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m" ContentType="application/vnd.ms-excel.sheet.macroEnabled.12"/>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1"/>
  </p:sldMasterIdLst>
  <p:notesMasterIdLst>
    <p:notesMasterId r:id="rId41"/>
  </p:notesMasterIdLst>
  <p:handoutMasterIdLst>
    <p:handoutMasterId r:id="rId42"/>
  </p:handoutMasterIdLst>
  <p:sldIdLst>
    <p:sldId id="256" r:id="rId2"/>
    <p:sldId id="356" r:id="rId3"/>
    <p:sldId id="352" r:id="rId4"/>
    <p:sldId id="301" r:id="rId5"/>
    <p:sldId id="332" r:id="rId6"/>
    <p:sldId id="285" r:id="rId7"/>
    <p:sldId id="315" r:id="rId8"/>
    <p:sldId id="335" r:id="rId9"/>
    <p:sldId id="334" r:id="rId10"/>
    <p:sldId id="336" r:id="rId11"/>
    <p:sldId id="337" r:id="rId12"/>
    <p:sldId id="338" r:id="rId13"/>
    <p:sldId id="316" r:id="rId14"/>
    <p:sldId id="359" r:id="rId15"/>
    <p:sldId id="488" r:id="rId16"/>
    <p:sldId id="269" r:id="rId17"/>
    <p:sldId id="317" r:id="rId18"/>
    <p:sldId id="340" r:id="rId19"/>
    <p:sldId id="342" r:id="rId20"/>
    <p:sldId id="343" r:id="rId21"/>
    <p:sldId id="318" r:id="rId22"/>
    <p:sldId id="321" r:id="rId23"/>
    <p:sldId id="344" r:id="rId24"/>
    <p:sldId id="345" r:id="rId25"/>
    <p:sldId id="346" r:id="rId26"/>
    <p:sldId id="320" r:id="rId27"/>
    <p:sldId id="355" r:id="rId28"/>
    <p:sldId id="348" r:id="rId29"/>
    <p:sldId id="271" r:id="rId30"/>
    <p:sldId id="349" r:id="rId31"/>
    <p:sldId id="350" r:id="rId32"/>
    <p:sldId id="484" r:id="rId33"/>
    <p:sldId id="485" r:id="rId34"/>
    <p:sldId id="486" r:id="rId35"/>
    <p:sldId id="487" r:id="rId36"/>
    <p:sldId id="351" r:id="rId37"/>
    <p:sldId id="328" r:id="rId38"/>
    <p:sldId id="308" r:id="rId39"/>
    <p:sldId id="313" r:id="rId40"/>
  </p:sldIdLst>
  <p:sldSz cx="9144000" cy="5148263"/>
  <p:notesSz cx="7315200" cy="9601200"/>
  <p:defaultTextStyle>
    <a:defPPr>
      <a:defRPr lang="en-US"/>
    </a:defPPr>
    <a:lvl1pPr marL="0" algn="l" defTabSz="342991" rtl="0" eaLnBrk="1" latinLnBrk="0" hangingPunct="1">
      <a:defRPr sz="1350" kern="1200">
        <a:solidFill>
          <a:schemeClr val="tx1"/>
        </a:solidFill>
        <a:latin typeface="+mn-lt"/>
        <a:ea typeface="+mn-ea"/>
        <a:cs typeface="+mn-cs"/>
      </a:defRPr>
    </a:lvl1pPr>
    <a:lvl2pPr marL="342991" algn="l" defTabSz="342991" rtl="0" eaLnBrk="1" latinLnBrk="0" hangingPunct="1">
      <a:defRPr sz="1350" kern="1200">
        <a:solidFill>
          <a:schemeClr val="tx1"/>
        </a:solidFill>
        <a:latin typeface="+mn-lt"/>
        <a:ea typeface="+mn-ea"/>
        <a:cs typeface="+mn-cs"/>
      </a:defRPr>
    </a:lvl2pPr>
    <a:lvl3pPr marL="685983" algn="l" defTabSz="342991" rtl="0" eaLnBrk="1" latinLnBrk="0" hangingPunct="1">
      <a:defRPr sz="1350" kern="1200">
        <a:solidFill>
          <a:schemeClr val="tx1"/>
        </a:solidFill>
        <a:latin typeface="+mn-lt"/>
        <a:ea typeface="+mn-ea"/>
        <a:cs typeface="+mn-cs"/>
      </a:defRPr>
    </a:lvl3pPr>
    <a:lvl4pPr marL="1028974" algn="l" defTabSz="342991" rtl="0" eaLnBrk="1" latinLnBrk="0" hangingPunct="1">
      <a:defRPr sz="1350" kern="1200">
        <a:solidFill>
          <a:schemeClr val="tx1"/>
        </a:solidFill>
        <a:latin typeface="+mn-lt"/>
        <a:ea typeface="+mn-ea"/>
        <a:cs typeface="+mn-cs"/>
      </a:defRPr>
    </a:lvl4pPr>
    <a:lvl5pPr marL="1371966" algn="l" defTabSz="342991" rtl="0" eaLnBrk="1" latinLnBrk="0" hangingPunct="1">
      <a:defRPr sz="1350" kern="1200">
        <a:solidFill>
          <a:schemeClr val="tx1"/>
        </a:solidFill>
        <a:latin typeface="+mn-lt"/>
        <a:ea typeface="+mn-ea"/>
        <a:cs typeface="+mn-cs"/>
      </a:defRPr>
    </a:lvl5pPr>
    <a:lvl6pPr marL="1714957" algn="l" defTabSz="342991" rtl="0" eaLnBrk="1" latinLnBrk="0" hangingPunct="1">
      <a:defRPr sz="1350" kern="1200">
        <a:solidFill>
          <a:schemeClr val="tx1"/>
        </a:solidFill>
        <a:latin typeface="+mn-lt"/>
        <a:ea typeface="+mn-ea"/>
        <a:cs typeface="+mn-cs"/>
      </a:defRPr>
    </a:lvl6pPr>
    <a:lvl7pPr marL="2057949" algn="l" defTabSz="342991" rtl="0" eaLnBrk="1" latinLnBrk="0" hangingPunct="1">
      <a:defRPr sz="1350" kern="1200">
        <a:solidFill>
          <a:schemeClr val="tx1"/>
        </a:solidFill>
        <a:latin typeface="+mn-lt"/>
        <a:ea typeface="+mn-ea"/>
        <a:cs typeface="+mn-cs"/>
      </a:defRPr>
    </a:lvl7pPr>
    <a:lvl8pPr marL="2400940" algn="l" defTabSz="342991" rtl="0" eaLnBrk="1" latinLnBrk="0" hangingPunct="1">
      <a:defRPr sz="1350" kern="1200">
        <a:solidFill>
          <a:schemeClr val="tx1"/>
        </a:solidFill>
        <a:latin typeface="+mn-lt"/>
        <a:ea typeface="+mn-ea"/>
        <a:cs typeface="+mn-cs"/>
      </a:defRPr>
    </a:lvl8pPr>
    <a:lvl9pPr marL="2743932" algn="l" defTabSz="342991"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2" userDrawn="1">
          <p15:clr>
            <a:srgbClr val="A4A3A4"/>
          </p15:clr>
        </p15:guide>
        <p15:guide id="2" pos="2880" userDrawn="1">
          <p15:clr>
            <a:srgbClr val="A4A3A4"/>
          </p15:clr>
        </p15:guide>
        <p15:guide id="3" orient="horz" pos="3045" userDrawn="1">
          <p15:clr>
            <a:srgbClr val="A4A3A4"/>
          </p15:clr>
        </p15:guide>
        <p15:guide id="4" pos="5580" userDrawn="1">
          <p15:clr>
            <a:srgbClr val="A4A3A4"/>
          </p15:clr>
        </p15:guide>
        <p15:guide id="5" orient="horz" pos="2684"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5"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5D5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327" autoAdjust="0"/>
    <p:restoredTop sz="90763" autoAdjust="0"/>
  </p:normalViewPr>
  <p:slideViewPr>
    <p:cSldViewPr snapToGrid="0">
      <p:cViewPr varScale="1">
        <p:scale>
          <a:sx n="158" d="100"/>
          <a:sy n="158" d="100"/>
        </p:scale>
        <p:origin x="192" y="1640"/>
      </p:cViewPr>
      <p:guideLst>
        <p:guide orient="horz" pos="1622"/>
        <p:guide pos="2880"/>
        <p:guide orient="horz" pos="3045"/>
        <p:guide pos="5580"/>
        <p:guide orient="horz" pos="2684"/>
      </p:guideLst>
    </p:cSldViewPr>
  </p:slideViewPr>
  <p:outlineViewPr>
    <p:cViewPr>
      <p:scale>
        <a:sx n="33" d="100"/>
        <a:sy n="33" d="100"/>
      </p:scale>
      <p:origin x="0" y="-18848"/>
    </p:cViewPr>
  </p:outlineViewPr>
  <p:notesTextViewPr>
    <p:cViewPr>
      <p:scale>
        <a:sx n="100" d="100"/>
        <a:sy n="100" d="100"/>
      </p:scale>
      <p:origin x="0" y="0"/>
    </p:cViewPr>
  </p:notesTextViewPr>
  <p:sorterViewPr>
    <p:cViewPr varScale="1">
      <p:scale>
        <a:sx n="1" d="1"/>
        <a:sy n="1" d="1"/>
      </p:scale>
      <p:origin x="0" y="2936"/>
    </p:cViewPr>
  </p:sorterViewPr>
  <p:notesViewPr>
    <p:cSldViewPr snapToGrid="0">
      <p:cViewPr>
        <p:scale>
          <a:sx n="100" d="100"/>
          <a:sy n="100" d="100"/>
        </p:scale>
        <p:origin x="1736" y="-64"/>
      </p:cViewPr>
      <p:guideLst>
        <p:guide orient="horz" pos="3024"/>
        <p:guide pos="2305"/>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Macro-Enabled_Worksheet.xlsm"/></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Macro-Enabled_Worksheet1.xlsm"/></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Macro-Enabled_Worksheet2.xlsm"/></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accent5"/>
              </a:solidFill>
              <a:ln w="15873">
                <a:solidFill>
                  <a:schemeClr val="lt1"/>
                </a:solidFill>
              </a:ln>
              <a:effectLst/>
            </c:spPr>
            <c:extLst>
              <c:ext xmlns:c16="http://schemas.microsoft.com/office/drawing/2014/chart" uri="{C3380CC4-5D6E-409C-BE32-E72D297353CC}">
                <c16:uniqueId val="{00000001-AAB9-3947-9111-7DBD4D5B8B35}"/>
              </c:ext>
            </c:extLst>
          </c:dPt>
          <c:dPt>
            <c:idx val="1"/>
            <c:bubble3D val="0"/>
            <c:spPr>
              <a:solidFill>
                <a:schemeClr val="accent5">
                  <a:lumMod val="75000"/>
                </a:schemeClr>
              </a:solidFill>
              <a:ln w="15873">
                <a:solidFill>
                  <a:schemeClr val="lt1"/>
                </a:solidFill>
              </a:ln>
              <a:effectLst/>
            </c:spPr>
            <c:extLst>
              <c:ext xmlns:c16="http://schemas.microsoft.com/office/drawing/2014/chart" uri="{C3380CC4-5D6E-409C-BE32-E72D297353CC}">
                <c16:uniqueId val="{00000003-AAB9-3947-9111-7DBD4D5B8B35}"/>
              </c:ext>
            </c:extLst>
          </c:dPt>
          <c:dPt>
            <c:idx val="2"/>
            <c:bubble3D val="0"/>
            <c:spPr>
              <a:solidFill>
                <a:schemeClr val="tx1"/>
              </a:solidFill>
              <a:ln w="15873">
                <a:solidFill>
                  <a:schemeClr val="lt1"/>
                </a:solidFill>
              </a:ln>
              <a:effectLst/>
            </c:spPr>
            <c:extLst>
              <c:ext xmlns:c16="http://schemas.microsoft.com/office/drawing/2014/chart" uri="{C3380CC4-5D6E-409C-BE32-E72D297353CC}">
                <c16:uniqueId val="{00000005-AAB9-3947-9111-7DBD4D5B8B35}"/>
              </c:ext>
            </c:extLst>
          </c:dPt>
          <c:cat>
            <c:strRef>
              <c:f>Sheet1!$A$2:$A$4</c:f>
              <c:strCache>
                <c:ptCount val="3"/>
                <c:pt idx="0">
                  <c:v>1st Qtr</c:v>
                </c:pt>
                <c:pt idx="1">
                  <c:v>2nd Qtr</c:v>
                </c:pt>
                <c:pt idx="2">
                  <c:v>3rd Qtr</c:v>
                </c:pt>
              </c:strCache>
            </c:strRef>
          </c:cat>
          <c:val>
            <c:numRef>
              <c:f>Sheet1!$B$2:$B$4</c:f>
              <c:numCache>
                <c:formatCode>General</c:formatCode>
                <c:ptCount val="3"/>
                <c:pt idx="0">
                  <c:v>25</c:v>
                </c:pt>
                <c:pt idx="1">
                  <c:v>5</c:v>
                </c:pt>
                <c:pt idx="2">
                  <c:v>70</c:v>
                </c:pt>
              </c:numCache>
            </c:numRef>
          </c:val>
          <c:extLst>
            <c:ext xmlns:c16="http://schemas.microsoft.com/office/drawing/2014/chart" uri="{C3380CC4-5D6E-409C-BE32-E72D297353CC}">
              <c16:uniqueId val="{00000006-AAB9-3947-9111-7DBD4D5B8B35}"/>
            </c:ext>
          </c:extLst>
        </c:ser>
        <c:dLbls>
          <c:showLegendKey val="0"/>
          <c:showVal val="0"/>
          <c:showCatName val="0"/>
          <c:showSerName val="0"/>
          <c:showPercent val="0"/>
          <c:showBubbleSize val="0"/>
          <c:showLeaderLines val="1"/>
        </c:dLbls>
        <c:firstSliceAng val="0"/>
        <c:holeSize val="75"/>
      </c:doughnutChart>
      <c:spPr>
        <a:noFill/>
        <a:ln w="24275">
          <a:noFill/>
        </a:ln>
      </c:spPr>
    </c:plotArea>
    <c:plotVisOnly val="1"/>
    <c:dispBlanksAs val="gap"/>
    <c:showDLblsOverMax val="0"/>
  </c:chart>
  <c:spPr>
    <a:noFill/>
    <a:ln>
      <a:noFill/>
    </a:ln>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5830">
                <a:solidFill>
                  <a:schemeClr val="lt1"/>
                </a:solidFill>
              </a:ln>
              <a:effectLst/>
            </c:spPr>
            <c:extLst>
              <c:ext xmlns:c16="http://schemas.microsoft.com/office/drawing/2014/chart" uri="{C3380CC4-5D6E-409C-BE32-E72D297353CC}">
                <c16:uniqueId val="{00000001-689A-6142-B0A5-D86923E04125}"/>
              </c:ext>
            </c:extLst>
          </c:dPt>
          <c:cat>
            <c:strRef>
              <c:f>Sheet1!$A$2</c:f>
              <c:strCache>
                <c:ptCount val="1"/>
                <c:pt idx="0">
                  <c:v>1st Qtr</c:v>
                </c:pt>
              </c:strCache>
            </c:strRef>
          </c:cat>
          <c:val>
            <c:numRef>
              <c:f>Sheet1!$B$2</c:f>
              <c:numCache>
                <c:formatCode>General</c:formatCode>
                <c:ptCount val="1"/>
                <c:pt idx="0">
                  <c:v>100</c:v>
                </c:pt>
              </c:numCache>
            </c:numRef>
          </c:val>
          <c:extLst>
            <c:ext xmlns:c16="http://schemas.microsoft.com/office/drawing/2014/chart" uri="{C3380CC4-5D6E-409C-BE32-E72D297353CC}">
              <c16:uniqueId val="{00000002-689A-6142-B0A5-D86923E04125}"/>
            </c:ext>
          </c:extLst>
        </c:ser>
        <c:dLbls>
          <c:showLegendKey val="0"/>
          <c:showVal val="0"/>
          <c:showCatName val="0"/>
          <c:showSerName val="0"/>
          <c:showPercent val="0"/>
          <c:showBubbleSize val="0"/>
          <c:showLeaderLines val="1"/>
        </c:dLbls>
        <c:firstSliceAng val="0"/>
        <c:holeSize val="75"/>
      </c:doughnutChart>
      <c:spPr>
        <a:noFill/>
        <a:ln w="24259">
          <a:noFill/>
        </a:ln>
      </c:spPr>
    </c:plotArea>
    <c:plotVisOnly val="1"/>
    <c:dispBlanksAs val="gap"/>
    <c:showDLblsOverMax val="0"/>
  </c:chart>
  <c:spPr>
    <a:noFill/>
    <a:ln>
      <a:noFill/>
    </a:ln>
  </c:spPr>
  <c:txPr>
    <a:bodyPr/>
    <a:lstStyle/>
    <a:p>
      <a:pPr>
        <a:defRPr/>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6037">
                <a:solidFill>
                  <a:schemeClr val="lt1"/>
                </a:solidFill>
              </a:ln>
              <a:effectLst/>
            </c:spPr>
            <c:extLst>
              <c:ext xmlns:c16="http://schemas.microsoft.com/office/drawing/2014/chart" uri="{C3380CC4-5D6E-409C-BE32-E72D297353CC}">
                <c16:uniqueId val="{00000001-CD55-274D-9BB4-D15923428583}"/>
              </c:ext>
            </c:extLst>
          </c:dPt>
          <c:cat>
            <c:strRef>
              <c:f>Sheet1!$A$2</c:f>
              <c:strCache>
                <c:ptCount val="1"/>
                <c:pt idx="0">
                  <c:v>1st Qtr</c:v>
                </c:pt>
              </c:strCache>
            </c:strRef>
          </c:cat>
          <c:val>
            <c:numRef>
              <c:f>Sheet1!$B$2</c:f>
              <c:numCache>
                <c:formatCode>General</c:formatCode>
                <c:ptCount val="1"/>
                <c:pt idx="0">
                  <c:v>100</c:v>
                </c:pt>
              </c:numCache>
            </c:numRef>
          </c:val>
          <c:extLst>
            <c:ext xmlns:c16="http://schemas.microsoft.com/office/drawing/2014/chart" uri="{C3380CC4-5D6E-409C-BE32-E72D297353CC}">
              <c16:uniqueId val="{00000002-CD55-274D-9BB4-D15923428583}"/>
            </c:ext>
          </c:extLst>
        </c:ser>
        <c:dLbls>
          <c:showLegendKey val="0"/>
          <c:showVal val="0"/>
          <c:showCatName val="0"/>
          <c:showSerName val="0"/>
          <c:showPercent val="0"/>
          <c:showBubbleSize val="0"/>
          <c:showLeaderLines val="1"/>
        </c:dLbls>
        <c:firstSliceAng val="0"/>
        <c:holeSize val="75"/>
      </c:doughnutChart>
      <c:spPr>
        <a:noFill/>
        <a:ln w="24333">
          <a:noFill/>
        </a:ln>
      </c:spPr>
    </c:plotArea>
    <c:plotVisOnly val="1"/>
    <c:dispBlanksAs val="gap"/>
    <c:showDLblsOverMax val="0"/>
  </c:chart>
  <c:spPr>
    <a:noFill/>
    <a:ln>
      <a:noFill/>
    </a:ln>
  </c:spPr>
  <c:txPr>
    <a:bodyPr/>
    <a:lstStyle/>
    <a:p>
      <a:pPr>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AFD6065-C810-024E-840D-CDD1002C8771}"/>
              </a:ext>
            </a:extLst>
          </p:cNvPr>
          <p:cNvSpPr>
            <a:spLocks noGrp="1"/>
          </p:cNvSpPr>
          <p:nvPr>
            <p:ph type="hdr" sz="quarter"/>
          </p:nvPr>
        </p:nvSpPr>
        <p:spPr>
          <a:xfrm>
            <a:off x="0" y="1"/>
            <a:ext cx="3170238" cy="481013"/>
          </a:xfrm>
          <a:prstGeom prst="rect">
            <a:avLst/>
          </a:prstGeom>
        </p:spPr>
        <p:txBody>
          <a:bodyPr vert="horz" lIns="91437" tIns="45718" rIns="91437" bIns="45718" rtlCol="0"/>
          <a:lstStyle>
            <a:lvl1pPr algn="l">
              <a:defRPr sz="1100"/>
            </a:lvl1pPr>
          </a:lstStyle>
          <a:p>
            <a:endParaRPr lang="en-US"/>
          </a:p>
        </p:txBody>
      </p:sp>
      <p:sp>
        <p:nvSpPr>
          <p:cNvPr id="3" name="Date Placeholder 2">
            <a:extLst>
              <a:ext uri="{FF2B5EF4-FFF2-40B4-BE49-F238E27FC236}">
                <a16:creationId xmlns:a16="http://schemas.microsoft.com/office/drawing/2014/main" id="{998A5738-EDD6-F740-B5AE-6A03FCAFFC24}"/>
              </a:ext>
            </a:extLst>
          </p:cNvPr>
          <p:cNvSpPr>
            <a:spLocks noGrp="1"/>
          </p:cNvSpPr>
          <p:nvPr>
            <p:ph type="dt" sz="quarter" idx="1"/>
          </p:nvPr>
        </p:nvSpPr>
        <p:spPr>
          <a:xfrm>
            <a:off x="4143375" y="1"/>
            <a:ext cx="3170238" cy="481013"/>
          </a:xfrm>
          <a:prstGeom prst="rect">
            <a:avLst/>
          </a:prstGeom>
        </p:spPr>
        <p:txBody>
          <a:bodyPr vert="horz" lIns="91437" tIns="45718" rIns="91437" bIns="45718" rtlCol="0"/>
          <a:lstStyle>
            <a:lvl1pPr algn="r">
              <a:defRPr sz="1100"/>
            </a:lvl1pPr>
          </a:lstStyle>
          <a:p>
            <a:fld id="{17A906C4-B237-7D44-98D2-09C3A2162F79}" type="datetimeFigureOut">
              <a:rPr lang="en-US" smtClean="0"/>
              <a:t>3/31/26</a:t>
            </a:fld>
            <a:endParaRPr lang="en-US"/>
          </a:p>
        </p:txBody>
      </p:sp>
      <p:sp>
        <p:nvSpPr>
          <p:cNvPr id="4" name="Footer Placeholder 3">
            <a:extLst>
              <a:ext uri="{FF2B5EF4-FFF2-40B4-BE49-F238E27FC236}">
                <a16:creationId xmlns:a16="http://schemas.microsoft.com/office/drawing/2014/main" id="{B1663BB0-5295-2749-96B2-6C023F3A8DE5}"/>
              </a:ext>
            </a:extLst>
          </p:cNvPr>
          <p:cNvSpPr>
            <a:spLocks noGrp="1"/>
          </p:cNvSpPr>
          <p:nvPr>
            <p:ph type="ftr" sz="quarter" idx="2"/>
          </p:nvPr>
        </p:nvSpPr>
        <p:spPr>
          <a:xfrm>
            <a:off x="0" y="9120190"/>
            <a:ext cx="3170238" cy="481012"/>
          </a:xfrm>
          <a:prstGeom prst="rect">
            <a:avLst/>
          </a:prstGeom>
        </p:spPr>
        <p:txBody>
          <a:bodyPr vert="horz" lIns="91437" tIns="45718" rIns="91437" bIns="45718" rtlCol="0" anchor="b"/>
          <a:lstStyle>
            <a:lvl1pPr algn="l">
              <a:defRPr sz="1100"/>
            </a:lvl1pPr>
          </a:lstStyle>
          <a:p>
            <a:endParaRPr lang="en-US"/>
          </a:p>
        </p:txBody>
      </p:sp>
      <p:sp>
        <p:nvSpPr>
          <p:cNvPr id="5" name="Slide Number Placeholder 4">
            <a:extLst>
              <a:ext uri="{FF2B5EF4-FFF2-40B4-BE49-F238E27FC236}">
                <a16:creationId xmlns:a16="http://schemas.microsoft.com/office/drawing/2014/main" id="{1E5449C1-9102-1944-84E1-80169B6F7B49}"/>
              </a:ext>
            </a:extLst>
          </p:cNvPr>
          <p:cNvSpPr>
            <a:spLocks noGrp="1"/>
          </p:cNvSpPr>
          <p:nvPr>
            <p:ph type="sldNum" sz="quarter" idx="3"/>
          </p:nvPr>
        </p:nvSpPr>
        <p:spPr>
          <a:xfrm>
            <a:off x="4143375" y="9120190"/>
            <a:ext cx="3170238" cy="481012"/>
          </a:xfrm>
          <a:prstGeom prst="rect">
            <a:avLst/>
          </a:prstGeom>
        </p:spPr>
        <p:txBody>
          <a:bodyPr vert="horz" lIns="91437" tIns="45718" rIns="91437" bIns="45718" rtlCol="0" anchor="b"/>
          <a:lstStyle>
            <a:lvl1pPr algn="r">
              <a:defRPr sz="1100"/>
            </a:lvl1pPr>
          </a:lstStyle>
          <a:p>
            <a:fld id="{30FD47C1-82CE-0E48-B1DC-ABB2C9DA95AE}" type="slidenum">
              <a:rPr lang="en-US" smtClean="0"/>
              <a:t>‹#›</a:t>
            </a:fld>
            <a:endParaRPr lang="en-US"/>
          </a:p>
        </p:txBody>
      </p:sp>
    </p:spTree>
    <p:extLst>
      <p:ext uri="{BB962C8B-B14F-4D97-AF65-F5344CB8AC3E}">
        <p14:creationId xmlns:p14="http://schemas.microsoft.com/office/powerpoint/2010/main" val="4204403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3"/>
            <a:ext cx="3169922" cy="480060"/>
          </a:xfrm>
          <a:prstGeom prst="rect">
            <a:avLst/>
          </a:prstGeom>
        </p:spPr>
        <p:txBody>
          <a:bodyPr vert="horz" lIns="96347" tIns="48175" rIns="96347" bIns="48175" rtlCol="0"/>
          <a:lstStyle>
            <a:lvl1pPr algn="l">
              <a:defRPr sz="1100"/>
            </a:lvl1pPr>
          </a:lstStyle>
          <a:p>
            <a:endParaRPr lang="en-US" dirty="0"/>
          </a:p>
        </p:txBody>
      </p:sp>
      <p:sp>
        <p:nvSpPr>
          <p:cNvPr id="3" name="Date Placeholder 2"/>
          <p:cNvSpPr>
            <a:spLocks noGrp="1"/>
          </p:cNvSpPr>
          <p:nvPr>
            <p:ph type="dt" idx="1"/>
          </p:nvPr>
        </p:nvSpPr>
        <p:spPr>
          <a:xfrm>
            <a:off x="4143591" y="3"/>
            <a:ext cx="3169922" cy="480060"/>
          </a:xfrm>
          <a:prstGeom prst="rect">
            <a:avLst/>
          </a:prstGeom>
        </p:spPr>
        <p:txBody>
          <a:bodyPr vert="horz" lIns="96347" tIns="48175" rIns="96347" bIns="48175" rtlCol="0"/>
          <a:lstStyle>
            <a:lvl1pPr algn="r">
              <a:defRPr sz="1100"/>
            </a:lvl1pPr>
          </a:lstStyle>
          <a:p>
            <a:fld id="{3138E868-10FD-C94D-8169-0AE031D46BD6}" type="datetimeFigureOut">
              <a:rPr lang="en-US" smtClean="0"/>
              <a:pPr/>
              <a:t>3/31/26</a:t>
            </a:fld>
            <a:endParaRPr lang="en-US" dirty="0"/>
          </a:p>
        </p:txBody>
      </p:sp>
      <p:sp>
        <p:nvSpPr>
          <p:cNvPr id="4" name="Slide Image Placeholder 3"/>
          <p:cNvSpPr>
            <a:spLocks noGrp="1" noRot="1" noChangeAspect="1"/>
          </p:cNvSpPr>
          <p:nvPr>
            <p:ph type="sldImg" idx="2"/>
          </p:nvPr>
        </p:nvSpPr>
        <p:spPr>
          <a:xfrm>
            <a:off x="463550" y="719138"/>
            <a:ext cx="6388100" cy="3597275"/>
          </a:xfrm>
          <a:prstGeom prst="rect">
            <a:avLst/>
          </a:prstGeom>
          <a:noFill/>
          <a:ln w="12700">
            <a:solidFill>
              <a:prstClr val="black"/>
            </a:solidFill>
          </a:ln>
        </p:spPr>
        <p:txBody>
          <a:bodyPr vert="horz" lIns="96347" tIns="48175" rIns="96347" bIns="48175" rtlCol="0" anchor="ctr"/>
          <a:lstStyle/>
          <a:p>
            <a:endParaRPr lang="en-US" dirty="0"/>
          </a:p>
        </p:txBody>
      </p:sp>
      <p:sp>
        <p:nvSpPr>
          <p:cNvPr id="5" name="Notes Placeholder 4"/>
          <p:cNvSpPr>
            <a:spLocks noGrp="1"/>
          </p:cNvSpPr>
          <p:nvPr>
            <p:ph type="body" sz="quarter" idx="3"/>
          </p:nvPr>
        </p:nvSpPr>
        <p:spPr>
          <a:xfrm>
            <a:off x="731527" y="4560571"/>
            <a:ext cx="5852159" cy="4320540"/>
          </a:xfrm>
          <a:prstGeom prst="rect">
            <a:avLst/>
          </a:prstGeom>
        </p:spPr>
        <p:txBody>
          <a:bodyPr vert="horz" lIns="96347" tIns="48175" rIns="96347" bIns="48175"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p:cNvSpPr>
            <a:spLocks noGrp="1"/>
          </p:cNvSpPr>
          <p:nvPr>
            <p:ph type="sldNum" sz="quarter" idx="5"/>
          </p:nvPr>
        </p:nvSpPr>
        <p:spPr>
          <a:xfrm>
            <a:off x="4143591" y="9119477"/>
            <a:ext cx="3169922" cy="480060"/>
          </a:xfrm>
          <a:prstGeom prst="rect">
            <a:avLst/>
          </a:prstGeom>
        </p:spPr>
        <p:txBody>
          <a:bodyPr vert="horz" lIns="96347" tIns="48175" rIns="96347" bIns="48175" rtlCol="0" anchor="b"/>
          <a:lstStyle>
            <a:lvl1pPr algn="r">
              <a:defRPr sz="1100"/>
            </a:lvl1pPr>
          </a:lstStyle>
          <a:p>
            <a:fld id="{D854A8C4-B08A-3247-B1AD-1E1C15FD29A7}" type="slidenum">
              <a:rPr lang="en-US" smtClean="0"/>
              <a:pPr/>
              <a:t>‹#›</a:t>
            </a:fld>
            <a:endParaRPr lang="en-US" dirty="0"/>
          </a:p>
        </p:txBody>
      </p:sp>
      <p:sp>
        <p:nvSpPr>
          <p:cNvPr id="8" name="Rectangle 9"/>
          <p:cNvSpPr>
            <a:spLocks noChangeArrowheads="1"/>
          </p:cNvSpPr>
          <p:nvPr/>
        </p:nvSpPr>
        <p:spPr bwMode="auto">
          <a:xfrm>
            <a:off x="730245" y="9283701"/>
            <a:ext cx="2514600" cy="337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653" tIns="45326" rIns="90653" bIns="45326">
            <a:spAutoFit/>
          </a:bodyPr>
          <a:lstStyle>
            <a:lvl1pPr defTabSz="898525" eaLnBrk="0" hangingPunct="0">
              <a:defRPr sz="2400" b="1">
                <a:solidFill>
                  <a:srgbClr val="000000"/>
                </a:solidFill>
                <a:latin typeface="Arial" charset="0"/>
                <a:cs typeface="Arial" charset="0"/>
              </a:defRPr>
            </a:lvl1pPr>
            <a:lvl2pPr marL="742950" indent="-285750" defTabSz="898525" eaLnBrk="0" hangingPunct="0">
              <a:defRPr sz="2400" b="1">
                <a:solidFill>
                  <a:srgbClr val="000000"/>
                </a:solidFill>
                <a:latin typeface="Arial" charset="0"/>
                <a:cs typeface="Arial" charset="0"/>
              </a:defRPr>
            </a:lvl2pPr>
            <a:lvl3pPr marL="1143000" indent="-228600" defTabSz="898525" eaLnBrk="0" hangingPunct="0">
              <a:defRPr sz="2400" b="1">
                <a:solidFill>
                  <a:srgbClr val="000000"/>
                </a:solidFill>
                <a:latin typeface="Arial" charset="0"/>
                <a:cs typeface="Arial" charset="0"/>
              </a:defRPr>
            </a:lvl3pPr>
            <a:lvl4pPr marL="1600200" indent="-228600" defTabSz="898525" eaLnBrk="0" hangingPunct="0">
              <a:defRPr sz="2400" b="1">
                <a:solidFill>
                  <a:srgbClr val="000000"/>
                </a:solidFill>
                <a:latin typeface="Arial" charset="0"/>
                <a:cs typeface="Arial" charset="0"/>
              </a:defRPr>
            </a:lvl4pPr>
            <a:lvl5pPr marL="2057400" indent="-228600" defTabSz="898525" eaLnBrk="0" hangingPunct="0">
              <a:defRPr sz="2400" b="1">
                <a:solidFill>
                  <a:srgbClr val="000000"/>
                </a:solidFill>
                <a:latin typeface="Arial" charset="0"/>
                <a:cs typeface="Arial" charset="0"/>
              </a:defRPr>
            </a:lvl5pPr>
            <a:lvl6pPr marL="2514600" indent="-228600" defTabSz="898525" eaLnBrk="0" fontAlgn="base" hangingPunct="0">
              <a:spcBef>
                <a:spcPct val="0"/>
              </a:spcBef>
              <a:spcAft>
                <a:spcPct val="0"/>
              </a:spcAft>
              <a:defRPr sz="2400" b="1">
                <a:solidFill>
                  <a:srgbClr val="000000"/>
                </a:solidFill>
                <a:latin typeface="Arial" charset="0"/>
                <a:cs typeface="Arial" charset="0"/>
              </a:defRPr>
            </a:lvl6pPr>
            <a:lvl7pPr marL="2971800" indent="-228600" defTabSz="898525" eaLnBrk="0" fontAlgn="base" hangingPunct="0">
              <a:spcBef>
                <a:spcPct val="0"/>
              </a:spcBef>
              <a:spcAft>
                <a:spcPct val="0"/>
              </a:spcAft>
              <a:defRPr sz="2400" b="1">
                <a:solidFill>
                  <a:srgbClr val="000000"/>
                </a:solidFill>
                <a:latin typeface="Arial" charset="0"/>
                <a:cs typeface="Arial" charset="0"/>
              </a:defRPr>
            </a:lvl7pPr>
            <a:lvl8pPr marL="3429000" indent="-228600" defTabSz="898525" eaLnBrk="0" fontAlgn="base" hangingPunct="0">
              <a:spcBef>
                <a:spcPct val="0"/>
              </a:spcBef>
              <a:spcAft>
                <a:spcPct val="0"/>
              </a:spcAft>
              <a:defRPr sz="2400" b="1">
                <a:solidFill>
                  <a:srgbClr val="000000"/>
                </a:solidFill>
                <a:latin typeface="Arial" charset="0"/>
                <a:cs typeface="Arial" charset="0"/>
              </a:defRPr>
            </a:lvl8pPr>
            <a:lvl9pPr marL="3886200" indent="-228600" defTabSz="898525" eaLnBrk="0" fontAlgn="base" hangingPunct="0">
              <a:spcBef>
                <a:spcPct val="0"/>
              </a:spcBef>
              <a:spcAft>
                <a:spcPct val="0"/>
              </a:spcAft>
              <a:defRPr sz="2400" b="1">
                <a:solidFill>
                  <a:srgbClr val="000000"/>
                </a:solidFill>
                <a:latin typeface="Arial" charset="0"/>
                <a:cs typeface="Arial" charset="0"/>
              </a:defRPr>
            </a:lvl9pPr>
          </a:lstStyle>
          <a:p>
            <a:pPr eaLnBrk="1" hangingPunct="1">
              <a:buClr>
                <a:srgbClr val="000000"/>
              </a:buClr>
              <a:buSzPct val="25000"/>
              <a:buFont typeface="Arial" pitchFamily="34" charset="0"/>
              <a:buNone/>
              <a:defRPr/>
            </a:pPr>
            <a:r>
              <a:rPr lang="en-US" altLang="en-US" sz="800" b="0" i="0" dirty="0">
                <a:latin typeface="Calibri" panose="020F0502020204030204" pitchFamily="34" charset="0"/>
                <a:cs typeface="Calibri" panose="020F0502020204030204" pitchFamily="34" charset="0"/>
              </a:rPr>
              <a:t>© 2019 Broadridge Investor Communication Solutions, Inc.</a:t>
            </a:r>
          </a:p>
        </p:txBody>
      </p:sp>
    </p:spTree>
    <p:extLst>
      <p:ext uri="{BB962C8B-B14F-4D97-AF65-F5344CB8AC3E}">
        <p14:creationId xmlns:p14="http://schemas.microsoft.com/office/powerpoint/2010/main" val="1017066184"/>
      </p:ext>
    </p:extLst>
  </p:cSld>
  <p:clrMap bg1="lt1" tx1="dk1" bg2="lt2" tx2="dk2" accent1="accent1" accent2="accent2" accent3="accent3" accent4="accent4" accent5="accent5" accent6="accent6" hlink="hlink" folHlink="folHlink"/>
  <p:notesStyle>
    <a:lvl1pPr marL="0" algn="l" defTabSz="342991" rtl="0" eaLnBrk="1" latinLnBrk="0" hangingPunct="1">
      <a:defRPr sz="900" kern="1200">
        <a:solidFill>
          <a:schemeClr val="tx1"/>
        </a:solidFill>
        <a:latin typeface="+mn-lt"/>
        <a:ea typeface="+mn-ea"/>
        <a:cs typeface="+mn-cs"/>
      </a:defRPr>
    </a:lvl1pPr>
    <a:lvl2pPr marL="342991" algn="l" defTabSz="342991" rtl="0" eaLnBrk="1" latinLnBrk="0" hangingPunct="1">
      <a:defRPr sz="900" kern="1200">
        <a:solidFill>
          <a:schemeClr val="tx1"/>
        </a:solidFill>
        <a:latin typeface="+mn-lt"/>
        <a:ea typeface="+mn-ea"/>
        <a:cs typeface="+mn-cs"/>
      </a:defRPr>
    </a:lvl2pPr>
    <a:lvl3pPr marL="685983" algn="l" defTabSz="342991" rtl="0" eaLnBrk="1" latinLnBrk="0" hangingPunct="1">
      <a:defRPr sz="900" kern="1200">
        <a:solidFill>
          <a:schemeClr val="tx1"/>
        </a:solidFill>
        <a:latin typeface="+mn-lt"/>
        <a:ea typeface="+mn-ea"/>
        <a:cs typeface="+mn-cs"/>
      </a:defRPr>
    </a:lvl3pPr>
    <a:lvl4pPr marL="1028974" algn="l" defTabSz="342991" rtl="0" eaLnBrk="1" latinLnBrk="0" hangingPunct="1">
      <a:defRPr sz="900" kern="1200">
        <a:solidFill>
          <a:schemeClr val="tx1"/>
        </a:solidFill>
        <a:latin typeface="+mn-lt"/>
        <a:ea typeface="+mn-ea"/>
        <a:cs typeface="+mn-cs"/>
      </a:defRPr>
    </a:lvl4pPr>
    <a:lvl5pPr marL="1371966" algn="l" defTabSz="342991" rtl="0" eaLnBrk="1" latinLnBrk="0" hangingPunct="1">
      <a:defRPr sz="900" kern="1200">
        <a:solidFill>
          <a:schemeClr val="tx1"/>
        </a:solidFill>
        <a:latin typeface="+mn-lt"/>
        <a:ea typeface="+mn-ea"/>
        <a:cs typeface="+mn-cs"/>
      </a:defRPr>
    </a:lvl5pPr>
    <a:lvl6pPr marL="1714957" algn="l" defTabSz="342991" rtl="0" eaLnBrk="1" latinLnBrk="0" hangingPunct="1">
      <a:defRPr sz="900" kern="1200">
        <a:solidFill>
          <a:schemeClr val="tx1"/>
        </a:solidFill>
        <a:latin typeface="+mn-lt"/>
        <a:ea typeface="+mn-ea"/>
        <a:cs typeface="+mn-cs"/>
      </a:defRPr>
    </a:lvl6pPr>
    <a:lvl7pPr marL="2057949" algn="l" defTabSz="342991" rtl="0" eaLnBrk="1" latinLnBrk="0" hangingPunct="1">
      <a:defRPr sz="900" kern="1200">
        <a:solidFill>
          <a:schemeClr val="tx1"/>
        </a:solidFill>
        <a:latin typeface="+mn-lt"/>
        <a:ea typeface="+mn-ea"/>
        <a:cs typeface="+mn-cs"/>
      </a:defRPr>
    </a:lvl7pPr>
    <a:lvl8pPr marL="2400940" algn="l" defTabSz="342991" rtl="0" eaLnBrk="1" latinLnBrk="0" hangingPunct="1">
      <a:defRPr sz="900" kern="1200">
        <a:solidFill>
          <a:schemeClr val="tx1"/>
        </a:solidFill>
        <a:latin typeface="+mn-lt"/>
        <a:ea typeface="+mn-ea"/>
        <a:cs typeface="+mn-cs"/>
      </a:defRPr>
    </a:lvl8pPr>
    <a:lvl9pPr marL="2743932" algn="l" defTabSz="342991"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dirty="0"/>
              <a:t>Good &lt;morning&gt; &lt;afternoon&gt; &lt;evening&gt; everyone, and thank you for coming. </a:t>
            </a:r>
          </a:p>
        </p:txBody>
      </p:sp>
      <p:sp>
        <p:nvSpPr>
          <p:cNvPr id="4" name="Slide Number Placeholder 3"/>
          <p:cNvSpPr>
            <a:spLocks noGrp="1"/>
          </p:cNvSpPr>
          <p:nvPr>
            <p:ph type="sldNum" sz="quarter" idx="10"/>
          </p:nvPr>
        </p:nvSpPr>
        <p:spPr/>
        <p:txBody>
          <a:bodyPr/>
          <a:lstStyle/>
          <a:p>
            <a:fld id="{D854A8C4-B08A-3247-B1AD-1E1C15FD29A7}" type="slidenum">
              <a:rPr lang="en-US" smtClean="0"/>
              <a:pPr/>
              <a:t>1</a:t>
            </a:fld>
            <a:endParaRPr lang="en-US" dirty="0"/>
          </a:p>
        </p:txBody>
      </p:sp>
    </p:spTree>
    <p:extLst>
      <p:ext uri="{BB962C8B-B14F-4D97-AF65-F5344CB8AC3E}">
        <p14:creationId xmlns:p14="http://schemas.microsoft.com/office/powerpoint/2010/main" val="659840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dirty="0"/>
              <a:t>My name is &lt;name&gt;, and today's seminar is called "Women and Money: Taking Charge of Your Financial Future." </a:t>
            </a:r>
          </a:p>
          <a:p>
            <a:endParaRPr lang="en-US" dirty="0"/>
          </a:p>
          <a:p>
            <a:r>
              <a:rPr lang="en-US" dirty="0"/>
              <a:t>Together we'll take a look at some of the unique financial challenges women often face, and then some of the steps women can take to take charge of their financial future.</a:t>
            </a:r>
          </a:p>
          <a:p>
            <a:endParaRPr lang="en-US" dirty="0"/>
          </a:p>
          <a:p>
            <a:r>
              <a:rPr lang="en-US" dirty="0"/>
              <a:t>At the end of the presentation, I'll be glad to answer any questions you may have.</a:t>
            </a:r>
          </a:p>
          <a:p>
            <a:endParaRPr lang="en-US" dirty="0"/>
          </a:p>
          <a:p>
            <a:r>
              <a:rPr lang="en-US" dirty="0"/>
              <a:t>So let's get started.</a:t>
            </a:r>
          </a:p>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a:t>
            </a:fld>
            <a:endParaRPr lang="en-US" dirty="0"/>
          </a:p>
        </p:txBody>
      </p:sp>
    </p:spTree>
    <p:extLst>
      <p:ext uri="{BB962C8B-B14F-4D97-AF65-F5344CB8AC3E}">
        <p14:creationId xmlns:p14="http://schemas.microsoft.com/office/powerpoint/2010/main" val="1386765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dirty="0"/>
              <a:t>During our time together, I'll provide you with an economic overview, discuss retirement savings challenges specific to women, and leave you with six steps to help you achieve retirement well-being.</a:t>
            </a:r>
          </a:p>
          <a:p>
            <a:endParaRPr lang="en-US" dirty="0"/>
          </a:p>
        </p:txBody>
      </p:sp>
      <p:sp>
        <p:nvSpPr>
          <p:cNvPr id="4" name="Slide Number Placeholder 3"/>
          <p:cNvSpPr>
            <a:spLocks noGrp="1"/>
          </p:cNvSpPr>
          <p:nvPr>
            <p:ph type="sldNum" sz="quarter" idx="5"/>
          </p:nvPr>
        </p:nvSpPr>
        <p:spPr/>
        <p:txBody>
          <a:bodyPr/>
          <a:lstStyle/>
          <a:p>
            <a:fld id="{D854A8C4-B08A-3247-B1AD-1E1C15FD29A7}" type="slidenum">
              <a:rPr lang="en-US" smtClean="0"/>
              <a:pPr/>
              <a:t>3</a:t>
            </a:fld>
            <a:endParaRPr lang="en-US" dirty="0"/>
          </a:p>
        </p:txBody>
      </p:sp>
      <p:cxnSp>
        <p:nvCxnSpPr>
          <p:cNvPr id="5" name="Straight Connector 4">
            <a:extLst>
              <a:ext uri="{FF2B5EF4-FFF2-40B4-BE49-F238E27FC236}">
                <a16:creationId xmlns:a16="http://schemas.microsoft.com/office/drawing/2014/main" id="{00F53E15-6B4F-A048-8672-AC4CD3974569}"/>
              </a:ext>
            </a:extLst>
          </p:cNvPr>
          <p:cNvCxnSpPr/>
          <p:nvPr/>
        </p:nvCxnSpPr>
        <p:spPr>
          <a:xfrm>
            <a:off x="4953002" y="12106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9EC7B180-5ADD-F643-9FB9-E1D08CFE790F}"/>
              </a:ext>
            </a:extLst>
          </p:cNvPr>
          <p:cNvCxnSpPr/>
          <p:nvPr/>
        </p:nvCxnSpPr>
        <p:spPr>
          <a:xfrm>
            <a:off x="5105402" y="1363047"/>
            <a:ext cx="688566"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7659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In the past, women may have taken a less active role in financial decision making for a variety of reasons.</a:t>
            </a:r>
          </a:p>
          <a:p>
            <a:endParaRPr lang="en-US" sz="1100" dirty="0"/>
          </a:p>
          <a:p>
            <a:r>
              <a:rPr lang="en-US" sz="1100" dirty="0"/>
              <a:t>But today, with more women than ever responsible for their financial well-being ─ and the financial well-being of their families ─ it's critical that women know how to save, invest, and plan for their future.</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4</a:t>
            </a:fld>
            <a:endParaRPr lang="en-US" dirty="0"/>
          </a:p>
        </p:txBody>
      </p:sp>
    </p:spTree>
    <p:extLst>
      <p:ext uri="{BB962C8B-B14F-4D97-AF65-F5344CB8AC3E}">
        <p14:creationId xmlns:p14="http://schemas.microsoft.com/office/powerpoint/2010/main" val="1505804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The good news is that women today have never been in a better position to achieve financial security for themselves and their families. </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5</a:t>
            </a:fld>
            <a:endParaRPr lang="en-US" dirty="0"/>
          </a:p>
        </p:txBody>
      </p:sp>
    </p:spTree>
    <p:extLst>
      <p:ext uri="{BB962C8B-B14F-4D97-AF65-F5344CB8AC3E}">
        <p14:creationId xmlns:p14="http://schemas.microsoft.com/office/powerpoint/2010/main" val="21109551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465C6644-DD81-4E83-9C1C-38DF56AF3D9B}" type="slidenum">
              <a:rPr lang="en-US" smtClean="0"/>
              <a:pPr/>
              <a:t>6</a:t>
            </a:fld>
            <a:endParaRPr lang="en-US" dirty="0"/>
          </a:p>
        </p:txBody>
      </p:sp>
      <p:sp>
        <p:nvSpPr>
          <p:cNvPr id="32771" name="Rectangle 2"/>
          <p:cNvSpPr>
            <a:spLocks noGrp="1" noRot="1" noChangeAspect="1" noChangeArrowheads="1" noTextEdit="1"/>
          </p:cNvSpPr>
          <p:nvPr>
            <p:ph type="sldImg"/>
          </p:nvPr>
        </p:nvSpPr>
        <p:spPr>
          <a:xfrm>
            <a:off x="463550" y="719138"/>
            <a:ext cx="6388100" cy="3597275"/>
          </a:xfrm>
          <a:ln/>
        </p:spPr>
      </p:sp>
      <p:sp>
        <p:nvSpPr>
          <p:cNvPr id="32772" name="Rectangle 3"/>
          <p:cNvSpPr>
            <a:spLocks noGrp="1" noChangeArrowheads="1"/>
          </p:cNvSpPr>
          <p:nvPr>
            <p:ph type="body" idx="1"/>
          </p:nvPr>
        </p:nvSpPr>
        <p:spPr>
          <a:noFill/>
          <a:ln/>
        </p:spPr>
        <p:txBody>
          <a:bodyPr>
            <a:normAutofit/>
          </a:bodyPr>
          <a:lstStyle/>
          <a:p>
            <a:r>
              <a:rPr lang="en-US" sz="1100" dirty="0"/>
              <a:t>According to statistics, women make up almost half the workforce.</a:t>
            </a:r>
          </a:p>
          <a:p>
            <a:endParaRPr lang="en-US" sz="1100" dirty="0"/>
          </a:p>
          <a:p>
            <a:r>
              <a:rPr lang="en-US" sz="1100" dirty="0"/>
              <a:t>They account for more than half of all workers in management, professional, and related occupations.</a:t>
            </a:r>
          </a:p>
          <a:p>
            <a:endParaRPr lang="en-US" sz="1100" dirty="0"/>
          </a:p>
          <a:p>
            <a:r>
              <a:rPr lang="en-US" sz="1100" dirty="0"/>
              <a:t>They earn the majority of all bachelor's, master's, and doctoral degrees.</a:t>
            </a:r>
          </a:p>
          <a:p>
            <a:endParaRPr lang="en-US" sz="1100" dirty="0"/>
          </a:p>
          <a:p>
            <a:r>
              <a:rPr lang="en-US" sz="1100" dirty="0"/>
              <a:t>They also own millions of businesses and control a third of all U.S. financial assets.</a:t>
            </a:r>
          </a:p>
          <a:p>
            <a:endParaRPr lang="en-US" sz="1100" dirty="0"/>
          </a:p>
          <a:p>
            <a:r>
              <a:rPr lang="en-US" sz="1100" dirty="0"/>
              <a:t>The bottom line is that women's economic clout is significant, and going forward it will likely continue to grow. </a:t>
            </a:r>
          </a:p>
        </p:txBody>
      </p:sp>
    </p:spTree>
    <p:extLst>
      <p:ext uri="{BB962C8B-B14F-4D97-AF65-F5344CB8AC3E}">
        <p14:creationId xmlns:p14="http://schemas.microsoft.com/office/powerpoint/2010/main" val="189675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But on the road to financial security, women often face unique challenges that their male counterparts don't. </a:t>
            </a:r>
          </a:p>
          <a:p>
            <a:endParaRPr lang="en-US" sz="1100" dirty="0"/>
          </a:p>
          <a:p>
            <a:r>
              <a:rPr lang="en-US" sz="1100" dirty="0"/>
              <a:t>What are some of these key differences?</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7</a:t>
            </a:fld>
            <a:endParaRPr lang="en-US" dirty="0"/>
          </a:p>
        </p:txBody>
      </p:sp>
    </p:spTree>
    <p:extLst>
      <p:ext uri="{BB962C8B-B14F-4D97-AF65-F5344CB8AC3E}">
        <p14:creationId xmlns:p14="http://schemas.microsoft.com/office/powerpoint/2010/main" val="119783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a:xfrm>
            <a:off x="731200" y="4560246"/>
            <a:ext cx="5852827" cy="4744627"/>
          </a:xfrm>
        </p:spPr>
        <p:txBody>
          <a:bodyPr>
            <a:noAutofit/>
          </a:bodyPr>
          <a:lstStyle/>
          <a:p>
            <a:pPr defTabSz="966355">
              <a:defRPr/>
            </a:pPr>
            <a:r>
              <a:rPr lang="en-US" sz="1100" dirty="0"/>
              <a:t>Women have longer life expectancies.</a:t>
            </a:r>
          </a:p>
          <a:p>
            <a:endParaRPr lang="en-US" sz="1100" dirty="0"/>
          </a:p>
          <a:p>
            <a:pPr defTabSz="457185">
              <a:defRPr/>
            </a:pPr>
            <a:r>
              <a:rPr lang="en-US" sz="1100" dirty="0"/>
              <a:t>Women generally earn less income and have less savings.  </a:t>
            </a:r>
          </a:p>
          <a:p>
            <a:endParaRPr lang="en-US" sz="1100" dirty="0"/>
          </a:p>
          <a:p>
            <a:pPr defTabSz="457185">
              <a:defRPr/>
            </a:pPr>
            <a:r>
              <a:rPr lang="en-US" sz="1100" dirty="0"/>
              <a:t>Women are more likely to interrupt their careers to raise children or take care of family members. </a:t>
            </a:r>
          </a:p>
          <a:p>
            <a:pPr defTabSz="457185">
              <a:defRPr/>
            </a:pPr>
            <a:endParaRPr lang="en-US" sz="1100" dirty="0"/>
          </a:p>
          <a:p>
            <a:pPr defTabSz="457185">
              <a:defRPr/>
            </a:pPr>
            <a:r>
              <a:rPr lang="en-US" sz="1100" dirty="0"/>
              <a:t>And women often invest too conservatively.  </a:t>
            </a:r>
          </a:p>
          <a:p>
            <a:pPr defTabSz="457185">
              <a:defRPr/>
            </a:pPr>
            <a:endParaRPr lang="en-US" sz="1100" dirty="0"/>
          </a:p>
          <a:p>
            <a:r>
              <a:rPr lang="en-US" sz="1100" dirty="0"/>
              <a:t>Let's look at each of these challenges ─ and their consequences ─ in more detail. </a:t>
            </a:r>
          </a:p>
          <a:p>
            <a:pPr>
              <a:defRPr/>
            </a:pPr>
            <a:endParaRPr lang="en-US" sz="900"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8</a:t>
            </a:fld>
            <a:endParaRPr lang="en-US" dirty="0"/>
          </a:p>
        </p:txBody>
      </p:sp>
    </p:spTree>
    <p:extLst>
      <p:ext uri="{BB962C8B-B14F-4D97-AF65-F5344CB8AC3E}">
        <p14:creationId xmlns:p14="http://schemas.microsoft.com/office/powerpoint/2010/main" val="6935475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First challenge: women have longer life expectancies.</a:t>
            </a:r>
          </a:p>
          <a:p>
            <a:endParaRPr lang="en-US" sz="1100" dirty="0"/>
          </a:p>
          <a:p>
            <a:r>
              <a:rPr lang="en-US" sz="1100" dirty="0"/>
              <a:t>According to the most recent statistics, women, on average, live about 5 years longer than men. Some might say this means women are fortunate. But a longer life expectancy has several financial consequences:</a:t>
            </a:r>
          </a:p>
          <a:p>
            <a:endParaRPr lang="en-US" sz="1100" dirty="0"/>
          </a:p>
          <a:p>
            <a:r>
              <a:rPr lang="en-US" sz="1100" dirty="0"/>
              <a:t>Women are likely to spend more years in retirement and will need to stretch their retirement dollars further,</a:t>
            </a:r>
          </a:p>
          <a:p>
            <a:endParaRPr lang="en-US" sz="1100" dirty="0"/>
          </a:p>
          <a:p>
            <a:r>
              <a:rPr lang="en-US" sz="1100" dirty="0"/>
              <a:t>Women are more likely to need some type of long-term care as they age, and they may have to face some of their health-care needs alone, and</a:t>
            </a:r>
          </a:p>
          <a:p>
            <a:endParaRPr lang="en-US" sz="1100" dirty="0"/>
          </a:p>
          <a:p>
            <a:r>
              <a:rPr lang="en-US" sz="1100" dirty="0"/>
              <a:t>Married women are statistically likely to outlive their husbands, which means they'll probably have sole responsibility for financial decisions and final say on the disposition of the marital estate.</a:t>
            </a:r>
          </a:p>
          <a:p>
            <a:endParaRPr lang="en-US" sz="1100" dirty="0"/>
          </a:p>
          <a:p>
            <a:r>
              <a:rPr lang="en-US" sz="1100" dirty="0"/>
              <a:t>The irony is that while women need their savings to last longer, they're typically confronted with other realities that make it harder to accumulate savings and amass sufficient income in later years.</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9</a:t>
            </a:fld>
            <a:endParaRPr lang="en-US" dirty="0"/>
          </a:p>
        </p:txBody>
      </p:sp>
    </p:spTree>
    <p:extLst>
      <p:ext uri="{BB962C8B-B14F-4D97-AF65-F5344CB8AC3E}">
        <p14:creationId xmlns:p14="http://schemas.microsoft.com/office/powerpoint/2010/main" val="16141414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Women generally earn less than men.</a:t>
            </a:r>
          </a:p>
          <a:p>
            <a:endParaRPr lang="en-US" sz="1100" dirty="0"/>
          </a:p>
          <a:p>
            <a:r>
              <a:rPr lang="en-US" sz="1100" dirty="0"/>
              <a:t>According to the Bureau of Labor Statistics, women who work full-time earn only 82% ─ on average ─ of what men earn. </a:t>
            </a:r>
          </a:p>
          <a:p>
            <a:endParaRPr lang="en-US" sz="1100" dirty="0"/>
          </a:p>
          <a:p>
            <a:r>
              <a:rPr lang="en-US" sz="1100" dirty="0"/>
              <a:t>This wage gap can impact overall savings, Social Security retirement benefits.  </a:t>
            </a:r>
          </a:p>
          <a:p>
            <a:endParaRPr lang="en-US" sz="1100" dirty="0"/>
          </a:p>
          <a:p>
            <a:r>
              <a:rPr lang="en-US" sz="1100" dirty="0"/>
              <a:t>It also means women are more vulnerable to unexpected economic obstacles such as a job loss, divorce, single parenthood, illness, or the loss of a spouse. </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10</a:t>
            </a:fld>
            <a:endParaRPr lang="en-US" dirty="0"/>
          </a:p>
        </p:txBody>
      </p:sp>
    </p:spTree>
    <p:extLst>
      <p:ext uri="{BB962C8B-B14F-4D97-AF65-F5344CB8AC3E}">
        <p14:creationId xmlns:p14="http://schemas.microsoft.com/office/powerpoint/2010/main" val="26002534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Women are also more likely to take time out of the workforce to raise children or care for other family members, such as aging parents. Sometimes this is by choice. But moving in and out of the workforce has several significant financial implications for women:</a:t>
            </a:r>
          </a:p>
          <a:p>
            <a:endParaRPr lang="en-US" sz="1100" dirty="0"/>
          </a:p>
          <a:p>
            <a:r>
              <a:rPr lang="en-US" sz="1100" dirty="0"/>
              <a:t>Lost income and employer benefits, like retirement benefits and health insurance. Lost income means less savings.</a:t>
            </a:r>
          </a:p>
          <a:p>
            <a:endParaRPr lang="en-US" sz="1100" dirty="0"/>
          </a:p>
          <a:p>
            <a:r>
              <a:rPr lang="en-US" sz="1100" dirty="0"/>
              <a:t>A potentially lower Social Security retirement benefit. This is because what you get at retirement from Social Security is based on the number of years you've worked and the amount you've earned. </a:t>
            </a:r>
          </a:p>
          <a:p>
            <a:endParaRPr lang="en-US" sz="1100" dirty="0"/>
          </a:p>
          <a:p>
            <a:r>
              <a:rPr lang="en-US" sz="1100" dirty="0"/>
              <a:t>Economic vulnerability in the event of divorce or a spouse's job loss.</a:t>
            </a:r>
          </a:p>
          <a:p>
            <a:endParaRPr lang="en-US" sz="1100" dirty="0"/>
          </a:p>
          <a:p>
            <a:r>
              <a:rPr lang="en-US" sz="1100" dirty="0"/>
              <a:t>Possibly a more difficult time finding a job, or a comparable job in terms of pay and benefits, when reentering the workforce.</a:t>
            </a:r>
          </a:p>
          <a:p>
            <a:endParaRPr lang="en-US" sz="1100" dirty="0"/>
          </a:p>
          <a:p>
            <a:r>
              <a:rPr lang="en-US" sz="1100" dirty="0"/>
              <a:t>And even when women do attempt to stay in the workforce, they are much more likely to request flexible work schedules to meet their primary caregiving responsibilities, which can impact their salary and their long-term career advancement. </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11</a:t>
            </a:fld>
            <a:endParaRPr lang="en-US" dirty="0"/>
          </a:p>
        </p:txBody>
      </p:sp>
    </p:spTree>
    <p:extLst>
      <p:ext uri="{BB962C8B-B14F-4D97-AF65-F5344CB8AC3E}">
        <p14:creationId xmlns:p14="http://schemas.microsoft.com/office/powerpoint/2010/main" val="6478624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Women tend to invest too conservatively to meet their financial objectives. </a:t>
            </a:r>
          </a:p>
          <a:p>
            <a:endParaRPr lang="en-US" sz="1100" dirty="0"/>
          </a:p>
          <a:p>
            <a:r>
              <a:rPr lang="en-US" sz="1100" dirty="0"/>
              <a:t>Whether this is because women aren't aware of their overall investment options or because they're generally more risk averse, the result of investing too conservatively over a long period of time is likely to result in:</a:t>
            </a:r>
          </a:p>
          <a:p>
            <a:endParaRPr lang="en-US" sz="1100" dirty="0"/>
          </a:p>
          <a:p>
            <a:r>
              <a:rPr lang="en-US" sz="1100" dirty="0"/>
              <a:t>An inadequate retirement nest egg, and </a:t>
            </a:r>
          </a:p>
          <a:p>
            <a:endParaRPr lang="en-US" sz="1100" dirty="0"/>
          </a:p>
          <a:p>
            <a:r>
              <a:rPr lang="en-US" sz="1100" dirty="0"/>
              <a:t>A loss of purchasing power due to inflation. Inflation refers to the increase in the price of goods and services over time. For example, in 1950, a gallon of milk cost 84¢. In 1970, it was $1.35. In 1990, it doubled to $2.78.  And in 2023, a gallon of milk costs about $4.16. So it's easy to see how your purchasing power can decline if your savings don't keep up with inflation. </a:t>
            </a:r>
          </a:p>
          <a:p>
            <a:endParaRPr lang="en-US" sz="1100" dirty="0"/>
          </a:p>
          <a:p>
            <a:r>
              <a:rPr lang="en-US" sz="1100" dirty="0"/>
              <a:t>The bottom line is that if there's no risk at all in your portfolio, then there's no chance of reward. Our financial system is pretty much built on the risk/reward model. Keep in mind, however, that all investing involves risk, including the potential loss of principal, and there can be no guarantee that any investing strategy will be successful. </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12</a:t>
            </a:fld>
            <a:endParaRPr lang="en-US" dirty="0"/>
          </a:p>
        </p:txBody>
      </p:sp>
    </p:spTree>
    <p:extLst>
      <p:ext uri="{BB962C8B-B14F-4D97-AF65-F5344CB8AC3E}">
        <p14:creationId xmlns:p14="http://schemas.microsoft.com/office/powerpoint/2010/main" val="189090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Before we go on, I want to mention that there's no one-size-fits-all here. Not all women will face all of these challenges. </a:t>
            </a:r>
          </a:p>
          <a:p>
            <a:endParaRPr lang="en-US" sz="1100" dirty="0"/>
          </a:p>
          <a:p>
            <a:r>
              <a:rPr lang="en-US" sz="1100" dirty="0"/>
              <a:t>Obviously, there are many different life stages and characteristics that define women: single, married, widowed, employee, small business owner, breadwinner, stay-at-home mom, empty nester, retiree, knowledgeable investor, beginning investor, and so on.</a:t>
            </a:r>
          </a:p>
          <a:p>
            <a:endParaRPr lang="en-US" sz="1100" dirty="0"/>
          </a:p>
          <a:p>
            <a:r>
              <a:rPr lang="en-US" sz="1100" dirty="0"/>
              <a:t>That being said, statistically speaking, a majority of women are likely to face at least some of the challenges I've noted. </a:t>
            </a:r>
          </a:p>
          <a:p>
            <a:endParaRPr lang="en-US" sz="1100" dirty="0"/>
          </a:p>
          <a:p>
            <a:r>
              <a:rPr lang="en-US" sz="1100" dirty="0"/>
              <a:t>So it's important for women to be aware of them as they move forward financially ─ regardless of the life stage they're in. </a:t>
            </a:r>
          </a:p>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13</a:t>
            </a:fld>
            <a:endParaRPr lang="en-US" dirty="0"/>
          </a:p>
        </p:txBody>
      </p:sp>
    </p:spTree>
    <p:extLst>
      <p:ext uri="{BB962C8B-B14F-4D97-AF65-F5344CB8AC3E}">
        <p14:creationId xmlns:p14="http://schemas.microsoft.com/office/powerpoint/2010/main" val="25154264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14</a:t>
            </a:fld>
            <a:endParaRPr lang="en-US" dirty="0"/>
          </a:p>
        </p:txBody>
      </p:sp>
      <p:sp>
        <p:nvSpPr>
          <p:cNvPr id="46083" name="Rectangle 2"/>
          <p:cNvSpPr>
            <a:spLocks noGrp="1" noRot="1" noChangeAspect="1" noChangeArrowheads="1" noTextEdit="1"/>
          </p:cNvSpPr>
          <p:nvPr>
            <p:ph type="sldImg"/>
          </p:nvPr>
        </p:nvSpPr>
        <p:spPr>
          <a:xfrm>
            <a:off x="463550" y="719138"/>
            <a:ext cx="6388100" cy="3597275"/>
          </a:xfrm>
          <a:ln/>
        </p:spPr>
      </p:sp>
      <p:sp>
        <p:nvSpPr>
          <p:cNvPr id="46084" name="Rectangle 3"/>
          <p:cNvSpPr>
            <a:spLocks noGrp="1" noChangeArrowheads="1"/>
          </p:cNvSpPr>
          <p:nvPr>
            <p:ph type="body" idx="1"/>
          </p:nvPr>
        </p:nvSpPr>
        <p:spPr>
          <a:noFill/>
          <a:ln/>
        </p:spPr>
        <p:txBody>
          <a:bodyPr/>
          <a:lstStyle/>
          <a:p>
            <a:r>
              <a:rPr lang="en-US" sz="1100" dirty="0"/>
              <a:t>A recent LIMRA study of women ages 25 to 70 showed these top five trending concerns across all categories.</a:t>
            </a:r>
          </a:p>
          <a:p>
            <a:pPr marL="171450" indent="-171450">
              <a:buFont typeface="Arial" panose="020B0604020202020204" pitchFamily="34" charset="0"/>
              <a:buChar char="•"/>
            </a:pPr>
            <a:endParaRPr lang="en-US" sz="1100" dirty="0"/>
          </a:p>
          <a:p>
            <a:pPr marL="171450" indent="-171450">
              <a:buFont typeface="Arial" panose="020B0604020202020204" pitchFamily="34" charset="0"/>
              <a:buChar char="•"/>
            </a:pPr>
            <a:r>
              <a:rPr lang="en-US" sz="1100" b="0" dirty="0"/>
              <a:t>Managing debt (credit cards, student loans, etc.)</a:t>
            </a:r>
          </a:p>
          <a:p>
            <a:pPr marL="171450" indent="-171450">
              <a:buFont typeface="Arial" panose="020B0604020202020204" pitchFamily="34" charset="0"/>
              <a:buChar char="•"/>
            </a:pPr>
            <a:r>
              <a:rPr lang="en-US" sz="1100" b="0" dirty="0"/>
              <a:t>Saving for retirement</a:t>
            </a:r>
          </a:p>
          <a:p>
            <a:pPr marL="171450" indent="-171450">
              <a:buFont typeface="Arial" panose="020B0604020202020204" pitchFamily="34" charset="0"/>
              <a:buChar char="•"/>
            </a:pPr>
            <a:r>
              <a:rPr lang="en-US" sz="1100" b="0" dirty="0"/>
              <a:t>Compensating for unexpected expenses and inflation</a:t>
            </a:r>
          </a:p>
          <a:p>
            <a:pPr marL="171450" indent="-171450">
              <a:buFont typeface="Arial" panose="020B0604020202020204" pitchFamily="34" charset="0"/>
              <a:buChar char="•"/>
            </a:pPr>
            <a:r>
              <a:rPr lang="en-US" sz="1100" b="0" dirty="0"/>
              <a:t>Ensuring my family will be financially secure if I die or my partner does</a:t>
            </a:r>
          </a:p>
          <a:p>
            <a:pPr marL="171450" indent="-171450">
              <a:buFont typeface="Arial" panose="020B0604020202020204" pitchFamily="34" charset="0"/>
              <a:buChar char="•"/>
            </a:pPr>
            <a:r>
              <a:rPr lang="en-US" sz="1100" b="0" dirty="0"/>
              <a:t>Outliving my savings in retirement</a:t>
            </a:r>
          </a:p>
          <a:p>
            <a:endParaRPr lang="en-US" sz="1100" b="1" dirty="0"/>
          </a:p>
          <a:p>
            <a:pPr eaLnBrk="1" hangingPunct="1">
              <a:lnSpc>
                <a:spcPct val="90000"/>
              </a:lnSpc>
            </a:pPr>
            <a:endParaRPr lang="en-US" sz="1000" dirty="0"/>
          </a:p>
        </p:txBody>
      </p:sp>
    </p:spTree>
    <p:extLst>
      <p:ext uri="{BB962C8B-B14F-4D97-AF65-F5344CB8AC3E}">
        <p14:creationId xmlns:p14="http://schemas.microsoft.com/office/powerpoint/2010/main" val="20349256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15</a:t>
            </a:fld>
            <a:endParaRPr lang="en-US" dirty="0"/>
          </a:p>
        </p:txBody>
      </p:sp>
      <p:sp>
        <p:nvSpPr>
          <p:cNvPr id="46083" name="Rectangle 2"/>
          <p:cNvSpPr>
            <a:spLocks noGrp="1" noRot="1" noChangeAspect="1" noChangeArrowheads="1" noTextEdit="1"/>
          </p:cNvSpPr>
          <p:nvPr>
            <p:ph type="sldImg"/>
          </p:nvPr>
        </p:nvSpPr>
        <p:spPr>
          <a:xfrm>
            <a:off x="463550" y="719138"/>
            <a:ext cx="6388100" cy="3597275"/>
          </a:xfrm>
          <a:ln/>
        </p:spPr>
      </p:sp>
      <p:sp>
        <p:nvSpPr>
          <p:cNvPr id="46084" name="Rectangle 3"/>
          <p:cNvSpPr>
            <a:spLocks noGrp="1" noChangeArrowheads="1"/>
          </p:cNvSpPr>
          <p:nvPr>
            <p:ph type="body" idx="1"/>
          </p:nvPr>
        </p:nvSpPr>
        <p:spPr>
          <a:noFill/>
          <a:ln/>
        </p:spPr>
        <p:txBody>
          <a:bodyPr/>
          <a:lstStyle/>
          <a:p>
            <a:r>
              <a:rPr lang="en-US" sz="1100" dirty="0"/>
              <a:t>Here are six steps to help you take responsibility for your financial well-being:</a:t>
            </a:r>
          </a:p>
          <a:p>
            <a:endParaRPr lang="en-US" sz="1100" dirty="0"/>
          </a:p>
          <a:p>
            <a:r>
              <a:rPr lang="en-US" sz="1100" b="1" dirty="0"/>
              <a:t>One. </a:t>
            </a:r>
            <a:r>
              <a:rPr lang="en-US" sz="1100" dirty="0"/>
              <a:t>Take control of your money. </a:t>
            </a:r>
          </a:p>
          <a:p>
            <a:endParaRPr lang="en-US" sz="1100" b="1" dirty="0"/>
          </a:p>
          <a:p>
            <a:r>
              <a:rPr lang="en-US" sz="1100" b="1" dirty="0"/>
              <a:t>Two. </a:t>
            </a:r>
            <a:r>
              <a:rPr lang="en-US" sz="1100" dirty="0"/>
              <a:t>Become a more knowledgeable investor.</a:t>
            </a:r>
          </a:p>
          <a:p>
            <a:endParaRPr lang="en-US" sz="1100" dirty="0"/>
          </a:p>
          <a:p>
            <a:r>
              <a:rPr lang="en-US" sz="1100" b="1" dirty="0"/>
              <a:t>Three. </a:t>
            </a:r>
            <a:r>
              <a:rPr lang="en-US" sz="1100" dirty="0"/>
              <a:t>Advocate for yourself in the workplace.</a:t>
            </a:r>
          </a:p>
          <a:p>
            <a:endParaRPr lang="en-US" sz="1100" b="1" dirty="0"/>
          </a:p>
          <a:p>
            <a:r>
              <a:rPr lang="en-US" sz="1100" b="1" dirty="0"/>
              <a:t>Four. </a:t>
            </a:r>
            <a:r>
              <a:rPr lang="en-US" sz="1100" dirty="0"/>
              <a:t>Plan for retirement.</a:t>
            </a:r>
          </a:p>
          <a:p>
            <a:endParaRPr lang="en-US" sz="1100" dirty="0"/>
          </a:p>
          <a:p>
            <a:r>
              <a:rPr lang="en-US" sz="1100" b="1" dirty="0"/>
              <a:t>Five. </a:t>
            </a:r>
            <a:r>
              <a:rPr lang="en-US" sz="1100" dirty="0"/>
              <a:t>Protect your income and assets. </a:t>
            </a:r>
          </a:p>
          <a:p>
            <a:endParaRPr lang="en-US" sz="1100" dirty="0"/>
          </a:p>
          <a:p>
            <a:r>
              <a:rPr lang="en-US" sz="1100" b="1" dirty="0"/>
              <a:t>And six. </a:t>
            </a:r>
            <a:r>
              <a:rPr lang="en-US" sz="1100" dirty="0"/>
              <a:t>Create an estate plan. </a:t>
            </a:r>
          </a:p>
          <a:p>
            <a:endParaRPr lang="en-US" sz="1100" dirty="0"/>
          </a:p>
          <a:p>
            <a:r>
              <a:rPr lang="en-US" sz="1100" dirty="0"/>
              <a:t>Let's look at each of these areas in more detail.</a:t>
            </a:r>
          </a:p>
          <a:p>
            <a:pPr eaLnBrk="1" hangingPunct="1">
              <a:lnSpc>
                <a:spcPct val="90000"/>
              </a:lnSpc>
            </a:pPr>
            <a:endParaRPr lang="en-US" sz="1000" dirty="0"/>
          </a:p>
          <a:p>
            <a:pPr eaLnBrk="1" hangingPunct="1">
              <a:lnSpc>
                <a:spcPct val="90000"/>
              </a:lnSpc>
            </a:pPr>
            <a:r>
              <a:rPr lang="en-US" sz="1000" dirty="0"/>
              <a:t> </a:t>
            </a:r>
          </a:p>
          <a:p>
            <a:pPr eaLnBrk="1" hangingPunct="1">
              <a:lnSpc>
                <a:spcPct val="90000"/>
              </a:lnSpc>
            </a:pPr>
            <a:endParaRPr lang="en-US" sz="1000" dirty="0"/>
          </a:p>
        </p:txBody>
      </p:sp>
    </p:spTree>
    <p:extLst>
      <p:ext uri="{BB962C8B-B14F-4D97-AF65-F5344CB8AC3E}">
        <p14:creationId xmlns:p14="http://schemas.microsoft.com/office/powerpoint/2010/main" val="2060494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a:xfrm>
            <a:off x="731200" y="4560246"/>
            <a:ext cx="5852827" cy="4744627"/>
          </a:xfrm>
        </p:spPr>
        <p:txBody>
          <a:bodyPr>
            <a:noAutofit/>
          </a:bodyPr>
          <a:lstStyle/>
          <a:p>
            <a:r>
              <a:rPr lang="en-US" sz="1100" dirty="0"/>
              <a:t>Number one. Take control of your money. What does this mean, exactly? </a:t>
            </a:r>
          </a:p>
          <a:p>
            <a:endParaRPr lang="en-US" sz="1100" dirty="0"/>
          </a:p>
          <a:p>
            <a:r>
              <a:rPr lang="en-US" sz="1100" dirty="0"/>
              <a:t>First and foremost, it means no matter what life stage you're in, realizing that you have responsibility for your financial well-being. </a:t>
            </a:r>
          </a:p>
          <a:p>
            <a:endParaRPr lang="en-US" sz="1100" dirty="0"/>
          </a:p>
          <a:p>
            <a:r>
              <a:rPr lang="en-US" sz="1100" dirty="0"/>
              <a:t>This means knowing what your cash flow is ─ what you have coming in every month and what you have going out. Some people choose personal finance software to keep track of everything; others prefer good old pen and paper. </a:t>
            </a:r>
          </a:p>
          <a:p>
            <a:endParaRPr lang="en-US" sz="1100" dirty="0"/>
          </a:p>
          <a:p>
            <a:r>
              <a:rPr lang="en-US" sz="1100" dirty="0"/>
              <a:t>Next, it means establishing a positive cash flow. You do this by budgeting, managing debt wisely, and living within your means. Even in households where one spouse handles most of the bill paying responsibilities and/or earns most or all of the income, the other spouse should be involved in budgeting and should know what outstanding debts there are and how quickly those debts are being paid off. </a:t>
            </a:r>
          </a:p>
          <a:p>
            <a:endParaRPr lang="en-US" sz="1100" dirty="0"/>
          </a:p>
          <a:p>
            <a:pPr defTabSz="966355">
              <a:defRPr/>
            </a:pPr>
            <a:r>
              <a:rPr lang="en-US" sz="1100" dirty="0"/>
              <a:t>Create an emergency fund. Part of budgeting is establishing an emergency fund so that you'll have money readily available to meet unexpected expenses. Without a financial cushion, you may have to use credit cards with high interest rates to meet sudden cash needs. </a:t>
            </a:r>
          </a:p>
          <a:p>
            <a:endParaRPr lang="en-US" sz="1100" dirty="0"/>
          </a:p>
          <a:p>
            <a:r>
              <a:rPr lang="en-US" sz="1100" dirty="0"/>
              <a:t>And speaking of credit cards, you'll want to establish and maintain good credit because your credit score will determine the interest rate you receive when you borrow money. How do you maintain good credit? Pay your bills on time and don't carry too many credit cards. Everyone is entitled to a free copy of their credit report each year from the three main credit reporting agencies, and it's a good idea to review your report periodically for accuracy. </a:t>
            </a:r>
          </a:p>
          <a:p>
            <a:endParaRPr lang="en-US" sz="1100" dirty="0"/>
          </a:p>
          <a:p>
            <a:r>
              <a:rPr lang="en-US" sz="1100" dirty="0"/>
              <a:t>Next, set clear financial goals. Again, if you're married, this should be a team effort. Short-term goals may include making sure that your cash reserve is adequately funded or paying off outstanding credit card debt. Long-term goals might include saving for a new home, retirement, or your child's college education. </a:t>
            </a:r>
          </a:p>
          <a:p>
            <a:endParaRPr lang="en-US" sz="1100" dirty="0"/>
          </a:p>
          <a:p>
            <a:r>
              <a:rPr lang="en-US" sz="1100" dirty="0"/>
              <a:t>Once you've done all of these things, you're ready to start saving and investing your money, which brings us to step number two.</a:t>
            </a:r>
          </a:p>
          <a:p>
            <a:pPr>
              <a:defRPr/>
            </a:pPr>
            <a:endParaRPr lang="en-US" sz="900" dirty="0"/>
          </a:p>
          <a:p>
            <a:pPr>
              <a:defRPr/>
            </a:pPr>
            <a:endParaRPr lang="en-US" sz="900"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16</a:t>
            </a:fld>
            <a:endParaRPr lang="en-US" dirty="0"/>
          </a:p>
        </p:txBody>
      </p:sp>
    </p:spTree>
    <p:extLst>
      <p:ext uri="{BB962C8B-B14F-4D97-AF65-F5344CB8AC3E}">
        <p14:creationId xmlns:p14="http://schemas.microsoft.com/office/powerpoint/2010/main" val="13678137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a:xfrm>
            <a:off x="731200" y="4560246"/>
            <a:ext cx="5852827" cy="4744627"/>
          </a:xfrm>
        </p:spPr>
        <p:txBody>
          <a:bodyPr>
            <a:noAutofit/>
          </a:bodyPr>
          <a:lstStyle/>
          <a:p>
            <a:r>
              <a:rPr lang="en-US" sz="1100" dirty="0"/>
              <a:t>Number two. Become a more knowledgeable investor. </a:t>
            </a:r>
          </a:p>
          <a:p>
            <a:endParaRPr lang="en-US" sz="1100" dirty="0"/>
          </a:p>
          <a:p>
            <a:r>
              <a:rPr lang="en-US" sz="1100" dirty="0"/>
              <a:t>Some of you here today may have handled your family's finances all along, while others may be new to the world of investing. No matter what your level of expertise, there's always room to learn more and adjust your plan based on your current circumstances.</a:t>
            </a:r>
          </a:p>
          <a:p>
            <a:endParaRPr lang="en-US" sz="1100" dirty="0"/>
          </a:p>
          <a:p>
            <a:r>
              <a:rPr lang="en-US" sz="1100" dirty="0"/>
              <a:t>Because many women will end up being solely responsible for their own financial well-being at some point in their lives, it's critical that they have a sound understanding of the investment world and the confidence to make appropriate investing decisions.</a:t>
            </a:r>
          </a:p>
          <a:p>
            <a:pPr>
              <a:defRPr/>
            </a:pPr>
            <a:endParaRPr lang="en-US" sz="900"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17</a:t>
            </a:fld>
            <a:endParaRPr lang="en-US" dirty="0"/>
          </a:p>
        </p:txBody>
      </p:sp>
    </p:spTree>
    <p:extLst>
      <p:ext uri="{BB962C8B-B14F-4D97-AF65-F5344CB8AC3E}">
        <p14:creationId xmlns:p14="http://schemas.microsoft.com/office/powerpoint/2010/main" val="24687835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18</a:t>
            </a:fld>
            <a:endParaRPr lang="en-US" dirty="0"/>
          </a:p>
        </p:txBody>
      </p:sp>
      <p:sp>
        <p:nvSpPr>
          <p:cNvPr id="46083" name="Rectangle 2"/>
          <p:cNvSpPr>
            <a:spLocks noGrp="1" noRot="1" noChangeAspect="1" noChangeArrowheads="1" noTextEdit="1"/>
          </p:cNvSpPr>
          <p:nvPr>
            <p:ph type="sldImg"/>
          </p:nvPr>
        </p:nvSpPr>
        <p:spPr>
          <a:xfrm>
            <a:off x="463550" y="719138"/>
            <a:ext cx="6388100" cy="3597275"/>
          </a:xfrm>
          <a:ln/>
        </p:spPr>
      </p:sp>
      <p:sp>
        <p:nvSpPr>
          <p:cNvPr id="46084" name="Rectangle 3"/>
          <p:cNvSpPr>
            <a:spLocks noGrp="1" noChangeArrowheads="1"/>
          </p:cNvSpPr>
          <p:nvPr>
            <p:ph type="body" idx="1"/>
          </p:nvPr>
        </p:nvSpPr>
        <p:spPr>
          <a:noFill/>
          <a:ln/>
        </p:spPr>
        <p:txBody>
          <a:bodyPr>
            <a:normAutofit fontScale="92500" lnSpcReduction="10000"/>
          </a:bodyPr>
          <a:lstStyle/>
          <a:p>
            <a:pPr defTabSz="966355">
              <a:defRPr/>
            </a:pPr>
            <a:r>
              <a:rPr lang="en-US" sz="1100" dirty="0"/>
              <a:t>Determining appropriate investment strategies isn't an exact science. But there are some steps you can take to help you get started.</a:t>
            </a:r>
          </a:p>
          <a:p>
            <a:pPr defTabSz="966355">
              <a:defRPr/>
            </a:pPr>
            <a:endParaRPr lang="en-US" sz="1100" dirty="0"/>
          </a:p>
          <a:p>
            <a:r>
              <a:rPr lang="en-US" sz="1100" b="1" dirty="0"/>
              <a:t>If you're a beginning investor:</a:t>
            </a:r>
          </a:p>
          <a:p>
            <a:endParaRPr lang="en-US" sz="1100" dirty="0"/>
          </a:p>
          <a:p>
            <a:r>
              <a:rPr lang="en-US" sz="1100" dirty="0"/>
              <a:t>Start by getting some basic information. You'll want to learn simple investing terms, concepts, and types of investments, such as the difference between a stock, bond, and mutual fund; asset allocation; diversification; cash equivalents; dollar-cost averaging; and the risk vs. return dynamic.</a:t>
            </a:r>
          </a:p>
          <a:p>
            <a:pPr marL="171445" indent="-171445">
              <a:buFont typeface="Arial" panose="020B0604020202020204" pitchFamily="34" charset="0"/>
              <a:buChar char="•"/>
            </a:pPr>
            <a:endParaRPr lang="en-US" sz="1100" dirty="0"/>
          </a:p>
          <a:p>
            <a:pPr marL="171445" indent="-171445">
              <a:buFont typeface="Arial" panose="020B0604020202020204" pitchFamily="34" charset="0"/>
              <a:buChar char="•"/>
            </a:pPr>
            <a:r>
              <a:rPr lang="en-US" sz="1100" dirty="0"/>
              <a:t>Take small steps and learn as you go. You don't have to do everything at once. </a:t>
            </a:r>
          </a:p>
          <a:p>
            <a:pPr marL="171445" indent="-171445">
              <a:buFont typeface="Arial" panose="020B0604020202020204" pitchFamily="34" charset="0"/>
              <a:buChar char="•"/>
            </a:pPr>
            <a:r>
              <a:rPr lang="en-US" sz="1100" dirty="0"/>
              <a:t>Don't postpone getting started. The longer you wait, the fewer options you may have. </a:t>
            </a:r>
          </a:p>
          <a:p>
            <a:pPr marL="171445" indent="-171445">
              <a:buFont typeface="Arial" panose="020B0604020202020204" pitchFamily="34" charset="0"/>
              <a:buChar char="•"/>
            </a:pPr>
            <a:r>
              <a:rPr lang="en-US" sz="1100" dirty="0"/>
              <a:t>Don't be afraid to ask questions.</a:t>
            </a:r>
          </a:p>
          <a:p>
            <a:endParaRPr lang="en-US" sz="1100" dirty="0"/>
          </a:p>
          <a:p>
            <a:r>
              <a:rPr lang="en-US" sz="1100" b="1" dirty="0"/>
              <a:t>If you're a more experienced investor:</a:t>
            </a:r>
          </a:p>
          <a:p>
            <a:pPr marL="171445" indent="-171445">
              <a:buFont typeface="Arial" panose="020B0604020202020204" pitchFamily="34" charset="0"/>
              <a:buChar char="•"/>
            </a:pPr>
            <a:endParaRPr lang="en-US" sz="1100" dirty="0"/>
          </a:p>
          <a:p>
            <a:pPr marL="171445" indent="-171445">
              <a:buFont typeface="Arial" panose="020B0604020202020204" pitchFamily="34" charset="0"/>
              <a:buChar char="•"/>
            </a:pPr>
            <a:r>
              <a:rPr lang="en-US" sz="1100" dirty="0"/>
              <a:t>Make sure your portfolio is in line with your investing goals, time horizon, and risk tolerance.</a:t>
            </a:r>
          </a:p>
          <a:p>
            <a:pPr marL="171445" indent="-171445" defTabSz="966355">
              <a:buFont typeface="Arial" panose="020B0604020202020204" pitchFamily="34" charset="0"/>
              <a:buChar char="•"/>
              <a:defRPr/>
            </a:pPr>
            <a:r>
              <a:rPr lang="en-US" sz="1100" dirty="0"/>
              <a:t>Look for ways to manage risk. </a:t>
            </a:r>
            <a:r>
              <a:rPr lang="en-US" sz="1100" dirty="0">
                <a:cs typeface="Calibri" panose="020F0502020204030204" pitchFamily="34" charset="0"/>
              </a:rPr>
              <a:t>The key </a:t>
            </a:r>
            <a:r>
              <a:rPr lang="en-US" sz="1100" dirty="0"/>
              <a:t>is to try to maximize investment returns at a level of risk that you’re comfortable with. </a:t>
            </a:r>
          </a:p>
          <a:p>
            <a:pPr marL="171445" indent="-171445">
              <a:buFont typeface="Arial" panose="020B0604020202020204" pitchFamily="34" charset="0"/>
              <a:buChar char="•"/>
            </a:pPr>
            <a:r>
              <a:rPr lang="en-US" sz="1100" dirty="0"/>
              <a:t>Understand what you own and what role each investment plays in your portfolio.</a:t>
            </a:r>
          </a:p>
          <a:p>
            <a:pPr marL="171445" indent="-171445">
              <a:buFont typeface="Arial" panose="020B0604020202020204" pitchFamily="34" charset="0"/>
              <a:buChar char="•"/>
            </a:pPr>
            <a:r>
              <a:rPr lang="en-US" sz="1100" dirty="0"/>
              <a:t>Keep an eye out for investing ideas. Interestingly, women are often in a unique position to do this because typically they are in charge of most purchasing decisions for their household. So they already have an eye in the marketplace where they can observe products and consumer behavior.</a:t>
            </a:r>
          </a:p>
          <a:p>
            <a:pPr marL="171445" indent="-171445">
              <a:buFont typeface="Arial" panose="020B0604020202020204" pitchFamily="34" charset="0"/>
              <a:buChar char="•"/>
            </a:pPr>
            <a:r>
              <a:rPr lang="en-US" sz="1100" dirty="0"/>
              <a:t>Consider the impact of taxes, fees, trading costs, and inflation. If you've amassed substantial assets, you might benefit from expert help in the areas of tax planning, estate planning, and asset protection.  </a:t>
            </a:r>
          </a:p>
          <a:p>
            <a:pPr marL="171445" indent="-171445">
              <a:buFont typeface="Arial" panose="020B0604020202020204" pitchFamily="34" charset="0"/>
              <a:buChar char="•"/>
            </a:pPr>
            <a:r>
              <a:rPr lang="en-US" sz="1100" dirty="0"/>
              <a:t>Make ongoing adjustments as needed to reflect your circumstances.</a:t>
            </a:r>
          </a:p>
          <a:p>
            <a:pPr marL="171445" indent="-171445">
              <a:buFont typeface="Arial" panose="020B0604020202020204" pitchFamily="34" charset="0"/>
              <a:buChar char="•"/>
            </a:pPr>
            <a:r>
              <a:rPr lang="en-US" sz="1100" dirty="0"/>
              <a:t>And have a game plan to avoid knee-jerk reactions in volatile markets. You don't want to be jumping ship on certain investments just because that's what everyone else is doing.</a:t>
            </a:r>
          </a:p>
          <a:p>
            <a:pPr eaLnBrk="1" hangingPunct="1">
              <a:lnSpc>
                <a:spcPct val="90000"/>
              </a:lnSpc>
            </a:pPr>
            <a:endParaRPr lang="en-US" sz="1000" dirty="0"/>
          </a:p>
          <a:p>
            <a:pPr eaLnBrk="1" hangingPunct="1">
              <a:lnSpc>
                <a:spcPct val="90000"/>
              </a:lnSpc>
            </a:pPr>
            <a:r>
              <a:rPr lang="en-US" sz="1000" dirty="0"/>
              <a:t> </a:t>
            </a:r>
          </a:p>
          <a:p>
            <a:pPr eaLnBrk="1" hangingPunct="1">
              <a:lnSpc>
                <a:spcPct val="90000"/>
              </a:lnSpc>
            </a:pPr>
            <a:endParaRPr lang="en-US" sz="1000" dirty="0"/>
          </a:p>
        </p:txBody>
      </p:sp>
    </p:spTree>
    <p:extLst>
      <p:ext uri="{BB962C8B-B14F-4D97-AF65-F5344CB8AC3E}">
        <p14:creationId xmlns:p14="http://schemas.microsoft.com/office/powerpoint/2010/main" val="36763460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r>
              <a:rPr lang="en-US" sz="1100" dirty="0"/>
              <a:t>Becoming a more knowledgeable investor includes other things, too. </a:t>
            </a:r>
          </a:p>
          <a:p>
            <a:endParaRPr lang="en-US" sz="1100" dirty="0"/>
          </a:p>
          <a:p>
            <a:r>
              <a:rPr lang="en-US" sz="1100" dirty="0"/>
              <a:t>It means being willing to admit mistakes, deal with them, and move on. There is a saying: "Good investors know how to take profits; great investors know how to take losses." If an investment isn't working, sometimes it's better to cut your losses rather than hang on and wait for a turnaround that may never come.  </a:t>
            </a:r>
          </a:p>
          <a:p>
            <a:endParaRPr lang="en-US" sz="1100" dirty="0"/>
          </a:p>
          <a:p>
            <a:pPr defTabSz="966355">
              <a:defRPr/>
            </a:pPr>
            <a:r>
              <a:rPr lang="en-US" sz="1100" dirty="0"/>
              <a:t>Be risk averse ─ in the right way. While investing conservatively can be a good strategy at times, for longer-term goals like retirement, it can be a liability. If you're investing far too conservatively than is appropriate for your goals and circumstances, you may find that you have less money than you hoped for at retirement. Make the most of the years you have ahead to grow wealth. </a:t>
            </a:r>
          </a:p>
          <a:p>
            <a:pPr defTabSz="966355">
              <a:defRPr/>
            </a:pPr>
            <a:endParaRPr lang="en-US" sz="1100" dirty="0"/>
          </a:p>
          <a:p>
            <a:r>
              <a:rPr lang="en-US" sz="1100" dirty="0"/>
              <a:t>If you're married, make sure both spouses know the account numbers, passwords, and online access information for all investment and loan accounts. Sometimes one spouse assumes primary responsibility for investment decisions, whether by choice or habit, and it's important for the other partner to know how to access these accounts and be able to handle bills and investment decisions if the first spouse is unable to do so.</a:t>
            </a:r>
          </a:p>
          <a:p>
            <a:pPr defTabSz="966355">
              <a:defRPr/>
            </a:pPr>
            <a:endParaRPr lang="en-US" sz="1100" dirty="0"/>
          </a:p>
          <a:p>
            <a:pPr defTabSz="966355">
              <a:defRPr/>
            </a:pPr>
            <a:r>
              <a:rPr lang="en-US" sz="1100" dirty="0"/>
              <a:t>Know when to get professional help. Being a good investor doesn't mean you have to do everything yourself. A financial professional can help you create an appropriate investment strategy, select specific investments, and make adjustments as necessary.</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19</a:t>
            </a:fld>
            <a:endParaRPr lang="en-US" dirty="0"/>
          </a:p>
        </p:txBody>
      </p:sp>
    </p:spTree>
    <p:extLst>
      <p:ext uri="{BB962C8B-B14F-4D97-AF65-F5344CB8AC3E}">
        <p14:creationId xmlns:p14="http://schemas.microsoft.com/office/powerpoint/2010/main" val="7767284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normAutofit fontScale="85000" lnSpcReduction="20000"/>
          </a:bodyPr>
          <a:lstStyle/>
          <a:p>
            <a:r>
              <a:rPr lang="en-US" sz="1100" dirty="0"/>
              <a:t>Now I want to switch subjects a bit and talk about step number three: advocate for yourself in the workplace. This is important because in order to take steps toward financial security, you need a source of income. For many women, that income comes from their jobs. So what can women do to maximize their potential income?</a:t>
            </a:r>
          </a:p>
          <a:p>
            <a:endParaRPr lang="en-US" sz="1100" dirty="0"/>
          </a:p>
          <a:p>
            <a:r>
              <a:rPr lang="en-US" sz="1100" dirty="0"/>
              <a:t>When possible, women need to negotiate their starting salary for two reasons.</a:t>
            </a:r>
          </a:p>
          <a:p>
            <a:endParaRPr lang="en-US" sz="1100" dirty="0"/>
          </a:p>
          <a:p>
            <a:r>
              <a:rPr lang="en-US" sz="1100" dirty="0"/>
              <a:t>One, more money now means more money to potentially save and invest later.</a:t>
            </a:r>
          </a:p>
          <a:p>
            <a:endParaRPr lang="en-US" sz="1100" kern="1200" dirty="0">
              <a:solidFill>
                <a:schemeClr val="tx1"/>
              </a:solidFill>
              <a:latin typeface="+mn-lt"/>
              <a:ea typeface="+mn-ea"/>
              <a:cs typeface="+mn-cs"/>
            </a:endParaRPr>
          </a:p>
          <a:p>
            <a:r>
              <a:rPr lang="en-US" sz="1100" kern="1200" dirty="0">
                <a:solidFill>
                  <a:schemeClr val="tx1"/>
                </a:solidFill>
                <a:latin typeface="+mn-lt"/>
                <a:ea typeface="+mn-ea"/>
                <a:cs typeface="+mn-cs"/>
              </a:rPr>
              <a:t>Two, your salary is the foundation on which other employee benefits are built—future raises, 401(k) contributions, Social Security benefits, and bonuses if your company offers them. </a:t>
            </a:r>
          </a:p>
          <a:p>
            <a:endParaRPr lang="en-US" sz="1100" kern="1200" dirty="0">
              <a:solidFill>
                <a:schemeClr val="tx1"/>
              </a:solidFill>
              <a:latin typeface="+mn-lt"/>
              <a:ea typeface="+mn-ea"/>
              <a:cs typeface="+mn-cs"/>
            </a:endParaRPr>
          </a:p>
          <a:p>
            <a:r>
              <a:rPr lang="en-US" sz="1100" kern="1200" dirty="0">
                <a:solidFill>
                  <a:schemeClr val="tx1"/>
                </a:solidFill>
                <a:latin typeface="+mn-lt"/>
                <a:ea typeface="+mn-ea"/>
                <a:cs typeface="+mn-cs"/>
              </a:rPr>
              <a:t>Multiple studies have shown that by not negotiating their job at the beginning of their career, women are leaving an estimated $1 million to $1.5 million on the table in lost earnings over their lifetime.</a:t>
            </a:r>
          </a:p>
          <a:p>
            <a:endParaRPr lang="en-US" sz="1100" kern="1200" dirty="0">
              <a:solidFill>
                <a:schemeClr val="tx1"/>
              </a:solidFill>
              <a:latin typeface="+mn-lt"/>
              <a:ea typeface="+mn-ea"/>
              <a:cs typeface="+mn-cs"/>
            </a:endParaRPr>
          </a:p>
          <a:p>
            <a:r>
              <a:rPr lang="en-US" sz="1100" kern="1200" dirty="0">
                <a:solidFill>
                  <a:schemeClr val="tx1"/>
                </a:solidFill>
                <a:latin typeface="+mn-lt"/>
                <a:ea typeface="+mn-ea"/>
                <a:cs typeface="+mn-cs"/>
              </a:rPr>
              <a:t>So, for example, the percentage amount that you can contribute to your 401(k) plan or the death benefit you receive from an employer life insurance policy ─ these depend on your salary. Ten percent of $70,000 contributed to your 401(k) plan is better than 10% of $60,000 is better than 10% of $50,000. Over many years, the amounts add up. </a:t>
            </a:r>
          </a:p>
          <a:p>
            <a:endParaRPr lang="en-US" sz="1100" kern="1200" dirty="0">
              <a:solidFill>
                <a:schemeClr val="tx1"/>
              </a:solidFill>
              <a:latin typeface="+mn-lt"/>
              <a:ea typeface="+mn-ea"/>
              <a:cs typeface="+mn-cs"/>
            </a:endParaRPr>
          </a:p>
          <a:p>
            <a:r>
              <a:rPr lang="en-US" sz="1100" kern="1200" dirty="0">
                <a:solidFill>
                  <a:schemeClr val="tx1"/>
                </a:solidFill>
                <a:latin typeface="+mn-lt"/>
                <a:ea typeface="+mn-ea"/>
                <a:cs typeface="+mn-cs"/>
              </a:rPr>
              <a:t>Now, negotiating your starting salary doesn’t mean you're going to get what you want ─ some employers can't or won't negotiate at all and sometimes a “no” can just be a “not yet.” But you should be aware of the important role your starting salary plays in your overall financial picture, and you shouldn't be afraid to try to raise the bar whether you stay with an employer or move to a new position with a different company. There are many websites and articles that offer tips on effective negotiation techniques.</a:t>
            </a:r>
          </a:p>
          <a:p>
            <a:endParaRPr lang="en-US" sz="1100" kern="1200" dirty="0">
              <a:solidFill>
                <a:schemeClr val="tx1"/>
              </a:solidFill>
              <a:latin typeface="+mn-lt"/>
              <a:ea typeface="+mn-ea"/>
              <a:cs typeface="+mn-cs"/>
            </a:endParaRPr>
          </a:p>
          <a:p>
            <a:r>
              <a:rPr lang="en-US" sz="1100" kern="1200" dirty="0">
                <a:solidFill>
                  <a:schemeClr val="tx1"/>
                </a:solidFill>
                <a:latin typeface="+mn-lt"/>
                <a:ea typeface="+mn-ea"/>
                <a:cs typeface="+mn-cs"/>
              </a:rPr>
              <a:t>As women move forward in a job, they need to:</a:t>
            </a:r>
          </a:p>
          <a:p>
            <a:endParaRPr lang="en-US" sz="1100" kern="1200" dirty="0">
              <a:solidFill>
                <a:schemeClr val="tx1"/>
              </a:solidFill>
              <a:latin typeface="+mn-lt"/>
              <a:ea typeface="+mn-ea"/>
              <a:cs typeface="+mn-cs"/>
            </a:endParaRPr>
          </a:p>
          <a:p>
            <a:r>
              <a:rPr lang="en-US" sz="1100" kern="1200" dirty="0">
                <a:solidFill>
                  <a:schemeClr val="tx1"/>
                </a:solidFill>
                <a:latin typeface="+mn-lt"/>
                <a:ea typeface="+mn-ea"/>
                <a:cs typeface="+mn-cs"/>
              </a:rPr>
              <a:t>Make sure they're getting paid what they're worth. This can be a bit tricky since it's not typical for employees to share salary information. But by looking at career and salary websites, you should be able to get an idea of what someone in your field earns with your same level of experience, education, and job responsibilities. Ideally, women should do this research when they're negotiating their starting salary.</a:t>
            </a:r>
          </a:p>
          <a:p>
            <a:endParaRPr lang="en-US" sz="1100" kern="1200" dirty="0">
              <a:solidFill>
                <a:schemeClr val="tx1"/>
              </a:solidFill>
              <a:latin typeface="+mn-lt"/>
              <a:ea typeface="+mn-ea"/>
              <a:cs typeface="+mn-cs"/>
            </a:endParaRPr>
          </a:p>
          <a:p>
            <a:r>
              <a:rPr lang="en-US" sz="1100" kern="1200" dirty="0">
                <a:solidFill>
                  <a:schemeClr val="tx1"/>
                </a:solidFill>
                <a:latin typeface="+mn-lt"/>
                <a:ea typeface="+mn-ea"/>
                <a:cs typeface="+mn-cs"/>
              </a:rPr>
              <a:t>Women need to emphasize their work accomplishments, take on challenging assignments, and ask for raises and promotions when warranted. Typically, women are more likely to remain silent and wait for others to notice their hard work. And sometimes they wait, and wait, and wait. Have confidence in your abilities, be proactive, and put yourself in the mix. </a:t>
            </a:r>
          </a:p>
          <a:p>
            <a:endParaRPr lang="en-US" sz="1100" kern="1200" dirty="0">
              <a:solidFill>
                <a:schemeClr val="tx1"/>
              </a:solidFill>
              <a:latin typeface="+mn-lt"/>
              <a:ea typeface="+mn-ea"/>
              <a:cs typeface="+mn-cs"/>
            </a:endParaRP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20</a:t>
            </a:fld>
            <a:endParaRPr lang="en-US" dirty="0"/>
          </a:p>
        </p:txBody>
      </p:sp>
    </p:spTree>
    <p:extLst>
      <p:ext uri="{BB962C8B-B14F-4D97-AF65-F5344CB8AC3E}">
        <p14:creationId xmlns:p14="http://schemas.microsoft.com/office/powerpoint/2010/main" val="23547389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normAutofit fontScale="85000" lnSpcReduction="20000"/>
          </a:bodyPr>
          <a:lstStyle/>
          <a:p>
            <a:endParaRPr lang="en-US" sz="1100" dirty="0"/>
          </a:p>
          <a:p>
            <a:r>
              <a:rPr lang="en-US" sz="1100" dirty="0"/>
              <a:t>Advocating for yourself at work is important, especially if it means being able to stay in the workforce while raising a family or caring for a family member. Let's look at this last point in a bit more detail. </a:t>
            </a:r>
          </a:p>
          <a:p>
            <a:endParaRPr lang="en-US" sz="1100" dirty="0"/>
          </a:p>
          <a:p>
            <a:r>
              <a:rPr lang="en-US" sz="1100" dirty="0"/>
              <a:t>The term "work/life balance" is sort of an H-R buzzword, but the fact is for many women, </a:t>
            </a:r>
          </a:p>
          <a:p>
            <a:endParaRPr lang="en-US" sz="1100" dirty="0"/>
          </a:p>
          <a:p>
            <a:r>
              <a:rPr lang="en-US" sz="1100" b="1" dirty="0"/>
              <a:t>Job flexibility is often a critical component of their overall job package. </a:t>
            </a:r>
          </a:p>
          <a:p>
            <a:endParaRPr lang="en-US" sz="1100" dirty="0"/>
          </a:p>
          <a:p>
            <a:r>
              <a:rPr lang="en-US" sz="1100" dirty="0"/>
              <a:t>This can mean </a:t>
            </a:r>
            <a:r>
              <a:rPr lang="en-US" sz="1100" b="1" dirty="0"/>
              <a:t>telecommuting</a:t>
            </a:r>
            <a:r>
              <a:rPr lang="en-US" sz="1100" dirty="0"/>
              <a:t>,</a:t>
            </a:r>
          </a:p>
          <a:p>
            <a:endParaRPr lang="en-US" sz="1100" dirty="0"/>
          </a:p>
          <a:p>
            <a:r>
              <a:rPr lang="en-US" sz="1100" b="1" dirty="0"/>
              <a:t>Flexible hours</a:t>
            </a:r>
            <a:r>
              <a:rPr lang="en-US" sz="1100" dirty="0"/>
              <a:t>, for example, working 7 to 3 instead of 9 to 5, </a:t>
            </a:r>
          </a:p>
          <a:p>
            <a:endParaRPr lang="en-US" sz="1100" dirty="0"/>
          </a:p>
          <a:p>
            <a:r>
              <a:rPr lang="en-US" sz="1100" b="1" dirty="0"/>
              <a:t>And part-time work. </a:t>
            </a:r>
            <a:r>
              <a:rPr lang="en-US" sz="1100" dirty="0"/>
              <a:t>The reality is that children come along, and far fewer women than men have stay-at-home spouses ─ or spouses who want to request flexible schedules ─ to help take care of children and home responsibilities on a daily basis. </a:t>
            </a:r>
          </a:p>
          <a:p>
            <a:endParaRPr lang="en-US" sz="1100" dirty="0"/>
          </a:p>
          <a:p>
            <a:r>
              <a:rPr lang="en-US" sz="1100" dirty="0"/>
              <a:t>For many women, leaving the workforce entirely isn't an option. Their spouses might not earn enough money to support the family, or they may be out of work. Women might have their own debts ─ like student loans ─ to repay. Or women may be living on their own and serving as the family's sole breadwinner. </a:t>
            </a:r>
          </a:p>
          <a:p>
            <a:endParaRPr lang="en-US" sz="1100" dirty="0"/>
          </a:p>
          <a:p>
            <a:r>
              <a:rPr lang="en-US" sz="1100" dirty="0"/>
              <a:t>Whatever the reason, job flexibility for some women is key. Options like telecommuting, flexible hours, and part-time work can help women remain in the workforce and still support their financial future in the short-term with a salary but also in the long-term with allocations toward retirement savings. Some employers offer and embrace these types of arrangements; others don't. But it doesn't hurt to ask. </a:t>
            </a:r>
          </a:p>
          <a:p>
            <a:endParaRPr lang="en-US" sz="1100" dirty="0"/>
          </a:p>
          <a:p>
            <a:r>
              <a:rPr lang="en-US" sz="1100" dirty="0"/>
              <a:t>Looking to the future, flexible work environments are likely to be a growth trend as women seek to blend their work and home lives in a satisfying way rather than accept an "either/or" scenario, and more employers realize that job flexibility can benefit all employees ─ not just female employees with children -─ creating a very loyal, dedicated workforce. After the pandemic, many companies moved to full-time remote work or hybrid models to accommodate evolving employee needs.</a:t>
            </a:r>
          </a:p>
          <a:p>
            <a:endParaRPr lang="en-US" sz="1100" dirty="0"/>
          </a:p>
          <a:p>
            <a:pPr defTabSz="966355">
              <a:defRPr/>
            </a:pPr>
            <a:r>
              <a:rPr lang="en-US" sz="1100" dirty="0"/>
              <a:t>I want to mention one final point here. For women who are juggling children and work, beware of the burnout factor that can result from having very full days and prioritizing everyone's needs over your own. For many women, working outside the home with young children is one of the hardest, busiest times of their lives. In those moments when you're at your wit's end, take comfort in the fact that you are providing financially for your family and doing the best you can. </a:t>
            </a:r>
          </a:p>
          <a:p>
            <a:endParaRPr lang="en-US" sz="1100" dirty="0"/>
          </a:p>
          <a:p>
            <a:r>
              <a:rPr lang="en-US" sz="1100" dirty="0"/>
              <a:t>And remember, by putting yourself first once in a while and taking care of your own personal needs and interests, you will be in a better position to take care of your financial life as well.</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21</a:t>
            </a:fld>
            <a:endParaRPr lang="en-US" dirty="0"/>
          </a:p>
        </p:txBody>
      </p:sp>
    </p:spTree>
    <p:extLst>
      <p:ext uri="{BB962C8B-B14F-4D97-AF65-F5344CB8AC3E}">
        <p14:creationId xmlns:p14="http://schemas.microsoft.com/office/powerpoint/2010/main" val="1734234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0513145A-A8FB-F040-87E5-8C49935411E7}"/>
              </a:ext>
            </a:extLst>
          </p:cNvPr>
          <p:cNvSpPr>
            <a:spLocks noGrp="1"/>
          </p:cNvSpPr>
          <p:nvPr>
            <p:ph type="body" idx="1"/>
          </p:nvPr>
        </p:nvSpPr>
        <p:spPr/>
        <p:txBody>
          <a:bodyPr/>
          <a:lstStyle/>
          <a:p>
            <a:r>
              <a:rPr lang="en-US" sz="1100" dirty="0"/>
              <a:t>Now I'd like to move on to step number four. Plan for retirement. This is such a critical planning step for women. </a:t>
            </a:r>
          </a:p>
          <a:p>
            <a:endParaRPr lang="en-US" sz="1100" dirty="0"/>
          </a:p>
          <a:p>
            <a:r>
              <a:rPr lang="en-US" sz="1100" dirty="0"/>
              <a:t>Unfortunately, women tend to have lower retirement plan balances, Social Security benefits, and pension benefits. </a:t>
            </a:r>
          </a:p>
          <a:p>
            <a:endParaRPr lang="en-US" sz="1100" dirty="0"/>
          </a:p>
          <a:p>
            <a:r>
              <a:rPr lang="en-US" sz="1100" dirty="0"/>
              <a:t>The number one thing women can do is start saving now. </a:t>
            </a:r>
          </a:p>
          <a:p>
            <a:endParaRPr lang="en-US" sz="1100" dirty="0"/>
          </a:p>
          <a:p>
            <a:r>
              <a:rPr lang="en-US" sz="1100" dirty="0"/>
              <a:t>The table here shows how $2,000, $5,000, or $10,000 invested each year might grow over time earning a 6% rate of return. As you can see, the sweet spot to start saving is when you're in your 20s, but starting in your 30s and 40s isn't too shabby either. The important lesson to take away here is the earlier you start saving, the better. </a:t>
            </a:r>
          </a:p>
          <a:p>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normAutofit fontScale="92500"/>
          </a:bodyPr>
          <a:lstStyle/>
          <a:p>
            <a:r>
              <a:rPr lang="en-US" sz="1100" dirty="0"/>
              <a:t>In addition to starting to save early, it's important to get in the habit of saving as much as you can, no matter what. Even if you're staying at home to raise your family, you can ─ and should ─ save for retirement. </a:t>
            </a:r>
          </a:p>
          <a:p>
            <a:endParaRPr lang="en-US" sz="1100" dirty="0"/>
          </a:p>
          <a:p>
            <a:r>
              <a:rPr lang="en-US" sz="1100" dirty="0"/>
              <a:t>Think of saving for retirement as putting yourself first. Get rid of excuses like:</a:t>
            </a:r>
          </a:p>
          <a:p>
            <a:pPr marL="171445" indent="-171445">
              <a:buFont typeface="Arial" panose="020B0604020202020204" pitchFamily="34" charset="0"/>
              <a:buChar char="•"/>
            </a:pPr>
            <a:endParaRPr lang="en-US" sz="1100" dirty="0"/>
          </a:p>
          <a:p>
            <a:pPr marL="171445" indent="-171445">
              <a:buFont typeface="Arial" panose="020B0604020202020204" pitchFamily="34" charset="0"/>
              <a:buChar char="•"/>
            </a:pPr>
            <a:r>
              <a:rPr lang="en-US" sz="1100" dirty="0"/>
              <a:t>"I'm too busy to plan.“</a:t>
            </a:r>
          </a:p>
          <a:p>
            <a:pPr marL="171445" indent="-171445" defTabSz="457185">
              <a:buFont typeface="Arial" panose="020B0604020202020204" pitchFamily="34" charset="0"/>
              <a:buChar char="•"/>
              <a:defRPr/>
            </a:pPr>
            <a:r>
              <a:rPr lang="en-US" sz="1100" dirty="0"/>
              <a:t>"I don't know enough about investing."</a:t>
            </a:r>
          </a:p>
          <a:p>
            <a:pPr marL="171445" indent="-171445">
              <a:buFont typeface="Arial" panose="020B0604020202020204" pitchFamily="34" charset="0"/>
              <a:buChar char="•"/>
            </a:pPr>
            <a:r>
              <a:rPr lang="en-US" sz="1100" dirty="0"/>
              <a:t>"My spouse takes care of our finances."</a:t>
            </a:r>
          </a:p>
          <a:p>
            <a:pPr marL="171445" indent="-171445">
              <a:buFont typeface="Arial" panose="020B0604020202020204" pitchFamily="34" charset="0"/>
              <a:buChar char="•"/>
            </a:pPr>
            <a:r>
              <a:rPr lang="en-US" sz="1100" dirty="0"/>
              <a:t>"I'll save more once my children are through college."</a:t>
            </a:r>
          </a:p>
          <a:p>
            <a:endParaRPr lang="en-US" sz="1100" dirty="0"/>
          </a:p>
          <a:p>
            <a:r>
              <a:rPr lang="en-US" sz="1100" dirty="0"/>
              <a:t>Your retirement savings have to be a priority. </a:t>
            </a:r>
          </a:p>
          <a:p>
            <a:endParaRPr lang="en-US" sz="1100" dirty="0"/>
          </a:p>
          <a:p>
            <a:r>
              <a:rPr lang="en-US" sz="1100" dirty="0"/>
              <a:t>If your employer offers a retirement savings plan, such as a 401(k) or 403(b) plan, start contributing as much as you can. Having your contributions deducted directly from your paycheck can make it much, much easier to sock away money versus saving what you have left over at the end of the month. It may be hard initially to get a smaller paycheck, but paying yourself first will ultimately benefit you in the long run. And many employers will match a portion of the amount you contribute. </a:t>
            </a:r>
          </a:p>
          <a:p>
            <a:endParaRPr lang="en-US" sz="1100" dirty="0"/>
          </a:p>
          <a:p>
            <a:r>
              <a:rPr lang="en-US" sz="1100" dirty="0"/>
              <a:t>If you're contributing the maximum amount to your employer retirement plan and you need additional options, or if your employer doesn't offer a retirement plan or you're not currently in the workforce, consider an IRA. Traditional, Roth, and spousal IRAs can all be used to save for retirement and offer tax advantages. </a:t>
            </a:r>
          </a:p>
          <a:p>
            <a:endParaRPr lang="en-US" sz="1100" dirty="0"/>
          </a:p>
          <a:p>
            <a:r>
              <a:rPr lang="en-US" sz="1100" dirty="0"/>
              <a:t>Set savings goals that you can work toward and keep track of your progress. Monitor your investments and make changes as needed. A financial professional can help you here.</a:t>
            </a:r>
          </a:p>
          <a:p>
            <a:endParaRPr lang="en-US" sz="1100" dirty="0"/>
          </a:p>
          <a:p>
            <a:r>
              <a:rPr lang="en-US" sz="1100" dirty="0"/>
              <a:t>And now I want to talk about another very important part of retirement planning for women.</a:t>
            </a:r>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23</a:t>
            </a:fld>
            <a:endParaRPr lang="en-US" dirty="0"/>
          </a:p>
        </p:txBody>
      </p:sp>
    </p:spTree>
    <p:extLst>
      <p:ext uri="{BB962C8B-B14F-4D97-AF65-F5344CB8AC3E}">
        <p14:creationId xmlns:p14="http://schemas.microsoft.com/office/powerpoint/2010/main" val="14070065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a:xfrm>
            <a:off x="731200" y="4560246"/>
            <a:ext cx="5852827" cy="4744627"/>
          </a:xfrm>
        </p:spPr>
        <p:txBody>
          <a:bodyPr>
            <a:noAutofit/>
          </a:bodyPr>
          <a:lstStyle/>
          <a:p>
            <a:r>
              <a:rPr lang="en-US" sz="1100" dirty="0"/>
              <a:t>Social Security is the major source of guaranteed lifetime retirement income for most Americans. "Guaranteed" means that once you start taking monthly Social Security retirement benefits, you will get that money every month for as long as you live.  </a:t>
            </a:r>
          </a:p>
          <a:p>
            <a:endParaRPr lang="en-US" sz="1100" dirty="0"/>
          </a:p>
          <a:p>
            <a:r>
              <a:rPr lang="en-US" sz="1100" dirty="0"/>
              <a:t>Let's look at Social Security in a bit more detail. For some women, Social Security makes up most, if not all, of the income they have in their later years.</a:t>
            </a:r>
          </a:p>
          <a:p>
            <a:r>
              <a:rPr lang="en-US" sz="1100" dirty="0"/>
              <a:t>.</a:t>
            </a:r>
          </a:p>
          <a:p>
            <a:pPr>
              <a:defRPr/>
            </a:pPr>
            <a:endParaRPr lang="en-US" sz="900"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24</a:t>
            </a:fld>
            <a:endParaRPr lang="en-US" dirty="0"/>
          </a:p>
        </p:txBody>
      </p:sp>
    </p:spTree>
    <p:extLst>
      <p:ext uri="{BB962C8B-B14F-4D97-AF65-F5344CB8AC3E}">
        <p14:creationId xmlns:p14="http://schemas.microsoft.com/office/powerpoint/2010/main" val="8788743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a:xfrm>
            <a:off x="731200" y="4560246"/>
            <a:ext cx="5852827" cy="4744627"/>
          </a:xfrm>
        </p:spPr>
        <p:txBody>
          <a:bodyPr>
            <a:noAutofit/>
          </a:bodyPr>
          <a:lstStyle/>
          <a:p>
            <a:pPr defTabSz="966355">
              <a:defRPr/>
            </a:pPr>
            <a:r>
              <a:rPr lang="en-US" sz="1100" dirty="0"/>
              <a:t>Ever since 1940, when a legal secretary named Ida May Fuller received the first Social Security retirement check, women have been counting on Social Security to provide much needed retirement income. </a:t>
            </a:r>
          </a:p>
          <a:p>
            <a:pPr defTabSz="966355">
              <a:defRPr/>
            </a:pPr>
            <a:endParaRPr lang="en-US" sz="1100" dirty="0"/>
          </a:p>
          <a:p>
            <a:pPr defTabSz="966355">
              <a:defRPr/>
            </a:pPr>
            <a:r>
              <a:rPr lang="en-US" sz="1100" dirty="0"/>
              <a:t>Social Security also provides disability and survivors benefits, but today we're just going to focus on retirement benefits. </a:t>
            </a:r>
          </a:p>
          <a:p>
            <a:endParaRPr lang="en-US" sz="1100" dirty="0"/>
          </a:p>
          <a:p>
            <a:r>
              <a:rPr lang="en-US" sz="1100" dirty="0"/>
              <a:t>To qualify for Social Security retirement benefits, you have to work in a job that's covered by Social Security, and you generally need to have earned 40 credits, which is about 10 years of work. If you haven't worked long enough to qualify on your own, you may qualify for spousal benefits based on your spouse’s work record. A spousal benefit is generally equal to 50% of the primary earner's benefit. </a:t>
            </a:r>
          </a:p>
          <a:p>
            <a:endParaRPr lang="en-US" sz="1100" dirty="0"/>
          </a:p>
          <a:p>
            <a:pPr defTabSz="966355">
              <a:defRPr/>
            </a:pPr>
            <a:r>
              <a:rPr lang="en-US" sz="1100" dirty="0"/>
              <a:t>Now, how much can you expect from Social Security?</a:t>
            </a:r>
          </a:p>
          <a:p>
            <a:pPr>
              <a:defRPr/>
            </a:pPr>
            <a:endParaRPr lang="en-US" sz="900"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25</a:t>
            </a:fld>
            <a:endParaRPr lang="en-US" dirty="0"/>
          </a:p>
        </p:txBody>
      </p:sp>
    </p:spTree>
    <p:extLst>
      <p:ext uri="{BB962C8B-B14F-4D97-AF65-F5344CB8AC3E}">
        <p14:creationId xmlns:p14="http://schemas.microsoft.com/office/powerpoint/2010/main" val="41070409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26</a:t>
            </a:fld>
            <a:endParaRPr lang="en-US" dirty="0"/>
          </a:p>
        </p:txBody>
      </p:sp>
      <p:sp>
        <p:nvSpPr>
          <p:cNvPr id="46083" name="Rectangle 2"/>
          <p:cNvSpPr>
            <a:spLocks noGrp="1" noRot="1" noChangeAspect="1" noChangeArrowheads="1" noTextEdit="1"/>
          </p:cNvSpPr>
          <p:nvPr>
            <p:ph type="sldImg"/>
          </p:nvPr>
        </p:nvSpPr>
        <p:spPr>
          <a:xfrm>
            <a:off x="463550" y="719138"/>
            <a:ext cx="6388100" cy="3597275"/>
          </a:xfrm>
          <a:ln/>
        </p:spPr>
      </p:sp>
      <p:sp>
        <p:nvSpPr>
          <p:cNvPr id="46084" name="Rectangle 3"/>
          <p:cNvSpPr>
            <a:spLocks noGrp="1" noChangeArrowheads="1"/>
          </p:cNvSpPr>
          <p:nvPr>
            <p:ph type="body" idx="1"/>
          </p:nvPr>
        </p:nvSpPr>
        <p:spPr>
          <a:noFill/>
          <a:ln/>
        </p:spPr>
        <p:txBody>
          <a:bodyPr>
            <a:normAutofit/>
          </a:bodyPr>
          <a:lstStyle/>
          <a:p>
            <a:r>
              <a:rPr lang="en-US" sz="1100" dirty="0"/>
              <a:t>The amount you'll receive from Social Security is based on the number of years you've worked and the amount you've earned. Your benefit is calculated using a formula that takes into account your 35 highest earning years. If you earned little or nothing in several of those years, it may be to your advantage to work as long as possible because you may have the opportunity to replace a year of lower earnings with a year of higher earnings, potentially resulting in a higher retirement benefit.</a:t>
            </a:r>
          </a:p>
          <a:p>
            <a:endParaRPr lang="en-US" sz="1100" dirty="0"/>
          </a:p>
          <a:p>
            <a:r>
              <a:rPr lang="en-US" sz="1100" dirty="0"/>
              <a:t>You can get an estimate of what your monthly Social Security retirement benefit will be in the future by visiting the Social Security website and using the Retirement Estimator tool or viewing your personalized Social Security statement online. Your statement contains a detailed record of your earnings, as well as estimates of retirement, survivors, and disability benefits. If you haven’t registered online to view your statement, you’ll receive one in the mail every five years, from age 25 to 60, and then every year in the mail after age 60.</a:t>
            </a:r>
          </a:p>
          <a:p>
            <a:endParaRPr lang="en-US" sz="1100" dirty="0"/>
          </a:p>
          <a:p>
            <a:r>
              <a:rPr lang="en-US" sz="1100" dirty="0"/>
              <a:t>The age at which you start claiming benefits will also affect the amount you receive. You can choose to start taking retirement benefits as early as age 62, but if you do so, your monthly benefit will be 25% to 30% less than if you had waited until your Full Retirement Age ─ which is age 66 or 67, depending on the year you were born. On the other hand, you will get a higher monthly benefit if you delay claiming Social Security benefits until age 70. If you do so, your monthly benefit will increase by 8% for each year that you delay taking benefits past your Full Retirement Age.</a:t>
            </a:r>
          </a:p>
          <a:p>
            <a:pPr eaLnBrk="1" hangingPunct="1">
              <a:lnSpc>
                <a:spcPct val="90000"/>
              </a:lnSpc>
            </a:pPr>
            <a:endParaRPr lang="en-US" sz="1000" dirty="0"/>
          </a:p>
          <a:p>
            <a:pPr defTabSz="457185">
              <a:lnSpc>
                <a:spcPct val="90000"/>
              </a:lnSpc>
              <a:defRPr/>
            </a:pPr>
            <a:r>
              <a:rPr lang="en-US" sz="1100" dirty="0"/>
              <a:t>The example shows a monthly amount ranging from $1,350 taken at age 62 to $2,376 if you wait until age 70, 32% more.</a:t>
            </a:r>
          </a:p>
          <a:p>
            <a:pPr eaLnBrk="1" hangingPunct="1">
              <a:lnSpc>
                <a:spcPct val="90000"/>
              </a:lnSpc>
            </a:pPr>
            <a:endParaRPr lang="en-US" sz="1000" dirty="0"/>
          </a:p>
          <a:p>
            <a:pPr eaLnBrk="1" hangingPunct="1">
              <a:lnSpc>
                <a:spcPct val="90000"/>
              </a:lnSpc>
            </a:pPr>
            <a:r>
              <a:rPr lang="en-US" sz="1000" dirty="0"/>
              <a:t> </a:t>
            </a:r>
          </a:p>
          <a:p>
            <a:pPr eaLnBrk="1" hangingPunct="1">
              <a:lnSpc>
                <a:spcPct val="90000"/>
              </a:lnSpc>
            </a:pPr>
            <a:endParaRPr lang="en-US" sz="1000" dirty="0"/>
          </a:p>
          <a:p>
            <a:pPr eaLnBrk="1" hangingPunct="1">
              <a:lnSpc>
                <a:spcPct val="90000"/>
              </a:lnSpc>
            </a:pPr>
            <a:r>
              <a:rPr lang="en-US" sz="1000" dirty="0"/>
              <a:t> </a:t>
            </a:r>
          </a:p>
          <a:p>
            <a:pPr eaLnBrk="1" hangingPunct="1">
              <a:lnSpc>
                <a:spcPct val="90000"/>
              </a:lnSpc>
            </a:pPr>
            <a:endParaRPr lang="en-US" sz="1000" dirty="0"/>
          </a:p>
        </p:txBody>
      </p:sp>
    </p:spTree>
    <p:extLst>
      <p:ext uri="{BB962C8B-B14F-4D97-AF65-F5344CB8AC3E}">
        <p14:creationId xmlns:p14="http://schemas.microsoft.com/office/powerpoint/2010/main" val="13192401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a:xfrm>
            <a:off x="731200" y="4560246"/>
            <a:ext cx="5852827" cy="4744627"/>
          </a:xfrm>
        </p:spPr>
        <p:txBody>
          <a:bodyPr>
            <a:noAutofit/>
          </a:bodyPr>
          <a:lstStyle/>
          <a:p>
            <a:r>
              <a:rPr lang="en-US" sz="1100" dirty="0"/>
              <a:t>If you've been married 10 years or more, you may be eligible for benefits for spouses and ex-spouses.</a:t>
            </a:r>
          </a:p>
          <a:p>
            <a:endParaRPr lang="en-US" sz="1100" dirty="0"/>
          </a:p>
          <a:p>
            <a:r>
              <a:rPr lang="en-US" sz="1100" dirty="0"/>
              <a:t>Current spouses must be 62 and wait until their spouse begins taking Social Security to receive a spousal benefit.</a:t>
            </a:r>
            <a:br>
              <a:rPr lang="en-US" sz="1100" dirty="0"/>
            </a:br>
            <a:endParaRPr lang="en-US" sz="1100" dirty="0"/>
          </a:p>
          <a:p>
            <a:r>
              <a:rPr lang="en-US" sz="1100" dirty="0"/>
              <a:t>If you're divorced and at least 62, you can file for spousal benefits even if your ex-spouse has not yet claimed benefits. You can receive up to half of what your ex-spouse would get.</a:t>
            </a:r>
            <a:br>
              <a:rPr lang="en-US" sz="1100" dirty="0"/>
            </a:br>
            <a:endParaRPr lang="en-US" sz="1100" dirty="0"/>
          </a:p>
          <a:p>
            <a:r>
              <a:rPr lang="en-US" sz="1100" dirty="0"/>
              <a:t>If you are widowed and are age 60 or older, you can collect a survivors benefit.</a:t>
            </a:r>
            <a:br>
              <a:rPr lang="en-US" sz="1100" dirty="0"/>
            </a:br>
            <a:endParaRPr lang="en-US" sz="1100" dirty="0"/>
          </a:p>
          <a:p>
            <a:r>
              <a:rPr lang="en-US" sz="1100" dirty="0"/>
              <a:t>The Social Security Administration website has a lot of helpful information to answer any questions you might have about your benefits.</a:t>
            </a:r>
          </a:p>
          <a:p>
            <a:pPr>
              <a:defRPr/>
            </a:pPr>
            <a:endParaRPr lang="en-US" sz="900"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27</a:t>
            </a:fld>
            <a:endParaRPr lang="en-US" dirty="0"/>
          </a:p>
        </p:txBody>
      </p:sp>
    </p:spTree>
    <p:extLst>
      <p:ext uri="{BB962C8B-B14F-4D97-AF65-F5344CB8AC3E}">
        <p14:creationId xmlns:p14="http://schemas.microsoft.com/office/powerpoint/2010/main" val="16304423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a:xfrm>
            <a:off x="731200" y="4560246"/>
            <a:ext cx="5852827" cy="4744627"/>
          </a:xfrm>
        </p:spPr>
        <p:txBody>
          <a:bodyPr>
            <a:noAutofit/>
          </a:bodyPr>
          <a:lstStyle/>
          <a:p>
            <a:pPr defTabSz="966355">
              <a:defRPr/>
            </a:pPr>
            <a:r>
              <a:rPr lang="en-US" sz="1100" dirty="0"/>
              <a:t>Finally, as you approach and then enter retirement, there are some other things you'll need to think about, such as:</a:t>
            </a:r>
          </a:p>
          <a:p>
            <a:endParaRPr lang="en-US" sz="1100" dirty="0"/>
          </a:p>
          <a:p>
            <a:r>
              <a:rPr lang="en-US" sz="1100" dirty="0"/>
              <a:t>When you'll retire.</a:t>
            </a:r>
          </a:p>
          <a:p>
            <a:endParaRPr lang="en-US" sz="1100" dirty="0"/>
          </a:p>
          <a:p>
            <a:r>
              <a:rPr lang="en-US" sz="1100" dirty="0"/>
              <a:t>What your retirement expenses will be. Keep in mind that you can live a rich lifestyle in retirement if your expenses and outstanding debt obligations are modest.  </a:t>
            </a:r>
          </a:p>
          <a:p>
            <a:endParaRPr lang="en-US" sz="1100" dirty="0"/>
          </a:p>
          <a:p>
            <a:r>
              <a:rPr lang="en-US" sz="1100" dirty="0"/>
              <a:t>How you plan to deal with a shortfall if your retirement reserves aren't sufficient.</a:t>
            </a:r>
          </a:p>
          <a:p>
            <a:endParaRPr lang="en-US" sz="1100" dirty="0"/>
          </a:p>
          <a:p>
            <a:r>
              <a:rPr lang="en-US" sz="1100" dirty="0"/>
              <a:t>Health-care expenses. Many people underestimate the amount they'll need to spend on health care in retirement. Even though Medicare covers most Americans starting at age 65, it doesn't cover every health-care need.</a:t>
            </a:r>
          </a:p>
          <a:p>
            <a:endParaRPr lang="en-US" sz="1100" dirty="0"/>
          </a:p>
          <a:p>
            <a:r>
              <a:rPr lang="en-US" sz="1100" dirty="0"/>
              <a:t>Longevity issues. According to the U.S. Census Bureau, not only do women have longer life expectancies than men, but women also make up the majority of older Americans living in poverty, and women overwhelmingly outnumber men in skilled nursing facilities after age 65. Many people mistakenly believe that Medicare will cover their long-term care needs, but the fact is that Medicare only covers skilled nursing care for a short period of time ─ it doesn't cover ongoing, custodial care. So you'll need to plan for longevity.</a:t>
            </a:r>
          </a:p>
          <a:p>
            <a:endParaRPr lang="en-US" sz="1100" dirty="0"/>
          </a:p>
          <a:p>
            <a:r>
              <a:rPr lang="en-US" sz="1100" dirty="0"/>
              <a:t>Finally, you'll need to understand your retirement plan distribution options, the best order to tap your retirement accounts, and what a safe withdrawal rate is so you don't outlive your money.  </a:t>
            </a:r>
          </a:p>
          <a:p>
            <a:endParaRPr lang="en-US" sz="1100" dirty="0"/>
          </a:p>
          <a:p>
            <a:r>
              <a:rPr lang="en-US" sz="1100" dirty="0"/>
              <a:t>As you can see, there's a lot to think about here.</a:t>
            </a:r>
          </a:p>
          <a:p>
            <a:pPr>
              <a:defRPr/>
            </a:pPr>
            <a:endParaRPr lang="en-US" sz="900"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28</a:t>
            </a:fld>
            <a:endParaRPr lang="en-US" dirty="0"/>
          </a:p>
        </p:txBody>
      </p:sp>
    </p:spTree>
    <p:extLst>
      <p:ext uri="{BB962C8B-B14F-4D97-AF65-F5344CB8AC3E}">
        <p14:creationId xmlns:p14="http://schemas.microsoft.com/office/powerpoint/2010/main" val="41870529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29</a:t>
            </a:fld>
            <a:endParaRPr lang="en-US" dirty="0"/>
          </a:p>
        </p:txBody>
      </p:sp>
      <p:sp>
        <p:nvSpPr>
          <p:cNvPr id="46083" name="Rectangle 2"/>
          <p:cNvSpPr>
            <a:spLocks noGrp="1" noRot="1" noChangeAspect="1" noChangeArrowheads="1" noTextEdit="1"/>
          </p:cNvSpPr>
          <p:nvPr>
            <p:ph type="sldImg"/>
          </p:nvPr>
        </p:nvSpPr>
        <p:spPr>
          <a:xfrm>
            <a:off x="463550" y="719138"/>
            <a:ext cx="6388100" cy="3597275"/>
          </a:xfrm>
          <a:ln/>
        </p:spPr>
      </p:sp>
      <p:sp>
        <p:nvSpPr>
          <p:cNvPr id="46084" name="Rectangle 3"/>
          <p:cNvSpPr>
            <a:spLocks noGrp="1" noChangeArrowheads="1"/>
          </p:cNvSpPr>
          <p:nvPr>
            <p:ph type="body" idx="1"/>
          </p:nvPr>
        </p:nvSpPr>
        <p:spPr>
          <a:noFill/>
          <a:ln/>
        </p:spPr>
        <p:txBody>
          <a:bodyPr>
            <a:normAutofit fontScale="70000" lnSpcReduction="20000"/>
          </a:bodyPr>
          <a:lstStyle/>
          <a:p>
            <a:r>
              <a:rPr lang="en-US" sz="1100" dirty="0"/>
              <a:t>Now let's move on from retirement and talk about step number 5. Protect your income and assets. Women often overlook the need to do this. </a:t>
            </a:r>
          </a:p>
          <a:p>
            <a:endParaRPr lang="en-US" sz="1100" dirty="0"/>
          </a:p>
          <a:p>
            <a:r>
              <a:rPr lang="en-US" sz="1100" dirty="0"/>
              <a:t>How do you protect your income and assets from risk? With insurance. Insurance transfers the risk from you and your family to an insurance company. Here are the types of insurance you should consider. </a:t>
            </a:r>
          </a:p>
          <a:p>
            <a:endParaRPr lang="en-US" sz="1100" dirty="0"/>
          </a:p>
          <a:p>
            <a:r>
              <a:rPr lang="en-US" sz="1100" b="1" dirty="0"/>
              <a:t>Life insurance. </a:t>
            </a:r>
            <a:r>
              <a:rPr lang="en-US" sz="1100" dirty="0"/>
              <a:t>Life insurance provides funds for your loved ones when you die. And yet, many people who should have life insurance don't. Whether you are single, married, employed, or a stay-at-home parent, you can benefit from life insurance. If you should die prematurely, would your family be able to maintain the same lifestyle that they have now? Life insurance can provide proceeds that can be used to replace your lost income or the value of services you perform at home. At the very least, it can help pay for funeral costs and outstanding debts and tax obligations that might otherwise be the responsibility of your family members. Life insurance can also play a key role for women who are business owners.</a:t>
            </a:r>
          </a:p>
          <a:p>
            <a:endParaRPr lang="en-US" sz="1100" b="1" dirty="0"/>
          </a:p>
          <a:p>
            <a:r>
              <a:rPr lang="en-US" sz="1100" b="1" dirty="0"/>
              <a:t>Disability insurance. </a:t>
            </a:r>
            <a:r>
              <a:rPr lang="en-US" sz="1100" dirty="0"/>
              <a:t>Disability insurance protects your income if you are unable to work for an extended period of time. Becoming disabled is a far greater risk than people think. If you were to suffer disabling injuries tomorrow in a car accident, would you and your loved ones be able to survive without your income? A typical policy will replace 50% to 70% of your income. </a:t>
            </a:r>
          </a:p>
          <a:p>
            <a:endParaRPr lang="en-US" sz="1100" dirty="0"/>
          </a:p>
          <a:p>
            <a:r>
              <a:rPr lang="en-US" sz="1100" b="1" dirty="0"/>
              <a:t>Home and auto insurance. </a:t>
            </a:r>
            <a:r>
              <a:rPr lang="en-US" sz="1100" dirty="0"/>
              <a:t>Most people are required to have this insurance by their lender or state law. Along with protecting your property from damage, both home and auto insurance cover you for liability claims that result from accidents and injuries caused by you. If you have significant assets, you should consider umbrella liability insurance, which provides an extra layer of liability coverage above and beyond that provided by your home and auto insurance.</a:t>
            </a:r>
          </a:p>
          <a:p>
            <a:endParaRPr lang="en-US" sz="1100" dirty="0"/>
          </a:p>
          <a:p>
            <a:r>
              <a:rPr lang="en-US" sz="1100" b="1" dirty="0"/>
              <a:t>Health insurance. </a:t>
            </a:r>
            <a:r>
              <a:rPr lang="en-US" sz="1100" dirty="0"/>
              <a:t>It's mandatory now, but even if it wasn't, health insurance is critical to safeguard your assets from the high cost of health care ― both routine and unexpected.</a:t>
            </a:r>
          </a:p>
          <a:p>
            <a:endParaRPr lang="en-US" sz="1100" b="1" dirty="0"/>
          </a:p>
          <a:p>
            <a:r>
              <a:rPr lang="en-US" sz="1100" b="1" dirty="0"/>
              <a:t>Long-term care insurance. </a:t>
            </a:r>
            <a:r>
              <a:rPr lang="en-US" sz="1100" dirty="0"/>
              <a:t>As we age, our need for long-term care increases. Long-term care insurance pays a certain dollar amount per day, for a set period of time, for the type of long-term care described in the policy. Depending on the benefits selected, care can be provided in a variety of settings, such as your home, assisted-living facilities, and nursing homes. The best time to purchase long-term care insurance is when you are healthy enough to qualify for it.</a:t>
            </a:r>
          </a:p>
          <a:p>
            <a:endParaRPr lang="en-US" sz="1100" dirty="0"/>
          </a:p>
          <a:p>
            <a:r>
              <a:rPr lang="en-US" sz="1100" dirty="0"/>
              <a:t>Finally, there some instances where insurance alone might not provide all the protection you need, and other strategies may be useful, such as: </a:t>
            </a:r>
          </a:p>
          <a:p>
            <a:endParaRPr lang="en-US" sz="1100" dirty="0"/>
          </a:p>
          <a:p>
            <a:r>
              <a:rPr lang="en-US" sz="1100" b="1" dirty="0"/>
              <a:t>Trusts. </a:t>
            </a:r>
            <a:r>
              <a:rPr lang="en-US" sz="1100" dirty="0"/>
              <a:t>If you have significant assets, a trust can help shield your assets from creditors, lawsuits, or other threats. </a:t>
            </a:r>
          </a:p>
          <a:p>
            <a:endParaRPr lang="en-US" sz="1100" dirty="0"/>
          </a:p>
          <a:p>
            <a:r>
              <a:rPr lang="en-US" sz="1100" b="1" dirty="0"/>
              <a:t>Business entities. </a:t>
            </a:r>
            <a:r>
              <a:rPr lang="en-US" sz="1100" dirty="0"/>
              <a:t>Many professionals such as doctors, lawyers, and accountants face liability for damages that result from the performance of their professional duties. For added protection, forming a limited liability partnership or professional corporation is often advisable. </a:t>
            </a:r>
          </a:p>
          <a:p>
            <a:endParaRPr lang="en-US" sz="1100" dirty="0"/>
          </a:p>
          <a:p>
            <a:r>
              <a:rPr lang="en-US" sz="1100" dirty="0"/>
              <a:t>The bottom line in all of this is that if you haven't developed and implemented an asset protection plan, your wealth and assets are vulnerable to the risks that are part of everyday life.</a:t>
            </a:r>
          </a:p>
          <a:p>
            <a:pPr eaLnBrk="1" hangingPunct="1">
              <a:lnSpc>
                <a:spcPct val="90000"/>
              </a:lnSpc>
            </a:pPr>
            <a:endParaRPr lang="en-US" sz="1000" dirty="0"/>
          </a:p>
          <a:p>
            <a:pPr eaLnBrk="1" hangingPunct="1">
              <a:lnSpc>
                <a:spcPct val="90000"/>
              </a:lnSpc>
            </a:pPr>
            <a:r>
              <a:rPr lang="en-US" sz="1000" dirty="0"/>
              <a:t> </a:t>
            </a:r>
          </a:p>
          <a:p>
            <a:pPr eaLnBrk="1" hangingPunct="1">
              <a:lnSpc>
                <a:spcPct val="90000"/>
              </a:lnSpc>
            </a:pPr>
            <a:endParaRPr lang="en-US" sz="1000" dirty="0"/>
          </a:p>
        </p:txBody>
      </p:sp>
    </p:spTree>
    <p:extLst>
      <p:ext uri="{BB962C8B-B14F-4D97-AF65-F5344CB8AC3E}">
        <p14:creationId xmlns:p14="http://schemas.microsoft.com/office/powerpoint/2010/main" val="28627779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a:xfrm>
            <a:off x="731200" y="4560246"/>
            <a:ext cx="5852827" cy="4744627"/>
          </a:xfrm>
        </p:spPr>
        <p:txBody>
          <a:bodyPr>
            <a:noAutofit/>
          </a:bodyPr>
          <a:lstStyle/>
          <a:p>
            <a:r>
              <a:rPr lang="en-US" dirty="0"/>
              <a:t>And last but not least, step number six. Create an estate plan. </a:t>
            </a:r>
          </a:p>
          <a:p>
            <a:endParaRPr lang="en-US" dirty="0"/>
          </a:p>
          <a:p>
            <a:r>
              <a:rPr lang="en-US" dirty="0"/>
              <a:t>The words "estate plan" sound a bit intimidating, but an estate plan is simply a map that reflects the way you want your personal and financial affairs to be handled in case of your incapacity or death. It allows you to control what happens to you and your property. </a:t>
            </a:r>
          </a:p>
          <a:p>
            <a:endParaRPr lang="en-US" dirty="0"/>
          </a:p>
          <a:p>
            <a:r>
              <a:rPr lang="en-US" dirty="0"/>
              <a:t>For example, do you want to leave a legacy for your children or grandchildren? Do you want to donate a portion of your estate to charity? Do you want to ensure that your good friend gets the painting in your living room she’s long admired? Have you thought about what type of medical intervention you would want after an accident in the event you couldn't speak for yourself? </a:t>
            </a:r>
          </a:p>
          <a:p>
            <a:endParaRPr lang="en-US" dirty="0"/>
          </a:p>
          <a:p>
            <a:pPr defTabSz="966355">
              <a:defRPr/>
            </a:pPr>
            <a:r>
              <a:rPr lang="en-US" dirty="0"/>
              <a:t>By putting an estate plan in place now while you still have the mental capacity to do so, not only will you have a say in what happens to you and your property, but you'll also make it easier for your loved ones to cope if something unexpected should happen to you because your family members will know your express wishes. Keep in mind if you're married that your spouse might not be there to know your wishes or act on your behalf.</a:t>
            </a:r>
          </a:p>
          <a:p>
            <a:r>
              <a:rPr lang="en-US" sz="1100" dirty="0"/>
              <a:t>.</a:t>
            </a:r>
          </a:p>
          <a:p>
            <a:pPr>
              <a:defRPr/>
            </a:pPr>
            <a:endParaRPr lang="en-US" sz="900" dirty="0"/>
          </a:p>
        </p:txBody>
      </p:sp>
      <p:sp>
        <p:nvSpPr>
          <p:cNvPr id="4" name="Slide Number Placeholder 3"/>
          <p:cNvSpPr>
            <a:spLocks noGrp="1"/>
          </p:cNvSpPr>
          <p:nvPr>
            <p:ph type="sldNum" sz="quarter" idx="10"/>
          </p:nvPr>
        </p:nvSpPr>
        <p:spPr/>
        <p:txBody>
          <a:bodyPr/>
          <a:lstStyle/>
          <a:p>
            <a:pPr>
              <a:defRPr/>
            </a:pPr>
            <a:fld id="{D6A16513-24DE-42B3-9701-6459FE0E8DF7}" type="slidenum">
              <a:rPr lang="en-US" smtClean="0"/>
              <a:pPr>
                <a:defRPr/>
              </a:pPr>
              <a:t>30</a:t>
            </a:fld>
            <a:endParaRPr lang="en-US" dirty="0"/>
          </a:p>
        </p:txBody>
      </p:sp>
    </p:spTree>
    <p:extLst>
      <p:ext uri="{BB962C8B-B14F-4D97-AF65-F5344CB8AC3E}">
        <p14:creationId xmlns:p14="http://schemas.microsoft.com/office/powerpoint/2010/main" val="6391691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E67A9AD-2CB1-4BBE-9B4B-E185CE514035}" type="slidenum">
              <a:rPr lang="en-US" smtClean="0"/>
              <a:pPr/>
              <a:t>31</a:t>
            </a:fld>
            <a:endParaRPr lang="en-US" dirty="0"/>
          </a:p>
        </p:txBody>
      </p:sp>
      <p:sp>
        <p:nvSpPr>
          <p:cNvPr id="46083" name="Rectangle 2"/>
          <p:cNvSpPr>
            <a:spLocks noGrp="1" noRot="1" noChangeAspect="1" noChangeArrowheads="1" noTextEdit="1"/>
          </p:cNvSpPr>
          <p:nvPr>
            <p:ph type="sldImg"/>
          </p:nvPr>
        </p:nvSpPr>
        <p:spPr>
          <a:xfrm>
            <a:off x="463550" y="719138"/>
            <a:ext cx="6388100" cy="3597275"/>
          </a:xfrm>
          <a:ln/>
        </p:spPr>
      </p:sp>
      <p:sp>
        <p:nvSpPr>
          <p:cNvPr id="46084" name="Rectangle 3"/>
          <p:cNvSpPr>
            <a:spLocks noGrp="1" noChangeArrowheads="1"/>
          </p:cNvSpPr>
          <p:nvPr>
            <p:ph type="body" idx="1"/>
          </p:nvPr>
        </p:nvSpPr>
        <p:spPr>
          <a:noFill/>
          <a:ln/>
        </p:spPr>
        <p:txBody>
          <a:bodyPr>
            <a:normAutofit fontScale="62500" lnSpcReduction="20000"/>
          </a:bodyPr>
          <a:lstStyle/>
          <a:p>
            <a:r>
              <a:rPr lang="en-US" sz="1100" dirty="0"/>
              <a:t>What are some things women can do to plan? Let's look first at incapacity. Incapacity means being unable to make your own decisions. It's probably obvious that the risk of incapacity increases with age. </a:t>
            </a:r>
          </a:p>
          <a:p>
            <a:endParaRPr lang="en-US" sz="1100" dirty="0"/>
          </a:p>
          <a:p>
            <a:r>
              <a:rPr lang="en-US" sz="1100" b="1" dirty="0"/>
              <a:t>Here are some of the most common documents that can help you in the event you're unable to make your own decisions:</a:t>
            </a:r>
          </a:p>
          <a:p>
            <a:endParaRPr lang="en-US" sz="1100" dirty="0"/>
          </a:p>
          <a:p>
            <a:r>
              <a:rPr lang="en-US" sz="1100" b="1" dirty="0"/>
              <a:t>Living will. </a:t>
            </a:r>
            <a:r>
              <a:rPr lang="en-US" sz="1100" dirty="0"/>
              <a:t>A living will is a document that lists the types of medical treatment you would want, or not want, under particular circumstances.</a:t>
            </a:r>
          </a:p>
          <a:p>
            <a:endParaRPr lang="en-US" sz="1100" dirty="0"/>
          </a:p>
          <a:p>
            <a:r>
              <a:rPr lang="en-US" sz="1100" b="1" dirty="0"/>
              <a:t>Health-care proxy. </a:t>
            </a:r>
            <a:r>
              <a:rPr lang="en-US" sz="1100" dirty="0"/>
              <a:t>A health-care proxy, sometimes called a durable power of attorney for health care, lets one or more family members or other trusted individuals make medical decisions for you when you're unable to do so yourself.</a:t>
            </a:r>
          </a:p>
          <a:p>
            <a:endParaRPr lang="en-US" sz="1100" dirty="0"/>
          </a:p>
          <a:p>
            <a:r>
              <a:rPr lang="en-US" sz="1100" b="1" dirty="0"/>
              <a:t>A DNR, or Do Not Resuscitate order. </a:t>
            </a:r>
            <a:r>
              <a:rPr lang="en-US" sz="1100" dirty="0"/>
              <a:t>This is a form signed by both you and your doctor that gives hospital staff permission not to resuscitate you. Together, these three documents are sometimes referred to as health-care directives.</a:t>
            </a:r>
          </a:p>
          <a:p>
            <a:endParaRPr lang="en-US" sz="1100" b="1" dirty="0"/>
          </a:p>
          <a:p>
            <a:r>
              <a:rPr lang="en-US" sz="1100" b="1" dirty="0"/>
              <a:t>Power of attorney. </a:t>
            </a:r>
            <a:r>
              <a:rPr lang="en-US" sz="1100" dirty="0"/>
              <a:t>A durable power of attorney lets you name family members or other trusted individuals who can make financial decisions or transact business on your behalf.</a:t>
            </a:r>
          </a:p>
          <a:p>
            <a:endParaRPr lang="en-US" sz="1100" dirty="0"/>
          </a:p>
          <a:p>
            <a:r>
              <a:rPr lang="en-US" sz="1100" b="1" dirty="0"/>
              <a:t>Living trust. </a:t>
            </a:r>
            <a:r>
              <a:rPr lang="en-US" sz="1100" b="0" dirty="0"/>
              <a:t>A</a:t>
            </a:r>
            <a:r>
              <a:rPr lang="en-US" sz="1100" b="1" dirty="0"/>
              <a:t> </a:t>
            </a:r>
            <a:r>
              <a:rPr lang="en-US" sz="1100" dirty="0"/>
              <a:t>living trust, sometimes called an "inter </a:t>
            </a:r>
            <a:r>
              <a:rPr lang="en-US" sz="1100" dirty="0" err="1"/>
              <a:t>vivos</a:t>
            </a:r>
            <a:r>
              <a:rPr lang="en-US" sz="1100" dirty="0"/>
              <a:t> trust," is a document that allows you to manage your trust assets while you're alive and capable, but that names a successor trustee to take over management of trust assets if you become incapacitated. It can be especially useful in cases where there are privacy needs or complex assets. </a:t>
            </a:r>
          </a:p>
          <a:p>
            <a:endParaRPr lang="en-US" sz="1100" dirty="0"/>
          </a:p>
          <a:p>
            <a:r>
              <a:rPr lang="en-US" sz="1100" dirty="0"/>
              <a:t>All of these documents should be drafted by an attorney who specializes in estate planning.  </a:t>
            </a:r>
          </a:p>
          <a:p>
            <a:endParaRPr lang="en-US" sz="1100" dirty="0"/>
          </a:p>
          <a:p>
            <a:r>
              <a:rPr lang="en-US" sz="1100" b="1" dirty="0"/>
              <a:t>Now, planning for death, a topic no one likes to think about. What should you consider having?</a:t>
            </a:r>
          </a:p>
          <a:p>
            <a:endParaRPr lang="en-US" sz="1100" dirty="0"/>
          </a:p>
          <a:p>
            <a:r>
              <a:rPr lang="en-US" sz="1100" b="1" dirty="0"/>
              <a:t>A will. </a:t>
            </a:r>
            <a:r>
              <a:rPr lang="en-US" sz="1100" dirty="0"/>
              <a:t>Your will is typically the cornerstone of your estate plan. It is a legal document that directs how your property is to be distributed at your death. In it you can name an executor who will carry out your wishes as specified in the will and a guardian for your minor children. Most wills have to be filed in the local probate court, and they become part of the public record.</a:t>
            </a:r>
          </a:p>
          <a:p>
            <a:endParaRPr lang="en-US" sz="1100" dirty="0"/>
          </a:p>
          <a:p>
            <a:r>
              <a:rPr lang="en-US" sz="1100" b="1" dirty="0"/>
              <a:t>A testamentary trust. </a:t>
            </a:r>
            <a:r>
              <a:rPr lang="en-US" sz="1100" dirty="0"/>
              <a:t>A trust created in your will is called a testamentary trust. A trust is a legal arrangement that allows you to provide various interests to different beneficiaries. For example, the trust might provide income to your children for life, with the remainder going to your grandchildren or to charity. Unlike your will, a testamentary trust is not part of the public record. An attorney should draft your will and trust. </a:t>
            </a:r>
          </a:p>
          <a:p>
            <a:endParaRPr lang="en-US" sz="1100" dirty="0"/>
          </a:p>
          <a:p>
            <a:r>
              <a:rPr lang="en-US" sz="1100" b="1" dirty="0"/>
              <a:t>What happens if you die without a will? </a:t>
            </a:r>
          </a:p>
          <a:p>
            <a:endParaRPr lang="en-US" sz="1100" dirty="0"/>
          </a:p>
          <a:p>
            <a:r>
              <a:rPr lang="en-US" sz="1100" dirty="0"/>
              <a:t>If you die without a will, your property will pass according to your state's laws, called intestacy laws. These differ from state to state. </a:t>
            </a:r>
          </a:p>
          <a:p>
            <a:endParaRPr lang="en-US" sz="1100" dirty="0"/>
          </a:p>
          <a:p>
            <a:r>
              <a:rPr lang="en-US" sz="1100" b="1" dirty="0"/>
              <a:t>However, whether you have a will or not, </a:t>
            </a:r>
            <a:r>
              <a:rPr lang="en-US" sz="1100" dirty="0"/>
              <a:t>some property will pass automatically to another person. For example, any property that you own jointly with what's called "the right of survivorship," for example, your house, will pass directly to the other joint owner or owners. Even if you have a will, jointly owned property will still pass automatically ─ that is, outside your will ─ to the other owner. Also, property that has a designated beneficiary, such as a 401(k) plan or a life insurance policy, will pass directly to the named beneficiary, outside your will. It's a good idea to review your beneficiary designations from time to time to make sure they reflect your current wishes. Finally, property held in a trust will pass according to the terms set out in the trust and not through your will.   </a:t>
            </a:r>
          </a:p>
          <a:p>
            <a:endParaRPr lang="en-US" sz="1100" dirty="0"/>
          </a:p>
          <a:p>
            <a:r>
              <a:rPr lang="en-US" sz="1100" dirty="0"/>
              <a:t>For women with significant assets, more advanced estate planning may be necessary. This includes tax planning, specifically for the income tax basis of your property, along with planning for any gift tax, estate tax, and generation-skipping transfer tax that may apply to transfers of your property. </a:t>
            </a:r>
          </a:p>
          <a:p>
            <a:pPr eaLnBrk="1" hangingPunct="1">
              <a:lnSpc>
                <a:spcPct val="90000"/>
              </a:lnSpc>
            </a:pPr>
            <a:endParaRPr lang="en-US" sz="1000" dirty="0"/>
          </a:p>
          <a:p>
            <a:pPr eaLnBrk="1" hangingPunct="1">
              <a:lnSpc>
                <a:spcPct val="90000"/>
              </a:lnSpc>
            </a:pPr>
            <a:r>
              <a:rPr lang="en-US" sz="1000" dirty="0"/>
              <a:t> </a:t>
            </a:r>
          </a:p>
          <a:p>
            <a:pPr eaLnBrk="1" hangingPunct="1">
              <a:lnSpc>
                <a:spcPct val="90000"/>
              </a:lnSpc>
            </a:pPr>
            <a:endParaRPr lang="en-US" sz="1000" dirty="0"/>
          </a:p>
        </p:txBody>
      </p:sp>
    </p:spTree>
    <p:extLst>
      <p:ext uri="{BB962C8B-B14F-4D97-AF65-F5344CB8AC3E}">
        <p14:creationId xmlns:p14="http://schemas.microsoft.com/office/powerpoint/2010/main" val="31205407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100" dirty="0"/>
              <a:t>Today’s estate plans go beyond setting up strategies for distributing assets and dividing property. Many people have multiple online accounts with:</a:t>
            </a:r>
          </a:p>
          <a:p>
            <a:r>
              <a:rPr lang="en-US" sz="1100" dirty="0"/>
              <a:t> </a:t>
            </a:r>
          </a:p>
          <a:p>
            <a:pPr lvl="0"/>
            <a:r>
              <a:rPr lang="en-US" sz="1100" dirty="0"/>
              <a:t>&lt;CLICK&gt; Financial institutions</a:t>
            </a:r>
          </a:p>
          <a:p>
            <a:pPr lvl="0"/>
            <a:r>
              <a:rPr lang="en-US" sz="1100" dirty="0"/>
              <a:t>Utility companies</a:t>
            </a:r>
          </a:p>
          <a:p>
            <a:pPr lvl="0"/>
            <a:r>
              <a:rPr lang="en-US" sz="1100" dirty="0"/>
              <a:t>Internet, cable, and streaming providers</a:t>
            </a:r>
          </a:p>
          <a:p>
            <a:pPr lvl="0"/>
            <a:r>
              <a:rPr lang="en-US" sz="1100" dirty="0"/>
              <a:t>Social media outlets</a:t>
            </a:r>
          </a:p>
          <a:p>
            <a:pPr lvl="0"/>
            <a:r>
              <a:rPr lang="en-US" sz="1100" dirty="0"/>
              <a:t>Shopping sites</a:t>
            </a:r>
          </a:p>
          <a:p>
            <a:pPr lvl="0"/>
            <a:r>
              <a:rPr lang="en-US" sz="1100" dirty="0"/>
              <a:t>Smartphone apps</a:t>
            </a:r>
          </a:p>
          <a:p>
            <a:r>
              <a:rPr lang="en-US" sz="1100" dirty="0"/>
              <a:t> </a:t>
            </a:r>
          </a:p>
          <a:p>
            <a:r>
              <a:rPr lang="en-US" sz="1100" dirty="0"/>
              <a:t>In the event you become incapacitated or die, your designee will need to access and close your accounts.</a:t>
            </a:r>
          </a:p>
          <a:p>
            <a:r>
              <a:rPr lang="en-US" sz="1100" dirty="0"/>
              <a:t> </a:t>
            </a:r>
          </a:p>
          <a:p>
            <a:r>
              <a:rPr lang="en-US" sz="1100" dirty="0"/>
              <a:t>&lt;CLICK&gt; An effective digital estate plan entails three steps:</a:t>
            </a:r>
          </a:p>
          <a:p>
            <a:r>
              <a:rPr lang="en-US" sz="1100" dirty="0"/>
              <a:t> </a:t>
            </a:r>
          </a:p>
          <a:p>
            <a:r>
              <a:rPr lang="en-US" sz="1100" dirty="0"/>
              <a:t>One – Compile a comprehensive account list.</a:t>
            </a:r>
          </a:p>
          <a:p>
            <a:r>
              <a:rPr lang="en-US" sz="1100" dirty="0"/>
              <a:t> </a:t>
            </a:r>
          </a:p>
          <a:p>
            <a:r>
              <a:rPr lang="en-US" sz="1100" dirty="0"/>
              <a:t>Two – Store and protect your information.</a:t>
            </a:r>
          </a:p>
          <a:p>
            <a:r>
              <a:rPr lang="en-US" sz="1100" dirty="0"/>
              <a:t> </a:t>
            </a:r>
          </a:p>
          <a:p>
            <a:r>
              <a:rPr lang="en-US" sz="1100" dirty="0"/>
              <a:t>Three – Designate a digital executor or make your executor aware of your digital assets and preferences upon your passing.</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32</a:t>
            </a:fld>
            <a:endParaRPr lang="en-US" dirty="0"/>
          </a:p>
        </p:txBody>
      </p:sp>
    </p:spTree>
    <p:extLst>
      <p:ext uri="{BB962C8B-B14F-4D97-AF65-F5344CB8AC3E}">
        <p14:creationId xmlns:p14="http://schemas.microsoft.com/office/powerpoint/2010/main" val="392588484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normAutofit/>
          </a:bodyPr>
          <a:lstStyle/>
          <a:p>
            <a:r>
              <a:rPr lang="en-US" sz="1100" dirty="0"/>
              <a:t>Online accounts typically fall into four categories:</a:t>
            </a:r>
          </a:p>
          <a:p>
            <a:r>
              <a:rPr lang="en-US" sz="1100" dirty="0"/>
              <a:t>Personal</a:t>
            </a:r>
          </a:p>
          <a:p>
            <a:r>
              <a:rPr lang="en-US" sz="1100" dirty="0"/>
              <a:t>             Email, videos, music, apps</a:t>
            </a:r>
          </a:p>
          <a:p>
            <a:pPr lvl="0"/>
            <a:r>
              <a:rPr lang="en-US" sz="1100" dirty="0"/>
              <a:t>Financial</a:t>
            </a:r>
          </a:p>
          <a:p>
            <a:pPr lvl="1"/>
            <a:r>
              <a:rPr lang="en-US" sz="1100" dirty="0"/>
              <a:t>Checking, savings, and retirement accounts</a:t>
            </a:r>
          </a:p>
          <a:p>
            <a:pPr lvl="1"/>
            <a:r>
              <a:rPr lang="en-US" sz="1100" dirty="0"/>
              <a:t>Shopping, travel, entertainment, and news sites </a:t>
            </a:r>
          </a:p>
          <a:p>
            <a:pPr lvl="1"/>
            <a:r>
              <a:rPr lang="en-US" sz="1100" dirty="0"/>
              <a:t>(e.g., Amazon, eBay, PayPal, airlines, Ticketmaster, MLB, New York Times, Netflix)</a:t>
            </a:r>
          </a:p>
          <a:p>
            <a:pPr lvl="1"/>
            <a:r>
              <a:rPr lang="en-US" sz="1100" dirty="0"/>
              <a:t>Utility, cable, and smartphone accounts</a:t>
            </a:r>
          </a:p>
          <a:p>
            <a:pPr lvl="1"/>
            <a:r>
              <a:rPr lang="en-US" sz="1100" dirty="0"/>
              <a:t>Subscriptions to magazines and news outlets</a:t>
            </a:r>
          </a:p>
          <a:p>
            <a:pPr lvl="0"/>
            <a:r>
              <a:rPr lang="en-US" sz="1100" dirty="0"/>
              <a:t>Business</a:t>
            </a:r>
          </a:p>
          <a:p>
            <a:pPr lvl="1"/>
            <a:r>
              <a:rPr lang="en-US" sz="1100" dirty="0"/>
              <a:t>Personal website, blog, or other digital asset pertaining to business holdings</a:t>
            </a:r>
          </a:p>
          <a:p>
            <a:pPr lvl="0"/>
            <a:r>
              <a:rPr lang="en-US" sz="1100" dirty="0"/>
              <a:t>Social Media</a:t>
            </a:r>
          </a:p>
          <a:p>
            <a:pPr lvl="1"/>
            <a:r>
              <a:rPr lang="en-US" sz="1100" dirty="0"/>
              <a:t>Facebook, Twitter, LinkedIn, Instagram</a:t>
            </a:r>
          </a:p>
          <a:p>
            <a:r>
              <a:rPr lang="en-US" sz="1100" dirty="0"/>
              <a:t> </a:t>
            </a:r>
          </a:p>
          <a:p>
            <a:r>
              <a:rPr lang="en-US" sz="1100" dirty="0"/>
              <a:t>Some online providers like Google, Facebook, and Apple have policies addressing what happens when an account holder dies. Policies differ but may include:</a:t>
            </a:r>
          </a:p>
          <a:p>
            <a:r>
              <a:rPr lang="en-US" sz="1100" dirty="0"/>
              <a:t> </a:t>
            </a:r>
          </a:p>
          <a:p>
            <a:pPr lvl="0"/>
            <a:r>
              <a:rPr lang="en-US" sz="1100" dirty="0"/>
              <a:t>Allowance for account holders to designate a legacy contact to manage accounts after death</a:t>
            </a:r>
          </a:p>
          <a:p>
            <a:pPr lvl="0"/>
            <a:r>
              <a:rPr lang="en-US" sz="1100" dirty="0"/>
              <a:t>Requirements for specific documentation to close an account such as an obituary, court order, or copy of a death certificate</a:t>
            </a:r>
          </a:p>
          <a:p>
            <a:pPr lvl="0"/>
            <a:r>
              <a:rPr lang="en-US" sz="1100" dirty="0"/>
              <a:t>Automatic closure of the account after an extended period of inactivity, typically three to 12 months</a:t>
            </a:r>
          </a:p>
          <a:p>
            <a:r>
              <a:rPr lang="en-US" sz="1100" dirty="0"/>
              <a:t> </a:t>
            </a:r>
          </a:p>
          <a:p>
            <a:r>
              <a:rPr lang="en-US" sz="1100" dirty="0"/>
              <a:t>Provider policies differ and an executor will need to become familiar with what will be needed.</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33</a:t>
            </a:fld>
            <a:endParaRPr lang="en-US" dirty="0"/>
          </a:p>
        </p:txBody>
      </p:sp>
    </p:spTree>
    <p:extLst>
      <p:ext uri="{BB962C8B-B14F-4D97-AF65-F5344CB8AC3E}">
        <p14:creationId xmlns:p14="http://schemas.microsoft.com/office/powerpoint/2010/main" val="35368225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normAutofit/>
          </a:bodyPr>
          <a:lstStyle/>
          <a:p>
            <a:r>
              <a:rPr lang="en-US" sz="1100" dirty="0"/>
              <a:t>Be sure to include username, password, account number, and a description of what’s included in each account in your document.</a:t>
            </a:r>
          </a:p>
          <a:p>
            <a:r>
              <a:rPr lang="en-US" sz="1100" dirty="0"/>
              <a:t> </a:t>
            </a:r>
          </a:p>
          <a:p>
            <a:r>
              <a:rPr lang="en-US" sz="1100" dirty="0"/>
              <a:t>Your digital document will contain sensitive information that needs to be safely stored.</a:t>
            </a:r>
          </a:p>
          <a:p>
            <a:r>
              <a:rPr lang="en-US" sz="1100" dirty="0"/>
              <a:t> </a:t>
            </a:r>
          </a:p>
          <a:p>
            <a:r>
              <a:rPr lang="en-US" sz="1100" dirty="0"/>
              <a:t>&lt;CLICK&gt; Here are three ways to compile your information:</a:t>
            </a:r>
          </a:p>
          <a:p>
            <a:r>
              <a:rPr lang="en-US" sz="1100" dirty="0"/>
              <a:t> </a:t>
            </a:r>
          </a:p>
          <a:p>
            <a:pPr lvl="0"/>
            <a:r>
              <a:rPr lang="en-US" sz="1100" dirty="0"/>
              <a:t>Create a handwritten document.</a:t>
            </a:r>
          </a:p>
          <a:p>
            <a:pPr lvl="0"/>
            <a:r>
              <a:rPr lang="en-US" sz="1100" dirty="0"/>
              <a:t>Create a spreadsheet saved to a thumb drive.</a:t>
            </a:r>
          </a:p>
          <a:p>
            <a:pPr lvl="0"/>
            <a:r>
              <a:rPr lang="en-US" sz="1100" dirty="0"/>
              <a:t>Contract with a third party to manage, save, and encrypt your passwords for all accounts.</a:t>
            </a:r>
          </a:p>
          <a:p>
            <a:r>
              <a:rPr lang="en-US" sz="1100" dirty="0"/>
              <a:t> </a:t>
            </a:r>
          </a:p>
          <a:p>
            <a:pPr lvl="0"/>
            <a:r>
              <a:rPr lang="en-US" sz="1100" dirty="0"/>
              <a:t>&lt;CLICK&gt; Compile a single document. Keep it current and separate from your will or living trust as these documents could be made public. </a:t>
            </a:r>
          </a:p>
          <a:p>
            <a:r>
              <a:rPr lang="en-US" sz="1100" dirty="0"/>
              <a:t> </a:t>
            </a:r>
          </a:p>
          <a:p>
            <a:pPr lvl="0"/>
            <a:r>
              <a:rPr lang="en-US" sz="1100" dirty="0"/>
              <a:t>Do not save the document on your computer in case of data loss or a security breach.</a:t>
            </a:r>
          </a:p>
          <a:p>
            <a:r>
              <a:rPr lang="en-US" sz="1100" dirty="0"/>
              <a:t> </a:t>
            </a:r>
          </a:p>
          <a:p>
            <a:pPr lvl="0"/>
            <a:r>
              <a:rPr lang="en-US" sz="1100" dirty="0"/>
              <a:t>Save the document in a fireproof home safe or a safety deposit box.</a:t>
            </a:r>
          </a:p>
          <a:p>
            <a:pPr lvl="1"/>
            <a:r>
              <a:rPr lang="en-US" sz="1100" dirty="0"/>
              <a:t>Caution: Some states prevent a safety deposit box from being opened after the owner dies without the approval of the probate court. Consult your attorney.</a:t>
            </a:r>
          </a:p>
          <a:p>
            <a:pPr lvl="1"/>
            <a:endParaRPr lang="en-US" sz="1100" dirty="0"/>
          </a:p>
          <a:p>
            <a:pPr lvl="0"/>
            <a:r>
              <a:rPr lang="en-US" sz="1100" dirty="0"/>
              <a:t>For photos, videos, and music, consider backing up the data on your computer, a thumb drive, or DVD stored in a safe place or through a cloud account,</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34</a:t>
            </a:fld>
            <a:endParaRPr lang="en-US" dirty="0"/>
          </a:p>
        </p:txBody>
      </p:sp>
    </p:spTree>
    <p:extLst>
      <p:ext uri="{BB962C8B-B14F-4D97-AF65-F5344CB8AC3E}">
        <p14:creationId xmlns:p14="http://schemas.microsoft.com/office/powerpoint/2010/main" val="26609165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0375" y="720725"/>
            <a:ext cx="6394450" cy="3600450"/>
          </a:xfrm>
        </p:spPr>
      </p:sp>
      <p:sp>
        <p:nvSpPr>
          <p:cNvPr id="3" name="Notes Placeholder 2"/>
          <p:cNvSpPr>
            <a:spLocks noGrp="1"/>
          </p:cNvSpPr>
          <p:nvPr>
            <p:ph type="body" idx="1"/>
          </p:nvPr>
        </p:nvSpPr>
        <p:spPr/>
        <p:txBody>
          <a:bodyPr/>
          <a:lstStyle/>
          <a:p>
            <a:r>
              <a:rPr lang="en-US" sz="1100" dirty="0"/>
              <a:t>Your digital executor may also be the executor of your estate.</a:t>
            </a:r>
          </a:p>
          <a:p>
            <a:r>
              <a:rPr lang="en-US" sz="1100" dirty="0"/>
              <a:t> </a:t>
            </a:r>
          </a:p>
          <a:p>
            <a:r>
              <a:rPr lang="en-US" sz="1100" dirty="0"/>
              <a:t>&lt;CLICK&gt; You’ll need to provide the executor with all passwords. Most states give access to online accounts to the executor of an estate. However, some states may limit access to online accounts if the executor doesn’t have the password or the estate plan does not specifically grant the executor access to the accounts.</a:t>
            </a:r>
          </a:p>
          <a:p>
            <a:r>
              <a:rPr lang="en-US" sz="1100" dirty="0"/>
              <a:t> </a:t>
            </a:r>
          </a:p>
          <a:p>
            <a:r>
              <a:rPr lang="en-US" sz="1100" dirty="0"/>
              <a:t>Some institutions offering online accounts may grant an executor access based on appropriate authorization in the estate plan but others may require an order from the probate court.</a:t>
            </a:r>
          </a:p>
          <a:p>
            <a:r>
              <a:rPr lang="en-US" sz="1100" dirty="0"/>
              <a:t> </a:t>
            </a:r>
          </a:p>
          <a:p>
            <a:r>
              <a:rPr lang="en-US" sz="1100" dirty="0"/>
              <a:t>You should also provide the executor with a letter of instruction outlining how your digital assets will be distributed or deleted. For example, you may want photos and videos to be copied and distributed for multiple family members.</a:t>
            </a:r>
          </a:p>
          <a:p>
            <a:r>
              <a:rPr lang="en-US" sz="1100" dirty="0"/>
              <a:t> </a:t>
            </a:r>
          </a:p>
          <a:p>
            <a:r>
              <a:rPr lang="en-US" sz="1100" dirty="0"/>
              <a:t>You may want your social media accounts left open for a month or so as a memorial site but then taken down.</a:t>
            </a:r>
          </a:p>
          <a:p>
            <a:r>
              <a:rPr lang="en-US" sz="1100" dirty="0"/>
              <a:t> </a:t>
            </a:r>
          </a:p>
          <a:p>
            <a:r>
              <a:rPr lang="en-US" sz="1100" dirty="0"/>
              <a:t>Your assets in financial accounts will be distributed to heirs based on your will, trust, or beneficiary designation, after which the entities will close your accounts.</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35</a:t>
            </a:fld>
            <a:endParaRPr lang="en-US" dirty="0"/>
          </a:p>
        </p:txBody>
      </p:sp>
    </p:spTree>
    <p:extLst>
      <p:ext uri="{BB962C8B-B14F-4D97-AF65-F5344CB8AC3E}">
        <p14:creationId xmlns:p14="http://schemas.microsoft.com/office/powerpoint/2010/main" val="268797915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normAutofit lnSpcReduction="10000"/>
          </a:bodyPr>
          <a:lstStyle/>
          <a:p>
            <a:r>
              <a:rPr lang="en-US" sz="1100" dirty="0"/>
              <a:t>I want to change subjects for a moment now and talk about unexpected obstacles. Unfortunately, life isn't always fair. Or easy. Things happen. </a:t>
            </a:r>
          </a:p>
          <a:p>
            <a:endParaRPr lang="en-US" sz="1100" dirty="0"/>
          </a:p>
          <a:p>
            <a:pPr marL="171445" indent="-171445">
              <a:buFont typeface="Arial" panose="020B0604020202020204" pitchFamily="34" charset="0"/>
              <a:buChar char="•"/>
            </a:pPr>
            <a:r>
              <a:rPr lang="en-US" sz="1100" dirty="0"/>
              <a:t>Employees are let go. </a:t>
            </a:r>
          </a:p>
          <a:p>
            <a:pPr marL="171445" indent="-171445">
              <a:buFont typeface="Arial" panose="020B0604020202020204" pitchFamily="34" charset="0"/>
              <a:buChar char="•"/>
            </a:pPr>
            <a:r>
              <a:rPr lang="en-US" sz="1100" dirty="0"/>
              <a:t>Children come along before we're ready. </a:t>
            </a:r>
          </a:p>
          <a:p>
            <a:pPr marL="171445" indent="-171445">
              <a:buFont typeface="Arial" panose="020B0604020202020204" pitchFamily="34" charset="0"/>
              <a:buChar char="•"/>
            </a:pPr>
            <a:r>
              <a:rPr lang="en-US" sz="1100" dirty="0"/>
              <a:t>Couples divorce.</a:t>
            </a:r>
          </a:p>
          <a:p>
            <a:pPr marL="171445" indent="-171445">
              <a:buFont typeface="Arial" panose="020B0604020202020204" pitchFamily="34" charset="0"/>
              <a:buChar char="•"/>
            </a:pPr>
            <a:r>
              <a:rPr lang="en-US" sz="1100" dirty="0"/>
              <a:t>Illnesses spring up. </a:t>
            </a:r>
          </a:p>
          <a:p>
            <a:pPr marL="171445" indent="-171445">
              <a:buFont typeface="Arial" panose="020B0604020202020204" pitchFamily="34" charset="0"/>
              <a:buChar char="•"/>
            </a:pPr>
            <a:r>
              <a:rPr lang="en-US" sz="1100" dirty="0"/>
              <a:t>Adult children need financial help. </a:t>
            </a:r>
          </a:p>
          <a:p>
            <a:pPr marL="171445" indent="-171445">
              <a:buFont typeface="Arial" panose="020B0604020202020204" pitchFamily="34" charset="0"/>
              <a:buChar char="•"/>
            </a:pPr>
            <a:r>
              <a:rPr lang="en-US" sz="1100" dirty="0"/>
              <a:t>Our parents need help. </a:t>
            </a:r>
          </a:p>
          <a:p>
            <a:pPr marL="171445" indent="-171445">
              <a:buFont typeface="Arial" panose="020B0604020202020204" pitchFamily="34" charset="0"/>
              <a:buChar char="•"/>
            </a:pPr>
            <a:r>
              <a:rPr lang="en-US" sz="1100" dirty="0"/>
              <a:t>Spouses pass away.   </a:t>
            </a:r>
          </a:p>
          <a:p>
            <a:endParaRPr lang="en-US" sz="1100" dirty="0"/>
          </a:p>
          <a:p>
            <a:r>
              <a:rPr lang="en-US" sz="1100" dirty="0"/>
              <a:t>When you take steps to strengthen your financial future, not only will you be in a better position to enjoy life in the good times, but you'll also be in a better position to cope during the not-so-good times, which many of us are likely to face at some point in our lives. </a:t>
            </a:r>
          </a:p>
          <a:p>
            <a:endParaRPr lang="en-US" sz="1100" dirty="0"/>
          </a:p>
          <a:p>
            <a:r>
              <a:rPr lang="en-US" sz="1100" dirty="0"/>
              <a:t>So let's recap.</a:t>
            </a:r>
            <a:br>
              <a:rPr lang="en-US" sz="1100" dirty="0"/>
            </a:br>
            <a:endParaRPr lang="en-US" sz="1100" b="1" dirty="0"/>
          </a:p>
          <a:p>
            <a:r>
              <a:rPr lang="en-US" sz="1100" b="1" dirty="0"/>
              <a:t>Assess your earning potential.</a:t>
            </a:r>
            <a:br>
              <a:rPr lang="en-US" sz="1100" b="1" dirty="0"/>
            </a:br>
            <a:endParaRPr lang="en-US" sz="1100" b="1" dirty="0"/>
          </a:p>
          <a:p>
            <a:r>
              <a:rPr lang="en-US" sz="1100" b="1" dirty="0"/>
              <a:t>Plan for employment gaps.</a:t>
            </a:r>
            <a:br>
              <a:rPr lang="en-US" sz="1100" b="1" dirty="0"/>
            </a:br>
            <a:endParaRPr lang="en-US" sz="1100" b="1" dirty="0"/>
          </a:p>
          <a:p>
            <a:r>
              <a:rPr lang="en-US" sz="1100" b="1" dirty="0"/>
              <a:t>Understand your options for securing income in retirement.</a:t>
            </a:r>
            <a:br>
              <a:rPr lang="en-US" sz="1100" b="1" dirty="0"/>
            </a:br>
            <a:endParaRPr lang="en-US" sz="1100" b="1" dirty="0"/>
          </a:p>
          <a:p>
            <a:r>
              <a:rPr lang="en-US" sz="1100" b="1" dirty="0"/>
              <a:t>Familiarize yourself with Social Security and Medicare benefits.</a:t>
            </a:r>
            <a:br>
              <a:rPr lang="en-US" sz="1100" b="1" dirty="0"/>
            </a:br>
            <a:endParaRPr lang="en-US" sz="1100" b="1" dirty="0"/>
          </a:p>
          <a:p>
            <a:r>
              <a:rPr lang="en-US" sz="1100" b="1" dirty="0"/>
              <a:t>Create a plan to help you reach your goals.</a:t>
            </a:r>
          </a:p>
          <a:p>
            <a:endParaRPr lang="en-US" sz="1100" dirty="0"/>
          </a:p>
          <a:p>
            <a:endParaRPr lang="en-US" b="0" i="0" u="none" strike="noStrike" baseline="0"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36</a:t>
            </a:fld>
            <a:endParaRPr lang="en-US" dirty="0"/>
          </a:p>
        </p:txBody>
      </p:sp>
    </p:spTree>
    <p:extLst>
      <p:ext uri="{BB962C8B-B14F-4D97-AF65-F5344CB8AC3E}">
        <p14:creationId xmlns:p14="http://schemas.microsoft.com/office/powerpoint/2010/main" val="19556513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0513145A-A8FB-F040-87E5-8C49935411E7}"/>
              </a:ext>
            </a:extLst>
          </p:cNvPr>
          <p:cNvSpPr>
            <a:spLocks noGrp="1"/>
          </p:cNvSpPr>
          <p:nvPr>
            <p:ph type="body" idx="1"/>
          </p:nvPr>
        </p:nvSpPr>
        <p:spPr/>
        <p:txBody>
          <a:bodyPr/>
          <a:lstStyle/>
          <a:p>
            <a:r>
              <a:rPr lang="en-US" sz="1100" dirty="0"/>
              <a:t>In the end, it's all about you. </a:t>
            </a:r>
          </a:p>
          <a:p>
            <a:endParaRPr lang="en-US" sz="1100" dirty="0"/>
          </a:p>
          <a:p>
            <a:r>
              <a:rPr lang="en-US" sz="1100" dirty="0"/>
              <a:t>Your goals. Your dreams. Your security. What financial course will you chart? </a:t>
            </a:r>
          </a:p>
          <a:p>
            <a:endParaRPr lang="en-US" sz="1100" dirty="0"/>
          </a:p>
          <a:p>
            <a:r>
              <a:rPr lang="en-US" sz="1100" dirty="0"/>
              <a:t>By taking the time now to plan for your financial future, you gain peace of mind knowing that you're doing all you can to provide for yourself and your family. And in our busy, full, exciting lives, we could all use a bit more peace of mind.</a:t>
            </a:r>
          </a:p>
          <a:p>
            <a:endParaRPr lang="en-US" dirty="0"/>
          </a:p>
        </p:txBody>
      </p:sp>
    </p:spTree>
    <p:extLst>
      <p:ext uri="{BB962C8B-B14F-4D97-AF65-F5344CB8AC3E}">
        <p14:creationId xmlns:p14="http://schemas.microsoft.com/office/powerpoint/2010/main" val="33035124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normAutofit/>
          </a:bodyPr>
          <a:lstStyle/>
          <a:p>
            <a:r>
              <a:rPr lang="en-US" sz="1100" dirty="0"/>
              <a:t>Thank you for time. </a:t>
            </a:r>
            <a:r>
              <a:rPr lang="en-US" sz="1100"/>
              <a:t>Does anyone have questions?</a:t>
            </a:r>
          </a:p>
        </p:txBody>
      </p:sp>
      <p:sp>
        <p:nvSpPr>
          <p:cNvPr id="4" name="Slide Number Placeholder 3"/>
          <p:cNvSpPr>
            <a:spLocks noGrp="1"/>
          </p:cNvSpPr>
          <p:nvPr>
            <p:ph type="sldNum" sz="quarter" idx="10"/>
          </p:nvPr>
        </p:nvSpPr>
        <p:spPr/>
        <p:txBody>
          <a:bodyPr/>
          <a:lstStyle/>
          <a:p>
            <a:fld id="{665E5957-0DF1-4F3C-8535-56F2209497EC}" type="slidenum">
              <a:rPr lang="en-US" smtClean="0"/>
              <a:pPr/>
              <a:t>38</a:t>
            </a:fld>
            <a:endParaRPr lang="en-US" dirty="0"/>
          </a:p>
        </p:txBody>
      </p:sp>
    </p:spTree>
    <p:extLst>
      <p:ext uri="{BB962C8B-B14F-4D97-AF65-F5344CB8AC3E}">
        <p14:creationId xmlns:p14="http://schemas.microsoft.com/office/powerpoint/2010/main" val="1654015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3550" y="719138"/>
            <a:ext cx="6388100" cy="35972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54A8C4-B08A-3247-B1AD-1E1C15FD29A7}" type="slidenum">
              <a:rPr lang="en-US" smtClean="0"/>
              <a:pPr/>
              <a:t>39</a:t>
            </a:fld>
            <a:endParaRPr lang="en-US" dirty="0"/>
          </a:p>
        </p:txBody>
      </p:sp>
    </p:spTree>
    <p:extLst>
      <p:ext uri="{BB962C8B-B14F-4D97-AF65-F5344CB8AC3E}">
        <p14:creationId xmlns:p14="http://schemas.microsoft.com/office/powerpoint/2010/main" val="959603632"/>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11.jpe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16.jpeg"/></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_blue">
    <p:bg>
      <p:bgPr>
        <a:solidFill>
          <a:schemeClr val="tx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164E9DD-D325-8049-800A-D4F882DC9D1C}"/>
              </a:ext>
            </a:extLst>
          </p:cNvPr>
          <p:cNvPicPr>
            <a:picLocks noChangeAspect="1"/>
          </p:cNvPicPr>
          <p:nvPr userDrawn="1"/>
        </p:nvPicPr>
        <p:blipFill rotWithShape="1">
          <a:blip r:embed="rId2" cstate="screen">
            <a:extLst>
              <a:ext uri="{BEBA8EAE-BF5A-486C-A8C5-ECC9F3942E4B}">
                <a14:imgProps xmlns:a14="http://schemas.microsoft.com/office/drawing/2010/main">
                  <a14:imgLayer r:embed="rId3">
                    <a14:imgEffect>
                      <a14:brightnessContrast bright="-17000"/>
                    </a14:imgEffect>
                  </a14:imgLayer>
                </a14:imgProps>
              </a:ext>
              <a:ext uri="{28A0092B-C50C-407E-A947-70E740481C1C}">
                <a14:useLocalDpi xmlns:a14="http://schemas.microsoft.com/office/drawing/2010/main"/>
              </a:ext>
            </a:extLst>
          </a:blip>
          <a:srcRect t="320" b="15238"/>
          <a:stretch/>
        </p:blipFill>
        <p:spPr>
          <a:xfrm>
            <a:off x="1" y="-1"/>
            <a:ext cx="9144000" cy="5148263"/>
          </a:xfrm>
          <a:prstGeom prst="rect">
            <a:avLst/>
          </a:prstGeom>
        </p:spPr>
      </p:pic>
      <p:sp>
        <p:nvSpPr>
          <p:cNvPr id="2" name="Title 1"/>
          <p:cNvSpPr>
            <a:spLocks noGrp="1"/>
          </p:cNvSpPr>
          <p:nvPr>
            <p:ph type="ctrTitle"/>
          </p:nvPr>
        </p:nvSpPr>
        <p:spPr>
          <a:xfrm>
            <a:off x="364142" y="2317456"/>
            <a:ext cx="4775886" cy="1422827"/>
          </a:xfrm>
          <a:prstGeom prst="rect">
            <a:avLst/>
          </a:prstGeom>
        </p:spPr>
        <p:txBody>
          <a:bodyPr anchor="t">
            <a:normAutofit/>
          </a:bodyPr>
          <a:lstStyle>
            <a:lvl1pPr algn="l">
              <a:defRPr lang="en-US" sz="2700" b="1" i="0" kern="1200" dirty="0">
                <a:solidFill>
                  <a:schemeClr val="bg1"/>
                </a:solidFill>
                <a:latin typeface="Calibri" panose="020F0502020204030204" pitchFamily="34" charset="0"/>
                <a:ea typeface="+mj-ea"/>
                <a:cs typeface="+mj-cs"/>
              </a:defRPr>
            </a:lvl1pPr>
          </a:lstStyle>
          <a:p>
            <a:r>
              <a:rPr lang="en-US" dirty="0"/>
              <a:t>Click to edit Master title style</a:t>
            </a:r>
          </a:p>
        </p:txBody>
      </p:sp>
      <p:pic>
        <p:nvPicPr>
          <p:cNvPr id="4"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14994" y="0"/>
            <a:ext cx="3429007" cy="2059310"/>
          </a:xfrm>
          <a:prstGeom prst="rect">
            <a:avLst/>
          </a:prstGeom>
        </p:spPr>
      </p:pic>
      <p:cxnSp>
        <p:nvCxnSpPr>
          <p:cNvPr id="8" name="Straight Connector 7">
            <a:extLst>
              <a:ext uri="{FF2B5EF4-FFF2-40B4-BE49-F238E27FC236}">
                <a16:creationId xmlns:a16="http://schemas.microsoft.com/office/drawing/2014/main" id="{2A9B3E72-21A1-C84F-9CFC-20F3B8A5E464}"/>
              </a:ext>
            </a:extLst>
          </p:cNvPr>
          <p:cNvCxnSpPr>
            <a:cxnSpLocks/>
          </p:cNvCxnSpPr>
          <p:nvPr/>
        </p:nvCxnSpPr>
        <p:spPr>
          <a:xfrm>
            <a:off x="455186" y="2144231"/>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Content Placeholder 2">
            <a:extLst>
              <a:ext uri="{FF2B5EF4-FFF2-40B4-BE49-F238E27FC236}">
                <a16:creationId xmlns:a16="http://schemas.microsoft.com/office/drawing/2014/main" id="{0F5D5678-6BC6-0643-91BC-DAFE668F9EDB}"/>
              </a:ext>
            </a:extLst>
          </p:cNvPr>
          <p:cNvSpPr>
            <a:spLocks noGrp="1"/>
          </p:cNvSpPr>
          <p:nvPr>
            <p:ph idx="1" hasCustomPrompt="1"/>
          </p:nvPr>
        </p:nvSpPr>
        <p:spPr>
          <a:xfrm>
            <a:off x="364142" y="1733099"/>
            <a:ext cx="3938798" cy="274088"/>
          </a:xfrm>
          <a:prstGeom prst="rect">
            <a:avLst/>
          </a:prstGeom>
        </p:spPr>
        <p:txBody>
          <a:bodyPr>
            <a:normAutofit/>
          </a:bodyPr>
          <a:lstStyle>
            <a:lvl1pPr marL="0" indent="0" algn="l" defTabSz="342900" rtl="0" eaLnBrk="1" latinLnBrk="0" hangingPunct="1">
              <a:buNone/>
              <a:defRPr lang="en-US" sz="1200" b="0" i="0" kern="1200" cap="all" spc="225" baseline="0" dirty="0">
                <a:solidFill>
                  <a:schemeClr val="bg1"/>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pic>
        <p:nvPicPr>
          <p:cNvPr id="10" name="Picture 9">
            <a:extLst>
              <a:ext uri="{FF2B5EF4-FFF2-40B4-BE49-F238E27FC236}">
                <a16:creationId xmlns:a16="http://schemas.microsoft.com/office/drawing/2014/main" id="{A7C27369-2DBD-594F-8A97-B71EF0A7168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Tree>
    <p:extLst>
      <p:ext uri="{BB962C8B-B14F-4D97-AF65-F5344CB8AC3E}">
        <p14:creationId xmlns:p14="http://schemas.microsoft.com/office/powerpoint/2010/main" val="1325093498"/>
      </p:ext>
    </p:extLst>
  </p:cSld>
  <p:clrMapOvr>
    <a:masterClrMapping/>
  </p:clrMapOvr>
  <p:extLst>
    <p:ext uri="{DCECCB84-F9BA-43D5-87BE-67443E8EF086}">
      <p15:sldGuideLst xmlns:p15="http://schemas.microsoft.com/office/powerpoint/2012/main">
        <p15:guide id="1" pos="288"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461983" y="1632602"/>
            <a:ext cx="4775886" cy="1422827"/>
          </a:xfrm>
          <a:prstGeom prst="rect">
            <a:avLst/>
          </a:prstGeom>
        </p:spPr>
        <p:txBody>
          <a:bodyPr anchor="b">
            <a:normAutofit/>
          </a:bodyPr>
          <a:lstStyle>
            <a:lvl1pPr algn="l">
              <a:defRPr sz="3600" b="0" i="0">
                <a:solidFill>
                  <a:schemeClr val="tx1"/>
                </a:solidFill>
                <a:latin typeface="Calibri" panose="020F0502020204030204" pitchFamily="34" charset="0"/>
              </a:defRPr>
            </a:lvl1pPr>
          </a:lstStyle>
          <a:p>
            <a:r>
              <a:rPr lang="en-US" dirty="0"/>
              <a:t>Click to edit Master title style</a:t>
            </a:r>
          </a:p>
        </p:txBody>
      </p:sp>
      <p:sp>
        <p:nvSpPr>
          <p:cNvPr id="11" name="Subtitle 2"/>
          <p:cNvSpPr>
            <a:spLocks noGrp="1"/>
          </p:cNvSpPr>
          <p:nvPr>
            <p:ph type="subTitle" idx="1" hasCustomPrompt="1"/>
          </p:nvPr>
        </p:nvSpPr>
        <p:spPr>
          <a:xfrm>
            <a:off x="461983" y="3124549"/>
            <a:ext cx="4775886" cy="1242971"/>
          </a:xfrm>
          <a:prstGeom prst="rect">
            <a:avLst/>
          </a:prstGeom>
        </p:spPr>
        <p:txBody>
          <a:bodyPr>
            <a:normAutofit/>
          </a:bodyPr>
          <a:lstStyle>
            <a:lvl1pPr marL="0" indent="0" algn="l">
              <a:buNone/>
              <a:defRPr sz="900" b="0" i="0" spc="225">
                <a:solidFill>
                  <a:schemeClr val="tx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15" name="TextBox 14"/>
          <p:cNvSpPr txBox="1"/>
          <p:nvPr/>
        </p:nvSpPr>
        <p:spPr>
          <a:xfrm>
            <a:off x="461984" y="479338"/>
            <a:ext cx="2919797" cy="232115"/>
          </a:xfrm>
          <a:prstGeom prst="rect">
            <a:avLst/>
          </a:prstGeom>
          <a:noFill/>
        </p:spPr>
        <p:txBody>
          <a:bodyPr wrap="square" rtlCol="0">
            <a:spAutoFit/>
          </a:bodyPr>
          <a:lstStyle/>
          <a:p>
            <a:pPr>
              <a:lnSpc>
                <a:spcPct val="150000"/>
              </a:lnSpc>
            </a:pPr>
            <a:r>
              <a:rPr lang="en-US" sz="675" b="0" i="0" dirty="0">
                <a:solidFill>
                  <a:schemeClr val="tx1"/>
                </a:solidFill>
                <a:latin typeface="Calibri" panose="020F0502020204030204" pitchFamily="34" charset="0"/>
                <a:cs typeface="Calibri" panose="020F0502020204030204" pitchFamily="34" charset="0"/>
              </a:rPr>
              <a:t>—</a:t>
            </a:r>
          </a:p>
        </p:txBody>
      </p:sp>
      <p:sp>
        <p:nvSpPr>
          <p:cNvPr id="16" name="Text Placeholder 7"/>
          <p:cNvSpPr>
            <a:spLocks noGrp="1"/>
          </p:cNvSpPr>
          <p:nvPr>
            <p:ph type="body" sz="quarter" idx="10"/>
          </p:nvPr>
        </p:nvSpPr>
        <p:spPr>
          <a:xfrm>
            <a:off x="469695" y="695867"/>
            <a:ext cx="2928938" cy="220211"/>
          </a:xfrm>
          <a:prstGeom prst="rect">
            <a:avLst/>
          </a:prstGeom>
        </p:spPr>
        <p:txBody>
          <a:bodyPr>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Click to edit Master text styles</a:t>
            </a:r>
          </a:p>
        </p:txBody>
      </p:sp>
      <p:sp>
        <p:nvSpPr>
          <p:cNvPr id="17" name="Text Placeholder 7"/>
          <p:cNvSpPr>
            <a:spLocks noGrp="1"/>
          </p:cNvSpPr>
          <p:nvPr>
            <p:ph type="body" sz="quarter" idx="11" hasCustomPrompt="1"/>
          </p:nvPr>
        </p:nvSpPr>
        <p:spPr>
          <a:xfrm>
            <a:off x="469695" y="368867"/>
            <a:ext cx="2928938" cy="257879"/>
          </a:xfrm>
          <a:prstGeom prst="rect">
            <a:avLst/>
          </a:prstGeom>
        </p:spPr>
        <p:txBody>
          <a:bodyPr>
            <a:noAutofit/>
          </a:bodyPr>
          <a:lstStyle>
            <a:lvl1pPr marL="0" indent="0">
              <a:buNone/>
              <a:defRPr sz="675" b="0" i="0">
                <a:solidFill>
                  <a:schemeClr val="tx1"/>
                </a:solidFill>
                <a:latin typeface="Calibri" panose="020F0502020204030204" pitchFamily="34" charset="0"/>
                <a:cs typeface="Calibri" panose="020F0502020204030204" pitchFamily="34" charset="0"/>
              </a:defRPr>
            </a:lvl1pPr>
            <a:lvl2pPr marL="342900" indent="0">
              <a:buNone/>
              <a:defRPr sz="750">
                <a:solidFill>
                  <a:schemeClr val="bg1"/>
                </a:solidFill>
                <a:latin typeface="Arial" panose="020B0604020202020204" pitchFamily="34" charset="0"/>
                <a:cs typeface="Arial" panose="020B0604020202020204" pitchFamily="34" charset="0"/>
              </a:defRPr>
            </a:lvl2pPr>
            <a:lvl3pPr marL="685800" indent="0">
              <a:buNone/>
              <a:defRPr sz="750">
                <a:solidFill>
                  <a:schemeClr val="bg1"/>
                </a:solidFill>
                <a:latin typeface="Arial" panose="020B0604020202020204" pitchFamily="34" charset="0"/>
                <a:cs typeface="Arial" panose="020B0604020202020204" pitchFamily="34" charset="0"/>
              </a:defRPr>
            </a:lvl3pPr>
            <a:lvl4pPr marL="1028700" indent="0">
              <a:buNone/>
              <a:defRPr sz="750">
                <a:solidFill>
                  <a:schemeClr val="bg1"/>
                </a:solidFill>
                <a:latin typeface="Arial" panose="020B0604020202020204" pitchFamily="34" charset="0"/>
                <a:cs typeface="Arial" panose="020B0604020202020204" pitchFamily="34" charset="0"/>
              </a:defRPr>
            </a:lvl4pPr>
            <a:lvl5pPr marL="1371600" indent="0">
              <a:buNone/>
              <a:defRPr sz="750">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3"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22-09250-07  |  2019/06/03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pic>
        <p:nvPicPr>
          <p:cNvPr id="5" name="Picture 4" descr="A black and blue rectangle&#10;&#10;Description automatically generated">
            <a:extLst>
              <a:ext uri="{FF2B5EF4-FFF2-40B4-BE49-F238E27FC236}">
                <a16:creationId xmlns:a16="http://schemas.microsoft.com/office/drawing/2014/main" id="{BDA86B39-20AD-A12F-75FC-ED814045FD8B}"/>
              </a:ext>
            </a:extLst>
          </p:cNvPr>
          <p:cNvPicPr>
            <a:picLocks noChangeAspect="1"/>
          </p:cNvPicPr>
          <p:nvPr userDrawn="1"/>
        </p:nvPicPr>
        <p:blipFill>
          <a:blip r:embed="rId3"/>
          <a:stretch>
            <a:fillRect/>
          </a:stretch>
        </p:blipFill>
        <p:spPr>
          <a:xfrm>
            <a:off x="4572000" y="0"/>
            <a:ext cx="4572000" cy="2743200"/>
          </a:xfrm>
          <a:prstGeom prst="rect">
            <a:avLst/>
          </a:prstGeom>
        </p:spPr>
      </p:pic>
    </p:spTree>
    <p:extLst>
      <p:ext uri="{BB962C8B-B14F-4D97-AF65-F5344CB8AC3E}">
        <p14:creationId xmlns:p14="http://schemas.microsoft.com/office/powerpoint/2010/main" val="1181076317"/>
      </p:ext>
    </p:extLst>
  </p:cSld>
  <p:clrMapOvr>
    <a:masterClrMapping/>
  </p:clrMapOvr>
  <p:extLst>
    <p:ext uri="{DCECCB84-F9BA-43D5-87BE-67443E8EF086}">
      <p15:sldGuideLst xmlns:p15="http://schemas.microsoft.com/office/powerpoint/2012/main">
        <p15:guide id="2" pos="535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B12989C-BE66-544B-B3C0-38B8DC7D6639}"/>
              </a:ext>
            </a:extLst>
          </p:cNvPr>
          <p:cNvSpPr>
            <a:spLocks noGrp="1"/>
          </p:cNvSpPr>
          <p:nvPr>
            <p:ph type="sldNum" sz="quarter" idx="10"/>
          </p:nvPr>
        </p:nvSpPr>
        <p:spPr>
          <a:xfrm>
            <a:off x="6763265" y="4771678"/>
            <a:ext cx="1752085" cy="274098"/>
          </a:xfrm>
          <a:prstGeom prst="rect">
            <a:avLst/>
          </a:prstGeom>
        </p:spPr>
        <p:txBody>
          <a:bodyPr/>
          <a:lstStyle/>
          <a:p>
            <a:r>
              <a:rPr lang="en-US" dirty="0">
                <a:latin typeface="Calibri Light" panose="020F0302020204030204" pitchFamily="34" charset="0"/>
                <a:cs typeface="Calibri" panose="020F0502020204030204" pitchFamily="34" charset="0"/>
              </a:rPr>
              <a:t>22-09250-07  |  2019/06/03  |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
        <p:nvSpPr>
          <p:cNvPr id="4" name="Footer Placeholder 3">
            <a:extLst>
              <a:ext uri="{FF2B5EF4-FFF2-40B4-BE49-F238E27FC236}">
                <a16:creationId xmlns:a16="http://schemas.microsoft.com/office/drawing/2014/main" id="{4D130696-5363-854F-87D9-F6AA236F8EB7}"/>
              </a:ext>
            </a:extLst>
          </p:cNvPr>
          <p:cNvSpPr>
            <a:spLocks noGrp="1"/>
          </p:cNvSpPr>
          <p:nvPr>
            <p:ph type="ftr" sz="quarter" idx="11"/>
          </p:nvPr>
        </p:nvSpPr>
        <p:spPr>
          <a:xfrm>
            <a:off x="3015050" y="4771679"/>
            <a:ext cx="3627223" cy="274098"/>
          </a:xfrm>
          <a:prstGeom prst="rect">
            <a:avLst/>
          </a:prstGeom>
        </p:spPr>
        <p:txBody>
          <a:bodyPr/>
          <a:lstStyle/>
          <a:p>
            <a:r>
              <a:rPr lang="en-US">
                <a:latin typeface="Calibri" panose="020F0502020204030204" pitchFamily="34" charset="0"/>
              </a:rPr>
              <a:t>37-07990-00</a:t>
            </a:r>
            <a:endParaRPr lang="en-US" dirty="0">
              <a:latin typeface="Calibri" panose="020F0502020204030204" pitchFamily="34" charset="0"/>
            </a:endParaRPr>
          </a:p>
        </p:txBody>
      </p:sp>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
        <p:nvSpPr>
          <p:cNvPr id="15" name="Rectangle 14">
            <a:extLst>
              <a:ext uri="{FF2B5EF4-FFF2-40B4-BE49-F238E27FC236}">
                <a16:creationId xmlns:a16="http://schemas.microsoft.com/office/drawing/2014/main" id="{887917D7-A5C5-9140-9FD9-F73EFF10488A}"/>
              </a:ext>
            </a:extLst>
          </p:cNvPr>
          <p:cNvSpPr/>
          <p:nvPr/>
        </p:nvSpPr>
        <p:spPr>
          <a:xfrm>
            <a:off x="0" y="645473"/>
            <a:ext cx="4991100" cy="3647670"/>
          </a:xfrm>
          <a:prstGeom prst="rect">
            <a:avLst/>
          </a:prstGeom>
          <a:gradFill flip="none" rotWithShape="1">
            <a:gsLst>
              <a:gs pos="0">
                <a:schemeClr val="accent3">
                  <a:alpha val="64000"/>
                </a:schemeClr>
              </a:gs>
              <a:gs pos="100000">
                <a:schemeClr val="tx2">
                  <a:lumMod val="7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17" name="Text Placeholder 16">
            <a:extLst>
              <a:ext uri="{FF2B5EF4-FFF2-40B4-BE49-F238E27FC236}">
                <a16:creationId xmlns:a16="http://schemas.microsoft.com/office/drawing/2014/main" id="{98646699-8E09-FD4F-8EAD-EA406BA1D066}"/>
              </a:ext>
            </a:extLst>
          </p:cNvPr>
          <p:cNvSpPr>
            <a:spLocks noGrp="1"/>
          </p:cNvSpPr>
          <p:nvPr>
            <p:ph type="body" sz="quarter" idx="13"/>
          </p:nvPr>
        </p:nvSpPr>
        <p:spPr>
          <a:xfrm>
            <a:off x="298848" y="1229863"/>
            <a:ext cx="3634978" cy="442543"/>
          </a:xfrm>
        </p:spPr>
        <p:txBody>
          <a:bodyPr>
            <a:noAutofit/>
          </a:bodyPr>
          <a:lstStyle>
            <a:lvl1pPr>
              <a:defRPr lang="en-US" sz="2175" b="0" i="0" kern="1200" dirty="0" smtClean="0">
                <a:solidFill>
                  <a:schemeClr val="bg1"/>
                </a:solidFill>
                <a:latin typeface="Calibri" panose="020F0502020204030204" pitchFamily="34" charset="0"/>
                <a:ea typeface="+mj-ea"/>
                <a:cs typeface="+mj-cs"/>
              </a:defRPr>
            </a:lvl1pPr>
            <a:lvl2pPr marL="342900" marR="0" indent="0" algn="l" defTabSz="685800" rtl="0" eaLnBrk="1" fontAlgn="auto" latinLnBrk="0" hangingPunct="1">
              <a:lnSpc>
                <a:spcPct val="90000"/>
              </a:lnSpc>
              <a:spcBef>
                <a:spcPts val="375"/>
              </a:spcBef>
              <a:spcAft>
                <a:spcPts val="0"/>
              </a:spcAft>
              <a:buClrTx/>
              <a:buSzTx/>
              <a:buFont typeface="Arial" panose="020B0604020202020204" pitchFamily="34" charset="0"/>
              <a:buNone/>
              <a:tabLst/>
              <a:defRPr sz="1950" b="1" i="0">
                <a:solidFill>
                  <a:schemeClr val="bg1"/>
                </a:solidFill>
                <a:latin typeface="Sofia Pro Semi Bold" pitchFamily="2" charset="77"/>
              </a:defRPr>
            </a:lvl2pPr>
          </a:lstStyle>
          <a:p>
            <a:pPr lvl="0"/>
            <a:r>
              <a:rPr lang="en-US" dirty="0"/>
              <a:t>Click to edit Master text styles</a:t>
            </a:r>
          </a:p>
        </p:txBody>
      </p:sp>
    </p:spTree>
    <p:extLst>
      <p:ext uri="{BB962C8B-B14F-4D97-AF65-F5344CB8AC3E}">
        <p14:creationId xmlns:p14="http://schemas.microsoft.com/office/powerpoint/2010/main" val="376512096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allout slide">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a:off x="-179684" y="-6240"/>
            <a:ext cx="4973213" cy="5160743"/>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a:off x="-183004" y="0"/>
            <a:ext cx="4755004" cy="5160744"/>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21" name="Title 1">
            <a:extLst>
              <a:ext uri="{FF2B5EF4-FFF2-40B4-BE49-F238E27FC236}">
                <a16:creationId xmlns:a16="http://schemas.microsoft.com/office/drawing/2014/main" id="{A4F26C8D-B705-4348-A234-4B2FBF92F643}"/>
              </a:ext>
            </a:extLst>
          </p:cNvPr>
          <p:cNvSpPr>
            <a:spLocks noGrp="1"/>
          </p:cNvSpPr>
          <p:nvPr>
            <p:ph type="title"/>
          </p:nvPr>
        </p:nvSpPr>
        <p:spPr>
          <a:xfrm>
            <a:off x="389080" y="539031"/>
            <a:ext cx="2899337"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24" name="Content Placeholder 2">
            <a:extLst>
              <a:ext uri="{FF2B5EF4-FFF2-40B4-BE49-F238E27FC236}">
                <a16:creationId xmlns:a16="http://schemas.microsoft.com/office/drawing/2014/main" id="{678EA636-6139-2141-9F8F-A8F65864D0B2}"/>
              </a:ext>
            </a:extLst>
          </p:cNvPr>
          <p:cNvSpPr>
            <a:spLocks noGrp="1"/>
          </p:cNvSpPr>
          <p:nvPr>
            <p:ph idx="13" hasCustomPrompt="1"/>
          </p:nvPr>
        </p:nvSpPr>
        <p:spPr>
          <a:xfrm>
            <a:off x="395316" y="1262683"/>
            <a:ext cx="2650907" cy="2833439"/>
          </a:xfrm>
          <a:prstGeom prst="rect">
            <a:avLst/>
          </a:prstGeom>
        </p:spPr>
        <p:txBody>
          <a:bodyPr>
            <a:normAutofit/>
          </a:bodyPr>
          <a:lstStyle>
            <a:lvl1pPr marL="0" indent="0">
              <a:buNone/>
              <a:defRPr lang="en-US" sz="2025"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cxnSp>
        <p:nvCxnSpPr>
          <p:cNvPr id="22" name="Straight Connector 21">
            <a:extLst>
              <a:ext uri="{FF2B5EF4-FFF2-40B4-BE49-F238E27FC236}">
                <a16:creationId xmlns:a16="http://schemas.microsoft.com/office/drawing/2014/main" id="{C5CC9732-2FF5-9D41-AF0B-F42678A393EE}"/>
              </a:ext>
            </a:extLst>
          </p:cNvPr>
          <p:cNvCxnSpPr/>
          <p:nvPr/>
        </p:nvCxnSpPr>
        <p:spPr>
          <a:xfrm>
            <a:off x="465978" y="1152431"/>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180BA1AD-BAFB-D547-81DC-164BD3C138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0" name="Slide Number Placeholder 5">
            <a:extLst>
              <a:ext uri="{FF2B5EF4-FFF2-40B4-BE49-F238E27FC236}">
                <a16:creationId xmlns:a16="http://schemas.microsoft.com/office/drawing/2014/main" id="{B984A166-3487-4242-B640-6D0F87D7C655}"/>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solidFill>
                  <a:schemeClr val="accent1"/>
                </a:solidFill>
                <a:latin typeface="Calibri Light" panose="020F0302020204030204" pitchFamily="34" charset="0"/>
                <a:cs typeface="Calibri" panose="020F0502020204030204" pitchFamily="34" charset="0"/>
              </a:rPr>
              <a:t>37-07900-00  |  2020/03/31  </a:t>
            </a:r>
            <a:r>
              <a:rPr lang="en-US">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622209081"/>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allout slide">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a:off x="-179684" y="-6240"/>
            <a:ext cx="4973213" cy="5160743"/>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a:off x="-183004" y="0"/>
            <a:ext cx="4755004" cy="5160744"/>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21" name="Title 1">
            <a:extLst>
              <a:ext uri="{FF2B5EF4-FFF2-40B4-BE49-F238E27FC236}">
                <a16:creationId xmlns:a16="http://schemas.microsoft.com/office/drawing/2014/main" id="{A4F26C8D-B705-4348-A234-4B2FBF92F643}"/>
              </a:ext>
            </a:extLst>
          </p:cNvPr>
          <p:cNvSpPr>
            <a:spLocks noGrp="1"/>
          </p:cNvSpPr>
          <p:nvPr>
            <p:ph type="title"/>
          </p:nvPr>
        </p:nvSpPr>
        <p:spPr>
          <a:xfrm>
            <a:off x="389080" y="539031"/>
            <a:ext cx="2899337"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24" name="Content Placeholder 2">
            <a:extLst>
              <a:ext uri="{FF2B5EF4-FFF2-40B4-BE49-F238E27FC236}">
                <a16:creationId xmlns:a16="http://schemas.microsoft.com/office/drawing/2014/main" id="{678EA636-6139-2141-9F8F-A8F65864D0B2}"/>
              </a:ext>
            </a:extLst>
          </p:cNvPr>
          <p:cNvSpPr>
            <a:spLocks noGrp="1"/>
          </p:cNvSpPr>
          <p:nvPr>
            <p:ph idx="13" hasCustomPrompt="1"/>
          </p:nvPr>
        </p:nvSpPr>
        <p:spPr>
          <a:xfrm>
            <a:off x="395316" y="1262683"/>
            <a:ext cx="2650907" cy="2833439"/>
          </a:xfrm>
          <a:prstGeom prst="rect">
            <a:avLst/>
          </a:prstGeom>
        </p:spPr>
        <p:txBody>
          <a:bodyPr>
            <a:normAutofit/>
          </a:bodyPr>
          <a:lstStyle>
            <a:lvl1pPr marL="0" indent="0">
              <a:buNone/>
              <a:defRPr lang="en-US" sz="2025"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pic>
        <p:nvPicPr>
          <p:cNvPr id="11" name="Picture 10">
            <a:extLst>
              <a:ext uri="{FF2B5EF4-FFF2-40B4-BE49-F238E27FC236}">
                <a16:creationId xmlns:a16="http://schemas.microsoft.com/office/drawing/2014/main" id="{180BA1AD-BAFB-D547-81DC-164BD3C138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0" name="Slide Number Placeholder 5">
            <a:extLst>
              <a:ext uri="{FF2B5EF4-FFF2-40B4-BE49-F238E27FC236}">
                <a16:creationId xmlns:a16="http://schemas.microsoft.com/office/drawing/2014/main" id="{B984A166-3487-4242-B640-6D0F87D7C655}"/>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solidFill>
                  <a:schemeClr val="accent1"/>
                </a:solidFill>
                <a:latin typeface="Calibri Light" panose="020F0302020204030204" pitchFamily="34" charset="0"/>
                <a:cs typeface="Calibri" panose="020F0502020204030204" pitchFamily="34" charset="0"/>
              </a:rPr>
              <a:t>37-07900-00  |  2020/03/31  </a:t>
            </a:r>
            <a:r>
              <a:rPr lang="en-US">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518816026"/>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allout slide 2">
    <p:spTree>
      <p:nvGrpSpPr>
        <p:cNvPr id="1" name=""/>
        <p:cNvGrpSpPr/>
        <p:nvPr/>
      </p:nvGrpSpPr>
      <p:grpSpPr>
        <a:xfrm>
          <a:off x="0" y="0"/>
          <a:ext cx="0" cy="0"/>
          <a:chOff x="0" y="0"/>
          <a:chExt cx="0" cy="0"/>
        </a:xfrm>
      </p:grpSpPr>
      <p:sp>
        <p:nvSpPr>
          <p:cNvPr id="7" name="Parallelogram 6">
            <a:extLst>
              <a:ext uri="{FF2B5EF4-FFF2-40B4-BE49-F238E27FC236}">
                <a16:creationId xmlns:a16="http://schemas.microsoft.com/office/drawing/2014/main" id="{BC260B54-110E-7841-BFAD-05A7D0223284}"/>
              </a:ext>
            </a:extLst>
          </p:cNvPr>
          <p:cNvSpPr/>
          <p:nvPr/>
        </p:nvSpPr>
        <p:spPr>
          <a:xfrm flipH="1">
            <a:off x="4460496" y="-22384"/>
            <a:ext cx="4973213" cy="5227894"/>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flipH="1">
            <a:off x="4693045" y="-22384"/>
            <a:ext cx="4755004" cy="5227895"/>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5896564" y="1278656"/>
            <a:ext cx="2899337"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5896564" y="2002308"/>
            <a:ext cx="2899337" cy="2833439"/>
          </a:xfrm>
          <a:prstGeom prst="rect">
            <a:avLst/>
          </a:prstGeom>
        </p:spPr>
        <p:txBody>
          <a:bodyPr>
            <a:normAutofit/>
          </a:bodyPr>
          <a:lstStyle>
            <a:lvl1pPr marL="0" indent="0">
              <a:buNone/>
              <a:defRPr lang="en-US" sz="2025"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10" name="Slide Number Placeholder 5">
            <a:extLst>
              <a:ext uri="{FF2B5EF4-FFF2-40B4-BE49-F238E27FC236}">
                <a16:creationId xmlns:a16="http://schemas.microsoft.com/office/drawing/2014/main" id="{822CEB2F-FA29-5648-B0CB-9BA641111093}"/>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solidFill>
                  <a:schemeClr val="accent1"/>
                </a:solidFill>
                <a:latin typeface="Calibri Light" panose="020F0302020204030204" pitchFamily="34" charset="0"/>
                <a:cs typeface="Calibri" panose="020F0502020204030204" pitchFamily="34" charset="0"/>
              </a:rPr>
              <a:t>37-07900-00  |  2020/07/13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289339482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allout slide 2">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1AAAF2-D8CF-D14A-BDF2-78DD8A3FEA7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t="-2"/>
          <a:stretch/>
        </p:blipFill>
        <p:spPr>
          <a:xfrm>
            <a:off x="1" y="-22384"/>
            <a:ext cx="9143999" cy="5170647"/>
          </a:xfrm>
          <a:prstGeom prst="rect">
            <a:avLst/>
          </a:prstGeom>
        </p:spPr>
      </p:pic>
      <p:sp>
        <p:nvSpPr>
          <p:cNvPr id="7" name="Parallelogram 6">
            <a:extLst>
              <a:ext uri="{FF2B5EF4-FFF2-40B4-BE49-F238E27FC236}">
                <a16:creationId xmlns:a16="http://schemas.microsoft.com/office/drawing/2014/main" id="{BC260B54-110E-7841-BFAD-05A7D0223284}"/>
              </a:ext>
            </a:extLst>
          </p:cNvPr>
          <p:cNvSpPr/>
          <p:nvPr/>
        </p:nvSpPr>
        <p:spPr>
          <a:xfrm flipH="1">
            <a:off x="3688200" y="-22384"/>
            <a:ext cx="5462948" cy="5227894"/>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flipH="1">
            <a:off x="3920748" y="-22384"/>
            <a:ext cx="5223251" cy="5227895"/>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14" name="Picture 13">
            <a:extLst>
              <a:ext uri="{FF2B5EF4-FFF2-40B4-BE49-F238E27FC236}">
                <a16:creationId xmlns:a16="http://schemas.microsoft.com/office/drawing/2014/main" id="{6C5F0933-6550-F747-B263-6320D077EEB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5124268" y="612450"/>
            <a:ext cx="2899337"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5124268" y="1336102"/>
            <a:ext cx="2899337" cy="2833439"/>
          </a:xfrm>
          <a:prstGeom prst="rect">
            <a:avLst/>
          </a:prstGeom>
        </p:spPr>
        <p:txBody>
          <a:bodyPr>
            <a:normAutofit/>
          </a:bodyPr>
          <a:lstStyle>
            <a:lvl1pPr marL="0" indent="0">
              <a:buNone/>
              <a:defRPr lang="en-US" sz="2025"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cxnSp>
        <p:nvCxnSpPr>
          <p:cNvPr id="17" name="Straight Connector 16">
            <a:extLst>
              <a:ext uri="{FF2B5EF4-FFF2-40B4-BE49-F238E27FC236}">
                <a16:creationId xmlns:a16="http://schemas.microsoft.com/office/drawing/2014/main" id="{1E6AFB53-B1C2-BB4B-B120-8F866B00EBCE}"/>
              </a:ext>
            </a:extLst>
          </p:cNvPr>
          <p:cNvCxnSpPr/>
          <p:nvPr/>
        </p:nvCxnSpPr>
        <p:spPr>
          <a:xfrm>
            <a:off x="5194934" y="1238332"/>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3760956"/>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allout slide 2">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E1AAAF2-D8CF-D14A-BDF2-78DD8A3FEA7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0"/>
            <a:ext cx="9143999" cy="5148263"/>
          </a:xfrm>
          <a:prstGeom prst="rect">
            <a:avLst/>
          </a:prstGeom>
        </p:spPr>
      </p:pic>
      <p:sp>
        <p:nvSpPr>
          <p:cNvPr id="7" name="Parallelogram 6">
            <a:extLst>
              <a:ext uri="{FF2B5EF4-FFF2-40B4-BE49-F238E27FC236}">
                <a16:creationId xmlns:a16="http://schemas.microsoft.com/office/drawing/2014/main" id="{BC260B54-110E-7841-BFAD-05A7D0223284}"/>
              </a:ext>
            </a:extLst>
          </p:cNvPr>
          <p:cNvSpPr/>
          <p:nvPr/>
        </p:nvSpPr>
        <p:spPr>
          <a:xfrm>
            <a:off x="-232548" y="-22384"/>
            <a:ext cx="5462948" cy="5227894"/>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2 h 6866312"/>
              <a:gd name="connsiteX1" fmla="*/ 3593176 w 10222048"/>
              <a:gd name="connsiteY1" fmla="*/ 0 h 6866312"/>
              <a:gd name="connsiteX2" fmla="*/ 10222048 w 10222048"/>
              <a:gd name="connsiteY2" fmla="*/ 8312 h 6866312"/>
              <a:gd name="connsiteX3" fmla="*/ 8507548 w 10222048"/>
              <a:gd name="connsiteY3" fmla="*/ 6866312 h 6866312"/>
              <a:gd name="connsiteX4" fmla="*/ 0 w 10222048"/>
              <a:gd name="connsiteY4" fmla="*/ 6866312 h 6866312"/>
              <a:gd name="connsiteX0" fmla="*/ 0 w 6630950"/>
              <a:gd name="connsiteY0" fmla="*/ 6874624 h 6874624"/>
              <a:gd name="connsiteX1" fmla="*/ 2078 w 6630950"/>
              <a:gd name="connsiteY1" fmla="*/ 0 h 6874624"/>
              <a:gd name="connsiteX2" fmla="*/ 6630950 w 6630950"/>
              <a:gd name="connsiteY2" fmla="*/ 8312 h 6874624"/>
              <a:gd name="connsiteX3" fmla="*/ 4916450 w 6630950"/>
              <a:gd name="connsiteY3" fmla="*/ 6866312 h 6874624"/>
              <a:gd name="connsiteX4" fmla="*/ 0 w 6630950"/>
              <a:gd name="connsiteY4" fmla="*/ 6874624 h 6874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0950" h="6874624">
                <a:moveTo>
                  <a:pt x="0" y="6874624"/>
                </a:moveTo>
                <a:cubicBezTo>
                  <a:pt x="693" y="4583083"/>
                  <a:pt x="1385" y="2291541"/>
                  <a:pt x="2078" y="0"/>
                </a:cubicBezTo>
                <a:lnTo>
                  <a:pt x="6630950" y="8312"/>
                </a:lnTo>
                <a:lnTo>
                  <a:pt x="4916450" y="6866312"/>
                </a:lnTo>
                <a:lnTo>
                  <a:pt x="0" y="6874624"/>
                </a:lnTo>
                <a:close/>
              </a:path>
            </a:pathLst>
          </a:custGeom>
          <a:solidFill>
            <a:schemeClr val="bg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8" name="Parallelogram 7">
            <a:extLst>
              <a:ext uri="{FF2B5EF4-FFF2-40B4-BE49-F238E27FC236}">
                <a16:creationId xmlns:a16="http://schemas.microsoft.com/office/drawing/2014/main" id="{A498D2A3-1AAE-904F-9868-2FFE897A920D}"/>
              </a:ext>
            </a:extLst>
          </p:cNvPr>
          <p:cNvSpPr/>
          <p:nvPr/>
        </p:nvSpPr>
        <p:spPr>
          <a:xfrm>
            <a:off x="1" y="-22384"/>
            <a:ext cx="5223251" cy="5227895"/>
          </a:xfrm>
          <a:custGeom>
            <a:avLst/>
            <a:gdLst>
              <a:gd name="connsiteX0" fmla="*/ 0 w 10222048"/>
              <a:gd name="connsiteY0" fmla="*/ 6858000 h 6858000"/>
              <a:gd name="connsiteX1" fmla="*/ 1714500 w 10222048"/>
              <a:gd name="connsiteY1" fmla="*/ 0 h 6858000"/>
              <a:gd name="connsiteX2" fmla="*/ 10222048 w 10222048"/>
              <a:gd name="connsiteY2" fmla="*/ 0 h 6858000"/>
              <a:gd name="connsiteX3" fmla="*/ 8507548 w 10222048"/>
              <a:gd name="connsiteY3" fmla="*/ 6858000 h 6858000"/>
              <a:gd name="connsiteX4" fmla="*/ 0 w 10222048"/>
              <a:gd name="connsiteY4" fmla="*/ 6858000 h 6858000"/>
              <a:gd name="connsiteX0" fmla="*/ 0 w 10222048"/>
              <a:gd name="connsiteY0" fmla="*/ 6866313 h 6866313"/>
              <a:gd name="connsiteX1" fmla="*/ 3892435 w 10222048"/>
              <a:gd name="connsiteY1" fmla="*/ 0 h 6866313"/>
              <a:gd name="connsiteX2" fmla="*/ 10222048 w 10222048"/>
              <a:gd name="connsiteY2" fmla="*/ 8313 h 6866313"/>
              <a:gd name="connsiteX3" fmla="*/ 8507548 w 10222048"/>
              <a:gd name="connsiteY3" fmla="*/ 6866313 h 6866313"/>
              <a:gd name="connsiteX4" fmla="*/ 0 w 10222048"/>
              <a:gd name="connsiteY4" fmla="*/ 6866313 h 6866313"/>
              <a:gd name="connsiteX0" fmla="*/ 0 w 6340005"/>
              <a:gd name="connsiteY0" fmla="*/ 6874626 h 6874626"/>
              <a:gd name="connsiteX1" fmla="*/ 10392 w 6340005"/>
              <a:gd name="connsiteY1" fmla="*/ 0 h 6874626"/>
              <a:gd name="connsiteX2" fmla="*/ 6340005 w 6340005"/>
              <a:gd name="connsiteY2" fmla="*/ 8313 h 6874626"/>
              <a:gd name="connsiteX3" fmla="*/ 4625505 w 6340005"/>
              <a:gd name="connsiteY3" fmla="*/ 6866313 h 6874626"/>
              <a:gd name="connsiteX4" fmla="*/ 0 w 6340005"/>
              <a:gd name="connsiteY4" fmla="*/ 6874626 h 687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005" h="6874626">
                <a:moveTo>
                  <a:pt x="0" y="6874626"/>
                </a:moveTo>
                <a:lnTo>
                  <a:pt x="10392" y="0"/>
                </a:lnTo>
                <a:lnTo>
                  <a:pt x="6340005" y="8313"/>
                </a:lnTo>
                <a:lnTo>
                  <a:pt x="4625505" y="6866313"/>
                </a:lnTo>
                <a:lnTo>
                  <a:pt x="0" y="6874626"/>
                </a:lnTo>
                <a:close/>
              </a:path>
            </a:pathLst>
          </a:custGeom>
          <a:solidFill>
            <a:schemeClr val="bg1">
              <a:alpha val="8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16" name="Title 1">
            <a:extLst>
              <a:ext uri="{FF2B5EF4-FFF2-40B4-BE49-F238E27FC236}">
                <a16:creationId xmlns:a16="http://schemas.microsoft.com/office/drawing/2014/main" id="{B7035E44-4014-B54E-AEB9-3B99EA4B3350}"/>
              </a:ext>
            </a:extLst>
          </p:cNvPr>
          <p:cNvSpPr>
            <a:spLocks noGrp="1"/>
          </p:cNvSpPr>
          <p:nvPr>
            <p:ph type="title"/>
          </p:nvPr>
        </p:nvSpPr>
        <p:spPr>
          <a:xfrm>
            <a:off x="468247" y="539031"/>
            <a:ext cx="2899337"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B4847208-69FB-3E46-B15C-D7AFBC8C56B8}"/>
              </a:ext>
            </a:extLst>
          </p:cNvPr>
          <p:cNvSpPr>
            <a:spLocks noGrp="1"/>
          </p:cNvSpPr>
          <p:nvPr>
            <p:ph idx="13" hasCustomPrompt="1"/>
          </p:nvPr>
        </p:nvSpPr>
        <p:spPr>
          <a:xfrm>
            <a:off x="468247" y="1262683"/>
            <a:ext cx="2899337" cy="2833439"/>
          </a:xfrm>
          <a:prstGeom prst="rect">
            <a:avLst/>
          </a:prstGeom>
        </p:spPr>
        <p:txBody>
          <a:bodyPr>
            <a:normAutofit/>
          </a:bodyPr>
          <a:lstStyle>
            <a:lvl1pPr marL="0" indent="0">
              <a:buNone/>
              <a:defRPr lang="en-US" sz="2025"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cxnSp>
        <p:nvCxnSpPr>
          <p:cNvPr id="17" name="Straight Connector 16">
            <a:extLst>
              <a:ext uri="{FF2B5EF4-FFF2-40B4-BE49-F238E27FC236}">
                <a16:creationId xmlns:a16="http://schemas.microsoft.com/office/drawing/2014/main" id="{1E6AFB53-B1C2-BB4B-B120-8F866B00EBCE}"/>
              </a:ext>
            </a:extLst>
          </p:cNvPr>
          <p:cNvCxnSpPr/>
          <p:nvPr/>
        </p:nvCxnSpPr>
        <p:spPr>
          <a:xfrm>
            <a:off x="451825" y="1164913"/>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Slide Number Placeholder 5">
            <a:extLst>
              <a:ext uri="{FF2B5EF4-FFF2-40B4-BE49-F238E27FC236}">
                <a16:creationId xmlns:a16="http://schemas.microsoft.com/office/drawing/2014/main" id="{D957C19C-AFB5-4B44-9D42-FBCB9D1215CF}"/>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solidFill>
                  <a:schemeClr val="accent1"/>
                </a:solidFill>
                <a:latin typeface="Calibri Light" panose="020F0302020204030204" pitchFamily="34" charset="0"/>
                <a:cs typeface="Calibri" panose="020F0502020204030204" pitchFamily="34" charset="0"/>
              </a:rPr>
              <a:t>37-07900-00  |  2020/07/131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B29F2A34-480A-FD40-80C6-999C569BC22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Tree>
    <p:extLst>
      <p:ext uri="{BB962C8B-B14F-4D97-AF65-F5344CB8AC3E}">
        <p14:creationId xmlns:p14="http://schemas.microsoft.com/office/powerpoint/2010/main" val="248778165"/>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B Intro">
    <p:spTree>
      <p:nvGrpSpPr>
        <p:cNvPr id="1" name=""/>
        <p:cNvGrpSpPr/>
        <p:nvPr/>
      </p:nvGrpSpPr>
      <p:grpSpPr>
        <a:xfrm>
          <a:off x="0" y="0"/>
          <a:ext cx="0" cy="0"/>
          <a:chOff x="0" y="0"/>
          <a:chExt cx="0" cy="0"/>
        </a:xfrm>
      </p:grpSpPr>
      <p:pic>
        <p:nvPicPr>
          <p:cNvPr id="8" name="Content Placeholder 16">
            <a:extLst>
              <a:ext uri="{FF2B5EF4-FFF2-40B4-BE49-F238E27FC236}">
                <a16:creationId xmlns:a16="http://schemas.microsoft.com/office/drawing/2014/main" id="{EC5396C6-A543-3A4D-98CB-3A757935996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541359"/>
            <a:ext cx="9144000" cy="3606904"/>
          </a:xfrm>
          <a:prstGeom prst="rect">
            <a:avLst/>
          </a:prstGeom>
        </p:spPr>
      </p:pic>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2019/07/13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77B93A5C-B4FB-6D43-A24F-D312155DC8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cxnSp>
        <p:nvCxnSpPr>
          <p:cNvPr id="15" name="Straight Connector 14">
            <a:extLst>
              <a:ext uri="{FF2B5EF4-FFF2-40B4-BE49-F238E27FC236}">
                <a16:creationId xmlns:a16="http://schemas.microsoft.com/office/drawing/2014/main" id="{9B4E7883-0E02-3346-B300-BB282BA27967}"/>
              </a:ext>
            </a:extLst>
          </p:cNvPr>
          <p:cNvCxnSpPr>
            <a:cxnSpLocks/>
          </p:cNvCxnSpPr>
          <p:nvPr/>
        </p:nvCxnSpPr>
        <p:spPr>
          <a:xfrm>
            <a:off x="6049977" y="1823959"/>
            <a:ext cx="0" cy="246314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210257-6607-4C42-96CE-83AD7AE9E6DB}"/>
              </a:ext>
            </a:extLst>
          </p:cNvPr>
          <p:cNvCxnSpPr>
            <a:cxnSpLocks/>
          </p:cNvCxnSpPr>
          <p:nvPr/>
        </p:nvCxnSpPr>
        <p:spPr>
          <a:xfrm>
            <a:off x="3205382" y="1823959"/>
            <a:ext cx="0" cy="245690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00C002B-388C-BC46-9C0A-D17160AD314E}"/>
              </a:ext>
            </a:extLst>
          </p:cNvPr>
          <p:cNvCxnSpPr>
            <a:cxnSpLocks/>
          </p:cNvCxnSpPr>
          <p:nvPr/>
        </p:nvCxnSpPr>
        <p:spPr>
          <a:xfrm>
            <a:off x="506568" y="1823959"/>
            <a:ext cx="0" cy="2463141"/>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3C2A5862-EAA2-D34D-922F-BA6545B08775}"/>
              </a:ext>
            </a:extLst>
          </p:cNvPr>
          <p:cNvSpPr>
            <a:spLocks noGrp="1"/>
          </p:cNvSpPr>
          <p:nvPr>
            <p:ph sz="quarter" idx="10"/>
          </p:nvPr>
        </p:nvSpPr>
        <p:spPr>
          <a:xfrm>
            <a:off x="610792" y="1880286"/>
            <a:ext cx="2296715" cy="25606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18" name="Content Placeholder 4">
            <a:extLst>
              <a:ext uri="{FF2B5EF4-FFF2-40B4-BE49-F238E27FC236}">
                <a16:creationId xmlns:a16="http://schemas.microsoft.com/office/drawing/2014/main" id="{24ADB2A6-6519-A34A-9B69-EE0A3F317A12}"/>
              </a:ext>
            </a:extLst>
          </p:cNvPr>
          <p:cNvSpPr>
            <a:spLocks noGrp="1"/>
          </p:cNvSpPr>
          <p:nvPr>
            <p:ph sz="quarter" idx="11"/>
          </p:nvPr>
        </p:nvSpPr>
        <p:spPr>
          <a:xfrm>
            <a:off x="610792" y="2136355"/>
            <a:ext cx="2296715" cy="2156985"/>
          </a:xfrm>
        </p:spPr>
        <p:txBody>
          <a:bodyPr/>
          <a:lstStyle>
            <a:lvl1pPr>
              <a:defRPr sz="9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4">
            <a:extLst>
              <a:ext uri="{FF2B5EF4-FFF2-40B4-BE49-F238E27FC236}">
                <a16:creationId xmlns:a16="http://schemas.microsoft.com/office/drawing/2014/main" id="{9F9D4446-0829-6F4D-8C17-8A34FA0CB8CB}"/>
              </a:ext>
            </a:extLst>
          </p:cNvPr>
          <p:cNvSpPr>
            <a:spLocks noGrp="1"/>
          </p:cNvSpPr>
          <p:nvPr>
            <p:ph sz="quarter" idx="12"/>
          </p:nvPr>
        </p:nvSpPr>
        <p:spPr>
          <a:xfrm>
            <a:off x="3304945" y="1874727"/>
            <a:ext cx="2296715" cy="25606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20" name="Content Placeholder 4">
            <a:extLst>
              <a:ext uri="{FF2B5EF4-FFF2-40B4-BE49-F238E27FC236}">
                <a16:creationId xmlns:a16="http://schemas.microsoft.com/office/drawing/2014/main" id="{10C1CE40-6ED0-1E4F-A7B4-353B645A3980}"/>
              </a:ext>
            </a:extLst>
          </p:cNvPr>
          <p:cNvSpPr>
            <a:spLocks noGrp="1"/>
          </p:cNvSpPr>
          <p:nvPr>
            <p:ph sz="quarter" idx="13"/>
          </p:nvPr>
        </p:nvSpPr>
        <p:spPr>
          <a:xfrm>
            <a:off x="3304945" y="2130795"/>
            <a:ext cx="2296715" cy="2156985"/>
          </a:xfrm>
        </p:spPr>
        <p:txBody>
          <a:bodyPr/>
          <a:lstStyle>
            <a:lvl1pPr>
              <a:defRPr sz="9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Content Placeholder 4">
            <a:extLst>
              <a:ext uri="{FF2B5EF4-FFF2-40B4-BE49-F238E27FC236}">
                <a16:creationId xmlns:a16="http://schemas.microsoft.com/office/drawing/2014/main" id="{AE26C568-80B6-A34B-BCC2-15C5830C5033}"/>
              </a:ext>
            </a:extLst>
          </p:cNvPr>
          <p:cNvSpPr>
            <a:spLocks noGrp="1"/>
          </p:cNvSpPr>
          <p:nvPr>
            <p:ph sz="quarter" idx="14"/>
          </p:nvPr>
        </p:nvSpPr>
        <p:spPr>
          <a:xfrm>
            <a:off x="6149539" y="1880286"/>
            <a:ext cx="2296715" cy="256068"/>
          </a:xfrm>
        </p:spPr>
        <p:txBody>
          <a:bodyPr/>
          <a:lstStyle>
            <a:lvl1pPr>
              <a:defRPr b="0" i="0">
                <a:solidFill>
                  <a:schemeClr val="bg1"/>
                </a:solidFill>
                <a:latin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22" name="Content Placeholder 4">
            <a:extLst>
              <a:ext uri="{FF2B5EF4-FFF2-40B4-BE49-F238E27FC236}">
                <a16:creationId xmlns:a16="http://schemas.microsoft.com/office/drawing/2014/main" id="{9B881ACC-8899-CF4B-8A15-478533B9D419}"/>
              </a:ext>
            </a:extLst>
          </p:cNvPr>
          <p:cNvSpPr>
            <a:spLocks noGrp="1"/>
          </p:cNvSpPr>
          <p:nvPr>
            <p:ph sz="quarter" idx="15"/>
          </p:nvPr>
        </p:nvSpPr>
        <p:spPr>
          <a:xfrm>
            <a:off x="6149539" y="2136355"/>
            <a:ext cx="2296715" cy="2156985"/>
          </a:xfrm>
        </p:spPr>
        <p:txBody>
          <a:bodyPr/>
          <a:lstStyle>
            <a:lvl1pPr>
              <a:defRPr sz="900" b="0" i="0">
                <a:solidFill>
                  <a:schemeClr val="bg1"/>
                </a:solidFill>
                <a:latin typeface="Calibri Light" panose="020F03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Title 1">
            <a:extLst>
              <a:ext uri="{FF2B5EF4-FFF2-40B4-BE49-F238E27FC236}">
                <a16:creationId xmlns:a16="http://schemas.microsoft.com/office/drawing/2014/main" id="{CD4B22D6-36AF-4343-A9B2-181F338940DD}"/>
              </a:ext>
            </a:extLst>
          </p:cNvPr>
          <p:cNvSpPr>
            <a:spLocks noGrp="1"/>
          </p:cNvSpPr>
          <p:nvPr>
            <p:ph type="title"/>
          </p:nvPr>
        </p:nvSpPr>
        <p:spPr>
          <a:xfrm>
            <a:off x="389081" y="367570"/>
            <a:ext cx="862580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cxnSp>
        <p:nvCxnSpPr>
          <p:cNvPr id="27" name="Straight Connector 26">
            <a:extLst>
              <a:ext uri="{FF2B5EF4-FFF2-40B4-BE49-F238E27FC236}">
                <a16:creationId xmlns:a16="http://schemas.microsoft.com/office/drawing/2014/main" id="{E6A505F7-730C-4A4F-8B2D-64EDCF925C32}"/>
              </a:ext>
            </a:extLst>
          </p:cNvPr>
          <p:cNvCxnSpPr/>
          <p:nvPr/>
        </p:nvCxnSpPr>
        <p:spPr>
          <a:xfrm>
            <a:off x="465978" y="908826"/>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Content Placeholder 2">
            <a:extLst>
              <a:ext uri="{FF2B5EF4-FFF2-40B4-BE49-F238E27FC236}">
                <a16:creationId xmlns:a16="http://schemas.microsoft.com/office/drawing/2014/main" id="{B4ADE332-4286-7644-9F1A-69917BD00888}"/>
              </a:ext>
            </a:extLst>
          </p:cNvPr>
          <p:cNvSpPr>
            <a:spLocks noGrp="1"/>
          </p:cNvSpPr>
          <p:nvPr>
            <p:ph idx="1" hasCustomPrompt="1"/>
          </p:nvPr>
        </p:nvSpPr>
        <p:spPr>
          <a:xfrm>
            <a:off x="395316"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3177228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bg1">
            <a:lumMod val="95000"/>
          </a:schemeClr>
        </a:solidFill>
        <a:effectLst/>
      </p:bgPr>
    </p:bg>
    <p:spTree>
      <p:nvGrpSpPr>
        <p:cNvPr id="1" name=""/>
        <p:cNvGrpSpPr/>
        <p:nvPr/>
      </p:nvGrpSpPr>
      <p:grpSpPr>
        <a:xfrm>
          <a:off x="0" y="0"/>
          <a:ext cx="0" cy="0"/>
          <a:chOff x="0" y="0"/>
          <a:chExt cx="0" cy="0"/>
        </a:xfrm>
      </p:grpSpPr>
      <p:sp>
        <p:nvSpPr>
          <p:cNvPr id="20" name="Text Placeholder 3">
            <a:extLst>
              <a:ext uri="{FF2B5EF4-FFF2-40B4-BE49-F238E27FC236}">
                <a16:creationId xmlns:a16="http://schemas.microsoft.com/office/drawing/2014/main" id="{77034493-E66F-1B47-833D-816FB0214F62}"/>
              </a:ext>
            </a:extLst>
          </p:cNvPr>
          <p:cNvSpPr>
            <a:spLocks noGrp="1"/>
          </p:cNvSpPr>
          <p:nvPr>
            <p:ph type="body" sz="quarter" idx="11"/>
          </p:nvPr>
        </p:nvSpPr>
        <p:spPr>
          <a:xfrm>
            <a:off x="3235167" y="1608832"/>
            <a:ext cx="2674144" cy="2434700"/>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050" b="0" i="0" smtClean="0">
                <a:solidFill>
                  <a:schemeClr val="accent1"/>
                </a:solidFill>
                <a:latin typeface="Calibri Light" panose="020F0302020204030204" pitchFamily="34" charset="0"/>
                <a:cs typeface="+mn-cs"/>
              </a:defRPr>
            </a:lvl1pPr>
            <a:lvl2pPr>
              <a:defRPr lang="en-US" sz="1350" smtClean="0">
                <a:solidFill>
                  <a:schemeClr val="lt1"/>
                </a:solidFill>
                <a:latin typeface="+mn-lt"/>
                <a:cs typeface="+mn-cs"/>
              </a:defRPr>
            </a:lvl2pPr>
            <a:lvl3pPr>
              <a:defRPr lang="en-US" sz="1350" smtClean="0">
                <a:solidFill>
                  <a:schemeClr val="lt1"/>
                </a:solidFill>
                <a:latin typeface="+mn-lt"/>
                <a:cs typeface="+mn-cs"/>
              </a:defRPr>
            </a:lvl3pPr>
            <a:lvl4pPr>
              <a:defRPr lang="en-US" sz="1350" smtClean="0">
                <a:solidFill>
                  <a:schemeClr val="lt1"/>
                </a:solidFill>
                <a:latin typeface="+mn-lt"/>
                <a:cs typeface="+mn-cs"/>
              </a:defRPr>
            </a:lvl4pPr>
            <a:lvl5pPr>
              <a:defRPr lang="en-US" sz="1350">
                <a:solidFill>
                  <a:schemeClr val="lt1"/>
                </a:solidFill>
                <a:latin typeface="+mn-lt"/>
                <a:cs typeface="+mn-cs"/>
              </a:defRPr>
            </a:lvl5pPr>
          </a:lstStyle>
          <a:p>
            <a:pPr lvl="0" algn="ctr" defTabSz="342900"/>
            <a:r>
              <a:rPr lang="en-US" dirty="0"/>
              <a:t>Click to edit Master text styles</a:t>
            </a:r>
          </a:p>
        </p:txBody>
      </p:sp>
      <p:sp>
        <p:nvSpPr>
          <p:cNvPr id="4" name="Text Placeholder 3">
            <a:extLst>
              <a:ext uri="{FF2B5EF4-FFF2-40B4-BE49-F238E27FC236}">
                <a16:creationId xmlns:a16="http://schemas.microsoft.com/office/drawing/2014/main" id="{BCD1BF3C-8BFC-294B-B478-CFDAA5C0B732}"/>
              </a:ext>
            </a:extLst>
          </p:cNvPr>
          <p:cNvSpPr>
            <a:spLocks noGrp="1"/>
          </p:cNvSpPr>
          <p:nvPr>
            <p:ph type="body" sz="quarter" idx="10"/>
          </p:nvPr>
        </p:nvSpPr>
        <p:spPr>
          <a:xfrm>
            <a:off x="457200" y="1608832"/>
            <a:ext cx="2674144" cy="2434700"/>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050" b="0" i="0" smtClean="0">
                <a:solidFill>
                  <a:schemeClr val="accent1"/>
                </a:solidFill>
                <a:latin typeface="Calibri Light" panose="020F0302020204030204" pitchFamily="34" charset="0"/>
                <a:cs typeface="+mn-cs"/>
              </a:defRPr>
            </a:lvl1pPr>
            <a:lvl2pPr>
              <a:defRPr lang="en-US" sz="1350" smtClean="0">
                <a:solidFill>
                  <a:schemeClr val="lt1"/>
                </a:solidFill>
                <a:latin typeface="+mn-lt"/>
                <a:cs typeface="+mn-cs"/>
              </a:defRPr>
            </a:lvl2pPr>
            <a:lvl3pPr>
              <a:defRPr lang="en-US" sz="1350" smtClean="0">
                <a:solidFill>
                  <a:schemeClr val="lt1"/>
                </a:solidFill>
                <a:latin typeface="+mn-lt"/>
                <a:cs typeface="+mn-cs"/>
              </a:defRPr>
            </a:lvl3pPr>
            <a:lvl4pPr>
              <a:defRPr lang="en-US" sz="1350" smtClean="0">
                <a:solidFill>
                  <a:schemeClr val="lt1"/>
                </a:solidFill>
                <a:latin typeface="+mn-lt"/>
                <a:cs typeface="+mn-cs"/>
              </a:defRPr>
            </a:lvl4pPr>
            <a:lvl5pPr>
              <a:defRPr lang="en-US" sz="1350">
                <a:solidFill>
                  <a:schemeClr val="lt1"/>
                </a:solidFill>
                <a:latin typeface="+mn-lt"/>
                <a:cs typeface="+mn-cs"/>
              </a:defRPr>
            </a:lvl5pPr>
          </a:lstStyle>
          <a:p>
            <a:pPr lvl="0" algn="ctr" defTabSz="342900"/>
            <a:r>
              <a:rPr lang="en-US" dirty="0"/>
              <a:t>Click to edit Master text styles</a:t>
            </a:r>
          </a:p>
        </p:txBody>
      </p:sp>
      <p:sp>
        <p:nvSpPr>
          <p:cNvPr id="2" name="Title 1"/>
          <p:cNvSpPr>
            <a:spLocks noGrp="1"/>
          </p:cNvSpPr>
          <p:nvPr>
            <p:ph type="title"/>
          </p:nvPr>
        </p:nvSpPr>
        <p:spPr>
          <a:xfrm>
            <a:off x="376612" y="367570"/>
            <a:ext cx="862580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78" y="908826"/>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Content Placeholder 2">
            <a:extLst>
              <a:ext uri="{FF2B5EF4-FFF2-40B4-BE49-F238E27FC236}">
                <a16:creationId xmlns:a16="http://schemas.microsoft.com/office/drawing/2014/main" id="{FF5616B6-7E38-124D-8D27-AB02819DFCA8}"/>
              </a:ext>
            </a:extLst>
          </p:cNvPr>
          <p:cNvSpPr>
            <a:spLocks noGrp="1"/>
          </p:cNvSpPr>
          <p:nvPr>
            <p:ph idx="1" hasCustomPrompt="1"/>
          </p:nvPr>
        </p:nvSpPr>
        <p:spPr>
          <a:xfrm>
            <a:off x="407784"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21" name="Text Placeholder 3">
            <a:extLst>
              <a:ext uri="{FF2B5EF4-FFF2-40B4-BE49-F238E27FC236}">
                <a16:creationId xmlns:a16="http://schemas.microsoft.com/office/drawing/2014/main" id="{DEFD495E-E47E-5943-AF48-E84947B4298B}"/>
              </a:ext>
            </a:extLst>
          </p:cNvPr>
          <p:cNvSpPr>
            <a:spLocks noGrp="1"/>
          </p:cNvSpPr>
          <p:nvPr>
            <p:ph type="body" sz="quarter" idx="12"/>
          </p:nvPr>
        </p:nvSpPr>
        <p:spPr>
          <a:xfrm>
            <a:off x="6012180" y="1608832"/>
            <a:ext cx="2674144" cy="2434700"/>
          </a:xfr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82880" tIns="731520" rIns="182880" bIns="182880" rtlCol="0" anchor="t"/>
          <a:lstStyle>
            <a:lvl1pPr>
              <a:defRPr lang="en-US" sz="1050" b="0" i="0" smtClean="0">
                <a:solidFill>
                  <a:schemeClr val="accent1"/>
                </a:solidFill>
                <a:latin typeface="Calibri Light" panose="020F0302020204030204" pitchFamily="34" charset="0"/>
                <a:cs typeface="+mn-cs"/>
              </a:defRPr>
            </a:lvl1pPr>
            <a:lvl2pPr>
              <a:defRPr lang="en-US" sz="1350" smtClean="0">
                <a:solidFill>
                  <a:schemeClr val="lt1"/>
                </a:solidFill>
                <a:latin typeface="+mn-lt"/>
                <a:cs typeface="+mn-cs"/>
              </a:defRPr>
            </a:lvl2pPr>
            <a:lvl3pPr>
              <a:defRPr lang="en-US" sz="1350" smtClean="0">
                <a:solidFill>
                  <a:schemeClr val="lt1"/>
                </a:solidFill>
                <a:latin typeface="+mn-lt"/>
                <a:cs typeface="+mn-cs"/>
              </a:defRPr>
            </a:lvl3pPr>
            <a:lvl4pPr>
              <a:defRPr lang="en-US" sz="1350" smtClean="0">
                <a:solidFill>
                  <a:schemeClr val="lt1"/>
                </a:solidFill>
                <a:latin typeface="+mn-lt"/>
                <a:cs typeface="+mn-cs"/>
              </a:defRPr>
            </a:lvl4pPr>
            <a:lvl5pPr>
              <a:defRPr lang="en-US" sz="1350">
                <a:solidFill>
                  <a:schemeClr val="lt1"/>
                </a:solidFill>
                <a:latin typeface="+mn-lt"/>
                <a:cs typeface="+mn-cs"/>
              </a:defRPr>
            </a:lvl5pPr>
          </a:lstStyle>
          <a:p>
            <a:pPr lvl="0" algn="ctr" defTabSz="342900"/>
            <a:r>
              <a:rPr lang="en-US" dirty="0"/>
              <a:t>Click to edit Master text styles</a:t>
            </a:r>
          </a:p>
        </p:txBody>
      </p:sp>
    </p:spTree>
    <p:extLst>
      <p:ext uri="{BB962C8B-B14F-4D97-AF65-F5344CB8AC3E}">
        <p14:creationId xmlns:p14="http://schemas.microsoft.com/office/powerpoint/2010/main" val="3314669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hree block content">
    <p:bg>
      <p:bgPr>
        <a:solidFill>
          <a:schemeClr val="tx1"/>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cxnSp>
        <p:nvCxnSpPr>
          <p:cNvPr id="10" name="Straight Connector 9">
            <a:extLst>
              <a:ext uri="{FF2B5EF4-FFF2-40B4-BE49-F238E27FC236}">
                <a16:creationId xmlns:a16="http://schemas.microsoft.com/office/drawing/2014/main" id="{69FF8503-BD8F-6D4E-B4BC-7E222A63D211}"/>
              </a:ext>
            </a:extLst>
          </p:cNvPr>
          <p:cNvCxnSpPr/>
          <p:nvPr/>
        </p:nvCxnSpPr>
        <p:spPr>
          <a:xfrm>
            <a:off x="2723464" y="2152340"/>
            <a:ext cx="0" cy="1272487"/>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312D72B-FC13-344A-9FF3-F23D988F8A0F}"/>
              </a:ext>
            </a:extLst>
          </p:cNvPr>
          <p:cNvCxnSpPr/>
          <p:nvPr/>
        </p:nvCxnSpPr>
        <p:spPr>
          <a:xfrm>
            <a:off x="5248317" y="2152340"/>
            <a:ext cx="0" cy="1272487"/>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C7C251A-48E0-8A49-B38C-62C37BB39645}"/>
              </a:ext>
            </a:extLst>
          </p:cNvPr>
          <p:cNvCxnSpPr/>
          <p:nvPr/>
        </p:nvCxnSpPr>
        <p:spPr>
          <a:xfrm>
            <a:off x="7898195" y="2152340"/>
            <a:ext cx="0" cy="131817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Text Placeholder 2">
            <a:extLst>
              <a:ext uri="{FF2B5EF4-FFF2-40B4-BE49-F238E27FC236}">
                <a16:creationId xmlns:a16="http://schemas.microsoft.com/office/drawing/2014/main" id="{4A299485-24C7-DE47-BEBF-9EF15668C41E}"/>
              </a:ext>
            </a:extLst>
          </p:cNvPr>
          <p:cNvSpPr>
            <a:spLocks noGrp="1"/>
          </p:cNvSpPr>
          <p:nvPr>
            <p:ph type="body" sz="quarter" idx="10"/>
          </p:nvPr>
        </p:nvSpPr>
        <p:spPr>
          <a:xfrm>
            <a:off x="364332" y="2152260"/>
            <a:ext cx="2259806" cy="1272765"/>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Text Placeholder 2">
            <a:extLst>
              <a:ext uri="{FF2B5EF4-FFF2-40B4-BE49-F238E27FC236}">
                <a16:creationId xmlns:a16="http://schemas.microsoft.com/office/drawing/2014/main" id="{3A41DC05-8236-5A45-8BE6-E93FD4C45C61}"/>
              </a:ext>
            </a:extLst>
          </p:cNvPr>
          <p:cNvSpPr>
            <a:spLocks noGrp="1"/>
          </p:cNvSpPr>
          <p:nvPr>
            <p:ph type="body" sz="quarter" idx="11"/>
          </p:nvPr>
        </p:nvSpPr>
        <p:spPr>
          <a:xfrm>
            <a:off x="2855988" y="2174750"/>
            <a:ext cx="2259806" cy="1272765"/>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2">
            <a:extLst>
              <a:ext uri="{FF2B5EF4-FFF2-40B4-BE49-F238E27FC236}">
                <a16:creationId xmlns:a16="http://schemas.microsoft.com/office/drawing/2014/main" id="{979DCDD4-FD24-694C-A7C1-5580E2F38E21}"/>
              </a:ext>
            </a:extLst>
          </p:cNvPr>
          <p:cNvSpPr>
            <a:spLocks noGrp="1"/>
          </p:cNvSpPr>
          <p:nvPr>
            <p:ph type="body" sz="quarter" idx="12"/>
          </p:nvPr>
        </p:nvSpPr>
        <p:spPr>
          <a:xfrm>
            <a:off x="5505865" y="2152201"/>
            <a:ext cx="2259806" cy="1272765"/>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Title 1">
            <a:extLst>
              <a:ext uri="{FF2B5EF4-FFF2-40B4-BE49-F238E27FC236}">
                <a16:creationId xmlns:a16="http://schemas.microsoft.com/office/drawing/2014/main" id="{419136A3-CD56-1941-91EB-904DC9CEF44E}"/>
              </a:ext>
            </a:extLst>
          </p:cNvPr>
          <p:cNvSpPr>
            <a:spLocks noGrp="1"/>
          </p:cNvSpPr>
          <p:nvPr>
            <p:ph type="title"/>
          </p:nvPr>
        </p:nvSpPr>
        <p:spPr>
          <a:xfrm>
            <a:off x="382847" y="367570"/>
            <a:ext cx="8625801" cy="483018"/>
          </a:xfrm>
          <a:prstGeom prst="rect">
            <a:avLst/>
          </a:prstGeom>
        </p:spPr>
        <p:txBody>
          <a:bodyPr>
            <a:normAutofit/>
          </a:bodyPr>
          <a:lstStyle>
            <a:lvl1pPr>
              <a:defRPr sz="2175">
                <a:solidFill>
                  <a:schemeClr val="bg1"/>
                </a:solidFill>
              </a:defRPr>
            </a:lvl1pPr>
          </a:lstStyle>
          <a:p>
            <a:r>
              <a:rPr lang="en-US" dirty="0"/>
              <a:t>Click to edit Master title style</a:t>
            </a:r>
          </a:p>
        </p:txBody>
      </p:sp>
      <p:cxnSp>
        <p:nvCxnSpPr>
          <p:cNvPr id="19" name="Straight Connector 18">
            <a:extLst>
              <a:ext uri="{FF2B5EF4-FFF2-40B4-BE49-F238E27FC236}">
                <a16:creationId xmlns:a16="http://schemas.microsoft.com/office/drawing/2014/main" id="{5C856164-913B-1B4E-9082-2E5668FE1F16}"/>
              </a:ext>
            </a:extLst>
          </p:cNvPr>
          <p:cNvCxnSpPr/>
          <p:nvPr/>
        </p:nvCxnSpPr>
        <p:spPr>
          <a:xfrm>
            <a:off x="465978" y="908826"/>
            <a:ext cx="516425"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Content Placeholder 2">
            <a:extLst>
              <a:ext uri="{FF2B5EF4-FFF2-40B4-BE49-F238E27FC236}">
                <a16:creationId xmlns:a16="http://schemas.microsoft.com/office/drawing/2014/main" id="{5A63F794-D2DA-D143-A901-DBB5E3DC239C}"/>
              </a:ext>
            </a:extLst>
          </p:cNvPr>
          <p:cNvSpPr>
            <a:spLocks noGrp="1"/>
          </p:cNvSpPr>
          <p:nvPr>
            <p:ph idx="1" hasCustomPrompt="1"/>
          </p:nvPr>
        </p:nvSpPr>
        <p:spPr>
          <a:xfrm>
            <a:off x="401551" y="1019348"/>
            <a:ext cx="7886700" cy="274088"/>
          </a:xfrm>
          <a:prstGeom prst="rect">
            <a:avLst/>
          </a:prstGeom>
        </p:spPr>
        <p:txBody>
          <a:bodyPr>
            <a:normAutofit/>
          </a:bodyPr>
          <a:lstStyle>
            <a:lvl1pPr marL="0" indent="0">
              <a:buNone/>
              <a:defRPr lang="en-US" sz="1200" b="0" i="0" kern="1200" cap="all" spc="225" baseline="0" dirty="0">
                <a:solidFill>
                  <a:schemeClr val="bg1"/>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4186615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_ w Imag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573393"/>
            <a:ext cx="7886700" cy="995093"/>
          </a:xfrm>
          <a:prstGeom prst="rect">
            <a:avLst/>
          </a:prstGeom>
        </p:spPr>
        <p:txBody>
          <a:bodyPr>
            <a:normAutofit/>
          </a:bodyPr>
          <a:lstStyle>
            <a:lvl1pPr>
              <a:defRPr sz="2175">
                <a:solidFill>
                  <a:schemeClr val="bg2"/>
                </a:solidFill>
              </a:defRPr>
            </a:lvl1pPr>
          </a:lstStyle>
          <a:p>
            <a:r>
              <a:rPr lang="en-US" dirty="0"/>
              <a:t>Click to edit Master title style</a:t>
            </a:r>
          </a:p>
        </p:txBody>
      </p:sp>
      <p:sp>
        <p:nvSpPr>
          <p:cNvPr id="6" name="Picture Placeholder 5"/>
          <p:cNvSpPr>
            <a:spLocks noGrp="1"/>
          </p:cNvSpPr>
          <p:nvPr>
            <p:ph type="pic" sz="quarter" idx="12" hasCustomPrompt="1"/>
          </p:nvPr>
        </p:nvSpPr>
        <p:spPr>
          <a:xfrm>
            <a:off x="0" y="1"/>
            <a:ext cx="9144000" cy="3326112"/>
          </a:xfrm>
          <a:prstGeom prst="rect">
            <a:avLst/>
          </a:prstGeom>
        </p:spPr>
        <p:txBody>
          <a:bodyPr/>
          <a:lstStyle>
            <a:lvl1pPr marL="0" indent="0">
              <a:buNone/>
              <a:defRPr baseline="0">
                <a:solidFill>
                  <a:schemeClr val="bg1"/>
                </a:solidFill>
              </a:defRPr>
            </a:lvl1pPr>
          </a:lstStyle>
          <a:p>
            <a:r>
              <a:rPr lang="en-US" dirty="0"/>
              <a:t>Insert Picture Here</a:t>
            </a:r>
          </a:p>
        </p:txBody>
      </p:sp>
      <p:sp>
        <p:nvSpPr>
          <p:cNvPr id="12"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Tree>
    <p:extLst>
      <p:ext uri="{BB962C8B-B14F-4D97-AF65-F5344CB8AC3E}">
        <p14:creationId xmlns:p14="http://schemas.microsoft.com/office/powerpoint/2010/main" val="26074662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Content_blue">
    <p:bg>
      <p:bgPr>
        <a:solidFill>
          <a:schemeClr val="tx1"/>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
        <p:nvSpPr>
          <p:cNvPr id="15" name="Title 1">
            <a:extLst>
              <a:ext uri="{FF2B5EF4-FFF2-40B4-BE49-F238E27FC236}">
                <a16:creationId xmlns:a16="http://schemas.microsoft.com/office/drawing/2014/main" id="{7A8B0992-049D-B64F-834D-6AE8D85063E6}"/>
              </a:ext>
            </a:extLst>
          </p:cNvPr>
          <p:cNvSpPr>
            <a:spLocks noGrp="1"/>
          </p:cNvSpPr>
          <p:nvPr>
            <p:ph type="title"/>
          </p:nvPr>
        </p:nvSpPr>
        <p:spPr>
          <a:xfrm>
            <a:off x="382847" y="367570"/>
            <a:ext cx="8625801" cy="483018"/>
          </a:xfrm>
          <a:prstGeom prst="rect">
            <a:avLst/>
          </a:prstGeom>
        </p:spPr>
        <p:txBody>
          <a:bodyPr>
            <a:normAutofit/>
          </a:bodyPr>
          <a:lstStyle>
            <a:lvl1pPr>
              <a:defRPr sz="2175">
                <a:solidFill>
                  <a:schemeClr val="bg1"/>
                </a:solidFill>
              </a:defRPr>
            </a:lvl1pPr>
          </a:lstStyle>
          <a:p>
            <a:r>
              <a:rPr lang="en-US" dirty="0"/>
              <a:t>Click to edit Master title style</a:t>
            </a:r>
          </a:p>
        </p:txBody>
      </p:sp>
      <p:cxnSp>
        <p:nvCxnSpPr>
          <p:cNvPr id="16" name="Straight Connector 15">
            <a:extLst>
              <a:ext uri="{FF2B5EF4-FFF2-40B4-BE49-F238E27FC236}">
                <a16:creationId xmlns:a16="http://schemas.microsoft.com/office/drawing/2014/main" id="{7B649FBE-88B9-574E-AC86-86539FBFAF32}"/>
              </a:ext>
            </a:extLst>
          </p:cNvPr>
          <p:cNvCxnSpPr/>
          <p:nvPr/>
        </p:nvCxnSpPr>
        <p:spPr>
          <a:xfrm>
            <a:off x="465978" y="908826"/>
            <a:ext cx="516425"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Content Placeholder 2">
            <a:extLst>
              <a:ext uri="{FF2B5EF4-FFF2-40B4-BE49-F238E27FC236}">
                <a16:creationId xmlns:a16="http://schemas.microsoft.com/office/drawing/2014/main" id="{5ECBDD98-7B7D-6744-B6F3-C18E5ADF3353}"/>
              </a:ext>
            </a:extLst>
          </p:cNvPr>
          <p:cNvSpPr>
            <a:spLocks noGrp="1"/>
          </p:cNvSpPr>
          <p:nvPr>
            <p:ph idx="1" hasCustomPrompt="1"/>
          </p:nvPr>
        </p:nvSpPr>
        <p:spPr>
          <a:xfrm>
            <a:off x="401551" y="1019348"/>
            <a:ext cx="7886700" cy="274088"/>
          </a:xfrm>
          <a:prstGeom prst="rect">
            <a:avLst/>
          </a:prstGeom>
        </p:spPr>
        <p:txBody>
          <a:bodyPr>
            <a:normAutofit/>
          </a:bodyPr>
          <a:lstStyle>
            <a:lvl1pPr marL="0" indent="0">
              <a:buNone/>
              <a:defRPr lang="en-US" sz="1200" b="0" i="0" kern="1200" cap="all" spc="225" baseline="0" dirty="0">
                <a:solidFill>
                  <a:schemeClr val="bg1"/>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18" name="Content Placeholder 2">
            <a:extLst>
              <a:ext uri="{FF2B5EF4-FFF2-40B4-BE49-F238E27FC236}">
                <a16:creationId xmlns:a16="http://schemas.microsoft.com/office/drawing/2014/main" id="{814717B1-5A41-9D45-B1AB-45DB9966ECB0}"/>
              </a:ext>
            </a:extLst>
          </p:cNvPr>
          <p:cNvSpPr>
            <a:spLocks noGrp="1"/>
          </p:cNvSpPr>
          <p:nvPr>
            <p:ph idx="10" hasCustomPrompt="1"/>
          </p:nvPr>
        </p:nvSpPr>
        <p:spPr>
          <a:xfrm>
            <a:off x="401551" y="1293436"/>
            <a:ext cx="7886700" cy="2559081"/>
          </a:xfrm>
          <a:prstGeom prst="rect">
            <a:avLst/>
          </a:prstGeom>
        </p:spPr>
        <p:txBody>
          <a:bodyPr>
            <a:normAutofit/>
          </a:bodyPr>
          <a:lstStyle>
            <a:lvl1pPr marL="0" indent="0">
              <a:buNone/>
              <a:defRPr lang="en-US" sz="1200" b="0" i="0" kern="1200" cap="none" spc="0" baseline="0" dirty="0">
                <a:solidFill>
                  <a:schemeClr val="bg1"/>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28916351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and Content_blue">
    <p:bg>
      <p:bgPr>
        <a:solidFill>
          <a:schemeClr val="tx1"/>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
        <p:nvSpPr>
          <p:cNvPr id="10" name="Title 1">
            <a:extLst>
              <a:ext uri="{FF2B5EF4-FFF2-40B4-BE49-F238E27FC236}">
                <a16:creationId xmlns:a16="http://schemas.microsoft.com/office/drawing/2014/main" id="{22C9785B-083A-394D-88D6-C356ACEF1E49}"/>
              </a:ext>
            </a:extLst>
          </p:cNvPr>
          <p:cNvSpPr>
            <a:spLocks noGrp="1"/>
          </p:cNvSpPr>
          <p:nvPr>
            <p:ph type="title"/>
          </p:nvPr>
        </p:nvSpPr>
        <p:spPr>
          <a:xfrm>
            <a:off x="382847" y="367570"/>
            <a:ext cx="7934037" cy="483018"/>
          </a:xfrm>
          <a:prstGeom prst="rect">
            <a:avLst/>
          </a:prstGeom>
        </p:spPr>
        <p:txBody>
          <a:bodyPr>
            <a:normAutofit/>
          </a:bodyPr>
          <a:lstStyle>
            <a:lvl1pPr>
              <a:defRPr sz="2175">
                <a:solidFill>
                  <a:schemeClr val="bg1"/>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5D01FE52-B017-FD41-9215-A6E28DFC0F6F}"/>
              </a:ext>
            </a:extLst>
          </p:cNvPr>
          <p:cNvSpPr>
            <a:spLocks noGrp="1"/>
          </p:cNvSpPr>
          <p:nvPr>
            <p:ph idx="1" hasCustomPrompt="1"/>
          </p:nvPr>
        </p:nvSpPr>
        <p:spPr>
          <a:xfrm>
            <a:off x="401551" y="1019348"/>
            <a:ext cx="7886700" cy="274088"/>
          </a:xfrm>
          <a:prstGeom prst="rect">
            <a:avLst/>
          </a:prstGeom>
        </p:spPr>
        <p:txBody>
          <a:bodyPr>
            <a:normAutofit/>
          </a:bodyPr>
          <a:lstStyle>
            <a:lvl1pPr marL="0" indent="0">
              <a:buNone/>
              <a:defRPr lang="en-US" sz="1200" b="0" i="0" kern="1200" cap="all" spc="225" baseline="0" dirty="0">
                <a:solidFill>
                  <a:schemeClr val="bg1"/>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12" name="Content Placeholder 2">
            <a:extLst>
              <a:ext uri="{FF2B5EF4-FFF2-40B4-BE49-F238E27FC236}">
                <a16:creationId xmlns:a16="http://schemas.microsoft.com/office/drawing/2014/main" id="{2F9B0F3A-1160-CE45-9CA8-B7B26EC569C8}"/>
              </a:ext>
            </a:extLst>
          </p:cNvPr>
          <p:cNvSpPr>
            <a:spLocks noGrp="1"/>
          </p:cNvSpPr>
          <p:nvPr>
            <p:ph idx="10" hasCustomPrompt="1"/>
          </p:nvPr>
        </p:nvSpPr>
        <p:spPr>
          <a:xfrm>
            <a:off x="401551" y="1293436"/>
            <a:ext cx="7886700" cy="2559081"/>
          </a:xfrm>
          <a:prstGeom prst="rect">
            <a:avLst/>
          </a:prstGeom>
        </p:spPr>
        <p:txBody>
          <a:bodyPr>
            <a:normAutofit/>
          </a:bodyPr>
          <a:lstStyle>
            <a:lvl1pPr marL="0" indent="0">
              <a:buNone/>
              <a:defRPr lang="en-US" sz="1200" b="0" i="0" kern="1200" cap="none" spc="0" baseline="0" dirty="0">
                <a:solidFill>
                  <a:schemeClr val="bg1"/>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925536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364143" y="367570"/>
            <a:ext cx="795274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78" y="908826"/>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395316" y="1012053"/>
            <a:ext cx="7886700" cy="2840463"/>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8" name="Slide Number Placeholder 5">
            <a:extLst>
              <a:ext uri="{FF2B5EF4-FFF2-40B4-BE49-F238E27FC236}">
                <a16:creationId xmlns:a16="http://schemas.microsoft.com/office/drawing/2014/main" id="{5687E1BB-8736-5840-B0D0-E6FF16516DBF}"/>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781924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364143" y="367570"/>
            <a:ext cx="5169179"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78" y="908826"/>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395316" y="1012053"/>
            <a:ext cx="5126253" cy="2840463"/>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8" name="Slide Number Placeholder 5">
            <a:extLst>
              <a:ext uri="{FF2B5EF4-FFF2-40B4-BE49-F238E27FC236}">
                <a16:creationId xmlns:a16="http://schemas.microsoft.com/office/drawing/2014/main" id="{3967F4E4-30C2-9644-B50D-3F4E6B7286E4}"/>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36519172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Title and Content_white">
    <p:spTree>
      <p:nvGrpSpPr>
        <p:cNvPr id="1" name=""/>
        <p:cNvGrpSpPr/>
        <p:nvPr/>
      </p:nvGrpSpPr>
      <p:grpSpPr>
        <a:xfrm>
          <a:off x="0" y="0"/>
          <a:ext cx="0" cy="0"/>
          <a:chOff x="0" y="0"/>
          <a:chExt cx="0" cy="0"/>
        </a:xfrm>
      </p:grpSpPr>
      <p:sp>
        <p:nvSpPr>
          <p:cNvPr id="2" name="Title 1"/>
          <p:cNvSpPr>
            <a:spLocks noGrp="1"/>
          </p:cNvSpPr>
          <p:nvPr>
            <p:ph type="title"/>
          </p:nvPr>
        </p:nvSpPr>
        <p:spPr>
          <a:xfrm>
            <a:off x="364143" y="367570"/>
            <a:ext cx="5169179"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4" name="Content Placeholder 2">
            <a:extLst>
              <a:ext uri="{FF2B5EF4-FFF2-40B4-BE49-F238E27FC236}">
                <a16:creationId xmlns:a16="http://schemas.microsoft.com/office/drawing/2014/main" id="{93739F9C-31E4-6B4F-B9B1-208E982A1DC1}"/>
              </a:ext>
            </a:extLst>
          </p:cNvPr>
          <p:cNvSpPr>
            <a:spLocks noGrp="1"/>
          </p:cNvSpPr>
          <p:nvPr>
            <p:ph idx="10" hasCustomPrompt="1"/>
          </p:nvPr>
        </p:nvSpPr>
        <p:spPr>
          <a:xfrm>
            <a:off x="395316" y="1012053"/>
            <a:ext cx="5126253" cy="2840463"/>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8" name="Slide Number Placeholder 5">
            <a:extLst>
              <a:ext uri="{FF2B5EF4-FFF2-40B4-BE49-F238E27FC236}">
                <a16:creationId xmlns:a16="http://schemas.microsoft.com/office/drawing/2014/main" id="{70FB6083-68C1-674F-9961-255360E9CE83}"/>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40842423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Title and Content_white">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8" name="Title 1">
            <a:extLst>
              <a:ext uri="{FF2B5EF4-FFF2-40B4-BE49-F238E27FC236}">
                <a16:creationId xmlns:a16="http://schemas.microsoft.com/office/drawing/2014/main" id="{28332D36-E87D-A641-A9F9-7E06A248E72B}"/>
              </a:ext>
            </a:extLst>
          </p:cNvPr>
          <p:cNvSpPr>
            <a:spLocks noGrp="1"/>
          </p:cNvSpPr>
          <p:nvPr>
            <p:ph type="title"/>
          </p:nvPr>
        </p:nvSpPr>
        <p:spPr>
          <a:xfrm>
            <a:off x="364142" y="367570"/>
            <a:ext cx="7940273"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1" name="Content Placeholder 2">
            <a:extLst>
              <a:ext uri="{FF2B5EF4-FFF2-40B4-BE49-F238E27FC236}">
                <a16:creationId xmlns:a16="http://schemas.microsoft.com/office/drawing/2014/main" id="{9BB5019E-7D5B-564A-B41F-D9DA65ED833E}"/>
              </a:ext>
            </a:extLst>
          </p:cNvPr>
          <p:cNvSpPr>
            <a:spLocks noGrp="1"/>
          </p:cNvSpPr>
          <p:nvPr>
            <p:ph idx="1" hasCustomPrompt="1"/>
          </p:nvPr>
        </p:nvSpPr>
        <p:spPr>
          <a:xfrm>
            <a:off x="395316"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13" name="Content Placeholder 2">
            <a:extLst>
              <a:ext uri="{FF2B5EF4-FFF2-40B4-BE49-F238E27FC236}">
                <a16:creationId xmlns:a16="http://schemas.microsoft.com/office/drawing/2014/main" id="{0444853A-336F-5A45-92E8-F254697303DA}"/>
              </a:ext>
            </a:extLst>
          </p:cNvPr>
          <p:cNvSpPr>
            <a:spLocks noGrp="1"/>
          </p:cNvSpPr>
          <p:nvPr>
            <p:ph idx="10" hasCustomPrompt="1"/>
          </p:nvPr>
        </p:nvSpPr>
        <p:spPr>
          <a:xfrm>
            <a:off x="395316" y="1293436"/>
            <a:ext cx="7886700" cy="2559081"/>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12" name="Slide Number Placeholder 5">
            <a:extLst>
              <a:ext uri="{FF2B5EF4-FFF2-40B4-BE49-F238E27FC236}">
                <a16:creationId xmlns:a16="http://schemas.microsoft.com/office/drawing/2014/main" id="{FFABC920-446E-4A42-A73A-A52DEDC32C1F}"/>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38837112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Products">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6611" y="367570"/>
            <a:ext cx="862580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78" y="908826"/>
            <a:ext cx="516425"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Content Placeholder 2">
            <a:extLst>
              <a:ext uri="{FF2B5EF4-FFF2-40B4-BE49-F238E27FC236}">
                <a16:creationId xmlns:a16="http://schemas.microsoft.com/office/drawing/2014/main" id="{FF5616B6-7E38-124D-8D27-AB02819DFCA8}"/>
              </a:ext>
            </a:extLst>
          </p:cNvPr>
          <p:cNvSpPr>
            <a:spLocks noGrp="1"/>
          </p:cNvSpPr>
          <p:nvPr>
            <p:ph idx="1" hasCustomPrompt="1"/>
          </p:nvPr>
        </p:nvSpPr>
        <p:spPr>
          <a:xfrm>
            <a:off x="414018"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13" name="Rectangle 12">
            <a:extLst>
              <a:ext uri="{FF2B5EF4-FFF2-40B4-BE49-F238E27FC236}">
                <a16:creationId xmlns:a16="http://schemas.microsoft.com/office/drawing/2014/main" id="{98EDDFC2-07AE-5449-B416-625E81F7F06E}"/>
              </a:ext>
            </a:extLst>
          </p:cNvPr>
          <p:cNvSpPr/>
          <p:nvPr/>
        </p:nvSpPr>
        <p:spPr>
          <a:xfrm>
            <a:off x="465019" y="2004143"/>
            <a:ext cx="1577340" cy="234159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15" name="Rectangle 14">
            <a:extLst>
              <a:ext uri="{FF2B5EF4-FFF2-40B4-BE49-F238E27FC236}">
                <a16:creationId xmlns:a16="http://schemas.microsoft.com/office/drawing/2014/main" id="{A133142E-4971-B547-9B68-A96A77AFBABF}"/>
              </a:ext>
            </a:extLst>
          </p:cNvPr>
          <p:cNvSpPr/>
          <p:nvPr/>
        </p:nvSpPr>
        <p:spPr>
          <a:xfrm>
            <a:off x="465019" y="2004144"/>
            <a:ext cx="1577340" cy="3432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16" name="Rectangle 15">
            <a:extLst>
              <a:ext uri="{FF2B5EF4-FFF2-40B4-BE49-F238E27FC236}">
                <a16:creationId xmlns:a16="http://schemas.microsoft.com/office/drawing/2014/main" id="{86038C9A-33DC-2B4C-8704-759FD60ED4D2}"/>
              </a:ext>
            </a:extLst>
          </p:cNvPr>
          <p:cNvSpPr/>
          <p:nvPr/>
        </p:nvSpPr>
        <p:spPr>
          <a:xfrm>
            <a:off x="2118601" y="2004142"/>
            <a:ext cx="1577340" cy="234159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17" name="Rectangle 16">
            <a:extLst>
              <a:ext uri="{FF2B5EF4-FFF2-40B4-BE49-F238E27FC236}">
                <a16:creationId xmlns:a16="http://schemas.microsoft.com/office/drawing/2014/main" id="{5EA24565-AF9B-424B-8F84-8567B7854382}"/>
              </a:ext>
            </a:extLst>
          </p:cNvPr>
          <p:cNvSpPr/>
          <p:nvPr/>
        </p:nvSpPr>
        <p:spPr>
          <a:xfrm>
            <a:off x="2118601" y="2004142"/>
            <a:ext cx="1577340" cy="343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18" name="Rectangle 17">
            <a:extLst>
              <a:ext uri="{FF2B5EF4-FFF2-40B4-BE49-F238E27FC236}">
                <a16:creationId xmlns:a16="http://schemas.microsoft.com/office/drawing/2014/main" id="{A86EB633-55CF-684E-8D0B-ADB8881A9DB5}"/>
              </a:ext>
            </a:extLst>
          </p:cNvPr>
          <p:cNvSpPr/>
          <p:nvPr/>
        </p:nvSpPr>
        <p:spPr>
          <a:xfrm>
            <a:off x="3783330" y="2004143"/>
            <a:ext cx="1577340" cy="234159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19" name="Rectangle 18">
            <a:extLst>
              <a:ext uri="{FF2B5EF4-FFF2-40B4-BE49-F238E27FC236}">
                <a16:creationId xmlns:a16="http://schemas.microsoft.com/office/drawing/2014/main" id="{3A308922-FDE3-AC46-ACD8-A7CBBEE0E58C}"/>
              </a:ext>
            </a:extLst>
          </p:cNvPr>
          <p:cNvSpPr/>
          <p:nvPr/>
        </p:nvSpPr>
        <p:spPr>
          <a:xfrm>
            <a:off x="3783330" y="2004144"/>
            <a:ext cx="1577340" cy="34321"/>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20" name="Rectangle 19">
            <a:extLst>
              <a:ext uri="{FF2B5EF4-FFF2-40B4-BE49-F238E27FC236}">
                <a16:creationId xmlns:a16="http://schemas.microsoft.com/office/drawing/2014/main" id="{1210D7E6-3EF7-8247-8E6A-B4E0043DCD71}"/>
              </a:ext>
            </a:extLst>
          </p:cNvPr>
          <p:cNvSpPr/>
          <p:nvPr/>
        </p:nvSpPr>
        <p:spPr>
          <a:xfrm>
            <a:off x="5444731" y="2004143"/>
            <a:ext cx="1577340" cy="234159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21" name="Rectangle 20">
            <a:extLst>
              <a:ext uri="{FF2B5EF4-FFF2-40B4-BE49-F238E27FC236}">
                <a16:creationId xmlns:a16="http://schemas.microsoft.com/office/drawing/2014/main" id="{2B3F1FF5-7D1E-D549-8270-5C924894B6E6}"/>
              </a:ext>
            </a:extLst>
          </p:cNvPr>
          <p:cNvSpPr/>
          <p:nvPr/>
        </p:nvSpPr>
        <p:spPr>
          <a:xfrm>
            <a:off x="5444731" y="2004144"/>
            <a:ext cx="1577340" cy="343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22" name="Rectangle 21">
            <a:extLst>
              <a:ext uri="{FF2B5EF4-FFF2-40B4-BE49-F238E27FC236}">
                <a16:creationId xmlns:a16="http://schemas.microsoft.com/office/drawing/2014/main" id="{F9F0D894-B5CE-5F47-9953-2707659285C8}"/>
              </a:ext>
            </a:extLst>
          </p:cNvPr>
          <p:cNvSpPr/>
          <p:nvPr/>
        </p:nvSpPr>
        <p:spPr>
          <a:xfrm>
            <a:off x="7109460" y="2004142"/>
            <a:ext cx="1577340" cy="234159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23" name="Rectangle 22">
            <a:extLst>
              <a:ext uri="{FF2B5EF4-FFF2-40B4-BE49-F238E27FC236}">
                <a16:creationId xmlns:a16="http://schemas.microsoft.com/office/drawing/2014/main" id="{CF6EA473-7359-C44D-8AB2-C6ADFDEBCC82}"/>
              </a:ext>
            </a:extLst>
          </p:cNvPr>
          <p:cNvSpPr/>
          <p:nvPr/>
        </p:nvSpPr>
        <p:spPr>
          <a:xfrm>
            <a:off x="7109460" y="2004142"/>
            <a:ext cx="1577340" cy="34321"/>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24" name="Content Placeholder 11">
            <a:extLst>
              <a:ext uri="{FF2B5EF4-FFF2-40B4-BE49-F238E27FC236}">
                <a16:creationId xmlns:a16="http://schemas.microsoft.com/office/drawing/2014/main" id="{84078F63-EDED-F945-B936-426FC1C6A1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84632" y="1735595"/>
            <a:ext cx="538115" cy="571414"/>
          </a:xfrm>
          <a:prstGeom prst="rect">
            <a:avLst/>
          </a:prstGeom>
        </p:spPr>
      </p:pic>
      <p:pic>
        <p:nvPicPr>
          <p:cNvPr id="25" name="Content Placeholder 9">
            <a:extLst>
              <a:ext uri="{FF2B5EF4-FFF2-40B4-BE49-F238E27FC236}">
                <a16:creationId xmlns:a16="http://schemas.microsoft.com/office/drawing/2014/main" id="{6EF227FB-A8A3-2E41-B094-1F337894534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638213" y="1732169"/>
            <a:ext cx="538115" cy="543946"/>
          </a:xfrm>
          <a:prstGeom prst="rect">
            <a:avLst/>
          </a:prstGeom>
          <a:effectLst>
            <a:softEdge rad="0"/>
          </a:effectLst>
        </p:spPr>
      </p:pic>
      <p:pic>
        <p:nvPicPr>
          <p:cNvPr id="26" name="Content Placeholder 10">
            <a:extLst>
              <a:ext uri="{FF2B5EF4-FFF2-40B4-BE49-F238E27FC236}">
                <a16:creationId xmlns:a16="http://schemas.microsoft.com/office/drawing/2014/main" id="{E28B2CBF-306D-B546-B3D0-4DB9393B8BF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r="-1"/>
          <a:stretch/>
        </p:blipFill>
        <p:spPr>
          <a:xfrm>
            <a:off x="4302943" y="1715690"/>
            <a:ext cx="538115" cy="560425"/>
          </a:xfrm>
          <a:prstGeom prst="rect">
            <a:avLst/>
          </a:prstGeom>
        </p:spPr>
      </p:pic>
      <p:pic>
        <p:nvPicPr>
          <p:cNvPr id="27" name="Picture 26">
            <a:extLst>
              <a:ext uri="{FF2B5EF4-FFF2-40B4-BE49-F238E27FC236}">
                <a16:creationId xmlns:a16="http://schemas.microsoft.com/office/drawing/2014/main" id="{F8974ACC-AF35-184E-854E-8368D451CB9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964344" y="1707814"/>
            <a:ext cx="538115" cy="554931"/>
          </a:xfrm>
          <a:prstGeom prst="rect">
            <a:avLst/>
          </a:prstGeom>
        </p:spPr>
      </p:pic>
      <p:pic>
        <p:nvPicPr>
          <p:cNvPr id="28" name="Picture 27">
            <a:extLst>
              <a:ext uri="{FF2B5EF4-FFF2-40B4-BE49-F238E27FC236}">
                <a16:creationId xmlns:a16="http://schemas.microsoft.com/office/drawing/2014/main" id="{E3178277-3313-344B-866F-1EC26CCDC7D0}"/>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r="-1"/>
          <a:stretch/>
        </p:blipFill>
        <p:spPr>
          <a:xfrm>
            <a:off x="7627981" y="1702374"/>
            <a:ext cx="540299" cy="565811"/>
          </a:xfrm>
          <a:prstGeom prst="rect">
            <a:avLst/>
          </a:prstGeom>
        </p:spPr>
      </p:pic>
      <p:sp>
        <p:nvSpPr>
          <p:cNvPr id="4" name="Text Placeholder 3">
            <a:extLst>
              <a:ext uri="{FF2B5EF4-FFF2-40B4-BE49-F238E27FC236}">
                <a16:creationId xmlns:a16="http://schemas.microsoft.com/office/drawing/2014/main" id="{C3F74B89-0981-E34B-B5D9-933B55A4A19C}"/>
              </a:ext>
            </a:extLst>
          </p:cNvPr>
          <p:cNvSpPr>
            <a:spLocks noGrp="1"/>
          </p:cNvSpPr>
          <p:nvPr>
            <p:ph type="body" sz="quarter" idx="10"/>
          </p:nvPr>
        </p:nvSpPr>
        <p:spPr>
          <a:xfrm>
            <a:off x="611943" y="2558791"/>
            <a:ext cx="1283494"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6" name="Text Placeholder 5">
            <a:extLst>
              <a:ext uri="{FF2B5EF4-FFF2-40B4-BE49-F238E27FC236}">
                <a16:creationId xmlns:a16="http://schemas.microsoft.com/office/drawing/2014/main" id="{195CF52C-9EC6-EE4F-A950-EAA8FE79AE46}"/>
              </a:ext>
            </a:extLst>
          </p:cNvPr>
          <p:cNvSpPr>
            <a:spLocks noGrp="1"/>
          </p:cNvSpPr>
          <p:nvPr>
            <p:ph type="body" sz="quarter" idx="11"/>
          </p:nvPr>
        </p:nvSpPr>
        <p:spPr>
          <a:xfrm>
            <a:off x="614530" y="2839888"/>
            <a:ext cx="1278320" cy="1284682"/>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1" name="Text Placeholder 3">
            <a:extLst>
              <a:ext uri="{FF2B5EF4-FFF2-40B4-BE49-F238E27FC236}">
                <a16:creationId xmlns:a16="http://schemas.microsoft.com/office/drawing/2014/main" id="{87C1E6D9-2285-E54D-8ABA-EB716DF7DC8A}"/>
              </a:ext>
            </a:extLst>
          </p:cNvPr>
          <p:cNvSpPr>
            <a:spLocks noGrp="1"/>
          </p:cNvSpPr>
          <p:nvPr>
            <p:ph type="body" sz="quarter" idx="12"/>
          </p:nvPr>
        </p:nvSpPr>
        <p:spPr>
          <a:xfrm>
            <a:off x="2265525" y="2558791"/>
            <a:ext cx="1283494"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2" name="Text Placeholder 5">
            <a:extLst>
              <a:ext uri="{FF2B5EF4-FFF2-40B4-BE49-F238E27FC236}">
                <a16:creationId xmlns:a16="http://schemas.microsoft.com/office/drawing/2014/main" id="{9CB10A2F-BE94-104A-9D26-6E1937491361}"/>
              </a:ext>
            </a:extLst>
          </p:cNvPr>
          <p:cNvSpPr>
            <a:spLocks noGrp="1"/>
          </p:cNvSpPr>
          <p:nvPr>
            <p:ph type="body" sz="quarter" idx="13"/>
          </p:nvPr>
        </p:nvSpPr>
        <p:spPr>
          <a:xfrm>
            <a:off x="2268112" y="2839888"/>
            <a:ext cx="1278320" cy="1284682"/>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5" name="Text Placeholder 3">
            <a:extLst>
              <a:ext uri="{FF2B5EF4-FFF2-40B4-BE49-F238E27FC236}">
                <a16:creationId xmlns:a16="http://schemas.microsoft.com/office/drawing/2014/main" id="{08CB9AAB-F285-3249-A504-D96067588EFD}"/>
              </a:ext>
            </a:extLst>
          </p:cNvPr>
          <p:cNvSpPr>
            <a:spLocks noGrp="1"/>
          </p:cNvSpPr>
          <p:nvPr>
            <p:ph type="body" sz="quarter" idx="14"/>
          </p:nvPr>
        </p:nvSpPr>
        <p:spPr>
          <a:xfrm>
            <a:off x="3930254" y="2558791"/>
            <a:ext cx="1283494"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6" name="Text Placeholder 5">
            <a:extLst>
              <a:ext uri="{FF2B5EF4-FFF2-40B4-BE49-F238E27FC236}">
                <a16:creationId xmlns:a16="http://schemas.microsoft.com/office/drawing/2014/main" id="{E71CB9F6-3FCE-A642-9B4C-25D8C36BA3CB}"/>
              </a:ext>
            </a:extLst>
          </p:cNvPr>
          <p:cNvSpPr>
            <a:spLocks noGrp="1"/>
          </p:cNvSpPr>
          <p:nvPr>
            <p:ph type="body" sz="quarter" idx="15"/>
          </p:nvPr>
        </p:nvSpPr>
        <p:spPr>
          <a:xfrm>
            <a:off x="3932841" y="2839888"/>
            <a:ext cx="1278320" cy="1284682"/>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7" name="Text Placeholder 3">
            <a:extLst>
              <a:ext uri="{FF2B5EF4-FFF2-40B4-BE49-F238E27FC236}">
                <a16:creationId xmlns:a16="http://schemas.microsoft.com/office/drawing/2014/main" id="{EDB30AA7-2E85-B942-ABF6-0E3B120DB5F4}"/>
              </a:ext>
            </a:extLst>
          </p:cNvPr>
          <p:cNvSpPr>
            <a:spLocks noGrp="1"/>
          </p:cNvSpPr>
          <p:nvPr>
            <p:ph type="body" sz="quarter" idx="16"/>
          </p:nvPr>
        </p:nvSpPr>
        <p:spPr>
          <a:xfrm>
            <a:off x="5591655" y="2558791"/>
            <a:ext cx="1283494"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8" name="Text Placeholder 5">
            <a:extLst>
              <a:ext uri="{FF2B5EF4-FFF2-40B4-BE49-F238E27FC236}">
                <a16:creationId xmlns:a16="http://schemas.microsoft.com/office/drawing/2014/main" id="{4F6CEBA4-B09B-4646-8E2F-E1518D0BBF18}"/>
              </a:ext>
            </a:extLst>
          </p:cNvPr>
          <p:cNvSpPr>
            <a:spLocks noGrp="1"/>
          </p:cNvSpPr>
          <p:nvPr>
            <p:ph type="body" sz="quarter" idx="17"/>
          </p:nvPr>
        </p:nvSpPr>
        <p:spPr>
          <a:xfrm>
            <a:off x="5594242" y="2839888"/>
            <a:ext cx="1278320" cy="1284682"/>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9" name="Text Placeholder 3">
            <a:extLst>
              <a:ext uri="{FF2B5EF4-FFF2-40B4-BE49-F238E27FC236}">
                <a16:creationId xmlns:a16="http://schemas.microsoft.com/office/drawing/2014/main" id="{964EF518-4353-874C-9906-78FD5CB629D3}"/>
              </a:ext>
            </a:extLst>
          </p:cNvPr>
          <p:cNvSpPr>
            <a:spLocks noGrp="1"/>
          </p:cNvSpPr>
          <p:nvPr>
            <p:ph type="body" sz="quarter" idx="18"/>
          </p:nvPr>
        </p:nvSpPr>
        <p:spPr>
          <a:xfrm>
            <a:off x="7256384" y="2558791"/>
            <a:ext cx="1283494"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0" name="Text Placeholder 5">
            <a:extLst>
              <a:ext uri="{FF2B5EF4-FFF2-40B4-BE49-F238E27FC236}">
                <a16:creationId xmlns:a16="http://schemas.microsoft.com/office/drawing/2014/main" id="{6676C3A8-0CAE-0941-AE5C-3AA0692AF94B}"/>
              </a:ext>
            </a:extLst>
          </p:cNvPr>
          <p:cNvSpPr>
            <a:spLocks noGrp="1"/>
          </p:cNvSpPr>
          <p:nvPr>
            <p:ph type="body" sz="quarter" idx="19"/>
          </p:nvPr>
        </p:nvSpPr>
        <p:spPr>
          <a:xfrm>
            <a:off x="7258971" y="2839888"/>
            <a:ext cx="1278320" cy="1284682"/>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Tree>
    <p:extLst>
      <p:ext uri="{BB962C8B-B14F-4D97-AF65-F5344CB8AC3E}">
        <p14:creationId xmlns:p14="http://schemas.microsoft.com/office/powerpoint/2010/main" val="2837847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par>
                          <p:cTn id="34" fill="hold">
                            <p:stCondLst>
                              <p:cond delay="1500"/>
                            </p:stCondLst>
                            <p:childTnLst>
                              <p:par>
                                <p:cTn id="35" presetID="10" presetClass="entr" presetSubtype="0" fill="hold"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2000"/>
                            </p:stCondLst>
                            <p:childTnLst>
                              <p:par>
                                <p:cTn id="45" presetID="10" presetClass="entr" presetSubtype="0"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fade">
                                      <p:cBhvr>
                                        <p:cTn id="50" dur="500"/>
                                        <p:tgtEl>
                                          <p:spTgt spid="2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Fixed Annuities">
    <p:bg>
      <p:bgPr>
        <a:solidFill>
          <a:schemeClr val="bg1">
            <a:lumMod val="95000"/>
          </a:schemeClr>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400BD5D9-C41E-0841-A49D-7A226F1A57AA}"/>
              </a:ext>
            </a:extLst>
          </p:cNvPr>
          <p:cNvSpPr/>
          <p:nvPr/>
        </p:nvSpPr>
        <p:spPr>
          <a:xfrm>
            <a:off x="3234170" y="1609014"/>
            <a:ext cx="2674620" cy="287805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47" name="Rectangle 46">
            <a:extLst>
              <a:ext uri="{FF2B5EF4-FFF2-40B4-BE49-F238E27FC236}">
                <a16:creationId xmlns:a16="http://schemas.microsoft.com/office/drawing/2014/main" id="{3B239242-7A61-7942-8D30-0A534F151AA5}"/>
              </a:ext>
            </a:extLst>
          </p:cNvPr>
          <p:cNvSpPr/>
          <p:nvPr/>
        </p:nvSpPr>
        <p:spPr>
          <a:xfrm>
            <a:off x="3234170" y="1611094"/>
            <a:ext cx="2674620" cy="3432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78" y="908826"/>
            <a:ext cx="516425" cy="0"/>
          </a:xfrm>
          <a:prstGeom prst="line">
            <a:avLst/>
          </a:prstGeom>
          <a:ln w="25400">
            <a:solidFill>
              <a:schemeClr val="accent3"/>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FCFA44B2-7228-AF4A-BA0E-EA072D1E0C34}"/>
              </a:ext>
            </a:extLst>
          </p:cNvPr>
          <p:cNvSpPr/>
          <p:nvPr/>
        </p:nvSpPr>
        <p:spPr>
          <a:xfrm>
            <a:off x="457200" y="1609014"/>
            <a:ext cx="2674620" cy="2878052"/>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34" name="Rectangle 33">
            <a:extLst>
              <a:ext uri="{FF2B5EF4-FFF2-40B4-BE49-F238E27FC236}">
                <a16:creationId xmlns:a16="http://schemas.microsoft.com/office/drawing/2014/main" id="{2DEC3C00-E033-ED49-9126-427268691CC7}"/>
              </a:ext>
            </a:extLst>
          </p:cNvPr>
          <p:cNvSpPr/>
          <p:nvPr/>
        </p:nvSpPr>
        <p:spPr>
          <a:xfrm>
            <a:off x="457200" y="1609016"/>
            <a:ext cx="2674620" cy="3432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41" name="Content Placeholder 11">
            <a:extLst>
              <a:ext uri="{FF2B5EF4-FFF2-40B4-BE49-F238E27FC236}">
                <a16:creationId xmlns:a16="http://schemas.microsoft.com/office/drawing/2014/main" id="{E7F1BF79-5B85-AA41-A355-B0ABBE923CC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5453" y="1351563"/>
            <a:ext cx="538115" cy="571414"/>
          </a:xfrm>
          <a:prstGeom prst="rect">
            <a:avLst/>
          </a:prstGeom>
        </p:spPr>
      </p:pic>
      <p:sp>
        <p:nvSpPr>
          <p:cNvPr id="43" name="Rectangle 42">
            <a:extLst>
              <a:ext uri="{FF2B5EF4-FFF2-40B4-BE49-F238E27FC236}">
                <a16:creationId xmlns:a16="http://schemas.microsoft.com/office/drawing/2014/main" id="{B7968DA2-CBBE-0B44-A4C4-68B8F510804C}"/>
              </a:ext>
            </a:extLst>
          </p:cNvPr>
          <p:cNvSpPr/>
          <p:nvPr/>
        </p:nvSpPr>
        <p:spPr>
          <a:xfrm>
            <a:off x="6012180" y="1609012"/>
            <a:ext cx="2674620" cy="2876163"/>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44" name="Rectangle 43">
            <a:extLst>
              <a:ext uri="{FF2B5EF4-FFF2-40B4-BE49-F238E27FC236}">
                <a16:creationId xmlns:a16="http://schemas.microsoft.com/office/drawing/2014/main" id="{5AA3FCD0-4C4D-944E-A1DB-6D1986C7EE9B}"/>
              </a:ext>
            </a:extLst>
          </p:cNvPr>
          <p:cNvSpPr/>
          <p:nvPr/>
        </p:nvSpPr>
        <p:spPr>
          <a:xfrm>
            <a:off x="6012180" y="1609014"/>
            <a:ext cx="2674620" cy="3432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45" name="Content Placeholder 11">
            <a:extLst>
              <a:ext uri="{FF2B5EF4-FFF2-40B4-BE49-F238E27FC236}">
                <a16:creationId xmlns:a16="http://schemas.microsoft.com/office/drawing/2014/main" id="{02C4270F-62A4-FD41-A061-636943F9C7C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2424" y="1334401"/>
            <a:ext cx="538115" cy="571414"/>
          </a:xfrm>
          <a:prstGeom prst="rect">
            <a:avLst/>
          </a:prstGeom>
        </p:spPr>
      </p:pic>
      <p:pic>
        <p:nvPicPr>
          <p:cNvPr id="46" name="Content Placeholder 11">
            <a:extLst>
              <a:ext uri="{FF2B5EF4-FFF2-40B4-BE49-F238E27FC236}">
                <a16:creationId xmlns:a16="http://schemas.microsoft.com/office/drawing/2014/main" id="{B0643837-8A38-A34F-A8D7-700DB3E1FBE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080433" y="1334403"/>
            <a:ext cx="538115" cy="571414"/>
          </a:xfrm>
          <a:prstGeom prst="rect">
            <a:avLst/>
          </a:prstGeom>
        </p:spPr>
      </p:pic>
      <p:sp>
        <p:nvSpPr>
          <p:cNvPr id="48" name="Text Placeholder 3">
            <a:extLst>
              <a:ext uri="{FF2B5EF4-FFF2-40B4-BE49-F238E27FC236}">
                <a16:creationId xmlns:a16="http://schemas.microsoft.com/office/drawing/2014/main" id="{8980C095-132F-4F45-B4D2-69B28371DECF}"/>
              </a:ext>
            </a:extLst>
          </p:cNvPr>
          <p:cNvSpPr>
            <a:spLocks noGrp="1"/>
          </p:cNvSpPr>
          <p:nvPr>
            <p:ph type="body" sz="quarter" idx="10"/>
          </p:nvPr>
        </p:nvSpPr>
        <p:spPr>
          <a:xfrm>
            <a:off x="61006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9" name="Text Placeholder 5">
            <a:extLst>
              <a:ext uri="{FF2B5EF4-FFF2-40B4-BE49-F238E27FC236}">
                <a16:creationId xmlns:a16="http://schemas.microsoft.com/office/drawing/2014/main" id="{D545FA1F-C63C-C74C-BEE4-C7896377747B}"/>
              </a:ext>
            </a:extLst>
          </p:cNvPr>
          <p:cNvSpPr>
            <a:spLocks noGrp="1"/>
          </p:cNvSpPr>
          <p:nvPr>
            <p:ph type="body" sz="quarter" idx="11"/>
          </p:nvPr>
        </p:nvSpPr>
        <p:spPr>
          <a:xfrm>
            <a:off x="614836"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0" name="Text Placeholder 3">
            <a:extLst>
              <a:ext uri="{FF2B5EF4-FFF2-40B4-BE49-F238E27FC236}">
                <a16:creationId xmlns:a16="http://schemas.microsoft.com/office/drawing/2014/main" id="{FE3BFE4A-E1BD-874E-9E98-827206FF879F}"/>
              </a:ext>
            </a:extLst>
          </p:cNvPr>
          <p:cNvSpPr>
            <a:spLocks noGrp="1"/>
          </p:cNvSpPr>
          <p:nvPr>
            <p:ph type="body" sz="quarter" idx="12"/>
          </p:nvPr>
        </p:nvSpPr>
        <p:spPr>
          <a:xfrm>
            <a:off x="338703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1" name="Text Placeholder 5">
            <a:extLst>
              <a:ext uri="{FF2B5EF4-FFF2-40B4-BE49-F238E27FC236}">
                <a16:creationId xmlns:a16="http://schemas.microsoft.com/office/drawing/2014/main" id="{3531599C-C38F-6C48-9A63-DA180F54BA89}"/>
              </a:ext>
            </a:extLst>
          </p:cNvPr>
          <p:cNvSpPr>
            <a:spLocks noGrp="1"/>
          </p:cNvSpPr>
          <p:nvPr>
            <p:ph type="body" sz="quarter" idx="13"/>
          </p:nvPr>
        </p:nvSpPr>
        <p:spPr>
          <a:xfrm>
            <a:off x="3391807"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2" name="Text Placeholder 3">
            <a:extLst>
              <a:ext uri="{FF2B5EF4-FFF2-40B4-BE49-F238E27FC236}">
                <a16:creationId xmlns:a16="http://schemas.microsoft.com/office/drawing/2014/main" id="{02A63531-D32B-254B-B9F1-CB9EB31BF82E}"/>
              </a:ext>
            </a:extLst>
          </p:cNvPr>
          <p:cNvSpPr>
            <a:spLocks noGrp="1"/>
          </p:cNvSpPr>
          <p:nvPr>
            <p:ph type="body" sz="quarter" idx="14"/>
          </p:nvPr>
        </p:nvSpPr>
        <p:spPr>
          <a:xfrm>
            <a:off x="616504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3" name="Text Placeholder 5">
            <a:extLst>
              <a:ext uri="{FF2B5EF4-FFF2-40B4-BE49-F238E27FC236}">
                <a16:creationId xmlns:a16="http://schemas.microsoft.com/office/drawing/2014/main" id="{D7E23574-DAF9-3C49-BA5B-9CBD42717313}"/>
              </a:ext>
            </a:extLst>
          </p:cNvPr>
          <p:cNvSpPr>
            <a:spLocks noGrp="1"/>
          </p:cNvSpPr>
          <p:nvPr>
            <p:ph type="body" sz="quarter" idx="15"/>
          </p:nvPr>
        </p:nvSpPr>
        <p:spPr>
          <a:xfrm>
            <a:off x="6169816"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4" name="Title 1">
            <a:extLst>
              <a:ext uri="{FF2B5EF4-FFF2-40B4-BE49-F238E27FC236}">
                <a16:creationId xmlns:a16="http://schemas.microsoft.com/office/drawing/2014/main" id="{2EB56C6A-FC97-8F4E-A026-ED4C519B70AF}"/>
              </a:ext>
            </a:extLst>
          </p:cNvPr>
          <p:cNvSpPr>
            <a:spLocks noGrp="1"/>
          </p:cNvSpPr>
          <p:nvPr>
            <p:ph type="title"/>
          </p:nvPr>
        </p:nvSpPr>
        <p:spPr>
          <a:xfrm>
            <a:off x="376611" y="367570"/>
            <a:ext cx="862580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55" name="Content Placeholder 2">
            <a:extLst>
              <a:ext uri="{FF2B5EF4-FFF2-40B4-BE49-F238E27FC236}">
                <a16:creationId xmlns:a16="http://schemas.microsoft.com/office/drawing/2014/main" id="{3DE86EFC-E65B-8F49-B404-E3BA5F26616E}"/>
              </a:ext>
            </a:extLst>
          </p:cNvPr>
          <p:cNvSpPr>
            <a:spLocks noGrp="1"/>
          </p:cNvSpPr>
          <p:nvPr>
            <p:ph idx="1" hasCustomPrompt="1"/>
          </p:nvPr>
        </p:nvSpPr>
        <p:spPr>
          <a:xfrm>
            <a:off x="414018"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3500375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7" grpId="0" animBg="1"/>
      <p:bldP spid="33" grpId="0" animBg="1"/>
      <p:bldP spid="34" grpId="0" animBg="1"/>
      <p:bldP spid="43" grpId="0" animBg="1"/>
      <p:bldP spid="4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Fixed Index Annuities">
    <p:bg>
      <p:bgPr>
        <a:solidFill>
          <a:schemeClr val="bg1">
            <a:lumMod val="95000"/>
          </a:schemeClr>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78" y="908826"/>
            <a:ext cx="516425" cy="0"/>
          </a:xfrm>
          <a:prstGeom prst="line">
            <a:avLst/>
          </a:prstGeom>
          <a:ln w="25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BBE40F39-34AC-4B4C-A6C5-8499619D9021}"/>
              </a:ext>
            </a:extLst>
          </p:cNvPr>
          <p:cNvSpPr/>
          <p:nvPr/>
        </p:nvSpPr>
        <p:spPr>
          <a:xfrm>
            <a:off x="4613148" y="1595634"/>
            <a:ext cx="4073652" cy="266398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480060" rIns="137160" bIns="137160" rtlCol="0" anchor="t"/>
          <a:lstStyle/>
          <a:p>
            <a:pPr algn="ctr"/>
            <a:endParaRPr lang="en-US" sz="788" b="0" i="0" dirty="0">
              <a:solidFill>
                <a:schemeClr val="accent1"/>
              </a:solidFill>
              <a:latin typeface="Calibri Light" panose="020F0302020204030204" pitchFamily="34" charset="0"/>
            </a:endParaRPr>
          </a:p>
        </p:txBody>
      </p:sp>
      <p:sp>
        <p:nvSpPr>
          <p:cNvPr id="25" name="Rectangle 24">
            <a:extLst>
              <a:ext uri="{FF2B5EF4-FFF2-40B4-BE49-F238E27FC236}">
                <a16:creationId xmlns:a16="http://schemas.microsoft.com/office/drawing/2014/main" id="{764872A8-D1F0-EC43-B4F6-375AEED04325}"/>
              </a:ext>
            </a:extLst>
          </p:cNvPr>
          <p:cNvSpPr/>
          <p:nvPr/>
        </p:nvSpPr>
        <p:spPr>
          <a:xfrm>
            <a:off x="457200" y="1591729"/>
            <a:ext cx="4071453" cy="2667435"/>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480060" rIns="137160" bIns="137160" rtlCol="0" anchor="t"/>
          <a:lstStyle/>
          <a:p>
            <a:pPr algn="ctr"/>
            <a:endParaRPr lang="en-US" sz="788" b="0" i="0" dirty="0">
              <a:solidFill>
                <a:schemeClr val="accent1"/>
              </a:solidFill>
              <a:latin typeface="Calibri Light" panose="020F0302020204030204" pitchFamily="34" charset="0"/>
            </a:endParaRPr>
          </a:p>
        </p:txBody>
      </p:sp>
      <p:sp>
        <p:nvSpPr>
          <p:cNvPr id="26" name="Rectangle 25">
            <a:extLst>
              <a:ext uri="{FF2B5EF4-FFF2-40B4-BE49-F238E27FC236}">
                <a16:creationId xmlns:a16="http://schemas.microsoft.com/office/drawing/2014/main" id="{AAC47E5B-BCF7-8A45-92A0-64D3CEBACD4E}"/>
              </a:ext>
            </a:extLst>
          </p:cNvPr>
          <p:cNvSpPr/>
          <p:nvPr/>
        </p:nvSpPr>
        <p:spPr>
          <a:xfrm>
            <a:off x="457200" y="1591729"/>
            <a:ext cx="4071453" cy="343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27" name="Content Placeholder 9">
            <a:extLst>
              <a:ext uri="{FF2B5EF4-FFF2-40B4-BE49-F238E27FC236}">
                <a16:creationId xmlns:a16="http://schemas.microsoft.com/office/drawing/2014/main" id="{7F26E3E4-567F-BE4E-8E43-C1F738406D2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23869" y="1346292"/>
            <a:ext cx="538115" cy="543946"/>
          </a:xfrm>
          <a:prstGeom prst="rect">
            <a:avLst/>
          </a:prstGeom>
          <a:effectLst>
            <a:softEdge rad="0"/>
          </a:effectLst>
        </p:spPr>
      </p:pic>
      <p:sp>
        <p:nvSpPr>
          <p:cNvPr id="30" name="Rectangle 29">
            <a:extLst>
              <a:ext uri="{FF2B5EF4-FFF2-40B4-BE49-F238E27FC236}">
                <a16:creationId xmlns:a16="http://schemas.microsoft.com/office/drawing/2014/main" id="{364AA82C-1E09-8149-9C55-A4411DB6445F}"/>
              </a:ext>
            </a:extLst>
          </p:cNvPr>
          <p:cNvSpPr/>
          <p:nvPr/>
        </p:nvSpPr>
        <p:spPr>
          <a:xfrm>
            <a:off x="4613148" y="1591730"/>
            <a:ext cx="4073652" cy="34321"/>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28" name="Content Placeholder 10">
            <a:extLst>
              <a:ext uri="{FF2B5EF4-FFF2-40B4-BE49-F238E27FC236}">
                <a16:creationId xmlns:a16="http://schemas.microsoft.com/office/drawing/2014/main" id="{169F888D-3884-BE44-9946-D6587A57533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a:stretch/>
        </p:blipFill>
        <p:spPr>
          <a:xfrm>
            <a:off x="6380917" y="1335159"/>
            <a:ext cx="538115" cy="560425"/>
          </a:xfrm>
          <a:prstGeom prst="rect">
            <a:avLst/>
          </a:prstGeom>
        </p:spPr>
      </p:pic>
      <p:sp>
        <p:nvSpPr>
          <p:cNvPr id="31" name="Text Placeholder 3">
            <a:extLst>
              <a:ext uri="{FF2B5EF4-FFF2-40B4-BE49-F238E27FC236}">
                <a16:creationId xmlns:a16="http://schemas.microsoft.com/office/drawing/2014/main" id="{9636F628-7E90-B640-9A2D-638A9798DE2F}"/>
              </a:ext>
            </a:extLst>
          </p:cNvPr>
          <p:cNvSpPr>
            <a:spLocks noGrp="1"/>
          </p:cNvSpPr>
          <p:nvPr>
            <p:ph type="body" sz="quarter" idx="10"/>
          </p:nvPr>
        </p:nvSpPr>
        <p:spPr>
          <a:xfrm>
            <a:off x="601277" y="2134449"/>
            <a:ext cx="3783299"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2" name="Text Placeholder 5">
            <a:extLst>
              <a:ext uri="{FF2B5EF4-FFF2-40B4-BE49-F238E27FC236}">
                <a16:creationId xmlns:a16="http://schemas.microsoft.com/office/drawing/2014/main" id="{E85D6269-20F4-4441-8940-B3789105ED3F}"/>
              </a:ext>
            </a:extLst>
          </p:cNvPr>
          <p:cNvSpPr>
            <a:spLocks noGrp="1"/>
          </p:cNvSpPr>
          <p:nvPr>
            <p:ph type="body" sz="quarter" idx="11"/>
          </p:nvPr>
        </p:nvSpPr>
        <p:spPr>
          <a:xfrm>
            <a:off x="608902" y="2415545"/>
            <a:ext cx="3768050" cy="1653143"/>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5" name="Text Placeholder 3">
            <a:extLst>
              <a:ext uri="{FF2B5EF4-FFF2-40B4-BE49-F238E27FC236}">
                <a16:creationId xmlns:a16="http://schemas.microsoft.com/office/drawing/2014/main" id="{AA606379-6AD4-C54E-8998-89FE4C7A263E}"/>
              </a:ext>
            </a:extLst>
          </p:cNvPr>
          <p:cNvSpPr>
            <a:spLocks noGrp="1"/>
          </p:cNvSpPr>
          <p:nvPr>
            <p:ph type="body" sz="quarter" idx="12"/>
          </p:nvPr>
        </p:nvSpPr>
        <p:spPr>
          <a:xfrm>
            <a:off x="4758325" y="2134449"/>
            <a:ext cx="3783299"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6" name="Text Placeholder 5">
            <a:extLst>
              <a:ext uri="{FF2B5EF4-FFF2-40B4-BE49-F238E27FC236}">
                <a16:creationId xmlns:a16="http://schemas.microsoft.com/office/drawing/2014/main" id="{E4706D26-68D2-7446-B2DB-79A2106346DB}"/>
              </a:ext>
            </a:extLst>
          </p:cNvPr>
          <p:cNvSpPr>
            <a:spLocks noGrp="1"/>
          </p:cNvSpPr>
          <p:nvPr>
            <p:ph type="body" sz="quarter" idx="13"/>
          </p:nvPr>
        </p:nvSpPr>
        <p:spPr>
          <a:xfrm>
            <a:off x="4765949" y="2415545"/>
            <a:ext cx="3768050" cy="1653143"/>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7" name="Title 1">
            <a:extLst>
              <a:ext uri="{FF2B5EF4-FFF2-40B4-BE49-F238E27FC236}">
                <a16:creationId xmlns:a16="http://schemas.microsoft.com/office/drawing/2014/main" id="{E5BD0C6F-7089-D647-ADE5-F79EF8FB50D2}"/>
              </a:ext>
            </a:extLst>
          </p:cNvPr>
          <p:cNvSpPr>
            <a:spLocks noGrp="1"/>
          </p:cNvSpPr>
          <p:nvPr>
            <p:ph type="title"/>
          </p:nvPr>
        </p:nvSpPr>
        <p:spPr>
          <a:xfrm>
            <a:off x="376611" y="367570"/>
            <a:ext cx="862580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38" name="Content Placeholder 2">
            <a:extLst>
              <a:ext uri="{FF2B5EF4-FFF2-40B4-BE49-F238E27FC236}">
                <a16:creationId xmlns:a16="http://schemas.microsoft.com/office/drawing/2014/main" id="{7CBCFD26-DF73-1E4C-A31A-540100F07973}"/>
              </a:ext>
            </a:extLst>
          </p:cNvPr>
          <p:cNvSpPr>
            <a:spLocks noGrp="1"/>
          </p:cNvSpPr>
          <p:nvPr>
            <p:ph idx="1" hasCustomPrompt="1"/>
          </p:nvPr>
        </p:nvSpPr>
        <p:spPr>
          <a:xfrm>
            <a:off x="414018"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1460292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animBg="1"/>
      <p:bldP spid="26" grpId="0" animBg="1"/>
      <p:bldP spid="30"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Variable Annuities">
    <p:bg>
      <p:bgPr>
        <a:solidFill>
          <a:schemeClr val="bg1">
            <a:lumMod val="95000"/>
          </a:schemeClr>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78" y="908826"/>
            <a:ext cx="516425"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734B1F65-C812-B444-8E7F-6476B9FD4B6D}"/>
              </a:ext>
            </a:extLst>
          </p:cNvPr>
          <p:cNvSpPr/>
          <p:nvPr/>
        </p:nvSpPr>
        <p:spPr>
          <a:xfrm>
            <a:off x="457200" y="1609014"/>
            <a:ext cx="2674620" cy="2871536"/>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750" b="0" i="0" dirty="0">
              <a:solidFill>
                <a:schemeClr val="accent1"/>
              </a:solidFill>
              <a:latin typeface="Calibri Light" panose="020F0302020204030204" pitchFamily="34" charset="0"/>
            </a:endParaRPr>
          </a:p>
        </p:txBody>
      </p:sp>
      <p:sp>
        <p:nvSpPr>
          <p:cNvPr id="24" name="Rectangle 23">
            <a:extLst>
              <a:ext uri="{FF2B5EF4-FFF2-40B4-BE49-F238E27FC236}">
                <a16:creationId xmlns:a16="http://schemas.microsoft.com/office/drawing/2014/main" id="{8757AF3A-33C9-1E4F-8107-71BB5C1CFACF}"/>
              </a:ext>
            </a:extLst>
          </p:cNvPr>
          <p:cNvSpPr/>
          <p:nvPr/>
        </p:nvSpPr>
        <p:spPr>
          <a:xfrm>
            <a:off x="457200" y="1609016"/>
            <a:ext cx="2674620" cy="343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25" name="Rectangle 24">
            <a:extLst>
              <a:ext uri="{FF2B5EF4-FFF2-40B4-BE49-F238E27FC236}">
                <a16:creationId xmlns:a16="http://schemas.microsoft.com/office/drawing/2014/main" id="{AF476968-A3A7-7F4A-A939-51F695BCD59F}"/>
              </a:ext>
            </a:extLst>
          </p:cNvPr>
          <p:cNvSpPr/>
          <p:nvPr/>
        </p:nvSpPr>
        <p:spPr>
          <a:xfrm>
            <a:off x="3234690" y="1609013"/>
            <a:ext cx="2674620" cy="2871536"/>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26" name="Rectangle 25">
            <a:extLst>
              <a:ext uri="{FF2B5EF4-FFF2-40B4-BE49-F238E27FC236}">
                <a16:creationId xmlns:a16="http://schemas.microsoft.com/office/drawing/2014/main" id="{FB27C8DD-30FE-CB46-8B6F-F16B267FCA72}"/>
              </a:ext>
            </a:extLst>
          </p:cNvPr>
          <p:cNvSpPr/>
          <p:nvPr/>
        </p:nvSpPr>
        <p:spPr>
          <a:xfrm>
            <a:off x="3234690" y="1609015"/>
            <a:ext cx="2674620" cy="343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27" name="Rectangle 26">
            <a:extLst>
              <a:ext uri="{FF2B5EF4-FFF2-40B4-BE49-F238E27FC236}">
                <a16:creationId xmlns:a16="http://schemas.microsoft.com/office/drawing/2014/main" id="{9D19FD82-E16C-D941-BC2A-EC00A7404426}"/>
              </a:ext>
            </a:extLst>
          </p:cNvPr>
          <p:cNvSpPr/>
          <p:nvPr/>
        </p:nvSpPr>
        <p:spPr>
          <a:xfrm>
            <a:off x="6012180" y="1609012"/>
            <a:ext cx="2674620" cy="2869973"/>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28" name="Rectangle 27">
            <a:extLst>
              <a:ext uri="{FF2B5EF4-FFF2-40B4-BE49-F238E27FC236}">
                <a16:creationId xmlns:a16="http://schemas.microsoft.com/office/drawing/2014/main" id="{4730FB60-093B-2447-8588-024554B57952}"/>
              </a:ext>
            </a:extLst>
          </p:cNvPr>
          <p:cNvSpPr/>
          <p:nvPr/>
        </p:nvSpPr>
        <p:spPr>
          <a:xfrm>
            <a:off x="6012180" y="1609014"/>
            <a:ext cx="2674620" cy="343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29" name="Picture 28">
            <a:extLst>
              <a:ext uri="{FF2B5EF4-FFF2-40B4-BE49-F238E27FC236}">
                <a16:creationId xmlns:a16="http://schemas.microsoft.com/office/drawing/2014/main" id="{3B232330-0D7B-724D-A8FD-2073E4364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7586" y="1334401"/>
            <a:ext cx="538115" cy="554931"/>
          </a:xfrm>
          <a:prstGeom prst="rect">
            <a:avLst/>
          </a:prstGeom>
        </p:spPr>
      </p:pic>
      <p:pic>
        <p:nvPicPr>
          <p:cNvPr id="30" name="Picture 29">
            <a:extLst>
              <a:ext uri="{FF2B5EF4-FFF2-40B4-BE49-F238E27FC236}">
                <a16:creationId xmlns:a16="http://schemas.microsoft.com/office/drawing/2014/main" id="{7E61053A-EE18-2E46-AFFB-4A70A3EF17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2943" y="1334401"/>
            <a:ext cx="538115" cy="554931"/>
          </a:xfrm>
          <a:prstGeom prst="rect">
            <a:avLst/>
          </a:prstGeom>
        </p:spPr>
      </p:pic>
      <p:pic>
        <p:nvPicPr>
          <p:cNvPr id="31" name="Picture 30">
            <a:extLst>
              <a:ext uri="{FF2B5EF4-FFF2-40B4-BE49-F238E27FC236}">
                <a16:creationId xmlns:a16="http://schemas.microsoft.com/office/drawing/2014/main" id="{F7E03DDD-E756-5E49-A92D-7D9BA425480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078299" y="1331550"/>
            <a:ext cx="538115" cy="554931"/>
          </a:xfrm>
          <a:prstGeom prst="rect">
            <a:avLst/>
          </a:prstGeom>
        </p:spPr>
      </p:pic>
      <p:sp>
        <p:nvSpPr>
          <p:cNvPr id="32" name="Text Placeholder 3">
            <a:extLst>
              <a:ext uri="{FF2B5EF4-FFF2-40B4-BE49-F238E27FC236}">
                <a16:creationId xmlns:a16="http://schemas.microsoft.com/office/drawing/2014/main" id="{6C359CCC-6A2A-0B46-8351-0C0116845F6B}"/>
              </a:ext>
            </a:extLst>
          </p:cNvPr>
          <p:cNvSpPr>
            <a:spLocks noGrp="1"/>
          </p:cNvSpPr>
          <p:nvPr>
            <p:ph type="body" sz="quarter" idx="10"/>
          </p:nvPr>
        </p:nvSpPr>
        <p:spPr>
          <a:xfrm>
            <a:off x="61006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5" name="Text Placeholder 5">
            <a:extLst>
              <a:ext uri="{FF2B5EF4-FFF2-40B4-BE49-F238E27FC236}">
                <a16:creationId xmlns:a16="http://schemas.microsoft.com/office/drawing/2014/main" id="{EEC4E233-B50F-F944-BA1C-6FE8AF1356EB}"/>
              </a:ext>
            </a:extLst>
          </p:cNvPr>
          <p:cNvSpPr>
            <a:spLocks noGrp="1"/>
          </p:cNvSpPr>
          <p:nvPr>
            <p:ph type="body" sz="quarter" idx="11"/>
          </p:nvPr>
        </p:nvSpPr>
        <p:spPr>
          <a:xfrm>
            <a:off x="614836"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6" name="Text Placeholder 3">
            <a:extLst>
              <a:ext uri="{FF2B5EF4-FFF2-40B4-BE49-F238E27FC236}">
                <a16:creationId xmlns:a16="http://schemas.microsoft.com/office/drawing/2014/main" id="{B0F51C8C-4DCB-B34C-B79E-271DE67F32A4}"/>
              </a:ext>
            </a:extLst>
          </p:cNvPr>
          <p:cNvSpPr>
            <a:spLocks noGrp="1"/>
          </p:cNvSpPr>
          <p:nvPr>
            <p:ph type="body" sz="quarter" idx="12"/>
          </p:nvPr>
        </p:nvSpPr>
        <p:spPr>
          <a:xfrm>
            <a:off x="338703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7" name="Text Placeholder 5">
            <a:extLst>
              <a:ext uri="{FF2B5EF4-FFF2-40B4-BE49-F238E27FC236}">
                <a16:creationId xmlns:a16="http://schemas.microsoft.com/office/drawing/2014/main" id="{C0CEFAF0-AA1E-0A4E-9A9D-3C11D781CC6B}"/>
              </a:ext>
            </a:extLst>
          </p:cNvPr>
          <p:cNvSpPr>
            <a:spLocks noGrp="1"/>
          </p:cNvSpPr>
          <p:nvPr>
            <p:ph type="body" sz="quarter" idx="13"/>
          </p:nvPr>
        </p:nvSpPr>
        <p:spPr>
          <a:xfrm>
            <a:off x="3391807"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38" name="Text Placeholder 3">
            <a:extLst>
              <a:ext uri="{FF2B5EF4-FFF2-40B4-BE49-F238E27FC236}">
                <a16:creationId xmlns:a16="http://schemas.microsoft.com/office/drawing/2014/main" id="{ED8623A0-B784-0744-8D9A-960811C02681}"/>
              </a:ext>
            </a:extLst>
          </p:cNvPr>
          <p:cNvSpPr>
            <a:spLocks noGrp="1"/>
          </p:cNvSpPr>
          <p:nvPr>
            <p:ph type="body" sz="quarter" idx="14"/>
          </p:nvPr>
        </p:nvSpPr>
        <p:spPr>
          <a:xfrm>
            <a:off x="616504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39" name="Text Placeholder 5">
            <a:extLst>
              <a:ext uri="{FF2B5EF4-FFF2-40B4-BE49-F238E27FC236}">
                <a16:creationId xmlns:a16="http://schemas.microsoft.com/office/drawing/2014/main" id="{00A139A6-E0BA-E74F-8DE2-D528157DA9FA}"/>
              </a:ext>
            </a:extLst>
          </p:cNvPr>
          <p:cNvSpPr>
            <a:spLocks noGrp="1"/>
          </p:cNvSpPr>
          <p:nvPr>
            <p:ph type="body" sz="quarter" idx="15"/>
          </p:nvPr>
        </p:nvSpPr>
        <p:spPr>
          <a:xfrm>
            <a:off x="6169816"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40" name="Title 1">
            <a:extLst>
              <a:ext uri="{FF2B5EF4-FFF2-40B4-BE49-F238E27FC236}">
                <a16:creationId xmlns:a16="http://schemas.microsoft.com/office/drawing/2014/main" id="{42CA69A5-6D98-6A4B-8E11-DEA24984AB7E}"/>
              </a:ext>
            </a:extLst>
          </p:cNvPr>
          <p:cNvSpPr>
            <a:spLocks noGrp="1"/>
          </p:cNvSpPr>
          <p:nvPr>
            <p:ph type="title"/>
          </p:nvPr>
        </p:nvSpPr>
        <p:spPr>
          <a:xfrm>
            <a:off x="376611" y="367570"/>
            <a:ext cx="862580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54" name="Content Placeholder 2">
            <a:extLst>
              <a:ext uri="{FF2B5EF4-FFF2-40B4-BE49-F238E27FC236}">
                <a16:creationId xmlns:a16="http://schemas.microsoft.com/office/drawing/2014/main" id="{6194DAF8-D1FD-064C-8AB8-CEC56181D045}"/>
              </a:ext>
            </a:extLst>
          </p:cNvPr>
          <p:cNvSpPr>
            <a:spLocks noGrp="1"/>
          </p:cNvSpPr>
          <p:nvPr>
            <p:ph idx="1" hasCustomPrompt="1"/>
          </p:nvPr>
        </p:nvSpPr>
        <p:spPr>
          <a:xfrm>
            <a:off x="414018"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216266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500"/>
                                        <p:tgtEl>
                                          <p:spTgt spid="3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Mutual Funds">
    <p:bg>
      <p:bgPr>
        <a:solidFill>
          <a:schemeClr val="bg1">
            <a:lumMod val="95000"/>
          </a:schemeClr>
        </a:solidFill>
        <a:effectLst/>
      </p:bgPr>
    </p:bg>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cxnSp>
        <p:nvCxnSpPr>
          <p:cNvPr id="11" name="Straight Connector 10">
            <a:extLst>
              <a:ext uri="{FF2B5EF4-FFF2-40B4-BE49-F238E27FC236}">
                <a16:creationId xmlns:a16="http://schemas.microsoft.com/office/drawing/2014/main" id="{3071E308-CB90-904F-8424-C33F9DCA1088}"/>
              </a:ext>
            </a:extLst>
          </p:cNvPr>
          <p:cNvCxnSpPr/>
          <p:nvPr/>
        </p:nvCxnSpPr>
        <p:spPr>
          <a:xfrm>
            <a:off x="465978" y="908826"/>
            <a:ext cx="516425" cy="0"/>
          </a:xfrm>
          <a:prstGeom prst="line">
            <a:avLst/>
          </a:prstGeom>
          <a:ln w="25400">
            <a:solidFill>
              <a:srgbClr val="FFD401"/>
            </a:solidFill>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77C5E58A-5DDF-A74A-9D98-65037F219F60}"/>
              </a:ext>
            </a:extLst>
          </p:cNvPr>
          <p:cNvSpPr/>
          <p:nvPr/>
        </p:nvSpPr>
        <p:spPr>
          <a:xfrm>
            <a:off x="457200" y="1609014"/>
            <a:ext cx="2674620" cy="280024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750" b="0" i="0" dirty="0">
              <a:solidFill>
                <a:schemeClr val="accent1"/>
              </a:solidFill>
              <a:latin typeface="Calibri Light" panose="020F0302020204030204" pitchFamily="34" charset="0"/>
            </a:endParaRPr>
          </a:p>
        </p:txBody>
      </p:sp>
      <p:sp>
        <p:nvSpPr>
          <p:cNvPr id="34" name="Rectangle 33">
            <a:extLst>
              <a:ext uri="{FF2B5EF4-FFF2-40B4-BE49-F238E27FC236}">
                <a16:creationId xmlns:a16="http://schemas.microsoft.com/office/drawing/2014/main" id="{E8991C34-8B3C-014D-AA48-3CBF0EF5ADFE}"/>
              </a:ext>
            </a:extLst>
          </p:cNvPr>
          <p:cNvSpPr/>
          <p:nvPr/>
        </p:nvSpPr>
        <p:spPr>
          <a:xfrm>
            <a:off x="457200" y="1609016"/>
            <a:ext cx="2674620" cy="34321"/>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40" name="Rectangle 39">
            <a:extLst>
              <a:ext uri="{FF2B5EF4-FFF2-40B4-BE49-F238E27FC236}">
                <a16:creationId xmlns:a16="http://schemas.microsoft.com/office/drawing/2014/main" id="{9C10F064-B14C-6145-8BA5-37046C6CD1E1}"/>
              </a:ext>
            </a:extLst>
          </p:cNvPr>
          <p:cNvSpPr/>
          <p:nvPr/>
        </p:nvSpPr>
        <p:spPr>
          <a:xfrm>
            <a:off x="3234690" y="1609014"/>
            <a:ext cx="2674620" cy="280024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750" b="0" i="0" dirty="0">
              <a:solidFill>
                <a:schemeClr val="accent1"/>
              </a:solidFill>
              <a:latin typeface="Calibri Light" panose="020F0302020204030204" pitchFamily="34" charset="0"/>
            </a:endParaRPr>
          </a:p>
        </p:txBody>
      </p:sp>
      <p:sp>
        <p:nvSpPr>
          <p:cNvPr id="41" name="Rectangle 40">
            <a:extLst>
              <a:ext uri="{FF2B5EF4-FFF2-40B4-BE49-F238E27FC236}">
                <a16:creationId xmlns:a16="http://schemas.microsoft.com/office/drawing/2014/main" id="{45484284-E960-1F4C-9608-BEC85CDDD340}"/>
              </a:ext>
            </a:extLst>
          </p:cNvPr>
          <p:cNvSpPr/>
          <p:nvPr/>
        </p:nvSpPr>
        <p:spPr>
          <a:xfrm>
            <a:off x="3234690" y="1609015"/>
            <a:ext cx="2674620" cy="34321"/>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sp>
        <p:nvSpPr>
          <p:cNvPr id="42" name="Rectangle 41">
            <a:extLst>
              <a:ext uri="{FF2B5EF4-FFF2-40B4-BE49-F238E27FC236}">
                <a16:creationId xmlns:a16="http://schemas.microsoft.com/office/drawing/2014/main" id="{E49E8EBA-596C-BB44-A71A-FBEEC90CFF7D}"/>
              </a:ext>
            </a:extLst>
          </p:cNvPr>
          <p:cNvSpPr/>
          <p:nvPr/>
        </p:nvSpPr>
        <p:spPr>
          <a:xfrm>
            <a:off x="6012180" y="1609013"/>
            <a:ext cx="2674620" cy="2800247"/>
          </a:xfrm>
          <a:prstGeom prst="rect">
            <a:avLst/>
          </a:prstGeom>
          <a:solidFill>
            <a:schemeClr val="bg1"/>
          </a:solidFill>
          <a:ln>
            <a:noFill/>
          </a:ln>
          <a:effectLst>
            <a:outerShdw blurRad="63500" sx="102000" sy="102000" algn="ctr"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7160" tIns="548640" rIns="137160" bIns="137160" rtlCol="0" anchor="t"/>
          <a:lstStyle/>
          <a:p>
            <a:pPr algn="ctr"/>
            <a:endParaRPr lang="en-US" sz="1050" b="0" i="0" dirty="0">
              <a:solidFill>
                <a:schemeClr val="accent1"/>
              </a:solidFill>
              <a:latin typeface="Calibri Light" panose="020F0302020204030204" pitchFamily="34" charset="0"/>
            </a:endParaRPr>
          </a:p>
        </p:txBody>
      </p:sp>
      <p:sp>
        <p:nvSpPr>
          <p:cNvPr id="43" name="Rectangle 42">
            <a:extLst>
              <a:ext uri="{FF2B5EF4-FFF2-40B4-BE49-F238E27FC236}">
                <a16:creationId xmlns:a16="http://schemas.microsoft.com/office/drawing/2014/main" id="{EB3A3A11-8F6A-D04C-99D7-5EE5C385C862}"/>
              </a:ext>
            </a:extLst>
          </p:cNvPr>
          <p:cNvSpPr/>
          <p:nvPr/>
        </p:nvSpPr>
        <p:spPr>
          <a:xfrm>
            <a:off x="6012180" y="1609014"/>
            <a:ext cx="2674620" cy="34321"/>
          </a:xfrm>
          <a:prstGeom prst="rect">
            <a:avLst/>
          </a:prstGeom>
          <a:solidFill>
            <a:srgbClr val="FFD4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b="0" i="0" dirty="0">
              <a:latin typeface="Calibri" panose="020F0502020204030204" pitchFamily="34" charset="0"/>
            </a:endParaRPr>
          </a:p>
        </p:txBody>
      </p:sp>
      <p:pic>
        <p:nvPicPr>
          <p:cNvPr id="44" name="Picture 43">
            <a:extLst>
              <a:ext uri="{FF2B5EF4-FFF2-40B4-BE49-F238E27FC236}">
                <a16:creationId xmlns:a16="http://schemas.microsoft.com/office/drawing/2014/main" id="{BBBAF336-6776-F549-A7CB-F4333FA6534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1524361" y="1326107"/>
            <a:ext cx="540299" cy="565811"/>
          </a:xfrm>
          <a:prstGeom prst="rect">
            <a:avLst/>
          </a:prstGeom>
        </p:spPr>
      </p:pic>
      <p:pic>
        <p:nvPicPr>
          <p:cNvPr id="45" name="Picture 44">
            <a:extLst>
              <a:ext uri="{FF2B5EF4-FFF2-40B4-BE49-F238E27FC236}">
                <a16:creationId xmlns:a16="http://schemas.microsoft.com/office/drawing/2014/main" id="{4C97A38C-0979-8A42-97AA-FAD20145891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4301851" y="1326110"/>
            <a:ext cx="540299" cy="565811"/>
          </a:xfrm>
          <a:prstGeom prst="rect">
            <a:avLst/>
          </a:prstGeom>
        </p:spPr>
      </p:pic>
      <p:pic>
        <p:nvPicPr>
          <p:cNvPr id="46" name="Picture 45">
            <a:extLst>
              <a:ext uri="{FF2B5EF4-FFF2-40B4-BE49-F238E27FC236}">
                <a16:creationId xmlns:a16="http://schemas.microsoft.com/office/drawing/2014/main" id="{278312FF-68BB-FE4D-91CF-16D64EB156D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7079341" y="1326110"/>
            <a:ext cx="540299" cy="565811"/>
          </a:xfrm>
          <a:prstGeom prst="rect">
            <a:avLst/>
          </a:prstGeom>
        </p:spPr>
      </p:pic>
      <p:sp>
        <p:nvSpPr>
          <p:cNvPr id="47" name="Text Placeholder 3">
            <a:extLst>
              <a:ext uri="{FF2B5EF4-FFF2-40B4-BE49-F238E27FC236}">
                <a16:creationId xmlns:a16="http://schemas.microsoft.com/office/drawing/2014/main" id="{7E8807B7-2DC4-1A4B-BF68-8A86ACAB2DA5}"/>
              </a:ext>
            </a:extLst>
          </p:cNvPr>
          <p:cNvSpPr>
            <a:spLocks noGrp="1"/>
          </p:cNvSpPr>
          <p:nvPr>
            <p:ph type="body" sz="quarter" idx="10"/>
          </p:nvPr>
        </p:nvSpPr>
        <p:spPr>
          <a:xfrm>
            <a:off x="61006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48" name="Text Placeholder 5">
            <a:extLst>
              <a:ext uri="{FF2B5EF4-FFF2-40B4-BE49-F238E27FC236}">
                <a16:creationId xmlns:a16="http://schemas.microsoft.com/office/drawing/2014/main" id="{E386F9EF-66E5-0B42-94DA-EE1DCA96EB27}"/>
              </a:ext>
            </a:extLst>
          </p:cNvPr>
          <p:cNvSpPr>
            <a:spLocks noGrp="1"/>
          </p:cNvSpPr>
          <p:nvPr>
            <p:ph type="body" sz="quarter" idx="11"/>
          </p:nvPr>
        </p:nvSpPr>
        <p:spPr>
          <a:xfrm>
            <a:off x="614836"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49" name="Text Placeholder 3">
            <a:extLst>
              <a:ext uri="{FF2B5EF4-FFF2-40B4-BE49-F238E27FC236}">
                <a16:creationId xmlns:a16="http://schemas.microsoft.com/office/drawing/2014/main" id="{A3D071CD-BCFD-3C4B-BE1B-186B96515C1C}"/>
              </a:ext>
            </a:extLst>
          </p:cNvPr>
          <p:cNvSpPr>
            <a:spLocks noGrp="1"/>
          </p:cNvSpPr>
          <p:nvPr>
            <p:ph type="body" sz="quarter" idx="12"/>
          </p:nvPr>
        </p:nvSpPr>
        <p:spPr>
          <a:xfrm>
            <a:off x="338703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0" name="Text Placeholder 5">
            <a:extLst>
              <a:ext uri="{FF2B5EF4-FFF2-40B4-BE49-F238E27FC236}">
                <a16:creationId xmlns:a16="http://schemas.microsoft.com/office/drawing/2014/main" id="{E4C98BC9-A895-D540-807F-0C09F7F97F1C}"/>
              </a:ext>
            </a:extLst>
          </p:cNvPr>
          <p:cNvSpPr>
            <a:spLocks noGrp="1"/>
          </p:cNvSpPr>
          <p:nvPr>
            <p:ph type="body" sz="quarter" idx="13"/>
          </p:nvPr>
        </p:nvSpPr>
        <p:spPr>
          <a:xfrm>
            <a:off x="3391807"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1" name="Text Placeholder 3">
            <a:extLst>
              <a:ext uri="{FF2B5EF4-FFF2-40B4-BE49-F238E27FC236}">
                <a16:creationId xmlns:a16="http://schemas.microsoft.com/office/drawing/2014/main" id="{FACFDE6D-60BE-984F-BEA8-9064F212EFA0}"/>
              </a:ext>
            </a:extLst>
          </p:cNvPr>
          <p:cNvSpPr>
            <a:spLocks noGrp="1"/>
          </p:cNvSpPr>
          <p:nvPr>
            <p:ph type="body" sz="quarter" idx="14"/>
          </p:nvPr>
        </p:nvSpPr>
        <p:spPr>
          <a:xfrm>
            <a:off x="6165041" y="2134449"/>
            <a:ext cx="2368898" cy="249071"/>
          </a:xfrm>
        </p:spPr>
        <p:txBody>
          <a:bodyPr>
            <a:normAutofit/>
          </a:bodyPr>
          <a:lstStyle>
            <a:lvl1pPr algn="ctr">
              <a:defRPr lang="en-US" sz="1050" b="1" i="0" kern="1200" dirty="0">
                <a:solidFill>
                  <a:schemeClr val="accent1">
                    <a:lumMod val="75000"/>
                  </a:schemeClr>
                </a:solidFill>
                <a:latin typeface="Calibri" panose="020F0502020204030204" pitchFamily="34" charset="0"/>
                <a:ea typeface="+mn-ea"/>
                <a:cs typeface="+mn-cs"/>
              </a:defRPr>
            </a:lvl1pPr>
          </a:lstStyle>
          <a:p>
            <a:pPr lvl="0"/>
            <a:r>
              <a:rPr lang="en-US" dirty="0"/>
              <a:t>Click to edit Master text styles</a:t>
            </a:r>
          </a:p>
        </p:txBody>
      </p:sp>
      <p:sp>
        <p:nvSpPr>
          <p:cNvPr id="52" name="Text Placeholder 5">
            <a:extLst>
              <a:ext uri="{FF2B5EF4-FFF2-40B4-BE49-F238E27FC236}">
                <a16:creationId xmlns:a16="http://schemas.microsoft.com/office/drawing/2014/main" id="{02823F89-EBCE-2749-A3BC-97F1FAB487A7}"/>
              </a:ext>
            </a:extLst>
          </p:cNvPr>
          <p:cNvSpPr>
            <a:spLocks noGrp="1"/>
          </p:cNvSpPr>
          <p:nvPr>
            <p:ph type="body" sz="quarter" idx="15"/>
          </p:nvPr>
        </p:nvSpPr>
        <p:spPr>
          <a:xfrm>
            <a:off x="6169816" y="2415545"/>
            <a:ext cx="2359349" cy="1921476"/>
          </a:xfrm>
        </p:spPr>
        <p:txBody>
          <a:bodyPr>
            <a:normAutofit/>
          </a:bodyPr>
          <a:lstStyle>
            <a:lvl1pPr algn="ctr">
              <a:defRPr lang="en-US" sz="1050" b="0" i="0" kern="1200" dirty="0" smtClean="0">
                <a:solidFill>
                  <a:schemeClr val="accent1">
                    <a:lumMod val="75000"/>
                  </a:schemeClr>
                </a:solidFill>
                <a:latin typeface="Calibri Light" panose="020F0302020204030204" pitchFamily="34" charset="0"/>
                <a:ea typeface="+mn-ea"/>
                <a:cs typeface="+mn-cs"/>
              </a:defRPr>
            </a:lvl1pPr>
          </a:lstStyle>
          <a:p>
            <a:pPr lvl="0"/>
            <a:r>
              <a:rPr lang="en-US" dirty="0"/>
              <a:t>Click to edit Master text styles</a:t>
            </a:r>
          </a:p>
        </p:txBody>
      </p:sp>
      <p:sp>
        <p:nvSpPr>
          <p:cNvPr id="53" name="Title 1">
            <a:extLst>
              <a:ext uri="{FF2B5EF4-FFF2-40B4-BE49-F238E27FC236}">
                <a16:creationId xmlns:a16="http://schemas.microsoft.com/office/drawing/2014/main" id="{AE8F31BE-39D6-6740-8352-A9C396E633DB}"/>
              </a:ext>
            </a:extLst>
          </p:cNvPr>
          <p:cNvSpPr>
            <a:spLocks noGrp="1"/>
          </p:cNvSpPr>
          <p:nvPr>
            <p:ph type="title"/>
          </p:nvPr>
        </p:nvSpPr>
        <p:spPr>
          <a:xfrm>
            <a:off x="376611" y="367570"/>
            <a:ext cx="862580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54" name="Content Placeholder 2">
            <a:extLst>
              <a:ext uri="{FF2B5EF4-FFF2-40B4-BE49-F238E27FC236}">
                <a16:creationId xmlns:a16="http://schemas.microsoft.com/office/drawing/2014/main" id="{F07EFD7A-EECB-AA4D-A1A5-B2205E891AA6}"/>
              </a:ext>
            </a:extLst>
          </p:cNvPr>
          <p:cNvSpPr>
            <a:spLocks noGrp="1"/>
          </p:cNvSpPr>
          <p:nvPr>
            <p:ph idx="1" hasCustomPrompt="1"/>
          </p:nvPr>
        </p:nvSpPr>
        <p:spPr>
          <a:xfrm>
            <a:off x="414018"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1745686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5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500"/>
                                        <p:tgtEl>
                                          <p:spTgt spid="4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500"/>
                                        <p:tgtEl>
                                          <p:spTgt spid="4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40" grpId="0" animBg="1"/>
      <p:bldP spid="41" grpId="0" animBg="1"/>
      <p:bldP spid="42" grpId="0" animBg="1"/>
      <p:bldP spid="4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4 Sections_Content">
    <p:spTree>
      <p:nvGrpSpPr>
        <p:cNvPr id="1" name=""/>
        <p:cNvGrpSpPr/>
        <p:nvPr/>
      </p:nvGrpSpPr>
      <p:grpSpPr>
        <a:xfrm>
          <a:off x="0" y="0"/>
          <a:ext cx="0" cy="0"/>
          <a:chOff x="0" y="0"/>
          <a:chExt cx="0" cy="0"/>
        </a:xfrm>
      </p:grpSpPr>
      <p:sp>
        <p:nvSpPr>
          <p:cNvPr id="7"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4" name="Text Placeholder 3">
            <a:extLst>
              <a:ext uri="{FF2B5EF4-FFF2-40B4-BE49-F238E27FC236}">
                <a16:creationId xmlns:a16="http://schemas.microsoft.com/office/drawing/2014/main" id="{5A112C49-FE4C-2644-917B-45CBAA849313}"/>
              </a:ext>
            </a:extLst>
          </p:cNvPr>
          <p:cNvSpPr>
            <a:spLocks noGrp="1"/>
          </p:cNvSpPr>
          <p:nvPr>
            <p:ph type="body" sz="quarter" idx="10"/>
          </p:nvPr>
        </p:nvSpPr>
        <p:spPr>
          <a:xfrm>
            <a:off x="441413" y="1504950"/>
            <a:ext cx="4026975" cy="1236946"/>
          </a:xfrm>
          <a:solidFill>
            <a:schemeClr val="tx1"/>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7" name="Text Placeholder 3">
            <a:extLst>
              <a:ext uri="{FF2B5EF4-FFF2-40B4-BE49-F238E27FC236}">
                <a16:creationId xmlns:a16="http://schemas.microsoft.com/office/drawing/2014/main" id="{7AF6886F-155C-AF4A-8ADB-45B475F07512}"/>
              </a:ext>
            </a:extLst>
          </p:cNvPr>
          <p:cNvSpPr>
            <a:spLocks noGrp="1"/>
          </p:cNvSpPr>
          <p:nvPr>
            <p:ph type="body" sz="quarter" idx="11"/>
          </p:nvPr>
        </p:nvSpPr>
        <p:spPr>
          <a:xfrm>
            <a:off x="4468388" y="1504950"/>
            <a:ext cx="4036968" cy="1236946"/>
          </a:xfrm>
          <a:solidFill>
            <a:schemeClr val="accent6"/>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8" name="Text Placeholder 3">
            <a:extLst>
              <a:ext uri="{FF2B5EF4-FFF2-40B4-BE49-F238E27FC236}">
                <a16:creationId xmlns:a16="http://schemas.microsoft.com/office/drawing/2014/main" id="{74A594DD-51C8-E844-9603-55F2194275FA}"/>
              </a:ext>
            </a:extLst>
          </p:cNvPr>
          <p:cNvSpPr>
            <a:spLocks noGrp="1"/>
          </p:cNvSpPr>
          <p:nvPr>
            <p:ph type="body" sz="quarter" idx="12"/>
          </p:nvPr>
        </p:nvSpPr>
        <p:spPr>
          <a:xfrm>
            <a:off x="441413" y="2744741"/>
            <a:ext cx="4026975" cy="1236946"/>
          </a:xfrm>
          <a:solidFill>
            <a:schemeClr val="tx1">
              <a:lumMod val="50000"/>
            </a:schemeClr>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19" name="Text Placeholder 3">
            <a:extLst>
              <a:ext uri="{FF2B5EF4-FFF2-40B4-BE49-F238E27FC236}">
                <a16:creationId xmlns:a16="http://schemas.microsoft.com/office/drawing/2014/main" id="{D963F65F-3C61-374D-8841-F7A6CB33671E}"/>
              </a:ext>
            </a:extLst>
          </p:cNvPr>
          <p:cNvSpPr>
            <a:spLocks noGrp="1"/>
          </p:cNvSpPr>
          <p:nvPr>
            <p:ph type="body" sz="quarter" idx="13"/>
          </p:nvPr>
        </p:nvSpPr>
        <p:spPr>
          <a:xfrm>
            <a:off x="4468388" y="2744741"/>
            <a:ext cx="4036968" cy="1236946"/>
          </a:xfrm>
          <a:solidFill>
            <a:schemeClr val="accent1"/>
          </a:solidFill>
        </p:spPr>
        <p:txBody>
          <a:bodyPr lIns="274320" tIns="274320" rIns="274320" bIns="27432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cxnSp>
        <p:nvCxnSpPr>
          <p:cNvPr id="21" name="Straight Connector 20">
            <a:extLst>
              <a:ext uri="{FF2B5EF4-FFF2-40B4-BE49-F238E27FC236}">
                <a16:creationId xmlns:a16="http://schemas.microsoft.com/office/drawing/2014/main" id="{5A389A90-9099-DA41-8B9A-979683D91FE9}"/>
              </a:ext>
            </a:extLst>
          </p:cNvPr>
          <p:cNvCxnSpPr/>
          <p:nvPr/>
        </p:nvCxnSpPr>
        <p:spPr>
          <a:xfrm>
            <a:off x="465978" y="908826"/>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itle 1">
            <a:extLst>
              <a:ext uri="{FF2B5EF4-FFF2-40B4-BE49-F238E27FC236}">
                <a16:creationId xmlns:a16="http://schemas.microsoft.com/office/drawing/2014/main" id="{BBAA7F7A-D203-C149-B937-BC32A8A3586B}"/>
              </a:ext>
            </a:extLst>
          </p:cNvPr>
          <p:cNvSpPr>
            <a:spLocks noGrp="1"/>
          </p:cNvSpPr>
          <p:nvPr>
            <p:ph type="title"/>
          </p:nvPr>
        </p:nvSpPr>
        <p:spPr>
          <a:xfrm>
            <a:off x="376611" y="367570"/>
            <a:ext cx="8625801"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3" name="Content Placeholder 2">
            <a:extLst>
              <a:ext uri="{FF2B5EF4-FFF2-40B4-BE49-F238E27FC236}">
                <a16:creationId xmlns:a16="http://schemas.microsoft.com/office/drawing/2014/main" id="{627E927E-434D-7241-B693-B6AA906F4064}"/>
              </a:ext>
            </a:extLst>
          </p:cNvPr>
          <p:cNvSpPr>
            <a:spLocks noGrp="1"/>
          </p:cNvSpPr>
          <p:nvPr>
            <p:ph idx="1" hasCustomPrompt="1"/>
          </p:nvPr>
        </p:nvSpPr>
        <p:spPr>
          <a:xfrm>
            <a:off x="414018" y="1019348"/>
            <a:ext cx="788670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11386374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and Content_w Photo">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5494637" y="0"/>
            <a:ext cx="3649363" cy="5148263"/>
          </a:xfrm>
          <a:prstGeom prst="rect">
            <a:avLst/>
          </a:prstGeom>
        </p:spPr>
        <p:txBody>
          <a:bodyPr anchor="t">
            <a:normAutofit/>
          </a:bodyPr>
          <a:lstStyle>
            <a:lvl1pPr marL="0" indent="0">
              <a:buNone/>
              <a:defRPr sz="1050">
                <a:solidFill>
                  <a:schemeClr val="accent1">
                    <a:lumMod val="75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a:t>
            </a:r>
            <a:r>
              <a:rPr lang="en-US" dirty="0" err="1"/>
              <a:t>picure</a:t>
            </a:r>
            <a:endParaRPr lang="en-US"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7" name="Title 1">
            <a:extLst>
              <a:ext uri="{FF2B5EF4-FFF2-40B4-BE49-F238E27FC236}">
                <a16:creationId xmlns:a16="http://schemas.microsoft.com/office/drawing/2014/main" id="{731B567C-63BF-3844-A3D8-E3F8B842801A}"/>
              </a:ext>
            </a:extLst>
          </p:cNvPr>
          <p:cNvSpPr>
            <a:spLocks noGrp="1"/>
          </p:cNvSpPr>
          <p:nvPr>
            <p:ph type="title"/>
          </p:nvPr>
        </p:nvSpPr>
        <p:spPr>
          <a:xfrm>
            <a:off x="364143" y="367570"/>
            <a:ext cx="4645180"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cxnSp>
        <p:nvCxnSpPr>
          <p:cNvPr id="18" name="Straight Connector 17">
            <a:extLst>
              <a:ext uri="{FF2B5EF4-FFF2-40B4-BE49-F238E27FC236}">
                <a16:creationId xmlns:a16="http://schemas.microsoft.com/office/drawing/2014/main" id="{A02DA3E9-7D78-3E4A-B038-9CD9B5F8E296}"/>
              </a:ext>
            </a:extLst>
          </p:cNvPr>
          <p:cNvCxnSpPr/>
          <p:nvPr/>
        </p:nvCxnSpPr>
        <p:spPr>
          <a:xfrm>
            <a:off x="465978" y="908826"/>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FBBA88EB-F60A-6641-A340-6644034EBE02}"/>
              </a:ext>
            </a:extLst>
          </p:cNvPr>
          <p:cNvSpPr>
            <a:spLocks noGrp="1"/>
          </p:cNvSpPr>
          <p:nvPr>
            <p:ph idx="1" hasCustomPrompt="1"/>
          </p:nvPr>
        </p:nvSpPr>
        <p:spPr>
          <a:xfrm>
            <a:off x="364143" y="1019348"/>
            <a:ext cx="4645180"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20" name="Content Placeholder 2">
            <a:extLst>
              <a:ext uri="{FF2B5EF4-FFF2-40B4-BE49-F238E27FC236}">
                <a16:creationId xmlns:a16="http://schemas.microsoft.com/office/drawing/2014/main" id="{2BAB8EC5-C735-CA47-8BBE-6ECCC60FC5B6}"/>
              </a:ext>
            </a:extLst>
          </p:cNvPr>
          <p:cNvSpPr>
            <a:spLocks noGrp="1"/>
          </p:cNvSpPr>
          <p:nvPr>
            <p:ph idx="10" hasCustomPrompt="1"/>
          </p:nvPr>
        </p:nvSpPr>
        <p:spPr>
          <a:xfrm>
            <a:off x="364143" y="1293436"/>
            <a:ext cx="4645180" cy="2559081"/>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10" name="Slide Number Placeholder 5">
            <a:extLst>
              <a:ext uri="{FF2B5EF4-FFF2-40B4-BE49-F238E27FC236}">
                <a16:creationId xmlns:a16="http://schemas.microsoft.com/office/drawing/2014/main" id="{EAE1E5F4-B726-E74C-BFDA-ED059B57EE47}"/>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5536921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_Title and Content_w Photo">
    <p:spTree>
      <p:nvGrpSpPr>
        <p:cNvPr id="1" name=""/>
        <p:cNvGrpSpPr/>
        <p:nvPr/>
      </p:nvGrpSpPr>
      <p:grpSpPr>
        <a:xfrm>
          <a:off x="0" y="0"/>
          <a:ext cx="0" cy="0"/>
          <a:chOff x="0" y="0"/>
          <a:chExt cx="0" cy="0"/>
        </a:xfrm>
      </p:grpSpPr>
      <p:sp>
        <p:nvSpPr>
          <p:cNvPr id="8" name="Picture Placeholder 2"/>
          <p:cNvSpPr>
            <a:spLocks noGrp="1" noChangeAspect="1"/>
          </p:cNvSpPr>
          <p:nvPr>
            <p:ph type="pic" idx="12" hasCustomPrompt="1"/>
          </p:nvPr>
        </p:nvSpPr>
        <p:spPr>
          <a:xfrm>
            <a:off x="5494637" y="0"/>
            <a:ext cx="3649363" cy="5148263"/>
          </a:xfrm>
          <a:prstGeom prst="rect">
            <a:avLst/>
          </a:prstGeom>
        </p:spPr>
        <p:txBody>
          <a:bodyPr anchor="t">
            <a:normAutofit/>
          </a:bodyPr>
          <a:lstStyle>
            <a:lvl1pPr marL="0" indent="0">
              <a:buNone/>
              <a:defRPr sz="1050">
                <a:solidFill>
                  <a:schemeClr val="accent1">
                    <a:lumMod val="75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a:t>
            </a:r>
            <a:r>
              <a:rPr lang="en-US" dirty="0" err="1"/>
              <a:t>picure</a:t>
            </a:r>
            <a:endParaRPr lang="en-US" dirty="0"/>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7" name="Title 1">
            <a:extLst>
              <a:ext uri="{FF2B5EF4-FFF2-40B4-BE49-F238E27FC236}">
                <a16:creationId xmlns:a16="http://schemas.microsoft.com/office/drawing/2014/main" id="{BA1E9B35-7A6A-2746-AD66-877951532B1F}"/>
              </a:ext>
            </a:extLst>
          </p:cNvPr>
          <p:cNvSpPr>
            <a:spLocks noGrp="1"/>
          </p:cNvSpPr>
          <p:nvPr>
            <p:ph type="title"/>
          </p:nvPr>
        </p:nvSpPr>
        <p:spPr>
          <a:xfrm>
            <a:off x="364142" y="367570"/>
            <a:ext cx="4615362" cy="483018"/>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
        <p:nvSpPr>
          <p:cNvPr id="19" name="Content Placeholder 2">
            <a:extLst>
              <a:ext uri="{FF2B5EF4-FFF2-40B4-BE49-F238E27FC236}">
                <a16:creationId xmlns:a16="http://schemas.microsoft.com/office/drawing/2014/main" id="{6796F52C-FB2C-F549-98B1-7C5124FD07B0}"/>
              </a:ext>
            </a:extLst>
          </p:cNvPr>
          <p:cNvSpPr>
            <a:spLocks noGrp="1"/>
          </p:cNvSpPr>
          <p:nvPr>
            <p:ph idx="1" hasCustomPrompt="1"/>
          </p:nvPr>
        </p:nvSpPr>
        <p:spPr>
          <a:xfrm>
            <a:off x="364142" y="1019348"/>
            <a:ext cx="4615362" cy="274088"/>
          </a:xfrm>
          <a:prstGeom prst="rect">
            <a:avLst/>
          </a:prstGeom>
        </p:spPr>
        <p:txBody>
          <a:bodyPr>
            <a:normAutofit/>
          </a:bodyPr>
          <a:lstStyle>
            <a:lvl1pPr marL="0" indent="0">
              <a:buNone/>
              <a:defRPr lang="en-US" sz="1200" b="0" i="0" kern="1200" cap="all" spc="225"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20" name="Content Placeholder 2">
            <a:extLst>
              <a:ext uri="{FF2B5EF4-FFF2-40B4-BE49-F238E27FC236}">
                <a16:creationId xmlns:a16="http://schemas.microsoft.com/office/drawing/2014/main" id="{D8993D09-78D4-F34A-B6FF-5E2555824BA4}"/>
              </a:ext>
            </a:extLst>
          </p:cNvPr>
          <p:cNvSpPr>
            <a:spLocks noGrp="1"/>
          </p:cNvSpPr>
          <p:nvPr>
            <p:ph idx="10" hasCustomPrompt="1"/>
          </p:nvPr>
        </p:nvSpPr>
        <p:spPr>
          <a:xfrm>
            <a:off x="364142" y="1293436"/>
            <a:ext cx="4615362" cy="2559081"/>
          </a:xfrm>
          <a:prstGeom prst="rect">
            <a:avLst/>
          </a:prstGeom>
        </p:spPr>
        <p:txBody>
          <a:bodyPr>
            <a:normAutofit/>
          </a:bodyPr>
          <a:lstStyle>
            <a:lvl1pPr marL="0" indent="0">
              <a:buNone/>
              <a:defRPr lang="en-US" sz="1200" b="0" i="0" kern="1200" cap="none" spc="0" baseline="0" dirty="0">
                <a:solidFill>
                  <a:schemeClr val="accent1">
                    <a:lumMod val="75000"/>
                  </a:schemeClr>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10" name="Slide Number Placeholder 5">
            <a:extLst>
              <a:ext uri="{FF2B5EF4-FFF2-40B4-BE49-F238E27FC236}">
                <a16:creationId xmlns:a16="http://schemas.microsoft.com/office/drawing/2014/main" id="{7F0880D1-4F14-0C41-B647-286606C60F10}"/>
              </a:ext>
            </a:extLst>
          </p:cNvPr>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a:t>
            </a:r>
            <a:r>
              <a:rPr lang="en-US" dirty="0">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38609078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2_Title and Content_w Photo">
    <p:bg>
      <p:bgRef idx="1001">
        <a:schemeClr val="bg2"/>
      </p:bgRef>
    </p:bg>
    <p:spTree>
      <p:nvGrpSpPr>
        <p:cNvPr id="1" name=""/>
        <p:cNvGrpSpPr/>
        <p:nvPr/>
      </p:nvGrpSpPr>
      <p:grpSpPr>
        <a:xfrm>
          <a:off x="0" y="0"/>
          <a:ext cx="0" cy="0"/>
          <a:chOff x="0" y="0"/>
          <a:chExt cx="0" cy="0"/>
        </a:xfrm>
      </p:grpSpPr>
      <p:sp>
        <p:nvSpPr>
          <p:cNvPr id="8" name="Picture Placeholder 2"/>
          <p:cNvSpPr>
            <a:spLocks noGrp="1" noChangeAspect="1"/>
          </p:cNvSpPr>
          <p:nvPr>
            <p:ph type="pic" idx="12"/>
          </p:nvPr>
        </p:nvSpPr>
        <p:spPr>
          <a:xfrm>
            <a:off x="5494637" y="0"/>
            <a:ext cx="3649363" cy="5148263"/>
          </a:xfrm>
          <a:prstGeom prst="rect">
            <a:avLst/>
          </a:prstGeom>
        </p:spPr>
        <p:txBody>
          <a:bodyPr anchor="t">
            <a:normAutofit/>
          </a:bodyPr>
          <a:lstStyle>
            <a:lvl1pPr marL="0" indent="0">
              <a:buNone/>
              <a:defRPr sz="105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12"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tx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
        <p:nvSpPr>
          <p:cNvPr id="17" name="Title 1">
            <a:extLst>
              <a:ext uri="{FF2B5EF4-FFF2-40B4-BE49-F238E27FC236}">
                <a16:creationId xmlns:a16="http://schemas.microsoft.com/office/drawing/2014/main" id="{B12068DA-1B84-8F43-8C03-854B85F2739C}"/>
              </a:ext>
            </a:extLst>
          </p:cNvPr>
          <p:cNvSpPr>
            <a:spLocks noGrp="1"/>
          </p:cNvSpPr>
          <p:nvPr>
            <p:ph type="title"/>
          </p:nvPr>
        </p:nvSpPr>
        <p:spPr>
          <a:xfrm>
            <a:off x="364143" y="367570"/>
            <a:ext cx="4674997" cy="483018"/>
          </a:xfrm>
          <a:prstGeom prst="rect">
            <a:avLst/>
          </a:prstGeom>
        </p:spPr>
        <p:txBody>
          <a:bodyPr>
            <a:normAutofit/>
          </a:bodyPr>
          <a:lstStyle>
            <a:lvl1pPr>
              <a:defRPr sz="2175">
                <a:solidFill>
                  <a:schemeClr val="tx1"/>
                </a:solidFill>
              </a:defRPr>
            </a:lvl1pPr>
          </a:lstStyle>
          <a:p>
            <a:r>
              <a:rPr lang="en-US" dirty="0"/>
              <a:t>Click to edit Master title style</a:t>
            </a:r>
          </a:p>
        </p:txBody>
      </p:sp>
      <p:cxnSp>
        <p:nvCxnSpPr>
          <p:cNvPr id="18" name="Straight Connector 17">
            <a:extLst>
              <a:ext uri="{FF2B5EF4-FFF2-40B4-BE49-F238E27FC236}">
                <a16:creationId xmlns:a16="http://schemas.microsoft.com/office/drawing/2014/main" id="{2F9ADB21-2038-5D43-ADDA-60F52004347E}"/>
              </a:ext>
            </a:extLst>
          </p:cNvPr>
          <p:cNvCxnSpPr>
            <a:cxnSpLocks/>
          </p:cNvCxnSpPr>
          <p:nvPr/>
        </p:nvCxnSpPr>
        <p:spPr>
          <a:xfrm>
            <a:off x="465978" y="908826"/>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Content Placeholder 2">
            <a:extLst>
              <a:ext uri="{FF2B5EF4-FFF2-40B4-BE49-F238E27FC236}">
                <a16:creationId xmlns:a16="http://schemas.microsoft.com/office/drawing/2014/main" id="{DA6C6FF5-C522-B546-840C-C7D063637B38}"/>
              </a:ext>
            </a:extLst>
          </p:cNvPr>
          <p:cNvSpPr>
            <a:spLocks noGrp="1"/>
          </p:cNvSpPr>
          <p:nvPr>
            <p:ph idx="1" hasCustomPrompt="1"/>
          </p:nvPr>
        </p:nvSpPr>
        <p:spPr>
          <a:xfrm>
            <a:off x="364143" y="1019348"/>
            <a:ext cx="4674997" cy="274088"/>
          </a:xfrm>
          <a:prstGeom prst="rect">
            <a:avLst/>
          </a:prstGeom>
        </p:spPr>
        <p:txBody>
          <a:bodyPr>
            <a:normAutofit/>
          </a:bodyPr>
          <a:lstStyle>
            <a:lvl1pPr marL="0" indent="0">
              <a:buNone/>
              <a:defRPr lang="en-US" sz="1200" b="0" i="0" kern="1200" cap="all" spc="225" baseline="0" dirty="0">
                <a:solidFill>
                  <a:schemeClr val="tx1"/>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
        <p:nvSpPr>
          <p:cNvPr id="20" name="Content Placeholder 2">
            <a:extLst>
              <a:ext uri="{FF2B5EF4-FFF2-40B4-BE49-F238E27FC236}">
                <a16:creationId xmlns:a16="http://schemas.microsoft.com/office/drawing/2014/main" id="{D8D3BB1C-9A6A-CE4E-A6EE-5DFA4CBC823E}"/>
              </a:ext>
            </a:extLst>
          </p:cNvPr>
          <p:cNvSpPr>
            <a:spLocks noGrp="1"/>
          </p:cNvSpPr>
          <p:nvPr>
            <p:ph idx="10" hasCustomPrompt="1"/>
          </p:nvPr>
        </p:nvSpPr>
        <p:spPr>
          <a:xfrm>
            <a:off x="364143" y="1293436"/>
            <a:ext cx="4674997" cy="2559081"/>
          </a:xfrm>
          <a:prstGeom prst="rect">
            <a:avLst/>
          </a:prstGeom>
        </p:spPr>
        <p:txBody>
          <a:bodyPr>
            <a:normAutofit/>
          </a:bodyPr>
          <a:lstStyle>
            <a:lvl1pPr marL="0" indent="0">
              <a:buNone/>
              <a:defRPr lang="en-US" sz="1200" b="0" i="0" kern="1200" cap="none" spc="0" baseline="0" dirty="0">
                <a:solidFill>
                  <a:schemeClr val="tx1"/>
                </a:solidFill>
                <a:latin typeface="Calibri Light" panose="020F0302020204030204" pitchFamily="34" charset="0"/>
                <a:ea typeface="+mn-ea"/>
                <a:cs typeface="+mn-cs"/>
              </a:defRPr>
            </a:lvl1pPr>
            <a:lvl2pPr marL="342900" indent="0">
              <a:buNone/>
              <a:defRPr sz="1350"/>
            </a:lvl2pPr>
            <a:lvl3pPr marL="685800" indent="0">
              <a:buNone/>
              <a:defRPr sz="1200"/>
            </a:lvl3pPr>
            <a:lvl4pPr marL="1028700" indent="0">
              <a:buNone/>
              <a:defRPr sz="1050"/>
            </a:lvl4pPr>
            <a:lvl5pPr marL="1371600" indent="0">
              <a:buNone/>
              <a:defRPr sz="1050"/>
            </a:lvl5pPr>
          </a:lstStyle>
          <a:p>
            <a:pPr lvl="0"/>
            <a:r>
              <a:rPr lang="en-US" dirty="0"/>
              <a:t>Edit Master text styles</a:t>
            </a:r>
          </a:p>
        </p:txBody>
      </p:sp>
    </p:spTree>
    <p:extLst>
      <p:ext uri="{BB962C8B-B14F-4D97-AF65-F5344CB8AC3E}">
        <p14:creationId xmlns:p14="http://schemas.microsoft.com/office/powerpoint/2010/main" val="2249425876"/>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wo Column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61983" y="998451"/>
            <a:ext cx="3897630" cy="3636701"/>
          </a:xfrm>
          <a:prstGeom prst="rect">
            <a:avLst/>
          </a:prstGeom>
        </p:spPr>
        <p:txBody>
          <a:bodyPr>
            <a:normAutofit/>
          </a:bodyPr>
          <a:lstStyle>
            <a:lvl1pPr>
              <a:defRPr sz="1500">
                <a:solidFill>
                  <a:schemeClr val="accent1">
                    <a:lumMod val="75000"/>
                  </a:schemeClr>
                </a:solidFill>
              </a:defRPr>
            </a:lvl1pPr>
            <a:lvl2pPr>
              <a:defRPr sz="1350">
                <a:solidFill>
                  <a:schemeClr val="accent1">
                    <a:lumMod val="75000"/>
                  </a:schemeClr>
                </a:solidFill>
              </a:defRPr>
            </a:lvl2pPr>
            <a:lvl3pPr>
              <a:defRPr sz="1200">
                <a:solidFill>
                  <a:schemeClr val="accent1">
                    <a:lumMod val="75000"/>
                  </a:schemeClr>
                </a:solidFill>
              </a:defRPr>
            </a:lvl3pPr>
            <a:lvl4pPr>
              <a:defRPr sz="1050">
                <a:solidFill>
                  <a:schemeClr val="accent1">
                    <a:lumMod val="75000"/>
                  </a:schemeClr>
                </a:solidFill>
              </a:defRPr>
            </a:lvl4pPr>
            <a:lvl5pPr>
              <a:defRPr sz="105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572000" y="996068"/>
            <a:ext cx="3897630" cy="3636701"/>
          </a:xfrm>
          <a:prstGeom prst="rect">
            <a:avLst/>
          </a:prstGeom>
        </p:spPr>
        <p:txBody>
          <a:bodyPr>
            <a:normAutofit/>
          </a:bodyPr>
          <a:lstStyle>
            <a:lvl1pPr>
              <a:defRPr sz="1500">
                <a:solidFill>
                  <a:schemeClr val="accent1">
                    <a:lumMod val="75000"/>
                  </a:schemeClr>
                </a:solidFill>
              </a:defRPr>
            </a:lvl1pPr>
            <a:lvl2pPr>
              <a:defRPr sz="1350">
                <a:solidFill>
                  <a:schemeClr val="accent1">
                    <a:lumMod val="75000"/>
                  </a:schemeClr>
                </a:solidFill>
              </a:defRPr>
            </a:lvl2pPr>
            <a:lvl3pPr>
              <a:defRPr sz="1200">
                <a:solidFill>
                  <a:schemeClr val="accent1">
                    <a:lumMod val="75000"/>
                  </a:schemeClr>
                </a:solidFill>
              </a:defRPr>
            </a:lvl3pPr>
            <a:lvl4pPr>
              <a:defRPr sz="1050">
                <a:solidFill>
                  <a:schemeClr val="accent1">
                    <a:lumMod val="75000"/>
                  </a:schemeClr>
                </a:solidFill>
              </a:defRPr>
            </a:lvl4pPr>
            <a:lvl5pPr>
              <a:defRPr sz="105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9" name="Title 1">
            <a:extLst>
              <a:ext uri="{FF2B5EF4-FFF2-40B4-BE49-F238E27FC236}">
                <a16:creationId xmlns:a16="http://schemas.microsoft.com/office/drawing/2014/main" id="{5AF04E68-EB29-324F-9BE6-F0EC3746DEEA}"/>
              </a:ext>
            </a:extLst>
          </p:cNvPr>
          <p:cNvSpPr txBox="1">
            <a:spLocks/>
          </p:cNvSpPr>
          <p:nvPr/>
        </p:nvSpPr>
        <p:spPr>
          <a:xfrm>
            <a:off x="364142" y="121451"/>
            <a:ext cx="8151209" cy="995093"/>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3200" b="0" i="0" kern="1200">
                <a:solidFill>
                  <a:schemeClr val="accent1"/>
                </a:solidFill>
                <a:latin typeface="Sofia Pro Regular" pitchFamily="2" charset="77"/>
                <a:ea typeface="+mj-ea"/>
                <a:cs typeface="+mj-cs"/>
              </a:defRPr>
            </a:lvl1pPr>
          </a:lstStyle>
          <a:p>
            <a:r>
              <a:rPr lang="en-US" sz="2175" b="0" i="0" dirty="0">
                <a:solidFill>
                  <a:schemeClr val="accent1">
                    <a:lumMod val="75000"/>
                  </a:schemeClr>
                </a:solidFill>
                <a:latin typeface="Calibri" panose="020F0502020204030204" pitchFamily="34" charset="0"/>
              </a:rPr>
              <a:t>Click to edit Master title style</a:t>
            </a:r>
          </a:p>
        </p:txBody>
      </p:sp>
    </p:spTree>
    <p:extLst>
      <p:ext uri="{BB962C8B-B14F-4D97-AF65-F5344CB8AC3E}">
        <p14:creationId xmlns:p14="http://schemas.microsoft.com/office/powerpoint/2010/main" val="32124499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74381" y="1115332"/>
            <a:ext cx="3868340" cy="618506"/>
          </a:xfrm>
          <a:prstGeom prst="rect">
            <a:avLst/>
          </a:prstGeom>
          <a:solidFill>
            <a:schemeClr val="tx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4" name="Content Placeholder 3"/>
          <p:cNvSpPr>
            <a:spLocks noGrp="1"/>
          </p:cNvSpPr>
          <p:nvPr>
            <p:ph sz="half" idx="2"/>
          </p:nvPr>
        </p:nvSpPr>
        <p:spPr>
          <a:xfrm>
            <a:off x="364143" y="1733838"/>
            <a:ext cx="3868340" cy="2766000"/>
          </a:xfrm>
          <a:prstGeom prst="rect">
            <a:avLst/>
          </a:prstGeom>
        </p:spPr>
        <p:txBody>
          <a:bodyPr>
            <a:normAutofit/>
          </a:bodyPr>
          <a:lstStyle>
            <a:lvl1pPr>
              <a:defRPr sz="1500">
                <a:solidFill>
                  <a:schemeClr val="accent1">
                    <a:lumMod val="75000"/>
                  </a:schemeClr>
                </a:solidFill>
              </a:defRPr>
            </a:lvl1pPr>
            <a:lvl2pPr>
              <a:defRPr sz="1350">
                <a:solidFill>
                  <a:schemeClr val="accent1">
                    <a:lumMod val="75000"/>
                  </a:schemeClr>
                </a:solidFill>
              </a:defRPr>
            </a:lvl2pPr>
            <a:lvl3pPr>
              <a:defRPr sz="1200">
                <a:solidFill>
                  <a:schemeClr val="accent1">
                    <a:lumMod val="75000"/>
                  </a:schemeClr>
                </a:solidFill>
              </a:defRPr>
            </a:lvl3pPr>
            <a:lvl4pPr>
              <a:defRPr sz="1050">
                <a:solidFill>
                  <a:schemeClr val="accent1">
                    <a:lumMod val="75000"/>
                  </a:schemeClr>
                </a:solidFill>
              </a:defRPr>
            </a:lvl4pPr>
            <a:lvl5pPr>
              <a:defRPr sz="105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363451" y="1115332"/>
            <a:ext cx="3887391" cy="618506"/>
          </a:xfrm>
          <a:prstGeom prst="rect">
            <a:avLst/>
          </a:prstGeom>
          <a:solidFill>
            <a:schemeClr val="accent1"/>
          </a:solidFill>
        </p:spPr>
        <p:txBody>
          <a:bodyPr lIns="274320" anchor="ctr">
            <a:normAutofit/>
          </a:bodyPr>
          <a:lstStyle>
            <a:lvl1pPr marL="0" indent="0">
              <a:buNone/>
              <a:defRPr sz="1500" b="0" i="0">
                <a:solidFill>
                  <a:schemeClr val="bg1"/>
                </a:solidFill>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6" name="Content Placeholder 5"/>
          <p:cNvSpPr>
            <a:spLocks noGrp="1"/>
          </p:cNvSpPr>
          <p:nvPr>
            <p:ph sz="quarter" idx="4"/>
          </p:nvPr>
        </p:nvSpPr>
        <p:spPr>
          <a:xfrm>
            <a:off x="4363451" y="1733838"/>
            <a:ext cx="3887391" cy="2766000"/>
          </a:xfrm>
          <a:prstGeom prst="rect">
            <a:avLst/>
          </a:prstGeom>
        </p:spPr>
        <p:txBody>
          <a:bodyPr>
            <a:normAutofit/>
          </a:bodyPr>
          <a:lstStyle>
            <a:lvl1pPr>
              <a:defRPr sz="1500">
                <a:solidFill>
                  <a:schemeClr val="accent1">
                    <a:lumMod val="75000"/>
                  </a:schemeClr>
                </a:solidFill>
              </a:defRPr>
            </a:lvl1pPr>
            <a:lvl2pPr>
              <a:defRPr sz="1350">
                <a:solidFill>
                  <a:schemeClr val="accent1">
                    <a:lumMod val="75000"/>
                  </a:schemeClr>
                </a:solidFill>
              </a:defRPr>
            </a:lvl2pPr>
            <a:lvl3pPr>
              <a:defRPr sz="1200">
                <a:solidFill>
                  <a:schemeClr val="accent1">
                    <a:lumMod val="75000"/>
                  </a:schemeClr>
                </a:solidFill>
              </a:defRPr>
            </a:lvl3pPr>
            <a:lvl4pPr>
              <a:defRPr sz="1050">
                <a:solidFill>
                  <a:schemeClr val="accent1">
                    <a:lumMod val="75000"/>
                  </a:schemeClr>
                </a:solidFill>
              </a:defRPr>
            </a:lvl4pPr>
            <a:lvl5pPr>
              <a:defRPr sz="1050">
                <a:solidFill>
                  <a:schemeClr val="accent1">
                    <a:lumMod val="7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5"/>
          <p:cNvSpPr>
            <a:spLocks noGrp="1"/>
          </p:cNvSpPr>
          <p:nvPr>
            <p:ph type="sldNum" sz="quarter" idx="10"/>
          </p:nvPr>
        </p:nvSpPr>
        <p:spPr>
          <a:xfrm>
            <a:off x="6763265" y="4771678"/>
            <a:ext cx="1752085" cy="274098"/>
          </a:xfrm>
          <a:prstGeom prst="rect">
            <a:avLst/>
          </a:prstGeom>
        </p:spPr>
        <p:txBody>
          <a:bodyPr vert="horz" lIns="91440" tIns="45720" rIns="91440" bIns="45720" rtlCol="0" anchor="ctr"/>
          <a:lstStyle>
            <a:lvl1pPr algn="r">
              <a:defRPr sz="600" b="0" i="0">
                <a:solidFill>
                  <a:schemeClr val="bg2">
                    <a:lumMod val="50000"/>
                  </a:schemeClr>
                </a:solidFill>
                <a:latin typeface="Calibri" panose="020F0502020204030204" pitchFamily="34" charset="0"/>
                <a:cs typeface="Calibri" panose="020F0502020204030204" pitchFamily="34" charset="0"/>
              </a:defRPr>
            </a:lvl1pPr>
          </a:lstStyle>
          <a:p>
            <a:fld id="{CD3FA38A-006F-124B-8A51-CDDC49716C82}" type="slidenum">
              <a:rPr lang="en-US" smtClean="0"/>
              <a:pPr/>
              <a:t>‹#›</a:t>
            </a:fld>
            <a:endParaRPr lang="en-US" dirty="0"/>
          </a:p>
        </p:txBody>
      </p:sp>
      <p:pic>
        <p:nvPicPr>
          <p:cNvPr id="12" name="Picture 1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4" name="Title 1">
            <a:extLst>
              <a:ext uri="{FF2B5EF4-FFF2-40B4-BE49-F238E27FC236}">
                <a16:creationId xmlns:a16="http://schemas.microsoft.com/office/drawing/2014/main" id="{65D0A63E-4BFA-8B45-BC80-ADAA7F5D00E5}"/>
              </a:ext>
            </a:extLst>
          </p:cNvPr>
          <p:cNvSpPr>
            <a:spLocks noGrp="1"/>
          </p:cNvSpPr>
          <p:nvPr>
            <p:ph type="title"/>
          </p:nvPr>
        </p:nvSpPr>
        <p:spPr>
          <a:xfrm>
            <a:off x="364142" y="121451"/>
            <a:ext cx="7886700" cy="995093"/>
          </a:xfrm>
          <a:prstGeom prst="rect">
            <a:avLst/>
          </a:prstGeom>
        </p:spPr>
        <p:txBody>
          <a:bodyPr>
            <a:normAutofit/>
          </a:bodyPr>
          <a:lstStyle>
            <a:lvl1pPr>
              <a:defRPr sz="2175">
                <a:solidFill>
                  <a:schemeClr val="accent1">
                    <a:lumMod val="75000"/>
                  </a:schemeClr>
                </a:solidFill>
              </a:defRPr>
            </a:lvl1pPr>
          </a:lstStyle>
          <a:p>
            <a:r>
              <a:rPr lang="en-US" dirty="0"/>
              <a:t>Click to edit Master title style</a:t>
            </a:r>
          </a:p>
        </p:txBody>
      </p:sp>
    </p:spTree>
    <p:extLst>
      <p:ext uri="{BB962C8B-B14F-4D97-AF65-F5344CB8AC3E}">
        <p14:creationId xmlns:p14="http://schemas.microsoft.com/office/powerpoint/2010/main" val="13471586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274099"/>
            <a:ext cx="7886700" cy="995093"/>
          </a:xfrm>
          <a:prstGeom prst="rect">
            <a:avLst/>
          </a:prstGeom>
        </p:spPr>
        <p:txBody>
          <a:bodyPr>
            <a:normAutofit/>
          </a:bodyPr>
          <a:lstStyle>
            <a:lvl1pPr>
              <a:defRPr sz="2175"/>
            </a:lvl1pPr>
          </a:lstStyle>
          <a:p>
            <a:r>
              <a:rPr lang="en-US" dirty="0"/>
              <a:t>Click to edit Master title style</a:t>
            </a:r>
          </a:p>
        </p:txBody>
      </p:sp>
      <p:sp>
        <p:nvSpPr>
          <p:cNvPr id="6"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8" name="Picture 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Tree>
    <p:extLst>
      <p:ext uri="{BB962C8B-B14F-4D97-AF65-F5344CB8AC3E}">
        <p14:creationId xmlns:p14="http://schemas.microsoft.com/office/powerpoint/2010/main" val="31130539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3218"/>
            <a:ext cx="2949178" cy="1201261"/>
          </a:xfrm>
          <a:prstGeom prst="rect">
            <a:avLst/>
          </a:prstGeom>
        </p:spPr>
        <p:txBody>
          <a:bodyPr anchor="b">
            <a:normAutofit/>
          </a:bodyPr>
          <a:lstStyle>
            <a:lvl1pPr>
              <a:defRPr sz="2175"/>
            </a:lvl1pPr>
          </a:lstStyle>
          <a:p>
            <a:r>
              <a:rPr lang="en-US" dirty="0"/>
              <a:t>Click to edit Master title style</a:t>
            </a:r>
          </a:p>
        </p:txBody>
      </p:sp>
      <p:sp>
        <p:nvSpPr>
          <p:cNvPr id="3" name="Content Placeholder 2"/>
          <p:cNvSpPr>
            <a:spLocks noGrp="1"/>
          </p:cNvSpPr>
          <p:nvPr>
            <p:ph idx="1" hasCustomPrompt="1"/>
          </p:nvPr>
        </p:nvSpPr>
        <p:spPr>
          <a:xfrm>
            <a:off x="3887391" y="741256"/>
            <a:ext cx="4629150" cy="3658604"/>
          </a:xfrm>
          <a:prstGeom prst="rect">
            <a:avLst/>
          </a:prstGeom>
        </p:spPr>
        <p:txBody>
          <a:bodyPr>
            <a:normAutofit/>
          </a:bodyPr>
          <a:lstStyle>
            <a:lvl1pPr>
              <a:defRPr sz="1800">
                <a:solidFill>
                  <a:schemeClr val="accent1">
                    <a:lumMod val="75000"/>
                  </a:schemeClr>
                </a:solidFill>
              </a:defRPr>
            </a:lvl1pPr>
            <a:lvl2pPr>
              <a:defRPr sz="1500"/>
            </a:lvl2pPr>
            <a:lvl3pPr>
              <a:defRPr sz="1350"/>
            </a:lvl3pPr>
            <a:lvl4pPr>
              <a:defRPr sz="1200"/>
            </a:lvl4pPr>
            <a:lvl5pPr>
              <a:defRPr sz="1200"/>
            </a:lvl5pPr>
            <a:lvl6pPr>
              <a:defRPr sz="1500"/>
            </a:lvl6pPr>
            <a:lvl7pPr>
              <a:defRPr sz="1500"/>
            </a:lvl7pPr>
            <a:lvl8pPr>
              <a:defRPr sz="1500"/>
            </a:lvl8pPr>
            <a:lvl9pPr>
              <a:defRPr sz="1500"/>
            </a:lvl9pPr>
          </a:lstStyle>
          <a:p>
            <a:pPr lvl="0"/>
            <a:r>
              <a:rPr lang="en-US" dirty="0"/>
              <a:t>Edit Master text styles</a:t>
            </a:r>
          </a:p>
          <a:p>
            <a:pPr lvl="0"/>
            <a:r>
              <a:rPr lang="en-US" dirty="0"/>
              <a:t>Second level</a:t>
            </a:r>
          </a:p>
          <a:p>
            <a:pPr lvl="0"/>
            <a:r>
              <a:rPr lang="en-US" dirty="0"/>
              <a:t>Third level</a:t>
            </a:r>
          </a:p>
          <a:p>
            <a:pPr lvl="0"/>
            <a:r>
              <a:rPr lang="en-US" dirty="0"/>
              <a:t>Fourth level</a:t>
            </a:r>
          </a:p>
          <a:p>
            <a:pPr lvl="0"/>
            <a:r>
              <a:rPr lang="en-US" dirty="0"/>
              <a:t>Fifth level</a:t>
            </a:r>
          </a:p>
        </p:txBody>
      </p:sp>
      <p:sp>
        <p:nvSpPr>
          <p:cNvPr id="4" name="Text Placeholder 3"/>
          <p:cNvSpPr>
            <a:spLocks noGrp="1"/>
          </p:cNvSpPr>
          <p:nvPr>
            <p:ph type="body" sz="half" idx="2"/>
          </p:nvPr>
        </p:nvSpPr>
        <p:spPr>
          <a:xfrm>
            <a:off x="629841" y="1544479"/>
            <a:ext cx="2949178" cy="2861338"/>
          </a:xfrm>
          <a:prstGeom prst="rect">
            <a:avLst/>
          </a:prstGeom>
        </p:spPr>
        <p:txBody>
          <a:bodyPr/>
          <a:lstStyle>
            <a:lvl1pPr marL="0" indent="0">
              <a:buNone/>
              <a:defRPr sz="1200">
                <a:solidFill>
                  <a:schemeClr val="accent1">
                    <a:lumMod val="7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Click to edit Master text styles</a:t>
            </a:r>
          </a:p>
        </p:txBody>
      </p:sp>
      <p:sp>
        <p:nvSpPr>
          <p:cNvPr id="8"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10" name="Picture 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Tree>
    <p:extLst>
      <p:ext uri="{BB962C8B-B14F-4D97-AF65-F5344CB8AC3E}">
        <p14:creationId xmlns:p14="http://schemas.microsoft.com/office/powerpoint/2010/main" val="363461170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1_Title and Content_w Photo">
    <p:bg>
      <p:bgRef idx="1001">
        <a:schemeClr val="bg2"/>
      </p:bgRef>
    </p:bg>
    <p:spTree>
      <p:nvGrpSpPr>
        <p:cNvPr id="1" name=""/>
        <p:cNvGrpSpPr/>
        <p:nvPr/>
      </p:nvGrpSpPr>
      <p:grpSpPr>
        <a:xfrm>
          <a:off x="0" y="0"/>
          <a:ext cx="0" cy="0"/>
          <a:chOff x="0" y="0"/>
          <a:chExt cx="0" cy="0"/>
        </a:xfrm>
      </p:grpSpPr>
      <p:sp>
        <p:nvSpPr>
          <p:cNvPr id="12" name="Slide Number Placeholder 5"/>
          <p:cNvSpPr>
            <a:spLocks noGrp="1"/>
          </p:cNvSpPr>
          <p:nvPr>
            <p:ph type="sldNum" sz="quarter" idx="4"/>
          </p:nvPr>
        </p:nvSpPr>
        <p:spPr>
          <a:xfrm>
            <a:off x="6763265" y="4771678"/>
            <a:ext cx="1752085" cy="274098"/>
          </a:xfrm>
          <a:prstGeom prst="rect">
            <a:avLst/>
          </a:prstGeom>
        </p:spPr>
        <p:txBody>
          <a:bodyPr vert="horz" lIns="91440" tIns="45720" rIns="91440" bIns="45720" rtlCol="0" anchor="ctr"/>
          <a:lstStyle>
            <a:lvl1pPr algn="r">
              <a:defRPr sz="600">
                <a:solidFill>
                  <a:schemeClr val="tx1"/>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pic>
        <p:nvPicPr>
          <p:cNvPr id="9" name="Picture 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8248" y="4635152"/>
            <a:ext cx="1315255" cy="187642"/>
          </a:xfrm>
          <a:prstGeom prst="rect">
            <a:avLst/>
          </a:prstGeom>
        </p:spPr>
      </p:pic>
    </p:spTree>
    <p:extLst>
      <p:ext uri="{BB962C8B-B14F-4D97-AF65-F5344CB8AC3E}">
        <p14:creationId xmlns:p14="http://schemas.microsoft.com/office/powerpoint/2010/main" val="217844381"/>
      </p:ext>
    </p:extLst>
  </p:cSld>
  <p:clrMapOvr>
    <a:overrideClrMapping bg1="dk1" tx1="lt1" bg2="dk2" tx2="lt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Disclosures">
    <p:bg>
      <p:bgPr>
        <a:solidFill>
          <a:schemeClr val="bg2">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8650" y="519465"/>
            <a:ext cx="7886700" cy="4117548"/>
          </a:xfrm>
          <a:prstGeom prst="rect">
            <a:avLst/>
          </a:prstGeom>
        </p:spPr>
        <p:txBody>
          <a:bodyPr>
            <a:normAutofit/>
          </a:bodyPr>
          <a:lstStyle>
            <a:lvl1pPr marL="0" indent="0">
              <a:buNone/>
              <a:defRPr sz="600" b="0" i="0">
                <a:latin typeface="Calibri Light" panose="020F0302020204030204" pitchFamily="34" charset="0"/>
              </a:defRPr>
            </a:lvl1pPr>
            <a:lvl2pPr marL="342900" indent="0">
              <a:buNone/>
              <a:defRPr sz="1200"/>
            </a:lvl2pPr>
            <a:lvl3pPr marL="685800" indent="0">
              <a:buNone/>
              <a:defRPr sz="1050"/>
            </a:lvl3pPr>
            <a:lvl4pPr marL="1028700" indent="0">
              <a:buNone/>
              <a:defRPr sz="900"/>
            </a:lvl4pPr>
            <a:lvl5pPr marL="1371600" indent="0">
              <a:buNone/>
              <a:defRPr sz="900"/>
            </a:lvl5pPr>
          </a:lstStyle>
          <a:p>
            <a:pPr lvl="0"/>
            <a:r>
              <a:rPr lang="en-US" dirty="0"/>
              <a:t>Click to edit Master text styles</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Tree>
    <p:extLst>
      <p:ext uri="{BB962C8B-B14F-4D97-AF65-F5344CB8AC3E}">
        <p14:creationId xmlns:p14="http://schemas.microsoft.com/office/powerpoint/2010/main" val="17667619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1" y="1151306"/>
            <a:ext cx="5261918" cy="1422827"/>
          </a:xfrm>
          <a:prstGeom prst="rect">
            <a:avLst/>
          </a:prstGeom>
        </p:spPr>
        <p:txBody>
          <a:bodyPr anchor="b">
            <a:normAutofit/>
          </a:bodyPr>
          <a:lstStyle>
            <a:lvl1pPr algn="l">
              <a:defRPr sz="2175" b="0" i="0">
                <a:solidFill>
                  <a:schemeClr val="bg1"/>
                </a:solidFill>
                <a:latin typeface="Calibri" panose="020F0502020204030204" pitchFamily="34" charset="0"/>
              </a:defRPr>
            </a:lvl1pPr>
          </a:lstStyle>
          <a:p>
            <a:r>
              <a:rPr lang="en-US" dirty="0"/>
              <a:t>Click to edit Master title style</a:t>
            </a:r>
          </a:p>
        </p:txBody>
      </p:sp>
      <p:sp>
        <p:nvSpPr>
          <p:cNvPr id="3" name="Subtitle 2"/>
          <p:cNvSpPr>
            <a:spLocks noGrp="1"/>
          </p:cNvSpPr>
          <p:nvPr>
            <p:ph type="subTitle" idx="1" hasCustomPrompt="1"/>
          </p:nvPr>
        </p:nvSpPr>
        <p:spPr>
          <a:xfrm>
            <a:off x="685802" y="3124549"/>
            <a:ext cx="3886199" cy="1242971"/>
          </a:xfrm>
          <a:prstGeom prst="rect">
            <a:avLst/>
          </a:prstGeom>
        </p:spPr>
        <p:txBody>
          <a:bodyPr>
            <a:normAutofit/>
          </a:bodyPr>
          <a:lstStyle>
            <a:lvl1pPr marL="0" marR="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sz="1200" b="0" i="0">
                <a:solidFill>
                  <a:schemeClr val="bg1"/>
                </a:solidFill>
                <a:latin typeface="Calibri" panose="020F0502020204030204" pitchFamily="34" charset="0"/>
                <a:cs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[Name]</a:t>
            </a:r>
          </a:p>
          <a:p>
            <a:r>
              <a:rPr lang="en-US" dirty="0"/>
              <a:t>[Contact Info]</a:t>
            </a:r>
          </a:p>
        </p:txBody>
      </p:sp>
      <p:pic>
        <p:nvPicPr>
          <p:cNvPr id="11" name="Picture 10"/>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55357" y="4629610"/>
            <a:ext cx="1565547" cy="288328"/>
          </a:xfrm>
          <a:prstGeom prst="rect">
            <a:avLst/>
          </a:prstGeom>
        </p:spPr>
      </p:pic>
      <p:sp>
        <p:nvSpPr>
          <p:cNvPr id="12" name="Subtitle 2"/>
          <p:cNvSpPr txBox="1">
            <a:spLocks/>
          </p:cNvSpPr>
          <p:nvPr/>
        </p:nvSpPr>
        <p:spPr>
          <a:xfrm>
            <a:off x="4891218" y="3124549"/>
            <a:ext cx="3886199" cy="1242971"/>
          </a:xfrm>
          <a:prstGeom prst="rect">
            <a:avLst/>
          </a:prstGeom>
        </p:spPr>
        <p:txBody>
          <a:bodyPr vert="horz" lIns="68580" tIns="34290" rIns="68580" bIns="3429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b="0" i="0" dirty="0">
                <a:solidFill>
                  <a:schemeClr val="bg1"/>
                </a:solidFill>
                <a:latin typeface="Calibri" panose="020F0502020204030204" pitchFamily="34" charset="0"/>
                <a:cs typeface="Calibri" panose="020F0502020204030204" pitchFamily="34" charset="0"/>
              </a:rPr>
              <a:t>One Security Benefit Place</a:t>
            </a:r>
          </a:p>
          <a:p>
            <a:r>
              <a:rPr lang="en-US" sz="1200" b="0" i="0" dirty="0">
                <a:solidFill>
                  <a:schemeClr val="bg1"/>
                </a:solidFill>
                <a:latin typeface="Calibri" panose="020F0502020204030204" pitchFamily="34" charset="0"/>
                <a:cs typeface="Calibri" panose="020F0502020204030204" pitchFamily="34" charset="0"/>
              </a:rPr>
              <a:t>Topeka, KS 66636</a:t>
            </a:r>
          </a:p>
          <a:p>
            <a:r>
              <a:rPr lang="en-US" sz="1200" b="0" i="0" dirty="0">
                <a:solidFill>
                  <a:schemeClr val="bg1"/>
                </a:solidFill>
                <a:latin typeface="Calibri" panose="020F0502020204030204" pitchFamily="34" charset="0"/>
                <a:cs typeface="Calibri" panose="020F0502020204030204" pitchFamily="34" charset="0"/>
              </a:rPr>
              <a:t>SecurityBenefit.com</a:t>
            </a:r>
          </a:p>
        </p:txBody>
      </p:sp>
      <p:pic>
        <p:nvPicPr>
          <p:cNvPr id="10" name="Picture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85164" y="1024"/>
            <a:ext cx="3358844" cy="2059310"/>
          </a:xfrm>
          <a:prstGeom prst="rect">
            <a:avLst/>
          </a:prstGeom>
        </p:spPr>
      </p:pic>
    </p:spTree>
    <p:extLst>
      <p:ext uri="{BB962C8B-B14F-4D97-AF65-F5344CB8AC3E}">
        <p14:creationId xmlns:p14="http://schemas.microsoft.com/office/powerpoint/2010/main" val="49127576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5_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descr="A group of people sitting at a table looking at a computer&#10;&#10;Description automatically generated with medium confidence">
            <a:extLst>
              <a:ext uri="{FF2B5EF4-FFF2-40B4-BE49-F238E27FC236}">
                <a16:creationId xmlns:a16="http://schemas.microsoft.com/office/drawing/2014/main" id="{4A9CE3BF-2500-754F-B176-69054C9A388C}"/>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1" y="1"/>
            <a:ext cx="9144000" cy="5206861"/>
          </a:xfrm>
          <a:prstGeom prst="rect">
            <a:avLst/>
          </a:prstGeom>
        </p:spPr>
      </p:pic>
      <p:sp>
        <p:nvSpPr>
          <p:cNvPr id="2" name="Parallelogram 1">
            <a:extLst>
              <a:ext uri="{FF2B5EF4-FFF2-40B4-BE49-F238E27FC236}">
                <a16:creationId xmlns:a16="http://schemas.microsoft.com/office/drawing/2014/main" id="{7A4DD2D4-B9E8-C448-BEAC-F630DB538837}"/>
              </a:ext>
            </a:extLst>
          </p:cNvPr>
          <p:cNvSpPr/>
          <p:nvPr userDrawn="1"/>
        </p:nvSpPr>
        <p:spPr>
          <a:xfrm>
            <a:off x="-1248776" y="2"/>
            <a:ext cx="7039977" cy="5206861"/>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b="0" i="0" dirty="0">
              <a:latin typeface="Calibri" panose="020F0502020204030204" pitchFamily="34" charset="0"/>
            </a:endParaRPr>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1949163" y="1"/>
            <a:ext cx="7524851" cy="5206861"/>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b="0" i="0" dirty="0">
              <a:latin typeface="Calibri" panose="020F0502020204030204" pitchFamily="34" charset="0"/>
            </a:endParaRPr>
          </a:p>
        </p:txBody>
      </p:sp>
      <p:sp>
        <p:nvSpPr>
          <p:cNvPr id="3" name="Content Placeholder 2"/>
          <p:cNvSpPr>
            <a:spLocks noGrp="1"/>
          </p:cNvSpPr>
          <p:nvPr>
            <p:ph idx="1"/>
          </p:nvPr>
        </p:nvSpPr>
        <p:spPr>
          <a:xfrm>
            <a:off x="484420" y="1309646"/>
            <a:ext cx="2903219" cy="3268074"/>
          </a:xfrm>
        </p:spPr>
        <p:txBody>
          <a:bodyPr>
            <a:normAutofit/>
          </a:bodyPr>
          <a:lstStyle>
            <a:lvl1pPr>
              <a:defRPr sz="1499"/>
            </a:lvl1pPr>
            <a:lvl2pPr>
              <a:defRPr sz="1349"/>
            </a:lvl2pPr>
            <a:lvl3pPr>
              <a:defRPr sz="1199"/>
            </a:lvl3pPr>
            <a:lvl4pPr>
              <a:defRPr sz="1049"/>
            </a:lvl4pPr>
            <a:lvl5pPr>
              <a:defRPr sz="1049"/>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79291" y="343217"/>
            <a:ext cx="2907178" cy="695450"/>
          </a:xfrm>
          <a:prstGeom prst="rect">
            <a:avLst/>
          </a:prstGeom>
        </p:spPr>
        <p:txBody>
          <a:bodyPr vert="horz" lIns="0" tIns="0" rIns="0" bIns="0" rtlCol="0" anchor="b">
            <a:normAutofit/>
          </a:bodyPr>
          <a:lstStyle/>
          <a:p>
            <a:r>
              <a:rPr lang="en-US"/>
              <a:t>Click to edit Master title style</a:t>
            </a:r>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84420" y="1188789"/>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67E6B99F-D044-3145-B638-C266927F5966}"/>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6" name="Slide Number Placeholder 5">
            <a:extLst>
              <a:ext uri="{FF2B5EF4-FFF2-40B4-BE49-F238E27FC236}">
                <a16:creationId xmlns:a16="http://schemas.microsoft.com/office/drawing/2014/main" id="{B281A985-67B7-E846-97D9-5E8229381C79}"/>
              </a:ext>
            </a:extLst>
          </p:cNvPr>
          <p:cNvSpPr>
            <a:spLocks noGrp="1"/>
          </p:cNvSpPr>
          <p:nvPr>
            <p:ph type="sldNum" sz="quarter" idx="4"/>
          </p:nvPr>
        </p:nvSpPr>
        <p:spPr>
          <a:xfrm>
            <a:off x="7039978" y="4635152"/>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42753146"/>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354932" y="343217"/>
            <a:ext cx="8446169" cy="642446"/>
          </a:xfrm>
        </p:spPr>
        <p:txBody>
          <a:bodyPr>
            <a:normAutofit/>
          </a:bodyPr>
          <a:lstStyle>
            <a:lvl1pPr>
              <a:defRPr sz="2398">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3" y="1243498"/>
            <a:ext cx="8468456" cy="3334222"/>
          </a:xfrm>
        </p:spPr>
        <p:txBody>
          <a:bodyPr>
            <a:normAutofit/>
          </a:bodyPr>
          <a:lstStyle>
            <a:lvl1pPr>
              <a:defRPr sz="1499"/>
            </a:lvl1pPr>
            <a:lvl2pPr>
              <a:defRPr sz="1349"/>
            </a:lvl2pPr>
            <a:lvl3pPr>
              <a:defRPr sz="1199"/>
            </a:lvl3pPr>
            <a:lvl4pPr>
              <a:defRPr sz="1049"/>
            </a:lvl4pPr>
            <a:lvl5pPr>
              <a:defRPr sz="1049"/>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3"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94894E4D-80CF-E84B-A46B-912DC026BBB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1" name="Slide Number Placeholder 5">
            <a:extLst>
              <a:ext uri="{FF2B5EF4-FFF2-40B4-BE49-F238E27FC236}">
                <a16:creationId xmlns:a16="http://schemas.microsoft.com/office/drawing/2014/main" id="{9D0A6DAE-013A-0640-A69E-BCD209C476F1}"/>
              </a:ext>
            </a:extLst>
          </p:cNvPr>
          <p:cNvSpPr>
            <a:spLocks noGrp="1"/>
          </p:cNvSpPr>
          <p:nvPr>
            <p:ph type="sldNum" sz="quarter" idx="4"/>
          </p:nvPr>
        </p:nvSpPr>
        <p:spPr>
          <a:xfrm>
            <a:off x="7054144" y="4635152"/>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26791835"/>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79142" y="343217"/>
            <a:ext cx="8446169" cy="642446"/>
          </a:xfrm>
        </p:spPr>
        <p:txBody>
          <a:bodyPr>
            <a:normAutofit/>
          </a:bodyPr>
          <a:lstStyle>
            <a:lvl1pPr>
              <a:defRPr sz="2398">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1983" y="1669858"/>
            <a:ext cx="8468456" cy="2907862"/>
          </a:xfrm>
        </p:spPr>
        <p:txBody>
          <a:bodyPr>
            <a:normAutofit/>
          </a:bodyPr>
          <a:lstStyle>
            <a:lvl1pPr>
              <a:defRPr sz="1499"/>
            </a:lvl1pPr>
            <a:lvl2pPr>
              <a:defRPr sz="1349"/>
            </a:lvl2pPr>
            <a:lvl3pPr>
              <a:defRPr sz="1199"/>
            </a:lvl3pPr>
            <a:lvl4pPr>
              <a:defRPr sz="1049"/>
            </a:lvl4pPr>
            <a:lvl5pPr>
              <a:defRPr sz="1049"/>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479143" y="1114580"/>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473064" y="1242974"/>
            <a:ext cx="8457009" cy="298493"/>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342583" indent="0">
              <a:buNone/>
              <a:defRPr/>
            </a:lvl2pPr>
            <a:lvl3pPr marL="685166" indent="0">
              <a:buNone/>
              <a:defRPr/>
            </a:lvl3pPr>
            <a:lvl4pPr marL="1027748" indent="0">
              <a:buNone/>
              <a:defRPr/>
            </a:lvl4pPr>
            <a:lvl5pPr marL="1370331" indent="0">
              <a:buNone/>
              <a:defRPr/>
            </a:lvl5pPr>
          </a:lstStyle>
          <a:p>
            <a:pPr lvl="0"/>
            <a:r>
              <a:rPr lang="en-US"/>
              <a:t>Click to edit Master text styles</a:t>
            </a:r>
          </a:p>
        </p:txBody>
      </p:sp>
      <p:pic>
        <p:nvPicPr>
          <p:cNvPr id="14" name="Picture 13">
            <a:extLst>
              <a:ext uri="{FF2B5EF4-FFF2-40B4-BE49-F238E27FC236}">
                <a16:creationId xmlns:a16="http://schemas.microsoft.com/office/drawing/2014/main" id="{2A681697-A845-FB4C-9A23-1CF5B7391D8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1983" y="4635152"/>
            <a:ext cx="1327784" cy="187642"/>
          </a:xfrm>
          <a:prstGeom prst="rect">
            <a:avLst/>
          </a:prstGeom>
        </p:spPr>
      </p:pic>
      <p:sp>
        <p:nvSpPr>
          <p:cNvPr id="16" name="Slide Number Placeholder 5">
            <a:extLst>
              <a:ext uri="{FF2B5EF4-FFF2-40B4-BE49-F238E27FC236}">
                <a16:creationId xmlns:a16="http://schemas.microsoft.com/office/drawing/2014/main" id="{A0D0EB0B-FA1B-0D43-BA17-260AAE9B0C6E}"/>
              </a:ext>
            </a:extLst>
          </p:cNvPr>
          <p:cNvSpPr>
            <a:spLocks noGrp="1"/>
          </p:cNvSpPr>
          <p:nvPr>
            <p:ph type="sldNum" sz="quarter" idx="4"/>
          </p:nvPr>
        </p:nvSpPr>
        <p:spPr>
          <a:xfrm>
            <a:off x="7054144" y="4635152"/>
            <a:ext cx="1752085" cy="274098"/>
          </a:xfrm>
          <a:prstGeom prst="rect">
            <a:avLst/>
          </a:prstGeom>
        </p:spPr>
        <p:txBody>
          <a:bodyPr vert="horz" lIns="91440" tIns="45720" rIns="91440" bIns="45720" rtlCol="0" anchor="ctr"/>
          <a:lstStyle>
            <a:lvl1pPr algn="r">
              <a:defRPr sz="600">
                <a:solidFill>
                  <a:schemeClr val="bg2">
                    <a:lumMod val="50000"/>
                  </a:schemeClr>
                </a:solidFill>
                <a:latin typeface="Arial" panose="020B0604020202020204" pitchFamily="34" charset="0"/>
                <a:cs typeface="Arial" panose="020B0604020202020204" pitchFamily="34" charset="0"/>
              </a:defRPr>
            </a:lvl1pPr>
          </a:lstStyle>
          <a:p>
            <a:r>
              <a:rPr lang="en-US" dirty="0">
                <a:latin typeface="Calibri" panose="020F0502020204030204" pitchFamily="34" charset="0"/>
                <a:cs typeface="Calibri" panose="020F0502020204030204" pitchFamily="34" charset="0"/>
              </a:rPr>
              <a:t>37-07990-00  |  2020/07/13  |  </a:t>
            </a:r>
            <a:fld id="{D0C23CAC-3615-4471-B9FB-AB376FAFF36C}" type="slidenum">
              <a:rPr lang="en-US" smtClean="0">
                <a:latin typeface="Calibri" panose="020F0502020204030204" pitchFamily="34" charset="0"/>
                <a:cs typeface="Calibri" panose="020F0502020204030204" pitchFamily="34" charset="0"/>
              </a:rPr>
              <a:pPr/>
              <a:t>‹#›</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45560008"/>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4099"/>
            <a:ext cx="7886700" cy="99509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370486"/>
            <a:ext cx="7886700" cy="326652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5">
            <a:extLst>
              <a:ext uri="{FF2B5EF4-FFF2-40B4-BE49-F238E27FC236}">
                <a16:creationId xmlns:a16="http://schemas.microsoft.com/office/drawing/2014/main" id="{21E0E82A-F1A7-E247-8382-E4FAB66D8FBB}"/>
              </a:ext>
            </a:extLst>
          </p:cNvPr>
          <p:cNvSpPr>
            <a:spLocks noGrp="1"/>
          </p:cNvSpPr>
          <p:nvPr>
            <p:ph type="sldNum" sz="quarter" idx="4"/>
          </p:nvPr>
        </p:nvSpPr>
        <p:spPr>
          <a:xfrm>
            <a:off x="6763265" y="4647090"/>
            <a:ext cx="1752085" cy="274098"/>
          </a:xfrm>
          <a:prstGeom prst="rect">
            <a:avLst/>
          </a:prstGeom>
        </p:spPr>
        <p:txBody>
          <a:bodyPr vert="horz" lIns="91440" tIns="45720" rIns="91440" bIns="45720" rtlCol="0" anchor="t"/>
          <a:lstStyle>
            <a:lvl1pPr algn="r">
              <a:defRPr sz="600" b="0" i="0">
                <a:solidFill>
                  <a:schemeClr val="bg2">
                    <a:lumMod val="50000"/>
                  </a:schemeClr>
                </a:solidFill>
                <a:latin typeface="Sofia Pro Light" pitchFamily="2" charset="77"/>
                <a:cs typeface="Arial" panose="020B0604020202020204" pitchFamily="34" charset="0"/>
              </a:defRPr>
            </a:lvl1pPr>
          </a:lstStyle>
          <a:p>
            <a:r>
              <a:rPr lang="en-US" dirty="0">
                <a:solidFill>
                  <a:schemeClr val="accent1"/>
                </a:solidFill>
                <a:latin typeface="Calibri Light" panose="020F0302020204030204" pitchFamily="34" charset="0"/>
                <a:cs typeface="Calibri" panose="020F0502020204030204" pitchFamily="34" charset="0"/>
              </a:rPr>
              <a:t>37-07900-00  |  2020/03/31  </a:t>
            </a:r>
            <a:r>
              <a:rPr lang="en-US">
                <a:latin typeface="Calibri Light" panose="020F0302020204030204" pitchFamily="34" charset="0"/>
                <a:cs typeface="Calibri" panose="020F0502020204030204" pitchFamily="34" charset="0"/>
              </a:rPr>
              <a:t>|  </a:t>
            </a:r>
            <a:fld id="{D0C23CAC-3615-4471-B9FB-AB376FAFF36C}" type="slidenum">
              <a:rPr lang="en-US" smtClean="0">
                <a:latin typeface="Calibri Light" panose="020F0302020204030204" pitchFamily="34" charset="0"/>
                <a:cs typeface="Calibri" panose="020F0502020204030204" pitchFamily="34" charset="0"/>
              </a:rPr>
              <a:pPr/>
              <a:t>‹#›</a:t>
            </a:fld>
            <a:endParaRPr lang="en-US" dirty="0">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326870199"/>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701" r:id="rId5"/>
    <p:sldLayoutId id="2147483667" r:id="rId6"/>
    <p:sldLayoutId id="2147483696" r:id="rId7"/>
    <p:sldLayoutId id="2147483697" r:id="rId8"/>
    <p:sldLayoutId id="2147483668" r:id="rId9"/>
    <p:sldLayoutId id="2147483669" r:id="rId10"/>
    <p:sldLayoutId id="2147483670" r:id="rId11"/>
    <p:sldLayoutId id="2147483671" r:id="rId12"/>
    <p:sldLayoutId id="2147483672" r:id="rId13"/>
    <p:sldLayoutId id="2147483673" r:id="rId14"/>
    <p:sldLayoutId id="2147483674" r:id="rId15"/>
    <p:sldLayoutId id="2147483694" r:id="rId16"/>
    <p:sldLayoutId id="2147483695" r:id="rId17"/>
    <p:sldLayoutId id="2147483675" r:id="rId18"/>
    <p:sldLayoutId id="2147483676" r:id="rId19"/>
    <p:sldLayoutId id="2147483677" r:id="rId20"/>
    <p:sldLayoutId id="2147483678" r:id="rId21"/>
    <p:sldLayoutId id="2147483679" r:id="rId22"/>
    <p:sldLayoutId id="2147483680" r:id="rId23"/>
    <p:sldLayoutId id="2147483681" r:id="rId24"/>
    <p:sldLayoutId id="2147483682" r:id="rId25"/>
    <p:sldLayoutId id="2147483683" r:id="rId26"/>
    <p:sldLayoutId id="2147483684" r:id="rId27"/>
    <p:sldLayoutId id="2147483685" r:id="rId28"/>
    <p:sldLayoutId id="2147483686" r:id="rId29"/>
    <p:sldLayoutId id="2147483687" r:id="rId30"/>
    <p:sldLayoutId id="2147483688" r:id="rId31"/>
    <p:sldLayoutId id="2147483689" r:id="rId32"/>
    <p:sldLayoutId id="2147483690" r:id="rId33"/>
    <p:sldLayoutId id="2147483691" r:id="rId34"/>
    <p:sldLayoutId id="2147483698" r:id="rId35"/>
    <p:sldLayoutId id="2147483699" r:id="rId36"/>
    <p:sldLayoutId id="2147483700" r:id="rId37"/>
  </p:sldLayoutIdLst>
  <p:transition>
    <p:fade/>
  </p:transition>
  <p:hf hdr="0"/>
  <p:txStyles>
    <p:titleStyle>
      <a:lvl1pPr algn="l" defTabSz="685800" rtl="0" eaLnBrk="1" latinLnBrk="0" hangingPunct="1">
        <a:lnSpc>
          <a:spcPct val="90000"/>
        </a:lnSpc>
        <a:spcBef>
          <a:spcPct val="0"/>
        </a:spcBef>
        <a:buNone/>
        <a:defRPr sz="2175" b="0" i="0" kern="1200">
          <a:solidFill>
            <a:schemeClr val="tx1"/>
          </a:solidFill>
          <a:latin typeface="Calibri" panose="020F0502020204030204" pitchFamily="34" charset="0"/>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Calibri" panose="020F050202020403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Calibri" panose="020F050202020403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Calibri" panose="020F050202020403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Calibri" panose="020F050202020403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b="0" i="0" kern="1200">
          <a:solidFill>
            <a:schemeClr val="accent1">
              <a:lumMod val="75000"/>
            </a:schemeClr>
          </a:solidFill>
          <a:latin typeface="Calibri" panose="020F0502020204030204" pitchFamily="34" charset="0"/>
          <a:ea typeface="+mn-ea"/>
          <a:cs typeface="Calibri" panose="020F050202020403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userDrawn="1">
          <p15:clr>
            <a:srgbClr val="F26B43"/>
          </p15:clr>
        </p15:guide>
        <p15:guide id="2" orient="horz" pos="3014" userDrawn="1">
          <p15:clr>
            <a:srgbClr val="C35EA4"/>
          </p15:clr>
        </p15:guide>
        <p15:guide id="3" pos="5352" userDrawn="1">
          <p15:clr>
            <a:srgbClr val="C35EA4"/>
          </p15:clr>
        </p15:guide>
        <p15:guide id="4" orient="horz" pos="1621" userDrawn="1">
          <p15:clr>
            <a:srgbClr val="F26B43"/>
          </p15:clr>
        </p15:guide>
        <p15:guide id="5" pos="288"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3.png"/><Relationship Id="rId4" Type="http://schemas.microsoft.com/office/2007/relationships/hdphoto" Target="../media/hdphoto3.wdp"/></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microsoft.com/office/2007/relationships/hdphoto" Target="../media/hdphoto4.wdp"/></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hyperlink" Target="http://ssa.gov/" TargetMode="External"/><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7.xml"/><Relationship Id="rId1" Type="http://schemas.openxmlformats.org/officeDocument/2006/relationships/slideLayout" Target="../slideLayouts/slideLayout16.xml"/><Relationship Id="rId5" Type="http://schemas.openxmlformats.org/officeDocument/2006/relationships/image" Target="../media/image45.png"/><Relationship Id="rId4" Type="http://schemas.openxmlformats.org/officeDocument/2006/relationships/image" Target="../media/image44.png"/></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29.xml"/><Relationship Id="rId1" Type="http://schemas.openxmlformats.org/officeDocument/2006/relationships/slideLayout" Target="../slideLayouts/slideLayout10.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image" Target="../media/image53.png"/></Relationships>
</file>

<file path=ppt/slides/_rels/slide3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7.xml"/></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5.xml"/><Relationship Id="rId1" Type="http://schemas.openxmlformats.org/officeDocument/2006/relationships/slideLayout" Target="../slideLayouts/slideLayout37.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286E6B80-90E0-BF48-99FF-3AB31E886B29}"/>
              </a:ext>
            </a:extLst>
          </p:cNvPr>
          <p:cNvSpPr>
            <a:spLocks noGrp="1"/>
          </p:cNvSpPr>
          <p:nvPr>
            <p:ph type="ctrTitle"/>
          </p:nvPr>
        </p:nvSpPr>
        <p:spPr>
          <a:xfrm>
            <a:off x="364142" y="2275028"/>
            <a:ext cx="4775886" cy="1465256"/>
          </a:xfrm>
        </p:spPr>
        <p:txBody>
          <a:bodyPr>
            <a:normAutofit/>
          </a:bodyPr>
          <a:lstStyle/>
          <a:p>
            <a:pPr>
              <a:spcBef>
                <a:spcPts val="3000"/>
              </a:spcBef>
            </a:pPr>
            <a:r>
              <a:rPr lang="en-US" dirty="0"/>
              <a:t>Women and Money</a:t>
            </a:r>
            <a:br>
              <a:rPr lang="en-US" dirty="0"/>
            </a:br>
            <a:r>
              <a:rPr lang="en-US" sz="1650" b="0" spc="50" dirty="0"/>
              <a:t>TAKING CHARGE OF YOUR FINANCIAL FUTURE</a:t>
            </a:r>
            <a:endParaRPr lang="en-US" spc="50" dirty="0"/>
          </a:p>
        </p:txBody>
      </p:sp>
      <p:sp>
        <p:nvSpPr>
          <p:cNvPr id="13" name="Content Placeholder 12">
            <a:extLst>
              <a:ext uri="{FF2B5EF4-FFF2-40B4-BE49-F238E27FC236}">
                <a16:creationId xmlns:a16="http://schemas.microsoft.com/office/drawing/2014/main" id="{472776F1-D00B-B648-A2D9-D87296BE63B1}"/>
              </a:ext>
            </a:extLst>
          </p:cNvPr>
          <p:cNvSpPr>
            <a:spLocks noGrp="1"/>
          </p:cNvSpPr>
          <p:nvPr>
            <p:ph idx="1"/>
          </p:nvPr>
        </p:nvSpPr>
        <p:spPr/>
        <p:txBody>
          <a:bodyPr/>
          <a:lstStyle/>
          <a:p>
            <a:r>
              <a:rPr lang="en-US" dirty="0"/>
              <a:t>SECURITY BENEFIT</a:t>
            </a:r>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Speaker Slide</a:t>
            </a:r>
          </a:p>
        </p:txBody>
      </p:sp>
      <p:sp>
        <p:nvSpPr>
          <p:cNvPr id="3" name="Subtitle 2"/>
          <p:cNvSpPr>
            <a:spLocks noGrp="1"/>
          </p:cNvSpPr>
          <p:nvPr>
            <p:ph type="subTitle" idx="1"/>
          </p:nvPr>
        </p:nvSpPr>
        <p:spPr/>
        <p:txBody>
          <a:bodyPr>
            <a:normAutofit/>
          </a:bodyPr>
          <a:lstStyle/>
          <a:p>
            <a:r>
              <a:rPr lang="en-US" sz="1200" dirty="0"/>
              <a:t>TITLE</a:t>
            </a:r>
          </a:p>
        </p:txBody>
      </p:sp>
      <p:sp>
        <p:nvSpPr>
          <p:cNvPr id="5" name="Text Placeholder 4"/>
          <p:cNvSpPr>
            <a:spLocks noGrp="1"/>
          </p:cNvSpPr>
          <p:nvPr>
            <p:ph type="body" sz="quarter" idx="11"/>
          </p:nvPr>
        </p:nvSpPr>
        <p:spPr/>
        <p:txBody>
          <a:bodyPr/>
          <a:lstStyle/>
          <a:p>
            <a:r>
              <a:rPr lang="en-US" dirty="0"/>
              <a:t>SECURITY BENEFIT – WOMEN AND MONEY</a:t>
            </a:r>
          </a:p>
        </p:txBody>
      </p:sp>
      <p:sp>
        <p:nvSpPr>
          <p:cNvPr id="6" name="Slide Number Placeholder 5"/>
          <p:cNvSpPr>
            <a:spLocks noGrp="1"/>
          </p:cNvSpPr>
          <p:nvPr>
            <p:ph type="sldNum" sz="quarter" idx="4"/>
          </p:nvPr>
        </p:nvSpPr>
        <p:spPr>
          <a:xfrm>
            <a:off x="6750173"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2</a:t>
            </a:fld>
            <a:endParaRPr lang="en-US" dirty="0">
              <a:latin typeface="Calibri" panose="020F0502020204030204" pitchFamily="34" charset="0"/>
              <a:cs typeface="Calibri" panose="020F0502020204030204" pitchFamily="34" charset="0"/>
            </a:endParaRPr>
          </a:p>
        </p:txBody>
      </p:sp>
      <p:sp>
        <p:nvSpPr>
          <p:cNvPr id="8" name="Text Placeholder 7">
            <a:extLst>
              <a:ext uri="{FF2B5EF4-FFF2-40B4-BE49-F238E27FC236}">
                <a16:creationId xmlns:a16="http://schemas.microsoft.com/office/drawing/2014/main" id="{4F08A0FD-4214-2314-7B62-76B323387C1A}"/>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5842272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E14987D6-6A9C-A443-B102-61F7574F5294}"/>
              </a:ext>
            </a:extLst>
          </p:cNvPr>
          <p:cNvSpPr>
            <a:spLocks noGrp="1"/>
          </p:cNvSpPr>
          <p:nvPr>
            <p:ph type="body" sz="quarter" idx="13"/>
          </p:nvPr>
        </p:nvSpPr>
        <p:spPr>
          <a:xfrm>
            <a:off x="375048" y="1229863"/>
            <a:ext cx="3634978" cy="442543"/>
          </a:xfrm>
        </p:spPr>
        <p:txBody>
          <a:bodyPr/>
          <a:lstStyle/>
          <a:p>
            <a:r>
              <a:rPr lang="en-US" dirty="0"/>
              <a:t>Agenda</a:t>
            </a:r>
          </a:p>
        </p:txBody>
      </p:sp>
      <p:sp>
        <p:nvSpPr>
          <p:cNvPr id="12" name="Rectangle 11">
            <a:extLst>
              <a:ext uri="{FF2B5EF4-FFF2-40B4-BE49-F238E27FC236}">
                <a16:creationId xmlns:a16="http://schemas.microsoft.com/office/drawing/2014/main" id="{63C06B37-0724-6542-8E36-922E28D3DB0E}"/>
              </a:ext>
            </a:extLst>
          </p:cNvPr>
          <p:cNvSpPr/>
          <p:nvPr/>
        </p:nvSpPr>
        <p:spPr>
          <a:xfrm>
            <a:off x="332861" y="1904717"/>
            <a:ext cx="4455040" cy="1061829"/>
          </a:xfrm>
          <a:prstGeom prst="rect">
            <a:avLst/>
          </a:prstGeom>
        </p:spPr>
        <p:txBody>
          <a:bodyPr wrap="square">
            <a:spAutoFit/>
          </a:bodyPr>
          <a:lstStyle/>
          <a:p>
            <a:pPr lvl="0"/>
            <a:r>
              <a:rPr lang="en-US" sz="2100" dirty="0">
                <a:solidFill>
                  <a:prstClr val="white"/>
                </a:solidFill>
                <a:latin typeface="Calibri Light" panose="020F0302020204030204" pitchFamily="34" charset="0"/>
              </a:rPr>
              <a:t>✓  Economic Overview</a:t>
            </a:r>
          </a:p>
          <a:p>
            <a:r>
              <a:rPr lang="en-US" sz="2100" dirty="0">
                <a:solidFill>
                  <a:schemeClr val="bg1"/>
                </a:solidFill>
                <a:latin typeface="Calibri Light" panose="020F0302020204030204" pitchFamily="34" charset="0"/>
              </a:rPr>
              <a:t>✓  Retirement Challenges</a:t>
            </a:r>
          </a:p>
          <a:p>
            <a:pPr lvl="0"/>
            <a:r>
              <a:rPr lang="en-US" sz="2100" dirty="0">
                <a:solidFill>
                  <a:prstClr val="white"/>
                </a:solidFill>
                <a:latin typeface="Calibri Light" panose="020F0302020204030204" pitchFamily="34" charset="0"/>
              </a:rPr>
              <a:t>✓  Retirement Well-being</a:t>
            </a:r>
          </a:p>
        </p:txBody>
      </p:sp>
      <p:cxnSp>
        <p:nvCxnSpPr>
          <p:cNvPr id="5" name="Straight Connector 4">
            <a:extLst>
              <a:ext uri="{FF2B5EF4-FFF2-40B4-BE49-F238E27FC236}">
                <a16:creationId xmlns:a16="http://schemas.microsoft.com/office/drawing/2014/main" id="{32190EA0-BC0B-5F43-BD6C-120832A6AFC6}"/>
              </a:ext>
            </a:extLst>
          </p:cNvPr>
          <p:cNvCxnSpPr/>
          <p:nvPr/>
        </p:nvCxnSpPr>
        <p:spPr>
          <a:xfrm>
            <a:off x="450850" y="1717624"/>
            <a:ext cx="516425"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9B41CDDA-5664-7966-9FA8-76619A303804}"/>
              </a:ext>
            </a:extLst>
          </p:cNvPr>
          <p:cNvSpPr>
            <a:spLocks noGrp="1"/>
          </p:cNvSpPr>
          <p:nvPr>
            <p:ph type="sldNum" sz="quarter" idx="10"/>
          </p:nvPr>
        </p:nvSpPr>
        <p:spPr>
          <a:xfrm>
            <a:off x="6842189" y="4675117"/>
            <a:ext cx="1752085" cy="274098"/>
          </a:xfrm>
        </p:spPr>
        <p:txBody>
          <a:bodyPr/>
          <a:lstStyle/>
          <a:p>
            <a:r>
              <a:rPr lang="en-US" dirty="0">
                <a:solidFill>
                  <a:schemeClr val="bg1"/>
                </a:solidFill>
                <a:latin typeface="Calibri Light" panose="020F0302020204030204" pitchFamily="34" charset="0"/>
                <a:cs typeface="Calibri" panose="020F0502020204030204" pitchFamily="34" charset="0"/>
              </a:rPr>
              <a:t>22-09250-07  | 2026/03/05  |  </a:t>
            </a:r>
            <a:fld id="{D0C23CAC-3615-4471-B9FB-AB376FAFF36C}" type="slidenum">
              <a:rPr lang="en-US" smtClean="0">
                <a:solidFill>
                  <a:schemeClr val="bg1"/>
                </a:solidFill>
                <a:latin typeface="Calibri Light" panose="020F0302020204030204" pitchFamily="34" charset="0"/>
                <a:cs typeface="Calibri" panose="020F0502020204030204" pitchFamily="34" charset="0"/>
              </a:rPr>
              <a:pPr/>
              <a:t>3</a:t>
            </a:fld>
            <a:endParaRPr lang="en-US" dirty="0">
              <a:solidFill>
                <a:schemeClr val="bg1"/>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283046818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907450" y="1201156"/>
            <a:ext cx="2899337" cy="482571"/>
          </a:xfrm>
        </p:spPr>
        <p:txBody>
          <a:bodyPr>
            <a:noAutofit/>
          </a:bodyPr>
          <a:lstStyle/>
          <a:p>
            <a:r>
              <a:rPr lang="en-US" sz="2400" dirty="0">
                <a:solidFill>
                  <a:schemeClr val="accent3"/>
                </a:solidFill>
              </a:rPr>
              <a:t>Economic Overview</a:t>
            </a:r>
            <a:endParaRPr lang="en-US" dirty="0">
              <a:solidFill>
                <a:schemeClr val="accent3"/>
              </a:solidFill>
            </a:endParaRPr>
          </a:p>
        </p:txBody>
      </p:sp>
      <p:sp>
        <p:nvSpPr>
          <p:cNvPr id="3" name="Content Placeholder 2"/>
          <p:cNvSpPr>
            <a:spLocks noGrp="1"/>
          </p:cNvSpPr>
          <p:nvPr>
            <p:ph idx="13"/>
          </p:nvPr>
        </p:nvSpPr>
        <p:spPr>
          <a:xfrm>
            <a:off x="5907450" y="1921842"/>
            <a:ext cx="2899337" cy="2833439"/>
          </a:xfrm>
        </p:spPr>
        <p:txBody>
          <a:bodyPr>
            <a:noAutofit/>
          </a:bodyPr>
          <a:lstStyle/>
          <a:p>
            <a:r>
              <a:rPr lang="en-US" sz="1500" dirty="0">
                <a:solidFill>
                  <a:schemeClr val="accent3"/>
                </a:solidFill>
              </a:rPr>
              <a:t>Today, it’s critical that women know how to </a:t>
            </a:r>
            <a:r>
              <a:rPr lang="en-US" sz="1500" dirty="0">
                <a:solidFill>
                  <a:schemeClr val="tx2"/>
                </a:solidFill>
              </a:rPr>
              <a:t>save</a:t>
            </a:r>
            <a:r>
              <a:rPr lang="en-US" sz="1500" dirty="0">
                <a:solidFill>
                  <a:schemeClr val="accent3"/>
                </a:solidFill>
              </a:rPr>
              <a:t>, </a:t>
            </a:r>
            <a:r>
              <a:rPr lang="en-US" sz="1500" dirty="0">
                <a:solidFill>
                  <a:schemeClr val="tx2"/>
                </a:solidFill>
              </a:rPr>
              <a:t>invest</a:t>
            </a:r>
            <a:r>
              <a:rPr lang="en-US" sz="1500" dirty="0">
                <a:solidFill>
                  <a:schemeClr val="accent3"/>
                </a:solidFill>
              </a:rPr>
              <a:t>, and </a:t>
            </a:r>
            <a:r>
              <a:rPr lang="en-US" sz="1500" dirty="0">
                <a:solidFill>
                  <a:schemeClr val="tx2"/>
                </a:solidFill>
              </a:rPr>
              <a:t>plan</a:t>
            </a:r>
            <a:r>
              <a:rPr lang="en-US" sz="1500" dirty="0">
                <a:solidFill>
                  <a:schemeClr val="accent3"/>
                </a:solidFill>
              </a:rPr>
              <a:t> for their future.</a:t>
            </a:r>
          </a:p>
          <a:p>
            <a:endParaRPr lang="en-US" sz="1500" dirty="0">
              <a:solidFill>
                <a:schemeClr val="accent3"/>
              </a:solidFill>
            </a:endParaRPr>
          </a:p>
        </p:txBody>
      </p:sp>
      <p:sp>
        <p:nvSpPr>
          <p:cNvPr id="5" name="Slide Number Placeholder 5">
            <a:extLst>
              <a:ext uri="{FF2B5EF4-FFF2-40B4-BE49-F238E27FC236}">
                <a16:creationId xmlns:a16="http://schemas.microsoft.com/office/drawing/2014/main" id="{FDCA5C57-783F-E04A-9A56-00526EE5D07F}"/>
              </a:ext>
            </a:extLst>
          </p:cNvPr>
          <p:cNvSpPr>
            <a:spLocks noGrp="1"/>
          </p:cNvSpPr>
          <p:nvPr>
            <p:ph type="sldNum" sz="quarter" idx="4"/>
          </p:nvPr>
        </p:nvSpPr>
        <p:spPr>
          <a:xfrm>
            <a:off x="6750173"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4</a:t>
            </a:fld>
            <a:endParaRPr lang="en-US" dirty="0">
              <a:latin typeface="Calibri" panose="020F0502020204030204" pitchFamily="34" charset="0"/>
              <a:cs typeface="Calibri" panose="020F0502020204030204" pitchFamily="34" charset="0"/>
            </a:endParaRPr>
          </a:p>
        </p:txBody>
      </p:sp>
      <p:cxnSp>
        <p:nvCxnSpPr>
          <p:cNvPr id="7" name="Straight Connector 6">
            <a:extLst>
              <a:ext uri="{FF2B5EF4-FFF2-40B4-BE49-F238E27FC236}">
                <a16:creationId xmlns:a16="http://schemas.microsoft.com/office/drawing/2014/main" id="{FC560BB8-2770-DB6D-91F6-B6753F5A542F}"/>
              </a:ext>
            </a:extLst>
          </p:cNvPr>
          <p:cNvCxnSpPr/>
          <p:nvPr/>
        </p:nvCxnSpPr>
        <p:spPr>
          <a:xfrm>
            <a:off x="6006806" y="1759863"/>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25423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194" y="1661249"/>
            <a:ext cx="2899337" cy="483018"/>
          </a:xfrm>
        </p:spPr>
        <p:txBody>
          <a:bodyPr>
            <a:noAutofit/>
          </a:bodyPr>
          <a:lstStyle/>
          <a:p>
            <a:r>
              <a:rPr lang="en-US" sz="2400" dirty="0">
                <a:solidFill>
                  <a:schemeClr val="accent3"/>
                </a:solidFill>
              </a:rPr>
              <a:t>Economic Overview</a:t>
            </a:r>
            <a:endParaRPr lang="en-US" dirty="0">
              <a:solidFill>
                <a:schemeClr val="accent3"/>
              </a:solidFill>
            </a:endParaRPr>
          </a:p>
        </p:txBody>
      </p:sp>
      <p:sp>
        <p:nvSpPr>
          <p:cNvPr id="3" name="Content Placeholder 2"/>
          <p:cNvSpPr>
            <a:spLocks noGrp="1"/>
          </p:cNvSpPr>
          <p:nvPr>
            <p:ph idx="13"/>
          </p:nvPr>
        </p:nvSpPr>
        <p:spPr>
          <a:xfrm>
            <a:off x="406202" y="2370271"/>
            <a:ext cx="2650907" cy="2833439"/>
          </a:xfrm>
        </p:spPr>
        <p:txBody>
          <a:bodyPr>
            <a:noAutofit/>
          </a:bodyPr>
          <a:lstStyle/>
          <a:p>
            <a:pPr lvl="0">
              <a:spcBef>
                <a:spcPct val="20000"/>
              </a:spcBef>
              <a:defRPr/>
            </a:pPr>
            <a:r>
              <a:rPr lang="en-US" sz="1500" dirty="0">
                <a:solidFill>
                  <a:srgbClr val="5D5D5D"/>
                </a:solidFill>
              </a:rPr>
              <a:t>Women today have never been in a </a:t>
            </a:r>
            <a:r>
              <a:rPr lang="en-US" sz="1500" dirty="0">
                <a:solidFill>
                  <a:schemeClr val="tx2"/>
                </a:solidFill>
              </a:rPr>
              <a:t>better position </a:t>
            </a:r>
            <a:r>
              <a:rPr lang="en-US" sz="1500" dirty="0">
                <a:solidFill>
                  <a:srgbClr val="5D5D5D"/>
                </a:solidFill>
              </a:rPr>
              <a:t>to</a:t>
            </a:r>
            <a:r>
              <a:rPr lang="en-US" sz="1500" b="1" dirty="0">
                <a:solidFill>
                  <a:schemeClr val="tx2"/>
                </a:solidFill>
              </a:rPr>
              <a:t> </a:t>
            </a:r>
            <a:r>
              <a:rPr lang="en-US" sz="1500" dirty="0">
                <a:solidFill>
                  <a:schemeClr val="tx2"/>
                </a:solidFill>
              </a:rPr>
              <a:t>achieve financial security</a:t>
            </a:r>
            <a:r>
              <a:rPr lang="en-US" sz="1500" dirty="0">
                <a:solidFill>
                  <a:schemeClr val="accent1"/>
                </a:solidFill>
              </a:rPr>
              <a:t>.</a:t>
            </a:r>
            <a:br>
              <a:rPr lang="en-US" sz="1500" b="1" dirty="0"/>
            </a:br>
            <a:endParaRPr lang="en-US" sz="1500" dirty="0"/>
          </a:p>
          <a:p>
            <a:endParaRPr lang="en-US" sz="1500" dirty="0"/>
          </a:p>
        </p:txBody>
      </p:sp>
      <p:sp>
        <p:nvSpPr>
          <p:cNvPr id="5" name="Slide Number Placeholder 5">
            <a:extLst>
              <a:ext uri="{FF2B5EF4-FFF2-40B4-BE49-F238E27FC236}">
                <a16:creationId xmlns:a16="http://schemas.microsoft.com/office/drawing/2014/main" id="{9DCE596B-9AE9-2343-AA52-304C9548A3C7}"/>
              </a:ext>
            </a:extLst>
          </p:cNvPr>
          <p:cNvSpPr>
            <a:spLocks noGrp="1"/>
          </p:cNvSpPr>
          <p:nvPr>
            <p:ph type="sldNum" sz="quarter" idx="4"/>
          </p:nvPr>
        </p:nvSpPr>
        <p:spPr/>
        <p:txBody>
          <a:bodyPr vert="horz" lIns="0" tIns="45720" rIns="0" bIns="45720" rtlCol="0" anchor="ctr"/>
          <a:lstStyle/>
          <a:p>
            <a:r>
              <a:rPr lang="en-US"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mtClean="0">
                <a:solidFill>
                  <a:schemeClr val="bg1"/>
                </a:solidFill>
                <a:latin typeface="Calibri" panose="020F0502020204030204" pitchFamily="34" charset="0"/>
                <a:cs typeface="Calibri" panose="020F0502020204030204" pitchFamily="34" charset="0"/>
              </a:rPr>
              <a:pPr/>
              <a:t>5</a:t>
            </a:fld>
            <a:endParaRPr lang="en-US" dirty="0">
              <a:solidFill>
                <a:schemeClr val="bg1"/>
              </a:solidFill>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40486DD6-324C-BFEC-2B41-E88BEEB14F34}"/>
              </a:ext>
            </a:extLst>
          </p:cNvPr>
          <p:cNvCxnSpPr/>
          <p:nvPr/>
        </p:nvCxnSpPr>
        <p:spPr>
          <a:xfrm>
            <a:off x="480608" y="2216127"/>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34438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3624942" y="369611"/>
            <a:ext cx="7228071" cy="482571"/>
          </a:xfrm>
        </p:spPr>
        <p:txBody>
          <a:bodyPr>
            <a:noAutofit/>
          </a:bodyPr>
          <a:lstStyle/>
          <a:p>
            <a:pPr eaLnBrk="1" hangingPunct="1">
              <a:defRPr/>
            </a:pPr>
            <a:r>
              <a:rPr lang="en-US" dirty="0">
                <a:solidFill>
                  <a:schemeClr val="accent3"/>
                </a:solidFill>
                <a:cs typeface="Calibri" pitchFamily="34" charset="0"/>
              </a:rPr>
              <a:t>Economic Overview</a:t>
            </a:r>
          </a:p>
        </p:txBody>
      </p:sp>
      <p:sp>
        <p:nvSpPr>
          <p:cNvPr id="8" name="Content Placeholder 7">
            <a:extLst>
              <a:ext uri="{FF2B5EF4-FFF2-40B4-BE49-F238E27FC236}">
                <a16:creationId xmlns:a16="http://schemas.microsoft.com/office/drawing/2014/main" id="{0A6E076B-6FC4-BB48-9F1E-8E97DA2E01F7}"/>
              </a:ext>
            </a:extLst>
          </p:cNvPr>
          <p:cNvSpPr>
            <a:spLocks noGrp="1"/>
          </p:cNvSpPr>
          <p:nvPr>
            <p:ph idx="10"/>
          </p:nvPr>
        </p:nvSpPr>
        <p:spPr>
          <a:xfrm>
            <a:off x="3657600" y="1075755"/>
            <a:ext cx="5262534" cy="3028153"/>
          </a:xfrm>
        </p:spPr>
        <p:txBody>
          <a:bodyPr>
            <a:normAutofit/>
          </a:bodyPr>
          <a:lstStyle/>
          <a:p>
            <a:pPr marL="215504" indent="-215504">
              <a:spcBef>
                <a:spcPct val="20000"/>
              </a:spcBef>
              <a:buClr>
                <a:srgbClr val="5D5D5D"/>
              </a:buClr>
              <a:buSzPct val="50000"/>
              <a:buFont typeface="Wingdings" panose="05000000000000000000" pitchFamily="2" charset="2"/>
              <a:buChar char="l"/>
              <a:defRPr/>
            </a:pPr>
            <a:r>
              <a:rPr lang="en-US" sz="1500" dirty="0">
                <a:solidFill>
                  <a:srgbClr val="5D5D5D"/>
                </a:solidFill>
              </a:rPr>
              <a:t>Women make up 56.2% of the workforce.</a:t>
            </a:r>
            <a:r>
              <a:rPr lang="en-US" sz="1500" baseline="30000" dirty="0">
                <a:solidFill>
                  <a:srgbClr val="5D5D5D"/>
                </a:solidFill>
              </a:rPr>
              <a:t>1</a:t>
            </a:r>
          </a:p>
          <a:p>
            <a:pPr marL="215504" indent="-215504">
              <a:spcBef>
                <a:spcPct val="20000"/>
              </a:spcBef>
              <a:buClr>
                <a:srgbClr val="5D5D5D"/>
              </a:buClr>
              <a:buSzPct val="50000"/>
              <a:buFont typeface="Wingdings" panose="05000000000000000000" pitchFamily="2" charset="2"/>
              <a:buChar char="l"/>
              <a:defRPr/>
            </a:pPr>
            <a:r>
              <a:rPr lang="en-US" sz="1500" dirty="0">
                <a:solidFill>
                  <a:srgbClr val="5D5D5D"/>
                </a:solidFill>
              </a:rPr>
              <a:t>Women earn the majority of all bachelor’s, master’s, and doctoral degrees.</a:t>
            </a:r>
            <a:r>
              <a:rPr lang="en-US" sz="1500" baseline="30000" dirty="0">
                <a:solidFill>
                  <a:srgbClr val="5D5D5D"/>
                </a:solidFill>
              </a:rPr>
              <a:t>2</a:t>
            </a:r>
            <a:endParaRPr lang="en-US" sz="1500" baseline="30000" dirty="0">
              <a:cs typeface="Calibri" panose="020F0502020204030204" pitchFamily="34" charset="0"/>
            </a:endParaRPr>
          </a:p>
          <a:p>
            <a:pPr marL="215504" indent="-215504">
              <a:spcBef>
                <a:spcPct val="20000"/>
              </a:spcBef>
              <a:buClr>
                <a:srgbClr val="5D5D5D"/>
              </a:buClr>
              <a:buSzPct val="50000"/>
              <a:buFont typeface="Wingdings" panose="05000000000000000000" pitchFamily="2" charset="2"/>
              <a:buChar char="l"/>
              <a:defRPr/>
            </a:pPr>
            <a:r>
              <a:rPr lang="en-US" sz="1500" dirty="0">
                <a:solidFill>
                  <a:srgbClr val="5D5D5D"/>
                </a:solidFill>
              </a:rPr>
              <a:t>Women account for more than half of all workers in management, professional, and related occupations.</a:t>
            </a:r>
            <a:r>
              <a:rPr lang="en-US" sz="1500" baseline="30000" dirty="0">
                <a:solidFill>
                  <a:srgbClr val="5D5D5D"/>
                </a:solidFill>
              </a:rPr>
              <a:t>2</a:t>
            </a:r>
          </a:p>
          <a:p>
            <a:pPr marL="215504" indent="-215504">
              <a:spcBef>
                <a:spcPct val="20000"/>
              </a:spcBef>
              <a:buClr>
                <a:srgbClr val="5D5D5D"/>
              </a:buClr>
              <a:buSzPct val="50000"/>
              <a:buFont typeface="Wingdings" panose="05000000000000000000" pitchFamily="2" charset="2"/>
              <a:buChar char="l"/>
              <a:defRPr/>
            </a:pPr>
            <a:r>
              <a:rPr lang="en-US" sz="1500" dirty="0">
                <a:solidFill>
                  <a:srgbClr val="5D5D5D"/>
                </a:solidFill>
              </a:rPr>
              <a:t>Women business owners own over 12 million businesses and employ more than 10.2 million workers.</a:t>
            </a:r>
            <a:r>
              <a:rPr lang="en-US" sz="1500" baseline="30000" dirty="0">
                <a:solidFill>
                  <a:srgbClr val="5D5D5D"/>
                </a:solidFill>
              </a:rPr>
              <a:t>3 </a:t>
            </a:r>
          </a:p>
          <a:p>
            <a:pPr marL="215504" indent="-215504">
              <a:spcBef>
                <a:spcPct val="20000"/>
              </a:spcBef>
              <a:buClr>
                <a:srgbClr val="5D5D5D"/>
              </a:buClr>
              <a:buSzPct val="50000"/>
              <a:buFont typeface="Wingdings" panose="05000000000000000000" pitchFamily="2" charset="2"/>
              <a:buChar char="l"/>
              <a:defRPr/>
            </a:pPr>
            <a:r>
              <a:rPr lang="en-US" sz="1500" dirty="0">
                <a:solidFill>
                  <a:srgbClr val="5D5D5D"/>
                </a:solidFill>
              </a:rPr>
              <a:t>Women control a third of all U.S. financial assets.</a:t>
            </a:r>
            <a:r>
              <a:rPr lang="en-US" sz="1500" baseline="30000" dirty="0">
                <a:solidFill>
                  <a:srgbClr val="5D5D5D"/>
                </a:solidFill>
              </a:rPr>
              <a:t>4</a:t>
            </a:r>
          </a:p>
          <a:p>
            <a:pPr marL="215504" indent="-215504">
              <a:spcBef>
                <a:spcPct val="20000"/>
              </a:spcBef>
              <a:buClr>
                <a:srgbClr val="5D5D5D"/>
              </a:buClr>
              <a:buSzPct val="50000"/>
              <a:buFont typeface="Wingdings" panose="05000000000000000000" pitchFamily="2" charset="2"/>
              <a:buChar char="l"/>
              <a:defRPr/>
            </a:pPr>
            <a:r>
              <a:rPr lang="en-US" sz="1500" dirty="0">
                <a:solidFill>
                  <a:srgbClr val="5D5D5D"/>
                </a:solidFill>
              </a:rPr>
              <a:t>LIMRA research reveals women working with a Financial Professional are more confident and prepared for retirement </a:t>
            </a:r>
            <a:r>
              <a:rPr lang="en-US" sz="1500" baseline="30000" dirty="0">
                <a:solidFill>
                  <a:srgbClr val="5D5D5D"/>
                </a:solidFill>
              </a:rPr>
              <a:t>4</a:t>
            </a:r>
          </a:p>
        </p:txBody>
      </p:sp>
      <p:sp>
        <p:nvSpPr>
          <p:cNvPr id="3" name="TextBox 2"/>
          <p:cNvSpPr txBox="1"/>
          <p:nvPr/>
        </p:nvSpPr>
        <p:spPr>
          <a:xfrm>
            <a:off x="3657600" y="3736569"/>
            <a:ext cx="5262534" cy="801187"/>
          </a:xfrm>
          <a:prstGeom prst="rect">
            <a:avLst/>
          </a:prstGeom>
          <a:noFill/>
        </p:spPr>
        <p:txBody>
          <a:bodyPr wrap="square" rtlCol="0">
            <a:noAutofit/>
          </a:bodyPr>
          <a:lstStyle/>
          <a:p>
            <a:r>
              <a:rPr lang="en-US" sz="788" baseline="30000" dirty="0">
                <a:solidFill>
                  <a:srgbClr val="5D5D5D"/>
                </a:solidFill>
                <a:latin typeface="Calibri Light" panose="020F0302020204030204" pitchFamily="34" charset="0"/>
              </a:rPr>
              <a:t>1</a:t>
            </a:r>
            <a:r>
              <a:rPr lang="en-US" sz="788" dirty="0">
                <a:solidFill>
                  <a:srgbClr val="5D5D5D"/>
                </a:solidFill>
                <a:latin typeface="Calibri Light" panose="020F0302020204030204" pitchFamily="34" charset="0"/>
              </a:rPr>
              <a:t>https://www.bls.gov/opub/reports/womens-databook/2021/home.htm</a:t>
            </a:r>
          </a:p>
          <a:p>
            <a:r>
              <a:rPr lang="en-US" sz="788" baseline="30000" dirty="0">
                <a:solidFill>
                  <a:srgbClr val="5D5D5D"/>
                </a:solidFill>
                <a:latin typeface="Calibri Light" panose="020F0302020204030204" pitchFamily="34" charset="0"/>
              </a:rPr>
              <a:t>2</a:t>
            </a:r>
            <a:r>
              <a:rPr lang="en-US" sz="788" dirty="0">
                <a:solidFill>
                  <a:srgbClr val="5D5D5D"/>
                </a:solidFill>
                <a:latin typeface="Calibri Light" panose="020F0302020204030204" pitchFamily="34" charset="0"/>
              </a:rPr>
              <a:t>https://www.catalyst.org/research/women-in-the-workforce-united-states/#:~:text=In%202021%2C%20women%20held%2052.0,nation's%20highest%2Dearning%20public%20companies.</a:t>
            </a:r>
          </a:p>
          <a:p>
            <a:r>
              <a:rPr lang="en-US" sz="788" baseline="30000" dirty="0">
                <a:solidFill>
                  <a:srgbClr val="5D5D5D"/>
                </a:solidFill>
                <a:latin typeface="Calibri Light" panose="020F0302020204030204" pitchFamily="34" charset="0"/>
              </a:rPr>
              <a:t>3</a:t>
            </a:r>
            <a:r>
              <a:rPr lang="en-US" sz="788" dirty="0">
                <a:solidFill>
                  <a:srgbClr val="5D5D5D"/>
                </a:solidFill>
                <a:latin typeface="Calibri Light" panose="020F0302020204030204" pitchFamily="34" charset="0"/>
              </a:rPr>
              <a:t>https://</a:t>
            </a:r>
            <a:r>
              <a:rPr lang="en-US" sz="788" dirty="0" err="1">
                <a:solidFill>
                  <a:srgbClr val="5D5D5D"/>
                </a:solidFill>
                <a:latin typeface="Calibri Light" panose="020F0302020204030204" pitchFamily="34" charset="0"/>
              </a:rPr>
              <a:t>advocacy.sba.gov</a:t>
            </a:r>
            <a:r>
              <a:rPr lang="en-US" sz="788" dirty="0">
                <a:solidFill>
                  <a:srgbClr val="5D5D5D"/>
                </a:solidFill>
                <a:latin typeface="Calibri Light" panose="020F0302020204030204" pitchFamily="34" charset="0"/>
              </a:rPr>
              <a:t>/2023/03/21/facts-about-small-business-women-ownership-statistics/#:~:text=Advocacy%20has%20released%20its%20newest,employ%20over%2010.1%20million%20workers.</a:t>
            </a:r>
            <a:br>
              <a:rPr lang="en-US" sz="788" baseline="30000" dirty="0">
                <a:solidFill>
                  <a:srgbClr val="5D5D5D"/>
                </a:solidFill>
                <a:latin typeface="Calibri Light" panose="020F0302020204030204" pitchFamily="34" charset="0"/>
              </a:rPr>
            </a:br>
            <a:r>
              <a:rPr lang="en-US" sz="788" baseline="30000">
                <a:solidFill>
                  <a:srgbClr val="5D5D5D"/>
                </a:solidFill>
                <a:latin typeface="Calibri Light" panose="020F0302020204030204" pitchFamily="34" charset="0"/>
              </a:rPr>
              <a:t>4</a:t>
            </a:r>
            <a:r>
              <a:rPr lang="en-US" sz="788">
                <a:solidFill>
                  <a:srgbClr val="5D5D5D"/>
                </a:solidFill>
                <a:latin typeface="Calibri Light" panose="020F0302020204030204" pitchFamily="34" charset="0"/>
              </a:rPr>
              <a:t>LIMRA Study, Impact of Financial Professionals on Retirement Security, 2023</a:t>
            </a:r>
            <a:endParaRPr lang="en-US" sz="788" dirty="0">
              <a:solidFill>
                <a:srgbClr val="5D5D5D"/>
              </a:solidFill>
              <a:latin typeface="Calibri Light" panose="020F0302020204030204" pitchFamily="34" charset="0"/>
            </a:endParaRPr>
          </a:p>
        </p:txBody>
      </p:sp>
      <p:pic>
        <p:nvPicPr>
          <p:cNvPr id="10" name="Picture 9">
            <a:extLst>
              <a:ext uri="{FF2B5EF4-FFF2-40B4-BE49-F238E27FC236}">
                <a16:creationId xmlns:a16="http://schemas.microsoft.com/office/drawing/2014/main" id="{D7AFF2C4-015E-674A-8656-DCA9F678EF1E}"/>
              </a:ext>
            </a:extLst>
          </p:cNvPr>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1000"/>
                    </a14:imgEffect>
                  </a14:imgLayer>
                </a14:imgProps>
              </a:ext>
              <a:ext uri="{28A0092B-C50C-407E-A947-70E740481C1C}">
                <a14:useLocalDpi xmlns:a14="http://schemas.microsoft.com/office/drawing/2010/main"/>
              </a:ext>
            </a:extLst>
          </a:blip>
          <a:srcRect t="-557"/>
          <a:stretch/>
        </p:blipFill>
        <p:spPr>
          <a:xfrm>
            <a:off x="0" y="-26277"/>
            <a:ext cx="3451860" cy="5172158"/>
          </a:xfrm>
          <a:prstGeom prst="rect">
            <a:avLst/>
          </a:prstGeom>
        </p:spPr>
      </p:pic>
      <p:cxnSp>
        <p:nvCxnSpPr>
          <p:cNvPr id="22" name="Straight Connector 21">
            <a:extLst>
              <a:ext uri="{FF2B5EF4-FFF2-40B4-BE49-F238E27FC236}">
                <a16:creationId xmlns:a16="http://schemas.microsoft.com/office/drawing/2014/main" id="{2913A770-9486-8945-80D4-4076C2B459F9}"/>
              </a:ext>
            </a:extLst>
          </p:cNvPr>
          <p:cNvCxnSpPr/>
          <p:nvPr/>
        </p:nvCxnSpPr>
        <p:spPr>
          <a:xfrm>
            <a:off x="3714750" y="910366"/>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1269B2FB-C3C1-FC41-8014-DA18F1306E9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8248" y="4633245"/>
            <a:ext cx="1315255" cy="187469"/>
          </a:xfrm>
          <a:prstGeom prst="rect">
            <a:avLst/>
          </a:prstGeom>
        </p:spPr>
      </p:pic>
      <p:sp>
        <p:nvSpPr>
          <p:cNvPr id="9" name="Slide Number Placeholder 5">
            <a:extLst>
              <a:ext uri="{FF2B5EF4-FFF2-40B4-BE49-F238E27FC236}">
                <a16:creationId xmlns:a16="http://schemas.microsoft.com/office/drawing/2014/main" id="{BD00681A-FF90-834C-BBD1-BD91AB6F9BCD}"/>
              </a:ext>
            </a:extLst>
          </p:cNvPr>
          <p:cNvSpPr>
            <a:spLocks noGrp="1"/>
          </p:cNvSpPr>
          <p:nvPr>
            <p:ph type="sldNum" sz="quarter" idx="4"/>
          </p:nvPr>
        </p:nvSpPr>
        <p:spPr>
          <a:xfrm>
            <a:off x="6771945" y="4587343"/>
            <a:ext cx="1752085" cy="273845"/>
          </a:xfrm>
        </p:spPr>
        <p:txBody>
          <a:bodyPr vert="horz" lIns="0" tIns="45720" rIns="0" bIns="45720" rtlCol="0" anchor="ctr"/>
          <a:lstStyle/>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6</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634375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896564" y="1405031"/>
            <a:ext cx="2899337" cy="482571"/>
          </a:xfrm>
        </p:spPr>
        <p:txBody>
          <a:bodyPr>
            <a:noAutofit/>
          </a:bodyPr>
          <a:lstStyle/>
          <a:p>
            <a:r>
              <a:rPr lang="en-US" dirty="0">
                <a:solidFill>
                  <a:schemeClr val="accent3"/>
                </a:solidFill>
              </a:rPr>
              <a:t>Retirement Challenges</a:t>
            </a:r>
          </a:p>
        </p:txBody>
      </p:sp>
      <p:sp>
        <p:nvSpPr>
          <p:cNvPr id="3" name="Content Placeholder 2"/>
          <p:cNvSpPr>
            <a:spLocks noGrp="1"/>
          </p:cNvSpPr>
          <p:nvPr>
            <p:ph idx="13"/>
          </p:nvPr>
        </p:nvSpPr>
        <p:spPr>
          <a:xfrm>
            <a:off x="5896564" y="2144489"/>
            <a:ext cx="2899337" cy="2691258"/>
          </a:xfrm>
        </p:spPr>
        <p:txBody>
          <a:bodyPr>
            <a:noAutofit/>
          </a:bodyPr>
          <a:lstStyle/>
          <a:p>
            <a:pPr lvl="0">
              <a:spcBef>
                <a:spcPct val="20000"/>
              </a:spcBef>
              <a:defRPr/>
            </a:pPr>
            <a:r>
              <a:rPr lang="en-US" sz="1500" dirty="0">
                <a:solidFill>
                  <a:schemeClr val="tx2"/>
                </a:solidFill>
              </a:rPr>
              <a:t>Women</a:t>
            </a:r>
            <a:r>
              <a:rPr lang="en-US" sz="1500" dirty="0">
                <a:solidFill>
                  <a:srgbClr val="727CA3"/>
                </a:solidFill>
              </a:rPr>
              <a:t> </a:t>
            </a:r>
            <a:r>
              <a:rPr lang="en-US" sz="1500" dirty="0">
                <a:solidFill>
                  <a:srgbClr val="5D5D5D"/>
                </a:solidFill>
              </a:rPr>
              <a:t>often face financial </a:t>
            </a:r>
            <a:r>
              <a:rPr lang="en-US" sz="1500" dirty="0">
                <a:solidFill>
                  <a:schemeClr val="tx2"/>
                </a:solidFill>
              </a:rPr>
              <a:t>challenges</a:t>
            </a:r>
            <a:r>
              <a:rPr lang="en-US" sz="1500" dirty="0">
                <a:solidFill>
                  <a:srgbClr val="727CA3"/>
                </a:solidFill>
              </a:rPr>
              <a:t> </a:t>
            </a:r>
            <a:r>
              <a:rPr lang="en-US" sz="1500" dirty="0">
                <a:solidFill>
                  <a:srgbClr val="5D5D5D"/>
                </a:solidFill>
              </a:rPr>
              <a:t>that their male counterparts don’t.</a:t>
            </a:r>
          </a:p>
        </p:txBody>
      </p:sp>
      <p:sp>
        <p:nvSpPr>
          <p:cNvPr id="6" name="Slide Number Placeholder 5">
            <a:extLst>
              <a:ext uri="{FF2B5EF4-FFF2-40B4-BE49-F238E27FC236}">
                <a16:creationId xmlns:a16="http://schemas.microsoft.com/office/drawing/2014/main" id="{1BEEA2B8-4532-CA41-A35F-BED18A1BD318}"/>
              </a:ext>
            </a:extLst>
          </p:cNvPr>
          <p:cNvSpPr>
            <a:spLocks noGrp="1"/>
          </p:cNvSpPr>
          <p:nvPr>
            <p:ph type="sldNum" sz="quarter" idx="4"/>
          </p:nvPr>
        </p:nvSpPr>
        <p:spPr>
          <a:xfrm>
            <a:off x="6761059" y="4609115"/>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7</a:t>
            </a:fld>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A4FD1D38-3202-97D4-FF87-A618591BFACA}"/>
              </a:ext>
            </a:extLst>
          </p:cNvPr>
          <p:cNvCxnSpPr/>
          <p:nvPr/>
        </p:nvCxnSpPr>
        <p:spPr>
          <a:xfrm>
            <a:off x="5985035" y="1974984"/>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845144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Retirement </a:t>
            </a:r>
            <a:r>
              <a:rPr lang="en-US" dirty="0">
                <a:solidFill>
                  <a:schemeClr val="accent3"/>
                </a:solidFill>
              </a:rPr>
              <a:t>Challenges</a:t>
            </a:r>
            <a:r>
              <a:rPr lang="en-US" baseline="30000" dirty="0">
                <a:solidFill>
                  <a:schemeClr val="accent3"/>
                </a:solidFill>
              </a:rPr>
              <a:t>5</a:t>
            </a:r>
          </a:p>
        </p:txBody>
      </p:sp>
      <p:sp>
        <p:nvSpPr>
          <p:cNvPr id="5" name="Slide Number Placeholder 4">
            <a:extLst>
              <a:ext uri="{FF2B5EF4-FFF2-40B4-BE49-F238E27FC236}">
                <a16:creationId xmlns:a16="http://schemas.microsoft.com/office/drawing/2014/main" id="{7199E22C-7737-4F41-9EEC-84A2FC086FAF}"/>
              </a:ext>
            </a:extLst>
          </p:cNvPr>
          <p:cNvSpPr>
            <a:spLocks noGrp="1"/>
          </p:cNvSpPr>
          <p:nvPr>
            <p:ph type="sldNum" sz="quarter" idx="4"/>
          </p:nvPr>
        </p:nvSpPr>
        <p:spPr>
          <a:xfrm>
            <a:off x="6763265" y="4769644"/>
            <a:ext cx="1752085" cy="273845"/>
          </a:xfrm>
        </p:spPr>
        <p:txBody>
          <a:bodyPr/>
          <a:lstStyle/>
          <a:p>
            <a:r>
              <a:rPr lang="en-US" dirty="0">
                <a:latin typeface="Calibri Light" panose="020F0302020204030204" pitchFamily="34" charset="0"/>
                <a:cs typeface="Calibri" panose="020F0502020204030204" pitchFamily="34" charset="0"/>
              </a:rPr>
              <a:t>22-09250-07  |  2019/06/03  |  </a:t>
            </a:r>
            <a:fld id="{D0C23CAC-3615-4471-B9FB-AB376FAFF36C}" type="slidenum">
              <a:rPr lang="en-US" smtClean="0">
                <a:latin typeface="Calibri Light" panose="020F0302020204030204" pitchFamily="34" charset="0"/>
                <a:cs typeface="Calibri" panose="020F0502020204030204" pitchFamily="34" charset="0"/>
              </a:rPr>
              <a:pPr/>
              <a:t>8</a:t>
            </a:fld>
            <a:endParaRPr lang="en-US" dirty="0">
              <a:latin typeface="Calibri Light" panose="020F0302020204030204" pitchFamily="34" charset="0"/>
              <a:cs typeface="Calibri" panose="020F0502020204030204" pitchFamily="34" charset="0"/>
            </a:endParaRPr>
          </a:p>
        </p:txBody>
      </p:sp>
      <p:sp>
        <p:nvSpPr>
          <p:cNvPr id="3" name="Content Placeholder 2"/>
          <p:cNvSpPr>
            <a:spLocks noGrp="1"/>
          </p:cNvSpPr>
          <p:nvPr>
            <p:ph idx="10"/>
          </p:nvPr>
        </p:nvSpPr>
        <p:spPr>
          <a:xfrm>
            <a:off x="395317" y="1084827"/>
            <a:ext cx="3791544" cy="2753059"/>
          </a:xfrm>
        </p:spPr>
        <p:txBody>
          <a:bodyPr>
            <a:normAutofit/>
          </a:bodyPr>
          <a:lstStyle/>
          <a:p>
            <a:pPr marL="214313" indent="-214313">
              <a:buFont typeface="Arial" panose="020B0604020202020204" pitchFamily="34" charset="0"/>
              <a:buChar char="•"/>
            </a:pPr>
            <a:r>
              <a:rPr lang="en-US" sz="1500" dirty="0">
                <a:solidFill>
                  <a:schemeClr val="accent3"/>
                </a:solidFill>
              </a:rPr>
              <a:t>Women have longer life expectancies.</a:t>
            </a:r>
          </a:p>
          <a:p>
            <a:pPr marL="214313" indent="-214313">
              <a:buFont typeface="Arial" panose="020B0604020202020204" pitchFamily="34" charset="0"/>
              <a:buChar char="•"/>
            </a:pPr>
            <a:r>
              <a:rPr lang="en-US" sz="1500" dirty="0">
                <a:solidFill>
                  <a:schemeClr val="accent3"/>
                </a:solidFill>
              </a:rPr>
              <a:t>Women generally earn less income and have less savings.</a:t>
            </a:r>
          </a:p>
          <a:p>
            <a:pPr marL="214313" indent="-214313">
              <a:buFont typeface="Arial" panose="020B0604020202020204" pitchFamily="34" charset="0"/>
              <a:buChar char="•"/>
            </a:pPr>
            <a:r>
              <a:rPr lang="en-US" sz="1500" dirty="0">
                <a:solidFill>
                  <a:schemeClr val="accent3"/>
                </a:solidFill>
              </a:rPr>
              <a:t>Women are more likely to interrupt careers to raise children or care for family members.</a:t>
            </a:r>
          </a:p>
          <a:p>
            <a:pPr marL="214313" indent="-214313">
              <a:buFont typeface="Arial" panose="020B0604020202020204" pitchFamily="34" charset="0"/>
              <a:buChar char="•"/>
            </a:pPr>
            <a:r>
              <a:rPr lang="en-US" sz="1500" dirty="0">
                <a:solidFill>
                  <a:schemeClr val="accent3"/>
                </a:solidFill>
              </a:rPr>
              <a:t>Women often invest too conservatively.</a:t>
            </a:r>
          </a:p>
        </p:txBody>
      </p:sp>
      <p:sp>
        <p:nvSpPr>
          <p:cNvPr id="7" name="TextBox 6"/>
          <p:cNvSpPr txBox="1"/>
          <p:nvPr/>
        </p:nvSpPr>
        <p:spPr>
          <a:xfrm>
            <a:off x="395316" y="4308170"/>
            <a:ext cx="4376709" cy="213585"/>
          </a:xfrm>
          <a:prstGeom prst="rect">
            <a:avLst/>
          </a:prstGeom>
          <a:noFill/>
        </p:spPr>
        <p:txBody>
          <a:bodyPr wrap="square" rtlCol="0">
            <a:spAutoFit/>
          </a:bodyPr>
          <a:lstStyle/>
          <a:p>
            <a:r>
              <a:rPr lang="en-US" sz="788" baseline="30000" dirty="0">
                <a:solidFill>
                  <a:srgbClr val="5D5D5D"/>
                </a:solidFill>
                <a:latin typeface="Calibri Light" panose="020F0302020204030204" pitchFamily="34" charset="0"/>
              </a:rPr>
              <a:t>5</a:t>
            </a:r>
            <a:r>
              <a:rPr lang="en-US" sz="788" dirty="0">
                <a:solidFill>
                  <a:srgbClr val="5D5D5D"/>
                </a:solidFill>
                <a:latin typeface="Calibri Light" panose="020F0302020204030204" pitchFamily="34" charset="0"/>
              </a:rPr>
              <a:t>https://www.bls.gov/opub/reports/womens-databook/2021/home.htm</a:t>
            </a:r>
          </a:p>
        </p:txBody>
      </p:sp>
      <p:pic>
        <p:nvPicPr>
          <p:cNvPr id="6" name="Picture 5">
            <a:extLst>
              <a:ext uri="{FF2B5EF4-FFF2-40B4-BE49-F238E27FC236}">
                <a16:creationId xmlns:a16="http://schemas.microsoft.com/office/drawing/2014/main" id="{D4811B84-B186-0C4A-81E3-9B8ACDBF4A9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57141" y="4166"/>
            <a:ext cx="4186859" cy="5141715"/>
          </a:xfrm>
          <a:prstGeom prst="rect">
            <a:avLst/>
          </a:prstGeom>
        </p:spPr>
      </p:pic>
      <p:sp>
        <p:nvSpPr>
          <p:cNvPr id="8" name="Slide Number Placeholder 5">
            <a:extLst>
              <a:ext uri="{FF2B5EF4-FFF2-40B4-BE49-F238E27FC236}">
                <a16:creationId xmlns:a16="http://schemas.microsoft.com/office/drawing/2014/main" id="{841E52E6-04A4-BF4A-90DA-A717665D697D}"/>
              </a:ext>
            </a:extLst>
          </p:cNvPr>
          <p:cNvSpPr txBox="1">
            <a:spLocks/>
          </p:cNvSpPr>
          <p:nvPr/>
        </p:nvSpPr>
        <p:spPr>
          <a:xfrm>
            <a:off x="6771945" y="4620001"/>
            <a:ext cx="1752085" cy="273845"/>
          </a:xfrm>
          <a:prstGeom prst="rect">
            <a:avLst/>
          </a:prstGeom>
        </p:spPr>
        <p:txBody>
          <a:bodyPr vert="horz" lIns="0" tIns="34290" rIns="0" bIns="34290" rtlCol="0" anchor="ctr"/>
          <a:lstStyle>
            <a:defPPr>
              <a:defRPr lang="en-US"/>
            </a:defPPr>
            <a:lvl1pPr marL="0" algn="r" defTabSz="457200" rtl="0" eaLnBrk="1" latinLnBrk="0" hangingPunct="1">
              <a:defRPr sz="800" b="0" i="0" kern="1200">
                <a:solidFill>
                  <a:schemeClr val="bg2">
                    <a:lumMod val="50000"/>
                  </a:schemeClr>
                </a:solidFill>
                <a:latin typeface="Sofia Pro Light" pitchFamily="2" charset="77"/>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600" dirty="0">
                <a:latin typeface="Calibri" panose="020F0502020204030204" pitchFamily="34" charset="0"/>
                <a:cs typeface="Calibri" panose="020F0502020204030204" pitchFamily="34" charset="0"/>
              </a:rPr>
              <a:t>37-07990-00  | 2026/03/05  |  </a:t>
            </a:r>
            <a:fld id="{D0C23CAC-3615-4471-B9FB-AB376FAFF36C}" type="slidenum">
              <a:rPr lang="en-US" sz="600">
                <a:latin typeface="Calibri" panose="020F0502020204030204" pitchFamily="34" charset="0"/>
                <a:cs typeface="Calibri" panose="020F0502020204030204" pitchFamily="34" charset="0"/>
              </a:rPr>
              <a:pPr/>
              <a:t>8</a:t>
            </a:fld>
            <a:endParaRPr lang="en-US" sz="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009710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6422" y="605951"/>
            <a:ext cx="3935270" cy="482571"/>
          </a:xfrm>
        </p:spPr>
        <p:txBody>
          <a:bodyPr>
            <a:noAutofit/>
          </a:bodyPr>
          <a:lstStyle/>
          <a:p>
            <a:r>
              <a:rPr lang="en-US" dirty="0">
                <a:solidFill>
                  <a:schemeClr val="accent3"/>
                </a:solidFill>
              </a:rPr>
              <a:t>Retirement Challenges</a:t>
            </a:r>
            <a:endParaRPr lang="en-US" sz="7200" baseline="30000" dirty="0">
              <a:solidFill>
                <a:schemeClr val="accent3"/>
              </a:solidFill>
            </a:endParaRPr>
          </a:p>
        </p:txBody>
      </p:sp>
      <p:sp>
        <p:nvSpPr>
          <p:cNvPr id="3" name="Content Placeholder 2"/>
          <p:cNvSpPr>
            <a:spLocks noGrp="1"/>
          </p:cNvSpPr>
          <p:nvPr>
            <p:ph idx="13"/>
          </p:nvPr>
        </p:nvSpPr>
        <p:spPr>
          <a:xfrm>
            <a:off x="389081" y="1293215"/>
            <a:ext cx="3232278" cy="2830818"/>
          </a:xfrm>
        </p:spPr>
        <p:txBody>
          <a:bodyPr>
            <a:noAutofit/>
          </a:bodyPr>
          <a:lstStyle/>
          <a:p>
            <a:pPr marL="171450" indent="-171450">
              <a:spcBef>
                <a:spcPts val="360"/>
              </a:spcBef>
              <a:buClr>
                <a:srgbClr val="5D5D5D"/>
              </a:buClr>
              <a:buSzPct val="50000"/>
              <a:buFont typeface="Wingdings" panose="05000000000000000000" pitchFamily="2" charset="2"/>
              <a:buChar char="l"/>
              <a:defRPr/>
            </a:pPr>
            <a:r>
              <a:rPr lang="en-US" sz="1500" dirty="0">
                <a:solidFill>
                  <a:srgbClr val="5D5D5D"/>
                </a:solidFill>
              </a:rPr>
              <a:t>Women on average live 5 years longer than men.</a:t>
            </a:r>
            <a:r>
              <a:rPr lang="en-US" sz="1500" baseline="30000" dirty="0">
                <a:solidFill>
                  <a:srgbClr val="5D5D5D"/>
                </a:solidFill>
              </a:rPr>
              <a:t>6</a:t>
            </a:r>
          </a:p>
          <a:p>
            <a:pPr marL="171450" indent="-171450">
              <a:spcBef>
                <a:spcPts val="360"/>
              </a:spcBef>
              <a:buClr>
                <a:srgbClr val="5D5D5D"/>
              </a:buClr>
              <a:buSzPct val="50000"/>
              <a:buFont typeface="Wingdings" panose="05000000000000000000" pitchFamily="2" charset="2"/>
              <a:buChar char="l"/>
              <a:defRPr/>
            </a:pPr>
            <a:r>
              <a:rPr lang="en-US" sz="1500" dirty="0">
                <a:solidFill>
                  <a:srgbClr val="5D5D5D"/>
                </a:solidFill>
              </a:rPr>
              <a:t>Retirement dollars will need to </a:t>
            </a:r>
            <a:br>
              <a:rPr lang="en-US" sz="1500" dirty="0">
                <a:solidFill>
                  <a:srgbClr val="5D5D5D"/>
                </a:solidFill>
              </a:rPr>
            </a:br>
            <a:r>
              <a:rPr lang="en-US" sz="1500" dirty="0">
                <a:solidFill>
                  <a:srgbClr val="5D5D5D"/>
                </a:solidFill>
              </a:rPr>
              <a:t>stretch further.</a:t>
            </a:r>
          </a:p>
          <a:p>
            <a:pPr marL="171450" indent="-171450">
              <a:spcBef>
                <a:spcPts val="360"/>
              </a:spcBef>
              <a:buClr>
                <a:srgbClr val="5D5D5D"/>
              </a:buClr>
              <a:buSzPct val="50000"/>
              <a:buFont typeface="Wingdings" panose="05000000000000000000" pitchFamily="2" charset="2"/>
              <a:buChar char="l"/>
              <a:defRPr/>
            </a:pPr>
            <a:r>
              <a:rPr lang="en-US" sz="1500" dirty="0">
                <a:solidFill>
                  <a:srgbClr val="5D5D5D"/>
                </a:solidFill>
              </a:rPr>
              <a:t>Women are more likely to need long-term care and face some health-care needs alone.</a:t>
            </a:r>
          </a:p>
          <a:p>
            <a:pPr marL="171450" indent="-171450">
              <a:spcBef>
                <a:spcPts val="360"/>
              </a:spcBef>
              <a:buClr>
                <a:srgbClr val="5D5D5D"/>
              </a:buClr>
              <a:buSzPct val="50000"/>
              <a:buFont typeface="Wingdings" panose="05000000000000000000" pitchFamily="2" charset="2"/>
              <a:buChar char="l"/>
              <a:defRPr/>
            </a:pPr>
            <a:r>
              <a:rPr lang="en-US" sz="1500" dirty="0">
                <a:solidFill>
                  <a:srgbClr val="5D5D5D"/>
                </a:solidFill>
              </a:rPr>
              <a:t>Married women are likely to have </a:t>
            </a:r>
            <a:br>
              <a:rPr lang="en-US" sz="1500" dirty="0">
                <a:solidFill>
                  <a:srgbClr val="5D5D5D"/>
                </a:solidFill>
              </a:rPr>
            </a:br>
            <a:r>
              <a:rPr lang="en-US" sz="1500" dirty="0">
                <a:solidFill>
                  <a:srgbClr val="5D5D5D"/>
                </a:solidFill>
              </a:rPr>
              <a:t>sole responsibility for financial </a:t>
            </a:r>
            <a:br>
              <a:rPr lang="en-US" sz="1500" dirty="0">
                <a:solidFill>
                  <a:srgbClr val="5D5D5D"/>
                </a:solidFill>
              </a:rPr>
            </a:br>
            <a:r>
              <a:rPr lang="en-US" sz="1500" dirty="0">
                <a:solidFill>
                  <a:srgbClr val="5D5D5D"/>
                </a:solidFill>
              </a:rPr>
              <a:t>decisions and disposition </a:t>
            </a:r>
            <a:br>
              <a:rPr lang="en-US" sz="1500" dirty="0">
                <a:solidFill>
                  <a:srgbClr val="5D5D5D"/>
                </a:solidFill>
              </a:rPr>
            </a:br>
            <a:r>
              <a:rPr lang="en-US" sz="1500" dirty="0">
                <a:solidFill>
                  <a:srgbClr val="5D5D5D"/>
                </a:solidFill>
              </a:rPr>
              <a:t>of marital estate.</a:t>
            </a:r>
          </a:p>
        </p:txBody>
      </p:sp>
      <p:sp>
        <p:nvSpPr>
          <p:cNvPr id="6" name="Slide Number Placeholder 5">
            <a:extLst>
              <a:ext uri="{FF2B5EF4-FFF2-40B4-BE49-F238E27FC236}">
                <a16:creationId xmlns:a16="http://schemas.microsoft.com/office/drawing/2014/main" id="{D438C0F4-497D-0E42-9AAA-964C3F0C8E1B}"/>
              </a:ext>
            </a:extLst>
          </p:cNvPr>
          <p:cNvSpPr>
            <a:spLocks noGrp="1"/>
          </p:cNvSpPr>
          <p:nvPr>
            <p:ph type="sldNum" sz="quarter" idx="4"/>
          </p:nvPr>
        </p:nvSpPr>
        <p:spPr>
          <a:xfrm>
            <a:off x="6750173" y="4609115"/>
            <a:ext cx="1752085" cy="273845"/>
          </a:xfrm>
        </p:spPr>
        <p:txBody>
          <a:bodyPr vert="horz" lIns="0" tIns="45720" rIns="0" bIns="45720" rtlCol="0" anchor="ctr"/>
          <a:lstStyle/>
          <a:p>
            <a:r>
              <a:rPr lang="en-US" dirty="0">
                <a:solidFill>
                  <a:schemeClr val="bg1"/>
                </a:solidFill>
                <a:latin typeface="Calibri" panose="020F0502020204030204" pitchFamily="34" charset="0"/>
                <a:cs typeface="Calibri" panose="020F0502020204030204" pitchFamily="34" charset="0"/>
              </a:rPr>
              <a:t>37-07990-00  | </a:t>
            </a:r>
            <a:r>
              <a:rPr lang="en-US" dirty="0">
                <a:solidFill>
                  <a:schemeClr val="bg1"/>
                </a:solidFill>
                <a:latin typeface="Calibri Light" panose="020F0302020204030204" pitchFamily="34" charset="0"/>
                <a:cs typeface="Calibri" panose="020F0502020204030204" pitchFamily="34" charset="0"/>
              </a:rPr>
              <a:t>2026/03/05</a:t>
            </a:r>
            <a:r>
              <a:rPr lang="en-US" dirty="0">
                <a:solidFill>
                  <a:schemeClr val="bg1"/>
                </a:solidFill>
                <a:latin typeface="Calibri" panose="020F0502020204030204" pitchFamily="34" charset="0"/>
                <a:cs typeface="Calibri" panose="020F0502020204030204" pitchFamily="34" charset="0"/>
              </a:rPr>
              <a:t>  |  </a:t>
            </a:r>
            <a:fld id="{D0C23CAC-3615-4471-B9FB-AB376FAFF36C}" type="slidenum">
              <a:rPr lang="en-US" smtClean="0">
                <a:solidFill>
                  <a:schemeClr val="bg1"/>
                </a:solidFill>
                <a:latin typeface="Calibri" panose="020F0502020204030204" pitchFamily="34" charset="0"/>
                <a:cs typeface="Calibri" panose="020F0502020204030204" pitchFamily="34" charset="0"/>
              </a:rPr>
              <a:pPr/>
              <a:t>9</a:t>
            </a:fld>
            <a:endParaRPr lang="en-US"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D9BD8BE4-7CF8-34D6-468A-D5ADC3C3893B}"/>
              </a:ext>
            </a:extLst>
          </p:cNvPr>
          <p:cNvSpPr txBox="1"/>
          <p:nvPr/>
        </p:nvSpPr>
        <p:spPr>
          <a:xfrm>
            <a:off x="389080" y="4328727"/>
            <a:ext cx="4666785" cy="213585"/>
          </a:xfrm>
          <a:prstGeom prst="rect">
            <a:avLst/>
          </a:prstGeom>
          <a:noFill/>
        </p:spPr>
        <p:txBody>
          <a:bodyPr wrap="square">
            <a:spAutoFit/>
          </a:bodyPr>
          <a:lstStyle/>
          <a:p>
            <a:pPr>
              <a:spcAft>
                <a:spcPts val="450"/>
              </a:spcAft>
              <a:buClr>
                <a:srgbClr val="5D5D5D"/>
              </a:buClr>
              <a:buSzPct val="50000"/>
              <a:defRPr/>
            </a:pPr>
            <a:r>
              <a:rPr lang="en-US" sz="788" baseline="30000" dirty="0">
                <a:solidFill>
                  <a:srgbClr val="5D5D5D"/>
                </a:solidFill>
                <a:latin typeface="Calibri Light" panose="020F0302020204030204" pitchFamily="34" charset="0"/>
              </a:rPr>
              <a:t>6</a:t>
            </a:r>
            <a:r>
              <a:rPr lang="en-US" sz="788" dirty="0">
                <a:solidFill>
                  <a:srgbClr val="5D5D5D"/>
                </a:solidFill>
                <a:latin typeface="Calibri Light" panose="020F0302020204030204" pitchFamily="34" charset="0"/>
              </a:rPr>
              <a:t> https://</a:t>
            </a:r>
            <a:r>
              <a:rPr lang="en-US" sz="788" dirty="0" err="1">
                <a:solidFill>
                  <a:srgbClr val="5D5D5D"/>
                </a:solidFill>
                <a:latin typeface="Calibri Light" panose="020F0302020204030204" pitchFamily="34" charset="0"/>
              </a:rPr>
              <a:t>www.advisory.com</a:t>
            </a:r>
            <a:r>
              <a:rPr lang="en-US" sz="788" dirty="0">
                <a:solidFill>
                  <a:srgbClr val="5D5D5D"/>
                </a:solidFill>
                <a:latin typeface="Calibri Light" panose="020F0302020204030204" pitchFamily="34" charset="0"/>
              </a:rPr>
              <a:t>/daily-briefing/2020/07/22/longevity</a:t>
            </a:r>
          </a:p>
        </p:txBody>
      </p:sp>
    </p:spTree>
    <p:extLst>
      <p:ext uri="{BB962C8B-B14F-4D97-AF65-F5344CB8AC3E}">
        <p14:creationId xmlns:p14="http://schemas.microsoft.com/office/powerpoint/2010/main" val="11461367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6422" y="606372"/>
            <a:ext cx="3935270" cy="482571"/>
          </a:xfrm>
        </p:spPr>
        <p:txBody>
          <a:bodyPr>
            <a:noAutofit/>
          </a:bodyPr>
          <a:lstStyle/>
          <a:p>
            <a:r>
              <a:rPr lang="en-US" dirty="0">
                <a:solidFill>
                  <a:schemeClr val="accent3"/>
                </a:solidFill>
              </a:rPr>
              <a:t>Retirement Challenges</a:t>
            </a:r>
            <a:endParaRPr lang="en-US" sz="7200" dirty="0">
              <a:solidFill>
                <a:schemeClr val="accent3"/>
              </a:solidFill>
            </a:endParaRPr>
          </a:p>
        </p:txBody>
      </p:sp>
      <p:sp>
        <p:nvSpPr>
          <p:cNvPr id="3" name="Content Placeholder 2"/>
          <p:cNvSpPr>
            <a:spLocks noGrp="1"/>
          </p:cNvSpPr>
          <p:nvPr>
            <p:ph idx="13"/>
          </p:nvPr>
        </p:nvSpPr>
        <p:spPr>
          <a:xfrm>
            <a:off x="389079" y="1307254"/>
            <a:ext cx="3475349" cy="2830818"/>
          </a:xfrm>
        </p:spPr>
        <p:txBody>
          <a:bodyPr>
            <a:noAutofit/>
          </a:bodyPr>
          <a:lstStyle/>
          <a:p>
            <a:pPr marL="171450" indent="-171450">
              <a:spcBef>
                <a:spcPts val="360"/>
              </a:spcBef>
              <a:spcAft>
                <a:spcPts val="450"/>
              </a:spcAft>
              <a:buClr>
                <a:srgbClr val="5D5D5D"/>
              </a:buClr>
              <a:buSzPct val="50000"/>
              <a:buFont typeface="Wingdings" panose="05000000000000000000" pitchFamily="2" charset="2"/>
              <a:buChar char="l"/>
              <a:defRPr/>
            </a:pPr>
            <a:r>
              <a:rPr lang="en-US" sz="1500" dirty="0">
                <a:solidFill>
                  <a:srgbClr val="5D5D5D"/>
                </a:solidFill>
              </a:rPr>
              <a:t>Women who work full-time earn </a:t>
            </a:r>
            <a:br>
              <a:rPr lang="en-US" sz="1500" dirty="0">
                <a:solidFill>
                  <a:srgbClr val="5D5D5D"/>
                </a:solidFill>
              </a:rPr>
            </a:br>
            <a:r>
              <a:rPr lang="en-US" sz="1500" dirty="0">
                <a:solidFill>
                  <a:srgbClr val="5D5D5D"/>
                </a:solidFill>
              </a:rPr>
              <a:t>82% ― on average ― of what </a:t>
            </a:r>
            <a:br>
              <a:rPr lang="en-US" sz="1500" dirty="0">
                <a:solidFill>
                  <a:srgbClr val="5D5D5D"/>
                </a:solidFill>
              </a:rPr>
            </a:br>
            <a:r>
              <a:rPr lang="en-US" sz="1500" dirty="0">
                <a:solidFill>
                  <a:srgbClr val="5D5D5D"/>
                </a:solidFill>
              </a:rPr>
              <a:t>men earn.</a:t>
            </a:r>
            <a:r>
              <a:rPr lang="en-US" sz="1500" baseline="30000" dirty="0">
                <a:solidFill>
                  <a:srgbClr val="5D5D5D"/>
                </a:solidFill>
              </a:rPr>
              <a:t>7 </a:t>
            </a:r>
          </a:p>
          <a:p>
            <a:pPr marL="171450" indent="-171450">
              <a:spcBef>
                <a:spcPts val="360"/>
              </a:spcBef>
              <a:spcAft>
                <a:spcPts val="450"/>
              </a:spcAft>
              <a:buClr>
                <a:srgbClr val="5D5D5D"/>
              </a:buClr>
              <a:buSzPct val="50000"/>
              <a:buFont typeface="Wingdings" panose="05000000000000000000" pitchFamily="2" charset="2"/>
              <a:buChar char="l"/>
              <a:defRPr/>
            </a:pPr>
            <a:r>
              <a:rPr lang="en-US" sz="1500" dirty="0">
                <a:solidFill>
                  <a:srgbClr val="5D5D5D"/>
                </a:solidFill>
              </a:rPr>
              <a:t>This impacts their savings, Social Security retirement benefits, and pensions.</a:t>
            </a:r>
          </a:p>
          <a:p>
            <a:pPr marL="171450" indent="-171450">
              <a:spcBef>
                <a:spcPts val="360"/>
              </a:spcBef>
              <a:spcAft>
                <a:spcPts val="450"/>
              </a:spcAft>
              <a:buClr>
                <a:srgbClr val="5D5D5D"/>
              </a:buClr>
              <a:buSzPct val="50000"/>
              <a:buFont typeface="Wingdings" panose="05000000000000000000" pitchFamily="2" charset="2"/>
              <a:buChar char="l"/>
              <a:defRPr/>
            </a:pPr>
            <a:r>
              <a:rPr lang="en-US" sz="1500" dirty="0">
                <a:solidFill>
                  <a:srgbClr val="5D5D5D"/>
                </a:solidFill>
              </a:rPr>
              <a:t>Lower earnings also increase vulnerability to unexpected economic obstacles: job loss, divorce, single parenthood, illness, and/or loss </a:t>
            </a:r>
            <a:br>
              <a:rPr lang="en-US" sz="1500" dirty="0">
                <a:solidFill>
                  <a:srgbClr val="5D5D5D"/>
                </a:solidFill>
              </a:rPr>
            </a:br>
            <a:r>
              <a:rPr lang="en-US" sz="1500" dirty="0">
                <a:solidFill>
                  <a:srgbClr val="5D5D5D"/>
                </a:solidFill>
              </a:rPr>
              <a:t>of spouse.</a:t>
            </a:r>
          </a:p>
        </p:txBody>
      </p:sp>
      <p:sp>
        <p:nvSpPr>
          <p:cNvPr id="6" name="TextBox 5">
            <a:extLst>
              <a:ext uri="{FF2B5EF4-FFF2-40B4-BE49-F238E27FC236}">
                <a16:creationId xmlns:a16="http://schemas.microsoft.com/office/drawing/2014/main" id="{0E8F7FCD-F28C-224D-8ACE-0C65611AC6FE}"/>
              </a:ext>
            </a:extLst>
          </p:cNvPr>
          <p:cNvSpPr txBox="1"/>
          <p:nvPr/>
        </p:nvSpPr>
        <p:spPr>
          <a:xfrm>
            <a:off x="389079" y="4138072"/>
            <a:ext cx="3589649" cy="213585"/>
          </a:xfrm>
          <a:prstGeom prst="rect">
            <a:avLst/>
          </a:prstGeom>
          <a:noFill/>
        </p:spPr>
        <p:txBody>
          <a:bodyPr wrap="square" rtlCol="0">
            <a:spAutoFit/>
          </a:bodyPr>
          <a:lstStyle/>
          <a:p>
            <a:r>
              <a:rPr lang="en-US" sz="788" baseline="30000" dirty="0">
                <a:solidFill>
                  <a:schemeClr val="accent3"/>
                </a:solidFill>
                <a:latin typeface="Calibri" panose="020F0502020204030204" pitchFamily="34" charset="0"/>
              </a:rPr>
              <a:t>7</a:t>
            </a:r>
            <a:r>
              <a:rPr lang="en-US" sz="788" dirty="0">
                <a:solidFill>
                  <a:schemeClr val="accent3"/>
                </a:solidFill>
                <a:latin typeface="Calibri" panose="020F0502020204030204" pitchFamily="34" charset="0"/>
              </a:rPr>
              <a:t>https://www.bls.gov/opub/reports/womens-databook/2021/home.htm</a:t>
            </a:r>
          </a:p>
        </p:txBody>
      </p:sp>
      <p:sp>
        <p:nvSpPr>
          <p:cNvPr id="7" name="Slide Number Placeholder 5">
            <a:extLst>
              <a:ext uri="{FF2B5EF4-FFF2-40B4-BE49-F238E27FC236}">
                <a16:creationId xmlns:a16="http://schemas.microsoft.com/office/drawing/2014/main" id="{87FF3DF6-678B-6845-BD94-550EBE79ECEB}"/>
              </a:ext>
            </a:extLst>
          </p:cNvPr>
          <p:cNvSpPr>
            <a:spLocks noGrp="1"/>
          </p:cNvSpPr>
          <p:nvPr>
            <p:ph type="sldNum" sz="quarter" idx="4"/>
          </p:nvPr>
        </p:nvSpPr>
        <p:spPr>
          <a:xfrm>
            <a:off x="6761059" y="4609115"/>
            <a:ext cx="1752085" cy="273845"/>
          </a:xfrm>
        </p:spPr>
        <p:txBody>
          <a:bodyPr vert="horz" lIns="0" tIns="45720" rIns="0" bIns="45720" rtlCol="0" anchor="ctr"/>
          <a:lstStyle/>
          <a:p>
            <a:r>
              <a:rPr lang="en-US" dirty="0">
                <a:solidFill>
                  <a:schemeClr val="bg1"/>
                </a:solidFill>
                <a:latin typeface="Calibri" panose="020F0502020204030204" pitchFamily="34" charset="0"/>
                <a:cs typeface="Calibri" panose="020F0502020204030204" pitchFamily="34" charset="0"/>
              </a:rPr>
              <a:t>37-07990-00  | </a:t>
            </a:r>
            <a:r>
              <a:rPr lang="en-US" dirty="0">
                <a:solidFill>
                  <a:schemeClr val="bg1"/>
                </a:solidFill>
                <a:latin typeface="Calibri Light" panose="020F0302020204030204" pitchFamily="34" charset="0"/>
                <a:cs typeface="Calibri" panose="020F0502020204030204" pitchFamily="34" charset="0"/>
              </a:rPr>
              <a:t>2026/03/05</a:t>
            </a:r>
            <a:r>
              <a:rPr lang="en-US" dirty="0">
                <a:solidFill>
                  <a:schemeClr val="bg1"/>
                </a:solidFill>
                <a:latin typeface="Calibri" panose="020F0502020204030204" pitchFamily="34" charset="0"/>
                <a:cs typeface="Calibri" panose="020F0502020204030204" pitchFamily="34" charset="0"/>
              </a:rPr>
              <a:t>  |  </a:t>
            </a:r>
            <a:fld id="{D0C23CAC-3615-4471-B9FB-AB376FAFF36C}" type="slidenum">
              <a:rPr lang="en-US" smtClean="0">
                <a:solidFill>
                  <a:schemeClr val="bg1"/>
                </a:solidFill>
                <a:latin typeface="Calibri" panose="020F0502020204030204" pitchFamily="34" charset="0"/>
                <a:cs typeface="Calibri" panose="020F0502020204030204" pitchFamily="34" charset="0"/>
              </a:rPr>
              <a:pPr/>
              <a:t>10</a:t>
            </a:fld>
            <a:endParaRPr lang="en-US"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461957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095006" y="686791"/>
            <a:ext cx="3619682" cy="482571"/>
          </a:xfrm>
        </p:spPr>
        <p:txBody>
          <a:bodyPr>
            <a:noAutofit/>
          </a:bodyPr>
          <a:lstStyle/>
          <a:p>
            <a:r>
              <a:rPr lang="en-US" sz="2400" dirty="0">
                <a:solidFill>
                  <a:schemeClr val="accent3"/>
                </a:solidFill>
              </a:rPr>
              <a:t>Retirement Challenges</a:t>
            </a:r>
            <a:endParaRPr lang="en-US" sz="7200" dirty="0">
              <a:solidFill>
                <a:schemeClr val="accent3"/>
              </a:solidFill>
            </a:endParaRPr>
          </a:p>
        </p:txBody>
      </p:sp>
      <p:sp>
        <p:nvSpPr>
          <p:cNvPr id="3" name="Content Placeholder 2"/>
          <p:cNvSpPr>
            <a:spLocks noGrp="1"/>
          </p:cNvSpPr>
          <p:nvPr>
            <p:ph idx="13"/>
          </p:nvPr>
        </p:nvSpPr>
        <p:spPr>
          <a:xfrm>
            <a:off x="5124268" y="1417621"/>
            <a:ext cx="3740952" cy="2830818"/>
          </a:xfrm>
        </p:spPr>
        <p:txBody>
          <a:bodyPr>
            <a:noAutofit/>
          </a:bodyPr>
          <a:lstStyle/>
          <a:p>
            <a:pPr marL="257175" indent="-257175">
              <a:buFont typeface="Arial" panose="020B0604020202020204" pitchFamily="34" charset="0"/>
              <a:buChar char="•"/>
            </a:pPr>
            <a:r>
              <a:rPr lang="en-US" sz="1500" dirty="0">
                <a:solidFill>
                  <a:schemeClr val="accent3"/>
                </a:solidFill>
              </a:rPr>
              <a:t>Lost income and employer benefits</a:t>
            </a:r>
          </a:p>
          <a:p>
            <a:pPr marL="257175" indent="-257175">
              <a:buFont typeface="Arial" panose="020B0604020202020204" pitchFamily="34" charset="0"/>
              <a:buChar char="•"/>
            </a:pPr>
            <a:r>
              <a:rPr lang="en-US" sz="1500" dirty="0">
                <a:solidFill>
                  <a:schemeClr val="accent3"/>
                </a:solidFill>
              </a:rPr>
              <a:t>Potentially lower Social Security </a:t>
            </a:r>
            <a:br>
              <a:rPr lang="en-US" sz="1500" dirty="0">
                <a:solidFill>
                  <a:schemeClr val="accent3"/>
                </a:solidFill>
              </a:rPr>
            </a:br>
            <a:r>
              <a:rPr lang="en-US" sz="1500" dirty="0">
                <a:solidFill>
                  <a:schemeClr val="accent3"/>
                </a:solidFill>
              </a:rPr>
              <a:t>retirement benefit</a:t>
            </a:r>
          </a:p>
          <a:p>
            <a:pPr marL="257175" indent="-257175">
              <a:buFont typeface="Arial" panose="020B0604020202020204" pitchFamily="34" charset="0"/>
              <a:buChar char="•"/>
            </a:pPr>
            <a:r>
              <a:rPr lang="en-US" sz="1500" dirty="0">
                <a:solidFill>
                  <a:schemeClr val="accent3"/>
                </a:solidFill>
              </a:rPr>
              <a:t>Economic vulnerability in event of divorce or spouse’s job loss</a:t>
            </a:r>
          </a:p>
          <a:p>
            <a:pPr marL="257175" indent="-257175">
              <a:buFont typeface="Arial" panose="020B0604020202020204" pitchFamily="34" charset="0"/>
              <a:buChar char="•"/>
            </a:pPr>
            <a:r>
              <a:rPr lang="en-US" sz="1500" dirty="0">
                <a:solidFill>
                  <a:schemeClr val="accent3"/>
                </a:solidFill>
              </a:rPr>
              <a:t>Possible difficulty finding a comparable job </a:t>
            </a:r>
          </a:p>
          <a:p>
            <a:pPr marL="257175" indent="-257175">
              <a:buFont typeface="Arial" panose="020B0604020202020204" pitchFamily="34" charset="0"/>
              <a:buChar char="•"/>
            </a:pPr>
            <a:r>
              <a:rPr lang="en-US" sz="1500" dirty="0">
                <a:solidFill>
                  <a:schemeClr val="accent3"/>
                </a:solidFill>
              </a:rPr>
              <a:t>Adverse impact of flexible schedule on salary and career advancement </a:t>
            </a:r>
          </a:p>
        </p:txBody>
      </p:sp>
      <p:sp>
        <p:nvSpPr>
          <p:cNvPr id="4" name="Slide Number Placeholder 5">
            <a:extLst>
              <a:ext uri="{FF2B5EF4-FFF2-40B4-BE49-F238E27FC236}">
                <a16:creationId xmlns:a16="http://schemas.microsoft.com/office/drawing/2014/main" id="{96E39AD4-F839-6E4D-B364-13263CCE769C}"/>
              </a:ext>
            </a:extLst>
          </p:cNvPr>
          <p:cNvSpPr txBox="1">
            <a:spLocks/>
          </p:cNvSpPr>
          <p:nvPr/>
        </p:nvSpPr>
        <p:spPr>
          <a:xfrm>
            <a:off x="6750173" y="4663545"/>
            <a:ext cx="1752085" cy="27384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600" dirty="0">
                <a:solidFill>
                  <a:schemeClr val="accent3"/>
                </a:solidFill>
                <a:latin typeface="Calibri" panose="020F0502020204030204" pitchFamily="34" charset="0"/>
                <a:cs typeface="Calibri" panose="020F0502020204030204" pitchFamily="34" charset="0"/>
              </a:rPr>
              <a:t>37-07990-00  | 2026/03/05  |  </a:t>
            </a:r>
            <a:fld id="{D0C23CAC-3615-4471-B9FB-AB376FAFF36C}" type="slidenum">
              <a:rPr lang="en-US" sz="600">
                <a:solidFill>
                  <a:schemeClr val="accent3"/>
                </a:solidFill>
                <a:latin typeface="Calibri" panose="020F0502020204030204" pitchFamily="34" charset="0"/>
                <a:cs typeface="Calibri" panose="020F0502020204030204" pitchFamily="34" charset="0"/>
              </a:rPr>
              <a:pPr algn="r"/>
              <a:t>11</a:t>
            </a:fld>
            <a:endParaRPr lang="en-US" sz="600" dirty="0">
              <a:solidFill>
                <a:schemeClr val="accent3"/>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576500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881934" y="1417760"/>
            <a:ext cx="3009311" cy="482571"/>
          </a:xfrm>
        </p:spPr>
        <p:txBody>
          <a:bodyPr>
            <a:noAutofit/>
          </a:bodyPr>
          <a:lstStyle/>
          <a:p>
            <a:r>
              <a:rPr lang="en-US" sz="2400" dirty="0">
                <a:solidFill>
                  <a:schemeClr val="accent3"/>
                </a:solidFill>
              </a:rPr>
              <a:t>Retirement Challenges</a:t>
            </a:r>
            <a:endParaRPr lang="en-US" sz="7200" dirty="0">
              <a:solidFill>
                <a:schemeClr val="accent3"/>
              </a:solidFill>
            </a:endParaRPr>
          </a:p>
        </p:txBody>
      </p:sp>
      <p:sp>
        <p:nvSpPr>
          <p:cNvPr id="3" name="Content Placeholder 2"/>
          <p:cNvSpPr>
            <a:spLocks noGrp="1"/>
          </p:cNvSpPr>
          <p:nvPr>
            <p:ph idx="13"/>
          </p:nvPr>
        </p:nvSpPr>
        <p:spPr>
          <a:xfrm>
            <a:off x="5896565" y="2128735"/>
            <a:ext cx="2793894" cy="2882578"/>
          </a:xfrm>
        </p:spPr>
        <p:txBody>
          <a:bodyPr>
            <a:noAutofit/>
          </a:bodyPr>
          <a:lstStyle/>
          <a:p>
            <a:pPr marL="257175" indent="-257175">
              <a:buFont typeface="Arial" panose="020B0604020202020204" pitchFamily="34" charset="0"/>
              <a:buChar char="•"/>
            </a:pPr>
            <a:r>
              <a:rPr lang="en-US" sz="1500" dirty="0">
                <a:solidFill>
                  <a:schemeClr val="accent3"/>
                </a:solidFill>
              </a:rPr>
              <a:t>Inadequate retirement nest egg because investments are too conservative</a:t>
            </a:r>
          </a:p>
          <a:p>
            <a:pPr marL="257175" indent="-257175">
              <a:buFont typeface="Arial" panose="020B0604020202020204" pitchFamily="34" charset="0"/>
              <a:buChar char="•"/>
            </a:pPr>
            <a:r>
              <a:rPr lang="en-US" sz="1500" dirty="0">
                <a:solidFill>
                  <a:schemeClr val="accent3"/>
                </a:solidFill>
              </a:rPr>
              <a:t>Loss of purchasing power due to inflation</a:t>
            </a:r>
          </a:p>
          <a:p>
            <a:pPr marL="257175" indent="-257175">
              <a:buFont typeface="Arial" panose="020B0604020202020204" pitchFamily="34" charset="0"/>
              <a:buChar char="•"/>
            </a:pPr>
            <a:r>
              <a:rPr lang="en-US" sz="1500" dirty="0">
                <a:solidFill>
                  <a:schemeClr val="accent3"/>
                </a:solidFill>
              </a:rPr>
              <a:t>No risk = less reward</a:t>
            </a:r>
          </a:p>
        </p:txBody>
      </p:sp>
      <p:sp>
        <p:nvSpPr>
          <p:cNvPr id="6" name="Slide Number Placeholder 5">
            <a:extLst>
              <a:ext uri="{FF2B5EF4-FFF2-40B4-BE49-F238E27FC236}">
                <a16:creationId xmlns:a16="http://schemas.microsoft.com/office/drawing/2014/main" id="{84F3C60B-B4DC-484D-9098-15C562823FB1}"/>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12</a:t>
            </a:fld>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C3EFD9F4-EBB0-2052-C562-0B19F76584D0}"/>
              </a:ext>
            </a:extLst>
          </p:cNvPr>
          <p:cNvCxnSpPr/>
          <p:nvPr/>
        </p:nvCxnSpPr>
        <p:spPr>
          <a:xfrm>
            <a:off x="5985035" y="1974984"/>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81023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552" y="369611"/>
            <a:ext cx="7952741" cy="482571"/>
          </a:xfrm>
        </p:spPr>
        <p:txBody>
          <a:bodyPr>
            <a:noAutofit/>
          </a:bodyPr>
          <a:lstStyle/>
          <a:p>
            <a:r>
              <a:rPr lang="en-US" sz="2400" dirty="0">
                <a:solidFill>
                  <a:schemeClr val="accent3"/>
                </a:solidFill>
              </a:rPr>
              <a:t>Retirement Challenges</a:t>
            </a:r>
            <a:endParaRPr lang="en-US" sz="2700" dirty="0">
              <a:solidFill>
                <a:schemeClr val="accent3"/>
              </a:solidFill>
            </a:endParaRPr>
          </a:p>
        </p:txBody>
      </p:sp>
      <p:sp>
        <p:nvSpPr>
          <p:cNvPr id="5" name="Content Placeholder 4">
            <a:extLst>
              <a:ext uri="{FF2B5EF4-FFF2-40B4-BE49-F238E27FC236}">
                <a16:creationId xmlns:a16="http://schemas.microsoft.com/office/drawing/2014/main" id="{BB340B8F-5614-B349-AEC2-F9FAD2902CB6}"/>
              </a:ext>
            </a:extLst>
          </p:cNvPr>
          <p:cNvSpPr>
            <a:spLocks noGrp="1"/>
          </p:cNvSpPr>
          <p:nvPr>
            <p:ph idx="10"/>
          </p:nvPr>
        </p:nvSpPr>
        <p:spPr>
          <a:xfrm>
            <a:off x="383635" y="1013498"/>
            <a:ext cx="7886700" cy="2837835"/>
          </a:xfrm>
        </p:spPr>
        <p:txBody>
          <a:bodyPr>
            <a:normAutofit/>
          </a:bodyPr>
          <a:lstStyle/>
          <a:p>
            <a:r>
              <a:rPr lang="en-US" sz="1500" dirty="0">
                <a:solidFill>
                  <a:srgbClr val="5D5D5D"/>
                </a:solidFill>
              </a:rPr>
              <a:t>Not all women will face all of these </a:t>
            </a:r>
            <a:r>
              <a:rPr lang="en-US" sz="1500" dirty="0">
                <a:solidFill>
                  <a:schemeClr val="accent2"/>
                </a:solidFill>
              </a:rPr>
              <a:t>CHALLENGES</a:t>
            </a:r>
            <a:r>
              <a:rPr lang="en-US" sz="1500" dirty="0">
                <a:solidFill>
                  <a:srgbClr val="5D5D5D"/>
                </a:solidFill>
              </a:rPr>
              <a:t>, but it's important to</a:t>
            </a:r>
            <a:br>
              <a:rPr lang="en-US" sz="1500" b="1" dirty="0">
                <a:solidFill>
                  <a:srgbClr val="5D5D5D"/>
                </a:solidFill>
              </a:rPr>
            </a:br>
            <a:r>
              <a:rPr lang="en-US" sz="1500" dirty="0">
                <a:solidFill>
                  <a:schemeClr val="accent2"/>
                </a:solidFill>
              </a:rPr>
              <a:t>MOVE FORWARD </a:t>
            </a:r>
            <a:r>
              <a:rPr lang="en-US" sz="1500" dirty="0">
                <a:solidFill>
                  <a:srgbClr val="5D5D5D"/>
                </a:solidFill>
              </a:rPr>
              <a:t>financially with them</a:t>
            </a:r>
            <a:r>
              <a:rPr lang="en-US" sz="1500" b="1" dirty="0">
                <a:solidFill>
                  <a:srgbClr val="5D5D5D"/>
                </a:solidFill>
              </a:rPr>
              <a:t> </a:t>
            </a:r>
            <a:r>
              <a:rPr lang="en-US" sz="1500" dirty="0">
                <a:solidFill>
                  <a:schemeClr val="accent2"/>
                </a:solidFill>
              </a:rPr>
              <a:t>IN MIND</a:t>
            </a:r>
            <a:r>
              <a:rPr lang="en-US" sz="1500" dirty="0">
                <a:solidFill>
                  <a:srgbClr val="5D5D5D"/>
                </a:solidFill>
              </a:rPr>
              <a:t>.</a:t>
            </a:r>
            <a:endParaRPr lang="en-US" sz="1500" dirty="0">
              <a:solidFill>
                <a:schemeClr val="accent6"/>
              </a:solidFill>
            </a:endParaRPr>
          </a:p>
        </p:txBody>
      </p:sp>
      <p:sp>
        <p:nvSpPr>
          <p:cNvPr id="21" name="Slide Number Placeholder 5">
            <a:extLst>
              <a:ext uri="{FF2B5EF4-FFF2-40B4-BE49-F238E27FC236}">
                <a16:creationId xmlns:a16="http://schemas.microsoft.com/office/drawing/2014/main" id="{D0EFF816-FE0C-954C-8843-E9EA84BDBE6E}"/>
              </a:ext>
            </a:extLst>
          </p:cNvPr>
          <p:cNvSpPr>
            <a:spLocks noGrp="1"/>
          </p:cNvSpPr>
          <p:nvPr>
            <p:ph type="sldNum" sz="quarter" idx="4"/>
          </p:nvPr>
        </p:nvSpPr>
        <p:spPr>
          <a:xfrm>
            <a:off x="6763265" y="4619831"/>
            <a:ext cx="1752085" cy="274098"/>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13</a:t>
            </a:fld>
            <a:endParaRPr lang="en-US" dirty="0">
              <a:latin typeface="Calibri" panose="020F0502020204030204" pitchFamily="34" charset="0"/>
              <a:cs typeface="Calibri" panose="020F0502020204030204" pitchFamily="34" charset="0"/>
            </a:endParaRPr>
          </a:p>
        </p:txBody>
      </p:sp>
      <p:sp>
        <p:nvSpPr>
          <p:cNvPr id="14" name="Oval 13">
            <a:extLst>
              <a:ext uri="{FF2B5EF4-FFF2-40B4-BE49-F238E27FC236}">
                <a16:creationId xmlns:a16="http://schemas.microsoft.com/office/drawing/2014/main" id="{7FA28A19-B02A-E049-8F71-BBB20BDC98B6}"/>
              </a:ext>
            </a:extLst>
          </p:cNvPr>
          <p:cNvSpPr/>
          <p:nvPr/>
        </p:nvSpPr>
        <p:spPr>
          <a:xfrm>
            <a:off x="1373641" y="2271845"/>
            <a:ext cx="1199262" cy="1199262"/>
          </a:xfrm>
          <a:prstGeom prst="ellipse">
            <a:avLst/>
          </a:prstGeom>
          <a:solidFill>
            <a:schemeClr val="bg1"/>
          </a:solidFill>
          <a:ln w="38100">
            <a:solidFill>
              <a:schemeClr val="tx2"/>
            </a:solidFill>
          </a:ln>
          <a:effectLst>
            <a:outerShdw blurRad="152400" dir="5400000" sx="90000" sy="-19000"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pic>
        <p:nvPicPr>
          <p:cNvPr id="13" name="Picture 12">
            <a:extLst>
              <a:ext uri="{FF2B5EF4-FFF2-40B4-BE49-F238E27FC236}">
                <a16:creationId xmlns:a16="http://schemas.microsoft.com/office/drawing/2014/main" id="{AAE604DD-DAA6-194F-B2FC-F6032E4AE56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93858" y="2387172"/>
            <a:ext cx="769907" cy="817045"/>
          </a:xfrm>
          <a:prstGeom prst="rect">
            <a:avLst/>
          </a:prstGeom>
        </p:spPr>
      </p:pic>
      <p:sp>
        <p:nvSpPr>
          <p:cNvPr id="16" name="Oval 15">
            <a:extLst>
              <a:ext uri="{FF2B5EF4-FFF2-40B4-BE49-F238E27FC236}">
                <a16:creationId xmlns:a16="http://schemas.microsoft.com/office/drawing/2014/main" id="{14806F10-265E-7F49-9AE5-E50DCB3D4D43}"/>
              </a:ext>
            </a:extLst>
          </p:cNvPr>
          <p:cNvSpPr/>
          <p:nvPr/>
        </p:nvSpPr>
        <p:spPr>
          <a:xfrm>
            <a:off x="3069731" y="2248130"/>
            <a:ext cx="1199262" cy="1199262"/>
          </a:xfrm>
          <a:prstGeom prst="ellipse">
            <a:avLst/>
          </a:prstGeom>
          <a:solidFill>
            <a:schemeClr val="bg1"/>
          </a:solidFill>
          <a:ln w="38100">
            <a:solidFill>
              <a:schemeClr val="tx2"/>
            </a:solidFill>
          </a:ln>
          <a:effectLst>
            <a:outerShdw blurRad="152400" dir="5400000" sx="90000" sy="-19000"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pic>
        <p:nvPicPr>
          <p:cNvPr id="15" name="Picture 14">
            <a:extLst>
              <a:ext uri="{FF2B5EF4-FFF2-40B4-BE49-F238E27FC236}">
                <a16:creationId xmlns:a16="http://schemas.microsoft.com/office/drawing/2014/main" id="{6A0B63C6-B68A-2A44-A549-31A4705BDF8C}"/>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305051" y="2425037"/>
            <a:ext cx="728621" cy="789338"/>
          </a:xfrm>
          <a:prstGeom prst="rect">
            <a:avLst/>
          </a:prstGeom>
        </p:spPr>
      </p:pic>
      <p:sp>
        <p:nvSpPr>
          <p:cNvPr id="18" name="Oval 17">
            <a:extLst>
              <a:ext uri="{FF2B5EF4-FFF2-40B4-BE49-F238E27FC236}">
                <a16:creationId xmlns:a16="http://schemas.microsoft.com/office/drawing/2014/main" id="{631F4619-D7D0-7744-A337-438FE4249480}"/>
              </a:ext>
            </a:extLst>
          </p:cNvPr>
          <p:cNvSpPr/>
          <p:nvPr/>
        </p:nvSpPr>
        <p:spPr>
          <a:xfrm>
            <a:off x="4807732" y="2226800"/>
            <a:ext cx="1199262" cy="1199262"/>
          </a:xfrm>
          <a:prstGeom prst="ellipse">
            <a:avLst/>
          </a:prstGeom>
          <a:solidFill>
            <a:schemeClr val="bg1"/>
          </a:solidFill>
          <a:ln w="38100">
            <a:solidFill>
              <a:schemeClr val="tx2"/>
            </a:solidFill>
          </a:ln>
          <a:effectLst>
            <a:outerShdw blurRad="152400" dir="5400000" sx="90000" sy="-19000"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pic>
        <p:nvPicPr>
          <p:cNvPr id="17" name="Picture 16">
            <a:extLst>
              <a:ext uri="{FF2B5EF4-FFF2-40B4-BE49-F238E27FC236}">
                <a16:creationId xmlns:a16="http://schemas.microsoft.com/office/drawing/2014/main" id="{C59F41ED-0731-5949-BAAE-0043AE873B5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4989501" y="2405106"/>
            <a:ext cx="785620" cy="817045"/>
          </a:xfrm>
          <a:prstGeom prst="rect">
            <a:avLst/>
          </a:prstGeom>
        </p:spPr>
      </p:pic>
      <p:sp>
        <p:nvSpPr>
          <p:cNvPr id="20" name="Oval 19">
            <a:extLst>
              <a:ext uri="{FF2B5EF4-FFF2-40B4-BE49-F238E27FC236}">
                <a16:creationId xmlns:a16="http://schemas.microsoft.com/office/drawing/2014/main" id="{AF906325-F74C-044A-A3DF-024FA6E76DCC}"/>
              </a:ext>
            </a:extLst>
          </p:cNvPr>
          <p:cNvSpPr/>
          <p:nvPr/>
        </p:nvSpPr>
        <p:spPr>
          <a:xfrm>
            <a:off x="6474027" y="2267379"/>
            <a:ext cx="1199262" cy="1199262"/>
          </a:xfrm>
          <a:prstGeom prst="ellipse">
            <a:avLst/>
          </a:prstGeom>
          <a:solidFill>
            <a:schemeClr val="bg1"/>
          </a:solidFill>
          <a:ln w="38100">
            <a:solidFill>
              <a:schemeClr val="tx2"/>
            </a:solidFill>
          </a:ln>
          <a:effectLst>
            <a:outerShdw blurRad="152400" dir="5400000" sx="90000" sy="-19000" rotWithShape="0">
              <a:prstClr val="black">
                <a:alpha val="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pic>
        <p:nvPicPr>
          <p:cNvPr id="19" name="Picture 18">
            <a:extLst>
              <a:ext uri="{FF2B5EF4-FFF2-40B4-BE49-F238E27FC236}">
                <a16:creationId xmlns:a16="http://schemas.microsoft.com/office/drawing/2014/main" id="{25A56902-8E3A-FC41-8EA9-B89C06833CD6}"/>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6696561" y="2381392"/>
            <a:ext cx="754194" cy="817044"/>
          </a:xfrm>
          <a:prstGeom prst="rect">
            <a:avLst/>
          </a:prstGeom>
        </p:spPr>
      </p:pic>
    </p:spTree>
    <p:extLst>
      <p:ext uri="{BB962C8B-B14F-4D97-AF65-F5344CB8AC3E}">
        <p14:creationId xmlns:p14="http://schemas.microsoft.com/office/powerpoint/2010/main" val="26946066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8" grpId="0" animBg="1"/>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8">
            <a:extLst>
              <a:ext uri="{FF2B5EF4-FFF2-40B4-BE49-F238E27FC236}">
                <a16:creationId xmlns:a16="http://schemas.microsoft.com/office/drawing/2014/main" id="{8BF91F1E-F36C-CD7C-DE11-7471CA2D7128}"/>
              </a:ext>
            </a:extLst>
          </p:cNvPr>
          <p:cNvSpPr>
            <a:spLocks noGrp="1"/>
          </p:cNvSpPr>
          <p:nvPr>
            <p:ph type="title"/>
          </p:nvPr>
        </p:nvSpPr>
        <p:spPr>
          <a:xfrm>
            <a:off x="470042" y="379048"/>
            <a:ext cx="7815823" cy="482571"/>
          </a:xfrm>
        </p:spPr>
        <p:txBody>
          <a:bodyPr vert="horz" lIns="0" tIns="45720" rIns="91440" bIns="45720" rtlCol="0" anchor="ctr">
            <a:noAutofit/>
          </a:bodyPr>
          <a:lstStyle/>
          <a:p>
            <a:pPr>
              <a:lnSpc>
                <a:spcPct val="90000"/>
              </a:lnSpc>
            </a:pPr>
            <a:r>
              <a:rPr lang="en-US" dirty="0">
                <a:cs typeface="Calibri" pitchFamily="34" charset="0"/>
              </a:rPr>
              <a:t>Income in Retirement</a:t>
            </a:r>
          </a:p>
        </p:txBody>
      </p:sp>
      <p:sp>
        <p:nvSpPr>
          <p:cNvPr id="2" name="Content Placeholder 1">
            <a:extLst>
              <a:ext uri="{FF2B5EF4-FFF2-40B4-BE49-F238E27FC236}">
                <a16:creationId xmlns:a16="http://schemas.microsoft.com/office/drawing/2014/main" id="{83EEF0DE-1348-D2B0-AD8B-3DA6ED9AE25D}"/>
              </a:ext>
            </a:extLst>
          </p:cNvPr>
          <p:cNvSpPr>
            <a:spLocks noGrp="1"/>
          </p:cNvSpPr>
          <p:nvPr>
            <p:ph idx="10"/>
          </p:nvPr>
        </p:nvSpPr>
        <p:spPr>
          <a:xfrm>
            <a:off x="395316" y="1012053"/>
            <a:ext cx="7886700" cy="2840463"/>
          </a:xfrm>
        </p:spPr>
        <p:txBody>
          <a:bodyPr>
            <a:normAutofit/>
          </a:bodyPr>
          <a:lstStyle/>
          <a:p>
            <a:r>
              <a:rPr lang="en-US" sz="1500" b="1" dirty="0">
                <a:solidFill>
                  <a:schemeClr val="accent3"/>
                </a:solidFill>
                <a:latin typeface="Calibri" panose="020F0502020204030204" pitchFamily="34" charset="0"/>
                <a:cs typeface="Calibri" panose="020F0502020204030204" pitchFamily="34" charset="0"/>
              </a:rPr>
              <a:t>Top Trending Financial Concerns Across All Segments</a:t>
            </a:r>
            <a:r>
              <a:rPr lang="en-US" sz="1500" b="1" baseline="30000" dirty="0">
                <a:solidFill>
                  <a:schemeClr val="accent3"/>
                </a:solidFill>
                <a:latin typeface="Calibri" panose="020F0502020204030204" pitchFamily="34" charset="0"/>
                <a:cs typeface="Calibri" panose="020F0502020204030204" pitchFamily="34" charset="0"/>
              </a:rPr>
              <a:t>8</a:t>
            </a:r>
          </a:p>
          <a:p>
            <a:r>
              <a:rPr lang="en-US" sz="1600" dirty="0">
                <a:solidFill>
                  <a:schemeClr val="accent3"/>
                </a:solidFill>
              </a:rPr>
              <a:t>What Women Want in Financial Services</a:t>
            </a:r>
          </a:p>
        </p:txBody>
      </p:sp>
      <p:sp>
        <p:nvSpPr>
          <p:cNvPr id="50" name="Slide Number Placeholder 5">
            <a:extLst>
              <a:ext uri="{FF2B5EF4-FFF2-40B4-BE49-F238E27FC236}">
                <a16:creationId xmlns:a16="http://schemas.microsoft.com/office/drawing/2014/main" id="{5E1AAF07-664C-B377-4B97-1A37AD213F81}"/>
              </a:ext>
            </a:extLst>
          </p:cNvPr>
          <p:cNvSpPr>
            <a:spLocks noGrp="1"/>
          </p:cNvSpPr>
          <p:nvPr>
            <p:ph type="sldNum" sz="quarter" idx="4"/>
          </p:nvPr>
        </p:nvSpPr>
        <p:spPr>
          <a:xfrm>
            <a:off x="6763265" y="4619274"/>
            <a:ext cx="1752085" cy="274098"/>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14</a:t>
            </a:fld>
            <a:endParaRPr lang="en-US"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3B644058-E829-DDB8-DCA4-3655BF550F9C}"/>
              </a:ext>
            </a:extLst>
          </p:cNvPr>
          <p:cNvSpPr txBox="1"/>
          <p:nvPr/>
        </p:nvSpPr>
        <p:spPr>
          <a:xfrm>
            <a:off x="395316" y="4414451"/>
            <a:ext cx="4575572" cy="207749"/>
          </a:xfrm>
          <a:prstGeom prst="rect">
            <a:avLst/>
          </a:prstGeom>
        </p:spPr>
        <p:txBody>
          <a:bodyPr wrap="square">
            <a:spAutoFit/>
          </a:bodyPr>
          <a:lstStyle>
            <a:defPPr>
              <a:defRPr lang="en-US"/>
            </a:defPPr>
            <a:lvl1pPr>
              <a:defRPr sz="1000" baseline="30000">
                <a:solidFill>
                  <a:schemeClr val="accent1"/>
                </a:solidFill>
                <a:latin typeface="Calibri Light" panose="020F0302020204030204" pitchFamily="34" charset="0"/>
              </a:defRPr>
            </a:lvl1pPr>
          </a:lstStyle>
          <a:p>
            <a:r>
              <a:rPr lang="en-US" sz="750" dirty="0">
                <a:solidFill>
                  <a:schemeClr val="bg2">
                    <a:lumMod val="50000"/>
                  </a:schemeClr>
                </a:solidFill>
              </a:rPr>
              <a:t>8</a:t>
            </a:r>
            <a:r>
              <a:rPr lang="en-US" sz="750" baseline="0" dirty="0">
                <a:solidFill>
                  <a:schemeClr val="bg2">
                    <a:lumMod val="50000"/>
                  </a:schemeClr>
                </a:solidFill>
              </a:rPr>
              <a:t> </a:t>
            </a:r>
            <a:r>
              <a:rPr lang="en-US" sz="750" baseline="0" dirty="0" err="1">
                <a:solidFill>
                  <a:schemeClr val="bg2">
                    <a:lumMod val="50000"/>
                  </a:schemeClr>
                </a:solidFill>
              </a:rPr>
              <a:t>Limra</a:t>
            </a:r>
            <a:r>
              <a:rPr lang="en-US" sz="750" baseline="0" dirty="0">
                <a:solidFill>
                  <a:schemeClr val="bg2">
                    <a:lumMod val="50000"/>
                  </a:schemeClr>
                </a:solidFill>
              </a:rPr>
              <a:t> Study 2022</a:t>
            </a:r>
          </a:p>
        </p:txBody>
      </p:sp>
      <p:sp>
        <p:nvSpPr>
          <p:cNvPr id="17422" name="TextBox 17421">
            <a:extLst>
              <a:ext uri="{FF2B5EF4-FFF2-40B4-BE49-F238E27FC236}">
                <a16:creationId xmlns:a16="http://schemas.microsoft.com/office/drawing/2014/main" id="{5CCB9BA8-DC2D-0353-AAFA-11D2D43AD72E}"/>
              </a:ext>
            </a:extLst>
          </p:cNvPr>
          <p:cNvSpPr txBox="1"/>
          <p:nvPr/>
        </p:nvSpPr>
        <p:spPr>
          <a:xfrm>
            <a:off x="457201" y="3144873"/>
            <a:ext cx="6541622" cy="1384995"/>
          </a:xfrm>
          <a:prstGeom prst="rect">
            <a:avLst/>
          </a:prstGeom>
          <a:noFill/>
        </p:spPr>
        <p:txBody>
          <a:bodyPr wrap="square" numCol="2">
            <a:spAutoFit/>
          </a:bodyPr>
          <a:lstStyle/>
          <a:p>
            <a:r>
              <a:rPr lang="en-US" sz="1200" b="1" dirty="0">
                <a:solidFill>
                  <a:schemeClr val="accent3"/>
                </a:solidFill>
                <a:latin typeface="Calibri" panose="020F0502020204030204" pitchFamily="34" charset="0"/>
                <a:cs typeface="Calibri" panose="020F0502020204030204" pitchFamily="34" charset="0"/>
              </a:rPr>
              <a:t>Segments</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Affluent (25 to 70)</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Mature (55 to 70)</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Sole Parent (25 to 60)</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Stay-at-Home Mom ( 25 to 60)</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Young Professional (25 to 45) </a:t>
            </a:r>
          </a:p>
          <a:p>
            <a:pPr marL="214313" indent="-214313">
              <a:buFont typeface="Arial" panose="020B0604020202020204" pitchFamily="34" charset="0"/>
              <a:buChar char="•"/>
            </a:pPr>
            <a:endParaRPr lang="en-US" sz="1200" dirty="0">
              <a:solidFill>
                <a:schemeClr val="accent3"/>
              </a:solidFill>
              <a:latin typeface="Calibri Light" panose="020F0302020204030204" pitchFamily="34" charset="0"/>
              <a:cs typeface="Calibri" pitchFamily="34" charset="0"/>
            </a:endParaRPr>
          </a:p>
          <a:p>
            <a:r>
              <a:rPr lang="en-US" sz="1200" b="1" dirty="0">
                <a:solidFill>
                  <a:schemeClr val="accent3"/>
                </a:solidFill>
                <a:latin typeface="Calibri" panose="020F0502020204030204" pitchFamily="34" charset="0"/>
                <a:cs typeface="Calibri" panose="020F0502020204030204" pitchFamily="34" charset="0"/>
              </a:rPr>
              <a:t>Characteristics</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Are ages 25 to 70</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Play a role in making financial decisions for </a:t>
            </a:r>
            <a:br>
              <a:rPr lang="en-US" sz="1200" dirty="0">
                <a:solidFill>
                  <a:schemeClr val="accent3"/>
                </a:solidFill>
                <a:latin typeface="Calibri Light" panose="020F0302020204030204" pitchFamily="34" charset="0"/>
                <a:cs typeface="Calibri" pitchFamily="34" charset="0"/>
              </a:rPr>
            </a:br>
            <a:r>
              <a:rPr lang="en-US" sz="1200" dirty="0">
                <a:solidFill>
                  <a:schemeClr val="accent3"/>
                </a:solidFill>
                <a:latin typeface="Calibri Light" panose="020F0302020204030204" pitchFamily="34" charset="0"/>
                <a:cs typeface="Calibri" pitchFamily="34" charset="0"/>
              </a:rPr>
              <a:t>their households</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Have sought or reviewed financial product </a:t>
            </a:r>
            <a:br>
              <a:rPr lang="en-US" sz="1200" dirty="0">
                <a:solidFill>
                  <a:schemeClr val="accent3"/>
                </a:solidFill>
                <a:latin typeface="Calibri Light" panose="020F0302020204030204" pitchFamily="34" charset="0"/>
                <a:cs typeface="Calibri" pitchFamily="34" charset="0"/>
              </a:rPr>
            </a:br>
            <a:r>
              <a:rPr lang="en-US" sz="1200" dirty="0">
                <a:solidFill>
                  <a:schemeClr val="accent3"/>
                </a:solidFill>
                <a:latin typeface="Calibri Light" panose="020F0302020204030204" pitchFamily="34" charset="0"/>
                <a:cs typeface="Calibri" pitchFamily="34" charset="0"/>
              </a:rPr>
              <a:t>information within last year</a:t>
            </a:r>
          </a:p>
          <a:p>
            <a:pPr marL="214313" indent="-214313">
              <a:buFont typeface="Arial" panose="020B0604020202020204" pitchFamily="34" charset="0"/>
              <a:buChar char="•"/>
            </a:pPr>
            <a:r>
              <a:rPr lang="en-US" sz="1200" dirty="0">
                <a:solidFill>
                  <a:schemeClr val="accent3"/>
                </a:solidFill>
                <a:latin typeface="Calibri Light" panose="020F0302020204030204" pitchFamily="34" charset="0"/>
                <a:cs typeface="Calibri" pitchFamily="34" charset="0"/>
              </a:rPr>
              <a:t>Have $35,000 or more in annual income</a:t>
            </a:r>
          </a:p>
        </p:txBody>
      </p:sp>
      <p:grpSp>
        <p:nvGrpSpPr>
          <p:cNvPr id="55" name="Group 54">
            <a:extLst>
              <a:ext uri="{FF2B5EF4-FFF2-40B4-BE49-F238E27FC236}">
                <a16:creationId xmlns:a16="http://schemas.microsoft.com/office/drawing/2014/main" id="{14FE5C1A-ABBA-AAD3-271F-3C47EFA1BACA}"/>
              </a:ext>
            </a:extLst>
          </p:cNvPr>
          <p:cNvGrpSpPr/>
          <p:nvPr/>
        </p:nvGrpSpPr>
        <p:grpSpPr>
          <a:xfrm>
            <a:off x="501061" y="1679929"/>
            <a:ext cx="1464623" cy="1329463"/>
            <a:chOff x="4544019" y="1620627"/>
            <a:chExt cx="2562837" cy="1772617"/>
          </a:xfrm>
        </p:grpSpPr>
        <p:sp>
          <p:nvSpPr>
            <p:cNvPr id="17" name="Text Placeholder 6">
              <a:extLst>
                <a:ext uri="{FF2B5EF4-FFF2-40B4-BE49-F238E27FC236}">
                  <a16:creationId xmlns:a16="http://schemas.microsoft.com/office/drawing/2014/main" id="{0F25B934-BF65-EE8D-3554-AA66107DFDF2}"/>
                </a:ext>
              </a:extLst>
            </p:cNvPr>
            <p:cNvSpPr txBox="1">
              <a:spLocks/>
            </p:cNvSpPr>
            <p:nvPr/>
          </p:nvSpPr>
          <p:spPr>
            <a:xfrm>
              <a:off x="4544019" y="1620627"/>
              <a:ext cx="2562837" cy="1772617"/>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7543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lnSpc>
                  <a:spcPct val="100000"/>
                </a:lnSpc>
                <a:spcBef>
                  <a:spcPts val="0"/>
                </a:spcBef>
              </a:pPr>
              <a:r>
                <a:rPr lang="en-US" sz="900" b="1" dirty="0">
                  <a:solidFill>
                    <a:schemeClr val="tx1"/>
                  </a:solidFill>
                  <a:latin typeface="Calibri" panose="020F0502020204030204" pitchFamily="34" charset="0"/>
                </a:rPr>
                <a:t>MANAGING DEBT (CREDIT CARDS, STUDENT LOANS, ETC.)</a:t>
              </a:r>
            </a:p>
          </p:txBody>
        </p:sp>
        <p:sp>
          <p:nvSpPr>
            <p:cNvPr id="19" name="Text Placeholder 6">
              <a:extLst>
                <a:ext uri="{FF2B5EF4-FFF2-40B4-BE49-F238E27FC236}">
                  <a16:creationId xmlns:a16="http://schemas.microsoft.com/office/drawing/2014/main" id="{F8966D4F-1C10-BAC9-A593-E9EBCED582AB}"/>
                </a:ext>
              </a:extLst>
            </p:cNvPr>
            <p:cNvSpPr txBox="1">
              <a:spLocks/>
            </p:cNvSpPr>
            <p:nvPr/>
          </p:nvSpPr>
          <p:spPr>
            <a:xfrm>
              <a:off x="4544021" y="1620627"/>
              <a:ext cx="2561799" cy="85344"/>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grpSp>
      <p:grpSp>
        <p:nvGrpSpPr>
          <p:cNvPr id="56" name="Group 55">
            <a:extLst>
              <a:ext uri="{FF2B5EF4-FFF2-40B4-BE49-F238E27FC236}">
                <a16:creationId xmlns:a16="http://schemas.microsoft.com/office/drawing/2014/main" id="{7123C5F8-EE00-CBB5-0EEE-194745D1B3BA}"/>
              </a:ext>
            </a:extLst>
          </p:cNvPr>
          <p:cNvGrpSpPr/>
          <p:nvPr/>
        </p:nvGrpSpPr>
        <p:grpSpPr>
          <a:xfrm>
            <a:off x="2125819" y="1685961"/>
            <a:ext cx="1464623" cy="1330452"/>
            <a:chOff x="4544019" y="1620627"/>
            <a:chExt cx="2562837" cy="1773936"/>
          </a:xfrm>
        </p:grpSpPr>
        <p:sp>
          <p:nvSpPr>
            <p:cNvPr id="57" name="Text Placeholder 6">
              <a:extLst>
                <a:ext uri="{FF2B5EF4-FFF2-40B4-BE49-F238E27FC236}">
                  <a16:creationId xmlns:a16="http://schemas.microsoft.com/office/drawing/2014/main" id="{565DEF87-F86E-6417-20F8-7AFB53D497BD}"/>
                </a:ext>
              </a:extLst>
            </p:cNvPr>
            <p:cNvSpPr txBox="1">
              <a:spLocks/>
            </p:cNvSpPr>
            <p:nvPr/>
          </p:nvSpPr>
          <p:spPr>
            <a:xfrm>
              <a:off x="4544019" y="1620627"/>
              <a:ext cx="2562837" cy="1773936"/>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7543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r>
                <a:rPr lang="en-US" sz="900" b="1" dirty="0">
                  <a:solidFill>
                    <a:schemeClr val="tx1"/>
                  </a:solidFill>
                  <a:latin typeface="Calibri" panose="020F0502020204030204" pitchFamily="34" charset="0"/>
                </a:rPr>
                <a:t>SAVING FOR RETIREMENT</a:t>
              </a:r>
            </a:p>
          </p:txBody>
        </p:sp>
        <p:sp>
          <p:nvSpPr>
            <p:cNvPr id="58" name="Text Placeholder 6">
              <a:extLst>
                <a:ext uri="{FF2B5EF4-FFF2-40B4-BE49-F238E27FC236}">
                  <a16:creationId xmlns:a16="http://schemas.microsoft.com/office/drawing/2014/main" id="{C9347FA4-FF80-D585-0F01-A99A5C375FCE}"/>
                </a:ext>
              </a:extLst>
            </p:cNvPr>
            <p:cNvSpPr txBox="1">
              <a:spLocks/>
            </p:cNvSpPr>
            <p:nvPr/>
          </p:nvSpPr>
          <p:spPr>
            <a:xfrm>
              <a:off x="4544021" y="1620627"/>
              <a:ext cx="2561799" cy="85344"/>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grpSp>
      <p:grpSp>
        <p:nvGrpSpPr>
          <p:cNvPr id="17409" name="Group 17408">
            <a:extLst>
              <a:ext uri="{FF2B5EF4-FFF2-40B4-BE49-F238E27FC236}">
                <a16:creationId xmlns:a16="http://schemas.microsoft.com/office/drawing/2014/main" id="{03C33A2F-C33D-0658-8AF7-5DB1A205A519}"/>
              </a:ext>
            </a:extLst>
          </p:cNvPr>
          <p:cNvGrpSpPr/>
          <p:nvPr/>
        </p:nvGrpSpPr>
        <p:grpSpPr>
          <a:xfrm>
            <a:off x="3750577" y="1685962"/>
            <a:ext cx="1464623" cy="1329463"/>
            <a:chOff x="4544019" y="1620627"/>
            <a:chExt cx="2562837" cy="1772617"/>
          </a:xfrm>
        </p:grpSpPr>
        <p:sp>
          <p:nvSpPr>
            <p:cNvPr id="17410" name="Text Placeholder 6">
              <a:extLst>
                <a:ext uri="{FF2B5EF4-FFF2-40B4-BE49-F238E27FC236}">
                  <a16:creationId xmlns:a16="http://schemas.microsoft.com/office/drawing/2014/main" id="{AE9F1EDF-AB6F-6B44-51A5-761B96FC5C93}"/>
                </a:ext>
              </a:extLst>
            </p:cNvPr>
            <p:cNvSpPr txBox="1">
              <a:spLocks/>
            </p:cNvSpPr>
            <p:nvPr/>
          </p:nvSpPr>
          <p:spPr>
            <a:xfrm>
              <a:off x="4544019" y="1620627"/>
              <a:ext cx="2562837" cy="1772617"/>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7543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lnSpc>
                  <a:spcPct val="100000"/>
                </a:lnSpc>
                <a:spcBef>
                  <a:spcPts val="0"/>
                </a:spcBef>
              </a:pPr>
              <a:r>
                <a:rPr lang="en-US" sz="900" b="1" dirty="0">
                  <a:solidFill>
                    <a:schemeClr val="tx1"/>
                  </a:solidFill>
                  <a:latin typeface="Calibri" panose="020F0502020204030204" pitchFamily="34" charset="0"/>
                </a:rPr>
                <a:t>COMPENSATING FOR UNEXPECTED EXPENSES AND INFLATION</a:t>
              </a:r>
            </a:p>
          </p:txBody>
        </p:sp>
        <p:sp>
          <p:nvSpPr>
            <p:cNvPr id="17411" name="Text Placeholder 6">
              <a:extLst>
                <a:ext uri="{FF2B5EF4-FFF2-40B4-BE49-F238E27FC236}">
                  <a16:creationId xmlns:a16="http://schemas.microsoft.com/office/drawing/2014/main" id="{08DE0719-5686-067C-E13C-190AF05F8CC8}"/>
                </a:ext>
              </a:extLst>
            </p:cNvPr>
            <p:cNvSpPr txBox="1">
              <a:spLocks/>
            </p:cNvSpPr>
            <p:nvPr/>
          </p:nvSpPr>
          <p:spPr>
            <a:xfrm>
              <a:off x="4544021" y="1620627"/>
              <a:ext cx="2561799" cy="85344"/>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grpSp>
      <p:grpSp>
        <p:nvGrpSpPr>
          <p:cNvPr id="17413" name="Group 17412">
            <a:extLst>
              <a:ext uri="{FF2B5EF4-FFF2-40B4-BE49-F238E27FC236}">
                <a16:creationId xmlns:a16="http://schemas.microsoft.com/office/drawing/2014/main" id="{68644D80-333C-B085-AEE6-7652C1556620}"/>
              </a:ext>
            </a:extLst>
          </p:cNvPr>
          <p:cNvGrpSpPr/>
          <p:nvPr/>
        </p:nvGrpSpPr>
        <p:grpSpPr>
          <a:xfrm>
            <a:off x="5375335" y="1691994"/>
            <a:ext cx="1464623" cy="1329465"/>
            <a:chOff x="4544019" y="1620627"/>
            <a:chExt cx="2562837" cy="1772620"/>
          </a:xfrm>
        </p:grpSpPr>
        <p:sp>
          <p:nvSpPr>
            <p:cNvPr id="17414" name="Text Placeholder 6">
              <a:extLst>
                <a:ext uri="{FF2B5EF4-FFF2-40B4-BE49-F238E27FC236}">
                  <a16:creationId xmlns:a16="http://schemas.microsoft.com/office/drawing/2014/main" id="{555AF4C1-FF85-B511-F4D5-FC4B50E177F3}"/>
                </a:ext>
              </a:extLst>
            </p:cNvPr>
            <p:cNvSpPr txBox="1">
              <a:spLocks/>
            </p:cNvSpPr>
            <p:nvPr/>
          </p:nvSpPr>
          <p:spPr>
            <a:xfrm>
              <a:off x="4544019" y="1620627"/>
              <a:ext cx="2562837" cy="1772620"/>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7543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r>
                <a:rPr lang="en-US" sz="900" b="1" dirty="0">
                  <a:solidFill>
                    <a:schemeClr val="tx1"/>
                  </a:solidFill>
                  <a:latin typeface="Calibri" panose="020F0502020204030204" pitchFamily="34" charset="0"/>
                </a:rPr>
                <a:t>ENSURING MY FAMILY WILL BE FINANCIALLY SECURE IF I DIE OR MY PARTNER DOES</a:t>
              </a:r>
            </a:p>
          </p:txBody>
        </p:sp>
        <p:sp>
          <p:nvSpPr>
            <p:cNvPr id="17415" name="Text Placeholder 6">
              <a:extLst>
                <a:ext uri="{FF2B5EF4-FFF2-40B4-BE49-F238E27FC236}">
                  <a16:creationId xmlns:a16="http://schemas.microsoft.com/office/drawing/2014/main" id="{EDA68DC7-E25B-5FBA-E8C3-47BA40FD0B2D}"/>
                </a:ext>
              </a:extLst>
            </p:cNvPr>
            <p:cNvSpPr txBox="1">
              <a:spLocks/>
            </p:cNvSpPr>
            <p:nvPr/>
          </p:nvSpPr>
          <p:spPr>
            <a:xfrm>
              <a:off x="4544021" y="1620627"/>
              <a:ext cx="2561799" cy="85344"/>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grpSp>
      <p:grpSp>
        <p:nvGrpSpPr>
          <p:cNvPr id="17416" name="Group 17415">
            <a:extLst>
              <a:ext uri="{FF2B5EF4-FFF2-40B4-BE49-F238E27FC236}">
                <a16:creationId xmlns:a16="http://schemas.microsoft.com/office/drawing/2014/main" id="{8DE6AE14-8B73-C015-64E3-66BB832026C5}"/>
              </a:ext>
            </a:extLst>
          </p:cNvPr>
          <p:cNvGrpSpPr/>
          <p:nvPr/>
        </p:nvGrpSpPr>
        <p:grpSpPr>
          <a:xfrm>
            <a:off x="7000093" y="1685962"/>
            <a:ext cx="1464623" cy="1335498"/>
            <a:chOff x="4544019" y="1620627"/>
            <a:chExt cx="2562837" cy="1780664"/>
          </a:xfrm>
        </p:grpSpPr>
        <p:sp>
          <p:nvSpPr>
            <p:cNvPr id="17417" name="Text Placeholder 6">
              <a:extLst>
                <a:ext uri="{FF2B5EF4-FFF2-40B4-BE49-F238E27FC236}">
                  <a16:creationId xmlns:a16="http://schemas.microsoft.com/office/drawing/2014/main" id="{8D37FDC7-FD15-0C12-4BB0-B8798169CF80}"/>
                </a:ext>
              </a:extLst>
            </p:cNvPr>
            <p:cNvSpPr txBox="1">
              <a:spLocks/>
            </p:cNvSpPr>
            <p:nvPr/>
          </p:nvSpPr>
          <p:spPr>
            <a:xfrm>
              <a:off x="4544019" y="1620627"/>
              <a:ext cx="2562837" cy="1780664"/>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7543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r>
                <a:rPr lang="en-US" sz="900" b="1" dirty="0">
                  <a:solidFill>
                    <a:schemeClr val="tx1"/>
                  </a:solidFill>
                  <a:latin typeface="Calibri" panose="020F0502020204030204" pitchFamily="34" charset="0"/>
                </a:rPr>
                <a:t>OUTLIVING MY SAVINGS IN RETIREMENT</a:t>
              </a:r>
            </a:p>
          </p:txBody>
        </p:sp>
        <p:sp>
          <p:nvSpPr>
            <p:cNvPr id="17418" name="Text Placeholder 6">
              <a:extLst>
                <a:ext uri="{FF2B5EF4-FFF2-40B4-BE49-F238E27FC236}">
                  <a16:creationId xmlns:a16="http://schemas.microsoft.com/office/drawing/2014/main" id="{391434E8-E055-263E-8280-F135616EB7B5}"/>
                </a:ext>
              </a:extLst>
            </p:cNvPr>
            <p:cNvSpPr txBox="1">
              <a:spLocks/>
            </p:cNvSpPr>
            <p:nvPr/>
          </p:nvSpPr>
          <p:spPr>
            <a:xfrm>
              <a:off x="4544021" y="1620627"/>
              <a:ext cx="2561799" cy="85344"/>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grpSp>
      <p:pic>
        <p:nvPicPr>
          <p:cNvPr id="17423" name="Picture 17422">
            <a:extLst>
              <a:ext uri="{FF2B5EF4-FFF2-40B4-BE49-F238E27FC236}">
                <a16:creationId xmlns:a16="http://schemas.microsoft.com/office/drawing/2014/main" id="{1B4EA69E-1783-617C-C9A6-3ECF3A5D67F6}"/>
              </a:ext>
            </a:extLst>
          </p:cNvPr>
          <p:cNvPicPr>
            <a:picLocks noChangeAspect="1"/>
          </p:cNvPicPr>
          <p:nvPr/>
        </p:nvPicPr>
        <p:blipFill>
          <a:blip r:embed="rId3"/>
          <a:srcRect/>
          <a:stretch/>
        </p:blipFill>
        <p:spPr>
          <a:xfrm>
            <a:off x="970170" y="1816056"/>
            <a:ext cx="526406" cy="547463"/>
          </a:xfrm>
          <a:prstGeom prst="rect">
            <a:avLst/>
          </a:prstGeom>
        </p:spPr>
      </p:pic>
      <p:pic>
        <p:nvPicPr>
          <p:cNvPr id="17424" name="Picture 17423">
            <a:extLst>
              <a:ext uri="{FF2B5EF4-FFF2-40B4-BE49-F238E27FC236}">
                <a16:creationId xmlns:a16="http://schemas.microsoft.com/office/drawing/2014/main" id="{986C3EA1-E8BC-0375-3FB6-798E40E8863C}"/>
              </a:ext>
            </a:extLst>
          </p:cNvPr>
          <p:cNvPicPr>
            <a:picLocks noChangeAspect="1"/>
          </p:cNvPicPr>
          <p:nvPr/>
        </p:nvPicPr>
        <p:blipFill>
          <a:blip r:embed="rId4"/>
          <a:srcRect/>
          <a:stretch/>
        </p:blipFill>
        <p:spPr>
          <a:xfrm>
            <a:off x="2594928" y="1826585"/>
            <a:ext cx="526406" cy="526406"/>
          </a:xfrm>
          <a:prstGeom prst="rect">
            <a:avLst/>
          </a:prstGeom>
        </p:spPr>
      </p:pic>
      <p:pic>
        <p:nvPicPr>
          <p:cNvPr id="17425" name="Picture 17424">
            <a:extLst>
              <a:ext uri="{FF2B5EF4-FFF2-40B4-BE49-F238E27FC236}">
                <a16:creationId xmlns:a16="http://schemas.microsoft.com/office/drawing/2014/main" id="{AB394542-47DC-B71D-3689-43B2B62FCD37}"/>
              </a:ext>
            </a:extLst>
          </p:cNvPr>
          <p:cNvPicPr>
            <a:picLocks noChangeAspect="1"/>
          </p:cNvPicPr>
          <p:nvPr/>
        </p:nvPicPr>
        <p:blipFill>
          <a:blip r:embed="rId5"/>
          <a:srcRect/>
          <a:stretch/>
        </p:blipFill>
        <p:spPr>
          <a:xfrm>
            <a:off x="4219686" y="1832068"/>
            <a:ext cx="526406" cy="515439"/>
          </a:xfrm>
          <a:prstGeom prst="rect">
            <a:avLst/>
          </a:prstGeom>
        </p:spPr>
      </p:pic>
      <p:pic>
        <p:nvPicPr>
          <p:cNvPr id="17426" name="Picture 17425">
            <a:extLst>
              <a:ext uri="{FF2B5EF4-FFF2-40B4-BE49-F238E27FC236}">
                <a16:creationId xmlns:a16="http://schemas.microsoft.com/office/drawing/2014/main" id="{68E91153-04B6-AE13-8FAF-AE88FA1E29D6}"/>
              </a:ext>
            </a:extLst>
          </p:cNvPr>
          <p:cNvPicPr>
            <a:picLocks noChangeAspect="1"/>
          </p:cNvPicPr>
          <p:nvPr/>
        </p:nvPicPr>
        <p:blipFill>
          <a:blip r:embed="rId6"/>
          <a:srcRect/>
          <a:stretch/>
        </p:blipFill>
        <p:spPr>
          <a:xfrm>
            <a:off x="5844444" y="1791860"/>
            <a:ext cx="526406" cy="526406"/>
          </a:xfrm>
          <a:prstGeom prst="rect">
            <a:avLst/>
          </a:prstGeom>
        </p:spPr>
      </p:pic>
      <p:pic>
        <p:nvPicPr>
          <p:cNvPr id="17427" name="Picture 17426">
            <a:extLst>
              <a:ext uri="{FF2B5EF4-FFF2-40B4-BE49-F238E27FC236}">
                <a16:creationId xmlns:a16="http://schemas.microsoft.com/office/drawing/2014/main" id="{D6728913-63B7-7C32-A3FF-A0A2FEB1E6B0}"/>
              </a:ext>
            </a:extLst>
          </p:cNvPr>
          <p:cNvPicPr>
            <a:picLocks noChangeAspect="1"/>
          </p:cNvPicPr>
          <p:nvPr/>
        </p:nvPicPr>
        <p:blipFill>
          <a:blip r:embed="rId7"/>
          <a:srcRect/>
          <a:stretch/>
        </p:blipFill>
        <p:spPr>
          <a:xfrm>
            <a:off x="7526046" y="1883429"/>
            <a:ext cx="412718" cy="412718"/>
          </a:xfrm>
          <a:prstGeom prst="rect">
            <a:avLst/>
          </a:prstGeom>
        </p:spPr>
      </p:pic>
    </p:spTree>
    <p:extLst>
      <p:ext uri="{BB962C8B-B14F-4D97-AF65-F5344CB8AC3E}">
        <p14:creationId xmlns:p14="http://schemas.microsoft.com/office/powerpoint/2010/main" val="1690552238"/>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2EE2E5B8-D569-F04D-87BC-40CC88486FC0}"/>
              </a:ext>
            </a:extLst>
          </p:cNvPr>
          <p:cNvSpPr>
            <a:spLocks noGrp="1"/>
          </p:cNvSpPr>
          <p:nvPr>
            <p:ph type="body" sz="quarter" idx="10"/>
          </p:nvPr>
        </p:nvSpPr>
        <p:spPr>
          <a:xfrm>
            <a:off x="501638" y="1330018"/>
            <a:ext cx="2325151" cy="1343441"/>
          </a:xfrm>
        </p:spPr>
        <p:txBody>
          <a:bodyPr vert="horz" lIns="182880" tIns="0" rIns="182880" bIns="182880" rtlCol="0" anchor="t">
            <a:noAutofit/>
          </a:bodyPr>
          <a:lstStyle/>
          <a:p>
            <a:pPr algn="ctr"/>
            <a:endParaRPr lang="en-US" b="1" dirty="0">
              <a:solidFill>
                <a:schemeClr val="bg1"/>
              </a:solidFill>
              <a:latin typeface="Calibri" panose="020F0502020204030204" pitchFamily="34" charset="0"/>
            </a:endParaRPr>
          </a:p>
        </p:txBody>
      </p:sp>
      <p:sp>
        <p:nvSpPr>
          <p:cNvPr id="9" name="Title 8"/>
          <p:cNvSpPr>
            <a:spLocks noGrp="1"/>
          </p:cNvSpPr>
          <p:nvPr>
            <p:ph type="title"/>
          </p:nvPr>
        </p:nvSpPr>
        <p:spPr>
          <a:xfrm>
            <a:off x="376612" y="367570"/>
            <a:ext cx="8625801" cy="483018"/>
          </a:xfrm>
        </p:spPr>
        <p:txBody>
          <a:bodyPr>
            <a:noAutofit/>
          </a:bodyPr>
          <a:lstStyle/>
          <a:p>
            <a:pPr>
              <a:lnSpc>
                <a:spcPct val="90000"/>
              </a:lnSpc>
            </a:pPr>
            <a:r>
              <a:rPr lang="en-US" dirty="0">
                <a:solidFill>
                  <a:schemeClr val="accent3"/>
                </a:solidFill>
                <a:cs typeface="Calibri" pitchFamily="34" charset="0"/>
              </a:rPr>
              <a:t>Retirement Well-being</a:t>
            </a:r>
          </a:p>
        </p:txBody>
      </p:sp>
      <p:sp>
        <p:nvSpPr>
          <p:cNvPr id="17412" name="Text Box 15"/>
          <p:cNvSpPr txBox="1">
            <a:spLocks noChangeArrowheads="1"/>
          </p:cNvSpPr>
          <p:nvPr/>
        </p:nvSpPr>
        <p:spPr bwMode="auto">
          <a:xfrm>
            <a:off x="3118632" y="3579109"/>
            <a:ext cx="184731" cy="248209"/>
          </a:xfrm>
          <a:prstGeom prst="rect">
            <a:avLst/>
          </a:prstGeom>
          <a:noFill/>
          <a:ln w="9525">
            <a:noFill/>
            <a:miter lim="800000"/>
            <a:headEnd/>
            <a:tailEnd/>
          </a:ln>
        </p:spPr>
        <p:txBody>
          <a:bodyPr wrap="none">
            <a:spAutoFit/>
          </a:bodyPr>
          <a:lstStyle/>
          <a:p>
            <a:endParaRPr lang="en-US" sz="1013" dirty="0">
              <a:latin typeface="Calibri" panose="020F0502020204030204" pitchFamily="34" charset="0"/>
            </a:endParaRPr>
          </a:p>
        </p:txBody>
      </p:sp>
      <p:sp>
        <p:nvSpPr>
          <p:cNvPr id="14" name="Oval 13">
            <a:extLst>
              <a:ext uri="{FF2B5EF4-FFF2-40B4-BE49-F238E27FC236}">
                <a16:creationId xmlns:a16="http://schemas.microsoft.com/office/drawing/2014/main" id="{27186128-1C21-E347-9BD6-AC04E1F4F699}"/>
              </a:ext>
            </a:extLst>
          </p:cNvPr>
          <p:cNvSpPr/>
          <p:nvPr/>
        </p:nvSpPr>
        <p:spPr>
          <a:xfrm>
            <a:off x="1372272" y="1508604"/>
            <a:ext cx="542108" cy="542108"/>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5" name="TextBox 14">
            <a:extLst>
              <a:ext uri="{FF2B5EF4-FFF2-40B4-BE49-F238E27FC236}">
                <a16:creationId xmlns:a16="http://schemas.microsoft.com/office/drawing/2014/main" id="{921E2B10-23FB-4645-9940-E21AC4942B22}"/>
              </a:ext>
            </a:extLst>
          </p:cNvPr>
          <p:cNvSpPr txBox="1"/>
          <p:nvPr/>
        </p:nvSpPr>
        <p:spPr>
          <a:xfrm>
            <a:off x="1475079" y="1529944"/>
            <a:ext cx="340642" cy="507831"/>
          </a:xfrm>
          <a:prstGeom prst="rect">
            <a:avLst/>
          </a:prstGeom>
          <a:noFill/>
        </p:spPr>
        <p:txBody>
          <a:bodyPr wrap="square" rtlCol="0">
            <a:spAutoFit/>
          </a:bodyPr>
          <a:lstStyle/>
          <a:p>
            <a:pPr algn="ctr"/>
            <a:r>
              <a:rPr lang="en-US" sz="2700" b="1" dirty="0">
                <a:latin typeface="Calibri" panose="020F0502020204030204" pitchFamily="34" charset="0"/>
              </a:rPr>
              <a:t>1</a:t>
            </a:r>
          </a:p>
        </p:txBody>
      </p:sp>
      <p:sp>
        <p:nvSpPr>
          <p:cNvPr id="23" name="Text Placeholder 6">
            <a:extLst>
              <a:ext uri="{FF2B5EF4-FFF2-40B4-BE49-F238E27FC236}">
                <a16:creationId xmlns:a16="http://schemas.microsoft.com/office/drawing/2014/main" id="{AD3D3A61-DD92-3440-ACC2-AEDC949D1E6E}"/>
              </a:ext>
            </a:extLst>
          </p:cNvPr>
          <p:cNvSpPr txBox="1">
            <a:spLocks/>
          </p:cNvSpPr>
          <p:nvPr/>
        </p:nvSpPr>
        <p:spPr>
          <a:xfrm>
            <a:off x="501638" y="1330018"/>
            <a:ext cx="2325151" cy="64008"/>
          </a:xfrm>
          <a:prstGeom prst="rect">
            <a:avLst/>
          </a:prstGeom>
          <a:solidFill>
            <a:schemeClr val="accent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25" name="Text Placeholder 6">
            <a:extLst>
              <a:ext uri="{FF2B5EF4-FFF2-40B4-BE49-F238E27FC236}">
                <a16:creationId xmlns:a16="http://schemas.microsoft.com/office/drawing/2014/main" id="{00AECC27-5F50-6A4B-ABCB-69584BE160F5}"/>
              </a:ext>
            </a:extLst>
          </p:cNvPr>
          <p:cNvSpPr txBox="1">
            <a:spLocks/>
          </p:cNvSpPr>
          <p:nvPr/>
        </p:nvSpPr>
        <p:spPr>
          <a:xfrm>
            <a:off x="3332468" y="1330018"/>
            <a:ext cx="2325151" cy="1343441"/>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0" rIns="137160" bIns="13716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050" b="1" dirty="0">
              <a:solidFill>
                <a:schemeClr val="tx1"/>
              </a:solidFill>
              <a:latin typeface="Calibri" panose="020F0502020204030204" pitchFamily="34" charset="0"/>
            </a:endParaRPr>
          </a:p>
        </p:txBody>
      </p:sp>
      <p:sp>
        <p:nvSpPr>
          <p:cNvPr id="26" name="Oval 25">
            <a:extLst>
              <a:ext uri="{FF2B5EF4-FFF2-40B4-BE49-F238E27FC236}">
                <a16:creationId xmlns:a16="http://schemas.microsoft.com/office/drawing/2014/main" id="{5F90CA8A-1D95-E74C-BBC9-6D0083575FB3}"/>
              </a:ext>
            </a:extLst>
          </p:cNvPr>
          <p:cNvSpPr/>
          <p:nvPr/>
        </p:nvSpPr>
        <p:spPr>
          <a:xfrm>
            <a:off x="4194025" y="1508604"/>
            <a:ext cx="542108" cy="542108"/>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7" name="TextBox 26">
            <a:extLst>
              <a:ext uri="{FF2B5EF4-FFF2-40B4-BE49-F238E27FC236}">
                <a16:creationId xmlns:a16="http://schemas.microsoft.com/office/drawing/2014/main" id="{D8AE1B43-5690-E344-9275-48E3E62B1576}"/>
              </a:ext>
            </a:extLst>
          </p:cNvPr>
          <p:cNvSpPr txBox="1"/>
          <p:nvPr/>
        </p:nvSpPr>
        <p:spPr>
          <a:xfrm>
            <a:off x="4309461" y="1533986"/>
            <a:ext cx="340642" cy="507831"/>
          </a:xfrm>
          <a:prstGeom prst="rect">
            <a:avLst/>
          </a:prstGeom>
          <a:noFill/>
        </p:spPr>
        <p:txBody>
          <a:bodyPr wrap="square" rtlCol="0">
            <a:spAutoFit/>
          </a:bodyPr>
          <a:lstStyle/>
          <a:p>
            <a:pPr algn="ctr"/>
            <a:r>
              <a:rPr lang="en-US" sz="2700" b="1" dirty="0">
                <a:latin typeface="Calibri" panose="020F0502020204030204" pitchFamily="34" charset="0"/>
              </a:rPr>
              <a:t>2</a:t>
            </a:r>
          </a:p>
        </p:txBody>
      </p:sp>
      <p:sp>
        <p:nvSpPr>
          <p:cNvPr id="28" name="Text Placeholder 6">
            <a:extLst>
              <a:ext uri="{FF2B5EF4-FFF2-40B4-BE49-F238E27FC236}">
                <a16:creationId xmlns:a16="http://schemas.microsoft.com/office/drawing/2014/main" id="{CF751FCB-FDC7-CE42-AD54-D3E4E57D651A}"/>
              </a:ext>
            </a:extLst>
          </p:cNvPr>
          <p:cNvSpPr txBox="1">
            <a:spLocks/>
          </p:cNvSpPr>
          <p:nvPr/>
        </p:nvSpPr>
        <p:spPr>
          <a:xfrm>
            <a:off x="3332468" y="1330018"/>
            <a:ext cx="2324210" cy="64008"/>
          </a:xfrm>
          <a:prstGeom prst="rect">
            <a:avLst/>
          </a:prstGeom>
          <a:solidFill>
            <a:schemeClr val="accent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29" name="Text Placeholder 6">
            <a:extLst>
              <a:ext uri="{FF2B5EF4-FFF2-40B4-BE49-F238E27FC236}">
                <a16:creationId xmlns:a16="http://schemas.microsoft.com/office/drawing/2014/main" id="{7837B07F-D1C4-EB44-9DEA-6F16D7E870D9}"/>
              </a:ext>
            </a:extLst>
          </p:cNvPr>
          <p:cNvSpPr txBox="1">
            <a:spLocks/>
          </p:cNvSpPr>
          <p:nvPr/>
        </p:nvSpPr>
        <p:spPr>
          <a:xfrm>
            <a:off x="6188933" y="1330018"/>
            <a:ext cx="2325151" cy="1343441"/>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0" rIns="137160" bIns="13716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050" b="1" dirty="0">
              <a:solidFill>
                <a:schemeClr val="tx1"/>
              </a:solidFill>
              <a:latin typeface="Calibri" panose="020F0502020204030204" pitchFamily="34" charset="0"/>
            </a:endParaRPr>
          </a:p>
        </p:txBody>
      </p:sp>
      <p:sp>
        <p:nvSpPr>
          <p:cNvPr id="30" name="Oval 29">
            <a:extLst>
              <a:ext uri="{FF2B5EF4-FFF2-40B4-BE49-F238E27FC236}">
                <a16:creationId xmlns:a16="http://schemas.microsoft.com/office/drawing/2014/main" id="{19F89E8A-D475-3345-A93D-71BBE9824955}"/>
              </a:ext>
            </a:extLst>
          </p:cNvPr>
          <p:cNvSpPr/>
          <p:nvPr/>
        </p:nvSpPr>
        <p:spPr>
          <a:xfrm>
            <a:off x="7053159" y="1508604"/>
            <a:ext cx="542108" cy="542108"/>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1" name="TextBox 30">
            <a:extLst>
              <a:ext uri="{FF2B5EF4-FFF2-40B4-BE49-F238E27FC236}">
                <a16:creationId xmlns:a16="http://schemas.microsoft.com/office/drawing/2014/main" id="{D122A57E-F482-6346-9E84-D41DF086EDB8}"/>
              </a:ext>
            </a:extLst>
          </p:cNvPr>
          <p:cNvSpPr txBox="1"/>
          <p:nvPr/>
        </p:nvSpPr>
        <p:spPr>
          <a:xfrm>
            <a:off x="7167397" y="1540660"/>
            <a:ext cx="340642" cy="507831"/>
          </a:xfrm>
          <a:prstGeom prst="rect">
            <a:avLst/>
          </a:prstGeom>
          <a:noFill/>
        </p:spPr>
        <p:txBody>
          <a:bodyPr wrap="square" rtlCol="0">
            <a:spAutoFit/>
          </a:bodyPr>
          <a:lstStyle/>
          <a:p>
            <a:pPr algn="ctr"/>
            <a:r>
              <a:rPr lang="en-US" sz="2700" b="1" dirty="0">
                <a:latin typeface="Calibri" panose="020F0502020204030204" pitchFamily="34" charset="0"/>
              </a:rPr>
              <a:t>3</a:t>
            </a:r>
          </a:p>
        </p:txBody>
      </p:sp>
      <p:sp>
        <p:nvSpPr>
          <p:cNvPr id="32" name="Text Placeholder 6">
            <a:extLst>
              <a:ext uri="{FF2B5EF4-FFF2-40B4-BE49-F238E27FC236}">
                <a16:creationId xmlns:a16="http://schemas.microsoft.com/office/drawing/2014/main" id="{7711FE00-6CB6-3B4B-8B23-430E48C54099}"/>
              </a:ext>
            </a:extLst>
          </p:cNvPr>
          <p:cNvSpPr txBox="1">
            <a:spLocks/>
          </p:cNvSpPr>
          <p:nvPr/>
        </p:nvSpPr>
        <p:spPr>
          <a:xfrm>
            <a:off x="6188933" y="1330018"/>
            <a:ext cx="2325151" cy="64008"/>
          </a:xfrm>
          <a:prstGeom prst="rect">
            <a:avLst/>
          </a:prstGeom>
          <a:solidFill>
            <a:schemeClr val="accent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33" name="Text Placeholder 6">
            <a:extLst>
              <a:ext uri="{FF2B5EF4-FFF2-40B4-BE49-F238E27FC236}">
                <a16:creationId xmlns:a16="http://schemas.microsoft.com/office/drawing/2014/main" id="{7A5862C4-F48F-FC47-AB81-95ADE5456BA2}"/>
              </a:ext>
            </a:extLst>
          </p:cNvPr>
          <p:cNvSpPr txBox="1">
            <a:spLocks/>
          </p:cNvSpPr>
          <p:nvPr/>
        </p:nvSpPr>
        <p:spPr>
          <a:xfrm>
            <a:off x="501638" y="2986342"/>
            <a:ext cx="2325151" cy="1343441"/>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0" rIns="137160" bIns="13716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050" b="1" dirty="0">
              <a:solidFill>
                <a:schemeClr val="tx1"/>
              </a:solidFill>
              <a:latin typeface="Calibri" panose="020F0502020204030204" pitchFamily="34" charset="0"/>
            </a:endParaRPr>
          </a:p>
        </p:txBody>
      </p:sp>
      <p:sp>
        <p:nvSpPr>
          <p:cNvPr id="34" name="Oval 33">
            <a:extLst>
              <a:ext uri="{FF2B5EF4-FFF2-40B4-BE49-F238E27FC236}">
                <a16:creationId xmlns:a16="http://schemas.microsoft.com/office/drawing/2014/main" id="{A96F0467-E344-5348-BEE7-7D34C637E98C}"/>
              </a:ext>
            </a:extLst>
          </p:cNvPr>
          <p:cNvSpPr/>
          <p:nvPr/>
        </p:nvSpPr>
        <p:spPr>
          <a:xfrm>
            <a:off x="1347724" y="3206015"/>
            <a:ext cx="542108" cy="542108"/>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5" name="TextBox 34">
            <a:extLst>
              <a:ext uri="{FF2B5EF4-FFF2-40B4-BE49-F238E27FC236}">
                <a16:creationId xmlns:a16="http://schemas.microsoft.com/office/drawing/2014/main" id="{3B8B1F37-8879-AA44-B84C-D64474E7F5DF}"/>
              </a:ext>
            </a:extLst>
          </p:cNvPr>
          <p:cNvSpPr txBox="1"/>
          <p:nvPr/>
        </p:nvSpPr>
        <p:spPr>
          <a:xfrm>
            <a:off x="1450531" y="3228783"/>
            <a:ext cx="340642" cy="507831"/>
          </a:xfrm>
          <a:prstGeom prst="rect">
            <a:avLst/>
          </a:prstGeom>
          <a:noFill/>
        </p:spPr>
        <p:txBody>
          <a:bodyPr wrap="square" rtlCol="0">
            <a:spAutoFit/>
          </a:bodyPr>
          <a:lstStyle/>
          <a:p>
            <a:pPr algn="ctr"/>
            <a:r>
              <a:rPr lang="en-US" sz="2700" b="1" dirty="0">
                <a:latin typeface="Calibri" panose="020F0502020204030204" pitchFamily="34" charset="0"/>
              </a:rPr>
              <a:t>4</a:t>
            </a:r>
          </a:p>
        </p:txBody>
      </p:sp>
      <p:sp>
        <p:nvSpPr>
          <p:cNvPr id="36" name="Text Placeholder 6">
            <a:extLst>
              <a:ext uri="{FF2B5EF4-FFF2-40B4-BE49-F238E27FC236}">
                <a16:creationId xmlns:a16="http://schemas.microsoft.com/office/drawing/2014/main" id="{AF8D6C61-2B52-1240-B389-6304FCF42872}"/>
              </a:ext>
            </a:extLst>
          </p:cNvPr>
          <p:cNvSpPr txBox="1">
            <a:spLocks/>
          </p:cNvSpPr>
          <p:nvPr/>
        </p:nvSpPr>
        <p:spPr>
          <a:xfrm>
            <a:off x="501638" y="2986342"/>
            <a:ext cx="2325151" cy="64008"/>
          </a:xfrm>
          <a:prstGeom prst="rect">
            <a:avLst/>
          </a:prstGeom>
          <a:solidFill>
            <a:schemeClr val="accent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37" name="Text Placeholder 6">
            <a:extLst>
              <a:ext uri="{FF2B5EF4-FFF2-40B4-BE49-F238E27FC236}">
                <a16:creationId xmlns:a16="http://schemas.microsoft.com/office/drawing/2014/main" id="{C5652D27-9EC6-E14E-BC5E-E5DC87560D94}"/>
              </a:ext>
            </a:extLst>
          </p:cNvPr>
          <p:cNvSpPr txBox="1">
            <a:spLocks/>
          </p:cNvSpPr>
          <p:nvPr/>
        </p:nvSpPr>
        <p:spPr>
          <a:xfrm>
            <a:off x="3331527" y="2986342"/>
            <a:ext cx="2325151" cy="1343441"/>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050" b="1" dirty="0">
              <a:solidFill>
                <a:schemeClr val="tx1"/>
              </a:solidFill>
              <a:latin typeface="Calibri" panose="020F0502020204030204" pitchFamily="34" charset="0"/>
            </a:endParaRPr>
          </a:p>
        </p:txBody>
      </p:sp>
      <p:sp>
        <p:nvSpPr>
          <p:cNvPr id="38" name="Oval 37">
            <a:extLst>
              <a:ext uri="{FF2B5EF4-FFF2-40B4-BE49-F238E27FC236}">
                <a16:creationId xmlns:a16="http://schemas.microsoft.com/office/drawing/2014/main" id="{2EAE77C0-10B0-EB4C-9DC1-AD4FA2811DCC}"/>
              </a:ext>
            </a:extLst>
          </p:cNvPr>
          <p:cNvSpPr/>
          <p:nvPr/>
        </p:nvSpPr>
        <p:spPr>
          <a:xfrm>
            <a:off x="4194024" y="3206015"/>
            <a:ext cx="542108" cy="542108"/>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39" name="TextBox 38">
            <a:extLst>
              <a:ext uri="{FF2B5EF4-FFF2-40B4-BE49-F238E27FC236}">
                <a16:creationId xmlns:a16="http://schemas.microsoft.com/office/drawing/2014/main" id="{4A36C29F-FDA6-EB4D-A620-DE9AB8DC0BAE}"/>
              </a:ext>
            </a:extLst>
          </p:cNvPr>
          <p:cNvSpPr txBox="1"/>
          <p:nvPr/>
        </p:nvSpPr>
        <p:spPr>
          <a:xfrm>
            <a:off x="4304675" y="3233581"/>
            <a:ext cx="340642" cy="507831"/>
          </a:xfrm>
          <a:prstGeom prst="rect">
            <a:avLst/>
          </a:prstGeom>
          <a:noFill/>
        </p:spPr>
        <p:txBody>
          <a:bodyPr wrap="square" rtlCol="0">
            <a:spAutoFit/>
          </a:bodyPr>
          <a:lstStyle/>
          <a:p>
            <a:pPr algn="ctr"/>
            <a:r>
              <a:rPr lang="en-US" sz="2700" b="1" dirty="0">
                <a:latin typeface="Calibri" panose="020F0502020204030204" pitchFamily="34" charset="0"/>
              </a:rPr>
              <a:t>5</a:t>
            </a:r>
          </a:p>
        </p:txBody>
      </p:sp>
      <p:sp>
        <p:nvSpPr>
          <p:cNvPr id="40" name="Text Placeholder 6">
            <a:extLst>
              <a:ext uri="{FF2B5EF4-FFF2-40B4-BE49-F238E27FC236}">
                <a16:creationId xmlns:a16="http://schemas.microsoft.com/office/drawing/2014/main" id="{5F378C32-2F1B-304F-81BB-D4129D00CFEF}"/>
              </a:ext>
            </a:extLst>
          </p:cNvPr>
          <p:cNvSpPr txBox="1">
            <a:spLocks/>
          </p:cNvSpPr>
          <p:nvPr/>
        </p:nvSpPr>
        <p:spPr>
          <a:xfrm>
            <a:off x="3331527" y="2986342"/>
            <a:ext cx="2325151" cy="64008"/>
          </a:xfrm>
          <a:prstGeom prst="rect">
            <a:avLst/>
          </a:prstGeom>
          <a:solidFill>
            <a:schemeClr val="accent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44" name="Text Placeholder 6">
            <a:extLst>
              <a:ext uri="{FF2B5EF4-FFF2-40B4-BE49-F238E27FC236}">
                <a16:creationId xmlns:a16="http://schemas.microsoft.com/office/drawing/2014/main" id="{F042545A-4F19-3E49-ABD1-642BFBC4FB15}"/>
              </a:ext>
            </a:extLst>
          </p:cNvPr>
          <p:cNvSpPr txBox="1">
            <a:spLocks/>
          </p:cNvSpPr>
          <p:nvPr/>
        </p:nvSpPr>
        <p:spPr>
          <a:xfrm>
            <a:off x="6187993" y="2986342"/>
            <a:ext cx="2325151" cy="1343441"/>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050" b="1" dirty="0">
              <a:solidFill>
                <a:schemeClr val="tx1"/>
              </a:solidFill>
              <a:latin typeface="Calibri" panose="020F0502020204030204" pitchFamily="34" charset="0"/>
            </a:endParaRPr>
          </a:p>
        </p:txBody>
      </p:sp>
      <p:sp>
        <p:nvSpPr>
          <p:cNvPr id="45" name="Oval 44">
            <a:extLst>
              <a:ext uri="{FF2B5EF4-FFF2-40B4-BE49-F238E27FC236}">
                <a16:creationId xmlns:a16="http://schemas.microsoft.com/office/drawing/2014/main" id="{C39FD3CD-D411-0441-BB86-4E605E510FFC}"/>
              </a:ext>
            </a:extLst>
          </p:cNvPr>
          <p:cNvSpPr/>
          <p:nvPr/>
        </p:nvSpPr>
        <p:spPr>
          <a:xfrm>
            <a:off x="7050489" y="3211404"/>
            <a:ext cx="542108" cy="542108"/>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46" name="TextBox 45">
            <a:extLst>
              <a:ext uri="{FF2B5EF4-FFF2-40B4-BE49-F238E27FC236}">
                <a16:creationId xmlns:a16="http://schemas.microsoft.com/office/drawing/2014/main" id="{0B857CF2-4A7E-FC4B-A222-86945EA3B635}"/>
              </a:ext>
            </a:extLst>
          </p:cNvPr>
          <p:cNvSpPr txBox="1"/>
          <p:nvPr/>
        </p:nvSpPr>
        <p:spPr>
          <a:xfrm>
            <a:off x="7161140" y="3238970"/>
            <a:ext cx="340642" cy="507831"/>
          </a:xfrm>
          <a:prstGeom prst="rect">
            <a:avLst/>
          </a:prstGeom>
          <a:noFill/>
        </p:spPr>
        <p:txBody>
          <a:bodyPr wrap="square" rtlCol="0">
            <a:spAutoFit/>
          </a:bodyPr>
          <a:lstStyle/>
          <a:p>
            <a:pPr algn="ctr"/>
            <a:r>
              <a:rPr lang="en-US" sz="2700" b="1" dirty="0">
                <a:latin typeface="Calibri" panose="020F0502020204030204" pitchFamily="34" charset="0"/>
              </a:rPr>
              <a:t>6</a:t>
            </a:r>
          </a:p>
        </p:txBody>
      </p:sp>
      <p:sp>
        <p:nvSpPr>
          <p:cNvPr id="47" name="Text Placeholder 6">
            <a:extLst>
              <a:ext uri="{FF2B5EF4-FFF2-40B4-BE49-F238E27FC236}">
                <a16:creationId xmlns:a16="http://schemas.microsoft.com/office/drawing/2014/main" id="{E7370EC9-FA4D-1E48-B158-36437FA4436F}"/>
              </a:ext>
            </a:extLst>
          </p:cNvPr>
          <p:cNvSpPr txBox="1">
            <a:spLocks/>
          </p:cNvSpPr>
          <p:nvPr/>
        </p:nvSpPr>
        <p:spPr>
          <a:xfrm>
            <a:off x="6187993" y="2986342"/>
            <a:ext cx="2325151" cy="56755"/>
          </a:xfrm>
          <a:prstGeom prst="rect">
            <a:avLst/>
          </a:prstGeom>
          <a:solidFill>
            <a:schemeClr val="accent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2" name="Rectangle 1">
            <a:extLst>
              <a:ext uri="{FF2B5EF4-FFF2-40B4-BE49-F238E27FC236}">
                <a16:creationId xmlns:a16="http://schemas.microsoft.com/office/drawing/2014/main" id="{2846F6D2-A3FA-5C47-A0AD-670C8C4EE2C2}"/>
              </a:ext>
            </a:extLst>
          </p:cNvPr>
          <p:cNvSpPr/>
          <p:nvPr/>
        </p:nvSpPr>
        <p:spPr>
          <a:xfrm>
            <a:off x="501638" y="2161857"/>
            <a:ext cx="2325151" cy="415498"/>
          </a:xfrm>
          <a:prstGeom prst="rect">
            <a:avLst/>
          </a:prstGeom>
        </p:spPr>
        <p:txBody>
          <a:bodyPr wrap="square">
            <a:spAutoFit/>
          </a:bodyPr>
          <a:lstStyle/>
          <a:p>
            <a:pPr algn="ctr"/>
            <a:r>
              <a:rPr lang="en-US" sz="1050" b="1" dirty="0">
                <a:latin typeface="Calibri" panose="020F0502020204030204" pitchFamily="34" charset="0"/>
              </a:rPr>
              <a:t>TAKE CONTROL OF </a:t>
            </a:r>
            <a:br>
              <a:rPr lang="en-US" sz="1050" b="1" dirty="0">
                <a:latin typeface="Calibri" panose="020F0502020204030204" pitchFamily="34" charset="0"/>
              </a:rPr>
            </a:br>
            <a:r>
              <a:rPr lang="en-US" sz="1050" b="1" dirty="0">
                <a:latin typeface="Calibri" panose="020F0502020204030204" pitchFamily="34" charset="0"/>
              </a:rPr>
              <a:t>YOUR MONEY</a:t>
            </a:r>
          </a:p>
        </p:txBody>
      </p:sp>
      <p:sp>
        <p:nvSpPr>
          <p:cNvPr id="3" name="Rectangle 2">
            <a:extLst>
              <a:ext uri="{FF2B5EF4-FFF2-40B4-BE49-F238E27FC236}">
                <a16:creationId xmlns:a16="http://schemas.microsoft.com/office/drawing/2014/main" id="{DDBF2F67-4188-8E43-99C2-43483310FF2F}"/>
              </a:ext>
            </a:extLst>
          </p:cNvPr>
          <p:cNvSpPr/>
          <p:nvPr/>
        </p:nvSpPr>
        <p:spPr>
          <a:xfrm>
            <a:off x="3331527" y="2145702"/>
            <a:ext cx="2324210" cy="415498"/>
          </a:xfrm>
          <a:prstGeom prst="rect">
            <a:avLst/>
          </a:prstGeom>
        </p:spPr>
        <p:txBody>
          <a:bodyPr wrap="square">
            <a:spAutoFit/>
          </a:bodyPr>
          <a:lstStyle/>
          <a:p>
            <a:pPr algn="ctr"/>
            <a:r>
              <a:rPr lang="en-US" sz="1050" b="1" dirty="0">
                <a:latin typeface="Calibri" panose="020F0502020204030204" pitchFamily="34" charset="0"/>
              </a:rPr>
              <a:t>BECOME A MORE</a:t>
            </a:r>
            <a:br>
              <a:rPr lang="en-US" sz="1050" b="1" dirty="0">
                <a:latin typeface="Calibri" panose="020F0502020204030204" pitchFamily="34" charset="0"/>
              </a:rPr>
            </a:br>
            <a:r>
              <a:rPr lang="en-US" sz="1050" b="1" dirty="0">
                <a:latin typeface="Calibri" panose="020F0502020204030204" pitchFamily="34" charset="0"/>
              </a:rPr>
              <a:t>KNOWLEDGEABLE INVESTOR</a:t>
            </a:r>
          </a:p>
        </p:txBody>
      </p:sp>
      <p:sp>
        <p:nvSpPr>
          <p:cNvPr id="4" name="Rectangle 3">
            <a:extLst>
              <a:ext uri="{FF2B5EF4-FFF2-40B4-BE49-F238E27FC236}">
                <a16:creationId xmlns:a16="http://schemas.microsoft.com/office/drawing/2014/main" id="{D4BA7567-2E3A-3443-A9BD-E4AEAD828085}"/>
              </a:ext>
            </a:extLst>
          </p:cNvPr>
          <p:cNvSpPr/>
          <p:nvPr/>
        </p:nvSpPr>
        <p:spPr>
          <a:xfrm>
            <a:off x="6187050" y="2152576"/>
            <a:ext cx="2326092" cy="415498"/>
          </a:xfrm>
          <a:prstGeom prst="rect">
            <a:avLst/>
          </a:prstGeom>
        </p:spPr>
        <p:txBody>
          <a:bodyPr wrap="square">
            <a:spAutoFit/>
          </a:bodyPr>
          <a:lstStyle/>
          <a:p>
            <a:pPr algn="ctr"/>
            <a:r>
              <a:rPr lang="en-US" sz="1050" b="1" dirty="0">
                <a:latin typeface="Calibri" panose="020F0502020204030204" pitchFamily="34" charset="0"/>
              </a:rPr>
              <a:t>ADVOCATE FOR YOURSELF </a:t>
            </a:r>
            <a:br>
              <a:rPr lang="en-US" sz="1050" b="1" dirty="0">
                <a:latin typeface="Calibri" panose="020F0502020204030204" pitchFamily="34" charset="0"/>
              </a:rPr>
            </a:br>
            <a:r>
              <a:rPr lang="en-US" sz="1050" b="1" dirty="0">
                <a:latin typeface="Calibri" panose="020F0502020204030204" pitchFamily="34" charset="0"/>
              </a:rPr>
              <a:t>IN THE WORKPLACE</a:t>
            </a:r>
          </a:p>
        </p:txBody>
      </p:sp>
      <p:sp>
        <p:nvSpPr>
          <p:cNvPr id="5" name="Rectangle 4">
            <a:extLst>
              <a:ext uri="{FF2B5EF4-FFF2-40B4-BE49-F238E27FC236}">
                <a16:creationId xmlns:a16="http://schemas.microsoft.com/office/drawing/2014/main" id="{0355B72A-23DB-0A49-AFB8-FBB6FE03C6CD}"/>
              </a:ext>
            </a:extLst>
          </p:cNvPr>
          <p:cNvSpPr/>
          <p:nvPr/>
        </p:nvSpPr>
        <p:spPr>
          <a:xfrm>
            <a:off x="501638" y="3827187"/>
            <a:ext cx="2325151" cy="415498"/>
          </a:xfrm>
          <a:prstGeom prst="rect">
            <a:avLst/>
          </a:prstGeom>
        </p:spPr>
        <p:txBody>
          <a:bodyPr wrap="square">
            <a:spAutoFit/>
          </a:bodyPr>
          <a:lstStyle/>
          <a:p>
            <a:pPr algn="ctr"/>
            <a:r>
              <a:rPr lang="en-US" sz="1050" b="1" dirty="0">
                <a:latin typeface="Calibri" panose="020F0502020204030204" pitchFamily="34" charset="0"/>
              </a:rPr>
              <a:t>PLAN FOR YOUR </a:t>
            </a:r>
            <a:br>
              <a:rPr lang="en-US" sz="1050" b="1" dirty="0">
                <a:latin typeface="Calibri" panose="020F0502020204030204" pitchFamily="34" charset="0"/>
              </a:rPr>
            </a:br>
            <a:r>
              <a:rPr lang="en-US" sz="1050" b="1" dirty="0">
                <a:latin typeface="Calibri" panose="020F0502020204030204" pitchFamily="34" charset="0"/>
              </a:rPr>
              <a:t>RETIREMENT</a:t>
            </a:r>
          </a:p>
        </p:txBody>
      </p:sp>
      <p:sp>
        <p:nvSpPr>
          <p:cNvPr id="6" name="Rectangle 5">
            <a:extLst>
              <a:ext uri="{FF2B5EF4-FFF2-40B4-BE49-F238E27FC236}">
                <a16:creationId xmlns:a16="http://schemas.microsoft.com/office/drawing/2014/main" id="{C7926E55-63D0-064C-B448-3D199AA450C0}"/>
              </a:ext>
            </a:extLst>
          </p:cNvPr>
          <p:cNvSpPr/>
          <p:nvPr/>
        </p:nvSpPr>
        <p:spPr>
          <a:xfrm>
            <a:off x="3331527" y="3827187"/>
            <a:ext cx="2324210" cy="415498"/>
          </a:xfrm>
          <a:prstGeom prst="rect">
            <a:avLst/>
          </a:prstGeom>
        </p:spPr>
        <p:txBody>
          <a:bodyPr wrap="square">
            <a:spAutoFit/>
          </a:bodyPr>
          <a:lstStyle/>
          <a:p>
            <a:pPr algn="ctr"/>
            <a:r>
              <a:rPr lang="en-US" sz="1050" b="1" dirty="0">
                <a:latin typeface="Calibri" panose="020F0502020204030204" pitchFamily="34" charset="0"/>
              </a:rPr>
              <a:t>PROTECT YOUR INCOME </a:t>
            </a:r>
            <a:br>
              <a:rPr lang="en-US" sz="1050" b="1" dirty="0">
                <a:latin typeface="Calibri" panose="020F0502020204030204" pitchFamily="34" charset="0"/>
              </a:rPr>
            </a:br>
            <a:r>
              <a:rPr lang="en-US" sz="1050" b="1" dirty="0">
                <a:latin typeface="Calibri" panose="020F0502020204030204" pitchFamily="34" charset="0"/>
              </a:rPr>
              <a:t>AND ASSETS</a:t>
            </a:r>
          </a:p>
        </p:txBody>
      </p:sp>
      <p:sp>
        <p:nvSpPr>
          <p:cNvPr id="8" name="Rectangle 7">
            <a:extLst>
              <a:ext uri="{FF2B5EF4-FFF2-40B4-BE49-F238E27FC236}">
                <a16:creationId xmlns:a16="http://schemas.microsoft.com/office/drawing/2014/main" id="{A9FECE9E-8AC1-814B-A92D-2C719E3A2204}"/>
              </a:ext>
            </a:extLst>
          </p:cNvPr>
          <p:cNvSpPr/>
          <p:nvPr/>
        </p:nvSpPr>
        <p:spPr>
          <a:xfrm>
            <a:off x="6187051" y="3865517"/>
            <a:ext cx="2303222" cy="415498"/>
          </a:xfrm>
          <a:prstGeom prst="rect">
            <a:avLst/>
          </a:prstGeom>
        </p:spPr>
        <p:txBody>
          <a:bodyPr wrap="square">
            <a:spAutoFit/>
          </a:bodyPr>
          <a:lstStyle/>
          <a:p>
            <a:pPr algn="ctr"/>
            <a:r>
              <a:rPr lang="en-US" sz="1050" b="1" dirty="0">
                <a:latin typeface="Calibri" panose="020F0502020204030204" pitchFamily="34" charset="0"/>
              </a:rPr>
              <a:t>CREATE AN </a:t>
            </a:r>
            <a:br>
              <a:rPr lang="en-US" sz="1050" b="1" dirty="0">
                <a:latin typeface="Calibri" panose="020F0502020204030204" pitchFamily="34" charset="0"/>
              </a:rPr>
            </a:br>
            <a:r>
              <a:rPr lang="en-US" sz="1050" b="1" dirty="0">
                <a:latin typeface="Calibri" panose="020F0502020204030204" pitchFamily="34" charset="0"/>
              </a:rPr>
              <a:t>ESTATE PLAN</a:t>
            </a:r>
          </a:p>
        </p:txBody>
      </p:sp>
      <p:sp>
        <p:nvSpPr>
          <p:cNvPr id="41" name="Slide Number Placeholder 5">
            <a:extLst>
              <a:ext uri="{FF2B5EF4-FFF2-40B4-BE49-F238E27FC236}">
                <a16:creationId xmlns:a16="http://schemas.microsoft.com/office/drawing/2014/main" id="{3D592D0D-9F33-9F42-9E2B-42BA2BB26D01}"/>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15</a:t>
            </a:fld>
            <a:endParaRPr lang="en-US"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15F1517E-8439-4563-996B-68B6F698A2E0}"/>
              </a:ext>
            </a:extLst>
          </p:cNvPr>
          <p:cNvSpPr txBox="1"/>
          <p:nvPr/>
        </p:nvSpPr>
        <p:spPr>
          <a:xfrm>
            <a:off x="401573" y="993374"/>
            <a:ext cx="2994870" cy="323165"/>
          </a:xfrm>
          <a:prstGeom prst="rect">
            <a:avLst/>
          </a:prstGeom>
          <a:noFill/>
        </p:spPr>
        <p:txBody>
          <a:bodyPr wrap="square" rtlCol="0">
            <a:spAutoFit/>
          </a:bodyPr>
          <a:lstStyle/>
          <a:p>
            <a:r>
              <a:rPr lang="en-US" sz="1500" b="1" dirty="0">
                <a:solidFill>
                  <a:schemeClr val="accent3"/>
                </a:solidFill>
                <a:latin typeface="Calibri" panose="020F0502020204030204" pitchFamily="34" charset="0"/>
                <a:cs typeface="Calibri" panose="020F0502020204030204" pitchFamily="34" charset="0"/>
              </a:rPr>
              <a:t>Six Steps</a:t>
            </a:r>
          </a:p>
        </p:txBody>
      </p:sp>
    </p:spTree>
    <p:extLst>
      <p:ext uri="{BB962C8B-B14F-4D97-AF65-F5344CB8AC3E}">
        <p14:creationId xmlns:p14="http://schemas.microsoft.com/office/powerpoint/2010/main" val="33650629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500"/>
                                        <p:tgtEl>
                                          <p:spTgt spid="7">
                                            <p:bg/>
                                          </p:spTgt>
                                        </p:tgtEl>
                                      </p:cBhvr>
                                    </p:animEffect>
                                  </p:childTnLst>
                                </p:cTn>
                              </p:par>
                              <p:par>
                                <p:cTn id="8" presetID="10" presetClass="entr" presetSubtype="0" fill="hold" grpId="0" nodeType="withEffect" nodePh="1">
                                  <p:stCondLst>
                                    <p:cond delay="0"/>
                                  </p:stCondLst>
                                  <p:endCondLst>
                                    <p:cond evt="begin" delay="0">
                                      <p:tn val="8"/>
                                    </p:cond>
                                  </p:end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
                                        <p:tgtEl>
                                          <p:spTgt spid="7">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500"/>
                                        <p:tgtEl>
                                          <p:spTgt spid="3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500"/>
                                        <p:tgtEl>
                                          <p:spTgt spid="3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fade">
                                      <p:cBhvr>
                                        <p:cTn id="55" dur="500"/>
                                        <p:tgtEl>
                                          <p:spTgt spid="3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fade">
                                      <p:cBhvr>
                                        <p:cTn id="58" dur="500"/>
                                        <p:tgtEl>
                                          <p:spTgt spid="35"/>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nodePh="1">
                                  <p:stCondLst>
                                    <p:cond delay="0"/>
                                  </p:stCondLst>
                                  <p:endCondLst>
                                    <p:cond evt="begin" delay="0">
                                      <p:tn val="64"/>
                                    </p:cond>
                                  </p:endCondLst>
                                  <p:childTnLst>
                                    <p:set>
                                      <p:cBhvr>
                                        <p:cTn id="65" dur="1" fill="hold">
                                          <p:stCondLst>
                                            <p:cond delay="0"/>
                                          </p:stCondLst>
                                        </p:cTn>
                                        <p:tgtEl>
                                          <p:spTgt spid="17412"/>
                                        </p:tgtEl>
                                        <p:attrNameLst>
                                          <p:attrName>style.visibility</p:attrName>
                                        </p:attrNameLst>
                                      </p:cBhvr>
                                      <p:to>
                                        <p:strVal val="visible"/>
                                      </p:to>
                                    </p:set>
                                    <p:animEffect transition="in" filter="fade">
                                      <p:cBhvr>
                                        <p:cTn id="66" dur="500"/>
                                        <p:tgtEl>
                                          <p:spTgt spid="1741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fade">
                                      <p:cBhvr>
                                        <p:cTn id="75" dur="500"/>
                                        <p:tgtEl>
                                          <p:spTgt spid="39"/>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44"/>
                                        </p:tgtEl>
                                        <p:attrNameLst>
                                          <p:attrName>style.visibility</p:attrName>
                                        </p:attrNameLst>
                                      </p:cBhvr>
                                      <p:to>
                                        <p:strVal val="visible"/>
                                      </p:to>
                                    </p:set>
                                    <p:animEffect transition="in" filter="fade">
                                      <p:cBhvr>
                                        <p:cTn id="83" dur="500"/>
                                        <p:tgtEl>
                                          <p:spTgt spid="4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5"/>
                                        </p:tgtEl>
                                        <p:attrNameLst>
                                          <p:attrName>style.visibility</p:attrName>
                                        </p:attrNameLst>
                                      </p:cBhvr>
                                      <p:to>
                                        <p:strVal val="visible"/>
                                      </p:to>
                                    </p:set>
                                    <p:animEffect transition="in" filter="fade">
                                      <p:cBhvr>
                                        <p:cTn id="86" dur="500"/>
                                        <p:tgtEl>
                                          <p:spTgt spid="45"/>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6"/>
                                        </p:tgtEl>
                                        <p:attrNameLst>
                                          <p:attrName>style.visibility</p:attrName>
                                        </p:attrNameLst>
                                      </p:cBhvr>
                                      <p:to>
                                        <p:strVal val="visible"/>
                                      </p:to>
                                    </p:set>
                                    <p:animEffect transition="in" filter="fade">
                                      <p:cBhvr>
                                        <p:cTn id="89" dur="500"/>
                                        <p:tgtEl>
                                          <p:spTgt spid="46"/>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Effect transition="in" filter="fade">
                                      <p:cBhvr>
                                        <p:cTn id="9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animBg="1"/>
      <p:bldP spid="17412" grpId="0"/>
      <p:bldP spid="14" grpId="0" animBg="1"/>
      <p:bldP spid="15" grpId="0"/>
      <p:bldP spid="23" grpId="0" animBg="1"/>
      <p:bldP spid="25" grpId="0" animBg="1"/>
      <p:bldP spid="26" grpId="0" animBg="1"/>
      <p:bldP spid="27" grpId="0"/>
      <p:bldP spid="28" grpId="0" animBg="1"/>
      <p:bldP spid="29" grpId="0" animBg="1"/>
      <p:bldP spid="30" grpId="0" animBg="1"/>
      <p:bldP spid="31" grpId="0"/>
      <p:bldP spid="32" grpId="0" animBg="1"/>
      <p:bldP spid="33" grpId="0" animBg="1"/>
      <p:bldP spid="34" grpId="0" animBg="1"/>
      <p:bldP spid="35" grpId="0"/>
      <p:bldP spid="36" grpId="0" animBg="1"/>
      <p:bldP spid="37" grpId="0" animBg="1"/>
      <p:bldP spid="38" grpId="0" animBg="1"/>
      <p:bldP spid="39" grpId="0"/>
      <p:bldP spid="40" grpId="0" animBg="1"/>
      <p:bldP spid="44" grpId="0" animBg="1"/>
      <p:bldP spid="45" grpId="0" animBg="1"/>
      <p:bldP spid="46" grpId="0"/>
      <p:bldP spid="4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3544" y="655090"/>
            <a:ext cx="3736436" cy="482571"/>
          </a:xfrm>
        </p:spPr>
        <p:txBody>
          <a:bodyPr>
            <a:noAutofit/>
          </a:bodyPr>
          <a:lstStyle/>
          <a:p>
            <a:r>
              <a:rPr lang="en-US" dirty="0">
                <a:solidFill>
                  <a:schemeClr val="accent3"/>
                </a:solidFill>
                <a:cs typeface="Calibri" pitchFamily="34" charset="0"/>
              </a:rPr>
              <a:t>Retirement Well-being</a:t>
            </a:r>
          </a:p>
        </p:txBody>
      </p:sp>
      <p:sp>
        <p:nvSpPr>
          <p:cNvPr id="3" name="Content Placeholder 2"/>
          <p:cNvSpPr>
            <a:spLocks noGrp="1"/>
          </p:cNvSpPr>
          <p:nvPr>
            <p:ph idx="13"/>
          </p:nvPr>
        </p:nvSpPr>
        <p:spPr>
          <a:xfrm>
            <a:off x="406202" y="1281829"/>
            <a:ext cx="3301576" cy="2830818"/>
          </a:xfrm>
        </p:spPr>
        <p:txBody>
          <a:bodyPr>
            <a:noAutofit/>
          </a:bodyPr>
          <a:lstStyle/>
          <a:p>
            <a:r>
              <a:rPr lang="en-US" sz="1500" b="1" dirty="0">
                <a:solidFill>
                  <a:schemeClr val="accent3"/>
                </a:solidFill>
                <a:latin typeface="Calibri" panose="020F0502020204030204" pitchFamily="34" charset="0"/>
                <a:cs typeface="Calibri" panose="020F0502020204030204" pitchFamily="34" charset="0"/>
              </a:rPr>
              <a:t>1. Take Control of Your Money </a:t>
            </a:r>
          </a:p>
          <a:p>
            <a:pPr marL="214313" indent="-214313">
              <a:buFont typeface="Arial" panose="020B0604020202020204" pitchFamily="34" charset="0"/>
              <a:buChar char="•"/>
            </a:pPr>
            <a:r>
              <a:rPr lang="en-US" sz="1500" dirty="0">
                <a:solidFill>
                  <a:schemeClr val="accent3"/>
                </a:solidFill>
              </a:rPr>
              <a:t>Realize you have responsibility for your financial well-being.</a:t>
            </a:r>
          </a:p>
          <a:p>
            <a:pPr marL="214313" indent="-214313">
              <a:buFont typeface="Arial" panose="020B0604020202020204" pitchFamily="34" charset="0"/>
              <a:buChar char="•"/>
            </a:pPr>
            <a:r>
              <a:rPr lang="en-US" sz="1500" dirty="0">
                <a:solidFill>
                  <a:schemeClr val="accent3"/>
                </a:solidFill>
              </a:rPr>
              <a:t>Know your cash flow. </a:t>
            </a:r>
          </a:p>
          <a:p>
            <a:pPr marL="214313" indent="-214313">
              <a:buFont typeface="Arial" panose="020B0604020202020204" pitchFamily="34" charset="0"/>
              <a:buChar char="•"/>
            </a:pPr>
            <a:r>
              <a:rPr lang="en-US" sz="1500" dirty="0">
                <a:solidFill>
                  <a:schemeClr val="accent3"/>
                </a:solidFill>
              </a:rPr>
              <a:t>Establish positive cash flow by budgeting, managing debt, and living within your means.</a:t>
            </a:r>
          </a:p>
          <a:p>
            <a:pPr marL="214313" indent="-214313">
              <a:buFont typeface="Arial" panose="020B0604020202020204" pitchFamily="34" charset="0"/>
              <a:buChar char="•"/>
            </a:pPr>
            <a:r>
              <a:rPr lang="en-US" sz="1500" dirty="0">
                <a:solidFill>
                  <a:schemeClr val="accent3"/>
                </a:solidFill>
              </a:rPr>
              <a:t>Create an emergency fund.</a:t>
            </a:r>
          </a:p>
          <a:p>
            <a:pPr marL="214313" indent="-214313">
              <a:buFont typeface="Arial" panose="020B0604020202020204" pitchFamily="34" charset="0"/>
              <a:buChar char="•"/>
            </a:pPr>
            <a:r>
              <a:rPr lang="en-US" sz="1500" dirty="0">
                <a:solidFill>
                  <a:schemeClr val="accent3"/>
                </a:solidFill>
              </a:rPr>
              <a:t>Establish and maintain good credit.</a:t>
            </a:r>
          </a:p>
          <a:p>
            <a:pPr marL="214313" indent="-214313">
              <a:buFont typeface="Arial" panose="020B0604020202020204" pitchFamily="34" charset="0"/>
              <a:buChar char="•"/>
            </a:pPr>
            <a:r>
              <a:rPr lang="en-US" sz="1500" dirty="0">
                <a:solidFill>
                  <a:schemeClr val="accent3"/>
                </a:solidFill>
              </a:rPr>
              <a:t>Set clear financial goals.</a:t>
            </a:r>
          </a:p>
        </p:txBody>
      </p:sp>
      <p:sp>
        <p:nvSpPr>
          <p:cNvPr id="6" name="Slide Number Placeholder 5">
            <a:extLst>
              <a:ext uri="{FF2B5EF4-FFF2-40B4-BE49-F238E27FC236}">
                <a16:creationId xmlns:a16="http://schemas.microsoft.com/office/drawing/2014/main" id="{39CE337C-7506-7D42-8394-2C45FE587EA8}"/>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mtClean="0">
                <a:solidFill>
                  <a:schemeClr val="bg1"/>
                </a:solidFill>
                <a:latin typeface="Calibri" panose="020F0502020204030204" pitchFamily="34" charset="0"/>
                <a:cs typeface="Calibri" panose="020F0502020204030204" pitchFamily="34" charset="0"/>
              </a:rPr>
              <a:pPr/>
              <a:t>16</a:t>
            </a:fld>
            <a:endParaRPr lang="en-US" dirty="0">
              <a:solidFill>
                <a:schemeClr val="bg1"/>
              </a:solidFill>
              <a:latin typeface="Calibri" panose="020F0502020204030204" pitchFamily="34" charset="0"/>
              <a:cs typeface="Calibri" panose="020F0502020204030204"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3"/>
          </p:nvPr>
        </p:nvSpPr>
        <p:spPr>
          <a:xfrm>
            <a:off x="5896565" y="2002837"/>
            <a:ext cx="2834841" cy="2830818"/>
          </a:xfrm>
        </p:spPr>
        <p:txBody>
          <a:bodyPr>
            <a:noAutofit/>
          </a:bodyPr>
          <a:lstStyle/>
          <a:p>
            <a:pPr lvl="0">
              <a:spcBef>
                <a:spcPct val="20000"/>
              </a:spcBef>
              <a:defRPr/>
            </a:pPr>
            <a:r>
              <a:rPr lang="en-US" sz="1500" b="1" dirty="0">
                <a:solidFill>
                  <a:schemeClr val="accent3"/>
                </a:solidFill>
                <a:latin typeface="Calibri" panose="020F0502020204030204" pitchFamily="34" charset="0"/>
                <a:cs typeface="Calibri" panose="020F0502020204030204" pitchFamily="34" charset="0"/>
              </a:rPr>
              <a:t>2. Become a More Knowledgeable Investor</a:t>
            </a:r>
          </a:p>
          <a:p>
            <a:pPr lvl="0">
              <a:spcBef>
                <a:spcPct val="20000"/>
              </a:spcBef>
              <a:defRPr/>
            </a:pPr>
            <a:r>
              <a:rPr lang="en-US" sz="1500" dirty="0">
                <a:solidFill>
                  <a:srgbClr val="5D5D5D"/>
                </a:solidFill>
              </a:rPr>
              <a:t>There’s always room </a:t>
            </a:r>
            <a:r>
              <a:rPr lang="en-US" sz="1500" dirty="0">
                <a:solidFill>
                  <a:schemeClr val="accent2"/>
                </a:solidFill>
              </a:rPr>
              <a:t>to learn more </a:t>
            </a:r>
            <a:r>
              <a:rPr lang="en-US" sz="1500" dirty="0">
                <a:solidFill>
                  <a:srgbClr val="5D5D5D"/>
                </a:solidFill>
              </a:rPr>
              <a:t>and</a:t>
            </a:r>
            <a:r>
              <a:rPr lang="en-US" sz="1500" dirty="0"/>
              <a:t> </a:t>
            </a:r>
            <a:r>
              <a:rPr lang="en-US" sz="1500" dirty="0">
                <a:solidFill>
                  <a:schemeClr val="accent2"/>
                </a:solidFill>
              </a:rPr>
              <a:t>adjust your plan</a:t>
            </a:r>
            <a:r>
              <a:rPr lang="en-US" sz="1500" dirty="0">
                <a:solidFill>
                  <a:schemeClr val="accent6"/>
                </a:solidFill>
              </a:rPr>
              <a:t> </a:t>
            </a:r>
            <a:r>
              <a:rPr lang="en-US" sz="1500" dirty="0">
                <a:solidFill>
                  <a:srgbClr val="5D5D5D"/>
                </a:solidFill>
              </a:rPr>
              <a:t>based on your circumstances.</a:t>
            </a:r>
          </a:p>
        </p:txBody>
      </p:sp>
      <p:sp>
        <p:nvSpPr>
          <p:cNvPr id="6" name="Slide Number Placeholder 5">
            <a:extLst>
              <a:ext uri="{FF2B5EF4-FFF2-40B4-BE49-F238E27FC236}">
                <a16:creationId xmlns:a16="http://schemas.microsoft.com/office/drawing/2014/main" id="{C02AA778-AA26-EA49-ABB1-E77CC67BCA5F}"/>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17</a:t>
            </a:fld>
            <a:endParaRPr lang="en-US" dirty="0">
              <a:latin typeface="Calibri" panose="020F0502020204030204" pitchFamily="34" charset="0"/>
              <a:cs typeface="Calibri" panose="020F0502020204030204" pitchFamily="34" charset="0"/>
            </a:endParaRPr>
          </a:p>
        </p:txBody>
      </p:sp>
      <p:sp>
        <p:nvSpPr>
          <p:cNvPr id="7" name="Title 6">
            <a:extLst>
              <a:ext uri="{FF2B5EF4-FFF2-40B4-BE49-F238E27FC236}">
                <a16:creationId xmlns:a16="http://schemas.microsoft.com/office/drawing/2014/main" id="{5355C761-EDC0-F9A8-A1B8-09B119E0B06C}"/>
              </a:ext>
            </a:extLst>
          </p:cNvPr>
          <p:cNvSpPr>
            <a:spLocks noGrp="1"/>
          </p:cNvSpPr>
          <p:nvPr>
            <p:ph type="title"/>
          </p:nvPr>
        </p:nvSpPr>
        <p:spPr>
          <a:xfrm>
            <a:off x="5896564" y="1396942"/>
            <a:ext cx="2899337" cy="482571"/>
          </a:xfrm>
        </p:spPr>
        <p:txBody>
          <a:bodyPr>
            <a:normAutofit/>
          </a:bodyPr>
          <a:lstStyle/>
          <a:p>
            <a:r>
              <a:rPr lang="en-US" dirty="0">
                <a:solidFill>
                  <a:schemeClr val="accent3"/>
                </a:solidFill>
                <a:cs typeface="Calibri" panose="020F0502020204030204" pitchFamily="34" charset="0"/>
              </a:rPr>
              <a:t>Retirement Well-being</a:t>
            </a:r>
            <a:endParaRPr lang="en-US" dirty="0"/>
          </a:p>
        </p:txBody>
      </p:sp>
      <p:cxnSp>
        <p:nvCxnSpPr>
          <p:cNvPr id="2" name="Straight Connector 1">
            <a:extLst>
              <a:ext uri="{FF2B5EF4-FFF2-40B4-BE49-F238E27FC236}">
                <a16:creationId xmlns:a16="http://schemas.microsoft.com/office/drawing/2014/main" id="{05AC6827-BBCB-4F5A-5219-9820272B80B6}"/>
              </a:ext>
            </a:extLst>
          </p:cNvPr>
          <p:cNvCxnSpPr/>
          <p:nvPr/>
        </p:nvCxnSpPr>
        <p:spPr>
          <a:xfrm>
            <a:off x="5985035" y="1899679"/>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07120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2EE2E5B8-D569-F04D-87BC-40CC88486FC0}"/>
              </a:ext>
            </a:extLst>
          </p:cNvPr>
          <p:cNvSpPr>
            <a:spLocks noGrp="1"/>
          </p:cNvSpPr>
          <p:nvPr>
            <p:ph type="body" sz="quarter" idx="10"/>
          </p:nvPr>
        </p:nvSpPr>
        <p:spPr>
          <a:xfrm>
            <a:off x="469480" y="1392463"/>
            <a:ext cx="4041356" cy="2798537"/>
          </a:xfrm>
        </p:spPr>
        <p:txBody>
          <a:bodyPr vert="horz" lIns="274320" tIns="342900" rIns="182880" bIns="182880" rtlCol="0" anchor="t">
            <a:normAutofit/>
          </a:bodyPr>
          <a:lstStyle/>
          <a:p>
            <a:endParaRPr lang="en-US" sz="1350" dirty="0">
              <a:solidFill>
                <a:schemeClr val="bg1"/>
              </a:solidFill>
            </a:endParaRPr>
          </a:p>
        </p:txBody>
      </p:sp>
      <p:sp>
        <p:nvSpPr>
          <p:cNvPr id="9" name="Title 8"/>
          <p:cNvSpPr>
            <a:spLocks noGrp="1"/>
          </p:cNvSpPr>
          <p:nvPr>
            <p:ph type="title"/>
          </p:nvPr>
        </p:nvSpPr>
        <p:spPr>
          <a:xfrm>
            <a:off x="387498" y="367570"/>
            <a:ext cx="8625801" cy="483018"/>
          </a:xfrm>
        </p:spPr>
        <p:txBody>
          <a:bodyPr>
            <a:noAutofit/>
          </a:bodyPr>
          <a:lstStyle/>
          <a:p>
            <a:r>
              <a:rPr lang="en-US" dirty="0">
                <a:solidFill>
                  <a:schemeClr val="accent3"/>
                </a:solidFill>
                <a:cs typeface="Calibri" pitchFamily="34" charset="0"/>
              </a:rPr>
              <a:t>Retirement Well-being</a:t>
            </a:r>
          </a:p>
        </p:txBody>
      </p:sp>
      <p:sp>
        <p:nvSpPr>
          <p:cNvPr id="23" name="Text Placeholder 6">
            <a:extLst>
              <a:ext uri="{FF2B5EF4-FFF2-40B4-BE49-F238E27FC236}">
                <a16:creationId xmlns:a16="http://schemas.microsoft.com/office/drawing/2014/main" id="{AD3D3A61-DD92-3440-ACC2-AEDC949D1E6E}"/>
              </a:ext>
            </a:extLst>
          </p:cNvPr>
          <p:cNvSpPr txBox="1">
            <a:spLocks/>
          </p:cNvSpPr>
          <p:nvPr/>
        </p:nvSpPr>
        <p:spPr>
          <a:xfrm>
            <a:off x="469480" y="1392463"/>
            <a:ext cx="4041356" cy="64008"/>
          </a:xfrm>
          <a:prstGeom prst="rect">
            <a:avLst/>
          </a:prstGeom>
          <a:solidFill>
            <a:schemeClr val="accent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25" name="Text Placeholder 6">
            <a:extLst>
              <a:ext uri="{FF2B5EF4-FFF2-40B4-BE49-F238E27FC236}">
                <a16:creationId xmlns:a16="http://schemas.microsoft.com/office/drawing/2014/main" id="{00AECC27-5F50-6A4B-ABCB-69584BE160F5}"/>
              </a:ext>
            </a:extLst>
          </p:cNvPr>
          <p:cNvSpPr txBox="1">
            <a:spLocks/>
          </p:cNvSpPr>
          <p:nvPr/>
        </p:nvSpPr>
        <p:spPr>
          <a:xfrm>
            <a:off x="4670448" y="1392463"/>
            <a:ext cx="4041356" cy="2798537"/>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274320" tIns="342900" rIns="137160" bIns="13716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endParaRPr lang="en-US" sz="1200" b="1" dirty="0">
              <a:solidFill>
                <a:schemeClr val="tx1"/>
              </a:solidFill>
              <a:latin typeface="Calibri" panose="020F0502020204030204" pitchFamily="34" charset="0"/>
            </a:endParaRPr>
          </a:p>
        </p:txBody>
      </p:sp>
      <p:sp>
        <p:nvSpPr>
          <p:cNvPr id="28" name="Text Placeholder 6">
            <a:extLst>
              <a:ext uri="{FF2B5EF4-FFF2-40B4-BE49-F238E27FC236}">
                <a16:creationId xmlns:a16="http://schemas.microsoft.com/office/drawing/2014/main" id="{CF751FCB-FDC7-CE42-AD54-D3E4E57D651A}"/>
              </a:ext>
            </a:extLst>
          </p:cNvPr>
          <p:cNvSpPr txBox="1">
            <a:spLocks/>
          </p:cNvSpPr>
          <p:nvPr/>
        </p:nvSpPr>
        <p:spPr>
          <a:xfrm>
            <a:off x="4670448" y="1392463"/>
            <a:ext cx="4039721" cy="64008"/>
          </a:xfrm>
          <a:prstGeom prst="rect">
            <a:avLst/>
          </a:prstGeom>
          <a:solidFill>
            <a:schemeClr val="accent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2" name="Rectangle 1">
            <a:extLst>
              <a:ext uri="{FF2B5EF4-FFF2-40B4-BE49-F238E27FC236}">
                <a16:creationId xmlns:a16="http://schemas.microsoft.com/office/drawing/2014/main" id="{DE75F3A0-DFBD-2D42-9F83-4D08C5B35B82}"/>
              </a:ext>
            </a:extLst>
          </p:cNvPr>
          <p:cNvSpPr/>
          <p:nvPr/>
        </p:nvSpPr>
        <p:spPr>
          <a:xfrm>
            <a:off x="651244" y="1714104"/>
            <a:ext cx="3670892" cy="1349087"/>
          </a:xfrm>
          <a:prstGeom prst="rect">
            <a:avLst/>
          </a:prstGeom>
        </p:spPr>
        <p:txBody>
          <a:bodyPr wrap="square">
            <a:spAutoFit/>
          </a:bodyPr>
          <a:lstStyle/>
          <a:p>
            <a:r>
              <a:rPr lang="en-US" sz="1500" b="1" dirty="0">
                <a:latin typeface="Calibri" panose="020F0502020204030204" pitchFamily="34" charset="0"/>
              </a:rPr>
              <a:t>JUST STARTING OUT</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Get some basic information.</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Take small steps and learn as you go.</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Don't postpone getting started. </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Ask questions.</a:t>
            </a:r>
          </a:p>
        </p:txBody>
      </p:sp>
      <p:sp>
        <p:nvSpPr>
          <p:cNvPr id="3" name="Rectangle 2">
            <a:extLst>
              <a:ext uri="{FF2B5EF4-FFF2-40B4-BE49-F238E27FC236}">
                <a16:creationId xmlns:a16="http://schemas.microsoft.com/office/drawing/2014/main" id="{040C46EE-8544-0B4A-8916-4A0AE06B0526}"/>
              </a:ext>
            </a:extLst>
          </p:cNvPr>
          <p:cNvSpPr/>
          <p:nvPr/>
        </p:nvSpPr>
        <p:spPr>
          <a:xfrm>
            <a:off x="4813891" y="1678257"/>
            <a:ext cx="3758609" cy="2349361"/>
          </a:xfrm>
          <a:prstGeom prst="rect">
            <a:avLst/>
          </a:prstGeom>
        </p:spPr>
        <p:txBody>
          <a:bodyPr wrap="square">
            <a:spAutoFit/>
          </a:bodyPr>
          <a:lstStyle/>
          <a:p>
            <a:r>
              <a:rPr lang="en-US" sz="1500" b="1" dirty="0">
                <a:latin typeface="Calibri" panose="020F0502020204030204" pitchFamily="34" charset="0"/>
              </a:rPr>
              <a:t>MORE EXPERIENCED</a:t>
            </a:r>
          </a:p>
          <a:p>
            <a:pPr marL="214313" indent="-214313">
              <a:spcBef>
                <a:spcPts val="225"/>
              </a:spcBef>
              <a:buFont typeface="Arial" panose="020B0604020202020204" pitchFamily="34" charset="0"/>
              <a:buChar char="•"/>
            </a:pPr>
            <a:r>
              <a:rPr lang="en-US" sz="1500" dirty="0">
                <a:solidFill>
                  <a:schemeClr val="accent3"/>
                </a:solidFill>
                <a:latin typeface="Calibri Light" panose="020F0302020204030204" pitchFamily="34" charset="0"/>
              </a:rPr>
              <a:t>Align portfolio with goals, time horizon, </a:t>
            </a:r>
            <a:br>
              <a:rPr lang="en-US" sz="1500" dirty="0">
                <a:solidFill>
                  <a:schemeClr val="accent3"/>
                </a:solidFill>
                <a:latin typeface="Calibri Light" panose="020F0302020204030204" pitchFamily="34" charset="0"/>
              </a:rPr>
            </a:br>
            <a:r>
              <a:rPr lang="en-US" sz="1500" dirty="0">
                <a:solidFill>
                  <a:schemeClr val="accent3"/>
                </a:solidFill>
                <a:latin typeface="Calibri Light" panose="020F0302020204030204" pitchFamily="34" charset="0"/>
              </a:rPr>
              <a:t>and risk tolerance.</a:t>
            </a:r>
          </a:p>
          <a:p>
            <a:pPr marL="214313" indent="-214313">
              <a:spcBef>
                <a:spcPts val="225"/>
              </a:spcBef>
              <a:buFont typeface="Arial" panose="020B0604020202020204" pitchFamily="34" charset="0"/>
              <a:buChar char="•"/>
            </a:pPr>
            <a:r>
              <a:rPr lang="en-US" sz="1500" dirty="0">
                <a:solidFill>
                  <a:schemeClr val="accent3"/>
                </a:solidFill>
                <a:latin typeface="Calibri Light" panose="020F0302020204030204" pitchFamily="34" charset="0"/>
              </a:rPr>
              <a:t>Look for ways to manage risk.</a:t>
            </a:r>
          </a:p>
          <a:p>
            <a:pPr marL="214313" indent="-214313">
              <a:spcBef>
                <a:spcPts val="225"/>
              </a:spcBef>
              <a:buFont typeface="Arial" panose="020B0604020202020204" pitchFamily="34" charset="0"/>
              <a:buChar char="•"/>
            </a:pPr>
            <a:r>
              <a:rPr lang="en-US" sz="1500" dirty="0">
                <a:solidFill>
                  <a:schemeClr val="accent3"/>
                </a:solidFill>
                <a:latin typeface="Calibri Light" panose="020F0302020204030204" pitchFamily="34" charset="0"/>
              </a:rPr>
              <a:t>Understand what you own.</a:t>
            </a:r>
          </a:p>
          <a:p>
            <a:pPr marL="214313" indent="-214313">
              <a:spcBef>
                <a:spcPts val="225"/>
              </a:spcBef>
              <a:buFont typeface="Arial" panose="020B0604020202020204" pitchFamily="34" charset="0"/>
              <a:buChar char="•"/>
            </a:pPr>
            <a:r>
              <a:rPr lang="en-US" sz="1500" dirty="0">
                <a:solidFill>
                  <a:schemeClr val="accent3"/>
                </a:solidFill>
                <a:latin typeface="Calibri Light" panose="020F0302020204030204" pitchFamily="34" charset="0"/>
              </a:rPr>
              <a:t>Keep an eye out for investing ideas.</a:t>
            </a:r>
          </a:p>
          <a:p>
            <a:pPr marL="214313" indent="-214313">
              <a:spcBef>
                <a:spcPts val="225"/>
              </a:spcBef>
              <a:buFont typeface="Arial" panose="020B0604020202020204" pitchFamily="34" charset="0"/>
              <a:buChar char="•"/>
            </a:pPr>
            <a:r>
              <a:rPr lang="en-US" sz="1500" dirty="0">
                <a:solidFill>
                  <a:schemeClr val="accent3"/>
                </a:solidFill>
                <a:latin typeface="Calibri Light" panose="020F0302020204030204" pitchFamily="34" charset="0"/>
              </a:rPr>
              <a:t>Consider taxes, fees, and inflation.</a:t>
            </a:r>
          </a:p>
          <a:p>
            <a:pPr marL="214313" indent="-214313">
              <a:spcBef>
                <a:spcPts val="225"/>
              </a:spcBef>
              <a:buFont typeface="Arial" panose="020B0604020202020204" pitchFamily="34" charset="0"/>
              <a:buChar char="•"/>
            </a:pPr>
            <a:r>
              <a:rPr lang="en-US" sz="1500" dirty="0">
                <a:solidFill>
                  <a:schemeClr val="accent3"/>
                </a:solidFill>
                <a:latin typeface="Calibri Light" panose="020F0302020204030204" pitchFamily="34" charset="0"/>
              </a:rPr>
              <a:t>Make ongoing adjustments. </a:t>
            </a:r>
          </a:p>
          <a:p>
            <a:pPr marL="214313" indent="-214313">
              <a:spcBef>
                <a:spcPts val="225"/>
              </a:spcBef>
              <a:buFont typeface="Arial" panose="020B0604020202020204" pitchFamily="34" charset="0"/>
              <a:buChar char="•"/>
            </a:pPr>
            <a:r>
              <a:rPr lang="en-US" sz="1500" dirty="0">
                <a:solidFill>
                  <a:schemeClr val="accent3"/>
                </a:solidFill>
                <a:latin typeface="Calibri Light" panose="020F0302020204030204" pitchFamily="34" charset="0"/>
              </a:rPr>
              <a:t>Have a game plan for volatile markets.</a:t>
            </a:r>
          </a:p>
        </p:txBody>
      </p:sp>
      <p:sp>
        <p:nvSpPr>
          <p:cNvPr id="10" name="Slide Number Placeholder 5">
            <a:extLst>
              <a:ext uri="{FF2B5EF4-FFF2-40B4-BE49-F238E27FC236}">
                <a16:creationId xmlns:a16="http://schemas.microsoft.com/office/drawing/2014/main" id="{EB8D8190-18A6-4B44-822C-D4AF6920B188}"/>
              </a:ext>
            </a:extLst>
          </p:cNvPr>
          <p:cNvSpPr>
            <a:spLocks noGrp="1"/>
          </p:cNvSpPr>
          <p:nvPr>
            <p:ph type="sldNum" sz="quarter" idx="4"/>
          </p:nvPr>
        </p:nvSpPr>
        <p:spPr>
          <a:xfrm>
            <a:off x="6761059" y="4620437"/>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18</a:t>
            </a:fld>
            <a:endParaRPr lang="en-US"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5A214172-A092-C62F-2D04-B50ADCF49513}"/>
              </a:ext>
            </a:extLst>
          </p:cNvPr>
          <p:cNvSpPr txBox="1"/>
          <p:nvPr/>
        </p:nvSpPr>
        <p:spPr>
          <a:xfrm>
            <a:off x="399539" y="989427"/>
            <a:ext cx="4574787" cy="323165"/>
          </a:xfrm>
          <a:prstGeom prst="rect">
            <a:avLst/>
          </a:prstGeom>
          <a:noFill/>
        </p:spPr>
        <p:txBody>
          <a:bodyPr wrap="square">
            <a:spAutoFit/>
          </a:bodyPr>
          <a:lstStyle/>
          <a:p>
            <a:r>
              <a:rPr lang="en-US" sz="1500" b="1" dirty="0">
                <a:solidFill>
                  <a:schemeClr val="accent3"/>
                </a:solidFill>
                <a:latin typeface="Calibri" panose="020F0502020204030204" pitchFamily="34" charset="0"/>
                <a:cs typeface="Calibri" panose="020F0502020204030204" pitchFamily="34" charset="0"/>
              </a:rPr>
              <a:t>2. Become a More Knowledgeable Investor</a:t>
            </a:r>
            <a:endParaRPr lang="en-US" sz="15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226225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nodePh="1">
                                  <p:stCondLst>
                                    <p:cond delay="0"/>
                                  </p:stCondLst>
                                  <p:endCondLst>
                                    <p:cond evt="begin" delay="0">
                                      <p:tn val="10"/>
                                    </p:cond>
                                  </p:end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194" y="673148"/>
            <a:ext cx="3935270" cy="482571"/>
          </a:xfrm>
        </p:spPr>
        <p:txBody>
          <a:bodyPr>
            <a:noAutofit/>
          </a:bodyPr>
          <a:lstStyle/>
          <a:p>
            <a:r>
              <a:rPr lang="en-US" dirty="0">
                <a:solidFill>
                  <a:schemeClr val="accent3"/>
                </a:solidFill>
                <a:cs typeface="Calibri" pitchFamily="34" charset="0"/>
              </a:rPr>
              <a:t>Retirement Well-being</a:t>
            </a:r>
            <a:endParaRPr lang="en-US" sz="7200" dirty="0">
              <a:solidFill>
                <a:schemeClr val="accent3"/>
              </a:solidFill>
            </a:endParaRPr>
          </a:p>
        </p:txBody>
      </p:sp>
      <p:sp>
        <p:nvSpPr>
          <p:cNvPr id="3" name="Content Placeholder 2"/>
          <p:cNvSpPr>
            <a:spLocks noGrp="1"/>
          </p:cNvSpPr>
          <p:nvPr>
            <p:ph idx="13"/>
          </p:nvPr>
        </p:nvSpPr>
        <p:spPr>
          <a:xfrm>
            <a:off x="399966" y="1281830"/>
            <a:ext cx="3290860" cy="2830818"/>
          </a:xfrm>
        </p:spPr>
        <p:txBody>
          <a:bodyPr>
            <a:noAutofit/>
          </a:bodyPr>
          <a:lstStyle/>
          <a:p>
            <a:r>
              <a:rPr lang="en-US" sz="1500" b="1" dirty="0">
                <a:solidFill>
                  <a:schemeClr val="accent3"/>
                </a:solidFill>
                <a:latin typeface="Calibri" panose="020F0502020204030204" pitchFamily="34" charset="0"/>
                <a:cs typeface="Calibri" panose="020F0502020204030204" pitchFamily="34" charset="0"/>
              </a:rPr>
              <a:t>2. Become a More </a:t>
            </a:r>
            <a:br>
              <a:rPr lang="en-US" sz="1500" b="1" dirty="0">
                <a:solidFill>
                  <a:schemeClr val="accent3"/>
                </a:solidFill>
                <a:latin typeface="Calibri" panose="020F0502020204030204" pitchFamily="34" charset="0"/>
                <a:cs typeface="Calibri" panose="020F0502020204030204" pitchFamily="34" charset="0"/>
              </a:rPr>
            </a:br>
            <a:r>
              <a:rPr lang="en-US" sz="1500" b="1" dirty="0">
                <a:solidFill>
                  <a:schemeClr val="accent3"/>
                </a:solidFill>
                <a:latin typeface="Calibri" panose="020F0502020204030204" pitchFamily="34" charset="0"/>
                <a:cs typeface="Calibri" panose="020F0502020204030204" pitchFamily="34" charset="0"/>
              </a:rPr>
              <a:t>Knowledgeable Investor </a:t>
            </a:r>
          </a:p>
          <a:p>
            <a:pPr marL="257175" indent="-257175">
              <a:buFont typeface="Arial" panose="020B0604020202020204" pitchFamily="34" charset="0"/>
              <a:buChar char="•"/>
            </a:pPr>
            <a:r>
              <a:rPr lang="en-US" sz="1500" dirty="0">
                <a:solidFill>
                  <a:schemeClr val="accent3"/>
                </a:solidFill>
              </a:rPr>
              <a:t>Admit mistakes and move on.</a:t>
            </a:r>
          </a:p>
          <a:p>
            <a:pPr marL="257175" indent="-257175">
              <a:buFont typeface="Arial" panose="020B0604020202020204" pitchFamily="34" charset="0"/>
              <a:buChar char="•"/>
            </a:pPr>
            <a:r>
              <a:rPr lang="en-US" sz="1500" dirty="0">
                <a:solidFill>
                  <a:schemeClr val="accent3"/>
                </a:solidFill>
              </a:rPr>
              <a:t>Be risk averse ― in the right way.</a:t>
            </a:r>
          </a:p>
          <a:p>
            <a:pPr marL="257175" indent="-257175">
              <a:buFont typeface="Arial" panose="020B0604020202020204" pitchFamily="34" charset="0"/>
              <a:buChar char="•"/>
            </a:pPr>
            <a:r>
              <a:rPr lang="en-US" sz="1500" dirty="0">
                <a:solidFill>
                  <a:schemeClr val="accent3"/>
                </a:solidFill>
              </a:rPr>
              <a:t>Know account numbers and passwords.</a:t>
            </a:r>
          </a:p>
          <a:p>
            <a:pPr marL="257175" indent="-257175">
              <a:buFont typeface="Arial" panose="020B0604020202020204" pitchFamily="34" charset="0"/>
              <a:buChar char="•"/>
            </a:pPr>
            <a:r>
              <a:rPr lang="en-US" sz="1500" dirty="0">
                <a:solidFill>
                  <a:schemeClr val="accent3"/>
                </a:solidFill>
              </a:rPr>
              <a:t>Know when to get help.</a:t>
            </a:r>
          </a:p>
        </p:txBody>
      </p:sp>
      <p:sp>
        <p:nvSpPr>
          <p:cNvPr id="6" name="Slide Number Placeholder 5">
            <a:extLst>
              <a:ext uri="{FF2B5EF4-FFF2-40B4-BE49-F238E27FC236}">
                <a16:creationId xmlns:a16="http://schemas.microsoft.com/office/drawing/2014/main" id="{2E1638A7-D3AF-7D44-BEFC-BB3EAC43F26E}"/>
              </a:ext>
            </a:extLst>
          </p:cNvPr>
          <p:cNvSpPr>
            <a:spLocks noGrp="1"/>
          </p:cNvSpPr>
          <p:nvPr>
            <p:ph type="sldNum" sz="quarter" idx="4"/>
          </p:nvPr>
        </p:nvSpPr>
        <p:spPr>
          <a:xfrm>
            <a:off x="6750173" y="4620001"/>
            <a:ext cx="1752085" cy="273845"/>
          </a:xfrm>
        </p:spPr>
        <p:txBody>
          <a:bodyPr vert="horz" lIns="0" tIns="45720" rIns="0" bIns="45720" rtlCol="0" anchor="ctr"/>
          <a:lstStyle/>
          <a:p>
            <a:r>
              <a:rPr lang="en-US"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mtClean="0">
                <a:solidFill>
                  <a:schemeClr val="bg1"/>
                </a:solidFill>
                <a:latin typeface="Calibri" panose="020F0502020204030204" pitchFamily="34" charset="0"/>
                <a:cs typeface="Calibri" panose="020F0502020204030204" pitchFamily="34" charset="0"/>
              </a:rPr>
              <a:pPr/>
              <a:t>19</a:t>
            </a:fld>
            <a:endParaRPr lang="en-US"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29221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8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874793" y="454166"/>
            <a:ext cx="3136707" cy="482571"/>
          </a:xfrm>
        </p:spPr>
        <p:txBody>
          <a:bodyPr>
            <a:noAutofit/>
          </a:bodyPr>
          <a:lstStyle/>
          <a:p>
            <a:r>
              <a:rPr lang="en-US" dirty="0">
                <a:solidFill>
                  <a:schemeClr val="accent3"/>
                </a:solidFill>
                <a:cs typeface="Calibri" pitchFamily="34" charset="0"/>
              </a:rPr>
              <a:t>Retirement Well-being</a:t>
            </a:r>
            <a:endParaRPr lang="en-US" dirty="0"/>
          </a:p>
        </p:txBody>
      </p:sp>
      <p:sp>
        <p:nvSpPr>
          <p:cNvPr id="3" name="Content Placeholder 2"/>
          <p:cNvSpPr>
            <a:spLocks noGrp="1"/>
          </p:cNvSpPr>
          <p:nvPr>
            <p:ph idx="13"/>
          </p:nvPr>
        </p:nvSpPr>
        <p:spPr>
          <a:xfrm>
            <a:off x="5896564" y="1059893"/>
            <a:ext cx="3136708" cy="2830818"/>
          </a:xfrm>
        </p:spPr>
        <p:txBody>
          <a:bodyPr>
            <a:noAutofit/>
          </a:bodyPr>
          <a:lstStyle/>
          <a:p>
            <a:r>
              <a:rPr lang="en-US" sz="1350" b="1" dirty="0">
                <a:solidFill>
                  <a:schemeClr val="accent3"/>
                </a:solidFill>
                <a:latin typeface="Calibri" panose="020F0502020204030204" pitchFamily="34" charset="0"/>
                <a:cs typeface="Calibri" panose="020F0502020204030204" pitchFamily="34" charset="0"/>
              </a:rPr>
              <a:t>3. Advocate for Yourself in the Workplace</a:t>
            </a:r>
          </a:p>
          <a:p>
            <a:pPr marL="257175" indent="-257175">
              <a:buFont typeface="Arial" panose="020B0604020202020204" pitchFamily="34" charset="0"/>
              <a:buChar char="•"/>
            </a:pPr>
            <a:r>
              <a:rPr lang="en-US" sz="1350" dirty="0">
                <a:solidFill>
                  <a:schemeClr val="accent3"/>
                </a:solidFill>
              </a:rPr>
              <a:t>Negotiate starting salary.</a:t>
            </a:r>
          </a:p>
          <a:p>
            <a:pPr marL="384572" lvl="1" indent="-171450">
              <a:buSzPct val="90000"/>
              <a:buFont typeface="Wingdings" pitchFamily="2" charset="2"/>
              <a:buChar char="ü"/>
            </a:pPr>
            <a:r>
              <a:rPr lang="en-US" dirty="0">
                <a:solidFill>
                  <a:schemeClr val="accent3"/>
                </a:solidFill>
                <a:latin typeface="Calibri Light" panose="020F0302020204030204" pitchFamily="34" charset="0"/>
              </a:rPr>
              <a:t>Women earn about 82 cents of what men do and not negotiating salary upfront may be a factor in the disparity.</a:t>
            </a:r>
            <a:r>
              <a:rPr lang="en-US" baseline="30000" dirty="0">
                <a:solidFill>
                  <a:schemeClr val="accent3"/>
                </a:solidFill>
                <a:latin typeface="Calibri Light" panose="020F0302020204030204" pitchFamily="34" charset="0"/>
              </a:rPr>
              <a:t>9</a:t>
            </a:r>
          </a:p>
          <a:p>
            <a:pPr marL="384572" lvl="1" indent="-171450">
              <a:buSzPct val="90000"/>
              <a:buFont typeface="Wingdings" pitchFamily="2" charset="2"/>
              <a:buChar char="ü"/>
            </a:pPr>
            <a:r>
              <a:rPr lang="en-US" dirty="0">
                <a:solidFill>
                  <a:schemeClr val="accent3"/>
                </a:solidFill>
                <a:latin typeface="Calibri Light" panose="020F0302020204030204" pitchFamily="34" charset="0"/>
              </a:rPr>
              <a:t>Women leave an estimated $1 million or more on the table over </a:t>
            </a:r>
            <a:br>
              <a:rPr lang="en-US" dirty="0">
                <a:solidFill>
                  <a:schemeClr val="accent3"/>
                </a:solidFill>
                <a:latin typeface="Calibri Light" panose="020F0302020204030204" pitchFamily="34" charset="0"/>
              </a:rPr>
            </a:br>
            <a:r>
              <a:rPr lang="en-US" dirty="0">
                <a:solidFill>
                  <a:schemeClr val="accent3"/>
                </a:solidFill>
                <a:latin typeface="Calibri Light" panose="020F0302020204030204" pitchFamily="34" charset="0"/>
              </a:rPr>
              <a:t>a lifetime.</a:t>
            </a:r>
            <a:r>
              <a:rPr lang="en-US" baseline="30000" dirty="0">
                <a:solidFill>
                  <a:schemeClr val="accent3"/>
                </a:solidFill>
                <a:latin typeface="Calibri Light" panose="020F0302020204030204" pitchFamily="34" charset="0"/>
              </a:rPr>
              <a:t>9</a:t>
            </a:r>
          </a:p>
          <a:p>
            <a:pPr marL="257175" indent="-257175">
              <a:buFont typeface="Arial" panose="020B0604020202020204" pitchFamily="34" charset="0"/>
              <a:buChar char="•"/>
            </a:pPr>
            <a:r>
              <a:rPr lang="en-US" sz="1350" dirty="0">
                <a:solidFill>
                  <a:schemeClr val="accent3"/>
                </a:solidFill>
              </a:rPr>
              <a:t>Research ongoing salary and resources on how to negotiate.</a:t>
            </a:r>
          </a:p>
          <a:p>
            <a:pPr marL="257175" indent="-257175">
              <a:buFont typeface="Arial" panose="020B0604020202020204" pitchFamily="34" charset="0"/>
              <a:buChar char="•"/>
            </a:pPr>
            <a:r>
              <a:rPr lang="en-US" sz="1350" dirty="0">
                <a:solidFill>
                  <a:schemeClr val="accent3"/>
                </a:solidFill>
              </a:rPr>
              <a:t>Speak up on accomplishments, take challenging assignments, </a:t>
            </a:r>
            <a:br>
              <a:rPr lang="en-US" sz="1350" dirty="0">
                <a:solidFill>
                  <a:schemeClr val="accent3"/>
                </a:solidFill>
              </a:rPr>
            </a:br>
            <a:r>
              <a:rPr lang="en-US" sz="1350" dirty="0">
                <a:solidFill>
                  <a:schemeClr val="accent3"/>
                </a:solidFill>
              </a:rPr>
              <a:t>and ask for raises/promotions.</a:t>
            </a:r>
          </a:p>
        </p:txBody>
      </p:sp>
      <p:sp>
        <p:nvSpPr>
          <p:cNvPr id="6" name="Slide Number Placeholder 5">
            <a:extLst>
              <a:ext uri="{FF2B5EF4-FFF2-40B4-BE49-F238E27FC236}">
                <a16:creationId xmlns:a16="http://schemas.microsoft.com/office/drawing/2014/main" id="{5FCEDAC6-A849-EB47-8A33-170BC1DF3849}"/>
              </a:ext>
            </a:extLst>
          </p:cNvPr>
          <p:cNvSpPr>
            <a:spLocks noGrp="1"/>
          </p:cNvSpPr>
          <p:nvPr>
            <p:ph type="sldNum" sz="quarter" idx="4"/>
          </p:nvPr>
        </p:nvSpPr>
        <p:spPr>
          <a:xfrm>
            <a:off x="6750173"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20</a:t>
            </a:fld>
            <a:endParaRPr lang="en-US" dirty="0">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32D102EC-4972-4D86-952D-021BEC19CA0D}"/>
              </a:ext>
            </a:extLst>
          </p:cNvPr>
          <p:cNvSpPr txBox="1"/>
          <p:nvPr/>
        </p:nvSpPr>
        <p:spPr>
          <a:xfrm>
            <a:off x="5967230" y="4220891"/>
            <a:ext cx="2948170" cy="380873"/>
          </a:xfrm>
          <a:prstGeom prst="rect">
            <a:avLst/>
          </a:prstGeom>
          <a:noFill/>
        </p:spPr>
        <p:txBody>
          <a:bodyPr wrap="square">
            <a:spAutoFit/>
          </a:bodyPr>
          <a:lstStyle/>
          <a:p>
            <a:endParaRPr lang="en-US" sz="675" dirty="0">
              <a:latin typeface="Calibri Light" panose="020F0302020204030204" pitchFamily="34" charset="0"/>
              <a:cs typeface="Calibri Light" panose="020F0302020204030204" pitchFamily="34" charset="0"/>
            </a:endParaRPr>
          </a:p>
          <a:p>
            <a:r>
              <a:rPr lang="en-US" sz="600" baseline="30000" dirty="0">
                <a:solidFill>
                  <a:schemeClr val="accent3"/>
                </a:solidFill>
                <a:latin typeface="Calibri Light" panose="020F0302020204030204" pitchFamily="34" charset="0"/>
                <a:cs typeface="Calibri Light" panose="020F0302020204030204" pitchFamily="34" charset="0"/>
              </a:rPr>
              <a:t>9 </a:t>
            </a:r>
            <a:r>
              <a:rPr lang="en-US" sz="600" dirty="0">
                <a:solidFill>
                  <a:schemeClr val="accent3"/>
                </a:solidFill>
                <a:latin typeface="Calibri Light" panose="020F0302020204030204" pitchFamily="34" charset="0"/>
                <a:cs typeface="Calibri Light" panose="020F0302020204030204" pitchFamily="34" charset="0"/>
              </a:rPr>
              <a:t>https://www.bizjournals.com/bizwomen/news/profiles-strategies/2022/07/the-million-dollar-mistake-women-fall-short-on.html?page=all</a:t>
            </a:r>
          </a:p>
        </p:txBody>
      </p:sp>
      <p:cxnSp>
        <p:nvCxnSpPr>
          <p:cNvPr id="4" name="Straight Connector 3">
            <a:extLst>
              <a:ext uri="{FF2B5EF4-FFF2-40B4-BE49-F238E27FC236}">
                <a16:creationId xmlns:a16="http://schemas.microsoft.com/office/drawing/2014/main" id="{E1BCBB38-5098-2ACC-F8DF-57E8848B8F58}"/>
              </a:ext>
            </a:extLst>
          </p:cNvPr>
          <p:cNvCxnSpPr/>
          <p:nvPr/>
        </p:nvCxnSpPr>
        <p:spPr>
          <a:xfrm>
            <a:off x="5967230" y="961594"/>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02206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874792" y="1410979"/>
            <a:ext cx="2899337" cy="482571"/>
          </a:xfrm>
        </p:spPr>
        <p:txBody>
          <a:bodyPr>
            <a:noAutofit/>
          </a:bodyPr>
          <a:lstStyle/>
          <a:p>
            <a:r>
              <a:rPr lang="en-US" dirty="0">
                <a:solidFill>
                  <a:schemeClr val="accent3"/>
                </a:solidFill>
                <a:cs typeface="Calibri" pitchFamily="34" charset="0"/>
              </a:rPr>
              <a:t>Retirement Well-being</a:t>
            </a:r>
            <a:endParaRPr lang="en-US" dirty="0">
              <a:solidFill>
                <a:schemeClr val="accent3"/>
              </a:solidFill>
            </a:endParaRPr>
          </a:p>
        </p:txBody>
      </p:sp>
      <p:sp>
        <p:nvSpPr>
          <p:cNvPr id="3" name="Content Placeholder 2"/>
          <p:cNvSpPr>
            <a:spLocks noGrp="1"/>
          </p:cNvSpPr>
          <p:nvPr>
            <p:ph idx="13"/>
          </p:nvPr>
        </p:nvSpPr>
        <p:spPr>
          <a:xfrm>
            <a:off x="5896565" y="2002837"/>
            <a:ext cx="2491940" cy="2830818"/>
          </a:xfrm>
        </p:spPr>
        <p:txBody>
          <a:bodyPr>
            <a:noAutofit/>
          </a:bodyPr>
          <a:lstStyle/>
          <a:p>
            <a:r>
              <a:rPr lang="en-US" sz="1500" b="1" dirty="0">
                <a:solidFill>
                  <a:schemeClr val="accent3"/>
                </a:solidFill>
                <a:latin typeface="Calibri" panose="020F0502020204030204" pitchFamily="34" charset="0"/>
                <a:cs typeface="Calibri" panose="020F0502020204030204" pitchFamily="34" charset="0"/>
              </a:rPr>
              <a:t>3. Advocate for Yourself in the Workplace</a:t>
            </a:r>
          </a:p>
          <a:p>
            <a:pPr marL="257175" indent="-257175">
              <a:buFont typeface="Arial" panose="020B0604020202020204" pitchFamily="34" charset="0"/>
              <a:buChar char="•"/>
            </a:pPr>
            <a:r>
              <a:rPr lang="en-US" sz="1500" dirty="0">
                <a:solidFill>
                  <a:schemeClr val="accent3"/>
                </a:solidFill>
              </a:rPr>
              <a:t>Job sharing</a:t>
            </a:r>
          </a:p>
          <a:p>
            <a:pPr marL="257175" indent="-257175">
              <a:buFont typeface="Arial" panose="020B0604020202020204" pitchFamily="34" charset="0"/>
              <a:buChar char="•"/>
            </a:pPr>
            <a:r>
              <a:rPr lang="en-US" sz="1500" dirty="0">
                <a:solidFill>
                  <a:schemeClr val="accent3"/>
                </a:solidFill>
              </a:rPr>
              <a:t>Telecommuting</a:t>
            </a:r>
          </a:p>
          <a:p>
            <a:pPr marL="257175" indent="-257175">
              <a:buFont typeface="Arial" panose="020B0604020202020204" pitchFamily="34" charset="0"/>
              <a:buChar char="•"/>
            </a:pPr>
            <a:r>
              <a:rPr lang="en-US" sz="1500" dirty="0">
                <a:solidFill>
                  <a:schemeClr val="accent3"/>
                </a:solidFill>
              </a:rPr>
              <a:t>Flexible hours</a:t>
            </a:r>
          </a:p>
          <a:p>
            <a:pPr marL="257175" indent="-257175">
              <a:buFont typeface="Arial" panose="020B0604020202020204" pitchFamily="34" charset="0"/>
              <a:buChar char="•"/>
            </a:pPr>
            <a:r>
              <a:rPr lang="en-US" sz="1500" dirty="0">
                <a:solidFill>
                  <a:schemeClr val="accent3"/>
                </a:solidFill>
              </a:rPr>
              <a:t>Part-time work</a:t>
            </a:r>
          </a:p>
        </p:txBody>
      </p:sp>
      <p:sp>
        <p:nvSpPr>
          <p:cNvPr id="6" name="Slide Number Placeholder 5">
            <a:extLst>
              <a:ext uri="{FF2B5EF4-FFF2-40B4-BE49-F238E27FC236}">
                <a16:creationId xmlns:a16="http://schemas.microsoft.com/office/drawing/2014/main" id="{2929EA13-402F-8749-8944-AC746CD220BD}"/>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21</a:t>
            </a:fld>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56D8059B-471C-B412-3B88-39C3BD55D39B}"/>
              </a:ext>
            </a:extLst>
          </p:cNvPr>
          <p:cNvCxnSpPr/>
          <p:nvPr/>
        </p:nvCxnSpPr>
        <p:spPr>
          <a:xfrm>
            <a:off x="5967230" y="1893550"/>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68233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5029" y="378456"/>
            <a:ext cx="7952741" cy="483018"/>
          </a:xfrm>
        </p:spPr>
        <p:txBody>
          <a:bodyPr>
            <a:noAutofit/>
          </a:bodyPr>
          <a:lstStyle/>
          <a:p>
            <a:r>
              <a:rPr lang="en-US" dirty="0">
                <a:solidFill>
                  <a:schemeClr val="accent3"/>
                </a:solidFill>
                <a:cs typeface="Calibri" pitchFamily="34" charset="0"/>
              </a:rPr>
              <a:t>Retirement Well-being</a:t>
            </a:r>
            <a:endParaRPr lang="en-US" dirty="0"/>
          </a:p>
        </p:txBody>
      </p:sp>
      <p:sp>
        <p:nvSpPr>
          <p:cNvPr id="9" name="Slide Number Placeholder 5">
            <a:extLst>
              <a:ext uri="{FF2B5EF4-FFF2-40B4-BE49-F238E27FC236}">
                <a16:creationId xmlns:a16="http://schemas.microsoft.com/office/drawing/2014/main" id="{06F0858E-FCDB-EE46-9436-FFD27779C39D}"/>
              </a:ext>
            </a:extLst>
          </p:cNvPr>
          <p:cNvSpPr>
            <a:spLocks noGrp="1"/>
          </p:cNvSpPr>
          <p:nvPr>
            <p:ph type="sldNum" sz="quarter" idx="4"/>
          </p:nvPr>
        </p:nvSpPr>
        <p:spPr>
          <a:xfrm>
            <a:off x="6763265" y="4630160"/>
            <a:ext cx="1752085" cy="274098"/>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22</a:t>
            </a:fld>
            <a:endParaRPr lang="en-US" dirty="0">
              <a:latin typeface="Calibri" panose="020F0502020204030204" pitchFamily="34" charset="0"/>
              <a:cs typeface="Calibri" panose="020F0502020204030204" pitchFamily="34" charset="0"/>
            </a:endParaRPr>
          </a:p>
        </p:txBody>
      </p:sp>
      <p:graphicFrame>
        <p:nvGraphicFramePr>
          <p:cNvPr id="6" name="Table 5">
            <a:extLst>
              <a:ext uri="{FF2B5EF4-FFF2-40B4-BE49-F238E27FC236}">
                <a16:creationId xmlns:a16="http://schemas.microsoft.com/office/drawing/2014/main" id="{7AA6871F-A55D-194D-BC86-D705F1F7560D}"/>
              </a:ext>
            </a:extLst>
          </p:cNvPr>
          <p:cNvGraphicFramePr>
            <a:graphicFrameLocks noGrp="1"/>
          </p:cNvGraphicFramePr>
          <p:nvPr>
            <p:extLst>
              <p:ext uri="{D42A27DB-BD31-4B8C-83A1-F6EECF244321}">
                <p14:modId xmlns:p14="http://schemas.microsoft.com/office/powerpoint/2010/main" val="1444522769"/>
              </p:ext>
            </p:extLst>
          </p:nvPr>
        </p:nvGraphicFramePr>
        <p:xfrm>
          <a:off x="423890" y="1453369"/>
          <a:ext cx="6140196" cy="2495910"/>
        </p:xfrm>
        <a:graphic>
          <a:graphicData uri="http://schemas.openxmlformats.org/drawingml/2006/table">
            <a:tbl>
              <a:tblPr firstRow="1" bandRow="1">
                <a:tableStyleId>{5C22544A-7EE6-4342-B048-85BDC9FD1C3A}</a:tableStyleId>
              </a:tblPr>
              <a:tblGrid>
                <a:gridCol w="1535049">
                  <a:extLst>
                    <a:ext uri="{9D8B030D-6E8A-4147-A177-3AD203B41FA5}">
                      <a16:colId xmlns:a16="http://schemas.microsoft.com/office/drawing/2014/main" val="523929020"/>
                    </a:ext>
                  </a:extLst>
                </a:gridCol>
                <a:gridCol w="1535049">
                  <a:extLst>
                    <a:ext uri="{9D8B030D-6E8A-4147-A177-3AD203B41FA5}">
                      <a16:colId xmlns:a16="http://schemas.microsoft.com/office/drawing/2014/main" val="2014504347"/>
                    </a:ext>
                  </a:extLst>
                </a:gridCol>
                <a:gridCol w="1535049">
                  <a:extLst>
                    <a:ext uri="{9D8B030D-6E8A-4147-A177-3AD203B41FA5}">
                      <a16:colId xmlns:a16="http://schemas.microsoft.com/office/drawing/2014/main" val="4064664337"/>
                    </a:ext>
                  </a:extLst>
                </a:gridCol>
                <a:gridCol w="1535049">
                  <a:extLst>
                    <a:ext uri="{9D8B030D-6E8A-4147-A177-3AD203B41FA5}">
                      <a16:colId xmlns:a16="http://schemas.microsoft.com/office/drawing/2014/main" val="632559690"/>
                    </a:ext>
                  </a:extLst>
                </a:gridCol>
              </a:tblGrid>
              <a:tr h="685800">
                <a:tc>
                  <a:txBody>
                    <a:bodyPr/>
                    <a:lstStyle/>
                    <a:p>
                      <a:pPr algn="ctr"/>
                      <a:r>
                        <a:rPr lang="en-US" sz="1400" b="0" i="0" dirty="0">
                          <a:latin typeface="Calibri" panose="020F0502020204030204" pitchFamily="34" charset="0"/>
                        </a:rPr>
                        <a:t>Age You Start Saving for Retirement</a:t>
                      </a:r>
                    </a:p>
                  </a:txBody>
                  <a:tcPr marL="68580" marR="68580" marT="34290" marB="34290" anchor="c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latin typeface="Calibri" panose="020F0502020204030204" pitchFamily="34" charset="0"/>
                        </a:rPr>
                        <a:t>Save $2,000 </a:t>
                      </a:r>
                      <a:br>
                        <a:rPr lang="en-US" sz="1400" b="0" i="0" dirty="0">
                          <a:latin typeface="Calibri" panose="020F0502020204030204" pitchFamily="34" charset="0"/>
                        </a:rPr>
                      </a:br>
                      <a:r>
                        <a:rPr lang="en-US" sz="1400" b="0" i="0" dirty="0">
                          <a:latin typeface="Calibri" panose="020F0502020204030204" pitchFamily="34" charset="0"/>
                        </a:rPr>
                        <a:t>Per Year</a:t>
                      </a:r>
                    </a:p>
                  </a:txBody>
                  <a:tcPr marL="68580" marR="68580" marT="34290" marB="34290" anchor="c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latin typeface="Calibri" panose="020F0502020204030204" pitchFamily="34" charset="0"/>
                        </a:rPr>
                        <a:t>Save $5,000 </a:t>
                      </a:r>
                      <a:br>
                        <a:rPr lang="en-US" sz="1400" b="0" i="0" dirty="0">
                          <a:latin typeface="Calibri" panose="020F0502020204030204" pitchFamily="34" charset="0"/>
                        </a:rPr>
                      </a:br>
                      <a:r>
                        <a:rPr lang="en-US" sz="1400" b="0" i="0" dirty="0">
                          <a:latin typeface="Calibri" panose="020F0502020204030204" pitchFamily="34" charset="0"/>
                        </a:rPr>
                        <a:t>Per Year</a:t>
                      </a:r>
                    </a:p>
                  </a:txBody>
                  <a:tcPr marL="68580" marR="68580" marT="34290" marB="34290" anchor="ctr">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latin typeface="Calibri" panose="020F0502020204030204" pitchFamily="34" charset="0"/>
                        </a:rPr>
                        <a:t>Save $10,000 </a:t>
                      </a:r>
                      <a:br>
                        <a:rPr lang="en-US" sz="1400" b="0" i="0" dirty="0">
                          <a:latin typeface="Calibri" panose="020F0502020204030204" pitchFamily="34" charset="0"/>
                        </a:rPr>
                      </a:br>
                      <a:r>
                        <a:rPr lang="en-US" sz="1400" b="0" i="0" dirty="0">
                          <a:latin typeface="Calibri" panose="020F0502020204030204" pitchFamily="34" charset="0"/>
                        </a:rPr>
                        <a:t>Per Year</a:t>
                      </a:r>
                    </a:p>
                  </a:txBody>
                  <a:tcPr marL="68580" marR="68580" marT="34290" marB="34290" anchor="ctr">
                    <a:solidFill>
                      <a:schemeClr val="tx1"/>
                    </a:solidFill>
                  </a:tcPr>
                </a:tc>
                <a:extLst>
                  <a:ext uri="{0D108BD9-81ED-4DB2-BD59-A6C34878D82A}">
                    <a16:rowId xmlns:a16="http://schemas.microsoft.com/office/drawing/2014/main" val="1407879323"/>
                  </a:ext>
                </a:extLst>
              </a:tr>
              <a:tr h="297875">
                <a:tc>
                  <a:txBody>
                    <a:bodyPr/>
                    <a:lstStyle/>
                    <a:p>
                      <a:pPr algn="ctr"/>
                      <a:endParaRPr lang="en-US" sz="1400" b="0" i="0" dirty="0">
                        <a:latin typeface="Calibri" panose="020F0502020204030204" pitchFamily="34" charset="0"/>
                      </a:endParaRPr>
                    </a:p>
                  </a:txBody>
                  <a:tcPr marL="68580" marR="68580" marT="34290" marB="34290" anchor="ctr">
                    <a:no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solidFill>
                            <a:srgbClr val="FFFFFF"/>
                          </a:solidFill>
                          <a:latin typeface="Calibri" panose="020F0502020204030204" pitchFamily="34" charset="0"/>
                        </a:rPr>
                        <a:t>At Age 65, You'll Have …</a:t>
                      </a:r>
                    </a:p>
                  </a:txBody>
                  <a:tcPr marL="68580" marR="68580" marT="34290" marB="34290" anchor="ctr">
                    <a:lnB w="12700" cmpd="sng">
                      <a:noFill/>
                    </a:lnB>
                    <a:solidFill>
                      <a:schemeClr val="accent6"/>
                    </a:solidFill>
                  </a:tcPr>
                </a:tc>
                <a:tc hMerge="1">
                  <a:txBody>
                    <a:bodyPr/>
                    <a:lstStyle/>
                    <a:p>
                      <a:endParaRPr lang="en-US" dirty="0"/>
                    </a:p>
                  </a:txBody>
                  <a:tcPr>
                    <a:solidFill>
                      <a:schemeClr val="accent6"/>
                    </a:solidFill>
                  </a:tcPr>
                </a:tc>
                <a:tc hMerge="1">
                  <a:txBody>
                    <a:bodyPr/>
                    <a:lstStyle/>
                    <a:p>
                      <a:endParaRPr lang="en-US" dirty="0"/>
                    </a:p>
                  </a:txBody>
                  <a:tcPr>
                    <a:solidFill>
                      <a:schemeClr val="accent6"/>
                    </a:solidFill>
                  </a:tcPr>
                </a:tc>
                <a:extLst>
                  <a:ext uri="{0D108BD9-81ED-4DB2-BD59-A6C34878D82A}">
                    <a16:rowId xmlns:a16="http://schemas.microsoft.com/office/drawing/2014/main" val="3922493990"/>
                  </a:ext>
                </a:extLst>
              </a:tr>
              <a:tr h="2978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solidFill>
                            <a:schemeClr val="bg1"/>
                          </a:solidFill>
                          <a:latin typeface="Calibri" panose="020F0502020204030204" pitchFamily="34" charset="0"/>
                        </a:rPr>
                        <a:t>20</a:t>
                      </a:r>
                    </a:p>
                  </a:txBody>
                  <a:tcPr marL="68580" marR="68580" marT="34290" marB="34290" anchor="ctr">
                    <a:lnR w="12700" cmpd="sng">
                      <a:noFill/>
                    </a:lnR>
                    <a:solidFill>
                      <a:schemeClr val="accent2"/>
                    </a:solidFill>
                  </a:tcPr>
                </a:tc>
                <a:tc>
                  <a:txBody>
                    <a:bodyPr/>
                    <a:lstStyle/>
                    <a:p>
                      <a:pPr algn="ctr"/>
                      <a:r>
                        <a:rPr lang="en-US" sz="1400" b="0" i="0" dirty="0">
                          <a:solidFill>
                            <a:srgbClr val="5D5D5D"/>
                          </a:solidFill>
                          <a:latin typeface="Calibri Light" panose="020F0302020204030204" pitchFamily="34" charset="0"/>
                        </a:rPr>
                        <a:t>$425,487</a:t>
                      </a:r>
                    </a:p>
                  </a:txBody>
                  <a:tcPr marL="68580" marR="68580" marT="34290" marB="34290"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$1,063,718</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$2,127,435</a:t>
                      </a:r>
                    </a:p>
                  </a:txBody>
                  <a:tcPr marL="68580" marR="68580" marT="34290" marB="34290" anchor="ct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90310661"/>
                  </a:ext>
                </a:extLst>
              </a:tr>
              <a:tr h="2978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solidFill>
                            <a:schemeClr val="bg1"/>
                          </a:solidFill>
                          <a:latin typeface="Calibri" panose="020F0502020204030204" pitchFamily="34" charset="0"/>
                        </a:rPr>
                        <a:t>30</a:t>
                      </a:r>
                    </a:p>
                  </a:txBody>
                  <a:tcPr marL="68580" marR="68580" marT="34290" marB="34290" anchor="ctr">
                    <a:lnR w="12700" cmpd="sng">
                      <a:noFill/>
                    </a:lnR>
                    <a:solidFill>
                      <a:schemeClr val="accent2"/>
                    </a:solidFill>
                  </a:tcPr>
                </a:tc>
                <a:tc>
                  <a:txBody>
                    <a:bodyPr/>
                    <a:lstStyle/>
                    <a:p>
                      <a:pPr algn="ctr"/>
                      <a:r>
                        <a:rPr lang="en-US" sz="1400" b="0" i="0" dirty="0">
                          <a:solidFill>
                            <a:srgbClr val="5D5D5D"/>
                          </a:solidFill>
                          <a:latin typeface="Calibri Light" panose="020F0302020204030204" pitchFamily="34" charset="0"/>
                        </a:rPr>
                        <a:t>$222,870</a:t>
                      </a:r>
                    </a:p>
                  </a:txBody>
                  <a:tcPr marL="68580" marR="68580" marT="34290" marB="3429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$557,174</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$1,114,348</a:t>
                      </a:r>
                    </a:p>
                  </a:txBody>
                  <a:tcPr marL="68580" marR="68580" marT="34290" marB="3429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89806899"/>
                  </a:ext>
                </a:extLst>
              </a:tr>
              <a:tr h="2978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solidFill>
                            <a:schemeClr val="bg1"/>
                          </a:solidFill>
                          <a:latin typeface="Calibri" panose="020F0502020204030204" pitchFamily="34" charset="0"/>
                        </a:rPr>
                        <a:t>40</a:t>
                      </a:r>
                    </a:p>
                  </a:txBody>
                  <a:tcPr marL="68580" marR="68580" marT="34290" marB="34290" anchor="ctr">
                    <a:lnR w="12700" cmpd="sng">
                      <a:noFill/>
                    </a:lnR>
                    <a:solidFill>
                      <a:schemeClr val="accent2"/>
                    </a:solidFill>
                  </a:tcPr>
                </a:tc>
                <a:tc>
                  <a:txBody>
                    <a:bodyPr/>
                    <a:lstStyle/>
                    <a:p>
                      <a:pPr algn="ctr"/>
                      <a:r>
                        <a:rPr lang="en-US" sz="1400" b="0" i="0" dirty="0">
                          <a:solidFill>
                            <a:srgbClr val="5D5D5D"/>
                          </a:solidFill>
                          <a:latin typeface="Calibri Light" panose="020F0302020204030204" pitchFamily="34" charset="0"/>
                        </a:rPr>
                        <a:t>$109,729</a:t>
                      </a:r>
                    </a:p>
                  </a:txBody>
                  <a:tcPr marL="68580" marR="68580" marT="34290" marB="3429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$274,323</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$548,645</a:t>
                      </a:r>
                    </a:p>
                  </a:txBody>
                  <a:tcPr marL="68580" marR="68580" marT="34290" marB="3429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98779681"/>
                  </a:ext>
                </a:extLst>
              </a:tr>
              <a:tr h="2978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solidFill>
                            <a:schemeClr val="bg1"/>
                          </a:solidFill>
                          <a:latin typeface="Calibri" panose="020F0502020204030204" pitchFamily="34" charset="0"/>
                        </a:rPr>
                        <a:t>50</a:t>
                      </a:r>
                    </a:p>
                  </a:txBody>
                  <a:tcPr marL="68580" marR="68580" marT="34290" marB="34290" anchor="ctr">
                    <a:lnR w="12700" cmpd="sng">
                      <a:noFill/>
                    </a:lnR>
                    <a:solidFill>
                      <a:schemeClr val="accent2"/>
                    </a:solidFill>
                  </a:tcPr>
                </a:tc>
                <a:tc>
                  <a:txBody>
                    <a:bodyPr/>
                    <a:lstStyle/>
                    <a:p>
                      <a:pPr algn="ctr"/>
                      <a:r>
                        <a:rPr lang="en-US" sz="1400" b="0" i="0" dirty="0">
                          <a:solidFill>
                            <a:srgbClr val="5D5D5D"/>
                          </a:solidFill>
                          <a:latin typeface="Calibri Light" panose="020F0302020204030204" pitchFamily="34" charset="0"/>
                        </a:rPr>
                        <a:t>$46,552</a:t>
                      </a:r>
                    </a:p>
                  </a:txBody>
                  <a:tcPr marL="68580" marR="68580" marT="34290" marB="3429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$116,380</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$232,760</a:t>
                      </a:r>
                    </a:p>
                  </a:txBody>
                  <a:tcPr marL="68580" marR="68580" marT="34290" marB="3429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4455823"/>
                  </a:ext>
                </a:extLst>
              </a:tr>
              <a:tr h="2978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dirty="0">
                          <a:solidFill>
                            <a:schemeClr val="bg1"/>
                          </a:solidFill>
                          <a:latin typeface="Calibri" panose="020F0502020204030204" pitchFamily="34" charset="0"/>
                        </a:rPr>
                        <a:t>60</a:t>
                      </a:r>
                    </a:p>
                  </a:txBody>
                  <a:tcPr marL="68580" marR="68580" marT="34290" marB="34290" anchor="ctr">
                    <a:lnR w="12700" cmpd="sng">
                      <a:noFill/>
                    </a:lnR>
                    <a:solidFill>
                      <a:schemeClr val="accent2"/>
                    </a:solidFill>
                  </a:tcPr>
                </a:tc>
                <a:tc>
                  <a:txBody>
                    <a:bodyPr/>
                    <a:lstStyle/>
                    <a:p>
                      <a:pPr algn="ctr"/>
                      <a:r>
                        <a:rPr lang="en-US" sz="1400" b="0" i="0" dirty="0">
                          <a:solidFill>
                            <a:srgbClr val="5D5D5D"/>
                          </a:solidFill>
                          <a:latin typeface="Calibri Light" panose="020F0302020204030204" pitchFamily="34" charset="0"/>
                        </a:rPr>
                        <a:t>$11,274</a:t>
                      </a:r>
                    </a:p>
                  </a:txBody>
                  <a:tcPr marL="68580" marR="68580" marT="34290" marB="34290"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$28,185</a:t>
                      </a:r>
                    </a:p>
                  </a:txBody>
                  <a:tcPr marL="68580" marR="68580" marT="34290" marB="3429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0" i="0" dirty="0">
                          <a:solidFill>
                            <a:srgbClr val="5D5D5D"/>
                          </a:solidFill>
                          <a:latin typeface="Calibri Light" panose="020F0302020204030204" pitchFamily="34" charset="0"/>
                        </a:rPr>
                        <a:t>$56,371</a:t>
                      </a:r>
                    </a:p>
                  </a:txBody>
                  <a:tcPr marL="68580" marR="68580" marT="34290" marB="34290"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51174502"/>
                  </a:ext>
                </a:extLst>
              </a:tr>
            </a:tbl>
          </a:graphicData>
        </a:graphic>
      </p:graphicFrame>
      <p:sp>
        <p:nvSpPr>
          <p:cNvPr id="5" name="TextBox 4">
            <a:extLst>
              <a:ext uri="{FF2B5EF4-FFF2-40B4-BE49-F238E27FC236}">
                <a16:creationId xmlns:a16="http://schemas.microsoft.com/office/drawing/2014/main" id="{6F686A96-B0DF-4A42-9B9A-DE6B09161CD4}"/>
              </a:ext>
            </a:extLst>
          </p:cNvPr>
          <p:cNvSpPr txBox="1"/>
          <p:nvPr/>
        </p:nvSpPr>
        <p:spPr>
          <a:xfrm>
            <a:off x="364142" y="4132090"/>
            <a:ext cx="6199944" cy="490712"/>
          </a:xfrm>
          <a:prstGeom prst="rect">
            <a:avLst/>
          </a:prstGeom>
          <a:noFill/>
        </p:spPr>
        <p:txBody>
          <a:bodyPr wrap="square" rtlCol="0">
            <a:spAutoFit/>
          </a:bodyPr>
          <a:lstStyle/>
          <a:p>
            <a:r>
              <a:rPr lang="en-US" sz="788" dirty="0">
                <a:solidFill>
                  <a:schemeClr val="accent3"/>
                </a:solidFill>
                <a:latin typeface="Calibri Light" panose="020F0302020204030204" pitchFamily="34" charset="0"/>
              </a:rPr>
              <a:t>The hypothetical example shows how $2,000, $5,000, or $10,000 invested each year might grow over time earning a 6% rate of return. This example does not reflect the performance of any specific investment, nor does it account for taxes. Earnings are compounded annually.</a:t>
            </a:r>
          </a:p>
          <a:p>
            <a:endParaRPr lang="en-US" sz="1013" dirty="0">
              <a:solidFill>
                <a:schemeClr val="accent3"/>
              </a:solidFill>
              <a:latin typeface="Calibri" panose="020F0502020204030204" pitchFamily="34" charset="0"/>
            </a:endParaRPr>
          </a:p>
        </p:txBody>
      </p:sp>
      <p:sp>
        <p:nvSpPr>
          <p:cNvPr id="4" name="Rectangle 3">
            <a:extLst>
              <a:ext uri="{FF2B5EF4-FFF2-40B4-BE49-F238E27FC236}">
                <a16:creationId xmlns:a16="http://schemas.microsoft.com/office/drawing/2014/main" id="{D9F3FC00-A68A-7449-A94A-CEB169CE920D}"/>
              </a:ext>
            </a:extLst>
          </p:cNvPr>
          <p:cNvSpPr/>
          <p:nvPr/>
        </p:nvSpPr>
        <p:spPr>
          <a:xfrm>
            <a:off x="6763264" y="1423842"/>
            <a:ext cx="2234432" cy="3123612"/>
          </a:xfrm>
          <a:prstGeom prst="rect">
            <a:avLst/>
          </a:prstGeom>
        </p:spPr>
        <p:txBody>
          <a:bodyPr wrap="square">
            <a:spAutoFit/>
          </a:bodyPr>
          <a:lstStyle/>
          <a:p>
            <a:r>
              <a:rPr lang="en-US" sz="788" dirty="0">
                <a:solidFill>
                  <a:schemeClr val="accent3"/>
                </a:solidFill>
                <a:latin typeface="Calibri" panose="020F0502020204030204" pitchFamily="34" charset="0"/>
              </a:rPr>
              <a:t>This hypothetical tax-deferred investment does not reflect deduction of any fees associated with the investment product to which contributions are directed. It is important to note that while taxes on amounts invested in tax-deferred investments are deferred until withdrawn, withdrawals are subject to ordinary income tax and, if made prior to age 59½, may be subject to a 10% IRS penalty tax. Conversely, earnings from investments that </a:t>
            </a:r>
            <a:br>
              <a:rPr lang="en-US" sz="788" dirty="0">
                <a:solidFill>
                  <a:schemeClr val="accent3"/>
                </a:solidFill>
                <a:latin typeface="Calibri" panose="020F0502020204030204" pitchFamily="34" charset="0"/>
              </a:rPr>
            </a:br>
            <a:r>
              <a:rPr lang="en-US" sz="788" dirty="0">
                <a:solidFill>
                  <a:schemeClr val="accent3"/>
                </a:solidFill>
                <a:latin typeface="Calibri" panose="020F0502020204030204" pitchFamily="34" charset="0"/>
              </a:rPr>
              <a:t>do not offer tax deferral are taxed currently, and withdrawals from such an investment are not subject to the penalty tax.</a:t>
            </a:r>
            <a:br>
              <a:rPr lang="en-US" sz="788" dirty="0">
                <a:solidFill>
                  <a:schemeClr val="accent3"/>
                </a:solidFill>
                <a:latin typeface="Calibri" panose="020F0502020204030204" pitchFamily="34" charset="0"/>
              </a:rPr>
            </a:br>
            <a:endParaRPr lang="en-US" sz="788" dirty="0">
              <a:solidFill>
                <a:schemeClr val="accent3"/>
              </a:solidFill>
              <a:latin typeface="Calibri" panose="020F0502020204030204" pitchFamily="34" charset="0"/>
            </a:endParaRPr>
          </a:p>
          <a:p>
            <a:r>
              <a:rPr lang="en-US" sz="788" dirty="0">
                <a:solidFill>
                  <a:schemeClr val="accent3"/>
                </a:solidFill>
                <a:latin typeface="Calibri" panose="020F0502020204030204" pitchFamily="34" charset="0"/>
              </a:rPr>
              <a:t>Some situations such as your personal investment horizon and income tax brackets (both current and anticipated), changes in tax rates and treatment of investment earnings, and lower maximum tax rates on capital gains and dividends may impact the results on this comparison. Each person’s situation is different so these and other considerations must be taken into account when making an investment decision. For demonstration purposes, a tax rate of 6% has been used. However, a person’s tax rate will likely change over time.</a:t>
            </a:r>
          </a:p>
        </p:txBody>
      </p:sp>
      <p:sp>
        <p:nvSpPr>
          <p:cNvPr id="11" name="TextBox 10">
            <a:extLst>
              <a:ext uri="{FF2B5EF4-FFF2-40B4-BE49-F238E27FC236}">
                <a16:creationId xmlns:a16="http://schemas.microsoft.com/office/drawing/2014/main" id="{4CF58D3C-D10E-DAEB-8A5C-48721393E560}"/>
              </a:ext>
            </a:extLst>
          </p:cNvPr>
          <p:cNvSpPr txBox="1"/>
          <p:nvPr/>
        </p:nvSpPr>
        <p:spPr>
          <a:xfrm>
            <a:off x="389762" y="1009791"/>
            <a:ext cx="4854962" cy="323165"/>
          </a:xfrm>
          <a:prstGeom prst="rect">
            <a:avLst/>
          </a:prstGeom>
          <a:noFill/>
        </p:spPr>
        <p:txBody>
          <a:bodyPr wrap="square">
            <a:spAutoFit/>
          </a:bodyPr>
          <a:lstStyle/>
          <a:p>
            <a:r>
              <a:rPr lang="en-US" sz="1500" b="1" dirty="0">
                <a:solidFill>
                  <a:schemeClr val="accent3"/>
                </a:solidFill>
                <a:latin typeface="Calibri" panose="020F0502020204030204" pitchFamily="34" charset="0"/>
                <a:cs typeface="Calibri" panose="020F0502020204030204" pitchFamily="34" charset="0"/>
              </a:rPr>
              <a:t>4. Plan for Retirement</a:t>
            </a:r>
            <a:endParaRPr lang="en-US" sz="15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29644492"/>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8194" y="643458"/>
            <a:ext cx="3935270" cy="482571"/>
          </a:xfrm>
        </p:spPr>
        <p:txBody>
          <a:bodyPr>
            <a:noAutofit/>
          </a:bodyPr>
          <a:lstStyle/>
          <a:p>
            <a:r>
              <a:rPr lang="en-US" dirty="0">
                <a:solidFill>
                  <a:schemeClr val="accent3"/>
                </a:solidFill>
                <a:cs typeface="Calibri" pitchFamily="34" charset="0"/>
              </a:rPr>
              <a:t>Retirement Well-being</a:t>
            </a:r>
            <a:endParaRPr lang="en-US" dirty="0">
              <a:solidFill>
                <a:schemeClr val="accent3"/>
              </a:solidFill>
            </a:endParaRPr>
          </a:p>
        </p:txBody>
      </p:sp>
      <p:sp>
        <p:nvSpPr>
          <p:cNvPr id="3" name="Content Placeholder 2"/>
          <p:cNvSpPr>
            <a:spLocks noGrp="1"/>
          </p:cNvSpPr>
          <p:nvPr>
            <p:ph idx="13"/>
          </p:nvPr>
        </p:nvSpPr>
        <p:spPr>
          <a:xfrm>
            <a:off x="410852" y="1271072"/>
            <a:ext cx="3290860" cy="2830818"/>
          </a:xfrm>
        </p:spPr>
        <p:txBody>
          <a:bodyPr>
            <a:noAutofit/>
          </a:bodyPr>
          <a:lstStyle/>
          <a:p>
            <a:r>
              <a:rPr lang="en-US" sz="1500" b="1" dirty="0">
                <a:solidFill>
                  <a:schemeClr val="accent3"/>
                </a:solidFill>
                <a:latin typeface="Calibri" panose="020F0502020204030204" pitchFamily="34" charset="0"/>
                <a:cs typeface="Calibri" panose="020F0502020204030204" pitchFamily="34" charset="0"/>
              </a:rPr>
              <a:t>4. Plan for Retirement</a:t>
            </a:r>
          </a:p>
          <a:p>
            <a:pPr marL="257175" indent="-257175">
              <a:buFont typeface="Arial" panose="020B0604020202020204" pitchFamily="34" charset="0"/>
              <a:buChar char="•"/>
            </a:pPr>
            <a:r>
              <a:rPr lang="en-US" sz="1500" dirty="0">
                <a:solidFill>
                  <a:schemeClr val="accent3"/>
                </a:solidFill>
              </a:rPr>
              <a:t>Save as much as you can.</a:t>
            </a:r>
          </a:p>
          <a:p>
            <a:pPr marL="257175" indent="-257175">
              <a:buFont typeface="Arial" panose="020B0604020202020204" pitchFamily="34" charset="0"/>
              <a:buChar char="•"/>
            </a:pPr>
            <a:r>
              <a:rPr lang="en-US" sz="1500" dirty="0">
                <a:solidFill>
                  <a:schemeClr val="accent3"/>
                </a:solidFill>
              </a:rPr>
              <a:t>Put yourself first.</a:t>
            </a:r>
          </a:p>
          <a:p>
            <a:pPr marL="257175" indent="-257175">
              <a:buFont typeface="Arial" panose="020B0604020202020204" pitchFamily="34" charset="0"/>
              <a:buChar char="•"/>
            </a:pPr>
            <a:r>
              <a:rPr lang="en-US" sz="1500" dirty="0">
                <a:solidFill>
                  <a:schemeClr val="accent3"/>
                </a:solidFill>
              </a:rPr>
              <a:t>Join employer retirement plan ― 401(k) and 403(b) plans, etc.</a:t>
            </a:r>
          </a:p>
          <a:p>
            <a:pPr marL="257175" indent="-257175">
              <a:buFont typeface="Arial" panose="020B0604020202020204" pitchFamily="34" charset="0"/>
              <a:buChar char="•"/>
            </a:pPr>
            <a:r>
              <a:rPr lang="en-US" sz="1500" dirty="0">
                <a:solidFill>
                  <a:schemeClr val="accent3"/>
                </a:solidFill>
              </a:rPr>
              <a:t>Consider IRAs ― traditional, Roth, spousal. </a:t>
            </a:r>
          </a:p>
          <a:p>
            <a:pPr marL="257175" indent="-257175">
              <a:buFont typeface="Arial" panose="020B0604020202020204" pitchFamily="34" charset="0"/>
              <a:buChar char="•"/>
            </a:pPr>
            <a:r>
              <a:rPr lang="en-US" sz="1500" dirty="0">
                <a:solidFill>
                  <a:schemeClr val="accent3"/>
                </a:solidFill>
              </a:rPr>
              <a:t>Set savings goals and keep </a:t>
            </a:r>
            <a:br>
              <a:rPr lang="en-US" sz="1500" dirty="0">
                <a:solidFill>
                  <a:schemeClr val="accent3"/>
                </a:solidFill>
              </a:rPr>
            </a:br>
            <a:r>
              <a:rPr lang="en-US" sz="1500" dirty="0">
                <a:solidFill>
                  <a:schemeClr val="accent3"/>
                </a:solidFill>
              </a:rPr>
              <a:t>track of progress.</a:t>
            </a:r>
          </a:p>
        </p:txBody>
      </p:sp>
      <p:sp>
        <p:nvSpPr>
          <p:cNvPr id="6" name="Slide Number Placeholder 5">
            <a:extLst>
              <a:ext uri="{FF2B5EF4-FFF2-40B4-BE49-F238E27FC236}">
                <a16:creationId xmlns:a16="http://schemas.microsoft.com/office/drawing/2014/main" id="{31FFE674-ED81-DA45-9D8A-E5E0180984C4}"/>
              </a:ext>
            </a:extLst>
          </p:cNvPr>
          <p:cNvSpPr>
            <a:spLocks noGrp="1"/>
          </p:cNvSpPr>
          <p:nvPr>
            <p:ph type="sldNum" sz="quarter" idx="4"/>
          </p:nvPr>
        </p:nvSpPr>
        <p:spPr>
          <a:xfrm>
            <a:off x="6750173" y="4620001"/>
            <a:ext cx="1752085" cy="273845"/>
          </a:xfrm>
        </p:spPr>
        <p:txBody>
          <a:bodyPr vert="horz" lIns="0" tIns="45720" rIns="0" bIns="45720" rtlCol="0" anchor="ctr"/>
          <a:lstStyle/>
          <a:p>
            <a:r>
              <a:rPr lang="en-US"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mtClean="0">
                <a:solidFill>
                  <a:schemeClr val="bg1"/>
                </a:solidFill>
                <a:latin typeface="Calibri" panose="020F0502020204030204" pitchFamily="34" charset="0"/>
                <a:cs typeface="Calibri" panose="020F0502020204030204" pitchFamily="34" charset="0"/>
              </a:rPr>
              <a:pPr/>
              <a:t>23</a:t>
            </a:fld>
            <a:endParaRPr lang="en-US"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480683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874793" y="1396156"/>
            <a:ext cx="3040267" cy="482571"/>
          </a:xfrm>
          <a:noFill/>
        </p:spPr>
        <p:txBody>
          <a:bodyPr>
            <a:noAutofit/>
          </a:bodyPr>
          <a:lstStyle/>
          <a:p>
            <a:r>
              <a:rPr lang="en-US" dirty="0">
                <a:solidFill>
                  <a:schemeClr val="accent3"/>
                </a:solidFill>
                <a:cs typeface="Calibri" pitchFamily="34" charset="0"/>
              </a:rPr>
              <a:t>Retirement Well-being</a:t>
            </a:r>
            <a:endParaRPr lang="en-US" dirty="0"/>
          </a:p>
        </p:txBody>
      </p:sp>
      <p:sp>
        <p:nvSpPr>
          <p:cNvPr id="3" name="Content Placeholder 2"/>
          <p:cNvSpPr>
            <a:spLocks noGrp="1"/>
          </p:cNvSpPr>
          <p:nvPr>
            <p:ph idx="13"/>
          </p:nvPr>
        </p:nvSpPr>
        <p:spPr/>
        <p:txBody>
          <a:bodyPr>
            <a:noAutofit/>
          </a:bodyPr>
          <a:lstStyle/>
          <a:p>
            <a:pPr lvl="0">
              <a:spcBef>
                <a:spcPct val="20000"/>
              </a:spcBef>
              <a:defRPr/>
            </a:pPr>
            <a:r>
              <a:rPr lang="en-US" sz="1500" b="1" dirty="0">
                <a:solidFill>
                  <a:schemeClr val="accent3"/>
                </a:solidFill>
                <a:latin typeface="Calibri" panose="020F0502020204030204" pitchFamily="34" charset="0"/>
                <a:cs typeface="Calibri" panose="020F0502020204030204" pitchFamily="34" charset="0"/>
              </a:rPr>
              <a:t>4. Plan for Retirement</a:t>
            </a:r>
          </a:p>
          <a:p>
            <a:pPr lvl="0">
              <a:spcBef>
                <a:spcPct val="20000"/>
              </a:spcBef>
              <a:defRPr/>
            </a:pPr>
            <a:r>
              <a:rPr lang="en-US" sz="1500" dirty="0">
                <a:solidFill>
                  <a:schemeClr val="tx2"/>
                </a:solidFill>
              </a:rPr>
              <a:t>Social Security </a:t>
            </a:r>
            <a:r>
              <a:rPr lang="en-US" sz="1500" dirty="0">
                <a:solidFill>
                  <a:schemeClr val="accent3"/>
                </a:solidFill>
              </a:rPr>
              <a:t>is the major source of </a:t>
            </a:r>
            <a:r>
              <a:rPr lang="en-US" sz="1500" dirty="0">
                <a:solidFill>
                  <a:schemeClr val="tx2"/>
                </a:solidFill>
              </a:rPr>
              <a:t>guaranteed lifetime income </a:t>
            </a:r>
            <a:r>
              <a:rPr lang="en-US" sz="1500" dirty="0">
                <a:solidFill>
                  <a:schemeClr val="accent3"/>
                </a:solidFill>
              </a:rPr>
              <a:t>for most Americans.</a:t>
            </a:r>
          </a:p>
        </p:txBody>
      </p:sp>
      <p:sp>
        <p:nvSpPr>
          <p:cNvPr id="5" name="Slide Number Placeholder 5">
            <a:extLst>
              <a:ext uri="{FF2B5EF4-FFF2-40B4-BE49-F238E27FC236}">
                <a16:creationId xmlns:a16="http://schemas.microsoft.com/office/drawing/2014/main" id="{7B4E4A77-7E5C-7748-9AFD-24390D024DEF}"/>
              </a:ext>
            </a:extLst>
          </p:cNvPr>
          <p:cNvSpPr>
            <a:spLocks noGrp="1"/>
          </p:cNvSpPr>
          <p:nvPr>
            <p:ph type="sldNum" sz="quarter" idx="4"/>
          </p:nvPr>
        </p:nvSpPr>
        <p:spPr>
          <a:xfrm>
            <a:off x="6771945"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24</a:t>
            </a:fld>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2400CE4D-79AD-BC9D-D305-D731EC4836A3}"/>
              </a:ext>
            </a:extLst>
          </p:cNvPr>
          <p:cNvCxnSpPr/>
          <p:nvPr/>
        </p:nvCxnSpPr>
        <p:spPr>
          <a:xfrm>
            <a:off x="5967230" y="1893550"/>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16139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915" y="367570"/>
            <a:ext cx="5169179" cy="483018"/>
          </a:xfrm>
        </p:spPr>
        <p:txBody>
          <a:bodyPr/>
          <a:lstStyle/>
          <a:p>
            <a:r>
              <a:rPr lang="en-US" dirty="0">
                <a:solidFill>
                  <a:schemeClr val="accent3"/>
                </a:solidFill>
                <a:cs typeface="Calibri" pitchFamily="34" charset="0"/>
              </a:rPr>
              <a:t>Retirement Well-being</a:t>
            </a:r>
            <a:endParaRPr lang="en-US" dirty="0"/>
          </a:p>
        </p:txBody>
      </p:sp>
      <p:sp>
        <p:nvSpPr>
          <p:cNvPr id="5" name="Slide Number Placeholder 4">
            <a:extLst>
              <a:ext uri="{FF2B5EF4-FFF2-40B4-BE49-F238E27FC236}">
                <a16:creationId xmlns:a16="http://schemas.microsoft.com/office/drawing/2014/main" id="{7199E22C-7737-4F41-9EEC-84A2FC086FAF}"/>
              </a:ext>
            </a:extLst>
          </p:cNvPr>
          <p:cNvSpPr>
            <a:spLocks noGrp="1"/>
          </p:cNvSpPr>
          <p:nvPr>
            <p:ph type="sldNum" sz="quarter" idx="4"/>
          </p:nvPr>
        </p:nvSpPr>
        <p:spPr>
          <a:xfrm>
            <a:off x="6763265" y="4769644"/>
            <a:ext cx="1752085" cy="273845"/>
          </a:xfrm>
        </p:spPr>
        <p:txBody>
          <a:bodyPr/>
          <a:lstStyle/>
          <a:p>
            <a:r>
              <a:rPr lang="en-US" dirty="0">
                <a:latin typeface="Calibri Light" panose="020F0302020204030204" pitchFamily="34" charset="0"/>
                <a:cs typeface="Calibri" panose="020F0502020204030204" pitchFamily="34" charset="0"/>
              </a:rPr>
              <a:t>22-09250-07  |  2019/06/03  |  </a:t>
            </a:r>
            <a:fld id="{D0C23CAC-3615-4471-B9FB-AB376FAFF36C}" type="slidenum">
              <a:rPr lang="en-US" smtClean="0">
                <a:latin typeface="Calibri Light" panose="020F0302020204030204" pitchFamily="34" charset="0"/>
                <a:cs typeface="Calibri" panose="020F0502020204030204" pitchFamily="34" charset="0"/>
              </a:rPr>
              <a:pPr/>
              <a:t>25</a:t>
            </a:fld>
            <a:endParaRPr lang="en-US" dirty="0">
              <a:latin typeface="Calibri Light" panose="020F0302020204030204" pitchFamily="34" charset="0"/>
              <a:cs typeface="Calibri" panose="020F0502020204030204" pitchFamily="34" charset="0"/>
            </a:endParaRPr>
          </a:p>
        </p:txBody>
      </p:sp>
      <p:sp>
        <p:nvSpPr>
          <p:cNvPr id="3" name="Content Placeholder 2"/>
          <p:cNvSpPr>
            <a:spLocks noGrp="1"/>
          </p:cNvSpPr>
          <p:nvPr>
            <p:ph idx="10"/>
          </p:nvPr>
        </p:nvSpPr>
        <p:spPr>
          <a:xfrm>
            <a:off x="417088" y="1013498"/>
            <a:ext cx="4110009" cy="2837835"/>
          </a:xfrm>
        </p:spPr>
        <p:txBody>
          <a:bodyPr>
            <a:normAutofit/>
          </a:bodyPr>
          <a:lstStyle/>
          <a:p>
            <a:r>
              <a:rPr lang="en-US" sz="1500" b="1" dirty="0">
                <a:solidFill>
                  <a:schemeClr val="accent3"/>
                </a:solidFill>
                <a:latin typeface="Calibri" panose="020F0502020204030204" pitchFamily="34" charset="0"/>
                <a:cs typeface="Calibri" panose="020F0502020204030204" pitchFamily="34" charset="0"/>
              </a:rPr>
              <a:t>4. Plan for Retirement</a:t>
            </a:r>
          </a:p>
          <a:p>
            <a:pPr marL="214313" indent="-214313">
              <a:buFont typeface="Arial" panose="020B0604020202020204" pitchFamily="34" charset="0"/>
              <a:buChar char="•"/>
            </a:pPr>
            <a:r>
              <a:rPr lang="en-US" sz="1500" dirty="0">
                <a:solidFill>
                  <a:schemeClr val="accent3"/>
                </a:solidFill>
              </a:rPr>
              <a:t>Social Security provides retirement benefits.</a:t>
            </a:r>
          </a:p>
          <a:p>
            <a:pPr marL="214313" indent="-214313">
              <a:buFont typeface="Arial" panose="020B0604020202020204" pitchFamily="34" charset="0"/>
              <a:buChar char="•"/>
            </a:pPr>
            <a:r>
              <a:rPr lang="en-US" sz="1500" dirty="0">
                <a:solidFill>
                  <a:schemeClr val="accent3"/>
                </a:solidFill>
              </a:rPr>
              <a:t>Social Security also provides disability and survivors benefits.</a:t>
            </a:r>
          </a:p>
          <a:p>
            <a:pPr marL="214313" indent="-214313">
              <a:buFont typeface="Arial" panose="020B0604020202020204" pitchFamily="34" charset="0"/>
              <a:buChar char="•"/>
            </a:pPr>
            <a:r>
              <a:rPr lang="en-US" sz="1500" dirty="0">
                <a:solidFill>
                  <a:schemeClr val="accent3"/>
                </a:solidFill>
              </a:rPr>
              <a:t>To qualify for retirement benefits, you generally need 40 credits (10 years of work), or you can qualify for spousal benefits based on your spouse’s work record (spousal benefit = 50%).</a:t>
            </a:r>
          </a:p>
        </p:txBody>
      </p:sp>
      <p:pic>
        <p:nvPicPr>
          <p:cNvPr id="6" name="Picture 5">
            <a:extLst>
              <a:ext uri="{FF2B5EF4-FFF2-40B4-BE49-F238E27FC236}">
                <a16:creationId xmlns:a16="http://schemas.microsoft.com/office/drawing/2014/main" id="{D4811B84-B186-0C4A-81E3-9B8ACDBF4A9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38676" y="2381"/>
            <a:ext cx="4505324" cy="5156688"/>
          </a:xfrm>
          <a:prstGeom prst="rect">
            <a:avLst/>
          </a:prstGeom>
        </p:spPr>
      </p:pic>
      <p:sp>
        <p:nvSpPr>
          <p:cNvPr id="8" name="Slide Number Placeholder 5">
            <a:extLst>
              <a:ext uri="{FF2B5EF4-FFF2-40B4-BE49-F238E27FC236}">
                <a16:creationId xmlns:a16="http://schemas.microsoft.com/office/drawing/2014/main" id="{8C73A4EC-7FEC-D442-8597-5F724176C08B}"/>
              </a:ext>
            </a:extLst>
          </p:cNvPr>
          <p:cNvSpPr txBox="1">
            <a:spLocks/>
          </p:cNvSpPr>
          <p:nvPr/>
        </p:nvSpPr>
        <p:spPr>
          <a:xfrm>
            <a:off x="6761059" y="4620001"/>
            <a:ext cx="1752085" cy="273845"/>
          </a:xfrm>
          <a:prstGeom prst="rect">
            <a:avLst/>
          </a:prstGeom>
        </p:spPr>
        <p:txBody>
          <a:bodyPr vert="horz" lIns="0" tIns="34290" rIns="0" bIns="34290" rtlCol="0" anchor="ctr"/>
          <a:lstStyle>
            <a:defPPr>
              <a:defRPr lang="en-US"/>
            </a:defPPr>
            <a:lvl1pPr marL="0" algn="r" defTabSz="457200" rtl="0" eaLnBrk="1" latinLnBrk="0" hangingPunct="1">
              <a:defRPr sz="800" b="0" i="0" kern="1200">
                <a:solidFill>
                  <a:schemeClr val="bg2">
                    <a:lumMod val="50000"/>
                  </a:schemeClr>
                </a:solidFill>
                <a:latin typeface="Sofia Pro Light" pitchFamily="2" charset="77"/>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600"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z="600">
                <a:solidFill>
                  <a:schemeClr val="bg1"/>
                </a:solidFill>
                <a:latin typeface="Calibri" panose="020F0502020204030204" pitchFamily="34" charset="0"/>
                <a:cs typeface="Calibri" panose="020F0502020204030204" pitchFamily="34" charset="0"/>
              </a:rPr>
              <a:pPr/>
              <a:t>25</a:t>
            </a:fld>
            <a:endParaRPr lang="en-US" sz="6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7999604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a:xfrm>
            <a:off x="374746" y="369611"/>
            <a:ext cx="9332843" cy="482571"/>
          </a:xfrm>
        </p:spPr>
        <p:txBody>
          <a:bodyPr>
            <a:noAutofit/>
          </a:bodyPr>
          <a:lstStyle/>
          <a:p>
            <a:r>
              <a:rPr lang="en-US" dirty="0">
                <a:solidFill>
                  <a:schemeClr val="accent3"/>
                </a:solidFill>
                <a:cs typeface="Calibri" pitchFamily="34" charset="0"/>
              </a:rPr>
              <a:t>Retirement Well-being</a:t>
            </a:r>
            <a:endParaRPr lang="en-US" dirty="0"/>
          </a:p>
        </p:txBody>
      </p:sp>
      <p:sp>
        <p:nvSpPr>
          <p:cNvPr id="25" name="Content Placeholder 9">
            <a:extLst>
              <a:ext uri="{FF2B5EF4-FFF2-40B4-BE49-F238E27FC236}">
                <a16:creationId xmlns:a16="http://schemas.microsoft.com/office/drawing/2014/main" id="{34FF3771-5858-1E4A-A1C0-E948E649C972}"/>
              </a:ext>
            </a:extLst>
          </p:cNvPr>
          <p:cNvSpPr txBox="1">
            <a:spLocks/>
          </p:cNvSpPr>
          <p:nvPr/>
        </p:nvSpPr>
        <p:spPr>
          <a:xfrm>
            <a:off x="429176" y="1051953"/>
            <a:ext cx="8283179" cy="3375422"/>
          </a:xfrm>
          <a:prstGeom prst="rect">
            <a:avLst/>
          </a:prstGeom>
        </p:spPr>
        <p:txBody>
          <a:bodyPr vert="horz" lIns="68580" tIns="34290" rIns="68580" bIns="34290" rtlCol="0">
            <a:noAutofit/>
          </a:bodyPr>
          <a:lstStyle>
            <a:lvl1pPr marL="0" indent="0" algn="l" defTabSz="914400" rtl="0" eaLnBrk="1" latinLnBrk="0" hangingPunct="1">
              <a:lnSpc>
                <a:spcPct val="90000"/>
              </a:lnSpc>
              <a:spcBef>
                <a:spcPts val="1000"/>
              </a:spcBef>
              <a:buFont typeface="Arial" panose="020B0604020202020204" pitchFamily="34" charset="0"/>
              <a:buNone/>
              <a:defRPr sz="1600" b="0" i="0" kern="1200">
                <a:solidFill>
                  <a:schemeClr val="accent1">
                    <a:lumMod val="75000"/>
                  </a:schemeClr>
                </a:solidFill>
                <a:latin typeface="Sofia Pro Regular" pitchFamily="2" charset="77"/>
                <a:ea typeface="+mn-ea"/>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Sofia Pro Regular" pitchFamily="2" charset="77"/>
                <a:ea typeface="+mn-ea"/>
                <a:cs typeface="Arial" panose="020B060402020202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Sofia Pro Regular" pitchFamily="2" charset="77"/>
                <a:ea typeface="+mn-ea"/>
                <a:cs typeface="Arial" panose="020B060402020202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Sofia Pro Regular" pitchFamily="2" charset="77"/>
                <a:ea typeface="+mn-ea"/>
                <a:cs typeface="Arial" panose="020B060402020202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600" b="0" i="0" kern="1200">
                <a:solidFill>
                  <a:schemeClr val="accent1">
                    <a:lumMod val="75000"/>
                  </a:schemeClr>
                </a:solidFill>
                <a:latin typeface="Sofia Pro Regular" pitchFamily="2" charset="77"/>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00000"/>
              </a:lnSpc>
              <a:spcBef>
                <a:spcPct val="20000"/>
              </a:spcBef>
              <a:buClr>
                <a:srgbClr val="5D5D5D"/>
              </a:buClr>
              <a:buSzPct val="50000"/>
              <a:defRPr/>
            </a:pPr>
            <a:r>
              <a:rPr lang="en-US" sz="1500" b="1" dirty="0">
                <a:solidFill>
                  <a:schemeClr val="accent3"/>
                </a:solidFill>
                <a:latin typeface="Calibri" panose="020F0502020204030204" pitchFamily="34" charset="0"/>
                <a:cs typeface="Calibri" panose="020F0502020204030204" pitchFamily="34" charset="0"/>
              </a:rPr>
              <a:t>4. Plan for Retirement</a:t>
            </a:r>
            <a:endParaRPr lang="en-US" sz="1500" b="1" dirty="0">
              <a:solidFill>
                <a:srgbClr val="5D5D5D"/>
              </a:solidFill>
              <a:latin typeface="Calibri" panose="020F0502020204030204" pitchFamily="34" charset="0"/>
              <a:cs typeface="Calibri" panose="020F0502020204030204" pitchFamily="34" charset="0"/>
            </a:endParaRPr>
          </a:p>
          <a:p>
            <a:pPr marL="214313" indent="-214313">
              <a:lnSpc>
                <a:spcPct val="100000"/>
              </a:lnSpc>
              <a:spcBef>
                <a:spcPct val="20000"/>
              </a:spcBef>
              <a:buClr>
                <a:srgbClr val="5D5D5D"/>
              </a:buClr>
              <a:buSzPct val="50000"/>
              <a:buFont typeface="Wingdings" panose="05000000000000000000" pitchFamily="2" charset="2"/>
              <a:buChar char="l"/>
              <a:defRPr/>
            </a:pPr>
            <a:r>
              <a:rPr lang="en-US" sz="1350" dirty="0">
                <a:solidFill>
                  <a:srgbClr val="5D5D5D"/>
                </a:solidFill>
                <a:latin typeface="Calibri Light" panose="020F0302020204030204" pitchFamily="34" charset="0"/>
                <a:cs typeface="Calibri" panose="020F0502020204030204" pitchFamily="34" charset="0"/>
              </a:rPr>
              <a:t>Your benefit is based on the number of years you’ve worked and the amount you’ve earned.</a:t>
            </a:r>
          </a:p>
          <a:p>
            <a:pPr marL="214313" indent="-214313">
              <a:spcBef>
                <a:spcPct val="20000"/>
              </a:spcBef>
              <a:buClr>
                <a:srgbClr val="5D5D5D"/>
              </a:buClr>
              <a:buSzPct val="50000"/>
              <a:buFont typeface="Wingdings" panose="05000000000000000000" pitchFamily="2" charset="2"/>
              <a:buChar char="l"/>
            </a:pPr>
            <a:r>
              <a:rPr lang="en-US" sz="1350" dirty="0">
                <a:solidFill>
                  <a:srgbClr val="5D5D5D"/>
                </a:solidFill>
                <a:latin typeface="Calibri Light" panose="020F0302020204030204" pitchFamily="34" charset="0"/>
                <a:cs typeface="Calibri" panose="020F0502020204030204" pitchFamily="34" charset="0"/>
              </a:rPr>
              <a:t>Get an estimate of your monthly retirement benefit at </a:t>
            </a:r>
            <a:r>
              <a:rPr lang="en-US" sz="1350" dirty="0">
                <a:solidFill>
                  <a:srgbClr val="5D5D5D"/>
                </a:solidFill>
                <a:latin typeface="Calibri Light" panose="020F0302020204030204" pitchFamily="34" charset="0"/>
                <a:cs typeface="Calibri" panose="020F0502020204030204" pitchFamily="34" charset="0"/>
                <a:hlinkClick r:id="rId3"/>
              </a:rPr>
              <a:t>SSA</a:t>
            </a:r>
            <a:r>
              <a:rPr lang="en-US" sz="1350" dirty="0">
                <a:solidFill>
                  <a:schemeClr val="accent6"/>
                </a:solidFill>
                <a:latin typeface="Calibri Light" panose="020F0302020204030204" pitchFamily="34" charset="0"/>
                <a:cs typeface="Calibri" panose="020F0502020204030204" pitchFamily="34" charset="0"/>
                <a:hlinkClick r:id="rId3"/>
              </a:rPr>
              <a:t>.gov</a:t>
            </a:r>
            <a:r>
              <a:rPr lang="en-US" sz="1350" dirty="0">
                <a:solidFill>
                  <a:srgbClr val="5D5D5D"/>
                </a:solidFill>
                <a:latin typeface="Calibri Light" panose="020F0302020204030204" pitchFamily="34" charset="0"/>
                <a:cs typeface="Calibri" panose="020F0502020204030204" pitchFamily="34" charset="0"/>
                <a:hlinkClick r:id="rId3"/>
              </a:rPr>
              <a:t>. </a:t>
            </a:r>
            <a:r>
              <a:rPr lang="en-US" sz="1350" dirty="0">
                <a:solidFill>
                  <a:srgbClr val="5D5D5D"/>
                </a:solidFill>
                <a:latin typeface="Calibri Light" panose="020F0302020204030204" pitchFamily="34" charset="0"/>
                <a:cs typeface="Calibri" panose="020F0502020204030204" pitchFamily="34" charset="0"/>
              </a:rPr>
              <a:t>Use the Retirement Estimator tool or view your personal statement.</a:t>
            </a:r>
          </a:p>
          <a:p>
            <a:r>
              <a:rPr lang="en-US" sz="1500" b="1" dirty="0">
                <a:solidFill>
                  <a:schemeClr val="tx1"/>
                </a:solidFill>
                <a:latin typeface="Calibri" panose="020F0502020204030204" pitchFamily="34" charset="0"/>
                <a:cs typeface="Calibri" pitchFamily="34" charset="0"/>
              </a:rPr>
              <a:t>The age at which you start claiming benefits matters:</a:t>
            </a:r>
          </a:p>
          <a:p>
            <a:endParaRPr lang="en-US" sz="1800" dirty="0">
              <a:latin typeface="Calibri" panose="020F0502020204030204" pitchFamily="34" charset="0"/>
              <a:cs typeface="Calibri" pitchFamily="34" charset="0"/>
            </a:endParaRPr>
          </a:p>
        </p:txBody>
      </p:sp>
      <p:sp>
        <p:nvSpPr>
          <p:cNvPr id="20" name="Text Box 15">
            <a:extLst>
              <a:ext uri="{FF2B5EF4-FFF2-40B4-BE49-F238E27FC236}">
                <a16:creationId xmlns:a16="http://schemas.microsoft.com/office/drawing/2014/main" id="{216D85B9-65D8-C54B-AC13-CEC828FD120E}"/>
              </a:ext>
            </a:extLst>
          </p:cNvPr>
          <p:cNvSpPr txBox="1">
            <a:spLocks noChangeArrowheads="1"/>
          </p:cNvSpPr>
          <p:nvPr/>
        </p:nvSpPr>
        <p:spPr bwMode="auto">
          <a:xfrm>
            <a:off x="3106342" y="3590032"/>
            <a:ext cx="184731" cy="248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sz="1013" dirty="0">
              <a:latin typeface="Calibri" panose="020F0502020204030204" pitchFamily="34" charset="0"/>
            </a:endParaRPr>
          </a:p>
        </p:txBody>
      </p:sp>
      <p:graphicFrame>
        <p:nvGraphicFramePr>
          <p:cNvPr id="22" name="Chart 21">
            <a:extLst>
              <a:ext uri="{FF2B5EF4-FFF2-40B4-BE49-F238E27FC236}">
                <a16:creationId xmlns:a16="http://schemas.microsoft.com/office/drawing/2014/main" id="{63CE3857-9F09-6F4A-94B9-5439642E063D}"/>
              </a:ext>
            </a:extLst>
          </p:cNvPr>
          <p:cNvGraphicFramePr>
            <a:graphicFrameLocks/>
          </p:cNvGraphicFramePr>
          <p:nvPr>
            <p:extLst>
              <p:ext uri="{D42A27DB-BD31-4B8C-83A1-F6EECF244321}">
                <p14:modId xmlns:p14="http://schemas.microsoft.com/office/powerpoint/2010/main" val="322139350"/>
              </p:ext>
            </p:extLst>
          </p:nvPr>
        </p:nvGraphicFramePr>
        <p:xfrm>
          <a:off x="901101" y="2982037"/>
          <a:ext cx="2117637" cy="1492962"/>
        </p:xfrm>
        <a:graphic>
          <a:graphicData uri="http://schemas.openxmlformats.org/drawingml/2006/chart">
            <c:chart xmlns:c="http://schemas.openxmlformats.org/drawingml/2006/chart" xmlns:r="http://schemas.openxmlformats.org/officeDocument/2006/relationships" r:id="rId4"/>
          </a:graphicData>
        </a:graphic>
      </p:graphicFrame>
      <p:sp>
        <p:nvSpPr>
          <p:cNvPr id="23" name="TextBox 22">
            <a:extLst>
              <a:ext uri="{FF2B5EF4-FFF2-40B4-BE49-F238E27FC236}">
                <a16:creationId xmlns:a16="http://schemas.microsoft.com/office/drawing/2014/main" id="{D2EEB3EE-F3BB-B744-9F0D-890C0B432296}"/>
              </a:ext>
            </a:extLst>
          </p:cNvPr>
          <p:cNvSpPr txBox="1">
            <a:spLocks noChangeArrowheads="1"/>
          </p:cNvSpPr>
          <p:nvPr/>
        </p:nvSpPr>
        <p:spPr bwMode="auto">
          <a:xfrm>
            <a:off x="1583125" y="3395762"/>
            <a:ext cx="75359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800" b="1" dirty="0">
                <a:latin typeface="Calibri" panose="020F0502020204030204" pitchFamily="34" charset="0"/>
              </a:rPr>
              <a:t>AGE</a:t>
            </a:r>
            <a:br>
              <a:rPr lang="en-US" altLang="en-US" sz="2100" b="1" dirty="0">
                <a:latin typeface="Calibri" panose="020F0502020204030204" pitchFamily="34" charset="0"/>
              </a:rPr>
            </a:br>
            <a:r>
              <a:rPr lang="en-US" altLang="en-US" sz="2400" b="1" dirty="0">
                <a:latin typeface="Calibri" panose="020F0502020204030204" pitchFamily="34" charset="0"/>
              </a:rPr>
              <a:t>62</a:t>
            </a:r>
            <a:endParaRPr lang="en-US" altLang="en-US" sz="3000" b="1" dirty="0">
              <a:latin typeface="Calibri" panose="020F0502020204030204" pitchFamily="34" charset="0"/>
            </a:endParaRPr>
          </a:p>
        </p:txBody>
      </p:sp>
      <p:sp>
        <p:nvSpPr>
          <p:cNvPr id="26" name="Rectangle 25">
            <a:extLst>
              <a:ext uri="{FF2B5EF4-FFF2-40B4-BE49-F238E27FC236}">
                <a16:creationId xmlns:a16="http://schemas.microsoft.com/office/drawing/2014/main" id="{E5AA2753-1B67-534D-84D4-7401FF6EB41A}"/>
              </a:ext>
            </a:extLst>
          </p:cNvPr>
          <p:cNvSpPr/>
          <p:nvPr/>
        </p:nvSpPr>
        <p:spPr>
          <a:xfrm>
            <a:off x="925784" y="2362200"/>
            <a:ext cx="2041777" cy="553998"/>
          </a:xfrm>
          <a:prstGeom prst="rect">
            <a:avLst/>
          </a:prstGeom>
        </p:spPr>
        <p:txBody>
          <a:bodyPr wrap="none">
            <a:spAutoFit/>
          </a:bodyPr>
          <a:lstStyle/>
          <a:p>
            <a:pPr algn="ctr">
              <a:buClr>
                <a:schemeClr val="accent1"/>
              </a:buClr>
              <a:defRPr/>
            </a:pPr>
            <a:r>
              <a:rPr lang="en-US" sz="1500" dirty="0">
                <a:solidFill>
                  <a:schemeClr val="accent3"/>
                </a:solidFill>
                <a:latin typeface="Calibri" panose="020F0502020204030204" pitchFamily="34" charset="0"/>
                <a:cs typeface="Calibri" pitchFamily="34" charset="0"/>
              </a:rPr>
              <a:t>25% to 30% Less </a:t>
            </a:r>
            <a:br>
              <a:rPr lang="en-US" sz="1500" dirty="0">
                <a:solidFill>
                  <a:schemeClr val="accent3"/>
                </a:solidFill>
                <a:latin typeface="Calibri" panose="020F0502020204030204" pitchFamily="34" charset="0"/>
                <a:cs typeface="Calibri" pitchFamily="34" charset="0"/>
              </a:rPr>
            </a:br>
            <a:r>
              <a:rPr lang="en-US" sz="1500" dirty="0">
                <a:solidFill>
                  <a:schemeClr val="accent3"/>
                </a:solidFill>
                <a:latin typeface="Calibri" panose="020F0502020204030204" pitchFamily="34" charset="0"/>
                <a:cs typeface="Calibri" pitchFamily="34" charset="0"/>
              </a:rPr>
              <a:t>at Earliest Eligibility Age</a:t>
            </a:r>
          </a:p>
        </p:txBody>
      </p:sp>
      <p:graphicFrame>
        <p:nvGraphicFramePr>
          <p:cNvPr id="27" name="Chart 26">
            <a:extLst>
              <a:ext uri="{FF2B5EF4-FFF2-40B4-BE49-F238E27FC236}">
                <a16:creationId xmlns:a16="http://schemas.microsoft.com/office/drawing/2014/main" id="{AD95F061-5CD2-9E49-9094-B15C455C4DE7}"/>
              </a:ext>
            </a:extLst>
          </p:cNvPr>
          <p:cNvGraphicFramePr>
            <a:graphicFrameLocks/>
          </p:cNvGraphicFramePr>
          <p:nvPr>
            <p:extLst>
              <p:ext uri="{D42A27DB-BD31-4B8C-83A1-F6EECF244321}">
                <p14:modId xmlns:p14="http://schemas.microsoft.com/office/powerpoint/2010/main" val="3772867125"/>
              </p:ext>
            </p:extLst>
          </p:nvPr>
        </p:nvGraphicFramePr>
        <p:xfrm>
          <a:off x="3555005" y="3018703"/>
          <a:ext cx="2117637" cy="1492015"/>
        </p:xfrm>
        <a:graphic>
          <a:graphicData uri="http://schemas.openxmlformats.org/drawingml/2006/chart">
            <c:chart xmlns:c="http://schemas.openxmlformats.org/drawingml/2006/chart" xmlns:r="http://schemas.openxmlformats.org/officeDocument/2006/relationships" r:id="rId5"/>
          </a:graphicData>
        </a:graphic>
      </p:graphicFrame>
      <p:sp>
        <p:nvSpPr>
          <p:cNvPr id="30" name="TextBox 29">
            <a:extLst>
              <a:ext uri="{FF2B5EF4-FFF2-40B4-BE49-F238E27FC236}">
                <a16:creationId xmlns:a16="http://schemas.microsoft.com/office/drawing/2014/main" id="{4F1A5D1B-7BB5-F64D-A771-DC68BAB35958}"/>
              </a:ext>
            </a:extLst>
          </p:cNvPr>
          <p:cNvSpPr txBox="1">
            <a:spLocks noChangeArrowheads="1"/>
          </p:cNvSpPr>
          <p:nvPr/>
        </p:nvSpPr>
        <p:spPr bwMode="auto">
          <a:xfrm>
            <a:off x="4117658" y="3423576"/>
            <a:ext cx="1008984"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800" b="1" dirty="0">
                <a:latin typeface="Calibri" panose="020F0502020204030204" pitchFamily="34" charset="0"/>
              </a:rPr>
              <a:t>AGE</a:t>
            </a:r>
            <a:br>
              <a:rPr lang="en-US" altLang="en-US" sz="2100" b="1" dirty="0">
                <a:latin typeface="Calibri" panose="020F0502020204030204" pitchFamily="34" charset="0"/>
              </a:rPr>
            </a:br>
            <a:r>
              <a:rPr lang="en-US" altLang="en-US" sz="2100" b="1" dirty="0">
                <a:latin typeface="Calibri" panose="020F0502020204030204" pitchFamily="34" charset="0"/>
              </a:rPr>
              <a:t>66/67</a:t>
            </a:r>
            <a:endParaRPr lang="en-US" altLang="en-US" sz="3000" b="1" dirty="0">
              <a:latin typeface="Calibri" panose="020F0502020204030204" pitchFamily="34" charset="0"/>
            </a:endParaRPr>
          </a:p>
        </p:txBody>
      </p:sp>
      <p:sp>
        <p:nvSpPr>
          <p:cNvPr id="35" name="Rectangle 34">
            <a:extLst>
              <a:ext uri="{FF2B5EF4-FFF2-40B4-BE49-F238E27FC236}">
                <a16:creationId xmlns:a16="http://schemas.microsoft.com/office/drawing/2014/main" id="{5BF89049-AA03-2941-8701-706474B4C4A7}"/>
              </a:ext>
            </a:extLst>
          </p:cNvPr>
          <p:cNvSpPr/>
          <p:nvPr/>
        </p:nvSpPr>
        <p:spPr>
          <a:xfrm>
            <a:off x="3564731" y="2426729"/>
            <a:ext cx="2058591" cy="323165"/>
          </a:xfrm>
          <a:prstGeom prst="rect">
            <a:avLst/>
          </a:prstGeom>
        </p:spPr>
        <p:txBody>
          <a:bodyPr>
            <a:spAutoFit/>
          </a:bodyPr>
          <a:lstStyle/>
          <a:p>
            <a:pPr algn="ctr">
              <a:buClr>
                <a:schemeClr val="accent1"/>
              </a:buClr>
              <a:defRPr/>
            </a:pPr>
            <a:r>
              <a:rPr lang="en-US" sz="1500" dirty="0">
                <a:solidFill>
                  <a:schemeClr val="accent3"/>
                </a:solidFill>
                <a:latin typeface="Calibri" panose="020F0502020204030204" pitchFamily="34" charset="0"/>
                <a:cs typeface="Calibri" pitchFamily="34" charset="0"/>
              </a:rPr>
              <a:t>100% </a:t>
            </a:r>
            <a:r>
              <a:rPr lang="en-US" sz="1500" b="1" dirty="0">
                <a:solidFill>
                  <a:schemeClr val="accent3"/>
                </a:solidFill>
                <a:latin typeface="Calibri" panose="020F0502020204030204" pitchFamily="34" charset="0"/>
                <a:cs typeface="Calibri" pitchFamily="34" charset="0"/>
              </a:rPr>
              <a:t>Full Benefit</a:t>
            </a:r>
          </a:p>
        </p:txBody>
      </p:sp>
      <p:sp>
        <p:nvSpPr>
          <p:cNvPr id="37" name="Rectangle 36">
            <a:extLst>
              <a:ext uri="{FF2B5EF4-FFF2-40B4-BE49-F238E27FC236}">
                <a16:creationId xmlns:a16="http://schemas.microsoft.com/office/drawing/2014/main" id="{F29987BE-38DF-4043-B1E8-19DF4EEAA8E6}"/>
              </a:ext>
            </a:extLst>
          </p:cNvPr>
          <p:cNvSpPr>
            <a:spLocks noChangeArrowheads="1"/>
          </p:cNvSpPr>
          <p:nvPr/>
        </p:nvSpPr>
        <p:spPr bwMode="auto">
          <a:xfrm>
            <a:off x="3680676" y="4455487"/>
            <a:ext cx="1839799"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Clr>
                <a:schemeClr val="accent1"/>
              </a:buClr>
            </a:pPr>
            <a:r>
              <a:rPr lang="en-US" altLang="en-US" sz="1500" dirty="0">
                <a:solidFill>
                  <a:schemeClr val="accent1"/>
                </a:solidFill>
                <a:latin typeface="Calibri" panose="020F0502020204030204" pitchFamily="34" charset="0"/>
                <a:ea typeface="Calibri" panose="020F0502020204030204" pitchFamily="34" charset="0"/>
                <a:cs typeface="Calibri" panose="020F0502020204030204" pitchFamily="34" charset="0"/>
              </a:rPr>
              <a:t>(Full Retirement Age)</a:t>
            </a:r>
            <a:endParaRPr lang="en-US" altLang="en-US" sz="1500"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38" name="Chart 37">
            <a:extLst>
              <a:ext uri="{FF2B5EF4-FFF2-40B4-BE49-F238E27FC236}">
                <a16:creationId xmlns:a16="http://schemas.microsoft.com/office/drawing/2014/main" id="{390B8BD3-4747-AC42-B50D-8D3E41472913}"/>
              </a:ext>
            </a:extLst>
          </p:cNvPr>
          <p:cNvGraphicFramePr>
            <a:graphicFrameLocks/>
          </p:cNvGraphicFramePr>
          <p:nvPr>
            <p:extLst>
              <p:ext uri="{D42A27DB-BD31-4B8C-83A1-F6EECF244321}">
                <p14:modId xmlns:p14="http://schemas.microsoft.com/office/powerpoint/2010/main" val="2008124500"/>
              </p:ext>
            </p:extLst>
          </p:nvPr>
        </p:nvGraphicFramePr>
        <p:xfrm>
          <a:off x="6027932" y="3011802"/>
          <a:ext cx="2117637" cy="1492963"/>
        </p:xfrm>
        <a:graphic>
          <a:graphicData uri="http://schemas.openxmlformats.org/drawingml/2006/chart">
            <c:chart xmlns:c="http://schemas.openxmlformats.org/drawingml/2006/chart" xmlns:r="http://schemas.openxmlformats.org/officeDocument/2006/relationships" r:id="rId6"/>
          </a:graphicData>
        </a:graphic>
      </p:graphicFrame>
      <p:sp>
        <p:nvSpPr>
          <p:cNvPr id="42" name="Rectangle 41">
            <a:extLst>
              <a:ext uri="{FF2B5EF4-FFF2-40B4-BE49-F238E27FC236}">
                <a16:creationId xmlns:a16="http://schemas.microsoft.com/office/drawing/2014/main" id="{EB379C25-7438-AE46-960F-42E79D428132}"/>
              </a:ext>
            </a:extLst>
          </p:cNvPr>
          <p:cNvSpPr/>
          <p:nvPr/>
        </p:nvSpPr>
        <p:spPr>
          <a:xfrm>
            <a:off x="6570963" y="2418395"/>
            <a:ext cx="988412" cy="323165"/>
          </a:xfrm>
          <a:prstGeom prst="rect">
            <a:avLst/>
          </a:prstGeom>
        </p:spPr>
        <p:txBody>
          <a:bodyPr wrap="none">
            <a:spAutoFit/>
          </a:bodyPr>
          <a:lstStyle/>
          <a:p>
            <a:pPr algn="ctr">
              <a:buClr>
                <a:schemeClr val="accent1"/>
              </a:buClr>
              <a:defRPr/>
            </a:pPr>
            <a:r>
              <a:rPr lang="en-US" sz="1500" dirty="0">
                <a:solidFill>
                  <a:schemeClr val="accent3"/>
                </a:solidFill>
                <a:latin typeface="Calibri" panose="020F0502020204030204" pitchFamily="34" charset="0"/>
                <a:cs typeface="Calibri" pitchFamily="34" charset="0"/>
              </a:rPr>
              <a:t>32% More</a:t>
            </a:r>
          </a:p>
        </p:txBody>
      </p:sp>
      <p:sp>
        <p:nvSpPr>
          <p:cNvPr id="44" name="TextBox 43">
            <a:extLst>
              <a:ext uri="{FF2B5EF4-FFF2-40B4-BE49-F238E27FC236}">
                <a16:creationId xmlns:a16="http://schemas.microsoft.com/office/drawing/2014/main" id="{FA882426-A9A2-0540-9505-4FCA04271796}"/>
              </a:ext>
            </a:extLst>
          </p:cNvPr>
          <p:cNvSpPr txBox="1">
            <a:spLocks noChangeArrowheads="1"/>
          </p:cNvSpPr>
          <p:nvPr/>
        </p:nvSpPr>
        <p:spPr bwMode="auto">
          <a:xfrm>
            <a:off x="6709118" y="3441929"/>
            <a:ext cx="753591"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800" b="1" dirty="0">
                <a:latin typeface="Calibri" panose="020F0502020204030204" pitchFamily="34" charset="0"/>
              </a:rPr>
              <a:t>AGE</a:t>
            </a:r>
            <a:br>
              <a:rPr lang="en-US" altLang="en-US" sz="2100" b="1" dirty="0">
                <a:latin typeface="Calibri" panose="020F0502020204030204" pitchFamily="34" charset="0"/>
              </a:rPr>
            </a:br>
            <a:r>
              <a:rPr lang="en-US" altLang="en-US" sz="2100" b="1" dirty="0">
                <a:latin typeface="Calibri" panose="020F0502020204030204" pitchFamily="34" charset="0"/>
              </a:rPr>
              <a:t>70</a:t>
            </a:r>
            <a:endParaRPr lang="en-US" altLang="en-US" sz="3000" b="1" dirty="0">
              <a:latin typeface="Calibri" panose="020F0502020204030204" pitchFamily="34" charset="0"/>
            </a:endParaRPr>
          </a:p>
        </p:txBody>
      </p:sp>
      <p:cxnSp>
        <p:nvCxnSpPr>
          <p:cNvPr id="45" name="Straight Connector 44">
            <a:extLst>
              <a:ext uri="{FF2B5EF4-FFF2-40B4-BE49-F238E27FC236}">
                <a16:creationId xmlns:a16="http://schemas.microsoft.com/office/drawing/2014/main" id="{75201A2D-3880-C94A-B038-16C37637D990}"/>
              </a:ext>
            </a:extLst>
          </p:cNvPr>
          <p:cNvCxnSpPr>
            <a:cxnSpLocks/>
          </p:cNvCxnSpPr>
          <p:nvPr/>
        </p:nvCxnSpPr>
        <p:spPr>
          <a:xfrm>
            <a:off x="3409950" y="2453020"/>
            <a:ext cx="0" cy="2290763"/>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FEC17032-1928-3945-9E7F-053B281E19CF}"/>
              </a:ext>
            </a:extLst>
          </p:cNvPr>
          <p:cNvCxnSpPr>
            <a:cxnSpLocks/>
          </p:cNvCxnSpPr>
          <p:nvPr/>
        </p:nvCxnSpPr>
        <p:spPr>
          <a:xfrm>
            <a:off x="5778104" y="2476833"/>
            <a:ext cx="0" cy="2247900"/>
          </a:xfrm>
          <a:prstGeom prst="line">
            <a:avLst/>
          </a:prstGeom>
          <a:ln w="9525">
            <a:solidFill>
              <a:schemeClr val="accent6"/>
            </a:solidFill>
          </a:ln>
        </p:spPr>
        <p:style>
          <a:lnRef idx="1">
            <a:schemeClr val="accent1"/>
          </a:lnRef>
          <a:fillRef idx="0">
            <a:schemeClr val="accent1"/>
          </a:fillRef>
          <a:effectRef idx="0">
            <a:schemeClr val="accent1"/>
          </a:effectRef>
          <a:fontRef idx="minor">
            <a:schemeClr val="tx1"/>
          </a:fontRef>
        </p:style>
      </p:cxnSp>
      <p:sp>
        <p:nvSpPr>
          <p:cNvPr id="18" name="Slide Number Placeholder 5">
            <a:extLst>
              <a:ext uri="{FF2B5EF4-FFF2-40B4-BE49-F238E27FC236}">
                <a16:creationId xmlns:a16="http://schemas.microsoft.com/office/drawing/2014/main" id="{1CB0ADAF-E201-834F-B328-1CF9191B66D4}"/>
              </a:ext>
            </a:extLst>
          </p:cNvPr>
          <p:cNvSpPr>
            <a:spLocks noGrp="1"/>
          </p:cNvSpPr>
          <p:nvPr>
            <p:ph type="sldNum" sz="quarter" idx="4"/>
          </p:nvPr>
        </p:nvSpPr>
        <p:spPr>
          <a:xfrm>
            <a:off x="6761059" y="4625570"/>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26</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611337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xEl>
                                              <p:pRg st="1" end="1"/>
                                            </p:txEl>
                                          </p:spTgt>
                                        </p:tgtEl>
                                        <p:attrNameLst>
                                          <p:attrName>style.visibility</p:attrName>
                                        </p:attrNameLst>
                                      </p:cBhvr>
                                      <p:to>
                                        <p:strVal val="visible"/>
                                      </p:to>
                                    </p:set>
                                    <p:animEffect transition="in" filter="fade">
                                      <p:cBhvr>
                                        <p:cTn id="7" dur="500"/>
                                        <p:tgtEl>
                                          <p:spTgt spid="2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500"/>
                                        <p:tgtEl>
                                          <p:spTgt spid="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xEl>
                                              <p:pRg st="2" end="2"/>
                                            </p:txEl>
                                          </p:spTgt>
                                        </p:tgtEl>
                                        <p:attrNameLst>
                                          <p:attrName>style.visibility</p:attrName>
                                        </p:attrNameLst>
                                      </p:cBhvr>
                                      <p:to>
                                        <p:strVal val="visible"/>
                                      </p:to>
                                    </p:set>
                                    <p:animEffect transition="in" filter="fade">
                                      <p:cBhvr>
                                        <p:cTn id="17" dur="500"/>
                                        <p:tgtEl>
                                          <p:spTgt spid="25">
                                            <p:txEl>
                                              <p:pRg st="2" end="2"/>
                                            </p:txEl>
                                          </p:spTgt>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Effect transition="in" filter="fade">
                                      <p:cBhvr>
                                        <p:cTn id="21" dur="500"/>
                                        <p:tgtEl>
                                          <p:spTgt spid="25">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1"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1" nodeType="click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500"/>
                                        <p:tgtEl>
                                          <p:spTgt spid="3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fade">
                                      <p:cBhvr>
                                        <p:cTn id="55" dur="500"/>
                                        <p:tgtEl>
                                          <p:spTgt spid="3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1" nodeType="click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500"/>
                                        <p:tgtEl>
                                          <p:spTgt spid="3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P spid="23" grpId="0"/>
      <p:bldP spid="23" grpId="1"/>
      <p:bldP spid="26" grpId="0"/>
      <p:bldGraphic spid="27" grpId="0">
        <p:bldAsOne/>
      </p:bldGraphic>
      <p:bldP spid="30" grpId="0"/>
      <p:bldP spid="30" grpId="1"/>
      <p:bldP spid="35" grpId="0"/>
      <p:bldP spid="37" grpId="0"/>
      <p:bldGraphic spid="38" grpId="0">
        <p:bldAsOne/>
      </p:bldGraphic>
      <p:bldP spid="42" grpId="0"/>
      <p:bldP spid="44" grpId="0"/>
      <p:bldP spid="44"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5029" y="367570"/>
            <a:ext cx="5169179" cy="483018"/>
          </a:xfrm>
        </p:spPr>
        <p:txBody>
          <a:bodyPr/>
          <a:lstStyle/>
          <a:p>
            <a:r>
              <a:rPr lang="en-US" dirty="0">
                <a:solidFill>
                  <a:schemeClr val="accent3"/>
                </a:solidFill>
                <a:cs typeface="Calibri" pitchFamily="34" charset="0"/>
              </a:rPr>
              <a:t>Retirement Well-being</a:t>
            </a:r>
            <a:endParaRPr lang="en-US" dirty="0"/>
          </a:p>
        </p:txBody>
      </p:sp>
      <p:sp>
        <p:nvSpPr>
          <p:cNvPr id="3" name="Content Placeholder 2"/>
          <p:cNvSpPr>
            <a:spLocks noGrp="1"/>
          </p:cNvSpPr>
          <p:nvPr>
            <p:ph idx="10"/>
          </p:nvPr>
        </p:nvSpPr>
        <p:spPr>
          <a:xfrm>
            <a:off x="494259" y="1013498"/>
            <a:ext cx="7611812" cy="1579685"/>
          </a:xfrm>
        </p:spPr>
        <p:txBody>
          <a:bodyPr vert="horz" lIns="0" tIns="45720" rIns="91440" bIns="45720" rtlCol="0">
            <a:normAutofit/>
          </a:bodyPr>
          <a:lstStyle/>
          <a:p>
            <a:r>
              <a:rPr lang="en-US" sz="1500" b="1" dirty="0">
                <a:solidFill>
                  <a:schemeClr val="accent3"/>
                </a:solidFill>
                <a:latin typeface="Calibri" panose="020F0502020204030204" pitchFamily="34" charset="0"/>
                <a:cs typeface="Calibri" panose="020F0502020204030204" pitchFamily="34" charset="0"/>
              </a:rPr>
              <a:t>4. Plan for Retirement</a:t>
            </a:r>
          </a:p>
          <a:p>
            <a:r>
              <a:rPr lang="en-US" sz="1350" b="1" dirty="0">
                <a:solidFill>
                  <a:schemeClr val="tx2"/>
                </a:solidFill>
                <a:latin typeface="Calibri" panose="020F0502020204030204" pitchFamily="34" charset="0"/>
              </a:rPr>
              <a:t>Benefits for Spouses and Ex-spouses Married 10 Years or More</a:t>
            </a:r>
            <a:r>
              <a:rPr lang="en-US" sz="1350" b="1" baseline="30000" dirty="0">
                <a:solidFill>
                  <a:schemeClr val="tx2"/>
                </a:solidFill>
                <a:latin typeface="Calibri" panose="020F0502020204030204" pitchFamily="34" charset="0"/>
              </a:rPr>
              <a:t>10</a:t>
            </a:r>
          </a:p>
        </p:txBody>
      </p:sp>
      <p:sp>
        <p:nvSpPr>
          <p:cNvPr id="4" name="Rectangle 3">
            <a:extLst>
              <a:ext uri="{FF2B5EF4-FFF2-40B4-BE49-F238E27FC236}">
                <a16:creationId xmlns:a16="http://schemas.microsoft.com/office/drawing/2014/main" id="{E8305931-EF90-D445-9731-69A1063F226C}"/>
              </a:ext>
            </a:extLst>
          </p:cNvPr>
          <p:cNvSpPr/>
          <p:nvPr/>
        </p:nvSpPr>
        <p:spPr>
          <a:xfrm>
            <a:off x="360680" y="4324386"/>
            <a:ext cx="4176684" cy="213585"/>
          </a:xfrm>
          <a:prstGeom prst="rect">
            <a:avLst/>
          </a:prstGeom>
        </p:spPr>
        <p:txBody>
          <a:bodyPr wrap="square">
            <a:spAutoFit/>
          </a:bodyPr>
          <a:lstStyle/>
          <a:p>
            <a:r>
              <a:rPr lang="en-US" sz="788" baseline="30000" dirty="0">
                <a:solidFill>
                  <a:schemeClr val="accent3"/>
                </a:solidFill>
                <a:latin typeface="Calibri Light" panose="020F0302020204030204" pitchFamily="34" charset="0"/>
              </a:rPr>
              <a:t>10 </a:t>
            </a:r>
            <a:r>
              <a:rPr lang="en-US" sz="788" dirty="0">
                <a:solidFill>
                  <a:schemeClr val="accent3"/>
                </a:solidFill>
                <a:latin typeface="Calibri Light" panose="020F0302020204030204" pitchFamily="34" charset="0"/>
              </a:rPr>
              <a:t>https://www.thebalance.com/how-the-the-social-security-spouse-benefit-works-2388924</a:t>
            </a:r>
          </a:p>
        </p:txBody>
      </p:sp>
      <p:sp>
        <p:nvSpPr>
          <p:cNvPr id="8" name="Rectangle 7">
            <a:extLst>
              <a:ext uri="{FF2B5EF4-FFF2-40B4-BE49-F238E27FC236}">
                <a16:creationId xmlns:a16="http://schemas.microsoft.com/office/drawing/2014/main" id="{9497D838-7C2E-1643-B715-A9A427D680E4}"/>
              </a:ext>
            </a:extLst>
          </p:cNvPr>
          <p:cNvSpPr/>
          <p:nvPr/>
        </p:nvSpPr>
        <p:spPr>
          <a:xfrm>
            <a:off x="472488" y="3998728"/>
            <a:ext cx="8242057" cy="248209"/>
          </a:xfrm>
          <a:prstGeom prst="rect">
            <a:avLst/>
          </a:prstGeom>
        </p:spPr>
        <p:txBody>
          <a:bodyPr wrap="square" lIns="0">
            <a:spAutoFit/>
          </a:bodyPr>
          <a:lstStyle/>
          <a:p>
            <a:r>
              <a:rPr lang="en-US" sz="1013" dirty="0">
                <a:latin typeface="Calibri" panose="020F0502020204030204" pitchFamily="34" charset="0"/>
              </a:rPr>
              <a:t>Visit the Social Security Administration website for additional information.</a:t>
            </a:r>
          </a:p>
        </p:txBody>
      </p:sp>
      <p:pic>
        <p:nvPicPr>
          <p:cNvPr id="10" name="Picture 9">
            <a:extLst>
              <a:ext uri="{FF2B5EF4-FFF2-40B4-BE49-F238E27FC236}">
                <a16:creationId xmlns:a16="http://schemas.microsoft.com/office/drawing/2014/main" id="{F0C9FDB1-1939-8C44-9BAC-2D78BA0438EC}"/>
              </a:ext>
            </a:extLst>
          </p:cNvPr>
          <p:cNvPicPr>
            <a:picLocks noChangeAspect="1"/>
          </p:cNvPicPr>
          <p:nvPr/>
        </p:nvPicPr>
        <p:blipFill>
          <a:blip r:embed="rId3"/>
          <a:stretch>
            <a:fillRect/>
          </a:stretch>
        </p:blipFill>
        <p:spPr>
          <a:xfrm>
            <a:off x="1527278" y="1941891"/>
            <a:ext cx="749024" cy="749024"/>
          </a:xfrm>
          <a:prstGeom prst="rect">
            <a:avLst/>
          </a:prstGeom>
        </p:spPr>
      </p:pic>
      <p:sp>
        <p:nvSpPr>
          <p:cNvPr id="11" name="Rectangle 10">
            <a:extLst>
              <a:ext uri="{FF2B5EF4-FFF2-40B4-BE49-F238E27FC236}">
                <a16:creationId xmlns:a16="http://schemas.microsoft.com/office/drawing/2014/main" id="{DCDC464B-9487-E042-BC2F-B550A4C922AD}"/>
              </a:ext>
            </a:extLst>
          </p:cNvPr>
          <p:cNvSpPr/>
          <p:nvPr/>
        </p:nvSpPr>
        <p:spPr>
          <a:xfrm>
            <a:off x="724475" y="2806075"/>
            <a:ext cx="2190923" cy="830997"/>
          </a:xfrm>
          <a:prstGeom prst="rect">
            <a:avLst/>
          </a:prstGeom>
        </p:spPr>
        <p:txBody>
          <a:bodyPr wrap="square">
            <a:spAutoFit/>
          </a:bodyPr>
          <a:lstStyle/>
          <a:p>
            <a:pPr algn="ctr"/>
            <a:r>
              <a:rPr lang="en-US" sz="1200" dirty="0">
                <a:solidFill>
                  <a:schemeClr val="accent3"/>
                </a:solidFill>
                <a:latin typeface="Calibri Light" panose="020F0302020204030204" pitchFamily="34" charset="0"/>
              </a:rPr>
              <a:t>Current spouses must be 62 and wait until their spouse begins taking Social Security to file for a spousal benefit.</a:t>
            </a:r>
          </a:p>
        </p:txBody>
      </p:sp>
      <p:pic>
        <p:nvPicPr>
          <p:cNvPr id="13" name="Picture 12">
            <a:extLst>
              <a:ext uri="{FF2B5EF4-FFF2-40B4-BE49-F238E27FC236}">
                <a16:creationId xmlns:a16="http://schemas.microsoft.com/office/drawing/2014/main" id="{5BF01F1D-929D-D546-A066-F33E241F6CBA}"/>
              </a:ext>
            </a:extLst>
          </p:cNvPr>
          <p:cNvPicPr>
            <a:picLocks noChangeAspect="1"/>
          </p:cNvPicPr>
          <p:nvPr/>
        </p:nvPicPr>
        <p:blipFill>
          <a:blip r:embed="rId4"/>
          <a:stretch>
            <a:fillRect/>
          </a:stretch>
        </p:blipFill>
        <p:spPr>
          <a:xfrm>
            <a:off x="3956352" y="2099397"/>
            <a:ext cx="559992" cy="559992"/>
          </a:xfrm>
          <a:prstGeom prst="rect">
            <a:avLst/>
          </a:prstGeom>
        </p:spPr>
      </p:pic>
      <p:pic>
        <p:nvPicPr>
          <p:cNvPr id="15" name="Picture 14">
            <a:extLst>
              <a:ext uri="{FF2B5EF4-FFF2-40B4-BE49-F238E27FC236}">
                <a16:creationId xmlns:a16="http://schemas.microsoft.com/office/drawing/2014/main" id="{6A4429EB-89E9-9D4D-8304-3D3BADC79C6C}"/>
              </a:ext>
            </a:extLst>
          </p:cNvPr>
          <p:cNvPicPr>
            <a:picLocks noChangeAspect="1"/>
          </p:cNvPicPr>
          <p:nvPr/>
        </p:nvPicPr>
        <p:blipFill>
          <a:blip r:embed="rId5"/>
          <a:stretch>
            <a:fillRect/>
          </a:stretch>
        </p:blipFill>
        <p:spPr>
          <a:xfrm>
            <a:off x="4609472" y="2099397"/>
            <a:ext cx="559992" cy="559992"/>
          </a:xfrm>
          <a:prstGeom prst="rect">
            <a:avLst/>
          </a:prstGeom>
        </p:spPr>
      </p:pic>
      <p:pic>
        <p:nvPicPr>
          <p:cNvPr id="16" name="Picture 15">
            <a:extLst>
              <a:ext uri="{FF2B5EF4-FFF2-40B4-BE49-F238E27FC236}">
                <a16:creationId xmlns:a16="http://schemas.microsoft.com/office/drawing/2014/main" id="{B74AD5CB-68B9-FB42-A4F7-C3BD6E63F904}"/>
              </a:ext>
            </a:extLst>
          </p:cNvPr>
          <p:cNvPicPr>
            <a:picLocks noChangeAspect="1"/>
          </p:cNvPicPr>
          <p:nvPr/>
        </p:nvPicPr>
        <p:blipFill>
          <a:blip r:embed="rId4">
            <a:alphaModFix amt="49000"/>
          </a:blip>
          <a:stretch>
            <a:fillRect/>
          </a:stretch>
        </p:blipFill>
        <p:spPr>
          <a:xfrm>
            <a:off x="6648720" y="2058599"/>
            <a:ext cx="559992" cy="559992"/>
          </a:xfrm>
          <a:prstGeom prst="rect">
            <a:avLst/>
          </a:prstGeom>
        </p:spPr>
      </p:pic>
      <p:pic>
        <p:nvPicPr>
          <p:cNvPr id="17" name="Picture 16">
            <a:extLst>
              <a:ext uri="{FF2B5EF4-FFF2-40B4-BE49-F238E27FC236}">
                <a16:creationId xmlns:a16="http://schemas.microsoft.com/office/drawing/2014/main" id="{5AE5D4B6-DBEF-A34C-8291-E298F3C6744F}"/>
              </a:ext>
            </a:extLst>
          </p:cNvPr>
          <p:cNvPicPr>
            <a:picLocks noChangeAspect="1"/>
          </p:cNvPicPr>
          <p:nvPr/>
        </p:nvPicPr>
        <p:blipFill>
          <a:blip r:embed="rId5"/>
          <a:stretch>
            <a:fillRect/>
          </a:stretch>
        </p:blipFill>
        <p:spPr>
          <a:xfrm>
            <a:off x="6987227" y="2088551"/>
            <a:ext cx="559992" cy="559992"/>
          </a:xfrm>
          <a:prstGeom prst="rect">
            <a:avLst/>
          </a:prstGeom>
        </p:spPr>
      </p:pic>
      <p:sp>
        <p:nvSpPr>
          <p:cNvPr id="18" name="Rectangle 17">
            <a:extLst>
              <a:ext uri="{FF2B5EF4-FFF2-40B4-BE49-F238E27FC236}">
                <a16:creationId xmlns:a16="http://schemas.microsoft.com/office/drawing/2014/main" id="{92D6B62A-FF05-FC48-8DE5-5BA769B093B6}"/>
              </a:ext>
            </a:extLst>
          </p:cNvPr>
          <p:cNvSpPr/>
          <p:nvPr/>
        </p:nvSpPr>
        <p:spPr>
          <a:xfrm>
            <a:off x="3279516" y="2773737"/>
            <a:ext cx="2632072" cy="830997"/>
          </a:xfrm>
          <a:prstGeom prst="rect">
            <a:avLst/>
          </a:prstGeom>
        </p:spPr>
        <p:txBody>
          <a:bodyPr wrap="square">
            <a:spAutoFit/>
          </a:bodyPr>
          <a:lstStyle/>
          <a:p>
            <a:pPr algn="ctr"/>
            <a:r>
              <a:rPr lang="en-US" sz="1200" dirty="0">
                <a:solidFill>
                  <a:schemeClr val="accent3"/>
                </a:solidFill>
                <a:latin typeface="Calibri Light" panose="020F0302020204030204" pitchFamily="34" charset="0"/>
              </a:rPr>
              <a:t>Ex-spouses can file for spousal benefits at 62 even if their ex-spouse has not yet claimed benefits. You can receive up to half of what your ex-spouse would get.</a:t>
            </a:r>
          </a:p>
        </p:txBody>
      </p:sp>
      <p:sp>
        <p:nvSpPr>
          <p:cNvPr id="19" name="Rectangle 18">
            <a:extLst>
              <a:ext uri="{FF2B5EF4-FFF2-40B4-BE49-F238E27FC236}">
                <a16:creationId xmlns:a16="http://schemas.microsoft.com/office/drawing/2014/main" id="{F143C91C-5932-C342-BC7D-E1D33FF79B3D}"/>
              </a:ext>
            </a:extLst>
          </p:cNvPr>
          <p:cNvSpPr/>
          <p:nvPr/>
        </p:nvSpPr>
        <p:spPr>
          <a:xfrm>
            <a:off x="6234371" y="2761364"/>
            <a:ext cx="1948682" cy="646331"/>
          </a:xfrm>
          <a:prstGeom prst="rect">
            <a:avLst/>
          </a:prstGeom>
        </p:spPr>
        <p:txBody>
          <a:bodyPr wrap="square">
            <a:spAutoFit/>
          </a:bodyPr>
          <a:lstStyle/>
          <a:p>
            <a:pPr algn="ctr"/>
            <a:r>
              <a:rPr lang="en-US" sz="1200" dirty="0">
                <a:solidFill>
                  <a:schemeClr val="accent3"/>
                </a:solidFill>
                <a:latin typeface="Calibri Light" panose="020F0302020204030204" pitchFamily="34" charset="0"/>
              </a:rPr>
              <a:t>If your spouse dies and you are age 60 or older, you can collect a survivors benefit.</a:t>
            </a:r>
          </a:p>
        </p:txBody>
      </p:sp>
      <p:sp>
        <p:nvSpPr>
          <p:cNvPr id="20" name="Rectangular Callout 19">
            <a:extLst>
              <a:ext uri="{FF2B5EF4-FFF2-40B4-BE49-F238E27FC236}">
                <a16:creationId xmlns:a16="http://schemas.microsoft.com/office/drawing/2014/main" id="{D7AB5352-FDE3-1C42-B73B-4367E18EB01E}"/>
              </a:ext>
            </a:extLst>
          </p:cNvPr>
          <p:cNvSpPr/>
          <p:nvPr/>
        </p:nvSpPr>
        <p:spPr>
          <a:xfrm>
            <a:off x="757708" y="1679098"/>
            <a:ext cx="666750" cy="666749"/>
          </a:xfrm>
          <a:prstGeom prst="wedgeRectCallout">
            <a:avLst>
              <a:gd name="adj1" fmla="val 56494"/>
              <a:gd name="adj2" fmla="val 66899"/>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1" name="TextBox 20">
            <a:extLst>
              <a:ext uri="{FF2B5EF4-FFF2-40B4-BE49-F238E27FC236}">
                <a16:creationId xmlns:a16="http://schemas.microsoft.com/office/drawing/2014/main" id="{78D2C4A5-2D46-CD44-AC41-EE9237CFA8E7}"/>
              </a:ext>
            </a:extLst>
          </p:cNvPr>
          <p:cNvSpPr txBox="1"/>
          <p:nvPr/>
        </p:nvSpPr>
        <p:spPr>
          <a:xfrm>
            <a:off x="803660" y="1722216"/>
            <a:ext cx="574846" cy="669414"/>
          </a:xfrm>
          <a:prstGeom prst="rect">
            <a:avLst/>
          </a:prstGeom>
          <a:noFill/>
        </p:spPr>
        <p:txBody>
          <a:bodyPr wrap="square" rtlCol="0">
            <a:spAutoFit/>
          </a:bodyPr>
          <a:lstStyle/>
          <a:p>
            <a:pPr algn="ctr"/>
            <a:r>
              <a:rPr lang="en-US" sz="750" b="1" dirty="0">
                <a:solidFill>
                  <a:schemeClr val="bg1"/>
                </a:solidFill>
                <a:latin typeface="Calibri" panose="020F0502020204030204" pitchFamily="34" charset="0"/>
              </a:rPr>
              <a:t>AT LEAST</a:t>
            </a:r>
          </a:p>
          <a:p>
            <a:pPr algn="ctr"/>
            <a:r>
              <a:rPr lang="en-US" sz="3000" b="1" dirty="0">
                <a:solidFill>
                  <a:schemeClr val="bg1"/>
                </a:solidFill>
                <a:latin typeface="Calibri" panose="020F0502020204030204" pitchFamily="34" charset="0"/>
              </a:rPr>
              <a:t>62</a:t>
            </a:r>
          </a:p>
        </p:txBody>
      </p:sp>
      <p:sp>
        <p:nvSpPr>
          <p:cNvPr id="22" name="Lightning Bolt 21">
            <a:extLst>
              <a:ext uri="{FF2B5EF4-FFF2-40B4-BE49-F238E27FC236}">
                <a16:creationId xmlns:a16="http://schemas.microsoft.com/office/drawing/2014/main" id="{892CB6BC-928C-CE4C-AFB8-08696B481871}"/>
              </a:ext>
            </a:extLst>
          </p:cNvPr>
          <p:cNvSpPr/>
          <p:nvPr/>
        </p:nvSpPr>
        <p:spPr>
          <a:xfrm>
            <a:off x="4458426" y="2074361"/>
            <a:ext cx="185383" cy="608606"/>
          </a:xfrm>
          <a:prstGeom prst="lightningBol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3" name="Rectangular Callout 22">
            <a:extLst>
              <a:ext uri="{FF2B5EF4-FFF2-40B4-BE49-F238E27FC236}">
                <a16:creationId xmlns:a16="http://schemas.microsoft.com/office/drawing/2014/main" id="{4CFF071C-3058-014B-B364-FCA7AC63A182}"/>
              </a:ext>
            </a:extLst>
          </p:cNvPr>
          <p:cNvSpPr/>
          <p:nvPr/>
        </p:nvSpPr>
        <p:spPr>
          <a:xfrm>
            <a:off x="3255124" y="1683883"/>
            <a:ext cx="666750" cy="666749"/>
          </a:xfrm>
          <a:prstGeom prst="wedgeRectCallout">
            <a:avLst>
              <a:gd name="adj1" fmla="val 56494"/>
              <a:gd name="adj2" fmla="val 66899"/>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4" name="TextBox 23">
            <a:extLst>
              <a:ext uri="{FF2B5EF4-FFF2-40B4-BE49-F238E27FC236}">
                <a16:creationId xmlns:a16="http://schemas.microsoft.com/office/drawing/2014/main" id="{51E81456-64D6-AE46-8345-BECF7A86BE71}"/>
              </a:ext>
            </a:extLst>
          </p:cNvPr>
          <p:cNvSpPr txBox="1"/>
          <p:nvPr/>
        </p:nvSpPr>
        <p:spPr>
          <a:xfrm>
            <a:off x="3301076" y="1727001"/>
            <a:ext cx="574846" cy="669414"/>
          </a:xfrm>
          <a:prstGeom prst="rect">
            <a:avLst/>
          </a:prstGeom>
          <a:noFill/>
        </p:spPr>
        <p:txBody>
          <a:bodyPr wrap="square" rtlCol="0">
            <a:spAutoFit/>
          </a:bodyPr>
          <a:lstStyle/>
          <a:p>
            <a:pPr algn="ctr"/>
            <a:r>
              <a:rPr lang="en-US" sz="750" b="1" dirty="0">
                <a:solidFill>
                  <a:schemeClr val="bg1"/>
                </a:solidFill>
                <a:latin typeface="Calibri" panose="020F0502020204030204" pitchFamily="34" charset="0"/>
              </a:rPr>
              <a:t>AT LEAST</a:t>
            </a:r>
          </a:p>
          <a:p>
            <a:pPr algn="ctr"/>
            <a:r>
              <a:rPr lang="en-US" sz="3000" b="1" dirty="0">
                <a:solidFill>
                  <a:schemeClr val="bg1"/>
                </a:solidFill>
                <a:latin typeface="Calibri" panose="020F0502020204030204" pitchFamily="34" charset="0"/>
              </a:rPr>
              <a:t>62</a:t>
            </a:r>
          </a:p>
        </p:txBody>
      </p:sp>
      <p:sp>
        <p:nvSpPr>
          <p:cNvPr id="25" name="Rectangular Callout 24">
            <a:extLst>
              <a:ext uri="{FF2B5EF4-FFF2-40B4-BE49-F238E27FC236}">
                <a16:creationId xmlns:a16="http://schemas.microsoft.com/office/drawing/2014/main" id="{3852226A-6879-1541-9769-9A9D986E69FB}"/>
              </a:ext>
            </a:extLst>
          </p:cNvPr>
          <p:cNvSpPr/>
          <p:nvPr/>
        </p:nvSpPr>
        <p:spPr>
          <a:xfrm>
            <a:off x="7586803" y="1640764"/>
            <a:ext cx="666750" cy="666749"/>
          </a:xfrm>
          <a:prstGeom prst="wedgeRectCallout">
            <a:avLst>
              <a:gd name="adj1" fmla="val -64877"/>
              <a:gd name="adj2" fmla="val 75128"/>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26" name="TextBox 25">
            <a:extLst>
              <a:ext uri="{FF2B5EF4-FFF2-40B4-BE49-F238E27FC236}">
                <a16:creationId xmlns:a16="http://schemas.microsoft.com/office/drawing/2014/main" id="{B3D6A3AD-804C-564F-9A93-12541ECE48FF}"/>
              </a:ext>
            </a:extLst>
          </p:cNvPr>
          <p:cNvSpPr txBox="1"/>
          <p:nvPr/>
        </p:nvSpPr>
        <p:spPr>
          <a:xfrm>
            <a:off x="7586803" y="1683882"/>
            <a:ext cx="666750" cy="669414"/>
          </a:xfrm>
          <a:prstGeom prst="rect">
            <a:avLst/>
          </a:prstGeom>
          <a:noFill/>
        </p:spPr>
        <p:txBody>
          <a:bodyPr wrap="square" rtlCol="0">
            <a:spAutoFit/>
          </a:bodyPr>
          <a:lstStyle/>
          <a:p>
            <a:pPr algn="ctr"/>
            <a:r>
              <a:rPr lang="en-US" sz="750" b="1" dirty="0">
                <a:solidFill>
                  <a:schemeClr val="bg1"/>
                </a:solidFill>
                <a:latin typeface="Calibri" panose="020F0502020204030204" pitchFamily="34" charset="0"/>
              </a:rPr>
              <a:t>AT LEAST</a:t>
            </a:r>
          </a:p>
          <a:p>
            <a:pPr algn="ctr"/>
            <a:r>
              <a:rPr lang="en-US" sz="3000" b="1" dirty="0">
                <a:solidFill>
                  <a:schemeClr val="bg1"/>
                </a:solidFill>
                <a:latin typeface="Calibri" panose="020F0502020204030204" pitchFamily="34" charset="0"/>
              </a:rPr>
              <a:t>60</a:t>
            </a:r>
          </a:p>
        </p:txBody>
      </p:sp>
      <p:cxnSp>
        <p:nvCxnSpPr>
          <p:cNvPr id="28" name="Straight Connector 27">
            <a:extLst>
              <a:ext uri="{FF2B5EF4-FFF2-40B4-BE49-F238E27FC236}">
                <a16:creationId xmlns:a16="http://schemas.microsoft.com/office/drawing/2014/main" id="{680C70C9-701B-2B49-89B6-390479917B68}"/>
              </a:ext>
            </a:extLst>
          </p:cNvPr>
          <p:cNvCxnSpPr/>
          <p:nvPr/>
        </p:nvCxnSpPr>
        <p:spPr>
          <a:xfrm>
            <a:off x="3011096" y="1640764"/>
            <a:ext cx="0" cy="222747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F9320E9-74C5-1C44-8F1E-3A8C4654420E}"/>
              </a:ext>
            </a:extLst>
          </p:cNvPr>
          <p:cNvCxnSpPr/>
          <p:nvPr/>
        </p:nvCxnSpPr>
        <p:spPr>
          <a:xfrm>
            <a:off x="6102983" y="1647628"/>
            <a:ext cx="0" cy="222747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27" name="Slide Number Placeholder 5">
            <a:extLst>
              <a:ext uri="{FF2B5EF4-FFF2-40B4-BE49-F238E27FC236}">
                <a16:creationId xmlns:a16="http://schemas.microsoft.com/office/drawing/2014/main" id="{4478E23A-21A1-F842-9EBA-2BF51B502D05}"/>
              </a:ext>
            </a:extLst>
          </p:cNvPr>
          <p:cNvSpPr>
            <a:spLocks noGrp="1"/>
          </p:cNvSpPr>
          <p:nvPr>
            <p:ph type="sldNum" sz="quarter" idx="4"/>
          </p:nvPr>
        </p:nvSpPr>
        <p:spPr>
          <a:xfrm>
            <a:off x="6750173" y="4628723"/>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27</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8799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773" y="367570"/>
            <a:ext cx="5169179" cy="483018"/>
          </a:xfrm>
        </p:spPr>
        <p:txBody>
          <a:bodyPr/>
          <a:lstStyle/>
          <a:p>
            <a:r>
              <a:rPr lang="en-US" dirty="0">
                <a:solidFill>
                  <a:schemeClr val="accent3"/>
                </a:solidFill>
                <a:cs typeface="Calibri" pitchFamily="34" charset="0"/>
              </a:rPr>
              <a:t>Retirement Well-being</a:t>
            </a:r>
            <a:endParaRPr lang="en-US" dirty="0"/>
          </a:p>
        </p:txBody>
      </p:sp>
      <p:sp>
        <p:nvSpPr>
          <p:cNvPr id="5" name="Slide Number Placeholder 4">
            <a:extLst>
              <a:ext uri="{FF2B5EF4-FFF2-40B4-BE49-F238E27FC236}">
                <a16:creationId xmlns:a16="http://schemas.microsoft.com/office/drawing/2014/main" id="{7199E22C-7737-4F41-9EEC-84A2FC086FAF}"/>
              </a:ext>
            </a:extLst>
          </p:cNvPr>
          <p:cNvSpPr>
            <a:spLocks noGrp="1"/>
          </p:cNvSpPr>
          <p:nvPr>
            <p:ph type="sldNum" sz="quarter" idx="4"/>
          </p:nvPr>
        </p:nvSpPr>
        <p:spPr>
          <a:xfrm>
            <a:off x="6763265" y="4769644"/>
            <a:ext cx="1752085" cy="273845"/>
          </a:xfrm>
        </p:spPr>
        <p:txBody>
          <a:bodyPr/>
          <a:lstStyle/>
          <a:p>
            <a:r>
              <a:rPr lang="en-US" dirty="0">
                <a:latin typeface="Calibri Light" panose="020F0302020204030204" pitchFamily="34" charset="0"/>
                <a:cs typeface="Calibri" panose="020F0502020204030204" pitchFamily="34" charset="0"/>
              </a:rPr>
              <a:t>22-09250-07  |  2019/06/03  |  </a:t>
            </a:r>
            <a:fld id="{D0C23CAC-3615-4471-B9FB-AB376FAFF36C}" type="slidenum">
              <a:rPr lang="en-US" smtClean="0">
                <a:latin typeface="Calibri Light" panose="020F0302020204030204" pitchFamily="34" charset="0"/>
                <a:cs typeface="Calibri" panose="020F0502020204030204" pitchFamily="34" charset="0"/>
              </a:rPr>
              <a:pPr/>
              <a:t>28</a:t>
            </a:fld>
            <a:endParaRPr lang="en-US" dirty="0">
              <a:latin typeface="Calibri Light" panose="020F0302020204030204" pitchFamily="34" charset="0"/>
              <a:cs typeface="Calibri" panose="020F0502020204030204" pitchFamily="34" charset="0"/>
            </a:endParaRPr>
          </a:p>
        </p:txBody>
      </p:sp>
      <p:sp>
        <p:nvSpPr>
          <p:cNvPr id="3" name="Content Placeholder 2"/>
          <p:cNvSpPr>
            <a:spLocks noGrp="1"/>
          </p:cNvSpPr>
          <p:nvPr>
            <p:ph idx="10"/>
          </p:nvPr>
        </p:nvSpPr>
        <p:spPr>
          <a:xfrm>
            <a:off x="407431" y="1067286"/>
            <a:ext cx="4110009" cy="2837835"/>
          </a:xfrm>
        </p:spPr>
        <p:txBody>
          <a:bodyPr>
            <a:normAutofit/>
          </a:bodyPr>
          <a:lstStyle/>
          <a:p>
            <a:pPr>
              <a:spcAft>
                <a:spcPts val="900"/>
              </a:spcAft>
            </a:pPr>
            <a:r>
              <a:rPr lang="en-US" sz="1500" b="1" dirty="0">
                <a:solidFill>
                  <a:schemeClr val="accent3"/>
                </a:solidFill>
                <a:latin typeface="Calibri" panose="020F0502020204030204" pitchFamily="34" charset="0"/>
                <a:cs typeface="Calibri" panose="020F0502020204030204" pitchFamily="34" charset="0"/>
              </a:rPr>
              <a:t>4. Plan for Retirement</a:t>
            </a:r>
          </a:p>
          <a:p>
            <a:pPr>
              <a:spcAft>
                <a:spcPts val="900"/>
              </a:spcAft>
            </a:pPr>
            <a:r>
              <a:rPr lang="en-US" sz="1350" b="1" dirty="0">
                <a:solidFill>
                  <a:schemeClr val="tx2"/>
                </a:solidFill>
                <a:latin typeface="Calibri" panose="020F0502020204030204" pitchFamily="34" charset="0"/>
                <a:cs typeface="Calibri" panose="020F0502020204030204" pitchFamily="34" charset="0"/>
              </a:rPr>
              <a:t>Other things to think about:</a:t>
            </a:r>
          </a:p>
          <a:p>
            <a:pPr marL="214313" indent="-214313">
              <a:buFont typeface="Arial" panose="020B0604020202020204" pitchFamily="34" charset="0"/>
              <a:buChar char="•"/>
            </a:pPr>
            <a:r>
              <a:rPr lang="en-US" sz="1350" dirty="0">
                <a:solidFill>
                  <a:schemeClr val="accent3"/>
                </a:solidFill>
              </a:rPr>
              <a:t>When you’ll retire</a:t>
            </a:r>
          </a:p>
          <a:p>
            <a:pPr marL="214313" indent="-214313">
              <a:buFont typeface="Arial" panose="020B0604020202020204" pitchFamily="34" charset="0"/>
              <a:buChar char="•"/>
            </a:pPr>
            <a:r>
              <a:rPr lang="en-US" sz="1350" dirty="0">
                <a:solidFill>
                  <a:schemeClr val="accent3"/>
                </a:solidFill>
              </a:rPr>
              <a:t>How long your retirement might last</a:t>
            </a:r>
          </a:p>
          <a:p>
            <a:pPr marL="214313" indent="-214313">
              <a:buFont typeface="Arial" panose="020B0604020202020204" pitchFamily="34" charset="0"/>
              <a:buChar char="•"/>
            </a:pPr>
            <a:r>
              <a:rPr lang="en-US" sz="1350" dirty="0">
                <a:solidFill>
                  <a:schemeClr val="accent3"/>
                </a:solidFill>
              </a:rPr>
              <a:t>Retirement expenses</a:t>
            </a:r>
          </a:p>
          <a:p>
            <a:pPr marL="214313" indent="-214313">
              <a:buFont typeface="Arial" panose="020B0604020202020204" pitchFamily="34" charset="0"/>
              <a:buChar char="•"/>
            </a:pPr>
            <a:r>
              <a:rPr lang="en-US" sz="1350" dirty="0">
                <a:solidFill>
                  <a:schemeClr val="accent3"/>
                </a:solidFill>
              </a:rPr>
              <a:t>Dealing with a shortfall</a:t>
            </a:r>
          </a:p>
          <a:p>
            <a:pPr marL="214313" indent="-214313">
              <a:buFont typeface="Arial" panose="020B0604020202020204" pitchFamily="34" charset="0"/>
              <a:buChar char="•"/>
            </a:pPr>
            <a:r>
              <a:rPr lang="en-US" sz="1350" dirty="0">
                <a:solidFill>
                  <a:schemeClr val="accent3"/>
                </a:solidFill>
              </a:rPr>
              <a:t>Health-care costs</a:t>
            </a:r>
          </a:p>
          <a:p>
            <a:pPr marL="214313" indent="-214313">
              <a:buFont typeface="Arial" panose="020B0604020202020204" pitchFamily="34" charset="0"/>
              <a:buChar char="•"/>
            </a:pPr>
            <a:r>
              <a:rPr lang="en-US" sz="1350" dirty="0">
                <a:solidFill>
                  <a:schemeClr val="accent3"/>
                </a:solidFill>
              </a:rPr>
              <a:t>Distribution options, order to tap accounts, </a:t>
            </a:r>
            <a:br>
              <a:rPr lang="en-US" sz="1350" dirty="0">
                <a:solidFill>
                  <a:schemeClr val="accent3"/>
                </a:solidFill>
              </a:rPr>
            </a:br>
            <a:r>
              <a:rPr lang="en-US" sz="1350" dirty="0">
                <a:solidFill>
                  <a:schemeClr val="accent3"/>
                </a:solidFill>
              </a:rPr>
              <a:t>safe withdrawal rate</a:t>
            </a:r>
          </a:p>
        </p:txBody>
      </p:sp>
      <p:pic>
        <p:nvPicPr>
          <p:cNvPr id="6" name="Picture 5">
            <a:extLst>
              <a:ext uri="{FF2B5EF4-FFF2-40B4-BE49-F238E27FC236}">
                <a16:creationId xmlns:a16="http://schemas.microsoft.com/office/drawing/2014/main" id="{D4811B84-B186-0C4A-81E3-9B8ACDBF4A9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05300" y="2382"/>
            <a:ext cx="4838701" cy="5143499"/>
          </a:xfrm>
          <a:prstGeom prst="rect">
            <a:avLst/>
          </a:prstGeom>
        </p:spPr>
      </p:pic>
      <p:sp>
        <p:nvSpPr>
          <p:cNvPr id="9" name="Slide Number Placeholder 5">
            <a:extLst>
              <a:ext uri="{FF2B5EF4-FFF2-40B4-BE49-F238E27FC236}">
                <a16:creationId xmlns:a16="http://schemas.microsoft.com/office/drawing/2014/main" id="{47448E5F-B4C9-384E-A7D6-70347D69094B}"/>
              </a:ext>
            </a:extLst>
          </p:cNvPr>
          <p:cNvSpPr txBox="1">
            <a:spLocks/>
          </p:cNvSpPr>
          <p:nvPr/>
        </p:nvSpPr>
        <p:spPr>
          <a:xfrm>
            <a:off x="6750173" y="4620001"/>
            <a:ext cx="1752085" cy="273845"/>
          </a:xfrm>
          <a:prstGeom prst="rect">
            <a:avLst/>
          </a:prstGeom>
        </p:spPr>
        <p:txBody>
          <a:bodyPr vert="horz" lIns="0" tIns="34290" rIns="0" bIns="34290" rtlCol="0" anchor="ctr"/>
          <a:lstStyle>
            <a:defPPr>
              <a:defRPr lang="en-US"/>
            </a:defPPr>
            <a:lvl1pPr marL="0" algn="r" defTabSz="457200" rtl="0" eaLnBrk="1" latinLnBrk="0" hangingPunct="1">
              <a:defRPr sz="800" b="0" i="0" kern="1200">
                <a:solidFill>
                  <a:schemeClr val="bg2">
                    <a:lumMod val="50000"/>
                  </a:schemeClr>
                </a:solidFill>
                <a:latin typeface="Sofia Pro Light" pitchFamily="2" charset="77"/>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600"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z="600">
                <a:solidFill>
                  <a:schemeClr val="bg1"/>
                </a:solidFill>
                <a:latin typeface="Calibri" panose="020F0502020204030204" pitchFamily="34" charset="0"/>
                <a:cs typeface="Calibri" panose="020F0502020204030204" pitchFamily="34" charset="0"/>
              </a:rPr>
              <a:pPr/>
              <a:t>28</a:t>
            </a:fld>
            <a:endParaRPr lang="en-US" sz="6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426172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884C32B9-0881-6044-BA48-568EF814DE61}"/>
              </a:ext>
            </a:extLst>
          </p:cNvPr>
          <p:cNvSpPr>
            <a:spLocks noGrp="1"/>
          </p:cNvSpPr>
          <p:nvPr>
            <p:ph type="body" sz="quarter" idx="11"/>
          </p:nvPr>
        </p:nvSpPr>
        <p:spPr>
          <a:xfrm>
            <a:off x="2571234" y="1384094"/>
            <a:ext cx="1808719" cy="1476063"/>
          </a:xfrm>
        </p:spPr>
        <p:txBody>
          <a:bodyPr vert="horz" lIns="182880" tIns="1097280" rIns="182880" bIns="182880" rtlCol="0" anchor="t">
            <a:normAutofit/>
          </a:bodyPr>
          <a:lstStyle/>
          <a:p>
            <a:pPr algn="ctr"/>
            <a:endParaRPr lang="en-US" sz="1200" b="1" dirty="0">
              <a:solidFill>
                <a:schemeClr val="bg1"/>
              </a:solidFill>
              <a:latin typeface="Calibri" panose="020F0502020204030204" pitchFamily="34" charset="0"/>
            </a:endParaRPr>
          </a:p>
        </p:txBody>
      </p:sp>
      <p:sp>
        <p:nvSpPr>
          <p:cNvPr id="7" name="Text Placeholder 6">
            <a:extLst>
              <a:ext uri="{FF2B5EF4-FFF2-40B4-BE49-F238E27FC236}">
                <a16:creationId xmlns:a16="http://schemas.microsoft.com/office/drawing/2014/main" id="{2EE2E5B8-D569-F04D-87BC-40CC88486FC0}"/>
              </a:ext>
            </a:extLst>
          </p:cNvPr>
          <p:cNvSpPr>
            <a:spLocks noGrp="1"/>
          </p:cNvSpPr>
          <p:nvPr>
            <p:ph type="body" sz="quarter" idx="10"/>
          </p:nvPr>
        </p:nvSpPr>
        <p:spPr>
          <a:xfrm>
            <a:off x="505969" y="1384094"/>
            <a:ext cx="1808719" cy="1476063"/>
          </a:xfrm>
        </p:spPr>
        <p:txBody>
          <a:bodyPr vert="horz" lIns="182880" tIns="1234440" rIns="182880" bIns="182880" rtlCol="0" anchor="t">
            <a:normAutofit fontScale="40000" lnSpcReduction="20000"/>
          </a:bodyPr>
          <a:lstStyle/>
          <a:p>
            <a:pPr algn="ctr"/>
            <a:endParaRPr lang="en-US" sz="1200" b="1" dirty="0">
              <a:solidFill>
                <a:schemeClr val="bg1"/>
              </a:solidFill>
              <a:latin typeface="Calibri" panose="020F0502020204030204" pitchFamily="34" charset="0"/>
            </a:endParaRPr>
          </a:p>
        </p:txBody>
      </p:sp>
      <p:sp>
        <p:nvSpPr>
          <p:cNvPr id="9" name="Title 8"/>
          <p:cNvSpPr>
            <a:spLocks noGrp="1"/>
          </p:cNvSpPr>
          <p:nvPr>
            <p:ph type="title"/>
          </p:nvPr>
        </p:nvSpPr>
        <p:spPr>
          <a:xfrm>
            <a:off x="376125" y="413704"/>
            <a:ext cx="8625801" cy="482571"/>
          </a:xfrm>
        </p:spPr>
        <p:txBody>
          <a:bodyPr>
            <a:noAutofit/>
          </a:bodyPr>
          <a:lstStyle/>
          <a:p>
            <a:r>
              <a:rPr lang="en-US" dirty="0">
                <a:solidFill>
                  <a:schemeClr val="accent3"/>
                </a:solidFill>
                <a:cs typeface="Calibri" pitchFamily="34" charset="0"/>
              </a:rPr>
              <a:t>Retirement Well-being</a:t>
            </a:r>
            <a:endParaRPr lang="en-US" dirty="0"/>
          </a:p>
        </p:txBody>
      </p:sp>
      <p:sp>
        <p:nvSpPr>
          <p:cNvPr id="10" name="Text Placeholder 9">
            <a:extLst>
              <a:ext uri="{FF2B5EF4-FFF2-40B4-BE49-F238E27FC236}">
                <a16:creationId xmlns:a16="http://schemas.microsoft.com/office/drawing/2014/main" id="{70AB8A33-BBF1-8E4D-82B2-2A78CD099B19}"/>
              </a:ext>
            </a:extLst>
          </p:cNvPr>
          <p:cNvSpPr>
            <a:spLocks noGrp="1"/>
          </p:cNvSpPr>
          <p:nvPr>
            <p:ph type="body" sz="quarter" idx="12"/>
          </p:nvPr>
        </p:nvSpPr>
        <p:spPr>
          <a:xfrm>
            <a:off x="4677918" y="1384094"/>
            <a:ext cx="1808719" cy="1476063"/>
          </a:xfrm>
        </p:spPr>
        <p:txBody>
          <a:bodyPr vert="horz" lIns="182880" tIns="1097280" rIns="182880" bIns="182880" rtlCol="0" anchor="t">
            <a:normAutofit/>
          </a:bodyPr>
          <a:lstStyle/>
          <a:p>
            <a:pPr algn="ctr"/>
            <a:endParaRPr lang="en-US" sz="1200" b="1" dirty="0">
              <a:solidFill>
                <a:schemeClr val="bg1"/>
              </a:solidFill>
              <a:latin typeface="Calibri" panose="020F0502020204030204" pitchFamily="34" charset="0"/>
            </a:endParaRPr>
          </a:p>
        </p:txBody>
      </p:sp>
      <p:sp>
        <p:nvSpPr>
          <p:cNvPr id="14" name="Oval 13">
            <a:extLst>
              <a:ext uri="{FF2B5EF4-FFF2-40B4-BE49-F238E27FC236}">
                <a16:creationId xmlns:a16="http://schemas.microsoft.com/office/drawing/2014/main" id="{27186128-1C21-E347-9BD6-AC04E1F4F699}"/>
              </a:ext>
            </a:extLst>
          </p:cNvPr>
          <p:cNvSpPr/>
          <p:nvPr/>
        </p:nvSpPr>
        <p:spPr>
          <a:xfrm>
            <a:off x="998848" y="1561663"/>
            <a:ext cx="822960" cy="820587"/>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tIns="1097280" rtlCol="0" anchor="ctr"/>
          <a:lstStyle/>
          <a:p>
            <a:pPr algn="ctr"/>
            <a:endParaRPr lang="en-US" sz="1200" dirty="0">
              <a:latin typeface="Calibri" panose="020F0502020204030204" pitchFamily="34" charset="0"/>
            </a:endParaRPr>
          </a:p>
        </p:txBody>
      </p:sp>
      <p:sp>
        <p:nvSpPr>
          <p:cNvPr id="18" name="Oval 17">
            <a:extLst>
              <a:ext uri="{FF2B5EF4-FFF2-40B4-BE49-F238E27FC236}">
                <a16:creationId xmlns:a16="http://schemas.microsoft.com/office/drawing/2014/main" id="{B03571DC-8A27-F04A-8657-C67D401E67F4}"/>
              </a:ext>
            </a:extLst>
          </p:cNvPr>
          <p:cNvSpPr/>
          <p:nvPr/>
        </p:nvSpPr>
        <p:spPr>
          <a:xfrm>
            <a:off x="3064112" y="1561663"/>
            <a:ext cx="822960" cy="820587"/>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tIns="1097280" rtlCol="0" anchor="ctr"/>
          <a:lstStyle/>
          <a:p>
            <a:pPr algn="ctr"/>
            <a:endParaRPr lang="en-US" sz="1200" dirty="0">
              <a:latin typeface="Calibri" panose="020F0502020204030204" pitchFamily="34" charset="0"/>
            </a:endParaRPr>
          </a:p>
        </p:txBody>
      </p:sp>
      <p:sp>
        <p:nvSpPr>
          <p:cNvPr id="20" name="Oval 19">
            <a:extLst>
              <a:ext uri="{FF2B5EF4-FFF2-40B4-BE49-F238E27FC236}">
                <a16:creationId xmlns:a16="http://schemas.microsoft.com/office/drawing/2014/main" id="{270C1A0C-2158-9F43-8239-3B9397A83EE3}"/>
              </a:ext>
            </a:extLst>
          </p:cNvPr>
          <p:cNvSpPr/>
          <p:nvPr/>
        </p:nvSpPr>
        <p:spPr>
          <a:xfrm>
            <a:off x="5170796" y="1561663"/>
            <a:ext cx="822960" cy="820587"/>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tIns="1097280" rtlCol="0" anchor="ctr"/>
          <a:lstStyle/>
          <a:p>
            <a:pPr algn="ctr"/>
            <a:endParaRPr lang="en-US" sz="1200" dirty="0">
              <a:latin typeface="Calibri" panose="020F0502020204030204" pitchFamily="34" charset="0"/>
            </a:endParaRPr>
          </a:p>
        </p:txBody>
      </p:sp>
      <p:sp>
        <p:nvSpPr>
          <p:cNvPr id="22" name="Text Placeholder 7">
            <a:extLst>
              <a:ext uri="{FF2B5EF4-FFF2-40B4-BE49-F238E27FC236}">
                <a16:creationId xmlns:a16="http://schemas.microsoft.com/office/drawing/2014/main" id="{B22F11E5-EF62-1846-98AB-FEB7B7C84ACD}"/>
              </a:ext>
            </a:extLst>
          </p:cNvPr>
          <p:cNvSpPr txBox="1">
            <a:spLocks/>
          </p:cNvSpPr>
          <p:nvPr/>
        </p:nvSpPr>
        <p:spPr>
          <a:xfrm>
            <a:off x="2571234" y="1384094"/>
            <a:ext cx="1808719" cy="64008"/>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0972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300" b="1" dirty="0">
              <a:solidFill>
                <a:schemeClr val="tx1"/>
              </a:solidFill>
              <a:latin typeface="Calibri" panose="020F0502020204030204" pitchFamily="34" charset="0"/>
            </a:endParaRPr>
          </a:p>
        </p:txBody>
      </p:sp>
      <p:sp>
        <p:nvSpPr>
          <p:cNvPr id="23" name="Text Placeholder 6">
            <a:extLst>
              <a:ext uri="{FF2B5EF4-FFF2-40B4-BE49-F238E27FC236}">
                <a16:creationId xmlns:a16="http://schemas.microsoft.com/office/drawing/2014/main" id="{AD3D3A61-DD92-3440-ACC2-AEDC949D1E6E}"/>
              </a:ext>
            </a:extLst>
          </p:cNvPr>
          <p:cNvSpPr txBox="1">
            <a:spLocks/>
          </p:cNvSpPr>
          <p:nvPr/>
        </p:nvSpPr>
        <p:spPr>
          <a:xfrm>
            <a:off x="505969" y="1384094"/>
            <a:ext cx="1808720" cy="64008"/>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0972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300" b="1" dirty="0">
              <a:solidFill>
                <a:schemeClr val="tx1"/>
              </a:solidFill>
              <a:latin typeface="Calibri" panose="020F0502020204030204" pitchFamily="34" charset="0"/>
            </a:endParaRPr>
          </a:p>
        </p:txBody>
      </p:sp>
      <p:sp>
        <p:nvSpPr>
          <p:cNvPr id="24" name="Text Placeholder 9">
            <a:extLst>
              <a:ext uri="{FF2B5EF4-FFF2-40B4-BE49-F238E27FC236}">
                <a16:creationId xmlns:a16="http://schemas.microsoft.com/office/drawing/2014/main" id="{5F30714A-94E5-4F47-8BB9-9A6D1B377E63}"/>
              </a:ext>
            </a:extLst>
          </p:cNvPr>
          <p:cNvSpPr txBox="1">
            <a:spLocks/>
          </p:cNvSpPr>
          <p:nvPr/>
        </p:nvSpPr>
        <p:spPr>
          <a:xfrm>
            <a:off x="4677917" y="1384094"/>
            <a:ext cx="1808720" cy="64008"/>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0972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300" b="1" dirty="0">
              <a:solidFill>
                <a:schemeClr val="tx1"/>
              </a:solidFill>
              <a:latin typeface="Calibri" panose="020F0502020204030204" pitchFamily="34" charset="0"/>
            </a:endParaRPr>
          </a:p>
        </p:txBody>
      </p:sp>
      <p:sp>
        <p:nvSpPr>
          <p:cNvPr id="17" name="Text Placeholder 9">
            <a:extLst>
              <a:ext uri="{FF2B5EF4-FFF2-40B4-BE49-F238E27FC236}">
                <a16:creationId xmlns:a16="http://schemas.microsoft.com/office/drawing/2014/main" id="{2219D28E-9515-5349-AACB-9ADF2BB14356}"/>
              </a:ext>
            </a:extLst>
          </p:cNvPr>
          <p:cNvSpPr txBox="1">
            <a:spLocks/>
          </p:cNvSpPr>
          <p:nvPr/>
        </p:nvSpPr>
        <p:spPr>
          <a:xfrm>
            <a:off x="6784602" y="1384094"/>
            <a:ext cx="1808719" cy="1476063"/>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234440" rIns="137160" bIns="137160" rtlCol="0" anchor="t">
            <a:normAutofit fontScale="775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200" b="1" dirty="0">
              <a:solidFill>
                <a:schemeClr val="tx1"/>
              </a:solidFill>
              <a:latin typeface="Calibri" panose="020F0502020204030204" pitchFamily="34" charset="0"/>
            </a:endParaRPr>
          </a:p>
        </p:txBody>
      </p:sp>
      <p:sp>
        <p:nvSpPr>
          <p:cNvPr id="25" name="Oval 24">
            <a:extLst>
              <a:ext uri="{FF2B5EF4-FFF2-40B4-BE49-F238E27FC236}">
                <a16:creationId xmlns:a16="http://schemas.microsoft.com/office/drawing/2014/main" id="{C7CF211D-0203-294A-B259-9B2C04C8345E}"/>
              </a:ext>
            </a:extLst>
          </p:cNvPr>
          <p:cNvSpPr/>
          <p:nvPr/>
        </p:nvSpPr>
        <p:spPr>
          <a:xfrm>
            <a:off x="7292998" y="1561663"/>
            <a:ext cx="822960" cy="820587"/>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tIns="1097280" rtlCol="0" anchor="ctr"/>
          <a:lstStyle/>
          <a:p>
            <a:pPr algn="ctr"/>
            <a:endParaRPr lang="en-US" sz="1200" dirty="0">
              <a:latin typeface="Calibri" panose="020F0502020204030204" pitchFamily="34" charset="0"/>
            </a:endParaRPr>
          </a:p>
        </p:txBody>
      </p:sp>
      <p:sp>
        <p:nvSpPr>
          <p:cNvPr id="26" name="Text Placeholder 9">
            <a:extLst>
              <a:ext uri="{FF2B5EF4-FFF2-40B4-BE49-F238E27FC236}">
                <a16:creationId xmlns:a16="http://schemas.microsoft.com/office/drawing/2014/main" id="{504DF4D6-AD8D-CB47-AF5C-00EF30C97E63}"/>
              </a:ext>
            </a:extLst>
          </p:cNvPr>
          <p:cNvSpPr txBox="1">
            <a:spLocks/>
          </p:cNvSpPr>
          <p:nvPr/>
        </p:nvSpPr>
        <p:spPr>
          <a:xfrm>
            <a:off x="6784601" y="1384094"/>
            <a:ext cx="1808720" cy="64008"/>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0972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300" b="1" dirty="0">
              <a:solidFill>
                <a:schemeClr val="tx1"/>
              </a:solidFill>
              <a:latin typeface="Calibri" panose="020F0502020204030204" pitchFamily="34" charset="0"/>
            </a:endParaRPr>
          </a:p>
        </p:txBody>
      </p:sp>
      <p:pic>
        <p:nvPicPr>
          <p:cNvPr id="4" name="Picture 3">
            <a:extLst>
              <a:ext uri="{FF2B5EF4-FFF2-40B4-BE49-F238E27FC236}">
                <a16:creationId xmlns:a16="http://schemas.microsoft.com/office/drawing/2014/main" id="{83795898-64B4-454D-A5F8-042B61BADBA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6256" y="1732603"/>
            <a:ext cx="466725" cy="514350"/>
          </a:xfrm>
          <a:prstGeom prst="rect">
            <a:avLst/>
          </a:prstGeom>
        </p:spPr>
      </p:pic>
      <p:pic>
        <p:nvPicPr>
          <p:cNvPr id="6" name="Picture 5">
            <a:extLst>
              <a:ext uri="{FF2B5EF4-FFF2-40B4-BE49-F238E27FC236}">
                <a16:creationId xmlns:a16="http://schemas.microsoft.com/office/drawing/2014/main" id="{C710336A-DC86-534F-BC4F-D37280A31B4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44150" y="1732602"/>
            <a:ext cx="457200" cy="457200"/>
          </a:xfrm>
          <a:prstGeom prst="rect">
            <a:avLst/>
          </a:prstGeom>
        </p:spPr>
      </p:pic>
      <p:pic>
        <p:nvPicPr>
          <p:cNvPr id="12" name="Picture 11">
            <a:extLst>
              <a:ext uri="{FF2B5EF4-FFF2-40B4-BE49-F238E27FC236}">
                <a16:creationId xmlns:a16="http://schemas.microsoft.com/office/drawing/2014/main" id="{0EA4779B-8E17-5041-87E3-492BFD24606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80640" y="1719544"/>
            <a:ext cx="447675" cy="504825"/>
          </a:xfrm>
          <a:prstGeom prst="rect">
            <a:avLst/>
          </a:prstGeom>
        </p:spPr>
      </p:pic>
      <p:pic>
        <p:nvPicPr>
          <p:cNvPr id="16" name="Picture 15">
            <a:extLst>
              <a:ext uri="{FF2B5EF4-FFF2-40B4-BE49-F238E27FC236}">
                <a16:creationId xmlns:a16="http://schemas.microsoft.com/office/drawing/2014/main" id="{27EBB7B3-5AE2-9842-A0B5-FFC0A23B0F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29603" y="1684977"/>
            <a:ext cx="533400" cy="533400"/>
          </a:xfrm>
          <a:prstGeom prst="rect">
            <a:avLst/>
          </a:prstGeom>
        </p:spPr>
      </p:pic>
      <p:sp>
        <p:nvSpPr>
          <p:cNvPr id="44" name="Text Placeholder 7">
            <a:extLst>
              <a:ext uri="{FF2B5EF4-FFF2-40B4-BE49-F238E27FC236}">
                <a16:creationId xmlns:a16="http://schemas.microsoft.com/office/drawing/2014/main" id="{7083E406-9162-344D-A855-7F7EE8824BF5}"/>
              </a:ext>
            </a:extLst>
          </p:cNvPr>
          <p:cNvSpPr txBox="1">
            <a:spLocks/>
          </p:cNvSpPr>
          <p:nvPr/>
        </p:nvSpPr>
        <p:spPr>
          <a:xfrm>
            <a:off x="3584288" y="3037877"/>
            <a:ext cx="1808719" cy="1476063"/>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234440" rIns="137160" bIns="137160" rtlCol="0" anchor="t">
            <a:normAutofit fontScale="775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200" b="1" dirty="0">
              <a:solidFill>
                <a:schemeClr val="tx1"/>
              </a:solidFill>
              <a:latin typeface="Calibri" panose="020F0502020204030204" pitchFamily="34" charset="0"/>
            </a:endParaRPr>
          </a:p>
        </p:txBody>
      </p:sp>
      <p:sp>
        <p:nvSpPr>
          <p:cNvPr id="45" name="Text Placeholder 6">
            <a:extLst>
              <a:ext uri="{FF2B5EF4-FFF2-40B4-BE49-F238E27FC236}">
                <a16:creationId xmlns:a16="http://schemas.microsoft.com/office/drawing/2014/main" id="{CE278F49-9B4E-9644-A8C0-E01F1B411B44}"/>
              </a:ext>
            </a:extLst>
          </p:cNvPr>
          <p:cNvSpPr txBox="1">
            <a:spLocks/>
          </p:cNvSpPr>
          <p:nvPr/>
        </p:nvSpPr>
        <p:spPr>
          <a:xfrm>
            <a:off x="1519023" y="3037877"/>
            <a:ext cx="1808719" cy="1476063"/>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097280" rIns="137160" bIns="13716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200" b="1" dirty="0">
              <a:solidFill>
                <a:schemeClr val="tx1"/>
              </a:solidFill>
              <a:latin typeface="Calibri" panose="020F0502020204030204" pitchFamily="34" charset="0"/>
            </a:endParaRPr>
          </a:p>
        </p:txBody>
      </p:sp>
      <p:sp>
        <p:nvSpPr>
          <p:cNvPr id="46" name="Text Placeholder 9">
            <a:extLst>
              <a:ext uri="{FF2B5EF4-FFF2-40B4-BE49-F238E27FC236}">
                <a16:creationId xmlns:a16="http://schemas.microsoft.com/office/drawing/2014/main" id="{C562CCD0-0733-8143-8CC8-EBD7531E0C64}"/>
              </a:ext>
            </a:extLst>
          </p:cNvPr>
          <p:cNvSpPr txBox="1">
            <a:spLocks/>
          </p:cNvSpPr>
          <p:nvPr/>
        </p:nvSpPr>
        <p:spPr>
          <a:xfrm>
            <a:off x="5690972" y="3037877"/>
            <a:ext cx="1808719" cy="1476063"/>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234440" rIns="137160" bIns="137160" rtlCol="0" anchor="t">
            <a:normAutofit fontScale="775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200" b="1" dirty="0">
              <a:solidFill>
                <a:schemeClr val="tx1"/>
              </a:solidFill>
              <a:latin typeface="Calibri" panose="020F0502020204030204" pitchFamily="34" charset="0"/>
            </a:endParaRPr>
          </a:p>
        </p:txBody>
      </p:sp>
      <p:sp>
        <p:nvSpPr>
          <p:cNvPr id="47" name="Oval 46">
            <a:extLst>
              <a:ext uri="{FF2B5EF4-FFF2-40B4-BE49-F238E27FC236}">
                <a16:creationId xmlns:a16="http://schemas.microsoft.com/office/drawing/2014/main" id="{6EBEAF79-D537-5542-B467-42A1192BC1FC}"/>
              </a:ext>
            </a:extLst>
          </p:cNvPr>
          <p:cNvSpPr/>
          <p:nvPr/>
        </p:nvSpPr>
        <p:spPr>
          <a:xfrm>
            <a:off x="2011902" y="3215446"/>
            <a:ext cx="822960" cy="820587"/>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tIns="1097280" rtlCol="0" anchor="ctr"/>
          <a:lstStyle/>
          <a:p>
            <a:pPr algn="ctr"/>
            <a:endParaRPr lang="en-US" sz="1200" dirty="0">
              <a:latin typeface="Calibri" panose="020F0502020204030204" pitchFamily="34" charset="0"/>
            </a:endParaRPr>
          </a:p>
        </p:txBody>
      </p:sp>
      <p:sp>
        <p:nvSpPr>
          <p:cNvPr id="48" name="Oval 47">
            <a:extLst>
              <a:ext uri="{FF2B5EF4-FFF2-40B4-BE49-F238E27FC236}">
                <a16:creationId xmlns:a16="http://schemas.microsoft.com/office/drawing/2014/main" id="{7106E7E8-BCC3-9344-9A06-24E2063EBBDC}"/>
              </a:ext>
            </a:extLst>
          </p:cNvPr>
          <p:cNvSpPr/>
          <p:nvPr/>
        </p:nvSpPr>
        <p:spPr>
          <a:xfrm>
            <a:off x="4077167" y="3215446"/>
            <a:ext cx="822960" cy="820587"/>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tIns="1097280" rtlCol="0" anchor="ctr"/>
          <a:lstStyle/>
          <a:p>
            <a:pPr algn="ctr"/>
            <a:endParaRPr lang="en-US" sz="1200" dirty="0">
              <a:latin typeface="Calibri" panose="020F0502020204030204" pitchFamily="34" charset="0"/>
            </a:endParaRPr>
          </a:p>
        </p:txBody>
      </p:sp>
      <p:sp>
        <p:nvSpPr>
          <p:cNvPr id="49" name="Oval 48">
            <a:extLst>
              <a:ext uri="{FF2B5EF4-FFF2-40B4-BE49-F238E27FC236}">
                <a16:creationId xmlns:a16="http://schemas.microsoft.com/office/drawing/2014/main" id="{3F7E8B00-E89F-E643-B5B3-068D68E2B5EF}"/>
              </a:ext>
            </a:extLst>
          </p:cNvPr>
          <p:cNvSpPr/>
          <p:nvPr/>
        </p:nvSpPr>
        <p:spPr>
          <a:xfrm>
            <a:off x="6183851" y="3215446"/>
            <a:ext cx="822960" cy="820587"/>
          </a:xfrm>
          <a:prstGeom prst="ellipse">
            <a:avLst/>
          </a:prstGeom>
          <a:solidFill>
            <a:schemeClr val="bg1"/>
          </a:solidFill>
          <a:ln w="317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tIns="1097280" rtlCol="0" anchor="ctr"/>
          <a:lstStyle/>
          <a:p>
            <a:pPr algn="ctr"/>
            <a:endParaRPr lang="en-US" sz="1200" dirty="0">
              <a:latin typeface="Calibri" panose="020F0502020204030204" pitchFamily="34" charset="0"/>
            </a:endParaRPr>
          </a:p>
        </p:txBody>
      </p:sp>
      <p:sp>
        <p:nvSpPr>
          <p:cNvPr id="50" name="Text Placeholder 7">
            <a:extLst>
              <a:ext uri="{FF2B5EF4-FFF2-40B4-BE49-F238E27FC236}">
                <a16:creationId xmlns:a16="http://schemas.microsoft.com/office/drawing/2014/main" id="{0629D031-69AE-8040-AD50-E4BB96FD7F05}"/>
              </a:ext>
            </a:extLst>
          </p:cNvPr>
          <p:cNvSpPr txBox="1">
            <a:spLocks/>
          </p:cNvSpPr>
          <p:nvPr/>
        </p:nvSpPr>
        <p:spPr>
          <a:xfrm>
            <a:off x="3584288" y="3037877"/>
            <a:ext cx="1808719" cy="64008"/>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0972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300" b="1" dirty="0">
              <a:solidFill>
                <a:schemeClr val="tx1"/>
              </a:solidFill>
              <a:latin typeface="Calibri" panose="020F0502020204030204" pitchFamily="34" charset="0"/>
            </a:endParaRPr>
          </a:p>
        </p:txBody>
      </p:sp>
      <p:sp>
        <p:nvSpPr>
          <p:cNvPr id="51" name="Text Placeholder 6">
            <a:extLst>
              <a:ext uri="{FF2B5EF4-FFF2-40B4-BE49-F238E27FC236}">
                <a16:creationId xmlns:a16="http://schemas.microsoft.com/office/drawing/2014/main" id="{4E7AFD78-D9E8-F242-88D6-82E38CB0474D}"/>
              </a:ext>
            </a:extLst>
          </p:cNvPr>
          <p:cNvSpPr txBox="1">
            <a:spLocks/>
          </p:cNvSpPr>
          <p:nvPr/>
        </p:nvSpPr>
        <p:spPr>
          <a:xfrm>
            <a:off x="1519023" y="3037877"/>
            <a:ext cx="1808720" cy="64008"/>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0972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300" b="1" dirty="0">
              <a:solidFill>
                <a:schemeClr val="tx1"/>
              </a:solidFill>
              <a:latin typeface="Calibri" panose="020F0502020204030204" pitchFamily="34" charset="0"/>
            </a:endParaRPr>
          </a:p>
        </p:txBody>
      </p:sp>
      <p:sp>
        <p:nvSpPr>
          <p:cNvPr id="52" name="Text Placeholder 9">
            <a:extLst>
              <a:ext uri="{FF2B5EF4-FFF2-40B4-BE49-F238E27FC236}">
                <a16:creationId xmlns:a16="http://schemas.microsoft.com/office/drawing/2014/main" id="{DACAD10C-0C9F-DE4D-9D02-747CA10AC2DD}"/>
              </a:ext>
            </a:extLst>
          </p:cNvPr>
          <p:cNvSpPr txBox="1">
            <a:spLocks/>
          </p:cNvSpPr>
          <p:nvPr/>
        </p:nvSpPr>
        <p:spPr>
          <a:xfrm>
            <a:off x="5690971" y="3037877"/>
            <a:ext cx="1808720" cy="64008"/>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097280" rIns="137160" bIns="13716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300" b="1" dirty="0">
              <a:solidFill>
                <a:schemeClr val="tx1"/>
              </a:solidFill>
              <a:latin typeface="Calibri" panose="020F0502020204030204" pitchFamily="34" charset="0"/>
            </a:endParaRPr>
          </a:p>
        </p:txBody>
      </p:sp>
      <p:pic>
        <p:nvPicPr>
          <p:cNvPr id="56" name="Picture 55">
            <a:extLst>
              <a:ext uri="{FF2B5EF4-FFF2-40B4-BE49-F238E27FC236}">
                <a16:creationId xmlns:a16="http://schemas.microsoft.com/office/drawing/2014/main" id="{4D6F9318-EF72-644F-BB6A-47463683A6D6}"/>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2169311" y="3410199"/>
            <a:ext cx="466725" cy="466725"/>
          </a:xfrm>
          <a:prstGeom prst="rect">
            <a:avLst/>
          </a:prstGeom>
        </p:spPr>
      </p:pic>
      <p:pic>
        <p:nvPicPr>
          <p:cNvPr id="57" name="Picture 56">
            <a:extLst>
              <a:ext uri="{FF2B5EF4-FFF2-40B4-BE49-F238E27FC236}">
                <a16:creationId xmlns:a16="http://schemas.microsoft.com/office/drawing/2014/main" id="{F71D2818-953D-4042-A426-1CCDA29799C1}"/>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6382604" y="3386385"/>
            <a:ext cx="406400" cy="457200"/>
          </a:xfrm>
          <a:prstGeom prst="rect">
            <a:avLst/>
          </a:prstGeom>
        </p:spPr>
      </p:pic>
      <p:pic>
        <p:nvPicPr>
          <p:cNvPr id="59" name="Picture 58">
            <a:extLst>
              <a:ext uri="{FF2B5EF4-FFF2-40B4-BE49-F238E27FC236}">
                <a16:creationId xmlns:a16="http://schemas.microsoft.com/office/drawing/2014/main" id="{10F947EF-8E64-F641-9764-B687A864A1B5}"/>
              </a:ext>
            </a:extLst>
          </p:cNvPr>
          <p:cNvPicPr>
            <a:picLocks noChangeAspect="1"/>
          </p:cNvPicPr>
          <p:nvPr/>
        </p:nvPicPr>
        <p:blipFill>
          <a:blip r:embed="rId9" cstate="screen">
            <a:extLst>
              <a:ext uri="{28A0092B-C50C-407E-A947-70E740481C1C}">
                <a14:useLocalDpi xmlns:a14="http://schemas.microsoft.com/office/drawing/2010/main"/>
              </a:ext>
            </a:extLst>
          </a:blip>
          <a:srcRect/>
          <a:stretch/>
        </p:blipFill>
        <p:spPr>
          <a:xfrm>
            <a:off x="4215280" y="3300660"/>
            <a:ext cx="533400" cy="533400"/>
          </a:xfrm>
          <a:prstGeom prst="rect">
            <a:avLst/>
          </a:prstGeom>
        </p:spPr>
      </p:pic>
      <p:sp>
        <p:nvSpPr>
          <p:cNvPr id="2" name="Rectangle 1">
            <a:extLst>
              <a:ext uri="{FF2B5EF4-FFF2-40B4-BE49-F238E27FC236}">
                <a16:creationId xmlns:a16="http://schemas.microsoft.com/office/drawing/2014/main" id="{CB616C49-85A5-3D45-ADAC-03A60FDCB021}"/>
              </a:ext>
            </a:extLst>
          </p:cNvPr>
          <p:cNvSpPr/>
          <p:nvPr/>
        </p:nvSpPr>
        <p:spPr>
          <a:xfrm>
            <a:off x="842835" y="2481263"/>
            <a:ext cx="1093569" cy="253916"/>
          </a:xfrm>
          <a:prstGeom prst="rect">
            <a:avLst/>
          </a:prstGeom>
        </p:spPr>
        <p:txBody>
          <a:bodyPr wrap="none">
            <a:spAutoFit/>
          </a:bodyPr>
          <a:lstStyle/>
          <a:p>
            <a:pPr algn="ctr"/>
            <a:r>
              <a:rPr lang="en-US" sz="1050" b="1" dirty="0">
                <a:latin typeface="Calibri" panose="020F0502020204030204" pitchFamily="34" charset="0"/>
              </a:rPr>
              <a:t>LIFE INSURANCE</a:t>
            </a:r>
          </a:p>
        </p:txBody>
      </p:sp>
      <p:sp>
        <p:nvSpPr>
          <p:cNvPr id="3" name="Rectangle 2">
            <a:extLst>
              <a:ext uri="{FF2B5EF4-FFF2-40B4-BE49-F238E27FC236}">
                <a16:creationId xmlns:a16="http://schemas.microsoft.com/office/drawing/2014/main" id="{ABA0C3DA-2AA3-0647-9E28-4162E5D6D165}"/>
              </a:ext>
            </a:extLst>
          </p:cNvPr>
          <p:cNvSpPr/>
          <p:nvPr/>
        </p:nvSpPr>
        <p:spPr>
          <a:xfrm>
            <a:off x="2756357" y="2491047"/>
            <a:ext cx="1479892" cy="253916"/>
          </a:xfrm>
          <a:prstGeom prst="rect">
            <a:avLst/>
          </a:prstGeom>
        </p:spPr>
        <p:txBody>
          <a:bodyPr wrap="none">
            <a:spAutoFit/>
          </a:bodyPr>
          <a:lstStyle/>
          <a:p>
            <a:pPr algn="ctr"/>
            <a:r>
              <a:rPr lang="en-US" sz="1050" b="1" dirty="0">
                <a:latin typeface="Calibri" panose="020F0502020204030204" pitchFamily="34" charset="0"/>
              </a:rPr>
              <a:t>DISABILITY INSURANCE</a:t>
            </a:r>
          </a:p>
        </p:txBody>
      </p:sp>
      <p:sp>
        <p:nvSpPr>
          <p:cNvPr id="5" name="Rectangle 4">
            <a:extLst>
              <a:ext uri="{FF2B5EF4-FFF2-40B4-BE49-F238E27FC236}">
                <a16:creationId xmlns:a16="http://schemas.microsoft.com/office/drawing/2014/main" id="{3817ED49-9BD9-E743-8B2C-A30CCF8579DA}"/>
              </a:ext>
            </a:extLst>
          </p:cNvPr>
          <p:cNvSpPr/>
          <p:nvPr/>
        </p:nvSpPr>
        <p:spPr>
          <a:xfrm>
            <a:off x="4769488" y="2385568"/>
            <a:ext cx="1625579" cy="415498"/>
          </a:xfrm>
          <a:prstGeom prst="rect">
            <a:avLst/>
          </a:prstGeom>
        </p:spPr>
        <p:txBody>
          <a:bodyPr wrap="square">
            <a:spAutoFit/>
          </a:bodyPr>
          <a:lstStyle/>
          <a:p>
            <a:pPr algn="ctr"/>
            <a:r>
              <a:rPr lang="en-US" sz="1050" b="1" dirty="0">
                <a:latin typeface="Calibri" panose="020F0502020204030204" pitchFamily="34" charset="0"/>
              </a:rPr>
              <a:t>HOME AND AUTO INSURANCE</a:t>
            </a:r>
          </a:p>
        </p:txBody>
      </p:sp>
      <p:sp>
        <p:nvSpPr>
          <p:cNvPr id="11" name="Rectangle 10">
            <a:extLst>
              <a:ext uri="{FF2B5EF4-FFF2-40B4-BE49-F238E27FC236}">
                <a16:creationId xmlns:a16="http://schemas.microsoft.com/office/drawing/2014/main" id="{D014CA32-C39D-274B-8755-BD64401E897B}"/>
              </a:ext>
            </a:extLst>
          </p:cNvPr>
          <p:cNvSpPr/>
          <p:nvPr/>
        </p:nvSpPr>
        <p:spPr>
          <a:xfrm>
            <a:off x="7080479" y="2466359"/>
            <a:ext cx="1314784" cy="253916"/>
          </a:xfrm>
          <a:prstGeom prst="rect">
            <a:avLst/>
          </a:prstGeom>
        </p:spPr>
        <p:txBody>
          <a:bodyPr wrap="none">
            <a:spAutoFit/>
          </a:bodyPr>
          <a:lstStyle/>
          <a:p>
            <a:pPr algn="ctr"/>
            <a:r>
              <a:rPr lang="en-US" sz="1050" b="1" dirty="0">
                <a:latin typeface="Calibri" panose="020F0502020204030204" pitchFamily="34" charset="0"/>
              </a:rPr>
              <a:t>HEALTH INSURANCE</a:t>
            </a:r>
          </a:p>
        </p:txBody>
      </p:sp>
      <p:sp>
        <p:nvSpPr>
          <p:cNvPr id="13" name="Rectangle 12">
            <a:extLst>
              <a:ext uri="{FF2B5EF4-FFF2-40B4-BE49-F238E27FC236}">
                <a16:creationId xmlns:a16="http://schemas.microsoft.com/office/drawing/2014/main" id="{7A8B51D1-BD2C-9E44-B2CA-0BEE4683F01B}"/>
              </a:ext>
            </a:extLst>
          </p:cNvPr>
          <p:cNvSpPr/>
          <p:nvPr/>
        </p:nvSpPr>
        <p:spPr>
          <a:xfrm>
            <a:off x="6008612" y="4142656"/>
            <a:ext cx="1249061" cy="253916"/>
          </a:xfrm>
          <a:prstGeom prst="rect">
            <a:avLst/>
          </a:prstGeom>
        </p:spPr>
        <p:txBody>
          <a:bodyPr wrap="none">
            <a:spAutoFit/>
          </a:bodyPr>
          <a:lstStyle/>
          <a:p>
            <a:pPr algn="ctr"/>
            <a:r>
              <a:rPr lang="en-US" sz="1050" b="1" dirty="0">
                <a:latin typeface="Calibri" panose="020F0502020204030204" pitchFamily="34" charset="0"/>
              </a:rPr>
              <a:t>BUSINESS ENTITIES</a:t>
            </a:r>
          </a:p>
        </p:txBody>
      </p:sp>
      <p:sp>
        <p:nvSpPr>
          <p:cNvPr id="15" name="Rectangle 14">
            <a:extLst>
              <a:ext uri="{FF2B5EF4-FFF2-40B4-BE49-F238E27FC236}">
                <a16:creationId xmlns:a16="http://schemas.microsoft.com/office/drawing/2014/main" id="{0FDBCEA0-2487-7E4A-AF58-EBF981ACE2E5}"/>
              </a:ext>
            </a:extLst>
          </p:cNvPr>
          <p:cNvSpPr/>
          <p:nvPr/>
        </p:nvSpPr>
        <p:spPr>
          <a:xfrm>
            <a:off x="4176447" y="4142657"/>
            <a:ext cx="611065" cy="253916"/>
          </a:xfrm>
          <a:prstGeom prst="rect">
            <a:avLst/>
          </a:prstGeom>
        </p:spPr>
        <p:txBody>
          <a:bodyPr wrap="none">
            <a:spAutoFit/>
          </a:bodyPr>
          <a:lstStyle/>
          <a:p>
            <a:pPr algn="ctr"/>
            <a:r>
              <a:rPr lang="en-US" sz="1050" b="1" dirty="0">
                <a:latin typeface="Calibri" panose="020F0502020204030204" pitchFamily="34" charset="0"/>
              </a:rPr>
              <a:t>TRUSTS</a:t>
            </a:r>
          </a:p>
        </p:txBody>
      </p:sp>
      <p:sp>
        <p:nvSpPr>
          <p:cNvPr id="19" name="Rectangle 18">
            <a:extLst>
              <a:ext uri="{FF2B5EF4-FFF2-40B4-BE49-F238E27FC236}">
                <a16:creationId xmlns:a16="http://schemas.microsoft.com/office/drawing/2014/main" id="{5A132EB5-3DE6-F747-A78B-BD0C8D3994A0}"/>
              </a:ext>
            </a:extLst>
          </p:cNvPr>
          <p:cNvSpPr/>
          <p:nvPr/>
        </p:nvSpPr>
        <p:spPr>
          <a:xfrm>
            <a:off x="1505145" y="4061866"/>
            <a:ext cx="1795057" cy="415498"/>
          </a:xfrm>
          <a:prstGeom prst="rect">
            <a:avLst/>
          </a:prstGeom>
        </p:spPr>
        <p:txBody>
          <a:bodyPr wrap="square">
            <a:spAutoFit/>
          </a:bodyPr>
          <a:lstStyle/>
          <a:p>
            <a:pPr algn="ctr"/>
            <a:r>
              <a:rPr lang="en-US" sz="1050" b="1" dirty="0">
                <a:latin typeface="Calibri" panose="020F0502020204030204" pitchFamily="34" charset="0"/>
              </a:rPr>
              <a:t>LONG-TERM CARE INSURANCE</a:t>
            </a:r>
          </a:p>
        </p:txBody>
      </p:sp>
      <p:sp>
        <p:nvSpPr>
          <p:cNvPr id="39" name="Slide Number Placeholder 5">
            <a:extLst>
              <a:ext uri="{FF2B5EF4-FFF2-40B4-BE49-F238E27FC236}">
                <a16:creationId xmlns:a16="http://schemas.microsoft.com/office/drawing/2014/main" id="{7E14151A-439E-5C44-A938-2D8CE537D526}"/>
              </a:ext>
            </a:extLst>
          </p:cNvPr>
          <p:cNvSpPr>
            <a:spLocks noGrp="1"/>
          </p:cNvSpPr>
          <p:nvPr>
            <p:ph type="sldNum" sz="quarter" idx="4"/>
          </p:nvPr>
        </p:nvSpPr>
        <p:spPr>
          <a:xfrm>
            <a:off x="6750173"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29</a:t>
            </a:fld>
            <a:endParaRPr lang="en-US" dirty="0">
              <a:latin typeface="Calibri" panose="020F0502020204030204" pitchFamily="34" charset="0"/>
              <a:cs typeface="Calibri" panose="020F0502020204030204" pitchFamily="34" charset="0"/>
            </a:endParaRPr>
          </a:p>
        </p:txBody>
      </p:sp>
      <p:sp>
        <p:nvSpPr>
          <p:cNvPr id="27" name="TextBox 26">
            <a:extLst>
              <a:ext uri="{FF2B5EF4-FFF2-40B4-BE49-F238E27FC236}">
                <a16:creationId xmlns:a16="http://schemas.microsoft.com/office/drawing/2014/main" id="{8D642B84-0085-712B-B5E8-13144D327019}"/>
              </a:ext>
            </a:extLst>
          </p:cNvPr>
          <p:cNvSpPr txBox="1"/>
          <p:nvPr/>
        </p:nvSpPr>
        <p:spPr>
          <a:xfrm>
            <a:off x="398384" y="968368"/>
            <a:ext cx="4574787" cy="323165"/>
          </a:xfrm>
          <a:prstGeom prst="rect">
            <a:avLst/>
          </a:prstGeom>
          <a:noFill/>
        </p:spPr>
        <p:txBody>
          <a:bodyPr wrap="square">
            <a:spAutoFit/>
          </a:bodyPr>
          <a:lstStyle/>
          <a:p>
            <a:r>
              <a:rPr lang="en-US" sz="1500" b="1" dirty="0">
                <a:solidFill>
                  <a:schemeClr val="accent3"/>
                </a:solidFill>
                <a:latin typeface="Calibri" panose="020F0502020204030204" pitchFamily="34" charset="0"/>
                <a:cs typeface="Calibri" panose="020F0502020204030204" pitchFamily="34" charset="0"/>
              </a:rPr>
              <a:t>5. Protect Your Income and Assets</a:t>
            </a:r>
            <a:endParaRPr lang="en-US" sz="1500" b="1" dirty="0">
              <a:latin typeface="Calibri" panose="020F0502020204030204" pitchFamily="34" charset="0"/>
              <a:cs typeface="Calibri" panose="020F0502020204030204"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500"/>
                                        <p:tgtEl>
                                          <p:spTgt spid="7">
                                            <p:bg/>
                                          </p:spTgt>
                                        </p:tgtEl>
                                      </p:cBhvr>
                                    </p:animEffect>
                                  </p:childTnLst>
                                </p:cTn>
                              </p:par>
                              <p:par>
                                <p:cTn id="8" presetID="10" presetClass="entr" presetSubtype="0" fill="hold" grpId="0" nodeType="withEffect" nodePh="1">
                                  <p:stCondLst>
                                    <p:cond delay="0"/>
                                  </p:stCondLst>
                                  <p:endCondLst>
                                    <p:cond evt="begin" delay="0">
                                      <p:tn val="8"/>
                                    </p:cond>
                                  </p:end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500"/>
                                        <p:tgtEl>
                                          <p:spTgt spid="7">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bg/>
                                          </p:spTgt>
                                        </p:tgtEl>
                                        <p:attrNameLst>
                                          <p:attrName>style.visibility</p:attrName>
                                        </p:attrNameLst>
                                      </p:cBhvr>
                                      <p:to>
                                        <p:strVal val="visible"/>
                                      </p:to>
                                    </p:set>
                                    <p:animEffect transition="in" filter="fade">
                                      <p:cBhvr>
                                        <p:cTn id="21" dur="500"/>
                                        <p:tgtEl>
                                          <p:spTgt spid="8">
                                            <p:bg/>
                                          </p:spTgt>
                                        </p:tgtEl>
                                      </p:cBhvr>
                                    </p:animEffect>
                                  </p:childTnLst>
                                </p:cTn>
                              </p:par>
                              <p:par>
                                <p:cTn id="22" presetID="10" presetClass="entr" presetSubtype="0" fill="hold" grpId="0" nodeType="withEffect" nodePh="1">
                                  <p:stCondLst>
                                    <p:cond delay="0"/>
                                  </p:stCondLst>
                                  <p:endCondLst>
                                    <p:cond evt="begin" delay="0">
                                      <p:tn val="22"/>
                                    </p:cond>
                                  </p:end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fade">
                                      <p:cBhvr>
                                        <p:cTn id="24" dur="500"/>
                                        <p:tgtEl>
                                          <p:spTgt spid="8">
                                            <p:txEl>
                                              <p:pRg st="0" end="0"/>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0">
                                            <p:bg/>
                                          </p:spTgt>
                                        </p:tgtEl>
                                        <p:attrNameLst>
                                          <p:attrName>style.visibility</p:attrName>
                                        </p:attrNameLst>
                                      </p:cBhvr>
                                      <p:to>
                                        <p:strVal val="visible"/>
                                      </p:to>
                                    </p:set>
                                    <p:animEffect transition="in" filter="fade">
                                      <p:cBhvr>
                                        <p:cTn id="35" dur="500"/>
                                        <p:tgtEl>
                                          <p:spTgt spid="10">
                                            <p:bg/>
                                          </p:spTgt>
                                        </p:tgtEl>
                                      </p:cBhvr>
                                    </p:animEffect>
                                  </p:childTnLst>
                                </p:cTn>
                              </p:par>
                              <p:par>
                                <p:cTn id="36" presetID="10" presetClass="entr" presetSubtype="0" fill="hold" grpId="0" nodeType="withEffect" nodePh="1">
                                  <p:stCondLst>
                                    <p:cond delay="0"/>
                                  </p:stCondLst>
                                  <p:endCondLst>
                                    <p:cond evt="begin" delay="0">
                                      <p:tn val="36"/>
                                    </p:cond>
                                  </p:endCondLst>
                                  <p:childTnLst>
                                    <p:set>
                                      <p:cBhvr>
                                        <p:cTn id="37" dur="1" fill="hold">
                                          <p:stCondLst>
                                            <p:cond delay="0"/>
                                          </p:stCondLst>
                                        </p:cTn>
                                        <p:tgtEl>
                                          <p:spTgt spid="10">
                                            <p:txEl>
                                              <p:pRg st="0" end="0"/>
                                            </p:txEl>
                                          </p:spTgt>
                                        </p:tgtEl>
                                        <p:attrNameLst>
                                          <p:attrName>style.visibility</p:attrName>
                                        </p:attrNameLst>
                                      </p:cBhvr>
                                      <p:to>
                                        <p:strVal val="visible"/>
                                      </p:to>
                                    </p:set>
                                    <p:animEffect transition="in" filter="fade">
                                      <p:cBhvr>
                                        <p:cTn id="38" dur="500"/>
                                        <p:tgtEl>
                                          <p:spTgt spid="10">
                                            <p:txEl>
                                              <p:pRg st="0" end="0"/>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fade">
                                      <p:cBhvr>
                                        <p:cTn id="60" dur="500"/>
                                        <p:tgtEl>
                                          <p:spTgt spid="45"/>
                                        </p:tgtEl>
                                      </p:cBhvr>
                                    </p:animEffect>
                                  </p:childTnLst>
                                </p:cTn>
                              </p:par>
                              <p:par>
                                <p:cTn id="61" presetID="10" presetClass="entr" presetSubtype="0" fill="hold" nodeType="with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fade">
                                      <p:cBhvr>
                                        <p:cTn id="63" dur="500"/>
                                        <p:tgtEl>
                                          <p:spTgt spid="56"/>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fade">
                                      <p:cBhvr>
                                        <p:cTn id="66" dur="500"/>
                                        <p:tgtEl>
                                          <p:spTgt spid="47"/>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fade">
                                      <p:cBhvr>
                                        <p:cTn id="71" dur="500"/>
                                        <p:tgtEl>
                                          <p:spTgt spid="4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fade">
                                      <p:cBhvr>
                                        <p:cTn id="74" dur="500"/>
                                        <p:tgtEl>
                                          <p:spTgt spid="48"/>
                                        </p:tgtEl>
                                      </p:cBhvr>
                                    </p:animEffect>
                                  </p:childTnLst>
                                </p:cTn>
                              </p:par>
                              <p:par>
                                <p:cTn id="75" presetID="10" presetClass="entr" presetSubtype="0" fill="hold" nodeType="withEffect">
                                  <p:stCondLst>
                                    <p:cond delay="0"/>
                                  </p:stCondLst>
                                  <p:childTnLst>
                                    <p:set>
                                      <p:cBhvr>
                                        <p:cTn id="76" dur="1" fill="hold">
                                          <p:stCondLst>
                                            <p:cond delay="0"/>
                                          </p:stCondLst>
                                        </p:cTn>
                                        <p:tgtEl>
                                          <p:spTgt spid="59"/>
                                        </p:tgtEl>
                                        <p:attrNameLst>
                                          <p:attrName>style.visibility</p:attrName>
                                        </p:attrNameLst>
                                      </p:cBhvr>
                                      <p:to>
                                        <p:strVal val="visible"/>
                                      </p:to>
                                    </p:set>
                                    <p:animEffect transition="in" filter="fade">
                                      <p:cBhvr>
                                        <p:cTn id="77" dur="500"/>
                                        <p:tgtEl>
                                          <p:spTgt spid="5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500"/>
                                        <p:tgtEl>
                                          <p:spTgt spid="46"/>
                                        </p:tgtEl>
                                      </p:cBhvr>
                                    </p:animEffect>
                                  </p:childTnLst>
                                </p:cTn>
                              </p:par>
                              <p:par>
                                <p:cTn id="83" presetID="10" presetClass="entr" presetSubtype="0" fill="hold" nodeType="withEffect">
                                  <p:stCondLst>
                                    <p:cond delay="0"/>
                                  </p:stCondLst>
                                  <p:childTnLst>
                                    <p:set>
                                      <p:cBhvr>
                                        <p:cTn id="84" dur="1" fill="hold">
                                          <p:stCondLst>
                                            <p:cond delay="0"/>
                                          </p:stCondLst>
                                        </p:cTn>
                                        <p:tgtEl>
                                          <p:spTgt spid="57"/>
                                        </p:tgtEl>
                                        <p:attrNameLst>
                                          <p:attrName>style.visibility</p:attrName>
                                        </p:attrNameLst>
                                      </p:cBhvr>
                                      <p:to>
                                        <p:strVal val="visible"/>
                                      </p:to>
                                    </p:set>
                                    <p:animEffect transition="in" filter="fade">
                                      <p:cBhvr>
                                        <p:cTn id="85" dur="500"/>
                                        <p:tgtEl>
                                          <p:spTgt spid="57"/>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9"/>
                                        </p:tgtEl>
                                        <p:attrNameLst>
                                          <p:attrName>style.visibility</p:attrName>
                                        </p:attrNameLst>
                                      </p:cBhvr>
                                      <p:to>
                                        <p:strVal val="visible"/>
                                      </p:to>
                                    </p:set>
                                    <p:animEffect transition="in" filter="fade">
                                      <p:cBhvr>
                                        <p:cTn id="88"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animBg="1"/>
      <p:bldP spid="7" grpId="0" uiExpand="1" build="p" animBg="1"/>
      <p:bldP spid="10" grpId="0" uiExpand="1" build="p" animBg="1"/>
      <p:bldP spid="14" grpId="0" animBg="1"/>
      <p:bldP spid="18" grpId="0" animBg="1"/>
      <p:bldP spid="20" grpId="0" animBg="1"/>
      <p:bldP spid="17" grpId="0" animBg="1"/>
      <p:bldP spid="25" grpId="0" animBg="1"/>
      <p:bldP spid="44" grpId="0" animBg="1"/>
      <p:bldP spid="45" grpId="0" animBg="1"/>
      <p:bldP spid="46" grpId="0" animBg="1"/>
      <p:bldP spid="47" grpId="0" animBg="1"/>
      <p:bldP spid="48" grpId="0" animBg="1"/>
      <p:bldP spid="4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73545" y="426761"/>
            <a:ext cx="5169179" cy="482571"/>
          </a:xfrm>
          <a:noFill/>
        </p:spPr>
        <p:txBody>
          <a:bodyPr>
            <a:noAutofit/>
          </a:bodyPr>
          <a:lstStyle/>
          <a:p>
            <a:r>
              <a:rPr lang="en-US" dirty="0">
                <a:solidFill>
                  <a:schemeClr val="accent3"/>
                </a:solidFill>
                <a:cs typeface="Calibri" pitchFamily="34" charset="0"/>
              </a:rPr>
              <a:t>Retirement Well-being</a:t>
            </a:r>
            <a:endParaRPr lang="en-US" dirty="0"/>
          </a:p>
        </p:txBody>
      </p:sp>
      <p:sp>
        <p:nvSpPr>
          <p:cNvPr id="5" name="Slide Number Placeholder 4">
            <a:extLst>
              <a:ext uri="{FF2B5EF4-FFF2-40B4-BE49-F238E27FC236}">
                <a16:creationId xmlns:a16="http://schemas.microsoft.com/office/drawing/2014/main" id="{C12F3058-C5F5-9348-8336-EEFEB42407E9}"/>
              </a:ext>
            </a:extLst>
          </p:cNvPr>
          <p:cNvSpPr>
            <a:spLocks noGrp="1"/>
          </p:cNvSpPr>
          <p:nvPr>
            <p:ph type="sldNum" sz="quarter" idx="4"/>
          </p:nvPr>
        </p:nvSpPr>
        <p:spPr>
          <a:xfrm>
            <a:off x="6763265" y="4769644"/>
            <a:ext cx="1752085" cy="273845"/>
          </a:xfrm>
        </p:spPr>
        <p:txBody>
          <a:bodyPr/>
          <a:lstStyle/>
          <a:p>
            <a:r>
              <a:rPr lang="en-US" dirty="0">
                <a:solidFill>
                  <a:schemeClr val="bg1"/>
                </a:solidFill>
                <a:latin typeface="Calibri Light" panose="020F0302020204030204" pitchFamily="34" charset="0"/>
                <a:cs typeface="Calibri" panose="020F0502020204030204" pitchFamily="34" charset="0"/>
              </a:rPr>
              <a:t>22-09250-07  |  2019/06/03  |  </a:t>
            </a:r>
            <a:fld id="{D0C23CAC-3615-4471-B9FB-AB376FAFF36C}" type="slidenum">
              <a:rPr lang="en-US" smtClean="0">
                <a:solidFill>
                  <a:schemeClr val="bg1"/>
                </a:solidFill>
                <a:latin typeface="Calibri Light" panose="020F0302020204030204" pitchFamily="34" charset="0"/>
                <a:cs typeface="Calibri" panose="020F0502020204030204" pitchFamily="34" charset="0"/>
              </a:rPr>
              <a:pPr/>
              <a:t>30</a:t>
            </a:fld>
            <a:endParaRPr lang="en-US" dirty="0">
              <a:solidFill>
                <a:schemeClr val="bg1"/>
              </a:solidFill>
              <a:latin typeface="Calibri Light" panose="020F0302020204030204" pitchFamily="34" charset="0"/>
              <a:cs typeface="Calibri" panose="020F0502020204030204" pitchFamily="34" charset="0"/>
            </a:endParaRPr>
          </a:p>
        </p:txBody>
      </p:sp>
      <p:sp>
        <p:nvSpPr>
          <p:cNvPr id="14" name="Content Placeholder 13">
            <a:extLst>
              <a:ext uri="{FF2B5EF4-FFF2-40B4-BE49-F238E27FC236}">
                <a16:creationId xmlns:a16="http://schemas.microsoft.com/office/drawing/2014/main" id="{0FDDB019-6B19-7D4F-9477-6B27D3793237}"/>
              </a:ext>
            </a:extLst>
          </p:cNvPr>
          <p:cNvSpPr>
            <a:spLocks noGrp="1"/>
          </p:cNvSpPr>
          <p:nvPr>
            <p:ph idx="10"/>
          </p:nvPr>
        </p:nvSpPr>
        <p:spPr>
          <a:xfrm>
            <a:off x="406202" y="1013498"/>
            <a:ext cx="4643409" cy="2837835"/>
          </a:xfrm>
        </p:spPr>
        <p:txBody>
          <a:bodyPr>
            <a:normAutofit/>
          </a:bodyPr>
          <a:lstStyle/>
          <a:p>
            <a:r>
              <a:rPr lang="en-US" sz="1500" b="1" dirty="0">
                <a:solidFill>
                  <a:schemeClr val="accent3"/>
                </a:solidFill>
                <a:latin typeface="Calibri" panose="020F0502020204030204" pitchFamily="34" charset="0"/>
                <a:cs typeface="Calibri" panose="020F0502020204030204" pitchFamily="34" charset="0"/>
              </a:rPr>
              <a:t>6. Create an Estate Plan</a:t>
            </a:r>
          </a:p>
          <a:p>
            <a:r>
              <a:rPr lang="en-US" sz="1500" dirty="0">
                <a:solidFill>
                  <a:srgbClr val="5D5D5D"/>
                </a:solidFill>
              </a:rPr>
              <a:t>An</a:t>
            </a:r>
            <a:r>
              <a:rPr lang="en-US" sz="1500" dirty="0"/>
              <a:t> </a:t>
            </a:r>
            <a:r>
              <a:rPr lang="en-US" sz="1500" dirty="0">
                <a:solidFill>
                  <a:schemeClr val="tx2"/>
                </a:solidFill>
              </a:rPr>
              <a:t>estate plan </a:t>
            </a:r>
            <a:r>
              <a:rPr lang="en-US" sz="1500" dirty="0">
                <a:solidFill>
                  <a:srgbClr val="5D5D5D"/>
                </a:solidFill>
              </a:rPr>
              <a:t>is simply a </a:t>
            </a:r>
            <a:r>
              <a:rPr lang="en-US" sz="1500" dirty="0">
                <a:solidFill>
                  <a:schemeClr val="tx2"/>
                </a:solidFill>
              </a:rPr>
              <a:t>map</a:t>
            </a:r>
            <a:r>
              <a:rPr lang="en-US" sz="1500" dirty="0"/>
              <a:t> </a:t>
            </a:r>
            <a:r>
              <a:rPr lang="en-US" sz="1500" dirty="0">
                <a:solidFill>
                  <a:srgbClr val="5D5D5D"/>
                </a:solidFill>
              </a:rPr>
              <a:t>that reflects the way you want your</a:t>
            </a:r>
            <a:r>
              <a:rPr lang="en-US" sz="1500" dirty="0"/>
              <a:t> </a:t>
            </a:r>
            <a:r>
              <a:rPr lang="en-US" sz="1500" dirty="0">
                <a:solidFill>
                  <a:schemeClr val="tx2"/>
                </a:solidFill>
              </a:rPr>
              <a:t>personal and financial affairs</a:t>
            </a:r>
            <a:r>
              <a:rPr lang="en-US" sz="1500" dirty="0">
                <a:solidFill>
                  <a:schemeClr val="accent6"/>
                </a:solidFill>
              </a:rPr>
              <a:t> </a:t>
            </a:r>
            <a:r>
              <a:rPr lang="en-US" sz="1500" dirty="0">
                <a:solidFill>
                  <a:srgbClr val="5D5D5D"/>
                </a:solidFill>
              </a:rPr>
              <a:t>to be handled in case of your incapacity or death.</a:t>
            </a:r>
          </a:p>
          <a:p>
            <a:endParaRPr lang="en-US" sz="1500" dirty="0"/>
          </a:p>
        </p:txBody>
      </p:sp>
      <p:pic>
        <p:nvPicPr>
          <p:cNvPr id="10" name="Picture Placeholder 9">
            <a:extLst>
              <a:ext uri="{FF2B5EF4-FFF2-40B4-BE49-F238E27FC236}">
                <a16:creationId xmlns:a16="http://schemas.microsoft.com/office/drawing/2014/main" id="{EB7DD284-3F2A-5742-83DD-E6C516829B74}"/>
              </a:ext>
            </a:extLst>
          </p:cNvPr>
          <p:cNvPicPr>
            <a:picLocks noGrp="1" noChangeAspect="1"/>
          </p:cNvPicPr>
          <p:nvPr>
            <p:ph type="pic" idx="4294967295"/>
          </p:nvPr>
        </p:nvPicPr>
        <p:blipFill>
          <a:blip r:embed="rId3" cstate="screen">
            <a:extLst>
              <a:ext uri="{28A0092B-C50C-407E-A947-70E740481C1C}">
                <a14:useLocalDpi xmlns:a14="http://schemas.microsoft.com/office/drawing/2010/main"/>
              </a:ext>
            </a:extLst>
          </a:blip>
          <a:srcRect/>
          <a:stretch>
            <a:fillRect/>
          </a:stretch>
        </p:blipFill>
        <p:spPr>
          <a:xfrm>
            <a:off x="5494735" y="2381"/>
            <a:ext cx="3649265" cy="5143500"/>
          </a:xfrm>
        </p:spPr>
      </p:pic>
      <p:sp>
        <p:nvSpPr>
          <p:cNvPr id="7" name="Slide Number Placeholder 5">
            <a:extLst>
              <a:ext uri="{FF2B5EF4-FFF2-40B4-BE49-F238E27FC236}">
                <a16:creationId xmlns:a16="http://schemas.microsoft.com/office/drawing/2014/main" id="{9ED1FB42-20F2-8847-9E87-3F762733CEB3}"/>
              </a:ext>
            </a:extLst>
          </p:cNvPr>
          <p:cNvSpPr txBox="1">
            <a:spLocks/>
          </p:cNvSpPr>
          <p:nvPr/>
        </p:nvSpPr>
        <p:spPr>
          <a:xfrm>
            <a:off x="6761059" y="4620001"/>
            <a:ext cx="1752085" cy="273845"/>
          </a:xfrm>
          <a:prstGeom prst="rect">
            <a:avLst/>
          </a:prstGeom>
        </p:spPr>
        <p:txBody>
          <a:bodyPr vert="horz" lIns="0" tIns="34290" rIns="0" bIns="34290" rtlCol="0" anchor="ctr"/>
          <a:lstStyle>
            <a:defPPr>
              <a:defRPr lang="en-US"/>
            </a:defPPr>
            <a:lvl1pPr marL="0" algn="r" defTabSz="457200" rtl="0" eaLnBrk="1" latinLnBrk="0" hangingPunct="1">
              <a:defRPr sz="800" b="0" i="0" kern="1200">
                <a:solidFill>
                  <a:schemeClr val="bg2">
                    <a:lumMod val="50000"/>
                  </a:schemeClr>
                </a:solidFill>
                <a:latin typeface="Sofia Pro Light" pitchFamily="2" charset="77"/>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600"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z="600">
                <a:solidFill>
                  <a:schemeClr val="bg1"/>
                </a:solidFill>
                <a:latin typeface="Calibri" panose="020F0502020204030204" pitchFamily="34" charset="0"/>
                <a:cs typeface="Calibri" panose="020F0502020204030204" pitchFamily="34" charset="0"/>
              </a:rPr>
              <a:pPr/>
              <a:t>30</a:t>
            </a:fld>
            <a:endParaRPr lang="en-US" sz="6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0519615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fade">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2EE2E5B8-D569-F04D-87BC-40CC88486FC0}"/>
              </a:ext>
            </a:extLst>
          </p:cNvPr>
          <p:cNvSpPr>
            <a:spLocks noGrp="1"/>
          </p:cNvSpPr>
          <p:nvPr>
            <p:ph type="body" sz="quarter" idx="10"/>
          </p:nvPr>
        </p:nvSpPr>
        <p:spPr>
          <a:xfrm>
            <a:off x="469480" y="1438877"/>
            <a:ext cx="4041356" cy="2713897"/>
          </a:xfrm>
        </p:spPr>
        <p:txBody>
          <a:bodyPr vert="horz" lIns="274320" tIns="342900" rIns="182880" bIns="182880" rtlCol="0" anchor="t">
            <a:normAutofit/>
          </a:bodyPr>
          <a:lstStyle/>
          <a:p>
            <a:endParaRPr lang="en-US" sz="1350" dirty="0">
              <a:solidFill>
                <a:schemeClr val="bg1"/>
              </a:solidFill>
            </a:endParaRPr>
          </a:p>
        </p:txBody>
      </p:sp>
      <p:sp>
        <p:nvSpPr>
          <p:cNvPr id="9" name="Title 8"/>
          <p:cNvSpPr>
            <a:spLocks noGrp="1"/>
          </p:cNvSpPr>
          <p:nvPr>
            <p:ph type="title"/>
          </p:nvPr>
        </p:nvSpPr>
        <p:spPr>
          <a:xfrm>
            <a:off x="367521" y="434732"/>
            <a:ext cx="8625801" cy="482571"/>
          </a:xfrm>
        </p:spPr>
        <p:txBody>
          <a:bodyPr>
            <a:noAutofit/>
          </a:bodyPr>
          <a:lstStyle/>
          <a:p>
            <a:r>
              <a:rPr lang="en-US" dirty="0">
                <a:solidFill>
                  <a:schemeClr val="accent3"/>
                </a:solidFill>
                <a:cs typeface="Calibri" pitchFamily="34" charset="0"/>
              </a:rPr>
              <a:t>Retirement Well-being</a:t>
            </a:r>
            <a:endParaRPr lang="en-US" dirty="0"/>
          </a:p>
        </p:txBody>
      </p:sp>
      <p:sp>
        <p:nvSpPr>
          <p:cNvPr id="23" name="Text Placeholder 6">
            <a:extLst>
              <a:ext uri="{FF2B5EF4-FFF2-40B4-BE49-F238E27FC236}">
                <a16:creationId xmlns:a16="http://schemas.microsoft.com/office/drawing/2014/main" id="{AD3D3A61-DD92-3440-ACC2-AEDC949D1E6E}"/>
              </a:ext>
            </a:extLst>
          </p:cNvPr>
          <p:cNvSpPr txBox="1">
            <a:spLocks/>
          </p:cNvSpPr>
          <p:nvPr/>
        </p:nvSpPr>
        <p:spPr>
          <a:xfrm>
            <a:off x="469480" y="1443229"/>
            <a:ext cx="4041356" cy="48155"/>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25" name="Text Placeholder 6">
            <a:extLst>
              <a:ext uri="{FF2B5EF4-FFF2-40B4-BE49-F238E27FC236}">
                <a16:creationId xmlns:a16="http://schemas.microsoft.com/office/drawing/2014/main" id="{00AECC27-5F50-6A4B-ABCB-69584BE160F5}"/>
              </a:ext>
            </a:extLst>
          </p:cNvPr>
          <p:cNvSpPr txBox="1">
            <a:spLocks/>
          </p:cNvSpPr>
          <p:nvPr/>
        </p:nvSpPr>
        <p:spPr>
          <a:xfrm>
            <a:off x="4670448" y="1438877"/>
            <a:ext cx="4041356" cy="2713897"/>
          </a:xfrm>
          <a:prstGeom prst="rect">
            <a:avLst/>
          </a:prstGeom>
          <a:solidFill>
            <a:schemeClr val="bg1"/>
          </a:solidFill>
          <a:ln w="12700" cap="flat" cmpd="sng" algn="ctr">
            <a:noFill/>
            <a:prstDash val="solid"/>
            <a:miter lim="800000"/>
          </a:ln>
          <a:effectLst>
            <a:outerShdw blurRad="63500" sx="102000" sy="102000" algn="ctr" rotWithShape="0">
              <a:prstClr val="black">
                <a:alpha val="9000"/>
              </a:prstClr>
            </a:outerShdw>
          </a:effectLst>
        </p:spPr>
        <p:txBody>
          <a:bodyPr vert="horz" lIns="274320" tIns="342900" rIns="137160" bIns="13716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endParaRPr lang="en-US" sz="1200" b="1" dirty="0">
              <a:solidFill>
                <a:schemeClr val="tx1"/>
              </a:solidFill>
              <a:latin typeface="Calibri" panose="020F0502020204030204" pitchFamily="34" charset="0"/>
            </a:endParaRPr>
          </a:p>
        </p:txBody>
      </p:sp>
      <p:sp>
        <p:nvSpPr>
          <p:cNvPr id="28" name="Text Placeholder 6">
            <a:extLst>
              <a:ext uri="{FF2B5EF4-FFF2-40B4-BE49-F238E27FC236}">
                <a16:creationId xmlns:a16="http://schemas.microsoft.com/office/drawing/2014/main" id="{CF751FCB-FDC7-CE42-AD54-D3E4E57D651A}"/>
              </a:ext>
            </a:extLst>
          </p:cNvPr>
          <p:cNvSpPr txBox="1">
            <a:spLocks/>
          </p:cNvSpPr>
          <p:nvPr/>
        </p:nvSpPr>
        <p:spPr>
          <a:xfrm>
            <a:off x="4670448" y="1443229"/>
            <a:ext cx="4039721" cy="48155"/>
          </a:xfrm>
          <a:prstGeom prst="rect">
            <a:avLst/>
          </a:prstGeom>
          <a:solidFill>
            <a:schemeClr val="tx2"/>
          </a:solidFill>
          <a:ln w="12700" cap="flat" cmpd="sng" algn="ctr">
            <a:noFill/>
            <a:prstDash val="solid"/>
            <a:miter lim="800000"/>
          </a:ln>
          <a:effectLst>
            <a:outerShdw blurRad="63500" sx="102000" sy="102000" algn="ctr" rotWithShape="0">
              <a:prstClr val="black">
                <a:alpha val="9000"/>
              </a:prstClr>
            </a:outerShdw>
          </a:effectLst>
        </p:spPr>
        <p:txBody>
          <a:bodyPr vert="horz" lIns="137160" tIns="1645920" rIns="137160" bIns="137160" rtlCol="0" anchor="t">
            <a:normAutofit fontScale="25000" lnSpcReduction="20000"/>
          </a:bodyPr>
          <a:lstStyle>
            <a:lvl1pPr marL="0" indent="0" algn="l" defTabSz="914400" rtl="0" eaLnBrk="1" latinLnBrk="0" hangingPunct="1">
              <a:lnSpc>
                <a:spcPct val="90000"/>
              </a:lnSpc>
              <a:spcBef>
                <a:spcPts val="1000"/>
              </a:spcBef>
              <a:buFont typeface="Arial" panose="020B0604020202020204" pitchFamily="34" charset="0"/>
              <a:buNone/>
              <a:defRPr lang="en-US" sz="1400" b="0" i="0" kern="1200" smtClean="0">
                <a:solidFill>
                  <a:schemeClr val="accent1"/>
                </a:solidFill>
                <a:latin typeface="Sofia Pro Light" panose="00000500000000000000" pitchFamily="50" charset="0"/>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lang="en-US" sz="1800" b="0" i="0" kern="1200" smtClean="0">
                <a:solidFill>
                  <a:schemeClr val="lt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lang="en-US" sz="1800" b="0" i="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algn="ctr"/>
            <a:endParaRPr lang="en-US" sz="1500" b="1" dirty="0">
              <a:solidFill>
                <a:schemeClr val="tx1"/>
              </a:solidFill>
              <a:latin typeface="Calibri" panose="020F0502020204030204" pitchFamily="34" charset="0"/>
            </a:endParaRPr>
          </a:p>
        </p:txBody>
      </p:sp>
      <p:sp>
        <p:nvSpPr>
          <p:cNvPr id="2" name="Rectangle 1">
            <a:extLst>
              <a:ext uri="{FF2B5EF4-FFF2-40B4-BE49-F238E27FC236}">
                <a16:creationId xmlns:a16="http://schemas.microsoft.com/office/drawing/2014/main" id="{9F1DCAD5-FA7B-1C49-8649-B2D2DB581040}"/>
              </a:ext>
            </a:extLst>
          </p:cNvPr>
          <p:cNvSpPr/>
          <p:nvPr/>
        </p:nvSpPr>
        <p:spPr>
          <a:xfrm>
            <a:off x="643270" y="1634690"/>
            <a:ext cx="3694814" cy="1605568"/>
          </a:xfrm>
          <a:prstGeom prst="rect">
            <a:avLst/>
          </a:prstGeom>
        </p:spPr>
        <p:txBody>
          <a:bodyPr wrap="square">
            <a:spAutoFit/>
          </a:bodyPr>
          <a:lstStyle/>
          <a:p>
            <a:r>
              <a:rPr lang="en-US" sz="1500" b="1" dirty="0">
                <a:latin typeface="Calibri" panose="020F0502020204030204" pitchFamily="34" charset="0"/>
              </a:rPr>
              <a:t>INCAPACITY</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Living will</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Health-care proxy</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Do Not Resuscitate order</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Power of attorney</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Living trust</a:t>
            </a:r>
          </a:p>
        </p:txBody>
      </p:sp>
      <p:sp>
        <p:nvSpPr>
          <p:cNvPr id="3" name="Rectangle 2">
            <a:extLst>
              <a:ext uri="{FF2B5EF4-FFF2-40B4-BE49-F238E27FC236}">
                <a16:creationId xmlns:a16="http://schemas.microsoft.com/office/drawing/2014/main" id="{C91C9D28-D61C-BF45-8D67-F7CF36AAB6E4}"/>
              </a:ext>
            </a:extLst>
          </p:cNvPr>
          <p:cNvSpPr/>
          <p:nvPr/>
        </p:nvSpPr>
        <p:spPr>
          <a:xfrm>
            <a:off x="4821865" y="1634690"/>
            <a:ext cx="3750635" cy="1810752"/>
          </a:xfrm>
          <a:prstGeom prst="rect">
            <a:avLst/>
          </a:prstGeom>
        </p:spPr>
        <p:txBody>
          <a:bodyPr wrap="square">
            <a:spAutoFit/>
          </a:bodyPr>
          <a:lstStyle/>
          <a:p>
            <a:r>
              <a:rPr lang="en-US" sz="1500" b="1" dirty="0">
                <a:latin typeface="Calibri" panose="020F0502020204030204" pitchFamily="34" charset="0"/>
              </a:rPr>
              <a:t>DEATH</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Will</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Testamentary trust</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No will ― intestacy laws</a:t>
            </a:r>
          </a:p>
          <a:p>
            <a:pPr marL="129779" indent="-129779">
              <a:spcBef>
                <a:spcPts val="225"/>
              </a:spcBef>
              <a:buClr>
                <a:srgbClr val="5D5D5D"/>
              </a:buClr>
              <a:buSzPct val="50000"/>
              <a:buFont typeface="Wingdings" panose="05000000000000000000" pitchFamily="2" charset="2"/>
              <a:buChar char="l"/>
              <a:defRPr/>
            </a:pPr>
            <a:r>
              <a:rPr lang="en-US" sz="1500" dirty="0">
                <a:solidFill>
                  <a:schemeClr val="accent3"/>
                </a:solidFill>
                <a:latin typeface="Calibri Light" panose="020F0302020204030204" pitchFamily="34" charset="0"/>
              </a:rPr>
              <a:t>Will or no will ― some property passes automatically (jointly owned property, property with designated beneficiary, trusts)</a:t>
            </a:r>
          </a:p>
        </p:txBody>
      </p:sp>
      <p:sp>
        <p:nvSpPr>
          <p:cNvPr id="10" name="Slide Number Placeholder 5">
            <a:extLst>
              <a:ext uri="{FF2B5EF4-FFF2-40B4-BE49-F238E27FC236}">
                <a16:creationId xmlns:a16="http://schemas.microsoft.com/office/drawing/2014/main" id="{B94179A4-7B4A-FD47-A9AC-C449AFAEDCBD}"/>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31</a:t>
            </a:fld>
            <a:endParaRPr lang="en-US"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E6EC7CEE-5944-06B9-149A-09BEB10B5895}"/>
              </a:ext>
            </a:extLst>
          </p:cNvPr>
          <p:cNvSpPr txBox="1"/>
          <p:nvPr/>
        </p:nvSpPr>
        <p:spPr>
          <a:xfrm>
            <a:off x="421567" y="995489"/>
            <a:ext cx="4574787" cy="323165"/>
          </a:xfrm>
          <a:prstGeom prst="rect">
            <a:avLst/>
          </a:prstGeom>
          <a:noFill/>
        </p:spPr>
        <p:txBody>
          <a:bodyPr wrap="square">
            <a:spAutoFit/>
          </a:bodyPr>
          <a:lstStyle/>
          <a:p>
            <a:r>
              <a:rPr lang="en-US" sz="1500" b="1" dirty="0">
                <a:solidFill>
                  <a:schemeClr val="accent3"/>
                </a:solidFill>
                <a:latin typeface="Calibri" panose="020F0502020204030204" pitchFamily="34" charset="0"/>
                <a:cs typeface="Calibri" panose="020F0502020204030204" pitchFamily="34" charset="0"/>
              </a:rPr>
              <a:t>6. Create an Estate Plan</a:t>
            </a:r>
            <a:endParaRPr lang="en-US" sz="15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03647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nodePh="1">
                                  <p:stCondLst>
                                    <p:cond delay="0"/>
                                  </p:stCondLst>
                                  <p:endCondLst>
                                    <p:cond evt="begin" delay="0">
                                      <p:tn val="5"/>
                                    </p:cond>
                                  </p:end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nodePh="1">
                                  <p:stCondLst>
                                    <p:cond delay="0"/>
                                  </p:stCondLst>
                                  <p:endCondLst>
                                    <p:cond evt="begin" delay="0">
                                      <p:tn val="10"/>
                                    </p:cond>
                                  </p:end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CAA78CE-4521-954E-B000-72D1ED961945}"/>
              </a:ext>
            </a:extLst>
          </p:cNvPr>
          <p:cNvSpPr>
            <a:spLocks noGrp="1"/>
          </p:cNvSpPr>
          <p:nvPr>
            <p:ph idx="1"/>
          </p:nvPr>
        </p:nvSpPr>
        <p:spPr>
          <a:xfrm>
            <a:off x="402044" y="1350837"/>
            <a:ext cx="4553845" cy="3236507"/>
          </a:xfrm>
        </p:spPr>
        <p:txBody>
          <a:bodyPr>
            <a:normAutofit fontScale="92500" lnSpcReduction="20000"/>
          </a:bodyPr>
          <a:lstStyle/>
          <a:p>
            <a:r>
              <a:rPr lang="en-US" b="1" dirty="0">
                <a:solidFill>
                  <a:schemeClr val="accent3"/>
                </a:solidFill>
              </a:rPr>
              <a:t>Managing Digital Accounts </a:t>
            </a:r>
          </a:p>
          <a:p>
            <a:r>
              <a:rPr lang="en-US" b="1" dirty="0">
                <a:solidFill>
                  <a:schemeClr val="tx2"/>
                </a:solidFill>
              </a:rPr>
              <a:t>Another important aspect of estate planning is managing online accounts and data you may have with:</a:t>
            </a:r>
          </a:p>
          <a:p>
            <a:pPr marL="257175" indent="-257175">
              <a:buFont typeface="Arial" panose="020B0604020202020204" pitchFamily="34" charset="0"/>
              <a:buChar char="•"/>
            </a:pPr>
            <a:r>
              <a:rPr lang="en-US" dirty="0">
                <a:solidFill>
                  <a:schemeClr val="accent6"/>
                </a:solidFill>
              </a:rPr>
              <a:t>Financial institutions</a:t>
            </a:r>
          </a:p>
          <a:p>
            <a:pPr marL="257175" indent="-257175">
              <a:buFont typeface="Arial" panose="020B0604020202020204" pitchFamily="34" charset="0"/>
              <a:buChar char="•"/>
            </a:pPr>
            <a:r>
              <a:rPr lang="en-US" dirty="0">
                <a:solidFill>
                  <a:schemeClr val="accent6"/>
                </a:solidFill>
              </a:rPr>
              <a:t>Utility companies</a:t>
            </a:r>
          </a:p>
          <a:p>
            <a:pPr marL="257175" indent="-257175">
              <a:buFont typeface="Arial" panose="020B0604020202020204" pitchFamily="34" charset="0"/>
              <a:buChar char="•"/>
            </a:pPr>
            <a:r>
              <a:rPr lang="en-US" dirty="0">
                <a:solidFill>
                  <a:schemeClr val="accent6"/>
                </a:solidFill>
              </a:rPr>
              <a:t>Internet, cable, and streaming providers</a:t>
            </a:r>
          </a:p>
          <a:p>
            <a:pPr marL="257175" indent="-257175">
              <a:buFont typeface="Arial" panose="020B0604020202020204" pitchFamily="34" charset="0"/>
              <a:buChar char="•"/>
            </a:pPr>
            <a:r>
              <a:rPr lang="en-US" dirty="0">
                <a:solidFill>
                  <a:schemeClr val="accent6"/>
                </a:solidFill>
              </a:rPr>
              <a:t>Social media outlets</a:t>
            </a:r>
          </a:p>
          <a:p>
            <a:pPr marL="257175" indent="-257175">
              <a:buFont typeface="Arial" panose="020B0604020202020204" pitchFamily="34" charset="0"/>
              <a:buChar char="•"/>
            </a:pPr>
            <a:r>
              <a:rPr lang="en-US" dirty="0">
                <a:solidFill>
                  <a:schemeClr val="accent6"/>
                </a:solidFill>
              </a:rPr>
              <a:t>Shopping sites</a:t>
            </a:r>
          </a:p>
          <a:p>
            <a:pPr marL="257175" indent="-257175">
              <a:buFont typeface="Arial" panose="020B0604020202020204" pitchFamily="34" charset="0"/>
              <a:buChar char="•"/>
            </a:pPr>
            <a:r>
              <a:rPr lang="en-US" dirty="0">
                <a:solidFill>
                  <a:schemeClr val="accent6"/>
                </a:solidFill>
              </a:rPr>
              <a:t>Smartphone apps</a:t>
            </a:r>
          </a:p>
          <a:p>
            <a:r>
              <a:rPr lang="en-US" b="1" dirty="0">
                <a:solidFill>
                  <a:schemeClr val="tx2"/>
                </a:solidFill>
              </a:rPr>
              <a:t>Steps</a:t>
            </a:r>
          </a:p>
          <a:p>
            <a:pPr marL="205550" indent="-205550">
              <a:buFont typeface="+mj-lt"/>
              <a:buAutoNum type="arabicPeriod"/>
            </a:pPr>
            <a:r>
              <a:rPr lang="en-US" dirty="0">
                <a:solidFill>
                  <a:schemeClr val="accent6"/>
                </a:solidFill>
              </a:rPr>
              <a:t>Compile an account list.</a:t>
            </a:r>
          </a:p>
          <a:p>
            <a:pPr marL="205550" indent="-205550">
              <a:buFont typeface="+mj-lt"/>
              <a:buAutoNum type="arabicPeriod"/>
            </a:pPr>
            <a:r>
              <a:rPr lang="en-US" dirty="0">
                <a:solidFill>
                  <a:schemeClr val="accent6"/>
                </a:solidFill>
              </a:rPr>
              <a:t>Store and protect information.</a:t>
            </a:r>
          </a:p>
          <a:p>
            <a:pPr marL="205550" indent="-205550">
              <a:buFont typeface="+mj-lt"/>
              <a:buAutoNum type="arabicPeriod"/>
            </a:pPr>
            <a:r>
              <a:rPr lang="en-US" dirty="0">
                <a:solidFill>
                  <a:schemeClr val="accent6"/>
                </a:solidFill>
              </a:rPr>
              <a:t>Designate a digital executor.</a:t>
            </a:r>
          </a:p>
        </p:txBody>
      </p:sp>
      <p:sp>
        <p:nvSpPr>
          <p:cNvPr id="3" name="Title 2">
            <a:extLst>
              <a:ext uri="{FF2B5EF4-FFF2-40B4-BE49-F238E27FC236}">
                <a16:creationId xmlns:a16="http://schemas.microsoft.com/office/drawing/2014/main" id="{2427E2E7-7BE3-1948-97B2-5C89B4370F87}"/>
              </a:ext>
            </a:extLst>
          </p:cNvPr>
          <p:cNvSpPr>
            <a:spLocks noGrp="1"/>
          </p:cNvSpPr>
          <p:nvPr>
            <p:ph type="title"/>
          </p:nvPr>
        </p:nvSpPr>
        <p:spPr>
          <a:xfrm>
            <a:off x="468274" y="343217"/>
            <a:ext cx="2907178" cy="695450"/>
          </a:xfrm>
        </p:spPr>
        <p:txBody>
          <a:bodyPr>
            <a:normAutofit/>
          </a:bodyPr>
          <a:lstStyle/>
          <a:p>
            <a:r>
              <a:rPr lang="en-US" dirty="0">
                <a:solidFill>
                  <a:schemeClr val="accent3"/>
                </a:solidFill>
                <a:cs typeface="Calibri" pitchFamily="34" charset="0"/>
              </a:rPr>
              <a:t>Retirement Well-being</a:t>
            </a:r>
            <a:endParaRPr lang="en-US" dirty="0">
              <a:solidFill>
                <a:schemeClr val="accent3"/>
              </a:solidFill>
            </a:endParaRPr>
          </a:p>
        </p:txBody>
      </p:sp>
      <p:sp>
        <p:nvSpPr>
          <p:cNvPr id="8" name="Slide Number Placeholder 5">
            <a:extLst>
              <a:ext uri="{FF2B5EF4-FFF2-40B4-BE49-F238E27FC236}">
                <a16:creationId xmlns:a16="http://schemas.microsoft.com/office/drawing/2014/main" id="{7AB0CAC8-453B-6445-9624-33F81CF8147A}"/>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32</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810638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
                                            <p:txEl>
                                              <p:pRg st="10" end="10"/>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4C8A1-683D-2E4D-9BC5-B2BD6AEE0696}"/>
              </a:ext>
            </a:extLst>
          </p:cNvPr>
          <p:cNvSpPr>
            <a:spLocks noGrp="1"/>
          </p:cNvSpPr>
          <p:nvPr>
            <p:ph type="title"/>
          </p:nvPr>
        </p:nvSpPr>
        <p:spPr>
          <a:xfrm>
            <a:off x="375029" y="369611"/>
            <a:ext cx="7952741" cy="482571"/>
          </a:xfrm>
        </p:spPr>
        <p:txBody>
          <a:bodyPr>
            <a:normAutofit/>
          </a:bodyPr>
          <a:lstStyle/>
          <a:p>
            <a:r>
              <a:rPr lang="en-US" dirty="0">
                <a:solidFill>
                  <a:schemeClr val="accent3"/>
                </a:solidFill>
                <a:cs typeface="Calibri" pitchFamily="34" charset="0"/>
              </a:rPr>
              <a:t>Six Steps to Retirement Well-being</a:t>
            </a:r>
            <a:endParaRPr lang="en-US" dirty="0"/>
          </a:p>
        </p:txBody>
      </p:sp>
      <p:sp>
        <p:nvSpPr>
          <p:cNvPr id="25" name="Content Placeholder 2">
            <a:extLst>
              <a:ext uri="{FF2B5EF4-FFF2-40B4-BE49-F238E27FC236}">
                <a16:creationId xmlns:a16="http://schemas.microsoft.com/office/drawing/2014/main" id="{12B6C578-5464-F449-A071-68998CEF3CD7}"/>
              </a:ext>
            </a:extLst>
          </p:cNvPr>
          <p:cNvSpPr txBox="1">
            <a:spLocks/>
          </p:cNvSpPr>
          <p:nvPr/>
        </p:nvSpPr>
        <p:spPr>
          <a:xfrm>
            <a:off x="475780" y="1106973"/>
            <a:ext cx="7873394" cy="372692"/>
          </a:xfrm>
          <a:prstGeom prst="rect">
            <a:avLst/>
          </a:prstGeom>
        </p:spPr>
        <p:txBody>
          <a:bodyPr vert="horz" lIns="0" tIns="0" rIns="0" bIns="0" numCol="2"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accent3"/>
                </a:solidFill>
                <a:latin typeface="+mn-lt"/>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b="0" i="0" kern="1200">
                <a:solidFill>
                  <a:schemeClr val="accent3"/>
                </a:solidFill>
                <a:latin typeface="+mn-lt"/>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b="0" i="0" kern="1200">
                <a:solidFill>
                  <a:schemeClr val="accent3"/>
                </a:solidFill>
                <a:latin typeface="+mn-lt"/>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accent3"/>
                </a:solidFill>
                <a:latin typeface="+mn-lt"/>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500" b="1" dirty="0">
                <a:latin typeface="Calibri" panose="020F0502020204030204" pitchFamily="34" charset="0"/>
              </a:rPr>
              <a:t>Compiling a Comprehensive Account List</a:t>
            </a:r>
            <a:endParaRPr lang="en-US" sz="1500" b="1" dirty="0">
              <a:solidFill>
                <a:schemeClr val="accent6"/>
              </a:solidFill>
              <a:latin typeface="Calibri" panose="020F0502020204030204" pitchFamily="34" charset="0"/>
            </a:endParaRPr>
          </a:p>
        </p:txBody>
      </p:sp>
      <p:sp>
        <p:nvSpPr>
          <p:cNvPr id="15" name="Slide Number Placeholder 5">
            <a:extLst>
              <a:ext uri="{FF2B5EF4-FFF2-40B4-BE49-F238E27FC236}">
                <a16:creationId xmlns:a16="http://schemas.microsoft.com/office/drawing/2014/main" id="{4734A866-A49E-AE44-A605-912D643836CF}"/>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33</a:t>
            </a:fld>
            <a:endParaRPr lang="en-US"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3AD22FF7-22D1-3700-F286-279B48B7FE68}"/>
              </a:ext>
            </a:extLst>
          </p:cNvPr>
          <p:cNvSpPr txBox="1"/>
          <p:nvPr/>
        </p:nvSpPr>
        <p:spPr>
          <a:xfrm>
            <a:off x="375028" y="1397530"/>
            <a:ext cx="8138115" cy="2680221"/>
          </a:xfrm>
          <a:prstGeom prst="rect">
            <a:avLst/>
          </a:prstGeom>
          <a:noFill/>
        </p:spPr>
        <p:txBody>
          <a:bodyPr wrap="square" numCol="2" anchor="t">
            <a:spAutoFit/>
          </a:bodyPr>
          <a:lstStyle/>
          <a:p>
            <a:pPr defTabSz="685800">
              <a:lnSpc>
                <a:spcPct val="90000"/>
              </a:lnSpc>
              <a:spcBef>
                <a:spcPts val="750"/>
              </a:spcBef>
            </a:pPr>
            <a:r>
              <a:rPr lang="en-US" b="1" dirty="0">
                <a:solidFill>
                  <a:schemeClr val="accent3"/>
                </a:solidFill>
                <a:latin typeface="Calibri" panose="020F0502020204030204" pitchFamily="34" charset="0"/>
                <a:cs typeface="Calibri" panose="020F0502020204030204" pitchFamily="34" charset="0"/>
              </a:rPr>
              <a:t>Personal</a:t>
            </a:r>
          </a:p>
          <a:p>
            <a:pPr marL="21431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Email, photos, videos, music, apps</a:t>
            </a:r>
          </a:p>
          <a:p>
            <a:pPr defTabSz="685800">
              <a:lnSpc>
                <a:spcPct val="90000"/>
              </a:lnSpc>
              <a:spcBef>
                <a:spcPts val="750"/>
              </a:spcBef>
            </a:pPr>
            <a:r>
              <a:rPr lang="en-US" b="1" dirty="0">
                <a:solidFill>
                  <a:schemeClr val="accent3"/>
                </a:solidFill>
                <a:latin typeface="Calibri" panose="020F0502020204030204" pitchFamily="34" charset="0"/>
                <a:cs typeface="Calibri" panose="020F0502020204030204" pitchFamily="34" charset="0"/>
              </a:rPr>
              <a:t>Financial</a:t>
            </a:r>
          </a:p>
          <a:p>
            <a:pPr marL="21431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Checking, savings, and retirement accounts</a:t>
            </a:r>
          </a:p>
          <a:p>
            <a:pPr marL="21431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Shopping, travel, entertainment, and </a:t>
            </a:r>
            <a:br>
              <a:rPr lang="en-US" dirty="0">
                <a:solidFill>
                  <a:schemeClr val="accent3"/>
                </a:solidFill>
                <a:latin typeface="Calibri Light" panose="020F0302020204030204" pitchFamily="34" charset="0"/>
              </a:rPr>
            </a:br>
            <a:r>
              <a:rPr lang="en-US" dirty="0">
                <a:solidFill>
                  <a:schemeClr val="accent3"/>
                </a:solidFill>
                <a:latin typeface="Calibri Light" panose="020F0302020204030204" pitchFamily="34" charset="0"/>
              </a:rPr>
              <a:t>news sites </a:t>
            </a:r>
          </a:p>
          <a:p>
            <a:pPr marL="557304" lvl="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(e.g., Amazon, eBay, PayPal, airlines, </a:t>
            </a:r>
            <a:br>
              <a:rPr lang="en-US" dirty="0">
                <a:solidFill>
                  <a:schemeClr val="accent3"/>
                </a:solidFill>
                <a:latin typeface="Calibri Light" panose="020F0302020204030204" pitchFamily="34" charset="0"/>
              </a:rPr>
            </a:br>
            <a:r>
              <a:rPr lang="en-US" dirty="0">
                <a:solidFill>
                  <a:schemeClr val="accent3"/>
                </a:solidFill>
                <a:latin typeface="Calibri Light" panose="020F0302020204030204" pitchFamily="34" charset="0"/>
              </a:rPr>
              <a:t>Ticketmaster, MLB, New York Times, Netflix)</a:t>
            </a:r>
          </a:p>
          <a:p>
            <a:pPr marL="21431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Utility, cable, and smartphone accounts</a:t>
            </a:r>
          </a:p>
          <a:p>
            <a:pPr marL="21431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Subscriptions to magazines and news outlets</a:t>
            </a:r>
          </a:p>
          <a:p>
            <a:pPr defTabSz="685800">
              <a:lnSpc>
                <a:spcPct val="90000"/>
              </a:lnSpc>
              <a:spcBef>
                <a:spcPts val="750"/>
              </a:spcBef>
            </a:pPr>
            <a:r>
              <a:rPr lang="en-US" b="1" dirty="0">
                <a:solidFill>
                  <a:schemeClr val="accent3"/>
                </a:solidFill>
                <a:latin typeface="Calibri" panose="020F0502020204030204" pitchFamily="34" charset="0"/>
                <a:cs typeface="Calibri" panose="020F0502020204030204" pitchFamily="34" charset="0"/>
              </a:rPr>
              <a:t>Business</a:t>
            </a:r>
          </a:p>
          <a:p>
            <a:pPr marL="21431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Personal website, blog, or other digital asset pertaining to business holdings</a:t>
            </a:r>
          </a:p>
          <a:p>
            <a:pPr marL="21431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Social Media</a:t>
            </a:r>
          </a:p>
          <a:p>
            <a:pPr marL="214313" indent="-214313" defTabSz="685800">
              <a:lnSpc>
                <a:spcPct val="90000"/>
              </a:lnSpc>
              <a:spcBef>
                <a:spcPts val="750"/>
              </a:spcBef>
              <a:buFont typeface="Arial" panose="020B0604020202020204" pitchFamily="34" charset="0"/>
              <a:buChar char="•"/>
            </a:pPr>
            <a:r>
              <a:rPr lang="en-US" dirty="0">
                <a:solidFill>
                  <a:schemeClr val="accent3"/>
                </a:solidFill>
                <a:latin typeface="Calibri Light" panose="020F0302020204030204" pitchFamily="34" charset="0"/>
              </a:rPr>
              <a:t>Facebook, Twitter, LinkedIn, Instagram</a:t>
            </a:r>
          </a:p>
        </p:txBody>
      </p:sp>
    </p:spTree>
    <p:extLst>
      <p:ext uri="{BB962C8B-B14F-4D97-AF65-F5344CB8AC3E}">
        <p14:creationId xmlns:p14="http://schemas.microsoft.com/office/powerpoint/2010/main" val="33772797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7C415-86E3-B64E-A0C4-66E14CA0624F}"/>
              </a:ext>
            </a:extLst>
          </p:cNvPr>
          <p:cNvSpPr>
            <a:spLocks noGrp="1"/>
          </p:cNvSpPr>
          <p:nvPr>
            <p:ph type="title"/>
          </p:nvPr>
        </p:nvSpPr>
        <p:spPr>
          <a:xfrm>
            <a:off x="474678" y="484423"/>
            <a:ext cx="8446169" cy="641852"/>
          </a:xfrm>
        </p:spPr>
        <p:txBody>
          <a:bodyPr vert="horz" lIns="0" tIns="45720" rIns="91440" bIns="45720" rtlCol="0" anchor="ctr">
            <a:normAutofit/>
          </a:bodyPr>
          <a:lstStyle/>
          <a:p>
            <a:r>
              <a:rPr lang="en-US" sz="2180" dirty="0">
                <a:solidFill>
                  <a:schemeClr val="accent3"/>
                </a:solidFill>
                <a:cs typeface="Calibri" pitchFamily="34" charset="0"/>
              </a:rPr>
              <a:t>Retirement Well-being</a:t>
            </a:r>
            <a:endParaRPr lang="en-US" sz="2180" dirty="0"/>
          </a:p>
        </p:txBody>
      </p:sp>
      <p:sp>
        <p:nvSpPr>
          <p:cNvPr id="3" name="Content Placeholder 2">
            <a:extLst>
              <a:ext uri="{FF2B5EF4-FFF2-40B4-BE49-F238E27FC236}">
                <a16:creationId xmlns:a16="http://schemas.microsoft.com/office/drawing/2014/main" id="{A03CEA33-745D-4948-ACA9-9C5569952719}"/>
              </a:ext>
            </a:extLst>
          </p:cNvPr>
          <p:cNvSpPr>
            <a:spLocks noGrp="1"/>
          </p:cNvSpPr>
          <p:nvPr>
            <p:ph idx="1"/>
          </p:nvPr>
        </p:nvSpPr>
        <p:spPr>
          <a:xfrm>
            <a:off x="954521" y="2032052"/>
            <a:ext cx="7956651" cy="1033759"/>
          </a:xfrm>
        </p:spPr>
        <p:txBody>
          <a:bodyPr>
            <a:normAutofit/>
          </a:bodyPr>
          <a:lstStyle/>
          <a:p>
            <a:pPr>
              <a:spcBef>
                <a:spcPts val="1199"/>
              </a:spcBef>
            </a:pPr>
            <a:r>
              <a:rPr lang="en-US" sz="1500" dirty="0">
                <a:solidFill>
                  <a:srgbClr val="5D5D5D"/>
                </a:solidFill>
                <a:latin typeface="Calibri Light" panose="020F0302020204030204" pitchFamily="34" charset="0"/>
                <a:cs typeface="+mn-cs"/>
              </a:rPr>
              <a:t>Handwritten document</a:t>
            </a:r>
          </a:p>
          <a:p>
            <a:pPr>
              <a:spcBef>
                <a:spcPts val="1199"/>
              </a:spcBef>
            </a:pPr>
            <a:r>
              <a:rPr lang="en-US" sz="1500" dirty="0">
                <a:solidFill>
                  <a:srgbClr val="5D5D5D"/>
                </a:solidFill>
                <a:latin typeface="Calibri Light" panose="020F0302020204030204" pitchFamily="34" charset="0"/>
                <a:cs typeface="+mn-cs"/>
              </a:rPr>
              <a:t>Spreadsheet saved on a thumb drive</a:t>
            </a:r>
          </a:p>
          <a:p>
            <a:pPr>
              <a:spcBef>
                <a:spcPts val="1199"/>
              </a:spcBef>
            </a:pPr>
            <a:r>
              <a:rPr lang="en-US" sz="1500" dirty="0">
                <a:solidFill>
                  <a:srgbClr val="5D5D5D"/>
                </a:solidFill>
                <a:latin typeface="Calibri Light" panose="020F0302020204030204" pitchFamily="34" charset="0"/>
                <a:cs typeface="+mn-cs"/>
              </a:rPr>
              <a:t>Contract with a third party to manage, save, and encrypt your passwords for all accounts</a:t>
            </a:r>
          </a:p>
        </p:txBody>
      </p:sp>
      <p:sp>
        <p:nvSpPr>
          <p:cNvPr id="5" name="Text Placeholder 4">
            <a:extLst>
              <a:ext uri="{FF2B5EF4-FFF2-40B4-BE49-F238E27FC236}">
                <a16:creationId xmlns:a16="http://schemas.microsoft.com/office/drawing/2014/main" id="{C6067513-881A-9347-BB9B-4BAE6CA7FF2B}"/>
              </a:ext>
            </a:extLst>
          </p:cNvPr>
          <p:cNvSpPr>
            <a:spLocks noGrp="1"/>
          </p:cNvSpPr>
          <p:nvPr>
            <p:ph type="body" sz="quarter" idx="13"/>
          </p:nvPr>
        </p:nvSpPr>
        <p:spPr>
          <a:xfrm>
            <a:off x="505165" y="1245434"/>
            <a:ext cx="8449186" cy="764690"/>
          </a:xfrm>
        </p:spPr>
        <p:txBody>
          <a:bodyPr vert="horz" lIns="0" tIns="45720" rIns="91440" bIns="45720" rtlCol="0">
            <a:normAutofit fontScale="92500" lnSpcReduction="10000"/>
          </a:bodyPr>
          <a:lstStyle/>
          <a:p>
            <a:r>
              <a:rPr lang="en-US" sz="1650" dirty="0">
                <a:solidFill>
                  <a:schemeClr val="accent3"/>
                </a:solidFill>
              </a:rPr>
              <a:t>Store and Protect Your Information </a:t>
            </a:r>
          </a:p>
          <a:p>
            <a:r>
              <a:rPr lang="en-US" sz="1650" b="0" dirty="0">
                <a:solidFill>
                  <a:schemeClr val="tx2"/>
                </a:solidFill>
              </a:rPr>
              <a:t>Be sure to include username, password, account number, and a description of what’s included in each account in your document.</a:t>
            </a:r>
          </a:p>
        </p:txBody>
      </p:sp>
      <p:sp>
        <p:nvSpPr>
          <p:cNvPr id="9" name="Oval 8">
            <a:extLst>
              <a:ext uri="{FF2B5EF4-FFF2-40B4-BE49-F238E27FC236}">
                <a16:creationId xmlns:a16="http://schemas.microsoft.com/office/drawing/2014/main" id="{DADFB880-0A28-FA4F-A238-02931CB4295F}"/>
              </a:ext>
            </a:extLst>
          </p:cNvPr>
          <p:cNvSpPr/>
          <p:nvPr/>
        </p:nvSpPr>
        <p:spPr>
          <a:xfrm>
            <a:off x="492246" y="1981651"/>
            <a:ext cx="279701" cy="279701"/>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a:solidFill>
                  <a:schemeClr val="tx1"/>
                </a:solidFill>
                <a:latin typeface="Calibri" panose="020F0502020204030204" pitchFamily="34" charset="0"/>
              </a:rPr>
              <a:t>1</a:t>
            </a:r>
          </a:p>
        </p:txBody>
      </p:sp>
      <p:sp>
        <p:nvSpPr>
          <p:cNvPr id="11" name="Oval 10">
            <a:extLst>
              <a:ext uri="{FF2B5EF4-FFF2-40B4-BE49-F238E27FC236}">
                <a16:creationId xmlns:a16="http://schemas.microsoft.com/office/drawing/2014/main" id="{B015F404-EFFB-F046-A352-4D4DCB697C55}"/>
              </a:ext>
            </a:extLst>
          </p:cNvPr>
          <p:cNvSpPr/>
          <p:nvPr/>
        </p:nvSpPr>
        <p:spPr>
          <a:xfrm>
            <a:off x="492246" y="2336255"/>
            <a:ext cx="279701" cy="279701"/>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a:solidFill>
                  <a:schemeClr val="tx1"/>
                </a:solidFill>
                <a:latin typeface="Calibri" panose="020F0502020204030204" pitchFamily="34" charset="0"/>
              </a:rPr>
              <a:t>2</a:t>
            </a:r>
          </a:p>
        </p:txBody>
      </p:sp>
      <p:sp>
        <p:nvSpPr>
          <p:cNvPr id="12" name="Oval 11">
            <a:extLst>
              <a:ext uri="{FF2B5EF4-FFF2-40B4-BE49-F238E27FC236}">
                <a16:creationId xmlns:a16="http://schemas.microsoft.com/office/drawing/2014/main" id="{2DCA2D97-5FDA-B042-B9D8-3624BC191367}"/>
              </a:ext>
            </a:extLst>
          </p:cNvPr>
          <p:cNvSpPr/>
          <p:nvPr/>
        </p:nvSpPr>
        <p:spPr>
          <a:xfrm>
            <a:off x="492246" y="2696869"/>
            <a:ext cx="279701" cy="279701"/>
          </a:xfrm>
          <a:prstGeom prst="ellipse">
            <a:avLst/>
          </a:prstGeom>
          <a:solidFill>
            <a:schemeClr val="bg1"/>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a:solidFill>
                  <a:schemeClr val="tx1"/>
                </a:solidFill>
                <a:latin typeface="Calibri" panose="020F0502020204030204" pitchFamily="34" charset="0"/>
              </a:rPr>
              <a:t>3</a:t>
            </a:r>
          </a:p>
        </p:txBody>
      </p:sp>
      <p:sp>
        <p:nvSpPr>
          <p:cNvPr id="13" name="Rectangle 12">
            <a:extLst>
              <a:ext uri="{FF2B5EF4-FFF2-40B4-BE49-F238E27FC236}">
                <a16:creationId xmlns:a16="http://schemas.microsoft.com/office/drawing/2014/main" id="{BC669FD6-26A7-1644-BCE4-61B5C031F8D6}"/>
              </a:ext>
            </a:extLst>
          </p:cNvPr>
          <p:cNvSpPr/>
          <p:nvPr/>
        </p:nvSpPr>
        <p:spPr>
          <a:xfrm>
            <a:off x="467354" y="3069656"/>
            <a:ext cx="8209967" cy="14492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205550" tIns="205550" rIns="205550" bIns="205550" rtlCol="0" anchor="ctr"/>
          <a:lstStyle/>
          <a:p>
            <a:r>
              <a:rPr lang="en-US" sz="1049" dirty="0">
                <a:latin typeface="Calibri" panose="020F0502020204030204" pitchFamily="34" charset="0"/>
              </a:rPr>
              <a:t>Tips</a:t>
            </a:r>
          </a:p>
          <a:p>
            <a:pPr marL="128469" indent="-128469">
              <a:buFont typeface="Arial" panose="020B0604020202020204" pitchFamily="34" charset="0"/>
              <a:buChar char="•"/>
            </a:pPr>
            <a:r>
              <a:rPr lang="en-US" sz="1049" dirty="0">
                <a:latin typeface="Calibri" panose="020F0502020204030204" pitchFamily="34" charset="0"/>
              </a:rPr>
              <a:t>Compile a single document. </a:t>
            </a:r>
          </a:p>
          <a:p>
            <a:pPr marL="128469" indent="-128469">
              <a:buFont typeface="Arial" panose="020B0604020202020204" pitchFamily="34" charset="0"/>
              <a:buChar char="•"/>
            </a:pPr>
            <a:r>
              <a:rPr lang="en-US" sz="1049" dirty="0">
                <a:latin typeface="Calibri" panose="020F0502020204030204" pitchFamily="34" charset="0"/>
              </a:rPr>
              <a:t>Do not save the document on your computer in case of data loss or a security breach.</a:t>
            </a:r>
          </a:p>
          <a:p>
            <a:pPr marL="128469" indent="-128469">
              <a:buFont typeface="Arial" panose="020B0604020202020204" pitchFamily="34" charset="0"/>
              <a:buChar char="•"/>
            </a:pPr>
            <a:r>
              <a:rPr lang="en-US" sz="1049" dirty="0">
                <a:latin typeface="Calibri" panose="020F0502020204030204" pitchFamily="34" charset="0"/>
              </a:rPr>
              <a:t>Save the document in a fireproof home safe or a safety deposit box.</a:t>
            </a:r>
          </a:p>
          <a:p>
            <a:pPr marL="471052" lvl="1" indent="-128469">
              <a:buFont typeface="Arial" panose="020B0604020202020204" pitchFamily="34" charset="0"/>
              <a:buChar char="•"/>
            </a:pPr>
            <a:r>
              <a:rPr lang="en-US" sz="1049" dirty="0">
                <a:latin typeface="Calibri" panose="020F0502020204030204" pitchFamily="34" charset="0"/>
              </a:rPr>
              <a:t>Caution: Some states prevent a safety deposit box from being opened after the owner dies without the approval of the probate court. Consult your attorney.</a:t>
            </a:r>
          </a:p>
          <a:p>
            <a:pPr marL="128469" indent="-128469">
              <a:buFont typeface="Arial" panose="020B0604020202020204" pitchFamily="34" charset="0"/>
              <a:buChar char="•"/>
            </a:pPr>
            <a:r>
              <a:rPr lang="en-US" sz="1049" dirty="0">
                <a:latin typeface="Calibri" panose="020F0502020204030204" pitchFamily="34" charset="0"/>
              </a:rPr>
              <a:t>For photos, videos, and music, consider backing up the data on your computer, a thumb drive, or DVD stored in a safe place or through </a:t>
            </a:r>
            <a:br>
              <a:rPr lang="en-US" sz="1049" dirty="0">
                <a:latin typeface="Calibri" panose="020F0502020204030204" pitchFamily="34" charset="0"/>
              </a:rPr>
            </a:br>
            <a:r>
              <a:rPr lang="en-US" sz="1049" dirty="0">
                <a:latin typeface="Calibri" panose="020F0502020204030204" pitchFamily="34" charset="0"/>
              </a:rPr>
              <a:t>a cloud account.</a:t>
            </a:r>
          </a:p>
        </p:txBody>
      </p:sp>
      <p:sp>
        <p:nvSpPr>
          <p:cNvPr id="14" name="Slide Number Placeholder 5">
            <a:extLst>
              <a:ext uri="{FF2B5EF4-FFF2-40B4-BE49-F238E27FC236}">
                <a16:creationId xmlns:a16="http://schemas.microsoft.com/office/drawing/2014/main" id="{25E28009-013C-7E4D-8397-3B999997D4A6}"/>
              </a:ext>
            </a:extLst>
          </p:cNvPr>
          <p:cNvSpPr>
            <a:spLocks noGrp="1"/>
          </p:cNvSpPr>
          <p:nvPr>
            <p:ph type="sldNum" sz="quarter" idx="4"/>
          </p:nvPr>
        </p:nvSpPr>
        <p:spPr>
          <a:xfrm>
            <a:off x="6750173"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34</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465993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animBg="1"/>
      <p:bldP spid="11" grpId="0" animBg="1"/>
      <p:bldP spid="12"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21A4C-2660-B641-BF15-FCDBF0681535}"/>
              </a:ext>
            </a:extLst>
          </p:cNvPr>
          <p:cNvSpPr>
            <a:spLocks noGrp="1"/>
          </p:cNvSpPr>
          <p:nvPr>
            <p:ph type="title"/>
          </p:nvPr>
        </p:nvSpPr>
        <p:spPr>
          <a:xfrm>
            <a:off x="470935" y="491965"/>
            <a:ext cx="8446169" cy="641852"/>
          </a:xfrm>
        </p:spPr>
        <p:txBody>
          <a:bodyPr vert="horz" lIns="0" tIns="45720" rIns="91440" bIns="45720" rtlCol="0" anchor="ctr">
            <a:normAutofit/>
          </a:bodyPr>
          <a:lstStyle/>
          <a:p>
            <a:r>
              <a:rPr lang="en-US" sz="2180" dirty="0">
                <a:solidFill>
                  <a:schemeClr val="accent3"/>
                </a:solidFill>
                <a:cs typeface="Calibri" pitchFamily="34" charset="0"/>
              </a:rPr>
              <a:t>Retirement Well-being</a:t>
            </a:r>
            <a:endParaRPr lang="en-US" sz="2180" dirty="0"/>
          </a:p>
        </p:txBody>
      </p:sp>
      <p:sp>
        <p:nvSpPr>
          <p:cNvPr id="3" name="Content Placeholder 2">
            <a:extLst>
              <a:ext uri="{FF2B5EF4-FFF2-40B4-BE49-F238E27FC236}">
                <a16:creationId xmlns:a16="http://schemas.microsoft.com/office/drawing/2014/main" id="{3C119ABC-578D-6A47-811F-C848EBAA4918}"/>
              </a:ext>
            </a:extLst>
          </p:cNvPr>
          <p:cNvSpPr>
            <a:spLocks noGrp="1"/>
          </p:cNvSpPr>
          <p:nvPr>
            <p:ph idx="1"/>
          </p:nvPr>
        </p:nvSpPr>
        <p:spPr>
          <a:xfrm>
            <a:off x="1340769" y="1947317"/>
            <a:ext cx="7439771" cy="2902484"/>
          </a:xfrm>
        </p:spPr>
        <p:txBody>
          <a:bodyPr/>
          <a:lstStyle/>
          <a:p>
            <a:r>
              <a:rPr lang="en-US" b="1" dirty="0">
                <a:solidFill>
                  <a:schemeClr val="accent6"/>
                </a:solidFill>
              </a:rPr>
              <a:t>Provide the executor with:</a:t>
            </a:r>
          </a:p>
          <a:p>
            <a:pPr marL="257175" indent="-257175">
              <a:buFont typeface="Arial" panose="020B0604020202020204" pitchFamily="34" charset="0"/>
              <a:buChar char="•"/>
            </a:pPr>
            <a:r>
              <a:rPr lang="en-US" sz="1500" dirty="0">
                <a:solidFill>
                  <a:srgbClr val="5D5D5D"/>
                </a:solidFill>
                <a:latin typeface="Calibri Light" panose="020F0302020204030204" pitchFamily="34" charset="0"/>
                <a:cs typeface="+mn-cs"/>
              </a:rPr>
              <a:t>Your online account summary</a:t>
            </a:r>
          </a:p>
          <a:p>
            <a:pPr marL="257175" indent="-257175">
              <a:buFont typeface="Arial" panose="020B0604020202020204" pitchFamily="34" charset="0"/>
              <a:buChar char="•"/>
            </a:pPr>
            <a:r>
              <a:rPr lang="en-US" sz="1500" dirty="0">
                <a:solidFill>
                  <a:srgbClr val="5D5D5D"/>
                </a:solidFill>
                <a:latin typeface="Calibri Light" panose="020F0302020204030204" pitchFamily="34" charset="0"/>
                <a:cs typeface="+mn-cs"/>
              </a:rPr>
              <a:t>All passwords</a:t>
            </a:r>
          </a:p>
          <a:p>
            <a:pPr marL="257175" indent="-257175">
              <a:buFont typeface="Arial" panose="020B0604020202020204" pitchFamily="34" charset="0"/>
              <a:buChar char="•"/>
            </a:pPr>
            <a:r>
              <a:rPr lang="en-US" sz="1500" dirty="0">
                <a:solidFill>
                  <a:srgbClr val="5D5D5D"/>
                </a:solidFill>
                <a:latin typeface="Calibri Light" panose="020F0302020204030204" pitchFamily="34" charset="0"/>
                <a:cs typeface="+mn-cs"/>
              </a:rPr>
              <a:t>A letter of instruction outlining how digital assets will be distributed or deleted:</a:t>
            </a:r>
          </a:p>
          <a:p>
            <a:pPr marL="600075" lvl="1" indent="-257175">
              <a:buFont typeface="Arial" panose="020B0604020202020204" pitchFamily="34" charset="0"/>
              <a:buChar char="•"/>
            </a:pPr>
            <a:r>
              <a:rPr lang="en-US" sz="1500" dirty="0">
                <a:solidFill>
                  <a:srgbClr val="5D5D5D"/>
                </a:solidFill>
                <a:latin typeface="Calibri Light" panose="020F0302020204030204" pitchFamily="34" charset="0"/>
                <a:cs typeface="+mn-cs"/>
              </a:rPr>
              <a:t>Photos, videos, and other valuable and/or sentimental data that can be duplicated </a:t>
            </a:r>
            <a:br>
              <a:rPr lang="en-US" sz="1500" dirty="0">
                <a:solidFill>
                  <a:srgbClr val="5D5D5D"/>
                </a:solidFill>
                <a:latin typeface="Calibri Light" panose="020F0302020204030204" pitchFamily="34" charset="0"/>
                <a:cs typeface="+mn-cs"/>
              </a:rPr>
            </a:br>
            <a:r>
              <a:rPr lang="en-US" sz="1500" dirty="0">
                <a:solidFill>
                  <a:srgbClr val="5D5D5D"/>
                </a:solidFill>
                <a:latin typeface="Calibri Light" panose="020F0302020204030204" pitchFamily="34" charset="0"/>
                <a:cs typeface="+mn-cs"/>
              </a:rPr>
              <a:t>for family members</a:t>
            </a:r>
          </a:p>
          <a:p>
            <a:pPr marL="600075" lvl="1" indent="-257175">
              <a:buFont typeface="Arial" panose="020B0604020202020204" pitchFamily="34" charset="0"/>
              <a:buChar char="•"/>
            </a:pPr>
            <a:r>
              <a:rPr lang="en-US" sz="1500" dirty="0">
                <a:solidFill>
                  <a:srgbClr val="5D5D5D"/>
                </a:solidFill>
                <a:latin typeface="Calibri Light" panose="020F0302020204030204" pitchFamily="34" charset="0"/>
                <a:cs typeface="+mn-cs"/>
              </a:rPr>
              <a:t>Social media accounts that can be closed</a:t>
            </a:r>
          </a:p>
          <a:p>
            <a:r>
              <a:rPr lang="en-US" sz="1500" dirty="0">
                <a:solidFill>
                  <a:srgbClr val="5D5D5D"/>
                </a:solidFill>
                <a:latin typeface="Calibri Light" panose="020F0302020204030204" pitchFamily="34" charset="0"/>
                <a:cs typeface="+mn-cs"/>
              </a:rPr>
              <a:t>For online financial accounts, assets will be distributed to heirs based on your will, trust, or beneficiary designation, after which the entities will close your accounts.</a:t>
            </a:r>
          </a:p>
        </p:txBody>
      </p:sp>
      <p:sp>
        <p:nvSpPr>
          <p:cNvPr id="5" name="Text Placeholder 4">
            <a:extLst>
              <a:ext uri="{FF2B5EF4-FFF2-40B4-BE49-F238E27FC236}">
                <a16:creationId xmlns:a16="http://schemas.microsoft.com/office/drawing/2014/main" id="{FABD26DE-B8B5-8E4E-A29F-87D49BDC809E}"/>
              </a:ext>
            </a:extLst>
          </p:cNvPr>
          <p:cNvSpPr>
            <a:spLocks noGrp="1"/>
          </p:cNvSpPr>
          <p:nvPr>
            <p:ph type="body" sz="quarter" idx="13"/>
          </p:nvPr>
        </p:nvSpPr>
        <p:spPr>
          <a:xfrm>
            <a:off x="403284" y="1244205"/>
            <a:ext cx="8457009" cy="703112"/>
          </a:xfrm>
        </p:spPr>
        <p:txBody>
          <a:bodyPr>
            <a:normAutofit/>
          </a:bodyPr>
          <a:lstStyle/>
          <a:p>
            <a:r>
              <a:rPr lang="en-US" sz="1500" dirty="0">
                <a:solidFill>
                  <a:schemeClr val="accent3"/>
                </a:solidFill>
              </a:rPr>
              <a:t>Designate a Digital Executor</a:t>
            </a:r>
          </a:p>
          <a:p>
            <a:r>
              <a:rPr lang="en-US" sz="1500" dirty="0"/>
              <a:t>Your digital executor may also be the executor of your estate.</a:t>
            </a:r>
          </a:p>
        </p:txBody>
      </p:sp>
      <p:grpSp>
        <p:nvGrpSpPr>
          <p:cNvPr id="8" name="Group 7">
            <a:extLst>
              <a:ext uri="{FF2B5EF4-FFF2-40B4-BE49-F238E27FC236}">
                <a16:creationId xmlns:a16="http://schemas.microsoft.com/office/drawing/2014/main" id="{4758AA65-E716-284C-940F-93C70AE801F6}"/>
              </a:ext>
            </a:extLst>
          </p:cNvPr>
          <p:cNvGrpSpPr/>
          <p:nvPr/>
        </p:nvGrpSpPr>
        <p:grpSpPr>
          <a:xfrm>
            <a:off x="481821" y="1929860"/>
            <a:ext cx="703112" cy="703112"/>
            <a:chOff x="633447" y="4658591"/>
            <a:chExt cx="938350" cy="938350"/>
          </a:xfrm>
        </p:grpSpPr>
        <p:sp>
          <p:nvSpPr>
            <p:cNvPr id="9" name="Oval 8">
              <a:extLst>
                <a:ext uri="{FF2B5EF4-FFF2-40B4-BE49-F238E27FC236}">
                  <a16:creationId xmlns:a16="http://schemas.microsoft.com/office/drawing/2014/main" id="{60216C40-8090-E742-B1FE-2EE42A586FA9}"/>
                </a:ext>
              </a:extLst>
            </p:cNvPr>
            <p:cNvSpPr/>
            <p:nvPr/>
          </p:nvSpPr>
          <p:spPr>
            <a:xfrm>
              <a:off x="633447" y="4658591"/>
              <a:ext cx="938350" cy="938350"/>
            </a:xfrm>
            <a:prstGeom prst="ellipse">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2" dirty="0">
                <a:latin typeface="Calibri" panose="020F0502020204030204" pitchFamily="34" charset="0"/>
              </a:endParaRPr>
            </a:p>
          </p:txBody>
        </p:sp>
        <p:pic>
          <p:nvPicPr>
            <p:cNvPr id="10" name="Picture 9">
              <a:extLst>
                <a:ext uri="{FF2B5EF4-FFF2-40B4-BE49-F238E27FC236}">
                  <a16:creationId xmlns:a16="http://schemas.microsoft.com/office/drawing/2014/main" id="{C23C06CB-577A-454F-ACC8-657D0896ED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9825" y="4834969"/>
              <a:ext cx="585595" cy="585595"/>
            </a:xfrm>
            <a:prstGeom prst="rect">
              <a:avLst/>
            </a:prstGeom>
            <a:ln>
              <a:noFill/>
            </a:ln>
          </p:spPr>
        </p:pic>
      </p:grpSp>
      <p:sp>
        <p:nvSpPr>
          <p:cNvPr id="11" name="Slide Number Placeholder 5">
            <a:extLst>
              <a:ext uri="{FF2B5EF4-FFF2-40B4-BE49-F238E27FC236}">
                <a16:creationId xmlns:a16="http://schemas.microsoft.com/office/drawing/2014/main" id="{BAF498CC-7AFD-C540-893C-C3FC0EAF2FEA}"/>
              </a:ext>
            </a:extLst>
          </p:cNvPr>
          <p:cNvSpPr>
            <a:spLocks noGrp="1"/>
          </p:cNvSpPr>
          <p:nvPr>
            <p:ph type="sldNum" sz="quarter" idx="4"/>
          </p:nvPr>
        </p:nvSpPr>
        <p:spPr>
          <a:xfrm>
            <a:off x="6761059"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35</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229929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9387" y="662224"/>
            <a:ext cx="2899337" cy="482571"/>
          </a:xfrm>
        </p:spPr>
        <p:txBody>
          <a:bodyPr/>
          <a:lstStyle/>
          <a:p>
            <a:r>
              <a:rPr lang="en-US" dirty="0">
                <a:solidFill>
                  <a:schemeClr val="accent3"/>
                </a:solidFill>
                <a:cs typeface="Calibri" pitchFamily="34" charset="0"/>
              </a:rPr>
              <a:t>Retirement Well-being</a:t>
            </a:r>
            <a:endParaRPr lang="en-US" dirty="0"/>
          </a:p>
        </p:txBody>
      </p:sp>
      <p:sp>
        <p:nvSpPr>
          <p:cNvPr id="3" name="Content Placeholder 2"/>
          <p:cNvSpPr>
            <a:spLocks noGrp="1"/>
          </p:cNvSpPr>
          <p:nvPr>
            <p:ph idx="13"/>
          </p:nvPr>
        </p:nvSpPr>
        <p:spPr>
          <a:xfrm>
            <a:off x="381159" y="1295266"/>
            <a:ext cx="3439724" cy="2830818"/>
          </a:xfrm>
        </p:spPr>
        <p:txBody>
          <a:bodyPr>
            <a:normAutofit/>
          </a:bodyPr>
          <a:lstStyle/>
          <a:p>
            <a:r>
              <a:rPr lang="en-US" sz="1500" b="1" dirty="0">
                <a:solidFill>
                  <a:schemeClr val="accent3"/>
                </a:solidFill>
                <a:latin typeface="Calibri" panose="020F0502020204030204" pitchFamily="34" charset="0"/>
                <a:cs typeface="Calibri" panose="020F0502020204030204" pitchFamily="34" charset="0"/>
              </a:rPr>
              <a:t>Key Takeaways</a:t>
            </a:r>
          </a:p>
          <a:p>
            <a:pPr marL="342900" indent="-342900">
              <a:buFont typeface="Arial" panose="020B0604020202020204" pitchFamily="34" charset="0"/>
              <a:buChar char="•"/>
            </a:pPr>
            <a:r>
              <a:rPr lang="en-US" sz="1500" dirty="0">
                <a:solidFill>
                  <a:schemeClr val="accent3"/>
                </a:solidFill>
              </a:rPr>
              <a:t>Assess your earning potential.</a:t>
            </a:r>
          </a:p>
          <a:p>
            <a:pPr marL="342900" indent="-342900">
              <a:buFont typeface="Arial" panose="020B0604020202020204" pitchFamily="34" charset="0"/>
              <a:buChar char="•"/>
            </a:pPr>
            <a:r>
              <a:rPr lang="en-US" sz="1500" dirty="0">
                <a:solidFill>
                  <a:schemeClr val="accent3"/>
                </a:solidFill>
              </a:rPr>
              <a:t>Plan for employment gaps.</a:t>
            </a:r>
          </a:p>
          <a:p>
            <a:pPr marL="342900" indent="-342900">
              <a:buFont typeface="Arial" panose="020B0604020202020204" pitchFamily="34" charset="0"/>
              <a:buChar char="•"/>
            </a:pPr>
            <a:r>
              <a:rPr lang="en-US" sz="1500" dirty="0">
                <a:solidFill>
                  <a:schemeClr val="accent3"/>
                </a:solidFill>
              </a:rPr>
              <a:t>Understand your options for securing income in retirement.</a:t>
            </a:r>
          </a:p>
          <a:p>
            <a:pPr marL="342900" indent="-342900">
              <a:buFont typeface="Arial" panose="020B0604020202020204" pitchFamily="34" charset="0"/>
              <a:buChar char="•"/>
            </a:pPr>
            <a:r>
              <a:rPr lang="en-US" sz="1500" dirty="0">
                <a:solidFill>
                  <a:schemeClr val="accent3"/>
                </a:solidFill>
              </a:rPr>
              <a:t>Familiarize yourself with Social Security and Medicare benefits.</a:t>
            </a:r>
          </a:p>
          <a:p>
            <a:pPr marL="342900" indent="-342900">
              <a:buFont typeface="Arial" panose="020B0604020202020204" pitchFamily="34" charset="0"/>
              <a:buChar char="•"/>
            </a:pPr>
            <a:r>
              <a:rPr lang="en-US" sz="1500" dirty="0">
                <a:solidFill>
                  <a:schemeClr val="accent3"/>
                </a:solidFill>
              </a:rPr>
              <a:t>Create a plan to help you reach </a:t>
            </a:r>
            <a:br>
              <a:rPr lang="en-US" sz="1500" dirty="0">
                <a:solidFill>
                  <a:schemeClr val="accent3"/>
                </a:solidFill>
              </a:rPr>
            </a:br>
            <a:r>
              <a:rPr lang="en-US" sz="1500" dirty="0">
                <a:solidFill>
                  <a:schemeClr val="accent3"/>
                </a:solidFill>
              </a:rPr>
              <a:t>your goals.</a:t>
            </a:r>
          </a:p>
        </p:txBody>
      </p:sp>
      <p:sp>
        <p:nvSpPr>
          <p:cNvPr id="6" name="Slide Number Placeholder 5">
            <a:extLst>
              <a:ext uri="{FF2B5EF4-FFF2-40B4-BE49-F238E27FC236}">
                <a16:creationId xmlns:a16="http://schemas.microsoft.com/office/drawing/2014/main" id="{EC6D95C8-D456-4C49-A77B-D2253AC9BF28}"/>
              </a:ext>
            </a:extLst>
          </p:cNvPr>
          <p:cNvSpPr>
            <a:spLocks noGrp="1"/>
          </p:cNvSpPr>
          <p:nvPr>
            <p:ph type="sldNum" sz="quarter" idx="4"/>
          </p:nvPr>
        </p:nvSpPr>
        <p:spPr>
          <a:xfrm>
            <a:off x="6761059" y="4609115"/>
            <a:ext cx="1752085" cy="273845"/>
          </a:xfrm>
        </p:spPr>
        <p:txBody>
          <a:bodyPr vert="horz" lIns="0" tIns="45720" rIns="0" bIns="45720" rtlCol="0" anchor="ctr"/>
          <a:lstStyle/>
          <a:p>
            <a:r>
              <a:rPr lang="en-US"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mtClean="0">
                <a:solidFill>
                  <a:schemeClr val="bg1"/>
                </a:solidFill>
                <a:latin typeface="Calibri" panose="020F0502020204030204" pitchFamily="34" charset="0"/>
                <a:cs typeface="Calibri" panose="020F0502020204030204" pitchFamily="34" charset="0"/>
              </a:rPr>
              <a:pPr/>
              <a:t>36</a:t>
            </a:fld>
            <a:endParaRPr lang="en-US"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307744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6445" y="369611"/>
            <a:ext cx="9262247" cy="482571"/>
          </a:xfrm>
        </p:spPr>
        <p:txBody>
          <a:bodyPr>
            <a:noAutofit/>
          </a:bodyPr>
          <a:lstStyle/>
          <a:p>
            <a:r>
              <a:rPr lang="en-US" dirty="0">
                <a:solidFill>
                  <a:schemeClr val="bg1"/>
                </a:solidFill>
                <a:cs typeface="Calibri" pitchFamily="34" charset="0"/>
              </a:rPr>
              <a:t>Retirement Well-being</a:t>
            </a:r>
            <a:endParaRPr lang="en-US" dirty="0">
              <a:solidFill>
                <a:schemeClr val="bg1"/>
              </a:solidFill>
            </a:endParaRPr>
          </a:p>
        </p:txBody>
      </p:sp>
      <p:sp>
        <p:nvSpPr>
          <p:cNvPr id="3" name="Rectangle 2">
            <a:extLst>
              <a:ext uri="{FF2B5EF4-FFF2-40B4-BE49-F238E27FC236}">
                <a16:creationId xmlns:a16="http://schemas.microsoft.com/office/drawing/2014/main" id="{0EA0DFFF-871F-0C45-A220-A13606E4E173}"/>
              </a:ext>
            </a:extLst>
          </p:cNvPr>
          <p:cNvSpPr/>
          <p:nvPr/>
        </p:nvSpPr>
        <p:spPr>
          <a:xfrm>
            <a:off x="402023" y="1023357"/>
            <a:ext cx="7551584" cy="553998"/>
          </a:xfrm>
          <a:prstGeom prst="rect">
            <a:avLst/>
          </a:prstGeom>
        </p:spPr>
        <p:txBody>
          <a:bodyPr wrap="square">
            <a:spAutoFit/>
          </a:bodyPr>
          <a:lstStyle/>
          <a:p>
            <a:r>
              <a:rPr lang="en-US" sz="1500" b="1" dirty="0">
                <a:solidFill>
                  <a:schemeClr val="bg1"/>
                </a:solidFill>
                <a:latin typeface="Calibri" panose="020F0502020204030204" pitchFamily="34" charset="0"/>
                <a:cs typeface="Calibri" panose="020F0502020204030204" pitchFamily="34" charset="0"/>
              </a:rPr>
              <a:t>What Financial Course Will You Chart?</a:t>
            </a:r>
          </a:p>
          <a:p>
            <a:r>
              <a:rPr lang="en-US" sz="1500" b="1" dirty="0">
                <a:solidFill>
                  <a:schemeClr val="bg1"/>
                </a:solidFill>
                <a:latin typeface="Calibri" panose="020F0502020204030204" pitchFamily="34" charset="0"/>
              </a:rPr>
              <a:t>It’s all about </a:t>
            </a:r>
            <a:r>
              <a:rPr lang="en-US" sz="1500" b="1" dirty="0">
                <a:solidFill>
                  <a:schemeClr val="tx2"/>
                </a:solidFill>
                <a:latin typeface="Calibri" panose="020F0502020204030204" pitchFamily="34" charset="0"/>
              </a:rPr>
              <a:t>YOU</a:t>
            </a:r>
            <a:r>
              <a:rPr lang="en-US" sz="1500" b="1" dirty="0">
                <a:solidFill>
                  <a:schemeClr val="bg1"/>
                </a:solidFill>
                <a:latin typeface="Calibri" panose="020F0502020204030204" pitchFamily="34" charset="0"/>
              </a:rPr>
              <a:t>.</a:t>
            </a:r>
          </a:p>
        </p:txBody>
      </p:sp>
      <p:sp>
        <p:nvSpPr>
          <p:cNvPr id="4" name="Rectangle 3">
            <a:extLst>
              <a:ext uri="{FF2B5EF4-FFF2-40B4-BE49-F238E27FC236}">
                <a16:creationId xmlns:a16="http://schemas.microsoft.com/office/drawing/2014/main" id="{60D4CBAC-3476-494F-93D1-F92590DBC1D9}"/>
              </a:ext>
            </a:extLst>
          </p:cNvPr>
          <p:cNvSpPr/>
          <p:nvPr/>
        </p:nvSpPr>
        <p:spPr>
          <a:xfrm>
            <a:off x="485151" y="1896802"/>
            <a:ext cx="2623606" cy="1645920"/>
          </a:xfrm>
          <a:prstGeom prst="rect">
            <a:avLst/>
          </a:prstGeom>
          <a:solidFill>
            <a:schemeClr val="bg1"/>
          </a:solidFill>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5" name="Rectangle 4">
            <a:extLst>
              <a:ext uri="{FF2B5EF4-FFF2-40B4-BE49-F238E27FC236}">
                <a16:creationId xmlns:a16="http://schemas.microsoft.com/office/drawing/2014/main" id="{D1AB0C8C-E0B7-1246-B344-D29B938560F1}"/>
              </a:ext>
            </a:extLst>
          </p:cNvPr>
          <p:cNvSpPr/>
          <p:nvPr/>
        </p:nvSpPr>
        <p:spPr>
          <a:xfrm>
            <a:off x="1103027" y="2365819"/>
            <a:ext cx="1440304" cy="707886"/>
          </a:xfrm>
          <a:prstGeom prst="rect">
            <a:avLst/>
          </a:prstGeom>
        </p:spPr>
        <p:txBody>
          <a:bodyPr wrap="square">
            <a:spAutoFit/>
          </a:bodyPr>
          <a:lstStyle/>
          <a:p>
            <a:pPr algn="ctr"/>
            <a:r>
              <a:rPr lang="en-US" sz="1600" b="1" dirty="0">
                <a:solidFill>
                  <a:schemeClr val="accent1"/>
                </a:solidFill>
                <a:latin typeface="Calibri" panose="020F0502020204030204" pitchFamily="34" charset="0"/>
              </a:rPr>
              <a:t>Your </a:t>
            </a:r>
            <a:br>
              <a:rPr lang="en-US" sz="1013" b="1" dirty="0">
                <a:latin typeface="Calibri" panose="020F0502020204030204" pitchFamily="34" charset="0"/>
              </a:rPr>
            </a:br>
            <a:r>
              <a:rPr lang="en-US" sz="2400" b="1" dirty="0">
                <a:latin typeface="Calibri" panose="020F0502020204030204" pitchFamily="34" charset="0"/>
              </a:rPr>
              <a:t>GOALS.</a:t>
            </a:r>
          </a:p>
        </p:txBody>
      </p:sp>
      <p:sp>
        <p:nvSpPr>
          <p:cNvPr id="11" name="Rectangle 10">
            <a:extLst>
              <a:ext uri="{FF2B5EF4-FFF2-40B4-BE49-F238E27FC236}">
                <a16:creationId xmlns:a16="http://schemas.microsoft.com/office/drawing/2014/main" id="{12E038C0-6AF8-1340-918F-FEE6C0A139EC}"/>
              </a:ext>
            </a:extLst>
          </p:cNvPr>
          <p:cNvSpPr/>
          <p:nvPr/>
        </p:nvSpPr>
        <p:spPr>
          <a:xfrm>
            <a:off x="3217127" y="1896802"/>
            <a:ext cx="2623606" cy="1645920"/>
          </a:xfrm>
          <a:prstGeom prst="rect">
            <a:avLst/>
          </a:prstGeom>
          <a:solidFill>
            <a:schemeClr val="bg1"/>
          </a:solidFill>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3" name="Rectangle 12">
            <a:extLst>
              <a:ext uri="{FF2B5EF4-FFF2-40B4-BE49-F238E27FC236}">
                <a16:creationId xmlns:a16="http://schemas.microsoft.com/office/drawing/2014/main" id="{8DA0FCA1-1BD4-E042-AE2D-37875A04AAE4}"/>
              </a:ext>
            </a:extLst>
          </p:cNvPr>
          <p:cNvSpPr/>
          <p:nvPr/>
        </p:nvSpPr>
        <p:spPr>
          <a:xfrm>
            <a:off x="3756620" y="2365819"/>
            <a:ext cx="1555774" cy="707886"/>
          </a:xfrm>
          <a:prstGeom prst="rect">
            <a:avLst/>
          </a:prstGeom>
        </p:spPr>
        <p:txBody>
          <a:bodyPr wrap="square">
            <a:spAutoFit/>
          </a:bodyPr>
          <a:lstStyle/>
          <a:p>
            <a:pPr algn="ctr"/>
            <a:r>
              <a:rPr lang="en-US" sz="1600" b="1" dirty="0">
                <a:solidFill>
                  <a:schemeClr val="accent1"/>
                </a:solidFill>
                <a:latin typeface="Calibri" panose="020F0502020204030204" pitchFamily="34" charset="0"/>
              </a:rPr>
              <a:t>Your </a:t>
            </a:r>
            <a:br>
              <a:rPr lang="en-US" sz="1013" b="1" dirty="0">
                <a:latin typeface="Calibri" panose="020F0502020204030204" pitchFamily="34" charset="0"/>
              </a:rPr>
            </a:br>
            <a:r>
              <a:rPr lang="en-US" sz="2400" b="1" dirty="0">
                <a:latin typeface="Calibri" panose="020F0502020204030204" pitchFamily="34" charset="0"/>
              </a:rPr>
              <a:t>DREAMS.</a:t>
            </a:r>
          </a:p>
        </p:txBody>
      </p:sp>
      <p:sp>
        <p:nvSpPr>
          <p:cNvPr id="14" name="Rectangle 13">
            <a:extLst>
              <a:ext uri="{FF2B5EF4-FFF2-40B4-BE49-F238E27FC236}">
                <a16:creationId xmlns:a16="http://schemas.microsoft.com/office/drawing/2014/main" id="{0ED2C0DA-0A92-F449-A587-0F1B94FC0F3B}"/>
              </a:ext>
            </a:extLst>
          </p:cNvPr>
          <p:cNvSpPr/>
          <p:nvPr/>
        </p:nvSpPr>
        <p:spPr>
          <a:xfrm>
            <a:off x="5949103" y="1896802"/>
            <a:ext cx="2623606" cy="1645920"/>
          </a:xfrm>
          <a:prstGeom prst="rect">
            <a:avLst/>
          </a:prstGeom>
          <a:solidFill>
            <a:schemeClr val="bg1"/>
          </a:solidFill>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latin typeface="Calibri" panose="020F0502020204030204" pitchFamily="34" charset="0"/>
            </a:endParaRPr>
          </a:p>
        </p:txBody>
      </p:sp>
      <p:sp>
        <p:nvSpPr>
          <p:cNvPr id="15" name="Rectangle 14">
            <a:extLst>
              <a:ext uri="{FF2B5EF4-FFF2-40B4-BE49-F238E27FC236}">
                <a16:creationId xmlns:a16="http://schemas.microsoft.com/office/drawing/2014/main" id="{18F03F39-22C0-3349-B65C-F7040776AA63}"/>
              </a:ext>
            </a:extLst>
          </p:cNvPr>
          <p:cNvSpPr/>
          <p:nvPr/>
        </p:nvSpPr>
        <p:spPr>
          <a:xfrm>
            <a:off x="6431396" y="2365819"/>
            <a:ext cx="1699960" cy="707886"/>
          </a:xfrm>
          <a:prstGeom prst="rect">
            <a:avLst/>
          </a:prstGeom>
        </p:spPr>
        <p:txBody>
          <a:bodyPr wrap="square">
            <a:spAutoFit/>
          </a:bodyPr>
          <a:lstStyle/>
          <a:p>
            <a:pPr algn="ctr"/>
            <a:r>
              <a:rPr lang="en-US" sz="1600" b="1" dirty="0">
                <a:solidFill>
                  <a:schemeClr val="accent1"/>
                </a:solidFill>
                <a:latin typeface="Calibri" panose="020F0502020204030204" pitchFamily="34" charset="0"/>
              </a:rPr>
              <a:t>Your </a:t>
            </a:r>
            <a:br>
              <a:rPr lang="en-US" sz="1013" b="1" dirty="0">
                <a:latin typeface="Calibri" panose="020F0502020204030204" pitchFamily="34" charset="0"/>
              </a:rPr>
            </a:br>
            <a:r>
              <a:rPr lang="en-US" sz="2400" b="1" dirty="0">
                <a:latin typeface="Calibri" panose="020F0502020204030204" pitchFamily="34" charset="0"/>
              </a:rPr>
              <a:t>SECURITY.</a:t>
            </a:r>
          </a:p>
        </p:txBody>
      </p:sp>
      <p:sp>
        <p:nvSpPr>
          <p:cNvPr id="16" name="Slide Number Placeholder 5">
            <a:extLst>
              <a:ext uri="{FF2B5EF4-FFF2-40B4-BE49-F238E27FC236}">
                <a16:creationId xmlns:a16="http://schemas.microsoft.com/office/drawing/2014/main" id="{748464BC-727D-3041-8D82-D2131E5518A0}"/>
              </a:ext>
            </a:extLst>
          </p:cNvPr>
          <p:cNvSpPr>
            <a:spLocks noGrp="1"/>
          </p:cNvSpPr>
          <p:nvPr>
            <p:ph type="sldNum" sz="quarter" idx="4"/>
          </p:nvPr>
        </p:nvSpPr>
        <p:spPr>
          <a:xfrm>
            <a:off x="6750173" y="4620001"/>
            <a:ext cx="1752085" cy="273845"/>
          </a:xfrm>
        </p:spPr>
        <p:txBody>
          <a:bodyPr vert="horz" lIns="0" tIns="45720" rIns="0" bIns="45720" rtlCol="0" anchor="ctr"/>
          <a:lstStyle/>
          <a:p>
            <a:r>
              <a:rPr lang="en-US" dirty="0">
                <a:latin typeface="Calibri" panose="020F0502020204030204" pitchFamily="34" charset="0"/>
                <a:cs typeface="Calibri" panose="020F0502020204030204" pitchFamily="34" charset="0"/>
              </a:rPr>
              <a:t>37-07990-00  | 2026/03/05  |  </a:t>
            </a:r>
            <a:fld id="{D0C23CAC-3615-4471-B9FB-AB376FAFF36C}" type="slidenum">
              <a:rPr lang="en-US" smtClean="0">
                <a:latin typeface="Calibri" panose="020F0502020204030204" pitchFamily="34" charset="0"/>
                <a:cs typeface="Calibri" panose="020F0502020204030204" pitchFamily="34" charset="0"/>
              </a:rPr>
              <a:pPr/>
              <a:t>37</a:t>
            </a:fld>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60905527"/>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p:txBody>
          <a:bodyPr>
            <a:noAutofit/>
          </a:bodyPr>
          <a:lstStyle/>
          <a:p>
            <a:r>
              <a:rPr lang="en-US" sz="4050" b="1" dirty="0"/>
              <a:t>Thank You</a:t>
            </a:r>
          </a:p>
        </p:txBody>
      </p:sp>
      <p:sp>
        <p:nvSpPr>
          <p:cNvPr id="2" name="Subtitle 1">
            <a:extLst>
              <a:ext uri="{FF2B5EF4-FFF2-40B4-BE49-F238E27FC236}">
                <a16:creationId xmlns:a16="http://schemas.microsoft.com/office/drawing/2014/main" id="{DBA72CE0-4C79-F14B-AA81-518E14DDC6F0}"/>
              </a:ext>
            </a:extLst>
          </p:cNvPr>
          <p:cNvSpPr>
            <a:spLocks noGrp="1"/>
          </p:cNvSpPr>
          <p:nvPr>
            <p:ph type="subTitle" idx="1"/>
          </p:nvPr>
        </p:nvSpPr>
        <p:spPr/>
        <p:txBody>
          <a:bodyPr/>
          <a:lstStyle/>
          <a:p>
            <a:endParaRPr lang="en-US"/>
          </a:p>
        </p:txBody>
      </p:sp>
      <p:sp>
        <p:nvSpPr>
          <p:cNvPr id="4" name="Slide Number Placeholder 5">
            <a:extLst>
              <a:ext uri="{FF2B5EF4-FFF2-40B4-BE49-F238E27FC236}">
                <a16:creationId xmlns:a16="http://schemas.microsoft.com/office/drawing/2014/main" id="{634AA1E5-F605-2D44-A9D9-D6AD43D85471}"/>
              </a:ext>
            </a:extLst>
          </p:cNvPr>
          <p:cNvSpPr txBox="1">
            <a:spLocks/>
          </p:cNvSpPr>
          <p:nvPr/>
        </p:nvSpPr>
        <p:spPr>
          <a:xfrm>
            <a:off x="6761059" y="4663545"/>
            <a:ext cx="1752085" cy="27384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600" dirty="0">
                <a:solidFill>
                  <a:schemeClr val="bg1"/>
                </a:solidFill>
                <a:latin typeface="Calibri" panose="020F0502020204030204" pitchFamily="34" charset="0"/>
                <a:cs typeface="Calibri" panose="020F0502020204030204" pitchFamily="34" charset="0"/>
              </a:rPr>
              <a:t>37-07990-00  | 2026/03/05  |  </a:t>
            </a:r>
            <a:fld id="{D0C23CAC-3615-4471-B9FB-AB376FAFF36C}" type="slidenum">
              <a:rPr lang="en-US" sz="600">
                <a:solidFill>
                  <a:schemeClr val="bg1"/>
                </a:solidFill>
                <a:latin typeface="Calibri" panose="020F0502020204030204" pitchFamily="34" charset="0"/>
                <a:cs typeface="Calibri" panose="020F0502020204030204" pitchFamily="34" charset="0"/>
              </a:rPr>
              <a:pPr algn="r"/>
              <a:t>38</a:t>
            </a:fld>
            <a:endParaRPr lang="en-US" sz="6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0993515"/>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 disc"/>
          <p:cNvSpPr>
            <a:spLocks noGrp="1"/>
          </p:cNvSpPr>
          <p:nvPr>
            <p:ph idx="1"/>
          </p:nvPr>
        </p:nvSpPr>
        <p:spPr>
          <a:xfrm>
            <a:off x="387256" y="498318"/>
            <a:ext cx="7780395" cy="3670207"/>
          </a:xfrm>
        </p:spPr>
        <p:txBody>
          <a:bodyPr>
            <a:normAutofit fontScale="98333"/>
          </a:bodyPr>
          <a:lstStyle/>
          <a:p>
            <a:r>
              <a:rPr lang="en-US" sz="1050" dirty="0">
                <a:solidFill>
                  <a:schemeClr val="accent3"/>
                </a:solidFill>
              </a:rPr>
              <a:t>Neither Security Benefit nor its affiliates are fiduciaries. This information is general in nature and intended for use with the general public. For additional information, including any specific advice or recommendations, please visit with your financial professional.</a:t>
            </a:r>
          </a:p>
          <a:p>
            <a:pPr>
              <a:lnSpc>
                <a:spcPct val="100000"/>
              </a:lnSpc>
            </a:pPr>
            <a:r>
              <a:rPr lang="en-US" sz="1050" dirty="0">
                <a:solidFill>
                  <a:schemeClr val="accent3"/>
                </a:solidFill>
              </a:rPr>
              <a:t>Security Benefit, its affiliates and subsidiaries, and their respective employees and representatives, do not provide tax, accounting, or legal advice. Any statements contained herein concerning taxes were not intended as and should not be construed as tax advice, nor should they be used for the purpose of avoiding federal, state, or local taxes and/or tax penalties. Please seek independent tax, accounting, or legal advice.</a:t>
            </a:r>
          </a:p>
          <a:p>
            <a:r>
              <a:rPr lang="en-US" sz="1050" dirty="0">
                <a:solidFill>
                  <a:schemeClr val="accent3"/>
                </a:solidFill>
              </a:rPr>
              <a:t>Services offered through </a:t>
            </a:r>
            <a:r>
              <a:rPr lang="en-US" sz="1050" b="1" dirty="0">
                <a:solidFill>
                  <a:schemeClr val="accent3"/>
                </a:solidFill>
              </a:rPr>
              <a:t>Security Distributors</a:t>
            </a:r>
            <a:r>
              <a:rPr lang="en-US" sz="1050" dirty="0">
                <a:solidFill>
                  <a:schemeClr val="accent3"/>
                </a:solidFill>
              </a:rPr>
              <a:t>, a subsidiary of SBL Holdings, Inc. (Security Benefit).</a:t>
            </a:r>
            <a:endParaRPr lang="en-US" sz="1050" b="1" dirty="0">
              <a:solidFill>
                <a:schemeClr val="accent3"/>
              </a:solidFill>
            </a:endParaRPr>
          </a:p>
          <a:p>
            <a:pPr>
              <a:lnSpc>
                <a:spcPct val="100000"/>
              </a:lnSpc>
            </a:pPr>
            <a:r>
              <a:rPr lang="en-US" sz="1050" b="1" dirty="0">
                <a:solidFill>
                  <a:schemeClr val="accent3"/>
                </a:solidFill>
              </a:rPr>
              <a:t>Prepared by Broadridge Advisor Solutions, Copyright 2020.</a:t>
            </a:r>
            <a:endParaRPr lang="en-US" sz="1050" dirty="0">
              <a:solidFill>
                <a:schemeClr val="accent3"/>
              </a:solidFill>
            </a:endParaRPr>
          </a:p>
          <a:p>
            <a:pPr>
              <a:lnSpc>
                <a:spcPct val="100000"/>
              </a:lnSpc>
            </a:pPr>
            <a:r>
              <a:rPr lang="en-US" sz="1050" dirty="0">
                <a:solidFill>
                  <a:schemeClr val="accent3"/>
                </a:solidFill>
              </a:rPr>
              <a:t>Broadridge Investor Communication Solutions, Inc. does not provide investment, tax, legal, or retirement advice or recommendations.</a:t>
            </a:r>
          </a:p>
          <a:p>
            <a:pPr>
              <a:lnSpc>
                <a:spcPct val="100000"/>
              </a:lnSpc>
            </a:pPr>
            <a:r>
              <a:rPr lang="en-US" sz="1050" dirty="0">
                <a:solidFill>
                  <a:schemeClr val="accent3"/>
                </a:solidFill>
              </a:rPr>
              <a:t>The information presented here is not specific to any individual’s personal circumstances.</a:t>
            </a:r>
          </a:p>
          <a:p>
            <a:pPr>
              <a:lnSpc>
                <a:spcPct val="100000"/>
              </a:lnSpc>
            </a:pPr>
            <a:r>
              <a:rPr lang="en-US" sz="1050" dirty="0">
                <a:solidFill>
                  <a:schemeClr val="accent3"/>
                </a:solidFill>
              </a:rPr>
              <a:t>To the extent that this material concerns tax matters, it is not intended or written to be used, and cannot be used, by a taxpayer for the purpose of avoiding penalties that may be imposed by law. Each taxpayer should seek independent advice from a tax professional based on his or her individual circumstances.</a:t>
            </a:r>
          </a:p>
          <a:p>
            <a:pPr>
              <a:lnSpc>
                <a:spcPct val="100000"/>
              </a:lnSpc>
            </a:pPr>
            <a:r>
              <a:rPr lang="en-US" sz="1050" dirty="0">
                <a:solidFill>
                  <a:schemeClr val="accent3"/>
                </a:solidFill>
              </a:rPr>
              <a:t>These materials are provided for general information and educational purposes based upon publicly available information from sources believed to be reliable — we cannot assure the accuracy or completeness of these materials. The information in these materials may change at any time and without notice.</a:t>
            </a:r>
          </a:p>
          <a:p>
            <a:pPr>
              <a:lnSpc>
                <a:spcPct val="100000"/>
              </a:lnSpc>
            </a:pPr>
            <a:r>
              <a:rPr lang="en-US" sz="1050" dirty="0">
                <a:solidFill>
                  <a:schemeClr val="accent3"/>
                </a:solidFill>
              </a:rPr>
              <a:t>Broadridge and Security Benefit are not affiliated.</a:t>
            </a:r>
          </a:p>
          <a:p>
            <a:pPr>
              <a:lnSpc>
                <a:spcPct val="100000"/>
              </a:lnSpc>
            </a:pPr>
            <a:endParaRPr lang="en-US" dirty="0">
              <a:solidFill>
                <a:schemeClr val="accent3"/>
              </a:solidFill>
            </a:endParaRPr>
          </a:p>
        </p:txBody>
      </p:sp>
      <p:sp>
        <p:nvSpPr>
          <p:cNvPr id="4" name="Slide Number Placeholder 5">
            <a:extLst>
              <a:ext uri="{FF2B5EF4-FFF2-40B4-BE49-F238E27FC236}">
                <a16:creationId xmlns:a16="http://schemas.microsoft.com/office/drawing/2014/main" id="{75C03EDE-B046-D341-9828-42B6399CC8AE}"/>
              </a:ext>
            </a:extLst>
          </p:cNvPr>
          <p:cNvSpPr txBox="1">
            <a:spLocks/>
          </p:cNvSpPr>
          <p:nvPr/>
        </p:nvSpPr>
        <p:spPr>
          <a:xfrm>
            <a:off x="6761059" y="4663545"/>
            <a:ext cx="1752085" cy="273845"/>
          </a:xfrm>
          <a:prstGeom prst="rect">
            <a:avLst/>
          </a:prstGeom>
        </p:spPr>
        <p:txBody>
          <a:bodyPr lIns="0" r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600" dirty="0">
                <a:solidFill>
                  <a:schemeClr val="accent3"/>
                </a:solidFill>
                <a:latin typeface="Calibri" panose="020F0502020204030204" pitchFamily="34" charset="0"/>
                <a:cs typeface="Calibri" panose="020F0502020204030204" pitchFamily="34" charset="0"/>
              </a:rPr>
              <a:t>37-07990-00  | 2026/03/05  |  </a:t>
            </a:r>
            <a:fld id="{D0C23CAC-3615-4471-B9FB-AB376FAFF36C}" type="slidenum">
              <a:rPr lang="en-US" sz="600">
                <a:solidFill>
                  <a:schemeClr val="accent3"/>
                </a:solidFill>
                <a:latin typeface="Calibri" panose="020F0502020204030204" pitchFamily="34" charset="0"/>
                <a:cs typeface="Calibri" panose="020F0502020204030204" pitchFamily="34" charset="0"/>
              </a:rPr>
              <a:pPr algn="r"/>
              <a:t>39</a:t>
            </a:fld>
            <a:endParaRPr lang="en-US" sz="600" dirty="0">
              <a:solidFill>
                <a:schemeClr val="accent3"/>
              </a:solidFill>
              <a:latin typeface="Calibri" panose="020F0502020204030204" pitchFamily="34" charset="0"/>
              <a:cs typeface="Calibri" panose="020F0502020204030204" pitchFamily="34" charset="0"/>
            </a:endParaRPr>
          </a:p>
        </p:txBody>
      </p:sp>
    </p:spTree>
  </p:cSld>
  <p:clrMapOvr>
    <a:masterClrMapping/>
  </p:clrMapOvr>
</p:sld>
</file>

<file path=ppt/theme/theme1.xml><?xml version="1.0" encoding="utf-8"?>
<a:theme xmlns:a="http://schemas.openxmlformats.org/drawingml/2006/main" name="SB-Corporate-Standard">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SB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2-09250-07 SB Sustainable Advantage Deck FPUO - New Corp Template" id="{5542ECEC-D2E5-B247-8047-15304B7C7A86}" vid="{D2D4085D-864F-194C-BAD5-864263ABAC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22-09250-07 SB Sustainable Advantage Deck FPUO - New Corp Template</Template>
  <TotalTime>25380</TotalTime>
  <Words>10179</Words>
  <Application>Microsoft Macintosh PowerPoint</Application>
  <PresentationFormat>Custom</PresentationFormat>
  <Paragraphs>812</Paragraphs>
  <Slides>39</Slides>
  <Notes>39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Sofia Pro Light</vt:lpstr>
      <vt:lpstr>Sofia Pro Semi Bold</vt:lpstr>
      <vt:lpstr>Wingdings</vt:lpstr>
      <vt:lpstr>SB-Corporate-Standard</vt:lpstr>
      <vt:lpstr>Women and Money TAKING CHARGE OF YOUR FINANCIAL FUTURE</vt:lpstr>
      <vt:lpstr>Speaker Slide</vt:lpstr>
      <vt:lpstr>PowerPoint Presentation</vt:lpstr>
      <vt:lpstr>Economic Overview</vt:lpstr>
      <vt:lpstr>Economic Overview</vt:lpstr>
      <vt:lpstr>Economic Overview</vt:lpstr>
      <vt:lpstr>Retirement Challenges</vt:lpstr>
      <vt:lpstr>Retirement Challenges5</vt:lpstr>
      <vt:lpstr>Retirement Challenges</vt:lpstr>
      <vt:lpstr>Retirement Challenges</vt:lpstr>
      <vt:lpstr>Retirement Challenges</vt:lpstr>
      <vt:lpstr>Retirement Challenges</vt:lpstr>
      <vt:lpstr>Retirement Challenges</vt:lpstr>
      <vt:lpstr>Income in Retirement</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Retirement Well-being</vt:lpstr>
      <vt:lpstr>Six Steps to Retirement Well-being</vt:lpstr>
      <vt:lpstr>Retirement Well-being</vt:lpstr>
      <vt:lpstr>Retirement Well-being</vt:lpstr>
      <vt:lpstr>Retirement Well-being</vt:lpstr>
      <vt:lpstr>Retirement Well-being</vt:lpstr>
      <vt:lpstr>Thank You</vt:lpstr>
      <vt:lpstr>PowerPoint Presentation</vt:lpstr>
    </vt:vector>
  </TitlesOfParts>
  <Company>Forefield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Chris</dc:creator>
  <cp:lastModifiedBy>Heller, Caroline</cp:lastModifiedBy>
  <cp:revision>726</cp:revision>
  <cp:lastPrinted>2023-04-06T17:44:22Z</cp:lastPrinted>
  <dcterms:created xsi:type="dcterms:W3CDTF">2011-07-21T14:28:49Z</dcterms:created>
  <dcterms:modified xsi:type="dcterms:W3CDTF">2026-03-31T20:22:19Z</dcterms:modified>
</cp:coreProperties>
</file>