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72" r:id="rId1"/>
  </p:sldMasterIdLst>
  <p:notesMasterIdLst>
    <p:notesMasterId r:id="rId29"/>
  </p:notesMasterIdLst>
  <p:handoutMasterIdLst>
    <p:handoutMasterId r:id="rId30"/>
  </p:handoutMasterIdLst>
  <p:sldIdLst>
    <p:sldId id="393" r:id="rId2"/>
    <p:sldId id="458" r:id="rId3"/>
    <p:sldId id="416" r:id="rId4"/>
    <p:sldId id="440" r:id="rId5"/>
    <p:sldId id="439" r:id="rId6"/>
    <p:sldId id="437" r:id="rId7"/>
    <p:sldId id="438" r:id="rId8"/>
    <p:sldId id="428" r:id="rId9"/>
    <p:sldId id="456" r:id="rId10"/>
    <p:sldId id="457" r:id="rId11"/>
    <p:sldId id="459" r:id="rId12"/>
    <p:sldId id="430" r:id="rId13"/>
    <p:sldId id="452" r:id="rId14"/>
    <p:sldId id="453" r:id="rId15"/>
    <p:sldId id="454" r:id="rId16"/>
    <p:sldId id="455" r:id="rId17"/>
    <p:sldId id="441" r:id="rId18"/>
    <p:sldId id="419" r:id="rId19"/>
    <p:sldId id="443" r:id="rId20"/>
    <p:sldId id="444" r:id="rId21"/>
    <p:sldId id="446" r:id="rId22"/>
    <p:sldId id="448" r:id="rId23"/>
    <p:sldId id="449" r:id="rId24"/>
    <p:sldId id="450" r:id="rId25"/>
    <p:sldId id="424" r:id="rId26"/>
    <p:sldId id="433" r:id="rId27"/>
    <p:sldId id="414" r:id="rId28"/>
  </p:sldIdLst>
  <p:sldSz cx="12192000" cy="6858000"/>
  <p:notesSz cx="7315200" cy="9601200"/>
  <p:embeddedFontLst>
    <p:embeddedFont>
      <p:font typeface="Calibri" panose="020F0502020204030204" pitchFamily="34" charset="0"/>
      <p:regular r:id="rId31"/>
      <p:bold r:id="rId32"/>
      <p:italic r:id="rId33"/>
      <p:boldItalic r:id="rId34"/>
    </p:embeddedFont>
    <p:embeddedFont>
      <p:font typeface="Calibri Light" panose="020F0302020204030204" pitchFamily="34" charset="0"/>
      <p:regular r:id="rId35"/>
      <p:italic r:id="rId36"/>
    </p:embeddedFont>
    <p:embeddedFont>
      <p:font typeface="Sofia Pro" pitchFamily="2" charset="77"/>
      <p:regular r:id="rId37"/>
      <p:bold r:id="rId38"/>
      <p:italic r:id="rId39"/>
      <p:boldItalic r:id="rId4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9D6789D-D7A1-484A-A9F8-67AAFBDB4D7C}">
          <p14:sldIdLst>
            <p14:sldId id="393"/>
            <p14:sldId id="458"/>
            <p14:sldId id="416"/>
            <p14:sldId id="440"/>
            <p14:sldId id="439"/>
            <p14:sldId id="437"/>
            <p14:sldId id="438"/>
            <p14:sldId id="428"/>
            <p14:sldId id="456"/>
            <p14:sldId id="457"/>
            <p14:sldId id="459"/>
            <p14:sldId id="430"/>
            <p14:sldId id="452"/>
            <p14:sldId id="453"/>
            <p14:sldId id="454"/>
            <p14:sldId id="455"/>
            <p14:sldId id="441"/>
            <p14:sldId id="419"/>
            <p14:sldId id="443"/>
            <p14:sldId id="444"/>
            <p14:sldId id="446"/>
            <p14:sldId id="448"/>
            <p14:sldId id="449"/>
            <p14:sldId id="450"/>
            <p14:sldId id="424"/>
            <p14:sldId id="433"/>
            <p14:sldId id="414"/>
          </p14:sldIdLst>
        </p14:section>
      </p14:sectionLst>
    </p:ext>
    <p:ext uri="{EFAFB233-063F-42B5-8137-9DF3F51BA10A}">
      <p15:sldGuideLst xmlns:p15="http://schemas.microsoft.com/office/powerpoint/2012/main">
        <p15:guide id="1" orient="horz" pos="432" userDrawn="1">
          <p15:clr>
            <a:srgbClr val="A4A3A4"/>
          </p15:clr>
        </p15:guide>
        <p15:guide id="2" pos="720" userDrawn="1">
          <p15:clr>
            <a:srgbClr val="A4A3A4"/>
          </p15:clr>
        </p15:guide>
        <p15:guide id="3" pos="7296" userDrawn="1">
          <p15:clr>
            <a:srgbClr val="A4A3A4"/>
          </p15:clr>
        </p15:guide>
        <p15:guide id="4" orient="horz" pos="3888"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ichols, Yolande" initials="NY" lastIdx="3" clrIdx="0"/>
  <p:cmAuthor id="1" name="Baker, Lindsay" initials="BL" lastIdx="6" clrIdx="1">
    <p:extLst>
      <p:ext uri="{19B8F6BF-5375-455C-9EA6-DF929625EA0E}">
        <p15:presenceInfo xmlns:p15="http://schemas.microsoft.com/office/powerpoint/2012/main" userId="S-1-5-21-2179869255-551367485-666338145-19221" providerId="AD"/>
      </p:ext>
    </p:extLst>
  </p:cmAuthor>
  <p:cmAuthor id="2" name="Heller, Caroline" initials="HC" lastIdx="3" clrIdx="2">
    <p:extLst>
      <p:ext uri="{19B8F6BF-5375-455C-9EA6-DF929625EA0E}">
        <p15:presenceInfo xmlns:p15="http://schemas.microsoft.com/office/powerpoint/2012/main" userId="S::caroline.heller@securitybenefit.com::c38ec5f3-6938-4705-b9cd-7bf7b1725a84" providerId="AD"/>
      </p:ext>
    </p:extLst>
  </p:cmAuthor>
  <p:cmAuthor id="3" name="Gronniger, Kim" initials="GK" lastIdx="5" clrIdx="3">
    <p:extLst>
      <p:ext uri="{19B8F6BF-5375-455C-9EA6-DF929625EA0E}">
        <p15:presenceInfo xmlns:p15="http://schemas.microsoft.com/office/powerpoint/2012/main" userId="S-1-5-21-2179869255-551367485-666338145-1758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DB2F"/>
    <a:srgbClr val="FFD401"/>
    <a:srgbClr val="E6B300"/>
    <a:srgbClr val="FFF5D1"/>
    <a:srgbClr val="FFEDD7"/>
    <a:srgbClr val="DDE4C3"/>
    <a:srgbClr val="EFF4CC"/>
    <a:srgbClr val="C6E7E0"/>
    <a:srgbClr val="81B0D2"/>
    <a:srgbClr val="D7AE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0596" autoAdjust="0"/>
    <p:restoredTop sz="82306" autoAdjust="0"/>
  </p:normalViewPr>
  <p:slideViewPr>
    <p:cSldViewPr snapToGrid="0" snapToObjects="1">
      <p:cViewPr varScale="1">
        <p:scale>
          <a:sx n="76" d="100"/>
          <a:sy n="76" d="100"/>
        </p:scale>
        <p:origin x="232" y="1808"/>
      </p:cViewPr>
      <p:guideLst>
        <p:guide orient="horz" pos="432"/>
        <p:guide pos="720"/>
        <p:guide pos="7296"/>
        <p:guide orient="horz" pos="3888"/>
      </p:guideLst>
    </p:cSldViewPr>
  </p:slideViewPr>
  <p:outlineViewPr>
    <p:cViewPr>
      <p:scale>
        <a:sx n="33" d="100"/>
        <a:sy n="33" d="100"/>
      </p:scale>
      <p:origin x="0" y="0"/>
    </p:cViewPr>
  </p:outlineViewPr>
  <p:notesTextViewPr>
    <p:cViewPr>
      <p:scale>
        <a:sx n="110" d="100"/>
        <a:sy n="110" d="100"/>
      </p:scale>
      <p:origin x="0" y="0"/>
    </p:cViewPr>
  </p:notesTextViewPr>
  <p:notesViewPr>
    <p:cSldViewPr snapToGrid="0" snapToObjects="1" showGuides="1">
      <p:cViewPr varScale="1">
        <p:scale>
          <a:sx n="153" d="100"/>
          <a:sy n="153" d="100"/>
        </p:scale>
        <p:origin x="2088" y="184"/>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a:noFill/>
            </a:ln>
          </c:spPr>
          <c:dPt>
            <c:idx val="0"/>
            <c:bubble3D val="0"/>
            <c:spPr>
              <a:solidFill>
                <a:schemeClr val="bg1"/>
              </a:solidFill>
              <a:ln w="19050">
                <a:noFill/>
              </a:ln>
              <a:effectLst/>
            </c:spPr>
            <c:extLst>
              <c:ext xmlns:c16="http://schemas.microsoft.com/office/drawing/2014/chart" uri="{C3380CC4-5D6E-409C-BE32-E72D297353CC}">
                <c16:uniqueId val="{00000002-0C36-4E77-9723-AE4B58BD0B13}"/>
              </c:ext>
            </c:extLst>
          </c:dPt>
          <c:dPt>
            <c:idx val="1"/>
            <c:bubble3D val="0"/>
            <c:spPr>
              <a:solidFill>
                <a:schemeClr val="tx1">
                  <a:lumMod val="75000"/>
                </a:schemeClr>
              </a:solidFill>
              <a:ln w="19050">
                <a:noFill/>
              </a:ln>
              <a:effectLst/>
            </c:spPr>
            <c:extLst>
              <c:ext xmlns:c16="http://schemas.microsoft.com/office/drawing/2014/chart" uri="{C3380CC4-5D6E-409C-BE32-E72D297353CC}">
                <c16:uniqueId val="{00000001-0C36-4E77-9723-AE4B58BD0B13}"/>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c:ext xmlns:c16="http://schemas.microsoft.com/office/drawing/2014/chart" uri="{C3380CC4-5D6E-409C-BE32-E72D297353CC}">
              <c16:uniqueId val="{00000000-0C36-4E77-9723-AE4B58BD0B13}"/>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0.10796</cdr:x>
      <cdr:y>0.04778</cdr:y>
    </cdr:from>
    <cdr:to>
      <cdr:x>0.89536</cdr:x>
      <cdr:y>0.94333</cdr:y>
    </cdr:to>
    <cdr:sp macro="" textlink="">
      <cdr:nvSpPr>
        <cdr:cNvPr id="2" name="TextBox 1"/>
        <cdr:cNvSpPr txBox="1"/>
      </cdr:nvSpPr>
      <cdr:spPr>
        <a:xfrm xmlns:a="http://schemas.openxmlformats.org/drawingml/2006/main">
          <a:off x="310342" y="122218"/>
          <a:ext cx="2263367" cy="2290527"/>
        </a:xfrm>
        <a:prstGeom xmlns:a="http://schemas.openxmlformats.org/drawingml/2006/main" prst="rect">
          <a:avLst/>
        </a:prstGeom>
      </cdr:spPr>
      <cdr:txBody>
        <a:bodyPr xmlns:a="http://schemas.openxmlformats.org/drawingml/2006/main" vertOverflow="clip" wrap="square" rtlCol="0" anchor="ctr"/>
        <a:lstStyle xmlns:a="http://schemas.openxmlformats.org/drawingml/2006/main"/>
        <a:p xmlns:a="http://schemas.openxmlformats.org/drawingml/2006/main">
          <a:pPr algn="ctr"/>
          <a:r>
            <a:rPr lang="en-US" sz="5400" dirty="0">
              <a:solidFill>
                <a:schemeClr val="bg1"/>
              </a:solidFill>
              <a:latin typeface="Calibri" panose="020F0502020204030204" pitchFamily="34" charset="0"/>
            </a:rPr>
            <a:t>55%</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169920" cy="480060"/>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sz="quarter" idx="1"/>
          </p:nvPr>
        </p:nvSpPr>
        <p:spPr>
          <a:xfrm>
            <a:off x="4143588" y="2"/>
            <a:ext cx="3169920" cy="480060"/>
          </a:xfrm>
          <a:prstGeom prst="rect">
            <a:avLst/>
          </a:prstGeom>
        </p:spPr>
        <p:txBody>
          <a:bodyPr vert="horz" lIns="96616" tIns="48308" rIns="96616" bIns="48308" rtlCol="0"/>
          <a:lstStyle>
            <a:lvl1pPr algn="r">
              <a:defRPr sz="1300"/>
            </a:lvl1pPr>
          </a:lstStyle>
          <a:p>
            <a:fld id="{657C5B68-72E1-2646-9226-569C5D4BBE63}" type="datetime1">
              <a:rPr lang="en-US" smtClean="0"/>
              <a:t>8/14/20</a:t>
            </a:fld>
            <a:endParaRPr lang="en-US"/>
          </a:p>
        </p:txBody>
      </p:sp>
      <p:sp>
        <p:nvSpPr>
          <p:cNvPr id="4" name="Footer Placeholder 3"/>
          <p:cNvSpPr>
            <a:spLocks noGrp="1"/>
          </p:cNvSpPr>
          <p:nvPr>
            <p:ph type="ftr" sz="quarter" idx="2"/>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a:p>
        </p:txBody>
      </p:sp>
      <p:sp>
        <p:nvSpPr>
          <p:cNvPr id="5" name="Slide Number Placeholder 4"/>
          <p:cNvSpPr>
            <a:spLocks noGrp="1"/>
          </p:cNvSpPr>
          <p:nvPr>
            <p:ph type="sldNum" sz="quarter" idx="3"/>
          </p:nvPr>
        </p:nvSpPr>
        <p:spPr>
          <a:xfrm>
            <a:off x="4143588" y="9119476"/>
            <a:ext cx="3169920" cy="480060"/>
          </a:xfrm>
          <a:prstGeom prst="rect">
            <a:avLst/>
          </a:prstGeom>
        </p:spPr>
        <p:txBody>
          <a:bodyPr vert="horz" lIns="96616" tIns="48308" rIns="96616" bIns="48308" rtlCol="0" anchor="b"/>
          <a:lstStyle>
            <a:lvl1pPr algn="r">
              <a:defRPr sz="1300"/>
            </a:lvl1pPr>
          </a:lstStyle>
          <a:p>
            <a:fld id="{7017C2EB-76BA-AA43-9725-C43CC01DA5F7}" type="slidenum">
              <a:rPr lang="en-US" smtClean="0"/>
              <a:t>‹#›</a:t>
            </a:fld>
            <a:endParaRPr lang="en-US"/>
          </a:p>
        </p:txBody>
      </p:sp>
    </p:spTree>
    <p:extLst>
      <p:ext uri="{BB962C8B-B14F-4D97-AF65-F5344CB8AC3E}">
        <p14:creationId xmlns:p14="http://schemas.microsoft.com/office/powerpoint/2010/main" val="377103681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169920" cy="480060"/>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idx="1"/>
          </p:nvPr>
        </p:nvSpPr>
        <p:spPr>
          <a:xfrm>
            <a:off x="4143588" y="2"/>
            <a:ext cx="3169920" cy="480060"/>
          </a:xfrm>
          <a:prstGeom prst="rect">
            <a:avLst/>
          </a:prstGeom>
        </p:spPr>
        <p:txBody>
          <a:bodyPr vert="horz" lIns="96616" tIns="48308" rIns="96616" bIns="48308" rtlCol="0"/>
          <a:lstStyle>
            <a:lvl1pPr algn="r">
              <a:defRPr sz="1300"/>
            </a:lvl1pPr>
          </a:lstStyle>
          <a:p>
            <a:fld id="{5101FEF5-12CF-C143-A8AC-5B1DD31F5827}" type="datetime1">
              <a:rPr lang="en-US" smtClean="0"/>
              <a:t>8/14/20</a:t>
            </a:fld>
            <a:endParaRPr lang="en-US"/>
          </a:p>
        </p:txBody>
      </p:sp>
      <p:sp>
        <p:nvSpPr>
          <p:cNvPr id="4" name="Slide Image Placeholder 3"/>
          <p:cNvSpPr>
            <a:spLocks noGrp="1" noRot="1" noChangeAspect="1"/>
          </p:cNvSpPr>
          <p:nvPr>
            <p:ph type="sldImg" idx="2"/>
          </p:nvPr>
        </p:nvSpPr>
        <p:spPr>
          <a:xfrm>
            <a:off x="457200" y="720725"/>
            <a:ext cx="6400800" cy="3600450"/>
          </a:xfrm>
          <a:prstGeom prst="rect">
            <a:avLst/>
          </a:prstGeom>
          <a:noFill/>
          <a:ln w="12700">
            <a:solidFill>
              <a:prstClr val="black"/>
            </a:solidFill>
          </a:ln>
        </p:spPr>
        <p:txBody>
          <a:bodyPr vert="horz" lIns="96616" tIns="48308" rIns="96616" bIns="48308" rtlCol="0" anchor="ctr"/>
          <a:lstStyle/>
          <a:p>
            <a:endParaRPr lang="en-US" dirty="0"/>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616" tIns="48308" rIns="96616" bIns="48308"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a:p>
        </p:txBody>
      </p:sp>
      <p:sp>
        <p:nvSpPr>
          <p:cNvPr id="7" name="Slide Number Placeholder 6"/>
          <p:cNvSpPr>
            <a:spLocks noGrp="1"/>
          </p:cNvSpPr>
          <p:nvPr>
            <p:ph type="sldNum" sz="quarter" idx="5"/>
          </p:nvPr>
        </p:nvSpPr>
        <p:spPr>
          <a:xfrm>
            <a:off x="4143588" y="9119476"/>
            <a:ext cx="3169920" cy="480060"/>
          </a:xfrm>
          <a:prstGeom prst="rect">
            <a:avLst/>
          </a:prstGeom>
        </p:spPr>
        <p:txBody>
          <a:bodyPr vert="horz" lIns="96616" tIns="48308" rIns="96616" bIns="48308" rtlCol="0" anchor="b"/>
          <a:lstStyle>
            <a:lvl1pPr algn="r">
              <a:defRPr sz="1300"/>
            </a:lvl1pPr>
          </a:lstStyle>
          <a:p>
            <a:fld id="{4501980E-A242-044A-B921-D24AEDEC773B}" type="slidenum">
              <a:rPr lang="en-US" smtClean="0"/>
              <a:t>‹#›</a:t>
            </a:fld>
            <a:endParaRPr lang="en-US"/>
          </a:p>
        </p:txBody>
      </p:sp>
    </p:spTree>
    <p:extLst>
      <p:ext uri="{BB962C8B-B14F-4D97-AF65-F5344CB8AC3E}">
        <p14:creationId xmlns:p14="http://schemas.microsoft.com/office/powerpoint/2010/main" val="99917603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1pPr>
    <a:lvl2pPr marL="4572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2pPr>
    <a:lvl3pPr marL="9144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3pPr>
    <a:lvl4pPr marL="13716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4pPr>
    <a:lvl5pPr marL="1828800" algn="l" defTabSz="4572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aseline="0" dirty="0"/>
              <a:t>Thank you for joining us today for our presentation on how to assist your aging parents. We’ll share information that will help you prepare a plan to reduce risk for everyone’s well-being.</a:t>
            </a:r>
            <a:endParaRPr lang="en-US" sz="900" dirty="0"/>
          </a:p>
        </p:txBody>
      </p:sp>
      <p:sp>
        <p:nvSpPr>
          <p:cNvPr id="4" name="Slide Number Placeholder 3"/>
          <p:cNvSpPr>
            <a:spLocks noGrp="1"/>
          </p:cNvSpPr>
          <p:nvPr>
            <p:ph type="sldNum" sz="quarter" idx="5"/>
          </p:nvPr>
        </p:nvSpPr>
        <p:spPr/>
        <p:txBody>
          <a:bodyPr/>
          <a:lstStyle/>
          <a:p>
            <a:fld id="{4501980E-A242-044A-B921-D24AEDEC773B}" type="slidenum">
              <a:rPr lang="en-US" smtClean="0"/>
              <a:t>1</a:t>
            </a:fld>
            <a:endParaRPr lang="en-US"/>
          </a:p>
        </p:txBody>
      </p:sp>
    </p:spTree>
    <p:extLst>
      <p:ext uri="{BB962C8B-B14F-4D97-AF65-F5344CB8AC3E}">
        <p14:creationId xmlns:p14="http://schemas.microsoft.com/office/powerpoint/2010/main" val="3009440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ea typeface="+mn-ea"/>
              </a:rPr>
              <a:t>[Introduce yourself.]</a:t>
            </a:r>
          </a:p>
        </p:txBody>
      </p:sp>
      <p:sp>
        <p:nvSpPr>
          <p:cNvPr id="4" name="Slide Number Placeholder 3"/>
          <p:cNvSpPr>
            <a:spLocks noGrp="1"/>
          </p:cNvSpPr>
          <p:nvPr>
            <p:ph type="sldNum" sz="quarter" idx="5"/>
          </p:nvPr>
        </p:nvSpPr>
        <p:spPr/>
        <p:txBody>
          <a:bodyPr/>
          <a:lstStyle/>
          <a:p>
            <a:fld id="{4501980E-A242-044A-B921-D24AEDEC773B}" type="slidenum">
              <a:rPr lang="en-US" smtClean="0"/>
              <a:t>2</a:t>
            </a:fld>
            <a:endParaRPr lang="en-US"/>
          </a:p>
        </p:txBody>
      </p:sp>
    </p:spTree>
    <p:extLst>
      <p:ext uri="{BB962C8B-B14F-4D97-AF65-F5344CB8AC3E}">
        <p14:creationId xmlns:p14="http://schemas.microsoft.com/office/powerpoint/2010/main" val="3861219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Agin</a:t>
            </a:r>
            <a:r>
              <a:rPr lang="en-US" sz="900" baseline="0" dirty="0"/>
              <a:t>g affects everyone differently, but regardless of how sharp and fit your parents might be, there will likely be eventual declines in their mental and/or physical health. And when that happens, you and your family members may need to step in and assist.</a:t>
            </a:r>
          </a:p>
          <a:p>
            <a:endParaRPr lang="en-US" sz="900" baseline="0" dirty="0"/>
          </a:p>
          <a:p>
            <a:r>
              <a:rPr lang="en-US" sz="900" baseline="0" dirty="0"/>
              <a:t>It’s a scary proposition. In fact, 55% of adults ranked “being responsible for aging parents” ahead of both “spouse’s health” and “family health catastrophe” as their biggest fear.</a:t>
            </a:r>
            <a:endParaRPr lang="en-US" sz="900" dirty="0"/>
          </a:p>
        </p:txBody>
      </p:sp>
      <p:sp>
        <p:nvSpPr>
          <p:cNvPr id="4" name="Slide Number Placeholder 3"/>
          <p:cNvSpPr>
            <a:spLocks noGrp="1"/>
          </p:cNvSpPr>
          <p:nvPr>
            <p:ph type="sldNum" sz="quarter" idx="5"/>
          </p:nvPr>
        </p:nvSpPr>
        <p:spPr/>
        <p:txBody>
          <a:bodyPr/>
          <a:lstStyle/>
          <a:p>
            <a:fld id="{4501980E-A242-044A-B921-D24AEDEC773B}" type="slidenum">
              <a:rPr lang="en-US" smtClean="0"/>
              <a:t>3</a:t>
            </a:fld>
            <a:endParaRPr lang="en-US"/>
          </a:p>
        </p:txBody>
      </p:sp>
    </p:spTree>
    <p:extLst>
      <p:ext uri="{BB962C8B-B14F-4D97-AF65-F5344CB8AC3E}">
        <p14:creationId xmlns:p14="http://schemas.microsoft.com/office/powerpoint/2010/main" val="2176543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As our parents age, they become</a:t>
            </a:r>
            <a:r>
              <a:rPr lang="en-US" sz="900" baseline="0" dirty="0"/>
              <a:t> more vulnerable to a variety of risks—financial, physical, and emotional. As adult children, you want to protect them. Today we’re going to explore several aspects of caring for aging parents. We’ll identify issues and their impact on a parent’s well-being as well as your own. We’ll develop a plan to help you address needs that will likely arise, and we’ll end our session with tips on how to respect your parents’ wishes, when possible, and still preserve your relationship.</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4</a:t>
            </a:fld>
            <a:endParaRPr lang="en-US"/>
          </a:p>
        </p:txBody>
      </p:sp>
    </p:spTree>
    <p:extLst>
      <p:ext uri="{BB962C8B-B14F-4D97-AF65-F5344CB8AC3E}">
        <p14:creationId xmlns:p14="http://schemas.microsoft.com/office/powerpoint/2010/main" val="2508954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First, we’ll identify issues and their impact on a parent’s daily</a:t>
            </a:r>
            <a:r>
              <a:rPr lang="en-US" sz="900" baseline="0" dirty="0"/>
              <a:t> living activities.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5</a:t>
            </a:fld>
            <a:endParaRPr lang="en-US"/>
          </a:p>
        </p:txBody>
      </p:sp>
    </p:spTree>
    <p:extLst>
      <p:ext uri="{BB962C8B-B14F-4D97-AF65-F5344CB8AC3E}">
        <p14:creationId xmlns:p14="http://schemas.microsoft.com/office/powerpoint/2010/main" val="32632816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We</a:t>
            </a:r>
            <a:r>
              <a:rPr lang="en-US" sz="900" baseline="0" dirty="0"/>
              <a:t> don’t know how long we’ll live or how long our parents will, but it’s wise to develop a plan that anticipates and accommodates for longevity. About 100,000 baby boomers turn 65 every day.</a:t>
            </a:r>
          </a:p>
          <a:p>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On one hand, living longer is a great thing—more time to spend with family and friends and so forth. On the other hand, it can be costly. Having a plan that encompasses a potential need for long-term care and </a:t>
            </a:r>
            <a:r>
              <a:rPr lang="en-US" sz="900" kern="1200" dirty="0">
                <a:solidFill>
                  <a:schemeClr val="tx1"/>
                </a:solidFill>
                <a:effectLst/>
                <a:ea typeface="+mn-ea"/>
              </a:rPr>
              <a:t>other financial concerns</a:t>
            </a:r>
            <a:r>
              <a:rPr lang="en-US" sz="900" baseline="0" dirty="0"/>
              <a:t> can be a prudent part of your process. A 65-year-old woman today can expect to live to 87, and a 65-year-old man can expect to live to 84.</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6</a:t>
            </a:fld>
            <a:endParaRPr lang="en-US"/>
          </a:p>
        </p:txBody>
      </p:sp>
    </p:spTree>
    <p:extLst>
      <p:ext uri="{BB962C8B-B14F-4D97-AF65-F5344CB8AC3E}">
        <p14:creationId xmlns:p14="http://schemas.microsoft.com/office/powerpoint/2010/main" val="30977552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Although it might be awkward, set up a meeting dedicated to discussing in as much detail as possible what your parents’ resources, wants, and needs are and their thoughts about the future. Include siblings too if applicable. These types of discussions typically take place when the 40/70 rule is reached — when a child is 40 and a parent is </a:t>
            </a:r>
            <a:r>
              <a:rPr lang="en-US" sz="900" kern="1200" dirty="0">
                <a:solidFill>
                  <a:schemeClr val="tx1"/>
                </a:solidFill>
                <a:effectLst/>
                <a:ea typeface="+mn-ea"/>
              </a:rPr>
              <a:t>at least </a:t>
            </a:r>
            <a:r>
              <a:rPr lang="en-US" sz="900" baseline="0" dirty="0"/>
              <a:t>70. These are some of the things you’ll want to cover in your conversation:</a:t>
            </a:r>
          </a:p>
          <a:p>
            <a:endParaRPr lang="en-US" sz="900" baseline="0" dirty="0"/>
          </a:p>
          <a:p>
            <a:r>
              <a:rPr lang="en-US" sz="900" baseline="0" dirty="0"/>
              <a:t>Medical care costs and directives</a:t>
            </a:r>
          </a:p>
          <a:p>
            <a:r>
              <a:rPr lang="en-US" sz="900" baseline="0" dirty="0"/>
              <a:t>Income and savings</a:t>
            </a:r>
          </a:p>
          <a:p>
            <a:r>
              <a:rPr lang="en-US" sz="900" baseline="0" dirty="0"/>
              <a:t>Estate plans</a:t>
            </a:r>
          </a:p>
          <a:p>
            <a:r>
              <a:rPr lang="en-US" sz="900" baseline="0" dirty="0"/>
              <a:t>And</a:t>
            </a:r>
          </a:p>
          <a:p>
            <a:r>
              <a:rPr lang="en-US" sz="900" baseline="0" dirty="0"/>
              <a:t>Funeral arrangements.</a:t>
            </a:r>
          </a:p>
          <a:p>
            <a:endParaRPr lang="en-US" sz="900" baseline="0" dirty="0"/>
          </a:p>
          <a:p>
            <a:r>
              <a:rPr lang="en-US" sz="900" baseline="0" dirty="0"/>
              <a:t>Even though these discussions might be difficult, it’s better to focus on the details now rather than making decisions in haste in a crisis.</a:t>
            </a:r>
          </a:p>
        </p:txBody>
      </p:sp>
      <p:sp>
        <p:nvSpPr>
          <p:cNvPr id="4" name="Slide Number Placeholder 3"/>
          <p:cNvSpPr>
            <a:spLocks noGrp="1"/>
          </p:cNvSpPr>
          <p:nvPr>
            <p:ph type="sldNum" sz="quarter" idx="5"/>
          </p:nvPr>
        </p:nvSpPr>
        <p:spPr/>
        <p:txBody>
          <a:bodyPr/>
          <a:lstStyle/>
          <a:p>
            <a:fld id="{4501980E-A242-044A-B921-D24AEDEC773B}" type="slidenum">
              <a:rPr lang="en-US" smtClean="0"/>
              <a:t>7</a:t>
            </a:fld>
            <a:endParaRPr lang="en-US"/>
          </a:p>
        </p:txBody>
      </p:sp>
    </p:spTree>
    <p:extLst>
      <p:ext uri="{BB962C8B-B14F-4D97-AF65-F5344CB8AC3E}">
        <p14:creationId xmlns:p14="http://schemas.microsoft.com/office/powerpoint/2010/main" val="1919637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a typeface="+mn-ea"/>
              </a:rPr>
              <a:t>An estimated 5.8 million Americans age 65 and older are living with Alzheimer's dementia in 2020. Eighty percent are age 75 or older. Here are a few key signs to look for to identify changes in a parent's behavior that could indicate potential health problems. Memory loss is a major indicator of dementia. Your parent may become forgetful and have difficulty following conversations or ask the same questions over and over. </a:t>
            </a:r>
            <a:r>
              <a:rPr lang="en-US" sz="900" dirty="0"/>
              <a:t>Wearing the same clothes and being lax about hygiene could be </a:t>
            </a:r>
            <a:r>
              <a:rPr lang="en-US" sz="900" kern="1200" dirty="0">
                <a:solidFill>
                  <a:schemeClr val="tx1"/>
                </a:solidFill>
                <a:effectLst/>
                <a:ea typeface="+mn-ea"/>
              </a:rPr>
              <a:t>signs </a:t>
            </a:r>
            <a:r>
              <a:rPr lang="en-US" sz="900" dirty="0"/>
              <a:t>a</a:t>
            </a:r>
            <a:r>
              <a:rPr lang="en-US" sz="900" baseline="0" dirty="0"/>
              <a:t> parent is struggling too. Being unable to use a phone or an appliance or no longer wanting to meet with family and friends could also be indicators of mental health changes. Being unsteady and dizzy could create concerns about home safety, and changes in appetite or the ability to smell could be the result of physical or emotional changes as well.</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8</a:t>
            </a:fld>
            <a:endParaRPr lang="en-US"/>
          </a:p>
        </p:txBody>
      </p:sp>
    </p:spTree>
    <p:extLst>
      <p:ext uri="{BB962C8B-B14F-4D97-AF65-F5344CB8AC3E}">
        <p14:creationId xmlns:p14="http://schemas.microsoft.com/office/powerpoint/2010/main" val="169026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a typeface="+mn-ea"/>
              </a:rPr>
              <a:t>Pay attention to overdue bills or default notices and to any references your parents make about finances. Are</a:t>
            </a:r>
            <a:r>
              <a:rPr lang="en-US" sz="900" kern="1200" baseline="0" dirty="0">
                <a:solidFill>
                  <a:schemeClr val="tx1"/>
                </a:solidFill>
                <a:ea typeface="+mn-ea"/>
              </a:rPr>
              <a:t> </a:t>
            </a:r>
            <a:r>
              <a:rPr lang="en-US" sz="900" kern="1200" dirty="0">
                <a:solidFill>
                  <a:schemeClr val="tx1"/>
                </a:solidFill>
                <a:ea typeface="+mn-ea"/>
              </a:rPr>
              <a:t>they struggling to do things they’ve typically done well like balancing a checkbook or</a:t>
            </a:r>
            <a:r>
              <a:rPr lang="en-US" sz="900" kern="1200" baseline="0" dirty="0">
                <a:solidFill>
                  <a:schemeClr val="tx1"/>
                </a:solidFill>
                <a:ea typeface="+mn-ea"/>
              </a:rPr>
              <a:t> </a:t>
            </a:r>
            <a:r>
              <a:rPr lang="en-US" sz="900" kern="1200" dirty="0">
                <a:solidFill>
                  <a:schemeClr val="tx1"/>
                </a:solidFill>
                <a:ea typeface="+mn-ea"/>
              </a:rPr>
              <a:t>managing online bill payments? Have their spending patterns changed? Have they</a:t>
            </a:r>
            <a:r>
              <a:rPr lang="en-US" sz="900" kern="1200" baseline="0" dirty="0">
                <a:solidFill>
                  <a:schemeClr val="tx1"/>
                </a:solidFill>
                <a:ea typeface="+mn-ea"/>
              </a:rPr>
              <a:t> </a:t>
            </a:r>
            <a:r>
              <a:rPr lang="en-US" sz="900" kern="1200" dirty="0">
                <a:solidFill>
                  <a:schemeClr val="tx1"/>
                </a:solidFill>
                <a:ea typeface="+mn-ea"/>
              </a:rPr>
              <a:t>become uncharacteristically more frugal or philanthropic? Do they appear more</a:t>
            </a:r>
            <a:r>
              <a:rPr lang="en-US" sz="900" kern="1200" baseline="0" dirty="0">
                <a:solidFill>
                  <a:schemeClr val="tx1"/>
                </a:solidFill>
                <a:ea typeface="+mn-ea"/>
              </a:rPr>
              <a:t> </a:t>
            </a:r>
            <a:r>
              <a:rPr lang="en-US" sz="900" kern="1200" dirty="0">
                <a:solidFill>
                  <a:schemeClr val="tx1"/>
                </a:solidFill>
                <a:ea typeface="+mn-ea"/>
              </a:rPr>
              <a:t>vulnerable to fraud?</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900" kern="1200" dirty="0">
              <a:solidFill>
                <a:schemeClr val="tx1"/>
              </a:solidFill>
              <a:effectLst/>
              <a:ea typeface="+mn-ea"/>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ea typeface="+mn-ea"/>
              </a:rPr>
              <a:t>The U.S. Senate’s Special Committee on Aging says Americans lose $3 billion a year through financial scams.</a:t>
            </a:r>
          </a:p>
          <a:p>
            <a:endParaRPr lang="en-US" sz="900" kern="1200" dirty="0">
              <a:solidFill>
                <a:schemeClr val="tx1"/>
              </a:solidFill>
              <a:effectLst/>
              <a:ea typeface="+mn-ea"/>
            </a:endParaRPr>
          </a:p>
          <a:p>
            <a:r>
              <a:rPr lang="en-US" sz="900" kern="1200" dirty="0">
                <a:solidFill>
                  <a:schemeClr val="tx1"/>
                </a:solidFill>
                <a:effectLst/>
                <a:ea typeface="+mn-ea"/>
              </a:rPr>
              <a:t>Several things make seniors top targets:</a:t>
            </a:r>
          </a:p>
          <a:p>
            <a:endParaRPr lang="en-US" sz="900" kern="1200" dirty="0">
              <a:solidFill>
                <a:schemeClr val="tx1"/>
              </a:solidFill>
              <a:effectLst/>
              <a:ea typeface="+mn-ea"/>
            </a:endParaRPr>
          </a:p>
          <a:p>
            <a:r>
              <a:rPr lang="en-US" sz="900" kern="1200" dirty="0">
                <a:solidFill>
                  <a:schemeClr val="tx1"/>
                </a:solidFill>
                <a:effectLst/>
                <a:ea typeface="+mn-ea"/>
              </a:rPr>
              <a:t>They often have significant savings and investments.</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They often spend time using medical and government services, two industries targeted by cybercriminals.</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They may have dementia or be emotionally vulnerable to a caller's pitch.</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Some of the typical scams include pitches for technical support or fraudulent business opportunities.</a:t>
            </a:r>
          </a:p>
          <a:p>
            <a:endParaRPr lang="en-US" sz="900" kern="1200" dirty="0">
              <a:solidFill>
                <a:schemeClr val="tx1"/>
              </a:solidFill>
              <a:effectLst/>
              <a:ea typeface="+mn-ea"/>
            </a:endParaRPr>
          </a:p>
          <a:p>
            <a:r>
              <a:rPr lang="en-US" sz="900" kern="1200" dirty="0">
                <a:solidFill>
                  <a:schemeClr val="tx1"/>
                </a:solidFill>
                <a:effectLst/>
                <a:ea typeface="+mn-ea"/>
              </a:rPr>
              <a:t>A scammer may call indicating the person is a sweepstakes winner or may pose as a grandchild needing money.</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And unfortunately sometimes family members and friends prey upon a senior's vulnerabilities to get access to their money too.</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9</a:t>
            </a:fld>
            <a:endParaRPr lang="en-US"/>
          </a:p>
        </p:txBody>
      </p:sp>
    </p:spTree>
    <p:extLst>
      <p:ext uri="{BB962C8B-B14F-4D97-AF65-F5344CB8AC3E}">
        <p14:creationId xmlns:p14="http://schemas.microsoft.com/office/powerpoint/2010/main" val="29132957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ffectLst/>
                <a:ea typeface="+mn-ea"/>
              </a:rPr>
              <a:t>Here are some proactive ways you can protect your parent's identity:</a:t>
            </a:r>
          </a:p>
          <a:p>
            <a:endParaRPr lang="en-US" sz="900" kern="1200" dirty="0">
              <a:solidFill>
                <a:schemeClr val="tx1"/>
              </a:solidFill>
              <a:effectLst/>
              <a:ea typeface="+mn-ea"/>
            </a:endParaRPr>
          </a:p>
          <a:p>
            <a:r>
              <a:rPr lang="en-US" sz="900" kern="1200" dirty="0">
                <a:solidFill>
                  <a:schemeClr val="tx1"/>
                </a:solidFill>
                <a:effectLst/>
                <a:ea typeface="+mn-ea"/>
              </a:rPr>
              <a:t>Take away your parent's Social Security card and lock it in a safety deposit box or other secure location.</a:t>
            </a:r>
          </a:p>
          <a:p>
            <a:endParaRPr lang="en-US" sz="900" kern="1200" dirty="0">
              <a:solidFill>
                <a:schemeClr val="tx1"/>
              </a:solidFill>
              <a:effectLst/>
              <a:ea typeface="+mn-ea"/>
            </a:endParaRPr>
          </a:p>
          <a:p>
            <a:r>
              <a:rPr lang="en-US" sz="900" kern="1200" dirty="0">
                <a:solidFill>
                  <a:schemeClr val="tx1"/>
                </a:solidFill>
                <a:effectLst/>
                <a:ea typeface="+mn-ea"/>
              </a:rPr>
              <a:t>You can work with your parents to get a free credit report from ALL three credit agencies every year at annualcreditreport.com.</a:t>
            </a:r>
          </a:p>
          <a:p>
            <a:endParaRPr lang="en-US" sz="900" kern="1200" dirty="0">
              <a:solidFill>
                <a:schemeClr val="tx1"/>
              </a:solidFill>
              <a:effectLst/>
              <a:ea typeface="+mn-ea"/>
            </a:endParaRPr>
          </a:p>
          <a:p>
            <a:r>
              <a:rPr lang="en-US" sz="900" kern="1200" dirty="0">
                <a:solidFill>
                  <a:schemeClr val="tx1"/>
                </a:solidFill>
                <a:effectLst/>
                <a:ea typeface="+mn-ea"/>
              </a:rPr>
              <a:t>Check financial records, credit cards, and bank accounts frequently.</a:t>
            </a:r>
          </a:p>
          <a:p>
            <a:endParaRPr lang="en-US" sz="900" kern="1200" dirty="0">
              <a:solidFill>
                <a:schemeClr val="tx1"/>
              </a:solidFill>
              <a:effectLst/>
              <a:ea typeface="+mn-ea"/>
            </a:endParaRPr>
          </a:p>
          <a:p>
            <a:r>
              <a:rPr lang="en-US" sz="900" kern="1200" dirty="0">
                <a:solidFill>
                  <a:schemeClr val="tx1"/>
                </a:solidFill>
                <a:effectLst/>
                <a:ea typeface="+mn-ea"/>
              </a:rPr>
              <a:t>Urge parents to let numbers they don’t recognize go to voice mail.</a:t>
            </a:r>
          </a:p>
          <a:p>
            <a:endParaRPr lang="en-US" sz="900" kern="1200" dirty="0">
              <a:solidFill>
                <a:schemeClr val="tx1"/>
              </a:solidFill>
              <a:effectLst/>
              <a:ea typeface="+mn-ea"/>
            </a:endParaRPr>
          </a:p>
          <a:p>
            <a:r>
              <a:rPr lang="en-US" sz="900" kern="1200" dirty="0">
                <a:solidFill>
                  <a:schemeClr val="tx1"/>
                </a:solidFill>
                <a:effectLst/>
                <a:ea typeface="+mn-ea"/>
              </a:rPr>
              <a:t>Add your parent to the Do Not Call list at DoNotCall.gov to protect against fraud. Remind them that government agencies never call or email about important information. They only send letters.</a:t>
            </a:r>
          </a:p>
          <a:p>
            <a:endParaRPr lang="en-US" sz="900" kern="1200" dirty="0">
              <a:solidFill>
                <a:schemeClr val="tx1"/>
              </a:solidFill>
              <a:effectLst/>
              <a:ea typeface="+mn-ea"/>
            </a:endParaRPr>
          </a:p>
          <a:p>
            <a:r>
              <a:rPr lang="en-US" sz="900" kern="1200" dirty="0">
                <a:solidFill>
                  <a:schemeClr val="tx1"/>
                </a:solidFill>
                <a:effectLst/>
                <a:ea typeface="+mn-ea"/>
              </a:rPr>
              <a:t>For a $2 fee, register your parent at DMAChoice.org to block direct mail marketing to your parent for 10 years.</a:t>
            </a:r>
          </a:p>
          <a:p>
            <a:endParaRPr lang="en-US" sz="900" kern="1200" dirty="0">
              <a:solidFill>
                <a:schemeClr val="tx1"/>
              </a:solidFill>
              <a:effectLst/>
              <a:ea typeface="+mn-ea"/>
            </a:endParaRPr>
          </a:p>
          <a:p>
            <a:r>
              <a:rPr lang="en-US" sz="900" kern="1200" dirty="0">
                <a:solidFill>
                  <a:schemeClr val="tx1"/>
                </a:solidFill>
                <a:effectLst/>
                <a:ea typeface="+mn-ea"/>
              </a:rPr>
              <a:t>Contact the Federal Trade Commission immediately at FTC.gov if your parent becomes a victim of identity theft.</a:t>
            </a:r>
          </a:p>
        </p:txBody>
      </p:sp>
      <p:sp>
        <p:nvSpPr>
          <p:cNvPr id="4" name="Slide Number Placeholder 3"/>
          <p:cNvSpPr>
            <a:spLocks noGrp="1"/>
          </p:cNvSpPr>
          <p:nvPr>
            <p:ph type="sldNum" sz="quarter" idx="5"/>
          </p:nvPr>
        </p:nvSpPr>
        <p:spPr/>
        <p:txBody>
          <a:bodyPr/>
          <a:lstStyle/>
          <a:p>
            <a:fld id="{4501980E-A242-044A-B921-D24AEDEC773B}" type="slidenum">
              <a:rPr lang="en-US" smtClean="0"/>
              <a:t>10</a:t>
            </a:fld>
            <a:endParaRPr lang="en-US"/>
          </a:p>
        </p:txBody>
      </p:sp>
    </p:spTree>
    <p:extLst>
      <p:ext uri="{BB962C8B-B14F-4D97-AF65-F5344CB8AC3E}">
        <p14:creationId xmlns:p14="http://schemas.microsoft.com/office/powerpoint/2010/main" val="3078247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Another touchy</a:t>
            </a:r>
            <a:r>
              <a:rPr lang="en-US" sz="900" baseline="0" dirty="0"/>
              <a:t> topic could be housing needs. Which of these options do you see your parent pursuing? Could your parent move in with you or another relative? Does your parent want to sell a house and buy a smaller one or move into an apartment?</a:t>
            </a:r>
          </a:p>
          <a:p>
            <a:endParaRPr lang="en-US" sz="900" baseline="0" dirty="0"/>
          </a:p>
          <a:p>
            <a:r>
              <a:rPr lang="en-US" sz="900" baseline="0" dirty="0"/>
              <a:t>Is home care something to consider if your parent needs assistance? Or would your parent like to move into a retirement community that also offers assisted living and nursing home facilities on its campus?</a:t>
            </a:r>
          </a:p>
          <a:p>
            <a:endParaRPr lang="en-US" sz="900" baseline="0" dirty="0"/>
          </a:p>
          <a:p>
            <a:r>
              <a:rPr lang="en-US" sz="900" baseline="0" dirty="0"/>
              <a:t>These options all have varying price tags so it will be imperative for you to know as much as you can about your parent’s resources and projected plans.</a:t>
            </a:r>
          </a:p>
          <a:p>
            <a:endParaRPr lang="en-US" sz="900" baseline="0" dirty="0"/>
          </a:p>
          <a:p>
            <a:r>
              <a:rPr lang="en-US" sz="900" baseline="0" dirty="0"/>
              <a:t>In 2019, the average cost of home care was $52,624. Upfront entrance fees ranged from $40,000 to $365,000 across the country, then $653 to $4,200 per month after that. </a:t>
            </a:r>
          </a:p>
          <a:p>
            <a:endParaRPr lang="en-US" sz="900" baseline="0" dirty="0"/>
          </a:p>
          <a:p>
            <a:r>
              <a:rPr lang="en-US" sz="900" baseline="0" dirty="0"/>
              <a:t>The average assisted living cost last year was $48,162 and nursing home facilities had an average annual price tag of more than $100,000.</a:t>
            </a:r>
          </a:p>
          <a:p>
            <a:endParaRPr lang="en-US" sz="900" baseline="0" dirty="0"/>
          </a:p>
          <a:p>
            <a:r>
              <a:rPr lang="en-US" sz="900" baseline="0" dirty="0"/>
              <a:t>Having realistic discussions with your parents about their wishes is best done before any need arises.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11</a:t>
            </a:fld>
            <a:endParaRPr lang="en-US"/>
          </a:p>
        </p:txBody>
      </p:sp>
    </p:spTree>
    <p:extLst>
      <p:ext uri="{BB962C8B-B14F-4D97-AF65-F5344CB8AC3E}">
        <p14:creationId xmlns:p14="http://schemas.microsoft.com/office/powerpoint/2010/main" val="4212934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So will your parents be thrilled that you’re wanting</a:t>
            </a:r>
            <a:r>
              <a:rPr lang="en-US" sz="900" baseline="0" dirty="0"/>
              <a:t> to become more interested in their financial affairs? While some parents will welcome the interest and intervention, </a:t>
            </a:r>
            <a:r>
              <a:rPr lang="en-US" sz="900" kern="1200" baseline="0" dirty="0">
                <a:solidFill>
                  <a:schemeClr val="tx1"/>
                </a:solidFill>
                <a:effectLst/>
                <a:ea typeface="+mn-ea"/>
              </a:rPr>
              <a:t>a</a:t>
            </a:r>
            <a:r>
              <a:rPr lang="en-US" sz="900" kern="1200" dirty="0">
                <a:solidFill>
                  <a:schemeClr val="tx1"/>
                </a:solidFill>
                <a:effectLst/>
                <a:ea typeface="+mn-ea"/>
              </a:rPr>
              <a:t>nd may even be relieved by it, </a:t>
            </a:r>
            <a:r>
              <a:rPr lang="en-US" sz="900" baseline="0" dirty="0"/>
              <a:t>others may not be as receptive.</a:t>
            </a:r>
          </a:p>
          <a:p>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If it’s a matter of safety, push. You need to protect your parent if he or she no longer has the mental or physical ability to perform daily living activities unattended</a:t>
            </a:r>
            <a:r>
              <a:rPr lang="en-US" sz="900" kern="1200" dirty="0">
                <a:solidFill>
                  <a:schemeClr val="tx1"/>
                </a:solidFill>
                <a:effectLst/>
                <a:ea typeface="+mn-ea"/>
              </a:rPr>
              <a:t> or tend to financial affairs</a:t>
            </a:r>
            <a:r>
              <a:rPr lang="en-US" sz="900" baseline="0" dirty="0"/>
              <a:t>. If it’s not a safety issue, then you can pull back for the time being.</a:t>
            </a:r>
          </a:p>
          <a:p>
            <a:endParaRPr lang="en-US" sz="900" baseline="0" dirty="0"/>
          </a:p>
          <a:p>
            <a:r>
              <a:rPr lang="en-US" sz="900" baseline="0" dirty="0"/>
              <a:t>This is difficult territory for adult children to navigate too so find an outlet for venting feelings of frustration.</a:t>
            </a:r>
          </a:p>
          <a:p>
            <a:endParaRPr lang="en-US" sz="900" baseline="0" dirty="0"/>
          </a:p>
          <a:p>
            <a:r>
              <a:rPr lang="en-US" sz="900" baseline="0" dirty="0"/>
              <a:t>Respect a parent’s desire to be autonomous and accommodate when possible.</a:t>
            </a:r>
          </a:p>
          <a:p>
            <a:endParaRPr lang="en-US" sz="900" baseline="0" dirty="0"/>
          </a:p>
          <a:p>
            <a:r>
              <a:rPr lang="en-US" sz="900" baseline="0" dirty="0"/>
              <a:t>Try to understand the motivation behind a parent’s behavior. What is it about a proposed solution that makes them upset? What are their concerns and fears?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12</a:t>
            </a:fld>
            <a:endParaRPr lang="en-US"/>
          </a:p>
        </p:txBody>
      </p:sp>
    </p:spTree>
    <p:extLst>
      <p:ext uri="{BB962C8B-B14F-4D97-AF65-F5344CB8AC3E}">
        <p14:creationId xmlns:p14="http://schemas.microsoft.com/office/powerpoint/2010/main" val="24824472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ffectLst/>
                <a:ea typeface="+mn-ea"/>
              </a:rPr>
              <a:t>Now we're going to look at caregiving costs and how those costs might impact you.</a:t>
            </a:r>
          </a:p>
        </p:txBody>
      </p:sp>
      <p:sp>
        <p:nvSpPr>
          <p:cNvPr id="4" name="Slide Number Placeholder 3"/>
          <p:cNvSpPr>
            <a:spLocks noGrp="1"/>
          </p:cNvSpPr>
          <p:nvPr>
            <p:ph type="sldNum" sz="quarter" idx="10"/>
          </p:nvPr>
        </p:nvSpPr>
        <p:spPr/>
        <p:txBody>
          <a:bodyPr/>
          <a:lstStyle/>
          <a:p>
            <a:fld id="{4501980E-A242-044A-B921-D24AEDEC773B}" type="slidenum">
              <a:rPr lang="en-US" smtClean="0"/>
              <a:t>13</a:t>
            </a:fld>
            <a:endParaRPr lang="en-US"/>
          </a:p>
        </p:txBody>
      </p:sp>
    </p:spTree>
    <p:extLst>
      <p:ext uri="{BB962C8B-B14F-4D97-AF65-F5344CB8AC3E}">
        <p14:creationId xmlns:p14="http://schemas.microsoft.com/office/powerpoint/2010/main" val="653851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ffectLst/>
                <a:ea typeface="+mn-ea"/>
              </a:rPr>
              <a:t>There are many costs associated with caring for aging parents, including emotional and physical. In this section we're going to focus on financial costs.</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14</a:t>
            </a:fld>
            <a:endParaRPr lang="en-US"/>
          </a:p>
        </p:txBody>
      </p:sp>
    </p:spTree>
    <p:extLst>
      <p:ext uri="{BB962C8B-B14F-4D97-AF65-F5344CB8AC3E}">
        <p14:creationId xmlns:p14="http://schemas.microsoft.com/office/powerpoint/2010/main" val="1367218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In some cases, adult children reduce their hours or quit their jobs to care for elderly relatives. According to a 2017 study, adult-child caregivers in the United States suffered a cumulative loss of nearly $3 trillion in earnings. The average age of an adult child serving as a caregiver is 49.2. Many people who reach this age are thinking about boosting their savings in their 50s, having paid down debt on their homes and gotten children through college.</a:t>
            </a:r>
          </a:p>
          <a:p>
            <a:endParaRPr lang="en-US" sz="90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For men, the average in total lost income (wages, pension, and Social Security) was $283,716 per person versus women for whom the average loss totaled $324,044 in total earnings.</a:t>
            </a:r>
            <a:br>
              <a:rPr lang="en-US" sz="900" dirty="0"/>
            </a:br>
            <a:endParaRPr lang="en-US" sz="900" dirty="0"/>
          </a:p>
          <a:p>
            <a:r>
              <a:rPr lang="en-US" sz="900" dirty="0"/>
              <a:t>But the reality is that many people this age are helping aging parents meet their financial obligations, sometimes using their own retirement savings to compensate for their lost income as they pay a parent's costs.</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15</a:t>
            </a:fld>
            <a:endParaRPr lang="en-US"/>
          </a:p>
        </p:txBody>
      </p:sp>
    </p:spTree>
    <p:extLst>
      <p:ext uri="{BB962C8B-B14F-4D97-AF65-F5344CB8AC3E}">
        <p14:creationId xmlns:p14="http://schemas.microsoft.com/office/powerpoint/2010/main" val="31673000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ffectLst/>
                <a:ea typeface="+mn-ea"/>
              </a:rPr>
              <a:t>A recent AARP survey found that 54% of caregivers have given $1,000 or more to a parent in the last 12 months and 20% have provided $5,000 or more. About 10 million caregivers provide unpaid care to an adult with functional issues.</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Let's look at what caregivers said they are spending their money on:</a:t>
            </a:r>
          </a:p>
          <a:p>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Food</a:t>
            </a:r>
          </a:p>
          <a:p>
            <a:r>
              <a:rPr lang="en-US" sz="900" kern="1200" dirty="0">
                <a:solidFill>
                  <a:schemeClr val="tx1"/>
                </a:solidFill>
                <a:effectLst/>
                <a:ea typeface="+mn-ea"/>
              </a:rPr>
              <a:t>Housing</a:t>
            </a:r>
          </a:p>
          <a:p>
            <a:r>
              <a:rPr lang="en-US" sz="900" kern="1200" dirty="0">
                <a:solidFill>
                  <a:schemeClr val="tx1"/>
                </a:solidFill>
                <a:effectLst/>
                <a:ea typeface="+mn-ea"/>
              </a:rPr>
              <a:t>Rent</a:t>
            </a:r>
          </a:p>
          <a:p>
            <a:r>
              <a:rPr lang="en-US" sz="900" kern="1200" dirty="0">
                <a:solidFill>
                  <a:schemeClr val="tx1"/>
                </a:solidFill>
                <a:effectLst/>
                <a:ea typeface="+mn-ea"/>
              </a:rPr>
              <a:t>Bills</a:t>
            </a:r>
          </a:p>
          <a:p>
            <a:r>
              <a:rPr lang="en-US" sz="900" kern="1200" dirty="0">
                <a:solidFill>
                  <a:schemeClr val="tx1"/>
                </a:solidFill>
                <a:effectLst/>
                <a:ea typeface="+mn-ea"/>
              </a:rPr>
              <a:t>Transportation</a:t>
            </a:r>
          </a:p>
          <a:p>
            <a:r>
              <a:rPr lang="en-US" sz="900" kern="1200" dirty="0">
                <a:solidFill>
                  <a:schemeClr val="tx1"/>
                </a:solidFill>
                <a:effectLst/>
                <a:ea typeface="+mn-ea"/>
              </a:rPr>
              <a:t>Credit card debt</a:t>
            </a:r>
          </a:p>
          <a:p>
            <a:r>
              <a:rPr lang="en-US" sz="900" kern="1200" dirty="0">
                <a:solidFill>
                  <a:schemeClr val="tx1"/>
                </a:solidFill>
                <a:effectLst/>
                <a:ea typeface="+mn-ea"/>
              </a:rPr>
              <a:t>Student loan debt</a:t>
            </a:r>
          </a:p>
          <a:p>
            <a:r>
              <a:rPr lang="en-US" sz="900" kern="1200" dirty="0">
                <a:solidFill>
                  <a:schemeClr val="tx1"/>
                </a:solidFill>
                <a:effectLst/>
                <a:ea typeface="+mn-ea"/>
              </a:rPr>
              <a:t>Medical expenses</a:t>
            </a:r>
          </a:p>
        </p:txBody>
      </p:sp>
      <p:sp>
        <p:nvSpPr>
          <p:cNvPr id="4" name="Slide Number Placeholder 3"/>
          <p:cNvSpPr>
            <a:spLocks noGrp="1"/>
          </p:cNvSpPr>
          <p:nvPr>
            <p:ph type="sldNum" sz="quarter" idx="5"/>
          </p:nvPr>
        </p:nvSpPr>
        <p:spPr/>
        <p:txBody>
          <a:bodyPr/>
          <a:lstStyle/>
          <a:p>
            <a:fld id="{4501980E-A242-044A-B921-D24AEDEC773B}" type="slidenum">
              <a:rPr lang="en-US" smtClean="0"/>
              <a:t>16</a:t>
            </a:fld>
            <a:endParaRPr lang="en-US"/>
          </a:p>
        </p:txBody>
      </p:sp>
    </p:spTree>
    <p:extLst>
      <p:ext uri="{BB962C8B-B14F-4D97-AF65-F5344CB8AC3E}">
        <p14:creationId xmlns:p14="http://schemas.microsoft.com/office/powerpoint/2010/main" val="7052642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Now we’re going to look at how to prepare a plan that can help </a:t>
            </a:r>
            <a:r>
              <a:rPr lang="en-US" sz="900" baseline="0" dirty="0"/>
              <a:t>ensure that you’re addressing key concerns.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17</a:t>
            </a:fld>
            <a:endParaRPr lang="en-US"/>
          </a:p>
        </p:txBody>
      </p:sp>
    </p:spTree>
    <p:extLst>
      <p:ext uri="{BB962C8B-B14F-4D97-AF65-F5344CB8AC3E}">
        <p14:creationId xmlns:p14="http://schemas.microsoft.com/office/powerpoint/2010/main" val="297675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You</a:t>
            </a:r>
            <a:r>
              <a:rPr lang="en-US" sz="900" baseline="0" dirty="0"/>
              <a:t> may already assist your parents with personal, financial, and/or medical care matters or you may have noticed behavioral or physical changes that cause concern. A checklist can help you organize your activities for overseeing their financial well-being and physical and psychological health too. A written record that includes your notes and observations also ensures the information is available for anyone who needs access.</a:t>
            </a:r>
          </a:p>
          <a:p>
            <a:endParaRPr lang="en-US" sz="900" baseline="0" dirty="0"/>
          </a:p>
          <a:p>
            <a:r>
              <a:rPr lang="en-US" sz="900" baseline="0" dirty="0"/>
              <a:t>Here are the things we’ll cover for your checklist:</a:t>
            </a:r>
          </a:p>
          <a:p>
            <a:pPr marL="228600" indent="-228600">
              <a:buAutoNum type="arabicPeriod"/>
            </a:pPr>
            <a:r>
              <a:rPr lang="en-US" sz="900" baseline="0" dirty="0"/>
              <a:t>Gather details and keep records.</a:t>
            </a:r>
          </a:p>
          <a:p>
            <a:pPr marL="228600" indent="-228600">
              <a:buAutoNum type="arabicPeriod"/>
            </a:pPr>
            <a:r>
              <a:rPr lang="en-US" sz="900" baseline="0" dirty="0"/>
              <a:t>Track down important documents that you will likely need at some point.</a:t>
            </a:r>
          </a:p>
          <a:p>
            <a:pPr marL="228600" indent="-228600">
              <a:buAutoNum type="arabicPeriod"/>
            </a:pPr>
            <a:r>
              <a:rPr lang="en-US" sz="900" baseline="0" dirty="0"/>
              <a:t>Create a household balance sheet.</a:t>
            </a:r>
          </a:p>
          <a:p>
            <a:pPr marL="228600" indent="-228600">
              <a:buAutoNum type="arabicPeriod"/>
            </a:pPr>
            <a:r>
              <a:rPr lang="en-US" sz="900" baseline="0" dirty="0"/>
              <a:t>Manage and reduce risk by anticipating issues that might arise.</a:t>
            </a:r>
          </a:p>
          <a:p>
            <a:pPr marL="228600" indent="-228600">
              <a:buAutoNum type="arabicPeriod"/>
            </a:pPr>
            <a:r>
              <a:rPr lang="en-US" sz="900" baseline="0" dirty="0"/>
              <a:t>Assess the financial situation of your parent.</a:t>
            </a:r>
          </a:p>
          <a:p>
            <a:pPr marL="228600" marR="0" lvl="0" indent="-228600" algn="l" defTabSz="457200" rtl="0" eaLnBrk="1" fontAlgn="auto" latinLnBrk="0" hangingPunct="1">
              <a:lnSpc>
                <a:spcPct val="100000"/>
              </a:lnSpc>
              <a:spcBef>
                <a:spcPts val="0"/>
              </a:spcBef>
              <a:spcAft>
                <a:spcPts val="0"/>
              </a:spcAft>
              <a:buClrTx/>
              <a:buSzTx/>
              <a:buFontTx/>
              <a:buAutoNum type="arabicPeriod"/>
              <a:tabLst/>
              <a:defRPr/>
            </a:pPr>
            <a:r>
              <a:rPr lang="en-US" sz="900" baseline="0" dirty="0"/>
              <a:t>Finalize estate planning while your parent is coherent and able to express his or her wishes.</a:t>
            </a:r>
          </a:p>
          <a:p>
            <a:pPr marL="228600" indent="-228600">
              <a:buAutoNum type="arabicPeriod"/>
            </a:pPr>
            <a:endParaRPr lang="en-US" baseline="0" dirty="0"/>
          </a:p>
        </p:txBody>
      </p:sp>
      <p:sp>
        <p:nvSpPr>
          <p:cNvPr id="4" name="Slide Number Placeholder 3"/>
          <p:cNvSpPr>
            <a:spLocks noGrp="1"/>
          </p:cNvSpPr>
          <p:nvPr>
            <p:ph type="sldNum" sz="quarter" idx="10"/>
          </p:nvPr>
        </p:nvSpPr>
        <p:spPr/>
        <p:txBody>
          <a:bodyPr/>
          <a:lstStyle/>
          <a:p>
            <a:fld id="{4501980E-A242-044A-B921-D24AEDEC773B}" type="slidenum">
              <a:rPr lang="en-US" smtClean="0"/>
              <a:t>18</a:t>
            </a:fld>
            <a:endParaRPr lang="en-US"/>
          </a:p>
        </p:txBody>
      </p:sp>
    </p:spTree>
    <p:extLst>
      <p:ext uri="{BB962C8B-B14F-4D97-AF65-F5344CB8AC3E}">
        <p14:creationId xmlns:p14="http://schemas.microsoft.com/office/powerpoint/2010/main" val="13492116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Here are some of the documents you will want to have access to:</a:t>
            </a:r>
          </a:p>
          <a:p>
            <a:endParaRPr lang="en-US" sz="900" dirty="0"/>
          </a:p>
          <a:p>
            <a:r>
              <a:rPr lang="en-US" sz="900" dirty="0"/>
              <a:t>Bank</a:t>
            </a:r>
            <a:r>
              <a:rPr lang="en-US" sz="900" baseline="0" dirty="0"/>
              <a:t> account statements, including account numbers and passwords</a:t>
            </a:r>
          </a:p>
          <a:p>
            <a:endParaRPr lang="en-US" sz="900" baseline="0" dirty="0"/>
          </a:p>
          <a:p>
            <a:r>
              <a:rPr lang="en-US" sz="900" baseline="0" dirty="0"/>
              <a:t>Investment account records including account numbers and passwords</a:t>
            </a:r>
          </a:p>
          <a:p>
            <a:endParaRPr lang="en-US" sz="900" baseline="0" dirty="0"/>
          </a:p>
          <a:p>
            <a:r>
              <a:rPr lang="en-US" sz="900" baseline="0" dirty="0"/>
              <a:t>Credit card statements and account details</a:t>
            </a:r>
          </a:p>
          <a:p>
            <a:endParaRPr lang="en-US" sz="900" baseline="0" dirty="0"/>
          </a:p>
          <a:p>
            <a:r>
              <a:rPr lang="en-US" sz="900" baseline="0" dirty="0"/>
              <a:t>All monthly bills (mortgage, car, utilities, internet, phone)</a:t>
            </a:r>
          </a:p>
          <a:p>
            <a:endParaRPr lang="en-US" sz="900" baseline="0" dirty="0"/>
          </a:p>
          <a:p>
            <a:r>
              <a:rPr lang="en-US" sz="900" baseline="0" dirty="0"/>
              <a:t>At least three years of income tax returns</a:t>
            </a:r>
          </a:p>
          <a:p>
            <a:endParaRPr lang="en-US" sz="900" baseline="0" dirty="0"/>
          </a:p>
          <a:p>
            <a:r>
              <a:rPr lang="en-US" sz="900" baseline="0" dirty="0"/>
              <a:t>Any real estate or property ownership records</a:t>
            </a:r>
          </a:p>
          <a:p>
            <a:endParaRPr lang="en-US" sz="900" baseline="0" dirty="0"/>
          </a:p>
          <a:p>
            <a:r>
              <a:rPr lang="en-US" sz="900" baseline="0" dirty="0"/>
              <a:t>Car titles and leasing agreements</a:t>
            </a:r>
          </a:p>
          <a:p>
            <a:endParaRPr lang="en-US" sz="900" baseline="0" dirty="0"/>
          </a:p>
          <a:p>
            <a:r>
              <a:rPr lang="en-US" sz="900" baseline="0" dirty="0"/>
              <a:t>And birth certificate, passport, and military records if applicable</a:t>
            </a:r>
          </a:p>
          <a:p>
            <a:endParaRPr lang="en-US" sz="900" baseline="0" dirty="0"/>
          </a:p>
          <a:p>
            <a:r>
              <a:rPr lang="en-US" sz="900" baseline="0" dirty="0"/>
              <a:t>In the event a parent becomes incapacitated, having access to these documents will help ensure that financial affairs are kept in order. And in the unfortunate event of a parent’s death, knowing where these documents are and having access to accounts can streamline the process of settling affairs.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19</a:t>
            </a:fld>
            <a:endParaRPr lang="en-US"/>
          </a:p>
        </p:txBody>
      </p:sp>
    </p:spTree>
    <p:extLst>
      <p:ext uri="{BB962C8B-B14F-4D97-AF65-F5344CB8AC3E}">
        <p14:creationId xmlns:p14="http://schemas.microsoft.com/office/powerpoint/2010/main" val="70588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Here are some of the things you’ll want to include in </a:t>
            </a:r>
            <a:r>
              <a:rPr lang="en-US" sz="900" baseline="0" dirty="0"/>
              <a:t>a parent’s household balance sheet:</a:t>
            </a:r>
          </a:p>
          <a:p>
            <a:endParaRPr lang="en-US" sz="900" baseline="0" dirty="0"/>
          </a:p>
          <a:p>
            <a:r>
              <a:rPr lang="en-US" sz="900" baseline="0" dirty="0"/>
              <a:t>All sources of income (Social Security, retirement account, pension, and employment)</a:t>
            </a:r>
          </a:p>
          <a:p>
            <a:endParaRPr lang="en-US" sz="900" baseline="0" dirty="0"/>
          </a:p>
          <a:p>
            <a:r>
              <a:rPr lang="en-US" sz="900" baseline="0" dirty="0"/>
              <a:t>A full accounting of assets along with less-liquid assets such as real estate and cars</a:t>
            </a:r>
          </a:p>
          <a:p>
            <a:endParaRPr lang="en-US" sz="900" baseline="0" dirty="0"/>
          </a:p>
          <a:p>
            <a:r>
              <a:rPr lang="en-US" sz="900" baseline="0" dirty="0"/>
              <a:t>Debts and liabilities</a:t>
            </a:r>
          </a:p>
          <a:p>
            <a:endParaRPr lang="en-US" sz="900" baseline="0" dirty="0"/>
          </a:p>
          <a:p>
            <a:r>
              <a:rPr lang="en-US" sz="900" baseline="0" dirty="0"/>
              <a:t>Monthly expenses</a:t>
            </a:r>
          </a:p>
          <a:p>
            <a:endParaRPr lang="en-US" sz="900" baseline="0" dirty="0"/>
          </a:p>
          <a:p>
            <a:r>
              <a:rPr lang="en-US" sz="900" baseline="0" dirty="0"/>
              <a:t>Knowing what your parents’ income and expenses are will help you determine what kind of assistance they might need or may reassure you that they are financially set for the </a:t>
            </a:r>
            <a:r>
              <a:rPr lang="en-US" sz="900" baseline="0" dirty="0" err="1"/>
              <a:t>forseeable</a:t>
            </a:r>
            <a:r>
              <a:rPr lang="en-US" sz="900" baseline="0" dirty="0"/>
              <a:t> future.</a:t>
            </a:r>
          </a:p>
          <a:p>
            <a:endParaRPr lang="en-US" sz="900" baseline="0" dirty="0"/>
          </a:p>
          <a:p>
            <a:r>
              <a:rPr lang="en-US" sz="900" dirty="0"/>
              <a:t>But no matter how well your parent may have planned to provide</a:t>
            </a:r>
            <a:r>
              <a:rPr lang="en-US" sz="900" baseline="0" dirty="0"/>
              <a:t> enough resources for a comfortable retirement, there are still risks associated with aging. A parent may need long-term care. Is there an insurance policy? Should you discuss having one with your parent?</a:t>
            </a:r>
          </a:p>
          <a:p>
            <a:endParaRPr lang="en-US" sz="900" baseline="0" dirty="0"/>
          </a:p>
          <a:p>
            <a:r>
              <a:rPr lang="en-US" sz="900" baseline="0" dirty="0"/>
              <a:t>What other insurance policies does your parent have? Ask about auto, home, and liability coverage. Perhaps your parent purchased cancer insurance or some other type of insurance that you should be aware of as well.</a:t>
            </a:r>
            <a:endParaRPr lang="en-US" sz="900" dirty="0"/>
          </a:p>
          <a:p>
            <a:endParaRPr lang="en-US" dirty="0"/>
          </a:p>
        </p:txBody>
      </p:sp>
      <p:sp>
        <p:nvSpPr>
          <p:cNvPr id="4" name="Slide Number Placeholder 3"/>
          <p:cNvSpPr>
            <a:spLocks noGrp="1"/>
          </p:cNvSpPr>
          <p:nvPr>
            <p:ph type="sldNum" sz="quarter" idx="10"/>
          </p:nvPr>
        </p:nvSpPr>
        <p:spPr/>
        <p:txBody>
          <a:bodyPr/>
          <a:lstStyle/>
          <a:p>
            <a:fld id="{4501980E-A242-044A-B921-D24AEDEC773B}" type="slidenum">
              <a:rPr lang="en-US" smtClean="0"/>
              <a:t>20</a:t>
            </a:fld>
            <a:endParaRPr lang="en-US"/>
          </a:p>
        </p:txBody>
      </p:sp>
    </p:spTree>
    <p:extLst>
      <p:ext uri="{BB962C8B-B14F-4D97-AF65-F5344CB8AC3E}">
        <p14:creationId xmlns:p14="http://schemas.microsoft.com/office/powerpoint/2010/main" val="32639322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Parents who</a:t>
            </a:r>
            <a:r>
              <a:rPr lang="en-US" sz="900" baseline="0" dirty="0"/>
              <a:t> might be struggling with mental or emotional health may need oversight with their financial affairs. Here are a few questions to consider:</a:t>
            </a:r>
          </a:p>
          <a:p>
            <a:endParaRPr lang="en-US" sz="900" baseline="0" dirty="0"/>
          </a:p>
          <a:p>
            <a:r>
              <a:rPr lang="en-US" sz="900" baseline="0" dirty="0"/>
              <a:t>Is the parent capable of making sound financial decisions?</a:t>
            </a:r>
          </a:p>
          <a:p>
            <a:r>
              <a:rPr lang="en-US" sz="900" baseline="0" dirty="0"/>
              <a:t>Is the parent’s financial situation stable and secure enough to cover expenses?</a:t>
            </a:r>
          </a:p>
          <a:p>
            <a:r>
              <a:rPr lang="en-US" sz="900" baseline="0" dirty="0"/>
              <a:t>Are the investment and savings allocations appropriate for the parent’s lifestyle and financial needs?</a:t>
            </a:r>
          </a:p>
          <a:p>
            <a:r>
              <a:rPr lang="en-US" sz="900" baseline="0" dirty="0"/>
              <a:t>Should a power of attorney or trustee be involved in helping with the parent’s financial needs and money management?</a:t>
            </a:r>
          </a:p>
          <a:p>
            <a:r>
              <a:rPr lang="en-US" sz="900" baseline="0" dirty="0"/>
              <a:t>Is there a need for assistance from Medicaid?</a:t>
            </a:r>
          </a:p>
          <a:p>
            <a:endParaRPr lang="en-US" sz="900" baseline="0" dirty="0"/>
          </a:p>
          <a:p>
            <a:r>
              <a:rPr lang="en-US" sz="900" baseline="0" dirty="0"/>
              <a:t>Will the parent need financial assistance from family members? If the answer is yes, putting actual numbers on paper or into a spreadsheet, even if they are just initial estimates, can reduce stress by getting a better sense of what the financial responsibility might be.</a:t>
            </a:r>
          </a:p>
          <a:p>
            <a:endParaRPr lang="en-US" sz="900" baseline="0" dirty="0"/>
          </a:p>
          <a:p>
            <a:r>
              <a:rPr lang="en-US" sz="900" kern="1200" dirty="0">
                <a:solidFill>
                  <a:schemeClr val="tx1"/>
                </a:solidFill>
                <a:ea typeface="+mn-ea"/>
              </a:rPr>
              <a:t>Make sure your parent’s estate is in order.</a:t>
            </a:r>
          </a:p>
          <a:p>
            <a:endParaRPr lang="en-US" sz="900" kern="1200" dirty="0">
              <a:solidFill>
                <a:schemeClr val="tx1"/>
              </a:solidFill>
              <a:ea typeface="+mn-ea"/>
            </a:endParaRPr>
          </a:p>
          <a:p>
            <a:r>
              <a:rPr lang="en-US" sz="900" kern="1200" dirty="0">
                <a:solidFill>
                  <a:schemeClr val="tx1"/>
                </a:solidFill>
                <a:ea typeface="+mn-ea"/>
              </a:rPr>
              <a:t>Obtain a durable power of attorney.</a:t>
            </a:r>
          </a:p>
          <a:p>
            <a:endParaRPr lang="en-US" sz="900" kern="1200" dirty="0">
              <a:solidFill>
                <a:schemeClr val="tx1"/>
              </a:solidFill>
              <a:ea typeface="+mn-ea"/>
            </a:endParaRPr>
          </a:p>
          <a:p>
            <a:r>
              <a:rPr lang="en-US" sz="900" kern="1200" dirty="0">
                <a:solidFill>
                  <a:schemeClr val="tx1"/>
                </a:solidFill>
                <a:ea typeface="+mn-ea"/>
              </a:rPr>
              <a:t>Visit with your parents about a living will and a revocable living trust.</a:t>
            </a:r>
          </a:p>
          <a:p>
            <a:endParaRPr lang="en-US" sz="900" kern="1200" dirty="0">
              <a:solidFill>
                <a:schemeClr val="tx1"/>
              </a:solidFill>
              <a:ea typeface="+mn-ea"/>
            </a:endParaRPr>
          </a:p>
          <a:p>
            <a:r>
              <a:rPr lang="en-US" sz="900" kern="1200" dirty="0">
                <a:solidFill>
                  <a:schemeClr val="tx1"/>
                </a:solidFill>
                <a:ea typeface="+mn-ea"/>
              </a:rPr>
              <a:t>Make sure your parent designates a health-care proxy.</a:t>
            </a:r>
          </a:p>
          <a:p>
            <a:endParaRPr lang="en-US" sz="900" dirty="0"/>
          </a:p>
          <a:p>
            <a:r>
              <a:rPr lang="en-US" sz="900" kern="1200" dirty="0">
                <a:solidFill>
                  <a:schemeClr val="tx1"/>
                </a:solidFill>
                <a:ea typeface="+mn-ea"/>
              </a:rPr>
              <a:t>Understand the tax implications for</a:t>
            </a:r>
            <a:r>
              <a:rPr lang="en-US" sz="900" kern="1200" baseline="0" dirty="0">
                <a:solidFill>
                  <a:schemeClr val="tx1"/>
                </a:solidFill>
                <a:ea typeface="+mn-ea"/>
              </a:rPr>
              <a:t> </a:t>
            </a:r>
            <a:r>
              <a:rPr lang="en-US" sz="900" kern="1200" dirty="0">
                <a:solidFill>
                  <a:schemeClr val="tx1"/>
                </a:solidFill>
                <a:ea typeface="+mn-ea"/>
              </a:rPr>
              <a:t>beneficiaries and review funeral arrangements. People don’t really like to talk about dying but encouraging your parent to do so in advance will provide direction on how to proceed at a time when you’ll likely be grieving. If you know in advance where your parent intends to be buried and if a</a:t>
            </a:r>
            <a:r>
              <a:rPr lang="en-US" sz="900" kern="1200" baseline="0" dirty="0">
                <a:solidFill>
                  <a:schemeClr val="tx1"/>
                </a:solidFill>
                <a:ea typeface="+mn-ea"/>
              </a:rPr>
              <a:t> </a:t>
            </a:r>
            <a:r>
              <a:rPr lang="en-US" sz="900" kern="1200" dirty="0">
                <a:solidFill>
                  <a:schemeClr val="tx1"/>
                </a:solidFill>
                <a:ea typeface="+mn-ea"/>
              </a:rPr>
              <a:t>plot has been secured and a headstone ordered, that takes an additional burden off of you while ensuring your loved one’s wishes are carried out.</a:t>
            </a:r>
          </a:p>
          <a:p>
            <a:endParaRPr lang="en-US" dirty="0"/>
          </a:p>
        </p:txBody>
      </p:sp>
      <p:sp>
        <p:nvSpPr>
          <p:cNvPr id="4" name="Slide Number Placeholder 3"/>
          <p:cNvSpPr>
            <a:spLocks noGrp="1"/>
          </p:cNvSpPr>
          <p:nvPr>
            <p:ph type="sldNum" sz="quarter" idx="10"/>
          </p:nvPr>
        </p:nvSpPr>
        <p:spPr/>
        <p:txBody>
          <a:bodyPr/>
          <a:lstStyle/>
          <a:p>
            <a:fld id="{4501980E-A242-044A-B921-D24AEDEC773B}" type="slidenum">
              <a:rPr lang="en-US" smtClean="0"/>
              <a:t>21</a:t>
            </a:fld>
            <a:endParaRPr lang="en-US"/>
          </a:p>
        </p:txBody>
      </p:sp>
    </p:spTree>
    <p:extLst>
      <p:ext uri="{BB962C8B-B14F-4D97-AF65-F5344CB8AC3E}">
        <p14:creationId xmlns:p14="http://schemas.microsoft.com/office/powerpoint/2010/main" val="33795521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Consider adding a trusted family member to your loved one’s credit card and bank accounts before the need arises. If your loved one becomes incapacitated because of illness such as stroke</a:t>
            </a:r>
            <a:r>
              <a:rPr lang="en-US" sz="900" baseline="0" dirty="0"/>
              <a:t>, </a:t>
            </a:r>
            <a:r>
              <a:rPr lang="en-US" sz="900" dirty="0"/>
              <a:t>dementia, or ALS, the individual with power of attorney can pay bills,</a:t>
            </a:r>
            <a:r>
              <a:rPr lang="en-US" sz="900" baseline="0" dirty="0"/>
              <a:t> make deposits, and withdrawals, and monitor accounts for signs of fraud or identify theft. Only a parent who is deemed competent can transfer power of attorney to a loved one so it’s best to take this step early.</a:t>
            </a:r>
          </a:p>
          <a:p>
            <a:endParaRPr lang="en-US" sz="900" baseline="0" dirty="0"/>
          </a:p>
          <a:p>
            <a:r>
              <a:rPr lang="en-US" sz="900" baseline="0" dirty="0"/>
              <a:t>To manage accounts, you’ll need access to personal identification numbers for bank cards, access codes, and passwords for online accounts.</a:t>
            </a:r>
          </a:p>
          <a:p>
            <a:endParaRPr lang="en-US" sz="900" baseline="0" dirty="0"/>
          </a:p>
          <a:p>
            <a:r>
              <a:rPr lang="en-US" sz="900" baseline="0" dirty="0"/>
              <a:t>To monitor credit reports, you’ll need to submit a written request along with documentation verifying the identities of you and your loved one.</a:t>
            </a:r>
          </a:p>
          <a:p>
            <a:endParaRPr lang="en-US" sz="900" baseline="0" dirty="0"/>
          </a:p>
          <a:p>
            <a:r>
              <a:rPr lang="en-US" sz="900" baseline="0" dirty="0"/>
              <a:t>ID verification types include birth certificates, Social Security cards, and driver’s licenses.</a:t>
            </a:r>
          </a:p>
          <a:p>
            <a:endParaRPr lang="en-US" sz="900" baseline="0" dirty="0"/>
          </a:p>
          <a:p>
            <a:r>
              <a:rPr lang="en-US" sz="900" baseline="0" dirty="0"/>
              <a:t>If you need to verify your ability to legally act on your parent’s behalf, then you may also need to provide a copy of a court order or a copy of a lawfully executed and valid power of attorney.</a:t>
            </a:r>
          </a:p>
          <a:p>
            <a:endParaRPr lang="en-US" sz="900" baseline="0" dirty="0"/>
          </a:p>
          <a:p>
            <a:r>
              <a:rPr lang="en-US" sz="900" baseline="0" dirty="0"/>
              <a:t>If you do take on management of a loved one’s finances, there are three things you must do to safeguard your parent’s savings and yourself.</a:t>
            </a:r>
          </a:p>
          <a:p>
            <a:endParaRPr lang="en-US" sz="900" baseline="0" dirty="0"/>
          </a:p>
          <a:p>
            <a:pPr marL="228600" indent="-228600">
              <a:buAutoNum type="arabicPeriod"/>
            </a:pPr>
            <a:r>
              <a:rPr lang="en-US" sz="900" baseline="0" dirty="0"/>
              <a:t>Keep a written record of expenses.</a:t>
            </a:r>
          </a:p>
          <a:p>
            <a:pPr marL="228600" indent="-228600">
              <a:buAutoNum type="arabicPeriod"/>
            </a:pPr>
            <a:r>
              <a:rPr lang="en-US" sz="900" baseline="0" dirty="0"/>
              <a:t>Never ever borrow from the account. It’s a crime and you could do time.</a:t>
            </a:r>
          </a:p>
          <a:p>
            <a:pPr marL="228600" indent="-228600">
              <a:buAutoNum type="arabicPeriod"/>
            </a:pPr>
            <a:r>
              <a:rPr lang="en-US" sz="900" baseline="0" dirty="0"/>
              <a:t>Write the reason for all checks in the memo fields.</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4501980E-A242-044A-B921-D24AEDEC773B}" type="slidenum">
              <a:rPr lang="en-US" smtClean="0"/>
              <a:t>22</a:t>
            </a:fld>
            <a:endParaRPr lang="en-US"/>
          </a:p>
        </p:txBody>
      </p:sp>
    </p:spTree>
    <p:extLst>
      <p:ext uri="{BB962C8B-B14F-4D97-AF65-F5344CB8AC3E}">
        <p14:creationId xmlns:p14="http://schemas.microsoft.com/office/powerpoint/2010/main" val="34954893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ffectLst/>
                <a:ea typeface="+mn-ea"/>
              </a:rPr>
              <a:t>An outside professional can assist you with money management needs.</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You can select a professional money-management service, a bill-payment service through an Area Agency on Aging, or a professional fiduciary (typically a certified professional accountant, attorney, or trust company officer).</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These types of services are especially helpful if your parent has assets that are extensive and/or complex or does not live near you.</a:t>
            </a:r>
          </a:p>
        </p:txBody>
      </p:sp>
      <p:sp>
        <p:nvSpPr>
          <p:cNvPr id="4" name="Slide Number Placeholder 3"/>
          <p:cNvSpPr>
            <a:spLocks noGrp="1"/>
          </p:cNvSpPr>
          <p:nvPr>
            <p:ph type="sldNum" sz="quarter" idx="10"/>
          </p:nvPr>
        </p:nvSpPr>
        <p:spPr/>
        <p:txBody>
          <a:bodyPr/>
          <a:lstStyle/>
          <a:p>
            <a:fld id="{4501980E-A242-044A-B921-D24AEDEC773B}" type="slidenum">
              <a:rPr lang="en-US" smtClean="0"/>
              <a:t>23</a:t>
            </a:fld>
            <a:endParaRPr lang="en-US"/>
          </a:p>
        </p:txBody>
      </p:sp>
    </p:spTree>
    <p:extLst>
      <p:ext uri="{BB962C8B-B14F-4D97-AF65-F5344CB8AC3E}">
        <p14:creationId xmlns:p14="http://schemas.microsoft.com/office/powerpoint/2010/main" val="5965976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So now we’re turning our</a:t>
            </a:r>
            <a:r>
              <a:rPr lang="en-US" sz="900" baseline="0" dirty="0"/>
              <a:t> </a:t>
            </a:r>
            <a:r>
              <a:rPr lang="en-US" sz="900" dirty="0"/>
              <a:t>attention from tangible things like checklists and critical documents</a:t>
            </a:r>
            <a:r>
              <a:rPr lang="en-US" sz="900" baseline="0" dirty="0"/>
              <a:t> </a:t>
            </a:r>
            <a:r>
              <a:rPr lang="en-US" sz="900" dirty="0"/>
              <a:t>and moving into trickier emotional</a:t>
            </a:r>
            <a:r>
              <a:rPr lang="en-US" sz="900" baseline="0" dirty="0"/>
              <a:t> territory.</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24</a:t>
            </a:fld>
            <a:endParaRPr lang="en-US"/>
          </a:p>
        </p:txBody>
      </p:sp>
    </p:spTree>
    <p:extLst>
      <p:ext uri="{BB962C8B-B14F-4D97-AF65-F5344CB8AC3E}">
        <p14:creationId xmlns:p14="http://schemas.microsoft.com/office/powerpoint/2010/main" val="33591408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A parent facing physical and/or mental limitations may be accepting of</a:t>
            </a:r>
            <a:r>
              <a:rPr lang="en-US" sz="900" baseline="0" dirty="0"/>
              <a:t> the situation or angry about it.</a:t>
            </a:r>
          </a:p>
          <a:p>
            <a:endParaRPr lang="en-US" sz="900" baseline="0" dirty="0"/>
          </a:p>
          <a:p>
            <a:r>
              <a:rPr lang="en-US" sz="900" baseline="0" dirty="0"/>
              <a:t>Here are some practical things you can do to make things easier on your parent and yourself.</a:t>
            </a:r>
          </a:p>
          <a:p>
            <a:endParaRPr lang="en-US" sz="900" baseline="0" dirty="0"/>
          </a:p>
          <a:p>
            <a:r>
              <a:rPr lang="en-US" sz="900" kern="1200" dirty="0">
                <a:solidFill>
                  <a:schemeClr val="tx1"/>
                </a:solidFill>
                <a:ea typeface="+mn-ea"/>
              </a:rPr>
              <a:t>Determine what can be outsourced or dispensed with. Can you hire someone to clean the house or arrange care for the parent by a family member or employed professional a few hours a week so that the caregiver, you or your other parent, can have scheduled time away? Sometimes just being able to anticipate a break can help a caregiver cope more effectively.</a:t>
            </a:r>
          </a:p>
          <a:p>
            <a:endParaRPr lang="en-US" sz="900" baseline="0" dirty="0"/>
          </a:p>
          <a:p>
            <a:r>
              <a:rPr lang="en-US" sz="900" dirty="0"/>
              <a:t>Obtain</a:t>
            </a:r>
            <a:r>
              <a:rPr lang="en-US" sz="900" baseline="0" dirty="0"/>
              <a:t> a handicapped sticker to make medical appointments, errands, and social events less stressful and more enjoyable for everyone. Buy an inexpensive wheelchair so you can take a parent who tires easily from walking or is fearful of falling on outings. Buy a cane to provide a parent with more support. Consider grocery and meal delivery services so your parent won’t have to drive to the store or cook. Your parent will not only receive food but also an opportunity to interact with someone during the day. Meals on Wheels volunteers, for example, often have the same routes and can possibly notice if something seems amiss. Have a home health worker visit the home to provide tips on how to increase safety. Simple things like improving lighting and removing rugs can make the parent safer and avoid debilitating injuries like a broken hip that would require hospitalization and a lengthy period of rehabilitation. </a:t>
            </a:r>
          </a:p>
          <a:p>
            <a:endParaRPr lang="en-US" sz="900" baseline="0" dirty="0"/>
          </a:p>
          <a:p>
            <a:r>
              <a:rPr lang="en-US" sz="900" baseline="0" dirty="0"/>
              <a:t>If you are the caregiver, check in with any professionals currently or previously working with your parent so you have a better overall picture of your parent’s health.</a:t>
            </a:r>
          </a:p>
          <a:p>
            <a:endParaRPr lang="en-US" sz="900" baseline="0" dirty="0"/>
          </a:p>
          <a:p>
            <a:r>
              <a:rPr lang="en-US" sz="900" baseline="0" dirty="0"/>
              <a:t>If one of your parents is caring for the other, expand the support network to reduce the level of strain. Provide the caregiving parent with opportunities to rest and recharge.</a:t>
            </a:r>
          </a:p>
          <a:p>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Arrange for regular respite breaks so the </a:t>
            </a:r>
            <a:r>
              <a:rPr lang="en-US" sz="900" kern="1200" dirty="0">
                <a:solidFill>
                  <a:schemeClr val="tx1"/>
                </a:solidFill>
                <a:effectLst/>
                <a:ea typeface="+mn-ea"/>
              </a:rPr>
              <a:t>caregiving </a:t>
            </a:r>
            <a:r>
              <a:rPr lang="en-US" sz="900" dirty="0"/>
              <a:t>parent</a:t>
            </a:r>
            <a:r>
              <a:rPr lang="en-US" sz="900" baseline="0" dirty="0"/>
              <a:t> can stay connected with friends, pursue interests, or run errands unencumbered. And if you are the caregiver, this applies to you as well.</a:t>
            </a:r>
          </a:p>
          <a:p>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25</a:t>
            </a:fld>
            <a:endParaRPr lang="en-US"/>
          </a:p>
        </p:txBody>
      </p:sp>
    </p:spTree>
    <p:extLst>
      <p:ext uri="{BB962C8B-B14F-4D97-AF65-F5344CB8AC3E}">
        <p14:creationId xmlns:p14="http://schemas.microsoft.com/office/powerpoint/2010/main" val="1987283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Your</a:t>
            </a:r>
            <a:r>
              <a:rPr lang="en-US" sz="900" baseline="0" dirty="0"/>
              <a:t> parents cared for you growing up and the switch to </a:t>
            </a:r>
            <a:r>
              <a:rPr lang="en-US" sz="900" kern="1200" dirty="0">
                <a:solidFill>
                  <a:schemeClr val="tx1"/>
                </a:solidFill>
                <a:effectLst/>
                <a:ea typeface="+mn-ea"/>
              </a:rPr>
              <a:t>caring for</a:t>
            </a:r>
            <a:r>
              <a:rPr lang="en-US" sz="900" baseline="0" dirty="0"/>
              <a:t> a parent can be daunting and disorienting. Your parents have spent a lifetime in charge of every facet of their affairs. Creating a checklist and finding the courage to have difficult conversations early in the process can result in better outcomes for everyone. </a:t>
            </a:r>
          </a:p>
          <a:p>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What can be outsourced or dispensed with? Can you hire someone to clean the house or arrange care for the parent by a family member or employed professional a few hours a week so that the caregiver, you or your other parent, can have scheduled time away? Sometimes just being able to anticipate a break can help a caregiver cope more effectively.</a:t>
            </a:r>
            <a:endParaRPr lang="en-US" sz="900" dirty="0"/>
          </a:p>
          <a:p>
            <a:endParaRPr lang="en-US" sz="90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ea typeface="+mn-ea"/>
              </a:rPr>
              <a:t>Does anyone have any questions?</a:t>
            </a:r>
          </a:p>
          <a:p>
            <a:endParaRPr lang="en-US" dirty="0"/>
          </a:p>
        </p:txBody>
      </p:sp>
      <p:sp>
        <p:nvSpPr>
          <p:cNvPr id="4" name="Slide Number Placeholder 3"/>
          <p:cNvSpPr>
            <a:spLocks noGrp="1"/>
          </p:cNvSpPr>
          <p:nvPr>
            <p:ph type="sldNum" sz="quarter" idx="10"/>
          </p:nvPr>
        </p:nvSpPr>
        <p:spPr/>
        <p:txBody>
          <a:bodyPr/>
          <a:lstStyle/>
          <a:p>
            <a:fld id="{4501980E-A242-044A-B921-D24AEDEC773B}" type="slidenum">
              <a:rPr lang="en-US" smtClean="0"/>
              <a:t>26</a:t>
            </a:fld>
            <a:endParaRPr lang="en-US"/>
          </a:p>
        </p:txBody>
      </p:sp>
    </p:spTree>
    <p:extLst>
      <p:ext uri="{BB962C8B-B14F-4D97-AF65-F5344CB8AC3E}">
        <p14:creationId xmlns:p14="http://schemas.microsoft.com/office/powerpoint/2010/main" val="6762795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t>Thank you for your</a:t>
            </a:r>
            <a:r>
              <a:rPr lang="en-US" sz="900" baseline="0" dirty="0"/>
              <a:t> time today.</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27</a:t>
            </a:fld>
            <a:endParaRPr lang="en-US"/>
          </a:p>
        </p:txBody>
      </p:sp>
    </p:spTree>
    <p:extLst>
      <p:ext uri="{BB962C8B-B14F-4D97-AF65-F5344CB8AC3E}">
        <p14:creationId xmlns:p14="http://schemas.microsoft.com/office/powerpoint/2010/main" val="32481582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sp>
        <p:nvSpPr>
          <p:cNvPr id="13"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18" name="Straight Connector 17">
            <a:extLst>
              <a:ext uri="{FF2B5EF4-FFF2-40B4-BE49-F238E27FC236}">
                <a16:creationId xmlns:a16="http://schemas.microsoft.com/office/drawing/2014/main" id="{E2B3773E-838D-3F44-803D-0D806F7C4DBD}"/>
              </a:ext>
            </a:extLst>
          </p:cNvPr>
          <p:cNvCxnSpPr/>
          <p:nvPr userDrawn="1"/>
        </p:nvCxnSpPr>
        <p:spPr>
          <a:xfrm>
            <a:off x="609600" y="1334932"/>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Title Placeholder 1">
            <a:extLst>
              <a:ext uri="{FF2B5EF4-FFF2-40B4-BE49-F238E27FC236}">
                <a16:creationId xmlns:a16="http://schemas.microsoft.com/office/drawing/2014/main" id="{6F50A2A8-31D8-044F-AD83-D201D76600CB}"/>
              </a:ext>
            </a:extLst>
          </p:cNvPr>
          <p:cNvSpPr>
            <a:spLocks noGrp="1"/>
          </p:cNvSpPr>
          <p:nvPr>
            <p:ph type="title"/>
          </p:nvPr>
        </p:nvSpPr>
        <p:spPr>
          <a:xfrm>
            <a:off x="484632" y="224236"/>
            <a:ext cx="10515600" cy="1325563"/>
          </a:xfrm>
          <a:prstGeom prst="rect">
            <a:avLst/>
          </a:prstGeom>
        </p:spPr>
        <p:txBody>
          <a:bodyPr vert="horz" lIns="91440" tIns="45720" rIns="91440" bIns="45720" rtlCol="0" anchor="ctr">
            <a:normAutofit/>
          </a:bodyPr>
          <a:lstStyle>
            <a:lvl1pPr>
              <a:defRPr>
                <a:solidFill>
                  <a:schemeClr val="tx1"/>
                </a:solidFill>
              </a:defRPr>
            </a:lvl1pPr>
          </a:lstStyle>
          <a:p>
            <a:r>
              <a:rPr lang="en-US" dirty="0"/>
              <a:t>Click to edit Master title style</a:t>
            </a:r>
          </a:p>
        </p:txBody>
      </p:sp>
      <p:sp>
        <p:nvSpPr>
          <p:cNvPr id="20" name="Text Placeholder 2">
            <a:extLst>
              <a:ext uri="{FF2B5EF4-FFF2-40B4-BE49-F238E27FC236}">
                <a16:creationId xmlns:a16="http://schemas.microsoft.com/office/drawing/2014/main" id="{B623B7BE-DB2E-8C4D-B6EF-028092B23658}"/>
              </a:ext>
            </a:extLst>
          </p:cNvPr>
          <p:cNvSpPr>
            <a:spLocks noGrp="1"/>
          </p:cNvSpPr>
          <p:nvPr>
            <p:ph idx="1"/>
          </p:nvPr>
        </p:nvSpPr>
        <p:spPr>
          <a:xfrm>
            <a:off x="484632" y="1549799"/>
            <a:ext cx="10515600" cy="4351338"/>
          </a:xfrm>
          <a:prstGeom prst="rect">
            <a:avLst/>
          </a:prstGeom>
        </p:spPr>
        <p:txBody>
          <a:bodyPr vert="horz" lIns="91440" tIns="45720" rIns="91440" bIns="45720" rtlCol="0">
            <a:normAutofit/>
          </a:bodyPr>
          <a:lstStyle>
            <a:lvl2pPr>
              <a:defRPr b="0" i="0">
                <a:solidFill>
                  <a:schemeClr val="tx1"/>
                </a:solidFill>
                <a:latin typeface="Calibri" panose="020F0502020204030204" pitchFamily="34" charset="0"/>
                <a:cs typeface="Calibri" panose="020F0502020204030204" pitchFamily="34" charset="0"/>
              </a:defRPr>
            </a:lvl2pPr>
            <a:lvl3pPr>
              <a:defRPr b="0" i="0">
                <a:latin typeface="Calibri" panose="020F0502020204030204" pitchFamily="34" charset="0"/>
                <a:cs typeface="Calibri" panose="020F0502020204030204" pitchFamily="34" charset="0"/>
              </a:defRPr>
            </a:lvl3pPr>
            <a:lvl4pPr>
              <a:defRPr b="0" i="0">
                <a:latin typeface="Calibri" panose="020F0502020204030204" pitchFamily="34" charset="0"/>
                <a:cs typeface="Calibri" panose="020F0502020204030204" pitchFamily="34" charset="0"/>
              </a:defRPr>
            </a:lvl4pPr>
            <a:lvl5pPr>
              <a:defRPr b="0" i="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Picture 3" descr="A close up of a logo&#10;&#10;Description automatically generated">
            <a:extLst>
              <a:ext uri="{FF2B5EF4-FFF2-40B4-BE49-F238E27FC236}">
                <a16:creationId xmlns:a16="http://schemas.microsoft.com/office/drawing/2014/main" id="{050D301A-D6FD-5040-8F9C-D5A84C6B1089}"/>
              </a:ext>
            </a:extLst>
          </p:cNvPr>
          <p:cNvPicPr>
            <a:picLocks noChangeAspect="1"/>
          </p:cNvPicPr>
          <p:nvPr userDrawn="1"/>
        </p:nvPicPr>
        <p:blipFill>
          <a:blip r:embed="rId2"/>
          <a:stretch>
            <a:fillRect/>
          </a:stretch>
        </p:blipFill>
        <p:spPr>
          <a:xfrm>
            <a:off x="7620000" y="0"/>
            <a:ext cx="4572000" cy="2743200"/>
          </a:xfrm>
          <a:prstGeom prst="rect">
            <a:avLst/>
          </a:prstGeom>
        </p:spPr>
      </p:pic>
      <p:pic>
        <p:nvPicPr>
          <p:cNvPr id="10" name="Picture 9">
            <a:extLst>
              <a:ext uri="{FF2B5EF4-FFF2-40B4-BE49-F238E27FC236}">
                <a16:creationId xmlns:a16="http://schemas.microsoft.com/office/drawing/2014/main" id="{F3F47913-CD70-814B-862A-556DD731B04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4105691295"/>
      </p:ext>
    </p:extLst>
  </p:cSld>
  <p:clrMapOvr>
    <a:masterClrMapping/>
  </p:clrMapOvr>
  <p:hf hdr="0" dt="0"/>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_White">
    <p:spTree>
      <p:nvGrpSpPr>
        <p:cNvPr id="1" name=""/>
        <p:cNvGrpSpPr/>
        <p:nvPr/>
      </p:nvGrpSpPr>
      <p:grpSpPr>
        <a:xfrm>
          <a:off x="0" y="0"/>
          <a:ext cx="0" cy="0"/>
          <a:chOff x="0" y="0"/>
          <a:chExt cx="0" cy="0"/>
        </a:xfrm>
      </p:grpSpPr>
      <p:sp>
        <p:nvSpPr>
          <p:cNvPr id="13"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18" name="Straight Connector 17">
            <a:extLst>
              <a:ext uri="{FF2B5EF4-FFF2-40B4-BE49-F238E27FC236}">
                <a16:creationId xmlns:a16="http://schemas.microsoft.com/office/drawing/2014/main" id="{E2B3773E-838D-3F44-803D-0D806F7C4DBD}"/>
              </a:ext>
            </a:extLst>
          </p:cNvPr>
          <p:cNvCxnSpPr/>
          <p:nvPr userDrawn="1"/>
        </p:nvCxnSpPr>
        <p:spPr>
          <a:xfrm>
            <a:off x="609600" y="1334932"/>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Title Placeholder 1">
            <a:extLst>
              <a:ext uri="{FF2B5EF4-FFF2-40B4-BE49-F238E27FC236}">
                <a16:creationId xmlns:a16="http://schemas.microsoft.com/office/drawing/2014/main" id="{6F50A2A8-31D8-044F-AD83-D201D76600CB}"/>
              </a:ext>
            </a:extLst>
          </p:cNvPr>
          <p:cNvSpPr>
            <a:spLocks noGrp="1"/>
          </p:cNvSpPr>
          <p:nvPr>
            <p:ph type="title"/>
          </p:nvPr>
        </p:nvSpPr>
        <p:spPr>
          <a:xfrm>
            <a:off x="484632" y="224236"/>
            <a:ext cx="10515600" cy="1325563"/>
          </a:xfrm>
          <a:prstGeom prst="rect">
            <a:avLst/>
          </a:prstGeom>
        </p:spPr>
        <p:txBody>
          <a:bodyPr vert="horz" lIns="91440" tIns="45720" rIns="91440" bIns="45720" rtlCol="0" anchor="ctr">
            <a:normAutofit/>
          </a:bodyPr>
          <a:lstStyle>
            <a:lvl1pPr>
              <a:defRPr>
                <a:solidFill>
                  <a:schemeClr val="tx1"/>
                </a:solidFill>
              </a:defRPr>
            </a:lvl1pPr>
          </a:lstStyle>
          <a:p>
            <a:r>
              <a:rPr lang="en-US" dirty="0"/>
              <a:t>Click to edit Master title style</a:t>
            </a:r>
          </a:p>
        </p:txBody>
      </p:sp>
      <p:sp>
        <p:nvSpPr>
          <p:cNvPr id="20" name="Text Placeholder 2">
            <a:extLst>
              <a:ext uri="{FF2B5EF4-FFF2-40B4-BE49-F238E27FC236}">
                <a16:creationId xmlns:a16="http://schemas.microsoft.com/office/drawing/2014/main" id="{B623B7BE-DB2E-8C4D-B6EF-028092B23658}"/>
              </a:ext>
            </a:extLst>
          </p:cNvPr>
          <p:cNvSpPr>
            <a:spLocks noGrp="1"/>
          </p:cNvSpPr>
          <p:nvPr>
            <p:ph idx="1"/>
          </p:nvPr>
        </p:nvSpPr>
        <p:spPr>
          <a:xfrm>
            <a:off x="484632" y="1549799"/>
            <a:ext cx="10515600" cy="4351338"/>
          </a:xfrm>
          <a:prstGeom prst="rect">
            <a:avLst/>
          </a:prstGeom>
        </p:spPr>
        <p:txBody>
          <a:bodyPr vert="horz" lIns="91440" tIns="45720" rIns="91440" bIns="45720" rtlCol="0">
            <a:normAutofit/>
          </a:bodyPr>
          <a:lstStyle>
            <a:lvl2pPr>
              <a:defRPr b="0" i="0">
                <a:solidFill>
                  <a:schemeClr val="tx1"/>
                </a:solidFill>
                <a:latin typeface="Calibri" panose="020F0502020204030204" pitchFamily="34" charset="0"/>
                <a:cs typeface="Calibri" panose="020F0502020204030204" pitchFamily="34" charset="0"/>
              </a:defRPr>
            </a:lvl2pPr>
            <a:lvl3pPr>
              <a:defRPr b="0" i="0">
                <a:latin typeface="Calibri" panose="020F0502020204030204" pitchFamily="34" charset="0"/>
                <a:cs typeface="Calibri" panose="020F0502020204030204" pitchFamily="34" charset="0"/>
              </a:defRPr>
            </a:lvl3pPr>
            <a:lvl4pPr>
              <a:defRPr b="0" i="0">
                <a:latin typeface="Calibri" panose="020F0502020204030204" pitchFamily="34" charset="0"/>
                <a:cs typeface="Calibri" panose="020F0502020204030204" pitchFamily="34" charset="0"/>
              </a:defRPr>
            </a:lvl4pPr>
            <a:lvl5pPr>
              <a:defRPr b="0" i="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a:extLst>
              <a:ext uri="{FF2B5EF4-FFF2-40B4-BE49-F238E27FC236}">
                <a16:creationId xmlns:a16="http://schemas.microsoft.com/office/drawing/2014/main" id="{F3F47913-CD70-814B-862A-556DD731B0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pic>
        <p:nvPicPr>
          <p:cNvPr id="8" name="Picture 7" descr="A close up of a logo&#10;&#10;Description automatically generated">
            <a:extLst>
              <a:ext uri="{FF2B5EF4-FFF2-40B4-BE49-F238E27FC236}">
                <a16:creationId xmlns:a16="http://schemas.microsoft.com/office/drawing/2014/main" id="{CFEF4874-BE3B-1745-A24C-3CFA3BB77BB1}"/>
              </a:ext>
            </a:extLst>
          </p:cNvPr>
          <p:cNvPicPr>
            <a:picLocks noChangeAspect="1"/>
          </p:cNvPicPr>
          <p:nvPr userDrawn="1"/>
        </p:nvPicPr>
        <p:blipFill>
          <a:blip r:embed="rId3"/>
          <a:stretch>
            <a:fillRect/>
          </a:stretch>
        </p:blipFill>
        <p:spPr>
          <a:xfrm>
            <a:off x="7620000" y="0"/>
            <a:ext cx="4572000" cy="2743200"/>
          </a:xfrm>
          <a:prstGeom prst="rect">
            <a:avLst/>
          </a:prstGeom>
        </p:spPr>
      </p:pic>
    </p:spTree>
    <p:extLst>
      <p:ext uri="{BB962C8B-B14F-4D97-AF65-F5344CB8AC3E}">
        <p14:creationId xmlns:p14="http://schemas.microsoft.com/office/powerpoint/2010/main" val="3356108211"/>
      </p:ext>
    </p:extLst>
  </p:cSld>
  <p:clrMapOvr>
    <a:masterClrMapping/>
  </p:clrMapOvr>
  <p:hf hd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_ w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4760116"/>
            <a:ext cx="10515600" cy="1325563"/>
          </a:xfrm>
        </p:spPr>
        <p:txBody>
          <a:bodyPr>
            <a:normAutofit/>
          </a:bodyPr>
          <a:lstStyle>
            <a:lvl1pPr>
              <a:defRPr sz="3600">
                <a:solidFill>
                  <a:schemeClr val="bg1"/>
                </a:solidFill>
              </a:defRPr>
            </a:lvl1pPr>
          </a:lstStyle>
          <a:p>
            <a:r>
              <a:rPr lang="en-US" dirty="0"/>
              <a:t>Click to edit Master title style</a:t>
            </a:r>
          </a:p>
        </p:txBody>
      </p:sp>
      <p:sp>
        <p:nvSpPr>
          <p:cNvPr id="6" name="Picture Placeholder 5"/>
          <p:cNvSpPr>
            <a:spLocks noGrp="1"/>
          </p:cNvSpPr>
          <p:nvPr>
            <p:ph type="pic" sz="quarter" idx="12" hasCustomPrompt="1"/>
          </p:nvPr>
        </p:nvSpPr>
        <p:spPr>
          <a:xfrm>
            <a:off x="0" y="1"/>
            <a:ext cx="12192000" cy="4430713"/>
          </a:xfrm>
        </p:spPr>
        <p:txBody>
          <a:bodyPr/>
          <a:lstStyle>
            <a:lvl1pPr marL="0" indent="0">
              <a:buNone/>
              <a:defRPr baseline="0">
                <a:solidFill>
                  <a:schemeClr val="bg1"/>
                </a:solidFill>
              </a:defRPr>
            </a:lvl1pPr>
          </a:lstStyle>
          <a:p>
            <a:r>
              <a:rPr lang="en-US" dirty="0"/>
              <a:t>Insert Picture Here</a:t>
            </a:r>
          </a:p>
        </p:txBody>
      </p:sp>
      <p:sp>
        <p:nvSpPr>
          <p:cNvPr id="12"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870738CB-678C-904D-975F-2FEC402A46B6}"/>
              </a:ext>
            </a:extLst>
          </p:cNvPr>
          <p:cNvPicPr>
            <a:picLocks noChangeAspect="1"/>
          </p:cNvPicPr>
          <p:nvPr userDrawn="1"/>
        </p:nvPicPr>
        <p:blipFill>
          <a:blip r:embed="rId2"/>
          <a:srcRect/>
          <a:stretch/>
        </p:blipFill>
        <p:spPr>
          <a:xfrm>
            <a:off x="588057" y="6175297"/>
            <a:ext cx="1770379" cy="248333"/>
          </a:xfrm>
          <a:prstGeom prst="rect">
            <a:avLst/>
          </a:prstGeom>
        </p:spPr>
      </p:pic>
    </p:spTree>
    <p:extLst>
      <p:ext uri="{BB962C8B-B14F-4D97-AF65-F5344CB8AC3E}">
        <p14:creationId xmlns:p14="http://schemas.microsoft.com/office/powerpoint/2010/main" val="1782430180"/>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14800" y="203296"/>
            <a:ext cx="9392412" cy="1325563"/>
          </a:xfrm>
        </p:spPr>
        <p:txBody>
          <a:bodyPr>
            <a:normAutofit/>
          </a:bodyPr>
          <a:lstStyle>
            <a:lvl1pPr>
              <a:defRPr sz="320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1607820" y="1521879"/>
            <a:ext cx="9392412" cy="4351338"/>
          </a:xfrm>
        </p:spPr>
        <p:txBody>
          <a:bodyPr>
            <a:normAutofit/>
          </a:bodyPr>
          <a:lstStyle>
            <a:lvl1pPr>
              <a:defRPr sz="2000">
                <a:solidFill>
                  <a:schemeClr val="bg1"/>
                </a:solidFill>
              </a:defRPr>
            </a:lvl1pPr>
            <a:lvl2pPr>
              <a:defRPr sz="1800" b="0" i="0">
                <a:solidFill>
                  <a:schemeClr val="bg1"/>
                </a:solidFill>
                <a:latin typeface="Calibri" panose="020F0502020204030204" pitchFamily="34" charset="0"/>
                <a:cs typeface="Calibri" panose="020F0502020204030204" pitchFamily="34" charset="0"/>
              </a:defRPr>
            </a:lvl2pPr>
            <a:lvl3pPr>
              <a:defRPr sz="1600" b="0" i="0">
                <a:solidFill>
                  <a:schemeClr val="bg1"/>
                </a:solidFill>
                <a:latin typeface="Calibri" panose="020F0502020204030204" pitchFamily="34" charset="0"/>
                <a:cs typeface="Calibri" panose="020F0502020204030204" pitchFamily="34" charset="0"/>
              </a:defRPr>
            </a:lvl3pPr>
            <a:lvl4pPr>
              <a:defRPr sz="1400" b="0" i="0">
                <a:solidFill>
                  <a:schemeClr val="bg1"/>
                </a:solidFill>
                <a:latin typeface="Calibri" panose="020F0502020204030204" pitchFamily="34" charset="0"/>
                <a:cs typeface="Calibri" panose="020F0502020204030204" pitchFamily="34" charset="0"/>
              </a:defRPr>
            </a:lvl4pPr>
            <a:lvl5pPr>
              <a:defRPr sz="1400" b="0" i="0">
                <a:solidFill>
                  <a:schemeClr val="bg1"/>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11" name="Straight Connector 10">
            <a:extLst>
              <a:ext uri="{FF2B5EF4-FFF2-40B4-BE49-F238E27FC236}">
                <a16:creationId xmlns:a16="http://schemas.microsoft.com/office/drawing/2014/main" id="{A21EAD6A-F8F6-074C-A6C1-6E87011CAD0A}"/>
              </a:ext>
            </a:extLst>
          </p:cNvPr>
          <p:cNvCxnSpPr/>
          <p:nvPr userDrawn="1"/>
        </p:nvCxnSpPr>
        <p:spPr>
          <a:xfrm>
            <a:off x="1716268" y="1307500"/>
            <a:ext cx="688566"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71B64447-1F73-DA46-87FA-4B48DAA2BFA9}"/>
              </a:ext>
            </a:extLst>
          </p:cNvPr>
          <p:cNvPicPr>
            <a:picLocks noChangeAspect="1"/>
          </p:cNvPicPr>
          <p:nvPr userDrawn="1"/>
        </p:nvPicPr>
        <p:blipFill>
          <a:blip r:embed="rId2"/>
          <a:srcRect/>
          <a:stretch/>
        </p:blipFill>
        <p:spPr>
          <a:xfrm>
            <a:off x="588057" y="6175297"/>
            <a:ext cx="1770379" cy="248333"/>
          </a:xfrm>
          <a:prstGeom prst="rect">
            <a:avLst/>
          </a:prstGeom>
        </p:spPr>
      </p:pic>
    </p:spTree>
    <p:extLst>
      <p:ext uri="{BB962C8B-B14F-4D97-AF65-F5344CB8AC3E}">
        <p14:creationId xmlns:p14="http://schemas.microsoft.com/office/powerpoint/2010/main" val="3066447458"/>
      </p:ext>
    </p:extLst>
  </p:cSld>
  <p:clrMapOvr>
    <a:masterClrMapping/>
  </p:clrMapOvr>
  <p:hf hdr="0" dt="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and Content_blue">
    <p:bg>
      <p:bgPr>
        <a:solidFill>
          <a:schemeClr val="tx1"/>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
        <p:nvSpPr>
          <p:cNvPr id="6" name="Title 1">
            <a:extLst>
              <a:ext uri="{FF2B5EF4-FFF2-40B4-BE49-F238E27FC236}">
                <a16:creationId xmlns:a16="http://schemas.microsoft.com/office/drawing/2014/main" id="{AD4F7B7C-EBFB-514B-9503-0C646DB557AA}"/>
              </a:ext>
            </a:extLst>
          </p:cNvPr>
          <p:cNvSpPr>
            <a:spLocks noGrp="1"/>
          </p:cNvSpPr>
          <p:nvPr>
            <p:ph type="title"/>
          </p:nvPr>
        </p:nvSpPr>
        <p:spPr>
          <a:xfrm>
            <a:off x="1612415" y="203296"/>
            <a:ext cx="9387817" cy="1325563"/>
          </a:xfrm>
        </p:spPr>
        <p:txBody>
          <a:bodyPr>
            <a:normAutofit/>
          </a:bodyPr>
          <a:lstStyle>
            <a:lvl1pPr>
              <a:defRPr sz="3200">
                <a:solidFill>
                  <a:schemeClr val="bg1"/>
                </a:solidFill>
              </a:defRPr>
            </a:lvl1pPr>
          </a:lstStyle>
          <a:p>
            <a:r>
              <a:rPr lang="en-US" dirty="0"/>
              <a:t>Click to edit Master title style</a:t>
            </a:r>
          </a:p>
        </p:txBody>
      </p:sp>
      <p:sp>
        <p:nvSpPr>
          <p:cNvPr id="9" name="Content Placeholder 2">
            <a:extLst>
              <a:ext uri="{FF2B5EF4-FFF2-40B4-BE49-F238E27FC236}">
                <a16:creationId xmlns:a16="http://schemas.microsoft.com/office/drawing/2014/main" id="{CD9C3F5E-E0CD-034F-BAFA-19F3FEDC5728}"/>
              </a:ext>
            </a:extLst>
          </p:cNvPr>
          <p:cNvSpPr>
            <a:spLocks noGrp="1"/>
          </p:cNvSpPr>
          <p:nvPr>
            <p:ph idx="1"/>
          </p:nvPr>
        </p:nvSpPr>
        <p:spPr>
          <a:xfrm>
            <a:off x="1605435" y="1521879"/>
            <a:ext cx="9394797" cy="4351338"/>
          </a:xfrm>
        </p:spPr>
        <p:txBody>
          <a:bodyPr>
            <a:normAutofit/>
          </a:bodyPr>
          <a:lstStyle>
            <a:lvl1pPr>
              <a:defRPr sz="2000">
                <a:solidFill>
                  <a:schemeClr val="bg1"/>
                </a:solidFill>
              </a:defRPr>
            </a:lvl1pPr>
            <a:lvl2pPr>
              <a:defRPr sz="1800" b="0" i="0">
                <a:solidFill>
                  <a:schemeClr val="bg1"/>
                </a:solidFill>
                <a:latin typeface="Calibri" panose="020F0502020204030204" pitchFamily="34" charset="0"/>
                <a:cs typeface="Calibri" panose="020F0502020204030204" pitchFamily="34" charset="0"/>
              </a:defRPr>
            </a:lvl2pPr>
            <a:lvl3pPr>
              <a:defRPr sz="1600" b="0" i="0">
                <a:solidFill>
                  <a:schemeClr val="bg1"/>
                </a:solidFill>
                <a:latin typeface="Calibri" panose="020F0502020204030204" pitchFamily="34" charset="0"/>
                <a:cs typeface="Calibri" panose="020F0502020204030204" pitchFamily="34" charset="0"/>
              </a:defRPr>
            </a:lvl3pPr>
            <a:lvl4pPr>
              <a:defRPr sz="1400" b="0" i="0">
                <a:solidFill>
                  <a:schemeClr val="bg1"/>
                </a:solidFill>
                <a:latin typeface="Calibri" panose="020F0502020204030204" pitchFamily="34" charset="0"/>
                <a:cs typeface="Calibri" panose="020F0502020204030204" pitchFamily="34" charset="0"/>
              </a:defRPr>
            </a:lvl4pPr>
            <a:lvl5pPr>
              <a:defRPr sz="1400" b="0" i="0">
                <a:solidFill>
                  <a:schemeClr val="bg1"/>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a:extLst>
              <a:ext uri="{FF2B5EF4-FFF2-40B4-BE49-F238E27FC236}">
                <a16:creationId xmlns:a16="http://schemas.microsoft.com/office/drawing/2014/main" id="{5CA20CB7-B3E1-DF47-BECF-6D92B26CCB54}"/>
              </a:ext>
            </a:extLst>
          </p:cNvPr>
          <p:cNvPicPr>
            <a:picLocks noChangeAspect="1"/>
          </p:cNvPicPr>
          <p:nvPr userDrawn="1"/>
        </p:nvPicPr>
        <p:blipFill>
          <a:blip r:embed="rId2"/>
          <a:srcRect/>
          <a:stretch/>
        </p:blipFill>
        <p:spPr>
          <a:xfrm>
            <a:off x="588057" y="6175297"/>
            <a:ext cx="1770379" cy="248333"/>
          </a:xfrm>
          <a:prstGeom prst="rect">
            <a:avLst/>
          </a:prstGeom>
        </p:spPr>
      </p:pic>
    </p:spTree>
    <p:extLst>
      <p:ext uri="{BB962C8B-B14F-4D97-AF65-F5344CB8AC3E}">
        <p14:creationId xmlns:p14="http://schemas.microsoft.com/office/powerpoint/2010/main" val="1473305371"/>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4632" y="203296"/>
            <a:ext cx="10515600" cy="1325563"/>
          </a:xfrm>
        </p:spPr>
        <p:txBody>
          <a:bodyPr>
            <a:normAutofit/>
          </a:bodyPr>
          <a:lstStyle>
            <a:lvl1pPr>
              <a:defRPr sz="320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70672" y="1521879"/>
            <a:ext cx="10515600" cy="4351338"/>
          </a:xfrm>
        </p:spPr>
        <p:txBody>
          <a:bodyPr>
            <a:normAutofit/>
          </a:bodyPr>
          <a:lstStyle>
            <a:lvl1pPr>
              <a:defRPr sz="2000">
                <a:solidFill>
                  <a:schemeClr val="bg1"/>
                </a:solidFill>
              </a:defRPr>
            </a:lvl1pPr>
            <a:lvl2pPr>
              <a:defRPr sz="1800" b="0" i="0">
                <a:solidFill>
                  <a:schemeClr val="bg1"/>
                </a:solidFill>
                <a:latin typeface="Calibri" panose="020F0502020204030204" pitchFamily="34" charset="0"/>
                <a:cs typeface="Calibri" panose="020F0502020204030204" pitchFamily="34" charset="0"/>
              </a:defRPr>
            </a:lvl2pPr>
            <a:lvl3pPr>
              <a:defRPr sz="1600" b="0" i="0">
                <a:solidFill>
                  <a:schemeClr val="bg1"/>
                </a:solidFill>
                <a:latin typeface="Calibri" panose="020F0502020204030204" pitchFamily="34" charset="0"/>
                <a:cs typeface="Calibri" panose="020F0502020204030204" pitchFamily="34" charset="0"/>
              </a:defRPr>
            </a:lvl3pPr>
            <a:lvl4pPr>
              <a:defRPr sz="1400" b="0" i="0">
                <a:solidFill>
                  <a:schemeClr val="bg1"/>
                </a:solidFill>
                <a:latin typeface="Calibri" panose="020F0502020204030204" pitchFamily="34" charset="0"/>
                <a:cs typeface="Calibri" panose="020F0502020204030204" pitchFamily="34" charset="0"/>
              </a:defRPr>
            </a:lvl4pPr>
            <a:lvl5pPr>
              <a:defRPr sz="1400" b="0" i="0">
                <a:solidFill>
                  <a:schemeClr val="bg1"/>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11" name="Straight Connector 10">
            <a:extLst>
              <a:ext uri="{FF2B5EF4-FFF2-40B4-BE49-F238E27FC236}">
                <a16:creationId xmlns:a16="http://schemas.microsoft.com/office/drawing/2014/main" id="{A21EAD6A-F8F6-074C-A6C1-6E87011CAD0A}"/>
              </a:ext>
            </a:extLst>
          </p:cNvPr>
          <p:cNvCxnSpPr/>
          <p:nvPr userDrawn="1"/>
        </p:nvCxnSpPr>
        <p:spPr>
          <a:xfrm>
            <a:off x="571500" y="1304103"/>
            <a:ext cx="688566"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0575584C-D97B-CD46-8408-587B04908742}"/>
              </a:ext>
            </a:extLst>
          </p:cNvPr>
          <p:cNvPicPr>
            <a:picLocks noChangeAspect="1"/>
          </p:cNvPicPr>
          <p:nvPr userDrawn="1"/>
        </p:nvPicPr>
        <p:blipFill>
          <a:blip r:embed="rId2"/>
          <a:srcRect/>
          <a:stretch/>
        </p:blipFill>
        <p:spPr>
          <a:xfrm>
            <a:off x="588057" y="6175297"/>
            <a:ext cx="1770379" cy="248333"/>
          </a:xfrm>
          <a:prstGeom prst="rect">
            <a:avLst/>
          </a:prstGeom>
        </p:spPr>
      </p:pic>
    </p:spTree>
    <p:extLst>
      <p:ext uri="{BB962C8B-B14F-4D97-AF65-F5344CB8AC3E}">
        <p14:creationId xmlns:p14="http://schemas.microsoft.com/office/powerpoint/2010/main" val="658943018"/>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5_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4632" y="203296"/>
            <a:ext cx="10515600" cy="1325563"/>
          </a:xfrm>
        </p:spPr>
        <p:txBody>
          <a:bodyPr>
            <a:normAutofit/>
          </a:bodyPr>
          <a:lstStyle>
            <a:lvl1pPr>
              <a:defRPr sz="320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70672" y="1521879"/>
            <a:ext cx="10515600" cy="4351338"/>
          </a:xfrm>
        </p:spPr>
        <p:txBody>
          <a:bodyPr>
            <a:normAutofit/>
          </a:bodyPr>
          <a:lstStyle>
            <a:lvl1pPr>
              <a:defRPr sz="2000">
                <a:solidFill>
                  <a:schemeClr val="bg1"/>
                </a:solidFill>
              </a:defRPr>
            </a:lvl1pPr>
            <a:lvl2pPr>
              <a:defRPr sz="1800" b="0" i="0">
                <a:solidFill>
                  <a:schemeClr val="bg1"/>
                </a:solidFill>
                <a:latin typeface="Calibri" panose="020F0502020204030204" pitchFamily="34" charset="0"/>
                <a:cs typeface="Calibri" panose="020F0502020204030204" pitchFamily="34" charset="0"/>
              </a:defRPr>
            </a:lvl2pPr>
            <a:lvl3pPr>
              <a:defRPr sz="1600" b="0" i="0">
                <a:solidFill>
                  <a:schemeClr val="bg1"/>
                </a:solidFill>
                <a:latin typeface="Calibri" panose="020F0502020204030204" pitchFamily="34" charset="0"/>
                <a:cs typeface="Calibri" panose="020F0502020204030204" pitchFamily="34" charset="0"/>
              </a:defRPr>
            </a:lvl3pPr>
            <a:lvl4pPr>
              <a:defRPr sz="1400" b="0" i="0">
                <a:solidFill>
                  <a:schemeClr val="bg1"/>
                </a:solidFill>
                <a:latin typeface="Calibri" panose="020F0502020204030204" pitchFamily="34" charset="0"/>
                <a:cs typeface="Calibri" panose="020F0502020204030204" pitchFamily="34" charset="0"/>
              </a:defRPr>
            </a:lvl4pPr>
            <a:lvl5pPr>
              <a:defRPr sz="1400" b="0" i="0">
                <a:solidFill>
                  <a:schemeClr val="bg1"/>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9EA1D1C6-36DA-6D4E-856A-6F9FED15C952}"/>
              </a:ext>
            </a:extLst>
          </p:cNvPr>
          <p:cNvPicPr>
            <a:picLocks noChangeAspect="1"/>
          </p:cNvPicPr>
          <p:nvPr userDrawn="1"/>
        </p:nvPicPr>
        <p:blipFill>
          <a:blip r:embed="rId2"/>
          <a:srcRect/>
          <a:stretch/>
        </p:blipFill>
        <p:spPr>
          <a:xfrm>
            <a:off x="588057" y="6175297"/>
            <a:ext cx="1770379" cy="248333"/>
          </a:xfrm>
          <a:prstGeom prst="rect">
            <a:avLst/>
          </a:prstGeom>
        </p:spPr>
      </p:pic>
    </p:spTree>
    <p:extLst>
      <p:ext uri="{BB962C8B-B14F-4D97-AF65-F5344CB8AC3E}">
        <p14:creationId xmlns:p14="http://schemas.microsoft.com/office/powerpoint/2010/main" val="343208510"/>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1_Title and Content_blue">
    <p:bg>
      <p:bgPr>
        <a:solidFill>
          <a:schemeClr val="accent6">
            <a:lumMod val="40000"/>
            <a:lumOff val="60000"/>
            <a:alpha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37414" y="203296"/>
            <a:ext cx="9404697" cy="1325563"/>
          </a:xfrm>
        </p:spPr>
        <p:txBody>
          <a:bodyPr>
            <a:normAutofit/>
          </a:bodyPr>
          <a:lstStyle>
            <a:lvl1pPr>
              <a:defRPr sz="320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1609494" y="1524687"/>
            <a:ext cx="9404697" cy="4351338"/>
          </a:xfrm>
        </p:spPr>
        <p:txBody>
          <a:bodyPr>
            <a:normAutofit/>
          </a:bodyPr>
          <a:lstStyle>
            <a:lvl1pPr>
              <a:defRPr sz="2000">
                <a:solidFill>
                  <a:schemeClr val="bg1"/>
                </a:solidFill>
              </a:defRPr>
            </a:lvl1pPr>
            <a:lvl2pPr>
              <a:defRPr sz="1800" b="0" i="0">
                <a:solidFill>
                  <a:schemeClr val="bg1"/>
                </a:solidFill>
                <a:latin typeface="Calibri" panose="020F0502020204030204" pitchFamily="34" charset="0"/>
                <a:cs typeface="Calibri" panose="020F0502020204030204" pitchFamily="34" charset="0"/>
              </a:defRPr>
            </a:lvl2pPr>
            <a:lvl3pPr>
              <a:defRPr sz="1600" b="0" i="0">
                <a:solidFill>
                  <a:schemeClr val="bg1"/>
                </a:solidFill>
                <a:latin typeface="Calibri" panose="020F0502020204030204" pitchFamily="34" charset="0"/>
                <a:cs typeface="Calibri" panose="020F0502020204030204" pitchFamily="34" charset="0"/>
              </a:defRPr>
            </a:lvl3pPr>
            <a:lvl4pPr>
              <a:defRPr sz="1400" b="0" i="0">
                <a:solidFill>
                  <a:schemeClr val="bg1"/>
                </a:solidFill>
                <a:latin typeface="Calibri" panose="020F0502020204030204" pitchFamily="34" charset="0"/>
                <a:cs typeface="Calibri" panose="020F0502020204030204" pitchFamily="34" charset="0"/>
              </a:defRPr>
            </a:lvl4pPr>
            <a:lvl5pPr>
              <a:defRPr sz="1400" b="0" i="0">
                <a:solidFill>
                  <a:schemeClr val="bg1"/>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8" name="Straight Connector 7">
            <a:extLst>
              <a:ext uri="{FF2B5EF4-FFF2-40B4-BE49-F238E27FC236}">
                <a16:creationId xmlns:a16="http://schemas.microsoft.com/office/drawing/2014/main" id="{E0FAEF91-4A72-A84C-9D0F-9091BF3F4193}"/>
              </a:ext>
            </a:extLst>
          </p:cNvPr>
          <p:cNvCxnSpPr/>
          <p:nvPr userDrawn="1"/>
        </p:nvCxnSpPr>
        <p:spPr>
          <a:xfrm>
            <a:off x="1702308" y="1307500"/>
            <a:ext cx="68856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F81B2687-CF9C-344F-B0EE-660DE95A668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698745457"/>
      </p:ext>
    </p:extLst>
  </p:cSld>
  <p:clrMapOvr>
    <a:overrideClrMapping bg1="dk1" tx1="lt1" bg2="dk2" tx2="lt2" accent1="accent1" accent2="accent2" accent3="accent3" accent4="accent4" accent5="accent5" accent6="accent6" hlink="hlink" folHlink="folHlink"/>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7_Title and Content_blue">
    <p:bg>
      <p:bgPr>
        <a:solidFill>
          <a:schemeClr val="accent6">
            <a:lumMod val="40000"/>
            <a:lumOff val="60000"/>
            <a:alpha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37414" y="203296"/>
            <a:ext cx="9404697" cy="1325563"/>
          </a:xfrm>
        </p:spPr>
        <p:txBody>
          <a:bodyPr>
            <a:normAutofit/>
          </a:bodyPr>
          <a:lstStyle>
            <a:lvl1pPr>
              <a:defRPr sz="320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1609494" y="1524687"/>
            <a:ext cx="9404697" cy="4351338"/>
          </a:xfrm>
        </p:spPr>
        <p:txBody>
          <a:bodyPr>
            <a:normAutofit/>
          </a:bodyPr>
          <a:lstStyle>
            <a:lvl1pPr>
              <a:defRPr sz="2000">
                <a:solidFill>
                  <a:schemeClr val="bg1"/>
                </a:solidFill>
              </a:defRPr>
            </a:lvl1pPr>
            <a:lvl2pPr>
              <a:defRPr sz="1800" b="0" i="0">
                <a:solidFill>
                  <a:schemeClr val="bg1"/>
                </a:solidFill>
                <a:latin typeface="Calibri" panose="020F0502020204030204" pitchFamily="34" charset="0"/>
                <a:cs typeface="Calibri" panose="020F0502020204030204" pitchFamily="34" charset="0"/>
              </a:defRPr>
            </a:lvl2pPr>
            <a:lvl3pPr>
              <a:defRPr sz="1600" b="0" i="0">
                <a:solidFill>
                  <a:schemeClr val="bg1"/>
                </a:solidFill>
                <a:latin typeface="Calibri" panose="020F0502020204030204" pitchFamily="34" charset="0"/>
                <a:cs typeface="Calibri" panose="020F0502020204030204" pitchFamily="34" charset="0"/>
              </a:defRPr>
            </a:lvl3pPr>
            <a:lvl4pPr>
              <a:defRPr sz="1400" b="0" i="0">
                <a:solidFill>
                  <a:schemeClr val="bg1"/>
                </a:solidFill>
                <a:latin typeface="Calibri" panose="020F0502020204030204" pitchFamily="34" charset="0"/>
                <a:cs typeface="Calibri" panose="020F0502020204030204" pitchFamily="34" charset="0"/>
              </a:defRPr>
            </a:lvl4pPr>
            <a:lvl5pPr>
              <a:defRPr sz="1400" b="0" i="0">
                <a:solidFill>
                  <a:schemeClr val="bg1"/>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F81B2687-CF9C-344F-B0EE-660DE95A668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1854040748"/>
      </p:ext>
    </p:extLst>
  </p:cSld>
  <p:clrMapOvr>
    <a:overrideClrMapping bg1="dk1" tx1="lt1" bg2="dk2" tx2="lt2" accent1="accent1" accent2="accent2" accent3="accent3" accent4="accent4" accent5="accent5" accent6="accent6" hlink="hlink" folHlink="folHlink"/>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6_Title and Content_blue">
    <p:bg>
      <p:bgPr>
        <a:solidFill>
          <a:schemeClr val="accent6">
            <a:lumMod val="40000"/>
            <a:lumOff val="60000"/>
            <a:alpha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4632" y="203296"/>
            <a:ext cx="10515600" cy="1325563"/>
          </a:xfrm>
        </p:spPr>
        <p:txBody>
          <a:bodyPr>
            <a:normAutofit/>
          </a:bodyPr>
          <a:lstStyle>
            <a:lvl1pPr>
              <a:defRPr sz="320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63692" y="1524687"/>
            <a:ext cx="10515600" cy="4351338"/>
          </a:xfrm>
        </p:spPr>
        <p:txBody>
          <a:bodyPr>
            <a:normAutofit/>
          </a:bodyPr>
          <a:lstStyle>
            <a:lvl1pPr>
              <a:defRPr sz="2000">
                <a:solidFill>
                  <a:schemeClr val="bg2"/>
                </a:solidFill>
              </a:defRPr>
            </a:lvl1pPr>
            <a:lvl2pPr>
              <a:defRPr sz="1800" b="0" i="0">
                <a:solidFill>
                  <a:schemeClr val="bg2"/>
                </a:solidFill>
                <a:latin typeface="Calibri" panose="020F0502020204030204" pitchFamily="34" charset="0"/>
                <a:cs typeface="Calibri" panose="020F0502020204030204" pitchFamily="34" charset="0"/>
              </a:defRPr>
            </a:lvl2pPr>
            <a:lvl3pPr>
              <a:defRPr sz="1600" b="0" i="0">
                <a:solidFill>
                  <a:schemeClr val="bg2"/>
                </a:solidFill>
                <a:latin typeface="Calibri" panose="020F0502020204030204" pitchFamily="34" charset="0"/>
                <a:cs typeface="Calibri" panose="020F0502020204030204" pitchFamily="34" charset="0"/>
              </a:defRPr>
            </a:lvl3pPr>
            <a:lvl4pPr>
              <a:defRPr sz="1400" b="0" i="0">
                <a:solidFill>
                  <a:schemeClr val="bg2"/>
                </a:solidFill>
                <a:latin typeface="Calibri" panose="020F0502020204030204" pitchFamily="34" charset="0"/>
                <a:cs typeface="Calibri" panose="020F0502020204030204" pitchFamily="34" charset="0"/>
              </a:defRPr>
            </a:lvl4pPr>
            <a:lvl5pPr>
              <a:defRPr sz="1400" b="0" i="0">
                <a:solidFill>
                  <a:schemeClr val="bg2"/>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9" name="Straight Connector 8">
            <a:extLst>
              <a:ext uri="{FF2B5EF4-FFF2-40B4-BE49-F238E27FC236}">
                <a16:creationId xmlns:a16="http://schemas.microsoft.com/office/drawing/2014/main" id="{C83FD3C2-DFAF-9447-B089-80D5B673B60D}"/>
              </a:ext>
            </a:extLst>
          </p:cNvPr>
          <p:cNvCxnSpPr/>
          <p:nvPr userDrawn="1"/>
        </p:nvCxnSpPr>
        <p:spPr>
          <a:xfrm>
            <a:off x="571500" y="1297123"/>
            <a:ext cx="68856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A3813F9B-5771-5147-A290-F6F153CD26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3484887588"/>
      </p:ext>
    </p:extLst>
  </p:cSld>
  <p:clrMapOvr>
    <a:overrideClrMapping bg1="dk1" tx1="lt1" bg2="dk2" tx2="lt2" accent1="accent1" accent2="accent2" accent3="accent3" accent4="accent4" accent5="accent5" accent6="accent6" hlink="hlink" folHlink="folHlink"/>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_Title and Content_blue">
    <p:bg>
      <p:bgPr>
        <a:solidFill>
          <a:schemeClr val="accent6">
            <a:lumMod val="40000"/>
            <a:lumOff val="60000"/>
            <a:alpha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4632" y="203296"/>
            <a:ext cx="10515600" cy="1325563"/>
          </a:xfrm>
        </p:spPr>
        <p:txBody>
          <a:bodyPr>
            <a:normAutofit/>
          </a:bodyPr>
          <a:lstStyle>
            <a:lvl1pPr>
              <a:defRPr sz="32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463692" y="1521919"/>
            <a:ext cx="10515600" cy="4351338"/>
          </a:xfrm>
        </p:spPr>
        <p:txBody>
          <a:bodyPr>
            <a:normAutofit/>
          </a:bodyPr>
          <a:lstStyle>
            <a:lvl1pPr>
              <a:defRPr sz="2000">
                <a:solidFill>
                  <a:schemeClr val="bg2"/>
                </a:solidFill>
              </a:defRPr>
            </a:lvl1pPr>
            <a:lvl2pPr>
              <a:defRPr sz="1800" b="0" i="0">
                <a:solidFill>
                  <a:schemeClr val="bg2"/>
                </a:solidFill>
                <a:latin typeface="Calibri" panose="020F0502020204030204" pitchFamily="34" charset="0"/>
                <a:cs typeface="Calibri" panose="020F0502020204030204" pitchFamily="34" charset="0"/>
              </a:defRPr>
            </a:lvl2pPr>
            <a:lvl3pPr>
              <a:defRPr sz="1600" b="0" i="0">
                <a:solidFill>
                  <a:schemeClr val="bg2"/>
                </a:solidFill>
                <a:latin typeface="Calibri" panose="020F0502020204030204" pitchFamily="34" charset="0"/>
                <a:cs typeface="Calibri" panose="020F0502020204030204" pitchFamily="34" charset="0"/>
              </a:defRPr>
            </a:lvl3pPr>
            <a:lvl4pPr>
              <a:defRPr sz="1400" b="0" i="0">
                <a:solidFill>
                  <a:schemeClr val="bg2"/>
                </a:solidFill>
                <a:latin typeface="Calibri" panose="020F0502020204030204" pitchFamily="34" charset="0"/>
                <a:cs typeface="Calibri" panose="020F0502020204030204" pitchFamily="34" charset="0"/>
              </a:defRPr>
            </a:lvl4pPr>
            <a:lvl5pPr>
              <a:defRPr sz="1400" b="0" i="0">
                <a:solidFill>
                  <a:schemeClr val="bg2"/>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BC8A2C83-8181-D740-9260-AB4572F15BB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1564112249"/>
      </p:ext>
    </p:extLst>
  </p:cSld>
  <p:clrMapOvr>
    <a:overrideClrMapping bg1="dk1" tx1="lt1" bg2="dk2" tx2="lt2" accent1="accent1" accent2="accent2" accent3="accent3" accent4="accent4" accent5="accent5" accent6="accent6" hlink="hlink" folHlink="folHlink"/>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74789"/>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dirty="0"/>
              <a:t>Click to edit Master title style</a:t>
            </a:r>
          </a:p>
        </p:txBody>
      </p:sp>
      <p:sp>
        <p:nvSpPr>
          <p:cNvPr id="8"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F9047BF-D60D-254A-B8C9-BE93807646E3}"/>
              </a:ext>
            </a:extLst>
          </p:cNvPr>
          <p:cNvPicPr>
            <a:picLocks noChangeAspect="1"/>
          </p:cNvPicPr>
          <p:nvPr userDrawn="1"/>
        </p:nvPicPr>
        <p:blipFill>
          <a:blip r:embed="rId2"/>
          <a:srcRect/>
          <a:stretch/>
        </p:blipFill>
        <p:spPr>
          <a:xfrm>
            <a:off x="588057" y="6175297"/>
            <a:ext cx="1770379" cy="248333"/>
          </a:xfrm>
          <a:prstGeom prst="rect">
            <a:avLst/>
          </a:prstGeom>
        </p:spPr>
      </p:pic>
      <p:pic>
        <p:nvPicPr>
          <p:cNvPr id="4" name="Picture 3" descr="A close up of a logo&#10;&#10;Description automatically generated">
            <a:extLst>
              <a:ext uri="{FF2B5EF4-FFF2-40B4-BE49-F238E27FC236}">
                <a16:creationId xmlns:a16="http://schemas.microsoft.com/office/drawing/2014/main" id="{FF8874D5-A67A-FC4E-9667-646CF7662096}"/>
              </a:ext>
            </a:extLst>
          </p:cNvPr>
          <p:cNvPicPr>
            <a:picLocks noChangeAspect="1"/>
          </p:cNvPicPr>
          <p:nvPr userDrawn="1"/>
        </p:nvPicPr>
        <p:blipFill>
          <a:blip r:embed="rId3"/>
          <a:stretch>
            <a:fillRect/>
          </a:stretch>
        </p:blipFill>
        <p:spPr>
          <a:xfrm>
            <a:off x="7620000" y="0"/>
            <a:ext cx="4572000" cy="2743200"/>
          </a:xfrm>
          <a:prstGeom prst="rect">
            <a:avLst/>
          </a:prstGeom>
        </p:spPr>
      </p:pic>
    </p:spTree>
    <p:extLst>
      <p:ext uri="{BB962C8B-B14F-4D97-AF65-F5344CB8AC3E}">
        <p14:creationId xmlns:p14="http://schemas.microsoft.com/office/powerpoint/2010/main" val="4069254915"/>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ransition Slide-white">
    <p:bg>
      <p:bgPr>
        <a:solidFill>
          <a:schemeClr val="accent6">
            <a:lumMod val="40000"/>
            <a:lumOff val="60000"/>
            <a:alpha val="95000"/>
          </a:schemeClr>
        </a:solid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914401" y="2174789"/>
            <a:ext cx="6367848" cy="1895347"/>
          </a:xfrm>
        </p:spPr>
        <p:txBody>
          <a:bodyPr anchor="b">
            <a:normAutofit/>
          </a:bodyPr>
          <a:lstStyle>
            <a:lvl1pPr algn="l">
              <a:defRPr sz="4800" b="0" i="0">
                <a:solidFill>
                  <a:schemeClr val="tx1"/>
                </a:solidFill>
                <a:latin typeface="Calibri" panose="020F0502020204030204" pitchFamily="34" charset="0"/>
              </a:defRPr>
            </a:lvl1pPr>
          </a:lstStyle>
          <a:p>
            <a:r>
              <a:rPr lang="en-US" dirty="0"/>
              <a:t>Click to edit Master title style</a:t>
            </a:r>
          </a:p>
        </p:txBody>
      </p:sp>
      <p:sp>
        <p:nvSpPr>
          <p:cNvPr id="8"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tx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6" name="Picture 5" descr="A close up of a logo&#10;&#10;Description automatically generated">
            <a:extLst>
              <a:ext uri="{FF2B5EF4-FFF2-40B4-BE49-F238E27FC236}">
                <a16:creationId xmlns:a16="http://schemas.microsoft.com/office/drawing/2014/main" id="{56683C00-2BA3-ED43-B13A-DFD7983AC74A}"/>
              </a:ext>
            </a:extLst>
          </p:cNvPr>
          <p:cNvPicPr>
            <a:picLocks noChangeAspect="1"/>
          </p:cNvPicPr>
          <p:nvPr userDrawn="1"/>
        </p:nvPicPr>
        <p:blipFill>
          <a:blip r:embed="rId2"/>
          <a:stretch>
            <a:fillRect/>
          </a:stretch>
        </p:blipFill>
        <p:spPr>
          <a:xfrm>
            <a:off x="7620000" y="0"/>
            <a:ext cx="4572000" cy="2743200"/>
          </a:xfrm>
          <a:prstGeom prst="rect">
            <a:avLst/>
          </a:prstGeom>
        </p:spPr>
      </p:pic>
      <p:pic>
        <p:nvPicPr>
          <p:cNvPr id="11" name="Picture 10">
            <a:extLst>
              <a:ext uri="{FF2B5EF4-FFF2-40B4-BE49-F238E27FC236}">
                <a16:creationId xmlns:a16="http://schemas.microsoft.com/office/drawing/2014/main" id="{292F8198-C5DD-334A-AF19-6E9E80282BC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979253009"/>
      </p:ext>
    </p:extLst>
  </p:cSld>
  <p:clrMapOvr>
    <a:masterClrMapping/>
  </p:clrMapOvr>
  <p:hf hdr="0" dt="0"/>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w Photo">
    <p:bg>
      <p:bgPr>
        <a:solidFill>
          <a:schemeClr val="accent6">
            <a:lumMod val="40000"/>
            <a:lumOff val="60000"/>
            <a:alpha val="95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576" y="1522734"/>
            <a:ext cx="5905844" cy="4351338"/>
          </a:xfrm>
        </p:spPr>
        <p:txBody>
          <a:bodyPr>
            <a:normAutofit/>
          </a:bodyPr>
          <a:lstStyle>
            <a:lvl1pPr>
              <a:defRPr sz="2000"/>
            </a:lvl1pPr>
            <a:lvl2pPr>
              <a:defRPr sz="1800" b="0" i="0">
                <a:latin typeface="Calibri" panose="020F0502020204030204" pitchFamily="34" charset="0"/>
                <a:cs typeface="Calibri" panose="020F0502020204030204" pitchFamily="34" charset="0"/>
              </a:defRPr>
            </a:lvl2pPr>
            <a:lvl3pPr>
              <a:defRPr sz="1600" b="0" i="0">
                <a:latin typeface="Calibri" panose="020F0502020204030204" pitchFamily="34" charset="0"/>
                <a:cs typeface="Calibri" panose="020F0502020204030204" pitchFamily="34" charset="0"/>
              </a:defRPr>
            </a:lvl3pPr>
            <a:lvl4pPr>
              <a:defRPr sz="1400" b="0" i="0">
                <a:latin typeface="Calibri" panose="020F0502020204030204" pitchFamily="34" charset="0"/>
                <a:cs typeface="Calibri" panose="020F0502020204030204" pitchFamily="34" charset="0"/>
              </a:defRPr>
            </a:lvl4pPr>
            <a:lvl5pPr>
              <a:defRPr sz="1400" b="0" i="0">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2"/>
          <p:cNvSpPr>
            <a:spLocks noGrp="1" noChangeAspect="1"/>
          </p:cNvSpPr>
          <p:nvPr>
            <p:ph type="pic" idx="12" hasCustomPrompt="1"/>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a:t>
            </a:r>
            <a:r>
              <a:rPr lang="en-US" dirty="0" err="1"/>
              <a:t>picure</a:t>
            </a:r>
            <a:endParaRPr lang="en-US" dirty="0"/>
          </a:p>
        </p:txBody>
      </p:sp>
      <p:sp>
        <p:nvSpPr>
          <p:cNvPr id="12"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tx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10" name="Straight Connector 9">
            <a:extLst>
              <a:ext uri="{FF2B5EF4-FFF2-40B4-BE49-F238E27FC236}">
                <a16:creationId xmlns:a16="http://schemas.microsoft.com/office/drawing/2014/main" id="{54290109-1490-D045-811B-D0C66722588E}"/>
              </a:ext>
            </a:extLst>
          </p:cNvPr>
          <p:cNvCxnSpPr/>
          <p:nvPr userDrawn="1"/>
        </p:nvCxnSpPr>
        <p:spPr>
          <a:xfrm>
            <a:off x="571500" y="1311083"/>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itle Placeholder 1">
            <a:extLst>
              <a:ext uri="{FF2B5EF4-FFF2-40B4-BE49-F238E27FC236}">
                <a16:creationId xmlns:a16="http://schemas.microsoft.com/office/drawing/2014/main" id="{2E6C0E2D-119D-7C47-8596-0C41FB0564A8}"/>
              </a:ext>
            </a:extLst>
          </p:cNvPr>
          <p:cNvSpPr>
            <a:spLocks noGrp="1"/>
          </p:cNvSpPr>
          <p:nvPr>
            <p:ph type="title"/>
          </p:nvPr>
        </p:nvSpPr>
        <p:spPr>
          <a:xfrm>
            <a:off x="484632" y="189336"/>
            <a:ext cx="6659880" cy="1325563"/>
          </a:xfrm>
          <a:prstGeom prst="rect">
            <a:avLst/>
          </a:prstGeom>
        </p:spPr>
        <p:txBody>
          <a:bodyPr vert="horz" lIns="91440" tIns="45720" rIns="91440" bIns="45720" rtlCol="0" anchor="ctr">
            <a:normAutofit/>
          </a:bodyPr>
          <a:lstStyle>
            <a:lvl1pPr>
              <a:defRPr sz="3600"/>
            </a:lvl1pPr>
          </a:lstStyle>
          <a:p>
            <a:r>
              <a:rPr lang="en-US" dirty="0"/>
              <a:t>Click to edit Master</a:t>
            </a:r>
          </a:p>
        </p:txBody>
      </p:sp>
      <p:pic>
        <p:nvPicPr>
          <p:cNvPr id="9" name="Picture 8">
            <a:extLst>
              <a:ext uri="{FF2B5EF4-FFF2-40B4-BE49-F238E27FC236}">
                <a16:creationId xmlns:a16="http://schemas.microsoft.com/office/drawing/2014/main" id="{B6757792-7020-624B-BEA9-BED51366C65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811081784"/>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le and Content_w Photo">
    <p:bg>
      <p:bgRef idx="1001">
        <a:schemeClr val="bg2"/>
      </p:bgRef>
    </p:bg>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7326182" y="0"/>
            <a:ext cx="4865817" cy="6858000"/>
          </a:xfrm>
        </p:spPr>
        <p:txBody>
          <a:bodyPr anchor="t">
            <a:normAutofit/>
          </a:bodyPr>
          <a:lstStyle>
            <a:lvl1pPr marL="0" indent="0">
              <a:buNone/>
              <a:defRPr sz="1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a:t>
            </a:r>
            <a:r>
              <a:rPr lang="en-US" dirty="0" err="1"/>
              <a:t>picure</a:t>
            </a:r>
            <a:endParaRPr lang="en-US" dirty="0"/>
          </a:p>
        </p:txBody>
      </p:sp>
      <p:sp>
        <p:nvSpPr>
          <p:cNvPr id="12"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tx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
        <p:nvSpPr>
          <p:cNvPr id="10" name="Content Placeholder 2">
            <a:extLst>
              <a:ext uri="{FF2B5EF4-FFF2-40B4-BE49-F238E27FC236}">
                <a16:creationId xmlns:a16="http://schemas.microsoft.com/office/drawing/2014/main" id="{B0F1FD5E-C297-C341-93F9-6A6E05BA8B92}"/>
              </a:ext>
            </a:extLst>
          </p:cNvPr>
          <p:cNvSpPr>
            <a:spLocks noGrp="1"/>
          </p:cNvSpPr>
          <p:nvPr>
            <p:ph idx="1"/>
          </p:nvPr>
        </p:nvSpPr>
        <p:spPr>
          <a:xfrm>
            <a:off x="464576" y="1525542"/>
            <a:ext cx="5905844" cy="4351338"/>
          </a:xfrm>
        </p:spPr>
        <p:txBody>
          <a:bodyPr>
            <a:normAutofit/>
          </a:bodyPr>
          <a:lstStyle>
            <a:lvl1pPr>
              <a:defRPr sz="2000">
                <a:solidFill>
                  <a:schemeClr val="tx1"/>
                </a:solidFill>
              </a:defRPr>
            </a:lvl1pPr>
            <a:lvl2pPr>
              <a:defRPr sz="1800" b="0" i="0">
                <a:solidFill>
                  <a:schemeClr val="tx1"/>
                </a:solidFill>
                <a:latin typeface="Calibri" panose="020F0502020204030204" pitchFamily="34" charset="0"/>
                <a:cs typeface="Calibri" panose="020F0502020204030204" pitchFamily="34" charset="0"/>
              </a:defRPr>
            </a:lvl2pPr>
            <a:lvl3pPr>
              <a:defRPr sz="1600" b="0" i="0">
                <a:solidFill>
                  <a:schemeClr val="tx1"/>
                </a:solidFill>
                <a:latin typeface="Calibri" panose="020F0502020204030204" pitchFamily="34" charset="0"/>
                <a:cs typeface="Calibri" panose="020F0502020204030204" pitchFamily="34" charset="0"/>
              </a:defRPr>
            </a:lvl3pPr>
            <a:lvl4pPr>
              <a:defRPr sz="1400" b="0" i="0">
                <a:solidFill>
                  <a:schemeClr val="tx1"/>
                </a:solidFill>
                <a:latin typeface="Calibri" panose="020F0502020204030204" pitchFamily="34" charset="0"/>
                <a:cs typeface="Calibri" panose="020F0502020204030204" pitchFamily="34" charset="0"/>
              </a:defRPr>
            </a:lvl4pPr>
            <a:lvl5pPr>
              <a:defRPr sz="1400" b="0" i="0">
                <a:solidFill>
                  <a:schemeClr val="tx1"/>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Placeholder 1">
            <a:extLst>
              <a:ext uri="{FF2B5EF4-FFF2-40B4-BE49-F238E27FC236}">
                <a16:creationId xmlns:a16="http://schemas.microsoft.com/office/drawing/2014/main" id="{343406D5-5394-3F45-A0AC-827CC461FC31}"/>
              </a:ext>
            </a:extLst>
          </p:cNvPr>
          <p:cNvSpPr>
            <a:spLocks noGrp="1"/>
          </p:cNvSpPr>
          <p:nvPr>
            <p:ph type="title"/>
          </p:nvPr>
        </p:nvSpPr>
        <p:spPr>
          <a:xfrm>
            <a:off x="484632" y="189336"/>
            <a:ext cx="6659880" cy="1325563"/>
          </a:xfrm>
          <a:prstGeom prst="rect">
            <a:avLst/>
          </a:prstGeom>
        </p:spPr>
        <p:txBody>
          <a:bodyPr vert="horz" lIns="91440" tIns="45720" rIns="91440" bIns="45720" rtlCol="0" anchor="ctr">
            <a:normAutofit/>
          </a:bodyPr>
          <a:lstStyle>
            <a:lvl1pPr>
              <a:defRPr sz="3600">
                <a:solidFill>
                  <a:schemeClr val="tx1"/>
                </a:solidFill>
              </a:defRPr>
            </a:lvl1pPr>
          </a:lstStyle>
          <a:p>
            <a:r>
              <a:rPr lang="en-US" dirty="0"/>
              <a:t>Click to edit Master</a:t>
            </a:r>
          </a:p>
        </p:txBody>
      </p:sp>
      <p:pic>
        <p:nvPicPr>
          <p:cNvPr id="7" name="Picture 6">
            <a:extLst>
              <a:ext uri="{FF2B5EF4-FFF2-40B4-BE49-F238E27FC236}">
                <a16:creationId xmlns:a16="http://schemas.microsoft.com/office/drawing/2014/main" id="{9091C5A6-DF4F-C249-AB5E-8F82679199E7}"/>
              </a:ext>
            </a:extLst>
          </p:cNvPr>
          <p:cNvPicPr>
            <a:picLocks noChangeAspect="1"/>
          </p:cNvPicPr>
          <p:nvPr userDrawn="1"/>
        </p:nvPicPr>
        <p:blipFill>
          <a:blip r:embed="rId2"/>
          <a:srcRect/>
          <a:stretch/>
        </p:blipFill>
        <p:spPr>
          <a:xfrm>
            <a:off x="588057" y="6175297"/>
            <a:ext cx="1770379" cy="248333"/>
          </a:xfrm>
          <a:prstGeom prst="rect">
            <a:avLst/>
          </a:prstGeom>
        </p:spPr>
      </p:pic>
    </p:spTree>
    <p:extLst>
      <p:ext uri="{BB962C8B-B14F-4D97-AF65-F5344CB8AC3E}">
        <p14:creationId xmlns:p14="http://schemas.microsoft.com/office/powerpoint/2010/main" val="1018008522"/>
      </p:ext>
    </p:extLst>
  </p:cSld>
  <p:clrMapOvr>
    <a:overrideClrMapping bg1="dk1" tx1="lt1" bg2="dk2" tx2="lt2" accent1="accent1" accent2="accent2" accent3="accent3" accent4="accent4" accent5="accent5" accent6="accent6" hlink="hlink" folHlink="folHlink"/>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and Content_w Photo">
    <p:bg>
      <p:bgRef idx="1001">
        <a:schemeClr val="bg2"/>
      </p:bgRef>
    </p:bg>
    <p:spTree>
      <p:nvGrpSpPr>
        <p:cNvPr id="1" name=""/>
        <p:cNvGrpSpPr/>
        <p:nvPr/>
      </p:nvGrpSpPr>
      <p:grpSpPr>
        <a:xfrm>
          <a:off x="0" y="0"/>
          <a:ext cx="0" cy="0"/>
          <a:chOff x="0" y="0"/>
          <a:chExt cx="0" cy="0"/>
        </a:xfrm>
      </p:grpSpPr>
      <p:sp>
        <p:nvSpPr>
          <p:cNvPr id="8" name="Picture Placeholder 2"/>
          <p:cNvSpPr>
            <a:spLocks noGrp="1" noChangeAspect="1"/>
          </p:cNvSpPr>
          <p:nvPr>
            <p:ph type="pic" idx="12"/>
          </p:nvPr>
        </p:nvSpPr>
        <p:spPr>
          <a:xfrm>
            <a:off x="0" y="0"/>
            <a:ext cx="4865817" cy="6858000"/>
          </a:xfrm>
        </p:spPr>
        <p:txBody>
          <a:bodyPr anchor="t">
            <a:normAutofit/>
          </a:bodyPr>
          <a:lstStyle>
            <a:lvl1pPr marL="0" indent="0">
              <a:buNone/>
              <a:defRPr sz="1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itle 1"/>
          <p:cNvSpPr>
            <a:spLocks noGrp="1"/>
          </p:cNvSpPr>
          <p:nvPr>
            <p:ph type="title"/>
          </p:nvPr>
        </p:nvSpPr>
        <p:spPr>
          <a:xfrm>
            <a:off x="5447956" y="201412"/>
            <a:ext cx="5905843" cy="1325563"/>
          </a:xfrm>
        </p:spPr>
        <p:txBody>
          <a:bodyPr>
            <a:normAutofit/>
          </a:bodyPr>
          <a:lstStyle>
            <a:lvl1pPr>
              <a:defRPr sz="3200">
                <a:solidFill>
                  <a:schemeClr val="tx1"/>
                </a:solidFill>
              </a:defRPr>
            </a:lvl1pPr>
          </a:lstStyle>
          <a:p>
            <a:r>
              <a:rPr lang="en-US" dirty="0"/>
              <a:t>Click to edit Master</a:t>
            </a:r>
          </a:p>
        </p:txBody>
      </p:sp>
      <p:sp>
        <p:nvSpPr>
          <p:cNvPr id="3" name="Content Placeholder 2"/>
          <p:cNvSpPr>
            <a:spLocks noGrp="1"/>
          </p:cNvSpPr>
          <p:nvPr>
            <p:ph idx="1"/>
          </p:nvPr>
        </p:nvSpPr>
        <p:spPr>
          <a:xfrm>
            <a:off x="5447956" y="1517085"/>
            <a:ext cx="5905844" cy="4351338"/>
          </a:xfrm>
        </p:spPr>
        <p:txBody>
          <a:bodyPr>
            <a:normAutofit/>
          </a:bodyPr>
          <a:lstStyle>
            <a:lvl1pPr>
              <a:defRPr sz="2000">
                <a:solidFill>
                  <a:schemeClr val="tx1"/>
                </a:solidFill>
              </a:defRPr>
            </a:lvl1pPr>
            <a:lvl2pPr>
              <a:defRPr sz="1800" b="0" i="0">
                <a:solidFill>
                  <a:schemeClr val="tx1"/>
                </a:solidFill>
                <a:latin typeface="Calibri" panose="020F0502020204030204" pitchFamily="34" charset="0"/>
                <a:cs typeface="Calibri" panose="020F0502020204030204" pitchFamily="34" charset="0"/>
              </a:defRPr>
            </a:lvl2pPr>
            <a:lvl3pPr>
              <a:defRPr sz="1600" b="0" i="0">
                <a:solidFill>
                  <a:schemeClr val="tx1"/>
                </a:solidFill>
                <a:latin typeface="Calibri" panose="020F0502020204030204" pitchFamily="34" charset="0"/>
                <a:cs typeface="Calibri" panose="020F0502020204030204" pitchFamily="34" charset="0"/>
              </a:defRPr>
            </a:lvl3pPr>
            <a:lvl4pPr>
              <a:defRPr sz="1400" b="0" i="0">
                <a:solidFill>
                  <a:schemeClr val="tx1"/>
                </a:solidFill>
                <a:latin typeface="Calibri" panose="020F0502020204030204" pitchFamily="34" charset="0"/>
                <a:cs typeface="Calibri" panose="020F0502020204030204" pitchFamily="34" charset="0"/>
              </a:defRPr>
            </a:lvl4pPr>
            <a:lvl5pPr>
              <a:defRPr sz="1400" b="0" i="0">
                <a:solidFill>
                  <a:schemeClr val="tx1"/>
                </a:solidFill>
                <a:latin typeface="Calibri" panose="020F0502020204030204" pitchFamily="34" charset="0"/>
                <a:cs typeface="Calibri" panose="020F050202020403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tx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10" name="Straight Connector 9">
            <a:extLst>
              <a:ext uri="{FF2B5EF4-FFF2-40B4-BE49-F238E27FC236}">
                <a16:creationId xmlns:a16="http://schemas.microsoft.com/office/drawing/2014/main" id="{FD45BAAE-A94E-3643-9691-F0CDB3EC991A}"/>
              </a:ext>
            </a:extLst>
          </p:cNvPr>
          <p:cNvCxnSpPr/>
          <p:nvPr userDrawn="1"/>
        </p:nvCxnSpPr>
        <p:spPr>
          <a:xfrm>
            <a:off x="5567526" y="1314028"/>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C372F205-3EA1-134D-A734-46CE33D508E5}"/>
              </a:ext>
            </a:extLst>
          </p:cNvPr>
          <p:cNvPicPr>
            <a:picLocks noChangeAspect="1"/>
          </p:cNvPicPr>
          <p:nvPr userDrawn="1"/>
        </p:nvPicPr>
        <p:blipFill>
          <a:blip r:embed="rId2"/>
          <a:srcRect/>
          <a:stretch/>
        </p:blipFill>
        <p:spPr>
          <a:xfrm>
            <a:off x="588057" y="6175297"/>
            <a:ext cx="1770379" cy="248333"/>
          </a:xfrm>
          <a:prstGeom prst="rect">
            <a:avLst/>
          </a:prstGeom>
        </p:spPr>
      </p:pic>
    </p:spTree>
    <p:extLst>
      <p:ext uri="{BB962C8B-B14F-4D97-AF65-F5344CB8AC3E}">
        <p14:creationId xmlns:p14="http://schemas.microsoft.com/office/powerpoint/2010/main" val="1185562923"/>
      </p:ext>
    </p:extLst>
  </p:cSld>
  <p:clrMapOvr>
    <a:overrideClrMapping bg1="dk1" tx1="lt1" bg2="dk2" tx2="lt2" accent1="accent1" accent2="accent2" accent3="accent3" accent4="accent4" accent5="accent5" accent6="accent6" hlink="hlink" folHlink="folHlink"/>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4632" y="189336"/>
            <a:ext cx="10515600" cy="1325563"/>
          </a:xfrm>
        </p:spPr>
        <p:txBody>
          <a:bodyPr>
            <a:normAutofit/>
          </a:bodyPr>
          <a:lstStyle>
            <a:lvl1pPr>
              <a:defRPr sz="3600"/>
            </a:lvl1pPr>
          </a:lstStyle>
          <a:p>
            <a:r>
              <a:rPr lang="en-US"/>
              <a:t>Click to edit Master title style</a:t>
            </a:r>
            <a:endParaRPr lang="en-US" dirty="0"/>
          </a:p>
        </p:txBody>
      </p:sp>
      <p:sp>
        <p:nvSpPr>
          <p:cNvPr id="6"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2145804898"/>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Disclosures">
    <p:bg>
      <p:bgPr>
        <a:solidFill>
          <a:schemeClr val="bg2">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838200" y="691979"/>
            <a:ext cx="10515600"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Edit Master text styles</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1905398140"/>
      </p:ext>
    </p:extLst>
  </p:cSld>
  <p:clrMapOvr>
    <a:masterClrMapping/>
  </p:clrMapOvr>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1" y="1533654"/>
            <a:ext cx="7015891" cy="1895347"/>
          </a:xfrm>
        </p:spPr>
        <p:txBody>
          <a:bodyPr anchor="b">
            <a:normAutofit/>
          </a:bodyPr>
          <a:lstStyle>
            <a:lvl1pPr algn="l">
              <a:defRPr sz="4800" b="0" i="0">
                <a:solidFill>
                  <a:schemeClr val="bg1"/>
                </a:solidFill>
                <a:latin typeface="Calibri" panose="020F0502020204030204" pitchFamily="34" charset="0"/>
              </a:defRPr>
            </a:lvl1pPr>
          </a:lstStyle>
          <a:p>
            <a:r>
              <a:rPr lang="en-US" dirty="0"/>
              <a:t>Click to edit Master title style</a:t>
            </a:r>
          </a:p>
        </p:txBody>
      </p:sp>
      <p:sp>
        <p:nvSpPr>
          <p:cNvPr id="3" name="Subtitle 2"/>
          <p:cNvSpPr>
            <a:spLocks noGrp="1"/>
          </p:cNvSpPr>
          <p:nvPr>
            <p:ph type="subTitle" idx="1" hasCustomPrompt="1"/>
          </p:nvPr>
        </p:nvSpPr>
        <p:spPr>
          <a:xfrm>
            <a:off x="914402" y="4162211"/>
            <a:ext cx="5181599" cy="1655762"/>
          </a:xfr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a:t>
            </a:r>
          </a:p>
          <a:p>
            <a:r>
              <a:rPr lang="en-US" dirty="0"/>
              <a:t>[Contact Info]</a:t>
            </a:r>
          </a:p>
        </p:txBody>
      </p:sp>
      <p:sp>
        <p:nvSpPr>
          <p:cNvPr id="12" name="Subtitle 2"/>
          <p:cNvSpPr txBox="1">
            <a:spLocks/>
          </p:cNvSpPr>
          <p:nvPr/>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solidFill>
                  <a:schemeClr val="bg1"/>
                </a:solidFill>
                <a:latin typeface="Calibri" panose="020F0502020204030204" pitchFamily="34" charset="0"/>
                <a:cs typeface="Calibri" panose="020F0502020204030204" pitchFamily="34" charset="0"/>
              </a:rPr>
              <a:t>One Security Benefit Place</a:t>
            </a:r>
          </a:p>
          <a:p>
            <a:r>
              <a:rPr lang="en-US" sz="1600" b="0" i="0" dirty="0">
                <a:solidFill>
                  <a:schemeClr val="bg1"/>
                </a:solidFill>
                <a:latin typeface="Calibri" panose="020F0502020204030204" pitchFamily="34" charset="0"/>
                <a:cs typeface="Calibri" panose="020F0502020204030204" pitchFamily="34" charset="0"/>
              </a:rPr>
              <a:t>Topeka, KS 66636</a:t>
            </a:r>
          </a:p>
          <a:p>
            <a:r>
              <a:rPr lang="en-US" sz="1600" b="0" i="0" dirty="0">
                <a:solidFill>
                  <a:schemeClr val="bg1"/>
                </a:solidFill>
                <a:latin typeface="Calibri" panose="020F0502020204030204" pitchFamily="34" charset="0"/>
                <a:cs typeface="Calibri" panose="020F0502020204030204" pitchFamily="34" charset="0"/>
              </a:rPr>
              <a:t>SecurityBenefit.com</a:t>
            </a:r>
          </a:p>
        </p:txBody>
      </p:sp>
      <p:pic>
        <p:nvPicPr>
          <p:cNvPr id="8" name="Picture 7">
            <a:extLst>
              <a:ext uri="{FF2B5EF4-FFF2-40B4-BE49-F238E27FC236}">
                <a16:creationId xmlns:a16="http://schemas.microsoft.com/office/drawing/2014/main" id="{C68A8915-DF12-F546-8C10-AB0E725CB98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79223" y="6167102"/>
            <a:ext cx="2087396" cy="384081"/>
          </a:xfrm>
          <a:prstGeom prst="rect">
            <a:avLst/>
          </a:prstGeom>
        </p:spPr>
      </p:pic>
      <p:pic>
        <p:nvPicPr>
          <p:cNvPr id="9" name="Picture 8" descr="A close up of a logo&#10;&#10;Description automatically generated">
            <a:extLst>
              <a:ext uri="{FF2B5EF4-FFF2-40B4-BE49-F238E27FC236}">
                <a16:creationId xmlns:a16="http://schemas.microsoft.com/office/drawing/2014/main" id="{D75C7331-2E0F-994B-A1B1-D6288C95D9E4}"/>
              </a:ext>
            </a:extLst>
          </p:cNvPr>
          <p:cNvPicPr>
            <a:picLocks noChangeAspect="1"/>
          </p:cNvPicPr>
          <p:nvPr userDrawn="1"/>
        </p:nvPicPr>
        <p:blipFill>
          <a:blip r:embed="rId3"/>
          <a:stretch>
            <a:fillRect/>
          </a:stretch>
        </p:blipFill>
        <p:spPr>
          <a:xfrm>
            <a:off x="7620000" y="0"/>
            <a:ext cx="4572000" cy="2743200"/>
          </a:xfrm>
          <a:prstGeom prst="rect">
            <a:avLst/>
          </a:prstGeom>
        </p:spPr>
      </p:pic>
    </p:spTree>
    <p:extLst>
      <p:ext uri="{BB962C8B-B14F-4D97-AF65-F5344CB8AC3E}">
        <p14:creationId xmlns:p14="http://schemas.microsoft.com/office/powerpoint/2010/main" val="2454033418"/>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4632" y="224236"/>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84632" y="1528859"/>
            <a:ext cx="10515600" cy="4351338"/>
          </a:xfrm>
          <a:prstGeom prst="rect">
            <a:avLst/>
          </a:prstGeom>
        </p:spPr>
        <p:txBody>
          <a:bodyPr vert="horz" lIns="91440" tIns="45720" rIns="91440" bIns="45720" rtlCol="0">
            <a:normAutofit/>
          </a:bodyPr>
          <a:lstStyle/>
          <a:p>
            <a:pPr lvl="0"/>
            <a:r>
              <a:rPr lang="en-US" dirty="0"/>
              <a:t>Edit Master text styles</a:t>
            </a:r>
          </a:p>
          <a:p>
            <a:pPr lvl="0"/>
            <a:r>
              <a:rPr lang="en-US" dirty="0"/>
              <a:t>Second level</a:t>
            </a:r>
          </a:p>
          <a:p>
            <a:pPr lvl="0"/>
            <a:r>
              <a:rPr lang="en-US" dirty="0"/>
              <a:t>Third level</a:t>
            </a:r>
          </a:p>
          <a:p>
            <a:pPr lvl="0"/>
            <a:r>
              <a:rPr lang="en-US" dirty="0"/>
              <a:t>Fourth level</a:t>
            </a:r>
          </a:p>
          <a:p>
            <a:pPr lvl="0"/>
            <a:r>
              <a:rPr lang="en-US" dirty="0"/>
              <a:t>Fifth level</a:t>
            </a:r>
          </a:p>
        </p:txBody>
      </p:sp>
      <p:sp>
        <p:nvSpPr>
          <p:cNvPr id="6"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37890254"/>
      </p:ext>
    </p:extLst>
  </p:cSld>
  <p:clrMap bg1="lt1" tx1="dk1" bg2="lt2" tx2="dk2" accent1="accent1" accent2="accent2" accent3="accent3" accent4="accent4" accent5="accent5" accent6="accent6" hlink="hlink" folHlink="folHlink"/>
  <p:sldLayoutIdLst>
    <p:sldLayoutId id="2147483673" r:id="rId1"/>
    <p:sldLayoutId id="2147483703" r:id="rId2"/>
    <p:sldLayoutId id="2147483675" r:id="rId3"/>
    <p:sldLayoutId id="2147483676" r:id="rId4"/>
    <p:sldLayoutId id="2147483700" r:id="rId5"/>
    <p:sldLayoutId id="2147483699" r:id="rId6"/>
    <p:sldLayoutId id="2147483701" r:id="rId7"/>
    <p:sldLayoutId id="2147483697" r:id="rId8"/>
    <p:sldLayoutId id="2147483704" r:id="rId9"/>
    <p:sldLayoutId id="2147483702" r:id="rId10"/>
    <p:sldLayoutId id="2147483698" r:id="rId11"/>
    <p:sldLayoutId id="2147483677" r:id="rId12"/>
    <p:sldLayoutId id="2147483678" r:id="rId13"/>
    <p:sldLayoutId id="2147483682" r:id="rId14"/>
    <p:sldLayoutId id="2147483696" r:id="rId15"/>
    <p:sldLayoutId id="2147483695" r:id="rId16"/>
    <p:sldLayoutId id="2147483687" r:id="rId17"/>
    <p:sldLayoutId id="2147483693" r:id="rId18"/>
    <p:sldLayoutId id="2147483694" r:id="rId19"/>
  </p:sldLayoutIdLst>
  <p:transition>
    <p:fade/>
  </p:transition>
  <p:hf hdr="0" dt="0"/>
  <p:txStyles>
    <p:titleStyle>
      <a:lvl1pPr algn="l" defTabSz="914400" rtl="0" eaLnBrk="1" latinLnBrk="0" hangingPunct="1">
        <a:lnSpc>
          <a:spcPct val="90000"/>
        </a:lnSpc>
        <a:spcBef>
          <a:spcPct val="0"/>
        </a:spcBef>
        <a:buNone/>
        <a:defRPr lang="en-US" sz="2900" b="1" i="0" kern="1200" cap="all" spc="200" baseline="0" dirty="0">
          <a:solidFill>
            <a:schemeClr val="tx1"/>
          </a:solidFill>
          <a:latin typeface="Calibri" panose="020F0502020204030204"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lang="en-US" sz="1800" b="0" i="0" kern="1200" dirty="0">
          <a:solidFill>
            <a:schemeClr val="tx1"/>
          </a:solidFill>
          <a:latin typeface="Calibri" panose="020F050202020403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Sofia Pro" pitchFamily="2" charset="77"/>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Sofia Pro" pitchFamily="2" charset="77"/>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Sofia Pro" pitchFamily="2" charset="77"/>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Sofia Pro" pitchFamily="2" charset="77"/>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orient="horz" pos="624" userDrawn="1">
          <p15:clr>
            <a:srgbClr val="F26B43"/>
          </p15:clr>
        </p15:guide>
        <p15:guide id="3" orient="horz" pos="816" userDrawn="1">
          <p15:clr>
            <a:srgbClr val="F26B43"/>
          </p15:clr>
        </p15:guide>
        <p15:guide id="4" orient="horz" pos="1008" userDrawn="1">
          <p15:clr>
            <a:srgbClr val="F26B43"/>
          </p15:clr>
        </p15:guide>
        <p15:guide id="5" pos="1080" userDrawn="1">
          <p15:clr>
            <a:srgbClr val="F26B43"/>
          </p15:clr>
        </p15:guide>
        <p15:guide id="6" pos="3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0.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1.xml"/><Relationship Id="rId5" Type="http://schemas.openxmlformats.org/officeDocument/2006/relationships/image" Target="../media/image2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1.xml"/><Relationship Id="rId5" Type="http://schemas.openxmlformats.org/officeDocument/2006/relationships/image" Target="../media/image3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9.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1" name="Parallelogram 5">
            <a:extLst>
              <a:ext uri="{FF2B5EF4-FFF2-40B4-BE49-F238E27FC236}">
                <a16:creationId xmlns:a16="http://schemas.microsoft.com/office/drawing/2014/main" id="{96C1F867-4C39-A446-9ABC-D36B4051549E}"/>
              </a:ext>
            </a:extLst>
          </p:cNvPr>
          <p:cNvSpPr/>
          <p:nvPr/>
        </p:nvSpPr>
        <p:spPr>
          <a:xfrm flipV="1">
            <a:off x="-459470" y="-40741"/>
            <a:ext cx="10646896" cy="6939481"/>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9292771"/>
              <a:gd name="connsiteY0" fmla="*/ 6858000 h 6858000"/>
              <a:gd name="connsiteX1" fmla="*/ 3498032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5834347"/>
              <a:gd name="connsiteY0" fmla="*/ 6867053 h 6867053"/>
              <a:gd name="connsiteX1" fmla="*/ 39608 w 5834347"/>
              <a:gd name="connsiteY1" fmla="*/ 0 h 6867053"/>
              <a:gd name="connsiteX2" fmla="*/ 5834347 w 5834347"/>
              <a:gd name="connsiteY2" fmla="*/ 0 h 6867053"/>
              <a:gd name="connsiteX3" fmla="*/ 4119847 w 5834347"/>
              <a:gd name="connsiteY3" fmla="*/ 6858000 h 6867053"/>
              <a:gd name="connsiteX4" fmla="*/ 0 w 5834347"/>
              <a:gd name="connsiteY4" fmla="*/ 6867053 h 686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4347" h="6867053">
                <a:moveTo>
                  <a:pt x="0" y="6867053"/>
                </a:moveTo>
                <a:lnTo>
                  <a:pt x="39608" y="0"/>
                </a:lnTo>
                <a:lnTo>
                  <a:pt x="5834347" y="0"/>
                </a:lnTo>
                <a:lnTo>
                  <a:pt x="4119847" y="6858000"/>
                </a:lnTo>
                <a:lnTo>
                  <a:pt x="0" y="6867053"/>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32" name="Parallelogram 6">
            <a:extLst>
              <a:ext uri="{FF2B5EF4-FFF2-40B4-BE49-F238E27FC236}">
                <a16:creationId xmlns:a16="http://schemas.microsoft.com/office/drawing/2014/main" id="{2A145219-D6FA-6546-B837-938EFE83AC05}"/>
              </a:ext>
            </a:extLst>
          </p:cNvPr>
          <p:cNvSpPr/>
          <p:nvPr/>
        </p:nvSpPr>
        <p:spPr>
          <a:xfrm flipV="1">
            <a:off x="-144079" y="-36167"/>
            <a:ext cx="9853872" cy="6930333"/>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2178490 w 7578271"/>
              <a:gd name="connsiteY0" fmla="*/ 6858000 h 6858000"/>
              <a:gd name="connsiteX1" fmla="*/ 0 w 7578271"/>
              <a:gd name="connsiteY1" fmla="*/ 0 h 6858000"/>
              <a:gd name="connsiteX2" fmla="*/ 7578271 w 7578271"/>
              <a:gd name="connsiteY2" fmla="*/ 0 h 6858000"/>
              <a:gd name="connsiteX3" fmla="*/ 5863771 w 7578271"/>
              <a:gd name="connsiteY3" fmla="*/ 6858000 h 6858000"/>
              <a:gd name="connsiteX4" fmla="*/ 2178490 w 7578271"/>
              <a:gd name="connsiteY4" fmla="*/ 6858000 h 6858000"/>
              <a:gd name="connsiteX0" fmla="*/ 0 w 5399781"/>
              <a:gd name="connsiteY0" fmla="*/ 6858000 h 6858000"/>
              <a:gd name="connsiteX1" fmla="*/ 21502 w 5399781"/>
              <a:gd name="connsiteY1" fmla="*/ 0 h 6858000"/>
              <a:gd name="connsiteX2" fmla="*/ 5399781 w 5399781"/>
              <a:gd name="connsiteY2" fmla="*/ 0 h 6858000"/>
              <a:gd name="connsiteX3" fmla="*/ 3685281 w 5399781"/>
              <a:gd name="connsiteY3" fmla="*/ 6858000 h 6858000"/>
              <a:gd name="connsiteX4" fmla="*/ 0 w 5399781"/>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9781" h="6858000">
                <a:moveTo>
                  <a:pt x="0" y="6858000"/>
                </a:moveTo>
                <a:cubicBezTo>
                  <a:pt x="7167" y="4572000"/>
                  <a:pt x="14335" y="2286000"/>
                  <a:pt x="21502" y="0"/>
                </a:cubicBezTo>
                <a:lnTo>
                  <a:pt x="5399781" y="0"/>
                </a:lnTo>
                <a:lnTo>
                  <a:pt x="3685281" y="6858000"/>
                </a:lnTo>
                <a:lnTo>
                  <a:pt x="0" y="6858000"/>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6" name="Slide Number Placeholder 3"/>
          <p:cNvSpPr txBox="1">
            <a:spLocks/>
          </p:cNvSpPr>
          <p:nvPr/>
        </p:nvSpPr>
        <p:spPr>
          <a:xfrm>
            <a:off x="9669294" y="6185960"/>
            <a:ext cx="1913106" cy="195385"/>
          </a:xfrm>
          <a:prstGeom prst="rect">
            <a:avLst/>
          </a:prstGeom>
        </p:spPr>
        <p:txBody>
          <a:bodyPr lIns="0" tIns="0" rIns="0" b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800" dirty="0">
                <a:latin typeface="Calibri Light" panose="020F0302020204030204" pitchFamily="34" charset="0"/>
              </a:rPr>
              <a:t>22-09250-07  |  2019/06/03</a:t>
            </a:r>
          </a:p>
        </p:txBody>
      </p:sp>
      <p:sp>
        <p:nvSpPr>
          <p:cNvPr id="10" name="Title 1"/>
          <p:cNvSpPr txBox="1">
            <a:spLocks/>
          </p:cNvSpPr>
          <p:nvPr/>
        </p:nvSpPr>
        <p:spPr>
          <a:xfrm>
            <a:off x="467372" y="1763225"/>
            <a:ext cx="6367848" cy="341301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800" kern="1200">
                <a:solidFill>
                  <a:schemeClr val="tx1"/>
                </a:solidFill>
                <a:latin typeface="Cambria" panose="02040503050406030204" pitchFamily="18" charset="0"/>
                <a:ea typeface="+mj-ea"/>
                <a:cs typeface="+mj-cs"/>
              </a:defRPr>
            </a:lvl1pPr>
          </a:lstStyle>
          <a:p>
            <a:r>
              <a:rPr lang="en-US" sz="4400" b="1" dirty="0">
                <a:latin typeface="Calibri" panose="020F0502020204030204" pitchFamily="34" charset="0"/>
              </a:rPr>
              <a:t>Helping Aging Parents Adapt to Change</a:t>
            </a:r>
          </a:p>
        </p:txBody>
      </p:sp>
      <p:cxnSp>
        <p:nvCxnSpPr>
          <p:cNvPr id="11" name="Straight Connector 10"/>
          <p:cNvCxnSpPr/>
          <p:nvPr/>
        </p:nvCxnSpPr>
        <p:spPr>
          <a:xfrm>
            <a:off x="571500" y="1607096"/>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67720" y="1065710"/>
            <a:ext cx="7128555" cy="338554"/>
          </a:xfrm>
          <a:prstGeom prst="rect">
            <a:avLst/>
          </a:prstGeom>
          <a:noFill/>
        </p:spPr>
        <p:txBody>
          <a:bodyPr wrap="square" lIns="0" rtlCol="0">
            <a:spAutoFit/>
          </a:bodyPr>
          <a:lstStyle/>
          <a:p>
            <a:r>
              <a:rPr lang="en-US" sz="1600" spc="300" dirty="0">
                <a:latin typeface="Calibri" panose="020F0502020204030204" pitchFamily="34" charset="0"/>
              </a:rPr>
              <a:t>SECURITY BENEFIT</a:t>
            </a:r>
          </a:p>
        </p:txBody>
      </p:sp>
      <p:pic>
        <p:nvPicPr>
          <p:cNvPr id="33" name="Picture 32">
            <a:extLst>
              <a:ext uri="{FF2B5EF4-FFF2-40B4-BE49-F238E27FC236}">
                <a16:creationId xmlns:a16="http://schemas.microsoft.com/office/drawing/2014/main" id="{E625D99F-E01A-5845-B808-5BF443B352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263871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1C2AC-A020-A44D-A544-8260ABFE156C}"/>
              </a:ext>
            </a:extLst>
          </p:cNvPr>
          <p:cNvSpPr>
            <a:spLocks noGrp="1"/>
          </p:cNvSpPr>
          <p:nvPr>
            <p:ph type="title"/>
          </p:nvPr>
        </p:nvSpPr>
        <p:spPr/>
        <p:txBody>
          <a:bodyPr/>
          <a:lstStyle/>
          <a:p>
            <a:r>
              <a:rPr lang="en-US" dirty="0"/>
              <a:t>Speaker slide</a:t>
            </a:r>
          </a:p>
        </p:txBody>
      </p:sp>
      <p:sp>
        <p:nvSpPr>
          <p:cNvPr id="3" name="Content Placeholder 2">
            <a:extLst>
              <a:ext uri="{FF2B5EF4-FFF2-40B4-BE49-F238E27FC236}">
                <a16:creationId xmlns:a16="http://schemas.microsoft.com/office/drawing/2014/main" id="{AA6360A7-4FF8-5F4B-BAD8-49D5BED03A67}"/>
              </a:ext>
            </a:extLst>
          </p:cNvPr>
          <p:cNvSpPr>
            <a:spLocks noGrp="1"/>
          </p:cNvSpPr>
          <p:nvPr>
            <p:ph idx="1"/>
          </p:nvPr>
        </p:nvSpPr>
        <p:spPr/>
        <p:txBody>
          <a:bodyPr/>
          <a:lstStyle/>
          <a:p>
            <a:r>
              <a:rPr lang="en-US" dirty="0"/>
              <a:t>Title</a:t>
            </a:r>
          </a:p>
        </p:txBody>
      </p:sp>
      <p:sp>
        <p:nvSpPr>
          <p:cNvPr id="4" name="Slide Number Placeholder 3">
            <a:extLst>
              <a:ext uri="{FF2B5EF4-FFF2-40B4-BE49-F238E27FC236}">
                <a16:creationId xmlns:a16="http://schemas.microsoft.com/office/drawing/2014/main" id="{54B09C12-807E-2B4B-ADA6-C7BF0721651E}"/>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2</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70748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88660" y="520772"/>
            <a:ext cx="4352110" cy="1262735"/>
          </a:xfrm>
          <a:prstGeom prst="rect">
            <a:avLst/>
          </a:prstGeom>
        </p:spPr>
        <p:txBody>
          <a:bodyPr vert="horz" lIns="0" tIns="45720" rIns="91440" bIns="45720" rtlCol="0" anchor="ctr">
            <a:normAutofit/>
          </a:bodyPr>
          <a:lstStyle>
            <a:lvl1pPr algn="l" defTabSz="914400" rtl="0" eaLnBrk="1" latinLnBrk="0" hangingPunct="1">
              <a:lnSpc>
                <a:spcPct val="90000"/>
              </a:lnSpc>
              <a:spcBef>
                <a:spcPct val="0"/>
              </a:spcBef>
              <a:buNone/>
              <a:defRPr sz="3200" kern="1200">
                <a:solidFill>
                  <a:schemeClr val="tx1"/>
                </a:solidFill>
                <a:latin typeface="Cambria" panose="02040503050406030204" pitchFamily="18" charset="0"/>
                <a:ea typeface="+mj-ea"/>
                <a:cs typeface="+mj-cs"/>
              </a:defRPr>
            </a:lvl1pPr>
          </a:lstStyle>
          <a:p>
            <a:r>
              <a:rPr lang="en-US" sz="2900" b="1" cap="all" spc="200" dirty="0">
                <a:solidFill>
                  <a:schemeClr val="bg1"/>
                </a:solidFill>
                <a:latin typeface="Calibri" panose="020F0502020204030204" pitchFamily="34" charset="0"/>
              </a:rPr>
              <a:t>Aging Parents</a:t>
            </a:r>
          </a:p>
        </p:txBody>
      </p:sp>
      <p:cxnSp>
        <p:nvCxnSpPr>
          <p:cNvPr id="9" name="Straight Connector 8"/>
          <p:cNvCxnSpPr/>
          <p:nvPr/>
        </p:nvCxnSpPr>
        <p:spPr>
          <a:xfrm>
            <a:off x="571500" y="1611727"/>
            <a:ext cx="688566"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6" name="Chart 15"/>
          <p:cNvGraphicFramePr/>
          <p:nvPr>
            <p:extLst>
              <p:ext uri="{D42A27DB-BD31-4B8C-83A1-F6EECF244321}">
                <p14:modId xmlns:p14="http://schemas.microsoft.com/office/powerpoint/2010/main" val="3182313930"/>
              </p:ext>
            </p:extLst>
          </p:nvPr>
        </p:nvGraphicFramePr>
        <p:xfrm>
          <a:off x="307232" y="2505060"/>
          <a:ext cx="3245330" cy="2708817"/>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22">
            <a:extLst>
              <a:ext uri="{FF2B5EF4-FFF2-40B4-BE49-F238E27FC236}">
                <a16:creationId xmlns:a16="http://schemas.microsoft.com/office/drawing/2014/main" id="{2843A938-4497-914F-9EB3-24B8BB5A05DE}"/>
              </a:ext>
            </a:extLst>
          </p:cNvPr>
          <p:cNvSpPr txBox="1"/>
          <p:nvPr/>
        </p:nvSpPr>
        <p:spPr>
          <a:xfrm>
            <a:off x="3692950" y="3454665"/>
            <a:ext cx="5483829" cy="923330"/>
          </a:xfrm>
          <a:prstGeom prst="rect">
            <a:avLst/>
          </a:prstGeom>
          <a:noFill/>
        </p:spPr>
        <p:txBody>
          <a:bodyPr wrap="square" rtlCol="0">
            <a:spAutoFit/>
          </a:bodyPr>
          <a:lstStyle/>
          <a:p>
            <a:r>
              <a:rPr lang="en-US" dirty="0">
                <a:solidFill>
                  <a:schemeClr val="bg1"/>
                </a:solidFill>
                <a:latin typeface="Calibri" panose="020F0502020204030204" pitchFamily="34" charset="0"/>
              </a:rPr>
              <a:t>55% of adults ranked “being responsible for aging parents” ahead of both “spouse’s health” and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“family health catastrophe” as their biggest fear.</a:t>
            </a:r>
            <a:r>
              <a:rPr lang="en-US" baseline="30000" dirty="0">
                <a:solidFill>
                  <a:schemeClr val="bg1"/>
                </a:solidFill>
                <a:latin typeface="Calibri" panose="020F0502020204030204" pitchFamily="34" charset="0"/>
              </a:rPr>
              <a:t>1</a:t>
            </a:r>
          </a:p>
        </p:txBody>
      </p:sp>
      <p:sp>
        <p:nvSpPr>
          <p:cNvPr id="12" name="Content Placeholder 2"/>
          <p:cNvSpPr txBox="1">
            <a:spLocks/>
          </p:cNvSpPr>
          <p:nvPr/>
        </p:nvSpPr>
        <p:spPr>
          <a:xfrm>
            <a:off x="571500" y="5641325"/>
            <a:ext cx="11010900" cy="5308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100" baseline="30000" dirty="0">
                <a:solidFill>
                  <a:schemeClr val="bg1"/>
                </a:solidFill>
                <a:latin typeface="Calibri Light" panose="020F0302020204030204" pitchFamily="34" charset="0"/>
              </a:rPr>
              <a:t>1</a:t>
            </a:r>
            <a:r>
              <a:rPr lang="en-US" sz="1100" dirty="0">
                <a:solidFill>
                  <a:schemeClr val="bg1"/>
                </a:solidFill>
                <a:latin typeface="Calibri Light" panose="020F0302020204030204" pitchFamily="34" charset="0"/>
              </a:rPr>
              <a:t> The Administration for Community Living, which includes the Administration on Aging, is an operating division of the U.S. Department of Health and Human Services.</a:t>
            </a:r>
          </a:p>
        </p:txBody>
      </p:sp>
      <p:sp>
        <p:nvSpPr>
          <p:cNvPr id="10" name="Slide Number Placeholder 1">
            <a:extLst>
              <a:ext uri="{FF2B5EF4-FFF2-40B4-BE49-F238E27FC236}">
                <a16:creationId xmlns:a16="http://schemas.microsoft.com/office/drawing/2014/main" id="{EC2E0071-DE0C-3543-ABED-36827816916A}"/>
              </a:ext>
            </a:extLst>
          </p:cNvPr>
          <p:cNvSpPr>
            <a:spLocks noGrp="1"/>
          </p:cNvSpPr>
          <p:nvPr>
            <p:ph type="sldNum" sz="quarter" idx="4"/>
          </p:nvPr>
        </p:nvSpPr>
        <p:spPr>
          <a:xfrm>
            <a:off x="9017686" y="6356351"/>
            <a:ext cx="2336113" cy="365126"/>
          </a:xfrm>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3</a:t>
            </a:fld>
            <a:endParaRPr lang="en-US"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87022ADB-3C73-0D49-B53F-6D658C2CD8B5}"/>
              </a:ext>
            </a:extLst>
          </p:cNvPr>
          <p:cNvSpPr txBox="1"/>
          <p:nvPr/>
        </p:nvSpPr>
        <p:spPr>
          <a:xfrm>
            <a:off x="588659" y="1838276"/>
            <a:ext cx="8588119" cy="369332"/>
          </a:xfrm>
          <a:prstGeom prst="rect">
            <a:avLst/>
          </a:prstGeom>
          <a:noFill/>
        </p:spPr>
        <p:txBody>
          <a:bodyPr wrap="square" lIns="0" rtlCol="0">
            <a:spAutoFit/>
          </a:bodyPr>
          <a:lstStyle/>
          <a:p>
            <a:r>
              <a:rPr lang="en-US" dirty="0">
                <a:solidFill>
                  <a:schemeClr val="bg1"/>
                </a:solidFill>
                <a:latin typeface="Calibri" panose="020F0502020204030204" pitchFamily="34" charset="0"/>
              </a:rPr>
              <a:t>Half of all adults rank their parents’ health above their own</a:t>
            </a:r>
          </a:p>
        </p:txBody>
      </p:sp>
    </p:spTree>
    <p:extLst>
      <p:ext uri="{BB962C8B-B14F-4D97-AF65-F5344CB8AC3E}">
        <p14:creationId xmlns:p14="http://schemas.microsoft.com/office/powerpoint/2010/main" val="280696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0" dirty="0" err="1"/>
              <a:t>aGENDA</a:t>
            </a:r>
            <a:endParaRPr lang="en-US" b="0" dirty="0"/>
          </a:p>
        </p:txBody>
      </p:sp>
      <p:sp>
        <p:nvSpPr>
          <p:cNvPr id="4" name="Content Placeholder 3"/>
          <p:cNvSpPr>
            <a:spLocks noGrp="1"/>
          </p:cNvSpPr>
          <p:nvPr>
            <p:ph idx="1"/>
          </p:nvPr>
        </p:nvSpPr>
        <p:spPr>
          <a:xfrm>
            <a:off x="1457824" y="1742259"/>
            <a:ext cx="7484295" cy="4230057"/>
          </a:xfrm>
        </p:spPr>
        <p:txBody>
          <a:bodyPr>
            <a:normAutofit/>
          </a:bodyPr>
          <a:lstStyle/>
          <a:p>
            <a:pPr>
              <a:lnSpc>
                <a:spcPct val="110000"/>
              </a:lnSpc>
              <a:spcBef>
                <a:spcPts val="0"/>
              </a:spcBef>
            </a:pPr>
            <a:r>
              <a:rPr lang="en-US" b="0" cap="all" dirty="0">
                <a:latin typeface="Calibri Light" panose="020F0302020204030204" pitchFamily="34" charset="0"/>
              </a:rPr>
              <a:t>When Do You Need to Intercede?</a:t>
            </a:r>
          </a:p>
          <a:p>
            <a:pPr>
              <a:lnSpc>
                <a:spcPct val="110000"/>
              </a:lnSpc>
            </a:pPr>
            <a:endParaRPr lang="en-US" b="0" cap="all" dirty="0">
              <a:latin typeface="Calibri Light" panose="020F0302020204030204" pitchFamily="34" charset="0"/>
            </a:endParaRPr>
          </a:p>
          <a:p>
            <a:pPr>
              <a:lnSpc>
                <a:spcPct val="110000"/>
              </a:lnSpc>
            </a:pPr>
            <a:r>
              <a:rPr lang="en-US" b="0" cap="all" dirty="0">
                <a:latin typeface="Calibri Light" panose="020F0302020204030204" pitchFamily="34" charset="0"/>
              </a:rPr>
              <a:t>As a Caregiver, What </a:t>
            </a:r>
            <a:br>
              <a:rPr lang="en-US" b="0" cap="all" dirty="0">
                <a:latin typeface="Calibri Light" panose="020F0302020204030204" pitchFamily="34" charset="0"/>
              </a:rPr>
            </a:br>
            <a:r>
              <a:rPr lang="en-US" b="0" cap="all" dirty="0">
                <a:latin typeface="Calibri Light" panose="020F0302020204030204" pitchFamily="34" charset="0"/>
              </a:rPr>
              <a:t>Could It Cost You?</a:t>
            </a:r>
          </a:p>
          <a:p>
            <a:pPr>
              <a:lnSpc>
                <a:spcPct val="300000"/>
              </a:lnSpc>
            </a:pPr>
            <a:r>
              <a:rPr lang="en-US" b="0" cap="all" dirty="0">
                <a:latin typeface="Calibri Light" panose="020F0302020204030204" pitchFamily="34" charset="0"/>
              </a:rPr>
              <a:t>Preparing a Plan</a:t>
            </a:r>
          </a:p>
          <a:p>
            <a:pPr>
              <a:lnSpc>
                <a:spcPct val="300000"/>
              </a:lnSpc>
            </a:pPr>
            <a:r>
              <a:rPr lang="en-US" b="0" cap="all" dirty="0">
                <a:latin typeface="Calibri Light" panose="020F0302020204030204" pitchFamily="34" charset="0"/>
              </a:rPr>
              <a:t>Caring for Your Parents </a:t>
            </a:r>
          </a:p>
        </p:txBody>
      </p:sp>
      <p:grpSp>
        <p:nvGrpSpPr>
          <p:cNvPr id="10" name="Group 9"/>
          <p:cNvGrpSpPr/>
          <p:nvPr/>
        </p:nvGrpSpPr>
        <p:grpSpPr>
          <a:xfrm flipH="1" flipV="1">
            <a:off x="4908931" y="-50576"/>
            <a:ext cx="12258704" cy="6972374"/>
            <a:chOff x="-66704" y="-105839"/>
            <a:chExt cx="12258704" cy="6972374"/>
          </a:xfrm>
        </p:grpSpPr>
        <p:sp>
          <p:nvSpPr>
            <p:cNvPr id="8" name="Parallelogram 5"/>
            <p:cNvSpPr/>
            <p:nvPr/>
          </p:nvSpPr>
          <p:spPr>
            <a:xfrm>
              <a:off x="-66704" y="-95391"/>
              <a:ext cx="12258704" cy="6939481"/>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9292771"/>
                <a:gd name="connsiteY0" fmla="*/ 6858000 h 6858000"/>
                <a:gd name="connsiteX1" fmla="*/ 3498032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5834347"/>
                <a:gd name="connsiteY0" fmla="*/ 6867053 h 6867053"/>
                <a:gd name="connsiteX1" fmla="*/ 39608 w 5834347"/>
                <a:gd name="connsiteY1" fmla="*/ 0 h 6867053"/>
                <a:gd name="connsiteX2" fmla="*/ 5834347 w 5834347"/>
                <a:gd name="connsiteY2" fmla="*/ 0 h 6867053"/>
                <a:gd name="connsiteX3" fmla="*/ 4119847 w 5834347"/>
                <a:gd name="connsiteY3" fmla="*/ 6858000 h 6867053"/>
                <a:gd name="connsiteX4" fmla="*/ 0 w 5834347"/>
                <a:gd name="connsiteY4" fmla="*/ 6867053 h 6867053"/>
                <a:gd name="connsiteX0" fmla="*/ 3871558 w 9705905"/>
                <a:gd name="connsiteY0" fmla="*/ 6867053 h 6867053"/>
                <a:gd name="connsiteX1" fmla="*/ 0 w 9705905"/>
                <a:gd name="connsiteY1" fmla="*/ 0 h 6867053"/>
                <a:gd name="connsiteX2" fmla="*/ 9705905 w 9705905"/>
                <a:gd name="connsiteY2" fmla="*/ 0 h 6867053"/>
                <a:gd name="connsiteX3" fmla="*/ 7991405 w 9705905"/>
                <a:gd name="connsiteY3" fmla="*/ 6858000 h 6867053"/>
                <a:gd name="connsiteX4" fmla="*/ 3871558 w 9705905"/>
                <a:gd name="connsiteY4" fmla="*/ 6867053 h 6867053"/>
                <a:gd name="connsiteX0" fmla="*/ 2000 w 9705905"/>
                <a:gd name="connsiteY0" fmla="*/ 6867053 h 6867053"/>
                <a:gd name="connsiteX1" fmla="*/ 0 w 9705905"/>
                <a:gd name="connsiteY1" fmla="*/ 0 h 6867053"/>
                <a:gd name="connsiteX2" fmla="*/ 9705905 w 9705905"/>
                <a:gd name="connsiteY2" fmla="*/ 0 h 6867053"/>
                <a:gd name="connsiteX3" fmla="*/ 7991405 w 9705905"/>
                <a:gd name="connsiteY3" fmla="*/ 6858000 h 6867053"/>
                <a:gd name="connsiteX4" fmla="*/ 2000 w 9705905"/>
                <a:gd name="connsiteY4" fmla="*/ 6867053 h 686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5905" h="6867053">
                  <a:moveTo>
                    <a:pt x="2000" y="6867053"/>
                  </a:moveTo>
                  <a:cubicBezTo>
                    <a:pt x="1333" y="4578035"/>
                    <a:pt x="667" y="2289018"/>
                    <a:pt x="0" y="0"/>
                  </a:cubicBezTo>
                  <a:lnTo>
                    <a:pt x="9705905" y="0"/>
                  </a:lnTo>
                  <a:lnTo>
                    <a:pt x="7991405" y="6858000"/>
                  </a:lnTo>
                  <a:lnTo>
                    <a:pt x="2000" y="6867053"/>
                  </a:lnTo>
                  <a:close/>
                </a:path>
              </a:pathLst>
            </a:custGeom>
            <a:solidFill>
              <a:schemeClr val="accent2">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9" name="Parallelogram 6"/>
            <p:cNvSpPr/>
            <p:nvPr/>
          </p:nvSpPr>
          <p:spPr>
            <a:xfrm>
              <a:off x="-43157" y="-105839"/>
              <a:ext cx="11686294" cy="6972374"/>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2178490 w 7578271"/>
                <a:gd name="connsiteY0" fmla="*/ 6858000 h 6858000"/>
                <a:gd name="connsiteX1" fmla="*/ 0 w 7578271"/>
                <a:gd name="connsiteY1" fmla="*/ 0 h 6858000"/>
                <a:gd name="connsiteX2" fmla="*/ 7578271 w 7578271"/>
                <a:gd name="connsiteY2" fmla="*/ 0 h 6858000"/>
                <a:gd name="connsiteX3" fmla="*/ 5863771 w 7578271"/>
                <a:gd name="connsiteY3" fmla="*/ 6858000 h 6858000"/>
                <a:gd name="connsiteX4" fmla="*/ 2178490 w 7578271"/>
                <a:gd name="connsiteY4" fmla="*/ 6858000 h 6858000"/>
                <a:gd name="connsiteX0" fmla="*/ 0 w 5399781"/>
                <a:gd name="connsiteY0" fmla="*/ 6858000 h 6858000"/>
                <a:gd name="connsiteX1" fmla="*/ 21502 w 5399781"/>
                <a:gd name="connsiteY1" fmla="*/ 0 h 6858000"/>
                <a:gd name="connsiteX2" fmla="*/ 5399781 w 5399781"/>
                <a:gd name="connsiteY2" fmla="*/ 0 h 6858000"/>
                <a:gd name="connsiteX3" fmla="*/ 3685281 w 5399781"/>
                <a:gd name="connsiteY3" fmla="*/ 6858000 h 6858000"/>
                <a:gd name="connsiteX4" fmla="*/ 0 w 5399781"/>
                <a:gd name="connsiteY4" fmla="*/ 6858000 h 6858000"/>
                <a:gd name="connsiteX0" fmla="*/ 3839744 w 9239525"/>
                <a:gd name="connsiteY0" fmla="*/ 6868400 h 6868400"/>
                <a:gd name="connsiteX1" fmla="*/ 9 w 9239525"/>
                <a:gd name="connsiteY1" fmla="*/ 0 h 6868400"/>
                <a:gd name="connsiteX2" fmla="*/ 9239525 w 9239525"/>
                <a:gd name="connsiteY2" fmla="*/ 10400 h 6868400"/>
                <a:gd name="connsiteX3" fmla="*/ 7525025 w 9239525"/>
                <a:gd name="connsiteY3" fmla="*/ 6868400 h 6868400"/>
                <a:gd name="connsiteX4" fmla="*/ 3839744 w 9239525"/>
                <a:gd name="connsiteY4" fmla="*/ 6868400 h 6868400"/>
                <a:gd name="connsiteX0" fmla="*/ 0 w 9252695"/>
                <a:gd name="connsiteY0" fmla="*/ 6858000 h 6868400"/>
                <a:gd name="connsiteX1" fmla="*/ 13179 w 9252695"/>
                <a:gd name="connsiteY1" fmla="*/ 0 h 6868400"/>
                <a:gd name="connsiteX2" fmla="*/ 9252695 w 9252695"/>
                <a:gd name="connsiteY2" fmla="*/ 10400 h 6868400"/>
                <a:gd name="connsiteX3" fmla="*/ 7538195 w 9252695"/>
                <a:gd name="connsiteY3" fmla="*/ 6868400 h 6868400"/>
                <a:gd name="connsiteX4" fmla="*/ 0 w 9252695"/>
                <a:gd name="connsiteY4" fmla="*/ 6858000 h 6868400"/>
                <a:gd name="connsiteX0" fmla="*/ 0 w 9252695"/>
                <a:gd name="connsiteY0" fmla="*/ 6889202 h 6899602"/>
                <a:gd name="connsiteX1" fmla="*/ 13179 w 9252695"/>
                <a:gd name="connsiteY1" fmla="*/ 0 h 6899602"/>
                <a:gd name="connsiteX2" fmla="*/ 9252695 w 9252695"/>
                <a:gd name="connsiteY2" fmla="*/ 41602 h 6899602"/>
                <a:gd name="connsiteX3" fmla="*/ 7538195 w 9252695"/>
                <a:gd name="connsiteY3" fmla="*/ 6899602 h 6899602"/>
                <a:gd name="connsiteX4" fmla="*/ 0 w 9252695"/>
                <a:gd name="connsiteY4" fmla="*/ 6889202 h 6899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52695" h="6899602">
                  <a:moveTo>
                    <a:pt x="0" y="6889202"/>
                  </a:moveTo>
                  <a:cubicBezTo>
                    <a:pt x="7167" y="4603202"/>
                    <a:pt x="6012" y="2286000"/>
                    <a:pt x="13179" y="0"/>
                  </a:cubicBezTo>
                  <a:lnTo>
                    <a:pt x="9252695" y="41602"/>
                  </a:lnTo>
                  <a:lnTo>
                    <a:pt x="7538195" y="6899602"/>
                  </a:lnTo>
                  <a:lnTo>
                    <a:pt x="0" y="6889202"/>
                  </a:lnTo>
                  <a:close/>
                </a:path>
              </a:pathLst>
            </a:custGeom>
            <a:solidFill>
              <a:schemeClr val="accent2">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grpSp>
      <p:pic>
        <p:nvPicPr>
          <p:cNvPr id="11" name="Picture 10">
            <a:extLst>
              <a:ext uri="{FF2B5EF4-FFF2-40B4-BE49-F238E27FC236}">
                <a16:creationId xmlns:a16="http://schemas.microsoft.com/office/drawing/2014/main" id="{6EDC0FB2-99AD-6B47-9C44-8E50D9B2C7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861" y="3627496"/>
            <a:ext cx="1054154" cy="961974"/>
          </a:xfrm>
          <a:prstGeom prst="rect">
            <a:avLst/>
          </a:prstGeom>
        </p:spPr>
      </p:pic>
      <p:pic>
        <p:nvPicPr>
          <p:cNvPr id="12" name="Picture 11">
            <a:extLst>
              <a:ext uri="{FF2B5EF4-FFF2-40B4-BE49-F238E27FC236}">
                <a16:creationId xmlns:a16="http://schemas.microsoft.com/office/drawing/2014/main" id="{6EDC0FB2-99AD-6B47-9C44-8E50D9B2C7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619" y="1426029"/>
            <a:ext cx="1054154" cy="964136"/>
          </a:xfrm>
          <a:prstGeom prst="rect">
            <a:avLst/>
          </a:prstGeom>
        </p:spPr>
      </p:pic>
      <p:pic>
        <p:nvPicPr>
          <p:cNvPr id="13" name="Picture 12">
            <a:extLst>
              <a:ext uri="{FF2B5EF4-FFF2-40B4-BE49-F238E27FC236}">
                <a16:creationId xmlns:a16="http://schemas.microsoft.com/office/drawing/2014/main" id="{6EDC0FB2-99AD-6B47-9C44-8E50D9B2C7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124" y="4669995"/>
            <a:ext cx="1054153" cy="964136"/>
          </a:xfrm>
          <a:prstGeom prst="rect">
            <a:avLst/>
          </a:prstGeom>
        </p:spPr>
      </p:pic>
      <p:pic>
        <p:nvPicPr>
          <p:cNvPr id="14" name="Picture 13">
            <a:extLst>
              <a:ext uri="{FF2B5EF4-FFF2-40B4-BE49-F238E27FC236}">
                <a16:creationId xmlns:a16="http://schemas.microsoft.com/office/drawing/2014/main" id="{19EFAA04-6004-9444-88C5-6111ED83168E}"/>
              </a:ext>
            </a:extLst>
          </p:cNvPr>
          <p:cNvPicPr>
            <a:picLocks noChangeAspect="1"/>
          </p:cNvPicPr>
          <p:nvPr/>
        </p:nvPicPr>
        <p:blipFill>
          <a:blip r:embed="rId6"/>
          <a:srcRect/>
          <a:stretch/>
        </p:blipFill>
        <p:spPr>
          <a:xfrm>
            <a:off x="387072" y="2581317"/>
            <a:ext cx="944217" cy="864424"/>
          </a:xfrm>
          <a:prstGeom prst="rect">
            <a:avLst/>
          </a:prstGeom>
        </p:spPr>
      </p:pic>
      <p:sp>
        <p:nvSpPr>
          <p:cNvPr id="16" name="Slide Number Placeholder 1">
            <a:extLst>
              <a:ext uri="{FF2B5EF4-FFF2-40B4-BE49-F238E27FC236}">
                <a16:creationId xmlns:a16="http://schemas.microsoft.com/office/drawing/2014/main" id="{FC242261-B6C9-3841-A1C5-5E1E7F2C32C1}"/>
              </a:ext>
            </a:extLst>
          </p:cNvPr>
          <p:cNvSpPr>
            <a:spLocks noGrp="1"/>
          </p:cNvSpPr>
          <p:nvPr>
            <p:ph type="sldNum" sz="quarter" idx="4"/>
          </p:nvPr>
        </p:nvSpPr>
        <p:spPr>
          <a:xfrm>
            <a:off x="9017686" y="6356351"/>
            <a:ext cx="2336113" cy="365126"/>
          </a:xfrm>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4</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37477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Parallelogram 6">
            <a:extLst>
              <a:ext uri="{FF2B5EF4-FFF2-40B4-BE49-F238E27FC236}">
                <a16:creationId xmlns:a16="http://schemas.microsoft.com/office/drawing/2014/main" id="{2A145219-D6FA-6546-B837-938EFE83AC05}"/>
              </a:ext>
            </a:extLst>
          </p:cNvPr>
          <p:cNvSpPr/>
          <p:nvPr/>
        </p:nvSpPr>
        <p:spPr>
          <a:xfrm flipV="1">
            <a:off x="-66075" y="-41753"/>
            <a:ext cx="11784273" cy="6940493"/>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2178490 w 7578271"/>
              <a:gd name="connsiteY0" fmla="*/ 6858000 h 6858000"/>
              <a:gd name="connsiteX1" fmla="*/ 0 w 7578271"/>
              <a:gd name="connsiteY1" fmla="*/ 0 h 6858000"/>
              <a:gd name="connsiteX2" fmla="*/ 7578271 w 7578271"/>
              <a:gd name="connsiteY2" fmla="*/ 0 h 6858000"/>
              <a:gd name="connsiteX3" fmla="*/ 5863771 w 7578271"/>
              <a:gd name="connsiteY3" fmla="*/ 6858000 h 6858000"/>
              <a:gd name="connsiteX4" fmla="*/ 2178490 w 7578271"/>
              <a:gd name="connsiteY4" fmla="*/ 6858000 h 6858000"/>
              <a:gd name="connsiteX0" fmla="*/ 0 w 5399781"/>
              <a:gd name="connsiteY0" fmla="*/ 6858000 h 6858000"/>
              <a:gd name="connsiteX1" fmla="*/ 21502 w 5399781"/>
              <a:gd name="connsiteY1" fmla="*/ 0 h 6858000"/>
              <a:gd name="connsiteX2" fmla="*/ 5399781 w 5399781"/>
              <a:gd name="connsiteY2" fmla="*/ 0 h 6858000"/>
              <a:gd name="connsiteX3" fmla="*/ 3685281 w 5399781"/>
              <a:gd name="connsiteY3" fmla="*/ 6858000 h 6858000"/>
              <a:gd name="connsiteX4" fmla="*/ 0 w 5399781"/>
              <a:gd name="connsiteY4" fmla="*/ 6858000 h 6858000"/>
              <a:gd name="connsiteX0" fmla="*/ 0 w 6457613"/>
              <a:gd name="connsiteY0" fmla="*/ 6868054 h 6868054"/>
              <a:gd name="connsiteX1" fmla="*/ 1079334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 name="connsiteX0" fmla="*/ 0 w 6457613"/>
              <a:gd name="connsiteY0" fmla="*/ 6868054 h 6868054"/>
              <a:gd name="connsiteX1" fmla="*/ 10367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7613" h="6868054">
                <a:moveTo>
                  <a:pt x="0" y="6868054"/>
                </a:moveTo>
                <a:cubicBezTo>
                  <a:pt x="7167" y="4582054"/>
                  <a:pt x="3200" y="2286000"/>
                  <a:pt x="10367" y="0"/>
                </a:cubicBezTo>
                <a:lnTo>
                  <a:pt x="6457613" y="0"/>
                </a:lnTo>
                <a:lnTo>
                  <a:pt x="4743113" y="6858000"/>
                </a:lnTo>
                <a:lnTo>
                  <a:pt x="0" y="6868054"/>
                </a:lnTo>
                <a:close/>
              </a:path>
            </a:pathLst>
          </a:custGeom>
          <a:solidFill>
            <a:schemeClr val="tx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5">
            <a:extLst>
              <a:ext uri="{FF2B5EF4-FFF2-40B4-BE49-F238E27FC236}">
                <a16:creationId xmlns:a16="http://schemas.microsoft.com/office/drawing/2014/main" id="{96C1F867-4C39-A446-9ABC-D36B4051549E}"/>
              </a:ext>
            </a:extLst>
          </p:cNvPr>
          <p:cNvSpPr/>
          <p:nvPr/>
        </p:nvSpPr>
        <p:spPr>
          <a:xfrm flipV="1">
            <a:off x="-76666" y="-36167"/>
            <a:ext cx="12272497" cy="6939481"/>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9292771"/>
              <a:gd name="connsiteY0" fmla="*/ 6858000 h 6858000"/>
              <a:gd name="connsiteX1" fmla="*/ 3498032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5834347"/>
              <a:gd name="connsiteY0" fmla="*/ 6867053 h 6867053"/>
              <a:gd name="connsiteX1" fmla="*/ 39608 w 5834347"/>
              <a:gd name="connsiteY1" fmla="*/ 0 h 6867053"/>
              <a:gd name="connsiteX2" fmla="*/ 5834347 w 5834347"/>
              <a:gd name="connsiteY2" fmla="*/ 0 h 6867053"/>
              <a:gd name="connsiteX3" fmla="*/ 4119847 w 5834347"/>
              <a:gd name="connsiteY3" fmla="*/ 6858000 h 6867053"/>
              <a:gd name="connsiteX4" fmla="*/ 0 w 5834347"/>
              <a:gd name="connsiteY4" fmla="*/ 6867053 h 6867053"/>
              <a:gd name="connsiteX0" fmla="*/ 0 w 6725153"/>
              <a:gd name="connsiteY0" fmla="*/ 6867053 h 6867053"/>
              <a:gd name="connsiteX1" fmla="*/ 930414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 name="connsiteX0" fmla="*/ 0 w 6725153"/>
              <a:gd name="connsiteY0" fmla="*/ 6867053 h 6867053"/>
              <a:gd name="connsiteX1" fmla="*/ 6203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5153" h="6867053">
                <a:moveTo>
                  <a:pt x="0" y="6867053"/>
                </a:moveTo>
                <a:cubicBezTo>
                  <a:pt x="2068" y="4578035"/>
                  <a:pt x="4135" y="2289018"/>
                  <a:pt x="6203" y="0"/>
                </a:cubicBezTo>
                <a:lnTo>
                  <a:pt x="6725153" y="0"/>
                </a:lnTo>
                <a:lnTo>
                  <a:pt x="5010653" y="6858000"/>
                </a:lnTo>
                <a:lnTo>
                  <a:pt x="0" y="6867053"/>
                </a:lnTo>
                <a:close/>
              </a:path>
            </a:pathLst>
          </a:custGeom>
          <a:solidFill>
            <a:schemeClr val="bg2">
              <a:lumMod val="40000"/>
              <a:lumOff val="60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2">
                  <a:lumMod val="40000"/>
                  <a:lumOff val="60000"/>
                </a:schemeClr>
              </a:solidFill>
              <a:latin typeface="Calibri" panose="020F0502020204030204" pitchFamily="34" charset="0"/>
            </a:endParaRPr>
          </a:p>
        </p:txBody>
      </p:sp>
      <p:sp>
        <p:nvSpPr>
          <p:cNvPr id="2" name="Title 1"/>
          <p:cNvSpPr>
            <a:spLocks noGrp="1"/>
          </p:cNvSpPr>
          <p:nvPr>
            <p:ph type="title"/>
          </p:nvPr>
        </p:nvSpPr>
        <p:spPr>
          <a:xfrm>
            <a:off x="2781872" y="2685881"/>
            <a:ext cx="6931088" cy="1325563"/>
          </a:xfrm>
        </p:spPr>
        <p:txBody>
          <a:bodyPr/>
          <a:lstStyle/>
          <a:p>
            <a:r>
              <a:rPr lang="en-US" dirty="0"/>
              <a:t>When Do You Need </a:t>
            </a:r>
            <a:br>
              <a:rPr lang="en-US" dirty="0"/>
            </a:br>
            <a:r>
              <a:rPr lang="en-US" dirty="0"/>
              <a:t>to Intercede?</a:t>
            </a:r>
          </a:p>
        </p:txBody>
      </p:sp>
      <p:sp>
        <p:nvSpPr>
          <p:cNvPr id="4" name="Slide Number Placeholder 3"/>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5</a:t>
            </a:fld>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6EDC0FB2-99AD-6B47-9C44-8E50D9B2C7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210" y="1600200"/>
            <a:ext cx="3823420" cy="3496925"/>
          </a:xfrm>
          <a:prstGeom prst="rect">
            <a:avLst/>
          </a:prstGeom>
        </p:spPr>
      </p:pic>
      <p:pic>
        <p:nvPicPr>
          <p:cNvPr id="13" name="Picture 12">
            <a:extLst>
              <a:ext uri="{FF2B5EF4-FFF2-40B4-BE49-F238E27FC236}">
                <a16:creationId xmlns:a16="http://schemas.microsoft.com/office/drawing/2014/main" id="{E625D99F-E01A-5845-B808-5BF443B352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Tree>
    <p:extLst>
      <p:ext uri="{BB962C8B-B14F-4D97-AF65-F5344CB8AC3E}">
        <p14:creationId xmlns:p14="http://schemas.microsoft.com/office/powerpoint/2010/main" val="765948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alpha val="95000"/>
          </a:schemeClr>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28AABF8-080A-A340-8FC0-21B5F81E8470}"/>
              </a:ext>
            </a:extLst>
          </p:cNvPr>
          <p:cNvSpPr>
            <a:spLocks noGrp="1"/>
          </p:cNvSpPr>
          <p:nvPr>
            <p:ph type="title"/>
          </p:nvPr>
        </p:nvSpPr>
        <p:spPr>
          <a:xfrm>
            <a:off x="549076" y="217256"/>
            <a:ext cx="10430216" cy="1325563"/>
          </a:xfrm>
        </p:spPr>
        <p:txBody>
          <a:bodyPr lIns="0">
            <a:normAutofit/>
          </a:bodyPr>
          <a:lstStyle/>
          <a:p>
            <a:r>
              <a:rPr lang="en-US" sz="2900" b="0" dirty="0"/>
              <a:t>We’re living longer</a:t>
            </a:r>
            <a:endParaRPr lang="en-US" sz="2900" b="0" spc="200" dirty="0">
              <a:solidFill>
                <a:schemeClr val="bg1"/>
              </a:solidFill>
            </a:endParaRPr>
          </a:p>
        </p:txBody>
      </p:sp>
      <p:sp>
        <p:nvSpPr>
          <p:cNvPr id="4" name="Slide Number Placeholder 3"/>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6</a:t>
            </a:fld>
            <a:endParaRPr lang="en-US" dirty="0">
              <a:latin typeface="Calibri" panose="020F0502020204030204" pitchFamily="34" charset="0"/>
              <a:cs typeface="Calibri" panose="020F0502020204030204" pitchFamily="34" charset="0"/>
            </a:endParaRPr>
          </a:p>
        </p:txBody>
      </p:sp>
      <p:sp>
        <p:nvSpPr>
          <p:cNvPr id="8" name="TextBox 7"/>
          <p:cNvSpPr txBox="1"/>
          <p:nvPr/>
        </p:nvSpPr>
        <p:spPr>
          <a:xfrm>
            <a:off x="581680" y="1502362"/>
            <a:ext cx="9557442" cy="369332"/>
          </a:xfrm>
          <a:prstGeom prst="rect">
            <a:avLst/>
          </a:prstGeom>
          <a:noFill/>
        </p:spPr>
        <p:txBody>
          <a:bodyPr wrap="square" lIns="0" rtlCol="0">
            <a:spAutoFit/>
          </a:bodyPr>
          <a:lstStyle/>
          <a:p>
            <a:r>
              <a:rPr lang="en-US" dirty="0">
                <a:solidFill>
                  <a:schemeClr val="bg2"/>
                </a:solidFill>
                <a:latin typeface="Calibri" panose="020F0502020204030204" pitchFamily="34" charset="0"/>
              </a:rPr>
              <a:t>Anticipate and accommodate for longevity</a:t>
            </a:r>
          </a:p>
        </p:txBody>
      </p:sp>
      <p:sp>
        <p:nvSpPr>
          <p:cNvPr id="10" name="Rectangle 9"/>
          <p:cNvSpPr/>
          <p:nvPr/>
        </p:nvSpPr>
        <p:spPr>
          <a:xfrm>
            <a:off x="571500" y="2104025"/>
            <a:ext cx="2911267" cy="2869948"/>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1371600" rIns="365760" bIns="365760" rtlCol="0" anchor="ctr"/>
          <a:lstStyle/>
          <a:p>
            <a:r>
              <a:rPr lang="en-US" sz="4400" b="1" dirty="0">
                <a:solidFill>
                  <a:schemeClr val="tx1"/>
                </a:solidFill>
                <a:latin typeface="Calibri" panose="020F0502020204030204" pitchFamily="34" charset="0"/>
              </a:rPr>
              <a:t>100,000</a:t>
            </a:r>
          </a:p>
          <a:p>
            <a:r>
              <a:rPr lang="en-US" dirty="0">
                <a:solidFill>
                  <a:schemeClr val="tx1"/>
                </a:solidFill>
                <a:latin typeface="Calibri Light" panose="020F0302020204030204" pitchFamily="34" charset="0"/>
              </a:rPr>
              <a:t>baby boomers turn </a:t>
            </a:r>
            <a:br>
              <a:rPr lang="en-US" dirty="0">
                <a:solidFill>
                  <a:schemeClr val="tx1"/>
                </a:solidFill>
                <a:latin typeface="Calibri Light" panose="020F0302020204030204" pitchFamily="34" charset="0"/>
              </a:rPr>
            </a:br>
            <a:r>
              <a:rPr lang="en-US" dirty="0">
                <a:solidFill>
                  <a:schemeClr val="tx1"/>
                </a:solidFill>
                <a:latin typeface="Calibri Light" panose="020F0302020204030204" pitchFamily="34" charset="0"/>
              </a:rPr>
              <a:t>65 every day.</a:t>
            </a:r>
          </a:p>
        </p:txBody>
      </p:sp>
      <p:sp>
        <p:nvSpPr>
          <p:cNvPr id="11" name="Rectangle 10"/>
          <p:cNvSpPr/>
          <p:nvPr/>
        </p:nvSpPr>
        <p:spPr>
          <a:xfrm>
            <a:off x="3715869" y="2104025"/>
            <a:ext cx="5072204" cy="1322982"/>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0" tIns="365760" rIns="365760" bIns="365760" rtlCol="0" anchor="ctr"/>
          <a:lstStyle/>
          <a:p>
            <a:r>
              <a:rPr lang="en-US" dirty="0">
                <a:solidFill>
                  <a:schemeClr val="tx1"/>
                </a:solidFill>
                <a:latin typeface="Calibri Light" panose="020F0302020204030204" pitchFamily="34" charset="0"/>
              </a:rPr>
              <a:t>A 65-year-old woman today can expect to live to 87.</a:t>
            </a:r>
            <a:r>
              <a:rPr lang="en-US" baseline="30000" dirty="0">
                <a:solidFill>
                  <a:schemeClr val="tx1"/>
                </a:solidFill>
                <a:latin typeface="Calibri Light" panose="020F0302020204030204" pitchFamily="34" charset="0"/>
              </a:rPr>
              <a:t>1</a:t>
            </a:r>
          </a:p>
        </p:txBody>
      </p:sp>
      <p:sp>
        <p:nvSpPr>
          <p:cNvPr id="16" name="Rectangle 15"/>
          <p:cNvSpPr/>
          <p:nvPr/>
        </p:nvSpPr>
        <p:spPr>
          <a:xfrm>
            <a:off x="3715869" y="3650991"/>
            <a:ext cx="5072204" cy="1322982"/>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0" tIns="365760" rIns="365760" bIns="365760" rtlCol="0" anchor="ctr"/>
          <a:lstStyle/>
          <a:p>
            <a:r>
              <a:rPr lang="en-US" dirty="0">
                <a:solidFill>
                  <a:schemeClr val="tx1"/>
                </a:solidFill>
                <a:latin typeface="Calibri Light" panose="020F0302020204030204" pitchFamily="34" charset="0"/>
              </a:rPr>
              <a:t>A 65-year-old man today can expect to live to 84.</a:t>
            </a:r>
            <a:r>
              <a:rPr lang="en-US" baseline="30000" dirty="0">
                <a:solidFill>
                  <a:schemeClr val="tx1"/>
                </a:solidFill>
                <a:latin typeface="Calibri Light" panose="020F0302020204030204" pitchFamily="34" charset="0"/>
              </a:rPr>
              <a:t>1</a:t>
            </a:r>
          </a:p>
        </p:txBody>
      </p:sp>
      <p:pic>
        <p:nvPicPr>
          <p:cNvPr id="18" name="Picture 17"/>
          <p:cNvPicPr>
            <a:picLocks noChangeAspect="1"/>
          </p:cNvPicPr>
          <p:nvPr/>
        </p:nvPicPr>
        <p:blipFill>
          <a:blip r:embed="rId3"/>
          <a:srcRect/>
          <a:stretch/>
        </p:blipFill>
        <p:spPr>
          <a:xfrm>
            <a:off x="1148970" y="2119324"/>
            <a:ext cx="1634335" cy="1481593"/>
          </a:xfrm>
          <a:prstGeom prst="rect">
            <a:avLst/>
          </a:prstGeom>
        </p:spPr>
      </p:pic>
      <p:pic>
        <p:nvPicPr>
          <p:cNvPr id="19" name="Picture 18"/>
          <p:cNvPicPr>
            <a:picLocks noChangeAspect="1"/>
          </p:cNvPicPr>
          <p:nvPr/>
        </p:nvPicPr>
        <p:blipFill>
          <a:blip r:embed="rId4"/>
          <a:srcRect/>
          <a:stretch/>
        </p:blipFill>
        <p:spPr>
          <a:xfrm>
            <a:off x="3585319" y="2113888"/>
            <a:ext cx="1634335" cy="1488549"/>
          </a:xfrm>
          <a:prstGeom prst="rect">
            <a:avLst/>
          </a:prstGeom>
        </p:spPr>
      </p:pic>
      <p:pic>
        <p:nvPicPr>
          <p:cNvPr id="20" name="Picture 19"/>
          <p:cNvPicPr>
            <a:picLocks noChangeAspect="1"/>
          </p:cNvPicPr>
          <p:nvPr/>
        </p:nvPicPr>
        <p:blipFill>
          <a:blip r:embed="rId5"/>
          <a:srcRect/>
          <a:stretch/>
        </p:blipFill>
        <p:spPr>
          <a:xfrm>
            <a:off x="3585319" y="3652308"/>
            <a:ext cx="1634335" cy="1488549"/>
          </a:xfrm>
          <a:prstGeom prst="rect">
            <a:avLst/>
          </a:prstGeom>
        </p:spPr>
      </p:pic>
      <p:sp>
        <p:nvSpPr>
          <p:cNvPr id="2" name="Rectangle 1"/>
          <p:cNvSpPr/>
          <p:nvPr/>
        </p:nvSpPr>
        <p:spPr>
          <a:xfrm>
            <a:off x="493847" y="5688686"/>
            <a:ext cx="2637260" cy="261610"/>
          </a:xfrm>
          <a:prstGeom prst="rect">
            <a:avLst/>
          </a:prstGeom>
        </p:spPr>
        <p:txBody>
          <a:bodyPr wrap="none">
            <a:spAutoFit/>
          </a:bodyPr>
          <a:lstStyle/>
          <a:p>
            <a:r>
              <a:rPr lang="en-US" sz="1100" baseline="30000" dirty="0">
                <a:solidFill>
                  <a:schemeClr val="bg1"/>
                </a:solidFill>
                <a:latin typeface="Calibri Light" panose="020F0302020204030204" pitchFamily="34" charset="0"/>
              </a:rPr>
              <a:t>1</a:t>
            </a:r>
            <a:r>
              <a:rPr lang="en-US" sz="1100" dirty="0">
                <a:solidFill>
                  <a:schemeClr val="bg1"/>
                </a:solidFill>
                <a:latin typeface="Calibri Light" panose="020F0302020204030204" pitchFamily="34" charset="0"/>
              </a:rPr>
              <a:t> </a:t>
            </a:r>
            <a:r>
              <a:rPr lang="en-US" sz="1100" dirty="0" err="1">
                <a:solidFill>
                  <a:schemeClr val="bg1"/>
                </a:solidFill>
                <a:latin typeface="Calibri Light" panose="020F0302020204030204" pitchFamily="34" charset="0"/>
              </a:rPr>
              <a:t>SSA.gov</a:t>
            </a:r>
            <a:r>
              <a:rPr lang="en-US" sz="1100" dirty="0">
                <a:solidFill>
                  <a:schemeClr val="bg1"/>
                </a:solidFill>
                <a:latin typeface="Calibri Light" panose="020F0302020204030204" pitchFamily="34" charset="0"/>
              </a:rPr>
              <a:t>/OACT/Population/Longevity.html</a:t>
            </a:r>
          </a:p>
        </p:txBody>
      </p:sp>
    </p:spTree>
    <p:extLst>
      <p:ext uri="{BB962C8B-B14F-4D97-AF65-F5344CB8AC3E}">
        <p14:creationId xmlns:p14="http://schemas.microsoft.com/office/powerpoint/2010/main" val="2733344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574700" y="203296"/>
            <a:ext cx="10425532" cy="1325563"/>
          </a:xfrm>
        </p:spPr>
        <p:txBody>
          <a:bodyPr lIns="0">
            <a:normAutofit/>
          </a:bodyPr>
          <a:lstStyle/>
          <a:p>
            <a:r>
              <a:rPr lang="en-US" sz="2900" b="0" dirty="0"/>
              <a:t>When is a good time to talk to your parents?</a:t>
            </a:r>
            <a:endParaRPr lang="en-US" sz="2900" spc="200" dirty="0"/>
          </a:p>
        </p:txBody>
      </p:sp>
      <p:sp>
        <p:nvSpPr>
          <p:cNvPr id="4" name="Slide Number Placeholder 3"/>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7</a:t>
            </a:fld>
            <a:endParaRPr lang="en-US" dirty="0">
              <a:latin typeface="Calibri" panose="020F0502020204030204" pitchFamily="34" charset="0"/>
              <a:cs typeface="Calibri" panose="020F0502020204030204" pitchFamily="34" charset="0"/>
            </a:endParaRPr>
          </a:p>
        </p:txBody>
      </p:sp>
      <p:sp>
        <p:nvSpPr>
          <p:cNvPr id="8" name="TextBox 7"/>
          <p:cNvSpPr txBox="1"/>
          <p:nvPr/>
        </p:nvSpPr>
        <p:spPr>
          <a:xfrm>
            <a:off x="574700" y="1509342"/>
            <a:ext cx="9557442" cy="369332"/>
          </a:xfrm>
          <a:prstGeom prst="rect">
            <a:avLst/>
          </a:prstGeom>
          <a:noFill/>
        </p:spPr>
        <p:txBody>
          <a:bodyPr wrap="square" lIns="0" rtlCol="0">
            <a:spAutoFit/>
          </a:bodyPr>
          <a:lstStyle/>
          <a:p>
            <a:r>
              <a:rPr lang="en-US" dirty="0">
                <a:solidFill>
                  <a:schemeClr val="bg1"/>
                </a:solidFill>
                <a:latin typeface="Calibri" panose="020F0502020204030204" pitchFamily="34" charset="0"/>
              </a:rPr>
              <a:t>Find a quiet place for a candid conversation</a:t>
            </a:r>
          </a:p>
        </p:txBody>
      </p:sp>
      <p:sp>
        <p:nvSpPr>
          <p:cNvPr id="15" name="Content Placeholder 2"/>
          <p:cNvSpPr txBox="1">
            <a:spLocks/>
          </p:cNvSpPr>
          <p:nvPr/>
        </p:nvSpPr>
        <p:spPr>
          <a:xfrm>
            <a:off x="500358" y="5696719"/>
            <a:ext cx="10515600" cy="2694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100" baseline="30000" dirty="0">
                <a:solidFill>
                  <a:schemeClr val="bg1"/>
                </a:solidFill>
                <a:latin typeface="Calibri Light" panose="020F0302020204030204" pitchFamily="34" charset="0"/>
              </a:rPr>
              <a:t>2</a:t>
            </a:r>
            <a:r>
              <a:rPr lang="en-US" sz="1100" dirty="0">
                <a:solidFill>
                  <a:schemeClr val="bg1"/>
                </a:solidFill>
                <a:latin typeface="Calibri Light" panose="020F0302020204030204" pitchFamily="34" charset="0"/>
              </a:rPr>
              <a:t> Genworth.com/Aging-and-You/Finances/Cost-of-Care/Cost-of-Care-Trends-and-Insights.html</a:t>
            </a:r>
            <a:endParaRPr lang="en-US" sz="1100" baseline="30000" dirty="0">
              <a:solidFill>
                <a:schemeClr val="bg1"/>
              </a:solidFill>
              <a:latin typeface="Calibri Light" panose="020F0302020204030204" pitchFamily="34" charset="0"/>
            </a:endParaRPr>
          </a:p>
        </p:txBody>
      </p:sp>
      <p:sp>
        <p:nvSpPr>
          <p:cNvPr id="11" name="Rectangle 10">
            <a:extLst>
              <a:ext uri="{FF2B5EF4-FFF2-40B4-BE49-F238E27FC236}">
                <a16:creationId xmlns:a16="http://schemas.microsoft.com/office/drawing/2014/main" id="{0AD667C7-CF07-1540-BCB8-67513EDB9892}"/>
              </a:ext>
            </a:extLst>
          </p:cNvPr>
          <p:cNvSpPr/>
          <p:nvPr/>
        </p:nvSpPr>
        <p:spPr>
          <a:xfrm>
            <a:off x="571499" y="2145214"/>
            <a:ext cx="5389913" cy="2982372"/>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457200" numCol="1" spcCol="914400" rtlCol="0" anchor="t"/>
          <a:lstStyle/>
          <a:p>
            <a:pPr algn="ctr">
              <a:spcBef>
                <a:spcPts val="2400"/>
              </a:spcBef>
            </a:pPr>
            <a:r>
              <a:rPr lang="en-US" sz="3600" b="1" dirty="0">
                <a:solidFill>
                  <a:schemeClr val="tx1"/>
                </a:solidFill>
                <a:latin typeface="Calibri" panose="020F0502020204030204" pitchFamily="34" charset="0"/>
              </a:rPr>
              <a:t>The 40/70 Rule</a:t>
            </a:r>
          </a:p>
          <a:p>
            <a:pPr algn="ctr">
              <a:spcBef>
                <a:spcPts val="2400"/>
              </a:spcBef>
            </a:pPr>
            <a:r>
              <a:rPr lang="en-US" dirty="0">
                <a:solidFill>
                  <a:schemeClr val="tx1"/>
                </a:solidFill>
                <a:latin typeface="Calibri Light" panose="020F0302020204030204" pitchFamily="34" charset="0"/>
              </a:rPr>
              <a:t>When a child is 40 and a</a:t>
            </a:r>
            <a:br>
              <a:rPr lang="en-US" dirty="0">
                <a:solidFill>
                  <a:schemeClr val="tx1"/>
                </a:solidFill>
                <a:latin typeface="Calibri Light" panose="020F0302020204030204" pitchFamily="34" charset="0"/>
              </a:rPr>
            </a:br>
            <a:r>
              <a:rPr lang="en-US" dirty="0">
                <a:solidFill>
                  <a:schemeClr val="tx1"/>
                </a:solidFill>
                <a:latin typeface="Calibri Light" panose="020F0302020204030204" pitchFamily="34" charset="0"/>
              </a:rPr>
              <a:t> parent is at least 70</a:t>
            </a:r>
            <a:r>
              <a:rPr lang="en-US" baseline="30000" dirty="0">
                <a:solidFill>
                  <a:schemeClr val="tx1"/>
                </a:solidFill>
                <a:latin typeface="Calibri Light" panose="020F0302020204030204" pitchFamily="34" charset="0"/>
              </a:rPr>
              <a:t>2</a:t>
            </a:r>
          </a:p>
          <a:p>
            <a:pPr algn="ctr">
              <a:spcBef>
                <a:spcPts val="2400"/>
              </a:spcBef>
            </a:pPr>
            <a:r>
              <a:rPr lang="en-US" dirty="0">
                <a:solidFill>
                  <a:schemeClr val="tx1"/>
                </a:solidFill>
                <a:latin typeface="Calibri Light" panose="020F0302020204030204" pitchFamily="34" charset="0"/>
              </a:rPr>
              <a:t>Your loved one’s well-being is the goal.</a:t>
            </a:r>
          </a:p>
        </p:txBody>
      </p:sp>
      <p:sp>
        <p:nvSpPr>
          <p:cNvPr id="2" name="Rectangle 1"/>
          <p:cNvSpPr/>
          <p:nvPr/>
        </p:nvSpPr>
        <p:spPr>
          <a:xfrm>
            <a:off x="7271552" y="2233495"/>
            <a:ext cx="3744406" cy="2400657"/>
          </a:xfrm>
          <a:prstGeom prst="rect">
            <a:avLst/>
          </a:prstGeom>
        </p:spPr>
        <p:txBody>
          <a:bodyPr wrap="square">
            <a:spAutoFit/>
          </a:bodyPr>
          <a:lstStyle/>
          <a:p>
            <a:pPr>
              <a:spcBef>
                <a:spcPts val="2400"/>
              </a:spcBef>
            </a:pPr>
            <a:r>
              <a:rPr lang="en-US" dirty="0">
                <a:solidFill>
                  <a:schemeClr val="bg1"/>
                </a:solidFill>
                <a:latin typeface="Calibri" panose="020F0502020204030204" pitchFamily="34" charset="0"/>
              </a:rPr>
              <a:t>Medical Care Costs/</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Medical Directives</a:t>
            </a:r>
          </a:p>
          <a:p>
            <a:pPr>
              <a:spcBef>
                <a:spcPts val="2400"/>
              </a:spcBef>
            </a:pPr>
            <a:r>
              <a:rPr lang="en-US" dirty="0">
                <a:solidFill>
                  <a:schemeClr val="bg1"/>
                </a:solidFill>
                <a:latin typeface="Calibri" panose="020F0502020204030204" pitchFamily="34" charset="0"/>
              </a:rPr>
              <a:t>Income/Savings</a:t>
            </a:r>
          </a:p>
          <a:p>
            <a:pPr>
              <a:spcBef>
                <a:spcPts val="2400"/>
              </a:spcBef>
            </a:pPr>
            <a:r>
              <a:rPr lang="en-US" dirty="0">
                <a:solidFill>
                  <a:schemeClr val="bg1"/>
                </a:solidFill>
                <a:latin typeface="Calibri" panose="020F0502020204030204" pitchFamily="34" charset="0"/>
              </a:rPr>
              <a:t>Estate Plans</a:t>
            </a:r>
          </a:p>
          <a:p>
            <a:pPr>
              <a:spcBef>
                <a:spcPts val="2400"/>
              </a:spcBef>
            </a:pPr>
            <a:r>
              <a:rPr lang="en-US" dirty="0">
                <a:solidFill>
                  <a:schemeClr val="bg1"/>
                </a:solidFill>
                <a:latin typeface="Calibri" panose="020F0502020204030204" pitchFamily="34" charset="0"/>
              </a:rPr>
              <a:t>Funeral Arrangements</a:t>
            </a:r>
          </a:p>
        </p:txBody>
      </p:sp>
      <p:pic>
        <p:nvPicPr>
          <p:cNvPr id="13" name="Picture 12">
            <a:extLst>
              <a:ext uri="{FF2B5EF4-FFF2-40B4-BE49-F238E27FC236}">
                <a16:creationId xmlns:a16="http://schemas.microsoft.com/office/drawing/2014/main" id="{44361A69-E924-A145-B71A-FECE5EF68E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9068" y="2233495"/>
            <a:ext cx="588994" cy="538697"/>
          </a:xfrm>
          <a:prstGeom prst="rect">
            <a:avLst/>
          </a:prstGeom>
        </p:spPr>
      </p:pic>
      <p:pic>
        <p:nvPicPr>
          <p:cNvPr id="16" name="Picture 15">
            <a:extLst>
              <a:ext uri="{FF2B5EF4-FFF2-40B4-BE49-F238E27FC236}">
                <a16:creationId xmlns:a16="http://schemas.microsoft.com/office/drawing/2014/main" id="{8F9CA21E-81DB-A249-B749-B6476D76C1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9068" y="2998830"/>
            <a:ext cx="588994" cy="538697"/>
          </a:xfrm>
          <a:prstGeom prst="rect">
            <a:avLst/>
          </a:prstGeom>
        </p:spPr>
      </p:pic>
      <p:pic>
        <p:nvPicPr>
          <p:cNvPr id="20" name="Picture 19">
            <a:extLst>
              <a:ext uri="{FF2B5EF4-FFF2-40B4-BE49-F238E27FC236}">
                <a16:creationId xmlns:a16="http://schemas.microsoft.com/office/drawing/2014/main" id="{3AB71F74-9B22-B048-8989-9F53068D2F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9068" y="3579268"/>
            <a:ext cx="588994" cy="538697"/>
          </a:xfrm>
          <a:prstGeom prst="rect">
            <a:avLst/>
          </a:prstGeom>
        </p:spPr>
      </p:pic>
      <p:pic>
        <p:nvPicPr>
          <p:cNvPr id="21" name="Picture 20">
            <a:extLst>
              <a:ext uri="{FF2B5EF4-FFF2-40B4-BE49-F238E27FC236}">
                <a16:creationId xmlns:a16="http://schemas.microsoft.com/office/drawing/2014/main" id="{F6F80781-8F30-BB46-B34A-DAA25100EA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9068" y="4159096"/>
            <a:ext cx="588994" cy="538697"/>
          </a:xfrm>
          <a:prstGeom prst="rect">
            <a:avLst/>
          </a:prstGeom>
        </p:spPr>
      </p:pic>
    </p:spTree>
    <p:extLst>
      <p:ext uri="{BB962C8B-B14F-4D97-AF65-F5344CB8AC3E}">
        <p14:creationId xmlns:p14="http://schemas.microsoft.com/office/powerpoint/2010/main" val="344205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fade">
                                      <p:cBhvr>
                                        <p:cTn id="10" dur="500"/>
                                        <p:tgtEl>
                                          <p:spTgt spid="11">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Effect transition="in" filter="fade">
                                      <p:cBhvr>
                                        <p:cTn id="13" dur="500"/>
                                        <p:tgtEl>
                                          <p:spTgt spid="11">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alpha val="95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F932B4-77CC-0E4F-9DD7-4B7401AF0EAE}"/>
              </a:ext>
            </a:extLst>
          </p:cNvPr>
          <p:cNvSpPr/>
          <p:nvPr/>
        </p:nvSpPr>
        <p:spPr>
          <a:xfrm>
            <a:off x="372360" y="2896535"/>
            <a:ext cx="8519753" cy="3257629"/>
          </a:xfrm>
          <a:prstGeom prst="rect">
            <a:avLst/>
          </a:prstGeom>
        </p:spPr>
        <p:txBody>
          <a:bodyPr wrap="square" numCol="2">
            <a:noAutofit/>
          </a:bodyPr>
          <a:lstStyle/>
          <a:p>
            <a:pPr lvl="2">
              <a:lnSpc>
                <a:spcPct val="200000"/>
              </a:lnSpc>
              <a:spcBef>
                <a:spcPts val="3000"/>
              </a:spcBef>
            </a:pPr>
            <a:r>
              <a:rPr lang="en-US" dirty="0">
                <a:solidFill>
                  <a:schemeClr val="bg1"/>
                </a:solidFill>
                <a:latin typeface="Calibri" panose="020F0502020204030204" pitchFamily="34" charset="0"/>
              </a:rPr>
              <a:t>Memory Loss</a:t>
            </a:r>
          </a:p>
          <a:p>
            <a:pPr lvl="2">
              <a:lnSpc>
                <a:spcPct val="200000"/>
              </a:lnSpc>
              <a:spcBef>
                <a:spcPts val="3000"/>
              </a:spcBef>
            </a:pPr>
            <a:r>
              <a:rPr lang="en-US" dirty="0">
                <a:solidFill>
                  <a:schemeClr val="bg1"/>
                </a:solidFill>
                <a:latin typeface="Calibri" panose="020F0502020204030204" pitchFamily="34" charset="0"/>
              </a:rPr>
              <a:t>Appearance</a:t>
            </a:r>
          </a:p>
          <a:p>
            <a:pPr lvl="2">
              <a:lnSpc>
                <a:spcPct val="200000"/>
              </a:lnSpc>
              <a:spcBef>
                <a:spcPts val="3000"/>
              </a:spcBef>
            </a:pPr>
            <a:r>
              <a:rPr lang="en-US" dirty="0">
                <a:solidFill>
                  <a:schemeClr val="bg1"/>
                </a:solidFill>
                <a:latin typeface="Calibri" panose="020F0502020204030204" pitchFamily="34" charset="0"/>
              </a:rPr>
              <a:t>Socialization</a:t>
            </a:r>
          </a:p>
          <a:p>
            <a:pPr lvl="2">
              <a:lnSpc>
                <a:spcPct val="200000"/>
              </a:lnSpc>
              <a:spcBef>
                <a:spcPts val="4200"/>
              </a:spcBef>
            </a:pPr>
            <a:r>
              <a:rPr lang="en-US" dirty="0">
                <a:solidFill>
                  <a:schemeClr val="bg1"/>
                </a:solidFill>
                <a:latin typeface="Calibri" panose="020F0502020204030204" pitchFamily="34" charset="0"/>
              </a:rPr>
              <a:t>Home Safety</a:t>
            </a:r>
          </a:p>
          <a:p>
            <a:pPr lvl="2">
              <a:lnSpc>
                <a:spcPct val="200000"/>
              </a:lnSpc>
              <a:spcBef>
                <a:spcPts val="3600"/>
              </a:spcBef>
            </a:pPr>
            <a:r>
              <a:rPr lang="en-US" dirty="0">
                <a:solidFill>
                  <a:schemeClr val="bg1"/>
                </a:solidFill>
                <a:latin typeface="Calibri" panose="020F0502020204030204" pitchFamily="34" charset="0"/>
              </a:rPr>
              <a:t>Appetite</a:t>
            </a:r>
          </a:p>
        </p:txBody>
      </p:sp>
      <p:sp>
        <p:nvSpPr>
          <p:cNvPr id="6" name="Title 1"/>
          <p:cNvSpPr>
            <a:spLocks noGrp="1"/>
          </p:cNvSpPr>
          <p:nvPr>
            <p:ph type="title"/>
          </p:nvPr>
        </p:nvSpPr>
        <p:spPr>
          <a:xfrm>
            <a:off x="550578" y="217256"/>
            <a:ext cx="10421734" cy="1325563"/>
          </a:xfrm>
        </p:spPr>
        <p:txBody>
          <a:bodyPr lIns="0">
            <a:normAutofit/>
          </a:bodyPr>
          <a:lstStyle/>
          <a:p>
            <a:r>
              <a:rPr lang="en-US" sz="2900" b="0" dirty="0">
                <a:solidFill>
                  <a:schemeClr val="bg1"/>
                </a:solidFill>
              </a:rPr>
              <a:t>Be Alert</a:t>
            </a:r>
            <a:r>
              <a:rPr lang="en-US" sz="2900" b="0" baseline="30000" dirty="0">
                <a:solidFill>
                  <a:schemeClr val="bg1"/>
                </a:solidFill>
              </a:rPr>
              <a:t>3</a:t>
            </a:r>
            <a:r>
              <a:rPr lang="en-US" sz="2900" b="0" dirty="0">
                <a:solidFill>
                  <a:schemeClr val="bg1"/>
                </a:solidFill>
              </a:rPr>
              <a:t> </a:t>
            </a:r>
          </a:p>
        </p:txBody>
      </p:sp>
      <p:sp>
        <p:nvSpPr>
          <p:cNvPr id="4" name="Slide Number Placeholder 3"/>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8</a:t>
            </a:fld>
            <a:endParaRPr lang="en-US" dirty="0">
              <a:latin typeface="Calibri" panose="020F0502020204030204" pitchFamily="34" charset="0"/>
              <a:cs typeface="Calibri" panose="020F0502020204030204" pitchFamily="34" charset="0"/>
            </a:endParaRPr>
          </a:p>
        </p:txBody>
      </p:sp>
      <p:sp>
        <p:nvSpPr>
          <p:cNvPr id="8" name="TextBox 7"/>
          <p:cNvSpPr txBox="1"/>
          <p:nvPr/>
        </p:nvSpPr>
        <p:spPr>
          <a:xfrm>
            <a:off x="567720" y="1509342"/>
            <a:ext cx="9557442" cy="1200329"/>
          </a:xfrm>
          <a:prstGeom prst="rect">
            <a:avLst/>
          </a:prstGeom>
          <a:noFill/>
        </p:spPr>
        <p:txBody>
          <a:bodyPr wrap="square" lIns="0" rtlCol="0">
            <a:spAutoFit/>
          </a:bodyPr>
          <a:lstStyle/>
          <a:p>
            <a:r>
              <a:rPr lang="en-US" dirty="0">
                <a:solidFill>
                  <a:schemeClr val="bg2"/>
                </a:solidFill>
                <a:latin typeface="Calibri" panose="020F0502020204030204" pitchFamily="34" charset="0"/>
              </a:rPr>
              <a:t>An estimated 5.8 million Americans age 65 and older are living with Alzheimer’s dementia in 2020. Eighty percent are age 75 or older.</a:t>
            </a:r>
          </a:p>
          <a:p>
            <a:endParaRPr lang="en-US" dirty="0">
              <a:solidFill>
                <a:schemeClr val="bg2"/>
              </a:solidFill>
              <a:latin typeface="Calibri" panose="020F0502020204030204" pitchFamily="34" charset="0"/>
            </a:endParaRPr>
          </a:p>
          <a:p>
            <a:r>
              <a:rPr lang="en-US" dirty="0">
                <a:solidFill>
                  <a:schemeClr val="bg2"/>
                </a:solidFill>
                <a:latin typeface="Calibri Light" panose="020F0302020204030204" pitchFamily="34" charset="0"/>
              </a:rPr>
              <a:t>Identify changes in a parent’s behavior</a:t>
            </a:r>
          </a:p>
        </p:txBody>
      </p:sp>
      <p:pic>
        <p:nvPicPr>
          <p:cNvPr id="10" name="Picture 9">
            <a:extLst>
              <a:ext uri="{FF2B5EF4-FFF2-40B4-BE49-F238E27FC236}">
                <a16:creationId xmlns:a16="http://schemas.microsoft.com/office/drawing/2014/main" id="{6EDC0FB2-99AD-6B47-9C44-8E50D9B2C725}"/>
              </a:ext>
            </a:extLst>
          </p:cNvPr>
          <p:cNvPicPr>
            <a:picLocks noChangeAspect="1"/>
          </p:cNvPicPr>
          <p:nvPr/>
        </p:nvPicPr>
        <p:blipFill>
          <a:blip r:embed="rId3"/>
          <a:srcRect/>
          <a:stretch/>
        </p:blipFill>
        <p:spPr>
          <a:xfrm>
            <a:off x="372360" y="3648031"/>
            <a:ext cx="1054154" cy="965070"/>
          </a:xfrm>
          <a:prstGeom prst="rect">
            <a:avLst/>
          </a:prstGeom>
        </p:spPr>
      </p:pic>
      <p:pic>
        <p:nvPicPr>
          <p:cNvPr id="12" name="Picture 11">
            <a:extLst>
              <a:ext uri="{FF2B5EF4-FFF2-40B4-BE49-F238E27FC236}">
                <a16:creationId xmlns:a16="http://schemas.microsoft.com/office/drawing/2014/main" id="{85E34840-8FF8-754C-9E6E-2A971DA04B74}"/>
              </a:ext>
            </a:extLst>
          </p:cNvPr>
          <p:cNvPicPr>
            <a:picLocks noChangeAspect="1"/>
          </p:cNvPicPr>
          <p:nvPr/>
        </p:nvPicPr>
        <p:blipFill>
          <a:blip r:embed="rId4"/>
          <a:srcRect/>
          <a:stretch/>
        </p:blipFill>
        <p:spPr>
          <a:xfrm>
            <a:off x="299612" y="4505367"/>
            <a:ext cx="1062591" cy="968248"/>
          </a:xfrm>
          <a:prstGeom prst="rect">
            <a:avLst/>
          </a:prstGeom>
        </p:spPr>
      </p:pic>
      <p:pic>
        <p:nvPicPr>
          <p:cNvPr id="15" name="Picture 14">
            <a:extLst>
              <a:ext uri="{FF2B5EF4-FFF2-40B4-BE49-F238E27FC236}">
                <a16:creationId xmlns:a16="http://schemas.microsoft.com/office/drawing/2014/main" id="{F577728B-5D1F-104F-A427-0A66F643F2E6}"/>
              </a:ext>
            </a:extLst>
          </p:cNvPr>
          <p:cNvPicPr>
            <a:picLocks noChangeAspect="1"/>
          </p:cNvPicPr>
          <p:nvPr/>
        </p:nvPicPr>
        <p:blipFill>
          <a:blip r:embed="rId5"/>
          <a:srcRect/>
          <a:stretch/>
        </p:blipFill>
        <p:spPr>
          <a:xfrm>
            <a:off x="4444672" y="3648031"/>
            <a:ext cx="1157937" cy="1060084"/>
          </a:xfrm>
          <a:prstGeom prst="rect">
            <a:avLst/>
          </a:prstGeom>
        </p:spPr>
      </p:pic>
      <p:pic>
        <p:nvPicPr>
          <p:cNvPr id="19" name="Picture 18">
            <a:extLst>
              <a:ext uri="{FF2B5EF4-FFF2-40B4-BE49-F238E27FC236}">
                <a16:creationId xmlns:a16="http://schemas.microsoft.com/office/drawing/2014/main" id="{01DF42A5-E451-0749-8C25-49E4A6DCBF21}"/>
              </a:ext>
            </a:extLst>
          </p:cNvPr>
          <p:cNvPicPr>
            <a:picLocks noChangeAspect="1"/>
          </p:cNvPicPr>
          <p:nvPr/>
        </p:nvPicPr>
        <p:blipFill>
          <a:blip r:embed="rId6"/>
          <a:srcRect/>
          <a:stretch/>
        </p:blipFill>
        <p:spPr>
          <a:xfrm>
            <a:off x="255585" y="2750856"/>
            <a:ext cx="1170929" cy="1071977"/>
          </a:xfrm>
          <a:prstGeom prst="rect">
            <a:avLst/>
          </a:prstGeom>
        </p:spPr>
      </p:pic>
      <p:pic>
        <p:nvPicPr>
          <p:cNvPr id="22" name="Picture 21">
            <a:extLst>
              <a:ext uri="{FF2B5EF4-FFF2-40B4-BE49-F238E27FC236}">
                <a16:creationId xmlns:a16="http://schemas.microsoft.com/office/drawing/2014/main" id="{F2769118-F3AB-914F-9769-C2ABAE9CC113}"/>
              </a:ext>
            </a:extLst>
          </p:cNvPr>
          <p:cNvPicPr>
            <a:picLocks noChangeAspect="1"/>
          </p:cNvPicPr>
          <p:nvPr/>
        </p:nvPicPr>
        <p:blipFill>
          <a:blip r:embed="rId7"/>
          <a:srcRect/>
          <a:stretch/>
        </p:blipFill>
        <p:spPr>
          <a:xfrm>
            <a:off x="4373724" y="2646997"/>
            <a:ext cx="1176251" cy="1076849"/>
          </a:xfrm>
          <a:prstGeom prst="rect">
            <a:avLst/>
          </a:prstGeom>
        </p:spPr>
      </p:pic>
      <p:sp>
        <p:nvSpPr>
          <p:cNvPr id="13" name="Content Placeholder 2">
            <a:extLst>
              <a:ext uri="{FF2B5EF4-FFF2-40B4-BE49-F238E27FC236}">
                <a16:creationId xmlns:a16="http://schemas.microsoft.com/office/drawing/2014/main" id="{23FD7425-D6DC-1948-987D-6CED6233E449}"/>
              </a:ext>
            </a:extLst>
          </p:cNvPr>
          <p:cNvSpPr txBox="1">
            <a:spLocks/>
          </p:cNvSpPr>
          <p:nvPr/>
        </p:nvSpPr>
        <p:spPr>
          <a:xfrm>
            <a:off x="486398" y="5696719"/>
            <a:ext cx="10515600" cy="2694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100" baseline="30000" dirty="0">
                <a:solidFill>
                  <a:schemeClr val="bg1"/>
                </a:solidFill>
                <a:latin typeface="Calibri Light" panose="020F0302020204030204" pitchFamily="34" charset="0"/>
              </a:rPr>
              <a:t>3</a:t>
            </a:r>
            <a:r>
              <a:rPr lang="en-US" sz="1100" dirty="0">
                <a:solidFill>
                  <a:schemeClr val="bg1"/>
                </a:solidFill>
                <a:latin typeface="Calibri Light" panose="020F0302020204030204" pitchFamily="34" charset="0"/>
              </a:rPr>
              <a:t> https://www.alz.org/alzheimers-dementia/facts-figures</a:t>
            </a:r>
          </a:p>
        </p:txBody>
      </p:sp>
    </p:spTree>
    <p:extLst>
      <p:ext uri="{BB962C8B-B14F-4D97-AF65-F5344CB8AC3E}">
        <p14:creationId xmlns:p14="http://schemas.microsoft.com/office/powerpoint/2010/main" val="4188049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Effect transition="in" filter="fade">
                                      <p:cBhvr>
                                        <p:cTn id="10" dur="5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fade">
                                      <p:cBhvr>
                                        <p:cTn id="23" dur="500"/>
                                        <p:tgtEl>
                                          <p:spTgt spid="2">
                                            <p:txEl>
                                              <p:pRg st="2" end="2"/>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2">
                                            <p:txEl>
                                              <p:pRg st="1" end="1"/>
                                            </p:txEl>
                                          </p:spTgt>
                                        </p:tgtEl>
                                        <p:attrNameLst>
                                          <p:attrName>style.visibility</p:attrName>
                                        </p:attrNameLst>
                                      </p:cBhvr>
                                      <p:to>
                                        <p:strVal val="visible"/>
                                      </p:to>
                                    </p:set>
                                    <p:animEffect transition="in" filter="fade">
                                      <p:cBhvr>
                                        <p:cTn id="26" dur="500"/>
                                        <p:tgtEl>
                                          <p:spTgt spid="2">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
                                            <p:txEl>
                                              <p:pRg st="3" end="3"/>
                                            </p:txEl>
                                          </p:spTgt>
                                        </p:tgtEl>
                                        <p:attrNameLst>
                                          <p:attrName>style.visibility</p:attrName>
                                        </p:attrNameLst>
                                      </p:cBhvr>
                                      <p:to>
                                        <p:strVal val="visible"/>
                                      </p:to>
                                    </p:set>
                                    <p:animEffect transition="in" filter="fade">
                                      <p:cBhvr>
                                        <p:cTn id="34" dur="500"/>
                                        <p:tgtEl>
                                          <p:spTgt spid="2">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nodeType="withEffect">
                                  <p:stCondLst>
                                    <p:cond delay="0"/>
                                  </p:stCondLst>
                                  <p:childTnLst>
                                    <p:set>
                                      <p:cBhvr>
                                        <p:cTn id="41" dur="1" fill="hold">
                                          <p:stCondLst>
                                            <p:cond delay="0"/>
                                          </p:stCondLst>
                                        </p:cTn>
                                        <p:tgtEl>
                                          <p:spTgt spid="2">
                                            <p:txEl>
                                              <p:pRg st="4" end="4"/>
                                            </p:txEl>
                                          </p:spTgt>
                                        </p:tgtEl>
                                        <p:attrNameLst>
                                          <p:attrName>style.visibility</p:attrName>
                                        </p:attrNameLst>
                                      </p:cBhvr>
                                      <p:to>
                                        <p:strVal val="visible"/>
                                      </p:to>
                                    </p:set>
                                    <p:animEffect transition="in" filter="fade">
                                      <p:cBhvr>
                                        <p:cTn id="4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A4A00-A9AD-4644-A9E7-20FFB8A1AE89}"/>
              </a:ext>
            </a:extLst>
          </p:cNvPr>
          <p:cNvSpPr>
            <a:spLocks noGrp="1"/>
          </p:cNvSpPr>
          <p:nvPr>
            <p:ph type="title"/>
          </p:nvPr>
        </p:nvSpPr>
        <p:spPr>
          <a:xfrm>
            <a:off x="1637414" y="203296"/>
            <a:ext cx="10238900" cy="1325563"/>
          </a:xfrm>
        </p:spPr>
        <p:txBody>
          <a:bodyPr>
            <a:normAutofit/>
          </a:bodyPr>
          <a:lstStyle/>
          <a:p>
            <a:r>
              <a:rPr lang="en-US" dirty="0"/>
              <a:t>What Makes Seniors Top Targets?</a:t>
            </a:r>
            <a:endParaRPr lang="en-US" baseline="30000" dirty="0"/>
          </a:p>
        </p:txBody>
      </p:sp>
      <p:sp>
        <p:nvSpPr>
          <p:cNvPr id="3" name="Content Placeholder 2">
            <a:extLst>
              <a:ext uri="{FF2B5EF4-FFF2-40B4-BE49-F238E27FC236}">
                <a16:creationId xmlns:a16="http://schemas.microsoft.com/office/drawing/2014/main" id="{BEE7F841-2A42-D34D-A793-4DAE9BEF857A}"/>
              </a:ext>
            </a:extLst>
          </p:cNvPr>
          <p:cNvSpPr>
            <a:spLocks noGrp="1"/>
          </p:cNvSpPr>
          <p:nvPr>
            <p:ph idx="1"/>
          </p:nvPr>
        </p:nvSpPr>
        <p:spPr>
          <a:xfrm>
            <a:off x="1609494" y="1524687"/>
            <a:ext cx="9404697" cy="489170"/>
          </a:xfrm>
        </p:spPr>
        <p:txBody>
          <a:bodyPr/>
          <a:lstStyle/>
          <a:p>
            <a:r>
              <a:rPr lang="en-US" dirty="0"/>
              <a:t>$3 Billion a year lost in financial scams</a:t>
            </a:r>
            <a:r>
              <a:rPr lang="en-US" baseline="30000" dirty="0"/>
              <a:t>4</a:t>
            </a:r>
          </a:p>
        </p:txBody>
      </p:sp>
      <p:sp>
        <p:nvSpPr>
          <p:cNvPr id="4" name="Slide Number Placeholder 3">
            <a:extLst>
              <a:ext uri="{FF2B5EF4-FFF2-40B4-BE49-F238E27FC236}">
                <a16:creationId xmlns:a16="http://schemas.microsoft.com/office/drawing/2014/main" id="{9946D18B-1CDF-A84A-B2DA-4006C85A3944}"/>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9</a:t>
            </a:fld>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C87B22C3-571E-EE4F-BF2B-2ACF93C1BE31}"/>
              </a:ext>
            </a:extLst>
          </p:cNvPr>
          <p:cNvPicPr>
            <a:picLocks noChangeAspect="1"/>
          </p:cNvPicPr>
          <p:nvPr/>
        </p:nvPicPr>
        <p:blipFill>
          <a:blip r:embed="rId3"/>
          <a:srcRect/>
          <a:stretch/>
        </p:blipFill>
        <p:spPr>
          <a:xfrm>
            <a:off x="152400" y="242698"/>
            <a:ext cx="1443628" cy="1321632"/>
          </a:xfrm>
          <a:prstGeom prst="rect">
            <a:avLst/>
          </a:prstGeom>
        </p:spPr>
      </p:pic>
      <p:sp>
        <p:nvSpPr>
          <p:cNvPr id="11" name="Content Placeholder 4">
            <a:extLst>
              <a:ext uri="{FF2B5EF4-FFF2-40B4-BE49-F238E27FC236}">
                <a16:creationId xmlns:a16="http://schemas.microsoft.com/office/drawing/2014/main" id="{8650DB96-A7B6-794A-8438-3BFA1FC5FFCE}"/>
              </a:ext>
            </a:extLst>
          </p:cNvPr>
          <p:cNvSpPr txBox="1">
            <a:spLocks/>
          </p:cNvSpPr>
          <p:nvPr/>
        </p:nvSpPr>
        <p:spPr>
          <a:xfrm>
            <a:off x="1609495" y="2147435"/>
            <a:ext cx="6010506" cy="2337479"/>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000" b="1" i="0" kern="1200">
                <a:solidFill>
                  <a:schemeClr val="bg1"/>
                </a:solidFill>
                <a:latin typeface="Sofia Pro Semi" pitchFamily="2" charset="77"/>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b="0" i="0" kern="1200">
                <a:solidFill>
                  <a:schemeClr val="bg1"/>
                </a:solidFill>
                <a:latin typeface="Sofia Pro" pitchFamily="2" charset="77"/>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600" b="0" i="0" kern="1200">
                <a:solidFill>
                  <a:schemeClr val="bg1"/>
                </a:solidFill>
                <a:latin typeface="Sofia Pro" pitchFamily="2" charset="77"/>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400" b="0" i="0" kern="1200">
                <a:solidFill>
                  <a:schemeClr val="bg1"/>
                </a:solidFill>
                <a:latin typeface="Sofia Pro" pitchFamily="2" charset="77"/>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400" b="0" i="0" kern="1200">
                <a:solidFill>
                  <a:schemeClr val="bg1"/>
                </a:solidFill>
                <a:latin typeface="Sofia Pro" pitchFamily="2" charset="77"/>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8640">
              <a:spcBef>
                <a:spcPts val="2400"/>
              </a:spcBef>
            </a:pPr>
            <a:r>
              <a:rPr lang="en-US" sz="1800" b="0" dirty="0">
                <a:latin typeface="Calibri" panose="020F0502020204030204" pitchFamily="34" charset="0"/>
              </a:rPr>
              <a:t>Often have significant savings and investments</a:t>
            </a:r>
          </a:p>
          <a:p>
            <a:pPr marL="548640">
              <a:spcBef>
                <a:spcPts val="2400"/>
              </a:spcBef>
            </a:pPr>
            <a:r>
              <a:rPr lang="en-US" sz="1800" b="0" dirty="0">
                <a:latin typeface="Calibri" panose="020F0502020204030204" pitchFamily="34" charset="0"/>
              </a:rPr>
              <a:t>Often spend time using medical and </a:t>
            </a:r>
            <a:br>
              <a:rPr lang="en-US" sz="1800" b="0" dirty="0">
                <a:latin typeface="Calibri" panose="020F0502020204030204" pitchFamily="34" charset="0"/>
              </a:rPr>
            </a:br>
            <a:r>
              <a:rPr lang="en-US" sz="1800" b="0" dirty="0">
                <a:latin typeface="Calibri" panose="020F0502020204030204" pitchFamily="34" charset="0"/>
              </a:rPr>
              <a:t>government services, two industries targeted </a:t>
            </a:r>
            <a:br>
              <a:rPr lang="en-US" sz="1800" b="0" dirty="0">
                <a:latin typeface="Calibri" panose="020F0502020204030204" pitchFamily="34" charset="0"/>
              </a:rPr>
            </a:br>
            <a:r>
              <a:rPr lang="en-US" sz="1800" b="0" dirty="0">
                <a:latin typeface="Calibri" panose="020F0502020204030204" pitchFamily="34" charset="0"/>
              </a:rPr>
              <a:t>by cybercriminals</a:t>
            </a:r>
          </a:p>
          <a:p>
            <a:pPr marL="548640">
              <a:spcBef>
                <a:spcPts val="2400"/>
              </a:spcBef>
            </a:pPr>
            <a:r>
              <a:rPr lang="en-US" sz="1800" b="0" dirty="0">
                <a:latin typeface="Calibri" panose="020F0502020204030204" pitchFamily="34" charset="0"/>
              </a:rPr>
              <a:t>May have dementia or be emotionally vulnerable </a:t>
            </a:r>
            <a:br>
              <a:rPr lang="en-US" sz="1800" b="0" dirty="0">
                <a:latin typeface="Calibri" panose="020F0502020204030204" pitchFamily="34" charset="0"/>
              </a:rPr>
            </a:br>
            <a:r>
              <a:rPr lang="en-US" sz="1800" b="0" dirty="0">
                <a:latin typeface="Calibri" panose="020F0502020204030204" pitchFamily="34" charset="0"/>
              </a:rPr>
              <a:t>to a caller’s pitch</a:t>
            </a:r>
          </a:p>
        </p:txBody>
      </p:sp>
      <p:sp>
        <p:nvSpPr>
          <p:cNvPr id="12" name="Oval 11">
            <a:extLst>
              <a:ext uri="{FF2B5EF4-FFF2-40B4-BE49-F238E27FC236}">
                <a16:creationId xmlns:a16="http://schemas.microsoft.com/office/drawing/2014/main" id="{5814F8D6-979C-844D-8250-9CBCEF89B7B7}"/>
              </a:ext>
            </a:extLst>
          </p:cNvPr>
          <p:cNvSpPr/>
          <p:nvPr/>
        </p:nvSpPr>
        <p:spPr>
          <a:xfrm>
            <a:off x="1725062" y="2642953"/>
            <a:ext cx="386080" cy="38608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2</a:t>
            </a:r>
          </a:p>
        </p:txBody>
      </p:sp>
      <p:sp>
        <p:nvSpPr>
          <p:cNvPr id="13" name="Oval 12">
            <a:extLst>
              <a:ext uri="{FF2B5EF4-FFF2-40B4-BE49-F238E27FC236}">
                <a16:creationId xmlns:a16="http://schemas.microsoft.com/office/drawing/2014/main" id="{3A5FBAA3-190C-6F47-831E-47CC501CCA05}"/>
              </a:ext>
            </a:extLst>
          </p:cNvPr>
          <p:cNvSpPr/>
          <p:nvPr/>
        </p:nvSpPr>
        <p:spPr>
          <a:xfrm>
            <a:off x="1725062" y="2065937"/>
            <a:ext cx="386080" cy="38608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1</a:t>
            </a:r>
          </a:p>
        </p:txBody>
      </p:sp>
      <p:sp>
        <p:nvSpPr>
          <p:cNvPr id="14" name="Oval 13">
            <a:extLst>
              <a:ext uri="{FF2B5EF4-FFF2-40B4-BE49-F238E27FC236}">
                <a16:creationId xmlns:a16="http://schemas.microsoft.com/office/drawing/2014/main" id="{90600712-C148-C142-9BFD-CD84C932E051}"/>
              </a:ext>
            </a:extLst>
          </p:cNvPr>
          <p:cNvSpPr/>
          <p:nvPr/>
        </p:nvSpPr>
        <p:spPr>
          <a:xfrm>
            <a:off x="1725062" y="3707143"/>
            <a:ext cx="386080" cy="38608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3</a:t>
            </a:r>
          </a:p>
        </p:txBody>
      </p:sp>
      <p:sp>
        <p:nvSpPr>
          <p:cNvPr id="16" name="TextBox 15">
            <a:extLst>
              <a:ext uri="{FF2B5EF4-FFF2-40B4-BE49-F238E27FC236}">
                <a16:creationId xmlns:a16="http://schemas.microsoft.com/office/drawing/2014/main" id="{ECB7762B-3DEC-1949-B88A-DCFA9101F486}"/>
              </a:ext>
            </a:extLst>
          </p:cNvPr>
          <p:cNvSpPr txBox="1"/>
          <p:nvPr/>
        </p:nvSpPr>
        <p:spPr>
          <a:xfrm>
            <a:off x="8528935" y="2111339"/>
            <a:ext cx="2824864" cy="3240716"/>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74320" tIns="365760" rIns="274320" bIns="182880" rtlCol="0" anchor="t"/>
          <a:lstStyle>
            <a:defPPr>
              <a:defRPr lang="en-US"/>
            </a:defPPr>
            <a:lvl1pPr>
              <a:spcBef>
                <a:spcPts val="1800"/>
              </a:spcBef>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1600" dirty="0">
                <a:solidFill>
                  <a:schemeClr val="tx1"/>
                </a:solidFill>
                <a:latin typeface="Calibri" panose="020F0502020204030204" pitchFamily="34" charset="0"/>
              </a:rPr>
              <a:t>Typical Scams</a:t>
            </a:r>
          </a:p>
          <a:p>
            <a:pPr marL="0" lvl="1" indent="-285750">
              <a:spcBef>
                <a:spcPts val="1800"/>
              </a:spcBef>
              <a:buFont typeface="Arial" panose="020B0604020202020204" pitchFamily="34" charset="0"/>
              <a:buChar char="•"/>
            </a:pPr>
            <a:r>
              <a:rPr lang="en-US" sz="1600" dirty="0">
                <a:solidFill>
                  <a:schemeClr val="tx1"/>
                </a:solidFill>
                <a:latin typeface="Calibri" panose="020F0502020204030204" pitchFamily="34" charset="0"/>
              </a:rPr>
              <a:t>Technical support</a:t>
            </a:r>
          </a:p>
          <a:p>
            <a:pPr marL="0" lvl="1" indent="-285750">
              <a:spcBef>
                <a:spcPts val="1800"/>
              </a:spcBef>
              <a:buFont typeface="Arial" panose="020B0604020202020204" pitchFamily="34" charset="0"/>
              <a:buChar char="•"/>
            </a:pPr>
            <a:r>
              <a:rPr lang="en-US" sz="1600" dirty="0">
                <a:solidFill>
                  <a:schemeClr val="tx1"/>
                </a:solidFill>
                <a:latin typeface="Calibri" panose="020F0502020204030204" pitchFamily="34" charset="0"/>
              </a:rPr>
              <a:t>Fraudulent business   </a:t>
            </a:r>
            <a:br>
              <a:rPr lang="en-US" sz="1600" dirty="0">
                <a:solidFill>
                  <a:schemeClr val="tx1"/>
                </a:solidFill>
                <a:latin typeface="Calibri" panose="020F0502020204030204" pitchFamily="34" charset="0"/>
              </a:rPr>
            </a:br>
            <a:r>
              <a:rPr lang="en-US" sz="1600" dirty="0">
                <a:solidFill>
                  <a:schemeClr val="tx1"/>
                </a:solidFill>
                <a:latin typeface="Calibri" panose="020F0502020204030204" pitchFamily="34" charset="0"/>
              </a:rPr>
              <a:t>      opportunities</a:t>
            </a:r>
          </a:p>
          <a:p>
            <a:pPr marL="0" lvl="1" indent="-285750">
              <a:spcBef>
                <a:spcPts val="1800"/>
              </a:spcBef>
              <a:buFont typeface="Arial" panose="020B0604020202020204" pitchFamily="34" charset="0"/>
              <a:buChar char="•"/>
            </a:pPr>
            <a:r>
              <a:rPr lang="en-US" sz="1600" dirty="0">
                <a:solidFill>
                  <a:schemeClr val="tx1"/>
                </a:solidFill>
                <a:latin typeface="Calibri" panose="020F0502020204030204" pitchFamily="34" charset="0"/>
              </a:rPr>
              <a:t>Sweepstakes</a:t>
            </a:r>
          </a:p>
          <a:p>
            <a:pPr marL="0" lvl="1" indent="-285750">
              <a:spcBef>
                <a:spcPts val="1800"/>
              </a:spcBef>
              <a:buFont typeface="Arial" panose="020B0604020202020204" pitchFamily="34" charset="0"/>
              <a:buChar char="•"/>
            </a:pPr>
            <a:r>
              <a:rPr lang="en-US" sz="1600" dirty="0">
                <a:solidFill>
                  <a:schemeClr val="tx1"/>
                </a:solidFill>
                <a:latin typeface="Calibri" panose="020F0502020204030204" pitchFamily="34" charset="0"/>
              </a:rPr>
              <a:t>Family and friends</a:t>
            </a:r>
          </a:p>
          <a:p>
            <a:pPr marL="0" lvl="1" indent="-285750">
              <a:spcBef>
                <a:spcPts val="1800"/>
              </a:spcBef>
              <a:buFont typeface="Arial" panose="020B0604020202020204" pitchFamily="34" charset="0"/>
              <a:buChar char="•"/>
            </a:pPr>
            <a:endParaRPr lang="en-US" sz="1600" dirty="0">
              <a:solidFill>
                <a:schemeClr val="tx1"/>
              </a:solidFill>
              <a:latin typeface="Calibri" panose="020F0502020204030204" pitchFamily="34" charset="0"/>
            </a:endParaRPr>
          </a:p>
        </p:txBody>
      </p:sp>
      <p:sp>
        <p:nvSpPr>
          <p:cNvPr id="18" name="Content Placeholder 2">
            <a:extLst>
              <a:ext uri="{FF2B5EF4-FFF2-40B4-BE49-F238E27FC236}">
                <a16:creationId xmlns:a16="http://schemas.microsoft.com/office/drawing/2014/main" id="{014D3B8F-835E-3844-9B84-6EBCF59E83BE}"/>
              </a:ext>
            </a:extLst>
          </p:cNvPr>
          <p:cNvSpPr txBox="1">
            <a:spLocks/>
          </p:cNvSpPr>
          <p:nvPr/>
        </p:nvSpPr>
        <p:spPr>
          <a:xfrm>
            <a:off x="486398" y="5696719"/>
            <a:ext cx="10515600" cy="2694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100" baseline="30000" dirty="0">
                <a:solidFill>
                  <a:schemeClr val="bg1"/>
                </a:solidFill>
                <a:latin typeface="Calibri Light" panose="020F0302020204030204" pitchFamily="34" charset="0"/>
              </a:rPr>
              <a:t>4</a:t>
            </a:r>
            <a:r>
              <a:rPr lang="en-US" sz="1100" dirty="0">
                <a:solidFill>
                  <a:schemeClr val="bg1"/>
                </a:solidFill>
                <a:latin typeface="Calibri Light" panose="020F0302020204030204" pitchFamily="34" charset="0"/>
              </a:rPr>
              <a:t> </a:t>
            </a:r>
            <a:r>
              <a:rPr lang="en-US" sz="1100" dirty="0" err="1">
                <a:solidFill>
                  <a:schemeClr val="bg1"/>
                </a:solidFill>
                <a:latin typeface="Calibri Light" panose="020F0302020204030204" pitchFamily="34" charset="0"/>
              </a:rPr>
              <a:t>Experian.com</a:t>
            </a:r>
            <a:r>
              <a:rPr lang="en-US" sz="1100" dirty="0">
                <a:solidFill>
                  <a:schemeClr val="bg1"/>
                </a:solidFill>
                <a:latin typeface="Calibri Light" panose="020F0302020204030204" pitchFamily="34" charset="0"/>
              </a:rPr>
              <a:t>/blogs/ask-</a:t>
            </a:r>
            <a:r>
              <a:rPr lang="en-US" sz="1100" dirty="0" err="1">
                <a:solidFill>
                  <a:schemeClr val="bg1"/>
                </a:solidFill>
                <a:latin typeface="Calibri Light" panose="020F0302020204030204" pitchFamily="34" charset="0"/>
              </a:rPr>
              <a:t>experian</a:t>
            </a:r>
            <a:r>
              <a:rPr lang="en-US" sz="1100" dirty="0">
                <a:solidFill>
                  <a:schemeClr val="bg1"/>
                </a:solidFill>
                <a:latin typeface="Calibri Light" panose="020F0302020204030204" pitchFamily="34" charset="0"/>
              </a:rPr>
              <a:t>/how-to-protect-seniors-from-identity-theft</a:t>
            </a:r>
          </a:p>
        </p:txBody>
      </p:sp>
    </p:spTree>
    <p:extLst>
      <p:ext uri="{BB962C8B-B14F-4D97-AF65-F5344CB8AC3E}">
        <p14:creationId xmlns:p14="http://schemas.microsoft.com/office/powerpoint/2010/main" val="1085717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fade">
                                      <p:cBhvr>
                                        <p:cTn id="15" dur="5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fade">
                                      <p:cBhvr>
                                        <p:cTn id="23"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1F3D9-5206-6641-A413-7A381CC85452}"/>
              </a:ext>
            </a:extLst>
          </p:cNvPr>
          <p:cNvSpPr>
            <a:spLocks noGrp="1"/>
          </p:cNvSpPr>
          <p:nvPr>
            <p:ph type="title"/>
          </p:nvPr>
        </p:nvSpPr>
        <p:spPr/>
        <p:txBody>
          <a:bodyPr/>
          <a:lstStyle/>
          <a:p>
            <a:r>
              <a:rPr lang="en-US" dirty="0"/>
              <a:t>Tips to Protect a Parent’s Identity</a:t>
            </a:r>
          </a:p>
        </p:txBody>
      </p:sp>
      <p:sp>
        <p:nvSpPr>
          <p:cNvPr id="3" name="Content Placeholder 2">
            <a:extLst>
              <a:ext uri="{FF2B5EF4-FFF2-40B4-BE49-F238E27FC236}">
                <a16:creationId xmlns:a16="http://schemas.microsoft.com/office/drawing/2014/main" id="{8EE44B03-EDD3-894E-B07D-AD051A32C1E0}"/>
              </a:ext>
            </a:extLst>
          </p:cNvPr>
          <p:cNvSpPr>
            <a:spLocks noGrp="1"/>
          </p:cNvSpPr>
          <p:nvPr>
            <p:ph idx="1"/>
          </p:nvPr>
        </p:nvSpPr>
        <p:spPr>
          <a:xfrm>
            <a:off x="1609494" y="1524687"/>
            <a:ext cx="9404697" cy="6484780"/>
          </a:xfrm>
        </p:spPr>
        <p:txBody>
          <a:bodyPr>
            <a:normAutofit/>
          </a:bodyPr>
          <a:lstStyle/>
          <a:p>
            <a:r>
              <a:rPr lang="en-US" dirty="0"/>
              <a:t>Be proactive</a:t>
            </a:r>
          </a:p>
          <a:p>
            <a:pPr marL="548640">
              <a:spcBef>
                <a:spcPts val="2400"/>
              </a:spcBef>
            </a:pPr>
            <a:r>
              <a:rPr lang="en-US" sz="1800" b="0" dirty="0">
                <a:latin typeface="Calibri" panose="020F0502020204030204" pitchFamily="34" charset="0"/>
              </a:rPr>
              <a:t>Take away your parent’s Social Security card and lock it in a safety deposit box or other secure location.</a:t>
            </a:r>
          </a:p>
          <a:p>
            <a:pPr marL="548640">
              <a:spcBef>
                <a:spcPts val="2400"/>
              </a:spcBef>
            </a:pPr>
            <a:r>
              <a:rPr lang="en-US" sz="1800" b="0" dirty="0">
                <a:latin typeface="Calibri" panose="020F0502020204030204" pitchFamily="34" charset="0"/>
              </a:rPr>
              <a:t>You can work with your parents to get a free credit report from ALL three credit agencies every year at annualcreditreport.com.</a:t>
            </a:r>
          </a:p>
          <a:p>
            <a:pPr marL="548640">
              <a:spcBef>
                <a:spcPts val="2400"/>
              </a:spcBef>
            </a:pPr>
            <a:r>
              <a:rPr lang="en-US" sz="1800" b="0" dirty="0">
                <a:latin typeface="Calibri" panose="020F0502020204030204" pitchFamily="34" charset="0"/>
              </a:rPr>
              <a:t>Check financial records, credit cards, and bank accounts frequently.</a:t>
            </a:r>
          </a:p>
          <a:p>
            <a:pPr marL="548640">
              <a:spcBef>
                <a:spcPts val="2400"/>
              </a:spcBef>
            </a:pPr>
            <a:r>
              <a:rPr lang="en-US" sz="1800" b="0" dirty="0">
                <a:latin typeface="Calibri" panose="020F0502020204030204" pitchFamily="34" charset="0"/>
              </a:rPr>
              <a:t>Urge parents to let numbers they don’t recognize go to voice mail. Add your parent to the Do Not Call list at DoNotCall.gov to protect against fraud. </a:t>
            </a:r>
          </a:p>
          <a:p>
            <a:pPr marL="548640">
              <a:spcBef>
                <a:spcPts val="2400"/>
              </a:spcBef>
            </a:pPr>
            <a:r>
              <a:rPr lang="en-US" sz="1800" b="0" dirty="0">
                <a:latin typeface="Calibri" panose="020F0502020204030204" pitchFamily="34" charset="0"/>
              </a:rPr>
              <a:t>For a $2 fee, register your parent at DMAChoice.org to block direct mail marketing to your parent for 10 years.</a:t>
            </a:r>
          </a:p>
        </p:txBody>
      </p:sp>
      <p:sp>
        <p:nvSpPr>
          <p:cNvPr id="4" name="Slide Number Placeholder 3">
            <a:extLst>
              <a:ext uri="{FF2B5EF4-FFF2-40B4-BE49-F238E27FC236}">
                <a16:creationId xmlns:a16="http://schemas.microsoft.com/office/drawing/2014/main" id="{FE45F32A-A99C-4D41-B8E4-122B8D3019F2}"/>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10</a:t>
            </a:fld>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70A6CBE5-01E7-FA49-9560-61ABE96EED3F}"/>
              </a:ext>
            </a:extLst>
          </p:cNvPr>
          <p:cNvPicPr>
            <a:picLocks noChangeAspect="1"/>
          </p:cNvPicPr>
          <p:nvPr/>
        </p:nvPicPr>
        <p:blipFill>
          <a:blip r:embed="rId3"/>
          <a:srcRect/>
          <a:stretch/>
        </p:blipFill>
        <p:spPr>
          <a:xfrm>
            <a:off x="87086" y="144726"/>
            <a:ext cx="1443628" cy="1321631"/>
          </a:xfrm>
          <a:prstGeom prst="rect">
            <a:avLst/>
          </a:prstGeom>
        </p:spPr>
      </p:pic>
      <p:pic>
        <p:nvPicPr>
          <p:cNvPr id="6" name="Picture 5">
            <a:extLst>
              <a:ext uri="{FF2B5EF4-FFF2-40B4-BE49-F238E27FC236}">
                <a16:creationId xmlns:a16="http://schemas.microsoft.com/office/drawing/2014/main" id="{DE1FF8CF-1F3F-0144-A4B1-522E0A3A82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2125" y="2027541"/>
            <a:ext cx="588994" cy="538697"/>
          </a:xfrm>
          <a:prstGeom prst="rect">
            <a:avLst/>
          </a:prstGeom>
        </p:spPr>
      </p:pic>
      <p:pic>
        <p:nvPicPr>
          <p:cNvPr id="7" name="Picture 6">
            <a:extLst>
              <a:ext uri="{FF2B5EF4-FFF2-40B4-BE49-F238E27FC236}">
                <a16:creationId xmlns:a16="http://schemas.microsoft.com/office/drawing/2014/main" id="{C65DC1D9-1224-E945-B04B-DDCA864674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2125" y="2836083"/>
            <a:ext cx="588994" cy="538697"/>
          </a:xfrm>
          <a:prstGeom prst="rect">
            <a:avLst/>
          </a:prstGeom>
        </p:spPr>
      </p:pic>
      <p:pic>
        <p:nvPicPr>
          <p:cNvPr id="8" name="Picture 7">
            <a:extLst>
              <a:ext uri="{FF2B5EF4-FFF2-40B4-BE49-F238E27FC236}">
                <a16:creationId xmlns:a16="http://schemas.microsoft.com/office/drawing/2014/main" id="{F85C7014-713D-7F47-897E-5B45045CA1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2125" y="4186247"/>
            <a:ext cx="588994" cy="538697"/>
          </a:xfrm>
          <a:prstGeom prst="rect">
            <a:avLst/>
          </a:prstGeom>
        </p:spPr>
      </p:pic>
      <p:pic>
        <p:nvPicPr>
          <p:cNvPr id="9" name="Picture 8">
            <a:extLst>
              <a:ext uri="{FF2B5EF4-FFF2-40B4-BE49-F238E27FC236}">
                <a16:creationId xmlns:a16="http://schemas.microsoft.com/office/drawing/2014/main" id="{1F8C3AEA-17B4-0947-BEE1-A0295DDF2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2125" y="4960092"/>
            <a:ext cx="588994" cy="538697"/>
          </a:xfrm>
          <a:prstGeom prst="rect">
            <a:avLst/>
          </a:prstGeom>
        </p:spPr>
      </p:pic>
      <p:pic>
        <p:nvPicPr>
          <p:cNvPr id="10" name="Picture 9">
            <a:extLst>
              <a:ext uri="{FF2B5EF4-FFF2-40B4-BE49-F238E27FC236}">
                <a16:creationId xmlns:a16="http://schemas.microsoft.com/office/drawing/2014/main" id="{C65DC1D9-1224-E945-B04B-DDCA864674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2125" y="3600977"/>
            <a:ext cx="588994" cy="538697"/>
          </a:xfrm>
          <a:prstGeom prst="rect">
            <a:avLst/>
          </a:prstGeom>
        </p:spPr>
      </p:pic>
    </p:spTree>
    <p:extLst>
      <p:ext uri="{BB962C8B-B14F-4D97-AF65-F5344CB8AC3E}">
        <p14:creationId xmlns:p14="http://schemas.microsoft.com/office/powerpoint/2010/main" val="2745399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714500" y="203296"/>
            <a:ext cx="9867900" cy="1325563"/>
          </a:xfrm>
        </p:spPr>
        <p:txBody>
          <a:bodyPr lIns="0">
            <a:normAutofit/>
          </a:bodyPr>
          <a:lstStyle/>
          <a:p>
            <a:r>
              <a:rPr lang="en-US" sz="2900" b="0" dirty="0"/>
              <a:t>Where Will They Live?</a:t>
            </a:r>
          </a:p>
        </p:txBody>
      </p:sp>
      <p:sp>
        <p:nvSpPr>
          <p:cNvPr id="4" name="Slide Number Placeholder 3"/>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11</a:t>
            </a:fld>
            <a:endParaRPr lang="en-US" dirty="0">
              <a:latin typeface="Calibri" panose="020F0502020204030204" pitchFamily="34" charset="0"/>
              <a:cs typeface="Calibri" panose="020F0502020204030204" pitchFamily="34" charset="0"/>
            </a:endParaRPr>
          </a:p>
        </p:txBody>
      </p:sp>
      <p:sp>
        <p:nvSpPr>
          <p:cNvPr id="8" name="TextBox 7"/>
          <p:cNvSpPr txBox="1"/>
          <p:nvPr/>
        </p:nvSpPr>
        <p:spPr>
          <a:xfrm>
            <a:off x="1734450" y="1502362"/>
            <a:ext cx="8722090" cy="369332"/>
          </a:xfrm>
          <a:prstGeom prst="rect">
            <a:avLst/>
          </a:prstGeom>
          <a:noFill/>
        </p:spPr>
        <p:txBody>
          <a:bodyPr wrap="square" lIns="0" rtlCol="0">
            <a:spAutoFit/>
          </a:bodyPr>
          <a:lstStyle/>
          <a:p>
            <a:r>
              <a:rPr lang="en-US" dirty="0">
                <a:solidFill>
                  <a:schemeClr val="accent6">
                    <a:lumMod val="40000"/>
                    <a:lumOff val="60000"/>
                  </a:schemeClr>
                </a:solidFill>
                <a:latin typeface="Calibri" panose="020F0502020204030204" pitchFamily="34" charset="0"/>
              </a:rPr>
              <a:t>Is there a plan to handle the need for a housing change in the future? </a:t>
            </a:r>
          </a:p>
        </p:txBody>
      </p:sp>
      <p:sp>
        <p:nvSpPr>
          <p:cNvPr id="15" name="Content Placeholder 2"/>
          <p:cNvSpPr txBox="1">
            <a:spLocks/>
          </p:cNvSpPr>
          <p:nvPr/>
        </p:nvSpPr>
        <p:spPr>
          <a:xfrm>
            <a:off x="2593411" y="6172200"/>
            <a:ext cx="8353891" cy="4545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1100" baseline="30000" dirty="0">
                <a:solidFill>
                  <a:schemeClr val="bg1"/>
                </a:solidFill>
                <a:latin typeface="Calibri" panose="020F0502020204030204" pitchFamily="34" charset="0"/>
              </a:rPr>
              <a:t>5</a:t>
            </a:r>
            <a:r>
              <a:rPr lang="en-US" sz="1100" dirty="0">
                <a:solidFill>
                  <a:schemeClr val="bg1"/>
                </a:solidFill>
                <a:latin typeface="Calibri" panose="020F0502020204030204" pitchFamily="34" charset="0"/>
              </a:rPr>
              <a:t> </a:t>
            </a:r>
            <a:r>
              <a:rPr lang="en-US" sz="1100" dirty="0" err="1">
                <a:solidFill>
                  <a:schemeClr val="bg1"/>
                </a:solidFill>
                <a:latin typeface="Calibri" panose="020F0502020204030204" pitchFamily="34" charset="0"/>
              </a:rPr>
              <a:t>Genworth.com</a:t>
            </a:r>
            <a:r>
              <a:rPr lang="en-US" sz="1100" dirty="0">
                <a:solidFill>
                  <a:schemeClr val="bg1"/>
                </a:solidFill>
                <a:latin typeface="Calibri" panose="020F0502020204030204" pitchFamily="34" charset="0"/>
              </a:rPr>
              <a:t>/Aging-and-You/Finances/Cost-of-Care/Cost-of-Care-Trends-and-</a:t>
            </a:r>
            <a:r>
              <a:rPr lang="en-US" sz="1100" dirty="0" err="1">
                <a:solidFill>
                  <a:schemeClr val="bg1"/>
                </a:solidFill>
                <a:latin typeface="Calibri" panose="020F0502020204030204" pitchFamily="34" charset="0"/>
              </a:rPr>
              <a:t>Insights.html</a:t>
            </a:r>
            <a:endParaRPr lang="en-US" sz="1100" dirty="0">
              <a:solidFill>
                <a:schemeClr val="bg1"/>
              </a:solidFill>
              <a:latin typeface="Calibri" panose="020F0502020204030204" pitchFamily="34" charset="0"/>
            </a:endParaRPr>
          </a:p>
          <a:p>
            <a:pPr marL="0" indent="0">
              <a:spcBef>
                <a:spcPts val="0"/>
              </a:spcBef>
              <a:buNone/>
            </a:pPr>
            <a:r>
              <a:rPr lang="en-US" sz="1100" baseline="30000" dirty="0">
                <a:solidFill>
                  <a:schemeClr val="bg1"/>
                </a:solidFill>
                <a:latin typeface="Calibri" panose="020F0502020204030204" pitchFamily="34" charset="0"/>
              </a:rPr>
              <a:t>6 </a:t>
            </a:r>
            <a:r>
              <a:rPr lang="en-US" sz="1100" dirty="0" err="1">
                <a:solidFill>
                  <a:schemeClr val="bg1"/>
                </a:solidFill>
                <a:latin typeface="Calibri" panose="020F0502020204030204" pitchFamily="34" charset="0"/>
              </a:rPr>
              <a:t>SeniorHomes.com</a:t>
            </a:r>
            <a:r>
              <a:rPr lang="en-US" sz="1100" dirty="0">
                <a:solidFill>
                  <a:schemeClr val="bg1"/>
                </a:solidFill>
                <a:latin typeface="Calibri" panose="020F0502020204030204" pitchFamily="34" charset="0"/>
              </a:rPr>
              <a:t>/Retirement-Living-Cost/</a:t>
            </a:r>
          </a:p>
        </p:txBody>
      </p:sp>
      <p:pic>
        <p:nvPicPr>
          <p:cNvPr id="12" name="Picture 11">
            <a:extLst>
              <a:ext uri="{FF2B5EF4-FFF2-40B4-BE49-F238E27FC236}">
                <a16:creationId xmlns:a16="http://schemas.microsoft.com/office/drawing/2014/main" id="{1E674D93-E227-384E-8705-7B070B1264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225" y="474074"/>
            <a:ext cx="1269291" cy="1160903"/>
          </a:xfrm>
          <a:prstGeom prst="rect">
            <a:avLst/>
          </a:prstGeom>
        </p:spPr>
      </p:pic>
      <p:sp>
        <p:nvSpPr>
          <p:cNvPr id="17" name="Rectangle 16"/>
          <p:cNvSpPr/>
          <p:nvPr/>
        </p:nvSpPr>
        <p:spPr>
          <a:xfrm>
            <a:off x="1709049" y="2004045"/>
            <a:ext cx="9644749" cy="539559"/>
          </a:xfrm>
          <a:prstGeom prst="rect">
            <a:avLst/>
          </a:prstGeom>
          <a:solidFill>
            <a:schemeClr val="bg1">
              <a:lumMod val="20000"/>
              <a:lumOff val="80000"/>
            </a:schemeClr>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365760" rIns="365760" bIns="365760" rtlCol="0" anchor="ctr"/>
          <a:lstStyle/>
          <a:p>
            <a:r>
              <a:rPr lang="en-US" dirty="0">
                <a:solidFill>
                  <a:schemeClr val="bg1"/>
                </a:solidFill>
                <a:latin typeface="Calibri" panose="020F0502020204030204" pitchFamily="34" charset="0"/>
              </a:rPr>
              <a:t>Moving in With a Relative or Having a Relative Move in With a Parent </a:t>
            </a:r>
            <a:r>
              <a:rPr lang="en-US" dirty="0">
                <a:solidFill>
                  <a:schemeClr val="bg1"/>
                </a:solidFill>
                <a:latin typeface="Calibri Light" panose="020F0302020204030204" pitchFamily="34" charset="0"/>
              </a:rPr>
              <a:t>— cost varies</a:t>
            </a:r>
          </a:p>
        </p:txBody>
      </p:sp>
      <p:sp>
        <p:nvSpPr>
          <p:cNvPr id="18" name="Rectangle 17"/>
          <p:cNvSpPr/>
          <p:nvPr/>
        </p:nvSpPr>
        <p:spPr>
          <a:xfrm>
            <a:off x="1709048" y="2648921"/>
            <a:ext cx="9644749" cy="539559"/>
          </a:xfrm>
          <a:prstGeom prst="rect">
            <a:avLst/>
          </a:prstGeom>
          <a:solidFill>
            <a:schemeClr val="bg1">
              <a:lumMod val="40000"/>
              <a:lumOff val="60000"/>
            </a:schemeClr>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365760" rIns="365760" bIns="365760" rtlCol="0" anchor="ctr"/>
          <a:lstStyle/>
          <a:p>
            <a:r>
              <a:rPr lang="en-US" dirty="0">
                <a:solidFill>
                  <a:schemeClr val="bg1"/>
                </a:solidFill>
                <a:latin typeface="Calibri" panose="020F0502020204030204" pitchFamily="34" charset="0"/>
              </a:rPr>
              <a:t>Downsizing Into an Apartment </a:t>
            </a:r>
            <a:r>
              <a:rPr lang="en-US" dirty="0">
                <a:solidFill>
                  <a:schemeClr val="bg1"/>
                </a:solidFill>
                <a:latin typeface="Calibri Light" panose="020F0302020204030204" pitchFamily="34" charset="0"/>
              </a:rPr>
              <a:t>— cost varies</a:t>
            </a:r>
          </a:p>
        </p:txBody>
      </p:sp>
      <p:sp>
        <p:nvSpPr>
          <p:cNvPr id="19" name="Rectangle 18"/>
          <p:cNvSpPr/>
          <p:nvPr/>
        </p:nvSpPr>
        <p:spPr>
          <a:xfrm>
            <a:off x="1714500" y="3293234"/>
            <a:ext cx="9644749" cy="539559"/>
          </a:xfrm>
          <a:prstGeom prst="rect">
            <a:avLst/>
          </a:prstGeom>
          <a:solidFill>
            <a:schemeClr val="bg1">
              <a:lumMod val="60000"/>
              <a:lumOff val="40000"/>
            </a:schemeClr>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365760" rIns="365760" bIns="365760" rtlCol="0" anchor="ctr"/>
          <a:lstStyle/>
          <a:p>
            <a:r>
              <a:rPr lang="en-US" dirty="0">
                <a:solidFill>
                  <a:schemeClr val="tx1"/>
                </a:solidFill>
                <a:latin typeface="Calibri" panose="020F0502020204030204" pitchFamily="34" charset="0"/>
              </a:rPr>
              <a:t>Assisted Living Average Cost in 2019</a:t>
            </a:r>
            <a:r>
              <a:rPr lang="en-US" dirty="0">
                <a:solidFill>
                  <a:schemeClr val="tx1"/>
                </a:solidFill>
                <a:latin typeface="Calibri Light" panose="020F0302020204030204" pitchFamily="34" charset="0"/>
              </a:rPr>
              <a:t> — $48,162</a:t>
            </a:r>
          </a:p>
        </p:txBody>
      </p:sp>
      <p:sp>
        <p:nvSpPr>
          <p:cNvPr id="20" name="Rectangle 19"/>
          <p:cNvSpPr/>
          <p:nvPr/>
        </p:nvSpPr>
        <p:spPr>
          <a:xfrm>
            <a:off x="1714500" y="3932671"/>
            <a:ext cx="9644749" cy="539559"/>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365760" rIns="365760" bIns="365760" rtlCol="0" anchor="ctr"/>
          <a:lstStyle/>
          <a:p>
            <a:r>
              <a:rPr lang="en-US" dirty="0">
                <a:solidFill>
                  <a:schemeClr val="tx1"/>
                </a:solidFill>
                <a:latin typeface="Calibri" panose="020F0502020204030204" pitchFamily="34" charset="0"/>
              </a:rPr>
              <a:t>Home Care Average Cost in 2019 </a:t>
            </a:r>
            <a:r>
              <a:rPr lang="en-US" dirty="0">
                <a:solidFill>
                  <a:schemeClr val="tx1"/>
                </a:solidFill>
                <a:latin typeface="Calibri Light" panose="020F0302020204030204" pitchFamily="34" charset="0"/>
              </a:rPr>
              <a:t>— $52,624</a:t>
            </a:r>
          </a:p>
        </p:txBody>
      </p:sp>
      <p:sp>
        <p:nvSpPr>
          <p:cNvPr id="21" name="Rectangle 20"/>
          <p:cNvSpPr/>
          <p:nvPr/>
        </p:nvSpPr>
        <p:spPr>
          <a:xfrm>
            <a:off x="1709047" y="4556700"/>
            <a:ext cx="9644749" cy="539559"/>
          </a:xfrm>
          <a:prstGeom prst="rect">
            <a:avLst/>
          </a:prstGeom>
          <a:solidFill>
            <a:schemeClr val="bg1">
              <a:lumMod val="75000"/>
            </a:schemeClr>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365760" rIns="365760" bIns="365760" rtlCol="0" anchor="ctr"/>
          <a:lstStyle/>
          <a:p>
            <a:r>
              <a:rPr lang="en-US" dirty="0">
                <a:solidFill>
                  <a:schemeClr val="tx1"/>
                </a:solidFill>
                <a:latin typeface="Calibri" panose="020F0502020204030204" pitchFamily="34" charset="0"/>
              </a:rPr>
              <a:t>Nursing Home Facilities – Average Cost in 2019 </a:t>
            </a:r>
            <a:r>
              <a:rPr lang="en-US" dirty="0">
                <a:solidFill>
                  <a:schemeClr val="tx1"/>
                </a:solidFill>
                <a:latin typeface="Calibri Light" panose="020F0302020204030204" pitchFamily="34" charset="0"/>
              </a:rPr>
              <a:t>— $102,200</a:t>
            </a:r>
            <a:r>
              <a:rPr lang="en-US" baseline="30000" dirty="0">
                <a:solidFill>
                  <a:schemeClr val="tx1"/>
                </a:solidFill>
                <a:latin typeface="Calibri Light" panose="020F0302020204030204" pitchFamily="34" charset="0"/>
              </a:rPr>
              <a:t>5</a:t>
            </a:r>
          </a:p>
        </p:txBody>
      </p:sp>
      <p:sp>
        <p:nvSpPr>
          <p:cNvPr id="22" name="Rectangle 21"/>
          <p:cNvSpPr/>
          <p:nvPr/>
        </p:nvSpPr>
        <p:spPr>
          <a:xfrm>
            <a:off x="1714500" y="5182884"/>
            <a:ext cx="9644749" cy="824973"/>
          </a:xfrm>
          <a:prstGeom prst="rect">
            <a:avLst/>
          </a:prstGeom>
          <a:solidFill>
            <a:schemeClr val="bg1">
              <a:lumMod val="50000"/>
            </a:schemeClr>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365760" rIns="365760" bIns="365760" rtlCol="0" anchor="ctr"/>
          <a:lstStyle/>
          <a:p>
            <a:r>
              <a:rPr lang="en-US" dirty="0">
                <a:solidFill>
                  <a:schemeClr val="tx1"/>
                </a:solidFill>
                <a:latin typeface="Calibri" panose="020F0502020204030204" pitchFamily="34" charset="0"/>
              </a:rPr>
              <a:t>Retirement Communities – Average Cost in 2019 — Upfront Entrance Fees From </a:t>
            </a:r>
            <a:r>
              <a:rPr lang="en-US" dirty="0">
                <a:solidFill>
                  <a:schemeClr val="tx1"/>
                </a:solidFill>
                <a:latin typeface="Calibri Light" panose="020F0302020204030204" pitchFamily="34" charset="0"/>
              </a:rPr>
              <a:t>$40,000 to $365,000 Then $653 to $4,200 Per Month</a:t>
            </a:r>
            <a:r>
              <a:rPr lang="en-US" baseline="30000" dirty="0">
                <a:solidFill>
                  <a:schemeClr val="tx1"/>
                </a:solidFill>
                <a:latin typeface="Calibri Light" panose="020F0302020204030204" pitchFamily="34" charset="0"/>
              </a:rPr>
              <a:t>6</a:t>
            </a:r>
          </a:p>
        </p:txBody>
      </p:sp>
      <p:sp>
        <p:nvSpPr>
          <p:cNvPr id="13" name="Content Placeholder 2">
            <a:extLst>
              <a:ext uri="{FF2B5EF4-FFF2-40B4-BE49-F238E27FC236}">
                <a16:creationId xmlns:a16="http://schemas.microsoft.com/office/drawing/2014/main" id="{AEB7D09D-E579-B849-A733-E9AC017D1B81}"/>
              </a:ext>
            </a:extLst>
          </p:cNvPr>
          <p:cNvSpPr>
            <a:spLocks noGrp="1"/>
          </p:cNvSpPr>
          <p:nvPr>
            <p:ph idx="1"/>
          </p:nvPr>
        </p:nvSpPr>
        <p:spPr>
          <a:xfrm>
            <a:off x="1609494" y="1524687"/>
            <a:ext cx="9404697" cy="489170"/>
          </a:xfrm>
        </p:spPr>
        <p:txBody>
          <a:bodyPr/>
          <a:lstStyle/>
          <a:p>
            <a:r>
              <a:rPr lang="en-US" dirty="0"/>
              <a:t>Address housing issues before need arises</a:t>
            </a:r>
          </a:p>
        </p:txBody>
      </p:sp>
    </p:spTree>
    <p:extLst>
      <p:ext uri="{BB962C8B-B14F-4D97-AF65-F5344CB8AC3E}">
        <p14:creationId xmlns:p14="http://schemas.microsoft.com/office/powerpoint/2010/main" val="2477582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B2E2E-59F8-EA4E-86D7-DE52591F1AD2}"/>
              </a:ext>
            </a:extLst>
          </p:cNvPr>
          <p:cNvSpPr>
            <a:spLocks noGrp="1"/>
          </p:cNvSpPr>
          <p:nvPr>
            <p:ph type="title"/>
          </p:nvPr>
        </p:nvSpPr>
        <p:spPr/>
        <p:txBody>
          <a:bodyPr>
            <a:normAutofit/>
          </a:bodyPr>
          <a:lstStyle/>
          <a:p>
            <a:r>
              <a:rPr lang="en-US" sz="2900" b="0" dirty="0"/>
              <a:t>How Might Your Parents Respond?</a:t>
            </a:r>
          </a:p>
        </p:txBody>
      </p:sp>
      <p:sp>
        <p:nvSpPr>
          <p:cNvPr id="5" name="Content Placeholder 4">
            <a:extLst>
              <a:ext uri="{FF2B5EF4-FFF2-40B4-BE49-F238E27FC236}">
                <a16:creationId xmlns:a16="http://schemas.microsoft.com/office/drawing/2014/main" id="{F9766FDC-6FFD-C545-8FC3-DDF8ADA821E9}"/>
              </a:ext>
            </a:extLst>
          </p:cNvPr>
          <p:cNvSpPr>
            <a:spLocks noGrp="1"/>
          </p:cNvSpPr>
          <p:nvPr>
            <p:ph idx="1"/>
          </p:nvPr>
        </p:nvSpPr>
        <p:spPr/>
        <p:txBody>
          <a:bodyPr/>
          <a:lstStyle/>
          <a:p>
            <a:r>
              <a:rPr lang="en-US" sz="1800" dirty="0"/>
              <a:t>Anticipate reactions to your interest/intervention</a:t>
            </a:r>
          </a:p>
          <a:p>
            <a:pPr marL="548640">
              <a:spcBef>
                <a:spcPts val="2400"/>
              </a:spcBef>
            </a:pPr>
            <a:r>
              <a:rPr lang="en-US" sz="1800" b="0" dirty="0">
                <a:solidFill>
                  <a:schemeClr val="bg1"/>
                </a:solidFill>
                <a:latin typeface="Calibri" panose="020F0502020204030204" pitchFamily="34" charset="0"/>
              </a:rPr>
              <a:t>If it’s a matter of safety, push. If not, pull back.</a:t>
            </a:r>
          </a:p>
          <a:p>
            <a:pPr marL="548640">
              <a:spcBef>
                <a:spcPts val="2400"/>
              </a:spcBef>
            </a:pPr>
            <a:r>
              <a:rPr lang="en-US" sz="1800" b="0" dirty="0">
                <a:solidFill>
                  <a:schemeClr val="bg1"/>
                </a:solidFill>
                <a:latin typeface="Calibri" panose="020F0502020204030204" pitchFamily="34" charset="0"/>
              </a:rPr>
              <a:t>Find an outlet for venting feelings of frustration.</a:t>
            </a:r>
          </a:p>
          <a:p>
            <a:pPr marL="548640">
              <a:spcBef>
                <a:spcPts val="2400"/>
              </a:spcBef>
            </a:pPr>
            <a:r>
              <a:rPr lang="en-US" sz="1800" b="0" dirty="0">
                <a:solidFill>
                  <a:schemeClr val="bg1"/>
                </a:solidFill>
                <a:latin typeface="Calibri" panose="020F0502020204030204" pitchFamily="34" charset="0"/>
              </a:rPr>
              <a:t>Respect a parent’s desire to be autonomous and accommodate when possible.</a:t>
            </a:r>
          </a:p>
          <a:p>
            <a:pPr marL="548640">
              <a:spcBef>
                <a:spcPts val="2400"/>
              </a:spcBef>
            </a:pPr>
            <a:r>
              <a:rPr lang="en-US" sz="1800" b="0" dirty="0">
                <a:solidFill>
                  <a:schemeClr val="bg1"/>
                </a:solidFill>
                <a:latin typeface="Calibri" panose="020F0502020204030204" pitchFamily="34" charset="0"/>
              </a:rPr>
              <a:t>Try to understand the motivation behind a parent’s behavior.</a:t>
            </a:r>
          </a:p>
        </p:txBody>
      </p:sp>
      <p:sp>
        <p:nvSpPr>
          <p:cNvPr id="4" name="Slide Number Placeholder 3">
            <a:extLst>
              <a:ext uri="{FF2B5EF4-FFF2-40B4-BE49-F238E27FC236}">
                <a16:creationId xmlns:a16="http://schemas.microsoft.com/office/drawing/2014/main" id="{33F71452-4270-2C48-AA97-718AF80BFC76}"/>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12</a:t>
            </a:fld>
            <a:endParaRPr lang="en-US" dirty="0">
              <a:latin typeface="Calibri" panose="020F0502020204030204" pitchFamily="34" charset="0"/>
              <a:cs typeface="Calibri" panose="020F0502020204030204" pitchFamily="34" charset="0"/>
            </a:endParaRPr>
          </a:p>
        </p:txBody>
      </p:sp>
      <p:sp>
        <p:nvSpPr>
          <p:cNvPr id="8" name="Oval 7">
            <a:extLst>
              <a:ext uri="{FF2B5EF4-FFF2-40B4-BE49-F238E27FC236}">
                <a16:creationId xmlns:a16="http://schemas.microsoft.com/office/drawing/2014/main" id="{163A966B-DE0D-2F4A-8870-BC6821308663}"/>
              </a:ext>
            </a:extLst>
          </p:cNvPr>
          <p:cNvSpPr/>
          <p:nvPr/>
        </p:nvSpPr>
        <p:spPr>
          <a:xfrm>
            <a:off x="1725062" y="2606668"/>
            <a:ext cx="386080" cy="38608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2</a:t>
            </a:r>
          </a:p>
        </p:txBody>
      </p:sp>
      <p:sp>
        <p:nvSpPr>
          <p:cNvPr id="9" name="Oval 8">
            <a:extLst>
              <a:ext uri="{FF2B5EF4-FFF2-40B4-BE49-F238E27FC236}">
                <a16:creationId xmlns:a16="http://schemas.microsoft.com/office/drawing/2014/main" id="{2492700D-BBC3-9C4C-BB3A-CBF30CB90E3F}"/>
              </a:ext>
            </a:extLst>
          </p:cNvPr>
          <p:cNvSpPr/>
          <p:nvPr/>
        </p:nvSpPr>
        <p:spPr>
          <a:xfrm>
            <a:off x="1725062" y="2029652"/>
            <a:ext cx="386080" cy="38608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1</a:t>
            </a:r>
          </a:p>
        </p:txBody>
      </p:sp>
      <p:sp>
        <p:nvSpPr>
          <p:cNvPr id="10" name="Oval 9">
            <a:extLst>
              <a:ext uri="{FF2B5EF4-FFF2-40B4-BE49-F238E27FC236}">
                <a16:creationId xmlns:a16="http://schemas.microsoft.com/office/drawing/2014/main" id="{2AAA0196-ECBC-6B46-BEEA-AA6A2BAF4653}"/>
              </a:ext>
            </a:extLst>
          </p:cNvPr>
          <p:cNvSpPr/>
          <p:nvPr/>
        </p:nvSpPr>
        <p:spPr>
          <a:xfrm>
            <a:off x="1725062" y="3170116"/>
            <a:ext cx="386080" cy="38608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3</a:t>
            </a:r>
          </a:p>
        </p:txBody>
      </p:sp>
      <p:sp>
        <p:nvSpPr>
          <p:cNvPr id="11" name="Oval 10">
            <a:extLst>
              <a:ext uri="{FF2B5EF4-FFF2-40B4-BE49-F238E27FC236}">
                <a16:creationId xmlns:a16="http://schemas.microsoft.com/office/drawing/2014/main" id="{07B99123-8292-804D-8A23-C25BB618ADD7}"/>
              </a:ext>
            </a:extLst>
          </p:cNvPr>
          <p:cNvSpPr/>
          <p:nvPr/>
        </p:nvSpPr>
        <p:spPr>
          <a:xfrm>
            <a:off x="1725062" y="3723263"/>
            <a:ext cx="386080" cy="38608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4</a:t>
            </a:r>
          </a:p>
        </p:txBody>
      </p:sp>
      <p:pic>
        <p:nvPicPr>
          <p:cNvPr id="14" name="Picture 13">
            <a:extLst>
              <a:ext uri="{FF2B5EF4-FFF2-40B4-BE49-F238E27FC236}">
                <a16:creationId xmlns:a16="http://schemas.microsoft.com/office/drawing/2014/main" id="{0BC8E0E8-0090-9F4C-AD6B-B400BB2051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387" y="311621"/>
            <a:ext cx="1437617" cy="1314855"/>
          </a:xfrm>
          <a:prstGeom prst="rect">
            <a:avLst/>
          </a:prstGeom>
        </p:spPr>
      </p:pic>
    </p:spTree>
    <p:extLst>
      <p:ext uri="{BB962C8B-B14F-4D97-AF65-F5344CB8AC3E}">
        <p14:creationId xmlns:p14="http://schemas.microsoft.com/office/powerpoint/2010/main" val="2483953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nodeType="with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Effect transition="in" filter="fade">
                                      <p:cBhvr>
                                        <p:cTn id="29" dur="500"/>
                                        <p:tgtEl>
                                          <p:spTgt spid="5">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par>
                                <p:cTn id="35" presetID="10" presetClass="entr" presetSubtype="0" fill="hold" nodeType="withEffect">
                                  <p:stCondLst>
                                    <p:cond delay="0"/>
                                  </p:stCondLst>
                                  <p:childTnLst>
                                    <p:set>
                                      <p:cBhvr>
                                        <p:cTn id="36" dur="1" fill="hold">
                                          <p:stCondLst>
                                            <p:cond delay="0"/>
                                          </p:stCondLst>
                                        </p:cTn>
                                        <p:tgtEl>
                                          <p:spTgt spid="5">
                                            <p:txEl>
                                              <p:pRg st="4" end="4"/>
                                            </p:txEl>
                                          </p:spTgt>
                                        </p:tgtEl>
                                        <p:attrNameLst>
                                          <p:attrName>style.visibility</p:attrName>
                                        </p:attrNameLst>
                                      </p:cBhvr>
                                      <p:to>
                                        <p:strVal val="visible"/>
                                      </p:to>
                                    </p:set>
                                    <p:animEffect transition="in" filter="fade">
                                      <p:cBhvr>
                                        <p:cTn id="3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Parallelogram 5">
            <a:extLst>
              <a:ext uri="{FF2B5EF4-FFF2-40B4-BE49-F238E27FC236}">
                <a16:creationId xmlns:a16="http://schemas.microsoft.com/office/drawing/2014/main" id="{96C1F867-4C39-A446-9ABC-D36B4051549E}"/>
              </a:ext>
            </a:extLst>
          </p:cNvPr>
          <p:cNvSpPr/>
          <p:nvPr/>
        </p:nvSpPr>
        <p:spPr>
          <a:xfrm flipV="1">
            <a:off x="-76666" y="-36167"/>
            <a:ext cx="12272497" cy="6939481"/>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9292771"/>
              <a:gd name="connsiteY0" fmla="*/ 6858000 h 6858000"/>
              <a:gd name="connsiteX1" fmla="*/ 3498032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5834347"/>
              <a:gd name="connsiteY0" fmla="*/ 6867053 h 6867053"/>
              <a:gd name="connsiteX1" fmla="*/ 39608 w 5834347"/>
              <a:gd name="connsiteY1" fmla="*/ 0 h 6867053"/>
              <a:gd name="connsiteX2" fmla="*/ 5834347 w 5834347"/>
              <a:gd name="connsiteY2" fmla="*/ 0 h 6867053"/>
              <a:gd name="connsiteX3" fmla="*/ 4119847 w 5834347"/>
              <a:gd name="connsiteY3" fmla="*/ 6858000 h 6867053"/>
              <a:gd name="connsiteX4" fmla="*/ 0 w 5834347"/>
              <a:gd name="connsiteY4" fmla="*/ 6867053 h 6867053"/>
              <a:gd name="connsiteX0" fmla="*/ 0 w 6725153"/>
              <a:gd name="connsiteY0" fmla="*/ 6867053 h 6867053"/>
              <a:gd name="connsiteX1" fmla="*/ 930414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 name="connsiteX0" fmla="*/ 0 w 6725153"/>
              <a:gd name="connsiteY0" fmla="*/ 6867053 h 6867053"/>
              <a:gd name="connsiteX1" fmla="*/ 6203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5153" h="6867053">
                <a:moveTo>
                  <a:pt x="0" y="6867053"/>
                </a:moveTo>
                <a:cubicBezTo>
                  <a:pt x="2068" y="4578035"/>
                  <a:pt x="4135" y="2289018"/>
                  <a:pt x="6203" y="0"/>
                </a:cubicBezTo>
                <a:lnTo>
                  <a:pt x="6725153" y="0"/>
                </a:lnTo>
                <a:lnTo>
                  <a:pt x="5010653" y="6858000"/>
                </a:lnTo>
                <a:lnTo>
                  <a:pt x="0" y="6867053"/>
                </a:lnTo>
                <a:close/>
              </a:path>
            </a:pathLst>
          </a:custGeom>
          <a:solidFill>
            <a:schemeClr val="bg1">
              <a:lumMod val="50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2">
                  <a:lumMod val="40000"/>
                  <a:lumOff val="60000"/>
                </a:schemeClr>
              </a:solidFill>
              <a:latin typeface="Calibri" panose="020F0502020204030204" pitchFamily="34" charset="0"/>
            </a:endParaRPr>
          </a:p>
        </p:txBody>
      </p:sp>
      <p:sp>
        <p:nvSpPr>
          <p:cNvPr id="12" name="Parallelogram 6">
            <a:extLst>
              <a:ext uri="{FF2B5EF4-FFF2-40B4-BE49-F238E27FC236}">
                <a16:creationId xmlns:a16="http://schemas.microsoft.com/office/drawing/2014/main" id="{2A145219-D6FA-6546-B837-938EFE83AC05}"/>
              </a:ext>
            </a:extLst>
          </p:cNvPr>
          <p:cNvSpPr/>
          <p:nvPr/>
        </p:nvSpPr>
        <p:spPr>
          <a:xfrm flipV="1">
            <a:off x="-66075" y="-41753"/>
            <a:ext cx="11784273" cy="6940493"/>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2178490 w 7578271"/>
              <a:gd name="connsiteY0" fmla="*/ 6858000 h 6858000"/>
              <a:gd name="connsiteX1" fmla="*/ 0 w 7578271"/>
              <a:gd name="connsiteY1" fmla="*/ 0 h 6858000"/>
              <a:gd name="connsiteX2" fmla="*/ 7578271 w 7578271"/>
              <a:gd name="connsiteY2" fmla="*/ 0 h 6858000"/>
              <a:gd name="connsiteX3" fmla="*/ 5863771 w 7578271"/>
              <a:gd name="connsiteY3" fmla="*/ 6858000 h 6858000"/>
              <a:gd name="connsiteX4" fmla="*/ 2178490 w 7578271"/>
              <a:gd name="connsiteY4" fmla="*/ 6858000 h 6858000"/>
              <a:gd name="connsiteX0" fmla="*/ 0 w 5399781"/>
              <a:gd name="connsiteY0" fmla="*/ 6858000 h 6858000"/>
              <a:gd name="connsiteX1" fmla="*/ 21502 w 5399781"/>
              <a:gd name="connsiteY1" fmla="*/ 0 h 6858000"/>
              <a:gd name="connsiteX2" fmla="*/ 5399781 w 5399781"/>
              <a:gd name="connsiteY2" fmla="*/ 0 h 6858000"/>
              <a:gd name="connsiteX3" fmla="*/ 3685281 w 5399781"/>
              <a:gd name="connsiteY3" fmla="*/ 6858000 h 6858000"/>
              <a:gd name="connsiteX4" fmla="*/ 0 w 5399781"/>
              <a:gd name="connsiteY4" fmla="*/ 6858000 h 6858000"/>
              <a:gd name="connsiteX0" fmla="*/ 0 w 6457613"/>
              <a:gd name="connsiteY0" fmla="*/ 6868054 h 6868054"/>
              <a:gd name="connsiteX1" fmla="*/ 1079334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 name="connsiteX0" fmla="*/ 0 w 6457613"/>
              <a:gd name="connsiteY0" fmla="*/ 6868054 h 6868054"/>
              <a:gd name="connsiteX1" fmla="*/ 10367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7613" h="6868054">
                <a:moveTo>
                  <a:pt x="0" y="6868054"/>
                </a:moveTo>
                <a:cubicBezTo>
                  <a:pt x="7167" y="4582054"/>
                  <a:pt x="3200" y="2286000"/>
                  <a:pt x="10367" y="0"/>
                </a:cubicBezTo>
                <a:lnTo>
                  <a:pt x="6457613" y="0"/>
                </a:lnTo>
                <a:lnTo>
                  <a:pt x="4743113" y="6858000"/>
                </a:lnTo>
                <a:lnTo>
                  <a:pt x="0" y="6868054"/>
                </a:lnTo>
                <a:close/>
              </a:path>
            </a:pathLst>
          </a:custGeom>
          <a:solidFill>
            <a:schemeClr val="bg1">
              <a:lumMod val="50000"/>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2781872" y="2766218"/>
            <a:ext cx="6931088" cy="1325563"/>
          </a:xfrm>
        </p:spPr>
        <p:txBody>
          <a:bodyPr>
            <a:normAutofit/>
          </a:bodyPr>
          <a:lstStyle/>
          <a:p>
            <a:r>
              <a:rPr lang="en-US" b="0" dirty="0">
                <a:solidFill>
                  <a:schemeClr val="tx1"/>
                </a:solidFill>
              </a:rPr>
              <a:t>As a Caregiver, What Could It Cost You?</a:t>
            </a:r>
          </a:p>
        </p:txBody>
      </p:sp>
      <p:sp>
        <p:nvSpPr>
          <p:cNvPr id="4" name="Slide Number Placeholder 3"/>
          <p:cNvSpPr>
            <a:spLocks noGrp="1"/>
          </p:cNvSpPr>
          <p:nvPr>
            <p:ph type="sldNum" sz="quarter" idx="4"/>
          </p:nvPr>
        </p:nvSpPr>
        <p:spPr/>
        <p:txBody>
          <a:bodyPr/>
          <a:lstStyle/>
          <a:p>
            <a:r>
              <a:rPr lang="en-US" dirty="0">
                <a:solidFill>
                  <a:schemeClr val="tx1"/>
                </a:solidFill>
                <a:latin typeface="Calibri" panose="020F0502020204030204" pitchFamily="34" charset="0"/>
                <a:cs typeface="Calibri" panose="020F0502020204030204" pitchFamily="34" charset="0"/>
              </a:rPr>
              <a:t>37-25220-01  |  2020/07/01 |  </a:t>
            </a:r>
            <a:fld id="{D0C23CAC-3615-4471-B9FB-AB376FAFF36C}" type="slidenum">
              <a:rPr lang="en-US" smtClean="0">
                <a:solidFill>
                  <a:schemeClr val="tx1"/>
                </a:solidFill>
                <a:latin typeface="Calibri" panose="020F0502020204030204" pitchFamily="34" charset="0"/>
                <a:cs typeface="Calibri" panose="020F0502020204030204" pitchFamily="34" charset="0"/>
              </a:rPr>
              <a:pPr/>
              <a:t>13</a:t>
            </a:fld>
            <a:endParaRPr lang="en-US" dirty="0">
              <a:solidFill>
                <a:schemeClr val="tx1"/>
              </a:solidFill>
              <a:latin typeface="Calibri" panose="020F0502020204030204" pitchFamily="34" charset="0"/>
              <a:cs typeface="Calibri" panose="020F0502020204030204" pitchFamily="34" charset="0"/>
            </a:endParaRPr>
          </a:p>
        </p:txBody>
      </p:sp>
      <p:pic>
        <p:nvPicPr>
          <p:cNvPr id="13" name="Picture 12">
            <a:extLst>
              <a:ext uri="{FF2B5EF4-FFF2-40B4-BE49-F238E27FC236}">
                <a16:creationId xmlns:a16="http://schemas.microsoft.com/office/drawing/2014/main" id="{E625D99F-E01A-5845-B808-5BF443B352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410" y="6174485"/>
            <a:ext cx="1753673" cy="249958"/>
          </a:xfrm>
          <a:prstGeom prst="rect">
            <a:avLst/>
          </a:prstGeom>
        </p:spPr>
      </p:pic>
      <p:pic>
        <p:nvPicPr>
          <p:cNvPr id="8" name="Picture 7">
            <a:extLst>
              <a:ext uri="{FF2B5EF4-FFF2-40B4-BE49-F238E27FC236}">
                <a16:creationId xmlns:a16="http://schemas.microsoft.com/office/drawing/2014/main" id="{7D8EB12F-1BD6-CA4D-B82D-E0F1C8A596F1}"/>
              </a:ext>
            </a:extLst>
          </p:cNvPr>
          <p:cNvPicPr>
            <a:picLocks noChangeAspect="1"/>
          </p:cNvPicPr>
          <p:nvPr/>
        </p:nvPicPr>
        <p:blipFill>
          <a:blip r:embed="rId5"/>
          <a:srcRect/>
          <a:stretch/>
        </p:blipFill>
        <p:spPr>
          <a:xfrm>
            <a:off x="0" y="2083379"/>
            <a:ext cx="2703798" cy="2475308"/>
          </a:xfrm>
          <a:prstGeom prst="rect">
            <a:avLst/>
          </a:prstGeom>
        </p:spPr>
      </p:pic>
    </p:spTree>
    <p:extLst>
      <p:ext uri="{BB962C8B-B14F-4D97-AF65-F5344CB8AC3E}">
        <p14:creationId xmlns:p14="http://schemas.microsoft.com/office/powerpoint/2010/main" val="4635758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F61AB-FA2B-CD46-A1AF-616B3513E338}"/>
              </a:ext>
            </a:extLst>
          </p:cNvPr>
          <p:cNvSpPr>
            <a:spLocks noGrp="1"/>
          </p:cNvSpPr>
          <p:nvPr>
            <p:ph type="title"/>
          </p:nvPr>
        </p:nvSpPr>
        <p:spPr/>
        <p:txBody>
          <a:bodyPr/>
          <a:lstStyle/>
          <a:p>
            <a:r>
              <a:rPr lang="en-US" dirty="0"/>
              <a:t>Costs of Caregiving</a:t>
            </a:r>
          </a:p>
        </p:txBody>
      </p:sp>
      <p:sp>
        <p:nvSpPr>
          <p:cNvPr id="4" name="Slide Number Placeholder 3">
            <a:extLst>
              <a:ext uri="{FF2B5EF4-FFF2-40B4-BE49-F238E27FC236}">
                <a16:creationId xmlns:a16="http://schemas.microsoft.com/office/drawing/2014/main" id="{F79B60F9-1D59-D142-8F27-E5ABE12DF06C}"/>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14</a:t>
            </a:fld>
            <a:endParaRPr lang="en-US" dirty="0">
              <a:latin typeface="Calibri" panose="020F0502020204030204" pitchFamily="34" charset="0"/>
              <a:cs typeface="Calibri" panose="020F0502020204030204" pitchFamily="34" charset="0"/>
            </a:endParaRPr>
          </a:p>
        </p:txBody>
      </p:sp>
      <p:grpSp>
        <p:nvGrpSpPr>
          <p:cNvPr id="5" name="Group 4">
            <a:extLst>
              <a:ext uri="{FF2B5EF4-FFF2-40B4-BE49-F238E27FC236}">
                <a16:creationId xmlns:a16="http://schemas.microsoft.com/office/drawing/2014/main" id="{AC39D51A-AC05-8343-8053-D3058BC58088}"/>
              </a:ext>
            </a:extLst>
          </p:cNvPr>
          <p:cNvGrpSpPr/>
          <p:nvPr/>
        </p:nvGrpSpPr>
        <p:grpSpPr>
          <a:xfrm>
            <a:off x="672742" y="2490745"/>
            <a:ext cx="3132261" cy="2196868"/>
            <a:chOff x="588659" y="2776489"/>
            <a:chExt cx="3132261" cy="2196868"/>
          </a:xfrm>
        </p:grpSpPr>
        <p:sp>
          <p:nvSpPr>
            <p:cNvPr id="6" name="Rectangle 5">
              <a:extLst>
                <a:ext uri="{FF2B5EF4-FFF2-40B4-BE49-F238E27FC236}">
                  <a16:creationId xmlns:a16="http://schemas.microsoft.com/office/drawing/2014/main" id="{BAB8728A-4FBC-DC46-ABB9-76EFAAE43802}"/>
                </a:ext>
              </a:extLst>
            </p:cNvPr>
            <p:cNvSpPr/>
            <p:nvPr/>
          </p:nvSpPr>
          <p:spPr>
            <a:xfrm>
              <a:off x="588659" y="2860430"/>
              <a:ext cx="3132261" cy="2112927"/>
            </a:xfrm>
            <a:prstGeom prst="rect">
              <a:avLst/>
            </a:prstGeom>
            <a:solidFill>
              <a:schemeClr val="bg1"/>
            </a:solidFill>
            <a:ln>
              <a:noFill/>
            </a:ln>
            <a:effectLst>
              <a:outerShdw blurRad="127000" dist="38100" dir="2700000" sx="102000" sy="102000" algn="tl" rotWithShape="0">
                <a:schemeClr val="bg2">
                  <a:lumMod val="1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274320" tIns="1188720" rIns="274320" bIns="274320" rtlCol="0" anchor="ctr"/>
            <a:lstStyle/>
            <a:p>
              <a:pPr algn="ctr"/>
              <a:r>
                <a:rPr lang="en-US" dirty="0">
                  <a:solidFill>
                    <a:schemeClr val="tx1"/>
                  </a:solidFill>
                  <a:latin typeface="Calibri" panose="020F0502020204030204" pitchFamily="34" charset="0"/>
                </a:rPr>
                <a:t>Financial Costs</a:t>
              </a:r>
            </a:p>
          </p:txBody>
        </p:sp>
        <p:sp>
          <p:nvSpPr>
            <p:cNvPr id="7" name="Rectangle 6">
              <a:extLst>
                <a:ext uri="{FF2B5EF4-FFF2-40B4-BE49-F238E27FC236}">
                  <a16:creationId xmlns:a16="http://schemas.microsoft.com/office/drawing/2014/main" id="{985F5742-6F45-3B4F-A4DF-DEE53E688970}"/>
                </a:ext>
              </a:extLst>
            </p:cNvPr>
            <p:cNvSpPr/>
            <p:nvPr/>
          </p:nvSpPr>
          <p:spPr>
            <a:xfrm>
              <a:off x="588659" y="2776489"/>
              <a:ext cx="3130907" cy="85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tIns="1188720" rtlCol="0" anchor="ctr"/>
            <a:lstStyle/>
            <a:p>
              <a:pPr algn="ctr"/>
              <a:endParaRPr lang="en-US" dirty="0">
                <a:solidFill>
                  <a:schemeClr val="accent1"/>
                </a:solidFill>
                <a:latin typeface="Calibri" panose="020F0502020204030204" pitchFamily="34" charset="0"/>
              </a:endParaRPr>
            </a:p>
          </p:txBody>
        </p:sp>
      </p:grpSp>
      <p:grpSp>
        <p:nvGrpSpPr>
          <p:cNvPr id="8" name="Group 7">
            <a:extLst>
              <a:ext uri="{FF2B5EF4-FFF2-40B4-BE49-F238E27FC236}">
                <a16:creationId xmlns:a16="http://schemas.microsoft.com/office/drawing/2014/main" id="{A8FDD4FF-4A87-2042-8768-B03E7143706E}"/>
              </a:ext>
            </a:extLst>
          </p:cNvPr>
          <p:cNvGrpSpPr/>
          <p:nvPr/>
        </p:nvGrpSpPr>
        <p:grpSpPr>
          <a:xfrm>
            <a:off x="4326625" y="2475876"/>
            <a:ext cx="3132261" cy="2196868"/>
            <a:chOff x="588659" y="2776489"/>
            <a:chExt cx="3132261" cy="2196868"/>
          </a:xfrm>
        </p:grpSpPr>
        <p:sp>
          <p:nvSpPr>
            <p:cNvPr id="9" name="Rectangle 8">
              <a:extLst>
                <a:ext uri="{FF2B5EF4-FFF2-40B4-BE49-F238E27FC236}">
                  <a16:creationId xmlns:a16="http://schemas.microsoft.com/office/drawing/2014/main" id="{E06BA1F7-991A-7B47-AE0D-27F5C70D6C1F}"/>
                </a:ext>
              </a:extLst>
            </p:cNvPr>
            <p:cNvSpPr/>
            <p:nvPr/>
          </p:nvSpPr>
          <p:spPr>
            <a:xfrm>
              <a:off x="588659" y="2860430"/>
              <a:ext cx="3132261" cy="2112927"/>
            </a:xfrm>
            <a:prstGeom prst="rect">
              <a:avLst/>
            </a:prstGeom>
            <a:solidFill>
              <a:schemeClr val="bg1"/>
            </a:solidFill>
            <a:ln>
              <a:noFill/>
            </a:ln>
            <a:effectLst>
              <a:outerShdw blurRad="127000" dist="38100" dir="2700000" sx="102000" sy="102000" algn="tl" rotWithShape="0">
                <a:schemeClr val="bg2">
                  <a:lumMod val="1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274320" tIns="1188720" rIns="274320" bIns="274320" rtlCol="0" anchor="ctr"/>
            <a:lstStyle/>
            <a:p>
              <a:pPr algn="ctr"/>
              <a:r>
                <a:rPr lang="en-US" dirty="0">
                  <a:solidFill>
                    <a:schemeClr val="tx1"/>
                  </a:solidFill>
                  <a:latin typeface="Calibri" panose="020F0502020204030204" pitchFamily="34" charset="0"/>
                </a:rPr>
                <a:t>Emotional Costs</a:t>
              </a:r>
            </a:p>
          </p:txBody>
        </p:sp>
        <p:sp>
          <p:nvSpPr>
            <p:cNvPr id="10" name="Rectangle 9">
              <a:extLst>
                <a:ext uri="{FF2B5EF4-FFF2-40B4-BE49-F238E27FC236}">
                  <a16:creationId xmlns:a16="http://schemas.microsoft.com/office/drawing/2014/main" id="{3D2F8D6B-36DB-874B-A43A-F00BBDBA7C7C}"/>
                </a:ext>
              </a:extLst>
            </p:cNvPr>
            <p:cNvSpPr/>
            <p:nvPr/>
          </p:nvSpPr>
          <p:spPr>
            <a:xfrm>
              <a:off x="588659" y="2776489"/>
              <a:ext cx="3130907" cy="85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latin typeface="Calibri" panose="020F0502020204030204" pitchFamily="34" charset="0"/>
              </a:endParaRPr>
            </a:p>
          </p:txBody>
        </p:sp>
      </p:grpSp>
      <p:grpSp>
        <p:nvGrpSpPr>
          <p:cNvPr id="11" name="Group 10">
            <a:extLst>
              <a:ext uri="{FF2B5EF4-FFF2-40B4-BE49-F238E27FC236}">
                <a16:creationId xmlns:a16="http://schemas.microsoft.com/office/drawing/2014/main" id="{B5103C52-CDED-4447-A0FC-1FDD6EE9F264}"/>
              </a:ext>
            </a:extLst>
          </p:cNvPr>
          <p:cNvGrpSpPr/>
          <p:nvPr/>
        </p:nvGrpSpPr>
        <p:grpSpPr>
          <a:xfrm>
            <a:off x="7995377" y="2475876"/>
            <a:ext cx="3132261" cy="2196868"/>
            <a:chOff x="588659" y="2776489"/>
            <a:chExt cx="3132261" cy="2196868"/>
          </a:xfrm>
        </p:grpSpPr>
        <p:sp>
          <p:nvSpPr>
            <p:cNvPr id="12" name="Rectangle 11">
              <a:extLst>
                <a:ext uri="{FF2B5EF4-FFF2-40B4-BE49-F238E27FC236}">
                  <a16:creationId xmlns:a16="http://schemas.microsoft.com/office/drawing/2014/main" id="{083D5547-058D-F047-A86C-6EB600C711BA}"/>
                </a:ext>
              </a:extLst>
            </p:cNvPr>
            <p:cNvSpPr/>
            <p:nvPr/>
          </p:nvSpPr>
          <p:spPr>
            <a:xfrm>
              <a:off x="588659" y="2860430"/>
              <a:ext cx="3132261" cy="2112927"/>
            </a:xfrm>
            <a:prstGeom prst="rect">
              <a:avLst/>
            </a:prstGeom>
            <a:solidFill>
              <a:schemeClr val="bg1"/>
            </a:solidFill>
            <a:ln>
              <a:noFill/>
            </a:ln>
            <a:effectLst>
              <a:outerShdw blurRad="127000" dist="38100" dir="2700000" sx="102000" sy="102000" algn="tl" rotWithShape="0">
                <a:schemeClr val="bg2">
                  <a:lumMod val="1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274320" tIns="1188720" rIns="274320" bIns="274320" rtlCol="0" anchor="ctr"/>
            <a:lstStyle/>
            <a:p>
              <a:pPr algn="ctr"/>
              <a:r>
                <a:rPr lang="en-US" dirty="0">
                  <a:solidFill>
                    <a:schemeClr val="tx1"/>
                  </a:solidFill>
                  <a:latin typeface="Calibri" panose="020F0502020204030204" pitchFamily="34" charset="0"/>
                </a:rPr>
                <a:t>Physical Costs</a:t>
              </a:r>
            </a:p>
          </p:txBody>
        </p:sp>
        <p:sp>
          <p:nvSpPr>
            <p:cNvPr id="13" name="Rectangle 12">
              <a:extLst>
                <a:ext uri="{FF2B5EF4-FFF2-40B4-BE49-F238E27FC236}">
                  <a16:creationId xmlns:a16="http://schemas.microsoft.com/office/drawing/2014/main" id="{004F31D8-A5D1-0442-BB30-FA8420A8154E}"/>
                </a:ext>
              </a:extLst>
            </p:cNvPr>
            <p:cNvSpPr/>
            <p:nvPr/>
          </p:nvSpPr>
          <p:spPr>
            <a:xfrm>
              <a:off x="588659" y="2776489"/>
              <a:ext cx="3130907" cy="85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latin typeface="Calibri" panose="020F0502020204030204" pitchFamily="34" charset="0"/>
              </a:endParaRPr>
            </a:p>
          </p:txBody>
        </p:sp>
      </p:grpSp>
      <p:sp>
        <p:nvSpPr>
          <p:cNvPr id="14" name="TextBox 13">
            <a:extLst>
              <a:ext uri="{FF2B5EF4-FFF2-40B4-BE49-F238E27FC236}">
                <a16:creationId xmlns:a16="http://schemas.microsoft.com/office/drawing/2014/main" id="{87022ADB-3C73-0D49-B53F-6D658C2CD8B5}"/>
              </a:ext>
            </a:extLst>
          </p:cNvPr>
          <p:cNvSpPr txBox="1"/>
          <p:nvPr/>
        </p:nvSpPr>
        <p:spPr>
          <a:xfrm>
            <a:off x="588660" y="1502362"/>
            <a:ext cx="4554458" cy="369332"/>
          </a:xfrm>
          <a:prstGeom prst="rect">
            <a:avLst/>
          </a:prstGeom>
          <a:noFill/>
        </p:spPr>
        <p:txBody>
          <a:bodyPr wrap="square" lIns="0" rtlCol="0">
            <a:spAutoFit/>
          </a:bodyPr>
          <a:lstStyle/>
          <a:p>
            <a:r>
              <a:rPr lang="en-US" dirty="0">
                <a:solidFill>
                  <a:schemeClr val="bg1"/>
                </a:solidFill>
                <a:latin typeface="Calibri" panose="020F0502020204030204" pitchFamily="34" charset="0"/>
              </a:rPr>
              <a:t>Costs of caregiving include three areas:</a:t>
            </a:r>
            <a:r>
              <a:rPr lang="en-US" baseline="30000" dirty="0">
                <a:solidFill>
                  <a:schemeClr val="bg1"/>
                </a:solidFill>
                <a:latin typeface="Calibri" panose="020F0502020204030204" pitchFamily="34" charset="0"/>
              </a:rPr>
              <a:t>7</a:t>
            </a:r>
          </a:p>
        </p:txBody>
      </p:sp>
      <p:pic>
        <p:nvPicPr>
          <p:cNvPr id="18" name="Picture 17" descr="A close up of a piece of paper&#10;&#10;Description automatically generated">
            <a:extLst>
              <a:ext uri="{FF2B5EF4-FFF2-40B4-BE49-F238E27FC236}">
                <a16:creationId xmlns:a16="http://schemas.microsoft.com/office/drawing/2014/main" id="{CD890134-8C7D-4E4C-8E71-B8FF341A6CD5}"/>
              </a:ext>
            </a:extLst>
          </p:cNvPr>
          <p:cNvPicPr>
            <a:picLocks noChangeAspect="1"/>
          </p:cNvPicPr>
          <p:nvPr/>
        </p:nvPicPr>
        <p:blipFill>
          <a:blip r:embed="rId3"/>
          <a:stretch>
            <a:fillRect/>
          </a:stretch>
        </p:blipFill>
        <p:spPr>
          <a:xfrm>
            <a:off x="1331177" y="2575932"/>
            <a:ext cx="1687515" cy="1544908"/>
          </a:xfrm>
          <a:prstGeom prst="rect">
            <a:avLst/>
          </a:prstGeom>
        </p:spPr>
      </p:pic>
      <p:pic>
        <p:nvPicPr>
          <p:cNvPr id="19" name="Picture 18">
            <a:extLst>
              <a:ext uri="{FF2B5EF4-FFF2-40B4-BE49-F238E27FC236}">
                <a16:creationId xmlns:a16="http://schemas.microsoft.com/office/drawing/2014/main" id="{BCB75EEE-A650-6C4E-BC2C-F9D6A476DBEC}"/>
              </a:ext>
            </a:extLst>
          </p:cNvPr>
          <p:cNvPicPr>
            <a:picLocks noChangeAspect="1"/>
          </p:cNvPicPr>
          <p:nvPr/>
        </p:nvPicPr>
        <p:blipFill>
          <a:blip r:embed="rId4"/>
          <a:srcRect/>
          <a:stretch/>
        </p:blipFill>
        <p:spPr>
          <a:xfrm>
            <a:off x="5085421" y="2561064"/>
            <a:ext cx="1687514" cy="1544908"/>
          </a:xfrm>
          <a:prstGeom prst="rect">
            <a:avLst/>
          </a:prstGeom>
        </p:spPr>
      </p:pic>
      <p:pic>
        <p:nvPicPr>
          <p:cNvPr id="20" name="Picture 19">
            <a:extLst>
              <a:ext uri="{FF2B5EF4-FFF2-40B4-BE49-F238E27FC236}">
                <a16:creationId xmlns:a16="http://schemas.microsoft.com/office/drawing/2014/main" id="{B66AF052-EEE5-814F-89F0-594BE92A6AF4}"/>
              </a:ext>
            </a:extLst>
          </p:cNvPr>
          <p:cNvPicPr>
            <a:picLocks noChangeAspect="1"/>
          </p:cNvPicPr>
          <p:nvPr/>
        </p:nvPicPr>
        <p:blipFill>
          <a:blip r:embed="rId5"/>
          <a:srcRect/>
          <a:stretch/>
        </p:blipFill>
        <p:spPr>
          <a:xfrm>
            <a:off x="8739303" y="2523894"/>
            <a:ext cx="1687513" cy="1544907"/>
          </a:xfrm>
          <a:prstGeom prst="rect">
            <a:avLst/>
          </a:prstGeom>
        </p:spPr>
      </p:pic>
      <p:sp>
        <p:nvSpPr>
          <p:cNvPr id="21" name="Rectangle 20">
            <a:extLst>
              <a:ext uri="{FF2B5EF4-FFF2-40B4-BE49-F238E27FC236}">
                <a16:creationId xmlns:a16="http://schemas.microsoft.com/office/drawing/2014/main" id="{5A3F60D0-F44E-714A-AE17-2F29B83D9070}"/>
              </a:ext>
            </a:extLst>
          </p:cNvPr>
          <p:cNvSpPr/>
          <p:nvPr/>
        </p:nvSpPr>
        <p:spPr>
          <a:xfrm>
            <a:off x="493847" y="5688686"/>
            <a:ext cx="2417650" cy="261610"/>
          </a:xfrm>
          <a:prstGeom prst="rect">
            <a:avLst/>
          </a:prstGeom>
        </p:spPr>
        <p:txBody>
          <a:bodyPr wrap="none">
            <a:spAutoFit/>
          </a:bodyPr>
          <a:lstStyle/>
          <a:p>
            <a:r>
              <a:rPr lang="en-US" sz="1100" baseline="30000" dirty="0">
                <a:solidFill>
                  <a:schemeClr val="bg1"/>
                </a:solidFill>
                <a:latin typeface="Calibri Light" panose="020F0302020204030204" pitchFamily="34" charset="0"/>
              </a:rPr>
              <a:t>7 </a:t>
            </a:r>
            <a:r>
              <a:rPr lang="en-US" sz="1100" dirty="0" err="1">
                <a:solidFill>
                  <a:schemeClr val="bg1"/>
                </a:solidFill>
                <a:latin typeface="Calibri Light" panose="020F0302020204030204" pitchFamily="34" charset="0"/>
              </a:rPr>
              <a:t>Caregiving.org</a:t>
            </a:r>
            <a:r>
              <a:rPr lang="en-US" sz="1100" dirty="0">
                <a:solidFill>
                  <a:schemeClr val="bg1"/>
                </a:solidFill>
                <a:latin typeface="Calibri Light" panose="020F0302020204030204" pitchFamily="34" charset="0"/>
              </a:rPr>
              <a:t>/research/</a:t>
            </a:r>
            <a:r>
              <a:rPr lang="en-US" sz="1100" dirty="0" err="1">
                <a:solidFill>
                  <a:schemeClr val="bg1"/>
                </a:solidFill>
                <a:latin typeface="Calibri Light" panose="020F0302020204030204" pitchFamily="34" charset="0"/>
              </a:rPr>
              <a:t>caregivingusa</a:t>
            </a:r>
            <a:endParaRPr lang="en-US" sz="1100" dirty="0">
              <a:solidFill>
                <a:schemeClr val="bg1"/>
              </a:solidFill>
              <a:latin typeface="Calibri Light" panose="020F0302020204030204" pitchFamily="34" charset="0"/>
            </a:endParaRPr>
          </a:p>
        </p:txBody>
      </p:sp>
    </p:spTree>
    <p:extLst>
      <p:ext uri="{BB962C8B-B14F-4D97-AF65-F5344CB8AC3E}">
        <p14:creationId xmlns:p14="http://schemas.microsoft.com/office/powerpoint/2010/main" val="168945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685E4F9-1F95-9640-89A0-D96C72DF5FB7}"/>
              </a:ext>
            </a:extLst>
          </p:cNvPr>
          <p:cNvSpPr/>
          <p:nvPr/>
        </p:nvSpPr>
        <p:spPr>
          <a:xfrm>
            <a:off x="4815155" y="4197048"/>
            <a:ext cx="5081773" cy="1530652"/>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645920" tIns="457200" rIns="457200" bIns="457200" rtlCol="0" anchor="ctr"/>
          <a:lstStyle/>
          <a:p>
            <a:pPr>
              <a:spcAft>
                <a:spcPts val="600"/>
              </a:spcAft>
            </a:pPr>
            <a:r>
              <a:rPr lang="en-US" sz="4400" b="1" dirty="0">
                <a:solidFill>
                  <a:schemeClr val="tx1"/>
                </a:solidFill>
                <a:latin typeface="Calibri" panose="020F0502020204030204" pitchFamily="34" charset="0"/>
              </a:rPr>
              <a:t>$324,044</a:t>
            </a:r>
          </a:p>
          <a:p>
            <a:r>
              <a:rPr lang="en-US" dirty="0">
                <a:solidFill>
                  <a:schemeClr val="tx1"/>
                </a:solidFill>
                <a:latin typeface="Calibri Light" panose="020F0302020204030204" pitchFamily="34" charset="0"/>
              </a:rPr>
              <a:t>average total of lost income for women</a:t>
            </a:r>
          </a:p>
        </p:txBody>
      </p:sp>
      <p:sp>
        <p:nvSpPr>
          <p:cNvPr id="4" name="Slide Number Placeholder 3">
            <a:extLst>
              <a:ext uri="{FF2B5EF4-FFF2-40B4-BE49-F238E27FC236}">
                <a16:creationId xmlns:a16="http://schemas.microsoft.com/office/drawing/2014/main" id="{EBA31C87-00ED-5244-A9E7-BEEF621B5B93}"/>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15</a:t>
            </a:fld>
            <a:endParaRPr lang="en-US" dirty="0">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2327B439-0852-3D40-A926-BA01E85F2F0B}"/>
              </a:ext>
            </a:extLst>
          </p:cNvPr>
          <p:cNvSpPr>
            <a:spLocks noGrp="1"/>
          </p:cNvSpPr>
          <p:nvPr>
            <p:ph type="title"/>
          </p:nvPr>
        </p:nvSpPr>
        <p:spPr>
          <a:xfrm>
            <a:off x="1612415" y="327818"/>
            <a:ext cx="9387817" cy="1325563"/>
          </a:xfrm>
        </p:spPr>
        <p:txBody>
          <a:bodyPr>
            <a:normAutofit fontScale="90000"/>
          </a:bodyPr>
          <a:lstStyle/>
          <a:p>
            <a:r>
              <a:rPr lang="en-US" dirty="0"/>
              <a:t>Estimated $3 Trillion in Cumulative </a:t>
            </a:r>
            <a:br>
              <a:rPr lang="en-US" dirty="0"/>
            </a:br>
            <a:r>
              <a:rPr lang="en-US" dirty="0"/>
              <a:t>Lost Earnings When Adults Become Caregivers for Parents</a:t>
            </a:r>
          </a:p>
        </p:txBody>
      </p:sp>
      <p:sp>
        <p:nvSpPr>
          <p:cNvPr id="3" name="Content Placeholder 2">
            <a:extLst>
              <a:ext uri="{FF2B5EF4-FFF2-40B4-BE49-F238E27FC236}">
                <a16:creationId xmlns:a16="http://schemas.microsoft.com/office/drawing/2014/main" id="{E956D980-3C0C-7E4C-84B4-0AAA2084CBA3}"/>
              </a:ext>
            </a:extLst>
          </p:cNvPr>
          <p:cNvSpPr>
            <a:spLocks noGrp="1"/>
          </p:cNvSpPr>
          <p:nvPr>
            <p:ph idx="1"/>
          </p:nvPr>
        </p:nvSpPr>
        <p:spPr>
          <a:xfrm>
            <a:off x="1605435" y="1955799"/>
            <a:ext cx="9394797" cy="431801"/>
          </a:xfrm>
        </p:spPr>
        <p:txBody>
          <a:bodyPr/>
          <a:lstStyle/>
          <a:p>
            <a:r>
              <a:rPr lang="en-US" dirty="0"/>
              <a:t>Impact on income</a:t>
            </a:r>
            <a:r>
              <a:rPr lang="en-US" baseline="30000" dirty="0"/>
              <a:t>8</a:t>
            </a:r>
            <a:r>
              <a:rPr lang="en-US" dirty="0"/>
              <a:t> </a:t>
            </a:r>
          </a:p>
        </p:txBody>
      </p:sp>
      <p:pic>
        <p:nvPicPr>
          <p:cNvPr id="5" name="Picture 4">
            <a:extLst>
              <a:ext uri="{FF2B5EF4-FFF2-40B4-BE49-F238E27FC236}">
                <a16:creationId xmlns:a16="http://schemas.microsoft.com/office/drawing/2014/main" id="{52344F8E-C5F8-1044-80D6-7C9CAC6C3306}"/>
              </a:ext>
            </a:extLst>
          </p:cNvPr>
          <p:cNvPicPr>
            <a:picLocks noChangeAspect="1"/>
          </p:cNvPicPr>
          <p:nvPr/>
        </p:nvPicPr>
        <p:blipFill>
          <a:blip r:embed="rId3"/>
          <a:srcRect/>
          <a:stretch/>
        </p:blipFill>
        <p:spPr>
          <a:xfrm>
            <a:off x="173721" y="273352"/>
            <a:ext cx="1268063" cy="1160903"/>
          </a:xfrm>
          <a:prstGeom prst="rect">
            <a:avLst/>
          </a:prstGeom>
        </p:spPr>
      </p:pic>
      <p:sp>
        <p:nvSpPr>
          <p:cNvPr id="10" name="Rectangle 9">
            <a:extLst>
              <a:ext uri="{FF2B5EF4-FFF2-40B4-BE49-F238E27FC236}">
                <a16:creationId xmlns:a16="http://schemas.microsoft.com/office/drawing/2014/main" id="{3D2EF4DD-93F0-8B4B-9646-3BFEE5CCFAA3}"/>
              </a:ext>
            </a:extLst>
          </p:cNvPr>
          <p:cNvSpPr/>
          <p:nvPr/>
        </p:nvSpPr>
        <p:spPr>
          <a:xfrm>
            <a:off x="4818873" y="2463653"/>
            <a:ext cx="5067170" cy="1530652"/>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645920" tIns="457200" rIns="457200" bIns="457200" rtlCol="0" anchor="ctr"/>
          <a:lstStyle/>
          <a:p>
            <a:pPr>
              <a:spcAft>
                <a:spcPts val="600"/>
              </a:spcAft>
            </a:pPr>
            <a:r>
              <a:rPr lang="en-US" sz="4400" b="1" dirty="0">
                <a:solidFill>
                  <a:schemeClr val="tx1"/>
                </a:solidFill>
                <a:latin typeface="Calibri" panose="020F0502020204030204" pitchFamily="34" charset="0"/>
              </a:rPr>
              <a:t>$283,716</a:t>
            </a:r>
          </a:p>
          <a:p>
            <a:r>
              <a:rPr lang="en-US" dirty="0">
                <a:solidFill>
                  <a:schemeClr val="tx1"/>
                </a:solidFill>
                <a:latin typeface="Calibri Light" panose="020F0302020204030204" pitchFamily="34" charset="0"/>
              </a:rPr>
              <a:t>Average total of lost income </a:t>
            </a:r>
            <a:br>
              <a:rPr lang="en-US" dirty="0">
                <a:solidFill>
                  <a:schemeClr val="tx1"/>
                </a:solidFill>
                <a:latin typeface="Calibri Light" panose="020F0302020204030204" pitchFamily="34" charset="0"/>
              </a:rPr>
            </a:br>
            <a:r>
              <a:rPr lang="en-US" dirty="0">
                <a:solidFill>
                  <a:schemeClr val="tx1"/>
                </a:solidFill>
                <a:latin typeface="Calibri Light" panose="020F0302020204030204" pitchFamily="34" charset="0"/>
              </a:rPr>
              <a:t>for men</a:t>
            </a:r>
          </a:p>
        </p:txBody>
      </p:sp>
      <p:pic>
        <p:nvPicPr>
          <p:cNvPr id="11" name="Picture 10">
            <a:extLst>
              <a:ext uri="{FF2B5EF4-FFF2-40B4-BE49-F238E27FC236}">
                <a16:creationId xmlns:a16="http://schemas.microsoft.com/office/drawing/2014/main" id="{B7213113-D93E-F447-9367-94A3AA2F3232}"/>
              </a:ext>
            </a:extLst>
          </p:cNvPr>
          <p:cNvPicPr>
            <a:picLocks noChangeAspect="1"/>
          </p:cNvPicPr>
          <p:nvPr/>
        </p:nvPicPr>
        <p:blipFill>
          <a:blip r:embed="rId4"/>
          <a:srcRect/>
          <a:stretch/>
        </p:blipFill>
        <p:spPr>
          <a:xfrm>
            <a:off x="4757741" y="4254611"/>
            <a:ext cx="1634334" cy="1488549"/>
          </a:xfrm>
          <a:prstGeom prst="rect">
            <a:avLst/>
          </a:prstGeom>
        </p:spPr>
      </p:pic>
      <p:pic>
        <p:nvPicPr>
          <p:cNvPr id="12" name="Picture 11">
            <a:extLst>
              <a:ext uri="{FF2B5EF4-FFF2-40B4-BE49-F238E27FC236}">
                <a16:creationId xmlns:a16="http://schemas.microsoft.com/office/drawing/2014/main" id="{82A4BDC9-65EE-9F42-B418-9AA84911FB6C}"/>
              </a:ext>
            </a:extLst>
          </p:cNvPr>
          <p:cNvPicPr>
            <a:picLocks noChangeAspect="1"/>
          </p:cNvPicPr>
          <p:nvPr/>
        </p:nvPicPr>
        <p:blipFill>
          <a:blip r:embed="rId5"/>
          <a:srcRect/>
          <a:stretch/>
        </p:blipFill>
        <p:spPr>
          <a:xfrm>
            <a:off x="4757741" y="2528202"/>
            <a:ext cx="1634334" cy="1488549"/>
          </a:xfrm>
          <a:prstGeom prst="rect">
            <a:avLst/>
          </a:prstGeom>
        </p:spPr>
      </p:pic>
      <p:sp>
        <p:nvSpPr>
          <p:cNvPr id="15" name="Rectangle 14">
            <a:extLst>
              <a:ext uri="{FF2B5EF4-FFF2-40B4-BE49-F238E27FC236}">
                <a16:creationId xmlns:a16="http://schemas.microsoft.com/office/drawing/2014/main" id="{CBB47CB9-E65A-F24A-BA89-771FCE5D7546}"/>
              </a:ext>
            </a:extLst>
          </p:cNvPr>
          <p:cNvSpPr/>
          <p:nvPr/>
        </p:nvSpPr>
        <p:spPr>
          <a:xfrm>
            <a:off x="1735870" y="2463800"/>
            <a:ext cx="2848830" cy="2311400"/>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0" tIns="1097280" rIns="457200" bIns="457200" rtlCol="0" anchor="ctr"/>
          <a:lstStyle/>
          <a:p>
            <a:r>
              <a:rPr lang="en-US" dirty="0">
                <a:solidFill>
                  <a:schemeClr val="tx1"/>
                </a:solidFill>
                <a:latin typeface="Calibri Light" panose="020F0302020204030204" pitchFamily="34" charset="0"/>
              </a:rPr>
              <a:t>Average age of an adult child serving as a caregiver</a:t>
            </a:r>
          </a:p>
        </p:txBody>
      </p:sp>
      <p:sp>
        <p:nvSpPr>
          <p:cNvPr id="17" name="Rectangle 16">
            <a:extLst>
              <a:ext uri="{FF2B5EF4-FFF2-40B4-BE49-F238E27FC236}">
                <a16:creationId xmlns:a16="http://schemas.microsoft.com/office/drawing/2014/main" id="{34C2576A-DB74-3942-9E5D-402A956A7E6D}"/>
              </a:ext>
            </a:extLst>
          </p:cNvPr>
          <p:cNvSpPr/>
          <p:nvPr/>
        </p:nvSpPr>
        <p:spPr>
          <a:xfrm>
            <a:off x="2335458" y="2688940"/>
            <a:ext cx="1317492" cy="769441"/>
          </a:xfrm>
          <a:prstGeom prst="rect">
            <a:avLst/>
          </a:prstGeom>
        </p:spPr>
        <p:txBody>
          <a:bodyPr wrap="square">
            <a:spAutoFit/>
          </a:bodyPr>
          <a:lstStyle/>
          <a:p>
            <a:r>
              <a:rPr lang="en-US" sz="4400" b="1" dirty="0">
                <a:latin typeface="Calibri" panose="020F0502020204030204" pitchFamily="34" charset="0"/>
              </a:rPr>
              <a:t>49.2</a:t>
            </a:r>
            <a:endParaRPr lang="en-US" sz="4400" dirty="0">
              <a:latin typeface="Calibri" panose="020F0502020204030204" pitchFamily="34" charset="0"/>
            </a:endParaRPr>
          </a:p>
        </p:txBody>
      </p:sp>
      <p:sp>
        <p:nvSpPr>
          <p:cNvPr id="18" name="Rectangle 17">
            <a:extLst>
              <a:ext uri="{FF2B5EF4-FFF2-40B4-BE49-F238E27FC236}">
                <a16:creationId xmlns:a16="http://schemas.microsoft.com/office/drawing/2014/main" id="{420D6E16-799F-B24B-A6FC-B4649E7F72E2}"/>
              </a:ext>
            </a:extLst>
          </p:cNvPr>
          <p:cNvSpPr/>
          <p:nvPr/>
        </p:nvSpPr>
        <p:spPr>
          <a:xfrm>
            <a:off x="616507" y="5800198"/>
            <a:ext cx="4658648" cy="261610"/>
          </a:xfrm>
          <a:prstGeom prst="rect">
            <a:avLst/>
          </a:prstGeom>
        </p:spPr>
        <p:txBody>
          <a:bodyPr wrap="none">
            <a:spAutoFit/>
          </a:bodyPr>
          <a:lstStyle/>
          <a:p>
            <a:r>
              <a:rPr lang="en-US" sz="1100" baseline="30000" dirty="0">
                <a:solidFill>
                  <a:schemeClr val="bg1"/>
                </a:solidFill>
                <a:latin typeface="Calibri Light" panose="020F0302020204030204" pitchFamily="34" charset="0"/>
              </a:rPr>
              <a:t>8 </a:t>
            </a:r>
            <a:r>
              <a:rPr lang="en-US" sz="1100" dirty="0" err="1">
                <a:solidFill>
                  <a:schemeClr val="bg1"/>
                </a:solidFill>
                <a:latin typeface="Calibri Light" panose="020F0302020204030204" pitchFamily="34" charset="0"/>
              </a:rPr>
              <a:t>Mylifesite.net</a:t>
            </a:r>
            <a:r>
              <a:rPr lang="en-US" sz="1100" dirty="0">
                <a:solidFill>
                  <a:schemeClr val="bg1"/>
                </a:solidFill>
                <a:latin typeface="Calibri Light" panose="020F0302020204030204" pitchFamily="34" charset="0"/>
              </a:rPr>
              <a:t>/blog/post/the-unexpected-costs-of-caring-for-an-aging-parent/</a:t>
            </a:r>
          </a:p>
        </p:txBody>
      </p:sp>
      <p:cxnSp>
        <p:nvCxnSpPr>
          <p:cNvPr id="14" name="Straight Connector 13">
            <a:extLst>
              <a:ext uri="{FF2B5EF4-FFF2-40B4-BE49-F238E27FC236}">
                <a16:creationId xmlns:a16="http://schemas.microsoft.com/office/drawing/2014/main" id="{76577B00-D5FA-4D4C-AAD4-8052BC7F7F8F}"/>
              </a:ext>
            </a:extLst>
          </p:cNvPr>
          <p:cNvCxnSpPr>
            <a:cxnSpLocks/>
          </p:cNvCxnSpPr>
          <p:nvPr/>
        </p:nvCxnSpPr>
        <p:spPr>
          <a:xfrm>
            <a:off x="1714500" y="1834571"/>
            <a:ext cx="68856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348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939FF-340A-0B49-82A1-58376AD9DC36}"/>
              </a:ext>
            </a:extLst>
          </p:cNvPr>
          <p:cNvSpPr>
            <a:spLocks noGrp="1"/>
          </p:cNvSpPr>
          <p:nvPr>
            <p:ph type="title"/>
          </p:nvPr>
        </p:nvSpPr>
        <p:spPr/>
        <p:txBody>
          <a:bodyPr/>
          <a:lstStyle/>
          <a:p>
            <a:r>
              <a:rPr lang="en-US" dirty="0"/>
              <a:t>contributions</a:t>
            </a:r>
          </a:p>
        </p:txBody>
      </p:sp>
      <p:sp>
        <p:nvSpPr>
          <p:cNvPr id="3" name="Content Placeholder 2">
            <a:extLst>
              <a:ext uri="{FF2B5EF4-FFF2-40B4-BE49-F238E27FC236}">
                <a16:creationId xmlns:a16="http://schemas.microsoft.com/office/drawing/2014/main" id="{57CA4B15-A8F6-F248-BADA-8AA32D56B4E7}"/>
              </a:ext>
            </a:extLst>
          </p:cNvPr>
          <p:cNvSpPr>
            <a:spLocks noGrp="1"/>
          </p:cNvSpPr>
          <p:nvPr>
            <p:ph idx="1"/>
          </p:nvPr>
        </p:nvSpPr>
        <p:spPr>
          <a:xfrm>
            <a:off x="470672" y="1521879"/>
            <a:ext cx="10515600" cy="384980"/>
          </a:xfrm>
        </p:spPr>
        <p:txBody>
          <a:bodyPr/>
          <a:lstStyle/>
          <a:p>
            <a:r>
              <a:rPr lang="en-US" dirty="0"/>
              <a:t>Covering a shortfall</a:t>
            </a:r>
          </a:p>
        </p:txBody>
      </p:sp>
      <p:sp>
        <p:nvSpPr>
          <p:cNvPr id="4" name="Slide Number Placeholder 3">
            <a:extLst>
              <a:ext uri="{FF2B5EF4-FFF2-40B4-BE49-F238E27FC236}">
                <a16:creationId xmlns:a16="http://schemas.microsoft.com/office/drawing/2014/main" id="{74F525C3-A068-464A-B49F-3C4448FD603F}"/>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16</a:t>
            </a:fld>
            <a:endParaRPr lang="en-US" dirty="0">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44BA40A0-5262-7745-A14A-CFDCFEFE8132}"/>
              </a:ext>
            </a:extLst>
          </p:cNvPr>
          <p:cNvSpPr/>
          <p:nvPr/>
        </p:nvSpPr>
        <p:spPr>
          <a:xfrm>
            <a:off x="553841" y="2051988"/>
            <a:ext cx="5067238" cy="1102338"/>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645920" tIns="457200" rIns="457200" bIns="457200" rtlCol="0" anchor="ctr"/>
          <a:lstStyle/>
          <a:p>
            <a:r>
              <a:rPr lang="en-US" dirty="0">
                <a:solidFill>
                  <a:schemeClr val="tx1"/>
                </a:solidFill>
                <a:latin typeface="Calibri Light" panose="020F0302020204030204" pitchFamily="34" charset="0"/>
              </a:rPr>
              <a:t>Caregivers providing $1,000 </a:t>
            </a:r>
            <a:br>
              <a:rPr lang="en-US" dirty="0">
                <a:solidFill>
                  <a:schemeClr val="tx1"/>
                </a:solidFill>
                <a:latin typeface="Calibri Light" panose="020F0302020204030204" pitchFamily="34" charset="0"/>
              </a:rPr>
            </a:br>
            <a:r>
              <a:rPr lang="en-US" dirty="0">
                <a:solidFill>
                  <a:schemeClr val="tx1"/>
                </a:solidFill>
                <a:latin typeface="Calibri Light" panose="020F0302020204030204" pitchFamily="34" charset="0"/>
              </a:rPr>
              <a:t>or more in support in a </a:t>
            </a:r>
            <a:br>
              <a:rPr lang="en-US" dirty="0">
                <a:solidFill>
                  <a:schemeClr val="tx1"/>
                </a:solidFill>
                <a:latin typeface="Calibri Light" panose="020F0302020204030204" pitchFamily="34" charset="0"/>
              </a:rPr>
            </a:br>
            <a:r>
              <a:rPr lang="en-US" dirty="0">
                <a:solidFill>
                  <a:schemeClr val="tx1"/>
                </a:solidFill>
                <a:latin typeface="Calibri Light" panose="020F0302020204030204" pitchFamily="34" charset="0"/>
              </a:rPr>
              <a:t>12-month period</a:t>
            </a:r>
            <a:r>
              <a:rPr lang="en-US" baseline="30000" dirty="0">
                <a:solidFill>
                  <a:schemeClr val="tx1"/>
                </a:solidFill>
                <a:latin typeface="Calibri Light" panose="020F0302020204030204" pitchFamily="34" charset="0"/>
              </a:rPr>
              <a:t>9</a:t>
            </a:r>
          </a:p>
        </p:txBody>
      </p:sp>
      <p:sp>
        <p:nvSpPr>
          <p:cNvPr id="6" name="Rectangle 5">
            <a:extLst>
              <a:ext uri="{FF2B5EF4-FFF2-40B4-BE49-F238E27FC236}">
                <a16:creationId xmlns:a16="http://schemas.microsoft.com/office/drawing/2014/main" id="{CF927BB3-DFE6-AF4E-9EAA-96AEA3F70B85}"/>
              </a:ext>
            </a:extLst>
          </p:cNvPr>
          <p:cNvSpPr/>
          <p:nvPr/>
        </p:nvSpPr>
        <p:spPr>
          <a:xfrm>
            <a:off x="734329" y="2226633"/>
            <a:ext cx="1317492" cy="769441"/>
          </a:xfrm>
          <a:prstGeom prst="rect">
            <a:avLst/>
          </a:prstGeom>
        </p:spPr>
        <p:txBody>
          <a:bodyPr wrap="square">
            <a:spAutoFit/>
          </a:bodyPr>
          <a:lstStyle/>
          <a:p>
            <a:r>
              <a:rPr lang="en-US" sz="4400" b="1" dirty="0">
                <a:latin typeface="Calibri" panose="020F0502020204030204" pitchFamily="34" charset="0"/>
              </a:rPr>
              <a:t>54%</a:t>
            </a:r>
            <a:endParaRPr lang="en-US" sz="4400" dirty="0">
              <a:latin typeface="Calibri" panose="020F0502020204030204" pitchFamily="34" charset="0"/>
            </a:endParaRPr>
          </a:p>
        </p:txBody>
      </p:sp>
      <p:sp>
        <p:nvSpPr>
          <p:cNvPr id="7" name="Rectangle 6">
            <a:extLst>
              <a:ext uri="{FF2B5EF4-FFF2-40B4-BE49-F238E27FC236}">
                <a16:creationId xmlns:a16="http://schemas.microsoft.com/office/drawing/2014/main" id="{76D3D225-2514-C141-8D9A-1CBAC24F3595}"/>
              </a:ext>
            </a:extLst>
          </p:cNvPr>
          <p:cNvSpPr/>
          <p:nvPr/>
        </p:nvSpPr>
        <p:spPr>
          <a:xfrm>
            <a:off x="561275" y="3333946"/>
            <a:ext cx="5052716" cy="1075021"/>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645920" tIns="457200" rIns="457200" bIns="457200" rtlCol="0" anchor="ctr"/>
          <a:lstStyle/>
          <a:p>
            <a:r>
              <a:rPr lang="en-US" dirty="0">
                <a:solidFill>
                  <a:schemeClr val="tx1"/>
                </a:solidFill>
                <a:latin typeface="Calibri Light" panose="020F0302020204030204" pitchFamily="34" charset="0"/>
              </a:rPr>
              <a:t>Caregivers providing $5,000 </a:t>
            </a:r>
            <a:br>
              <a:rPr lang="en-US" dirty="0">
                <a:solidFill>
                  <a:schemeClr val="tx1"/>
                </a:solidFill>
                <a:latin typeface="Calibri Light" panose="020F0302020204030204" pitchFamily="34" charset="0"/>
              </a:rPr>
            </a:br>
            <a:r>
              <a:rPr lang="en-US" dirty="0">
                <a:solidFill>
                  <a:schemeClr val="tx1"/>
                </a:solidFill>
                <a:latin typeface="Calibri Light" panose="020F0302020204030204" pitchFamily="34" charset="0"/>
              </a:rPr>
              <a:t>or more in support in a </a:t>
            </a:r>
            <a:br>
              <a:rPr lang="en-US" dirty="0">
                <a:solidFill>
                  <a:schemeClr val="tx1"/>
                </a:solidFill>
                <a:latin typeface="Calibri Light" panose="020F0302020204030204" pitchFamily="34" charset="0"/>
              </a:rPr>
            </a:br>
            <a:r>
              <a:rPr lang="en-US" dirty="0">
                <a:solidFill>
                  <a:schemeClr val="tx1"/>
                </a:solidFill>
                <a:latin typeface="Calibri Light" panose="020F0302020204030204" pitchFamily="34" charset="0"/>
              </a:rPr>
              <a:t>12-month period.</a:t>
            </a:r>
            <a:r>
              <a:rPr lang="en-US" baseline="30000" dirty="0">
                <a:solidFill>
                  <a:schemeClr val="tx1"/>
                </a:solidFill>
                <a:latin typeface="Calibri Light" panose="020F0302020204030204" pitchFamily="34" charset="0"/>
              </a:rPr>
              <a:t>10</a:t>
            </a:r>
          </a:p>
        </p:txBody>
      </p:sp>
      <p:sp>
        <p:nvSpPr>
          <p:cNvPr id="8" name="Rectangle 7">
            <a:extLst>
              <a:ext uri="{FF2B5EF4-FFF2-40B4-BE49-F238E27FC236}">
                <a16:creationId xmlns:a16="http://schemas.microsoft.com/office/drawing/2014/main" id="{10AF1FB6-243A-7D4D-A213-AF0F41807E88}"/>
              </a:ext>
            </a:extLst>
          </p:cNvPr>
          <p:cNvSpPr/>
          <p:nvPr/>
        </p:nvSpPr>
        <p:spPr>
          <a:xfrm>
            <a:off x="741763" y="3466061"/>
            <a:ext cx="1317492" cy="769441"/>
          </a:xfrm>
          <a:prstGeom prst="rect">
            <a:avLst/>
          </a:prstGeom>
        </p:spPr>
        <p:txBody>
          <a:bodyPr wrap="square">
            <a:spAutoFit/>
          </a:bodyPr>
          <a:lstStyle/>
          <a:p>
            <a:r>
              <a:rPr lang="en-US" sz="4400" b="1" dirty="0">
                <a:latin typeface="Calibri" panose="020F0502020204030204" pitchFamily="34" charset="0"/>
              </a:rPr>
              <a:t>20%</a:t>
            </a:r>
            <a:endParaRPr lang="en-US" sz="4400" dirty="0">
              <a:latin typeface="Calibri" panose="020F0502020204030204" pitchFamily="34" charset="0"/>
            </a:endParaRPr>
          </a:p>
        </p:txBody>
      </p:sp>
      <p:sp>
        <p:nvSpPr>
          <p:cNvPr id="10" name="Rectangle 9">
            <a:extLst>
              <a:ext uri="{FF2B5EF4-FFF2-40B4-BE49-F238E27FC236}">
                <a16:creationId xmlns:a16="http://schemas.microsoft.com/office/drawing/2014/main" id="{819A1E9D-6FA1-294D-A210-6092A0DF50E2}"/>
              </a:ext>
            </a:extLst>
          </p:cNvPr>
          <p:cNvSpPr/>
          <p:nvPr/>
        </p:nvSpPr>
        <p:spPr>
          <a:xfrm>
            <a:off x="5922594" y="2100567"/>
            <a:ext cx="4512526" cy="3200876"/>
          </a:xfrm>
          <a:prstGeom prst="rect">
            <a:avLst/>
          </a:prstGeom>
        </p:spPr>
        <p:txBody>
          <a:bodyPr wrap="square">
            <a:spAutoFit/>
          </a:bodyPr>
          <a:lstStyle/>
          <a:p>
            <a:pPr lvl="1">
              <a:spcAft>
                <a:spcPts val="600"/>
              </a:spcAft>
            </a:pPr>
            <a:r>
              <a:rPr lang="en-US" dirty="0">
                <a:solidFill>
                  <a:schemeClr val="bg1"/>
                </a:solidFill>
                <a:latin typeface="Calibri" panose="020F0502020204030204" pitchFamily="34" charset="0"/>
              </a:rPr>
              <a:t>What are they spending it on?</a:t>
            </a:r>
          </a:p>
          <a:p>
            <a:pPr marL="742950" lvl="1" indent="-285750">
              <a:spcAft>
                <a:spcPts val="600"/>
              </a:spcAft>
              <a:buFont typeface="Arial" panose="020B0604020202020204" pitchFamily="34" charset="0"/>
              <a:buChar char="•"/>
            </a:pPr>
            <a:r>
              <a:rPr lang="en-US" dirty="0">
                <a:solidFill>
                  <a:schemeClr val="bg1"/>
                </a:solidFill>
                <a:latin typeface="Calibri Light" panose="020F0302020204030204" pitchFamily="34" charset="0"/>
              </a:rPr>
              <a:t>Food</a:t>
            </a:r>
          </a:p>
          <a:p>
            <a:pPr marL="742950" lvl="1" indent="-285750">
              <a:spcAft>
                <a:spcPts val="600"/>
              </a:spcAft>
              <a:buFont typeface="Arial" panose="020B0604020202020204" pitchFamily="34" charset="0"/>
              <a:buChar char="•"/>
            </a:pPr>
            <a:r>
              <a:rPr lang="en-US" dirty="0">
                <a:solidFill>
                  <a:schemeClr val="bg1"/>
                </a:solidFill>
                <a:latin typeface="Calibri Light" panose="020F0302020204030204" pitchFamily="34" charset="0"/>
              </a:rPr>
              <a:t>Housing</a:t>
            </a:r>
          </a:p>
          <a:p>
            <a:pPr marL="742950" lvl="1" indent="-285750">
              <a:spcAft>
                <a:spcPts val="600"/>
              </a:spcAft>
              <a:buFont typeface="Arial" panose="020B0604020202020204" pitchFamily="34" charset="0"/>
              <a:buChar char="•"/>
            </a:pPr>
            <a:r>
              <a:rPr lang="en-US" dirty="0">
                <a:solidFill>
                  <a:schemeClr val="bg1"/>
                </a:solidFill>
                <a:latin typeface="Calibri Light" panose="020F0302020204030204" pitchFamily="34" charset="0"/>
              </a:rPr>
              <a:t>Rent</a:t>
            </a:r>
          </a:p>
          <a:p>
            <a:pPr marL="742950" lvl="1" indent="-285750">
              <a:spcAft>
                <a:spcPts val="600"/>
              </a:spcAft>
              <a:buFont typeface="Arial" panose="020B0604020202020204" pitchFamily="34" charset="0"/>
              <a:buChar char="•"/>
            </a:pPr>
            <a:r>
              <a:rPr lang="en-US" dirty="0">
                <a:solidFill>
                  <a:schemeClr val="bg1"/>
                </a:solidFill>
                <a:latin typeface="Calibri Light" panose="020F0302020204030204" pitchFamily="34" charset="0"/>
              </a:rPr>
              <a:t>Bills</a:t>
            </a:r>
          </a:p>
          <a:p>
            <a:pPr marL="742950" lvl="1" indent="-285750">
              <a:spcAft>
                <a:spcPts val="600"/>
              </a:spcAft>
              <a:buFont typeface="Arial" panose="020B0604020202020204" pitchFamily="34" charset="0"/>
              <a:buChar char="•"/>
            </a:pPr>
            <a:r>
              <a:rPr lang="en-US" dirty="0">
                <a:solidFill>
                  <a:schemeClr val="bg1"/>
                </a:solidFill>
                <a:latin typeface="Calibri Light" panose="020F0302020204030204" pitchFamily="34" charset="0"/>
              </a:rPr>
              <a:t>Transportation</a:t>
            </a:r>
          </a:p>
          <a:p>
            <a:pPr marL="742950" lvl="1" indent="-285750">
              <a:spcAft>
                <a:spcPts val="600"/>
              </a:spcAft>
              <a:buFont typeface="Arial" panose="020B0604020202020204" pitchFamily="34" charset="0"/>
              <a:buChar char="•"/>
            </a:pPr>
            <a:r>
              <a:rPr lang="en-US" dirty="0">
                <a:solidFill>
                  <a:schemeClr val="bg1"/>
                </a:solidFill>
                <a:latin typeface="Calibri Light" panose="020F0302020204030204" pitchFamily="34" charset="0"/>
              </a:rPr>
              <a:t>Credit card debt</a:t>
            </a:r>
          </a:p>
          <a:p>
            <a:pPr marL="742950" lvl="1" indent="-285750">
              <a:spcAft>
                <a:spcPts val="600"/>
              </a:spcAft>
              <a:buFont typeface="Arial" panose="020B0604020202020204" pitchFamily="34" charset="0"/>
              <a:buChar char="•"/>
            </a:pPr>
            <a:r>
              <a:rPr lang="en-US" dirty="0">
                <a:solidFill>
                  <a:schemeClr val="bg1"/>
                </a:solidFill>
                <a:latin typeface="Calibri Light" panose="020F0302020204030204" pitchFamily="34" charset="0"/>
              </a:rPr>
              <a:t>Student loan debt</a:t>
            </a:r>
          </a:p>
          <a:p>
            <a:pPr marL="742950" lvl="1" indent="-285750">
              <a:spcAft>
                <a:spcPts val="600"/>
              </a:spcAft>
              <a:buFont typeface="Arial" panose="020B0604020202020204" pitchFamily="34" charset="0"/>
              <a:buChar char="•"/>
            </a:pPr>
            <a:r>
              <a:rPr lang="en-US" dirty="0">
                <a:solidFill>
                  <a:schemeClr val="bg1"/>
                </a:solidFill>
                <a:latin typeface="Calibri Light" panose="020F0302020204030204" pitchFamily="34" charset="0"/>
              </a:rPr>
              <a:t>Medical expenses</a:t>
            </a:r>
          </a:p>
        </p:txBody>
      </p:sp>
      <p:sp>
        <p:nvSpPr>
          <p:cNvPr id="9" name="Rectangle 8">
            <a:extLst>
              <a:ext uri="{FF2B5EF4-FFF2-40B4-BE49-F238E27FC236}">
                <a16:creationId xmlns:a16="http://schemas.microsoft.com/office/drawing/2014/main" id="{F2B830F9-C397-8C4E-AC52-4E480D47B136}"/>
              </a:ext>
            </a:extLst>
          </p:cNvPr>
          <p:cNvSpPr/>
          <p:nvPr/>
        </p:nvSpPr>
        <p:spPr>
          <a:xfrm>
            <a:off x="483219" y="5761798"/>
            <a:ext cx="6096000" cy="338554"/>
          </a:xfrm>
          <a:prstGeom prst="rect">
            <a:avLst/>
          </a:prstGeom>
        </p:spPr>
        <p:txBody>
          <a:bodyPr>
            <a:spAutoFit/>
          </a:bodyPr>
          <a:lstStyle/>
          <a:p>
            <a:r>
              <a:rPr lang="en-US" sz="800" baseline="30000" dirty="0">
                <a:solidFill>
                  <a:schemeClr val="bg1"/>
                </a:solidFill>
                <a:latin typeface="Calibri Light" panose="020F0302020204030204" pitchFamily="34" charset="0"/>
              </a:rPr>
              <a:t>9</a:t>
            </a:r>
            <a:r>
              <a:rPr lang="en-US" sz="800" dirty="0">
                <a:solidFill>
                  <a:schemeClr val="bg1"/>
                </a:solidFill>
                <a:latin typeface="Calibri Light" panose="020F0302020204030204" pitchFamily="34" charset="0"/>
              </a:rPr>
              <a:t> </a:t>
            </a:r>
            <a:r>
              <a:rPr lang="en-US" sz="800" dirty="0" err="1">
                <a:solidFill>
                  <a:schemeClr val="bg1"/>
                </a:solidFill>
                <a:latin typeface="Calibri Light" panose="020F0302020204030204" pitchFamily="34" charset="0"/>
              </a:rPr>
              <a:t>AARP.org</a:t>
            </a:r>
            <a:r>
              <a:rPr lang="en-US" sz="800" dirty="0">
                <a:solidFill>
                  <a:schemeClr val="bg1"/>
                </a:solidFill>
                <a:latin typeface="Calibri Light" panose="020F0302020204030204" pitchFamily="34" charset="0"/>
              </a:rPr>
              <a:t>/research/topics/economics/info-2020/midlife-adults-providing-financial-support-to-family-members.html</a:t>
            </a:r>
          </a:p>
          <a:p>
            <a:r>
              <a:rPr lang="en-US" sz="800" baseline="30000" dirty="0">
                <a:solidFill>
                  <a:schemeClr val="bg1"/>
                </a:solidFill>
                <a:latin typeface="Calibri Light" panose="020F0302020204030204" pitchFamily="34" charset="0"/>
              </a:rPr>
              <a:t>10</a:t>
            </a:r>
            <a:r>
              <a:rPr lang="en-US" sz="800" dirty="0">
                <a:solidFill>
                  <a:schemeClr val="bg1"/>
                </a:solidFill>
                <a:latin typeface="Calibri Light" panose="020F0302020204030204" pitchFamily="34" charset="0"/>
              </a:rPr>
              <a:t> </a:t>
            </a:r>
            <a:r>
              <a:rPr lang="en-US" sz="800" dirty="0" err="1">
                <a:solidFill>
                  <a:schemeClr val="bg1"/>
                </a:solidFill>
                <a:latin typeface="Calibri Light" panose="020F0302020204030204" pitchFamily="34" charset="0"/>
              </a:rPr>
              <a:t>Caregiving.org</a:t>
            </a:r>
            <a:r>
              <a:rPr lang="en-US" sz="800" dirty="0">
                <a:solidFill>
                  <a:schemeClr val="bg1"/>
                </a:solidFill>
                <a:latin typeface="Calibri Light" panose="020F0302020204030204" pitchFamily="34" charset="0"/>
              </a:rPr>
              <a:t>/research/</a:t>
            </a:r>
            <a:r>
              <a:rPr lang="en-US" sz="800" dirty="0" err="1">
                <a:solidFill>
                  <a:schemeClr val="bg1"/>
                </a:solidFill>
                <a:latin typeface="Calibri Light" panose="020F0302020204030204" pitchFamily="34" charset="0"/>
              </a:rPr>
              <a:t>caregivingusa</a:t>
            </a:r>
            <a:r>
              <a:rPr lang="en-US" sz="800" dirty="0">
                <a:solidFill>
                  <a:schemeClr val="bg1"/>
                </a:solidFill>
                <a:latin typeface="Calibri Light" panose="020F0302020204030204" pitchFamily="34" charset="0"/>
              </a:rPr>
              <a:t>/</a:t>
            </a:r>
          </a:p>
        </p:txBody>
      </p:sp>
      <p:sp>
        <p:nvSpPr>
          <p:cNvPr id="11" name="Rectangle 10">
            <a:extLst>
              <a:ext uri="{FF2B5EF4-FFF2-40B4-BE49-F238E27FC236}">
                <a16:creationId xmlns:a16="http://schemas.microsoft.com/office/drawing/2014/main" id="{E31AD622-0EDA-3749-9A28-016235600570}"/>
              </a:ext>
            </a:extLst>
          </p:cNvPr>
          <p:cNvSpPr/>
          <p:nvPr/>
        </p:nvSpPr>
        <p:spPr>
          <a:xfrm>
            <a:off x="557731" y="4563779"/>
            <a:ext cx="5070436" cy="1075021"/>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645920" tIns="457200" rIns="457200" bIns="457200" rtlCol="0" anchor="ctr"/>
          <a:lstStyle/>
          <a:p>
            <a:r>
              <a:rPr lang="en-US" dirty="0">
                <a:solidFill>
                  <a:schemeClr val="tx1"/>
                </a:solidFill>
                <a:latin typeface="Calibri Light" panose="020F0302020204030204" pitchFamily="34" charset="0"/>
              </a:rPr>
              <a:t>Caregivers providing unpaid care to an adult with health </a:t>
            </a:r>
            <a:br>
              <a:rPr lang="en-US" dirty="0">
                <a:solidFill>
                  <a:schemeClr val="tx1"/>
                </a:solidFill>
                <a:latin typeface="Calibri Light" panose="020F0302020204030204" pitchFamily="34" charset="0"/>
              </a:rPr>
            </a:br>
            <a:r>
              <a:rPr lang="en-US" dirty="0">
                <a:solidFill>
                  <a:schemeClr val="tx1"/>
                </a:solidFill>
                <a:latin typeface="Calibri Light" panose="020F0302020204030204" pitchFamily="34" charset="0"/>
              </a:rPr>
              <a:t>or functional issues.</a:t>
            </a:r>
            <a:r>
              <a:rPr lang="en-US" baseline="30000" dirty="0">
                <a:solidFill>
                  <a:schemeClr val="tx1"/>
                </a:solidFill>
                <a:latin typeface="Calibri Light" panose="020F0302020204030204" pitchFamily="34" charset="0"/>
              </a:rPr>
              <a:t>10</a:t>
            </a:r>
          </a:p>
        </p:txBody>
      </p:sp>
      <p:sp>
        <p:nvSpPr>
          <p:cNvPr id="12" name="Rectangle 11">
            <a:extLst>
              <a:ext uri="{FF2B5EF4-FFF2-40B4-BE49-F238E27FC236}">
                <a16:creationId xmlns:a16="http://schemas.microsoft.com/office/drawing/2014/main" id="{B2856799-298C-DD42-8553-87DF73DFF9D5}"/>
              </a:ext>
            </a:extLst>
          </p:cNvPr>
          <p:cNvSpPr/>
          <p:nvPr/>
        </p:nvSpPr>
        <p:spPr>
          <a:xfrm>
            <a:off x="617716" y="4603745"/>
            <a:ext cx="1317492" cy="954107"/>
          </a:xfrm>
          <a:prstGeom prst="rect">
            <a:avLst/>
          </a:prstGeom>
        </p:spPr>
        <p:txBody>
          <a:bodyPr wrap="square">
            <a:spAutoFit/>
          </a:bodyPr>
          <a:lstStyle/>
          <a:p>
            <a:pPr algn="ctr"/>
            <a:r>
              <a:rPr lang="en-US" sz="4400" b="1" dirty="0">
                <a:latin typeface="Calibri" panose="020F0502020204030204" pitchFamily="34" charset="0"/>
              </a:rPr>
              <a:t>10</a:t>
            </a:r>
          </a:p>
          <a:p>
            <a:pPr algn="ctr"/>
            <a:r>
              <a:rPr lang="en-US" sz="1200" b="1" dirty="0">
                <a:latin typeface="Calibri" panose="020F0502020204030204" pitchFamily="34" charset="0"/>
              </a:rPr>
              <a:t>MILLION</a:t>
            </a:r>
            <a:endParaRPr lang="en-US" sz="1200" dirty="0">
              <a:latin typeface="Calibri" panose="020F0502020204030204" pitchFamily="34" charset="0"/>
            </a:endParaRPr>
          </a:p>
        </p:txBody>
      </p:sp>
    </p:spTree>
    <p:extLst>
      <p:ext uri="{BB962C8B-B14F-4D97-AF65-F5344CB8AC3E}">
        <p14:creationId xmlns:p14="http://schemas.microsoft.com/office/powerpoint/2010/main" val="49754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Parallelogram 6">
            <a:extLst>
              <a:ext uri="{FF2B5EF4-FFF2-40B4-BE49-F238E27FC236}">
                <a16:creationId xmlns:a16="http://schemas.microsoft.com/office/drawing/2014/main" id="{A43E958D-3832-2D43-A402-962F0617586E}"/>
              </a:ext>
            </a:extLst>
          </p:cNvPr>
          <p:cNvSpPr/>
          <p:nvPr/>
        </p:nvSpPr>
        <p:spPr>
          <a:xfrm flipV="1">
            <a:off x="-66075" y="-41753"/>
            <a:ext cx="11784273" cy="6940493"/>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2178490 w 7578271"/>
              <a:gd name="connsiteY0" fmla="*/ 6858000 h 6858000"/>
              <a:gd name="connsiteX1" fmla="*/ 0 w 7578271"/>
              <a:gd name="connsiteY1" fmla="*/ 0 h 6858000"/>
              <a:gd name="connsiteX2" fmla="*/ 7578271 w 7578271"/>
              <a:gd name="connsiteY2" fmla="*/ 0 h 6858000"/>
              <a:gd name="connsiteX3" fmla="*/ 5863771 w 7578271"/>
              <a:gd name="connsiteY3" fmla="*/ 6858000 h 6858000"/>
              <a:gd name="connsiteX4" fmla="*/ 2178490 w 7578271"/>
              <a:gd name="connsiteY4" fmla="*/ 6858000 h 6858000"/>
              <a:gd name="connsiteX0" fmla="*/ 0 w 5399781"/>
              <a:gd name="connsiteY0" fmla="*/ 6858000 h 6858000"/>
              <a:gd name="connsiteX1" fmla="*/ 21502 w 5399781"/>
              <a:gd name="connsiteY1" fmla="*/ 0 h 6858000"/>
              <a:gd name="connsiteX2" fmla="*/ 5399781 w 5399781"/>
              <a:gd name="connsiteY2" fmla="*/ 0 h 6858000"/>
              <a:gd name="connsiteX3" fmla="*/ 3685281 w 5399781"/>
              <a:gd name="connsiteY3" fmla="*/ 6858000 h 6858000"/>
              <a:gd name="connsiteX4" fmla="*/ 0 w 5399781"/>
              <a:gd name="connsiteY4" fmla="*/ 6858000 h 6858000"/>
              <a:gd name="connsiteX0" fmla="*/ 0 w 6457613"/>
              <a:gd name="connsiteY0" fmla="*/ 6868054 h 6868054"/>
              <a:gd name="connsiteX1" fmla="*/ 1079334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 name="connsiteX0" fmla="*/ 0 w 6457613"/>
              <a:gd name="connsiteY0" fmla="*/ 6868054 h 6868054"/>
              <a:gd name="connsiteX1" fmla="*/ 10367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7613" h="6868054">
                <a:moveTo>
                  <a:pt x="0" y="6868054"/>
                </a:moveTo>
                <a:cubicBezTo>
                  <a:pt x="7167" y="4582054"/>
                  <a:pt x="3200" y="2286000"/>
                  <a:pt x="10367" y="0"/>
                </a:cubicBezTo>
                <a:lnTo>
                  <a:pt x="6457613" y="0"/>
                </a:lnTo>
                <a:lnTo>
                  <a:pt x="4743113" y="6858000"/>
                </a:lnTo>
                <a:lnTo>
                  <a:pt x="0" y="6868054"/>
                </a:lnTo>
                <a:close/>
              </a:path>
            </a:pathLst>
          </a:custGeom>
          <a:solidFill>
            <a:schemeClr val="tx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9" name="Parallelogram 5">
            <a:extLst>
              <a:ext uri="{FF2B5EF4-FFF2-40B4-BE49-F238E27FC236}">
                <a16:creationId xmlns:a16="http://schemas.microsoft.com/office/drawing/2014/main" id="{8A81C46A-9288-9244-B3F8-8BB9F2130E4E}"/>
              </a:ext>
            </a:extLst>
          </p:cNvPr>
          <p:cNvSpPr/>
          <p:nvPr/>
        </p:nvSpPr>
        <p:spPr>
          <a:xfrm flipV="1">
            <a:off x="-76666" y="-36167"/>
            <a:ext cx="12272497" cy="6939481"/>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9292771"/>
              <a:gd name="connsiteY0" fmla="*/ 6858000 h 6858000"/>
              <a:gd name="connsiteX1" fmla="*/ 3498032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5834347"/>
              <a:gd name="connsiteY0" fmla="*/ 6867053 h 6867053"/>
              <a:gd name="connsiteX1" fmla="*/ 39608 w 5834347"/>
              <a:gd name="connsiteY1" fmla="*/ 0 h 6867053"/>
              <a:gd name="connsiteX2" fmla="*/ 5834347 w 5834347"/>
              <a:gd name="connsiteY2" fmla="*/ 0 h 6867053"/>
              <a:gd name="connsiteX3" fmla="*/ 4119847 w 5834347"/>
              <a:gd name="connsiteY3" fmla="*/ 6858000 h 6867053"/>
              <a:gd name="connsiteX4" fmla="*/ 0 w 5834347"/>
              <a:gd name="connsiteY4" fmla="*/ 6867053 h 6867053"/>
              <a:gd name="connsiteX0" fmla="*/ 0 w 6725153"/>
              <a:gd name="connsiteY0" fmla="*/ 6867053 h 6867053"/>
              <a:gd name="connsiteX1" fmla="*/ 930414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 name="connsiteX0" fmla="*/ 0 w 6725153"/>
              <a:gd name="connsiteY0" fmla="*/ 6867053 h 6867053"/>
              <a:gd name="connsiteX1" fmla="*/ 6203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5153" h="6867053">
                <a:moveTo>
                  <a:pt x="0" y="6867053"/>
                </a:moveTo>
                <a:cubicBezTo>
                  <a:pt x="2068" y="4578035"/>
                  <a:pt x="4135" y="2289018"/>
                  <a:pt x="6203" y="0"/>
                </a:cubicBezTo>
                <a:lnTo>
                  <a:pt x="6725153" y="0"/>
                </a:lnTo>
                <a:lnTo>
                  <a:pt x="5010653" y="6858000"/>
                </a:lnTo>
                <a:lnTo>
                  <a:pt x="0" y="6867053"/>
                </a:lnTo>
                <a:close/>
              </a:path>
            </a:pathLst>
          </a:custGeom>
          <a:solidFill>
            <a:schemeClr val="bg2">
              <a:lumMod val="40000"/>
              <a:lumOff val="60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2">
                  <a:lumMod val="40000"/>
                  <a:lumOff val="60000"/>
                </a:schemeClr>
              </a:solidFill>
              <a:latin typeface="Calibri" panose="020F0502020204030204" pitchFamily="34" charset="0"/>
            </a:endParaRPr>
          </a:p>
        </p:txBody>
      </p:sp>
      <p:sp>
        <p:nvSpPr>
          <p:cNvPr id="10" name="Slide Number Placeholder 3">
            <a:extLst>
              <a:ext uri="{FF2B5EF4-FFF2-40B4-BE49-F238E27FC236}">
                <a16:creationId xmlns:a16="http://schemas.microsoft.com/office/drawing/2014/main" id="{4B58A027-3F82-064E-9B90-81AB059923D1}"/>
              </a:ext>
            </a:extLst>
          </p:cNvPr>
          <p:cNvSpPr>
            <a:spLocks noGrp="1"/>
          </p:cNvSpPr>
          <p:nvPr>
            <p:ph type="sldNum" sz="quarter" idx="4"/>
          </p:nvPr>
        </p:nvSpPr>
        <p:spPr>
          <a:xfrm>
            <a:off x="9017686" y="6356351"/>
            <a:ext cx="2336113" cy="365126"/>
          </a:xfrm>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17</a:t>
            </a:fld>
            <a:endParaRPr lang="en-US" dirty="0">
              <a:latin typeface="Calibri" panose="020F0502020204030204" pitchFamily="34" charset="0"/>
              <a:cs typeface="Calibri" panose="020F0502020204030204" pitchFamily="34" charset="0"/>
            </a:endParaRPr>
          </a:p>
        </p:txBody>
      </p:sp>
      <p:pic>
        <p:nvPicPr>
          <p:cNvPr id="14" name="Picture 13">
            <a:extLst>
              <a:ext uri="{FF2B5EF4-FFF2-40B4-BE49-F238E27FC236}">
                <a16:creationId xmlns:a16="http://schemas.microsoft.com/office/drawing/2014/main" id="{CF205E68-6CC2-4846-9A93-3EA9319A87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057" y="6174485"/>
            <a:ext cx="1770379" cy="249958"/>
          </a:xfrm>
          <a:prstGeom prst="rect">
            <a:avLst/>
          </a:prstGeom>
        </p:spPr>
      </p:pic>
      <p:sp>
        <p:nvSpPr>
          <p:cNvPr id="2" name="Title 1"/>
          <p:cNvSpPr>
            <a:spLocks noGrp="1"/>
          </p:cNvSpPr>
          <p:nvPr>
            <p:ph type="title"/>
          </p:nvPr>
        </p:nvSpPr>
        <p:spPr>
          <a:xfrm>
            <a:off x="2781872" y="2766218"/>
            <a:ext cx="6931088" cy="1325563"/>
          </a:xfrm>
        </p:spPr>
        <p:txBody>
          <a:bodyPr/>
          <a:lstStyle/>
          <a:p>
            <a:r>
              <a:rPr lang="en-US" b="0" dirty="0">
                <a:solidFill>
                  <a:schemeClr val="bg1"/>
                </a:solidFill>
              </a:rPr>
              <a:t>Preparing a Plan</a:t>
            </a:r>
          </a:p>
        </p:txBody>
      </p:sp>
      <p:pic>
        <p:nvPicPr>
          <p:cNvPr id="5" name="Picture 4">
            <a:extLst>
              <a:ext uri="{FF2B5EF4-FFF2-40B4-BE49-F238E27FC236}">
                <a16:creationId xmlns:a16="http://schemas.microsoft.com/office/drawing/2014/main" id="{6EDC0FB2-99AD-6B47-9C44-8E50D9B2C725}"/>
              </a:ext>
            </a:extLst>
          </p:cNvPr>
          <p:cNvPicPr>
            <a:picLocks noChangeAspect="1"/>
          </p:cNvPicPr>
          <p:nvPr/>
        </p:nvPicPr>
        <p:blipFill>
          <a:blip r:embed="rId5"/>
          <a:srcRect/>
          <a:stretch/>
        </p:blipFill>
        <p:spPr>
          <a:xfrm>
            <a:off x="-191825" y="1831597"/>
            <a:ext cx="3346199" cy="3063422"/>
          </a:xfrm>
          <a:prstGeom prst="rect">
            <a:avLst/>
          </a:prstGeom>
        </p:spPr>
      </p:pic>
    </p:spTree>
    <p:extLst>
      <p:ext uri="{BB962C8B-B14F-4D97-AF65-F5344CB8AC3E}">
        <p14:creationId xmlns:p14="http://schemas.microsoft.com/office/powerpoint/2010/main" val="3297202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lIns="0">
            <a:normAutofit/>
          </a:bodyPr>
          <a:lstStyle/>
          <a:p>
            <a:r>
              <a:rPr lang="en-US" sz="2900" b="0" dirty="0">
                <a:solidFill>
                  <a:schemeClr val="bg1"/>
                </a:solidFill>
              </a:rPr>
              <a:t>Create a Checklist</a:t>
            </a:r>
          </a:p>
        </p:txBody>
      </p:sp>
      <p:sp>
        <p:nvSpPr>
          <p:cNvPr id="12" name="Slide Number Placeholder 3">
            <a:extLst>
              <a:ext uri="{FF2B5EF4-FFF2-40B4-BE49-F238E27FC236}">
                <a16:creationId xmlns:a16="http://schemas.microsoft.com/office/drawing/2014/main" id="{E723C216-3861-9149-B9F0-07C8437D64B1}"/>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18</a:t>
            </a:fld>
            <a:endParaRPr lang="en-US" dirty="0">
              <a:latin typeface="Calibri" panose="020F0502020204030204" pitchFamily="34" charset="0"/>
              <a:cs typeface="Calibri" panose="020F0502020204030204" pitchFamily="34" charset="0"/>
            </a:endParaRPr>
          </a:p>
        </p:txBody>
      </p:sp>
      <p:sp>
        <p:nvSpPr>
          <p:cNvPr id="11" name="Rectangle 10"/>
          <p:cNvSpPr/>
          <p:nvPr/>
        </p:nvSpPr>
        <p:spPr>
          <a:xfrm>
            <a:off x="578144" y="2061050"/>
            <a:ext cx="11004256" cy="3648875"/>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0" tIns="457200" rIns="914400" rtlCol="0" anchor="t"/>
          <a:lstStyle/>
          <a:p>
            <a:pPr>
              <a:spcBef>
                <a:spcPts val="1800"/>
              </a:spcBef>
            </a:pPr>
            <a:r>
              <a:rPr lang="en-US" dirty="0">
                <a:solidFill>
                  <a:schemeClr val="tx1"/>
                </a:solidFill>
                <a:latin typeface="Calibri" panose="020F0502020204030204" pitchFamily="34" charset="0"/>
              </a:rPr>
              <a:t>Gather details and keep records</a:t>
            </a:r>
          </a:p>
          <a:p>
            <a:pPr>
              <a:spcBef>
                <a:spcPts val="1800"/>
              </a:spcBef>
            </a:pPr>
            <a:r>
              <a:rPr lang="en-US" dirty="0">
                <a:solidFill>
                  <a:schemeClr val="tx1"/>
                </a:solidFill>
                <a:latin typeface="Calibri" panose="020F0502020204030204" pitchFamily="34" charset="0"/>
              </a:rPr>
              <a:t>Track down documents </a:t>
            </a:r>
          </a:p>
          <a:p>
            <a:pPr>
              <a:spcBef>
                <a:spcPts val="1800"/>
              </a:spcBef>
            </a:pPr>
            <a:r>
              <a:rPr lang="en-US" dirty="0">
                <a:solidFill>
                  <a:schemeClr val="tx1"/>
                </a:solidFill>
                <a:latin typeface="Calibri" panose="020F0502020204030204" pitchFamily="34" charset="0"/>
              </a:rPr>
              <a:t>Create a household balance sheet</a:t>
            </a:r>
          </a:p>
          <a:p>
            <a:pPr>
              <a:spcBef>
                <a:spcPts val="1800"/>
              </a:spcBef>
            </a:pPr>
            <a:r>
              <a:rPr lang="en-US" dirty="0">
                <a:solidFill>
                  <a:schemeClr val="tx1"/>
                </a:solidFill>
                <a:latin typeface="Calibri" panose="020F0502020204030204" pitchFamily="34" charset="0"/>
              </a:rPr>
              <a:t>Manage and reduce risk</a:t>
            </a:r>
          </a:p>
          <a:p>
            <a:pPr>
              <a:spcBef>
                <a:spcPts val="1800"/>
              </a:spcBef>
            </a:pPr>
            <a:r>
              <a:rPr lang="en-US" dirty="0">
                <a:solidFill>
                  <a:schemeClr val="tx1"/>
                </a:solidFill>
                <a:latin typeface="Calibri" panose="020F0502020204030204" pitchFamily="34" charset="0"/>
              </a:rPr>
              <a:t>Assess financials</a:t>
            </a:r>
          </a:p>
          <a:p>
            <a:pPr>
              <a:spcBef>
                <a:spcPts val="1800"/>
              </a:spcBef>
            </a:pPr>
            <a:r>
              <a:rPr lang="en-US" dirty="0">
                <a:solidFill>
                  <a:schemeClr val="tx1"/>
                </a:solidFill>
                <a:latin typeface="Calibri" panose="020F0502020204030204" pitchFamily="34" charset="0"/>
              </a:rPr>
              <a:t>Finalize estate planning</a:t>
            </a:r>
          </a:p>
        </p:txBody>
      </p:sp>
      <p:sp>
        <p:nvSpPr>
          <p:cNvPr id="23" name="TextBox 22">
            <a:extLst>
              <a:ext uri="{FF2B5EF4-FFF2-40B4-BE49-F238E27FC236}">
                <a16:creationId xmlns:a16="http://schemas.microsoft.com/office/drawing/2014/main" id="{A7D3CE0D-8CD6-2143-96B1-BE34A8D7B402}"/>
              </a:ext>
            </a:extLst>
          </p:cNvPr>
          <p:cNvSpPr txBox="1"/>
          <p:nvPr/>
        </p:nvSpPr>
        <p:spPr>
          <a:xfrm>
            <a:off x="588660" y="1502362"/>
            <a:ext cx="4554458" cy="369332"/>
          </a:xfrm>
          <a:prstGeom prst="rect">
            <a:avLst/>
          </a:prstGeom>
          <a:noFill/>
        </p:spPr>
        <p:txBody>
          <a:bodyPr wrap="square" lIns="0" rtlCol="0">
            <a:spAutoFit/>
          </a:bodyPr>
          <a:lstStyle/>
          <a:p>
            <a:r>
              <a:rPr lang="en-US" dirty="0">
                <a:solidFill>
                  <a:schemeClr val="bg1"/>
                </a:solidFill>
                <a:latin typeface="Calibri" panose="020F0502020204030204" pitchFamily="34" charset="0"/>
              </a:rPr>
              <a:t>Write it down</a:t>
            </a:r>
          </a:p>
        </p:txBody>
      </p:sp>
      <p:pic>
        <p:nvPicPr>
          <p:cNvPr id="10" name="Picture 9">
            <a:extLst>
              <a:ext uri="{FF2B5EF4-FFF2-40B4-BE49-F238E27FC236}">
                <a16:creationId xmlns:a16="http://schemas.microsoft.com/office/drawing/2014/main" id="{44361A69-E924-A145-B71A-FECE5EF68EDC}"/>
              </a:ext>
            </a:extLst>
          </p:cNvPr>
          <p:cNvPicPr>
            <a:picLocks noChangeAspect="1"/>
          </p:cNvPicPr>
          <p:nvPr/>
        </p:nvPicPr>
        <p:blipFill>
          <a:blip r:embed="rId3"/>
          <a:srcRect/>
          <a:stretch/>
        </p:blipFill>
        <p:spPr>
          <a:xfrm>
            <a:off x="794263" y="2375883"/>
            <a:ext cx="588422" cy="538697"/>
          </a:xfrm>
          <a:prstGeom prst="rect">
            <a:avLst/>
          </a:prstGeom>
        </p:spPr>
      </p:pic>
      <p:pic>
        <p:nvPicPr>
          <p:cNvPr id="24" name="Picture 23">
            <a:extLst>
              <a:ext uri="{FF2B5EF4-FFF2-40B4-BE49-F238E27FC236}">
                <a16:creationId xmlns:a16="http://schemas.microsoft.com/office/drawing/2014/main" id="{8F9CA21E-81DB-A249-B749-B6476D76C149}"/>
              </a:ext>
            </a:extLst>
          </p:cNvPr>
          <p:cNvPicPr>
            <a:picLocks noChangeAspect="1"/>
          </p:cNvPicPr>
          <p:nvPr/>
        </p:nvPicPr>
        <p:blipFill>
          <a:blip r:embed="rId3"/>
          <a:srcRect/>
          <a:stretch/>
        </p:blipFill>
        <p:spPr>
          <a:xfrm>
            <a:off x="794263" y="2903713"/>
            <a:ext cx="588422" cy="538697"/>
          </a:xfrm>
          <a:prstGeom prst="rect">
            <a:avLst/>
          </a:prstGeom>
        </p:spPr>
      </p:pic>
      <p:pic>
        <p:nvPicPr>
          <p:cNvPr id="25" name="Picture 24">
            <a:extLst>
              <a:ext uri="{FF2B5EF4-FFF2-40B4-BE49-F238E27FC236}">
                <a16:creationId xmlns:a16="http://schemas.microsoft.com/office/drawing/2014/main" id="{3AB71F74-9B22-B048-8989-9F53068D2F1B}"/>
              </a:ext>
            </a:extLst>
          </p:cNvPr>
          <p:cNvPicPr>
            <a:picLocks noChangeAspect="1"/>
          </p:cNvPicPr>
          <p:nvPr/>
        </p:nvPicPr>
        <p:blipFill>
          <a:blip r:embed="rId3"/>
          <a:srcRect/>
          <a:stretch/>
        </p:blipFill>
        <p:spPr>
          <a:xfrm>
            <a:off x="801243" y="3401024"/>
            <a:ext cx="588422" cy="538697"/>
          </a:xfrm>
          <a:prstGeom prst="rect">
            <a:avLst/>
          </a:prstGeom>
        </p:spPr>
      </p:pic>
      <p:pic>
        <p:nvPicPr>
          <p:cNvPr id="26" name="Picture 25">
            <a:extLst>
              <a:ext uri="{FF2B5EF4-FFF2-40B4-BE49-F238E27FC236}">
                <a16:creationId xmlns:a16="http://schemas.microsoft.com/office/drawing/2014/main" id="{F6F80781-8F30-BB46-B34A-DAA25100EA41}"/>
              </a:ext>
            </a:extLst>
          </p:cNvPr>
          <p:cNvPicPr>
            <a:picLocks noChangeAspect="1"/>
          </p:cNvPicPr>
          <p:nvPr/>
        </p:nvPicPr>
        <p:blipFill>
          <a:blip r:embed="rId3"/>
          <a:srcRect/>
          <a:stretch/>
        </p:blipFill>
        <p:spPr>
          <a:xfrm>
            <a:off x="801243" y="3895207"/>
            <a:ext cx="588422" cy="538697"/>
          </a:xfrm>
          <a:prstGeom prst="rect">
            <a:avLst/>
          </a:prstGeom>
        </p:spPr>
      </p:pic>
      <p:pic>
        <p:nvPicPr>
          <p:cNvPr id="27" name="Picture 26">
            <a:extLst>
              <a:ext uri="{FF2B5EF4-FFF2-40B4-BE49-F238E27FC236}">
                <a16:creationId xmlns:a16="http://schemas.microsoft.com/office/drawing/2014/main" id="{58A508F2-CD38-094F-868F-F8CA803FB50B}"/>
              </a:ext>
            </a:extLst>
          </p:cNvPr>
          <p:cNvPicPr>
            <a:picLocks noChangeAspect="1"/>
          </p:cNvPicPr>
          <p:nvPr/>
        </p:nvPicPr>
        <p:blipFill>
          <a:blip r:embed="rId3"/>
          <a:srcRect/>
          <a:stretch/>
        </p:blipFill>
        <p:spPr>
          <a:xfrm>
            <a:off x="801243" y="4409607"/>
            <a:ext cx="588422" cy="538697"/>
          </a:xfrm>
          <a:prstGeom prst="rect">
            <a:avLst/>
          </a:prstGeom>
        </p:spPr>
      </p:pic>
      <p:pic>
        <p:nvPicPr>
          <p:cNvPr id="28" name="Picture 27">
            <a:extLst>
              <a:ext uri="{FF2B5EF4-FFF2-40B4-BE49-F238E27FC236}">
                <a16:creationId xmlns:a16="http://schemas.microsoft.com/office/drawing/2014/main" id="{8914EC54-9B74-1944-9155-DF70AE16DEFF}"/>
              </a:ext>
            </a:extLst>
          </p:cNvPr>
          <p:cNvPicPr>
            <a:picLocks noChangeAspect="1"/>
          </p:cNvPicPr>
          <p:nvPr/>
        </p:nvPicPr>
        <p:blipFill>
          <a:blip r:embed="rId3"/>
          <a:srcRect/>
          <a:stretch/>
        </p:blipFill>
        <p:spPr>
          <a:xfrm>
            <a:off x="801243" y="4923468"/>
            <a:ext cx="588422" cy="538697"/>
          </a:xfrm>
          <a:prstGeom prst="rect">
            <a:avLst/>
          </a:prstGeom>
        </p:spPr>
      </p:pic>
    </p:spTree>
    <p:extLst>
      <p:ext uri="{BB962C8B-B14F-4D97-AF65-F5344CB8AC3E}">
        <p14:creationId xmlns:p14="http://schemas.microsoft.com/office/powerpoint/2010/main" val="763074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fade">
                                      <p:cBhvr>
                                        <p:cTn id="10" dur="500"/>
                                        <p:tgtEl>
                                          <p:spTgt spid="1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fade">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xEl>
                                              <p:pRg st="2" end="2"/>
                                            </p:txEl>
                                          </p:spTgt>
                                        </p:tgtEl>
                                        <p:attrNameLst>
                                          <p:attrName>style.visibility</p:attrName>
                                        </p:attrNameLst>
                                      </p:cBhvr>
                                      <p:to>
                                        <p:strVal val="visible"/>
                                      </p:to>
                                    </p:set>
                                    <p:animEffect transition="in" filter="fade">
                                      <p:cBhvr>
                                        <p:cTn id="26" dur="500"/>
                                        <p:tgtEl>
                                          <p:spTgt spid="11">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nodeType="withEffect">
                                  <p:stCondLst>
                                    <p:cond delay="0"/>
                                  </p:stCondLst>
                                  <p:childTnLst>
                                    <p:set>
                                      <p:cBhvr>
                                        <p:cTn id="33" dur="1" fill="hold">
                                          <p:stCondLst>
                                            <p:cond delay="0"/>
                                          </p:stCondLst>
                                        </p:cTn>
                                        <p:tgtEl>
                                          <p:spTgt spid="11">
                                            <p:txEl>
                                              <p:pRg st="3" end="3"/>
                                            </p:txEl>
                                          </p:spTgt>
                                        </p:tgtEl>
                                        <p:attrNameLst>
                                          <p:attrName>style.visibility</p:attrName>
                                        </p:attrNameLst>
                                      </p:cBhvr>
                                      <p:to>
                                        <p:strVal val="visible"/>
                                      </p:to>
                                    </p:set>
                                    <p:animEffect transition="in" filter="fade">
                                      <p:cBhvr>
                                        <p:cTn id="34" dur="500"/>
                                        <p:tgtEl>
                                          <p:spTgt spid="11">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nodeType="withEffect">
                                  <p:stCondLst>
                                    <p:cond delay="0"/>
                                  </p:stCondLst>
                                  <p:childTnLst>
                                    <p:set>
                                      <p:cBhvr>
                                        <p:cTn id="41" dur="1" fill="hold">
                                          <p:stCondLst>
                                            <p:cond delay="0"/>
                                          </p:stCondLst>
                                        </p:cTn>
                                        <p:tgtEl>
                                          <p:spTgt spid="11">
                                            <p:txEl>
                                              <p:pRg st="4" end="4"/>
                                            </p:txEl>
                                          </p:spTgt>
                                        </p:tgtEl>
                                        <p:attrNameLst>
                                          <p:attrName>style.visibility</p:attrName>
                                        </p:attrNameLst>
                                      </p:cBhvr>
                                      <p:to>
                                        <p:strVal val="visible"/>
                                      </p:to>
                                    </p:set>
                                    <p:animEffect transition="in" filter="fade">
                                      <p:cBhvr>
                                        <p:cTn id="42" dur="500"/>
                                        <p:tgtEl>
                                          <p:spTgt spid="11">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lIns="0">
            <a:normAutofit/>
          </a:bodyPr>
          <a:lstStyle/>
          <a:p>
            <a:r>
              <a:rPr lang="en-US" sz="2900" b="0" dirty="0">
                <a:solidFill>
                  <a:schemeClr val="bg1"/>
                </a:solidFill>
              </a:rPr>
              <a:t>Track Down documents</a:t>
            </a:r>
          </a:p>
        </p:txBody>
      </p:sp>
      <p:sp>
        <p:nvSpPr>
          <p:cNvPr id="12" name="Slide Number Placeholder 3">
            <a:extLst>
              <a:ext uri="{FF2B5EF4-FFF2-40B4-BE49-F238E27FC236}">
                <a16:creationId xmlns:a16="http://schemas.microsoft.com/office/drawing/2014/main" id="{E723C216-3861-9149-B9F0-07C8437D64B1}"/>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19</a:t>
            </a:fld>
            <a:endParaRPr lang="en-US" dirty="0">
              <a:latin typeface="Calibri" panose="020F0502020204030204" pitchFamily="34" charset="0"/>
              <a:cs typeface="Calibri" panose="020F0502020204030204" pitchFamily="34" charset="0"/>
            </a:endParaRPr>
          </a:p>
        </p:txBody>
      </p:sp>
      <p:sp>
        <p:nvSpPr>
          <p:cNvPr id="11" name="Rectangle 10"/>
          <p:cNvSpPr/>
          <p:nvPr/>
        </p:nvSpPr>
        <p:spPr>
          <a:xfrm>
            <a:off x="578144" y="1617972"/>
            <a:ext cx="11004256" cy="4369873"/>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0" tIns="365760" rIns="914400" rtlCol="0" anchor="t"/>
          <a:lstStyle/>
          <a:p>
            <a:pPr>
              <a:spcBef>
                <a:spcPts val="1800"/>
              </a:spcBef>
            </a:pPr>
            <a:r>
              <a:rPr lang="en-US" dirty="0">
                <a:solidFill>
                  <a:schemeClr val="tx1"/>
                </a:solidFill>
                <a:latin typeface="Calibri" panose="020F0502020204030204" pitchFamily="34" charset="0"/>
              </a:rPr>
              <a:t>Bank account statements (account numbers, passwords)</a:t>
            </a:r>
          </a:p>
          <a:p>
            <a:pPr>
              <a:spcBef>
                <a:spcPts val="1800"/>
              </a:spcBef>
            </a:pPr>
            <a:r>
              <a:rPr lang="en-US" dirty="0">
                <a:solidFill>
                  <a:schemeClr val="tx1"/>
                </a:solidFill>
                <a:latin typeface="Calibri" panose="020F0502020204030204" pitchFamily="34" charset="0"/>
              </a:rPr>
              <a:t>Investment account records and access (account numbers, passwords)</a:t>
            </a:r>
          </a:p>
          <a:p>
            <a:pPr>
              <a:spcBef>
                <a:spcPts val="1800"/>
              </a:spcBef>
            </a:pPr>
            <a:r>
              <a:rPr lang="en-US" dirty="0">
                <a:solidFill>
                  <a:schemeClr val="tx1"/>
                </a:solidFill>
                <a:latin typeface="Calibri" panose="020F0502020204030204" pitchFamily="34" charset="0"/>
              </a:rPr>
              <a:t>Credit card statements and account details</a:t>
            </a:r>
          </a:p>
          <a:p>
            <a:pPr>
              <a:spcBef>
                <a:spcPts val="1800"/>
              </a:spcBef>
            </a:pPr>
            <a:r>
              <a:rPr lang="en-US" dirty="0">
                <a:solidFill>
                  <a:schemeClr val="tx1"/>
                </a:solidFill>
                <a:latin typeface="Calibri" panose="020F0502020204030204" pitchFamily="34" charset="0"/>
              </a:rPr>
              <a:t>All monthly bills (mortgage, car, utilities, internet, phone)</a:t>
            </a:r>
          </a:p>
          <a:p>
            <a:pPr>
              <a:spcBef>
                <a:spcPts val="1800"/>
              </a:spcBef>
            </a:pPr>
            <a:r>
              <a:rPr lang="en-US" dirty="0">
                <a:solidFill>
                  <a:schemeClr val="tx1"/>
                </a:solidFill>
                <a:latin typeface="Calibri" panose="020F0502020204030204" pitchFamily="34" charset="0"/>
              </a:rPr>
              <a:t>At least three years of income tax returns</a:t>
            </a:r>
          </a:p>
          <a:p>
            <a:pPr>
              <a:spcBef>
                <a:spcPts val="1800"/>
              </a:spcBef>
            </a:pPr>
            <a:r>
              <a:rPr lang="en-US" dirty="0">
                <a:solidFill>
                  <a:schemeClr val="tx1"/>
                </a:solidFill>
                <a:latin typeface="Calibri" panose="020F0502020204030204" pitchFamily="34" charset="0"/>
              </a:rPr>
              <a:t>Any real estate or property ownership records</a:t>
            </a:r>
          </a:p>
          <a:p>
            <a:pPr>
              <a:spcBef>
                <a:spcPts val="1800"/>
              </a:spcBef>
            </a:pPr>
            <a:r>
              <a:rPr lang="en-US" dirty="0">
                <a:solidFill>
                  <a:schemeClr val="tx1"/>
                </a:solidFill>
                <a:latin typeface="Calibri" panose="020F0502020204030204" pitchFamily="34" charset="0"/>
              </a:rPr>
              <a:t>Car titles and leasing agreements</a:t>
            </a:r>
          </a:p>
          <a:p>
            <a:pPr>
              <a:spcBef>
                <a:spcPts val="1800"/>
              </a:spcBef>
            </a:pPr>
            <a:r>
              <a:rPr lang="en-US" dirty="0">
                <a:solidFill>
                  <a:schemeClr val="tx1"/>
                </a:solidFill>
                <a:latin typeface="Calibri" panose="020F0502020204030204" pitchFamily="34" charset="0"/>
              </a:rPr>
              <a:t>Birth certificate, passport, and military records</a:t>
            </a:r>
          </a:p>
        </p:txBody>
      </p:sp>
      <p:pic>
        <p:nvPicPr>
          <p:cNvPr id="10" name="Picture 9">
            <a:extLst>
              <a:ext uri="{FF2B5EF4-FFF2-40B4-BE49-F238E27FC236}">
                <a16:creationId xmlns:a16="http://schemas.microsoft.com/office/drawing/2014/main" id="{44361A69-E924-A145-B71A-FECE5EF68EDC}"/>
              </a:ext>
            </a:extLst>
          </p:cNvPr>
          <p:cNvPicPr>
            <a:picLocks noChangeAspect="1"/>
          </p:cNvPicPr>
          <p:nvPr/>
        </p:nvPicPr>
        <p:blipFill>
          <a:blip r:embed="rId3"/>
          <a:srcRect/>
          <a:stretch/>
        </p:blipFill>
        <p:spPr>
          <a:xfrm>
            <a:off x="794263" y="1824653"/>
            <a:ext cx="588422" cy="538697"/>
          </a:xfrm>
          <a:prstGeom prst="rect">
            <a:avLst/>
          </a:prstGeom>
        </p:spPr>
      </p:pic>
      <p:pic>
        <p:nvPicPr>
          <p:cNvPr id="24" name="Picture 23">
            <a:extLst>
              <a:ext uri="{FF2B5EF4-FFF2-40B4-BE49-F238E27FC236}">
                <a16:creationId xmlns:a16="http://schemas.microsoft.com/office/drawing/2014/main" id="{8F9CA21E-81DB-A249-B749-B6476D76C149}"/>
              </a:ext>
            </a:extLst>
          </p:cNvPr>
          <p:cNvPicPr>
            <a:picLocks noChangeAspect="1"/>
          </p:cNvPicPr>
          <p:nvPr/>
        </p:nvPicPr>
        <p:blipFill>
          <a:blip r:embed="rId3"/>
          <a:srcRect/>
          <a:stretch/>
        </p:blipFill>
        <p:spPr>
          <a:xfrm>
            <a:off x="794263" y="2352483"/>
            <a:ext cx="588422" cy="538697"/>
          </a:xfrm>
          <a:prstGeom prst="rect">
            <a:avLst/>
          </a:prstGeom>
        </p:spPr>
      </p:pic>
      <p:pic>
        <p:nvPicPr>
          <p:cNvPr id="25" name="Picture 24">
            <a:extLst>
              <a:ext uri="{FF2B5EF4-FFF2-40B4-BE49-F238E27FC236}">
                <a16:creationId xmlns:a16="http://schemas.microsoft.com/office/drawing/2014/main" id="{3AB71F74-9B22-B048-8989-9F53068D2F1B}"/>
              </a:ext>
            </a:extLst>
          </p:cNvPr>
          <p:cNvPicPr>
            <a:picLocks noChangeAspect="1"/>
          </p:cNvPicPr>
          <p:nvPr/>
        </p:nvPicPr>
        <p:blipFill>
          <a:blip r:embed="rId3"/>
          <a:srcRect/>
          <a:stretch/>
        </p:blipFill>
        <p:spPr>
          <a:xfrm>
            <a:off x="801243" y="2849794"/>
            <a:ext cx="588422" cy="538697"/>
          </a:xfrm>
          <a:prstGeom prst="rect">
            <a:avLst/>
          </a:prstGeom>
        </p:spPr>
      </p:pic>
      <p:pic>
        <p:nvPicPr>
          <p:cNvPr id="26" name="Picture 25">
            <a:extLst>
              <a:ext uri="{FF2B5EF4-FFF2-40B4-BE49-F238E27FC236}">
                <a16:creationId xmlns:a16="http://schemas.microsoft.com/office/drawing/2014/main" id="{F6F80781-8F30-BB46-B34A-DAA25100EA41}"/>
              </a:ext>
            </a:extLst>
          </p:cNvPr>
          <p:cNvPicPr>
            <a:picLocks noChangeAspect="1"/>
          </p:cNvPicPr>
          <p:nvPr/>
        </p:nvPicPr>
        <p:blipFill>
          <a:blip r:embed="rId3"/>
          <a:srcRect/>
          <a:stretch/>
        </p:blipFill>
        <p:spPr>
          <a:xfrm>
            <a:off x="801243" y="3343977"/>
            <a:ext cx="588422" cy="538697"/>
          </a:xfrm>
          <a:prstGeom prst="rect">
            <a:avLst/>
          </a:prstGeom>
        </p:spPr>
      </p:pic>
      <p:pic>
        <p:nvPicPr>
          <p:cNvPr id="27" name="Picture 26">
            <a:extLst>
              <a:ext uri="{FF2B5EF4-FFF2-40B4-BE49-F238E27FC236}">
                <a16:creationId xmlns:a16="http://schemas.microsoft.com/office/drawing/2014/main" id="{58A508F2-CD38-094F-868F-F8CA803FB50B}"/>
              </a:ext>
            </a:extLst>
          </p:cNvPr>
          <p:cNvPicPr>
            <a:picLocks noChangeAspect="1"/>
          </p:cNvPicPr>
          <p:nvPr/>
        </p:nvPicPr>
        <p:blipFill>
          <a:blip r:embed="rId3"/>
          <a:srcRect/>
          <a:stretch/>
        </p:blipFill>
        <p:spPr>
          <a:xfrm>
            <a:off x="801243" y="3858377"/>
            <a:ext cx="588422" cy="538697"/>
          </a:xfrm>
          <a:prstGeom prst="rect">
            <a:avLst/>
          </a:prstGeom>
        </p:spPr>
      </p:pic>
      <p:pic>
        <p:nvPicPr>
          <p:cNvPr id="28" name="Picture 27">
            <a:extLst>
              <a:ext uri="{FF2B5EF4-FFF2-40B4-BE49-F238E27FC236}">
                <a16:creationId xmlns:a16="http://schemas.microsoft.com/office/drawing/2014/main" id="{8914EC54-9B74-1944-9155-DF70AE16DEFF}"/>
              </a:ext>
            </a:extLst>
          </p:cNvPr>
          <p:cNvPicPr>
            <a:picLocks noChangeAspect="1"/>
          </p:cNvPicPr>
          <p:nvPr/>
        </p:nvPicPr>
        <p:blipFill>
          <a:blip r:embed="rId3"/>
          <a:srcRect/>
          <a:stretch/>
        </p:blipFill>
        <p:spPr>
          <a:xfrm>
            <a:off x="801243" y="4372238"/>
            <a:ext cx="588422" cy="538697"/>
          </a:xfrm>
          <a:prstGeom prst="rect">
            <a:avLst/>
          </a:prstGeom>
        </p:spPr>
      </p:pic>
      <p:pic>
        <p:nvPicPr>
          <p:cNvPr id="13" name="Picture 12">
            <a:extLst>
              <a:ext uri="{FF2B5EF4-FFF2-40B4-BE49-F238E27FC236}">
                <a16:creationId xmlns:a16="http://schemas.microsoft.com/office/drawing/2014/main" id="{58A508F2-CD38-094F-868F-F8CA803FB50B}"/>
              </a:ext>
            </a:extLst>
          </p:cNvPr>
          <p:cNvPicPr>
            <a:picLocks noChangeAspect="1"/>
          </p:cNvPicPr>
          <p:nvPr/>
        </p:nvPicPr>
        <p:blipFill>
          <a:blip r:embed="rId3"/>
          <a:srcRect/>
          <a:stretch/>
        </p:blipFill>
        <p:spPr>
          <a:xfrm>
            <a:off x="801243" y="4836410"/>
            <a:ext cx="588422" cy="538697"/>
          </a:xfrm>
          <a:prstGeom prst="rect">
            <a:avLst/>
          </a:prstGeom>
        </p:spPr>
      </p:pic>
      <p:pic>
        <p:nvPicPr>
          <p:cNvPr id="14" name="Picture 13">
            <a:extLst>
              <a:ext uri="{FF2B5EF4-FFF2-40B4-BE49-F238E27FC236}">
                <a16:creationId xmlns:a16="http://schemas.microsoft.com/office/drawing/2014/main" id="{8914EC54-9B74-1944-9155-DF70AE16DEFF}"/>
              </a:ext>
            </a:extLst>
          </p:cNvPr>
          <p:cNvPicPr>
            <a:picLocks noChangeAspect="1"/>
          </p:cNvPicPr>
          <p:nvPr/>
        </p:nvPicPr>
        <p:blipFill>
          <a:blip r:embed="rId3"/>
          <a:srcRect/>
          <a:stretch/>
        </p:blipFill>
        <p:spPr>
          <a:xfrm>
            <a:off x="801243" y="5350271"/>
            <a:ext cx="588422" cy="538697"/>
          </a:xfrm>
          <a:prstGeom prst="rect">
            <a:avLst/>
          </a:prstGeom>
        </p:spPr>
      </p:pic>
    </p:spTree>
    <p:extLst>
      <p:ext uri="{BB962C8B-B14F-4D97-AF65-F5344CB8AC3E}">
        <p14:creationId xmlns:p14="http://schemas.microsoft.com/office/powerpoint/2010/main" val="2787684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fade">
                                      <p:cBhvr>
                                        <p:cTn id="10" dur="500"/>
                                        <p:tgtEl>
                                          <p:spTgt spid="1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fade">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xEl>
                                              <p:pRg st="2" end="2"/>
                                            </p:txEl>
                                          </p:spTgt>
                                        </p:tgtEl>
                                        <p:attrNameLst>
                                          <p:attrName>style.visibility</p:attrName>
                                        </p:attrNameLst>
                                      </p:cBhvr>
                                      <p:to>
                                        <p:strVal val="visible"/>
                                      </p:to>
                                    </p:set>
                                    <p:animEffect transition="in" filter="fade">
                                      <p:cBhvr>
                                        <p:cTn id="26" dur="500"/>
                                        <p:tgtEl>
                                          <p:spTgt spid="11">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nodeType="withEffect">
                                  <p:stCondLst>
                                    <p:cond delay="0"/>
                                  </p:stCondLst>
                                  <p:childTnLst>
                                    <p:set>
                                      <p:cBhvr>
                                        <p:cTn id="33" dur="1" fill="hold">
                                          <p:stCondLst>
                                            <p:cond delay="0"/>
                                          </p:stCondLst>
                                        </p:cTn>
                                        <p:tgtEl>
                                          <p:spTgt spid="11">
                                            <p:txEl>
                                              <p:pRg st="3" end="3"/>
                                            </p:txEl>
                                          </p:spTgt>
                                        </p:tgtEl>
                                        <p:attrNameLst>
                                          <p:attrName>style.visibility</p:attrName>
                                        </p:attrNameLst>
                                      </p:cBhvr>
                                      <p:to>
                                        <p:strVal val="visible"/>
                                      </p:to>
                                    </p:set>
                                    <p:animEffect transition="in" filter="fade">
                                      <p:cBhvr>
                                        <p:cTn id="34" dur="500"/>
                                        <p:tgtEl>
                                          <p:spTgt spid="11">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nodeType="withEffect">
                                  <p:stCondLst>
                                    <p:cond delay="0"/>
                                  </p:stCondLst>
                                  <p:childTnLst>
                                    <p:set>
                                      <p:cBhvr>
                                        <p:cTn id="41" dur="1" fill="hold">
                                          <p:stCondLst>
                                            <p:cond delay="0"/>
                                          </p:stCondLst>
                                        </p:cTn>
                                        <p:tgtEl>
                                          <p:spTgt spid="11">
                                            <p:txEl>
                                              <p:pRg st="4" end="4"/>
                                            </p:txEl>
                                          </p:spTgt>
                                        </p:tgtEl>
                                        <p:attrNameLst>
                                          <p:attrName>style.visibility</p:attrName>
                                        </p:attrNameLst>
                                      </p:cBhvr>
                                      <p:to>
                                        <p:strVal val="visible"/>
                                      </p:to>
                                    </p:set>
                                    <p:animEffect transition="in" filter="fade">
                                      <p:cBhvr>
                                        <p:cTn id="42" dur="500"/>
                                        <p:tgtEl>
                                          <p:spTgt spid="11">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nodeType="withEffect">
                                  <p:stCondLst>
                                    <p:cond delay="0"/>
                                  </p:stCondLst>
                                  <p:childTnLst>
                                    <p:set>
                                      <p:cBhvr>
                                        <p:cTn id="49" dur="1" fill="hold">
                                          <p:stCondLst>
                                            <p:cond delay="0"/>
                                          </p:stCondLst>
                                        </p:cTn>
                                        <p:tgtEl>
                                          <p:spTgt spid="11">
                                            <p:txEl>
                                              <p:pRg st="5" end="5"/>
                                            </p:txEl>
                                          </p:spTgt>
                                        </p:tgtEl>
                                        <p:attrNameLst>
                                          <p:attrName>style.visibility</p:attrName>
                                        </p:attrNameLst>
                                      </p:cBhvr>
                                      <p:to>
                                        <p:strVal val="visible"/>
                                      </p:to>
                                    </p:set>
                                    <p:animEffect transition="in" filter="fade">
                                      <p:cBhvr>
                                        <p:cTn id="50" dur="500"/>
                                        <p:tgtEl>
                                          <p:spTgt spid="11">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par>
                                <p:cTn id="56" presetID="10" presetClass="entr" presetSubtype="0" fill="hold" nodeType="withEffect">
                                  <p:stCondLst>
                                    <p:cond delay="0"/>
                                  </p:stCondLst>
                                  <p:childTnLst>
                                    <p:set>
                                      <p:cBhvr>
                                        <p:cTn id="57" dur="1" fill="hold">
                                          <p:stCondLst>
                                            <p:cond delay="0"/>
                                          </p:stCondLst>
                                        </p:cTn>
                                        <p:tgtEl>
                                          <p:spTgt spid="11">
                                            <p:txEl>
                                              <p:pRg st="6" end="6"/>
                                            </p:txEl>
                                          </p:spTgt>
                                        </p:tgtEl>
                                        <p:attrNameLst>
                                          <p:attrName>style.visibility</p:attrName>
                                        </p:attrNameLst>
                                      </p:cBhvr>
                                      <p:to>
                                        <p:strVal val="visible"/>
                                      </p:to>
                                    </p:set>
                                    <p:animEffect transition="in" filter="fade">
                                      <p:cBhvr>
                                        <p:cTn id="58" dur="500"/>
                                        <p:tgtEl>
                                          <p:spTgt spid="11">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500"/>
                                        <p:tgtEl>
                                          <p:spTgt spid="14"/>
                                        </p:tgtEl>
                                      </p:cBhvr>
                                    </p:animEffect>
                                  </p:childTnLst>
                                </p:cTn>
                              </p:par>
                              <p:par>
                                <p:cTn id="64" presetID="10" presetClass="entr" presetSubtype="0" fill="hold" nodeType="withEffect">
                                  <p:stCondLst>
                                    <p:cond delay="0"/>
                                  </p:stCondLst>
                                  <p:childTnLst>
                                    <p:set>
                                      <p:cBhvr>
                                        <p:cTn id="65" dur="1" fill="hold">
                                          <p:stCondLst>
                                            <p:cond delay="0"/>
                                          </p:stCondLst>
                                        </p:cTn>
                                        <p:tgtEl>
                                          <p:spTgt spid="11">
                                            <p:txEl>
                                              <p:pRg st="7" end="7"/>
                                            </p:txEl>
                                          </p:spTgt>
                                        </p:tgtEl>
                                        <p:attrNameLst>
                                          <p:attrName>style.visibility</p:attrName>
                                        </p:attrNameLst>
                                      </p:cBhvr>
                                      <p:to>
                                        <p:strVal val="visible"/>
                                      </p:to>
                                    </p:set>
                                    <p:animEffect transition="in" filter="fade">
                                      <p:cBhvr>
                                        <p:cTn id="66" dur="500"/>
                                        <p:tgtEl>
                                          <p:spTgt spid="1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lIns="0">
            <a:normAutofit/>
          </a:bodyPr>
          <a:lstStyle/>
          <a:p>
            <a:r>
              <a:rPr lang="en-US" sz="2900" b="0" dirty="0">
                <a:solidFill>
                  <a:schemeClr val="bg1"/>
                </a:solidFill>
              </a:rPr>
              <a:t>Create a Household Balance Sheet</a:t>
            </a:r>
          </a:p>
        </p:txBody>
      </p:sp>
      <p:sp>
        <p:nvSpPr>
          <p:cNvPr id="12" name="Slide Number Placeholder 3">
            <a:extLst>
              <a:ext uri="{FF2B5EF4-FFF2-40B4-BE49-F238E27FC236}">
                <a16:creationId xmlns:a16="http://schemas.microsoft.com/office/drawing/2014/main" id="{E723C216-3861-9149-B9F0-07C8437D64B1}"/>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20</a:t>
            </a:fld>
            <a:endParaRPr lang="en-US" dirty="0">
              <a:latin typeface="Calibri" panose="020F0502020204030204" pitchFamily="34" charset="0"/>
              <a:cs typeface="Calibri" panose="020F0502020204030204" pitchFamily="34" charset="0"/>
            </a:endParaRPr>
          </a:p>
        </p:txBody>
      </p:sp>
      <p:sp>
        <p:nvSpPr>
          <p:cNvPr id="11" name="Rectangle 10"/>
          <p:cNvSpPr/>
          <p:nvPr/>
        </p:nvSpPr>
        <p:spPr>
          <a:xfrm>
            <a:off x="578144" y="1617972"/>
            <a:ext cx="11004256" cy="3597495"/>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0" tIns="457200" rIns="914400" rtlCol="0" anchor="t"/>
          <a:lstStyle/>
          <a:p>
            <a:pPr>
              <a:spcBef>
                <a:spcPts val="1800"/>
              </a:spcBef>
            </a:pPr>
            <a:r>
              <a:rPr lang="en-US" dirty="0">
                <a:solidFill>
                  <a:schemeClr val="tx1"/>
                </a:solidFill>
                <a:latin typeface="Calibri" panose="020F0502020204030204" pitchFamily="34" charset="0"/>
              </a:rPr>
              <a:t>All sources of income (Social Security, retirement account, pension, and employment)</a:t>
            </a:r>
          </a:p>
          <a:p>
            <a:pPr>
              <a:spcBef>
                <a:spcPts val="1800"/>
              </a:spcBef>
            </a:pPr>
            <a:r>
              <a:rPr lang="en-US" dirty="0">
                <a:solidFill>
                  <a:schemeClr val="tx1"/>
                </a:solidFill>
                <a:latin typeface="Calibri" panose="020F0502020204030204" pitchFamily="34" charset="0"/>
              </a:rPr>
              <a:t>A full accounting of assets along with less-liquid assets such as real estate and cars</a:t>
            </a:r>
          </a:p>
          <a:p>
            <a:pPr>
              <a:spcBef>
                <a:spcPts val="1800"/>
              </a:spcBef>
            </a:pPr>
            <a:r>
              <a:rPr lang="en-US" dirty="0">
                <a:solidFill>
                  <a:schemeClr val="tx1"/>
                </a:solidFill>
                <a:latin typeface="Calibri" panose="020F0502020204030204" pitchFamily="34" charset="0"/>
              </a:rPr>
              <a:t>Debts and liabilities</a:t>
            </a:r>
          </a:p>
          <a:p>
            <a:pPr>
              <a:spcBef>
                <a:spcPts val="1800"/>
              </a:spcBef>
            </a:pPr>
            <a:r>
              <a:rPr lang="en-US" dirty="0">
                <a:solidFill>
                  <a:schemeClr val="tx1"/>
                </a:solidFill>
                <a:latin typeface="Calibri" panose="020F0502020204030204" pitchFamily="34" charset="0"/>
              </a:rPr>
              <a:t>Monthly expenses</a:t>
            </a:r>
          </a:p>
          <a:p>
            <a:pPr>
              <a:spcBef>
                <a:spcPts val="1800"/>
              </a:spcBef>
            </a:pPr>
            <a:r>
              <a:rPr lang="en-US" dirty="0">
                <a:solidFill>
                  <a:schemeClr val="tx1"/>
                </a:solidFill>
                <a:latin typeface="Calibri" panose="020F0502020204030204" pitchFamily="34" charset="0"/>
              </a:rPr>
              <a:t>Long-term care insurance—Is there a policy? Should there be one?</a:t>
            </a:r>
          </a:p>
          <a:p>
            <a:pPr>
              <a:spcBef>
                <a:spcPts val="1800"/>
              </a:spcBef>
            </a:pPr>
            <a:r>
              <a:rPr lang="en-US" dirty="0">
                <a:solidFill>
                  <a:schemeClr val="tx1"/>
                </a:solidFill>
                <a:latin typeface="Calibri" panose="020F0502020204030204" pitchFamily="34" charset="0"/>
              </a:rPr>
              <a:t>Other insurance policies related to auto, home, and liability coverage</a:t>
            </a:r>
          </a:p>
        </p:txBody>
      </p:sp>
      <p:pic>
        <p:nvPicPr>
          <p:cNvPr id="10" name="Picture 9">
            <a:extLst>
              <a:ext uri="{FF2B5EF4-FFF2-40B4-BE49-F238E27FC236}">
                <a16:creationId xmlns:a16="http://schemas.microsoft.com/office/drawing/2014/main" id="{44361A69-E924-A145-B71A-FECE5EF68EDC}"/>
              </a:ext>
            </a:extLst>
          </p:cNvPr>
          <p:cNvPicPr>
            <a:picLocks noChangeAspect="1"/>
          </p:cNvPicPr>
          <p:nvPr/>
        </p:nvPicPr>
        <p:blipFill>
          <a:blip r:embed="rId3"/>
          <a:srcRect/>
          <a:stretch/>
        </p:blipFill>
        <p:spPr>
          <a:xfrm>
            <a:off x="794263" y="1932805"/>
            <a:ext cx="588422" cy="538697"/>
          </a:xfrm>
          <a:prstGeom prst="rect">
            <a:avLst/>
          </a:prstGeom>
        </p:spPr>
      </p:pic>
      <p:pic>
        <p:nvPicPr>
          <p:cNvPr id="24" name="Picture 23">
            <a:extLst>
              <a:ext uri="{FF2B5EF4-FFF2-40B4-BE49-F238E27FC236}">
                <a16:creationId xmlns:a16="http://schemas.microsoft.com/office/drawing/2014/main" id="{8F9CA21E-81DB-A249-B749-B6476D76C149}"/>
              </a:ext>
            </a:extLst>
          </p:cNvPr>
          <p:cNvPicPr>
            <a:picLocks noChangeAspect="1"/>
          </p:cNvPicPr>
          <p:nvPr/>
        </p:nvPicPr>
        <p:blipFill>
          <a:blip r:embed="rId3"/>
          <a:srcRect/>
          <a:stretch/>
        </p:blipFill>
        <p:spPr>
          <a:xfrm>
            <a:off x="794263" y="2460635"/>
            <a:ext cx="588422" cy="538697"/>
          </a:xfrm>
          <a:prstGeom prst="rect">
            <a:avLst/>
          </a:prstGeom>
        </p:spPr>
      </p:pic>
      <p:pic>
        <p:nvPicPr>
          <p:cNvPr id="25" name="Picture 24">
            <a:extLst>
              <a:ext uri="{FF2B5EF4-FFF2-40B4-BE49-F238E27FC236}">
                <a16:creationId xmlns:a16="http://schemas.microsoft.com/office/drawing/2014/main" id="{3AB71F74-9B22-B048-8989-9F53068D2F1B}"/>
              </a:ext>
            </a:extLst>
          </p:cNvPr>
          <p:cNvPicPr>
            <a:picLocks noChangeAspect="1"/>
          </p:cNvPicPr>
          <p:nvPr/>
        </p:nvPicPr>
        <p:blipFill>
          <a:blip r:embed="rId3"/>
          <a:srcRect/>
          <a:stretch/>
        </p:blipFill>
        <p:spPr>
          <a:xfrm>
            <a:off x="801243" y="2957946"/>
            <a:ext cx="588422" cy="538697"/>
          </a:xfrm>
          <a:prstGeom prst="rect">
            <a:avLst/>
          </a:prstGeom>
        </p:spPr>
      </p:pic>
      <p:pic>
        <p:nvPicPr>
          <p:cNvPr id="26" name="Picture 25">
            <a:extLst>
              <a:ext uri="{FF2B5EF4-FFF2-40B4-BE49-F238E27FC236}">
                <a16:creationId xmlns:a16="http://schemas.microsoft.com/office/drawing/2014/main" id="{F6F80781-8F30-BB46-B34A-DAA25100EA41}"/>
              </a:ext>
            </a:extLst>
          </p:cNvPr>
          <p:cNvPicPr>
            <a:picLocks noChangeAspect="1"/>
          </p:cNvPicPr>
          <p:nvPr/>
        </p:nvPicPr>
        <p:blipFill>
          <a:blip r:embed="rId3"/>
          <a:srcRect/>
          <a:stretch/>
        </p:blipFill>
        <p:spPr>
          <a:xfrm>
            <a:off x="801243" y="3452129"/>
            <a:ext cx="588422" cy="538697"/>
          </a:xfrm>
          <a:prstGeom prst="rect">
            <a:avLst/>
          </a:prstGeom>
        </p:spPr>
      </p:pic>
      <p:pic>
        <p:nvPicPr>
          <p:cNvPr id="9" name="Picture 8">
            <a:extLst>
              <a:ext uri="{FF2B5EF4-FFF2-40B4-BE49-F238E27FC236}">
                <a16:creationId xmlns:a16="http://schemas.microsoft.com/office/drawing/2014/main" id="{3AB71F74-9B22-B048-8989-9F53068D2F1B}"/>
              </a:ext>
            </a:extLst>
          </p:cNvPr>
          <p:cNvPicPr>
            <a:picLocks noChangeAspect="1"/>
          </p:cNvPicPr>
          <p:nvPr/>
        </p:nvPicPr>
        <p:blipFill>
          <a:blip r:embed="rId3"/>
          <a:srcRect/>
          <a:stretch/>
        </p:blipFill>
        <p:spPr>
          <a:xfrm>
            <a:off x="794263" y="3990826"/>
            <a:ext cx="588422" cy="538697"/>
          </a:xfrm>
          <a:prstGeom prst="rect">
            <a:avLst/>
          </a:prstGeom>
        </p:spPr>
      </p:pic>
      <p:pic>
        <p:nvPicPr>
          <p:cNvPr id="13" name="Picture 12">
            <a:extLst>
              <a:ext uri="{FF2B5EF4-FFF2-40B4-BE49-F238E27FC236}">
                <a16:creationId xmlns:a16="http://schemas.microsoft.com/office/drawing/2014/main" id="{F6F80781-8F30-BB46-B34A-DAA25100EA41}"/>
              </a:ext>
            </a:extLst>
          </p:cNvPr>
          <p:cNvPicPr>
            <a:picLocks noChangeAspect="1"/>
          </p:cNvPicPr>
          <p:nvPr/>
        </p:nvPicPr>
        <p:blipFill>
          <a:blip r:embed="rId3"/>
          <a:srcRect/>
          <a:stretch/>
        </p:blipFill>
        <p:spPr>
          <a:xfrm>
            <a:off x="794263" y="4485009"/>
            <a:ext cx="588422" cy="538697"/>
          </a:xfrm>
          <a:prstGeom prst="rect">
            <a:avLst/>
          </a:prstGeom>
        </p:spPr>
      </p:pic>
    </p:spTree>
    <p:extLst>
      <p:ext uri="{BB962C8B-B14F-4D97-AF65-F5344CB8AC3E}">
        <p14:creationId xmlns:p14="http://schemas.microsoft.com/office/powerpoint/2010/main" val="1930511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fade">
                                      <p:cBhvr>
                                        <p:cTn id="10" dur="500"/>
                                        <p:tgtEl>
                                          <p:spTgt spid="1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fade">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xEl>
                                              <p:pRg st="2" end="2"/>
                                            </p:txEl>
                                          </p:spTgt>
                                        </p:tgtEl>
                                        <p:attrNameLst>
                                          <p:attrName>style.visibility</p:attrName>
                                        </p:attrNameLst>
                                      </p:cBhvr>
                                      <p:to>
                                        <p:strVal val="visible"/>
                                      </p:to>
                                    </p:set>
                                    <p:animEffect transition="in" filter="fade">
                                      <p:cBhvr>
                                        <p:cTn id="26" dur="500"/>
                                        <p:tgtEl>
                                          <p:spTgt spid="11">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nodeType="withEffect">
                                  <p:stCondLst>
                                    <p:cond delay="0"/>
                                  </p:stCondLst>
                                  <p:childTnLst>
                                    <p:set>
                                      <p:cBhvr>
                                        <p:cTn id="33" dur="1" fill="hold">
                                          <p:stCondLst>
                                            <p:cond delay="0"/>
                                          </p:stCondLst>
                                        </p:cTn>
                                        <p:tgtEl>
                                          <p:spTgt spid="11">
                                            <p:txEl>
                                              <p:pRg st="3" end="3"/>
                                            </p:txEl>
                                          </p:spTgt>
                                        </p:tgtEl>
                                        <p:attrNameLst>
                                          <p:attrName>style.visibility</p:attrName>
                                        </p:attrNameLst>
                                      </p:cBhvr>
                                      <p:to>
                                        <p:strVal val="visible"/>
                                      </p:to>
                                    </p:set>
                                    <p:animEffect transition="in" filter="fade">
                                      <p:cBhvr>
                                        <p:cTn id="34" dur="500"/>
                                        <p:tgtEl>
                                          <p:spTgt spid="11">
                                            <p:txEl>
                                              <p:pRg st="3" end="3"/>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xEl>
                                              <p:pRg st="4" end="4"/>
                                            </p:txEl>
                                          </p:spTgt>
                                        </p:tgtEl>
                                        <p:attrNameLst>
                                          <p:attrName>style.visibility</p:attrName>
                                        </p:attrNameLst>
                                      </p:cBhvr>
                                      <p:to>
                                        <p:strVal val="visible"/>
                                      </p:to>
                                    </p:set>
                                    <p:animEffect transition="in" filter="fade">
                                      <p:cBhvr>
                                        <p:cTn id="37" dur="500"/>
                                        <p:tgtEl>
                                          <p:spTgt spid="11">
                                            <p:txEl>
                                              <p:pRg st="4" end="4"/>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11">
                                            <p:txEl>
                                              <p:pRg st="5" end="5"/>
                                            </p:txEl>
                                          </p:spTgt>
                                        </p:tgtEl>
                                        <p:attrNameLst>
                                          <p:attrName>style.visibility</p:attrName>
                                        </p:attrNameLst>
                                      </p:cBhvr>
                                      <p:to>
                                        <p:strVal val="visible"/>
                                      </p:to>
                                    </p:set>
                                    <p:animEffect transition="in" filter="fade">
                                      <p:cBhvr>
                                        <p:cTn id="40" dur="500"/>
                                        <p:tgtEl>
                                          <p:spTgt spid="11">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lIns="0">
            <a:normAutofit/>
          </a:bodyPr>
          <a:lstStyle/>
          <a:p>
            <a:r>
              <a:rPr lang="en-US" sz="2900" b="0" dirty="0"/>
              <a:t>Assess Financials and Finalize Estate Planning</a:t>
            </a:r>
            <a:endParaRPr lang="en-US" sz="2900" b="0" dirty="0">
              <a:solidFill>
                <a:schemeClr val="bg1"/>
              </a:solidFill>
            </a:endParaRPr>
          </a:p>
        </p:txBody>
      </p:sp>
      <p:sp>
        <p:nvSpPr>
          <p:cNvPr id="12" name="Slide Number Placeholder 3">
            <a:extLst>
              <a:ext uri="{FF2B5EF4-FFF2-40B4-BE49-F238E27FC236}">
                <a16:creationId xmlns:a16="http://schemas.microsoft.com/office/drawing/2014/main" id="{E723C216-3861-9149-B9F0-07C8437D64B1}"/>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21</a:t>
            </a:fld>
            <a:endParaRPr lang="en-US" dirty="0">
              <a:latin typeface="Calibri" panose="020F0502020204030204" pitchFamily="34" charset="0"/>
              <a:cs typeface="Calibri" panose="020F0502020204030204" pitchFamily="34" charset="0"/>
            </a:endParaRPr>
          </a:p>
        </p:txBody>
      </p:sp>
      <p:sp>
        <p:nvSpPr>
          <p:cNvPr id="11" name="Rectangle 10"/>
          <p:cNvSpPr/>
          <p:nvPr/>
        </p:nvSpPr>
        <p:spPr>
          <a:xfrm>
            <a:off x="578144" y="1617972"/>
            <a:ext cx="11004256" cy="4135556"/>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0" tIns="365760" rIns="365760" rtlCol="0" anchor="t"/>
          <a:lstStyle/>
          <a:p>
            <a:pPr>
              <a:spcBef>
                <a:spcPts val="1800"/>
              </a:spcBef>
            </a:pPr>
            <a:r>
              <a:rPr lang="en-US" dirty="0">
                <a:solidFill>
                  <a:schemeClr val="tx1"/>
                </a:solidFill>
                <a:latin typeface="Calibri" panose="020F0502020204030204" pitchFamily="34" charset="0"/>
              </a:rPr>
              <a:t>Is the parent capable of making sound financial decisions?</a:t>
            </a:r>
          </a:p>
          <a:p>
            <a:pPr>
              <a:spcBef>
                <a:spcPts val="1800"/>
              </a:spcBef>
            </a:pPr>
            <a:r>
              <a:rPr lang="en-US" dirty="0">
                <a:solidFill>
                  <a:schemeClr val="tx1"/>
                </a:solidFill>
                <a:latin typeface="Calibri" panose="020F0502020204030204" pitchFamily="34" charset="0"/>
              </a:rPr>
              <a:t>Is the parent’s financial situation stable and secure enough to cover expenses?</a:t>
            </a:r>
          </a:p>
          <a:p>
            <a:pPr>
              <a:spcBef>
                <a:spcPts val="1800"/>
              </a:spcBef>
            </a:pPr>
            <a:r>
              <a:rPr lang="en-US" dirty="0">
                <a:solidFill>
                  <a:schemeClr val="tx1"/>
                </a:solidFill>
                <a:latin typeface="Calibri" panose="020F0502020204030204" pitchFamily="34" charset="0"/>
              </a:rPr>
              <a:t>Are the investment and savings allocations appropriate for the parent’s lifestyle </a:t>
            </a:r>
            <a:br>
              <a:rPr lang="en-US" dirty="0">
                <a:solidFill>
                  <a:schemeClr val="tx1"/>
                </a:solidFill>
                <a:latin typeface="Calibri" panose="020F0502020204030204" pitchFamily="34" charset="0"/>
              </a:rPr>
            </a:br>
            <a:r>
              <a:rPr lang="en-US" dirty="0">
                <a:solidFill>
                  <a:schemeClr val="tx1"/>
                </a:solidFill>
                <a:latin typeface="Calibri" panose="020F0502020204030204" pitchFamily="34" charset="0"/>
              </a:rPr>
              <a:t>and financial needs?</a:t>
            </a:r>
          </a:p>
          <a:p>
            <a:pPr>
              <a:spcBef>
                <a:spcPts val="1800"/>
              </a:spcBef>
            </a:pPr>
            <a:r>
              <a:rPr lang="en-US" dirty="0">
                <a:solidFill>
                  <a:schemeClr val="tx1"/>
                </a:solidFill>
                <a:latin typeface="Calibri" panose="020F0502020204030204" pitchFamily="34" charset="0"/>
              </a:rPr>
              <a:t>Should a power of attorney or trustee be involved in helping with the parent’s financial </a:t>
            </a:r>
            <a:br>
              <a:rPr lang="en-US" dirty="0">
                <a:solidFill>
                  <a:schemeClr val="tx1"/>
                </a:solidFill>
                <a:latin typeface="Calibri" panose="020F0502020204030204" pitchFamily="34" charset="0"/>
              </a:rPr>
            </a:br>
            <a:r>
              <a:rPr lang="en-US" dirty="0">
                <a:solidFill>
                  <a:schemeClr val="tx1"/>
                </a:solidFill>
                <a:latin typeface="Calibri" panose="020F0502020204030204" pitchFamily="34" charset="0"/>
              </a:rPr>
              <a:t>needs and money management?</a:t>
            </a:r>
          </a:p>
          <a:p>
            <a:pPr>
              <a:spcBef>
                <a:spcPts val="1800"/>
              </a:spcBef>
            </a:pPr>
            <a:r>
              <a:rPr lang="en-US" dirty="0">
                <a:solidFill>
                  <a:schemeClr val="tx1"/>
                </a:solidFill>
                <a:latin typeface="Calibri" panose="020F0502020204030204" pitchFamily="34" charset="0"/>
              </a:rPr>
              <a:t>Is there a need for assistance from Medicare?</a:t>
            </a:r>
          </a:p>
          <a:p>
            <a:pPr>
              <a:spcBef>
                <a:spcPts val="1800"/>
              </a:spcBef>
            </a:pPr>
            <a:r>
              <a:rPr lang="en-US" dirty="0">
                <a:solidFill>
                  <a:schemeClr val="tx1"/>
                </a:solidFill>
                <a:latin typeface="Calibri" panose="020F0502020204030204" pitchFamily="34" charset="0"/>
              </a:rPr>
              <a:t>Will the parent need financial assistance from family members? 	</a:t>
            </a:r>
          </a:p>
        </p:txBody>
      </p:sp>
      <p:pic>
        <p:nvPicPr>
          <p:cNvPr id="10" name="Picture 9">
            <a:extLst>
              <a:ext uri="{FF2B5EF4-FFF2-40B4-BE49-F238E27FC236}">
                <a16:creationId xmlns:a16="http://schemas.microsoft.com/office/drawing/2014/main" id="{44361A69-E924-A145-B71A-FECE5EF68EDC}"/>
              </a:ext>
            </a:extLst>
          </p:cNvPr>
          <p:cNvPicPr>
            <a:picLocks noChangeAspect="1"/>
          </p:cNvPicPr>
          <p:nvPr/>
        </p:nvPicPr>
        <p:blipFill>
          <a:blip r:embed="rId3"/>
          <a:srcRect/>
          <a:stretch/>
        </p:blipFill>
        <p:spPr>
          <a:xfrm>
            <a:off x="794263" y="1834485"/>
            <a:ext cx="588422" cy="538697"/>
          </a:xfrm>
          <a:prstGeom prst="rect">
            <a:avLst/>
          </a:prstGeom>
        </p:spPr>
      </p:pic>
      <p:pic>
        <p:nvPicPr>
          <p:cNvPr id="24" name="Picture 23">
            <a:extLst>
              <a:ext uri="{FF2B5EF4-FFF2-40B4-BE49-F238E27FC236}">
                <a16:creationId xmlns:a16="http://schemas.microsoft.com/office/drawing/2014/main" id="{8F9CA21E-81DB-A249-B749-B6476D76C149}"/>
              </a:ext>
            </a:extLst>
          </p:cNvPr>
          <p:cNvPicPr>
            <a:picLocks noChangeAspect="1"/>
          </p:cNvPicPr>
          <p:nvPr/>
        </p:nvPicPr>
        <p:blipFill>
          <a:blip r:embed="rId3"/>
          <a:srcRect/>
          <a:stretch/>
        </p:blipFill>
        <p:spPr>
          <a:xfrm>
            <a:off x="794263" y="2362315"/>
            <a:ext cx="588422" cy="538697"/>
          </a:xfrm>
          <a:prstGeom prst="rect">
            <a:avLst/>
          </a:prstGeom>
        </p:spPr>
      </p:pic>
      <p:pic>
        <p:nvPicPr>
          <p:cNvPr id="25" name="Picture 24">
            <a:extLst>
              <a:ext uri="{FF2B5EF4-FFF2-40B4-BE49-F238E27FC236}">
                <a16:creationId xmlns:a16="http://schemas.microsoft.com/office/drawing/2014/main" id="{3AB71F74-9B22-B048-8989-9F53068D2F1B}"/>
              </a:ext>
            </a:extLst>
          </p:cNvPr>
          <p:cNvPicPr>
            <a:picLocks noChangeAspect="1"/>
          </p:cNvPicPr>
          <p:nvPr/>
        </p:nvPicPr>
        <p:blipFill>
          <a:blip r:embed="rId3"/>
          <a:srcRect/>
          <a:stretch/>
        </p:blipFill>
        <p:spPr>
          <a:xfrm>
            <a:off x="801243" y="2859626"/>
            <a:ext cx="588422" cy="538697"/>
          </a:xfrm>
          <a:prstGeom prst="rect">
            <a:avLst/>
          </a:prstGeom>
        </p:spPr>
      </p:pic>
      <p:pic>
        <p:nvPicPr>
          <p:cNvPr id="26" name="Picture 25">
            <a:extLst>
              <a:ext uri="{FF2B5EF4-FFF2-40B4-BE49-F238E27FC236}">
                <a16:creationId xmlns:a16="http://schemas.microsoft.com/office/drawing/2014/main" id="{F6F80781-8F30-BB46-B34A-DAA25100EA41}"/>
              </a:ext>
            </a:extLst>
          </p:cNvPr>
          <p:cNvPicPr>
            <a:picLocks noChangeAspect="1"/>
          </p:cNvPicPr>
          <p:nvPr/>
        </p:nvPicPr>
        <p:blipFill>
          <a:blip r:embed="rId3"/>
          <a:srcRect/>
          <a:stretch/>
        </p:blipFill>
        <p:spPr>
          <a:xfrm>
            <a:off x="801243" y="3656441"/>
            <a:ext cx="588422" cy="538697"/>
          </a:xfrm>
          <a:prstGeom prst="rect">
            <a:avLst/>
          </a:prstGeom>
        </p:spPr>
      </p:pic>
      <p:pic>
        <p:nvPicPr>
          <p:cNvPr id="27" name="Picture 26">
            <a:extLst>
              <a:ext uri="{FF2B5EF4-FFF2-40B4-BE49-F238E27FC236}">
                <a16:creationId xmlns:a16="http://schemas.microsoft.com/office/drawing/2014/main" id="{58A508F2-CD38-094F-868F-F8CA803FB50B}"/>
              </a:ext>
            </a:extLst>
          </p:cNvPr>
          <p:cNvPicPr>
            <a:picLocks noChangeAspect="1"/>
          </p:cNvPicPr>
          <p:nvPr/>
        </p:nvPicPr>
        <p:blipFill>
          <a:blip r:embed="rId3"/>
          <a:srcRect/>
          <a:stretch/>
        </p:blipFill>
        <p:spPr>
          <a:xfrm>
            <a:off x="801243" y="4394805"/>
            <a:ext cx="588422" cy="538697"/>
          </a:xfrm>
          <a:prstGeom prst="rect">
            <a:avLst/>
          </a:prstGeom>
        </p:spPr>
      </p:pic>
      <p:pic>
        <p:nvPicPr>
          <p:cNvPr id="28" name="Picture 27">
            <a:extLst>
              <a:ext uri="{FF2B5EF4-FFF2-40B4-BE49-F238E27FC236}">
                <a16:creationId xmlns:a16="http://schemas.microsoft.com/office/drawing/2014/main" id="{8914EC54-9B74-1944-9155-DF70AE16DEFF}"/>
              </a:ext>
            </a:extLst>
          </p:cNvPr>
          <p:cNvPicPr>
            <a:picLocks noChangeAspect="1"/>
          </p:cNvPicPr>
          <p:nvPr/>
        </p:nvPicPr>
        <p:blipFill>
          <a:blip r:embed="rId3"/>
          <a:srcRect/>
          <a:stretch/>
        </p:blipFill>
        <p:spPr>
          <a:xfrm>
            <a:off x="801243" y="4912954"/>
            <a:ext cx="588422" cy="538697"/>
          </a:xfrm>
          <a:prstGeom prst="rect">
            <a:avLst/>
          </a:prstGeom>
        </p:spPr>
      </p:pic>
    </p:spTree>
    <p:extLst>
      <p:ext uri="{BB962C8B-B14F-4D97-AF65-F5344CB8AC3E}">
        <p14:creationId xmlns:p14="http://schemas.microsoft.com/office/powerpoint/2010/main" val="4250808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fade">
                                      <p:cBhvr>
                                        <p:cTn id="10" dur="500"/>
                                        <p:tgtEl>
                                          <p:spTgt spid="1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fade">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xEl>
                                              <p:pRg st="2" end="2"/>
                                            </p:txEl>
                                          </p:spTgt>
                                        </p:tgtEl>
                                        <p:attrNameLst>
                                          <p:attrName>style.visibility</p:attrName>
                                        </p:attrNameLst>
                                      </p:cBhvr>
                                      <p:to>
                                        <p:strVal val="visible"/>
                                      </p:to>
                                    </p:set>
                                    <p:animEffect transition="in" filter="fade">
                                      <p:cBhvr>
                                        <p:cTn id="26" dur="500"/>
                                        <p:tgtEl>
                                          <p:spTgt spid="11">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nodeType="withEffect">
                                  <p:stCondLst>
                                    <p:cond delay="0"/>
                                  </p:stCondLst>
                                  <p:childTnLst>
                                    <p:set>
                                      <p:cBhvr>
                                        <p:cTn id="33" dur="1" fill="hold">
                                          <p:stCondLst>
                                            <p:cond delay="0"/>
                                          </p:stCondLst>
                                        </p:cTn>
                                        <p:tgtEl>
                                          <p:spTgt spid="11">
                                            <p:txEl>
                                              <p:pRg st="3" end="3"/>
                                            </p:txEl>
                                          </p:spTgt>
                                        </p:tgtEl>
                                        <p:attrNameLst>
                                          <p:attrName>style.visibility</p:attrName>
                                        </p:attrNameLst>
                                      </p:cBhvr>
                                      <p:to>
                                        <p:strVal val="visible"/>
                                      </p:to>
                                    </p:set>
                                    <p:animEffect transition="in" filter="fade">
                                      <p:cBhvr>
                                        <p:cTn id="34" dur="500"/>
                                        <p:tgtEl>
                                          <p:spTgt spid="11">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nodeType="withEffect">
                                  <p:stCondLst>
                                    <p:cond delay="0"/>
                                  </p:stCondLst>
                                  <p:childTnLst>
                                    <p:set>
                                      <p:cBhvr>
                                        <p:cTn id="41" dur="1" fill="hold">
                                          <p:stCondLst>
                                            <p:cond delay="0"/>
                                          </p:stCondLst>
                                        </p:cTn>
                                        <p:tgtEl>
                                          <p:spTgt spid="11">
                                            <p:txEl>
                                              <p:pRg st="4" end="4"/>
                                            </p:txEl>
                                          </p:spTgt>
                                        </p:tgtEl>
                                        <p:attrNameLst>
                                          <p:attrName>style.visibility</p:attrName>
                                        </p:attrNameLst>
                                      </p:cBhvr>
                                      <p:to>
                                        <p:strVal val="visible"/>
                                      </p:to>
                                    </p:set>
                                    <p:animEffect transition="in" filter="fade">
                                      <p:cBhvr>
                                        <p:cTn id="42" dur="500"/>
                                        <p:tgtEl>
                                          <p:spTgt spid="11">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nodeType="withEffect">
                                  <p:stCondLst>
                                    <p:cond delay="0"/>
                                  </p:stCondLst>
                                  <p:childTnLst>
                                    <p:set>
                                      <p:cBhvr>
                                        <p:cTn id="49" dur="1" fill="hold">
                                          <p:stCondLst>
                                            <p:cond delay="0"/>
                                          </p:stCondLst>
                                        </p:cTn>
                                        <p:tgtEl>
                                          <p:spTgt spid="11">
                                            <p:txEl>
                                              <p:pRg st="5" end="5"/>
                                            </p:txEl>
                                          </p:spTgt>
                                        </p:tgtEl>
                                        <p:attrNameLst>
                                          <p:attrName>style.visibility</p:attrName>
                                        </p:attrNameLst>
                                      </p:cBhvr>
                                      <p:to>
                                        <p:strVal val="visible"/>
                                      </p:to>
                                    </p:set>
                                    <p:animEffect transition="in" filter="fade">
                                      <p:cBhvr>
                                        <p:cTn id="50"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84632" y="502239"/>
            <a:ext cx="10515600" cy="1325563"/>
          </a:xfrm>
        </p:spPr>
        <p:txBody>
          <a:bodyPr>
            <a:normAutofit fontScale="90000"/>
          </a:bodyPr>
          <a:lstStyle/>
          <a:p>
            <a:r>
              <a:rPr lang="en-US" b="0" dirty="0"/>
              <a:t>Manage Credit Accounts and Finances </a:t>
            </a:r>
            <a:br>
              <a:rPr lang="en-US" b="0" dirty="0"/>
            </a:br>
            <a:r>
              <a:rPr lang="en-US" b="0" dirty="0"/>
              <a:t>of a Loved One (Family Member)</a:t>
            </a:r>
            <a:br>
              <a:rPr lang="en-US" b="0" dirty="0"/>
            </a:br>
            <a:endParaRPr lang="en-US" b="0" dirty="0"/>
          </a:p>
        </p:txBody>
      </p:sp>
      <p:sp>
        <p:nvSpPr>
          <p:cNvPr id="9" name="Content Placeholder 8"/>
          <p:cNvSpPr>
            <a:spLocks noGrp="1"/>
          </p:cNvSpPr>
          <p:nvPr>
            <p:ph idx="1"/>
          </p:nvPr>
        </p:nvSpPr>
        <p:spPr>
          <a:xfrm>
            <a:off x="463692" y="1820862"/>
            <a:ext cx="7270608" cy="4351338"/>
          </a:xfrm>
        </p:spPr>
        <p:txBody>
          <a:bodyPr>
            <a:noAutofit/>
          </a:bodyPr>
          <a:lstStyle/>
          <a:p>
            <a:r>
              <a:rPr lang="en-US" sz="1800" dirty="0"/>
              <a:t>ID verification types:</a:t>
            </a:r>
          </a:p>
          <a:p>
            <a:pPr marL="742950" lvl="1" indent="-285750">
              <a:buFont typeface="Arial" panose="020B0604020202020204" pitchFamily="34" charset="0"/>
              <a:buChar char="•"/>
            </a:pPr>
            <a:r>
              <a:rPr lang="en-US" dirty="0">
                <a:latin typeface="Calibri Light" panose="020F0302020204030204" pitchFamily="34" charset="0"/>
              </a:rPr>
              <a:t>Copy of  birth certificate</a:t>
            </a:r>
          </a:p>
          <a:p>
            <a:pPr marL="742950" lvl="1" indent="-285750">
              <a:buFont typeface="Arial" panose="020B0604020202020204" pitchFamily="34" charset="0"/>
              <a:buChar char="•"/>
            </a:pPr>
            <a:r>
              <a:rPr lang="en-US" dirty="0">
                <a:latin typeface="Calibri Light" panose="020F0302020204030204" pitchFamily="34" charset="0"/>
              </a:rPr>
              <a:t>Copy of Social Security card</a:t>
            </a:r>
          </a:p>
          <a:p>
            <a:pPr marL="742950" lvl="1" indent="-285750">
              <a:buFont typeface="Arial" panose="020B0604020202020204" pitchFamily="34" charset="0"/>
              <a:buChar char="•"/>
            </a:pPr>
            <a:r>
              <a:rPr lang="en-US" dirty="0">
                <a:latin typeface="Calibri Light" panose="020F0302020204030204" pitchFamily="34" charset="0"/>
              </a:rPr>
              <a:t>Driver’s license</a:t>
            </a:r>
            <a:endParaRPr lang="en-US" sz="1800" dirty="0">
              <a:latin typeface="Calibri Light" panose="020F0302020204030204" pitchFamily="34" charset="0"/>
            </a:endParaRPr>
          </a:p>
          <a:p>
            <a:r>
              <a:rPr lang="en-US" sz="1800" dirty="0"/>
              <a:t>To verify your ability to legally act on your parent’s behalf,  you’ll need to provide a copy of a court order OR a copy of a lawfully executed and valid power of attorney.</a:t>
            </a:r>
            <a:r>
              <a:rPr lang="en-US" sz="1800" baseline="30000" dirty="0"/>
              <a:t>11</a:t>
            </a:r>
          </a:p>
        </p:txBody>
      </p:sp>
      <p:sp>
        <p:nvSpPr>
          <p:cNvPr id="3" name="Slide Number Placeholder 2"/>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22</a:t>
            </a:fld>
            <a:endParaRPr lang="en-US" dirty="0">
              <a:latin typeface="Calibri" panose="020F0502020204030204" pitchFamily="34" charset="0"/>
              <a:cs typeface="Calibri" panose="020F0502020204030204" pitchFamily="34" charset="0"/>
            </a:endParaRPr>
          </a:p>
        </p:txBody>
      </p:sp>
      <p:sp>
        <p:nvSpPr>
          <p:cNvPr id="6" name="TextBox 5"/>
          <p:cNvSpPr txBox="1"/>
          <p:nvPr/>
        </p:nvSpPr>
        <p:spPr>
          <a:xfrm>
            <a:off x="8452735" y="1600200"/>
            <a:ext cx="2704144" cy="4156120"/>
          </a:xfrm>
          <a:prstGeom prst="rect">
            <a:avLst/>
          </a:prstGeom>
          <a:solidFill>
            <a:schemeClr val="bg1"/>
          </a:soli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274320" tIns="365760" rIns="274320" bIns="182880" rtlCol="0" anchor="t"/>
          <a:lstStyle>
            <a:defPPr>
              <a:defRPr lang="en-US"/>
            </a:defPPr>
            <a:lvl1pPr>
              <a:spcBef>
                <a:spcPts val="1800"/>
              </a:spcBef>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1600" dirty="0">
                <a:solidFill>
                  <a:schemeClr val="tx1"/>
                </a:solidFill>
                <a:latin typeface="Calibri" panose="020F0502020204030204" pitchFamily="34" charset="0"/>
              </a:rPr>
              <a:t>Must-do Tasks </a:t>
            </a:r>
            <a:br>
              <a:rPr lang="en-US" sz="1600" dirty="0">
                <a:solidFill>
                  <a:schemeClr val="tx1"/>
                </a:solidFill>
                <a:latin typeface="Calibri" panose="020F0502020204030204" pitchFamily="34" charset="0"/>
              </a:rPr>
            </a:br>
            <a:r>
              <a:rPr lang="en-US" sz="1600" dirty="0">
                <a:solidFill>
                  <a:schemeClr val="tx1"/>
                </a:solidFill>
                <a:latin typeface="Calibri" panose="020F0502020204030204" pitchFamily="34" charset="0"/>
              </a:rPr>
              <a:t>to Safeguard Parent Savings and Yourself</a:t>
            </a:r>
          </a:p>
          <a:p>
            <a:pPr marL="365760" lvl="1">
              <a:spcBef>
                <a:spcPts val="1800"/>
              </a:spcBef>
            </a:pPr>
            <a:r>
              <a:rPr lang="en-US" sz="1600" dirty="0">
                <a:solidFill>
                  <a:schemeClr val="tx1"/>
                </a:solidFill>
                <a:latin typeface="Calibri" panose="020F0502020204030204" pitchFamily="34" charset="0"/>
              </a:rPr>
              <a:t>Keep a </a:t>
            </a:r>
            <a:br>
              <a:rPr lang="en-US" sz="1600" dirty="0">
                <a:solidFill>
                  <a:schemeClr val="tx1"/>
                </a:solidFill>
                <a:latin typeface="Calibri" panose="020F0502020204030204" pitchFamily="34" charset="0"/>
              </a:rPr>
            </a:br>
            <a:r>
              <a:rPr lang="en-US" sz="1600" dirty="0">
                <a:solidFill>
                  <a:schemeClr val="tx1"/>
                </a:solidFill>
                <a:latin typeface="Calibri" panose="020F0502020204030204" pitchFamily="34" charset="0"/>
              </a:rPr>
              <a:t>written record </a:t>
            </a:r>
            <a:br>
              <a:rPr lang="en-US" sz="1600" dirty="0">
                <a:solidFill>
                  <a:schemeClr val="tx1"/>
                </a:solidFill>
                <a:latin typeface="Calibri" panose="020F0502020204030204" pitchFamily="34" charset="0"/>
              </a:rPr>
            </a:br>
            <a:r>
              <a:rPr lang="en-US" sz="1600" dirty="0">
                <a:solidFill>
                  <a:schemeClr val="tx1"/>
                </a:solidFill>
                <a:latin typeface="Calibri" panose="020F0502020204030204" pitchFamily="34" charset="0"/>
              </a:rPr>
              <a:t>of expenses.</a:t>
            </a:r>
          </a:p>
          <a:p>
            <a:pPr marL="365760" lvl="1">
              <a:spcBef>
                <a:spcPts val="1800"/>
              </a:spcBef>
            </a:pPr>
            <a:r>
              <a:rPr lang="en-US" sz="1600" dirty="0">
                <a:solidFill>
                  <a:schemeClr val="tx1"/>
                </a:solidFill>
                <a:latin typeface="Calibri" panose="020F0502020204030204" pitchFamily="34" charset="0"/>
              </a:rPr>
              <a:t>Never ever borrow from the account.</a:t>
            </a:r>
          </a:p>
          <a:p>
            <a:pPr marL="365760" lvl="1">
              <a:spcBef>
                <a:spcPts val="1800"/>
              </a:spcBef>
            </a:pPr>
            <a:r>
              <a:rPr lang="en-US" sz="1600" dirty="0">
                <a:solidFill>
                  <a:schemeClr val="tx1"/>
                </a:solidFill>
                <a:latin typeface="Calibri" panose="020F0502020204030204" pitchFamily="34" charset="0"/>
              </a:rPr>
              <a:t>Write the reason for all checks in the memo fields.</a:t>
            </a:r>
          </a:p>
        </p:txBody>
      </p:sp>
      <p:sp>
        <p:nvSpPr>
          <p:cNvPr id="7" name="Content Placeholder 2"/>
          <p:cNvSpPr txBox="1">
            <a:spLocks/>
          </p:cNvSpPr>
          <p:nvPr/>
        </p:nvSpPr>
        <p:spPr>
          <a:xfrm>
            <a:off x="502593" y="5797052"/>
            <a:ext cx="8353891" cy="3216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1100" baseline="30000" dirty="0">
                <a:solidFill>
                  <a:schemeClr val="bg1"/>
                </a:solidFill>
                <a:latin typeface="Calibri" panose="020F0502020204030204" pitchFamily="34" charset="0"/>
              </a:rPr>
              <a:t>11</a:t>
            </a:r>
            <a:r>
              <a:rPr lang="en-US" sz="1100" dirty="0">
                <a:solidFill>
                  <a:schemeClr val="bg1"/>
                </a:solidFill>
                <a:latin typeface="Calibri" panose="020F0502020204030204" pitchFamily="34" charset="0"/>
              </a:rPr>
              <a:t> Equifax.com/Personal/Education/Credit/Report/Managing-Credit-Accounts-Finances-For-Loved-One/</a:t>
            </a:r>
          </a:p>
        </p:txBody>
      </p:sp>
      <p:sp>
        <p:nvSpPr>
          <p:cNvPr id="11" name="TextBox 10"/>
          <p:cNvSpPr txBox="1"/>
          <p:nvPr/>
        </p:nvSpPr>
        <p:spPr>
          <a:xfrm>
            <a:off x="8637045" y="2814824"/>
            <a:ext cx="371575" cy="461665"/>
          </a:xfrm>
          <a:prstGeom prst="rect">
            <a:avLst/>
          </a:prstGeom>
        </p:spPr>
        <p:txBody>
          <a:bodyPr wrap="square" numCol="2">
            <a:spAutoFit/>
          </a:bodyPr>
          <a:lstStyle>
            <a:defPPr>
              <a:defRPr lang="en-US"/>
            </a:defPPr>
            <a:lvl1pPr>
              <a:defRPr>
                <a:solidFill>
                  <a:schemeClr val="accent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2400" dirty="0">
                <a:latin typeface="Calibri" panose="020F0502020204030204" pitchFamily="34" charset="0"/>
              </a:rPr>
              <a:t>✓</a:t>
            </a:r>
          </a:p>
        </p:txBody>
      </p:sp>
      <p:sp>
        <p:nvSpPr>
          <p:cNvPr id="12" name="TextBox 11"/>
          <p:cNvSpPr txBox="1"/>
          <p:nvPr/>
        </p:nvSpPr>
        <p:spPr>
          <a:xfrm>
            <a:off x="8637045" y="3752103"/>
            <a:ext cx="371575" cy="461665"/>
          </a:xfrm>
          <a:prstGeom prst="rect">
            <a:avLst/>
          </a:prstGeom>
        </p:spPr>
        <p:txBody>
          <a:bodyPr wrap="square" numCol="2">
            <a:spAutoFit/>
          </a:bodyPr>
          <a:lstStyle>
            <a:defPPr>
              <a:defRPr lang="en-US"/>
            </a:defPPr>
            <a:lvl1pPr>
              <a:defRPr>
                <a:solidFill>
                  <a:schemeClr val="accent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2400" dirty="0">
                <a:latin typeface="Calibri" panose="020F0502020204030204" pitchFamily="34" charset="0"/>
              </a:rPr>
              <a:t>✓</a:t>
            </a:r>
          </a:p>
        </p:txBody>
      </p:sp>
      <p:sp>
        <p:nvSpPr>
          <p:cNvPr id="13" name="TextBox 12"/>
          <p:cNvSpPr txBox="1"/>
          <p:nvPr/>
        </p:nvSpPr>
        <p:spPr>
          <a:xfrm>
            <a:off x="8637045" y="4478811"/>
            <a:ext cx="371575" cy="461665"/>
          </a:xfrm>
          <a:prstGeom prst="rect">
            <a:avLst/>
          </a:prstGeom>
        </p:spPr>
        <p:txBody>
          <a:bodyPr wrap="square" numCol="2">
            <a:spAutoFit/>
          </a:bodyPr>
          <a:lstStyle>
            <a:defPPr>
              <a:defRPr lang="en-US"/>
            </a:defPPr>
            <a:lvl1pPr>
              <a:defRPr>
                <a:solidFill>
                  <a:schemeClr val="accent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2400" dirty="0">
                <a:latin typeface="Calibri" panose="020F0502020204030204" pitchFamily="34" charset="0"/>
              </a:rPr>
              <a:t>✓</a:t>
            </a:r>
          </a:p>
        </p:txBody>
      </p:sp>
      <p:cxnSp>
        <p:nvCxnSpPr>
          <p:cNvPr id="15" name="Straight Connector 14">
            <a:extLst>
              <a:ext uri="{FF2B5EF4-FFF2-40B4-BE49-F238E27FC236}">
                <a16:creationId xmlns:a16="http://schemas.microsoft.com/office/drawing/2014/main" id="{7C5A2ADF-FC41-5642-9674-C7DB9F5EB6AF}"/>
              </a:ext>
            </a:extLst>
          </p:cNvPr>
          <p:cNvCxnSpPr/>
          <p:nvPr/>
        </p:nvCxnSpPr>
        <p:spPr>
          <a:xfrm>
            <a:off x="571500" y="1605971"/>
            <a:ext cx="68856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483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fade">
                                      <p:cBhvr>
                                        <p:cTn id="10" dur="500"/>
                                        <p:tgtEl>
                                          <p:spTgt spid="9">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fade">
                                      <p:cBhvr>
                                        <p:cTn id="13" dur="500"/>
                                        <p:tgtEl>
                                          <p:spTgt spid="9">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animEffect transition="in" filter="fade">
                                      <p:cBhvr>
                                        <p:cTn id="16" dur="500"/>
                                        <p:tgtEl>
                                          <p:spTgt spid="9">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484632" y="327818"/>
            <a:ext cx="10515600" cy="1325563"/>
          </a:xfrm>
        </p:spPr>
        <p:txBody>
          <a:bodyPr>
            <a:normAutofit/>
          </a:bodyPr>
          <a:lstStyle/>
          <a:p>
            <a:r>
              <a:rPr lang="en-US" sz="2900" b="0" dirty="0"/>
              <a:t>Manage Credit Accounts and Finances </a:t>
            </a:r>
            <a:br>
              <a:rPr lang="en-US" sz="2900" b="0" dirty="0"/>
            </a:br>
            <a:r>
              <a:rPr lang="en-US" sz="2900" b="0" dirty="0"/>
              <a:t>of a Loved One (Outside Professional)</a:t>
            </a:r>
          </a:p>
        </p:txBody>
      </p:sp>
      <p:sp>
        <p:nvSpPr>
          <p:cNvPr id="11" name="Content Placeholder 10"/>
          <p:cNvSpPr>
            <a:spLocks noGrp="1"/>
          </p:cNvSpPr>
          <p:nvPr>
            <p:ph idx="1"/>
          </p:nvPr>
        </p:nvSpPr>
        <p:spPr>
          <a:xfrm>
            <a:off x="571500" y="2004519"/>
            <a:ext cx="10515600" cy="4351338"/>
          </a:xfrm>
        </p:spPr>
        <p:txBody>
          <a:bodyPr>
            <a:normAutofit/>
          </a:bodyPr>
          <a:lstStyle/>
          <a:p>
            <a:pPr marL="640080" lvl="1">
              <a:spcBef>
                <a:spcPts val="2400"/>
              </a:spcBef>
            </a:pPr>
            <a:r>
              <a:rPr lang="en-US" dirty="0"/>
              <a:t>Professional money-management services</a:t>
            </a:r>
          </a:p>
          <a:p>
            <a:pPr marL="640080" lvl="1">
              <a:spcBef>
                <a:spcPts val="2400"/>
              </a:spcBef>
            </a:pPr>
            <a:r>
              <a:rPr lang="en-US" dirty="0"/>
              <a:t>Bill-payment services through an Area Agency on Aging</a:t>
            </a:r>
          </a:p>
          <a:p>
            <a:pPr marL="640080" lvl="1">
              <a:spcBef>
                <a:spcPts val="2400"/>
              </a:spcBef>
            </a:pPr>
            <a:r>
              <a:rPr lang="en-US" dirty="0"/>
              <a:t>Professional fiduciary (typically a certified professional accountant, attorney, or trust company officer)</a:t>
            </a:r>
          </a:p>
          <a:p>
            <a:pPr>
              <a:spcBef>
                <a:spcPts val="2400"/>
              </a:spcBef>
            </a:pPr>
            <a:r>
              <a:rPr lang="en-US" sz="1800" dirty="0"/>
              <a:t>Especially helpful if your parent: </a:t>
            </a:r>
          </a:p>
          <a:p>
            <a:pPr marL="742950" lvl="1" indent="-285750">
              <a:buFont typeface="Arial" panose="020B0604020202020204" pitchFamily="34" charset="0"/>
              <a:buChar char="•"/>
            </a:pPr>
            <a:r>
              <a:rPr lang="en-US" dirty="0">
                <a:latin typeface="Calibri Light" panose="020F0302020204030204" pitchFamily="34" charset="0"/>
              </a:rPr>
              <a:t>Has assets that are extensive and/or complex</a:t>
            </a:r>
          </a:p>
          <a:p>
            <a:pPr marL="742950" lvl="1" indent="-285750">
              <a:buFont typeface="Arial" panose="020B0604020202020204" pitchFamily="34" charset="0"/>
              <a:buChar char="•"/>
            </a:pPr>
            <a:r>
              <a:rPr lang="en-US" dirty="0">
                <a:latin typeface="Calibri Light" panose="020F0302020204030204" pitchFamily="34" charset="0"/>
              </a:rPr>
              <a:t>Does not live near you</a:t>
            </a:r>
          </a:p>
        </p:txBody>
      </p:sp>
      <p:sp>
        <p:nvSpPr>
          <p:cNvPr id="3" name="Slide Number Placeholder 2"/>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37-25220-01  |  2020/07/01 |  </a:t>
            </a:r>
            <a:fld id="{D0C23CAC-3615-4471-B9FB-AB376FAFF36C}" type="slidenum">
              <a:rPr lang="en-US" smtClean="0">
                <a:latin typeface="Calibri" panose="020F0502020204030204" pitchFamily="34" charset="0"/>
                <a:cs typeface="Calibri" panose="020F0502020204030204" pitchFamily="34" charset="0"/>
              </a:rPr>
              <a:pPr/>
              <a:t>23</a:t>
            </a:fld>
            <a:endParaRPr lang="en-US" dirty="0">
              <a:latin typeface="Calibri" panose="020F0502020204030204" pitchFamily="34" charset="0"/>
              <a:cs typeface="Calibri" panose="020F0502020204030204" pitchFamily="34" charset="0"/>
            </a:endParaRPr>
          </a:p>
        </p:txBody>
      </p:sp>
      <p:cxnSp>
        <p:nvCxnSpPr>
          <p:cNvPr id="6" name="Straight Connector 5">
            <a:extLst>
              <a:ext uri="{FF2B5EF4-FFF2-40B4-BE49-F238E27FC236}">
                <a16:creationId xmlns:a16="http://schemas.microsoft.com/office/drawing/2014/main" id="{51C50655-88E9-4841-AB27-E3FD5C791BB2}"/>
              </a:ext>
            </a:extLst>
          </p:cNvPr>
          <p:cNvCxnSpPr/>
          <p:nvPr/>
        </p:nvCxnSpPr>
        <p:spPr>
          <a:xfrm>
            <a:off x="571500" y="1605971"/>
            <a:ext cx="68856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Oval 7">
            <a:extLst>
              <a:ext uri="{FF2B5EF4-FFF2-40B4-BE49-F238E27FC236}">
                <a16:creationId xmlns:a16="http://schemas.microsoft.com/office/drawing/2014/main" id="{26603C1F-665B-DD4F-B327-5405C4268644}"/>
              </a:ext>
            </a:extLst>
          </p:cNvPr>
          <p:cNvSpPr/>
          <p:nvPr/>
        </p:nvSpPr>
        <p:spPr>
          <a:xfrm>
            <a:off x="571500" y="2503735"/>
            <a:ext cx="386080" cy="386080"/>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2</a:t>
            </a:r>
          </a:p>
        </p:txBody>
      </p:sp>
      <p:sp>
        <p:nvSpPr>
          <p:cNvPr id="9" name="Oval 8">
            <a:extLst>
              <a:ext uri="{FF2B5EF4-FFF2-40B4-BE49-F238E27FC236}">
                <a16:creationId xmlns:a16="http://schemas.microsoft.com/office/drawing/2014/main" id="{DB51A421-C747-A345-98B7-D545E1908B42}"/>
              </a:ext>
            </a:extLst>
          </p:cNvPr>
          <p:cNvSpPr/>
          <p:nvPr/>
        </p:nvSpPr>
        <p:spPr>
          <a:xfrm>
            <a:off x="571500" y="1947493"/>
            <a:ext cx="386080" cy="386080"/>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1</a:t>
            </a:r>
          </a:p>
        </p:txBody>
      </p:sp>
      <p:sp>
        <p:nvSpPr>
          <p:cNvPr id="12" name="Oval 11">
            <a:extLst>
              <a:ext uri="{FF2B5EF4-FFF2-40B4-BE49-F238E27FC236}">
                <a16:creationId xmlns:a16="http://schemas.microsoft.com/office/drawing/2014/main" id="{9257BAE8-106A-5B4F-A1F8-042CBEB4CB5E}"/>
              </a:ext>
            </a:extLst>
          </p:cNvPr>
          <p:cNvSpPr/>
          <p:nvPr/>
        </p:nvSpPr>
        <p:spPr>
          <a:xfrm>
            <a:off x="571500" y="3059977"/>
            <a:ext cx="386080" cy="386080"/>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Calibri" panose="020F0502020204030204" pitchFamily="34" charset="0"/>
              </a:rPr>
              <a:t>3</a:t>
            </a:r>
          </a:p>
        </p:txBody>
      </p:sp>
    </p:spTree>
    <p:extLst>
      <p:ext uri="{BB962C8B-B14F-4D97-AF65-F5344CB8AC3E}">
        <p14:creationId xmlns:p14="http://schemas.microsoft.com/office/powerpoint/2010/main" val="329464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fade">
                                      <p:cBhvr>
                                        <p:cTn id="10" dur="500"/>
                                        <p:tgtEl>
                                          <p:spTgt spid="1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fade">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xEl>
                                              <p:pRg st="2" end="2"/>
                                            </p:txEl>
                                          </p:spTgt>
                                        </p:tgtEl>
                                        <p:attrNameLst>
                                          <p:attrName>style.visibility</p:attrName>
                                        </p:attrNameLst>
                                      </p:cBhvr>
                                      <p:to>
                                        <p:strVal val="visible"/>
                                      </p:to>
                                    </p:set>
                                    <p:animEffect transition="in" filter="fade">
                                      <p:cBhvr>
                                        <p:cTn id="26" dur="500"/>
                                        <p:tgtEl>
                                          <p:spTgt spid="11">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Effect transition="in" filter="fade">
                                      <p:cBhvr>
                                        <p:cTn id="31" dur="500"/>
                                        <p:tgtEl>
                                          <p:spTgt spid="11">
                                            <p:txEl>
                                              <p:pRg st="3" end="3"/>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animEffect transition="in" filter="fade">
                                      <p:cBhvr>
                                        <p:cTn id="34" dur="500"/>
                                        <p:tgtEl>
                                          <p:spTgt spid="11">
                                            <p:txEl>
                                              <p:pRg st="4" end="4"/>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Effect transition="in" filter="fade">
                                      <p:cBhvr>
                                        <p:cTn id="37"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Parallelogram 5">
            <a:extLst>
              <a:ext uri="{FF2B5EF4-FFF2-40B4-BE49-F238E27FC236}">
                <a16:creationId xmlns:a16="http://schemas.microsoft.com/office/drawing/2014/main" id="{404DED7A-7266-9940-8DAF-32B007350C00}"/>
              </a:ext>
            </a:extLst>
          </p:cNvPr>
          <p:cNvSpPr/>
          <p:nvPr/>
        </p:nvSpPr>
        <p:spPr>
          <a:xfrm flipV="1">
            <a:off x="-76666" y="-36167"/>
            <a:ext cx="12272497" cy="6939481"/>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9292771"/>
              <a:gd name="connsiteY0" fmla="*/ 6858000 h 6858000"/>
              <a:gd name="connsiteX1" fmla="*/ 3498032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5834347"/>
              <a:gd name="connsiteY0" fmla="*/ 6867053 h 6867053"/>
              <a:gd name="connsiteX1" fmla="*/ 39608 w 5834347"/>
              <a:gd name="connsiteY1" fmla="*/ 0 h 6867053"/>
              <a:gd name="connsiteX2" fmla="*/ 5834347 w 5834347"/>
              <a:gd name="connsiteY2" fmla="*/ 0 h 6867053"/>
              <a:gd name="connsiteX3" fmla="*/ 4119847 w 5834347"/>
              <a:gd name="connsiteY3" fmla="*/ 6858000 h 6867053"/>
              <a:gd name="connsiteX4" fmla="*/ 0 w 5834347"/>
              <a:gd name="connsiteY4" fmla="*/ 6867053 h 6867053"/>
              <a:gd name="connsiteX0" fmla="*/ 0 w 6725153"/>
              <a:gd name="connsiteY0" fmla="*/ 6867053 h 6867053"/>
              <a:gd name="connsiteX1" fmla="*/ 930414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 name="connsiteX0" fmla="*/ 0 w 6725153"/>
              <a:gd name="connsiteY0" fmla="*/ 6867053 h 6867053"/>
              <a:gd name="connsiteX1" fmla="*/ 6203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5153" h="6867053">
                <a:moveTo>
                  <a:pt x="0" y="6867053"/>
                </a:moveTo>
                <a:cubicBezTo>
                  <a:pt x="2068" y="4578035"/>
                  <a:pt x="4135" y="2289018"/>
                  <a:pt x="6203" y="0"/>
                </a:cubicBezTo>
                <a:lnTo>
                  <a:pt x="6725153" y="0"/>
                </a:lnTo>
                <a:lnTo>
                  <a:pt x="5010653" y="6858000"/>
                </a:lnTo>
                <a:lnTo>
                  <a:pt x="0" y="6867053"/>
                </a:lnTo>
                <a:close/>
              </a:path>
            </a:pathLst>
          </a:custGeom>
          <a:solidFill>
            <a:schemeClr val="bg1">
              <a:lumMod val="50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2">
                  <a:lumMod val="40000"/>
                  <a:lumOff val="60000"/>
                </a:schemeClr>
              </a:solidFill>
              <a:latin typeface="Calibri" panose="020F0502020204030204" pitchFamily="34" charset="0"/>
            </a:endParaRPr>
          </a:p>
        </p:txBody>
      </p:sp>
      <p:sp>
        <p:nvSpPr>
          <p:cNvPr id="9" name="Parallelogram 6">
            <a:extLst>
              <a:ext uri="{FF2B5EF4-FFF2-40B4-BE49-F238E27FC236}">
                <a16:creationId xmlns:a16="http://schemas.microsoft.com/office/drawing/2014/main" id="{04085088-25DC-9047-B934-B27357EF4607}"/>
              </a:ext>
            </a:extLst>
          </p:cNvPr>
          <p:cNvSpPr/>
          <p:nvPr/>
        </p:nvSpPr>
        <p:spPr>
          <a:xfrm flipV="1">
            <a:off x="-66075" y="-41753"/>
            <a:ext cx="11784273" cy="6940493"/>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2178490 w 7578271"/>
              <a:gd name="connsiteY0" fmla="*/ 6858000 h 6858000"/>
              <a:gd name="connsiteX1" fmla="*/ 0 w 7578271"/>
              <a:gd name="connsiteY1" fmla="*/ 0 h 6858000"/>
              <a:gd name="connsiteX2" fmla="*/ 7578271 w 7578271"/>
              <a:gd name="connsiteY2" fmla="*/ 0 h 6858000"/>
              <a:gd name="connsiteX3" fmla="*/ 5863771 w 7578271"/>
              <a:gd name="connsiteY3" fmla="*/ 6858000 h 6858000"/>
              <a:gd name="connsiteX4" fmla="*/ 2178490 w 7578271"/>
              <a:gd name="connsiteY4" fmla="*/ 6858000 h 6858000"/>
              <a:gd name="connsiteX0" fmla="*/ 0 w 5399781"/>
              <a:gd name="connsiteY0" fmla="*/ 6858000 h 6858000"/>
              <a:gd name="connsiteX1" fmla="*/ 21502 w 5399781"/>
              <a:gd name="connsiteY1" fmla="*/ 0 h 6858000"/>
              <a:gd name="connsiteX2" fmla="*/ 5399781 w 5399781"/>
              <a:gd name="connsiteY2" fmla="*/ 0 h 6858000"/>
              <a:gd name="connsiteX3" fmla="*/ 3685281 w 5399781"/>
              <a:gd name="connsiteY3" fmla="*/ 6858000 h 6858000"/>
              <a:gd name="connsiteX4" fmla="*/ 0 w 5399781"/>
              <a:gd name="connsiteY4" fmla="*/ 6858000 h 6858000"/>
              <a:gd name="connsiteX0" fmla="*/ 0 w 6457613"/>
              <a:gd name="connsiteY0" fmla="*/ 6868054 h 6868054"/>
              <a:gd name="connsiteX1" fmla="*/ 1079334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 name="connsiteX0" fmla="*/ 0 w 6457613"/>
              <a:gd name="connsiteY0" fmla="*/ 6868054 h 6868054"/>
              <a:gd name="connsiteX1" fmla="*/ 10367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7613" h="6868054">
                <a:moveTo>
                  <a:pt x="0" y="6868054"/>
                </a:moveTo>
                <a:cubicBezTo>
                  <a:pt x="7167" y="4582054"/>
                  <a:pt x="3200" y="2286000"/>
                  <a:pt x="10367" y="0"/>
                </a:cubicBezTo>
                <a:lnTo>
                  <a:pt x="6457613" y="0"/>
                </a:lnTo>
                <a:lnTo>
                  <a:pt x="4743113" y="6858000"/>
                </a:lnTo>
                <a:lnTo>
                  <a:pt x="0" y="6868054"/>
                </a:lnTo>
                <a:close/>
              </a:path>
            </a:pathLst>
          </a:custGeom>
          <a:solidFill>
            <a:schemeClr val="bg1">
              <a:lumMod val="50000"/>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0" name="Slide Number Placeholder 3">
            <a:extLst>
              <a:ext uri="{FF2B5EF4-FFF2-40B4-BE49-F238E27FC236}">
                <a16:creationId xmlns:a16="http://schemas.microsoft.com/office/drawing/2014/main" id="{2D24030F-F269-4348-8D30-0E948F1AFD74}"/>
              </a:ext>
            </a:extLst>
          </p:cNvPr>
          <p:cNvSpPr>
            <a:spLocks noGrp="1"/>
          </p:cNvSpPr>
          <p:nvPr>
            <p:ph type="sldNum" sz="quarter" idx="4"/>
          </p:nvPr>
        </p:nvSpPr>
        <p:spPr>
          <a:xfrm>
            <a:off x="9017686" y="6356351"/>
            <a:ext cx="2336113" cy="365126"/>
          </a:xfrm>
        </p:spPr>
        <p:txBody>
          <a:bodyPr/>
          <a:lstStyle/>
          <a:p>
            <a:r>
              <a:rPr lang="en-US" dirty="0">
                <a:solidFill>
                  <a:schemeClr val="tx1"/>
                </a:solidFill>
                <a:latin typeface="Calibri" panose="020F0502020204030204" pitchFamily="34" charset="0"/>
                <a:cs typeface="Calibri" panose="020F0502020204030204" pitchFamily="34" charset="0"/>
              </a:rPr>
              <a:t>37-25220-01  |  2020/07/01 |  </a:t>
            </a:r>
            <a:fld id="{D0C23CAC-3615-4471-B9FB-AB376FAFF36C}" type="slidenum">
              <a:rPr lang="en-US" smtClean="0">
                <a:solidFill>
                  <a:schemeClr val="tx1"/>
                </a:solidFill>
                <a:latin typeface="Calibri" panose="020F0502020204030204" pitchFamily="34" charset="0"/>
                <a:cs typeface="Calibri" panose="020F0502020204030204" pitchFamily="34" charset="0"/>
              </a:rPr>
              <a:pPr/>
              <a:t>24</a:t>
            </a:fld>
            <a:endParaRPr lang="en-US" dirty="0">
              <a:solidFill>
                <a:schemeClr val="tx1"/>
              </a:solidFill>
              <a:latin typeface="Calibri" panose="020F0502020204030204" pitchFamily="34" charset="0"/>
              <a:cs typeface="Calibri" panose="020F0502020204030204" pitchFamily="34" charset="0"/>
            </a:endParaRPr>
          </a:p>
        </p:txBody>
      </p:sp>
      <p:pic>
        <p:nvPicPr>
          <p:cNvPr id="14" name="Picture 13">
            <a:extLst>
              <a:ext uri="{FF2B5EF4-FFF2-40B4-BE49-F238E27FC236}">
                <a16:creationId xmlns:a16="http://schemas.microsoft.com/office/drawing/2014/main" id="{7AD033A9-5E62-1943-91EE-D6032B5E7E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410" y="6174485"/>
            <a:ext cx="1753673" cy="249958"/>
          </a:xfrm>
          <a:prstGeom prst="rect">
            <a:avLst/>
          </a:prstGeom>
        </p:spPr>
      </p:pic>
      <p:sp>
        <p:nvSpPr>
          <p:cNvPr id="2" name="Title 1"/>
          <p:cNvSpPr>
            <a:spLocks noGrp="1"/>
          </p:cNvSpPr>
          <p:nvPr>
            <p:ph type="title"/>
          </p:nvPr>
        </p:nvSpPr>
        <p:spPr>
          <a:xfrm>
            <a:off x="2781872" y="2670908"/>
            <a:ext cx="6931088" cy="1325563"/>
          </a:xfrm>
        </p:spPr>
        <p:txBody>
          <a:bodyPr/>
          <a:lstStyle/>
          <a:p>
            <a:r>
              <a:rPr lang="en-US" b="0" dirty="0">
                <a:solidFill>
                  <a:schemeClr val="tx1"/>
                </a:solidFill>
              </a:rPr>
              <a:t>Caring for Your Parents</a:t>
            </a:r>
          </a:p>
        </p:txBody>
      </p:sp>
      <p:pic>
        <p:nvPicPr>
          <p:cNvPr id="5" name="Picture 4">
            <a:extLst>
              <a:ext uri="{FF2B5EF4-FFF2-40B4-BE49-F238E27FC236}">
                <a16:creationId xmlns:a16="http://schemas.microsoft.com/office/drawing/2014/main" id="{6EDC0FB2-99AD-6B47-9C44-8E50D9B2C725}"/>
              </a:ext>
            </a:extLst>
          </p:cNvPr>
          <p:cNvPicPr>
            <a:picLocks noChangeAspect="1"/>
          </p:cNvPicPr>
          <p:nvPr/>
        </p:nvPicPr>
        <p:blipFill>
          <a:blip r:embed="rId5"/>
          <a:srcRect/>
          <a:stretch/>
        </p:blipFill>
        <p:spPr>
          <a:xfrm>
            <a:off x="-398560" y="1585227"/>
            <a:ext cx="3819718" cy="3496925"/>
          </a:xfrm>
          <a:prstGeom prst="rect">
            <a:avLst/>
          </a:prstGeom>
        </p:spPr>
      </p:pic>
    </p:spTree>
    <p:extLst>
      <p:ext uri="{BB962C8B-B14F-4D97-AF65-F5344CB8AC3E}">
        <p14:creationId xmlns:p14="http://schemas.microsoft.com/office/powerpoint/2010/main" val="10844677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5AABACB-5395-8740-A60A-C1ED552AE766}"/>
              </a:ext>
            </a:extLst>
          </p:cNvPr>
          <p:cNvSpPr/>
          <p:nvPr/>
        </p:nvSpPr>
        <p:spPr>
          <a:xfrm>
            <a:off x="1700106" y="2308222"/>
            <a:ext cx="8683414" cy="3108543"/>
          </a:xfrm>
          <a:prstGeom prst="rect">
            <a:avLst/>
          </a:prstGeom>
        </p:spPr>
        <p:txBody>
          <a:bodyPr wrap="square" numCol="2" spcCol="457200">
            <a:spAutoFit/>
          </a:bodyPr>
          <a:lstStyle/>
          <a:p>
            <a:pPr lvl="2">
              <a:spcBef>
                <a:spcPts val="6000"/>
              </a:spcBef>
            </a:pPr>
            <a:r>
              <a:rPr lang="en-US" sz="1600" dirty="0">
                <a:solidFill>
                  <a:schemeClr val="bg1"/>
                </a:solidFill>
                <a:latin typeface="Calibri" panose="020F0502020204030204" pitchFamily="34" charset="0"/>
              </a:rPr>
              <a:t>Obtain a handicapped sticker from your parent’s physician.</a:t>
            </a:r>
          </a:p>
          <a:p>
            <a:pPr lvl="2">
              <a:spcBef>
                <a:spcPts val="6000"/>
              </a:spcBef>
            </a:pPr>
            <a:r>
              <a:rPr lang="en-US" sz="1600" dirty="0">
                <a:solidFill>
                  <a:schemeClr val="bg1"/>
                </a:solidFill>
                <a:latin typeface="Calibri" panose="020F0502020204030204" pitchFamily="34" charset="0"/>
              </a:rPr>
              <a:t>Buy an inexpensive wheelchair (approximately $150 online).</a:t>
            </a:r>
          </a:p>
          <a:p>
            <a:pPr lvl="2">
              <a:spcBef>
                <a:spcPts val="6000"/>
              </a:spcBef>
            </a:pPr>
            <a:r>
              <a:rPr lang="en-US" sz="1600" dirty="0">
                <a:solidFill>
                  <a:schemeClr val="bg1"/>
                </a:solidFill>
                <a:latin typeface="Calibri" panose="020F0502020204030204" pitchFamily="34" charset="0"/>
              </a:rPr>
              <a:t>Provide a cane for your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loved one.</a:t>
            </a:r>
          </a:p>
          <a:p>
            <a:pPr lvl="2">
              <a:spcBef>
                <a:spcPts val="6000"/>
              </a:spcBef>
            </a:pPr>
            <a:r>
              <a:rPr lang="en-US" sz="1600" dirty="0">
                <a:solidFill>
                  <a:schemeClr val="bg1"/>
                </a:solidFill>
                <a:latin typeface="Calibri" panose="020F0502020204030204" pitchFamily="34" charset="0"/>
              </a:rPr>
              <a:t>Consider grocery and meal delivery services.</a:t>
            </a:r>
          </a:p>
          <a:p>
            <a:pPr marL="914400">
              <a:spcBef>
                <a:spcPts val="6000"/>
              </a:spcBef>
            </a:pPr>
            <a:r>
              <a:rPr lang="en-US" sz="1600" dirty="0">
                <a:solidFill>
                  <a:schemeClr val="bg1"/>
                </a:solidFill>
                <a:latin typeface="Calibri" panose="020F0502020204030204" pitchFamily="34" charset="0"/>
              </a:rPr>
              <a:t>Hire a home health worker to identify potential hazards and  share helpful hacks to make household navigation and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tasks easier.</a:t>
            </a:r>
          </a:p>
        </p:txBody>
      </p:sp>
      <p:sp>
        <p:nvSpPr>
          <p:cNvPr id="2" name="Title 1"/>
          <p:cNvSpPr>
            <a:spLocks noGrp="1"/>
          </p:cNvSpPr>
          <p:nvPr>
            <p:ph type="title"/>
          </p:nvPr>
        </p:nvSpPr>
        <p:spPr/>
        <p:txBody>
          <a:bodyPr/>
          <a:lstStyle/>
          <a:p>
            <a:r>
              <a:rPr lang="en-US" b="0" dirty="0"/>
              <a:t>Get help</a:t>
            </a:r>
          </a:p>
        </p:txBody>
      </p:sp>
      <p:sp>
        <p:nvSpPr>
          <p:cNvPr id="4" name="Slide Number Placeholder 3"/>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25</a:t>
            </a:fld>
            <a:endParaRPr lang="en-US" dirty="0">
              <a:latin typeface="Calibri" panose="020F0502020204030204" pitchFamily="34" charset="0"/>
              <a:cs typeface="Calibri" panose="020F0502020204030204" pitchFamily="34" charset="0"/>
            </a:endParaRPr>
          </a:p>
        </p:txBody>
      </p:sp>
      <p:sp>
        <p:nvSpPr>
          <p:cNvPr id="8" name="TextBox 7"/>
          <p:cNvSpPr txBox="1"/>
          <p:nvPr/>
        </p:nvSpPr>
        <p:spPr>
          <a:xfrm>
            <a:off x="1700329" y="1502362"/>
            <a:ext cx="9306338" cy="369332"/>
          </a:xfrm>
          <a:prstGeom prst="rect">
            <a:avLst/>
          </a:prstGeom>
          <a:noFill/>
        </p:spPr>
        <p:txBody>
          <a:bodyPr wrap="square" lIns="0" numCol="2" spcCol="457200" rtlCol="0">
            <a:spAutoFit/>
          </a:bodyPr>
          <a:lstStyle/>
          <a:p>
            <a:r>
              <a:rPr lang="en-US" dirty="0">
                <a:solidFill>
                  <a:schemeClr val="bg1"/>
                </a:solidFill>
                <a:latin typeface="Calibri" panose="020F0502020204030204" pitchFamily="34" charset="0"/>
              </a:rPr>
              <a:t>Ease the burden</a:t>
            </a:r>
          </a:p>
        </p:txBody>
      </p:sp>
      <p:pic>
        <p:nvPicPr>
          <p:cNvPr id="13" name="Picture 12">
            <a:extLst>
              <a:ext uri="{FF2B5EF4-FFF2-40B4-BE49-F238E27FC236}">
                <a16:creationId xmlns:a16="http://schemas.microsoft.com/office/drawing/2014/main" id="{C279077C-B9A4-204C-A71A-D532831B60A1}"/>
              </a:ext>
            </a:extLst>
          </p:cNvPr>
          <p:cNvPicPr>
            <a:picLocks noChangeAspect="1"/>
          </p:cNvPicPr>
          <p:nvPr/>
        </p:nvPicPr>
        <p:blipFill>
          <a:blip r:embed="rId3"/>
          <a:srcRect/>
          <a:stretch/>
        </p:blipFill>
        <p:spPr>
          <a:xfrm>
            <a:off x="1567186" y="1945171"/>
            <a:ext cx="1045124" cy="956804"/>
          </a:xfrm>
          <a:prstGeom prst="rect">
            <a:avLst/>
          </a:prstGeom>
        </p:spPr>
      </p:pic>
      <p:pic>
        <p:nvPicPr>
          <p:cNvPr id="14" name="Picture 13">
            <a:extLst>
              <a:ext uri="{FF2B5EF4-FFF2-40B4-BE49-F238E27FC236}">
                <a16:creationId xmlns:a16="http://schemas.microsoft.com/office/drawing/2014/main" id="{29589B8E-0CC1-7245-9CBA-5B9B505B4304}"/>
              </a:ext>
            </a:extLst>
          </p:cNvPr>
          <p:cNvPicPr>
            <a:picLocks noChangeAspect="1"/>
          </p:cNvPicPr>
          <p:nvPr/>
        </p:nvPicPr>
        <p:blipFill>
          <a:blip r:embed="rId4"/>
          <a:srcRect/>
          <a:stretch/>
        </p:blipFill>
        <p:spPr>
          <a:xfrm>
            <a:off x="340642" y="412468"/>
            <a:ext cx="1301335" cy="1185253"/>
          </a:xfrm>
          <a:prstGeom prst="rect">
            <a:avLst/>
          </a:prstGeom>
        </p:spPr>
      </p:pic>
      <p:pic>
        <p:nvPicPr>
          <p:cNvPr id="5" name="Picture 4">
            <a:extLst>
              <a:ext uri="{FF2B5EF4-FFF2-40B4-BE49-F238E27FC236}">
                <a16:creationId xmlns:a16="http://schemas.microsoft.com/office/drawing/2014/main" id="{D6987E5C-F4EF-2A42-B5AB-96A0FAECA478}"/>
              </a:ext>
            </a:extLst>
          </p:cNvPr>
          <p:cNvPicPr>
            <a:picLocks noChangeAspect="1"/>
          </p:cNvPicPr>
          <p:nvPr/>
        </p:nvPicPr>
        <p:blipFill>
          <a:blip r:embed="rId5"/>
          <a:srcRect/>
          <a:stretch/>
        </p:blipFill>
        <p:spPr>
          <a:xfrm>
            <a:off x="1642517" y="3278678"/>
            <a:ext cx="1114402" cy="1020228"/>
          </a:xfrm>
          <a:prstGeom prst="rect">
            <a:avLst/>
          </a:prstGeom>
        </p:spPr>
      </p:pic>
      <p:pic>
        <p:nvPicPr>
          <p:cNvPr id="9" name="Picture 8">
            <a:extLst>
              <a:ext uri="{FF2B5EF4-FFF2-40B4-BE49-F238E27FC236}">
                <a16:creationId xmlns:a16="http://schemas.microsoft.com/office/drawing/2014/main" id="{FBD73B0A-FA83-D44F-9BE9-C9231ED9CBAB}"/>
              </a:ext>
            </a:extLst>
          </p:cNvPr>
          <p:cNvPicPr>
            <a:picLocks noChangeAspect="1"/>
          </p:cNvPicPr>
          <p:nvPr/>
        </p:nvPicPr>
        <p:blipFill>
          <a:blip r:embed="rId6"/>
          <a:srcRect/>
          <a:stretch/>
        </p:blipFill>
        <p:spPr>
          <a:xfrm rot="19675994">
            <a:off x="1320614" y="4269914"/>
            <a:ext cx="1743233" cy="1595918"/>
          </a:xfrm>
          <a:prstGeom prst="rect">
            <a:avLst/>
          </a:prstGeom>
        </p:spPr>
      </p:pic>
      <p:pic>
        <p:nvPicPr>
          <p:cNvPr id="15" name="Picture 14">
            <a:extLst>
              <a:ext uri="{FF2B5EF4-FFF2-40B4-BE49-F238E27FC236}">
                <a16:creationId xmlns:a16="http://schemas.microsoft.com/office/drawing/2014/main" id="{845C94E3-F378-D745-94DF-A1653CCEDB35}"/>
              </a:ext>
            </a:extLst>
          </p:cNvPr>
          <p:cNvPicPr>
            <a:picLocks noChangeAspect="1"/>
          </p:cNvPicPr>
          <p:nvPr/>
        </p:nvPicPr>
        <p:blipFill>
          <a:blip r:embed="rId7"/>
          <a:srcRect/>
          <a:stretch/>
        </p:blipFill>
        <p:spPr>
          <a:xfrm>
            <a:off x="6050703" y="1931519"/>
            <a:ext cx="1345777" cy="1232049"/>
          </a:xfrm>
          <a:prstGeom prst="rect">
            <a:avLst/>
          </a:prstGeom>
        </p:spPr>
      </p:pic>
      <p:pic>
        <p:nvPicPr>
          <p:cNvPr id="17" name="Picture 16">
            <a:extLst>
              <a:ext uri="{FF2B5EF4-FFF2-40B4-BE49-F238E27FC236}">
                <a16:creationId xmlns:a16="http://schemas.microsoft.com/office/drawing/2014/main" id="{4EB7CB28-CE14-A648-B6E3-8E3663B84BD9}"/>
              </a:ext>
            </a:extLst>
          </p:cNvPr>
          <p:cNvPicPr>
            <a:picLocks noChangeAspect="1"/>
          </p:cNvPicPr>
          <p:nvPr/>
        </p:nvPicPr>
        <p:blipFill>
          <a:blip r:embed="rId8"/>
          <a:srcRect/>
          <a:stretch/>
        </p:blipFill>
        <p:spPr>
          <a:xfrm>
            <a:off x="6110817" y="3434662"/>
            <a:ext cx="1081617" cy="985585"/>
          </a:xfrm>
          <a:prstGeom prst="rect">
            <a:avLst/>
          </a:prstGeom>
        </p:spPr>
      </p:pic>
    </p:spTree>
    <p:extLst>
      <p:ext uri="{BB962C8B-B14F-4D97-AF65-F5344CB8AC3E}">
        <p14:creationId xmlns:p14="http://schemas.microsoft.com/office/powerpoint/2010/main" val="130013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5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Effect transition="in" filter="fade">
                                      <p:cBhvr>
                                        <p:cTn id="18" dur="5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nodeType="with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Effect transition="in" filter="fade">
                                      <p:cBhvr>
                                        <p:cTn id="26" dur="5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nodeType="withEffect">
                                  <p:stCondLst>
                                    <p:cond delay="0"/>
                                  </p:stCondLst>
                                  <p:childTnLst>
                                    <p:set>
                                      <p:cBhvr>
                                        <p:cTn id="33" dur="1" fill="hold">
                                          <p:stCondLst>
                                            <p:cond delay="0"/>
                                          </p:stCondLst>
                                        </p:cTn>
                                        <p:tgtEl>
                                          <p:spTgt spid="6">
                                            <p:txEl>
                                              <p:pRg st="3" end="3"/>
                                            </p:txEl>
                                          </p:spTgt>
                                        </p:tgtEl>
                                        <p:attrNameLst>
                                          <p:attrName>style.visibility</p:attrName>
                                        </p:attrNameLst>
                                      </p:cBhvr>
                                      <p:to>
                                        <p:strVal val="visible"/>
                                      </p:to>
                                    </p:set>
                                    <p:animEffect transition="in" filter="fade">
                                      <p:cBhvr>
                                        <p:cTn id="34" dur="5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par>
                                <p:cTn id="40" presetID="10" presetClass="entr" presetSubtype="0" fill="hold" nodeType="withEffect">
                                  <p:stCondLst>
                                    <p:cond delay="0"/>
                                  </p:stCondLst>
                                  <p:childTnLst>
                                    <p:set>
                                      <p:cBhvr>
                                        <p:cTn id="41" dur="1" fill="hold">
                                          <p:stCondLst>
                                            <p:cond delay="0"/>
                                          </p:stCondLst>
                                        </p:cTn>
                                        <p:tgtEl>
                                          <p:spTgt spid="6">
                                            <p:txEl>
                                              <p:pRg st="4" end="4"/>
                                            </p:txEl>
                                          </p:spTgt>
                                        </p:tgtEl>
                                        <p:attrNameLst>
                                          <p:attrName>style.visibility</p:attrName>
                                        </p:attrNameLst>
                                      </p:cBhvr>
                                      <p:to>
                                        <p:strVal val="visible"/>
                                      </p:to>
                                    </p:set>
                                    <p:animEffect transition="in" filter="fade">
                                      <p:cBhvr>
                                        <p:cTn id="4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Parallelogram 5">
            <a:extLst>
              <a:ext uri="{FF2B5EF4-FFF2-40B4-BE49-F238E27FC236}">
                <a16:creationId xmlns:a16="http://schemas.microsoft.com/office/drawing/2014/main" id="{96C1F867-4C39-A446-9ABC-D36B4051549E}"/>
              </a:ext>
            </a:extLst>
          </p:cNvPr>
          <p:cNvSpPr/>
          <p:nvPr/>
        </p:nvSpPr>
        <p:spPr>
          <a:xfrm flipV="1">
            <a:off x="-76666" y="-36167"/>
            <a:ext cx="12272497" cy="6939481"/>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9292771"/>
              <a:gd name="connsiteY0" fmla="*/ 6858000 h 6858000"/>
              <a:gd name="connsiteX1" fmla="*/ 3498032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0 w 5834347"/>
              <a:gd name="connsiteY0" fmla="*/ 6867053 h 6867053"/>
              <a:gd name="connsiteX1" fmla="*/ 39608 w 5834347"/>
              <a:gd name="connsiteY1" fmla="*/ 0 h 6867053"/>
              <a:gd name="connsiteX2" fmla="*/ 5834347 w 5834347"/>
              <a:gd name="connsiteY2" fmla="*/ 0 h 6867053"/>
              <a:gd name="connsiteX3" fmla="*/ 4119847 w 5834347"/>
              <a:gd name="connsiteY3" fmla="*/ 6858000 h 6867053"/>
              <a:gd name="connsiteX4" fmla="*/ 0 w 5834347"/>
              <a:gd name="connsiteY4" fmla="*/ 6867053 h 6867053"/>
              <a:gd name="connsiteX0" fmla="*/ 0 w 6725153"/>
              <a:gd name="connsiteY0" fmla="*/ 6867053 h 6867053"/>
              <a:gd name="connsiteX1" fmla="*/ 930414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 name="connsiteX0" fmla="*/ 0 w 6725153"/>
              <a:gd name="connsiteY0" fmla="*/ 6867053 h 6867053"/>
              <a:gd name="connsiteX1" fmla="*/ 6203 w 6725153"/>
              <a:gd name="connsiteY1" fmla="*/ 0 h 6867053"/>
              <a:gd name="connsiteX2" fmla="*/ 6725153 w 6725153"/>
              <a:gd name="connsiteY2" fmla="*/ 0 h 6867053"/>
              <a:gd name="connsiteX3" fmla="*/ 5010653 w 6725153"/>
              <a:gd name="connsiteY3" fmla="*/ 6858000 h 6867053"/>
              <a:gd name="connsiteX4" fmla="*/ 0 w 6725153"/>
              <a:gd name="connsiteY4" fmla="*/ 6867053 h 686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5153" h="6867053">
                <a:moveTo>
                  <a:pt x="0" y="6867053"/>
                </a:moveTo>
                <a:cubicBezTo>
                  <a:pt x="2068" y="4578035"/>
                  <a:pt x="4135" y="2289018"/>
                  <a:pt x="6203" y="0"/>
                </a:cubicBezTo>
                <a:lnTo>
                  <a:pt x="6725153" y="0"/>
                </a:lnTo>
                <a:lnTo>
                  <a:pt x="5010653" y="6858000"/>
                </a:lnTo>
                <a:lnTo>
                  <a:pt x="0" y="6867053"/>
                </a:lnTo>
                <a:close/>
              </a:path>
            </a:pathLst>
          </a:custGeom>
          <a:solidFill>
            <a:schemeClr val="tx1">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schemeClr>
              </a:solidFill>
              <a:latin typeface="Calibri" panose="020F0502020204030204" pitchFamily="34" charset="0"/>
            </a:endParaRPr>
          </a:p>
        </p:txBody>
      </p:sp>
      <p:sp>
        <p:nvSpPr>
          <p:cNvPr id="5" name="Parallelogram 6">
            <a:extLst>
              <a:ext uri="{FF2B5EF4-FFF2-40B4-BE49-F238E27FC236}">
                <a16:creationId xmlns:a16="http://schemas.microsoft.com/office/drawing/2014/main" id="{2A145219-D6FA-6546-B837-938EFE83AC05}"/>
              </a:ext>
            </a:extLst>
          </p:cNvPr>
          <p:cNvSpPr/>
          <p:nvPr/>
        </p:nvSpPr>
        <p:spPr>
          <a:xfrm flipV="1">
            <a:off x="-66075" y="-41753"/>
            <a:ext cx="11784273" cy="6940493"/>
          </a:xfrm>
          <a:custGeom>
            <a:avLst/>
            <a:gdLst>
              <a:gd name="connsiteX0" fmla="*/ 0 w 9292771"/>
              <a:gd name="connsiteY0" fmla="*/ 6858000 h 6858000"/>
              <a:gd name="connsiteX1" fmla="*/ 1714500 w 9292771"/>
              <a:gd name="connsiteY1" fmla="*/ 0 h 6858000"/>
              <a:gd name="connsiteX2" fmla="*/ 9292771 w 9292771"/>
              <a:gd name="connsiteY2" fmla="*/ 0 h 6858000"/>
              <a:gd name="connsiteX3" fmla="*/ 7578271 w 9292771"/>
              <a:gd name="connsiteY3" fmla="*/ 6858000 h 6858000"/>
              <a:gd name="connsiteX4" fmla="*/ 0 w 9292771"/>
              <a:gd name="connsiteY4" fmla="*/ 6858000 h 6858000"/>
              <a:gd name="connsiteX0" fmla="*/ 2178490 w 7578271"/>
              <a:gd name="connsiteY0" fmla="*/ 6858000 h 6858000"/>
              <a:gd name="connsiteX1" fmla="*/ 0 w 7578271"/>
              <a:gd name="connsiteY1" fmla="*/ 0 h 6858000"/>
              <a:gd name="connsiteX2" fmla="*/ 7578271 w 7578271"/>
              <a:gd name="connsiteY2" fmla="*/ 0 h 6858000"/>
              <a:gd name="connsiteX3" fmla="*/ 5863771 w 7578271"/>
              <a:gd name="connsiteY3" fmla="*/ 6858000 h 6858000"/>
              <a:gd name="connsiteX4" fmla="*/ 2178490 w 7578271"/>
              <a:gd name="connsiteY4" fmla="*/ 6858000 h 6858000"/>
              <a:gd name="connsiteX0" fmla="*/ 0 w 5399781"/>
              <a:gd name="connsiteY0" fmla="*/ 6858000 h 6858000"/>
              <a:gd name="connsiteX1" fmla="*/ 21502 w 5399781"/>
              <a:gd name="connsiteY1" fmla="*/ 0 h 6858000"/>
              <a:gd name="connsiteX2" fmla="*/ 5399781 w 5399781"/>
              <a:gd name="connsiteY2" fmla="*/ 0 h 6858000"/>
              <a:gd name="connsiteX3" fmla="*/ 3685281 w 5399781"/>
              <a:gd name="connsiteY3" fmla="*/ 6858000 h 6858000"/>
              <a:gd name="connsiteX4" fmla="*/ 0 w 5399781"/>
              <a:gd name="connsiteY4" fmla="*/ 6858000 h 6858000"/>
              <a:gd name="connsiteX0" fmla="*/ 0 w 6457613"/>
              <a:gd name="connsiteY0" fmla="*/ 6868054 h 6868054"/>
              <a:gd name="connsiteX1" fmla="*/ 1079334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 name="connsiteX0" fmla="*/ 0 w 6457613"/>
              <a:gd name="connsiteY0" fmla="*/ 6868054 h 6868054"/>
              <a:gd name="connsiteX1" fmla="*/ 10367 w 6457613"/>
              <a:gd name="connsiteY1" fmla="*/ 0 h 6868054"/>
              <a:gd name="connsiteX2" fmla="*/ 6457613 w 6457613"/>
              <a:gd name="connsiteY2" fmla="*/ 0 h 6868054"/>
              <a:gd name="connsiteX3" fmla="*/ 4743113 w 6457613"/>
              <a:gd name="connsiteY3" fmla="*/ 6858000 h 6868054"/>
              <a:gd name="connsiteX4" fmla="*/ 0 w 6457613"/>
              <a:gd name="connsiteY4" fmla="*/ 6868054 h 68680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7613" h="6868054">
                <a:moveTo>
                  <a:pt x="0" y="6868054"/>
                </a:moveTo>
                <a:cubicBezTo>
                  <a:pt x="7167" y="4582054"/>
                  <a:pt x="3200" y="2286000"/>
                  <a:pt x="10367" y="0"/>
                </a:cubicBezTo>
                <a:lnTo>
                  <a:pt x="6457613" y="0"/>
                </a:lnTo>
                <a:lnTo>
                  <a:pt x="4743113" y="6858000"/>
                </a:lnTo>
                <a:lnTo>
                  <a:pt x="0" y="6868054"/>
                </a:lnTo>
                <a:close/>
              </a:path>
            </a:pathLst>
          </a:custGeom>
          <a:solidFill>
            <a:schemeClr val="tx1">
              <a:lumMod val="50000"/>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schemeClr>
              </a:solidFill>
              <a:latin typeface="Calibri" panose="020F0502020204030204" pitchFamily="34" charset="0"/>
            </a:endParaRPr>
          </a:p>
        </p:txBody>
      </p:sp>
      <p:sp>
        <p:nvSpPr>
          <p:cNvPr id="2" name="Title 1">
            <a:extLst>
              <a:ext uri="{FF2B5EF4-FFF2-40B4-BE49-F238E27FC236}">
                <a16:creationId xmlns:a16="http://schemas.microsoft.com/office/drawing/2014/main" id="{BB0192F5-EDD1-C147-A6EE-8333A3BDAC4A}"/>
              </a:ext>
            </a:extLst>
          </p:cNvPr>
          <p:cNvSpPr>
            <a:spLocks noGrp="1"/>
          </p:cNvSpPr>
          <p:nvPr>
            <p:ph type="ctrTitle"/>
          </p:nvPr>
        </p:nvSpPr>
        <p:spPr>
          <a:xfrm>
            <a:off x="483612" y="1507289"/>
            <a:ext cx="7618666" cy="3731739"/>
          </a:xfrm>
        </p:spPr>
        <p:txBody>
          <a:bodyPr anchor="t">
            <a:noAutofit/>
          </a:bodyPr>
          <a:lstStyle/>
          <a:p>
            <a:r>
              <a:rPr lang="en-US" sz="3200" cap="none" spc="0" dirty="0"/>
              <a:t>Remember: Your parents have spent </a:t>
            </a:r>
            <a:br>
              <a:rPr lang="en-US" sz="3200" cap="none" spc="0" dirty="0"/>
            </a:br>
            <a:r>
              <a:rPr lang="en-US" sz="3200" cap="none" spc="0" dirty="0"/>
              <a:t>a lifetime in charge of every facet of their affairs. Creating a comprehensive plan and finding the courage to have difficult conversations early in the process can result in better outcomes for everyone.</a:t>
            </a:r>
          </a:p>
        </p:txBody>
      </p:sp>
      <p:sp>
        <p:nvSpPr>
          <p:cNvPr id="3" name="Slide Number Placeholder 2">
            <a:extLst>
              <a:ext uri="{FF2B5EF4-FFF2-40B4-BE49-F238E27FC236}">
                <a16:creationId xmlns:a16="http://schemas.microsoft.com/office/drawing/2014/main" id="{65045CF1-B645-B04B-A891-80F44D642C53}"/>
              </a:ext>
            </a:extLst>
          </p:cNvPr>
          <p:cNvSpPr>
            <a:spLocks noGrp="1"/>
          </p:cNvSpPr>
          <p:nvPr>
            <p:ph type="sldNum" sz="quarter" idx="4"/>
          </p:nvPr>
        </p:nvSpPr>
        <p:spPr/>
        <p:txBody>
          <a:bodyPr/>
          <a:lstStyle/>
          <a:p>
            <a:r>
              <a:rPr lang="en-US" dirty="0">
                <a:latin typeface="Calibri" panose="020F0502020204030204" pitchFamily="34" charset="0"/>
                <a:cs typeface="Calibri" panose="020F0502020204030204" pitchFamily="34" charset="0"/>
              </a:rPr>
              <a:t>37-58220-01  |  2020/07/01 |  </a:t>
            </a:r>
            <a:fld id="{D0C23CAC-3615-4471-B9FB-AB376FAFF36C}" type="slidenum">
              <a:rPr lang="en-US" smtClean="0">
                <a:latin typeface="Calibri" panose="020F0502020204030204" pitchFamily="34" charset="0"/>
                <a:cs typeface="Calibri" panose="020F0502020204030204" pitchFamily="34" charset="0"/>
              </a:rPr>
              <a:pPr/>
              <a:t>26</a:t>
            </a:fld>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F9047BF-D60D-254A-B8C9-BE93807646E3}"/>
              </a:ext>
            </a:extLst>
          </p:cNvPr>
          <p:cNvPicPr>
            <a:picLocks noChangeAspect="1"/>
          </p:cNvPicPr>
          <p:nvPr/>
        </p:nvPicPr>
        <p:blipFill>
          <a:blip r:embed="rId4"/>
          <a:srcRect/>
          <a:stretch/>
        </p:blipFill>
        <p:spPr>
          <a:xfrm>
            <a:off x="588057" y="6175297"/>
            <a:ext cx="1770379" cy="248333"/>
          </a:xfrm>
          <a:prstGeom prst="rect">
            <a:avLst/>
          </a:prstGeom>
        </p:spPr>
      </p:pic>
    </p:spTree>
    <p:extLst>
      <p:ext uri="{BB962C8B-B14F-4D97-AF65-F5344CB8AC3E}">
        <p14:creationId xmlns:p14="http://schemas.microsoft.com/office/powerpoint/2010/main" val="9476041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1571" y="726506"/>
            <a:ext cx="7015891" cy="2344145"/>
          </a:xfrm>
        </p:spPr>
        <p:txBody>
          <a:bodyPr>
            <a:normAutofit/>
          </a:bodyPr>
          <a:lstStyle/>
          <a:p>
            <a:r>
              <a:rPr lang="en-US" sz="2900" b="1" dirty="0"/>
              <a:t>Thank You</a:t>
            </a:r>
          </a:p>
        </p:txBody>
      </p:sp>
      <p:sp>
        <p:nvSpPr>
          <p:cNvPr id="3" name="Subtitle 2"/>
          <p:cNvSpPr>
            <a:spLocks noGrp="1"/>
          </p:cNvSpPr>
          <p:nvPr>
            <p:ph type="subTitle" idx="1"/>
          </p:nvPr>
        </p:nvSpPr>
        <p:spPr>
          <a:xfrm>
            <a:off x="481570" y="3412526"/>
            <a:ext cx="5653893" cy="2415780"/>
          </a:xfrm>
        </p:spPr>
        <p:txBody>
          <a:bodyPr>
            <a:normAutofit/>
          </a:bodyPr>
          <a:lstStyle/>
          <a:p>
            <a:pPr>
              <a:lnSpc>
                <a:spcPct val="120000"/>
              </a:lnSpc>
            </a:pPr>
            <a:r>
              <a:rPr lang="en-US" sz="2000" dirty="0"/>
              <a:t>Your path To and Through Retirement</a:t>
            </a:r>
            <a:r>
              <a:rPr lang="en-US" sz="2000" baseline="30000" dirty="0"/>
              <a:t>® </a:t>
            </a:r>
            <a:br>
              <a:rPr lang="en-US" sz="2000" baseline="30000" dirty="0"/>
            </a:br>
            <a:r>
              <a:rPr lang="en-US" sz="2000" dirty="0"/>
              <a:t>begins here.</a:t>
            </a:r>
          </a:p>
          <a:p>
            <a:pPr>
              <a:lnSpc>
                <a:spcPct val="120000"/>
              </a:lnSpc>
            </a:pPr>
            <a:r>
              <a:rPr lang="en-US" sz="1400" b="0" dirty="0"/>
              <a:t>Talk to your financial professional to see what steps can be taken to help care for the affairs of aging parents or contact us at 800.888.2461.</a:t>
            </a:r>
          </a:p>
          <a:p>
            <a:endParaRPr lang="en-US" dirty="0"/>
          </a:p>
          <a:p>
            <a:endParaRPr lang="en-US" dirty="0"/>
          </a:p>
        </p:txBody>
      </p:sp>
      <p:cxnSp>
        <p:nvCxnSpPr>
          <p:cNvPr id="5" name="Straight Connector 4">
            <a:extLst>
              <a:ext uri="{FF2B5EF4-FFF2-40B4-BE49-F238E27FC236}">
                <a16:creationId xmlns:a16="http://schemas.microsoft.com/office/drawing/2014/main" id="{E4D79A60-F511-0E4F-AD1C-3FBBDC695380}"/>
              </a:ext>
            </a:extLst>
          </p:cNvPr>
          <p:cNvCxnSpPr/>
          <p:nvPr/>
        </p:nvCxnSpPr>
        <p:spPr>
          <a:xfrm>
            <a:off x="581351" y="3249793"/>
            <a:ext cx="688566" cy="0"/>
          </a:xfrm>
          <a:prstGeom prst="line">
            <a:avLst/>
          </a:prstGeom>
          <a:ln w="254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2531195"/>
      </p:ext>
    </p:extLst>
  </p:cSld>
  <p:clrMapOvr>
    <a:masterClrMapping/>
  </p:clrMapOvr>
</p:sld>
</file>

<file path=ppt/theme/theme1.xml><?xml version="1.0" encoding="utf-8"?>
<a:theme xmlns:a="http://schemas.openxmlformats.org/drawingml/2006/main" name="SB-Corporate-Standard">
  <a:themeElements>
    <a:clrScheme name="Custom 10">
      <a:dk1>
        <a:srgbClr val="41748D"/>
      </a:dk1>
      <a:lt1>
        <a:srgbClr val="FFFFFF"/>
      </a:lt1>
      <a:dk2>
        <a:srgbClr val="41748D"/>
      </a:dk2>
      <a:lt2>
        <a:srgbClr val="F2F2F2"/>
      </a:lt2>
      <a:accent1>
        <a:srgbClr val="81B0D2"/>
      </a:accent1>
      <a:accent2>
        <a:srgbClr val="D1E1E8"/>
      </a:accent2>
      <a:accent3>
        <a:srgbClr val="5B5D62"/>
      </a:accent3>
      <a:accent4>
        <a:srgbClr val="41748D"/>
      </a:accent4>
      <a:accent5>
        <a:srgbClr val="BCBDC1"/>
      </a:accent5>
      <a:accent6>
        <a:srgbClr val="81B0D2"/>
      </a:accent6>
      <a:hlink>
        <a:srgbClr val="81B0D2"/>
      </a:hlink>
      <a:folHlink>
        <a:srgbClr val="D1E1E8"/>
      </a:folHlink>
    </a:clrScheme>
    <a:fontScheme name="Custom 5">
      <a:majorFont>
        <a:latin typeface="Sofia Pro"/>
        <a:ea typeface=""/>
        <a:cs typeface=""/>
      </a:majorFont>
      <a:minorFont>
        <a:latin typeface="Sofia Pr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9250-07 SB Sustainable Advantage Deck FPUO 2019-06-03.pptx" id="{AD943A39-AAEE-40C3-ADAA-A3064D5355BD}" vid="{9679F235-EE09-4BB7-BD37-BEFADFBB59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22-09250-07 SB Sustainable Advantage Deck FPUO 2019-06-03</Template>
  <TotalTime>3253</TotalTime>
  <Words>4838</Words>
  <Application>Microsoft Macintosh PowerPoint</Application>
  <PresentationFormat>Widescreen</PresentationFormat>
  <Paragraphs>429</Paragraphs>
  <Slides>27</Slides>
  <Notes>27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Calibri</vt:lpstr>
      <vt:lpstr>Arial</vt:lpstr>
      <vt:lpstr>Sofia Pro</vt:lpstr>
      <vt:lpstr>Calibri Light</vt:lpstr>
      <vt:lpstr>SB-Corporate-Standard</vt:lpstr>
      <vt:lpstr>PowerPoint Presentation</vt:lpstr>
      <vt:lpstr>Speaker slide</vt:lpstr>
      <vt:lpstr>PowerPoint Presentation</vt:lpstr>
      <vt:lpstr>aGENDA</vt:lpstr>
      <vt:lpstr>When Do You Need  to Intercede?</vt:lpstr>
      <vt:lpstr>We’re living longer</vt:lpstr>
      <vt:lpstr>When is a good time to talk to your parents?</vt:lpstr>
      <vt:lpstr>Be Alert3 </vt:lpstr>
      <vt:lpstr>What Makes Seniors Top Targets?</vt:lpstr>
      <vt:lpstr>Tips to Protect a Parent’s Identity</vt:lpstr>
      <vt:lpstr>Where Will They Live?</vt:lpstr>
      <vt:lpstr>How Might Your Parents Respond?</vt:lpstr>
      <vt:lpstr>As a Caregiver, What Could It Cost You?</vt:lpstr>
      <vt:lpstr>Costs of Caregiving</vt:lpstr>
      <vt:lpstr>Estimated $3 Trillion in Cumulative  Lost Earnings When Adults Become Caregivers for Parents</vt:lpstr>
      <vt:lpstr>contributions</vt:lpstr>
      <vt:lpstr>Preparing a Plan</vt:lpstr>
      <vt:lpstr>Create a Checklist</vt:lpstr>
      <vt:lpstr>Track Down documents</vt:lpstr>
      <vt:lpstr>Create a Household Balance Sheet</vt:lpstr>
      <vt:lpstr>Assess Financials and Finalize Estate Planning</vt:lpstr>
      <vt:lpstr>Manage Credit Accounts and Finances  of a Loved One (Family Member) </vt:lpstr>
      <vt:lpstr>Manage Credit Accounts and Finances  of a Loved One (Outside Professional)</vt:lpstr>
      <vt:lpstr>Caring for Your Parents</vt:lpstr>
      <vt:lpstr>Get help</vt:lpstr>
      <vt:lpstr>Remember: Your parents have spent  a lifetime in charge of every facet of their affairs. Creating a comprehensive plan and finding the courage to have difficult conversations early in the process can result in better outcomes for everyone.</vt:lpstr>
      <vt:lpstr>Thank You</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Sustainable  Advantage</dc:title>
  <dc:creator>Heller, Caroline</dc:creator>
  <cp:lastModifiedBy>Heller, Caroline</cp:lastModifiedBy>
  <cp:revision>230</cp:revision>
  <cp:lastPrinted>2020-08-14T13:58:27Z</cp:lastPrinted>
  <dcterms:created xsi:type="dcterms:W3CDTF">2020-01-27T22:46:24Z</dcterms:created>
  <dcterms:modified xsi:type="dcterms:W3CDTF">2020-08-14T16:24:12Z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