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2" r:id="rId1"/>
  </p:sldMasterIdLst>
  <p:notesMasterIdLst>
    <p:notesMasterId r:id="rId24"/>
  </p:notesMasterIdLst>
  <p:handoutMasterIdLst>
    <p:handoutMasterId r:id="rId25"/>
  </p:handoutMasterIdLst>
  <p:sldIdLst>
    <p:sldId id="256" r:id="rId2"/>
    <p:sldId id="390" r:id="rId3"/>
    <p:sldId id="417" r:id="rId4"/>
    <p:sldId id="352" r:id="rId5"/>
    <p:sldId id="418" r:id="rId6"/>
    <p:sldId id="420" r:id="rId7"/>
    <p:sldId id="392" r:id="rId8"/>
    <p:sldId id="422" r:id="rId9"/>
    <p:sldId id="423" r:id="rId10"/>
    <p:sldId id="424" r:id="rId11"/>
    <p:sldId id="425" r:id="rId12"/>
    <p:sldId id="435" r:id="rId13"/>
    <p:sldId id="427" r:id="rId14"/>
    <p:sldId id="436" r:id="rId15"/>
    <p:sldId id="430" r:id="rId16"/>
    <p:sldId id="431" r:id="rId17"/>
    <p:sldId id="432" r:id="rId18"/>
    <p:sldId id="429" r:id="rId19"/>
    <p:sldId id="433" r:id="rId20"/>
    <p:sldId id="434" r:id="rId21"/>
    <p:sldId id="384" r:id="rId22"/>
    <p:sldId id="313" r:id="rId23"/>
  </p:sldIdLst>
  <p:sldSz cx="12192000" cy="6858000"/>
  <p:notesSz cx="7315200" cy="9601200"/>
  <p:embeddedFontLst>
    <p:embeddedFont>
      <p:font typeface="Sofia Pro Semi Bold" pitchFamily="2" charset="0"/>
      <p:regular r:id="rId26"/>
      <p:bold r:id="rId27"/>
      <p:italic r:id="rId28"/>
      <p:boldItalic r:id="rId29"/>
    </p:embeddedFont>
  </p:embeddedFontLst>
  <p:defaultTextStyle>
    <a:defPPr>
      <a:defRPr lang="en-US"/>
    </a:defPPr>
    <a:lvl1pPr marL="0" algn="l" defTabSz="457077" rtl="0" eaLnBrk="1" latinLnBrk="0" hangingPunct="1">
      <a:defRPr sz="1799" kern="1200">
        <a:solidFill>
          <a:schemeClr val="tx1"/>
        </a:solidFill>
        <a:latin typeface="+mn-lt"/>
        <a:ea typeface="+mn-ea"/>
        <a:cs typeface="+mn-cs"/>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userDrawn="1">
          <p15:clr>
            <a:srgbClr val="A4A3A4"/>
          </p15:clr>
        </p15:guide>
        <p15:guide id="2" pos="3840" userDrawn="1">
          <p15:clr>
            <a:srgbClr val="A4A3A4"/>
          </p15:clr>
        </p15:guide>
        <p15:guide id="3" pos="3936"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5D5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75"/>
    <p:restoredTop sz="95918" autoAdjust="0"/>
  </p:normalViewPr>
  <p:slideViewPr>
    <p:cSldViewPr snapToGrid="0">
      <p:cViewPr varScale="1">
        <p:scale>
          <a:sx n="123" d="100"/>
          <a:sy n="123" d="100"/>
        </p:scale>
        <p:origin x="424" y="176"/>
      </p:cViewPr>
      <p:guideLst>
        <p:guide orient="horz" pos="2161"/>
        <p:guide pos="3840"/>
        <p:guide pos="3936"/>
      </p:guideLst>
    </p:cSldViewPr>
  </p:slideViewPr>
  <p:outlineViewPr>
    <p:cViewPr>
      <p:scale>
        <a:sx n="33" d="100"/>
        <a:sy n="33" d="100"/>
      </p:scale>
      <p:origin x="0" y="-12800"/>
    </p:cViewPr>
  </p:outlineViewPr>
  <p:notesTextViewPr>
    <p:cViewPr>
      <p:scale>
        <a:sx n="100" d="100"/>
        <a:sy n="100" d="100"/>
      </p:scale>
      <p:origin x="0" y="0"/>
    </p:cViewPr>
  </p:notesTextViewPr>
  <p:sorterViewPr>
    <p:cViewPr varScale="1">
      <p:scale>
        <a:sx n="1" d="1"/>
        <a:sy n="1" d="1"/>
      </p:scale>
      <p:origin x="0" y="2936"/>
    </p:cViewPr>
  </p:sorterViewPr>
  <p:notesViewPr>
    <p:cSldViewPr snapToGrid="0">
      <p:cViewPr>
        <p:scale>
          <a:sx n="100" d="100"/>
          <a:sy n="100" d="100"/>
        </p:scale>
        <p:origin x="2544" y="176"/>
      </p:cViewPr>
      <p:guideLst>
        <p:guide orient="horz" pos="3024"/>
        <p:guide pos="2305"/>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AFD6065-C810-024E-840D-CDD1002C8771}"/>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98A5738-EDD6-F740-B5AE-6A03FCAFFC24}"/>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17A906C4-B237-7D44-98D2-09C3A2162F79}" type="datetimeFigureOut">
              <a:rPr lang="en-US" smtClean="0"/>
              <a:t>5/13/24</a:t>
            </a:fld>
            <a:endParaRPr lang="en-US"/>
          </a:p>
        </p:txBody>
      </p:sp>
      <p:sp>
        <p:nvSpPr>
          <p:cNvPr id="4" name="Footer Placeholder 3">
            <a:extLst>
              <a:ext uri="{FF2B5EF4-FFF2-40B4-BE49-F238E27FC236}">
                <a16:creationId xmlns:a16="http://schemas.microsoft.com/office/drawing/2014/main" id="{B1663BB0-5295-2749-96B2-6C023F3A8DE5}"/>
              </a:ext>
            </a:extLst>
          </p:cNvPr>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E5449C1-9102-1944-84E1-80169B6F7B49}"/>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30FD47C1-82CE-0E48-B1DC-ABB2C9DA95AE}" type="slidenum">
              <a:rPr lang="en-US" smtClean="0"/>
              <a:t>‹#›</a:t>
            </a:fld>
            <a:endParaRPr lang="en-US"/>
          </a:p>
        </p:txBody>
      </p:sp>
    </p:spTree>
    <p:extLst>
      <p:ext uri="{BB962C8B-B14F-4D97-AF65-F5344CB8AC3E}">
        <p14:creationId xmlns:p14="http://schemas.microsoft.com/office/powerpoint/2010/main" val="4204403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2"/>
            <a:ext cx="3169921" cy="480060"/>
          </a:xfrm>
          <a:prstGeom prst="rect">
            <a:avLst/>
          </a:prstGeom>
        </p:spPr>
        <p:txBody>
          <a:bodyPr vert="horz" lIns="96351" tIns="48176" rIns="96351" bIns="48176" rtlCol="0"/>
          <a:lstStyle>
            <a:lvl1pPr algn="l">
              <a:defRPr sz="1200"/>
            </a:lvl1pPr>
          </a:lstStyle>
          <a:p>
            <a:endParaRPr lang="en-US" dirty="0"/>
          </a:p>
        </p:txBody>
      </p:sp>
      <p:sp>
        <p:nvSpPr>
          <p:cNvPr id="3" name="Date Placeholder 2"/>
          <p:cNvSpPr>
            <a:spLocks noGrp="1"/>
          </p:cNvSpPr>
          <p:nvPr>
            <p:ph type="dt" idx="1"/>
          </p:nvPr>
        </p:nvSpPr>
        <p:spPr>
          <a:xfrm>
            <a:off x="4143589" y="2"/>
            <a:ext cx="3169921" cy="480060"/>
          </a:xfrm>
          <a:prstGeom prst="rect">
            <a:avLst/>
          </a:prstGeom>
        </p:spPr>
        <p:txBody>
          <a:bodyPr vert="horz" lIns="96351" tIns="48176" rIns="96351" bIns="48176" rtlCol="0"/>
          <a:lstStyle>
            <a:lvl1pPr algn="r">
              <a:defRPr sz="1200"/>
            </a:lvl1pPr>
          </a:lstStyle>
          <a:p>
            <a:fld id="{3138E868-10FD-C94D-8169-0AE031D46BD6}" type="datetimeFigureOut">
              <a:rPr lang="en-US" smtClean="0"/>
              <a:pPr/>
              <a:t>5/13/24</a:t>
            </a:fld>
            <a:endParaRPr lang="en-US" dirty="0"/>
          </a:p>
        </p:txBody>
      </p:sp>
      <p:sp>
        <p:nvSpPr>
          <p:cNvPr id="4" name="Slide Image Placeholder 3"/>
          <p:cNvSpPr>
            <a:spLocks noGrp="1" noRot="1" noChangeAspect="1"/>
          </p:cNvSpPr>
          <p:nvPr>
            <p:ph type="sldImg" idx="2"/>
          </p:nvPr>
        </p:nvSpPr>
        <p:spPr>
          <a:xfrm>
            <a:off x="458788" y="719138"/>
            <a:ext cx="6397625" cy="3598862"/>
          </a:xfrm>
          <a:prstGeom prst="rect">
            <a:avLst/>
          </a:prstGeom>
          <a:noFill/>
          <a:ln w="12700">
            <a:solidFill>
              <a:prstClr val="black"/>
            </a:solidFill>
          </a:ln>
        </p:spPr>
        <p:txBody>
          <a:bodyPr vert="horz" lIns="96351" tIns="48176" rIns="96351" bIns="48176" rtlCol="0" anchor="ctr"/>
          <a:lstStyle/>
          <a:p>
            <a:endParaRPr lang="en-US" dirty="0"/>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351" tIns="48176" rIns="96351" bIns="48176"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p:cNvSpPr>
            <a:spLocks noGrp="1"/>
          </p:cNvSpPr>
          <p:nvPr>
            <p:ph type="sldNum" sz="quarter" idx="5"/>
          </p:nvPr>
        </p:nvSpPr>
        <p:spPr>
          <a:xfrm>
            <a:off x="4143589" y="9119477"/>
            <a:ext cx="3169921" cy="480060"/>
          </a:xfrm>
          <a:prstGeom prst="rect">
            <a:avLst/>
          </a:prstGeom>
        </p:spPr>
        <p:txBody>
          <a:bodyPr vert="horz" lIns="96351" tIns="48176" rIns="96351" bIns="48176" rtlCol="0" anchor="b"/>
          <a:lstStyle>
            <a:lvl1pPr algn="r">
              <a:defRPr sz="1200"/>
            </a:lvl1pPr>
          </a:lstStyle>
          <a:p>
            <a:fld id="{D854A8C4-B08A-3247-B1AD-1E1C15FD29A7}" type="slidenum">
              <a:rPr lang="en-US" smtClean="0"/>
              <a:pPr/>
              <a:t>‹#›</a:t>
            </a:fld>
            <a:endParaRPr lang="en-US" dirty="0"/>
          </a:p>
        </p:txBody>
      </p:sp>
      <p:sp>
        <p:nvSpPr>
          <p:cNvPr id="8" name="Rectangle 9">
            <a:extLst>
              <a:ext uri="{FF2B5EF4-FFF2-40B4-BE49-F238E27FC236}">
                <a16:creationId xmlns:a16="http://schemas.microsoft.com/office/drawing/2014/main" id="{2004EC35-AE81-864B-A9ED-7261B17BEBF3}"/>
              </a:ext>
            </a:extLst>
          </p:cNvPr>
          <p:cNvSpPr>
            <a:spLocks noChangeArrowheads="1"/>
          </p:cNvSpPr>
          <p:nvPr/>
        </p:nvSpPr>
        <p:spPr bwMode="auto">
          <a:xfrm>
            <a:off x="730244" y="9283700"/>
            <a:ext cx="2514600" cy="19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56" tIns="45328" rIns="90656" bIns="45328">
            <a:spAutoFit/>
          </a:bodyPr>
          <a:lstStyle>
            <a:lvl1pPr defTabSz="898525" eaLnBrk="0" hangingPunct="0">
              <a:defRPr sz="2400" b="1">
                <a:solidFill>
                  <a:srgbClr val="000000"/>
                </a:solidFill>
                <a:latin typeface="Arial" charset="0"/>
                <a:cs typeface="Arial" charset="0"/>
              </a:defRPr>
            </a:lvl1pPr>
            <a:lvl2pPr marL="742950" indent="-285750" defTabSz="898525" eaLnBrk="0" hangingPunct="0">
              <a:defRPr sz="2400" b="1">
                <a:solidFill>
                  <a:srgbClr val="000000"/>
                </a:solidFill>
                <a:latin typeface="Arial" charset="0"/>
                <a:cs typeface="Arial" charset="0"/>
              </a:defRPr>
            </a:lvl2pPr>
            <a:lvl3pPr marL="1143000" indent="-228600" defTabSz="898525" eaLnBrk="0" hangingPunct="0">
              <a:defRPr sz="2400" b="1">
                <a:solidFill>
                  <a:srgbClr val="000000"/>
                </a:solidFill>
                <a:latin typeface="Arial" charset="0"/>
                <a:cs typeface="Arial" charset="0"/>
              </a:defRPr>
            </a:lvl3pPr>
            <a:lvl4pPr marL="1600200" indent="-228600" defTabSz="898525" eaLnBrk="0" hangingPunct="0">
              <a:defRPr sz="2400" b="1">
                <a:solidFill>
                  <a:srgbClr val="000000"/>
                </a:solidFill>
                <a:latin typeface="Arial" charset="0"/>
                <a:cs typeface="Arial" charset="0"/>
              </a:defRPr>
            </a:lvl4pPr>
            <a:lvl5pPr marL="2057400" indent="-228600" defTabSz="898525" eaLnBrk="0" hangingPunct="0">
              <a:defRPr sz="2400" b="1">
                <a:solidFill>
                  <a:srgbClr val="000000"/>
                </a:solidFill>
                <a:latin typeface="Arial" charset="0"/>
                <a:cs typeface="Arial" charset="0"/>
              </a:defRPr>
            </a:lvl5pPr>
            <a:lvl6pPr marL="2514600" indent="-228600" defTabSz="898525" eaLnBrk="0" fontAlgn="base" hangingPunct="0">
              <a:spcBef>
                <a:spcPct val="0"/>
              </a:spcBef>
              <a:spcAft>
                <a:spcPct val="0"/>
              </a:spcAft>
              <a:defRPr sz="2400" b="1">
                <a:solidFill>
                  <a:srgbClr val="000000"/>
                </a:solidFill>
                <a:latin typeface="Arial" charset="0"/>
                <a:cs typeface="Arial" charset="0"/>
              </a:defRPr>
            </a:lvl6pPr>
            <a:lvl7pPr marL="2971800" indent="-228600" defTabSz="898525" eaLnBrk="0" fontAlgn="base" hangingPunct="0">
              <a:spcBef>
                <a:spcPct val="0"/>
              </a:spcBef>
              <a:spcAft>
                <a:spcPct val="0"/>
              </a:spcAft>
              <a:defRPr sz="2400" b="1">
                <a:solidFill>
                  <a:srgbClr val="000000"/>
                </a:solidFill>
                <a:latin typeface="Arial" charset="0"/>
                <a:cs typeface="Arial" charset="0"/>
              </a:defRPr>
            </a:lvl7pPr>
            <a:lvl8pPr marL="3429000" indent="-228600" defTabSz="898525" eaLnBrk="0" fontAlgn="base" hangingPunct="0">
              <a:spcBef>
                <a:spcPct val="0"/>
              </a:spcBef>
              <a:spcAft>
                <a:spcPct val="0"/>
              </a:spcAft>
              <a:defRPr sz="2400" b="1">
                <a:solidFill>
                  <a:srgbClr val="000000"/>
                </a:solidFill>
                <a:latin typeface="Arial" charset="0"/>
                <a:cs typeface="Arial" charset="0"/>
              </a:defRPr>
            </a:lvl8pPr>
            <a:lvl9pPr marL="3886200" indent="-228600" defTabSz="898525" eaLnBrk="0" fontAlgn="base" hangingPunct="0">
              <a:spcBef>
                <a:spcPct val="0"/>
              </a:spcBef>
              <a:spcAft>
                <a:spcPct val="0"/>
              </a:spcAft>
              <a:defRPr sz="2400" b="1">
                <a:solidFill>
                  <a:srgbClr val="000000"/>
                </a:solidFill>
                <a:latin typeface="Arial" charset="0"/>
                <a:cs typeface="Arial" charset="0"/>
              </a:defRPr>
            </a:lvl9pPr>
          </a:lstStyle>
          <a:p>
            <a:pPr eaLnBrk="1" hangingPunct="1">
              <a:buClr>
                <a:srgbClr val="000000"/>
              </a:buClr>
              <a:buSzPct val="25000"/>
              <a:buFont typeface="Arial" pitchFamily="34" charset="0"/>
              <a:buNone/>
              <a:defRPr/>
            </a:pPr>
            <a:r>
              <a:rPr lang="en-US" altLang="en-US" sz="700" b="0" dirty="0"/>
              <a:t>© 2019 Broadridge Investor Communication Solutions, Inc.</a:t>
            </a:r>
          </a:p>
        </p:txBody>
      </p:sp>
    </p:spTree>
    <p:extLst>
      <p:ext uri="{BB962C8B-B14F-4D97-AF65-F5344CB8AC3E}">
        <p14:creationId xmlns:p14="http://schemas.microsoft.com/office/powerpoint/2010/main" val="1017066184"/>
      </p:ext>
    </p:extLst>
  </p:cSld>
  <p:clrMap bg1="lt1" tx1="dk1" bg2="lt2" tx2="dk2" accent1="accent1" accent2="accent2" accent3="accent3" accent4="accent4" accent5="accent5" accent6="accent6" hlink="hlink" folHlink="folHlink"/>
  <p:notesStyle>
    <a:lvl1pPr marL="0" algn="l" defTabSz="457077" rtl="0" eaLnBrk="1" latinLnBrk="0" hangingPunct="1">
      <a:defRPr sz="1200" kern="1200">
        <a:solidFill>
          <a:schemeClr val="tx1"/>
        </a:solidFill>
        <a:latin typeface="+mn-lt"/>
        <a:ea typeface="+mn-ea"/>
        <a:cs typeface="+mn-cs"/>
      </a:defRPr>
    </a:lvl1pPr>
    <a:lvl2pPr marL="457077" algn="l" defTabSz="457077" rtl="0" eaLnBrk="1" latinLnBrk="0" hangingPunct="1">
      <a:defRPr sz="1200" kern="1200">
        <a:solidFill>
          <a:schemeClr val="tx1"/>
        </a:solidFill>
        <a:latin typeface="+mn-lt"/>
        <a:ea typeface="+mn-ea"/>
        <a:cs typeface="+mn-cs"/>
      </a:defRPr>
    </a:lvl2pPr>
    <a:lvl3pPr marL="914156" algn="l" defTabSz="457077" rtl="0" eaLnBrk="1" latinLnBrk="0" hangingPunct="1">
      <a:defRPr sz="1200" kern="1200">
        <a:solidFill>
          <a:schemeClr val="tx1"/>
        </a:solidFill>
        <a:latin typeface="+mn-lt"/>
        <a:ea typeface="+mn-ea"/>
        <a:cs typeface="+mn-cs"/>
      </a:defRPr>
    </a:lvl3pPr>
    <a:lvl4pPr marL="1371234" algn="l" defTabSz="457077" rtl="0" eaLnBrk="1" latinLnBrk="0" hangingPunct="1">
      <a:defRPr sz="1200" kern="1200">
        <a:solidFill>
          <a:schemeClr val="tx1"/>
        </a:solidFill>
        <a:latin typeface="+mn-lt"/>
        <a:ea typeface="+mn-ea"/>
        <a:cs typeface="+mn-cs"/>
      </a:defRPr>
    </a:lvl4pPr>
    <a:lvl5pPr marL="1828312" algn="l" defTabSz="457077" rtl="0" eaLnBrk="1" latinLnBrk="0" hangingPunct="1">
      <a:defRPr sz="1200" kern="1200">
        <a:solidFill>
          <a:schemeClr val="tx1"/>
        </a:solidFill>
        <a:latin typeface="+mn-lt"/>
        <a:ea typeface="+mn-ea"/>
        <a:cs typeface="+mn-cs"/>
      </a:defRPr>
    </a:lvl5pPr>
    <a:lvl6pPr marL="2285389" algn="l" defTabSz="457077" rtl="0" eaLnBrk="1" latinLnBrk="0" hangingPunct="1">
      <a:defRPr sz="1200" kern="1200">
        <a:solidFill>
          <a:schemeClr val="tx1"/>
        </a:solidFill>
        <a:latin typeface="+mn-lt"/>
        <a:ea typeface="+mn-ea"/>
        <a:cs typeface="+mn-cs"/>
      </a:defRPr>
    </a:lvl6pPr>
    <a:lvl7pPr marL="2742468" algn="l" defTabSz="457077" rtl="0" eaLnBrk="1" latinLnBrk="0" hangingPunct="1">
      <a:defRPr sz="1200" kern="1200">
        <a:solidFill>
          <a:schemeClr val="tx1"/>
        </a:solidFill>
        <a:latin typeface="+mn-lt"/>
        <a:ea typeface="+mn-ea"/>
        <a:cs typeface="+mn-cs"/>
      </a:defRPr>
    </a:lvl7pPr>
    <a:lvl8pPr marL="3199546" algn="l" defTabSz="457077" rtl="0" eaLnBrk="1" latinLnBrk="0" hangingPunct="1">
      <a:defRPr sz="1200" kern="1200">
        <a:solidFill>
          <a:schemeClr val="tx1"/>
        </a:solidFill>
        <a:latin typeface="+mn-lt"/>
        <a:ea typeface="+mn-ea"/>
        <a:cs typeface="+mn-cs"/>
      </a:defRPr>
    </a:lvl8pPr>
    <a:lvl9pPr marL="3656625" algn="l" defTabSz="4570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8788" y="719138"/>
            <a:ext cx="6397625" cy="3598862"/>
          </a:xfrm>
        </p:spPr>
      </p:sp>
      <p:sp>
        <p:nvSpPr>
          <p:cNvPr id="3" name="Notes Placeholder 2"/>
          <p:cNvSpPr>
            <a:spLocks noGrp="1"/>
          </p:cNvSpPr>
          <p:nvPr>
            <p:ph type="body" idx="1"/>
          </p:nvPr>
        </p:nvSpPr>
        <p:spPr/>
        <p:txBody>
          <a:bodyPr/>
          <a:lstStyle/>
          <a:p>
            <a:r>
              <a:rPr lang="en-US" sz="1200" dirty="0">
                <a:solidFill>
                  <a:schemeClr val="accent1"/>
                </a:solidFill>
                <a:latin typeface="+mn-lt"/>
              </a:rPr>
              <a:t>You’ve</a:t>
            </a:r>
            <a:r>
              <a:rPr lang="en-US" sz="1200" baseline="0" dirty="0">
                <a:solidFill>
                  <a:schemeClr val="accent1"/>
                </a:solidFill>
                <a:latin typeface="+mn-lt"/>
              </a:rPr>
              <a:t> worked hard to save money for your retirement. If you’re like most people, your retirement savings are your biggest asset. You want to ensure you protect as much of this money for you and your heirs as possible.</a:t>
            </a:r>
          </a:p>
          <a:p>
            <a:endParaRPr lang="en-US" sz="1200" dirty="0">
              <a:solidFill>
                <a:schemeClr val="accent1"/>
              </a:solidFill>
              <a:latin typeface="+mn-lt"/>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accent1"/>
                </a:solidFill>
                <a:latin typeface="+mn-lt"/>
              </a:rPr>
              <a:t>But, IRA owners often neglect to make important decisions or they make assumptions when it comes to executing their IRA.</a:t>
            </a:r>
            <a:br>
              <a:rPr lang="en-US" sz="1200" dirty="0">
                <a:solidFill>
                  <a:schemeClr val="accent1"/>
                </a:solidFill>
                <a:latin typeface="+mn-lt"/>
              </a:rPr>
            </a:br>
            <a:br>
              <a:rPr lang="en-US" sz="1200" dirty="0">
                <a:solidFill>
                  <a:schemeClr val="accent1"/>
                </a:solidFill>
                <a:latin typeface="+mn-lt"/>
              </a:rPr>
            </a:br>
            <a:r>
              <a:rPr lang="en-US" sz="1200" dirty="0">
                <a:solidFill>
                  <a:schemeClr val="accent1"/>
                </a:solidFill>
                <a:latin typeface="+mn-lt"/>
              </a:rPr>
              <a:t>Do</a:t>
            </a:r>
            <a:r>
              <a:rPr lang="en-US" sz="1200" baseline="0" dirty="0">
                <a:solidFill>
                  <a:schemeClr val="accent1"/>
                </a:solidFill>
                <a:latin typeface="+mn-lt"/>
              </a:rPr>
              <a:t> you know what will happen to your IRA assets when you’re gone? If you’re assuming your assets will automatically go to the person or entity, like a charity, you want, you could be wrong.</a:t>
            </a:r>
          </a:p>
          <a:p>
            <a:endParaRPr lang="en-US" sz="1200" baseline="0" dirty="0">
              <a:solidFill>
                <a:schemeClr val="accent1"/>
              </a:solidFill>
              <a:latin typeface="+mn-lt"/>
            </a:endParaRPr>
          </a:p>
          <a:p>
            <a:r>
              <a:rPr lang="en-US" sz="1200" baseline="0" dirty="0">
                <a:solidFill>
                  <a:schemeClr val="accent1"/>
                </a:solidFill>
                <a:latin typeface="+mn-lt"/>
              </a:rPr>
              <a:t>And if you inherit an IRA, do you know what guidelines you must follow to access and protect that money.</a:t>
            </a:r>
          </a:p>
          <a:p>
            <a:endParaRPr lang="en-US" sz="1200" baseline="0" dirty="0">
              <a:solidFill>
                <a:schemeClr val="accent1"/>
              </a:solidFill>
              <a:latin typeface="+mn-lt"/>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accent1"/>
                </a:solidFill>
                <a:latin typeface="+mn-lt"/>
              </a:rPr>
              <a:t>You may be surprised to learn some of the regulations concerning beneficiaries.</a:t>
            </a:r>
            <a:endParaRPr lang="en-US" sz="1200" baseline="0" dirty="0">
              <a:solidFill>
                <a:schemeClr val="accent1"/>
              </a:solidFill>
              <a:latin typeface="+mn-lt"/>
            </a:endParaRPr>
          </a:p>
        </p:txBody>
      </p:sp>
      <p:sp>
        <p:nvSpPr>
          <p:cNvPr id="4" name="Slide Number Placeholder 3"/>
          <p:cNvSpPr>
            <a:spLocks noGrp="1"/>
          </p:cNvSpPr>
          <p:nvPr>
            <p:ph type="sldNum" sz="quarter" idx="10"/>
          </p:nvPr>
        </p:nvSpPr>
        <p:spPr/>
        <p:txBody>
          <a:bodyPr/>
          <a:lstStyle/>
          <a:p>
            <a:fld id="{D854A8C4-B08A-3247-B1AD-1E1C15FD29A7}" type="slidenum">
              <a:rPr lang="en-US" smtClean="0"/>
              <a:pPr/>
              <a:t>1</a:t>
            </a:fld>
            <a:endParaRPr lang="en-US" dirty="0"/>
          </a:p>
        </p:txBody>
      </p:sp>
    </p:spTree>
    <p:extLst>
      <p:ext uri="{BB962C8B-B14F-4D97-AF65-F5344CB8AC3E}">
        <p14:creationId xmlns:p14="http://schemas.microsoft.com/office/powerpoint/2010/main" val="659840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chemeClr val="accent1"/>
                </a:solidFill>
                <a:latin typeface="+mn-lt"/>
              </a:rPr>
              <a:t>Good _______________ (morning, afternoon, evening)!</a:t>
            </a:r>
          </a:p>
          <a:p>
            <a:endParaRPr lang="en-US" sz="1200" dirty="0">
              <a:solidFill>
                <a:schemeClr val="accent1"/>
              </a:solidFill>
              <a:latin typeface="+mn-lt"/>
            </a:endParaRPr>
          </a:p>
          <a:p>
            <a:r>
              <a:rPr lang="en-US" sz="1200" dirty="0">
                <a:solidFill>
                  <a:schemeClr val="accent1"/>
                </a:solidFill>
                <a:latin typeface="+mn-lt"/>
              </a:rPr>
              <a:t>I’m [your name] with [name of your firm].</a:t>
            </a:r>
            <a:r>
              <a:rPr lang="en-US" sz="1200" baseline="0" dirty="0">
                <a:solidFill>
                  <a:schemeClr val="accent1"/>
                </a:solidFill>
                <a:latin typeface="+mn-lt"/>
              </a:rPr>
              <a:t> </a:t>
            </a:r>
          </a:p>
          <a:p>
            <a:endParaRPr lang="en-US" sz="1200" baseline="0" dirty="0">
              <a:solidFill>
                <a:schemeClr val="accent1"/>
              </a:solidFill>
              <a:latin typeface="+mn-lt"/>
            </a:endParaRPr>
          </a:p>
          <a:p>
            <a:r>
              <a:rPr lang="en-US" sz="1200" baseline="0" dirty="0">
                <a:solidFill>
                  <a:schemeClr val="accent1"/>
                </a:solidFill>
                <a:latin typeface="+mn-lt"/>
              </a:rPr>
              <a:t>[Share a quick overview of your credentials. No more than two minutes.]</a:t>
            </a:r>
          </a:p>
          <a:p>
            <a:endParaRPr lang="en-US" sz="1200" baseline="0" dirty="0">
              <a:solidFill>
                <a:schemeClr val="accent1"/>
              </a:solidFill>
              <a:latin typeface="+mn-lt"/>
            </a:endParaRPr>
          </a:p>
          <a:p>
            <a:r>
              <a:rPr lang="en-US" sz="1200" baseline="0" dirty="0">
                <a:solidFill>
                  <a:schemeClr val="accent1"/>
                </a:solidFill>
                <a:latin typeface="+mn-lt"/>
              </a:rPr>
              <a:t>I’m pleased to spend a few minutes discussing how you can maintain control of your assets and ensure the people you want to receive your money, receives it.</a:t>
            </a:r>
            <a:endParaRPr lang="en-US" sz="1200" dirty="0">
              <a:solidFill>
                <a:schemeClr val="accent1"/>
              </a:solidFill>
              <a:latin typeface="+mn-lt"/>
            </a:endParaRPr>
          </a:p>
        </p:txBody>
      </p:sp>
      <p:sp>
        <p:nvSpPr>
          <p:cNvPr id="4" name="Slide Number Placeholder 3"/>
          <p:cNvSpPr>
            <a:spLocks noGrp="1"/>
          </p:cNvSpPr>
          <p:nvPr>
            <p:ph type="sldNum" sz="quarter" idx="5"/>
          </p:nvPr>
        </p:nvSpPr>
        <p:spPr/>
        <p:txBody>
          <a:bodyPr/>
          <a:lstStyle/>
          <a:p>
            <a:fld id="{D854A8C4-B08A-3247-B1AD-1E1C15FD29A7}" type="slidenum">
              <a:rPr lang="en-US" smtClean="0"/>
              <a:pPr/>
              <a:t>2</a:t>
            </a:fld>
            <a:endParaRPr lang="en-US" dirty="0"/>
          </a:p>
        </p:txBody>
      </p:sp>
    </p:spTree>
    <p:extLst>
      <p:ext uri="{BB962C8B-B14F-4D97-AF65-F5344CB8AC3E}">
        <p14:creationId xmlns:p14="http://schemas.microsoft.com/office/powerpoint/2010/main" val="4028909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a:solidFill>
                  <a:schemeClr val="accent1"/>
                </a:solidFill>
                <a:latin typeface="+mn-lt"/>
              </a:rPr>
              <a:t>To stress how important this topic is, I will review a real-life story (though the names have been changed to protect the innocent)</a:t>
            </a:r>
          </a:p>
          <a:p>
            <a:endParaRPr lang="en-US" dirty="0">
              <a:solidFill>
                <a:schemeClr val="accent1"/>
              </a:solidFill>
              <a:latin typeface="+mn-lt"/>
            </a:endParaRPr>
          </a:p>
          <a:p>
            <a:pPr marL="228600" indent="-228600">
              <a:spcAft>
                <a:spcPts val="1000"/>
              </a:spcAft>
              <a:buClr>
                <a:schemeClr val="tx1"/>
              </a:buClr>
              <a:buFont typeface="Arial" panose="020B0604020202020204" pitchFamily="34" charset="0"/>
              <a:buChar char="•"/>
            </a:pPr>
            <a:r>
              <a:rPr lang="en-US" sz="1200" dirty="0">
                <a:solidFill>
                  <a:schemeClr val="accent1"/>
                </a:solidFill>
                <a:latin typeface="+mn-lt"/>
                <a:cs typeface="Calibri"/>
              </a:rPr>
              <a:t>Ted is a lawyer who opened an IRA early in </a:t>
            </a:r>
            <a:r>
              <a:rPr lang="en-US" dirty="0">
                <a:solidFill>
                  <a:schemeClr val="accent1"/>
                </a:solidFill>
                <a:cs typeface="Calibri"/>
              </a:rPr>
              <a:t>his career</a:t>
            </a:r>
            <a:endParaRPr lang="en-US" sz="1200" dirty="0">
              <a:solidFill>
                <a:schemeClr val="accent1"/>
              </a:solidFill>
              <a:latin typeface="+mn-lt"/>
              <a:ea typeface="Calibri"/>
              <a:cs typeface="Calibri" panose="020F0502020204030204" pitchFamily="34" charset="0"/>
            </a:endParaRPr>
          </a:p>
          <a:p>
            <a:pPr marL="228600" indent="-228600">
              <a:spcBef>
                <a:spcPts val="0"/>
              </a:spcBef>
              <a:spcAft>
                <a:spcPts val="1000"/>
              </a:spcAft>
              <a:buClr>
                <a:schemeClr val="tx1"/>
              </a:buClr>
              <a:buFont typeface="Arial" panose="020B0604020202020204" pitchFamily="34" charset="0"/>
              <a:buChar char="•"/>
            </a:pPr>
            <a:r>
              <a:rPr lang="en-US" sz="1200" dirty="0">
                <a:solidFill>
                  <a:schemeClr val="accent1"/>
                </a:solidFill>
                <a:latin typeface="+mn-lt"/>
                <a:cs typeface="Calibri"/>
              </a:rPr>
              <a:t>He and wife, Anne, get divorced and divide their assets</a:t>
            </a:r>
            <a:endParaRPr lang="en-US" sz="1200" dirty="0">
              <a:solidFill>
                <a:schemeClr val="accent1"/>
              </a:solidFill>
              <a:latin typeface="+mn-lt"/>
              <a:ea typeface="Calibri"/>
              <a:cs typeface="Calibri"/>
            </a:endParaRPr>
          </a:p>
          <a:p>
            <a:pPr marL="228600" indent="-228600">
              <a:spcBef>
                <a:spcPts val="0"/>
              </a:spcBef>
              <a:spcAft>
                <a:spcPts val="1000"/>
              </a:spcAft>
              <a:buClr>
                <a:schemeClr val="tx1"/>
              </a:buClr>
              <a:buFont typeface="Arial" panose="020B0604020202020204" pitchFamily="34" charset="0"/>
              <a:buChar char="•"/>
            </a:pPr>
            <a:r>
              <a:rPr lang="en-US" sz="1200" dirty="0">
                <a:solidFill>
                  <a:schemeClr val="accent1"/>
                </a:solidFill>
                <a:latin typeface="+mn-lt"/>
                <a:cs typeface="Calibri"/>
              </a:rPr>
              <a:t>Few years later Ted marries Nicole and they have 3 children</a:t>
            </a:r>
            <a:endParaRPr lang="en-US" sz="1200" dirty="0">
              <a:solidFill>
                <a:schemeClr val="accent1"/>
              </a:solidFill>
              <a:latin typeface="+mn-lt"/>
              <a:ea typeface="Calibri"/>
              <a:cs typeface="Calibri"/>
            </a:endParaRPr>
          </a:p>
          <a:p>
            <a:pPr marL="228600" indent="-228600">
              <a:spcBef>
                <a:spcPts val="0"/>
              </a:spcBef>
              <a:spcAft>
                <a:spcPts val="1000"/>
              </a:spcAft>
              <a:buClr>
                <a:schemeClr val="tx1"/>
              </a:buClr>
              <a:buFont typeface="Arial" panose="020B0604020202020204" pitchFamily="34" charset="0"/>
              <a:buChar char="•"/>
            </a:pPr>
            <a:r>
              <a:rPr lang="en-US" sz="1200" dirty="0">
                <a:solidFill>
                  <a:schemeClr val="accent1"/>
                </a:solidFill>
                <a:latin typeface="+mn-lt"/>
                <a:cs typeface="Calibri"/>
              </a:rPr>
              <a:t>After 30 years, Ted retires and rolls his assets into an IRA he started early in his career</a:t>
            </a:r>
            <a:endParaRPr lang="en-US" sz="1200" dirty="0">
              <a:solidFill>
                <a:schemeClr val="accent1"/>
              </a:solidFill>
              <a:latin typeface="+mn-lt"/>
              <a:ea typeface="Calibri"/>
              <a:cs typeface="Calibri"/>
            </a:endParaRPr>
          </a:p>
          <a:p>
            <a:pPr marL="228600" indent="-228600">
              <a:spcBef>
                <a:spcPts val="0"/>
              </a:spcBef>
              <a:spcAft>
                <a:spcPts val="1000"/>
              </a:spcAft>
              <a:buClr>
                <a:schemeClr val="tx1"/>
              </a:buClr>
              <a:buFont typeface="Arial" panose="020B0604020202020204" pitchFamily="34" charset="0"/>
              <a:buChar char="•"/>
            </a:pPr>
            <a:r>
              <a:rPr lang="en-US" sz="1200" dirty="0">
                <a:solidFill>
                  <a:schemeClr val="accent1"/>
                </a:solidFill>
                <a:latin typeface="+mn-lt"/>
                <a:cs typeface="Calibri"/>
              </a:rPr>
              <a:t>Ted carefully drew up an estate plan to bequeath assets to his wife Nicole and their kids</a:t>
            </a:r>
            <a:endParaRPr lang="en-US" sz="1200" dirty="0">
              <a:solidFill>
                <a:schemeClr val="accent1"/>
              </a:solidFill>
              <a:latin typeface="+mn-lt"/>
              <a:ea typeface="Calibri"/>
              <a:cs typeface="Calibri"/>
            </a:endParaRPr>
          </a:p>
          <a:p>
            <a:pPr marL="228600" indent="-228600">
              <a:spcBef>
                <a:spcPts val="0"/>
              </a:spcBef>
              <a:spcAft>
                <a:spcPts val="1000"/>
              </a:spcAft>
              <a:buClr>
                <a:schemeClr val="tx1"/>
              </a:buClr>
              <a:buFont typeface="Arial" panose="020B0604020202020204" pitchFamily="34" charset="0"/>
              <a:buChar char="•"/>
            </a:pPr>
            <a:r>
              <a:rPr lang="en-US" sz="1200" dirty="0">
                <a:solidFill>
                  <a:schemeClr val="accent1"/>
                </a:solidFill>
                <a:latin typeface="+mn-lt"/>
                <a:cs typeface="Calibri"/>
              </a:rPr>
              <a:t>He dies a few years after retirement</a:t>
            </a:r>
            <a:endParaRPr lang="en-US" sz="1200" dirty="0">
              <a:solidFill>
                <a:schemeClr val="accent1"/>
              </a:solidFill>
              <a:latin typeface="+mn-lt"/>
              <a:ea typeface="Calibri"/>
              <a:cs typeface="Calibri"/>
            </a:endParaRPr>
          </a:p>
          <a:p>
            <a:pPr marL="0" indent="0">
              <a:spcBef>
                <a:spcPts val="0"/>
              </a:spcBef>
              <a:spcAft>
                <a:spcPts val="1000"/>
              </a:spcAft>
              <a:buClr>
                <a:schemeClr val="tx1"/>
              </a:buClr>
              <a:buFont typeface="Arial" panose="020B0604020202020204" pitchFamily="34" charset="0"/>
              <a:buNone/>
            </a:pPr>
            <a:endParaRPr lang="en-US" sz="1200" dirty="0">
              <a:solidFill>
                <a:schemeClr val="accent1"/>
              </a:solidFill>
              <a:latin typeface="+mn-lt"/>
              <a:cs typeface="Calibri" panose="020F0502020204030204" pitchFamily="34" charset="0"/>
            </a:endParaRPr>
          </a:p>
          <a:p>
            <a:pPr>
              <a:spcAft>
                <a:spcPts val="1000"/>
              </a:spcAft>
              <a:buClr>
                <a:schemeClr val="tx1"/>
              </a:buClr>
            </a:pPr>
            <a:r>
              <a:rPr lang="en-US" sz="1200" dirty="0">
                <a:solidFill>
                  <a:schemeClr val="accent1"/>
                </a:solidFill>
                <a:latin typeface="+mn-lt"/>
                <a:cs typeface="Calibri"/>
              </a:rPr>
              <a:t>Who received his IRA assets?</a:t>
            </a:r>
            <a:r>
              <a:rPr lang="en-US" dirty="0">
                <a:solidFill>
                  <a:schemeClr val="accent1"/>
                </a:solidFill>
                <a:cs typeface="Calibri"/>
              </a:rPr>
              <a:t> </a:t>
            </a:r>
            <a:endParaRPr lang="en-US" sz="1200" dirty="0">
              <a:solidFill>
                <a:schemeClr val="accent1"/>
              </a:solidFill>
              <a:latin typeface="+mn-lt"/>
              <a:ea typeface="Calibri"/>
              <a:cs typeface="Calibri" panose="020F0502020204030204" pitchFamily="34" charset="0"/>
            </a:endParaRPr>
          </a:p>
          <a:p>
            <a:pPr marL="0" indent="0">
              <a:spcBef>
                <a:spcPts val="0"/>
              </a:spcBef>
              <a:spcAft>
                <a:spcPts val="1000"/>
              </a:spcAft>
              <a:buClr>
                <a:schemeClr val="tx1"/>
              </a:buClr>
              <a:buFont typeface="Arial" panose="020B0604020202020204" pitchFamily="34" charset="0"/>
              <a:buNone/>
            </a:pPr>
            <a:endParaRPr lang="en-US" sz="1200" dirty="0">
              <a:solidFill>
                <a:schemeClr val="accent1"/>
              </a:solidFill>
              <a:latin typeface="+mn-lt"/>
              <a:cs typeface="Calibri" panose="020F0502020204030204" pitchFamily="34" charset="0"/>
            </a:endParaRPr>
          </a:p>
          <a:p>
            <a:pPr>
              <a:spcAft>
                <a:spcPts val="1000"/>
              </a:spcAft>
              <a:buClr>
                <a:schemeClr val="tx1"/>
              </a:buClr>
            </a:pPr>
            <a:r>
              <a:rPr lang="en-US" dirty="0">
                <a:solidFill>
                  <a:schemeClr val="accent1"/>
                </a:solidFill>
                <a:ea typeface="Calibri"/>
                <a:cs typeface="Calibri"/>
              </a:rPr>
              <a:t>We'll take a look at what happened in a few moments.</a:t>
            </a:r>
            <a:endParaRPr lang="en-US" sz="1200" dirty="0">
              <a:solidFill>
                <a:schemeClr val="accent1"/>
              </a:solidFill>
              <a:latin typeface="+mn-lt"/>
              <a:ea typeface="Calibri"/>
              <a:cs typeface="Calibri"/>
            </a:endParaRPr>
          </a:p>
        </p:txBody>
      </p:sp>
      <p:sp>
        <p:nvSpPr>
          <p:cNvPr id="4" name="Slide Number Placeholder 3"/>
          <p:cNvSpPr>
            <a:spLocks noGrp="1"/>
          </p:cNvSpPr>
          <p:nvPr>
            <p:ph type="sldNum" sz="quarter" idx="5"/>
          </p:nvPr>
        </p:nvSpPr>
        <p:spPr/>
        <p:txBody>
          <a:bodyPr/>
          <a:lstStyle/>
          <a:p>
            <a:fld id="{D854A8C4-B08A-3247-B1AD-1E1C15FD29A7}" type="slidenum">
              <a:rPr lang="en-US" smtClean="0"/>
              <a:pPr/>
              <a:t>3</a:t>
            </a:fld>
            <a:endParaRPr lang="en-US" dirty="0"/>
          </a:p>
        </p:txBody>
      </p:sp>
    </p:spTree>
    <p:extLst>
      <p:ext uri="{BB962C8B-B14F-4D97-AF65-F5344CB8AC3E}">
        <p14:creationId xmlns:p14="http://schemas.microsoft.com/office/powerpoint/2010/main" val="887906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8788" y="719138"/>
            <a:ext cx="6397625" cy="3598862"/>
          </a:xfrm>
        </p:spPr>
      </p:sp>
      <p:sp>
        <p:nvSpPr>
          <p:cNvPr id="3" name="Notes Placeholder 2"/>
          <p:cNvSpPr>
            <a:spLocks noGrp="1"/>
          </p:cNvSpPr>
          <p:nvPr>
            <p:ph type="body" idx="1"/>
          </p:nvPr>
        </p:nvSpPr>
        <p:spPr/>
        <p:txBody>
          <a:bodyPr/>
          <a:lstStyle/>
          <a:p>
            <a:r>
              <a:rPr lang="en-US" sz="1200" dirty="0">
                <a:solidFill>
                  <a:schemeClr val="accent1"/>
                </a:solidFill>
                <a:latin typeface="+mn-lt"/>
              </a:rPr>
              <a:t>In today’s presentation, I will cover: </a:t>
            </a:r>
          </a:p>
          <a:p>
            <a:endParaRPr lang="en-US" sz="1200" kern="1200" dirty="0">
              <a:solidFill>
                <a:schemeClr val="accent1"/>
              </a:solidFill>
              <a:latin typeface="+mn-lt"/>
              <a:ea typeface="+mn-ea"/>
              <a:cs typeface="+mn-cs"/>
            </a:endParaRPr>
          </a:p>
          <a:p>
            <a:pPr marL="228600" lvl="0" indent="-228600">
              <a:spcBef>
                <a:spcPts val="1200"/>
              </a:spcBef>
              <a:buFont typeface="Arial" panose="020B0604020202020204" pitchFamily="34" charset="0"/>
              <a:buChar char="•"/>
            </a:pPr>
            <a:r>
              <a:rPr lang="en-US" sz="1200" kern="1200" dirty="0">
                <a:solidFill>
                  <a:schemeClr val="accent1"/>
                </a:solidFill>
                <a:latin typeface="+mn-lt"/>
                <a:ea typeface="+mn-ea"/>
                <a:cs typeface="+mn-cs"/>
              </a:rPr>
              <a:t>Estate vs. Beneficiary Planning</a:t>
            </a:r>
          </a:p>
          <a:p>
            <a:pPr marL="228600" lvl="0" indent="-228600">
              <a:spcBef>
                <a:spcPts val="1200"/>
              </a:spcBef>
              <a:buFont typeface="Arial" panose="020B0604020202020204" pitchFamily="34" charset="0"/>
              <a:buChar char="•"/>
            </a:pPr>
            <a:r>
              <a:rPr lang="en-US" sz="1200" kern="1200" dirty="0">
                <a:solidFill>
                  <a:schemeClr val="accent1"/>
                </a:solidFill>
                <a:latin typeface="+mn-lt"/>
                <a:ea typeface="+mn-ea"/>
                <a:cs typeface="+mn-cs"/>
              </a:rPr>
              <a:t>Who should be your beneficiary?</a:t>
            </a:r>
          </a:p>
          <a:p>
            <a:pPr marL="228600" lvl="0" indent="-228600">
              <a:spcBef>
                <a:spcPts val="1200"/>
              </a:spcBef>
              <a:buFont typeface="Arial" panose="020B0604020202020204" pitchFamily="34" charset="0"/>
              <a:buChar char="•"/>
            </a:pPr>
            <a:r>
              <a:rPr lang="en-US" sz="1200" kern="1200" dirty="0">
                <a:solidFill>
                  <a:schemeClr val="accent1"/>
                </a:solidFill>
                <a:latin typeface="+mn-lt"/>
                <a:ea typeface="+mn-ea"/>
                <a:cs typeface="+mn-cs"/>
              </a:rPr>
              <a:t>Inheriting Retirement Assets</a:t>
            </a:r>
          </a:p>
        </p:txBody>
      </p:sp>
      <p:sp>
        <p:nvSpPr>
          <p:cNvPr id="4" name="Slide Number Placeholder 3"/>
          <p:cNvSpPr>
            <a:spLocks noGrp="1"/>
          </p:cNvSpPr>
          <p:nvPr>
            <p:ph type="sldNum" sz="quarter" idx="5"/>
          </p:nvPr>
        </p:nvSpPr>
        <p:spPr/>
        <p:txBody>
          <a:bodyPr/>
          <a:lstStyle/>
          <a:p>
            <a:fld id="{D854A8C4-B08A-3247-B1AD-1E1C15FD29A7}" type="slidenum">
              <a:rPr lang="en-US" smtClean="0"/>
              <a:pPr/>
              <a:t>4</a:t>
            </a:fld>
            <a:endParaRPr lang="en-US" dirty="0"/>
          </a:p>
        </p:txBody>
      </p:sp>
    </p:spTree>
    <p:extLst>
      <p:ext uri="{BB962C8B-B14F-4D97-AF65-F5344CB8AC3E}">
        <p14:creationId xmlns:p14="http://schemas.microsoft.com/office/powerpoint/2010/main" val="19792354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077" rtl="0" eaLnBrk="1" fontAlgn="auto" latinLnBrk="0" hangingPunct="1">
              <a:lnSpc>
                <a:spcPct val="100000"/>
              </a:lnSpc>
              <a:spcBef>
                <a:spcPts val="0"/>
              </a:spcBef>
              <a:spcAft>
                <a:spcPts val="0"/>
              </a:spcAft>
              <a:buClrTx/>
              <a:buSzTx/>
              <a:buFontTx/>
              <a:buNone/>
              <a:tabLst/>
              <a:defRPr/>
            </a:pPr>
            <a:r>
              <a:rPr lang="en-US" dirty="0">
                <a:solidFill>
                  <a:schemeClr val="accent1"/>
                </a:solidFill>
              </a:rPr>
              <a:t>First, let’s discuss estate vs. beneficiary planning.</a:t>
            </a:r>
          </a:p>
        </p:txBody>
      </p:sp>
      <p:sp>
        <p:nvSpPr>
          <p:cNvPr id="4" name="Slide Number Placeholder 3"/>
          <p:cNvSpPr>
            <a:spLocks noGrp="1"/>
          </p:cNvSpPr>
          <p:nvPr>
            <p:ph type="sldNum" sz="quarter" idx="5"/>
          </p:nvPr>
        </p:nvSpPr>
        <p:spPr/>
        <p:txBody>
          <a:bodyPr/>
          <a:lstStyle/>
          <a:p>
            <a:fld id="{D854A8C4-B08A-3247-B1AD-1E1C15FD29A7}" type="slidenum">
              <a:rPr lang="en-US" smtClean="0"/>
              <a:pPr/>
              <a:t>5</a:t>
            </a:fld>
            <a:endParaRPr lang="en-US" dirty="0"/>
          </a:p>
        </p:txBody>
      </p:sp>
    </p:spTree>
    <p:extLst>
      <p:ext uri="{BB962C8B-B14F-4D97-AF65-F5344CB8AC3E}">
        <p14:creationId xmlns:p14="http://schemas.microsoft.com/office/powerpoint/2010/main" val="4130446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mn-lt"/>
              </a:rPr>
              <a:t>Estate planning is simply the process of designating what you want to happen to you and your assets.</a:t>
            </a:r>
          </a:p>
          <a:p>
            <a:endParaRPr lang="en-US" sz="1200" dirty="0">
              <a:latin typeface="+mn-lt"/>
            </a:endParaRPr>
          </a:p>
          <a:p>
            <a:r>
              <a:rPr lang="en-US" sz="1200" dirty="0">
                <a:latin typeface="+mn-lt"/>
              </a:rPr>
              <a:t>The three key components of estate planning include your Power of Attorney, Wills and Trusts, </a:t>
            </a:r>
            <a:r>
              <a:rPr lang="en-US" b="0" i="0" dirty="0">
                <a:solidFill>
                  <a:srgbClr val="222222"/>
                </a:solidFill>
                <a:effectLst/>
                <a:highlight>
                  <a:srgbClr val="F6F6F6"/>
                </a:highlight>
                <a:latin typeface="ProximaNova-Regular"/>
              </a:rPr>
              <a:t>Beneficiary Designations, which specify who will inherit any assets not covered by the Will or Trust. Examples would be life insurance policies and various retirement accounts because they typically have beneficiary designations that overrule what is laid out in a will or trust.</a:t>
            </a:r>
          </a:p>
          <a:p>
            <a:endParaRPr lang="en-US" sz="1200" dirty="0">
              <a:latin typeface="+mn-lt"/>
            </a:endParaRPr>
          </a:p>
          <a:p>
            <a:r>
              <a:rPr lang="en-US" sz="1200" dirty="0">
                <a:latin typeface="+mn-lt"/>
              </a:rPr>
              <a:t>Your beneficiary may include people, such as your children, or entities such as a non-profit, church, or foundation. </a:t>
            </a:r>
          </a:p>
        </p:txBody>
      </p:sp>
      <p:sp>
        <p:nvSpPr>
          <p:cNvPr id="4" name="Slide Number Placeholder 3"/>
          <p:cNvSpPr>
            <a:spLocks noGrp="1"/>
          </p:cNvSpPr>
          <p:nvPr>
            <p:ph type="sldNum" sz="quarter" idx="5"/>
          </p:nvPr>
        </p:nvSpPr>
        <p:spPr/>
        <p:txBody>
          <a:bodyPr/>
          <a:lstStyle/>
          <a:p>
            <a:fld id="{D854A8C4-B08A-3247-B1AD-1E1C15FD29A7}" type="slidenum">
              <a:rPr lang="en-US" smtClean="0"/>
              <a:pPr/>
              <a:t>6</a:t>
            </a:fld>
            <a:endParaRPr lang="en-US" dirty="0"/>
          </a:p>
        </p:txBody>
      </p:sp>
    </p:spTree>
    <p:extLst>
      <p:ext uri="{BB962C8B-B14F-4D97-AF65-F5344CB8AC3E}">
        <p14:creationId xmlns:p14="http://schemas.microsoft.com/office/powerpoint/2010/main" val="3943250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3237">
              <a:defRPr/>
            </a:pPr>
            <a:r>
              <a:rPr lang="en-US" sz="1200" dirty="0">
                <a:solidFill>
                  <a:schemeClr val="accent1"/>
                </a:solidFill>
                <a:latin typeface="+mn-lt"/>
              </a:rPr>
              <a:t>Why is knowing the difference between estate and beneficiary planning so important?</a:t>
            </a:r>
          </a:p>
          <a:p>
            <a:pPr defTabSz="933237">
              <a:defRPr/>
            </a:pPr>
            <a:endParaRPr lang="en-US" sz="1200" dirty="0">
              <a:solidFill>
                <a:schemeClr val="accent1"/>
              </a:solidFill>
              <a:latin typeface="+mn-lt"/>
            </a:endParaRPr>
          </a:p>
          <a:p>
            <a:pPr defTabSz="933237">
              <a:defRPr/>
            </a:pPr>
            <a:r>
              <a:rPr lang="en-US" sz="1200" dirty="0">
                <a:solidFill>
                  <a:schemeClr val="accent1"/>
                </a:solidFill>
                <a:latin typeface="+mn-lt"/>
              </a:rPr>
              <a:t>Just because you have a will doesn’t mean that your financial assets will go to the person or organization designated in your will. An IRA beneficiary designation will often supersede a will. </a:t>
            </a:r>
            <a:r>
              <a:rPr lang="en-US" b="0" i="0" dirty="0">
                <a:solidFill>
                  <a:schemeClr val="accent1"/>
                </a:solidFill>
                <a:effectLst/>
                <a:latin typeface="+mn-lt"/>
              </a:rPr>
              <a:t>Assets like IRAs are non-probate assets. The only time a Will would control a non-probate asset is if no beneficiary is designated or the estate is named as the beneficiary. This is why it is vital to ensure your designations with non-probate assets such as your IRA is coordinated with your Will.</a:t>
            </a:r>
            <a:endParaRPr lang="en-US" sz="1200" dirty="0">
              <a:solidFill>
                <a:schemeClr val="accent1"/>
              </a:solidFill>
              <a:latin typeface="+mn-lt"/>
            </a:endParaRPr>
          </a:p>
        </p:txBody>
      </p:sp>
      <p:sp>
        <p:nvSpPr>
          <p:cNvPr id="4" name="Slide Number Placeholder 3"/>
          <p:cNvSpPr>
            <a:spLocks noGrp="1"/>
          </p:cNvSpPr>
          <p:nvPr>
            <p:ph type="sldNum" sz="quarter" idx="5"/>
          </p:nvPr>
        </p:nvSpPr>
        <p:spPr/>
        <p:txBody>
          <a:bodyPr/>
          <a:lstStyle/>
          <a:p>
            <a:fld id="{D854A8C4-B08A-3247-B1AD-1E1C15FD29A7}" type="slidenum">
              <a:rPr lang="en-US" smtClean="0"/>
              <a:pPr/>
              <a:t>7</a:t>
            </a:fld>
            <a:endParaRPr lang="en-US" dirty="0"/>
          </a:p>
        </p:txBody>
      </p:sp>
    </p:spTree>
    <p:extLst>
      <p:ext uri="{BB962C8B-B14F-4D97-AF65-F5344CB8AC3E}">
        <p14:creationId xmlns:p14="http://schemas.microsoft.com/office/powerpoint/2010/main" val="2586028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chemeClr val="accent1"/>
                </a:solidFill>
                <a:effectLst/>
                <a:latin typeface="+mn-lt"/>
              </a:rPr>
              <a:t>Coordinating account titling and beneficiary designations with your will and/or trust is a critical, yet often overlooked, element of a successful estate plan. Failing to coordinate can </a:t>
            </a:r>
            <a:r>
              <a:rPr lang="en-US" sz="1200" b="0" i="0" kern="1200" dirty="0">
                <a:solidFill>
                  <a:schemeClr val="accent1"/>
                </a:solidFill>
                <a:effectLst/>
                <a:latin typeface="+mn-lt"/>
                <a:ea typeface="+mn-ea"/>
                <a:cs typeface="+mn-cs"/>
              </a:rPr>
              <a:t>cause your assets to pass in a manner in a way other than the way you intended and can lead to increased taxes, frustration and even legal conflict among heirs. A good, comprehensive estate plan can avoid these issues.</a:t>
            </a:r>
          </a:p>
          <a:p>
            <a:endParaRPr lang="en-US" sz="1200" b="0" i="0" kern="1200" dirty="0">
              <a:solidFill>
                <a:schemeClr val="accent1"/>
              </a:solidFill>
              <a:effectLst/>
              <a:latin typeface="+mn-lt"/>
              <a:ea typeface="+mn-ea"/>
              <a:cs typeface="+mn-cs"/>
            </a:endParaRPr>
          </a:p>
          <a:p>
            <a:r>
              <a:rPr lang="en-US" b="0" i="0" dirty="0">
                <a:solidFill>
                  <a:schemeClr val="accent1"/>
                </a:solidFill>
                <a:effectLst/>
                <a:latin typeface="+mn-lt"/>
              </a:rPr>
              <a:t>Wills and trusts pass most assets titled in your individual name to the beneficiaries named in the will or trust document. However, assets such as life insurance, annuities or individual retirement accounts (</a:t>
            </a:r>
            <a:r>
              <a:rPr lang="en-US" dirty="0">
                <a:solidFill>
                  <a:schemeClr val="accent1"/>
                </a:solidFill>
                <a:latin typeface="+mn-lt"/>
              </a:rPr>
              <a:t>IRAs</a:t>
            </a:r>
            <a:r>
              <a:rPr lang="en-US" b="0" i="0" dirty="0">
                <a:solidFill>
                  <a:schemeClr val="accent1"/>
                </a:solidFill>
                <a:effectLst/>
                <a:latin typeface="+mn-lt"/>
              </a:rPr>
              <a:t>,</a:t>
            </a:r>
            <a:r>
              <a:rPr lang="en-US" dirty="0">
                <a:solidFill>
                  <a:schemeClr val="accent1"/>
                </a:solidFill>
                <a:latin typeface="+mn-lt"/>
              </a:rPr>
              <a:t> 403(b)s,</a:t>
            </a:r>
            <a:r>
              <a:rPr lang="en-US" b="0" i="0" dirty="0">
                <a:solidFill>
                  <a:schemeClr val="accent1"/>
                </a:solidFill>
                <a:effectLst/>
                <a:latin typeface="+mn-lt"/>
              </a:rPr>
              <a:t> </a:t>
            </a:r>
            <a:r>
              <a:rPr lang="en-US" dirty="0">
                <a:solidFill>
                  <a:schemeClr val="accent1"/>
                </a:solidFill>
                <a:latin typeface="+mn-lt"/>
              </a:rPr>
              <a:t>401Ks</a:t>
            </a:r>
            <a:r>
              <a:rPr lang="en-US" b="0" i="0" dirty="0">
                <a:solidFill>
                  <a:schemeClr val="accent1"/>
                </a:solidFill>
                <a:effectLst/>
                <a:latin typeface="+mn-lt"/>
              </a:rPr>
              <a:t>, Roth, </a:t>
            </a:r>
            <a:r>
              <a:rPr lang="en-US" dirty="0">
                <a:solidFill>
                  <a:schemeClr val="accent1"/>
                </a:solidFill>
                <a:latin typeface="+mn-lt"/>
              </a:rPr>
              <a:t>SEPs</a:t>
            </a:r>
            <a:r>
              <a:rPr lang="en-US" b="0" i="0" dirty="0">
                <a:solidFill>
                  <a:schemeClr val="accent1"/>
                </a:solidFill>
                <a:effectLst/>
                <a:latin typeface="+mn-lt"/>
              </a:rPr>
              <a:t>, etc.) pass directly to third parties through a beneficiary designation. This is true even if your will or trust says otherwise.</a:t>
            </a:r>
            <a:endParaRPr lang="en-US" sz="1200" b="0" i="0" kern="1200" dirty="0">
              <a:solidFill>
                <a:schemeClr val="accent1"/>
              </a:solidFill>
              <a:effectLst/>
              <a:latin typeface="+mn-lt"/>
              <a:ea typeface="Calibri"/>
              <a:cs typeface="Calibri"/>
            </a:endParaRPr>
          </a:p>
          <a:p>
            <a:endParaRPr lang="en-US" sz="1200" b="0" i="0" kern="1200" dirty="0">
              <a:solidFill>
                <a:schemeClr val="accent1"/>
              </a:solidFill>
              <a:effectLst/>
              <a:latin typeface="+mn-lt"/>
              <a:ea typeface="+mn-ea"/>
              <a:cs typeface="+mn-cs"/>
            </a:endParaRPr>
          </a:p>
          <a:p>
            <a:r>
              <a:rPr lang="en-US" sz="1200" b="0" i="0" kern="1200" dirty="0">
                <a:solidFill>
                  <a:schemeClr val="accent1"/>
                </a:solidFill>
                <a:effectLst/>
                <a:latin typeface="+mn-lt"/>
              </a:rPr>
              <a:t>The term “titling” refers to the legal form of asset ownership. Certain types of accounts, such as qualified retirement assets – IRAs, 403(b</a:t>
            </a:r>
            <a:r>
              <a:rPr lang="en-US" dirty="0">
                <a:solidFill>
                  <a:schemeClr val="accent1"/>
                </a:solidFill>
                <a:latin typeface="+mn-lt"/>
              </a:rPr>
              <a:t>)s,</a:t>
            </a:r>
            <a:r>
              <a:rPr lang="en-US" sz="1200" b="0" i="0" kern="1200" dirty="0">
                <a:solidFill>
                  <a:schemeClr val="accent1"/>
                </a:solidFill>
                <a:effectLst/>
                <a:latin typeface="+mn-lt"/>
              </a:rPr>
              <a:t> </a:t>
            </a:r>
            <a:r>
              <a:rPr lang="en-US" dirty="0">
                <a:solidFill>
                  <a:schemeClr val="accent1"/>
                </a:solidFill>
                <a:latin typeface="+mn-lt"/>
              </a:rPr>
              <a:t>457s</a:t>
            </a:r>
            <a:r>
              <a:rPr lang="en-US" sz="1200" b="0" i="0" kern="1200" dirty="0">
                <a:solidFill>
                  <a:schemeClr val="accent1"/>
                </a:solidFill>
                <a:effectLst/>
                <a:latin typeface="+mn-lt"/>
              </a:rPr>
              <a:t>, or 401(k)</a:t>
            </a:r>
            <a:r>
              <a:rPr lang="en-US" dirty="0">
                <a:solidFill>
                  <a:schemeClr val="accent1"/>
                </a:solidFill>
                <a:latin typeface="+mn-lt"/>
              </a:rPr>
              <a:t>s</a:t>
            </a:r>
            <a:r>
              <a:rPr lang="en-US" sz="1200" b="0" i="0" kern="1200" dirty="0">
                <a:solidFill>
                  <a:schemeClr val="accent1"/>
                </a:solidFill>
                <a:effectLst/>
                <a:latin typeface="+mn-lt"/>
              </a:rPr>
              <a:t> –are single owner accounts and can’t be jointly owned. </a:t>
            </a:r>
            <a:r>
              <a:rPr lang="en-US" b="0" i="0" dirty="0">
                <a:solidFill>
                  <a:schemeClr val="accent1"/>
                </a:solidFill>
                <a:effectLst/>
                <a:latin typeface="+mn-lt"/>
              </a:rPr>
              <a:t>Assets that are titled in your name alone will pass according to the terms of your will or trust as long as you haven’t designated a different beneficiary. </a:t>
            </a:r>
            <a:r>
              <a:rPr lang="en-US" sz="1200" b="0" i="0" kern="1200" dirty="0">
                <a:solidFill>
                  <a:schemeClr val="accent1"/>
                </a:solidFill>
                <a:effectLst/>
                <a:latin typeface="+mn-lt"/>
              </a:rPr>
              <a:t>Other assets, such as bank accounts, CD, or non-qualified annuities, can be owned jointly and </a:t>
            </a:r>
            <a:r>
              <a:rPr lang="en-US" b="0" i="0" dirty="0">
                <a:solidFill>
                  <a:schemeClr val="accent1"/>
                </a:solidFill>
                <a:effectLst/>
                <a:latin typeface="+mn-lt"/>
              </a:rPr>
              <a:t>will pass directly to the surviving account holder when the first account holder dies regardless of what the first account holder’s will says.</a:t>
            </a:r>
            <a:endParaRPr lang="en-US" dirty="0">
              <a:solidFill>
                <a:schemeClr val="accent1"/>
              </a:solidFill>
              <a:ea typeface="Calibri"/>
              <a:cs typeface="Calibri"/>
            </a:endParaRPr>
          </a:p>
        </p:txBody>
      </p:sp>
      <p:sp>
        <p:nvSpPr>
          <p:cNvPr id="4" name="Slide Number Placeholder 3"/>
          <p:cNvSpPr>
            <a:spLocks noGrp="1"/>
          </p:cNvSpPr>
          <p:nvPr>
            <p:ph type="sldNum" sz="quarter" idx="5"/>
          </p:nvPr>
        </p:nvSpPr>
        <p:spPr/>
        <p:txBody>
          <a:bodyPr/>
          <a:lstStyle/>
          <a:p>
            <a:fld id="{D854A8C4-B08A-3247-B1AD-1E1C15FD29A7}" type="slidenum">
              <a:rPr lang="en-US" smtClean="0"/>
              <a:pPr/>
              <a:t>8</a:t>
            </a:fld>
            <a:endParaRPr lang="en-US" dirty="0"/>
          </a:p>
        </p:txBody>
      </p:sp>
    </p:spTree>
    <p:extLst>
      <p:ext uri="{BB962C8B-B14F-4D97-AF65-F5344CB8AC3E}">
        <p14:creationId xmlns:p14="http://schemas.microsoft.com/office/powerpoint/2010/main" val="443907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chemeClr val="accent1"/>
                </a:solidFill>
                <a:effectLst/>
                <a:latin typeface="+mn-lt"/>
              </a:rPr>
              <a:t>It is </a:t>
            </a:r>
            <a:r>
              <a:rPr lang="en-US" sz="1200" b="0" i="0" kern="1200" dirty="0">
                <a:solidFill>
                  <a:schemeClr val="accent1"/>
                </a:solidFill>
                <a:effectLst/>
                <a:latin typeface="+mn-lt"/>
                <a:ea typeface="+mn-ea"/>
                <a:cs typeface="+mn-cs"/>
              </a:rPr>
              <a:t>very important to keep your named beneficiaries updated. If your named beneficiary doesn’t survive you, your funds could revert to your estate, resulting in probate court. For retirement assets such as your IRA, the designated beneficiaries will inherit your assets among death. Should the spouse predecease you in death, or you have no spouse, assets will go to your estate. To help prevent gaps in the beneficiary designation process and properly allocate all of your accounts, you should name both primary and secondary beneficiaries. </a:t>
            </a:r>
          </a:p>
          <a:p>
            <a:endParaRPr lang="en-US" sz="1200" b="0" i="0" kern="1200" dirty="0">
              <a:solidFill>
                <a:schemeClr val="accent1"/>
              </a:solidFill>
              <a:effectLst/>
              <a:latin typeface="+mn-lt"/>
              <a:ea typeface="+mn-ea"/>
              <a:cs typeface="+mn-cs"/>
            </a:endParaRPr>
          </a:p>
          <a:p>
            <a:r>
              <a:rPr lang="en-US" sz="1200" b="0" i="0" kern="1200" dirty="0">
                <a:solidFill>
                  <a:schemeClr val="accent1"/>
                </a:solidFill>
                <a:effectLst/>
                <a:latin typeface="+mn-lt"/>
                <a:ea typeface="+mn-ea"/>
                <a:cs typeface="+mn-cs"/>
              </a:rPr>
              <a:t>For jointly held accounts such as bank accounts, CDs, and non-qualified annuities, assets will go to your joint account holder. Should this person pass away before you, assets will then be inherited by your designated beneficiaries. If there are none, your spouse will inherit, and if there is no spouse the assets will be distributed to your estate and will be distributed through the probate process. </a:t>
            </a:r>
          </a:p>
          <a:p>
            <a:endParaRPr lang="en-US" sz="1200" b="0" i="0" kern="1200" dirty="0">
              <a:solidFill>
                <a:schemeClr val="accent1"/>
              </a:solidFill>
              <a:effectLst/>
              <a:latin typeface="+mn-lt"/>
              <a:ea typeface="+mn-ea"/>
              <a:cs typeface="+mn-cs"/>
            </a:endParaRPr>
          </a:p>
          <a:p>
            <a:r>
              <a:rPr lang="en-US" sz="1200" b="0" i="0" kern="1200" dirty="0">
                <a:solidFill>
                  <a:schemeClr val="accent1"/>
                </a:solidFill>
                <a:effectLst/>
                <a:latin typeface="+mn-lt"/>
                <a:ea typeface="+mn-ea"/>
                <a:cs typeface="+mn-cs"/>
              </a:rPr>
              <a:t>One note: Most plans specify the current spouse gets 401k assets regardless of what the beneficiary form or will may indicate.  However, married spouses may formally waive their right to those 401k assets.  However, in MOST states IRA assets can have a named beneficiary other than a spouse without a waiver. Some community property states may still require a spouse's waiver.  </a:t>
            </a:r>
          </a:p>
        </p:txBody>
      </p:sp>
      <p:sp>
        <p:nvSpPr>
          <p:cNvPr id="4" name="Slide Number Placeholder 3"/>
          <p:cNvSpPr>
            <a:spLocks noGrp="1"/>
          </p:cNvSpPr>
          <p:nvPr>
            <p:ph type="sldNum" sz="quarter" idx="5"/>
          </p:nvPr>
        </p:nvSpPr>
        <p:spPr/>
        <p:txBody>
          <a:bodyPr/>
          <a:lstStyle/>
          <a:p>
            <a:fld id="{D854A8C4-B08A-3247-B1AD-1E1C15FD29A7}" type="slidenum">
              <a:rPr lang="en-US" smtClean="0"/>
              <a:pPr/>
              <a:t>9</a:t>
            </a:fld>
            <a:endParaRPr lang="en-US" dirty="0"/>
          </a:p>
        </p:txBody>
      </p:sp>
    </p:spTree>
    <p:extLst>
      <p:ext uri="{BB962C8B-B14F-4D97-AF65-F5344CB8AC3E}">
        <p14:creationId xmlns:p14="http://schemas.microsoft.com/office/powerpoint/2010/main" val="2327323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3237">
              <a:defRPr/>
            </a:pPr>
            <a:r>
              <a:rPr lang="en-US" b="0" i="0" dirty="0">
                <a:solidFill>
                  <a:schemeClr val="accent1"/>
                </a:solidFill>
                <a:effectLst/>
                <a:latin typeface="+mn-lt"/>
              </a:rPr>
              <a:t>Clearly it </a:t>
            </a:r>
            <a:r>
              <a:rPr lang="en-US" sz="1200" b="0" i="0" kern="1200" dirty="0">
                <a:solidFill>
                  <a:schemeClr val="accent1"/>
                </a:solidFill>
                <a:effectLst/>
                <a:latin typeface="+mn-lt"/>
                <a:ea typeface="+mn-ea"/>
                <a:cs typeface="+mn-cs"/>
              </a:rPr>
              <a:t>is vital to name your beneficiary on your retirement accounts or you risk those assets going to someone you didn’t intend to receive them. And you also risk exposing those assets to probate, creditors, and taxes. </a:t>
            </a:r>
          </a:p>
          <a:p>
            <a:pPr defTabSz="933237">
              <a:defRPr/>
            </a:pPr>
            <a:endParaRPr lang="en-US" sz="1200" b="0" i="0" kern="1200" dirty="0">
              <a:solidFill>
                <a:schemeClr val="accent1"/>
              </a:solidFill>
              <a:effectLst/>
              <a:latin typeface="+mn-lt"/>
              <a:ea typeface="+mn-ea"/>
              <a:cs typeface="+mn-cs"/>
            </a:endParaRPr>
          </a:p>
          <a:p>
            <a:pPr defTabSz="933237">
              <a:defRPr/>
            </a:pPr>
            <a:r>
              <a:rPr lang="en-US" sz="1200" b="0" i="0" kern="1200" dirty="0">
                <a:solidFill>
                  <a:schemeClr val="accent1"/>
                </a:solidFill>
                <a:effectLst/>
                <a:latin typeface="+mn-lt"/>
                <a:ea typeface="+mn-ea"/>
                <a:cs typeface="+mn-cs"/>
              </a:rPr>
              <a:t>Following your death, if there is no designated beneficiary on your retirement account it will have to go through the probate process. If you don’t make the designation yourself, someone else will do it for you. And it might not be what you want. </a:t>
            </a:r>
          </a:p>
          <a:p>
            <a:pPr defTabSz="933237">
              <a:defRPr/>
            </a:pPr>
            <a:endParaRPr lang="en-US" sz="1200" b="0" i="0" kern="1200" dirty="0">
              <a:solidFill>
                <a:schemeClr val="accent1"/>
              </a:solidFill>
              <a:effectLst/>
              <a:latin typeface="+mn-lt"/>
              <a:ea typeface="+mn-ea"/>
              <a:cs typeface="+mn-cs"/>
            </a:endParaRPr>
          </a:p>
          <a:p>
            <a:pPr defTabSz="933237">
              <a:defRPr/>
            </a:pPr>
            <a:r>
              <a:rPr lang="en-US" sz="1200" b="0" i="0" kern="1200" dirty="0">
                <a:solidFill>
                  <a:schemeClr val="accent1"/>
                </a:solidFill>
                <a:effectLst/>
                <a:latin typeface="+mn-lt"/>
                <a:ea typeface="+mn-ea"/>
                <a:cs typeface="+mn-cs"/>
              </a:rPr>
              <a:t>These situations occur more often than you might think. But they can be easily avoided by maintaining an up-to-date beneficiary designation. Again, If you die with your IRA still undesignated, it will end up in the probate process, which is not a good situation to put your grieving loved ones through.</a:t>
            </a:r>
          </a:p>
        </p:txBody>
      </p:sp>
      <p:sp>
        <p:nvSpPr>
          <p:cNvPr id="4" name="Slide Number Placeholder 3"/>
          <p:cNvSpPr>
            <a:spLocks noGrp="1"/>
          </p:cNvSpPr>
          <p:nvPr>
            <p:ph type="sldNum" sz="quarter" idx="5"/>
          </p:nvPr>
        </p:nvSpPr>
        <p:spPr/>
        <p:txBody>
          <a:bodyPr/>
          <a:lstStyle/>
          <a:p>
            <a:fld id="{D854A8C4-B08A-3247-B1AD-1E1C15FD29A7}" type="slidenum">
              <a:rPr lang="en-US" smtClean="0"/>
              <a:pPr/>
              <a:t>10</a:t>
            </a:fld>
            <a:endParaRPr lang="en-US" dirty="0"/>
          </a:p>
        </p:txBody>
      </p:sp>
    </p:spTree>
    <p:extLst>
      <p:ext uri="{BB962C8B-B14F-4D97-AF65-F5344CB8AC3E}">
        <p14:creationId xmlns:p14="http://schemas.microsoft.com/office/powerpoint/2010/main" val="2577974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077" rtl="0" eaLnBrk="1" fontAlgn="auto" latinLnBrk="0" hangingPunct="1">
              <a:lnSpc>
                <a:spcPct val="100000"/>
              </a:lnSpc>
              <a:spcBef>
                <a:spcPts val="0"/>
              </a:spcBef>
              <a:spcAft>
                <a:spcPts val="0"/>
              </a:spcAft>
              <a:buClrTx/>
              <a:buSzTx/>
              <a:buFontTx/>
              <a:buNone/>
              <a:tabLst/>
              <a:defRPr/>
            </a:pPr>
            <a:r>
              <a:rPr lang="en-US" dirty="0">
                <a:solidFill>
                  <a:schemeClr val="accent1"/>
                </a:solidFill>
              </a:rPr>
              <a:t>Now let’s turn to who should be your beneficiary.</a:t>
            </a:r>
          </a:p>
        </p:txBody>
      </p:sp>
      <p:sp>
        <p:nvSpPr>
          <p:cNvPr id="4" name="Slide Number Placeholder 3"/>
          <p:cNvSpPr>
            <a:spLocks noGrp="1"/>
          </p:cNvSpPr>
          <p:nvPr>
            <p:ph type="sldNum" sz="quarter" idx="5"/>
          </p:nvPr>
        </p:nvSpPr>
        <p:spPr/>
        <p:txBody>
          <a:bodyPr/>
          <a:lstStyle/>
          <a:p>
            <a:fld id="{D854A8C4-B08A-3247-B1AD-1E1C15FD29A7}" type="slidenum">
              <a:rPr lang="en-US" smtClean="0"/>
              <a:pPr/>
              <a:t>11</a:t>
            </a:fld>
            <a:endParaRPr lang="en-US" dirty="0"/>
          </a:p>
        </p:txBody>
      </p:sp>
    </p:spTree>
    <p:extLst>
      <p:ext uri="{BB962C8B-B14F-4D97-AF65-F5344CB8AC3E}">
        <p14:creationId xmlns:p14="http://schemas.microsoft.com/office/powerpoint/2010/main" val="24283098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chemeClr val="accent1"/>
                </a:solidFill>
              </a:rPr>
              <a:t>It is </a:t>
            </a:r>
            <a:r>
              <a:rPr lang="en-US" sz="1200" kern="1200" dirty="0">
                <a:solidFill>
                  <a:schemeClr val="accent1"/>
                </a:solidFill>
                <a:latin typeface="+mn-lt"/>
                <a:ea typeface="+mn-ea"/>
                <a:cs typeface="+mn-cs"/>
              </a:rPr>
              <a:t>wise to designate both primary and contingent beneficiaries. </a:t>
            </a:r>
          </a:p>
          <a:p>
            <a:endParaRPr lang="en-US" sz="1200" kern="1200" dirty="0">
              <a:solidFill>
                <a:schemeClr val="accent1"/>
              </a:solidFill>
              <a:latin typeface="+mn-lt"/>
              <a:ea typeface="+mn-ea"/>
              <a:cs typeface="+mn-cs"/>
            </a:endParaRPr>
          </a:p>
          <a:p>
            <a:r>
              <a:rPr lang="en-US" sz="1200" kern="1200" dirty="0">
                <a:solidFill>
                  <a:schemeClr val="accent1"/>
                </a:solidFill>
                <a:latin typeface="+mn-lt"/>
                <a:ea typeface="+mn-ea"/>
                <a:cs typeface="+mn-cs"/>
              </a:rPr>
              <a:t>Your primary beneficiary, such as your spouse, will receive the entire assets upon your death. For non-retirement plan accounts, you don’t need to designate just one primary beneficiary – you can delegate multiple primary beneficiaries that will get their share of the assets. </a:t>
            </a:r>
          </a:p>
          <a:p>
            <a:endParaRPr lang="en-US" sz="1200" kern="1200" dirty="0">
              <a:solidFill>
                <a:schemeClr val="accent1"/>
              </a:solidFill>
              <a:latin typeface="+mn-lt"/>
              <a:ea typeface="+mn-ea"/>
              <a:cs typeface="+mn-cs"/>
            </a:endParaRPr>
          </a:p>
          <a:p>
            <a:r>
              <a:rPr lang="en-US" sz="1200" kern="1200" dirty="0">
                <a:solidFill>
                  <a:schemeClr val="accent1"/>
                </a:solidFill>
                <a:latin typeface="+mn-lt"/>
                <a:ea typeface="+mn-ea"/>
                <a:cs typeface="+mn-cs"/>
              </a:rPr>
              <a:t>Contingent beneficiaries, often your children, will receive the assets if there are no surviving primary beneficiaries. As with the primary beneficiaries, you can designate multiple contingent beneficiaries.</a:t>
            </a:r>
          </a:p>
          <a:p>
            <a:endParaRPr lang="en-US" sz="1200" kern="1200" dirty="0">
              <a:solidFill>
                <a:schemeClr val="accent1"/>
              </a:solidFill>
              <a:latin typeface="+mn-lt"/>
              <a:ea typeface="+mn-ea"/>
              <a:cs typeface="+mn-cs"/>
            </a:endParaRPr>
          </a:p>
          <a:p>
            <a:r>
              <a:rPr lang="en-US" sz="1200" kern="1200" dirty="0">
                <a:solidFill>
                  <a:schemeClr val="accent1"/>
                </a:solidFill>
                <a:latin typeface="+mn-lt"/>
                <a:ea typeface="+mn-ea"/>
                <a:cs typeface="+mn-cs"/>
              </a:rPr>
              <a:t>Again it's important to note, that your married spouse may still receive retirement assets even though you've designated others to be the primary beneficiary. It's always a good idea to review these designations with a financial professional or an attorney.</a:t>
            </a:r>
          </a:p>
        </p:txBody>
      </p:sp>
      <p:sp>
        <p:nvSpPr>
          <p:cNvPr id="4" name="Slide Number Placeholder 3"/>
          <p:cNvSpPr>
            <a:spLocks noGrp="1"/>
          </p:cNvSpPr>
          <p:nvPr>
            <p:ph type="sldNum" sz="quarter" idx="5"/>
          </p:nvPr>
        </p:nvSpPr>
        <p:spPr/>
        <p:txBody>
          <a:bodyPr/>
          <a:lstStyle/>
          <a:p>
            <a:fld id="{D854A8C4-B08A-3247-B1AD-1E1C15FD29A7}" type="slidenum">
              <a:rPr lang="en-US" smtClean="0"/>
              <a:pPr/>
              <a:t>12</a:t>
            </a:fld>
            <a:endParaRPr lang="en-US" dirty="0"/>
          </a:p>
        </p:txBody>
      </p:sp>
    </p:spTree>
    <p:extLst>
      <p:ext uri="{BB962C8B-B14F-4D97-AF65-F5344CB8AC3E}">
        <p14:creationId xmlns:p14="http://schemas.microsoft.com/office/powerpoint/2010/main" val="676443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33237" rtl="0" eaLnBrk="1" fontAlgn="auto" latinLnBrk="0" hangingPunct="1">
              <a:lnSpc>
                <a:spcPct val="100000"/>
              </a:lnSpc>
              <a:spcBef>
                <a:spcPts val="0"/>
              </a:spcBef>
              <a:spcAft>
                <a:spcPts val="0"/>
              </a:spcAft>
              <a:buClrTx/>
              <a:buSzTx/>
              <a:buFontTx/>
              <a:buNone/>
              <a:tabLst/>
              <a:defRPr/>
            </a:pPr>
            <a:r>
              <a:rPr lang="en-US" sz="1200" dirty="0">
                <a:solidFill>
                  <a:schemeClr val="accent1"/>
                </a:solidFill>
                <a:latin typeface="+mn-lt"/>
                <a:cs typeface="Calibri" panose="020F0502020204030204" pitchFamily="34" charset="0"/>
              </a:rPr>
              <a:t>A beneficiary can be any person or entity you choose to receive the benefits of assets after you die, such as your spouse, child, grandchild, friend, charity or trust.</a:t>
            </a:r>
          </a:p>
        </p:txBody>
      </p:sp>
      <p:sp>
        <p:nvSpPr>
          <p:cNvPr id="4" name="Slide Number Placeholder 3"/>
          <p:cNvSpPr>
            <a:spLocks noGrp="1"/>
          </p:cNvSpPr>
          <p:nvPr>
            <p:ph type="sldNum" sz="quarter" idx="5"/>
          </p:nvPr>
        </p:nvSpPr>
        <p:spPr/>
        <p:txBody>
          <a:bodyPr/>
          <a:lstStyle/>
          <a:p>
            <a:fld id="{D854A8C4-B08A-3247-B1AD-1E1C15FD29A7}" type="slidenum">
              <a:rPr lang="en-US" smtClean="0"/>
              <a:pPr/>
              <a:t>13</a:t>
            </a:fld>
            <a:endParaRPr lang="en-US" dirty="0"/>
          </a:p>
        </p:txBody>
      </p:sp>
    </p:spTree>
    <p:extLst>
      <p:ext uri="{BB962C8B-B14F-4D97-AF65-F5344CB8AC3E}">
        <p14:creationId xmlns:p14="http://schemas.microsoft.com/office/powerpoint/2010/main" val="974086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3237">
              <a:defRPr/>
            </a:pPr>
            <a:r>
              <a:rPr lang="en-US" sz="1200" dirty="0">
                <a:solidFill>
                  <a:schemeClr val="accent1"/>
                </a:solidFill>
              </a:rPr>
              <a:t>Let’s revisit the case of Ted the lawyer, his ex-wife Anne (who he hasn’t been married to for well over 30 years), and his second wife Nicole and their children. From what we have learned, who has received Ted’s IRA, Anne or Nicole?</a:t>
            </a:r>
          </a:p>
          <a:p>
            <a:pPr defTabSz="933237">
              <a:defRPr/>
            </a:pPr>
            <a:endParaRPr lang="en-US" sz="1200" dirty="0">
              <a:solidFill>
                <a:schemeClr val="accent1"/>
              </a:solidFill>
            </a:endParaRPr>
          </a:p>
          <a:p>
            <a:pPr defTabSz="933237">
              <a:defRPr/>
            </a:pPr>
            <a:r>
              <a:rPr lang="en-US" sz="1200" dirty="0">
                <a:solidFill>
                  <a:schemeClr val="accent1"/>
                </a:solidFill>
              </a:rPr>
              <a:t>As Nicole and her children learned, an IRA beneficiary designation will often supersede a will. Since Ted never changed his beneficiary designation on his original IRA and he rolled subsequent retirement accounts into that account, his ex-wife inherited a windfall. </a:t>
            </a:r>
          </a:p>
          <a:p>
            <a:pPr defTabSz="933237">
              <a:defRPr/>
            </a:pPr>
            <a:endParaRPr lang="en-US" sz="1200" dirty="0">
              <a:solidFill>
                <a:schemeClr val="accent1"/>
              </a:solidFill>
              <a:effectLst/>
              <a:latin typeface="Arial" panose="020B0604020202020204" pitchFamily="34" charset="0"/>
            </a:endParaRPr>
          </a:p>
          <a:p>
            <a:pPr defTabSz="933237">
              <a:defRPr/>
            </a:pPr>
            <a:r>
              <a:rPr lang="en-US" dirty="0">
                <a:solidFill>
                  <a:schemeClr val="accent1"/>
                </a:solidFill>
                <a:effectLst/>
                <a:latin typeface="Arial" panose="020B0604020202020204" pitchFamily="34" charset="0"/>
              </a:rPr>
              <a:t>It is vital to keep your beneficiary forms updated on your IRA assets.</a:t>
            </a:r>
            <a:endParaRPr lang="en-US" sz="1200" dirty="0">
              <a:solidFill>
                <a:schemeClr val="accent1"/>
              </a:solidFill>
            </a:endParaRPr>
          </a:p>
        </p:txBody>
      </p:sp>
      <p:sp>
        <p:nvSpPr>
          <p:cNvPr id="4" name="Slide Number Placeholder 3"/>
          <p:cNvSpPr>
            <a:spLocks noGrp="1"/>
          </p:cNvSpPr>
          <p:nvPr>
            <p:ph type="sldNum" sz="quarter" idx="5"/>
          </p:nvPr>
        </p:nvSpPr>
        <p:spPr/>
        <p:txBody>
          <a:bodyPr/>
          <a:lstStyle/>
          <a:p>
            <a:fld id="{D854A8C4-B08A-3247-B1AD-1E1C15FD29A7}" type="slidenum">
              <a:rPr lang="en-US" smtClean="0"/>
              <a:pPr/>
              <a:t>14</a:t>
            </a:fld>
            <a:endParaRPr lang="en-US" dirty="0"/>
          </a:p>
        </p:txBody>
      </p:sp>
    </p:spTree>
    <p:extLst>
      <p:ext uri="{BB962C8B-B14F-4D97-AF65-F5344CB8AC3E}">
        <p14:creationId xmlns:p14="http://schemas.microsoft.com/office/powerpoint/2010/main" val="7297121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077" rtl="0" eaLnBrk="1" fontAlgn="auto" latinLnBrk="0" hangingPunct="1">
              <a:lnSpc>
                <a:spcPct val="100000"/>
              </a:lnSpc>
              <a:spcBef>
                <a:spcPts val="0"/>
              </a:spcBef>
              <a:spcAft>
                <a:spcPts val="0"/>
              </a:spcAft>
              <a:buClrTx/>
              <a:buSzTx/>
              <a:buFontTx/>
              <a:buNone/>
              <a:tabLst/>
              <a:defRPr/>
            </a:pPr>
            <a:r>
              <a:rPr lang="en-US" dirty="0">
                <a:solidFill>
                  <a:schemeClr val="accent1"/>
                </a:solidFill>
              </a:rPr>
              <a:t>Now let’s explore important considerations when you are the one inheriting retirement assets. </a:t>
            </a:r>
          </a:p>
        </p:txBody>
      </p:sp>
      <p:sp>
        <p:nvSpPr>
          <p:cNvPr id="4" name="Slide Number Placeholder 3"/>
          <p:cNvSpPr>
            <a:spLocks noGrp="1"/>
          </p:cNvSpPr>
          <p:nvPr>
            <p:ph type="sldNum" sz="quarter" idx="5"/>
          </p:nvPr>
        </p:nvSpPr>
        <p:spPr/>
        <p:txBody>
          <a:bodyPr/>
          <a:lstStyle/>
          <a:p>
            <a:fld id="{D854A8C4-B08A-3247-B1AD-1E1C15FD29A7}" type="slidenum">
              <a:rPr lang="en-US" smtClean="0"/>
              <a:pPr/>
              <a:t>15</a:t>
            </a:fld>
            <a:endParaRPr lang="en-US" dirty="0"/>
          </a:p>
        </p:txBody>
      </p:sp>
    </p:spTree>
    <p:extLst>
      <p:ext uri="{BB962C8B-B14F-4D97-AF65-F5344CB8AC3E}">
        <p14:creationId xmlns:p14="http://schemas.microsoft.com/office/powerpoint/2010/main" val="35064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chemeClr val="accent1"/>
                </a:solidFill>
                <a:effectLst/>
                <a:latin typeface="+mn-lt"/>
              </a:rPr>
              <a:t>When </a:t>
            </a:r>
            <a:r>
              <a:rPr lang="en-US" sz="1200" b="0" i="0" kern="1200" dirty="0">
                <a:solidFill>
                  <a:schemeClr val="accent1"/>
                </a:solidFill>
                <a:effectLst/>
                <a:latin typeface="+mn-lt"/>
                <a:ea typeface="+mn-ea"/>
                <a:cs typeface="+mn-cs"/>
              </a:rPr>
              <a:t>you inherit retirement account assets, you may be confused about your options. Can you distribute the funds? What about rolling them over to your own IRA? The situation is complicated because the distribution options available to a retirement account beneficiary account determined by several factors.</a:t>
            </a:r>
          </a:p>
          <a:p>
            <a:endParaRPr lang="en-US" sz="1200" b="0" i="0" kern="1200" dirty="0">
              <a:solidFill>
                <a:schemeClr val="accent1"/>
              </a:solidFill>
              <a:effectLst/>
              <a:latin typeface="+mn-lt"/>
              <a:ea typeface="+mn-ea"/>
              <a:cs typeface="+mn-cs"/>
            </a:endParaRPr>
          </a:p>
          <a:p>
            <a:r>
              <a:rPr lang="en-US" sz="1200" b="0" i="0" kern="1200" dirty="0">
                <a:solidFill>
                  <a:schemeClr val="accent1"/>
                </a:solidFill>
                <a:effectLst/>
                <a:latin typeface="+mn-lt"/>
                <a:ea typeface="+mn-ea"/>
                <a:cs typeface="+mn-cs"/>
              </a:rPr>
              <a:t>When your spouse precedes you in death, you have a variety of options available to you. First, you can inherit their IRA and designate yourself as the account holder. In this case, you are treating the IRA as your own account.</a:t>
            </a:r>
          </a:p>
          <a:p>
            <a:endParaRPr lang="en-US" sz="1200" b="0" i="0" kern="1200" dirty="0">
              <a:solidFill>
                <a:schemeClr val="accent1"/>
              </a:solidFill>
              <a:effectLst/>
              <a:latin typeface="+mn-lt"/>
              <a:ea typeface="+mn-ea"/>
              <a:cs typeface="+mn-cs"/>
            </a:endParaRPr>
          </a:p>
          <a:p>
            <a:pPr marL="0" indent="0">
              <a:spcBef>
                <a:spcPts val="1200"/>
              </a:spcBef>
              <a:buFont typeface="Wingdings" pitchFamily="2" charset="2"/>
              <a:buNone/>
            </a:pPr>
            <a:r>
              <a:rPr lang="en-US" sz="1200" b="0" i="0" kern="1200" dirty="0">
                <a:solidFill>
                  <a:schemeClr val="accent1"/>
                </a:solidFill>
                <a:effectLst/>
                <a:latin typeface="+mn-lt"/>
                <a:ea typeface="+mn-ea"/>
                <a:cs typeface="+mn-cs"/>
              </a:rPr>
              <a:t>Another option may be to establish an inherited IRA. You would re-register the IRA in your name upon your spouse’s death and continue the Required Minimum Distributions, if required, based on your own life expectancy according to IRS tables. You may also establish an inherited IRA and delay those required minimum distributions until the end of the year following the year the deceased spouse would have attained age 73.</a:t>
            </a:r>
          </a:p>
          <a:p>
            <a:pPr marL="0" indent="0">
              <a:spcBef>
                <a:spcPts val="1200"/>
              </a:spcBef>
              <a:buFont typeface="Wingdings" pitchFamily="2" charset="2"/>
              <a:buNone/>
            </a:pPr>
            <a:endParaRPr lang="en-US" sz="1200" b="0" i="0" kern="1200" dirty="0">
              <a:solidFill>
                <a:schemeClr val="accent1"/>
              </a:solidFill>
              <a:effectLst/>
              <a:latin typeface="+mn-lt"/>
              <a:ea typeface="+mn-ea"/>
              <a:cs typeface="+mn-cs"/>
            </a:endParaRPr>
          </a:p>
          <a:p>
            <a:pPr marL="0" indent="0">
              <a:spcBef>
                <a:spcPts val="1200"/>
              </a:spcBef>
              <a:buFont typeface="Wingdings" pitchFamily="2" charset="2"/>
              <a:buNone/>
            </a:pPr>
            <a:r>
              <a:rPr lang="en-US" sz="1200" b="0" i="0" kern="1200" dirty="0">
                <a:solidFill>
                  <a:schemeClr val="accent1"/>
                </a:solidFill>
                <a:effectLst/>
                <a:latin typeface="+mn-lt"/>
                <a:ea typeface="+mn-ea"/>
                <a:cs typeface="+mn-cs"/>
              </a:rPr>
              <a:t>You would also be able to rollover the inherited account into your own IRA, or take a lump-sum payment should you need the cash. </a:t>
            </a:r>
          </a:p>
        </p:txBody>
      </p:sp>
      <p:sp>
        <p:nvSpPr>
          <p:cNvPr id="4" name="Slide Number Placeholder 3"/>
          <p:cNvSpPr>
            <a:spLocks noGrp="1"/>
          </p:cNvSpPr>
          <p:nvPr>
            <p:ph type="sldNum" sz="quarter" idx="5"/>
          </p:nvPr>
        </p:nvSpPr>
        <p:spPr/>
        <p:txBody>
          <a:bodyPr/>
          <a:lstStyle/>
          <a:p>
            <a:fld id="{D854A8C4-B08A-3247-B1AD-1E1C15FD29A7}" type="slidenum">
              <a:rPr lang="en-US" smtClean="0"/>
              <a:pPr/>
              <a:t>16</a:t>
            </a:fld>
            <a:endParaRPr lang="en-US" dirty="0"/>
          </a:p>
        </p:txBody>
      </p:sp>
    </p:spTree>
    <p:extLst>
      <p:ext uri="{BB962C8B-B14F-4D97-AF65-F5344CB8AC3E}">
        <p14:creationId xmlns:p14="http://schemas.microsoft.com/office/powerpoint/2010/main" val="3280480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chemeClr val="accent1"/>
                </a:solidFill>
                <a:latin typeface="+mn-lt"/>
              </a:rPr>
              <a:t>If you </a:t>
            </a:r>
            <a:r>
              <a:rPr lang="en-US" sz="1200" kern="1200" dirty="0">
                <a:solidFill>
                  <a:schemeClr val="accent1"/>
                </a:solidFill>
                <a:latin typeface="+mn-lt"/>
                <a:ea typeface="+mn-ea"/>
                <a:cs typeface="+mn-cs"/>
              </a:rPr>
              <a:t>are inheriting the IRA from someone other than your spouse, you have fewer options. For starters, the account can not be titled as your own. </a:t>
            </a:r>
          </a:p>
          <a:p>
            <a:endParaRPr lang="en-US" sz="1200" kern="1200" dirty="0">
              <a:solidFill>
                <a:schemeClr val="accent1"/>
              </a:solidFill>
              <a:latin typeface="+mn-lt"/>
              <a:ea typeface="+mn-ea"/>
              <a:cs typeface="+mn-cs"/>
            </a:endParaRPr>
          </a:p>
          <a:p>
            <a:pPr marL="0" marR="0" lvl="0" indent="0" algn="l" defTabSz="457077" rtl="0" eaLnBrk="1" fontAlgn="auto" latinLnBrk="0" hangingPunct="1">
              <a:lnSpc>
                <a:spcPct val="100000"/>
              </a:lnSpc>
              <a:spcBef>
                <a:spcPts val="0"/>
              </a:spcBef>
              <a:spcAft>
                <a:spcPts val="0"/>
              </a:spcAft>
              <a:buClrTx/>
              <a:buSzTx/>
              <a:buFontTx/>
              <a:buNone/>
              <a:tabLst/>
              <a:defRPr/>
            </a:pPr>
            <a:r>
              <a:rPr lang="en-US" sz="1200" kern="1200" dirty="0">
                <a:solidFill>
                  <a:schemeClr val="accent1"/>
                </a:solidFill>
                <a:latin typeface="+mn-lt"/>
                <a:ea typeface="+mn-ea"/>
                <a:cs typeface="+mn-cs"/>
              </a:rPr>
              <a:t>You may be able to transfer the assets to a new inherited IRA account, protecting yourself from taxes and penalties.</a:t>
            </a:r>
          </a:p>
          <a:p>
            <a:endParaRPr lang="en-US" sz="1200" kern="1200" dirty="0">
              <a:solidFill>
                <a:schemeClr val="accent1"/>
              </a:solidFill>
              <a:latin typeface="+mn-lt"/>
              <a:ea typeface="+mn-ea"/>
              <a:cs typeface="+mn-cs"/>
            </a:endParaRPr>
          </a:p>
          <a:p>
            <a:pPr marL="0" indent="0">
              <a:spcBef>
                <a:spcPts val="1200"/>
              </a:spcBef>
              <a:buFont typeface="Wingdings" pitchFamily="2" charset="2"/>
              <a:buNone/>
            </a:pPr>
            <a:r>
              <a:rPr lang="en-US" sz="1200" kern="1200" dirty="0">
                <a:solidFill>
                  <a:schemeClr val="accent1"/>
                </a:solidFill>
                <a:latin typeface="+mn-lt"/>
                <a:ea typeface="+mn-ea"/>
                <a:cs typeface="+mn-cs"/>
              </a:rPr>
              <a:t>Some factors to consider:</a:t>
            </a:r>
          </a:p>
          <a:p>
            <a:pPr marL="0" indent="0">
              <a:spcBef>
                <a:spcPts val="1200"/>
              </a:spcBef>
              <a:buFont typeface="Wingdings" pitchFamily="2" charset="2"/>
              <a:buNone/>
            </a:pPr>
            <a:endParaRPr lang="en-US" sz="1200" kern="1200" dirty="0">
              <a:solidFill>
                <a:schemeClr val="accent1"/>
              </a:solidFill>
              <a:latin typeface="+mn-lt"/>
              <a:ea typeface="+mn-ea"/>
              <a:cs typeface="+mn-cs"/>
            </a:endParaRPr>
          </a:p>
          <a:p>
            <a:pPr marL="0" indent="0">
              <a:spcBef>
                <a:spcPts val="1200"/>
              </a:spcBef>
              <a:buFont typeface="Wingdings" pitchFamily="2" charset="2"/>
              <a:buNone/>
            </a:pPr>
            <a:r>
              <a:rPr lang="en-US" sz="1200" kern="1200" dirty="0">
                <a:solidFill>
                  <a:schemeClr val="accent1"/>
                </a:solidFill>
                <a:latin typeface="+mn-lt"/>
                <a:ea typeface="+mn-ea"/>
                <a:cs typeface="+mn-cs"/>
              </a:rPr>
              <a:t>For deaths prior to the Required Beginning Date, a non-spousal beneficiary must deplete the inherited account by the end of the 10th year following the year of the original account owner’s death.</a:t>
            </a:r>
          </a:p>
          <a:p>
            <a:pPr marL="0" indent="0">
              <a:spcBef>
                <a:spcPts val="1200"/>
              </a:spcBef>
              <a:buFont typeface="Wingdings" pitchFamily="2" charset="2"/>
              <a:buNone/>
            </a:pPr>
            <a:endParaRPr lang="en-US" sz="1200" kern="1200" dirty="0">
              <a:solidFill>
                <a:schemeClr val="accent1"/>
              </a:solidFill>
              <a:latin typeface="+mn-lt"/>
              <a:ea typeface="+mn-ea"/>
              <a:cs typeface="+mn-cs"/>
            </a:endParaRPr>
          </a:p>
          <a:p>
            <a:pPr marL="0" indent="0">
              <a:spcBef>
                <a:spcPts val="1200"/>
              </a:spcBef>
              <a:buFont typeface="Wingdings" pitchFamily="2" charset="2"/>
              <a:buNone/>
            </a:pPr>
            <a:r>
              <a:rPr lang="en-US" sz="1200" kern="1200" dirty="0">
                <a:solidFill>
                  <a:schemeClr val="accent1"/>
                </a:solidFill>
                <a:latin typeface="+mn-lt"/>
                <a:ea typeface="+mn-ea"/>
                <a:cs typeface="+mn-cs"/>
              </a:rPr>
              <a:t>For deaths on or after the Required Beginning Date, the distributions will continue over the life expectancy of the designated beneficiary and the account must be depleted by the end of the 10th year following the year of death.</a:t>
            </a:r>
          </a:p>
          <a:p>
            <a:pPr marL="0" indent="0">
              <a:spcBef>
                <a:spcPts val="1200"/>
              </a:spcBef>
              <a:buFont typeface="Wingdings" pitchFamily="2" charset="2"/>
              <a:buNone/>
            </a:pPr>
            <a:endParaRPr lang="en-US" sz="1200" kern="1200" dirty="0">
              <a:solidFill>
                <a:schemeClr val="accent1"/>
              </a:solidFill>
              <a:latin typeface="+mn-lt"/>
              <a:ea typeface="+mn-ea"/>
              <a:cs typeface="+mn-cs"/>
            </a:endParaRPr>
          </a:p>
          <a:p>
            <a:pPr marL="0" indent="0">
              <a:spcBef>
                <a:spcPts val="1200"/>
              </a:spcBef>
              <a:buFont typeface="Wingdings" pitchFamily="2" charset="2"/>
              <a:buNone/>
            </a:pPr>
            <a:r>
              <a:rPr lang="en-US" sz="1200" kern="1200" dirty="0">
                <a:solidFill>
                  <a:schemeClr val="accent1"/>
                </a:solidFill>
                <a:latin typeface="+mn-lt"/>
                <a:ea typeface="+mn-ea"/>
                <a:cs typeface="+mn-cs"/>
              </a:rPr>
              <a:t>Finally, you can simply take a lump sum cash payout. </a:t>
            </a:r>
          </a:p>
        </p:txBody>
      </p:sp>
      <p:sp>
        <p:nvSpPr>
          <p:cNvPr id="4" name="Slide Number Placeholder 3"/>
          <p:cNvSpPr>
            <a:spLocks noGrp="1"/>
          </p:cNvSpPr>
          <p:nvPr>
            <p:ph type="sldNum" sz="quarter" idx="5"/>
          </p:nvPr>
        </p:nvSpPr>
        <p:spPr/>
        <p:txBody>
          <a:bodyPr/>
          <a:lstStyle/>
          <a:p>
            <a:fld id="{D854A8C4-B08A-3247-B1AD-1E1C15FD29A7}" type="slidenum">
              <a:rPr lang="en-US" smtClean="0"/>
              <a:pPr/>
              <a:t>17</a:t>
            </a:fld>
            <a:endParaRPr lang="en-US" dirty="0"/>
          </a:p>
        </p:txBody>
      </p:sp>
    </p:spTree>
    <p:extLst>
      <p:ext uri="{BB962C8B-B14F-4D97-AF65-F5344CB8AC3E}">
        <p14:creationId xmlns:p14="http://schemas.microsoft.com/office/powerpoint/2010/main" val="31227846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077" rtl="0" eaLnBrk="1" fontAlgn="auto" latinLnBrk="0" hangingPunct="1">
              <a:lnSpc>
                <a:spcPct val="100000"/>
              </a:lnSpc>
              <a:spcBef>
                <a:spcPts val="0"/>
              </a:spcBef>
              <a:spcAft>
                <a:spcPts val="0"/>
              </a:spcAft>
              <a:buClrTx/>
              <a:buSzTx/>
              <a:buFontTx/>
              <a:buNone/>
              <a:tabLst/>
              <a:defRPr/>
            </a:pPr>
            <a:r>
              <a:rPr lang="en-US" b="0" i="0" dirty="0">
                <a:solidFill>
                  <a:schemeClr val="accent1"/>
                </a:solidFill>
                <a:effectLst/>
                <a:latin typeface="+mn-lt"/>
              </a:rPr>
              <a:t>The IRS doesn’t allow you to roll the money from an inherited IRA into one of your existing accounts. Instead, you’ll have to transfer your portion of the assets into a new IRA set up and formally named as an inherited IRA. In the example on this slide, the proper registration would be the first one: John Doe, deceased, IRA, for the benefit of Daughter Doe. </a:t>
            </a:r>
            <a:endParaRPr lang="en-US" sz="1200" dirty="0">
              <a:solidFill>
                <a:schemeClr val="accent1"/>
              </a:solidFill>
              <a:latin typeface="+mn-lt"/>
            </a:endParaRPr>
          </a:p>
        </p:txBody>
      </p:sp>
      <p:sp>
        <p:nvSpPr>
          <p:cNvPr id="4" name="Slide Number Placeholder 3"/>
          <p:cNvSpPr>
            <a:spLocks noGrp="1"/>
          </p:cNvSpPr>
          <p:nvPr>
            <p:ph type="sldNum" sz="quarter" idx="5"/>
          </p:nvPr>
        </p:nvSpPr>
        <p:spPr/>
        <p:txBody>
          <a:bodyPr/>
          <a:lstStyle/>
          <a:p>
            <a:fld id="{D854A8C4-B08A-3247-B1AD-1E1C15FD29A7}" type="slidenum">
              <a:rPr lang="en-US" smtClean="0"/>
              <a:pPr/>
              <a:t>18</a:t>
            </a:fld>
            <a:endParaRPr lang="en-US" dirty="0"/>
          </a:p>
        </p:txBody>
      </p:sp>
    </p:spTree>
    <p:extLst>
      <p:ext uri="{BB962C8B-B14F-4D97-AF65-F5344CB8AC3E}">
        <p14:creationId xmlns:p14="http://schemas.microsoft.com/office/powerpoint/2010/main" val="22215751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chemeClr val="accent1"/>
                </a:solidFill>
                <a:latin typeface="+mn-lt"/>
              </a:rPr>
              <a:t>When </a:t>
            </a:r>
            <a:r>
              <a:rPr lang="en-US" sz="1200" kern="1200" dirty="0">
                <a:solidFill>
                  <a:schemeClr val="accent1"/>
                </a:solidFill>
                <a:latin typeface="+mn-lt"/>
                <a:ea typeface="+mn-ea"/>
                <a:cs typeface="+mn-cs"/>
              </a:rPr>
              <a:t>you inherit a supplemental retirement account, such as a 403(b), 457 or other employer-sponsored retirement account, what you are able to do with those assets depend on a number of factors. </a:t>
            </a:r>
          </a:p>
          <a:p>
            <a:endParaRPr lang="en-US" sz="1200" kern="1200" dirty="0">
              <a:solidFill>
                <a:schemeClr val="accent1"/>
              </a:solidFill>
              <a:latin typeface="+mn-lt"/>
              <a:ea typeface="+mn-ea"/>
              <a:cs typeface="+mn-cs"/>
            </a:endParaRPr>
          </a:p>
          <a:p>
            <a:r>
              <a:rPr lang="en-US" sz="1200" kern="1200" dirty="0">
                <a:solidFill>
                  <a:schemeClr val="accent1"/>
                </a:solidFill>
                <a:latin typeface="+mn-lt"/>
                <a:ea typeface="+mn-ea"/>
                <a:cs typeface="+mn-cs"/>
              </a:rPr>
              <a:t>If you inherit the account from your spouse, you may maintain the plan and make regular withdrawals, move the assets to your own retirement plan in your own name, roll over the assets into your own IRA, or take a lump-sum withdrawal. </a:t>
            </a:r>
          </a:p>
          <a:p>
            <a:endParaRPr lang="en-US" sz="1200" kern="1200" dirty="0">
              <a:solidFill>
                <a:schemeClr val="accent1"/>
              </a:solidFill>
              <a:latin typeface="+mn-lt"/>
              <a:ea typeface="+mn-ea"/>
              <a:cs typeface="+mn-cs"/>
            </a:endParaRPr>
          </a:p>
          <a:p>
            <a:r>
              <a:rPr lang="en-US" sz="1200" kern="1200" dirty="0">
                <a:solidFill>
                  <a:schemeClr val="accent1"/>
                </a:solidFill>
                <a:latin typeface="+mn-lt"/>
                <a:ea typeface="+mn-ea"/>
                <a:cs typeface="+mn-cs"/>
              </a:rPr>
              <a:t>Non-spouse beneficiaries of such a plan have the option of transferring or rolling over the account to an inherited IRA or taking a lump-sum withdrawal.</a:t>
            </a:r>
          </a:p>
          <a:p>
            <a:endParaRPr lang="en-US" sz="1200" kern="1200" dirty="0">
              <a:solidFill>
                <a:schemeClr val="accent1"/>
              </a:solidFill>
              <a:latin typeface="+mn-lt"/>
              <a:ea typeface="+mn-ea"/>
              <a:cs typeface="+mn-cs"/>
            </a:endParaRPr>
          </a:p>
          <a:p>
            <a:pPr marL="0" marR="0" lvl="0" indent="0" algn="l" defTabSz="457077" rtl="0" eaLnBrk="1" fontAlgn="auto" latinLnBrk="0" hangingPunct="1">
              <a:lnSpc>
                <a:spcPct val="100000"/>
              </a:lnSpc>
              <a:spcBef>
                <a:spcPts val="0"/>
              </a:spcBef>
              <a:spcAft>
                <a:spcPts val="0"/>
              </a:spcAft>
              <a:buClrTx/>
              <a:buSzTx/>
              <a:buFontTx/>
              <a:buNone/>
              <a:tabLst/>
              <a:defRPr/>
            </a:pPr>
            <a:r>
              <a:rPr lang="en-US" sz="1200" kern="1200" dirty="0">
                <a:solidFill>
                  <a:schemeClr val="accent1"/>
                </a:solidFill>
                <a:latin typeface="+mn-lt"/>
                <a:ea typeface="+mn-ea"/>
                <a:cs typeface="+mn-cs"/>
              </a:rPr>
              <a:t>Other considerations are your age and if your spouse had already started taking withdrawals from the account. Rules governing the different options can be complex, so it is recommended that the inheriting spouse consult a tax professional.</a:t>
            </a:r>
          </a:p>
          <a:p>
            <a:endParaRPr lang="en-US" sz="1200" kern="1200" dirty="0">
              <a:solidFill>
                <a:schemeClr val="accent1"/>
              </a:solidFill>
              <a:latin typeface="+mn-lt"/>
              <a:ea typeface="+mn-ea"/>
              <a:cs typeface="+mn-cs"/>
            </a:endParaRPr>
          </a:p>
          <a:p>
            <a:r>
              <a:rPr lang="en-US" sz="1200" kern="1200" dirty="0">
                <a:solidFill>
                  <a:schemeClr val="accent1"/>
                </a:solidFill>
                <a:latin typeface="+mn-lt"/>
                <a:ea typeface="+mn-ea"/>
                <a:cs typeface="+mn-cs"/>
              </a:rPr>
              <a:t>Generally, it is recommended to rollover the IRA into your own. You can roll over the inherited assets to another traditional IRA in your name or convert the assets to a Roth IRA. </a:t>
            </a:r>
          </a:p>
        </p:txBody>
      </p:sp>
      <p:sp>
        <p:nvSpPr>
          <p:cNvPr id="4" name="Slide Number Placeholder 3"/>
          <p:cNvSpPr>
            <a:spLocks noGrp="1"/>
          </p:cNvSpPr>
          <p:nvPr>
            <p:ph type="sldNum" sz="quarter" idx="5"/>
          </p:nvPr>
        </p:nvSpPr>
        <p:spPr/>
        <p:txBody>
          <a:bodyPr/>
          <a:lstStyle/>
          <a:p>
            <a:fld id="{D854A8C4-B08A-3247-B1AD-1E1C15FD29A7}" type="slidenum">
              <a:rPr lang="en-US" smtClean="0"/>
              <a:pPr/>
              <a:t>19</a:t>
            </a:fld>
            <a:endParaRPr lang="en-US" dirty="0"/>
          </a:p>
        </p:txBody>
      </p:sp>
    </p:spTree>
    <p:extLst>
      <p:ext uri="{BB962C8B-B14F-4D97-AF65-F5344CB8AC3E}">
        <p14:creationId xmlns:p14="http://schemas.microsoft.com/office/powerpoint/2010/main" val="41328458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8788" y="719138"/>
            <a:ext cx="6397625" cy="3598862"/>
          </a:xfrm>
        </p:spPr>
      </p:sp>
      <p:sp>
        <p:nvSpPr>
          <p:cNvPr id="3" name="Notes Placeholder 2"/>
          <p:cNvSpPr>
            <a:spLocks noGrp="1"/>
          </p:cNvSpPr>
          <p:nvPr>
            <p:ph type="body" idx="1"/>
          </p:nvPr>
        </p:nvSpPr>
        <p:spPr/>
        <p:txBody>
          <a:bodyPr/>
          <a:lstStyle/>
          <a:p>
            <a:pPr marL="0" marR="0" lvl="0" indent="0" algn="l" defTabSz="457077" rtl="0" eaLnBrk="1" fontAlgn="auto" latinLnBrk="0" hangingPunct="1">
              <a:lnSpc>
                <a:spcPct val="100000"/>
              </a:lnSpc>
              <a:spcBef>
                <a:spcPts val="0"/>
              </a:spcBef>
              <a:spcAft>
                <a:spcPts val="0"/>
              </a:spcAft>
              <a:buClrTx/>
              <a:buSzTx/>
              <a:buFontTx/>
              <a:buNone/>
              <a:tabLst/>
              <a:defRPr/>
            </a:pPr>
            <a:r>
              <a:rPr lang="en-US" sz="1200" dirty="0">
                <a:solidFill>
                  <a:schemeClr val="accent1"/>
                </a:solidFill>
              </a:rPr>
              <a:t>I hope this has been helpful to you in knowing the differences between estate and beneficiary planning, why it’s important that your beneficiary designations are coordinated with the intentions of your will, and the variety of options that are available to you should you be the one inheriting the retirement assets.</a:t>
            </a:r>
          </a:p>
        </p:txBody>
      </p:sp>
      <p:sp>
        <p:nvSpPr>
          <p:cNvPr id="4" name="Slide Number Placeholder 3"/>
          <p:cNvSpPr>
            <a:spLocks noGrp="1"/>
          </p:cNvSpPr>
          <p:nvPr>
            <p:ph type="sldNum" sz="quarter" idx="5"/>
          </p:nvPr>
        </p:nvSpPr>
        <p:spPr/>
        <p:txBody>
          <a:bodyPr/>
          <a:lstStyle/>
          <a:p>
            <a:fld id="{D854A8C4-B08A-3247-B1AD-1E1C15FD29A7}" type="slidenum">
              <a:rPr lang="en-US" smtClean="0"/>
              <a:pPr/>
              <a:t>20</a:t>
            </a:fld>
            <a:endParaRPr lang="en-US" dirty="0"/>
          </a:p>
        </p:txBody>
      </p:sp>
    </p:spTree>
    <p:extLst>
      <p:ext uri="{BB962C8B-B14F-4D97-AF65-F5344CB8AC3E}">
        <p14:creationId xmlns:p14="http://schemas.microsoft.com/office/powerpoint/2010/main" val="22650436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8788" y="719138"/>
            <a:ext cx="6397625" cy="3598862"/>
          </a:xfrm>
        </p:spPr>
      </p:sp>
      <p:sp>
        <p:nvSpPr>
          <p:cNvPr id="3" name="Notes Placeholder 2"/>
          <p:cNvSpPr>
            <a:spLocks noGrp="1"/>
          </p:cNvSpPr>
          <p:nvPr>
            <p:ph type="body" idx="1"/>
          </p:nvPr>
        </p:nvSpPr>
        <p:spPr/>
        <p:txBody>
          <a:bodyPr>
            <a:normAutofit/>
          </a:bodyPr>
          <a:lstStyle/>
          <a:p>
            <a:endParaRPr lang="en-US" sz="1200" dirty="0"/>
          </a:p>
        </p:txBody>
      </p:sp>
      <p:sp>
        <p:nvSpPr>
          <p:cNvPr id="4" name="Slide Number Placeholder 3"/>
          <p:cNvSpPr>
            <a:spLocks noGrp="1"/>
          </p:cNvSpPr>
          <p:nvPr>
            <p:ph type="sldNum" sz="quarter" idx="10"/>
          </p:nvPr>
        </p:nvSpPr>
        <p:spPr/>
        <p:txBody>
          <a:bodyPr/>
          <a:lstStyle/>
          <a:p>
            <a:fld id="{665E5957-0DF1-4F3C-8535-56F2209497EC}" type="slidenum">
              <a:rPr lang="en-US" smtClean="0"/>
              <a:pPr/>
              <a:t>21</a:t>
            </a:fld>
            <a:endParaRPr lang="en-US" dirty="0"/>
          </a:p>
        </p:txBody>
      </p:sp>
    </p:spTree>
    <p:extLst>
      <p:ext uri="{BB962C8B-B14F-4D97-AF65-F5344CB8AC3E}">
        <p14:creationId xmlns:p14="http://schemas.microsoft.com/office/powerpoint/2010/main" val="1143081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8788" y="719138"/>
            <a:ext cx="6397625" cy="3598862"/>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22</a:t>
            </a:fld>
            <a:endParaRPr lang="en-US" dirty="0"/>
          </a:p>
        </p:txBody>
      </p:sp>
    </p:spTree>
    <p:extLst>
      <p:ext uri="{BB962C8B-B14F-4D97-AF65-F5344CB8AC3E}">
        <p14:creationId xmlns:p14="http://schemas.microsoft.com/office/powerpoint/2010/main" val="31187715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0.jpe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pic>
        <p:nvPicPr>
          <p:cNvPr id="3" name="Picture 2" descr="A person sitting on a couch holding a computer&#10;&#10;Description automatically generated with medium confidence">
            <a:extLst>
              <a:ext uri="{FF2B5EF4-FFF2-40B4-BE49-F238E27FC236}">
                <a16:creationId xmlns:a16="http://schemas.microsoft.com/office/drawing/2014/main" id="{BA3B2529-31A6-6F45-B89B-F321E4859BC9}"/>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1"/>
            <a:ext cx="12192001" cy="6858001"/>
          </a:xfrm>
          <a:prstGeom prst="rect">
            <a:avLst/>
          </a:prstGeom>
        </p:spPr>
      </p:pic>
      <p:sp>
        <p:nvSpPr>
          <p:cNvPr id="9" name="Rectangle 8">
            <a:extLst>
              <a:ext uri="{FF2B5EF4-FFF2-40B4-BE49-F238E27FC236}">
                <a16:creationId xmlns:a16="http://schemas.microsoft.com/office/drawing/2014/main" id="{0956BAAA-BD82-E348-8237-9AD37DAFE7CE}"/>
              </a:ext>
            </a:extLst>
          </p:cNvPr>
          <p:cNvSpPr/>
          <p:nvPr userDrawn="1"/>
        </p:nvSpPr>
        <p:spPr>
          <a:xfrm>
            <a:off x="0" y="0"/>
            <a:ext cx="5560471" cy="6858000"/>
          </a:xfrm>
          <a:prstGeom prst="rect">
            <a:avLst/>
          </a:prstGeom>
          <a:gradFill>
            <a:gsLst>
              <a:gs pos="42000">
                <a:schemeClr val="bg2">
                  <a:alpha val="50000"/>
                  <a:lumMod val="0"/>
                </a:schemeClr>
              </a:gs>
              <a:gs pos="98000">
                <a:srgbClr val="FFFFFF">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19994" y="0"/>
            <a:ext cx="4572009" cy="2743206"/>
          </a:xfrm>
          <a:prstGeom prst="rect">
            <a:avLst/>
          </a:prstGeom>
        </p:spPr>
      </p:pic>
      <p:cxnSp>
        <p:nvCxnSpPr>
          <p:cNvPr id="8" name="Straight Connector 7">
            <a:extLst>
              <a:ext uri="{FF2B5EF4-FFF2-40B4-BE49-F238E27FC236}">
                <a16:creationId xmlns:a16="http://schemas.microsoft.com/office/drawing/2014/main" id="{2A9B3E72-21A1-C84F-9CFC-20F3B8A5E464}"/>
              </a:ext>
            </a:extLst>
          </p:cNvPr>
          <p:cNvCxnSpPr/>
          <p:nvPr/>
        </p:nvCxnSpPr>
        <p:spPr>
          <a:xfrm>
            <a:off x="640080" y="2856330"/>
            <a:ext cx="688567" cy="0"/>
          </a:xfrm>
          <a:prstGeom prst="line">
            <a:avLst/>
          </a:prstGeom>
          <a:ln w="254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3" name="Content Placeholder 2">
            <a:extLst>
              <a:ext uri="{FF2B5EF4-FFF2-40B4-BE49-F238E27FC236}">
                <a16:creationId xmlns:a16="http://schemas.microsoft.com/office/drawing/2014/main" id="{0F5D5678-6BC6-0643-91BC-DAFE668F9EDB}"/>
              </a:ext>
            </a:extLst>
          </p:cNvPr>
          <p:cNvSpPr>
            <a:spLocks noGrp="1"/>
          </p:cNvSpPr>
          <p:nvPr>
            <p:ph idx="1" hasCustomPrompt="1"/>
          </p:nvPr>
        </p:nvSpPr>
        <p:spPr>
          <a:xfrm>
            <a:off x="485524" y="2308662"/>
            <a:ext cx="5251731" cy="365113"/>
          </a:xfrm>
          <a:prstGeom prst="rect">
            <a:avLst/>
          </a:prstGeom>
        </p:spPr>
        <p:txBody>
          <a:bodyPr>
            <a:normAutofit/>
          </a:bodyPr>
          <a:lstStyle>
            <a:lvl1pPr marL="0" indent="0" algn="l" defTabSz="457189" rtl="0" eaLnBrk="1" latinLnBrk="0" hangingPunct="1">
              <a:buNone/>
              <a:defRPr lang="en-US" sz="1600" b="0" i="0" kern="1200" cap="all" spc="300" baseline="0" dirty="0">
                <a:solidFill>
                  <a:schemeClr val="bg1"/>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pic>
        <p:nvPicPr>
          <p:cNvPr id="10" name="Picture 9">
            <a:extLst>
              <a:ext uri="{FF2B5EF4-FFF2-40B4-BE49-F238E27FC236}">
                <a16:creationId xmlns:a16="http://schemas.microsoft.com/office/drawing/2014/main" id="{A7C27369-2DBD-594F-8A97-B71EF0A7168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sp>
        <p:nvSpPr>
          <p:cNvPr id="6" name="Title 5">
            <a:extLst>
              <a:ext uri="{FF2B5EF4-FFF2-40B4-BE49-F238E27FC236}">
                <a16:creationId xmlns:a16="http://schemas.microsoft.com/office/drawing/2014/main" id="{CE740C57-ACD4-3249-8709-8998988F457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25093498"/>
      </p:ext>
    </p:extLst>
  </p:cSld>
  <p:clrMapOvr>
    <a:masterClrMapping/>
  </p:clrMapOvr>
  <p:extLst>
    <p:ext uri="{DCECCB84-F9BA-43D5-87BE-67443E8EF086}">
      <p15:sldGuideLst xmlns:p15="http://schemas.microsoft.com/office/powerpoint/2012/main">
        <p15:guide id="1" pos="3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914401" y="2174789"/>
            <a:ext cx="6367848" cy="1895348"/>
          </a:xfrm>
          <a:prstGeom prst="rect">
            <a:avLst/>
          </a:prstGeom>
        </p:spPr>
        <p:txBody>
          <a:bodyPr anchor="b">
            <a:normAutofit/>
          </a:bodyPr>
          <a:lstStyle>
            <a:lvl1pPr algn="l">
              <a:defRPr sz="4800" b="0" i="0">
                <a:solidFill>
                  <a:schemeClr val="tx1"/>
                </a:solidFill>
                <a:latin typeface="Calibri" panose="020F0502020204030204" pitchFamily="34" charset="0"/>
              </a:defRPr>
            </a:lvl1pPr>
          </a:lstStyle>
          <a:p>
            <a:r>
              <a:rPr lang="en-US" dirty="0"/>
              <a:t>Click to edit Master title style</a:t>
            </a:r>
          </a:p>
        </p:txBody>
      </p:sp>
      <p:sp>
        <p:nvSpPr>
          <p:cNvPr id="11" name="Subtitle 2"/>
          <p:cNvSpPr>
            <a:spLocks noGrp="1"/>
          </p:cNvSpPr>
          <p:nvPr>
            <p:ph type="subTitle" idx="1" hasCustomPrompt="1"/>
          </p:nvPr>
        </p:nvSpPr>
        <p:spPr>
          <a:xfrm>
            <a:off x="914401" y="4162213"/>
            <a:ext cx="6367848" cy="1655761"/>
          </a:xfrm>
          <a:prstGeom prst="rect">
            <a:avLst/>
          </a:prstGeom>
        </p:spPr>
        <p:txBody>
          <a:bodyPr>
            <a:normAutofit/>
          </a:bodyPr>
          <a:lstStyle>
            <a:lvl1pPr marL="0" indent="0" algn="l">
              <a:buNone/>
              <a:defRPr sz="1200" spc="300">
                <a:solidFill>
                  <a:schemeClr val="tx1"/>
                </a:solidFill>
                <a:latin typeface="Arial" panose="020B0604020202020204" pitchFamily="34" charset="0"/>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15" name="TextBox 14"/>
          <p:cNvSpPr txBox="1"/>
          <p:nvPr/>
        </p:nvSpPr>
        <p:spPr>
          <a:xfrm>
            <a:off x="914405" y="638525"/>
            <a:ext cx="3893063" cy="274370"/>
          </a:xfrm>
          <a:prstGeom prst="rect">
            <a:avLst/>
          </a:prstGeom>
          <a:noFill/>
        </p:spPr>
        <p:txBody>
          <a:bodyPr wrap="square" rtlCol="0">
            <a:spAutoFit/>
          </a:bodyPr>
          <a:lstStyle/>
          <a:p>
            <a:pPr>
              <a:lnSpc>
                <a:spcPct val="150000"/>
              </a:lnSpc>
            </a:pPr>
            <a:r>
              <a:rPr lang="en-US" sz="900" dirty="0">
                <a:solidFill>
                  <a:schemeClr val="tx1"/>
                </a:solidFill>
                <a:latin typeface="Arial" panose="020B0604020202020204" pitchFamily="34" charset="0"/>
                <a:cs typeface="Arial" panose="020B0604020202020204" pitchFamily="34" charset="0"/>
              </a:rPr>
              <a:t>—</a:t>
            </a:r>
          </a:p>
        </p:txBody>
      </p:sp>
      <p:sp>
        <p:nvSpPr>
          <p:cNvPr id="16" name="Text Placeholder 7"/>
          <p:cNvSpPr>
            <a:spLocks noGrp="1"/>
          </p:cNvSpPr>
          <p:nvPr>
            <p:ph type="body" sz="quarter" idx="10"/>
          </p:nvPr>
        </p:nvSpPr>
        <p:spPr>
          <a:xfrm>
            <a:off x="924685" y="926966"/>
            <a:ext cx="3905251" cy="293343"/>
          </a:xfrm>
          <a:prstGeom prst="rect">
            <a:avLst/>
          </a:prstGeo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189" indent="0">
              <a:buNone/>
              <a:defRPr sz="1000">
                <a:solidFill>
                  <a:schemeClr val="bg1"/>
                </a:solidFill>
                <a:latin typeface="Arial" panose="020B0604020202020204" pitchFamily="34" charset="0"/>
                <a:cs typeface="Arial" panose="020B0604020202020204" pitchFamily="34" charset="0"/>
              </a:defRPr>
            </a:lvl2pPr>
            <a:lvl3pPr marL="914377" indent="0">
              <a:buNone/>
              <a:defRPr sz="1000">
                <a:solidFill>
                  <a:schemeClr val="bg1"/>
                </a:solidFill>
                <a:latin typeface="Arial" panose="020B0604020202020204" pitchFamily="34" charset="0"/>
                <a:cs typeface="Arial" panose="020B0604020202020204" pitchFamily="34" charset="0"/>
              </a:defRPr>
            </a:lvl3pPr>
            <a:lvl4pPr marL="1371566" indent="0">
              <a:buNone/>
              <a:defRPr sz="1000">
                <a:solidFill>
                  <a:schemeClr val="bg1"/>
                </a:solidFill>
                <a:latin typeface="Arial" panose="020B0604020202020204" pitchFamily="34" charset="0"/>
                <a:cs typeface="Arial" panose="020B0604020202020204" pitchFamily="34" charset="0"/>
              </a:defRPr>
            </a:lvl4pPr>
            <a:lvl5pPr marL="1828754"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7"/>
          <p:cNvSpPr>
            <a:spLocks noGrp="1"/>
          </p:cNvSpPr>
          <p:nvPr>
            <p:ph type="body" sz="quarter" idx="11" hasCustomPrompt="1"/>
          </p:nvPr>
        </p:nvSpPr>
        <p:spPr>
          <a:xfrm>
            <a:off x="924685" y="491369"/>
            <a:ext cx="3905251" cy="343521"/>
          </a:xfrm>
          <a:prstGeom prst="rect">
            <a:avLst/>
          </a:prstGeom>
        </p:spPr>
        <p:txBody>
          <a:bodyPr>
            <a:noAutofit/>
          </a:bodyPr>
          <a:lstStyle>
            <a:lvl1pPr marL="0" indent="0">
              <a:buNone/>
              <a:defRPr sz="900" b="0" i="0">
                <a:solidFill>
                  <a:schemeClr val="tx1"/>
                </a:solidFill>
                <a:latin typeface="Calibri" panose="020F0502020204030204" pitchFamily="34" charset="0"/>
                <a:cs typeface="Arial" panose="020B0604020202020204" pitchFamily="34" charset="0"/>
              </a:defRPr>
            </a:lvl1pPr>
            <a:lvl2pPr marL="457189" indent="0">
              <a:buNone/>
              <a:defRPr sz="1000">
                <a:solidFill>
                  <a:schemeClr val="bg1"/>
                </a:solidFill>
                <a:latin typeface="Arial" panose="020B0604020202020204" pitchFamily="34" charset="0"/>
                <a:cs typeface="Arial" panose="020B0604020202020204" pitchFamily="34" charset="0"/>
              </a:defRPr>
            </a:lvl2pPr>
            <a:lvl3pPr marL="914377" indent="0">
              <a:buNone/>
              <a:defRPr sz="1000">
                <a:solidFill>
                  <a:schemeClr val="bg1"/>
                </a:solidFill>
                <a:latin typeface="Arial" panose="020B0604020202020204" pitchFamily="34" charset="0"/>
                <a:cs typeface="Arial" panose="020B0604020202020204" pitchFamily="34" charset="0"/>
              </a:defRPr>
            </a:lvl3pPr>
            <a:lvl4pPr marL="1371566" indent="0">
              <a:buNone/>
              <a:defRPr sz="1000">
                <a:solidFill>
                  <a:schemeClr val="bg1"/>
                </a:solidFill>
                <a:latin typeface="Arial" panose="020B0604020202020204" pitchFamily="34" charset="0"/>
                <a:cs typeface="Arial" panose="020B0604020202020204" pitchFamily="34" charset="0"/>
              </a:defRPr>
            </a:lvl4pPr>
            <a:lvl5pPr marL="1828754"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5991" y="1364"/>
            <a:ext cx="6096012" cy="2743206"/>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1181076317"/>
      </p:ext>
    </p:extLst>
  </p:cSld>
  <p:clrMapOvr>
    <a:masterClrMapping/>
  </p:clrMapOvr>
  <p:extLst>
    <p:ext uri="{DCECCB84-F9BA-43D5-87BE-67443E8EF086}">
      <p15:sldGuideLst xmlns:p15="http://schemas.microsoft.com/office/powerpoint/2012/main">
        <p15:guide id="1" orient="horz" pos="2161"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7C6C61A5-0613-E34B-9E61-FF00B0CCBAD6}"/>
              </a:ext>
            </a:extLst>
          </p:cNvPr>
          <p:cNvSpPr>
            <a:spLocks noGrp="1"/>
          </p:cNvSpPr>
          <p:nvPr>
            <p:ph type="pic" sz="quarter" idx="12"/>
          </p:nvPr>
        </p:nvSpPr>
        <p:spPr>
          <a:xfrm>
            <a:off x="0" y="0"/>
            <a:ext cx="12192000" cy="6873876"/>
          </a:xfrm>
          <a:solidFill>
            <a:schemeClr val="accent1">
              <a:lumMod val="75000"/>
            </a:schemeClr>
          </a:solidFill>
        </p:spPr>
        <p:txBody>
          <a:bodyPr/>
          <a:lstStyle/>
          <a:p>
            <a:r>
              <a:rPr lang="en-US" dirty="0"/>
              <a:t>Click icon to add picture</a:t>
            </a:r>
          </a:p>
        </p:txBody>
      </p:sp>
      <p:pic>
        <p:nvPicPr>
          <p:cNvPr id="14" name="Picture 13">
            <a:extLst>
              <a:ext uri="{FF2B5EF4-FFF2-40B4-BE49-F238E27FC236}">
                <a16:creationId xmlns:a16="http://schemas.microsoft.com/office/drawing/2014/main" id="{6C5F0933-6550-F747-B263-6320D077EE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sp>
        <p:nvSpPr>
          <p:cNvPr id="15" name="Rectangle 14">
            <a:extLst>
              <a:ext uri="{FF2B5EF4-FFF2-40B4-BE49-F238E27FC236}">
                <a16:creationId xmlns:a16="http://schemas.microsoft.com/office/drawing/2014/main" id="{887917D7-A5C5-9140-9FD9-F73EFF10488A}"/>
              </a:ext>
            </a:extLst>
          </p:cNvPr>
          <p:cNvSpPr/>
          <p:nvPr/>
        </p:nvSpPr>
        <p:spPr>
          <a:xfrm>
            <a:off x="3" y="859835"/>
            <a:ext cx="5682343" cy="4859060"/>
          </a:xfrm>
          <a:prstGeom prst="rect">
            <a:avLst/>
          </a:prstGeom>
          <a:gradFill flip="none" rotWithShape="1">
            <a:gsLst>
              <a:gs pos="0">
                <a:schemeClr val="bg1"/>
              </a:gs>
              <a:gs pos="100000">
                <a:schemeClr val="accent3">
                  <a:alpha val="53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7" name="Text Placeholder 16">
            <a:extLst>
              <a:ext uri="{FF2B5EF4-FFF2-40B4-BE49-F238E27FC236}">
                <a16:creationId xmlns:a16="http://schemas.microsoft.com/office/drawing/2014/main" id="{98646699-8E09-FD4F-8EAD-EA406BA1D066}"/>
              </a:ext>
            </a:extLst>
          </p:cNvPr>
          <p:cNvSpPr>
            <a:spLocks noGrp="1"/>
          </p:cNvSpPr>
          <p:nvPr>
            <p:ph type="body" sz="quarter" idx="13"/>
          </p:nvPr>
        </p:nvSpPr>
        <p:spPr>
          <a:xfrm>
            <a:off x="398464" y="1638302"/>
            <a:ext cx="4846637" cy="589511"/>
          </a:xfrm>
        </p:spPr>
        <p:txBody>
          <a:bodyPr>
            <a:noAutofit/>
          </a:bodyPr>
          <a:lstStyle>
            <a:lvl1pPr>
              <a:defRPr lang="en-US" sz="2900" b="0" i="0" kern="1200" dirty="0" smtClean="0">
                <a:solidFill>
                  <a:schemeClr val="bg1"/>
                </a:solidFill>
                <a:latin typeface="Calibri" panose="020F0502020204030204" pitchFamily="34" charset="0"/>
                <a:ea typeface="+mj-ea"/>
                <a:cs typeface="+mj-cs"/>
              </a:defRPr>
            </a:lvl1pPr>
            <a:lvl2pPr marL="457189" marR="0" indent="0" algn="l" defTabSz="914377" rtl="0" eaLnBrk="1" fontAlgn="auto" latinLnBrk="0" hangingPunct="1">
              <a:lnSpc>
                <a:spcPct val="90000"/>
              </a:lnSpc>
              <a:spcBef>
                <a:spcPts val="500"/>
              </a:spcBef>
              <a:spcAft>
                <a:spcPts val="0"/>
              </a:spcAft>
              <a:buClrTx/>
              <a:buSzTx/>
              <a:buFont typeface="Arial" panose="020B0604020202020204" pitchFamily="34" charset="0"/>
              <a:buNone/>
              <a:tabLst/>
              <a:defRPr sz="2600" b="1" i="0">
                <a:solidFill>
                  <a:schemeClr val="bg1"/>
                </a:solidFill>
                <a:latin typeface="Sofia Pro Semi Bold" pitchFamily="2" charset="77"/>
              </a:defRPr>
            </a:lvl2pPr>
          </a:lstStyle>
          <a:p>
            <a:pPr lvl="0"/>
            <a:r>
              <a:rPr lang="en-US" dirty="0"/>
              <a:t>Click to edit Master text styles</a:t>
            </a:r>
          </a:p>
        </p:txBody>
      </p:sp>
      <p:sp>
        <p:nvSpPr>
          <p:cNvPr id="18" name="Rectangle 17">
            <a:extLst>
              <a:ext uri="{FF2B5EF4-FFF2-40B4-BE49-F238E27FC236}">
                <a16:creationId xmlns:a16="http://schemas.microsoft.com/office/drawing/2014/main" id="{D925C8DD-24A8-8940-90D9-D09677FF0414}"/>
              </a:ext>
            </a:extLst>
          </p:cNvPr>
          <p:cNvSpPr/>
          <p:nvPr/>
        </p:nvSpPr>
        <p:spPr>
          <a:xfrm>
            <a:off x="342215" y="2683401"/>
            <a:ext cx="4902887" cy="1754326"/>
          </a:xfrm>
          <a:prstGeom prst="rect">
            <a:avLst/>
          </a:prstGeom>
        </p:spPr>
        <p:txBody>
          <a:bodyPr wrap="square">
            <a:spAutoFit/>
          </a:bodyPr>
          <a:lstStyle/>
          <a:p>
            <a:pPr lvl="0"/>
            <a:r>
              <a:rPr kumimoji="0" lang="en-US" sz="2700" b="0" i="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a:t>
            </a:r>
            <a:r>
              <a:rPr kumimoji="0" lang="en-US" sz="2700" b="0" i="0" u="none" strike="noStrike" kern="1200" cap="none" spc="0" normalizeH="0" baseline="0" dirty="0">
                <a:ln>
                  <a:noFill/>
                </a:ln>
                <a:solidFill>
                  <a:prstClr val="white"/>
                </a:solidFill>
                <a:effectLst/>
                <a:uLnTx/>
                <a:uFillTx/>
                <a:latin typeface="Calibri Light" panose="020F0302020204030204" pitchFamily="34" charset="0"/>
                <a:ea typeface="+mn-ea"/>
                <a:cs typeface="+mn-cs"/>
              </a:rPr>
              <a:t>Second level</a:t>
            </a:r>
          </a:p>
          <a:p>
            <a:pPr lvl="0"/>
            <a:r>
              <a:rPr kumimoji="0" lang="en-US" sz="2700" b="0" i="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a:t>
            </a:r>
            <a:r>
              <a:rPr kumimoji="0" lang="en-US" sz="2700" b="0" i="0" u="none" strike="noStrike" kern="1200" cap="none" spc="0" normalizeH="0" baseline="0" dirty="0">
                <a:ln>
                  <a:noFill/>
                </a:ln>
                <a:solidFill>
                  <a:prstClr val="white"/>
                </a:solidFill>
                <a:effectLst/>
                <a:uLnTx/>
                <a:uFillTx/>
                <a:latin typeface="Calibri Light" panose="020F0302020204030204" pitchFamily="34" charset="0"/>
                <a:ea typeface="+mn-ea"/>
                <a:cs typeface="+mn-cs"/>
              </a:rPr>
              <a:t>Third level</a:t>
            </a:r>
          </a:p>
          <a:p>
            <a:pPr lvl="0"/>
            <a:r>
              <a:rPr kumimoji="0" lang="en-US" sz="2700" b="0" i="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a:t>
            </a:r>
            <a:r>
              <a:rPr kumimoji="0" lang="en-US" sz="2700" b="0" i="0" u="none" strike="noStrike" kern="1200" cap="none" spc="0" normalizeH="0" baseline="0" dirty="0">
                <a:ln>
                  <a:noFill/>
                </a:ln>
                <a:solidFill>
                  <a:prstClr val="white"/>
                </a:solidFill>
                <a:effectLst/>
                <a:uLnTx/>
                <a:uFillTx/>
                <a:latin typeface="Calibri Light" panose="020F0302020204030204" pitchFamily="34" charset="0"/>
                <a:ea typeface="+mn-ea"/>
                <a:cs typeface="+mn-cs"/>
              </a:rPr>
              <a:t>Fourth level</a:t>
            </a:r>
          </a:p>
          <a:p>
            <a:pPr lvl="0"/>
            <a:r>
              <a:rPr kumimoji="0" lang="en-US" sz="2700" b="0" i="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a:t>
            </a:r>
            <a:r>
              <a:rPr kumimoji="0" lang="en-US" sz="2700" b="0" i="0" u="none" strike="noStrike" kern="1200" cap="none" spc="0" normalizeH="0" baseline="0" dirty="0">
                <a:ln>
                  <a:noFill/>
                </a:ln>
                <a:solidFill>
                  <a:prstClr val="white"/>
                </a:solidFill>
                <a:effectLst/>
                <a:uLnTx/>
                <a:uFillTx/>
                <a:latin typeface="Calibri Light" panose="020F0302020204030204" pitchFamily="34" charset="0"/>
                <a:ea typeface="+mn-ea"/>
                <a:cs typeface="+mn-cs"/>
              </a:rPr>
              <a:t>Fifth level</a:t>
            </a:r>
          </a:p>
        </p:txBody>
      </p:sp>
    </p:spTree>
    <p:extLst>
      <p:ext uri="{BB962C8B-B14F-4D97-AF65-F5344CB8AC3E}">
        <p14:creationId xmlns:p14="http://schemas.microsoft.com/office/powerpoint/2010/main" val="37651209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allout slide">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a:off x="-56644" y="-72828"/>
            <a:ext cx="6448018" cy="7015794"/>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8" name="Parallelogram 7">
            <a:extLst>
              <a:ext uri="{FF2B5EF4-FFF2-40B4-BE49-F238E27FC236}">
                <a16:creationId xmlns:a16="http://schemas.microsoft.com/office/drawing/2014/main" id="{A498D2A3-1AAE-904F-9868-2FFE897A920D}"/>
              </a:ext>
            </a:extLst>
          </p:cNvPr>
          <p:cNvSpPr/>
          <p:nvPr/>
        </p:nvSpPr>
        <p:spPr>
          <a:xfrm>
            <a:off x="-56644" y="-72829"/>
            <a:ext cx="6152644" cy="7015795"/>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21" name="Title 1">
            <a:extLst>
              <a:ext uri="{FF2B5EF4-FFF2-40B4-BE49-F238E27FC236}">
                <a16:creationId xmlns:a16="http://schemas.microsoft.com/office/drawing/2014/main" id="{A4F26C8D-B705-4348-A234-4B2FBF92F643}"/>
              </a:ext>
            </a:extLst>
          </p:cNvPr>
          <p:cNvSpPr>
            <a:spLocks noGrp="1"/>
          </p:cNvSpPr>
          <p:nvPr>
            <p:ph type="title"/>
          </p:nvPr>
        </p:nvSpPr>
        <p:spPr>
          <a:xfrm>
            <a:off x="518775" y="1387415"/>
            <a:ext cx="3865783"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24" name="Content Placeholder 2">
            <a:extLst>
              <a:ext uri="{FF2B5EF4-FFF2-40B4-BE49-F238E27FC236}">
                <a16:creationId xmlns:a16="http://schemas.microsoft.com/office/drawing/2014/main" id="{678EA636-6139-2141-9F8F-A8F65864D0B2}"/>
              </a:ext>
            </a:extLst>
          </p:cNvPr>
          <p:cNvSpPr>
            <a:spLocks noGrp="1"/>
          </p:cNvSpPr>
          <p:nvPr>
            <p:ph idx="13" hasCustomPrompt="1"/>
          </p:nvPr>
        </p:nvSpPr>
        <p:spPr>
          <a:xfrm>
            <a:off x="527090" y="2351394"/>
            <a:ext cx="3534543" cy="3774423"/>
          </a:xfrm>
          <a:prstGeom prst="rect">
            <a:avLst/>
          </a:prstGeom>
        </p:spPr>
        <p:txBody>
          <a:bodyPr>
            <a:normAutofit/>
          </a:bodyPr>
          <a:lstStyle>
            <a:lvl1pPr marL="0" indent="0">
              <a:buNone/>
              <a:defRPr lang="en-US" sz="2700" b="0" i="0" kern="1200" cap="none" spc="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cxnSp>
        <p:nvCxnSpPr>
          <p:cNvPr id="22" name="Straight Connector 21">
            <a:extLst>
              <a:ext uri="{FF2B5EF4-FFF2-40B4-BE49-F238E27FC236}">
                <a16:creationId xmlns:a16="http://schemas.microsoft.com/office/drawing/2014/main" id="{C5CC9732-2FF5-9D41-AF0B-F42678A393EE}"/>
              </a:ext>
            </a:extLst>
          </p:cNvPr>
          <p:cNvCxnSpPr/>
          <p:nvPr/>
        </p:nvCxnSpPr>
        <p:spPr>
          <a:xfrm>
            <a:off x="640080" y="2204525"/>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0BA1AD-BAFB-D547-81DC-164BD3C138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622209081"/>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allout slide">
    <p:spTree>
      <p:nvGrpSpPr>
        <p:cNvPr id="1" name=""/>
        <p:cNvGrpSpPr/>
        <p:nvPr/>
      </p:nvGrpSpPr>
      <p:grpSpPr>
        <a:xfrm>
          <a:off x="0" y="0"/>
          <a:ext cx="0" cy="0"/>
          <a:chOff x="0" y="0"/>
          <a:chExt cx="0" cy="0"/>
        </a:xfrm>
      </p:grpSpPr>
      <p:pic>
        <p:nvPicPr>
          <p:cNvPr id="3" name="Picture 2" descr="A person looking at a tablet&#10;&#10;Description automatically generated">
            <a:extLst>
              <a:ext uri="{FF2B5EF4-FFF2-40B4-BE49-F238E27FC236}">
                <a16:creationId xmlns:a16="http://schemas.microsoft.com/office/drawing/2014/main" id="{C7027FA4-4BB3-77ED-3AB8-31D05DAB5D68}"/>
              </a:ext>
            </a:extLst>
          </p:cNvPr>
          <p:cNvPicPr>
            <a:picLocks noChangeAspect="1"/>
          </p:cNvPicPr>
          <p:nvPr userDrawn="1"/>
        </p:nvPicPr>
        <p:blipFill rotWithShape="1">
          <a:blip r:embed="rId2"/>
          <a:srcRect l="9218" t="2218" b="353"/>
          <a:stretch/>
        </p:blipFill>
        <p:spPr>
          <a:xfrm flipH="1">
            <a:off x="2420219" y="-72830"/>
            <a:ext cx="9805645" cy="7015791"/>
          </a:xfrm>
          <a:prstGeom prst="rect">
            <a:avLst/>
          </a:prstGeom>
        </p:spPr>
      </p:pic>
      <p:sp>
        <p:nvSpPr>
          <p:cNvPr id="7" name="Parallelogram 6">
            <a:extLst>
              <a:ext uri="{FF2B5EF4-FFF2-40B4-BE49-F238E27FC236}">
                <a16:creationId xmlns:a16="http://schemas.microsoft.com/office/drawing/2014/main" id="{BC260B54-110E-7841-BFAD-05A7D0223284}"/>
              </a:ext>
            </a:extLst>
          </p:cNvPr>
          <p:cNvSpPr/>
          <p:nvPr/>
        </p:nvSpPr>
        <p:spPr>
          <a:xfrm>
            <a:off x="-56644" y="-72828"/>
            <a:ext cx="6448018" cy="7015794"/>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8" name="Parallelogram 7">
            <a:extLst>
              <a:ext uri="{FF2B5EF4-FFF2-40B4-BE49-F238E27FC236}">
                <a16:creationId xmlns:a16="http://schemas.microsoft.com/office/drawing/2014/main" id="{A498D2A3-1AAE-904F-9868-2FFE897A920D}"/>
              </a:ext>
            </a:extLst>
          </p:cNvPr>
          <p:cNvSpPr/>
          <p:nvPr/>
        </p:nvSpPr>
        <p:spPr>
          <a:xfrm>
            <a:off x="-56644" y="-72829"/>
            <a:ext cx="6152644" cy="7015795"/>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21" name="Title 1">
            <a:extLst>
              <a:ext uri="{FF2B5EF4-FFF2-40B4-BE49-F238E27FC236}">
                <a16:creationId xmlns:a16="http://schemas.microsoft.com/office/drawing/2014/main" id="{A4F26C8D-B705-4348-A234-4B2FBF92F643}"/>
              </a:ext>
            </a:extLst>
          </p:cNvPr>
          <p:cNvSpPr>
            <a:spLocks noGrp="1"/>
          </p:cNvSpPr>
          <p:nvPr>
            <p:ph type="title"/>
          </p:nvPr>
        </p:nvSpPr>
        <p:spPr>
          <a:xfrm>
            <a:off x="518775" y="1387415"/>
            <a:ext cx="3865783"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24" name="Content Placeholder 2">
            <a:extLst>
              <a:ext uri="{FF2B5EF4-FFF2-40B4-BE49-F238E27FC236}">
                <a16:creationId xmlns:a16="http://schemas.microsoft.com/office/drawing/2014/main" id="{678EA636-6139-2141-9F8F-A8F65864D0B2}"/>
              </a:ext>
            </a:extLst>
          </p:cNvPr>
          <p:cNvSpPr>
            <a:spLocks noGrp="1"/>
          </p:cNvSpPr>
          <p:nvPr>
            <p:ph idx="13" hasCustomPrompt="1"/>
          </p:nvPr>
        </p:nvSpPr>
        <p:spPr>
          <a:xfrm>
            <a:off x="527090" y="2351394"/>
            <a:ext cx="3534543" cy="3774423"/>
          </a:xfrm>
          <a:prstGeom prst="rect">
            <a:avLst/>
          </a:prstGeom>
        </p:spPr>
        <p:txBody>
          <a:bodyPr>
            <a:normAutofit/>
          </a:bodyPr>
          <a:lstStyle>
            <a:lvl1pPr marL="0" indent="0">
              <a:buNone/>
              <a:defRPr lang="en-US" sz="2700" b="0" i="0" kern="1200" cap="none" spc="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cxnSp>
        <p:nvCxnSpPr>
          <p:cNvPr id="22" name="Straight Connector 21">
            <a:extLst>
              <a:ext uri="{FF2B5EF4-FFF2-40B4-BE49-F238E27FC236}">
                <a16:creationId xmlns:a16="http://schemas.microsoft.com/office/drawing/2014/main" id="{C5CC9732-2FF5-9D41-AF0B-F42678A393EE}"/>
              </a:ext>
            </a:extLst>
          </p:cNvPr>
          <p:cNvCxnSpPr/>
          <p:nvPr/>
        </p:nvCxnSpPr>
        <p:spPr>
          <a:xfrm>
            <a:off x="640080" y="2204525"/>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0BA1AD-BAFB-D547-81DC-164BD3C138A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2454089159"/>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allout slide 2">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flipH="1">
            <a:off x="5947330" y="-29818"/>
            <a:ext cx="6630951" cy="6964076"/>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8" name="Parallelogram 7">
            <a:extLst>
              <a:ext uri="{FF2B5EF4-FFF2-40B4-BE49-F238E27FC236}">
                <a16:creationId xmlns:a16="http://schemas.microsoft.com/office/drawing/2014/main" id="{A498D2A3-1AAE-904F-9868-2FFE897A920D}"/>
              </a:ext>
            </a:extLst>
          </p:cNvPr>
          <p:cNvSpPr/>
          <p:nvPr/>
        </p:nvSpPr>
        <p:spPr>
          <a:xfrm flipH="1">
            <a:off x="6257395" y="-29816"/>
            <a:ext cx="6340005" cy="6964078"/>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14" name="Picture 13">
            <a:extLst>
              <a:ext uri="{FF2B5EF4-FFF2-40B4-BE49-F238E27FC236}">
                <a16:creationId xmlns:a16="http://schemas.microsoft.com/office/drawing/2014/main" id="{6C5F0933-6550-F747-B263-6320D077EE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sp>
        <p:nvSpPr>
          <p:cNvPr id="16" name="Title 1">
            <a:extLst>
              <a:ext uri="{FF2B5EF4-FFF2-40B4-BE49-F238E27FC236}">
                <a16:creationId xmlns:a16="http://schemas.microsoft.com/office/drawing/2014/main" id="{B7035E44-4014-B54E-AEB9-3B99EA4B3350}"/>
              </a:ext>
            </a:extLst>
          </p:cNvPr>
          <p:cNvSpPr>
            <a:spLocks noGrp="1"/>
          </p:cNvSpPr>
          <p:nvPr>
            <p:ph type="title"/>
          </p:nvPr>
        </p:nvSpPr>
        <p:spPr>
          <a:xfrm>
            <a:off x="7862087" y="1703297"/>
            <a:ext cx="3865783"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B4847208-69FB-3E46-B15C-D7AFBC8C56B8}"/>
              </a:ext>
            </a:extLst>
          </p:cNvPr>
          <p:cNvSpPr>
            <a:spLocks noGrp="1"/>
          </p:cNvSpPr>
          <p:nvPr>
            <p:ph idx="13" hasCustomPrompt="1"/>
          </p:nvPr>
        </p:nvSpPr>
        <p:spPr>
          <a:xfrm>
            <a:off x="7862087" y="2667276"/>
            <a:ext cx="3865783" cy="3774423"/>
          </a:xfrm>
          <a:prstGeom prst="rect">
            <a:avLst/>
          </a:prstGeom>
        </p:spPr>
        <p:txBody>
          <a:bodyPr>
            <a:normAutofit/>
          </a:bodyPr>
          <a:lstStyle>
            <a:lvl1pPr marL="0" indent="0">
              <a:buNone/>
              <a:defRPr lang="en-US" sz="2700" b="0" i="0" kern="1200" cap="none" spc="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cxnSp>
        <p:nvCxnSpPr>
          <p:cNvPr id="17" name="Straight Connector 16">
            <a:extLst>
              <a:ext uri="{FF2B5EF4-FFF2-40B4-BE49-F238E27FC236}">
                <a16:creationId xmlns:a16="http://schemas.microsoft.com/office/drawing/2014/main" id="{1E6AFB53-B1C2-BB4B-B120-8F866B00EBCE}"/>
              </a:ext>
            </a:extLst>
          </p:cNvPr>
          <p:cNvCxnSpPr/>
          <p:nvPr/>
        </p:nvCxnSpPr>
        <p:spPr>
          <a:xfrm>
            <a:off x="7956309" y="2537035"/>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3394821"/>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B Intro">
    <p:spTree>
      <p:nvGrpSpPr>
        <p:cNvPr id="1" name=""/>
        <p:cNvGrpSpPr/>
        <p:nvPr/>
      </p:nvGrpSpPr>
      <p:grpSpPr>
        <a:xfrm>
          <a:off x="0" y="0"/>
          <a:ext cx="0" cy="0"/>
          <a:chOff x="0" y="0"/>
          <a:chExt cx="0" cy="0"/>
        </a:xfrm>
      </p:grpSpPr>
      <p:pic>
        <p:nvPicPr>
          <p:cNvPr id="8" name="Content Placeholder 16">
            <a:extLst>
              <a:ext uri="{FF2B5EF4-FFF2-40B4-BE49-F238E27FC236}">
                <a16:creationId xmlns:a16="http://schemas.microsoft.com/office/drawing/2014/main" id="{EC5396C6-A543-3A4D-98CB-3A757935996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2053244"/>
            <a:ext cx="12192000" cy="4804756"/>
          </a:xfrm>
          <a:prstGeom prst="rect">
            <a:avLst/>
          </a:prstGeom>
        </p:spPr>
      </p:pic>
      <p:pic>
        <p:nvPicPr>
          <p:cNvPr id="11" name="Picture 10">
            <a:extLst>
              <a:ext uri="{FF2B5EF4-FFF2-40B4-BE49-F238E27FC236}">
                <a16:creationId xmlns:a16="http://schemas.microsoft.com/office/drawing/2014/main" id="{77B93A5C-B4FB-6D43-A24F-D312155DC8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cxnSp>
        <p:nvCxnSpPr>
          <p:cNvPr id="15" name="Straight Connector 14">
            <a:extLst>
              <a:ext uri="{FF2B5EF4-FFF2-40B4-BE49-F238E27FC236}">
                <a16:creationId xmlns:a16="http://schemas.microsoft.com/office/drawing/2014/main" id="{9B4E7883-0E02-3346-B300-BB282BA27967}"/>
              </a:ext>
            </a:extLst>
          </p:cNvPr>
          <p:cNvCxnSpPr>
            <a:cxnSpLocks/>
          </p:cNvCxnSpPr>
          <p:nvPr/>
        </p:nvCxnSpPr>
        <p:spPr>
          <a:xfrm>
            <a:off x="8066636" y="2429697"/>
            <a:ext cx="0" cy="328115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210257-6607-4C42-96CE-83AD7AE9E6DB}"/>
              </a:ext>
            </a:extLst>
          </p:cNvPr>
          <p:cNvCxnSpPr>
            <a:cxnSpLocks/>
          </p:cNvCxnSpPr>
          <p:nvPr/>
        </p:nvCxnSpPr>
        <p:spPr>
          <a:xfrm>
            <a:off x="4273843" y="2429695"/>
            <a:ext cx="0" cy="3272836"/>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00C002B-388C-BC46-9C0A-D17160AD314E}"/>
              </a:ext>
            </a:extLst>
          </p:cNvPr>
          <p:cNvCxnSpPr>
            <a:cxnSpLocks/>
          </p:cNvCxnSpPr>
          <p:nvPr/>
        </p:nvCxnSpPr>
        <p:spPr>
          <a:xfrm>
            <a:off x="675424" y="2429697"/>
            <a:ext cx="0" cy="328115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3C2A5862-EAA2-D34D-922F-BA6545B08775}"/>
              </a:ext>
            </a:extLst>
          </p:cNvPr>
          <p:cNvSpPr>
            <a:spLocks noGrp="1"/>
          </p:cNvSpPr>
          <p:nvPr>
            <p:ph sz="quarter" idx="10"/>
          </p:nvPr>
        </p:nvSpPr>
        <p:spPr>
          <a:xfrm>
            <a:off x="814391" y="2504729"/>
            <a:ext cx="3062287" cy="341108"/>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18" name="Content Placeholder 4">
            <a:extLst>
              <a:ext uri="{FF2B5EF4-FFF2-40B4-BE49-F238E27FC236}">
                <a16:creationId xmlns:a16="http://schemas.microsoft.com/office/drawing/2014/main" id="{24ADB2A6-6519-A34A-9B69-EE0A3F317A12}"/>
              </a:ext>
            </a:extLst>
          </p:cNvPr>
          <p:cNvSpPr>
            <a:spLocks noGrp="1"/>
          </p:cNvSpPr>
          <p:nvPr>
            <p:ph sz="quarter" idx="11"/>
          </p:nvPr>
        </p:nvSpPr>
        <p:spPr>
          <a:xfrm>
            <a:off x="814391" y="2845840"/>
            <a:ext cx="3062287" cy="2873319"/>
          </a:xfrm>
        </p:spPr>
        <p:txBody>
          <a:bodyPr/>
          <a:lstStyle>
            <a:lvl1pPr>
              <a:defRPr sz="12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4">
            <a:extLst>
              <a:ext uri="{FF2B5EF4-FFF2-40B4-BE49-F238E27FC236}">
                <a16:creationId xmlns:a16="http://schemas.microsoft.com/office/drawing/2014/main" id="{9F9D4446-0829-6F4D-8C17-8A34FA0CB8CB}"/>
              </a:ext>
            </a:extLst>
          </p:cNvPr>
          <p:cNvSpPr>
            <a:spLocks noGrp="1"/>
          </p:cNvSpPr>
          <p:nvPr>
            <p:ph sz="quarter" idx="12"/>
          </p:nvPr>
        </p:nvSpPr>
        <p:spPr>
          <a:xfrm>
            <a:off x="4406595" y="2497323"/>
            <a:ext cx="3062287" cy="341108"/>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20" name="Content Placeholder 4">
            <a:extLst>
              <a:ext uri="{FF2B5EF4-FFF2-40B4-BE49-F238E27FC236}">
                <a16:creationId xmlns:a16="http://schemas.microsoft.com/office/drawing/2014/main" id="{10C1CE40-6ED0-1E4F-A7B4-353B645A3980}"/>
              </a:ext>
            </a:extLst>
          </p:cNvPr>
          <p:cNvSpPr>
            <a:spLocks noGrp="1"/>
          </p:cNvSpPr>
          <p:nvPr>
            <p:ph sz="quarter" idx="13"/>
          </p:nvPr>
        </p:nvSpPr>
        <p:spPr>
          <a:xfrm>
            <a:off x="4406595" y="2838434"/>
            <a:ext cx="3062287" cy="2873319"/>
          </a:xfrm>
        </p:spPr>
        <p:txBody>
          <a:bodyPr/>
          <a:lstStyle>
            <a:lvl1pPr>
              <a:defRPr sz="12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Content Placeholder 4">
            <a:extLst>
              <a:ext uri="{FF2B5EF4-FFF2-40B4-BE49-F238E27FC236}">
                <a16:creationId xmlns:a16="http://schemas.microsoft.com/office/drawing/2014/main" id="{AE26C568-80B6-A34B-BCC2-15C5830C5033}"/>
              </a:ext>
            </a:extLst>
          </p:cNvPr>
          <p:cNvSpPr>
            <a:spLocks noGrp="1"/>
          </p:cNvSpPr>
          <p:nvPr>
            <p:ph sz="quarter" idx="14"/>
          </p:nvPr>
        </p:nvSpPr>
        <p:spPr>
          <a:xfrm>
            <a:off x="8199387" y="2504729"/>
            <a:ext cx="3062287" cy="341108"/>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22" name="Content Placeholder 4">
            <a:extLst>
              <a:ext uri="{FF2B5EF4-FFF2-40B4-BE49-F238E27FC236}">
                <a16:creationId xmlns:a16="http://schemas.microsoft.com/office/drawing/2014/main" id="{9B881ACC-8899-CF4B-8A15-478533B9D419}"/>
              </a:ext>
            </a:extLst>
          </p:cNvPr>
          <p:cNvSpPr>
            <a:spLocks noGrp="1"/>
          </p:cNvSpPr>
          <p:nvPr>
            <p:ph sz="quarter" idx="15"/>
          </p:nvPr>
        </p:nvSpPr>
        <p:spPr>
          <a:xfrm>
            <a:off x="8199387" y="2845840"/>
            <a:ext cx="3062287" cy="2873319"/>
          </a:xfrm>
        </p:spPr>
        <p:txBody>
          <a:bodyPr/>
          <a:lstStyle>
            <a:lvl1pPr>
              <a:defRPr sz="12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Title 1">
            <a:extLst>
              <a:ext uri="{FF2B5EF4-FFF2-40B4-BE49-F238E27FC236}">
                <a16:creationId xmlns:a16="http://schemas.microsoft.com/office/drawing/2014/main" id="{CD4B22D6-36AF-4343-A9B2-181F338940DD}"/>
              </a:ext>
            </a:extLst>
          </p:cNvPr>
          <p:cNvSpPr>
            <a:spLocks noGrp="1"/>
          </p:cNvSpPr>
          <p:nvPr>
            <p:ph type="title"/>
          </p:nvPr>
        </p:nvSpPr>
        <p:spPr>
          <a:xfrm>
            <a:off x="518775"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cxnSp>
        <p:nvCxnSpPr>
          <p:cNvPr id="27" name="Straight Connector 26">
            <a:extLst>
              <a:ext uri="{FF2B5EF4-FFF2-40B4-BE49-F238E27FC236}">
                <a16:creationId xmlns:a16="http://schemas.microsoft.com/office/drawing/2014/main" id="{E6A505F7-730C-4A4F-8B2D-64EDCF925C32}"/>
              </a:ext>
            </a:extLst>
          </p:cNvPr>
          <p:cNvCxnSpPr/>
          <p:nvPr/>
        </p:nvCxnSpPr>
        <p:spPr>
          <a:xfrm>
            <a:off x="640080" y="1210647"/>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Content Placeholder 2">
            <a:extLst>
              <a:ext uri="{FF2B5EF4-FFF2-40B4-BE49-F238E27FC236}">
                <a16:creationId xmlns:a16="http://schemas.microsoft.com/office/drawing/2014/main" id="{B4ADE332-4286-7644-9F1A-69917BD00888}"/>
              </a:ext>
            </a:extLst>
          </p:cNvPr>
          <p:cNvSpPr>
            <a:spLocks noGrp="1"/>
          </p:cNvSpPr>
          <p:nvPr>
            <p:ph idx="1" hasCustomPrompt="1"/>
          </p:nvPr>
        </p:nvSpPr>
        <p:spPr>
          <a:xfrm>
            <a:off x="527088" y="1357873"/>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3177228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bg1">
            <a:lumMod val="95000"/>
          </a:schemeClr>
        </a:solidFill>
        <a:effectLst/>
      </p:bgPr>
    </p:bg>
    <p:spTree>
      <p:nvGrpSpPr>
        <p:cNvPr id="1" name=""/>
        <p:cNvGrpSpPr/>
        <p:nvPr/>
      </p:nvGrpSpPr>
      <p:grpSpPr>
        <a:xfrm>
          <a:off x="0" y="0"/>
          <a:ext cx="0" cy="0"/>
          <a:chOff x="0" y="0"/>
          <a:chExt cx="0" cy="0"/>
        </a:xfrm>
      </p:grpSpPr>
      <p:sp>
        <p:nvSpPr>
          <p:cNvPr id="20" name="Text Placeholder 3">
            <a:extLst>
              <a:ext uri="{FF2B5EF4-FFF2-40B4-BE49-F238E27FC236}">
                <a16:creationId xmlns:a16="http://schemas.microsoft.com/office/drawing/2014/main" id="{77034493-E66F-1B47-833D-816FB0214F62}"/>
              </a:ext>
            </a:extLst>
          </p:cNvPr>
          <p:cNvSpPr>
            <a:spLocks noGrp="1"/>
          </p:cNvSpPr>
          <p:nvPr>
            <p:ph type="body" sz="quarter" idx="11"/>
          </p:nvPr>
        </p:nvSpPr>
        <p:spPr>
          <a:xfrm>
            <a:off x="4313556" y="2143125"/>
            <a:ext cx="3565525" cy="3243263"/>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400" b="0" i="0" smtClean="0">
                <a:solidFill>
                  <a:schemeClr val="accent1"/>
                </a:solidFill>
                <a:latin typeface="Calibri Light" panose="020F0302020204030204" pitchFamily="34" charset="0"/>
                <a:cs typeface="+mn-cs"/>
              </a:defRPr>
            </a:lvl1pPr>
            <a:lvl2pPr>
              <a:defRPr lang="en-US" sz="1800" smtClean="0">
                <a:solidFill>
                  <a:schemeClr val="lt1"/>
                </a:solidFill>
                <a:latin typeface="+mn-lt"/>
                <a:cs typeface="+mn-cs"/>
              </a:defRPr>
            </a:lvl2pPr>
            <a:lvl3pPr>
              <a:defRPr lang="en-US" sz="1800" smtClean="0">
                <a:solidFill>
                  <a:schemeClr val="lt1"/>
                </a:solidFill>
                <a:latin typeface="+mn-lt"/>
                <a:cs typeface="+mn-cs"/>
              </a:defRPr>
            </a:lvl3pPr>
            <a:lvl4pPr>
              <a:defRPr lang="en-US" sz="1800" smtClean="0">
                <a:solidFill>
                  <a:schemeClr val="lt1"/>
                </a:solidFill>
                <a:latin typeface="+mn-lt"/>
                <a:cs typeface="+mn-cs"/>
              </a:defRPr>
            </a:lvl4pPr>
            <a:lvl5pPr>
              <a:defRPr lang="en-US" sz="1800">
                <a:solidFill>
                  <a:schemeClr val="lt1"/>
                </a:solidFill>
                <a:latin typeface="+mn-lt"/>
                <a:cs typeface="+mn-cs"/>
              </a:defRPr>
            </a:lvl5pPr>
          </a:lstStyle>
          <a:p>
            <a:pPr lvl="0" algn="ctr" defTabSz="457189"/>
            <a:r>
              <a:rPr lang="en-US" dirty="0"/>
              <a:t>Click to edit Master text styles</a:t>
            </a:r>
          </a:p>
        </p:txBody>
      </p:sp>
      <p:sp>
        <p:nvSpPr>
          <p:cNvPr id="4" name="Text Placeholder 3">
            <a:extLst>
              <a:ext uri="{FF2B5EF4-FFF2-40B4-BE49-F238E27FC236}">
                <a16:creationId xmlns:a16="http://schemas.microsoft.com/office/drawing/2014/main" id="{BCD1BF3C-8BFC-294B-B478-CFDAA5C0B732}"/>
              </a:ext>
            </a:extLst>
          </p:cNvPr>
          <p:cNvSpPr>
            <a:spLocks noGrp="1"/>
          </p:cNvSpPr>
          <p:nvPr>
            <p:ph type="body" sz="quarter" idx="10"/>
          </p:nvPr>
        </p:nvSpPr>
        <p:spPr>
          <a:xfrm>
            <a:off x="609600" y="2143125"/>
            <a:ext cx="3565525" cy="3243263"/>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400" b="0" i="0" smtClean="0">
                <a:solidFill>
                  <a:schemeClr val="accent1"/>
                </a:solidFill>
                <a:latin typeface="Calibri Light" panose="020F0302020204030204" pitchFamily="34" charset="0"/>
                <a:cs typeface="+mn-cs"/>
              </a:defRPr>
            </a:lvl1pPr>
            <a:lvl2pPr>
              <a:defRPr lang="en-US" sz="1800" smtClean="0">
                <a:solidFill>
                  <a:schemeClr val="lt1"/>
                </a:solidFill>
                <a:latin typeface="+mn-lt"/>
                <a:cs typeface="+mn-cs"/>
              </a:defRPr>
            </a:lvl2pPr>
            <a:lvl3pPr>
              <a:defRPr lang="en-US" sz="1800" smtClean="0">
                <a:solidFill>
                  <a:schemeClr val="lt1"/>
                </a:solidFill>
                <a:latin typeface="+mn-lt"/>
                <a:cs typeface="+mn-cs"/>
              </a:defRPr>
            </a:lvl3pPr>
            <a:lvl4pPr>
              <a:defRPr lang="en-US" sz="1800" smtClean="0">
                <a:solidFill>
                  <a:schemeClr val="lt1"/>
                </a:solidFill>
                <a:latin typeface="+mn-lt"/>
                <a:cs typeface="+mn-cs"/>
              </a:defRPr>
            </a:lvl4pPr>
            <a:lvl5pPr>
              <a:defRPr lang="en-US" sz="1800">
                <a:solidFill>
                  <a:schemeClr val="lt1"/>
                </a:solidFill>
                <a:latin typeface="+mn-lt"/>
                <a:cs typeface="+mn-cs"/>
              </a:defRPr>
            </a:lvl5pPr>
          </a:lstStyle>
          <a:p>
            <a:pPr lvl="0" algn="ctr" defTabSz="457189"/>
            <a:r>
              <a:rPr lang="en-US" dirty="0"/>
              <a:t>Click to edit Master text styles</a:t>
            </a:r>
          </a:p>
        </p:txBody>
      </p:sp>
      <p:sp>
        <p:nvSpPr>
          <p:cNvPr id="2" name="Title 1"/>
          <p:cNvSpPr>
            <a:spLocks noGrp="1"/>
          </p:cNvSpPr>
          <p:nvPr>
            <p:ph type="title"/>
          </p:nvPr>
        </p:nvSpPr>
        <p:spPr>
          <a:xfrm>
            <a:off x="502151"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40080" y="1210647"/>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Content Placeholder 2">
            <a:extLst>
              <a:ext uri="{FF2B5EF4-FFF2-40B4-BE49-F238E27FC236}">
                <a16:creationId xmlns:a16="http://schemas.microsoft.com/office/drawing/2014/main" id="{FF5616B6-7E38-124D-8D27-AB02819DFCA8}"/>
              </a:ext>
            </a:extLst>
          </p:cNvPr>
          <p:cNvSpPr>
            <a:spLocks noGrp="1"/>
          </p:cNvSpPr>
          <p:nvPr>
            <p:ph idx="1" hasCustomPrompt="1"/>
          </p:nvPr>
        </p:nvSpPr>
        <p:spPr>
          <a:xfrm>
            <a:off x="543712" y="1357873"/>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
        <p:nvSpPr>
          <p:cNvPr id="21" name="Text Placeholder 3">
            <a:extLst>
              <a:ext uri="{FF2B5EF4-FFF2-40B4-BE49-F238E27FC236}">
                <a16:creationId xmlns:a16="http://schemas.microsoft.com/office/drawing/2014/main" id="{DEFD495E-E47E-5943-AF48-E84947B4298B}"/>
              </a:ext>
            </a:extLst>
          </p:cNvPr>
          <p:cNvSpPr>
            <a:spLocks noGrp="1"/>
          </p:cNvSpPr>
          <p:nvPr>
            <p:ph type="body" sz="quarter" idx="12"/>
          </p:nvPr>
        </p:nvSpPr>
        <p:spPr>
          <a:xfrm>
            <a:off x="8016240" y="2143125"/>
            <a:ext cx="3565525" cy="3243263"/>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400" b="0" i="0" smtClean="0">
                <a:solidFill>
                  <a:schemeClr val="accent1"/>
                </a:solidFill>
                <a:latin typeface="Calibri Light" panose="020F0302020204030204" pitchFamily="34" charset="0"/>
                <a:cs typeface="+mn-cs"/>
              </a:defRPr>
            </a:lvl1pPr>
            <a:lvl2pPr>
              <a:defRPr lang="en-US" sz="1800" smtClean="0">
                <a:solidFill>
                  <a:schemeClr val="lt1"/>
                </a:solidFill>
                <a:latin typeface="+mn-lt"/>
                <a:cs typeface="+mn-cs"/>
              </a:defRPr>
            </a:lvl2pPr>
            <a:lvl3pPr>
              <a:defRPr lang="en-US" sz="1800" smtClean="0">
                <a:solidFill>
                  <a:schemeClr val="lt1"/>
                </a:solidFill>
                <a:latin typeface="+mn-lt"/>
                <a:cs typeface="+mn-cs"/>
              </a:defRPr>
            </a:lvl3pPr>
            <a:lvl4pPr>
              <a:defRPr lang="en-US" sz="1800" smtClean="0">
                <a:solidFill>
                  <a:schemeClr val="lt1"/>
                </a:solidFill>
                <a:latin typeface="+mn-lt"/>
                <a:cs typeface="+mn-cs"/>
              </a:defRPr>
            </a:lvl4pPr>
            <a:lvl5pPr>
              <a:defRPr lang="en-US" sz="1800">
                <a:solidFill>
                  <a:schemeClr val="lt1"/>
                </a:solidFill>
                <a:latin typeface="+mn-lt"/>
                <a:cs typeface="+mn-cs"/>
              </a:defRPr>
            </a:lvl5pPr>
          </a:lstStyle>
          <a:p>
            <a:pPr lvl="0" algn="ctr" defTabSz="457189"/>
            <a:r>
              <a:rPr lang="en-US" dirty="0"/>
              <a:t>Click to edit Master text styles</a:t>
            </a:r>
          </a:p>
        </p:txBody>
      </p:sp>
    </p:spTree>
    <p:extLst>
      <p:ext uri="{BB962C8B-B14F-4D97-AF65-F5344CB8AC3E}">
        <p14:creationId xmlns:p14="http://schemas.microsoft.com/office/powerpoint/2010/main" val="3314669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hree block content">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cxnSp>
        <p:nvCxnSpPr>
          <p:cNvPr id="10" name="Straight Connector 9">
            <a:extLst>
              <a:ext uri="{FF2B5EF4-FFF2-40B4-BE49-F238E27FC236}">
                <a16:creationId xmlns:a16="http://schemas.microsoft.com/office/drawing/2014/main" id="{69FF8503-BD8F-6D4E-B4BC-7E222A63D211}"/>
              </a:ext>
            </a:extLst>
          </p:cNvPr>
          <p:cNvCxnSpPr/>
          <p:nvPr/>
        </p:nvCxnSpPr>
        <p:spPr>
          <a:xfrm>
            <a:off x="3631285" y="2867132"/>
            <a:ext cx="0" cy="169508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312D72B-FC13-344A-9FF3-F23D988F8A0F}"/>
              </a:ext>
            </a:extLst>
          </p:cNvPr>
          <p:cNvCxnSpPr/>
          <p:nvPr/>
        </p:nvCxnSpPr>
        <p:spPr>
          <a:xfrm>
            <a:off x="6997756" y="2867132"/>
            <a:ext cx="0" cy="169508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C7C251A-48E0-8A49-B38C-62C37BB39645}"/>
              </a:ext>
            </a:extLst>
          </p:cNvPr>
          <p:cNvCxnSpPr/>
          <p:nvPr/>
        </p:nvCxnSpPr>
        <p:spPr>
          <a:xfrm>
            <a:off x="10530927" y="2867131"/>
            <a:ext cx="0" cy="1755937"/>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4A299485-24C7-DE47-BEBF-9EF15668C41E}"/>
              </a:ext>
            </a:extLst>
          </p:cNvPr>
          <p:cNvSpPr>
            <a:spLocks noGrp="1"/>
          </p:cNvSpPr>
          <p:nvPr>
            <p:ph type="body" sz="quarter" idx="10"/>
          </p:nvPr>
        </p:nvSpPr>
        <p:spPr>
          <a:xfrm>
            <a:off x="485777" y="2867027"/>
            <a:ext cx="3013075" cy="1695450"/>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2">
            <a:extLst>
              <a:ext uri="{FF2B5EF4-FFF2-40B4-BE49-F238E27FC236}">
                <a16:creationId xmlns:a16="http://schemas.microsoft.com/office/drawing/2014/main" id="{3A41DC05-8236-5A45-8BE6-E93FD4C45C61}"/>
              </a:ext>
            </a:extLst>
          </p:cNvPr>
          <p:cNvSpPr>
            <a:spLocks noGrp="1"/>
          </p:cNvSpPr>
          <p:nvPr>
            <p:ph type="body" sz="quarter" idx="11"/>
          </p:nvPr>
        </p:nvSpPr>
        <p:spPr>
          <a:xfrm>
            <a:off x="3807984" y="2896986"/>
            <a:ext cx="3013075" cy="1695450"/>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2">
            <a:extLst>
              <a:ext uri="{FF2B5EF4-FFF2-40B4-BE49-F238E27FC236}">
                <a16:creationId xmlns:a16="http://schemas.microsoft.com/office/drawing/2014/main" id="{979DCDD4-FD24-694C-A7C1-5580E2F38E21}"/>
              </a:ext>
            </a:extLst>
          </p:cNvPr>
          <p:cNvSpPr>
            <a:spLocks noGrp="1"/>
          </p:cNvSpPr>
          <p:nvPr>
            <p:ph type="body" sz="quarter" idx="12"/>
          </p:nvPr>
        </p:nvSpPr>
        <p:spPr>
          <a:xfrm>
            <a:off x="7341153" y="2866947"/>
            <a:ext cx="3013075" cy="1695450"/>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itle 1">
            <a:extLst>
              <a:ext uri="{FF2B5EF4-FFF2-40B4-BE49-F238E27FC236}">
                <a16:creationId xmlns:a16="http://schemas.microsoft.com/office/drawing/2014/main" id="{419136A3-CD56-1941-91EB-904DC9CEF44E}"/>
              </a:ext>
            </a:extLst>
          </p:cNvPr>
          <p:cNvSpPr>
            <a:spLocks noGrp="1"/>
          </p:cNvSpPr>
          <p:nvPr>
            <p:ph type="title"/>
          </p:nvPr>
        </p:nvSpPr>
        <p:spPr>
          <a:xfrm>
            <a:off x="510463" y="489640"/>
            <a:ext cx="11501068" cy="643428"/>
          </a:xfrm>
          <a:prstGeom prst="rect">
            <a:avLst/>
          </a:prstGeom>
        </p:spPr>
        <p:txBody>
          <a:bodyPr>
            <a:normAutofit/>
          </a:bodyPr>
          <a:lstStyle>
            <a:lvl1pPr>
              <a:defRPr sz="2900">
                <a:solidFill>
                  <a:schemeClr val="bg1"/>
                </a:solidFill>
              </a:defRPr>
            </a:lvl1pPr>
          </a:lstStyle>
          <a:p>
            <a:r>
              <a:rPr lang="en-US" dirty="0"/>
              <a:t>Click to edit Master title style</a:t>
            </a:r>
          </a:p>
        </p:txBody>
      </p:sp>
      <p:cxnSp>
        <p:nvCxnSpPr>
          <p:cNvPr id="19" name="Straight Connector 18">
            <a:extLst>
              <a:ext uri="{FF2B5EF4-FFF2-40B4-BE49-F238E27FC236}">
                <a16:creationId xmlns:a16="http://schemas.microsoft.com/office/drawing/2014/main" id="{5C856164-913B-1B4E-9082-2E5668FE1F16}"/>
              </a:ext>
            </a:extLst>
          </p:cNvPr>
          <p:cNvCxnSpPr/>
          <p:nvPr/>
        </p:nvCxnSpPr>
        <p:spPr>
          <a:xfrm>
            <a:off x="640080" y="1210647"/>
            <a:ext cx="6885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Content Placeholder 2">
            <a:extLst>
              <a:ext uri="{FF2B5EF4-FFF2-40B4-BE49-F238E27FC236}">
                <a16:creationId xmlns:a16="http://schemas.microsoft.com/office/drawing/2014/main" id="{5A63F794-D2DA-D143-A901-DBB5E3DC239C}"/>
              </a:ext>
            </a:extLst>
          </p:cNvPr>
          <p:cNvSpPr>
            <a:spLocks noGrp="1"/>
          </p:cNvSpPr>
          <p:nvPr>
            <p:ph idx="1" hasCustomPrompt="1"/>
          </p:nvPr>
        </p:nvSpPr>
        <p:spPr>
          <a:xfrm>
            <a:off x="535401" y="1357873"/>
            <a:ext cx="10515600" cy="365113"/>
          </a:xfrm>
          <a:prstGeom prst="rect">
            <a:avLst/>
          </a:prstGeom>
        </p:spPr>
        <p:txBody>
          <a:bodyPr>
            <a:normAutofit/>
          </a:bodyPr>
          <a:lstStyle>
            <a:lvl1pPr marL="0" indent="0">
              <a:buNone/>
              <a:defRPr lang="en-US" sz="1600" b="0" i="0" kern="1200" cap="all" spc="300" baseline="0" dirty="0">
                <a:solidFill>
                  <a:schemeClr val="bg1"/>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4186615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_ w Imag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4760118"/>
            <a:ext cx="10515600" cy="1325563"/>
          </a:xfrm>
          <a:prstGeom prst="rect">
            <a:avLst/>
          </a:prstGeom>
        </p:spPr>
        <p:txBody>
          <a:bodyPr>
            <a:normAutofit/>
          </a:bodyPr>
          <a:lstStyle>
            <a:lvl1pPr>
              <a:defRPr sz="2900">
                <a:solidFill>
                  <a:schemeClr val="bg2"/>
                </a:solidFill>
              </a:defRPr>
            </a:lvl1pPr>
          </a:lstStyle>
          <a:p>
            <a:r>
              <a:rPr lang="en-US" dirty="0"/>
              <a:t>Click to edit Master title style</a:t>
            </a:r>
          </a:p>
        </p:txBody>
      </p:sp>
      <p:sp>
        <p:nvSpPr>
          <p:cNvPr id="6" name="Picture Placeholder 5"/>
          <p:cNvSpPr>
            <a:spLocks noGrp="1"/>
          </p:cNvSpPr>
          <p:nvPr>
            <p:ph type="pic" sz="quarter" idx="12" hasCustomPrompt="1"/>
          </p:nvPr>
        </p:nvSpPr>
        <p:spPr>
          <a:xfrm>
            <a:off x="0" y="1"/>
            <a:ext cx="12192000" cy="4430713"/>
          </a:xfrm>
          <a:prstGeom prst="rect">
            <a:avLst/>
          </a:prstGeom>
        </p:spPr>
        <p:txBody>
          <a:bodyPr/>
          <a:lstStyle>
            <a:lvl1pPr marL="0" indent="0">
              <a:buNone/>
              <a:defRPr baseline="0">
                <a:solidFill>
                  <a:schemeClr val="bg1"/>
                </a:solidFill>
              </a:defRPr>
            </a:lvl1pPr>
          </a:lstStyle>
          <a:p>
            <a:r>
              <a:rPr lang="en-US" dirty="0"/>
              <a:t>Insert Picture Here</a:t>
            </a: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spTree>
    <p:extLst>
      <p:ext uri="{BB962C8B-B14F-4D97-AF65-F5344CB8AC3E}">
        <p14:creationId xmlns:p14="http://schemas.microsoft.com/office/powerpoint/2010/main" val="2607466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_blue">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sp>
        <p:nvSpPr>
          <p:cNvPr id="15" name="Title 1">
            <a:extLst>
              <a:ext uri="{FF2B5EF4-FFF2-40B4-BE49-F238E27FC236}">
                <a16:creationId xmlns:a16="http://schemas.microsoft.com/office/drawing/2014/main" id="{7A8B0992-049D-B64F-834D-6AE8D85063E6}"/>
              </a:ext>
            </a:extLst>
          </p:cNvPr>
          <p:cNvSpPr>
            <a:spLocks noGrp="1"/>
          </p:cNvSpPr>
          <p:nvPr>
            <p:ph type="title"/>
          </p:nvPr>
        </p:nvSpPr>
        <p:spPr>
          <a:xfrm>
            <a:off x="510463" y="489640"/>
            <a:ext cx="11501068" cy="643428"/>
          </a:xfrm>
          <a:prstGeom prst="rect">
            <a:avLst/>
          </a:prstGeom>
        </p:spPr>
        <p:txBody>
          <a:bodyPr>
            <a:normAutofit/>
          </a:bodyPr>
          <a:lstStyle>
            <a:lvl1pPr>
              <a:defRPr sz="2900">
                <a:solidFill>
                  <a:schemeClr val="bg1"/>
                </a:solidFill>
              </a:defRPr>
            </a:lvl1pPr>
          </a:lstStyle>
          <a:p>
            <a:r>
              <a:rPr lang="en-US" dirty="0"/>
              <a:t>Click to edit Master title style</a:t>
            </a:r>
          </a:p>
        </p:txBody>
      </p:sp>
      <p:cxnSp>
        <p:nvCxnSpPr>
          <p:cNvPr id="16" name="Straight Connector 15">
            <a:extLst>
              <a:ext uri="{FF2B5EF4-FFF2-40B4-BE49-F238E27FC236}">
                <a16:creationId xmlns:a16="http://schemas.microsoft.com/office/drawing/2014/main" id="{7B649FBE-88B9-574E-AC86-86539FBFAF32}"/>
              </a:ext>
            </a:extLst>
          </p:cNvPr>
          <p:cNvCxnSpPr/>
          <p:nvPr/>
        </p:nvCxnSpPr>
        <p:spPr>
          <a:xfrm>
            <a:off x="621306" y="1210647"/>
            <a:ext cx="6885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Content Placeholder 2">
            <a:extLst>
              <a:ext uri="{FF2B5EF4-FFF2-40B4-BE49-F238E27FC236}">
                <a16:creationId xmlns:a16="http://schemas.microsoft.com/office/drawing/2014/main" id="{5ECBDD98-7B7D-6744-B6F3-C18E5ADF3353}"/>
              </a:ext>
            </a:extLst>
          </p:cNvPr>
          <p:cNvSpPr>
            <a:spLocks noGrp="1"/>
          </p:cNvSpPr>
          <p:nvPr>
            <p:ph idx="1" hasCustomPrompt="1"/>
          </p:nvPr>
        </p:nvSpPr>
        <p:spPr>
          <a:xfrm>
            <a:off x="535401" y="1357873"/>
            <a:ext cx="10515600" cy="365113"/>
          </a:xfrm>
          <a:prstGeom prst="rect">
            <a:avLst/>
          </a:prstGeom>
        </p:spPr>
        <p:txBody>
          <a:bodyPr>
            <a:normAutofit/>
          </a:bodyPr>
          <a:lstStyle>
            <a:lvl1pPr marL="0" indent="0">
              <a:buNone/>
              <a:defRPr lang="en-US" sz="1600" b="0" i="0" kern="1200" cap="all" spc="300" baseline="0" dirty="0">
                <a:solidFill>
                  <a:schemeClr val="bg1"/>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
        <p:nvSpPr>
          <p:cNvPr id="18" name="Content Placeholder 2">
            <a:extLst>
              <a:ext uri="{FF2B5EF4-FFF2-40B4-BE49-F238E27FC236}">
                <a16:creationId xmlns:a16="http://schemas.microsoft.com/office/drawing/2014/main" id="{814717B1-5A41-9D45-B1AB-45DB9966ECB0}"/>
              </a:ext>
            </a:extLst>
          </p:cNvPr>
          <p:cNvSpPr>
            <a:spLocks noGrp="1"/>
          </p:cNvSpPr>
          <p:nvPr>
            <p:ph idx="10" hasCustomPrompt="1"/>
          </p:nvPr>
        </p:nvSpPr>
        <p:spPr>
          <a:xfrm>
            <a:off x="535401" y="1722988"/>
            <a:ext cx="10515600" cy="3408951"/>
          </a:xfrm>
          <a:prstGeom prst="rect">
            <a:avLst/>
          </a:prstGeom>
        </p:spPr>
        <p:txBody>
          <a:bodyPr>
            <a:normAutofit/>
          </a:bodyPr>
          <a:lstStyle>
            <a:lvl1pPr marL="0" indent="0">
              <a:buNone/>
              <a:defRPr lang="en-US" sz="1600" b="0" i="0" kern="1200" cap="none" spc="0" baseline="0" dirty="0">
                <a:solidFill>
                  <a:schemeClr val="bg1"/>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2891635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Title and Content_blue">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sp>
        <p:nvSpPr>
          <p:cNvPr id="10" name="Title 1">
            <a:extLst>
              <a:ext uri="{FF2B5EF4-FFF2-40B4-BE49-F238E27FC236}">
                <a16:creationId xmlns:a16="http://schemas.microsoft.com/office/drawing/2014/main" id="{22C9785B-083A-394D-88D6-C356ACEF1E49}"/>
              </a:ext>
            </a:extLst>
          </p:cNvPr>
          <p:cNvSpPr>
            <a:spLocks noGrp="1"/>
          </p:cNvSpPr>
          <p:nvPr>
            <p:ph type="title"/>
          </p:nvPr>
        </p:nvSpPr>
        <p:spPr>
          <a:xfrm>
            <a:off x="510463" y="489640"/>
            <a:ext cx="10578716" cy="643428"/>
          </a:xfrm>
          <a:prstGeom prst="rect">
            <a:avLst/>
          </a:prstGeom>
        </p:spPr>
        <p:txBody>
          <a:bodyPr>
            <a:normAutofit/>
          </a:bodyPr>
          <a:lstStyle>
            <a:lvl1pPr>
              <a:defRPr sz="2900">
                <a:solidFill>
                  <a:schemeClr val="bg1"/>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5D01FE52-B017-FD41-9215-A6E28DFC0F6F}"/>
              </a:ext>
            </a:extLst>
          </p:cNvPr>
          <p:cNvSpPr>
            <a:spLocks noGrp="1"/>
          </p:cNvSpPr>
          <p:nvPr>
            <p:ph idx="1" hasCustomPrompt="1"/>
          </p:nvPr>
        </p:nvSpPr>
        <p:spPr>
          <a:xfrm>
            <a:off x="535401" y="1357873"/>
            <a:ext cx="10515600" cy="365113"/>
          </a:xfrm>
          <a:prstGeom prst="rect">
            <a:avLst/>
          </a:prstGeom>
        </p:spPr>
        <p:txBody>
          <a:bodyPr>
            <a:normAutofit/>
          </a:bodyPr>
          <a:lstStyle>
            <a:lvl1pPr marL="0" indent="0">
              <a:buNone/>
              <a:defRPr lang="en-US" sz="1600" b="0" i="0" kern="1200" cap="all" spc="300" baseline="0" dirty="0">
                <a:solidFill>
                  <a:schemeClr val="bg1"/>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
        <p:nvSpPr>
          <p:cNvPr id="12" name="Content Placeholder 2">
            <a:extLst>
              <a:ext uri="{FF2B5EF4-FFF2-40B4-BE49-F238E27FC236}">
                <a16:creationId xmlns:a16="http://schemas.microsoft.com/office/drawing/2014/main" id="{2F9B0F3A-1160-CE45-9CA8-B7B26EC569C8}"/>
              </a:ext>
            </a:extLst>
          </p:cNvPr>
          <p:cNvSpPr>
            <a:spLocks noGrp="1"/>
          </p:cNvSpPr>
          <p:nvPr>
            <p:ph idx="10" hasCustomPrompt="1"/>
          </p:nvPr>
        </p:nvSpPr>
        <p:spPr>
          <a:xfrm>
            <a:off x="535401" y="1722988"/>
            <a:ext cx="10515600" cy="3408951"/>
          </a:xfrm>
          <a:prstGeom prst="rect">
            <a:avLst/>
          </a:prstGeom>
        </p:spPr>
        <p:txBody>
          <a:bodyPr>
            <a:normAutofit/>
          </a:bodyPr>
          <a:lstStyle>
            <a:lvl1pPr marL="0" indent="0">
              <a:buNone/>
              <a:defRPr lang="en-US" sz="1600" b="0" i="0" kern="1200" cap="none" spc="0" baseline="0" dirty="0">
                <a:solidFill>
                  <a:schemeClr val="bg1"/>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925536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485526" y="489640"/>
            <a:ext cx="10603655" cy="643428"/>
          </a:xfrm>
          <a:prstGeom prst="rect">
            <a:avLst/>
          </a:prstGeom>
        </p:spPr>
        <p:txBody>
          <a:bodyPr>
            <a:normAutofit/>
          </a:bodyPr>
          <a:lstStyle>
            <a:lvl1pPr>
              <a:defRPr sz="2900">
                <a:solidFill>
                  <a:schemeClr val="bg2">
                    <a:lumMod val="50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40080" y="1210647"/>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527088" y="1348156"/>
            <a:ext cx="10515600" cy="3783780"/>
          </a:xfrm>
          <a:prstGeom prst="rect">
            <a:avLst/>
          </a:prstGeom>
        </p:spPr>
        <p:txBody>
          <a:bodyPr>
            <a:normAutofit/>
          </a:bodyPr>
          <a:lstStyle>
            <a:lvl1pPr marL="0" indent="0">
              <a:buNone/>
              <a:defRPr lang="en-US" sz="1600" b="0" i="0" kern="1200" cap="none" spc="0" baseline="0" dirty="0">
                <a:solidFill>
                  <a:schemeClr val="bg2">
                    <a:lumMod val="50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14781924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485526" y="489640"/>
            <a:ext cx="6892239"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40080" y="1210647"/>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527090" y="1348156"/>
            <a:ext cx="6835004" cy="3783780"/>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36519172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485526" y="489640"/>
            <a:ext cx="6892239"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527090" y="1348156"/>
            <a:ext cx="6835004" cy="3783780"/>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40842423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_whit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DBEF8CF-4CA0-7040-A1D9-1857A73E2287}"/>
              </a:ext>
            </a:extLst>
          </p:cNvPr>
          <p:cNvSpPr/>
          <p:nvPr userDrawn="1"/>
        </p:nvSpPr>
        <p:spPr>
          <a:xfrm>
            <a:off x="0" y="-16625"/>
            <a:ext cx="12191999" cy="68829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6">
            <a:extLst>
              <a:ext uri="{FF2B5EF4-FFF2-40B4-BE49-F238E27FC236}">
                <a16:creationId xmlns:a16="http://schemas.microsoft.com/office/drawing/2014/main" id="{01EF499A-856F-3A4F-9766-FE1750B41F27}"/>
              </a:ext>
            </a:extLst>
          </p:cNvPr>
          <p:cNvSpPr/>
          <p:nvPr userDrawn="1"/>
        </p:nvSpPr>
        <p:spPr>
          <a:xfrm>
            <a:off x="0" y="-80919"/>
            <a:ext cx="6391374" cy="7015792"/>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11" name="Parallelogram 7">
            <a:extLst>
              <a:ext uri="{FF2B5EF4-FFF2-40B4-BE49-F238E27FC236}">
                <a16:creationId xmlns:a16="http://schemas.microsoft.com/office/drawing/2014/main" id="{242ACED1-C6C3-1846-A9ED-32CA21EF18BE}"/>
              </a:ext>
            </a:extLst>
          </p:cNvPr>
          <p:cNvSpPr/>
          <p:nvPr userDrawn="1"/>
        </p:nvSpPr>
        <p:spPr>
          <a:xfrm>
            <a:off x="0" y="-78897"/>
            <a:ext cx="6160736" cy="7015793"/>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5" name="Picture Placeholder 4">
            <a:extLst>
              <a:ext uri="{FF2B5EF4-FFF2-40B4-BE49-F238E27FC236}">
                <a16:creationId xmlns:a16="http://schemas.microsoft.com/office/drawing/2014/main" id="{7302864F-7B91-7D4C-AE6F-FC0D78F01BB5}"/>
              </a:ext>
            </a:extLst>
          </p:cNvPr>
          <p:cNvSpPr>
            <a:spLocks noGrp="1"/>
          </p:cNvSpPr>
          <p:nvPr>
            <p:ph type="pic" sz="quarter" idx="11" hasCustomPrompt="1"/>
          </p:nvPr>
        </p:nvSpPr>
        <p:spPr>
          <a:xfrm>
            <a:off x="1432731" y="1765338"/>
            <a:ext cx="2523190" cy="3319011"/>
          </a:xfrm>
          <a:noFill/>
          <a:ln>
            <a:solidFill>
              <a:srgbClr val="5D5D5D"/>
            </a:solidFill>
          </a:ln>
        </p:spPr>
        <p:txBody>
          <a:bodyPr anchor="ctr">
            <a:normAutofit/>
          </a:bodyPr>
          <a:lstStyle>
            <a:lvl1pPr algn="ctr">
              <a:defRPr sz="2000">
                <a:solidFill>
                  <a:srgbClr val="5D5D5D"/>
                </a:solidFill>
              </a:defRPr>
            </a:lvl1pPr>
          </a:lstStyle>
          <a:p>
            <a:r>
              <a:rPr lang="en-US" dirty="0"/>
              <a:t>Insert Photo Here</a:t>
            </a:r>
          </a:p>
        </p:txBody>
      </p:sp>
      <p:cxnSp>
        <p:nvCxnSpPr>
          <p:cNvPr id="8" name="Straight Connector 7">
            <a:extLst>
              <a:ext uri="{FF2B5EF4-FFF2-40B4-BE49-F238E27FC236}">
                <a16:creationId xmlns:a16="http://schemas.microsoft.com/office/drawing/2014/main" id="{D3034C2B-AEEF-D845-8EB1-361FD107AF82}"/>
              </a:ext>
            </a:extLst>
          </p:cNvPr>
          <p:cNvCxnSpPr/>
          <p:nvPr userDrawn="1"/>
        </p:nvCxnSpPr>
        <p:spPr>
          <a:xfrm>
            <a:off x="640080" y="1210647"/>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509802" y="489640"/>
            <a:ext cx="6892239" cy="643428"/>
          </a:xfrm>
          <a:prstGeom prst="rect">
            <a:avLst/>
          </a:prstGeom>
        </p:spPr>
        <p:txBody>
          <a:bodyPr>
            <a:normAutofit/>
          </a:bodyPr>
          <a:lstStyle>
            <a:lvl1pPr>
              <a:defRPr sz="2900">
                <a:solidFill>
                  <a:schemeClr val="accent1">
                    <a:lumMod val="75000"/>
                  </a:schemeClr>
                </a:solidFill>
              </a:defRPr>
            </a:lvl1pPr>
          </a:lstStyle>
          <a:p>
            <a:r>
              <a:rPr lang="en-US" dirty="0"/>
              <a:t>Presenter Slide</a:t>
            </a:r>
          </a:p>
        </p:txBody>
      </p:sp>
      <p:sp>
        <p:nvSpPr>
          <p:cNvPr id="12" name="Text Placeholder 11">
            <a:extLst>
              <a:ext uri="{FF2B5EF4-FFF2-40B4-BE49-F238E27FC236}">
                <a16:creationId xmlns:a16="http://schemas.microsoft.com/office/drawing/2014/main" id="{F9CC78C4-0A45-9346-A8CA-9F25CB66181F}"/>
              </a:ext>
            </a:extLst>
          </p:cNvPr>
          <p:cNvSpPr>
            <a:spLocks noGrp="1"/>
          </p:cNvSpPr>
          <p:nvPr>
            <p:ph type="body" sz="quarter" idx="12" hasCustomPrompt="1"/>
          </p:nvPr>
        </p:nvSpPr>
        <p:spPr>
          <a:xfrm>
            <a:off x="6771949" y="1756497"/>
            <a:ext cx="4856555" cy="832954"/>
          </a:xfrm>
        </p:spPr>
        <p:txBody>
          <a:bodyPr lIns="0" tIns="0" rIns="0" bIns="0">
            <a:noAutofit/>
          </a:bodyPr>
          <a:lstStyle>
            <a:lvl1pPr>
              <a:lnSpc>
                <a:spcPct val="100000"/>
              </a:lnSpc>
              <a:spcBef>
                <a:spcPts val="0"/>
              </a:spcBef>
              <a:defRPr sz="2400" b="0">
                <a:solidFill>
                  <a:schemeClr val="bg1"/>
                </a:solidFill>
              </a:defRPr>
            </a:lvl1pPr>
          </a:lstStyle>
          <a:p>
            <a:pPr lvl="0"/>
            <a:r>
              <a:rPr lang="en-US" dirty="0"/>
              <a:t>Name</a:t>
            </a:r>
          </a:p>
          <a:p>
            <a:pPr lvl="0"/>
            <a:r>
              <a:rPr lang="en-US" dirty="0"/>
              <a:t>Firm</a:t>
            </a:r>
          </a:p>
        </p:txBody>
      </p:sp>
      <p:sp>
        <p:nvSpPr>
          <p:cNvPr id="17" name="Text Placeholder 16">
            <a:extLst>
              <a:ext uri="{FF2B5EF4-FFF2-40B4-BE49-F238E27FC236}">
                <a16:creationId xmlns:a16="http://schemas.microsoft.com/office/drawing/2014/main" id="{3E4922EC-F844-3543-89C8-268C20C45050}"/>
              </a:ext>
            </a:extLst>
          </p:cNvPr>
          <p:cNvSpPr>
            <a:spLocks noGrp="1"/>
          </p:cNvSpPr>
          <p:nvPr>
            <p:ph type="body" sz="quarter" idx="13" hasCustomPrompt="1"/>
          </p:nvPr>
        </p:nvSpPr>
        <p:spPr>
          <a:xfrm>
            <a:off x="6772275" y="2808288"/>
            <a:ext cx="4856163" cy="3244850"/>
          </a:xfrm>
        </p:spPr>
        <p:txBody>
          <a:bodyPr lIns="0" tIns="0" rIns="0" bIns="0"/>
          <a:lstStyle>
            <a:lvl1pPr>
              <a:defRPr>
                <a:solidFill>
                  <a:schemeClr val="bg1"/>
                </a:solidFill>
              </a:defRPr>
            </a:lvl1pPr>
          </a:lstStyle>
          <a:p>
            <a:pPr lvl="0"/>
            <a:r>
              <a:rPr lang="en-US" dirty="0"/>
              <a:t>Bio</a:t>
            </a:r>
          </a:p>
        </p:txBody>
      </p:sp>
    </p:spTree>
    <p:extLst>
      <p:ext uri="{BB962C8B-B14F-4D97-AF65-F5344CB8AC3E}">
        <p14:creationId xmlns:p14="http://schemas.microsoft.com/office/powerpoint/2010/main" val="3634909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itle and Content_white">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8" name="Title 1">
            <a:extLst>
              <a:ext uri="{FF2B5EF4-FFF2-40B4-BE49-F238E27FC236}">
                <a16:creationId xmlns:a16="http://schemas.microsoft.com/office/drawing/2014/main" id="{28332D36-E87D-A641-A9F9-7E06A248E72B}"/>
              </a:ext>
            </a:extLst>
          </p:cNvPr>
          <p:cNvSpPr>
            <a:spLocks noGrp="1"/>
          </p:cNvSpPr>
          <p:nvPr>
            <p:ph type="title"/>
          </p:nvPr>
        </p:nvSpPr>
        <p:spPr>
          <a:xfrm>
            <a:off x="485525" y="489640"/>
            <a:ext cx="10587031"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9BB5019E-7D5B-564A-B41F-D9DA65ED833E}"/>
              </a:ext>
            </a:extLst>
          </p:cNvPr>
          <p:cNvSpPr>
            <a:spLocks noGrp="1"/>
          </p:cNvSpPr>
          <p:nvPr>
            <p:ph idx="1" hasCustomPrompt="1"/>
          </p:nvPr>
        </p:nvSpPr>
        <p:spPr>
          <a:xfrm>
            <a:off x="527088" y="1357873"/>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
        <p:nvSpPr>
          <p:cNvPr id="13" name="Content Placeholder 2">
            <a:extLst>
              <a:ext uri="{FF2B5EF4-FFF2-40B4-BE49-F238E27FC236}">
                <a16:creationId xmlns:a16="http://schemas.microsoft.com/office/drawing/2014/main" id="{0444853A-336F-5A45-92E8-F254697303DA}"/>
              </a:ext>
            </a:extLst>
          </p:cNvPr>
          <p:cNvSpPr>
            <a:spLocks noGrp="1"/>
          </p:cNvSpPr>
          <p:nvPr>
            <p:ph idx="10" hasCustomPrompt="1"/>
          </p:nvPr>
        </p:nvSpPr>
        <p:spPr>
          <a:xfrm>
            <a:off x="527088" y="1722988"/>
            <a:ext cx="10515600" cy="3408951"/>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3883711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Products">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2150"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6" y="1210647"/>
            <a:ext cx="688567"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Content Placeholder 2">
            <a:extLst>
              <a:ext uri="{FF2B5EF4-FFF2-40B4-BE49-F238E27FC236}">
                <a16:creationId xmlns:a16="http://schemas.microsoft.com/office/drawing/2014/main" id="{FF5616B6-7E38-124D-8D27-AB02819DFCA8}"/>
              </a:ext>
            </a:extLst>
          </p:cNvPr>
          <p:cNvSpPr>
            <a:spLocks noGrp="1"/>
          </p:cNvSpPr>
          <p:nvPr>
            <p:ph idx="1" hasCustomPrompt="1"/>
          </p:nvPr>
        </p:nvSpPr>
        <p:spPr>
          <a:xfrm>
            <a:off x="552024" y="1357873"/>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
        <p:nvSpPr>
          <p:cNvPr id="13" name="Rectangle 12">
            <a:extLst>
              <a:ext uri="{FF2B5EF4-FFF2-40B4-BE49-F238E27FC236}">
                <a16:creationId xmlns:a16="http://schemas.microsoft.com/office/drawing/2014/main" id="{98EDDFC2-07AE-5449-B416-625E81F7F06E}"/>
              </a:ext>
            </a:extLst>
          </p:cNvPr>
          <p:cNvSpPr/>
          <p:nvPr/>
        </p:nvSpPr>
        <p:spPr>
          <a:xfrm>
            <a:off x="620025" y="2669720"/>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15" name="Rectangle 14">
            <a:extLst>
              <a:ext uri="{FF2B5EF4-FFF2-40B4-BE49-F238E27FC236}">
                <a16:creationId xmlns:a16="http://schemas.microsoft.com/office/drawing/2014/main" id="{A133142E-4971-B547-9B68-A96A77AFBABF}"/>
              </a:ext>
            </a:extLst>
          </p:cNvPr>
          <p:cNvSpPr/>
          <p:nvPr/>
        </p:nvSpPr>
        <p:spPr>
          <a:xfrm>
            <a:off x="620025" y="2669722"/>
            <a:ext cx="210312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16" name="Rectangle 15">
            <a:extLst>
              <a:ext uri="{FF2B5EF4-FFF2-40B4-BE49-F238E27FC236}">
                <a16:creationId xmlns:a16="http://schemas.microsoft.com/office/drawing/2014/main" id="{86038C9A-33DC-2B4C-8704-759FD60ED4D2}"/>
              </a:ext>
            </a:extLst>
          </p:cNvPr>
          <p:cNvSpPr/>
          <p:nvPr/>
        </p:nvSpPr>
        <p:spPr>
          <a:xfrm>
            <a:off x="2824801" y="2669719"/>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17" name="Rectangle 16">
            <a:extLst>
              <a:ext uri="{FF2B5EF4-FFF2-40B4-BE49-F238E27FC236}">
                <a16:creationId xmlns:a16="http://schemas.microsoft.com/office/drawing/2014/main" id="{5EA24565-AF9B-424B-8F84-8567B7854382}"/>
              </a:ext>
            </a:extLst>
          </p:cNvPr>
          <p:cNvSpPr/>
          <p:nvPr/>
        </p:nvSpPr>
        <p:spPr>
          <a:xfrm>
            <a:off x="2824801" y="2669719"/>
            <a:ext cx="210312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18" name="Rectangle 17">
            <a:extLst>
              <a:ext uri="{FF2B5EF4-FFF2-40B4-BE49-F238E27FC236}">
                <a16:creationId xmlns:a16="http://schemas.microsoft.com/office/drawing/2014/main" id="{A86EB633-55CF-684E-8D0B-ADB8881A9DB5}"/>
              </a:ext>
            </a:extLst>
          </p:cNvPr>
          <p:cNvSpPr/>
          <p:nvPr/>
        </p:nvSpPr>
        <p:spPr>
          <a:xfrm>
            <a:off x="5044440" y="2669720"/>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19" name="Rectangle 18">
            <a:extLst>
              <a:ext uri="{FF2B5EF4-FFF2-40B4-BE49-F238E27FC236}">
                <a16:creationId xmlns:a16="http://schemas.microsoft.com/office/drawing/2014/main" id="{3A308922-FDE3-AC46-ACD8-A7CBBEE0E58C}"/>
              </a:ext>
            </a:extLst>
          </p:cNvPr>
          <p:cNvSpPr/>
          <p:nvPr/>
        </p:nvSpPr>
        <p:spPr>
          <a:xfrm>
            <a:off x="5044440" y="2669722"/>
            <a:ext cx="2103120" cy="45719"/>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20" name="Rectangle 19">
            <a:extLst>
              <a:ext uri="{FF2B5EF4-FFF2-40B4-BE49-F238E27FC236}">
                <a16:creationId xmlns:a16="http://schemas.microsoft.com/office/drawing/2014/main" id="{1210D7E6-3EF7-8247-8E6A-B4E0043DCD71}"/>
              </a:ext>
            </a:extLst>
          </p:cNvPr>
          <p:cNvSpPr/>
          <p:nvPr/>
        </p:nvSpPr>
        <p:spPr>
          <a:xfrm>
            <a:off x="7259641" y="2669720"/>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21" name="Rectangle 20">
            <a:extLst>
              <a:ext uri="{FF2B5EF4-FFF2-40B4-BE49-F238E27FC236}">
                <a16:creationId xmlns:a16="http://schemas.microsoft.com/office/drawing/2014/main" id="{2B3F1FF5-7D1E-D549-8270-5C924894B6E6}"/>
              </a:ext>
            </a:extLst>
          </p:cNvPr>
          <p:cNvSpPr/>
          <p:nvPr/>
        </p:nvSpPr>
        <p:spPr>
          <a:xfrm>
            <a:off x="7259641" y="2669722"/>
            <a:ext cx="2103120"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22" name="Rectangle 21">
            <a:extLst>
              <a:ext uri="{FF2B5EF4-FFF2-40B4-BE49-F238E27FC236}">
                <a16:creationId xmlns:a16="http://schemas.microsoft.com/office/drawing/2014/main" id="{F9F0D894-B5CE-5F47-9953-2707659285C8}"/>
              </a:ext>
            </a:extLst>
          </p:cNvPr>
          <p:cNvSpPr/>
          <p:nvPr/>
        </p:nvSpPr>
        <p:spPr>
          <a:xfrm>
            <a:off x="9479280" y="2669719"/>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23" name="Rectangle 22">
            <a:extLst>
              <a:ext uri="{FF2B5EF4-FFF2-40B4-BE49-F238E27FC236}">
                <a16:creationId xmlns:a16="http://schemas.microsoft.com/office/drawing/2014/main" id="{CF6EA473-7359-C44D-8AB2-C6ADFDEBCC82}"/>
              </a:ext>
            </a:extLst>
          </p:cNvPr>
          <p:cNvSpPr/>
          <p:nvPr/>
        </p:nvSpPr>
        <p:spPr>
          <a:xfrm>
            <a:off x="9479280" y="2669719"/>
            <a:ext cx="2103120" cy="45719"/>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24" name="Content Placeholder 11">
            <a:extLst>
              <a:ext uri="{FF2B5EF4-FFF2-40B4-BE49-F238E27FC236}">
                <a16:creationId xmlns:a16="http://schemas.microsoft.com/office/drawing/2014/main" id="{84078F63-EDED-F945-B936-426FC1C6A10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12845" y="2311986"/>
            <a:ext cx="717487" cy="761180"/>
          </a:xfrm>
          <a:prstGeom prst="rect">
            <a:avLst/>
          </a:prstGeom>
        </p:spPr>
      </p:pic>
      <p:pic>
        <p:nvPicPr>
          <p:cNvPr id="25" name="Content Placeholder 9">
            <a:extLst>
              <a:ext uri="{FF2B5EF4-FFF2-40B4-BE49-F238E27FC236}">
                <a16:creationId xmlns:a16="http://schemas.microsoft.com/office/drawing/2014/main" id="{6EF227FB-A8A3-2E41-B094-1F337894534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517619" y="2307422"/>
            <a:ext cx="717487" cy="724590"/>
          </a:xfrm>
          <a:prstGeom prst="rect">
            <a:avLst/>
          </a:prstGeom>
          <a:effectLst>
            <a:softEdge rad="0"/>
          </a:effectLst>
        </p:spPr>
      </p:pic>
      <p:pic>
        <p:nvPicPr>
          <p:cNvPr id="26" name="Content Placeholder 10">
            <a:extLst>
              <a:ext uri="{FF2B5EF4-FFF2-40B4-BE49-F238E27FC236}">
                <a16:creationId xmlns:a16="http://schemas.microsoft.com/office/drawing/2014/main" id="{E28B2CBF-306D-B546-B3D0-4DB9393B8BFD}"/>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r="-1"/>
          <a:stretch/>
        </p:blipFill>
        <p:spPr>
          <a:xfrm>
            <a:off x="5737259" y="2285472"/>
            <a:ext cx="717487" cy="746542"/>
          </a:xfrm>
          <a:prstGeom prst="rect">
            <a:avLst/>
          </a:prstGeom>
        </p:spPr>
      </p:pic>
      <p:pic>
        <p:nvPicPr>
          <p:cNvPr id="27" name="Picture 26">
            <a:extLst>
              <a:ext uri="{FF2B5EF4-FFF2-40B4-BE49-F238E27FC236}">
                <a16:creationId xmlns:a16="http://schemas.microsoft.com/office/drawing/2014/main" id="{F8974ACC-AF35-184E-854E-8368D451CB9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952461" y="2274981"/>
            <a:ext cx="717487" cy="739223"/>
          </a:xfrm>
          <a:prstGeom prst="rect">
            <a:avLst/>
          </a:prstGeom>
        </p:spPr>
      </p:pic>
      <p:pic>
        <p:nvPicPr>
          <p:cNvPr id="28" name="Picture 27">
            <a:extLst>
              <a:ext uri="{FF2B5EF4-FFF2-40B4-BE49-F238E27FC236}">
                <a16:creationId xmlns:a16="http://schemas.microsoft.com/office/drawing/2014/main" id="{E3178277-3313-344B-866F-1EC26CCDC7D0}"/>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r="-1"/>
          <a:stretch/>
        </p:blipFill>
        <p:spPr>
          <a:xfrm>
            <a:off x="10170643" y="2267734"/>
            <a:ext cx="720399" cy="753717"/>
          </a:xfrm>
          <a:prstGeom prst="rect">
            <a:avLst/>
          </a:prstGeom>
        </p:spPr>
      </p:pic>
      <p:sp>
        <p:nvSpPr>
          <p:cNvPr id="4" name="Text Placeholder 3">
            <a:extLst>
              <a:ext uri="{FF2B5EF4-FFF2-40B4-BE49-F238E27FC236}">
                <a16:creationId xmlns:a16="http://schemas.microsoft.com/office/drawing/2014/main" id="{C3F74B89-0981-E34B-B5D9-933B55A4A19C}"/>
              </a:ext>
            </a:extLst>
          </p:cNvPr>
          <p:cNvSpPr>
            <a:spLocks noGrp="1"/>
          </p:cNvSpPr>
          <p:nvPr>
            <p:ph type="body" sz="quarter" idx="10"/>
          </p:nvPr>
        </p:nvSpPr>
        <p:spPr>
          <a:xfrm>
            <a:off x="815924" y="3408567"/>
            <a:ext cx="1711325"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6" name="Text Placeholder 5">
            <a:extLst>
              <a:ext uri="{FF2B5EF4-FFF2-40B4-BE49-F238E27FC236}">
                <a16:creationId xmlns:a16="http://schemas.microsoft.com/office/drawing/2014/main" id="{195CF52C-9EC6-EE4F-A950-EAA8FE79AE46}"/>
              </a:ext>
            </a:extLst>
          </p:cNvPr>
          <p:cNvSpPr>
            <a:spLocks noGrp="1"/>
          </p:cNvSpPr>
          <p:nvPr>
            <p:ph type="body" sz="quarter" idx="11"/>
          </p:nvPr>
        </p:nvSpPr>
        <p:spPr>
          <a:xfrm>
            <a:off x="819373" y="3783014"/>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1" name="Text Placeholder 3">
            <a:extLst>
              <a:ext uri="{FF2B5EF4-FFF2-40B4-BE49-F238E27FC236}">
                <a16:creationId xmlns:a16="http://schemas.microsoft.com/office/drawing/2014/main" id="{87C1E6D9-2285-E54D-8ABA-EB716DF7DC8A}"/>
              </a:ext>
            </a:extLst>
          </p:cNvPr>
          <p:cNvSpPr>
            <a:spLocks noGrp="1"/>
          </p:cNvSpPr>
          <p:nvPr>
            <p:ph type="body" sz="quarter" idx="12"/>
          </p:nvPr>
        </p:nvSpPr>
        <p:spPr>
          <a:xfrm>
            <a:off x="3020700" y="3408567"/>
            <a:ext cx="1711325"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2" name="Text Placeholder 5">
            <a:extLst>
              <a:ext uri="{FF2B5EF4-FFF2-40B4-BE49-F238E27FC236}">
                <a16:creationId xmlns:a16="http://schemas.microsoft.com/office/drawing/2014/main" id="{9CB10A2F-BE94-104A-9D26-6E1937491361}"/>
              </a:ext>
            </a:extLst>
          </p:cNvPr>
          <p:cNvSpPr>
            <a:spLocks noGrp="1"/>
          </p:cNvSpPr>
          <p:nvPr>
            <p:ph type="body" sz="quarter" idx="13"/>
          </p:nvPr>
        </p:nvSpPr>
        <p:spPr>
          <a:xfrm>
            <a:off x="3024149" y="3783014"/>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5" name="Text Placeholder 3">
            <a:extLst>
              <a:ext uri="{FF2B5EF4-FFF2-40B4-BE49-F238E27FC236}">
                <a16:creationId xmlns:a16="http://schemas.microsoft.com/office/drawing/2014/main" id="{08CB9AAB-F285-3249-A504-D96067588EFD}"/>
              </a:ext>
            </a:extLst>
          </p:cNvPr>
          <p:cNvSpPr>
            <a:spLocks noGrp="1"/>
          </p:cNvSpPr>
          <p:nvPr>
            <p:ph type="body" sz="quarter" idx="14"/>
          </p:nvPr>
        </p:nvSpPr>
        <p:spPr>
          <a:xfrm>
            <a:off x="5240340" y="3408567"/>
            <a:ext cx="1711325"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6" name="Text Placeholder 5">
            <a:extLst>
              <a:ext uri="{FF2B5EF4-FFF2-40B4-BE49-F238E27FC236}">
                <a16:creationId xmlns:a16="http://schemas.microsoft.com/office/drawing/2014/main" id="{E71CB9F6-3FCE-A642-9B4C-25D8C36BA3CB}"/>
              </a:ext>
            </a:extLst>
          </p:cNvPr>
          <p:cNvSpPr>
            <a:spLocks noGrp="1"/>
          </p:cNvSpPr>
          <p:nvPr>
            <p:ph type="body" sz="quarter" idx="15"/>
          </p:nvPr>
        </p:nvSpPr>
        <p:spPr>
          <a:xfrm>
            <a:off x="5243789" y="3783014"/>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7" name="Text Placeholder 3">
            <a:extLst>
              <a:ext uri="{FF2B5EF4-FFF2-40B4-BE49-F238E27FC236}">
                <a16:creationId xmlns:a16="http://schemas.microsoft.com/office/drawing/2014/main" id="{EDB30AA7-2E85-B942-ABF6-0E3B120DB5F4}"/>
              </a:ext>
            </a:extLst>
          </p:cNvPr>
          <p:cNvSpPr>
            <a:spLocks noGrp="1"/>
          </p:cNvSpPr>
          <p:nvPr>
            <p:ph type="body" sz="quarter" idx="16"/>
          </p:nvPr>
        </p:nvSpPr>
        <p:spPr>
          <a:xfrm>
            <a:off x="7455540" y="3408567"/>
            <a:ext cx="1711325"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8" name="Text Placeholder 5">
            <a:extLst>
              <a:ext uri="{FF2B5EF4-FFF2-40B4-BE49-F238E27FC236}">
                <a16:creationId xmlns:a16="http://schemas.microsoft.com/office/drawing/2014/main" id="{4F6CEBA4-B09B-4646-8E2F-E1518D0BBF18}"/>
              </a:ext>
            </a:extLst>
          </p:cNvPr>
          <p:cNvSpPr>
            <a:spLocks noGrp="1"/>
          </p:cNvSpPr>
          <p:nvPr>
            <p:ph type="body" sz="quarter" idx="17"/>
          </p:nvPr>
        </p:nvSpPr>
        <p:spPr>
          <a:xfrm>
            <a:off x="7458989" y="3783014"/>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9" name="Text Placeholder 3">
            <a:extLst>
              <a:ext uri="{FF2B5EF4-FFF2-40B4-BE49-F238E27FC236}">
                <a16:creationId xmlns:a16="http://schemas.microsoft.com/office/drawing/2014/main" id="{964EF518-4353-874C-9906-78FD5CB629D3}"/>
              </a:ext>
            </a:extLst>
          </p:cNvPr>
          <p:cNvSpPr>
            <a:spLocks noGrp="1"/>
          </p:cNvSpPr>
          <p:nvPr>
            <p:ph type="body" sz="quarter" idx="18"/>
          </p:nvPr>
        </p:nvSpPr>
        <p:spPr>
          <a:xfrm>
            <a:off x="9675180" y="3408567"/>
            <a:ext cx="1711325"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0" name="Text Placeholder 5">
            <a:extLst>
              <a:ext uri="{FF2B5EF4-FFF2-40B4-BE49-F238E27FC236}">
                <a16:creationId xmlns:a16="http://schemas.microsoft.com/office/drawing/2014/main" id="{6676C3A8-0CAE-0941-AE5C-3AA0692AF94B}"/>
              </a:ext>
            </a:extLst>
          </p:cNvPr>
          <p:cNvSpPr>
            <a:spLocks noGrp="1"/>
          </p:cNvSpPr>
          <p:nvPr>
            <p:ph type="body" sz="quarter" idx="19"/>
          </p:nvPr>
        </p:nvSpPr>
        <p:spPr>
          <a:xfrm>
            <a:off x="9678629" y="3783014"/>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Tree>
    <p:extLst>
      <p:ext uri="{BB962C8B-B14F-4D97-AF65-F5344CB8AC3E}">
        <p14:creationId xmlns:p14="http://schemas.microsoft.com/office/powerpoint/2010/main" val="2837847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Fixed Annuities">
    <p:bg>
      <p:bgPr>
        <a:solidFill>
          <a:schemeClr val="bg1">
            <a:lumMod val="95000"/>
          </a:schemeClr>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400BD5D9-C41E-0841-A49D-7A226F1A57AA}"/>
              </a:ext>
            </a:extLst>
          </p:cNvPr>
          <p:cNvSpPr/>
          <p:nvPr/>
        </p:nvSpPr>
        <p:spPr>
          <a:xfrm>
            <a:off x="4312227" y="2143367"/>
            <a:ext cx="3566160" cy="383385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47" name="Rectangle 46">
            <a:extLst>
              <a:ext uri="{FF2B5EF4-FFF2-40B4-BE49-F238E27FC236}">
                <a16:creationId xmlns:a16="http://schemas.microsoft.com/office/drawing/2014/main" id="{3B239242-7A61-7942-8D30-0A534F151AA5}"/>
              </a:ext>
            </a:extLst>
          </p:cNvPr>
          <p:cNvSpPr/>
          <p:nvPr/>
        </p:nvSpPr>
        <p:spPr>
          <a:xfrm>
            <a:off x="4312227" y="2146140"/>
            <a:ext cx="356616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6" y="1210647"/>
            <a:ext cx="688567"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FCFA44B2-7228-AF4A-BA0E-EA072D1E0C34}"/>
              </a:ext>
            </a:extLst>
          </p:cNvPr>
          <p:cNvSpPr/>
          <p:nvPr/>
        </p:nvSpPr>
        <p:spPr>
          <a:xfrm>
            <a:off x="609600" y="2143367"/>
            <a:ext cx="3566160" cy="383385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34" name="Rectangle 33">
            <a:extLst>
              <a:ext uri="{FF2B5EF4-FFF2-40B4-BE49-F238E27FC236}">
                <a16:creationId xmlns:a16="http://schemas.microsoft.com/office/drawing/2014/main" id="{2DEC3C00-E033-ED49-9126-427268691CC7}"/>
              </a:ext>
            </a:extLst>
          </p:cNvPr>
          <p:cNvSpPr/>
          <p:nvPr/>
        </p:nvSpPr>
        <p:spPr>
          <a:xfrm>
            <a:off x="609600" y="2143372"/>
            <a:ext cx="356616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41" name="Content Placeholder 11">
            <a:extLst>
              <a:ext uri="{FF2B5EF4-FFF2-40B4-BE49-F238E27FC236}">
                <a16:creationId xmlns:a16="http://schemas.microsoft.com/office/drawing/2014/main" id="{E7F1BF79-5B85-AA41-A355-B0ABBE923CC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33939" y="1800417"/>
            <a:ext cx="717487" cy="761180"/>
          </a:xfrm>
          <a:prstGeom prst="rect">
            <a:avLst/>
          </a:prstGeom>
        </p:spPr>
      </p:pic>
      <p:sp>
        <p:nvSpPr>
          <p:cNvPr id="43" name="Rectangle 42">
            <a:extLst>
              <a:ext uri="{FF2B5EF4-FFF2-40B4-BE49-F238E27FC236}">
                <a16:creationId xmlns:a16="http://schemas.microsoft.com/office/drawing/2014/main" id="{B7968DA2-CBBE-0B44-A4C4-68B8F510804C}"/>
              </a:ext>
            </a:extLst>
          </p:cNvPr>
          <p:cNvSpPr/>
          <p:nvPr/>
        </p:nvSpPr>
        <p:spPr>
          <a:xfrm>
            <a:off x="8016240" y="2143365"/>
            <a:ext cx="3566160" cy="3831336"/>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44" name="Rectangle 43">
            <a:extLst>
              <a:ext uri="{FF2B5EF4-FFF2-40B4-BE49-F238E27FC236}">
                <a16:creationId xmlns:a16="http://schemas.microsoft.com/office/drawing/2014/main" id="{5AA3FCD0-4C4D-944E-A1DB-6D1986C7EE9B}"/>
              </a:ext>
            </a:extLst>
          </p:cNvPr>
          <p:cNvSpPr/>
          <p:nvPr/>
        </p:nvSpPr>
        <p:spPr>
          <a:xfrm>
            <a:off x="8016240" y="2143369"/>
            <a:ext cx="356616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45" name="Content Placeholder 11">
            <a:extLst>
              <a:ext uri="{FF2B5EF4-FFF2-40B4-BE49-F238E27FC236}">
                <a16:creationId xmlns:a16="http://schemas.microsoft.com/office/drawing/2014/main" id="{02C4270F-62A4-FD41-A061-636943F9C7C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36567" y="1777556"/>
            <a:ext cx="717487" cy="761180"/>
          </a:xfrm>
          <a:prstGeom prst="rect">
            <a:avLst/>
          </a:prstGeom>
        </p:spPr>
      </p:pic>
      <p:pic>
        <p:nvPicPr>
          <p:cNvPr id="46" name="Content Placeholder 11">
            <a:extLst>
              <a:ext uri="{FF2B5EF4-FFF2-40B4-BE49-F238E27FC236}">
                <a16:creationId xmlns:a16="http://schemas.microsoft.com/office/drawing/2014/main" id="{B0643837-8A38-A34F-A8D7-700DB3E1FB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40579" y="1777558"/>
            <a:ext cx="717487" cy="761180"/>
          </a:xfrm>
          <a:prstGeom prst="rect">
            <a:avLst/>
          </a:prstGeom>
        </p:spPr>
      </p:pic>
      <p:sp>
        <p:nvSpPr>
          <p:cNvPr id="48" name="Text Placeholder 3">
            <a:extLst>
              <a:ext uri="{FF2B5EF4-FFF2-40B4-BE49-F238E27FC236}">
                <a16:creationId xmlns:a16="http://schemas.microsoft.com/office/drawing/2014/main" id="{8980C095-132F-4F45-B4D2-69B28371DECF}"/>
              </a:ext>
            </a:extLst>
          </p:cNvPr>
          <p:cNvSpPr>
            <a:spLocks noGrp="1"/>
          </p:cNvSpPr>
          <p:nvPr>
            <p:ph type="body" sz="quarter" idx="10"/>
          </p:nvPr>
        </p:nvSpPr>
        <p:spPr>
          <a:xfrm>
            <a:off x="813416" y="2843301"/>
            <a:ext cx="3158531"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9" name="Text Placeholder 5">
            <a:extLst>
              <a:ext uri="{FF2B5EF4-FFF2-40B4-BE49-F238E27FC236}">
                <a16:creationId xmlns:a16="http://schemas.microsoft.com/office/drawing/2014/main" id="{D545FA1F-C63C-C74C-BEE4-C7896377747B}"/>
              </a:ext>
            </a:extLst>
          </p:cNvPr>
          <p:cNvSpPr>
            <a:spLocks noGrp="1"/>
          </p:cNvSpPr>
          <p:nvPr>
            <p:ph type="body" sz="quarter" idx="11"/>
          </p:nvPr>
        </p:nvSpPr>
        <p:spPr>
          <a:xfrm>
            <a:off x="819783"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0" name="Text Placeholder 3">
            <a:extLst>
              <a:ext uri="{FF2B5EF4-FFF2-40B4-BE49-F238E27FC236}">
                <a16:creationId xmlns:a16="http://schemas.microsoft.com/office/drawing/2014/main" id="{FE3BFE4A-E1BD-874E-9E98-827206FF879F}"/>
              </a:ext>
            </a:extLst>
          </p:cNvPr>
          <p:cNvSpPr>
            <a:spLocks noGrp="1"/>
          </p:cNvSpPr>
          <p:nvPr>
            <p:ph type="body" sz="quarter" idx="12"/>
          </p:nvPr>
        </p:nvSpPr>
        <p:spPr>
          <a:xfrm>
            <a:off x="4516041" y="2843301"/>
            <a:ext cx="3158531"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1" name="Text Placeholder 5">
            <a:extLst>
              <a:ext uri="{FF2B5EF4-FFF2-40B4-BE49-F238E27FC236}">
                <a16:creationId xmlns:a16="http://schemas.microsoft.com/office/drawing/2014/main" id="{3531599C-C38F-6C48-9A63-DA180F54BA89}"/>
              </a:ext>
            </a:extLst>
          </p:cNvPr>
          <p:cNvSpPr>
            <a:spLocks noGrp="1"/>
          </p:cNvSpPr>
          <p:nvPr>
            <p:ph type="body" sz="quarter" idx="13"/>
          </p:nvPr>
        </p:nvSpPr>
        <p:spPr>
          <a:xfrm>
            <a:off x="4522411"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2" name="Text Placeholder 3">
            <a:extLst>
              <a:ext uri="{FF2B5EF4-FFF2-40B4-BE49-F238E27FC236}">
                <a16:creationId xmlns:a16="http://schemas.microsoft.com/office/drawing/2014/main" id="{02A63531-D32B-254B-B9F1-CB9EB31BF82E}"/>
              </a:ext>
            </a:extLst>
          </p:cNvPr>
          <p:cNvSpPr>
            <a:spLocks noGrp="1"/>
          </p:cNvSpPr>
          <p:nvPr>
            <p:ph type="body" sz="quarter" idx="14"/>
          </p:nvPr>
        </p:nvSpPr>
        <p:spPr>
          <a:xfrm>
            <a:off x="8220056" y="2843301"/>
            <a:ext cx="3158531"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3" name="Text Placeholder 5">
            <a:extLst>
              <a:ext uri="{FF2B5EF4-FFF2-40B4-BE49-F238E27FC236}">
                <a16:creationId xmlns:a16="http://schemas.microsoft.com/office/drawing/2014/main" id="{D7E23574-DAF9-3C49-BA5B-9CBD42717313}"/>
              </a:ext>
            </a:extLst>
          </p:cNvPr>
          <p:cNvSpPr>
            <a:spLocks noGrp="1"/>
          </p:cNvSpPr>
          <p:nvPr>
            <p:ph type="body" sz="quarter" idx="15"/>
          </p:nvPr>
        </p:nvSpPr>
        <p:spPr>
          <a:xfrm>
            <a:off x="8226423"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4" name="Title 1">
            <a:extLst>
              <a:ext uri="{FF2B5EF4-FFF2-40B4-BE49-F238E27FC236}">
                <a16:creationId xmlns:a16="http://schemas.microsoft.com/office/drawing/2014/main" id="{2EB56C6A-FC97-8F4E-A026-ED4C519B70AF}"/>
              </a:ext>
            </a:extLst>
          </p:cNvPr>
          <p:cNvSpPr>
            <a:spLocks noGrp="1"/>
          </p:cNvSpPr>
          <p:nvPr>
            <p:ph type="title"/>
          </p:nvPr>
        </p:nvSpPr>
        <p:spPr>
          <a:xfrm>
            <a:off x="502150"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55" name="Content Placeholder 2">
            <a:extLst>
              <a:ext uri="{FF2B5EF4-FFF2-40B4-BE49-F238E27FC236}">
                <a16:creationId xmlns:a16="http://schemas.microsoft.com/office/drawing/2014/main" id="{3DE86EFC-E65B-8F49-B404-E3BA5F26616E}"/>
              </a:ext>
            </a:extLst>
          </p:cNvPr>
          <p:cNvSpPr>
            <a:spLocks noGrp="1"/>
          </p:cNvSpPr>
          <p:nvPr>
            <p:ph idx="1" hasCustomPrompt="1"/>
          </p:nvPr>
        </p:nvSpPr>
        <p:spPr>
          <a:xfrm>
            <a:off x="552024" y="1357873"/>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3500375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7" grpId="0" animBg="1"/>
      <p:bldP spid="33" grpId="0" animBg="1"/>
      <p:bldP spid="34" grpId="0" animBg="1"/>
      <p:bldP spid="43" grpId="0" animBg="1"/>
      <p:bldP spid="4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Fixed Index Annuities">
    <p:bg>
      <p:bgPr>
        <a:solidFill>
          <a:schemeClr val="bg1">
            <a:lumMod val="95000"/>
          </a:schemeClr>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6" y="1210647"/>
            <a:ext cx="688567" cy="0"/>
          </a:xfrm>
          <a:prstGeom prst="line">
            <a:avLst/>
          </a:prstGeom>
          <a:ln w="25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BBE40F39-34AC-4B4C-A6C5-8499619D9021}"/>
              </a:ext>
            </a:extLst>
          </p:cNvPr>
          <p:cNvSpPr/>
          <p:nvPr/>
        </p:nvSpPr>
        <p:spPr>
          <a:xfrm>
            <a:off x="6150864" y="2125546"/>
            <a:ext cx="5431536" cy="3548696"/>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640080" rIns="182880" bIns="182880" rtlCol="0" anchor="t"/>
          <a:lstStyle/>
          <a:p>
            <a:pPr algn="ctr"/>
            <a:endParaRPr lang="en-US" sz="1051" b="0" i="0" dirty="0">
              <a:solidFill>
                <a:schemeClr val="accent1"/>
              </a:solidFill>
              <a:latin typeface="Calibri Light" panose="020F0302020204030204" pitchFamily="34" charset="0"/>
            </a:endParaRPr>
          </a:p>
        </p:txBody>
      </p:sp>
      <p:sp>
        <p:nvSpPr>
          <p:cNvPr id="25" name="Rectangle 24">
            <a:extLst>
              <a:ext uri="{FF2B5EF4-FFF2-40B4-BE49-F238E27FC236}">
                <a16:creationId xmlns:a16="http://schemas.microsoft.com/office/drawing/2014/main" id="{764872A8-D1F0-EC43-B4F6-375AEED04325}"/>
              </a:ext>
            </a:extLst>
          </p:cNvPr>
          <p:cNvSpPr/>
          <p:nvPr/>
        </p:nvSpPr>
        <p:spPr>
          <a:xfrm>
            <a:off x="609602" y="2120342"/>
            <a:ext cx="5428604" cy="3553290"/>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640080" rIns="182880" bIns="182880" rtlCol="0" anchor="t"/>
          <a:lstStyle/>
          <a:p>
            <a:pPr algn="ctr"/>
            <a:endParaRPr lang="en-US" sz="1051" b="0" i="0" dirty="0">
              <a:solidFill>
                <a:schemeClr val="accent1"/>
              </a:solidFill>
              <a:latin typeface="Calibri Light" panose="020F0302020204030204" pitchFamily="34" charset="0"/>
            </a:endParaRPr>
          </a:p>
        </p:txBody>
      </p:sp>
      <p:sp>
        <p:nvSpPr>
          <p:cNvPr id="26" name="Rectangle 25">
            <a:extLst>
              <a:ext uri="{FF2B5EF4-FFF2-40B4-BE49-F238E27FC236}">
                <a16:creationId xmlns:a16="http://schemas.microsoft.com/office/drawing/2014/main" id="{AAC47E5B-BCF7-8A45-92A0-64D3CEBACD4E}"/>
              </a:ext>
            </a:extLst>
          </p:cNvPr>
          <p:cNvSpPr/>
          <p:nvPr/>
        </p:nvSpPr>
        <p:spPr>
          <a:xfrm>
            <a:off x="609602" y="2120344"/>
            <a:ext cx="5428604"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27" name="Content Placeholder 9">
            <a:extLst>
              <a:ext uri="{FF2B5EF4-FFF2-40B4-BE49-F238E27FC236}">
                <a16:creationId xmlns:a16="http://schemas.microsoft.com/office/drawing/2014/main" id="{7F26E3E4-567F-BE4E-8E43-C1F738406D2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65161" y="1793395"/>
            <a:ext cx="717487" cy="724590"/>
          </a:xfrm>
          <a:prstGeom prst="rect">
            <a:avLst/>
          </a:prstGeom>
          <a:effectLst>
            <a:softEdge rad="0"/>
          </a:effectLst>
        </p:spPr>
      </p:pic>
      <p:sp>
        <p:nvSpPr>
          <p:cNvPr id="30" name="Rectangle 29">
            <a:extLst>
              <a:ext uri="{FF2B5EF4-FFF2-40B4-BE49-F238E27FC236}">
                <a16:creationId xmlns:a16="http://schemas.microsoft.com/office/drawing/2014/main" id="{364AA82C-1E09-8149-9C55-A4411DB6445F}"/>
              </a:ext>
            </a:extLst>
          </p:cNvPr>
          <p:cNvSpPr/>
          <p:nvPr/>
        </p:nvSpPr>
        <p:spPr>
          <a:xfrm>
            <a:off x="6150864" y="2120345"/>
            <a:ext cx="5431536" cy="45719"/>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28" name="Content Placeholder 10">
            <a:extLst>
              <a:ext uri="{FF2B5EF4-FFF2-40B4-BE49-F238E27FC236}">
                <a16:creationId xmlns:a16="http://schemas.microsoft.com/office/drawing/2014/main" id="{169F888D-3884-BE44-9946-D6587A575339}"/>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r="-1"/>
          <a:stretch/>
        </p:blipFill>
        <p:spPr>
          <a:xfrm>
            <a:off x="8507891" y="1778567"/>
            <a:ext cx="717487" cy="746542"/>
          </a:xfrm>
          <a:prstGeom prst="rect">
            <a:avLst/>
          </a:prstGeom>
        </p:spPr>
      </p:pic>
      <p:sp>
        <p:nvSpPr>
          <p:cNvPr id="31" name="Text Placeholder 3">
            <a:extLst>
              <a:ext uri="{FF2B5EF4-FFF2-40B4-BE49-F238E27FC236}">
                <a16:creationId xmlns:a16="http://schemas.microsoft.com/office/drawing/2014/main" id="{9636F628-7E90-B640-9A2D-638A9798DE2F}"/>
              </a:ext>
            </a:extLst>
          </p:cNvPr>
          <p:cNvSpPr>
            <a:spLocks noGrp="1"/>
          </p:cNvSpPr>
          <p:nvPr>
            <p:ph type="body" sz="quarter" idx="10"/>
          </p:nvPr>
        </p:nvSpPr>
        <p:spPr>
          <a:xfrm>
            <a:off x="801705" y="2843301"/>
            <a:ext cx="5044399"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2" name="Text Placeholder 5">
            <a:extLst>
              <a:ext uri="{FF2B5EF4-FFF2-40B4-BE49-F238E27FC236}">
                <a16:creationId xmlns:a16="http://schemas.microsoft.com/office/drawing/2014/main" id="{E85D6269-20F4-4441-8940-B3789105ED3F}"/>
              </a:ext>
            </a:extLst>
          </p:cNvPr>
          <p:cNvSpPr>
            <a:spLocks noGrp="1"/>
          </p:cNvSpPr>
          <p:nvPr>
            <p:ph type="body" sz="quarter" idx="11"/>
          </p:nvPr>
        </p:nvSpPr>
        <p:spPr>
          <a:xfrm>
            <a:off x="811869" y="3217749"/>
            <a:ext cx="5024067" cy="2202151"/>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5" name="Text Placeholder 3">
            <a:extLst>
              <a:ext uri="{FF2B5EF4-FFF2-40B4-BE49-F238E27FC236}">
                <a16:creationId xmlns:a16="http://schemas.microsoft.com/office/drawing/2014/main" id="{AA606379-6AD4-C54E-8998-89FE4C7A263E}"/>
              </a:ext>
            </a:extLst>
          </p:cNvPr>
          <p:cNvSpPr>
            <a:spLocks noGrp="1"/>
          </p:cNvSpPr>
          <p:nvPr>
            <p:ph type="body" sz="quarter" idx="12"/>
          </p:nvPr>
        </p:nvSpPr>
        <p:spPr>
          <a:xfrm>
            <a:off x="6344435" y="2843301"/>
            <a:ext cx="5044399"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6" name="Text Placeholder 5">
            <a:extLst>
              <a:ext uri="{FF2B5EF4-FFF2-40B4-BE49-F238E27FC236}">
                <a16:creationId xmlns:a16="http://schemas.microsoft.com/office/drawing/2014/main" id="{E4706D26-68D2-7446-B2DB-79A2106346DB}"/>
              </a:ext>
            </a:extLst>
          </p:cNvPr>
          <p:cNvSpPr>
            <a:spLocks noGrp="1"/>
          </p:cNvSpPr>
          <p:nvPr>
            <p:ph type="body" sz="quarter" idx="13"/>
          </p:nvPr>
        </p:nvSpPr>
        <p:spPr>
          <a:xfrm>
            <a:off x="6354600" y="3217749"/>
            <a:ext cx="5024067" cy="2202151"/>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7" name="Title 1">
            <a:extLst>
              <a:ext uri="{FF2B5EF4-FFF2-40B4-BE49-F238E27FC236}">
                <a16:creationId xmlns:a16="http://schemas.microsoft.com/office/drawing/2014/main" id="{E5BD0C6F-7089-D647-ADE5-F79EF8FB50D2}"/>
              </a:ext>
            </a:extLst>
          </p:cNvPr>
          <p:cNvSpPr>
            <a:spLocks noGrp="1"/>
          </p:cNvSpPr>
          <p:nvPr>
            <p:ph type="title"/>
          </p:nvPr>
        </p:nvSpPr>
        <p:spPr>
          <a:xfrm>
            <a:off x="502150"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38" name="Content Placeholder 2">
            <a:extLst>
              <a:ext uri="{FF2B5EF4-FFF2-40B4-BE49-F238E27FC236}">
                <a16:creationId xmlns:a16="http://schemas.microsoft.com/office/drawing/2014/main" id="{7CBCFD26-DF73-1E4C-A31A-540100F07973}"/>
              </a:ext>
            </a:extLst>
          </p:cNvPr>
          <p:cNvSpPr>
            <a:spLocks noGrp="1"/>
          </p:cNvSpPr>
          <p:nvPr>
            <p:ph idx="1" hasCustomPrompt="1"/>
          </p:nvPr>
        </p:nvSpPr>
        <p:spPr>
          <a:xfrm>
            <a:off x="552024" y="1357873"/>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1460292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6" grpId="0" animBg="1"/>
      <p:bldP spid="30"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Variable Annuities">
    <p:bg>
      <p:bgPr>
        <a:solidFill>
          <a:schemeClr val="bg1">
            <a:lumMod val="95000"/>
          </a:schemeClr>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6" y="1210647"/>
            <a:ext cx="68856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734B1F65-C812-B444-8E7F-6476B9FD4B6D}"/>
              </a:ext>
            </a:extLst>
          </p:cNvPr>
          <p:cNvSpPr/>
          <p:nvPr/>
        </p:nvSpPr>
        <p:spPr>
          <a:xfrm>
            <a:off x="609600" y="2143367"/>
            <a:ext cx="3566160" cy="382517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000" b="0" i="0" dirty="0">
              <a:solidFill>
                <a:schemeClr val="accent1"/>
              </a:solidFill>
              <a:latin typeface="Calibri Light" panose="020F0302020204030204" pitchFamily="34" charset="0"/>
            </a:endParaRPr>
          </a:p>
        </p:txBody>
      </p:sp>
      <p:sp>
        <p:nvSpPr>
          <p:cNvPr id="24" name="Rectangle 23">
            <a:extLst>
              <a:ext uri="{FF2B5EF4-FFF2-40B4-BE49-F238E27FC236}">
                <a16:creationId xmlns:a16="http://schemas.microsoft.com/office/drawing/2014/main" id="{8757AF3A-33C9-1E4F-8107-71BB5C1CFACF}"/>
              </a:ext>
            </a:extLst>
          </p:cNvPr>
          <p:cNvSpPr/>
          <p:nvPr/>
        </p:nvSpPr>
        <p:spPr>
          <a:xfrm>
            <a:off x="609600" y="2143372"/>
            <a:ext cx="3566160"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25" name="Rectangle 24">
            <a:extLst>
              <a:ext uri="{FF2B5EF4-FFF2-40B4-BE49-F238E27FC236}">
                <a16:creationId xmlns:a16="http://schemas.microsoft.com/office/drawing/2014/main" id="{AF476968-A3A7-7F4A-A939-51F695BCD59F}"/>
              </a:ext>
            </a:extLst>
          </p:cNvPr>
          <p:cNvSpPr/>
          <p:nvPr/>
        </p:nvSpPr>
        <p:spPr>
          <a:xfrm>
            <a:off x="4312920" y="2143366"/>
            <a:ext cx="3566160" cy="382517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26" name="Rectangle 25">
            <a:extLst>
              <a:ext uri="{FF2B5EF4-FFF2-40B4-BE49-F238E27FC236}">
                <a16:creationId xmlns:a16="http://schemas.microsoft.com/office/drawing/2014/main" id="{FB27C8DD-30FE-CB46-8B6F-F16B267FCA72}"/>
              </a:ext>
            </a:extLst>
          </p:cNvPr>
          <p:cNvSpPr/>
          <p:nvPr/>
        </p:nvSpPr>
        <p:spPr>
          <a:xfrm>
            <a:off x="4312920" y="2143371"/>
            <a:ext cx="3566160"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27" name="Rectangle 26">
            <a:extLst>
              <a:ext uri="{FF2B5EF4-FFF2-40B4-BE49-F238E27FC236}">
                <a16:creationId xmlns:a16="http://schemas.microsoft.com/office/drawing/2014/main" id="{9D19FD82-E16C-D941-BC2A-EC00A7404426}"/>
              </a:ext>
            </a:extLst>
          </p:cNvPr>
          <p:cNvSpPr/>
          <p:nvPr/>
        </p:nvSpPr>
        <p:spPr>
          <a:xfrm>
            <a:off x="8016240" y="2143365"/>
            <a:ext cx="3566160" cy="3823090"/>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28" name="Rectangle 27">
            <a:extLst>
              <a:ext uri="{FF2B5EF4-FFF2-40B4-BE49-F238E27FC236}">
                <a16:creationId xmlns:a16="http://schemas.microsoft.com/office/drawing/2014/main" id="{4730FB60-093B-2447-8588-024554B57952}"/>
              </a:ext>
            </a:extLst>
          </p:cNvPr>
          <p:cNvSpPr/>
          <p:nvPr/>
        </p:nvSpPr>
        <p:spPr>
          <a:xfrm>
            <a:off x="8016240" y="2143369"/>
            <a:ext cx="3566160"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29" name="Picture 28">
            <a:extLst>
              <a:ext uri="{FF2B5EF4-FFF2-40B4-BE49-F238E27FC236}">
                <a16:creationId xmlns:a16="http://schemas.microsoft.com/office/drawing/2014/main" id="{3B232330-0D7B-724D-A8FD-2073E4364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36783" y="1777558"/>
            <a:ext cx="717487" cy="739223"/>
          </a:xfrm>
          <a:prstGeom prst="rect">
            <a:avLst/>
          </a:prstGeom>
        </p:spPr>
      </p:pic>
      <p:pic>
        <p:nvPicPr>
          <p:cNvPr id="30" name="Picture 29">
            <a:extLst>
              <a:ext uri="{FF2B5EF4-FFF2-40B4-BE49-F238E27FC236}">
                <a16:creationId xmlns:a16="http://schemas.microsoft.com/office/drawing/2014/main" id="{7E61053A-EE18-2E46-AFFB-4A70A3EF17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37259" y="1777558"/>
            <a:ext cx="717487" cy="739223"/>
          </a:xfrm>
          <a:prstGeom prst="rect">
            <a:avLst/>
          </a:prstGeom>
        </p:spPr>
      </p:pic>
      <p:pic>
        <p:nvPicPr>
          <p:cNvPr id="31" name="Picture 30">
            <a:extLst>
              <a:ext uri="{FF2B5EF4-FFF2-40B4-BE49-F238E27FC236}">
                <a16:creationId xmlns:a16="http://schemas.microsoft.com/office/drawing/2014/main" id="{F7E03DDD-E756-5E49-A92D-7D9BA425480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37734" y="1773760"/>
            <a:ext cx="717487" cy="739223"/>
          </a:xfrm>
          <a:prstGeom prst="rect">
            <a:avLst/>
          </a:prstGeom>
        </p:spPr>
      </p:pic>
      <p:sp>
        <p:nvSpPr>
          <p:cNvPr id="32" name="Text Placeholder 3">
            <a:extLst>
              <a:ext uri="{FF2B5EF4-FFF2-40B4-BE49-F238E27FC236}">
                <a16:creationId xmlns:a16="http://schemas.microsoft.com/office/drawing/2014/main" id="{6C359CCC-6A2A-0B46-8351-0C0116845F6B}"/>
              </a:ext>
            </a:extLst>
          </p:cNvPr>
          <p:cNvSpPr>
            <a:spLocks noGrp="1"/>
          </p:cNvSpPr>
          <p:nvPr>
            <p:ph type="body" sz="quarter" idx="10"/>
          </p:nvPr>
        </p:nvSpPr>
        <p:spPr>
          <a:xfrm>
            <a:off x="813416" y="2843301"/>
            <a:ext cx="3158531"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5" name="Text Placeholder 5">
            <a:extLst>
              <a:ext uri="{FF2B5EF4-FFF2-40B4-BE49-F238E27FC236}">
                <a16:creationId xmlns:a16="http://schemas.microsoft.com/office/drawing/2014/main" id="{EEC4E233-B50F-F944-BA1C-6FE8AF1356EB}"/>
              </a:ext>
            </a:extLst>
          </p:cNvPr>
          <p:cNvSpPr>
            <a:spLocks noGrp="1"/>
          </p:cNvSpPr>
          <p:nvPr>
            <p:ph type="body" sz="quarter" idx="11"/>
          </p:nvPr>
        </p:nvSpPr>
        <p:spPr>
          <a:xfrm>
            <a:off x="819783"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6" name="Text Placeholder 3">
            <a:extLst>
              <a:ext uri="{FF2B5EF4-FFF2-40B4-BE49-F238E27FC236}">
                <a16:creationId xmlns:a16="http://schemas.microsoft.com/office/drawing/2014/main" id="{B0F51C8C-4DCB-B34C-B79E-271DE67F32A4}"/>
              </a:ext>
            </a:extLst>
          </p:cNvPr>
          <p:cNvSpPr>
            <a:spLocks noGrp="1"/>
          </p:cNvSpPr>
          <p:nvPr>
            <p:ph type="body" sz="quarter" idx="12"/>
          </p:nvPr>
        </p:nvSpPr>
        <p:spPr>
          <a:xfrm>
            <a:off x="4516041" y="2843301"/>
            <a:ext cx="3158531"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7" name="Text Placeholder 5">
            <a:extLst>
              <a:ext uri="{FF2B5EF4-FFF2-40B4-BE49-F238E27FC236}">
                <a16:creationId xmlns:a16="http://schemas.microsoft.com/office/drawing/2014/main" id="{C0CEFAF0-AA1E-0A4E-9A9D-3C11D781CC6B}"/>
              </a:ext>
            </a:extLst>
          </p:cNvPr>
          <p:cNvSpPr>
            <a:spLocks noGrp="1"/>
          </p:cNvSpPr>
          <p:nvPr>
            <p:ph type="body" sz="quarter" idx="13"/>
          </p:nvPr>
        </p:nvSpPr>
        <p:spPr>
          <a:xfrm>
            <a:off x="4522411"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8" name="Text Placeholder 3">
            <a:extLst>
              <a:ext uri="{FF2B5EF4-FFF2-40B4-BE49-F238E27FC236}">
                <a16:creationId xmlns:a16="http://schemas.microsoft.com/office/drawing/2014/main" id="{ED8623A0-B784-0744-8D9A-960811C02681}"/>
              </a:ext>
            </a:extLst>
          </p:cNvPr>
          <p:cNvSpPr>
            <a:spLocks noGrp="1"/>
          </p:cNvSpPr>
          <p:nvPr>
            <p:ph type="body" sz="quarter" idx="14"/>
          </p:nvPr>
        </p:nvSpPr>
        <p:spPr>
          <a:xfrm>
            <a:off x="8220056" y="2843301"/>
            <a:ext cx="3158531"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9" name="Text Placeholder 5">
            <a:extLst>
              <a:ext uri="{FF2B5EF4-FFF2-40B4-BE49-F238E27FC236}">
                <a16:creationId xmlns:a16="http://schemas.microsoft.com/office/drawing/2014/main" id="{00A139A6-E0BA-E74F-8DE2-D528157DA9FA}"/>
              </a:ext>
            </a:extLst>
          </p:cNvPr>
          <p:cNvSpPr>
            <a:spLocks noGrp="1"/>
          </p:cNvSpPr>
          <p:nvPr>
            <p:ph type="body" sz="quarter" idx="15"/>
          </p:nvPr>
        </p:nvSpPr>
        <p:spPr>
          <a:xfrm>
            <a:off x="8226423"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40" name="Title 1">
            <a:extLst>
              <a:ext uri="{FF2B5EF4-FFF2-40B4-BE49-F238E27FC236}">
                <a16:creationId xmlns:a16="http://schemas.microsoft.com/office/drawing/2014/main" id="{42CA69A5-6D98-6A4B-8E11-DEA24984AB7E}"/>
              </a:ext>
            </a:extLst>
          </p:cNvPr>
          <p:cNvSpPr>
            <a:spLocks noGrp="1"/>
          </p:cNvSpPr>
          <p:nvPr>
            <p:ph type="title"/>
          </p:nvPr>
        </p:nvSpPr>
        <p:spPr>
          <a:xfrm>
            <a:off x="502150"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54" name="Content Placeholder 2">
            <a:extLst>
              <a:ext uri="{FF2B5EF4-FFF2-40B4-BE49-F238E27FC236}">
                <a16:creationId xmlns:a16="http://schemas.microsoft.com/office/drawing/2014/main" id="{6194DAF8-D1FD-064C-8AB8-CEC56181D045}"/>
              </a:ext>
            </a:extLst>
          </p:cNvPr>
          <p:cNvSpPr>
            <a:spLocks noGrp="1"/>
          </p:cNvSpPr>
          <p:nvPr>
            <p:ph idx="1" hasCustomPrompt="1"/>
          </p:nvPr>
        </p:nvSpPr>
        <p:spPr>
          <a:xfrm>
            <a:off x="552024" y="1357873"/>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216266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Mutual Funds">
    <p:bg>
      <p:bgPr>
        <a:solidFill>
          <a:schemeClr val="bg1">
            <a:lumMod val="95000"/>
          </a:schemeClr>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6" y="1210647"/>
            <a:ext cx="688567" cy="0"/>
          </a:xfrm>
          <a:prstGeom prst="line">
            <a:avLst/>
          </a:prstGeom>
          <a:ln w="25400">
            <a:solidFill>
              <a:srgbClr val="FFD401"/>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77C5E58A-5DDF-A74A-9D98-65037F219F60}"/>
              </a:ext>
            </a:extLst>
          </p:cNvPr>
          <p:cNvSpPr/>
          <p:nvPr/>
        </p:nvSpPr>
        <p:spPr>
          <a:xfrm>
            <a:off x="609600" y="2143368"/>
            <a:ext cx="3566160" cy="373020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000" b="0" i="0" dirty="0">
              <a:solidFill>
                <a:schemeClr val="accent1"/>
              </a:solidFill>
              <a:latin typeface="Calibri Light" panose="020F0302020204030204" pitchFamily="34" charset="0"/>
            </a:endParaRPr>
          </a:p>
        </p:txBody>
      </p:sp>
      <p:sp>
        <p:nvSpPr>
          <p:cNvPr id="34" name="Rectangle 33">
            <a:extLst>
              <a:ext uri="{FF2B5EF4-FFF2-40B4-BE49-F238E27FC236}">
                <a16:creationId xmlns:a16="http://schemas.microsoft.com/office/drawing/2014/main" id="{E8991C34-8B3C-014D-AA48-3CBF0EF5ADFE}"/>
              </a:ext>
            </a:extLst>
          </p:cNvPr>
          <p:cNvSpPr/>
          <p:nvPr/>
        </p:nvSpPr>
        <p:spPr>
          <a:xfrm>
            <a:off x="609600" y="2143372"/>
            <a:ext cx="3566160" cy="45719"/>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40" name="Rectangle 39">
            <a:extLst>
              <a:ext uri="{FF2B5EF4-FFF2-40B4-BE49-F238E27FC236}">
                <a16:creationId xmlns:a16="http://schemas.microsoft.com/office/drawing/2014/main" id="{9C10F064-B14C-6145-8BA5-37046C6CD1E1}"/>
              </a:ext>
            </a:extLst>
          </p:cNvPr>
          <p:cNvSpPr/>
          <p:nvPr/>
        </p:nvSpPr>
        <p:spPr>
          <a:xfrm>
            <a:off x="4312920" y="2143368"/>
            <a:ext cx="3566160" cy="373020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000" b="0" i="0" dirty="0">
              <a:solidFill>
                <a:schemeClr val="accent1"/>
              </a:solidFill>
              <a:latin typeface="Calibri Light" panose="020F0302020204030204" pitchFamily="34" charset="0"/>
            </a:endParaRPr>
          </a:p>
        </p:txBody>
      </p:sp>
      <p:sp>
        <p:nvSpPr>
          <p:cNvPr id="41" name="Rectangle 40">
            <a:extLst>
              <a:ext uri="{FF2B5EF4-FFF2-40B4-BE49-F238E27FC236}">
                <a16:creationId xmlns:a16="http://schemas.microsoft.com/office/drawing/2014/main" id="{45484284-E960-1F4C-9608-BEC85CDDD340}"/>
              </a:ext>
            </a:extLst>
          </p:cNvPr>
          <p:cNvSpPr/>
          <p:nvPr/>
        </p:nvSpPr>
        <p:spPr>
          <a:xfrm>
            <a:off x="4312920" y="2143371"/>
            <a:ext cx="3566160" cy="45719"/>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42" name="Rectangle 41">
            <a:extLst>
              <a:ext uri="{FF2B5EF4-FFF2-40B4-BE49-F238E27FC236}">
                <a16:creationId xmlns:a16="http://schemas.microsoft.com/office/drawing/2014/main" id="{E49E8EBA-596C-BB44-A71A-FBEEC90CFF7D}"/>
              </a:ext>
            </a:extLst>
          </p:cNvPr>
          <p:cNvSpPr/>
          <p:nvPr/>
        </p:nvSpPr>
        <p:spPr>
          <a:xfrm>
            <a:off x="8016240" y="2143368"/>
            <a:ext cx="3566160" cy="373020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43" name="Rectangle 42">
            <a:extLst>
              <a:ext uri="{FF2B5EF4-FFF2-40B4-BE49-F238E27FC236}">
                <a16:creationId xmlns:a16="http://schemas.microsoft.com/office/drawing/2014/main" id="{EB3A3A11-8F6A-D04C-99D7-5EE5C385C862}"/>
              </a:ext>
            </a:extLst>
          </p:cNvPr>
          <p:cNvSpPr/>
          <p:nvPr/>
        </p:nvSpPr>
        <p:spPr>
          <a:xfrm>
            <a:off x="8016240" y="2143369"/>
            <a:ext cx="3566160" cy="45719"/>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44" name="Picture 43">
            <a:extLst>
              <a:ext uri="{FF2B5EF4-FFF2-40B4-BE49-F238E27FC236}">
                <a16:creationId xmlns:a16="http://schemas.microsoft.com/office/drawing/2014/main" id="{BBBAF336-6776-F549-A7CB-F4333FA65341}"/>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r="-1"/>
          <a:stretch/>
        </p:blipFill>
        <p:spPr>
          <a:xfrm>
            <a:off x="2032483" y="1766509"/>
            <a:ext cx="720399" cy="753717"/>
          </a:xfrm>
          <a:prstGeom prst="rect">
            <a:avLst/>
          </a:prstGeom>
        </p:spPr>
      </p:pic>
      <p:pic>
        <p:nvPicPr>
          <p:cNvPr id="45" name="Picture 44">
            <a:extLst>
              <a:ext uri="{FF2B5EF4-FFF2-40B4-BE49-F238E27FC236}">
                <a16:creationId xmlns:a16="http://schemas.microsoft.com/office/drawing/2014/main" id="{4C97A38C-0979-8A42-97AA-FAD201458919}"/>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r="-1"/>
          <a:stretch/>
        </p:blipFill>
        <p:spPr>
          <a:xfrm>
            <a:off x="5735803" y="1766513"/>
            <a:ext cx="720399" cy="753717"/>
          </a:xfrm>
          <a:prstGeom prst="rect">
            <a:avLst/>
          </a:prstGeom>
        </p:spPr>
      </p:pic>
      <p:pic>
        <p:nvPicPr>
          <p:cNvPr id="46" name="Picture 45">
            <a:extLst>
              <a:ext uri="{FF2B5EF4-FFF2-40B4-BE49-F238E27FC236}">
                <a16:creationId xmlns:a16="http://schemas.microsoft.com/office/drawing/2014/main" id="{278312FF-68BB-FE4D-91CF-16D64EB156D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r="-1"/>
          <a:stretch/>
        </p:blipFill>
        <p:spPr>
          <a:xfrm>
            <a:off x="9439123" y="1766513"/>
            <a:ext cx="720399" cy="753717"/>
          </a:xfrm>
          <a:prstGeom prst="rect">
            <a:avLst/>
          </a:prstGeom>
        </p:spPr>
      </p:pic>
      <p:sp>
        <p:nvSpPr>
          <p:cNvPr id="47" name="Text Placeholder 3">
            <a:extLst>
              <a:ext uri="{FF2B5EF4-FFF2-40B4-BE49-F238E27FC236}">
                <a16:creationId xmlns:a16="http://schemas.microsoft.com/office/drawing/2014/main" id="{7E8807B7-2DC4-1A4B-BF68-8A86ACAB2DA5}"/>
              </a:ext>
            </a:extLst>
          </p:cNvPr>
          <p:cNvSpPr>
            <a:spLocks noGrp="1"/>
          </p:cNvSpPr>
          <p:nvPr>
            <p:ph type="body" sz="quarter" idx="10"/>
          </p:nvPr>
        </p:nvSpPr>
        <p:spPr>
          <a:xfrm>
            <a:off x="813416" y="2843301"/>
            <a:ext cx="3158531"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8" name="Text Placeholder 5">
            <a:extLst>
              <a:ext uri="{FF2B5EF4-FFF2-40B4-BE49-F238E27FC236}">
                <a16:creationId xmlns:a16="http://schemas.microsoft.com/office/drawing/2014/main" id="{E386F9EF-66E5-0B42-94DA-EE1DCA96EB27}"/>
              </a:ext>
            </a:extLst>
          </p:cNvPr>
          <p:cNvSpPr>
            <a:spLocks noGrp="1"/>
          </p:cNvSpPr>
          <p:nvPr>
            <p:ph type="body" sz="quarter" idx="11"/>
          </p:nvPr>
        </p:nvSpPr>
        <p:spPr>
          <a:xfrm>
            <a:off x="819783"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49" name="Text Placeholder 3">
            <a:extLst>
              <a:ext uri="{FF2B5EF4-FFF2-40B4-BE49-F238E27FC236}">
                <a16:creationId xmlns:a16="http://schemas.microsoft.com/office/drawing/2014/main" id="{A3D071CD-BCFD-3C4B-BE1B-186B96515C1C}"/>
              </a:ext>
            </a:extLst>
          </p:cNvPr>
          <p:cNvSpPr>
            <a:spLocks noGrp="1"/>
          </p:cNvSpPr>
          <p:nvPr>
            <p:ph type="body" sz="quarter" idx="12"/>
          </p:nvPr>
        </p:nvSpPr>
        <p:spPr>
          <a:xfrm>
            <a:off x="4516041" y="2843301"/>
            <a:ext cx="3158531"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0" name="Text Placeholder 5">
            <a:extLst>
              <a:ext uri="{FF2B5EF4-FFF2-40B4-BE49-F238E27FC236}">
                <a16:creationId xmlns:a16="http://schemas.microsoft.com/office/drawing/2014/main" id="{E4C98BC9-A895-D540-807F-0C09F7F97F1C}"/>
              </a:ext>
            </a:extLst>
          </p:cNvPr>
          <p:cNvSpPr>
            <a:spLocks noGrp="1"/>
          </p:cNvSpPr>
          <p:nvPr>
            <p:ph type="body" sz="quarter" idx="13"/>
          </p:nvPr>
        </p:nvSpPr>
        <p:spPr>
          <a:xfrm>
            <a:off x="4522411"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1" name="Text Placeholder 3">
            <a:extLst>
              <a:ext uri="{FF2B5EF4-FFF2-40B4-BE49-F238E27FC236}">
                <a16:creationId xmlns:a16="http://schemas.microsoft.com/office/drawing/2014/main" id="{FACFDE6D-60BE-984F-BEA8-9064F212EFA0}"/>
              </a:ext>
            </a:extLst>
          </p:cNvPr>
          <p:cNvSpPr>
            <a:spLocks noGrp="1"/>
          </p:cNvSpPr>
          <p:nvPr>
            <p:ph type="body" sz="quarter" idx="14"/>
          </p:nvPr>
        </p:nvSpPr>
        <p:spPr>
          <a:xfrm>
            <a:off x="8220056" y="2843301"/>
            <a:ext cx="3158531" cy="331787"/>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2" name="Text Placeholder 5">
            <a:extLst>
              <a:ext uri="{FF2B5EF4-FFF2-40B4-BE49-F238E27FC236}">
                <a16:creationId xmlns:a16="http://schemas.microsoft.com/office/drawing/2014/main" id="{02823F89-EBCE-2749-A3BC-97F1FAB487A7}"/>
              </a:ext>
            </a:extLst>
          </p:cNvPr>
          <p:cNvSpPr>
            <a:spLocks noGrp="1"/>
          </p:cNvSpPr>
          <p:nvPr>
            <p:ph type="body" sz="quarter" idx="15"/>
          </p:nvPr>
        </p:nvSpPr>
        <p:spPr>
          <a:xfrm>
            <a:off x="8226423"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3" name="Title 1">
            <a:extLst>
              <a:ext uri="{FF2B5EF4-FFF2-40B4-BE49-F238E27FC236}">
                <a16:creationId xmlns:a16="http://schemas.microsoft.com/office/drawing/2014/main" id="{AE8F31BE-39D6-6740-8352-A9C396E633DB}"/>
              </a:ext>
            </a:extLst>
          </p:cNvPr>
          <p:cNvSpPr>
            <a:spLocks noGrp="1"/>
          </p:cNvSpPr>
          <p:nvPr>
            <p:ph type="title"/>
          </p:nvPr>
        </p:nvSpPr>
        <p:spPr>
          <a:xfrm>
            <a:off x="502150"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54" name="Content Placeholder 2">
            <a:extLst>
              <a:ext uri="{FF2B5EF4-FFF2-40B4-BE49-F238E27FC236}">
                <a16:creationId xmlns:a16="http://schemas.microsoft.com/office/drawing/2014/main" id="{F07EFD7A-EECB-AA4D-A1A5-B2205E891AA6}"/>
              </a:ext>
            </a:extLst>
          </p:cNvPr>
          <p:cNvSpPr>
            <a:spLocks noGrp="1"/>
          </p:cNvSpPr>
          <p:nvPr>
            <p:ph idx="1" hasCustomPrompt="1"/>
          </p:nvPr>
        </p:nvSpPr>
        <p:spPr>
          <a:xfrm>
            <a:off x="552024" y="1357873"/>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1745686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500"/>
                                        <p:tgtEl>
                                          <p:spTgt spid="4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500"/>
                                        <p:tgtEl>
                                          <p:spTgt spid="4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40" grpId="0" animBg="1"/>
      <p:bldP spid="41" grpId="0" animBg="1"/>
      <p:bldP spid="42" grpId="0" animBg="1"/>
      <p:bldP spid="4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4 Sections_Content">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4" name="Text Placeholder 3">
            <a:extLst>
              <a:ext uri="{FF2B5EF4-FFF2-40B4-BE49-F238E27FC236}">
                <a16:creationId xmlns:a16="http://schemas.microsoft.com/office/drawing/2014/main" id="{5A112C49-FE4C-2644-917B-45CBAA849313}"/>
              </a:ext>
            </a:extLst>
          </p:cNvPr>
          <p:cNvSpPr>
            <a:spLocks noGrp="1"/>
          </p:cNvSpPr>
          <p:nvPr>
            <p:ph type="body" sz="quarter" idx="10"/>
          </p:nvPr>
        </p:nvSpPr>
        <p:spPr>
          <a:xfrm>
            <a:off x="588551" y="2004745"/>
            <a:ext cx="5369300" cy="1647735"/>
          </a:xfrm>
          <a:solidFill>
            <a:schemeClr val="tx1"/>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7" name="Text Placeholder 3">
            <a:extLst>
              <a:ext uri="{FF2B5EF4-FFF2-40B4-BE49-F238E27FC236}">
                <a16:creationId xmlns:a16="http://schemas.microsoft.com/office/drawing/2014/main" id="{7AF6886F-155C-AF4A-8ADB-45B475F07512}"/>
              </a:ext>
            </a:extLst>
          </p:cNvPr>
          <p:cNvSpPr>
            <a:spLocks noGrp="1"/>
          </p:cNvSpPr>
          <p:nvPr>
            <p:ph type="body" sz="quarter" idx="11"/>
          </p:nvPr>
        </p:nvSpPr>
        <p:spPr>
          <a:xfrm>
            <a:off x="5957851" y="2004745"/>
            <a:ext cx="5382624" cy="1647735"/>
          </a:xfrm>
          <a:solidFill>
            <a:schemeClr val="accent6"/>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8" name="Text Placeholder 3">
            <a:extLst>
              <a:ext uri="{FF2B5EF4-FFF2-40B4-BE49-F238E27FC236}">
                <a16:creationId xmlns:a16="http://schemas.microsoft.com/office/drawing/2014/main" id="{74A594DD-51C8-E844-9603-55F2194275FA}"/>
              </a:ext>
            </a:extLst>
          </p:cNvPr>
          <p:cNvSpPr>
            <a:spLocks noGrp="1"/>
          </p:cNvSpPr>
          <p:nvPr>
            <p:ph type="body" sz="quarter" idx="12"/>
          </p:nvPr>
        </p:nvSpPr>
        <p:spPr>
          <a:xfrm>
            <a:off x="588551" y="3656269"/>
            <a:ext cx="5369300" cy="1647735"/>
          </a:xfrm>
          <a:solidFill>
            <a:schemeClr val="tx1">
              <a:lumMod val="50000"/>
            </a:schemeClr>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9" name="Text Placeholder 3">
            <a:extLst>
              <a:ext uri="{FF2B5EF4-FFF2-40B4-BE49-F238E27FC236}">
                <a16:creationId xmlns:a16="http://schemas.microsoft.com/office/drawing/2014/main" id="{D963F65F-3C61-374D-8841-F7A6CB33671E}"/>
              </a:ext>
            </a:extLst>
          </p:cNvPr>
          <p:cNvSpPr>
            <a:spLocks noGrp="1"/>
          </p:cNvSpPr>
          <p:nvPr>
            <p:ph type="body" sz="quarter" idx="13"/>
          </p:nvPr>
        </p:nvSpPr>
        <p:spPr>
          <a:xfrm>
            <a:off x="5957851" y="3656269"/>
            <a:ext cx="5382624" cy="1647735"/>
          </a:xfrm>
          <a:solidFill>
            <a:schemeClr val="accent1"/>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cxnSp>
        <p:nvCxnSpPr>
          <p:cNvPr id="21" name="Straight Connector 20">
            <a:extLst>
              <a:ext uri="{FF2B5EF4-FFF2-40B4-BE49-F238E27FC236}">
                <a16:creationId xmlns:a16="http://schemas.microsoft.com/office/drawing/2014/main" id="{5A389A90-9099-DA41-8B9A-979683D91FE9}"/>
              </a:ext>
            </a:extLst>
          </p:cNvPr>
          <p:cNvCxnSpPr/>
          <p:nvPr/>
        </p:nvCxnSpPr>
        <p:spPr>
          <a:xfrm>
            <a:off x="621306" y="1210647"/>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BBAA7F7A-D203-C149-B937-BC32A8A3586B}"/>
              </a:ext>
            </a:extLst>
          </p:cNvPr>
          <p:cNvSpPr>
            <a:spLocks noGrp="1"/>
          </p:cNvSpPr>
          <p:nvPr>
            <p:ph type="title"/>
          </p:nvPr>
        </p:nvSpPr>
        <p:spPr>
          <a:xfrm>
            <a:off x="502150"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3" name="Content Placeholder 2">
            <a:extLst>
              <a:ext uri="{FF2B5EF4-FFF2-40B4-BE49-F238E27FC236}">
                <a16:creationId xmlns:a16="http://schemas.microsoft.com/office/drawing/2014/main" id="{627E927E-434D-7241-B693-B6AA906F4064}"/>
              </a:ext>
            </a:extLst>
          </p:cNvPr>
          <p:cNvSpPr>
            <a:spLocks noGrp="1"/>
          </p:cNvSpPr>
          <p:nvPr>
            <p:ph idx="1" hasCustomPrompt="1"/>
          </p:nvPr>
        </p:nvSpPr>
        <p:spPr>
          <a:xfrm>
            <a:off x="552024" y="1357873"/>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11386374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and Content_w Photo">
    <p:spTree>
      <p:nvGrpSpPr>
        <p:cNvPr id="1" name=""/>
        <p:cNvGrpSpPr/>
        <p:nvPr/>
      </p:nvGrpSpPr>
      <p:grpSpPr>
        <a:xfrm>
          <a:off x="0" y="0"/>
          <a:ext cx="0" cy="0"/>
          <a:chOff x="0" y="0"/>
          <a:chExt cx="0" cy="0"/>
        </a:xfrm>
      </p:grpSpPr>
      <p:sp>
        <p:nvSpPr>
          <p:cNvPr id="8" name="Picture Placeholder 2"/>
          <p:cNvSpPr>
            <a:spLocks noGrp="1" noChangeAspect="1"/>
          </p:cNvSpPr>
          <p:nvPr>
            <p:ph type="pic" idx="12" hasCustomPrompt="1"/>
          </p:nvPr>
        </p:nvSpPr>
        <p:spPr>
          <a:xfrm>
            <a:off x="7326185" y="2"/>
            <a:ext cx="4865817" cy="6858000"/>
          </a:xfrm>
          <a:prstGeom prst="rect">
            <a:avLst/>
          </a:prstGeom>
        </p:spPr>
        <p:txBody>
          <a:bodyPr anchor="t">
            <a:normAutofit/>
          </a:bodyPr>
          <a:lstStyle>
            <a:lvl1pPr marL="0" indent="0">
              <a:buNone/>
              <a:defRPr sz="1400">
                <a:solidFill>
                  <a:schemeClr val="accent1">
                    <a:lumMod val="75000"/>
                  </a:schemeClr>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a:t>Click icon to add </a:t>
            </a:r>
            <a:r>
              <a:rPr lang="en-US" dirty="0" err="1"/>
              <a:t>picure</a:t>
            </a:r>
            <a:endParaRPr lang="en-US" dirty="0"/>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17" name="Title 1">
            <a:extLst>
              <a:ext uri="{FF2B5EF4-FFF2-40B4-BE49-F238E27FC236}">
                <a16:creationId xmlns:a16="http://schemas.microsoft.com/office/drawing/2014/main" id="{731B567C-63BF-3844-A3D8-E3F8B842801A}"/>
              </a:ext>
            </a:extLst>
          </p:cNvPr>
          <p:cNvSpPr>
            <a:spLocks noGrp="1"/>
          </p:cNvSpPr>
          <p:nvPr>
            <p:ph type="title"/>
          </p:nvPr>
        </p:nvSpPr>
        <p:spPr>
          <a:xfrm>
            <a:off x="485524" y="489640"/>
            <a:ext cx="6193573"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cxnSp>
        <p:nvCxnSpPr>
          <p:cNvPr id="18" name="Straight Connector 17">
            <a:extLst>
              <a:ext uri="{FF2B5EF4-FFF2-40B4-BE49-F238E27FC236}">
                <a16:creationId xmlns:a16="http://schemas.microsoft.com/office/drawing/2014/main" id="{A02DA3E9-7D78-3E4A-B038-9CD9B5F8E296}"/>
              </a:ext>
            </a:extLst>
          </p:cNvPr>
          <p:cNvCxnSpPr/>
          <p:nvPr/>
        </p:nvCxnSpPr>
        <p:spPr>
          <a:xfrm>
            <a:off x="621306" y="1210647"/>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FBBA88EB-F60A-6641-A340-6644034EBE02}"/>
              </a:ext>
            </a:extLst>
          </p:cNvPr>
          <p:cNvSpPr>
            <a:spLocks noGrp="1"/>
          </p:cNvSpPr>
          <p:nvPr>
            <p:ph idx="1" hasCustomPrompt="1"/>
          </p:nvPr>
        </p:nvSpPr>
        <p:spPr>
          <a:xfrm>
            <a:off x="485524" y="1357873"/>
            <a:ext cx="6193573"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
        <p:nvSpPr>
          <p:cNvPr id="20" name="Content Placeholder 2">
            <a:extLst>
              <a:ext uri="{FF2B5EF4-FFF2-40B4-BE49-F238E27FC236}">
                <a16:creationId xmlns:a16="http://schemas.microsoft.com/office/drawing/2014/main" id="{2BAB8EC5-C735-CA47-8BBE-6ECCC60FC5B6}"/>
              </a:ext>
            </a:extLst>
          </p:cNvPr>
          <p:cNvSpPr>
            <a:spLocks noGrp="1"/>
          </p:cNvSpPr>
          <p:nvPr>
            <p:ph idx="10" hasCustomPrompt="1"/>
          </p:nvPr>
        </p:nvSpPr>
        <p:spPr>
          <a:xfrm>
            <a:off x="485524" y="1722988"/>
            <a:ext cx="6193573" cy="3408951"/>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5536921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_Title and Content_w Photo">
    <p:spTree>
      <p:nvGrpSpPr>
        <p:cNvPr id="1" name=""/>
        <p:cNvGrpSpPr/>
        <p:nvPr/>
      </p:nvGrpSpPr>
      <p:grpSpPr>
        <a:xfrm>
          <a:off x="0" y="0"/>
          <a:ext cx="0" cy="0"/>
          <a:chOff x="0" y="0"/>
          <a:chExt cx="0" cy="0"/>
        </a:xfrm>
      </p:grpSpPr>
      <p:sp>
        <p:nvSpPr>
          <p:cNvPr id="8" name="Picture Placeholder 2"/>
          <p:cNvSpPr>
            <a:spLocks noGrp="1" noChangeAspect="1"/>
          </p:cNvSpPr>
          <p:nvPr>
            <p:ph type="pic" idx="12" hasCustomPrompt="1"/>
          </p:nvPr>
        </p:nvSpPr>
        <p:spPr>
          <a:xfrm>
            <a:off x="7326185" y="2"/>
            <a:ext cx="4865817" cy="6858000"/>
          </a:xfrm>
          <a:prstGeom prst="rect">
            <a:avLst/>
          </a:prstGeom>
        </p:spPr>
        <p:txBody>
          <a:bodyPr anchor="t">
            <a:normAutofit/>
          </a:bodyPr>
          <a:lstStyle>
            <a:lvl1pPr marL="0" indent="0">
              <a:buNone/>
              <a:defRPr sz="1400">
                <a:solidFill>
                  <a:schemeClr val="accent1">
                    <a:lumMod val="75000"/>
                  </a:schemeClr>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a:t>Click icon to add </a:t>
            </a:r>
            <a:r>
              <a:rPr lang="en-US" dirty="0" err="1"/>
              <a:t>picure</a:t>
            </a:r>
            <a:endParaRPr lang="en-US" dirty="0"/>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17" name="Title 1">
            <a:extLst>
              <a:ext uri="{FF2B5EF4-FFF2-40B4-BE49-F238E27FC236}">
                <a16:creationId xmlns:a16="http://schemas.microsoft.com/office/drawing/2014/main" id="{BA1E9B35-7A6A-2746-AD66-877951532B1F}"/>
              </a:ext>
            </a:extLst>
          </p:cNvPr>
          <p:cNvSpPr>
            <a:spLocks noGrp="1"/>
          </p:cNvSpPr>
          <p:nvPr>
            <p:ph type="title"/>
          </p:nvPr>
        </p:nvSpPr>
        <p:spPr>
          <a:xfrm>
            <a:off x="485523" y="489640"/>
            <a:ext cx="6153816"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9" name="Content Placeholder 2">
            <a:extLst>
              <a:ext uri="{FF2B5EF4-FFF2-40B4-BE49-F238E27FC236}">
                <a16:creationId xmlns:a16="http://schemas.microsoft.com/office/drawing/2014/main" id="{6796F52C-FB2C-F549-98B1-7C5124FD07B0}"/>
              </a:ext>
            </a:extLst>
          </p:cNvPr>
          <p:cNvSpPr>
            <a:spLocks noGrp="1"/>
          </p:cNvSpPr>
          <p:nvPr>
            <p:ph idx="1" hasCustomPrompt="1"/>
          </p:nvPr>
        </p:nvSpPr>
        <p:spPr>
          <a:xfrm>
            <a:off x="485523" y="1357873"/>
            <a:ext cx="6153816"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
        <p:nvSpPr>
          <p:cNvPr id="20" name="Content Placeholder 2">
            <a:extLst>
              <a:ext uri="{FF2B5EF4-FFF2-40B4-BE49-F238E27FC236}">
                <a16:creationId xmlns:a16="http://schemas.microsoft.com/office/drawing/2014/main" id="{D8993D09-78D4-F34A-B6FF-5E2555824BA4}"/>
              </a:ext>
            </a:extLst>
          </p:cNvPr>
          <p:cNvSpPr>
            <a:spLocks noGrp="1"/>
          </p:cNvSpPr>
          <p:nvPr>
            <p:ph idx="10" hasCustomPrompt="1"/>
          </p:nvPr>
        </p:nvSpPr>
        <p:spPr>
          <a:xfrm>
            <a:off x="485523" y="1722988"/>
            <a:ext cx="6153816" cy="3408951"/>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38609078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2_Title and Content_w Photo">
    <p:bg>
      <p:bgRef idx="1001">
        <a:schemeClr val="bg2"/>
      </p:bgRef>
    </p:bg>
    <p:spTree>
      <p:nvGrpSpPr>
        <p:cNvPr id="1" name=""/>
        <p:cNvGrpSpPr/>
        <p:nvPr/>
      </p:nvGrpSpPr>
      <p:grpSpPr>
        <a:xfrm>
          <a:off x="0" y="0"/>
          <a:ext cx="0" cy="0"/>
          <a:chOff x="0" y="0"/>
          <a:chExt cx="0" cy="0"/>
        </a:xfrm>
      </p:grpSpPr>
      <p:sp>
        <p:nvSpPr>
          <p:cNvPr id="8" name="Picture Placeholder 2"/>
          <p:cNvSpPr>
            <a:spLocks noGrp="1" noChangeAspect="1"/>
          </p:cNvSpPr>
          <p:nvPr>
            <p:ph type="pic" idx="12" hasCustomPrompt="1"/>
          </p:nvPr>
        </p:nvSpPr>
        <p:spPr>
          <a:xfrm>
            <a:off x="7326185" y="2"/>
            <a:ext cx="4865817" cy="6858000"/>
          </a:xfrm>
          <a:prstGeom prst="rect">
            <a:avLst/>
          </a:prstGeom>
        </p:spPr>
        <p:txBody>
          <a:bodyPr anchor="t">
            <a:normAutofit/>
          </a:bodyPr>
          <a:lstStyle>
            <a:lvl1pPr marL="0" indent="0">
              <a:buNone/>
              <a:defRPr sz="14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a:t>Click icon to add </a:t>
            </a:r>
            <a:r>
              <a:rPr lang="en-US" dirty="0" err="1"/>
              <a:t>picure</a:t>
            </a:r>
            <a:endParaRPr lang="en-US" dirty="0"/>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sp>
        <p:nvSpPr>
          <p:cNvPr id="17" name="Title 1">
            <a:extLst>
              <a:ext uri="{FF2B5EF4-FFF2-40B4-BE49-F238E27FC236}">
                <a16:creationId xmlns:a16="http://schemas.microsoft.com/office/drawing/2014/main" id="{B12068DA-1B84-8F43-8C03-854B85F2739C}"/>
              </a:ext>
            </a:extLst>
          </p:cNvPr>
          <p:cNvSpPr>
            <a:spLocks noGrp="1"/>
          </p:cNvSpPr>
          <p:nvPr>
            <p:ph type="title"/>
          </p:nvPr>
        </p:nvSpPr>
        <p:spPr>
          <a:xfrm>
            <a:off x="485526" y="489640"/>
            <a:ext cx="6233329" cy="643428"/>
          </a:xfrm>
          <a:prstGeom prst="rect">
            <a:avLst/>
          </a:prstGeom>
        </p:spPr>
        <p:txBody>
          <a:bodyPr>
            <a:normAutofit/>
          </a:bodyPr>
          <a:lstStyle>
            <a:lvl1pPr>
              <a:defRPr sz="2900">
                <a:solidFill>
                  <a:schemeClr val="tx1"/>
                </a:solidFill>
              </a:defRPr>
            </a:lvl1pPr>
          </a:lstStyle>
          <a:p>
            <a:r>
              <a:rPr lang="en-US" dirty="0"/>
              <a:t>Click to edit Master title style</a:t>
            </a:r>
          </a:p>
        </p:txBody>
      </p:sp>
      <p:cxnSp>
        <p:nvCxnSpPr>
          <p:cNvPr id="18" name="Straight Connector 17">
            <a:extLst>
              <a:ext uri="{FF2B5EF4-FFF2-40B4-BE49-F238E27FC236}">
                <a16:creationId xmlns:a16="http://schemas.microsoft.com/office/drawing/2014/main" id="{2F9ADB21-2038-5D43-ADDA-60F52004347E}"/>
              </a:ext>
            </a:extLst>
          </p:cNvPr>
          <p:cNvCxnSpPr>
            <a:cxnSpLocks/>
          </p:cNvCxnSpPr>
          <p:nvPr/>
        </p:nvCxnSpPr>
        <p:spPr>
          <a:xfrm>
            <a:off x="621306" y="1210647"/>
            <a:ext cx="68856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DA6C6FF5-C522-B546-840C-C7D063637B38}"/>
              </a:ext>
            </a:extLst>
          </p:cNvPr>
          <p:cNvSpPr>
            <a:spLocks noGrp="1"/>
          </p:cNvSpPr>
          <p:nvPr>
            <p:ph idx="1" hasCustomPrompt="1"/>
          </p:nvPr>
        </p:nvSpPr>
        <p:spPr>
          <a:xfrm>
            <a:off x="485526" y="1357873"/>
            <a:ext cx="6233329" cy="365113"/>
          </a:xfrm>
          <a:prstGeom prst="rect">
            <a:avLst/>
          </a:prstGeom>
        </p:spPr>
        <p:txBody>
          <a:bodyPr>
            <a:normAutofit/>
          </a:bodyPr>
          <a:lstStyle>
            <a:lvl1pPr marL="0" indent="0">
              <a:buNone/>
              <a:defRPr lang="en-US" sz="1600" b="0" i="0" kern="1200" cap="all" spc="300" baseline="0" dirty="0">
                <a:solidFill>
                  <a:schemeClr val="tx1"/>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
        <p:nvSpPr>
          <p:cNvPr id="20" name="Content Placeholder 2">
            <a:extLst>
              <a:ext uri="{FF2B5EF4-FFF2-40B4-BE49-F238E27FC236}">
                <a16:creationId xmlns:a16="http://schemas.microsoft.com/office/drawing/2014/main" id="{D8D3BB1C-9A6A-CE4E-A6EE-5DFA4CBC823E}"/>
              </a:ext>
            </a:extLst>
          </p:cNvPr>
          <p:cNvSpPr>
            <a:spLocks noGrp="1"/>
          </p:cNvSpPr>
          <p:nvPr>
            <p:ph idx="10" hasCustomPrompt="1"/>
          </p:nvPr>
        </p:nvSpPr>
        <p:spPr>
          <a:xfrm>
            <a:off x="485526" y="1722988"/>
            <a:ext cx="6233329" cy="3408951"/>
          </a:xfrm>
          <a:prstGeom prst="rect">
            <a:avLst/>
          </a:prstGeom>
        </p:spPr>
        <p:txBody>
          <a:bodyPr>
            <a:normAutofit/>
          </a:bodyPr>
          <a:lstStyle>
            <a:lvl1pPr marL="0" indent="0">
              <a:buNone/>
              <a:defRPr lang="en-US" sz="1600" b="0" i="0" kern="1200" cap="none" spc="0" baseline="0" dirty="0">
                <a:solidFill>
                  <a:schemeClr val="tx1"/>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spTree>
    <p:extLst>
      <p:ext uri="{BB962C8B-B14F-4D97-AF65-F5344CB8AC3E}">
        <p14:creationId xmlns:p14="http://schemas.microsoft.com/office/powerpoint/2010/main" val="2249425876"/>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wo Column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5977" y="1330038"/>
            <a:ext cx="5196840" cy="4844449"/>
          </a:xfrm>
          <a:prstGeom prst="rect">
            <a:avLst/>
          </a:prstGeom>
        </p:spPr>
        <p:txBody>
          <a:bodyPr>
            <a:normAutofit/>
          </a:bodyPr>
          <a:lstStyle>
            <a:lvl1pPr>
              <a:defRPr sz="2000">
                <a:solidFill>
                  <a:schemeClr val="accent1">
                    <a:lumMod val="75000"/>
                  </a:schemeClr>
                </a:solidFill>
              </a:defRPr>
            </a:lvl1pPr>
            <a:lvl2pPr>
              <a:defRPr sz="1800">
                <a:solidFill>
                  <a:schemeClr val="accent1">
                    <a:lumMod val="75000"/>
                  </a:schemeClr>
                </a:solidFill>
              </a:defRPr>
            </a:lvl2pPr>
            <a:lvl3pPr>
              <a:defRPr sz="1600">
                <a:solidFill>
                  <a:schemeClr val="accent1">
                    <a:lumMod val="75000"/>
                  </a:schemeClr>
                </a:solidFill>
              </a:defRPr>
            </a:lvl3pPr>
            <a:lvl4pPr>
              <a:defRPr sz="1400">
                <a:solidFill>
                  <a:schemeClr val="accent1">
                    <a:lumMod val="75000"/>
                  </a:schemeClr>
                </a:solidFill>
              </a:defRPr>
            </a:lvl4pPr>
            <a:lvl5pPr>
              <a:defRPr sz="140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096000" y="1326864"/>
            <a:ext cx="5196840" cy="4844449"/>
          </a:xfrm>
          <a:prstGeom prst="rect">
            <a:avLst/>
          </a:prstGeom>
        </p:spPr>
        <p:txBody>
          <a:bodyPr>
            <a:normAutofit/>
          </a:bodyPr>
          <a:lstStyle>
            <a:lvl1pPr>
              <a:defRPr sz="2000">
                <a:solidFill>
                  <a:schemeClr val="accent1">
                    <a:lumMod val="75000"/>
                  </a:schemeClr>
                </a:solidFill>
              </a:defRPr>
            </a:lvl1pPr>
            <a:lvl2pPr>
              <a:defRPr sz="1800">
                <a:solidFill>
                  <a:schemeClr val="accent1">
                    <a:lumMod val="75000"/>
                  </a:schemeClr>
                </a:solidFill>
              </a:defRPr>
            </a:lvl2pPr>
            <a:lvl3pPr>
              <a:defRPr sz="1600">
                <a:solidFill>
                  <a:schemeClr val="accent1">
                    <a:lumMod val="75000"/>
                  </a:schemeClr>
                </a:solidFill>
              </a:defRPr>
            </a:lvl3pPr>
            <a:lvl4pPr>
              <a:defRPr sz="1400">
                <a:solidFill>
                  <a:schemeClr val="accent1">
                    <a:lumMod val="75000"/>
                  </a:schemeClr>
                </a:solidFill>
              </a:defRPr>
            </a:lvl4pPr>
            <a:lvl5pPr>
              <a:defRPr sz="140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9" name="Title 1">
            <a:extLst>
              <a:ext uri="{FF2B5EF4-FFF2-40B4-BE49-F238E27FC236}">
                <a16:creationId xmlns:a16="http://schemas.microsoft.com/office/drawing/2014/main" id="{5AF04E68-EB29-324F-9BE6-F0EC3746DEEA}"/>
              </a:ext>
            </a:extLst>
          </p:cNvPr>
          <p:cNvSpPr txBox="1">
            <a:spLocks/>
          </p:cNvSpPr>
          <p:nvPr/>
        </p:nvSpPr>
        <p:spPr>
          <a:xfrm>
            <a:off x="485525" y="161787"/>
            <a:ext cx="1086827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0" i="0" kern="1200">
                <a:solidFill>
                  <a:schemeClr val="accent1"/>
                </a:solidFill>
                <a:latin typeface="Sofia Pro Regular" pitchFamily="2" charset="77"/>
                <a:ea typeface="+mj-ea"/>
                <a:cs typeface="+mj-cs"/>
              </a:defRPr>
            </a:lvl1pPr>
          </a:lstStyle>
          <a:p>
            <a:r>
              <a:rPr lang="en-US" sz="2900" b="0" i="0" dirty="0">
                <a:solidFill>
                  <a:schemeClr val="accent1">
                    <a:lumMod val="75000"/>
                  </a:schemeClr>
                </a:solidFill>
                <a:latin typeface="Calibri" panose="020F0502020204030204" pitchFamily="34" charset="0"/>
              </a:rPr>
              <a:t>Click to edit Master title style</a:t>
            </a:r>
          </a:p>
        </p:txBody>
      </p:sp>
    </p:spTree>
    <p:extLst>
      <p:ext uri="{BB962C8B-B14F-4D97-AF65-F5344CB8AC3E}">
        <p14:creationId xmlns:p14="http://schemas.microsoft.com/office/powerpoint/2010/main" val="32124499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99176" y="1485733"/>
            <a:ext cx="5157787" cy="823912"/>
          </a:xfrm>
          <a:prstGeom prst="rect">
            <a:avLst/>
          </a:prstGeom>
          <a:solidFill>
            <a:schemeClr val="tx1"/>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85525" y="2309645"/>
            <a:ext cx="5157787" cy="3684588"/>
          </a:xfrm>
          <a:prstGeom prst="rect">
            <a:avLst/>
          </a:prstGeom>
        </p:spPr>
        <p:txBody>
          <a:bodyPr>
            <a:normAutofit/>
          </a:bodyPr>
          <a:lstStyle>
            <a:lvl1pPr>
              <a:defRPr sz="2000">
                <a:solidFill>
                  <a:schemeClr val="accent1">
                    <a:lumMod val="75000"/>
                  </a:schemeClr>
                </a:solidFill>
              </a:defRPr>
            </a:lvl1pPr>
            <a:lvl2pPr>
              <a:defRPr sz="1800">
                <a:solidFill>
                  <a:schemeClr val="accent1">
                    <a:lumMod val="75000"/>
                  </a:schemeClr>
                </a:solidFill>
              </a:defRPr>
            </a:lvl2pPr>
            <a:lvl3pPr>
              <a:defRPr sz="1600">
                <a:solidFill>
                  <a:schemeClr val="accent1">
                    <a:lumMod val="75000"/>
                  </a:schemeClr>
                </a:solidFill>
              </a:defRPr>
            </a:lvl3pPr>
            <a:lvl4pPr>
              <a:defRPr sz="1400">
                <a:solidFill>
                  <a:schemeClr val="accent1">
                    <a:lumMod val="75000"/>
                  </a:schemeClr>
                </a:solidFill>
              </a:defRPr>
            </a:lvl4pPr>
            <a:lvl5pPr>
              <a:defRPr sz="140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817935" y="1485733"/>
            <a:ext cx="5183188" cy="823912"/>
          </a:xfrm>
          <a:prstGeom prst="rect">
            <a:avLst/>
          </a:prstGeom>
          <a:solidFill>
            <a:schemeClr val="accent1"/>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17935" y="2309645"/>
            <a:ext cx="5183188" cy="3684588"/>
          </a:xfrm>
          <a:prstGeom prst="rect">
            <a:avLst/>
          </a:prstGeom>
        </p:spPr>
        <p:txBody>
          <a:bodyPr>
            <a:normAutofit/>
          </a:bodyPr>
          <a:lstStyle>
            <a:lvl1pPr>
              <a:defRPr sz="2000">
                <a:solidFill>
                  <a:schemeClr val="accent1">
                    <a:lumMod val="75000"/>
                  </a:schemeClr>
                </a:solidFill>
              </a:defRPr>
            </a:lvl1pPr>
            <a:lvl2pPr>
              <a:defRPr sz="1800">
                <a:solidFill>
                  <a:schemeClr val="accent1">
                    <a:lumMod val="75000"/>
                  </a:schemeClr>
                </a:solidFill>
              </a:defRPr>
            </a:lvl2pPr>
            <a:lvl3pPr>
              <a:defRPr sz="1600">
                <a:solidFill>
                  <a:schemeClr val="accent1">
                    <a:lumMod val="75000"/>
                  </a:schemeClr>
                </a:solidFill>
              </a:defRPr>
            </a:lvl3pPr>
            <a:lvl4pPr>
              <a:defRPr sz="1400">
                <a:solidFill>
                  <a:schemeClr val="accent1">
                    <a:lumMod val="75000"/>
                  </a:schemeClr>
                </a:solidFill>
              </a:defRPr>
            </a:lvl4pPr>
            <a:lvl5pPr>
              <a:defRPr sz="140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14" name="Title 1">
            <a:extLst>
              <a:ext uri="{FF2B5EF4-FFF2-40B4-BE49-F238E27FC236}">
                <a16:creationId xmlns:a16="http://schemas.microsoft.com/office/drawing/2014/main" id="{65D0A63E-4BFA-8B45-BC80-ADAA7F5D00E5}"/>
              </a:ext>
            </a:extLst>
          </p:cNvPr>
          <p:cNvSpPr>
            <a:spLocks noGrp="1"/>
          </p:cNvSpPr>
          <p:nvPr>
            <p:ph type="title"/>
          </p:nvPr>
        </p:nvSpPr>
        <p:spPr>
          <a:xfrm>
            <a:off x="485523" y="161787"/>
            <a:ext cx="10515600" cy="1325563"/>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Tree>
    <p:extLst>
      <p:ext uri="{BB962C8B-B14F-4D97-AF65-F5344CB8AC3E}">
        <p14:creationId xmlns:p14="http://schemas.microsoft.com/office/powerpoint/2010/main" val="13471586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normAutofit/>
          </a:bodyPr>
          <a:lstStyle>
            <a:lvl1pPr>
              <a:defRPr sz="2900"/>
            </a:lvl1pPr>
          </a:lstStyle>
          <a:p>
            <a:r>
              <a:rPr lang="en-US" dirty="0"/>
              <a:t>Click to edit Master title style</a:t>
            </a: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31130539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1"/>
            <a:ext cx="3932237" cy="1600200"/>
          </a:xfrm>
          <a:prstGeom prst="rect">
            <a:avLst/>
          </a:prstGeom>
        </p:spPr>
        <p:txBody>
          <a:bodyPr anchor="b">
            <a:normAutofit/>
          </a:bodyPr>
          <a:lstStyle>
            <a:lvl1pPr>
              <a:defRPr sz="2900"/>
            </a:lvl1pPr>
          </a:lstStyle>
          <a:p>
            <a:r>
              <a:rPr lang="en-US" dirty="0"/>
              <a:t>Click to edit Master title style</a:t>
            </a:r>
          </a:p>
        </p:txBody>
      </p:sp>
      <p:sp>
        <p:nvSpPr>
          <p:cNvPr id="3" name="Content Placeholder 2"/>
          <p:cNvSpPr>
            <a:spLocks noGrp="1"/>
          </p:cNvSpPr>
          <p:nvPr>
            <p:ph idx="1" hasCustomPrompt="1"/>
          </p:nvPr>
        </p:nvSpPr>
        <p:spPr>
          <a:xfrm>
            <a:off x="5183188" y="987427"/>
            <a:ext cx="6172200" cy="4873626"/>
          </a:xfrm>
          <a:prstGeom prst="rect">
            <a:avLst/>
          </a:prstGeom>
        </p:spPr>
        <p:txBody>
          <a:bodyPr>
            <a:normAutofit/>
          </a:bodyPr>
          <a:lstStyle>
            <a:lvl1pPr>
              <a:defRPr sz="2400">
                <a:solidFill>
                  <a:schemeClr val="accent1">
                    <a:lumMod val="75000"/>
                  </a:schemeClr>
                </a:solidFill>
              </a:defRPr>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Edit Master text styles</a:t>
            </a:r>
          </a:p>
          <a:p>
            <a:pPr lvl="0"/>
            <a:r>
              <a:rPr lang="en-US" dirty="0"/>
              <a:t>Second level</a:t>
            </a:r>
          </a:p>
          <a:p>
            <a:pPr lvl="0"/>
            <a:r>
              <a:rPr lang="en-US" dirty="0"/>
              <a:t>Third level</a:t>
            </a:r>
          </a:p>
          <a:p>
            <a:pPr lvl="0"/>
            <a:r>
              <a:rPr lang="en-US" dirty="0"/>
              <a:t>Fourth level</a:t>
            </a:r>
          </a:p>
          <a:p>
            <a:pPr lvl="0"/>
            <a:r>
              <a:rPr lang="en-US" dirty="0"/>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solidFill>
                  <a:schemeClr val="accent1">
                    <a:lumMod val="75000"/>
                  </a:schemeClr>
                </a:soli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dirty="0"/>
              <a:t>Click to edit Master text styles</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36346117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_Title and Content_w Photo">
    <p:bg>
      <p:bgRef idx="1001">
        <a:schemeClr val="bg2"/>
      </p:bgRef>
    </p:bg>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spTree>
    <p:extLst>
      <p:ext uri="{BB962C8B-B14F-4D97-AF65-F5344CB8AC3E}">
        <p14:creationId xmlns:p14="http://schemas.microsoft.com/office/powerpoint/2010/main" val="217844381"/>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Disclosures">
    <p:bg>
      <p:bgPr>
        <a:solidFill>
          <a:schemeClr val="bg2">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838200" y="691979"/>
            <a:ext cx="10515600" cy="5484985"/>
          </a:xfrm>
          <a:prstGeom prst="rect">
            <a:avLst/>
          </a:prstGeom>
        </p:spPr>
        <p:txBody>
          <a:bodyPr>
            <a:normAutofit/>
          </a:bodyPr>
          <a:lstStyle>
            <a:lvl1pPr marL="0" indent="0">
              <a:buNone/>
              <a:defRPr sz="800" b="0" i="0">
                <a:latin typeface="Calibri Light" panose="020F0302020204030204" pitchFamily="34" charset="0"/>
              </a:defRPr>
            </a:lvl1pPr>
            <a:lvl2pPr marL="457189" indent="0">
              <a:buNone/>
              <a:defRPr sz="1600"/>
            </a:lvl2pPr>
            <a:lvl3pPr marL="914377" indent="0">
              <a:buNone/>
              <a:defRPr sz="1400"/>
            </a:lvl3pPr>
            <a:lvl4pPr marL="1371566" indent="0">
              <a:buNone/>
              <a:defRPr sz="1200"/>
            </a:lvl4pPr>
            <a:lvl5pPr marL="1828754" indent="0">
              <a:buNone/>
              <a:defRPr sz="1200"/>
            </a:lvl5pPr>
          </a:lstStyle>
          <a:p>
            <a:pPr lvl="0"/>
            <a:r>
              <a:rPr lang="en-US" dirty="0"/>
              <a:t>Click to edit Master text styles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1766761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1" y="1533656"/>
            <a:ext cx="7015891" cy="1895348"/>
          </a:xfrm>
          <a:prstGeom prst="rect">
            <a:avLst/>
          </a:prstGeom>
        </p:spPr>
        <p:txBody>
          <a:bodyPr anchor="b">
            <a:normAutofit/>
          </a:bodyPr>
          <a:lstStyle>
            <a:lvl1pPr algn="l">
              <a:defRPr sz="2900" b="0" i="0">
                <a:solidFill>
                  <a:schemeClr val="bg1"/>
                </a:solidFill>
                <a:latin typeface="Calibri" panose="020F0502020204030204" pitchFamily="34" charset="0"/>
              </a:defRPr>
            </a:lvl1pPr>
          </a:lstStyle>
          <a:p>
            <a:r>
              <a:rPr lang="en-US" dirty="0"/>
              <a:t>Click to edit Master title style</a:t>
            </a:r>
          </a:p>
        </p:txBody>
      </p:sp>
      <p:sp>
        <p:nvSpPr>
          <p:cNvPr id="3" name="Subtitle 2"/>
          <p:cNvSpPr>
            <a:spLocks noGrp="1"/>
          </p:cNvSpPr>
          <p:nvPr>
            <p:ph type="subTitle" idx="1" hasCustomPrompt="1"/>
          </p:nvPr>
        </p:nvSpPr>
        <p:spPr>
          <a:xfrm>
            <a:off x="914405" y="4162213"/>
            <a:ext cx="5181599" cy="1655761"/>
          </a:xfrm>
          <a:prstGeom prst="rect">
            <a:avLst/>
          </a:prstGeom>
        </p:spPr>
        <p:txBody>
          <a:bodyPr>
            <a:normAutofit/>
          </a:bodyPr>
          <a:lstStyle>
            <a:lvl1pPr marL="0" marR="0" indent="0" algn="l" defTabSz="914377"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chemeClr val="bg1"/>
                </a:solidFill>
                <a:latin typeface="Calibri" panose="020F0502020204030204" pitchFamily="34" charset="0"/>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[Name]</a:t>
            </a:r>
          </a:p>
          <a:p>
            <a:r>
              <a:rPr lang="en-US" dirty="0"/>
              <a:t>[Contact Info]</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7143" y="6167102"/>
            <a:ext cx="2087396" cy="384082"/>
          </a:xfrm>
          <a:prstGeom prst="rect">
            <a:avLst/>
          </a:prstGeom>
        </p:spPr>
      </p:pic>
      <p:sp>
        <p:nvSpPr>
          <p:cNvPr id="12" name="Subtitle 2"/>
          <p:cNvSpPr txBox="1">
            <a:spLocks/>
          </p:cNvSpPr>
          <p:nvPr/>
        </p:nvSpPr>
        <p:spPr>
          <a:xfrm>
            <a:off x="6521626" y="4162213"/>
            <a:ext cx="5181599" cy="165576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solidFill>
                  <a:schemeClr val="bg1"/>
                </a:solidFill>
                <a:latin typeface="Calibri" panose="020F0502020204030204" pitchFamily="34" charset="0"/>
              </a:rPr>
              <a:t>One Security Benefit Place</a:t>
            </a:r>
          </a:p>
          <a:p>
            <a:r>
              <a:rPr lang="en-US" sz="1600" b="0" i="0" dirty="0">
                <a:solidFill>
                  <a:schemeClr val="bg1"/>
                </a:solidFill>
                <a:latin typeface="Calibri" panose="020F0502020204030204" pitchFamily="34" charset="0"/>
              </a:rPr>
              <a:t>Topeka, KS 66636</a:t>
            </a:r>
          </a:p>
          <a:p>
            <a:r>
              <a:rPr lang="en-US" sz="1600" b="0" i="0" dirty="0">
                <a:solidFill>
                  <a:schemeClr val="bg1"/>
                </a:solidFill>
                <a:latin typeface="Calibri" panose="020F0502020204030204" pitchFamily="34" charset="0"/>
              </a:rPr>
              <a:t>SecurityBenefit.com</a:t>
            </a:r>
          </a:p>
        </p:txBody>
      </p:sp>
      <p:pic>
        <p:nvPicPr>
          <p:cNvPr id="10" name="Picture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13553" y="1364"/>
            <a:ext cx="4478459" cy="2743206"/>
          </a:xfrm>
          <a:prstGeom prst="rect">
            <a:avLst/>
          </a:prstGeom>
        </p:spPr>
      </p:pic>
    </p:spTree>
    <p:extLst>
      <p:ext uri="{BB962C8B-B14F-4D97-AF65-F5344CB8AC3E}">
        <p14:creationId xmlns:p14="http://schemas.microsoft.com/office/powerpoint/2010/main" val="4912757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Agenda">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C5F0933-6550-F747-B263-6320D077EE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4333" y="6174485"/>
            <a:ext cx="1753673" cy="249958"/>
          </a:xfrm>
          <a:prstGeom prst="rect">
            <a:avLst/>
          </a:prstGeom>
        </p:spPr>
      </p:pic>
      <p:sp>
        <p:nvSpPr>
          <p:cNvPr id="15" name="Rectangle 14">
            <a:extLst>
              <a:ext uri="{FF2B5EF4-FFF2-40B4-BE49-F238E27FC236}">
                <a16:creationId xmlns:a16="http://schemas.microsoft.com/office/drawing/2014/main" id="{887917D7-A5C5-9140-9FD9-F73EFF10488A}"/>
              </a:ext>
            </a:extLst>
          </p:cNvPr>
          <p:cNvSpPr/>
          <p:nvPr/>
        </p:nvSpPr>
        <p:spPr>
          <a:xfrm>
            <a:off x="2" y="1631480"/>
            <a:ext cx="6172198" cy="3595040"/>
          </a:xfrm>
          <a:prstGeom prst="rect">
            <a:avLst/>
          </a:prstGeom>
          <a:gradFill flip="none" rotWithShape="1">
            <a:gsLst>
              <a:gs pos="0">
                <a:schemeClr val="accent3">
                  <a:alpha val="64000"/>
                </a:schemeClr>
              </a:gs>
              <a:gs pos="100000">
                <a:schemeClr val="tx2">
                  <a:lumMod val="7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7" name="Text Placeholder 16">
            <a:extLst>
              <a:ext uri="{FF2B5EF4-FFF2-40B4-BE49-F238E27FC236}">
                <a16:creationId xmlns:a16="http://schemas.microsoft.com/office/drawing/2014/main" id="{98646699-8E09-FD4F-8EAD-EA406BA1D066}"/>
              </a:ext>
            </a:extLst>
          </p:cNvPr>
          <p:cNvSpPr>
            <a:spLocks noGrp="1"/>
          </p:cNvSpPr>
          <p:nvPr>
            <p:ph type="body" sz="quarter" idx="13"/>
          </p:nvPr>
        </p:nvSpPr>
        <p:spPr>
          <a:xfrm>
            <a:off x="398464" y="1638302"/>
            <a:ext cx="4846637" cy="589511"/>
          </a:xfrm>
        </p:spPr>
        <p:txBody>
          <a:bodyPr>
            <a:noAutofit/>
          </a:bodyPr>
          <a:lstStyle>
            <a:lvl1pPr>
              <a:defRPr lang="en-US" sz="2900" b="0" i="0" kern="1200" dirty="0" smtClean="0">
                <a:solidFill>
                  <a:schemeClr val="bg1"/>
                </a:solidFill>
                <a:latin typeface="Calibri" panose="020F0502020204030204" pitchFamily="34" charset="0"/>
                <a:ea typeface="+mj-ea"/>
                <a:cs typeface="+mj-cs"/>
              </a:defRPr>
            </a:lvl1pPr>
            <a:lvl2pPr marL="457189" marR="0" indent="0" algn="l" defTabSz="914377" rtl="0" eaLnBrk="1" fontAlgn="auto" latinLnBrk="0" hangingPunct="1">
              <a:lnSpc>
                <a:spcPct val="90000"/>
              </a:lnSpc>
              <a:spcBef>
                <a:spcPts val="500"/>
              </a:spcBef>
              <a:spcAft>
                <a:spcPts val="0"/>
              </a:spcAft>
              <a:buClrTx/>
              <a:buSzTx/>
              <a:buFont typeface="Arial" panose="020B0604020202020204" pitchFamily="34" charset="0"/>
              <a:buNone/>
              <a:tabLst/>
              <a:defRPr sz="2600" b="1" i="0">
                <a:solidFill>
                  <a:schemeClr val="bg1"/>
                </a:solidFill>
                <a:latin typeface="Sofia Pro Semi Bold" pitchFamily="2" charset="77"/>
              </a:defRPr>
            </a:lvl2pPr>
          </a:lstStyle>
          <a:p>
            <a:pPr lvl="0"/>
            <a:r>
              <a:rPr lang="en-US" dirty="0"/>
              <a:t>Click to edit Master text styles</a:t>
            </a:r>
          </a:p>
        </p:txBody>
      </p:sp>
    </p:spTree>
    <p:extLst>
      <p:ext uri="{BB962C8B-B14F-4D97-AF65-F5344CB8AC3E}">
        <p14:creationId xmlns:p14="http://schemas.microsoft.com/office/powerpoint/2010/main" val="42868211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4"/>
            <a:ext cx="10515600" cy="435133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26870199"/>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98"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94" r:id="rId14"/>
    <p:sldLayoutId id="2147483695" r:id="rId15"/>
    <p:sldLayoutId id="2147483697"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6" r:id="rId34"/>
  </p:sldLayoutIdLst>
  <p:transition>
    <p:fade/>
  </p:transition>
  <p:hf hdr="0"/>
  <p:txStyles>
    <p:titleStyle>
      <a:lvl1pPr algn="l" defTabSz="914377" rtl="0" eaLnBrk="1" latinLnBrk="0" hangingPunct="1">
        <a:lnSpc>
          <a:spcPct val="90000"/>
        </a:lnSpc>
        <a:spcBef>
          <a:spcPct val="0"/>
        </a:spcBef>
        <a:buNone/>
        <a:defRPr sz="2900" b="0" i="0" kern="1200">
          <a:solidFill>
            <a:schemeClr val="tx1"/>
          </a:solidFill>
          <a:latin typeface="Calibri" panose="020F0502020204030204" pitchFamily="34" charset="0"/>
          <a:ea typeface="+mj-ea"/>
          <a:cs typeface="+mj-cs"/>
        </a:defRPr>
      </a:lvl1pPr>
    </p:titleStyle>
    <p:bodyStyle>
      <a:lvl1pPr marL="0" indent="0" algn="l" defTabSz="914377" rtl="0" eaLnBrk="1" latinLnBrk="0" hangingPunct="1">
        <a:lnSpc>
          <a:spcPct val="90000"/>
        </a:lnSpc>
        <a:spcBef>
          <a:spcPts val="10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1pPr>
      <a:lvl2pPr marL="457189"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1" userDrawn="1">
          <p15:clr>
            <a:srgbClr val="F26B43"/>
          </p15:clr>
        </p15:guide>
        <p15:guide id="3" pos="360" userDrawn="1">
          <p15:clr>
            <a:srgbClr val="F26B43"/>
          </p15:clr>
        </p15:guide>
        <p15:guide id="4" pos="7296" userDrawn="1">
          <p15:clr>
            <a:srgbClr val="F26B43"/>
          </p15:clr>
        </p15:guide>
        <p15:guide id="5" orient="horz" pos="4032" userDrawn="1">
          <p15:clr>
            <a:srgbClr val="F26B43"/>
          </p15:clr>
        </p15:guide>
        <p15:guide id="6" orient="horz" pos="288"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286E6B80-90E0-BF48-99FF-3AB31E886B29}"/>
              </a:ext>
            </a:extLst>
          </p:cNvPr>
          <p:cNvSpPr>
            <a:spLocks noGrp="1"/>
          </p:cNvSpPr>
          <p:nvPr>
            <p:ph type="ctrTitle"/>
          </p:nvPr>
        </p:nvSpPr>
        <p:spPr>
          <a:xfrm>
            <a:off x="609600" y="3087082"/>
            <a:ext cx="9319707" cy="2389157"/>
          </a:xfrm>
        </p:spPr>
        <p:txBody>
          <a:bodyPr lIns="0" tIns="0" rIns="0" bIns="0" anchor="t" anchorCtr="0">
            <a:noAutofit/>
          </a:bodyPr>
          <a:lstStyle/>
          <a:p>
            <a:r>
              <a:rPr lang="en-US" sz="3200" b="1" dirty="0">
                <a:solidFill>
                  <a:schemeClr val="bg1"/>
                </a:solidFill>
              </a:rPr>
              <a:t>Who will get your IRA assets?</a:t>
            </a:r>
            <a:br>
              <a:rPr lang="en-US" dirty="0">
                <a:solidFill>
                  <a:schemeClr val="bg1"/>
                </a:solidFill>
              </a:rPr>
            </a:br>
            <a:br>
              <a:rPr lang="en-US" sz="3200" dirty="0">
                <a:solidFill>
                  <a:schemeClr val="bg1"/>
                </a:solidFill>
                <a:latin typeface="Calibri" panose="020F0502020204030204" pitchFamily="34" charset="0"/>
              </a:rPr>
            </a:br>
            <a:r>
              <a:rPr lang="en-US" sz="2000" b="1" dirty="0">
                <a:solidFill>
                  <a:schemeClr val="bg1"/>
                </a:solidFill>
                <a:cs typeface="Calibri" panose="020F0502020204030204" pitchFamily="34" charset="0"/>
              </a:rPr>
              <a:t>YOUR FAMILY, YOUR ESTATE, OR THE IRS</a:t>
            </a:r>
          </a:p>
        </p:txBody>
      </p:sp>
      <p:sp>
        <p:nvSpPr>
          <p:cNvPr id="13" name="Content Placeholder 12">
            <a:extLst>
              <a:ext uri="{FF2B5EF4-FFF2-40B4-BE49-F238E27FC236}">
                <a16:creationId xmlns:a16="http://schemas.microsoft.com/office/drawing/2014/main" id="{472776F1-D00B-B648-A2D9-D87296BE63B1}"/>
              </a:ext>
            </a:extLst>
          </p:cNvPr>
          <p:cNvSpPr>
            <a:spLocks noGrp="1"/>
          </p:cNvSpPr>
          <p:nvPr>
            <p:ph idx="1"/>
          </p:nvPr>
        </p:nvSpPr>
        <p:spPr>
          <a:xfrm>
            <a:off x="609600" y="2369623"/>
            <a:ext cx="5127655" cy="221178"/>
          </a:xfrm>
        </p:spPr>
        <p:txBody>
          <a:bodyPr lIns="0" tIns="0" rIns="0" bIns="0"/>
          <a:lstStyle/>
          <a:p>
            <a:r>
              <a:rPr lang="en-US" dirty="0"/>
              <a:t>SECURITY BENEFIT</a:t>
            </a:r>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8F22A5D-5C37-7349-B2E6-40815B080C40}"/>
              </a:ext>
            </a:extLst>
          </p:cNvPr>
          <p:cNvSpPr>
            <a:spLocks noGrp="1"/>
          </p:cNvSpPr>
          <p:nvPr>
            <p:ph type="pic" sz="quarter" idx="11"/>
          </p:nvPr>
        </p:nvSpPr>
        <p:spPr>
          <a:xfrm>
            <a:off x="769053" y="1756497"/>
            <a:ext cx="2523190" cy="3319011"/>
          </a:xfrm>
        </p:spPr>
        <p:txBody>
          <a:bodyPr/>
          <a:lstStyle/>
          <a:p>
            <a:endParaRPr lang="en-US"/>
          </a:p>
        </p:txBody>
      </p:sp>
      <p:sp>
        <p:nvSpPr>
          <p:cNvPr id="3" name="Title 2">
            <a:extLst>
              <a:ext uri="{FF2B5EF4-FFF2-40B4-BE49-F238E27FC236}">
                <a16:creationId xmlns:a16="http://schemas.microsoft.com/office/drawing/2014/main" id="{5FEA9C12-7B8C-2C44-9F54-956E831AFF6E}"/>
              </a:ext>
            </a:extLst>
          </p:cNvPr>
          <p:cNvSpPr>
            <a:spLocks noGrp="1"/>
          </p:cNvSpPr>
          <p:nvPr>
            <p:ph type="title"/>
          </p:nvPr>
        </p:nvSpPr>
        <p:spPr/>
        <p:txBody>
          <a:bodyPr/>
          <a:lstStyle/>
          <a:p>
            <a:r>
              <a:rPr lang="en-US" dirty="0"/>
              <a:t>Introduction</a:t>
            </a:r>
          </a:p>
        </p:txBody>
      </p:sp>
      <p:sp>
        <p:nvSpPr>
          <p:cNvPr id="4" name="Text Placeholder 3">
            <a:extLst>
              <a:ext uri="{FF2B5EF4-FFF2-40B4-BE49-F238E27FC236}">
                <a16:creationId xmlns:a16="http://schemas.microsoft.com/office/drawing/2014/main" id="{423FCF62-BB64-F845-B932-DC4AC0333886}"/>
              </a:ext>
            </a:extLst>
          </p:cNvPr>
          <p:cNvSpPr>
            <a:spLocks noGrp="1"/>
          </p:cNvSpPr>
          <p:nvPr>
            <p:ph type="body" sz="quarter" idx="12"/>
          </p:nvPr>
        </p:nvSpPr>
        <p:spPr/>
        <p:txBody>
          <a:bodyPr/>
          <a:lstStyle/>
          <a:p>
            <a:r>
              <a:rPr lang="en-US" dirty="0"/>
              <a:t>Representative Name</a:t>
            </a:r>
          </a:p>
          <a:p>
            <a:r>
              <a:rPr lang="en-US" dirty="0"/>
              <a:t>Firm</a:t>
            </a:r>
          </a:p>
        </p:txBody>
      </p:sp>
      <p:sp>
        <p:nvSpPr>
          <p:cNvPr id="5" name="Text Placeholder 4">
            <a:extLst>
              <a:ext uri="{FF2B5EF4-FFF2-40B4-BE49-F238E27FC236}">
                <a16:creationId xmlns:a16="http://schemas.microsoft.com/office/drawing/2014/main" id="{7DA05FD8-9652-4740-A665-CC64AA8AA14A}"/>
              </a:ext>
            </a:extLst>
          </p:cNvPr>
          <p:cNvSpPr>
            <a:spLocks noGrp="1"/>
          </p:cNvSpPr>
          <p:nvPr>
            <p:ph type="body" sz="quarter" idx="13"/>
          </p:nvPr>
        </p:nvSpPr>
        <p:spPr>
          <a:xfrm>
            <a:off x="6772275" y="2808288"/>
            <a:ext cx="4856163" cy="2276061"/>
          </a:xfrm>
        </p:spPr>
        <p:txBody>
          <a:bodyPr/>
          <a:lstStyle/>
          <a:p>
            <a:endParaRPr lang="en-US" dirty="0"/>
          </a:p>
        </p:txBody>
      </p:sp>
      <p:sp>
        <p:nvSpPr>
          <p:cNvPr id="7" name="Slide Number Placeholder 5">
            <a:extLst>
              <a:ext uri="{FF2B5EF4-FFF2-40B4-BE49-F238E27FC236}">
                <a16:creationId xmlns:a16="http://schemas.microsoft.com/office/drawing/2014/main" id="{F29AE84F-4884-9348-BFB3-B1D691CD4EB5}"/>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2</a:t>
            </a:fld>
            <a:endParaRPr lang="en-US" dirty="0">
              <a:solidFill>
                <a:schemeClr val="bg1"/>
              </a:solidFill>
            </a:endParaRPr>
          </a:p>
        </p:txBody>
      </p:sp>
      <p:sp>
        <p:nvSpPr>
          <p:cNvPr id="8" name="Text Placeholder 3">
            <a:extLst>
              <a:ext uri="{FF2B5EF4-FFF2-40B4-BE49-F238E27FC236}">
                <a16:creationId xmlns:a16="http://schemas.microsoft.com/office/drawing/2014/main" id="{6C45AFDF-782B-4542-880A-FF518EE838C8}"/>
              </a:ext>
            </a:extLst>
          </p:cNvPr>
          <p:cNvSpPr txBox="1">
            <a:spLocks/>
          </p:cNvSpPr>
          <p:nvPr/>
        </p:nvSpPr>
        <p:spPr>
          <a:xfrm>
            <a:off x="1432731" y="2196206"/>
            <a:ext cx="2523190" cy="832954"/>
          </a:xfrm>
          <a:prstGeom prst="rect">
            <a:avLst/>
          </a:prstGeom>
        </p:spPr>
        <p:txBody>
          <a:bodyPr vert="horz" lIns="0" tIns="0" rIns="0" bIns="0" rtlCol="0">
            <a:noAutofit/>
          </a:bodyPr>
          <a:lstStyle>
            <a:lvl1pPr marL="0" indent="0" algn="l" defTabSz="914377" rtl="0" eaLnBrk="1" latinLnBrk="0" hangingPunct="1">
              <a:lnSpc>
                <a:spcPct val="100000"/>
              </a:lnSpc>
              <a:spcBef>
                <a:spcPts val="0"/>
              </a:spcBef>
              <a:buFont typeface="Arial" panose="020B0604020202020204" pitchFamily="34" charset="0"/>
              <a:buNone/>
              <a:defRPr sz="2400" b="0" i="0" kern="1200">
                <a:solidFill>
                  <a:schemeClr val="bg1"/>
                </a:solidFill>
                <a:latin typeface="Calibri" panose="020F0502020204030204" pitchFamily="34" charset="0"/>
                <a:ea typeface="+mn-ea"/>
                <a:cs typeface="Arial" panose="020B0604020202020204" pitchFamily="34" charset="0"/>
              </a:defRPr>
            </a:lvl1pPr>
            <a:lvl2pPr marL="457189"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000" dirty="0">
              <a:solidFill>
                <a:srgbClr val="5D5D5D"/>
              </a:solidFill>
            </a:endParaRPr>
          </a:p>
        </p:txBody>
      </p:sp>
      <p:sp>
        <p:nvSpPr>
          <p:cNvPr id="6" name="Rectangle 5"/>
          <p:cNvSpPr/>
          <p:nvPr/>
        </p:nvSpPr>
        <p:spPr>
          <a:xfrm>
            <a:off x="-1063741" y="2808288"/>
            <a:ext cx="6096000" cy="369332"/>
          </a:xfrm>
          <a:prstGeom prst="rect">
            <a:avLst/>
          </a:prstGeom>
        </p:spPr>
        <p:txBody>
          <a:bodyPr>
            <a:spAutoFit/>
          </a:bodyPr>
          <a:lstStyle/>
          <a:p>
            <a:pPr algn="ctr"/>
            <a:r>
              <a:rPr lang="en-US" sz="1800" dirty="0">
                <a:solidFill>
                  <a:srgbClr val="5D5D5D"/>
                </a:solidFill>
              </a:rPr>
              <a:t>Representative</a:t>
            </a:r>
          </a:p>
        </p:txBody>
      </p:sp>
    </p:spTree>
    <p:extLst>
      <p:ext uri="{BB962C8B-B14F-4D97-AF65-F5344CB8AC3E}">
        <p14:creationId xmlns:p14="http://schemas.microsoft.com/office/powerpoint/2010/main" val="1910877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640080" y="1554480"/>
            <a:ext cx="4807324" cy="471865"/>
          </a:xfrm>
        </p:spPr>
        <p:txBody>
          <a:bodyPr lIns="0" tIns="0" rIns="0" bIns="0" anchor="t" anchorCtr="0">
            <a:noAutofit/>
          </a:bodyPr>
          <a:lstStyle/>
          <a:p>
            <a:r>
              <a:rPr lang="en-US" dirty="0">
                <a:solidFill>
                  <a:schemeClr val="tx1"/>
                </a:solidFill>
                <a:cs typeface="Calibri" panose="020F0502020204030204" pitchFamily="34" charset="0"/>
              </a:rPr>
              <a:t>Who will get your IRA assets?</a:t>
            </a:r>
          </a:p>
        </p:txBody>
      </p:sp>
      <p:sp>
        <p:nvSpPr>
          <p:cNvPr id="23" name="Content Placeholder 2">
            <a:extLst>
              <a:ext uri="{FF2B5EF4-FFF2-40B4-BE49-F238E27FC236}">
                <a16:creationId xmlns:a16="http://schemas.microsoft.com/office/drawing/2014/main" id="{3E6A802E-2021-D34A-9B84-68CC530369B2}"/>
              </a:ext>
            </a:extLst>
          </p:cNvPr>
          <p:cNvSpPr txBox="1">
            <a:spLocks/>
          </p:cNvSpPr>
          <p:nvPr/>
        </p:nvSpPr>
        <p:spPr>
          <a:xfrm>
            <a:off x="640080" y="5573730"/>
            <a:ext cx="4015658" cy="467029"/>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buClr>
                <a:schemeClr val="tx1"/>
              </a:buClr>
            </a:pPr>
            <a:r>
              <a:rPr lang="en-US" b="1" dirty="0">
                <a:solidFill>
                  <a:srgbClr val="5D5D5D"/>
                </a:solidFill>
                <a:latin typeface="Calibri" panose="020F0502020204030204" pitchFamily="34" charset="0"/>
                <a:cs typeface="Calibri" panose="020F0502020204030204" pitchFamily="34" charset="0"/>
              </a:rPr>
              <a:t>Who received the IRA assets?</a:t>
            </a:r>
          </a:p>
        </p:txBody>
      </p:sp>
      <p:sp>
        <p:nvSpPr>
          <p:cNvPr id="25" name="Rectangle 24">
            <a:extLst>
              <a:ext uri="{FF2B5EF4-FFF2-40B4-BE49-F238E27FC236}">
                <a16:creationId xmlns:a16="http://schemas.microsoft.com/office/drawing/2014/main" id="{4E72775D-7366-024C-A4CD-FF4522FE9DFF}"/>
              </a:ext>
            </a:extLst>
          </p:cNvPr>
          <p:cNvSpPr/>
          <p:nvPr/>
        </p:nvSpPr>
        <p:spPr>
          <a:xfrm>
            <a:off x="640080" y="2474259"/>
            <a:ext cx="4022037" cy="3001631"/>
          </a:xfrm>
          <a:prstGeom prst="rect">
            <a:avLst/>
          </a:prstGeom>
        </p:spPr>
        <p:txBody>
          <a:bodyPr lIns="0" tIns="0" rIns="0" bIns="0" anchor="t">
            <a:noAutofit/>
          </a:bodyPr>
          <a:lstStyle/>
          <a:p>
            <a:pPr marL="228600" indent="-22860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Ted is a lawyer; opens an IRA early in career</a:t>
            </a:r>
          </a:p>
          <a:p>
            <a:pPr marL="228600" indent="-22860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He and wife, Anne, get divorced; divide assets</a:t>
            </a:r>
          </a:p>
          <a:p>
            <a:pPr marL="228600" indent="-22860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Few years later Ted marries Nicole; they have 3 children</a:t>
            </a:r>
          </a:p>
          <a:p>
            <a:pPr marL="228600" indent="-22860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After 30 years, Ted retires; rolls his assets into an IRA he started early in his career</a:t>
            </a:r>
          </a:p>
          <a:p>
            <a:pPr marL="228600" indent="-22860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Ted carefully drew up an estate plan to bequeath assets to his wife Nicole and kids</a:t>
            </a:r>
          </a:p>
          <a:p>
            <a:pPr marL="228600" indent="-22860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He dies a few years after retirement</a:t>
            </a:r>
          </a:p>
        </p:txBody>
      </p:sp>
      <p:sp>
        <p:nvSpPr>
          <p:cNvPr id="26" name="Slide Number Placeholder 5">
            <a:extLst>
              <a:ext uri="{FF2B5EF4-FFF2-40B4-BE49-F238E27FC236}">
                <a16:creationId xmlns:a16="http://schemas.microsoft.com/office/drawing/2014/main" id="{68C880DA-CD09-974F-9DAA-F09CB9170E54}"/>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3</a:t>
            </a:fld>
            <a:endParaRPr lang="en-US" dirty="0">
              <a:solidFill>
                <a:schemeClr val="bg1"/>
              </a:solidFill>
            </a:endParaRPr>
          </a:p>
        </p:txBody>
      </p:sp>
    </p:spTree>
    <p:extLst>
      <p:ext uri="{BB962C8B-B14F-4D97-AF65-F5344CB8AC3E}">
        <p14:creationId xmlns:p14="http://schemas.microsoft.com/office/powerpoint/2010/main" val="5435149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Effect transition="in" filter="fade">
                                      <p:cBhvr>
                                        <p:cTn id="7" dur="500"/>
                                        <p:tgtEl>
                                          <p:spTgt spid="2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xEl>
                                              <p:pRg st="1" end="1"/>
                                            </p:txEl>
                                          </p:spTgt>
                                        </p:tgtEl>
                                        <p:attrNameLst>
                                          <p:attrName>style.visibility</p:attrName>
                                        </p:attrNameLst>
                                      </p:cBhvr>
                                      <p:to>
                                        <p:strVal val="visible"/>
                                      </p:to>
                                    </p:set>
                                    <p:animEffect transition="in" filter="fade">
                                      <p:cBhvr>
                                        <p:cTn id="12" dur="500"/>
                                        <p:tgtEl>
                                          <p:spTgt spid="2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xEl>
                                              <p:pRg st="2" end="2"/>
                                            </p:txEl>
                                          </p:spTgt>
                                        </p:tgtEl>
                                        <p:attrNameLst>
                                          <p:attrName>style.visibility</p:attrName>
                                        </p:attrNameLst>
                                      </p:cBhvr>
                                      <p:to>
                                        <p:strVal val="visible"/>
                                      </p:to>
                                    </p:set>
                                    <p:animEffect transition="in" filter="fade">
                                      <p:cBhvr>
                                        <p:cTn id="17" dur="500"/>
                                        <p:tgtEl>
                                          <p:spTgt spid="2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xEl>
                                              <p:pRg st="3" end="3"/>
                                            </p:txEl>
                                          </p:spTgt>
                                        </p:tgtEl>
                                        <p:attrNameLst>
                                          <p:attrName>style.visibility</p:attrName>
                                        </p:attrNameLst>
                                      </p:cBhvr>
                                      <p:to>
                                        <p:strVal val="visible"/>
                                      </p:to>
                                    </p:set>
                                    <p:animEffect transition="in" filter="fade">
                                      <p:cBhvr>
                                        <p:cTn id="22" dur="500"/>
                                        <p:tgtEl>
                                          <p:spTgt spid="2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5">
                                            <p:txEl>
                                              <p:pRg st="4" end="4"/>
                                            </p:txEl>
                                          </p:spTgt>
                                        </p:tgtEl>
                                        <p:attrNameLst>
                                          <p:attrName>style.visibility</p:attrName>
                                        </p:attrNameLst>
                                      </p:cBhvr>
                                      <p:to>
                                        <p:strVal val="visible"/>
                                      </p:to>
                                    </p:set>
                                    <p:animEffect transition="in" filter="fade">
                                      <p:cBhvr>
                                        <p:cTn id="27" dur="500"/>
                                        <p:tgtEl>
                                          <p:spTgt spid="2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5">
                                            <p:txEl>
                                              <p:pRg st="5" end="5"/>
                                            </p:txEl>
                                          </p:spTgt>
                                        </p:tgtEl>
                                        <p:attrNameLst>
                                          <p:attrName>style.visibility</p:attrName>
                                        </p:attrNameLst>
                                      </p:cBhvr>
                                      <p:to>
                                        <p:strVal val="visible"/>
                                      </p:to>
                                    </p:set>
                                    <p:animEffect transition="in" filter="fade">
                                      <p:cBhvr>
                                        <p:cTn id="32" dur="500"/>
                                        <p:tgtEl>
                                          <p:spTgt spid="2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Slide Number Placeholder 5">
            <a:extLst>
              <a:ext uri="{FF2B5EF4-FFF2-40B4-BE49-F238E27FC236}">
                <a16:creationId xmlns:a16="http://schemas.microsoft.com/office/drawing/2014/main" id="{89D13775-CFB1-BC40-8755-543F7AC4973F}"/>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4</a:t>
            </a:fld>
            <a:endParaRPr lang="en-US" dirty="0">
              <a:solidFill>
                <a:schemeClr val="bg1"/>
              </a:solidFill>
            </a:endParaRPr>
          </a:p>
        </p:txBody>
      </p:sp>
      <p:sp>
        <p:nvSpPr>
          <p:cNvPr id="5" name="Text Placeholder 7">
            <a:extLst>
              <a:ext uri="{FF2B5EF4-FFF2-40B4-BE49-F238E27FC236}">
                <a16:creationId xmlns:a16="http://schemas.microsoft.com/office/drawing/2014/main" id="{93A78018-5A8C-AB2B-08B0-071D2FA05D50}"/>
              </a:ext>
            </a:extLst>
          </p:cNvPr>
          <p:cNvSpPr>
            <a:spLocks noGrp="1"/>
          </p:cNvSpPr>
          <p:nvPr>
            <p:ph type="body" sz="quarter" idx="13"/>
          </p:nvPr>
        </p:nvSpPr>
        <p:spPr>
          <a:xfrm>
            <a:off x="571500" y="2147461"/>
            <a:ext cx="4846637" cy="589511"/>
          </a:xfrm>
        </p:spPr>
        <p:txBody>
          <a:bodyPr/>
          <a:lstStyle/>
          <a:p>
            <a:r>
              <a:rPr lang="en-US" dirty="0"/>
              <a:t>Agenda</a:t>
            </a:r>
          </a:p>
        </p:txBody>
      </p:sp>
      <p:sp>
        <p:nvSpPr>
          <p:cNvPr id="6" name="Rectangle 5">
            <a:extLst>
              <a:ext uri="{FF2B5EF4-FFF2-40B4-BE49-F238E27FC236}">
                <a16:creationId xmlns:a16="http://schemas.microsoft.com/office/drawing/2014/main" id="{D33E82A9-512F-BD57-82D8-D7A29CC397D2}"/>
              </a:ext>
            </a:extLst>
          </p:cNvPr>
          <p:cNvSpPr/>
          <p:nvPr/>
        </p:nvSpPr>
        <p:spPr>
          <a:xfrm>
            <a:off x="571500" y="2969525"/>
            <a:ext cx="5278581" cy="1646605"/>
          </a:xfrm>
          <a:prstGeom prst="rect">
            <a:avLst/>
          </a:prstGeom>
        </p:spPr>
        <p:txBody>
          <a:bodyPr wrap="square">
            <a:spAutoFit/>
          </a:bodyPr>
          <a:lstStyle/>
          <a:p>
            <a:pPr lvl="0">
              <a:spcBef>
                <a:spcPts val="1200"/>
              </a:spcBef>
            </a:pPr>
            <a:r>
              <a:rPr lang="en-US" sz="2700" dirty="0">
                <a:solidFill>
                  <a:prstClr val="white"/>
                </a:solidFill>
                <a:latin typeface="Calibri Light" panose="020F0302020204030204" pitchFamily="34" charset="0"/>
              </a:rPr>
              <a:t>✓   Estate vs. Beneficiary Planning</a:t>
            </a:r>
          </a:p>
          <a:p>
            <a:pPr lvl="0">
              <a:spcBef>
                <a:spcPts val="1200"/>
              </a:spcBef>
            </a:pPr>
            <a:r>
              <a:rPr lang="en-US" sz="2700" dirty="0">
                <a:solidFill>
                  <a:prstClr val="white"/>
                </a:solidFill>
                <a:latin typeface="Calibri Light" panose="020F0302020204030204" pitchFamily="34" charset="0"/>
              </a:rPr>
              <a:t>✓ 	Who should be your beneficiary?</a:t>
            </a:r>
          </a:p>
          <a:p>
            <a:pPr lvl="0">
              <a:spcBef>
                <a:spcPts val="1200"/>
              </a:spcBef>
            </a:pPr>
            <a:r>
              <a:rPr lang="en-US" sz="2700" dirty="0">
                <a:solidFill>
                  <a:prstClr val="white"/>
                </a:solidFill>
                <a:latin typeface="Calibri Light" panose="020F0302020204030204" pitchFamily="34" charset="0"/>
              </a:rPr>
              <a:t>✓	Inheriting Retirement Assets</a:t>
            </a:r>
          </a:p>
        </p:txBody>
      </p:sp>
      <p:cxnSp>
        <p:nvCxnSpPr>
          <p:cNvPr id="9" name="Straight Connector 8">
            <a:extLst>
              <a:ext uri="{FF2B5EF4-FFF2-40B4-BE49-F238E27FC236}">
                <a16:creationId xmlns:a16="http://schemas.microsoft.com/office/drawing/2014/main" id="{FD31F3BE-B0DD-37BD-43A8-2C562D0DCEA7}"/>
              </a:ext>
            </a:extLst>
          </p:cNvPr>
          <p:cNvCxnSpPr/>
          <p:nvPr/>
        </p:nvCxnSpPr>
        <p:spPr>
          <a:xfrm>
            <a:off x="640080" y="2766467"/>
            <a:ext cx="68211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4899354"/>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9F1BABD-04CA-E043-8900-85247A03B99A}"/>
              </a:ext>
            </a:extLst>
          </p:cNvPr>
          <p:cNvSpPr>
            <a:spLocks noGrp="1"/>
          </p:cNvSpPr>
          <p:nvPr>
            <p:ph type="title"/>
          </p:nvPr>
        </p:nvSpPr>
        <p:spPr/>
        <p:txBody>
          <a:bodyPr/>
          <a:lstStyle/>
          <a:p>
            <a:r>
              <a:rPr lang="en-US" dirty="0"/>
              <a:t>Who will get your IRA assets?</a:t>
            </a:r>
          </a:p>
        </p:txBody>
      </p:sp>
      <p:sp>
        <p:nvSpPr>
          <p:cNvPr id="7" name="Text Placeholder 3">
            <a:extLst>
              <a:ext uri="{FF2B5EF4-FFF2-40B4-BE49-F238E27FC236}">
                <a16:creationId xmlns:a16="http://schemas.microsoft.com/office/drawing/2014/main" id="{D9E74104-9DFC-D843-9C01-5D9653CB9986}"/>
              </a:ext>
            </a:extLst>
          </p:cNvPr>
          <p:cNvSpPr>
            <a:spLocks noGrp="1"/>
          </p:cNvSpPr>
          <p:nvPr>
            <p:ph type="body" sz="quarter" idx="11"/>
          </p:nvPr>
        </p:nvSpPr>
        <p:spPr>
          <a:xfrm>
            <a:off x="4313556" y="2000885"/>
            <a:ext cx="3565525" cy="3243263"/>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243840" tIns="182880" rIns="243840" bIns="243840" rtlCol="0" anchor="ctr">
            <a:normAutofit/>
          </a:bodyPr>
          <a:lstStyle/>
          <a:p>
            <a:pPr algn="ctr"/>
            <a:r>
              <a:rPr lang="en-US" sz="2400" b="1" dirty="0">
                <a:solidFill>
                  <a:schemeClr val="bg1"/>
                </a:solidFill>
                <a:latin typeface="Calibri" panose="020F0502020204030204" pitchFamily="34" charset="0"/>
                <a:cs typeface="Calibri" panose="020F0502020204030204" pitchFamily="34" charset="0"/>
              </a:rPr>
              <a:t>Who should be your beneficiary?</a:t>
            </a:r>
          </a:p>
        </p:txBody>
      </p:sp>
      <p:sp>
        <p:nvSpPr>
          <p:cNvPr id="8" name="Text Placeholder 2">
            <a:extLst>
              <a:ext uri="{FF2B5EF4-FFF2-40B4-BE49-F238E27FC236}">
                <a16:creationId xmlns:a16="http://schemas.microsoft.com/office/drawing/2014/main" id="{D635814B-B4E9-B943-B91B-C40D3C97AE10}"/>
              </a:ext>
            </a:extLst>
          </p:cNvPr>
          <p:cNvSpPr>
            <a:spLocks noGrp="1"/>
          </p:cNvSpPr>
          <p:nvPr>
            <p:ph type="body" sz="quarter" idx="10"/>
          </p:nvPr>
        </p:nvSpPr>
        <p:spPr>
          <a:xfrm>
            <a:off x="609600" y="2000885"/>
            <a:ext cx="3565525" cy="3243263"/>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243840" tIns="182880" rIns="243840" bIns="243840" rtlCol="0" anchor="ctr">
            <a:normAutofit/>
          </a:bodyPr>
          <a:lstStyle/>
          <a:p>
            <a:pPr algn="ctr"/>
            <a:r>
              <a:rPr lang="en-US" sz="2400" b="1" dirty="0">
                <a:solidFill>
                  <a:schemeClr val="bg1"/>
                </a:solidFill>
                <a:latin typeface="Calibri" panose="020F0502020204030204" pitchFamily="34" charset="0"/>
                <a:cs typeface="Calibri" panose="020F0502020204030204" pitchFamily="34" charset="0"/>
              </a:rPr>
              <a:t>Estate vs. Beneficiary Planning</a:t>
            </a:r>
          </a:p>
        </p:txBody>
      </p:sp>
      <p:sp>
        <p:nvSpPr>
          <p:cNvPr id="9" name="Text Placeholder 4">
            <a:extLst>
              <a:ext uri="{FF2B5EF4-FFF2-40B4-BE49-F238E27FC236}">
                <a16:creationId xmlns:a16="http://schemas.microsoft.com/office/drawing/2014/main" id="{7D2C2088-720C-6844-A137-088C2E880049}"/>
              </a:ext>
            </a:extLst>
          </p:cNvPr>
          <p:cNvSpPr>
            <a:spLocks noGrp="1"/>
          </p:cNvSpPr>
          <p:nvPr>
            <p:ph type="body" sz="quarter" idx="12"/>
          </p:nvPr>
        </p:nvSpPr>
        <p:spPr>
          <a:xfrm>
            <a:off x="8016240" y="2000885"/>
            <a:ext cx="3565525" cy="3243263"/>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243840" tIns="182880" rIns="243840" bIns="243840" rtlCol="0" anchor="ctr">
            <a:normAutofit/>
          </a:bodyPr>
          <a:lstStyle/>
          <a:p>
            <a:pPr algn="ctr"/>
            <a:r>
              <a:rPr lang="en-US" sz="2400" b="1" dirty="0">
                <a:solidFill>
                  <a:schemeClr val="bg1"/>
                </a:solidFill>
                <a:latin typeface="Calibri" panose="020F0502020204030204" pitchFamily="34" charset="0"/>
                <a:cs typeface="Calibri" panose="020F0502020204030204" pitchFamily="34" charset="0"/>
              </a:rPr>
              <a:t>Inheriting Retirement Assets</a:t>
            </a:r>
          </a:p>
        </p:txBody>
      </p:sp>
      <p:sp>
        <p:nvSpPr>
          <p:cNvPr id="6" name="Slide Number Placeholder 5">
            <a:extLst>
              <a:ext uri="{FF2B5EF4-FFF2-40B4-BE49-F238E27FC236}">
                <a16:creationId xmlns:a16="http://schemas.microsoft.com/office/drawing/2014/main" id="{66F9DA1F-584B-BF48-BE83-F4D2181B1827}"/>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accent1"/>
                </a:solidFill>
              </a:rPr>
              <a:t>42-10280-04  | 2024/05/17  |  5</a:t>
            </a:r>
          </a:p>
        </p:txBody>
      </p:sp>
    </p:spTree>
    <p:extLst>
      <p:ext uri="{BB962C8B-B14F-4D97-AF65-F5344CB8AC3E}">
        <p14:creationId xmlns:p14="http://schemas.microsoft.com/office/powerpoint/2010/main" val="2436896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fade">
                                      <p:cBhvr>
                                        <p:cTn id="7" dur="500"/>
                                        <p:tgtEl>
                                          <p:spTgt spid="8">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9" presetClass="emph" presetSubtype="0" fill="hold" grpId="1" nodeType="clickEffect">
                                  <p:stCondLst>
                                    <p:cond delay="0"/>
                                  </p:stCondLst>
                                  <p:childTnLst>
                                    <p:animClr clrSpc="rgb" dir="cw">
                                      <p:cBhvr override="childStyle">
                                        <p:cTn id="24" dur="10" fill="hold"/>
                                        <p:tgtEl>
                                          <p:spTgt spid="8">
                                            <p:bg/>
                                          </p:spTgt>
                                        </p:tgtEl>
                                        <p:attrNameLst>
                                          <p:attrName>style.color</p:attrName>
                                        </p:attrNameLst>
                                      </p:cBhvr>
                                      <p:to>
                                        <a:schemeClr val="hlink"/>
                                      </p:to>
                                    </p:animClr>
                                    <p:animClr clrSpc="rgb" dir="cw">
                                      <p:cBhvr>
                                        <p:cTn id="25" dur="10" fill="hold"/>
                                        <p:tgtEl>
                                          <p:spTgt spid="8">
                                            <p:bg/>
                                          </p:spTgt>
                                        </p:tgtEl>
                                        <p:attrNameLst>
                                          <p:attrName>fillcolor</p:attrName>
                                        </p:attrNameLst>
                                      </p:cBhvr>
                                      <p:to>
                                        <a:schemeClr val="hlink"/>
                                      </p:to>
                                    </p:animClr>
                                    <p:set>
                                      <p:cBhvr>
                                        <p:cTn id="26" dur="10" fill="hold"/>
                                        <p:tgtEl>
                                          <p:spTgt spid="8">
                                            <p:bg/>
                                          </p:spTgt>
                                        </p:tgtEl>
                                        <p:attrNameLst>
                                          <p:attrName>fill.type</p:attrName>
                                        </p:attrNameLst>
                                      </p:cBhvr>
                                      <p:to>
                                        <p:strVal val="solid"/>
                                      </p:to>
                                    </p:set>
                                    <p:set>
                                      <p:cBhvr>
                                        <p:cTn id="27" dur="10" fill="hold"/>
                                        <p:tgtEl>
                                          <p:spTgt spid="8">
                                            <p:bg/>
                                          </p:spTgt>
                                        </p:tgtEl>
                                        <p:attrNameLst>
                                          <p:attrName>fill.on</p:attrName>
                                        </p:attrNameLst>
                                      </p:cBhvr>
                                      <p:to>
                                        <p:strVal val="true"/>
                                      </p:to>
                                    </p:set>
                                  </p:childTnLst>
                                </p:cTn>
                              </p:par>
                              <p:par>
                                <p:cTn id="28" presetID="19" presetClass="emph" presetSubtype="0" fill="hold" grpId="1" nodeType="withEffect">
                                  <p:stCondLst>
                                    <p:cond delay="0"/>
                                  </p:stCondLst>
                                  <p:childTnLst>
                                    <p:animClr clrSpc="rgb" dir="cw">
                                      <p:cBhvr override="childStyle">
                                        <p:cTn id="29" dur="10" fill="hold"/>
                                        <p:tgtEl>
                                          <p:spTgt spid="8">
                                            <p:txEl>
                                              <p:pRg st="0" end="0"/>
                                            </p:txEl>
                                          </p:spTgt>
                                        </p:tgtEl>
                                        <p:attrNameLst>
                                          <p:attrName>style.color</p:attrName>
                                        </p:attrNameLst>
                                      </p:cBhvr>
                                      <p:to>
                                        <a:schemeClr val="bg1"/>
                                      </p:to>
                                    </p:animClr>
                                    <p:animClr clrSpc="rgb" dir="cw">
                                      <p:cBhvr>
                                        <p:cTn id="30" dur="10" fill="hold"/>
                                        <p:tgtEl>
                                          <p:spTgt spid="8">
                                            <p:txEl>
                                              <p:pRg st="0" end="0"/>
                                            </p:txEl>
                                          </p:spTgt>
                                        </p:tgtEl>
                                        <p:attrNameLst>
                                          <p:attrName>fillcolor</p:attrName>
                                        </p:attrNameLst>
                                      </p:cBhvr>
                                      <p:to>
                                        <a:schemeClr val="bg1"/>
                                      </p:to>
                                    </p:animClr>
                                    <p:set>
                                      <p:cBhvr>
                                        <p:cTn id="31" dur="10" fill="hold"/>
                                        <p:tgtEl>
                                          <p:spTgt spid="8">
                                            <p:txEl>
                                              <p:pRg st="0" end="0"/>
                                            </p:txEl>
                                          </p:spTgt>
                                        </p:tgtEl>
                                        <p:attrNameLst>
                                          <p:attrName>fill.type</p:attrName>
                                        </p:attrNameLst>
                                      </p:cBhvr>
                                      <p:to>
                                        <p:strVal val="solid"/>
                                      </p:to>
                                    </p:set>
                                    <p:set>
                                      <p:cBhvr>
                                        <p:cTn id="32" dur="10" fill="hold"/>
                                        <p:tgtEl>
                                          <p:spTgt spid="8">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uiExpand="1" build="allAtOnce" animBg="1"/>
      <p:bldP spid="8" grpId="1" uiExpand="1" build="allAtOnce"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96D52-0CB7-E646-AAF9-9FDEDFD3EED8}"/>
              </a:ext>
            </a:extLst>
          </p:cNvPr>
          <p:cNvSpPr>
            <a:spLocks noGrp="1"/>
          </p:cNvSpPr>
          <p:nvPr>
            <p:ph type="title"/>
          </p:nvPr>
        </p:nvSpPr>
        <p:spPr>
          <a:xfrm>
            <a:off x="640080" y="640080"/>
            <a:ext cx="6892239" cy="643428"/>
          </a:xfrm>
        </p:spPr>
        <p:txBody>
          <a:bodyPr lIns="0" tIns="0" rIns="0" anchor="t" anchorCtr="0">
            <a:normAutofit/>
          </a:bodyPr>
          <a:lstStyle/>
          <a:p>
            <a:r>
              <a:rPr lang="en-US" dirty="0">
                <a:solidFill>
                  <a:schemeClr val="tx1"/>
                </a:solidFill>
                <a:cs typeface="Calibri" panose="020F0502020204030204" pitchFamily="34" charset="0"/>
              </a:rPr>
              <a:t>Estate vs. Beneficiary Planning</a:t>
            </a:r>
          </a:p>
        </p:txBody>
      </p:sp>
      <p:sp>
        <p:nvSpPr>
          <p:cNvPr id="16" name="Content Placeholder 4">
            <a:extLst>
              <a:ext uri="{FF2B5EF4-FFF2-40B4-BE49-F238E27FC236}">
                <a16:creationId xmlns:a16="http://schemas.microsoft.com/office/drawing/2014/main" id="{0275E1A3-8D8E-1A45-9F48-7F2A1B75994F}"/>
              </a:ext>
            </a:extLst>
          </p:cNvPr>
          <p:cNvSpPr>
            <a:spLocks noGrp="1"/>
          </p:cNvSpPr>
          <p:nvPr>
            <p:ph idx="10"/>
          </p:nvPr>
        </p:nvSpPr>
        <p:spPr>
          <a:xfrm>
            <a:off x="640080" y="1463040"/>
            <a:ext cx="6835004" cy="455706"/>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Estate Planning</a:t>
            </a:r>
          </a:p>
        </p:txBody>
      </p:sp>
      <p:pic>
        <p:nvPicPr>
          <p:cNvPr id="17" name="Picture 16">
            <a:extLst>
              <a:ext uri="{FF2B5EF4-FFF2-40B4-BE49-F238E27FC236}">
                <a16:creationId xmlns:a16="http://schemas.microsoft.com/office/drawing/2014/main" id="{DB652BD2-A856-4943-8430-307ED8B39A0D}"/>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7048499" y="0"/>
            <a:ext cx="5143501" cy="6887350"/>
          </a:xfrm>
          <a:prstGeom prst="rect">
            <a:avLst/>
          </a:prstGeom>
        </p:spPr>
      </p:pic>
      <p:sp>
        <p:nvSpPr>
          <p:cNvPr id="15" name="Slide Number Placeholder 5">
            <a:extLst>
              <a:ext uri="{FF2B5EF4-FFF2-40B4-BE49-F238E27FC236}">
                <a16:creationId xmlns:a16="http://schemas.microsoft.com/office/drawing/2014/main" id="{0FC008DD-87FE-C545-93AC-B8E2DBC2FD9E}"/>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accent1"/>
                </a:solidFill>
              </a:rPr>
              <a:t>42-10280-04  | 2024/05/17  |  </a:t>
            </a:r>
            <a:fld id="{D0C23CAC-3615-4471-B9FB-AB376FAFF36C}" type="slidenum">
              <a:rPr lang="en-US" smtClean="0">
                <a:solidFill>
                  <a:schemeClr val="accent1"/>
                </a:solidFill>
              </a:rPr>
              <a:pPr/>
              <a:t>6</a:t>
            </a:fld>
            <a:endParaRPr lang="en-US" dirty="0">
              <a:solidFill>
                <a:schemeClr val="accent1"/>
              </a:solidFill>
            </a:endParaRPr>
          </a:p>
        </p:txBody>
      </p:sp>
      <p:sp>
        <p:nvSpPr>
          <p:cNvPr id="18" name="Content Placeholder 2">
            <a:extLst>
              <a:ext uri="{FF2B5EF4-FFF2-40B4-BE49-F238E27FC236}">
                <a16:creationId xmlns:a16="http://schemas.microsoft.com/office/drawing/2014/main" id="{9D4D7B7B-29BF-3D41-A052-45E4F3BC9A95}"/>
              </a:ext>
            </a:extLst>
          </p:cNvPr>
          <p:cNvSpPr txBox="1">
            <a:spLocks/>
          </p:cNvSpPr>
          <p:nvPr/>
        </p:nvSpPr>
        <p:spPr>
          <a:xfrm>
            <a:off x="640080" y="2103120"/>
            <a:ext cx="5580611" cy="455706"/>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600"/>
              </a:spcBef>
              <a:buClr>
                <a:schemeClr val="tx1"/>
              </a:buClr>
            </a:pPr>
            <a:r>
              <a:rPr lang="en-US" dirty="0">
                <a:solidFill>
                  <a:srgbClr val="5D5D5D"/>
                </a:solidFill>
                <a:latin typeface="Calibri" panose="020F0502020204030204" pitchFamily="34" charset="0"/>
                <a:cs typeface="Calibri" panose="020F0502020204030204" pitchFamily="34" charset="0"/>
              </a:rPr>
              <a:t>Designating what you want to happen to you and your assets</a:t>
            </a:r>
          </a:p>
        </p:txBody>
      </p:sp>
      <p:sp>
        <p:nvSpPr>
          <p:cNvPr id="19" name="Content Placeholder 2">
            <a:extLst>
              <a:ext uri="{FF2B5EF4-FFF2-40B4-BE49-F238E27FC236}">
                <a16:creationId xmlns:a16="http://schemas.microsoft.com/office/drawing/2014/main" id="{4D30FED2-408F-C543-868D-30D3D306E235}"/>
              </a:ext>
            </a:extLst>
          </p:cNvPr>
          <p:cNvSpPr txBox="1">
            <a:spLocks/>
          </p:cNvSpPr>
          <p:nvPr/>
        </p:nvSpPr>
        <p:spPr>
          <a:xfrm>
            <a:off x="640080" y="2581875"/>
            <a:ext cx="5580611" cy="320936"/>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600"/>
              </a:spcBef>
              <a:buClr>
                <a:schemeClr val="tx1"/>
              </a:buClr>
            </a:pPr>
            <a:r>
              <a:rPr lang="en-US" b="1" dirty="0">
                <a:solidFill>
                  <a:srgbClr val="5D5D5D"/>
                </a:solidFill>
                <a:latin typeface="Calibri" panose="020F0502020204030204" pitchFamily="34" charset="0"/>
                <a:cs typeface="Calibri" panose="020F0502020204030204" pitchFamily="34" charset="0"/>
              </a:rPr>
              <a:t>Key Components</a:t>
            </a:r>
          </a:p>
        </p:txBody>
      </p:sp>
      <p:grpSp>
        <p:nvGrpSpPr>
          <p:cNvPr id="9" name="Group 8">
            <a:extLst>
              <a:ext uri="{FF2B5EF4-FFF2-40B4-BE49-F238E27FC236}">
                <a16:creationId xmlns:a16="http://schemas.microsoft.com/office/drawing/2014/main" id="{0B736D72-F041-8D4D-BDA1-E4AD0CE7BEB4}"/>
              </a:ext>
            </a:extLst>
          </p:cNvPr>
          <p:cNvGrpSpPr/>
          <p:nvPr/>
        </p:nvGrpSpPr>
        <p:grpSpPr>
          <a:xfrm>
            <a:off x="640080" y="3096762"/>
            <a:ext cx="411480" cy="408795"/>
            <a:chOff x="685050" y="3139330"/>
            <a:chExt cx="411480" cy="408795"/>
          </a:xfrm>
        </p:grpSpPr>
        <p:sp>
          <p:nvSpPr>
            <p:cNvPr id="10" name="Oval 9">
              <a:extLst>
                <a:ext uri="{FF2B5EF4-FFF2-40B4-BE49-F238E27FC236}">
                  <a16:creationId xmlns:a16="http://schemas.microsoft.com/office/drawing/2014/main" id="{F9B70163-62E0-A14F-9721-85617557D286}"/>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1" name="TextBox 10">
              <a:extLst>
                <a:ext uri="{FF2B5EF4-FFF2-40B4-BE49-F238E27FC236}">
                  <a16:creationId xmlns:a16="http://schemas.microsoft.com/office/drawing/2014/main" id="{277281AE-C8E5-6A43-B729-BA8D0FEDB15F}"/>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1</a:t>
              </a:r>
            </a:p>
          </p:txBody>
        </p:sp>
      </p:grpSp>
      <p:grpSp>
        <p:nvGrpSpPr>
          <p:cNvPr id="12" name="Group 11">
            <a:extLst>
              <a:ext uri="{FF2B5EF4-FFF2-40B4-BE49-F238E27FC236}">
                <a16:creationId xmlns:a16="http://schemas.microsoft.com/office/drawing/2014/main" id="{11D38B3F-640C-EF45-B4C4-D7E7ADB28101}"/>
              </a:ext>
            </a:extLst>
          </p:cNvPr>
          <p:cNvGrpSpPr/>
          <p:nvPr/>
        </p:nvGrpSpPr>
        <p:grpSpPr>
          <a:xfrm>
            <a:off x="640080" y="3669958"/>
            <a:ext cx="411480" cy="408795"/>
            <a:chOff x="685050" y="3139330"/>
            <a:chExt cx="411480" cy="408795"/>
          </a:xfrm>
        </p:grpSpPr>
        <p:sp>
          <p:nvSpPr>
            <p:cNvPr id="13" name="Oval 12">
              <a:extLst>
                <a:ext uri="{FF2B5EF4-FFF2-40B4-BE49-F238E27FC236}">
                  <a16:creationId xmlns:a16="http://schemas.microsoft.com/office/drawing/2014/main" id="{117C242F-5FB6-DE47-A9C1-CC096495A552}"/>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4" name="TextBox 13">
              <a:extLst>
                <a:ext uri="{FF2B5EF4-FFF2-40B4-BE49-F238E27FC236}">
                  <a16:creationId xmlns:a16="http://schemas.microsoft.com/office/drawing/2014/main" id="{D6FDE12F-6469-DA44-9546-B453E2E4ED0E}"/>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2</a:t>
              </a:r>
            </a:p>
          </p:txBody>
        </p:sp>
      </p:grpSp>
      <p:grpSp>
        <p:nvGrpSpPr>
          <p:cNvPr id="20" name="Group 19">
            <a:extLst>
              <a:ext uri="{FF2B5EF4-FFF2-40B4-BE49-F238E27FC236}">
                <a16:creationId xmlns:a16="http://schemas.microsoft.com/office/drawing/2014/main" id="{3D8F39E8-FF44-8845-9146-A019BA9E36C4}"/>
              </a:ext>
            </a:extLst>
          </p:cNvPr>
          <p:cNvGrpSpPr/>
          <p:nvPr/>
        </p:nvGrpSpPr>
        <p:grpSpPr>
          <a:xfrm>
            <a:off x="640080" y="4242888"/>
            <a:ext cx="411480" cy="408795"/>
            <a:chOff x="685050" y="3139330"/>
            <a:chExt cx="411480" cy="408795"/>
          </a:xfrm>
        </p:grpSpPr>
        <p:sp>
          <p:nvSpPr>
            <p:cNvPr id="21" name="Oval 20">
              <a:extLst>
                <a:ext uri="{FF2B5EF4-FFF2-40B4-BE49-F238E27FC236}">
                  <a16:creationId xmlns:a16="http://schemas.microsoft.com/office/drawing/2014/main" id="{5666F977-A01F-6349-B7B4-4B206217615B}"/>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22" name="TextBox 21">
              <a:extLst>
                <a:ext uri="{FF2B5EF4-FFF2-40B4-BE49-F238E27FC236}">
                  <a16:creationId xmlns:a16="http://schemas.microsoft.com/office/drawing/2014/main" id="{FB63C57C-6C24-E646-BCE1-D1AE5E750DF6}"/>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3</a:t>
              </a:r>
            </a:p>
          </p:txBody>
        </p:sp>
      </p:grpSp>
      <p:sp>
        <p:nvSpPr>
          <p:cNvPr id="23" name="Content Placeholder 2">
            <a:extLst>
              <a:ext uri="{FF2B5EF4-FFF2-40B4-BE49-F238E27FC236}">
                <a16:creationId xmlns:a16="http://schemas.microsoft.com/office/drawing/2014/main" id="{36961D08-9D32-1548-9842-F125C14050B7}"/>
              </a:ext>
            </a:extLst>
          </p:cNvPr>
          <p:cNvSpPr txBox="1">
            <a:spLocks/>
          </p:cNvSpPr>
          <p:nvPr/>
        </p:nvSpPr>
        <p:spPr>
          <a:xfrm>
            <a:off x="1188720" y="3159608"/>
            <a:ext cx="1742172" cy="300541"/>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600"/>
              </a:spcBef>
              <a:buClr>
                <a:schemeClr val="tx1"/>
              </a:buClr>
            </a:pPr>
            <a:r>
              <a:rPr lang="en-US" dirty="0">
                <a:solidFill>
                  <a:srgbClr val="5D5D5D"/>
                </a:solidFill>
                <a:latin typeface="Calibri" panose="020F0502020204030204" pitchFamily="34" charset="0"/>
                <a:cs typeface="Calibri" panose="020F0502020204030204" pitchFamily="34" charset="0"/>
              </a:rPr>
              <a:t>Power of Attorney</a:t>
            </a:r>
          </a:p>
        </p:txBody>
      </p:sp>
      <p:sp>
        <p:nvSpPr>
          <p:cNvPr id="24" name="Content Placeholder 2">
            <a:extLst>
              <a:ext uri="{FF2B5EF4-FFF2-40B4-BE49-F238E27FC236}">
                <a16:creationId xmlns:a16="http://schemas.microsoft.com/office/drawing/2014/main" id="{1745BE02-303D-F747-A396-BDE80F38F0CF}"/>
              </a:ext>
            </a:extLst>
          </p:cNvPr>
          <p:cNvSpPr txBox="1">
            <a:spLocks/>
          </p:cNvSpPr>
          <p:nvPr/>
        </p:nvSpPr>
        <p:spPr>
          <a:xfrm>
            <a:off x="1188720" y="3754883"/>
            <a:ext cx="1742172" cy="300541"/>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600"/>
              </a:spcBef>
              <a:buClr>
                <a:schemeClr val="tx1"/>
              </a:buClr>
            </a:pPr>
            <a:r>
              <a:rPr lang="en-US" dirty="0">
                <a:solidFill>
                  <a:srgbClr val="5D5D5D"/>
                </a:solidFill>
                <a:latin typeface="Calibri" panose="020F0502020204030204" pitchFamily="34" charset="0"/>
                <a:cs typeface="Calibri" panose="020F0502020204030204" pitchFamily="34" charset="0"/>
              </a:rPr>
              <a:t>Wills and Trusts </a:t>
            </a:r>
          </a:p>
        </p:txBody>
      </p:sp>
      <p:sp>
        <p:nvSpPr>
          <p:cNvPr id="26" name="Content Placeholder 2">
            <a:extLst>
              <a:ext uri="{FF2B5EF4-FFF2-40B4-BE49-F238E27FC236}">
                <a16:creationId xmlns:a16="http://schemas.microsoft.com/office/drawing/2014/main" id="{1B8111E1-0CA7-9647-A706-1BCF2D4D3178}"/>
              </a:ext>
            </a:extLst>
          </p:cNvPr>
          <p:cNvSpPr txBox="1">
            <a:spLocks/>
          </p:cNvSpPr>
          <p:nvPr/>
        </p:nvSpPr>
        <p:spPr>
          <a:xfrm>
            <a:off x="1188719" y="4315210"/>
            <a:ext cx="2195937" cy="397007"/>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600"/>
              </a:spcBef>
              <a:buClr>
                <a:schemeClr val="tx1"/>
              </a:buClr>
            </a:pPr>
            <a:r>
              <a:rPr lang="en-US" dirty="0">
                <a:solidFill>
                  <a:srgbClr val="5D5D5D"/>
                </a:solidFill>
                <a:latin typeface="Calibri" panose="020F0502020204030204" pitchFamily="34" charset="0"/>
                <a:cs typeface="Calibri" panose="020F0502020204030204" pitchFamily="34" charset="0"/>
              </a:rPr>
              <a:t>Beneficiary Designations</a:t>
            </a:r>
          </a:p>
        </p:txBody>
      </p:sp>
    </p:spTree>
    <p:extLst>
      <p:ext uri="{BB962C8B-B14F-4D97-AF65-F5344CB8AC3E}">
        <p14:creationId xmlns:p14="http://schemas.microsoft.com/office/powerpoint/2010/main" val="28936176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par>
                                <p:cTn id="18" presetID="10"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par>
                                <p:cTn id="34" presetID="10" presetClass="entr" presetSubtype="0" fill="hold"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3" grpId="0"/>
      <p:bldP spid="24" grpId="0"/>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640080" y="1554480"/>
            <a:ext cx="4807324" cy="471865"/>
          </a:xfrm>
        </p:spPr>
        <p:txBody>
          <a:bodyPr lIns="0" tIns="0" rIns="0" bIns="0" anchor="t" anchorCtr="0">
            <a:noAutofit/>
          </a:bodyPr>
          <a:lstStyle/>
          <a:p>
            <a:r>
              <a:rPr lang="en-US" dirty="0">
                <a:solidFill>
                  <a:schemeClr val="tx1"/>
                </a:solidFill>
                <a:cs typeface="Calibri" panose="020F0502020204030204" pitchFamily="34" charset="0"/>
              </a:rPr>
              <a:t>Estate vs. Beneficiary Planning</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3"/>
          </p:nvPr>
        </p:nvSpPr>
        <p:spPr>
          <a:xfrm>
            <a:off x="640080" y="2468880"/>
            <a:ext cx="3467099" cy="342645"/>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Why is this important?</a:t>
            </a:r>
          </a:p>
        </p:txBody>
      </p:sp>
      <p:sp>
        <p:nvSpPr>
          <p:cNvPr id="24" name="Rectangle 23">
            <a:extLst>
              <a:ext uri="{FF2B5EF4-FFF2-40B4-BE49-F238E27FC236}">
                <a16:creationId xmlns:a16="http://schemas.microsoft.com/office/drawing/2014/main" id="{3EF77F63-8D5C-B74B-AB2C-D93C07773BA2}"/>
              </a:ext>
            </a:extLst>
          </p:cNvPr>
          <p:cNvSpPr/>
          <p:nvPr/>
        </p:nvSpPr>
        <p:spPr>
          <a:xfrm>
            <a:off x="640080" y="3087282"/>
            <a:ext cx="4086903" cy="825691"/>
          </a:xfrm>
          <a:prstGeom prst="rect">
            <a:avLst/>
          </a:prstGeom>
        </p:spPr>
        <p:txBody>
          <a:bodyPr lIns="0" tIns="0" rIns="0" bIns="0" anchor="t">
            <a:noAutofit/>
          </a:bodyPr>
          <a:lstStyle/>
          <a:p>
            <a:pPr marL="285750" indent="-285750">
              <a:spcBef>
                <a:spcPts val="0"/>
              </a:spcBef>
              <a:spcAft>
                <a:spcPts val="12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Having a will doesn’t automatically mean all of your financial assets will go to the person or people designated in your will.</a:t>
            </a:r>
          </a:p>
        </p:txBody>
      </p:sp>
      <p:sp>
        <p:nvSpPr>
          <p:cNvPr id="25" name="Slide Number Placeholder 5">
            <a:extLst>
              <a:ext uri="{FF2B5EF4-FFF2-40B4-BE49-F238E27FC236}">
                <a16:creationId xmlns:a16="http://schemas.microsoft.com/office/drawing/2014/main" id="{C5552F7D-2323-6F41-A926-2D9B7D1933C5}"/>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7</a:t>
            </a:fld>
            <a:endParaRPr lang="en-US" dirty="0">
              <a:solidFill>
                <a:schemeClr val="bg1"/>
              </a:solidFill>
            </a:endParaRPr>
          </a:p>
        </p:txBody>
      </p:sp>
      <p:sp>
        <p:nvSpPr>
          <p:cNvPr id="3" name="Rectangle 2">
            <a:extLst>
              <a:ext uri="{FF2B5EF4-FFF2-40B4-BE49-F238E27FC236}">
                <a16:creationId xmlns:a16="http://schemas.microsoft.com/office/drawing/2014/main" id="{24037E1D-74B6-A446-A126-72264FF4F7BD}"/>
              </a:ext>
            </a:extLst>
          </p:cNvPr>
          <p:cNvSpPr/>
          <p:nvPr/>
        </p:nvSpPr>
        <p:spPr>
          <a:xfrm>
            <a:off x="640080" y="4057914"/>
            <a:ext cx="3760625" cy="492443"/>
          </a:xfrm>
          <a:prstGeom prst="rect">
            <a:avLst/>
          </a:prstGeom>
        </p:spPr>
        <p:txBody>
          <a:bodyPr wrap="square" lIns="0" tIns="0" rIns="0" bIns="0">
            <a:spAutoFit/>
          </a:bodyPr>
          <a:lstStyle/>
          <a:p>
            <a:pPr marL="285750" indent="-285750">
              <a:spcBef>
                <a:spcPts val="0"/>
              </a:spcBef>
              <a:spcAft>
                <a:spcPts val="12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Beneficiary designations often supersede a will.</a:t>
            </a:r>
          </a:p>
        </p:txBody>
      </p:sp>
    </p:spTree>
    <p:extLst>
      <p:ext uri="{BB962C8B-B14F-4D97-AF65-F5344CB8AC3E}">
        <p14:creationId xmlns:p14="http://schemas.microsoft.com/office/powerpoint/2010/main" val="388257614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96D52-0CB7-E646-AAF9-9FDEDFD3EED8}"/>
              </a:ext>
            </a:extLst>
          </p:cNvPr>
          <p:cNvSpPr>
            <a:spLocks noGrp="1"/>
          </p:cNvSpPr>
          <p:nvPr>
            <p:ph type="title"/>
          </p:nvPr>
        </p:nvSpPr>
        <p:spPr>
          <a:xfrm>
            <a:off x="640080" y="640080"/>
            <a:ext cx="6892239" cy="643428"/>
          </a:xfrm>
        </p:spPr>
        <p:txBody>
          <a:bodyPr lIns="0" tIns="0" rIns="0" anchor="t" anchorCtr="0">
            <a:normAutofit/>
          </a:bodyPr>
          <a:lstStyle/>
          <a:p>
            <a:r>
              <a:rPr lang="en-US" dirty="0">
                <a:solidFill>
                  <a:schemeClr val="tx1"/>
                </a:solidFill>
                <a:cs typeface="Calibri" panose="020F0502020204030204" pitchFamily="34" charset="0"/>
              </a:rPr>
              <a:t>Estate vs. Beneficiary Planning</a:t>
            </a:r>
          </a:p>
        </p:txBody>
      </p:sp>
      <p:sp>
        <p:nvSpPr>
          <p:cNvPr id="16" name="Content Placeholder 4">
            <a:extLst>
              <a:ext uri="{FF2B5EF4-FFF2-40B4-BE49-F238E27FC236}">
                <a16:creationId xmlns:a16="http://schemas.microsoft.com/office/drawing/2014/main" id="{0275E1A3-8D8E-1A45-9F48-7F2A1B75994F}"/>
              </a:ext>
            </a:extLst>
          </p:cNvPr>
          <p:cNvSpPr>
            <a:spLocks noGrp="1"/>
          </p:cNvSpPr>
          <p:nvPr>
            <p:ph idx="10"/>
          </p:nvPr>
        </p:nvSpPr>
        <p:spPr>
          <a:xfrm>
            <a:off x="640080" y="1463040"/>
            <a:ext cx="6835004" cy="455706"/>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Titling Retirement Assets</a:t>
            </a:r>
          </a:p>
        </p:txBody>
      </p:sp>
      <p:pic>
        <p:nvPicPr>
          <p:cNvPr id="17" name="Picture 16">
            <a:extLst>
              <a:ext uri="{FF2B5EF4-FFF2-40B4-BE49-F238E27FC236}">
                <a16:creationId xmlns:a16="http://schemas.microsoft.com/office/drawing/2014/main" id="{DB652BD2-A856-4943-8430-307ED8B39A0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048499" y="0"/>
            <a:ext cx="5143501" cy="6887350"/>
          </a:xfrm>
          <a:prstGeom prst="rect">
            <a:avLst/>
          </a:prstGeom>
        </p:spPr>
      </p:pic>
      <p:sp>
        <p:nvSpPr>
          <p:cNvPr id="15" name="Slide Number Placeholder 5">
            <a:extLst>
              <a:ext uri="{FF2B5EF4-FFF2-40B4-BE49-F238E27FC236}">
                <a16:creationId xmlns:a16="http://schemas.microsoft.com/office/drawing/2014/main" id="{0FC008DD-87FE-C545-93AC-B8E2DBC2FD9E}"/>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8</a:t>
            </a:fld>
            <a:endParaRPr lang="en-US" dirty="0">
              <a:solidFill>
                <a:schemeClr val="bg1"/>
              </a:solidFill>
            </a:endParaRPr>
          </a:p>
        </p:txBody>
      </p:sp>
      <p:sp>
        <p:nvSpPr>
          <p:cNvPr id="18" name="Content Placeholder 2">
            <a:extLst>
              <a:ext uri="{FF2B5EF4-FFF2-40B4-BE49-F238E27FC236}">
                <a16:creationId xmlns:a16="http://schemas.microsoft.com/office/drawing/2014/main" id="{9D4D7B7B-29BF-3D41-A052-45E4F3BC9A95}"/>
              </a:ext>
            </a:extLst>
          </p:cNvPr>
          <p:cNvSpPr txBox="1">
            <a:spLocks/>
          </p:cNvSpPr>
          <p:nvPr/>
        </p:nvSpPr>
        <p:spPr>
          <a:xfrm>
            <a:off x="640080" y="2194560"/>
            <a:ext cx="2758006" cy="3464909"/>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600"/>
              </a:spcBef>
              <a:buClr>
                <a:schemeClr val="tx1"/>
              </a:buClr>
            </a:pPr>
            <a:r>
              <a:rPr lang="en-US" b="1" dirty="0">
                <a:solidFill>
                  <a:srgbClr val="5D5D5D"/>
                </a:solidFill>
                <a:latin typeface="Calibri" panose="020F0502020204030204" pitchFamily="34" charset="0"/>
                <a:cs typeface="Calibri" panose="020F0502020204030204" pitchFamily="34" charset="0"/>
              </a:rPr>
              <a:t>Single Owner</a:t>
            </a:r>
          </a:p>
          <a:p>
            <a:pPr>
              <a:lnSpc>
                <a:spcPct val="100000"/>
              </a:lnSpc>
              <a:spcBef>
                <a:spcPts val="1600"/>
              </a:spcBef>
              <a:buClr>
                <a:schemeClr val="tx1"/>
              </a:buClr>
            </a:pPr>
            <a:r>
              <a:rPr lang="en-US" dirty="0">
                <a:solidFill>
                  <a:srgbClr val="5D5D5D"/>
                </a:solidFill>
                <a:latin typeface="Calibri" panose="020F0502020204030204" pitchFamily="34" charset="0"/>
                <a:cs typeface="Calibri" panose="020F0502020204030204" pitchFamily="34" charset="0"/>
              </a:rPr>
              <a:t>Qualified retirement assets can only be ‘owned’ by one person.</a:t>
            </a:r>
          </a:p>
          <a:p>
            <a:pPr>
              <a:lnSpc>
                <a:spcPct val="100000"/>
              </a:lnSpc>
              <a:spcBef>
                <a:spcPts val="1600"/>
              </a:spcBef>
              <a:buClr>
                <a:schemeClr val="tx1"/>
              </a:buClr>
            </a:pPr>
            <a:r>
              <a:rPr lang="en-US" b="1" dirty="0">
                <a:solidFill>
                  <a:srgbClr val="5D5D5D"/>
                </a:solidFill>
                <a:latin typeface="Calibri" panose="020F0502020204030204" pitchFamily="34" charset="0"/>
                <a:cs typeface="Calibri" panose="020F0502020204030204" pitchFamily="34" charset="0"/>
              </a:rPr>
              <a:t>There are no joint accounts.</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IRA (Roth)</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403(b)/457</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401(k)</a:t>
            </a:r>
          </a:p>
        </p:txBody>
      </p:sp>
      <p:sp>
        <p:nvSpPr>
          <p:cNvPr id="9" name="Content Placeholder 2">
            <a:extLst>
              <a:ext uri="{FF2B5EF4-FFF2-40B4-BE49-F238E27FC236}">
                <a16:creationId xmlns:a16="http://schemas.microsoft.com/office/drawing/2014/main" id="{303D0B13-F805-9845-A4E1-64D6BDA7D5AF}"/>
              </a:ext>
            </a:extLst>
          </p:cNvPr>
          <p:cNvSpPr txBox="1">
            <a:spLocks/>
          </p:cNvSpPr>
          <p:nvPr/>
        </p:nvSpPr>
        <p:spPr>
          <a:xfrm>
            <a:off x="4022357" y="2194560"/>
            <a:ext cx="2758006" cy="3464909"/>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600"/>
              </a:spcBef>
              <a:buClr>
                <a:schemeClr val="tx1"/>
              </a:buClr>
            </a:pPr>
            <a:r>
              <a:rPr lang="en-US" b="1" dirty="0">
                <a:solidFill>
                  <a:srgbClr val="5D5D5D"/>
                </a:solidFill>
                <a:latin typeface="Calibri" panose="020F0502020204030204" pitchFamily="34" charset="0"/>
                <a:cs typeface="Calibri" panose="020F0502020204030204" pitchFamily="34" charset="0"/>
              </a:rPr>
              <a:t>Joint Owners</a:t>
            </a:r>
          </a:p>
          <a:p>
            <a:pPr>
              <a:lnSpc>
                <a:spcPct val="100000"/>
              </a:lnSpc>
              <a:spcBef>
                <a:spcPts val="1600"/>
              </a:spcBef>
              <a:buClr>
                <a:schemeClr val="tx1"/>
              </a:buClr>
            </a:pPr>
            <a:r>
              <a:rPr lang="en-US" dirty="0">
                <a:solidFill>
                  <a:srgbClr val="5D5D5D"/>
                </a:solidFill>
                <a:latin typeface="Calibri" panose="020F0502020204030204" pitchFamily="34" charset="0"/>
                <a:cs typeface="Calibri" panose="020F0502020204030204" pitchFamily="34" charset="0"/>
              </a:rPr>
              <a:t>Non-qualified assets</a:t>
            </a:r>
            <a:br>
              <a:rPr lang="en-US" dirty="0">
                <a:solidFill>
                  <a:srgbClr val="5D5D5D"/>
                </a:solidFill>
                <a:latin typeface="Calibri" panose="020F0502020204030204" pitchFamily="34" charset="0"/>
                <a:cs typeface="Calibri" panose="020F0502020204030204" pitchFamily="34" charset="0"/>
              </a:rPr>
            </a:br>
            <a:r>
              <a:rPr lang="en-US" dirty="0">
                <a:solidFill>
                  <a:srgbClr val="5D5D5D"/>
                </a:solidFill>
                <a:latin typeface="Calibri" panose="020F0502020204030204" pitchFamily="34" charset="0"/>
                <a:cs typeface="Calibri" panose="020F0502020204030204" pitchFamily="34" charset="0"/>
              </a:rPr>
              <a:t>can be ‘jointly owned’ by two or more persons. </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Bank accounts</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CDs</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Non-qualified annuities</a:t>
            </a:r>
          </a:p>
        </p:txBody>
      </p:sp>
    </p:spTree>
    <p:extLst>
      <p:ext uri="{BB962C8B-B14F-4D97-AF65-F5344CB8AC3E}">
        <p14:creationId xmlns:p14="http://schemas.microsoft.com/office/powerpoint/2010/main" val="35437026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96D52-0CB7-E646-AAF9-9FDEDFD3EED8}"/>
              </a:ext>
            </a:extLst>
          </p:cNvPr>
          <p:cNvSpPr>
            <a:spLocks noGrp="1"/>
          </p:cNvSpPr>
          <p:nvPr>
            <p:ph type="title"/>
          </p:nvPr>
        </p:nvSpPr>
        <p:spPr>
          <a:xfrm>
            <a:off x="640080" y="640080"/>
            <a:ext cx="6892239" cy="643428"/>
          </a:xfrm>
        </p:spPr>
        <p:txBody>
          <a:bodyPr lIns="0" tIns="0" rIns="0" anchor="t" anchorCtr="0">
            <a:normAutofit/>
          </a:bodyPr>
          <a:lstStyle/>
          <a:p>
            <a:r>
              <a:rPr lang="en-US" dirty="0">
                <a:solidFill>
                  <a:schemeClr val="tx1"/>
                </a:solidFill>
                <a:cs typeface="Calibri" panose="020F0502020204030204" pitchFamily="34" charset="0"/>
              </a:rPr>
              <a:t>Estate vs. Beneficiary Planning</a:t>
            </a:r>
          </a:p>
        </p:txBody>
      </p:sp>
      <p:sp>
        <p:nvSpPr>
          <p:cNvPr id="16" name="Content Placeholder 4">
            <a:extLst>
              <a:ext uri="{FF2B5EF4-FFF2-40B4-BE49-F238E27FC236}">
                <a16:creationId xmlns:a16="http://schemas.microsoft.com/office/drawing/2014/main" id="{0275E1A3-8D8E-1A45-9F48-7F2A1B75994F}"/>
              </a:ext>
            </a:extLst>
          </p:cNvPr>
          <p:cNvSpPr>
            <a:spLocks noGrp="1"/>
          </p:cNvSpPr>
          <p:nvPr>
            <p:ph idx="10"/>
          </p:nvPr>
        </p:nvSpPr>
        <p:spPr>
          <a:xfrm>
            <a:off x="640080" y="1463040"/>
            <a:ext cx="6835004" cy="455706"/>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Assets Governance</a:t>
            </a:r>
          </a:p>
        </p:txBody>
      </p:sp>
      <p:pic>
        <p:nvPicPr>
          <p:cNvPr id="17" name="Picture 16">
            <a:extLst>
              <a:ext uri="{FF2B5EF4-FFF2-40B4-BE49-F238E27FC236}">
                <a16:creationId xmlns:a16="http://schemas.microsoft.com/office/drawing/2014/main" id="{DB652BD2-A856-4943-8430-307ED8B39A0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b="-281"/>
          <a:stretch/>
        </p:blipFill>
        <p:spPr>
          <a:xfrm>
            <a:off x="7048499" y="0"/>
            <a:ext cx="5143501" cy="6887350"/>
          </a:xfrm>
          <a:prstGeom prst="rect">
            <a:avLst/>
          </a:prstGeom>
        </p:spPr>
      </p:pic>
      <p:sp>
        <p:nvSpPr>
          <p:cNvPr id="15" name="Slide Number Placeholder 5">
            <a:extLst>
              <a:ext uri="{FF2B5EF4-FFF2-40B4-BE49-F238E27FC236}">
                <a16:creationId xmlns:a16="http://schemas.microsoft.com/office/drawing/2014/main" id="{0FC008DD-87FE-C545-93AC-B8E2DBC2FD9E}"/>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accent1"/>
                </a:solidFill>
              </a:rPr>
              <a:t>42-10280-04  | 2024/05/17  |  </a:t>
            </a:r>
            <a:fld id="{D0C23CAC-3615-4471-B9FB-AB376FAFF36C}" type="slidenum">
              <a:rPr lang="en-US" smtClean="0">
                <a:solidFill>
                  <a:schemeClr val="accent1"/>
                </a:solidFill>
              </a:rPr>
              <a:pPr/>
              <a:t>9</a:t>
            </a:fld>
            <a:endParaRPr lang="en-US" dirty="0">
              <a:solidFill>
                <a:schemeClr val="accent1"/>
              </a:solidFill>
            </a:endParaRPr>
          </a:p>
        </p:txBody>
      </p:sp>
      <p:sp>
        <p:nvSpPr>
          <p:cNvPr id="18" name="Content Placeholder 2">
            <a:extLst>
              <a:ext uri="{FF2B5EF4-FFF2-40B4-BE49-F238E27FC236}">
                <a16:creationId xmlns:a16="http://schemas.microsoft.com/office/drawing/2014/main" id="{9D4D7B7B-29BF-3D41-A052-45E4F3BC9A95}"/>
              </a:ext>
            </a:extLst>
          </p:cNvPr>
          <p:cNvSpPr txBox="1">
            <a:spLocks/>
          </p:cNvSpPr>
          <p:nvPr/>
        </p:nvSpPr>
        <p:spPr>
          <a:xfrm>
            <a:off x="640080" y="2194561"/>
            <a:ext cx="2758006" cy="1234440"/>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IRA </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403(b)/457</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401(k)</a:t>
            </a:r>
          </a:p>
        </p:txBody>
      </p:sp>
      <p:sp>
        <p:nvSpPr>
          <p:cNvPr id="9" name="Content Placeholder 2">
            <a:extLst>
              <a:ext uri="{FF2B5EF4-FFF2-40B4-BE49-F238E27FC236}">
                <a16:creationId xmlns:a16="http://schemas.microsoft.com/office/drawing/2014/main" id="{303D0B13-F805-9845-A4E1-64D6BDA7D5AF}"/>
              </a:ext>
            </a:extLst>
          </p:cNvPr>
          <p:cNvSpPr txBox="1">
            <a:spLocks/>
          </p:cNvSpPr>
          <p:nvPr/>
        </p:nvSpPr>
        <p:spPr>
          <a:xfrm>
            <a:off x="3862593" y="2194561"/>
            <a:ext cx="2378443" cy="1452682"/>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spcBef>
                <a:spcPts val="1600"/>
              </a:spcBef>
              <a:buClr>
                <a:schemeClr val="tx1"/>
              </a:buClr>
              <a:buFont typeface="+mj-lt"/>
              <a:buAutoNum type="arabicPeriod"/>
            </a:pPr>
            <a:r>
              <a:rPr lang="en-US" dirty="0">
                <a:solidFill>
                  <a:srgbClr val="5D5D5D"/>
                </a:solidFill>
                <a:latin typeface="Calibri" panose="020F0502020204030204" pitchFamily="34" charset="0"/>
                <a:cs typeface="Calibri" panose="020F0502020204030204" pitchFamily="34" charset="0"/>
              </a:rPr>
              <a:t>Designated Beneficiaries</a:t>
            </a:r>
          </a:p>
          <a:p>
            <a:pPr marL="342900" indent="-342900">
              <a:lnSpc>
                <a:spcPct val="100000"/>
              </a:lnSpc>
              <a:spcBef>
                <a:spcPts val="1600"/>
              </a:spcBef>
              <a:buClr>
                <a:schemeClr val="tx1"/>
              </a:buClr>
              <a:buFont typeface="+mj-lt"/>
              <a:buAutoNum type="arabicPeriod"/>
            </a:pPr>
            <a:r>
              <a:rPr lang="en-US" dirty="0">
                <a:solidFill>
                  <a:srgbClr val="5D5D5D"/>
                </a:solidFill>
                <a:latin typeface="Calibri" panose="020F0502020204030204" pitchFamily="34" charset="0"/>
                <a:cs typeface="Calibri" panose="020F0502020204030204" pitchFamily="34" charset="0"/>
              </a:rPr>
              <a:t>Your Spouse</a:t>
            </a:r>
          </a:p>
          <a:p>
            <a:pPr marL="342900" indent="-342900">
              <a:lnSpc>
                <a:spcPct val="100000"/>
              </a:lnSpc>
              <a:spcBef>
                <a:spcPts val="1600"/>
              </a:spcBef>
              <a:buClr>
                <a:schemeClr val="tx1"/>
              </a:buClr>
              <a:buFont typeface="+mj-lt"/>
              <a:buAutoNum type="arabicPeriod"/>
            </a:pPr>
            <a:r>
              <a:rPr lang="en-US" dirty="0">
                <a:solidFill>
                  <a:srgbClr val="5D5D5D"/>
                </a:solidFill>
                <a:latin typeface="Calibri" panose="020F0502020204030204" pitchFamily="34" charset="0"/>
                <a:cs typeface="Calibri" panose="020F0502020204030204" pitchFamily="34" charset="0"/>
              </a:rPr>
              <a:t>Your Estate</a:t>
            </a:r>
          </a:p>
        </p:txBody>
      </p:sp>
      <p:sp>
        <p:nvSpPr>
          <p:cNvPr id="10" name="Content Placeholder 2">
            <a:extLst>
              <a:ext uri="{FF2B5EF4-FFF2-40B4-BE49-F238E27FC236}">
                <a16:creationId xmlns:a16="http://schemas.microsoft.com/office/drawing/2014/main" id="{8A256B50-A5ED-E549-97A3-D02F0A9D4CBA}"/>
              </a:ext>
            </a:extLst>
          </p:cNvPr>
          <p:cNvSpPr txBox="1">
            <a:spLocks/>
          </p:cNvSpPr>
          <p:nvPr/>
        </p:nvSpPr>
        <p:spPr>
          <a:xfrm>
            <a:off x="3865001" y="3891339"/>
            <a:ext cx="2378443" cy="1815773"/>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spcBef>
                <a:spcPts val="1600"/>
              </a:spcBef>
              <a:buClr>
                <a:schemeClr val="tx1"/>
              </a:buClr>
              <a:buFont typeface="+mj-lt"/>
              <a:buAutoNum type="arabicPeriod"/>
            </a:pPr>
            <a:r>
              <a:rPr lang="en-US" dirty="0">
                <a:solidFill>
                  <a:srgbClr val="5D5D5D"/>
                </a:solidFill>
                <a:latin typeface="Calibri" panose="020F0502020204030204" pitchFamily="34" charset="0"/>
                <a:cs typeface="Calibri" panose="020F0502020204030204" pitchFamily="34" charset="0"/>
              </a:rPr>
              <a:t>Joint Account Owner</a:t>
            </a:r>
          </a:p>
          <a:p>
            <a:pPr marL="342900" indent="-342900">
              <a:lnSpc>
                <a:spcPct val="100000"/>
              </a:lnSpc>
              <a:spcBef>
                <a:spcPts val="1600"/>
              </a:spcBef>
              <a:buClr>
                <a:schemeClr val="tx1"/>
              </a:buClr>
              <a:buFont typeface="+mj-lt"/>
              <a:buAutoNum type="arabicPeriod"/>
            </a:pPr>
            <a:r>
              <a:rPr lang="en-US" dirty="0">
                <a:solidFill>
                  <a:srgbClr val="5D5D5D"/>
                </a:solidFill>
                <a:latin typeface="Calibri" panose="020F0502020204030204" pitchFamily="34" charset="0"/>
                <a:cs typeface="Calibri" panose="020F0502020204030204" pitchFamily="34" charset="0"/>
              </a:rPr>
              <a:t>Designated Beneficiaries</a:t>
            </a:r>
          </a:p>
          <a:p>
            <a:pPr marL="342900" indent="-342900">
              <a:lnSpc>
                <a:spcPct val="100000"/>
              </a:lnSpc>
              <a:spcBef>
                <a:spcPts val="1600"/>
              </a:spcBef>
              <a:buClr>
                <a:schemeClr val="tx1"/>
              </a:buClr>
              <a:buFont typeface="+mj-lt"/>
              <a:buAutoNum type="arabicPeriod"/>
            </a:pPr>
            <a:r>
              <a:rPr lang="en-US" dirty="0">
                <a:solidFill>
                  <a:srgbClr val="5D5D5D"/>
                </a:solidFill>
                <a:latin typeface="Calibri" panose="020F0502020204030204" pitchFamily="34" charset="0"/>
                <a:cs typeface="Calibri" panose="020F0502020204030204" pitchFamily="34" charset="0"/>
              </a:rPr>
              <a:t>Your Spouse</a:t>
            </a:r>
          </a:p>
          <a:p>
            <a:pPr marL="342900" indent="-342900">
              <a:lnSpc>
                <a:spcPct val="100000"/>
              </a:lnSpc>
              <a:spcBef>
                <a:spcPts val="1600"/>
              </a:spcBef>
              <a:buClr>
                <a:schemeClr val="tx1"/>
              </a:buClr>
              <a:buFont typeface="+mj-lt"/>
              <a:buAutoNum type="arabicPeriod"/>
            </a:pPr>
            <a:r>
              <a:rPr lang="en-US" dirty="0">
                <a:solidFill>
                  <a:srgbClr val="5D5D5D"/>
                </a:solidFill>
                <a:latin typeface="Calibri" panose="020F0502020204030204" pitchFamily="34" charset="0"/>
                <a:cs typeface="Calibri" panose="020F0502020204030204" pitchFamily="34" charset="0"/>
              </a:rPr>
              <a:t>Your Estate</a:t>
            </a:r>
          </a:p>
        </p:txBody>
      </p:sp>
      <p:sp>
        <p:nvSpPr>
          <p:cNvPr id="21" name="Content Placeholder 2">
            <a:extLst>
              <a:ext uri="{FF2B5EF4-FFF2-40B4-BE49-F238E27FC236}">
                <a16:creationId xmlns:a16="http://schemas.microsoft.com/office/drawing/2014/main" id="{EC088AF5-CE96-D646-8676-E8529BE897B8}"/>
              </a:ext>
            </a:extLst>
          </p:cNvPr>
          <p:cNvSpPr txBox="1">
            <a:spLocks/>
          </p:cNvSpPr>
          <p:nvPr/>
        </p:nvSpPr>
        <p:spPr>
          <a:xfrm>
            <a:off x="640080" y="3891340"/>
            <a:ext cx="2110301" cy="1234440"/>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Bank accounts</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CDs</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Non-qualified annuities</a:t>
            </a:r>
          </a:p>
        </p:txBody>
      </p:sp>
      <p:grpSp>
        <p:nvGrpSpPr>
          <p:cNvPr id="31" name="Group 30">
            <a:extLst>
              <a:ext uri="{FF2B5EF4-FFF2-40B4-BE49-F238E27FC236}">
                <a16:creationId xmlns:a16="http://schemas.microsoft.com/office/drawing/2014/main" id="{F18AD433-9D8D-BD49-A4ED-C131688288BB}"/>
              </a:ext>
            </a:extLst>
          </p:cNvPr>
          <p:cNvGrpSpPr/>
          <p:nvPr/>
        </p:nvGrpSpPr>
        <p:grpSpPr>
          <a:xfrm>
            <a:off x="2576233" y="2262752"/>
            <a:ext cx="957103" cy="966952"/>
            <a:chOff x="2576233" y="2262752"/>
            <a:chExt cx="957103" cy="966952"/>
          </a:xfrm>
        </p:grpSpPr>
        <p:cxnSp>
          <p:nvCxnSpPr>
            <p:cNvPr id="12" name="Straight Connector 11">
              <a:extLst>
                <a:ext uri="{FF2B5EF4-FFF2-40B4-BE49-F238E27FC236}">
                  <a16:creationId xmlns:a16="http://schemas.microsoft.com/office/drawing/2014/main" id="{97609FAE-E8E6-BB44-8269-8C899DAC90E1}"/>
                </a:ext>
              </a:extLst>
            </p:cNvPr>
            <p:cNvCxnSpPr>
              <a:cxnSpLocks/>
            </p:cNvCxnSpPr>
            <p:nvPr/>
          </p:nvCxnSpPr>
          <p:spPr>
            <a:xfrm>
              <a:off x="2576233" y="2262752"/>
              <a:ext cx="643180" cy="0"/>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F7E6E16B-CF92-6942-AF27-415E7157D60B}"/>
                </a:ext>
              </a:extLst>
            </p:cNvPr>
            <p:cNvCxnSpPr>
              <a:cxnSpLocks/>
            </p:cNvCxnSpPr>
            <p:nvPr/>
          </p:nvCxnSpPr>
          <p:spPr>
            <a:xfrm>
              <a:off x="3219413" y="2748721"/>
              <a:ext cx="313923" cy="0"/>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74EFAD4-569E-FC48-BD13-986133F4DF9F}"/>
                </a:ext>
              </a:extLst>
            </p:cNvPr>
            <p:cNvCxnSpPr>
              <a:cxnSpLocks/>
            </p:cNvCxnSpPr>
            <p:nvPr/>
          </p:nvCxnSpPr>
          <p:spPr>
            <a:xfrm>
              <a:off x="3219413" y="2262752"/>
              <a:ext cx="0" cy="96089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C094EEE-CDD6-E74E-9187-A824A097167D}"/>
                </a:ext>
              </a:extLst>
            </p:cNvPr>
            <p:cNvCxnSpPr>
              <a:cxnSpLocks/>
            </p:cNvCxnSpPr>
            <p:nvPr/>
          </p:nvCxnSpPr>
          <p:spPr>
            <a:xfrm>
              <a:off x="2576233" y="3229704"/>
              <a:ext cx="643180" cy="0"/>
            </a:xfrm>
            <a:prstGeom prst="line">
              <a:avLst/>
            </a:prstGeom>
            <a:ln w="15875"/>
          </p:spPr>
          <p:style>
            <a:lnRef idx="1">
              <a:schemeClr val="accent1"/>
            </a:lnRef>
            <a:fillRef idx="0">
              <a:schemeClr val="accent1"/>
            </a:fillRef>
            <a:effectRef idx="0">
              <a:schemeClr val="accent1"/>
            </a:effectRef>
            <a:fontRef idx="minor">
              <a:schemeClr val="tx1"/>
            </a:fontRef>
          </p:style>
        </p:cxnSp>
      </p:grpSp>
      <p:grpSp>
        <p:nvGrpSpPr>
          <p:cNvPr id="32" name="Group 31">
            <a:extLst>
              <a:ext uri="{FF2B5EF4-FFF2-40B4-BE49-F238E27FC236}">
                <a16:creationId xmlns:a16="http://schemas.microsoft.com/office/drawing/2014/main" id="{706EB149-F94B-BF42-88D2-4A8C50322E8D}"/>
              </a:ext>
            </a:extLst>
          </p:cNvPr>
          <p:cNvGrpSpPr/>
          <p:nvPr/>
        </p:nvGrpSpPr>
        <p:grpSpPr>
          <a:xfrm>
            <a:off x="2576233" y="3954917"/>
            <a:ext cx="957103" cy="1170863"/>
            <a:chOff x="2576233" y="3954917"/>
            <a:chExt cx="957103" cy="1170863"/>
          </a:xfrm>
        </p:grpSpPr>
        <p:cxnSp>
          <p:nvCxnSpPr>
            <p:cNvPr id="25" name="Straight Connector 24">
              <a:extLst>
                <a:ext uri="{FF2B5EF4-FFF2-40B4-BE49-F238E27FC236}">
                  <a16:creationId xmlns:a16="http://schemas.microsoft.com/office/drawing/2014/main" id="{1B8E594B-AB6D-D344-8E3A-7695A0B0FA86}"/>
                </a:ext>
              </a:extLst>
            </p:cNvPr>
            <p:cNvCxnSpPr>
              <a:cxnSpLocks/>
            </p:cNvCxnSpPr>
            <p:nvPr/>
          </p:nvCxnSpPr>
          <p:spPr>
            <a:xfrm>
              <a:off x="2576233" y="3954917"/>
              <a:ext cx="643180" cy="0"/>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0922831-8FD9-0846-BBB6-416F3496F177}"/>
                </a:ext>
              </a:extLst>
            </p:cNvPr>
            <p:cNvCxnSpPr>
              <a:cxnSpLocks/>
            </p:cNvCxnSpPr>
            <p:nvPr/>
          </p:nvCxnSpPr>
          <p:spPr>
            <a:xfrm>
              <a:off x="3219413" y="4577520"/>
              <a:ext cx="313923" cy="0"/>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FCDD958-B194-B741-AE5B-736267BF670A}"/>
                </a:ext>
              </a:extLst>
            </p:cNvPr>
            <p:cNvCxnSpPr>
              <a:cxnSpLocks/>
            </p:cNvCxnSpPr>
            <p:nvPr/>
          </p:nvCxnSpPr>
          <p:spPr>
            <a:xfrm>
              <a:off x="3219413" y="3954917"/>
              <a:ext cx="0" cy="1170863"/>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CC9CF3D-EEA4-CB44-BD53-2C6055283245}"/>
                </a:ext>
              </a:extLst>
            </p:cNvPr>
            <p:cNvCxnSpPr>
              <a:cxnSpLocks/>
            </p:cNvCxnSpPr>
            <p:nvPr/>
          </p:nvCxnSpPr>
          <p:spPr>
            <a:xfrm>
              <a:off x="2576233" y="5125780"/>
              <a:ext cx="643180" cy="0"/>
            </a:xfrm>
            <a:prstGeom prst="line">
              <a:avLst/>
            </a:prstGeom>
            <a:ln w="1587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166373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500"/>
                                        <p:tgtEl>
                                          <p:spTgt spid="3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p:bldP spid="1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640080" y="1554480"/>
            <a:ext cx="4807324" cy="471865"/>
          </a:xfrm>
        </p:spPr>
        <p:txBody>
          <a:bodyPr lIns="0" tIns="0" rIns="0" bIns="0" anchor="t" anchorCtr="0">
            <a:noAutofit/>
          </a:bodyPr>
          <a:lstStyle/>
          <a:p>
            <a:r>
              <a:rPr lang="en-US" dirty="0">
                <a:solidFill>
                  <a:schemeClr val="tx1"/>
                </a:solidFill>
                <a:cs typeface="Calibri" panose="020F0502020204030204" pitchFamily="34" charset="0"/>
              </a:rPr>
              <a:t>Estate vs. Beneficiary Planning</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3"/>
          </p:nvPr>
        </p:nvSpPr>
        <p:spPr>
          <a:xfrm>
            <a:off x="640080" y="2468880"/>
            <a:ext cx="3467099" cy="342645"/>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No Beneficiary</a:t>
            </a:r>
          </a:p>
        </p:txBody>
      </p:sp>
      <p:sp>
        <p:nvSpPr>
          <p:cNvPr id="24" name="Rectangle 23">
            <a:extLst>
              <a:ext uri="{FF2B5EF4-FFF2-40B4-BE49-F238E27FC236}">
                <a16:creationId xmlns:a16="http://schemas.microsoft.com/office/drawing/2014/main" id="{3EF77F63-8D5C-B74B-AB2C-D93C07773BA2}"/>
              </a:ext>
            </a:extLst>
          </p:cNvPr>
          <p:cNvSpPr/>
          <p:nvPr/>
        </p:nvSpPr>
        <p:spPr>
          <a:xfrm>
            <a:off x="640080" y="3087283"/>
            <a:ext cx="4022037" cy="958394"/>
          </a:xfrm>
          <a:prstGeom prst="rect">
            <a:avLst/>
          </a:prstGeom>
        </p:spPr>
        <p:txBody>
          <a:bodyPr lIns="0" tIns="0" rIns="0" bIns="0" anchor="t">
            <a:noAutofit/>
          </a:bodyPr>
          <a:lstStyle/>
          <a:p>
            <a:pPr>
              <a:spcBef>
                <a:spcPts val="0"/>
              </a:spcBef>
              <a:spcAft>
                <a:spcPts val="1200"/>
              </a:spcAft>
              <a:buClr>
                <a:schemeClr val="tx1"/>
              </a:buClr>
            </a:pPr>
            <a:r>
              <a:rPr lang="en-US" sz="4400" b="1" dirty="0">
                <a:solidFill>
                  <a:srgbClr val="5D5D5D"/>
                </a:solidFill>
                <a:latin typeface="Calibri" panose="020F0502020204030204" pitchFamily="34" charset="0"/>
                <a:cs typeface="Calibri" panose="020F0502020204030204" pitchFamily="34" charset="0"/>
              </a:rPr>
              <a:t>RISKS</a:t>
            </a:r>
          </a:p>
        </p:txBody>
      </p:sp>
      <p:sp>
        <p:nvSpPr>
          <p:cNvPr id="25" name="Slide Number Placeholder 5">
            <a:extLst>
              <a:ext uri="{FF2B5EF4-FFF2-40B4-BE49-F238E27FC236}">
                <a16:creationId xmlns:a16="http://schemas.microsoft.com/office/drawing/2014/main" id="{C5552F7D-2323-6F41-A926-2D9B7D1933C5}"/>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10</a:t>
            </a:fld>
            <a:endParaRPr lang="en-US" dirty="0">
              <a:solidFill>
                <a:schemeClr val="bg1"/>
              </a:solidFill>
            </a:endParaRPr>
          </a:p>
        </p:txBody>
      </p:sp>
      <p:sp>
        <p:nvSpPr>
          <p:cNvPr id="6" name="Rectangle 5">
            <a:extLst>
              <a:ext uri="{FF2B5EF4-FFF2-40B4-BE49-F238E27FC236}">
                <a16:creationId xmlns:a16="http://schemas.microsoft.com/office/drawing/2014/main" id="{087ADA2A-47D4-FA4C-8163-CB2A0415D3CF}"/>
              </a:ext>
            </a:extLst>
          </p:cNvPr>
          <p:cNvSpPr/>
          <p:nvPr/>
        </p:nvSpPr>
        <p:spPr>
          <a:xfrm>
            <a:off x="640080" y="4059158"/>
            <a:ext cx="4022037" cy="1628719"/>
          </a:xfrm>
          <a:prstGeom prst="rect">
            <a:avLst/>
          </a:prstGeom>
        </p:spPr>
        <p:txBody>
          <a:bodyPr lIns="0" tIns="0" rIns="0" bIns="0" anchor="t">
            <a:noAutofit/>
          </a:bodyPr>
          <a:lstStyle/>
          <a:p>
            <a:pPr marL="342900" indent="-342900">
              <a:spcBef>
                <a:spcPts val="0"/>
              </a:spcBef>
              <a:spcAft>
                <a:spcPts val="1200"/>
              </a:spcAft>
              <a:buClr>
                <a:schemeClr val="tx1"/>
              </a:buClr>
              <a:buFont typeface="Arial" panose="020B0604020202020204" pitchFamily="34" charset="0"/>
              <a:buChar char="•"/>
            </a:pPr>
            <a:r>
              <a:rPr lang="en-US" sz="2000" dirty="0">
                <a:solidFill>
                  <a:srgbClr val="5D5D5D"/>
                </a:solidFill>
                <a:latin typeface="Calibri" panose="020F0502020204030204" pitchFamily="34" charset="0"/>
                <a:cs typeface="Calibri" panose="020F0502020204030204" pitchFamily="34" charset="0"/>
              </a:rPr>
              <a:t>Probate     </a:t>
            </a:r>
          </a:p>
          <a:p>
            <a:pPr marL="342900" indent="-342900">
              <a:spcBef>
                <a:spcPts val="0"/>
              </a:spcBef>
              <a:spcAft>
                <a:spcPts val="1200"/>
              </a:spcAft>
              <a:buClr>
                <a:schemeClr val="tx1"/>
              </a:buClr>
              <a:buFont typeface="Arial" panose="020B0604020202020204" pitchFamily="34" charset="0"/>
              <a:buChar char="•"/>
            </a:pPr>
            <a:r>
              <a:rPr lang="en-US" sz="2000" dirty="0">
                <a:solidFill>
                  <a:srgbClr val="5D5D5D"/>
                </a:solidFill>
                <a:latin typeface="Calibri" panose="020F0502020204030204" pitchFamily="34" charset="0"/>
                <a:cs typeface="Calibri" panose="020F0502020204030204" pitchFamily="34" charset="0"/>
              </a:rPr>
              <a:t>Creditors     </a:t>
            </a:r>
          </a:p>
          <a:p>
            <a:pPr marL="342900" indent="-342900">
              <a:spcBef>
                <a:spcPts val="0"/>
              </a:spcBef>
              <a:spcAft>
                <a:spcPts val="1200"/>
              </a:spcAft>
              <a:buClr>
                <a:schemeClr val="tx1"/>
              </a:buClr>
              <a:buFont typeface="Arial" panose="020B0604020202020204" pitchFamily="34" charset="0"/>
              <a:buChar char="•"/>
            </a:pPr>
            <a:r>
              <a:rPr lang="en-US" sz="2000" dirty="0">
                <a:solidFill>
                  <a:srgbClr val="5D5D5D"/>
                </a:solidFill>
                <a:latin typeface="Calibri" panose="020F0502020204030204" pitchFamily="34" charset="0"/>
                <a:cs typeface="Calibri" panose="020F0502020204030204" pitchFamily="34" charset="0"/>
              </a:rPr>
              <a:t>Taxes</a:t>
            </a:r>
          </a:p>
        </p:txBody>
      </p:sp>
    </p:spTree>
    <p:extLst>
      <p:ext uri="{BB962C8B-B14F-4D97-AF65-F5344CB8AC3E}">
        <p14:creationId xmlns:p14="http://schemas.microsoft.com/office/powerpoint/2010/main" val="2221005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9F1BABD-04CA-E043-8900-85247A03B99A}"/>
              </a:ext>
            </a:extLst>
          </p:cNvPr>
          <p:cNvSpPr>
            <a:spLocks noGrp="1"/>
          </p:cNvSpPr>
          <p:nvPr>
            <p:ph type="title"/>
          </p:nvPr>
        </p:nvSpPr>
        <p:spPr/>
        <p:txBody>
          <a:bodyPr/>
          <a:lstStyle/>
          <a:p>
            <a:r>
              <a:rPr lang="en-US" dirty="0"/>
              <a:t>Who will get your IRA assets?</a:t>
            </a:r>
          </a:p>
        </p:txBody>
      </p:sp>
      <p:sp>
        <p:nvSpPr>
          <p:cNvPr id="7" name="Text Placeholder 3">
            <a:extLst>
              <a:ext uri="{FF2B5EF4-FFF2-40B4-BE49-F238E27FC236}">
                <a16:creationId xmlns:a16="http://schemas.microsoft.com/office/drawing/2014/main" id="{D9E74104-9DFC-D843-9C01-5D9653CB9986}"/>
              </a:ext>
            </a:extLst>
          </p:cNvPr>
          <p:cNvSpPr>
            <a:spLocks noGrp="1"/>
          </p:cNvSpPr>
          <p:nvPr>
            <p:ph type="body" sz="quarter" idx="11"/>
          </p:nvPr>
        </p:nvSpPr>
        <p:spPr>
          <a:xfrm>
            <a:off x="4313556" y="2000885"/>
            <a:ext cx="3565525" cy="3243263"/>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243840" tIns="182880" rIns="243840" bIns="243840" rtlCol="0" anchor="ctr">
            <a:normAutofit/>
          </a:bodyPr>
          <a:lstStyle/>
          <a:p>
            <a:pPr algn="ctr"/>
            <a:r>
              <a:rPr lang="en-US" sz="2400" b="1" dirty="0">
                <a:solidFill>
                  <a:schemeClr val="bg1"/>
                </a:solidFill>
                <a:latin typeface="Calibri" panose="020F0502020204030204" pitchFamily="34" charset="0"/>
                <a:cs typeface="Calibri" panose="020F0502020204030204" pitchFamily="34" charset="0"/>
              </a:rPr>
              <a:t>Who should be your beneficiary?</a:t>
            </a:r>
          </a:p>
        </p:txBody>
      </p:sp>
      <p:sp>
        <p:nvSpPr>
          <p:cNvPr id="8" name="Text Placeholder 2">
            <a:extLst>
              <a:ext uri="{FF2B5EF4-FFF2-40B4-BE49-F238E27FC236}">
                <a16:creationId xmlns:a16="http://schemas.microsoft.com/office/drawing/2014/main" id="{D635814B-B4E9-B943-B91B-C40D3C97AE10}"/>
              </a:ext>
            </a:extLst>
          </p:cNvPr>
          <p:cNvSpPr>
            <a:spLocks noGrp="1"/>
          </p:cNvSpPr>
          <p:nvPr>
            <p:ph type="body" sz="quarter" idx="10"/>
          </p:nvPr>
        </p:nvSpPr>
        <p:spPr>
          <a:xfrm>
            <a:off x="609600" y="2000885"/>
            <a:ext cx="3565525" cy="3243263"/>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243840" tIns="182880" rIns="243840" bIns="243840" rtlCol="0" anchor="ctr">
            <a:normAutofit/>
          </a:bodyPr>
          <a:lstStyle/>
          <a:p>
            <a:pPr algn="ctr"/>
            <a:r>
              <a:rPr lang="en-US" sz="2400" b="1" dirty="0">
                <a:solidFill>
                  <a:schemeClr val="bg1"/>
                </a:solidFill>
                <a:latin typeface="Calibri" panose="020F0502020204030204" pitchFamily="34" charset="0"/>
                <a:cs typeface="Calibri" panose="020F0502020204030204" pitchFamily="34" charset="0"/>
              </a:rPr>
              <a:t>Estate vs. Beneficiary Planning</a:t>
            </a:r>
          </a:p>
        </p:txBody>
      </p:sp>
      <p:sp>
        <p:nvSpPr>
          <p:cNvPr id="9" name="Text Placeholder 4">
            <a:extLst>
              <a:ext uri="{FF2B5EF4-FFF2-40B4-BE49-F238E27FC236}">
                <a16:creationId xmlns:a16="http://schemas.microsoft.com/office/drawing/2014/main" id="{7D2C2088-720C-6844-A137-088C2E880049}"/>
              </a:ext>
            </a:extLst>
          </p:cNvPr>
          <p:cNvSpPr>
            <a:spLocks noGrp="1"/>
          </p:cNvSpPr>
          <p:nvPr>
            <p:ph type="body" sz="quarter" idx="12"/>
          </p:nvPr>
        </p:nvSpPr>
        <p:spPr>
          <a:xfrm>
            <a:off x="8016240" y="2000885"/>
            <a:ext cx="3565525" cy="3243263"/>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243840" tIns="182880" rIns="243840" bIns="243840" rtlCol="0" anchor="ctr">
            <a:normAutofit/>
          </a:bodyPr>
          <a:lstStyle/>
          <a:p>
            <a:pPr algn="ctr"/>
            <a:r>
              <a:rPr lang="en-US" sz="2400" b="1" dirty="0">
                <a:solidFill>
                  <a:schemeClr val="bg1"/>
                </a:solidFill>
                <a:latin typeface="Calibri" panose="020F0502020204030204" pitchFamily="34" charset="0"/>
                <a:cs typeface="Calibri" panose="020F0502020204030204" pitchFamily="34" charset="0"/>
              </a:rPr>
              <a:t>Inheriting Retirement Assets</a:t>
            </a:r>
          </a:p>
        </p:txBody>
      </p:sp>
      <p:sp>
        <p:nvSpPr>
          <p:cNvPr id="10" name="Slide Number Placeholder 5">
            <a:extLst>
              <a:ext uri="{FF2B5EF4-FFF2-40B4-BE49-F238E27FC236}">
                <a16:creationId xmlns:a16="http://schemas.microsoft.com/office/drawing/2014/main" id="{6E062DF9-2635-F945-8875-CAA98154B4B7}"/>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accent1"/>
                </a:solidFill>
              </a:rPr>
              <a:t>42-10280-04  | 2024/05/17  |  </a:t>
            </a:r>
            <a:fld id="{D0C23CAC-3615-4471-B9FB-AB376FAFF36C}" type="slidenum">
              <a:rPr lang="en-US" smtClean="0">
                <a:solidFill>
                  <a:schemeClr val="accent1"/>
                </a:solidFill>
              </a:rPr>
              <a:pPr/>
              <a:t>11</a:t>
            </a:fld>
            <a:endParaRPr lang="en-US" dirty="0">
              <a:solidFill>
                <a:schemeClr val="accent1"/>
              </a:solidFill>
            </a:endParaRPr>
          </a:p>
        </p:txBody>
      </p:sp>
    </p:spTree>
    <p:extLst>
      <p:ext uri="{BB962C8B-B14F-4D97-AF65-F5344CB8AC3E}">
        <p14:creationId xmlns:p14="http://schemas.microsoft.com/office/powerpoint/2010/main" val="1892609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grpId="0" nodeType="clickEffect">
                                  <p:stCondLst>
                                    <p:cond delay="0"/>
                                  </p:stCondLst>
                                  <p:childTnLst>
                                    <p:animClr clrSpc="rgb" dir="cw">
                                      <p:cBhvr override="childStyle">
                                        <p:cTn id="6" dur="10" fill="hold"/>
                                        <p:tgtEl>
                                          <p:spTgt spid="7">
                                            <p:bg/>
                                          </p:spTgt>
                                        </p:tgtEl>
                                        <p:attrNameLst>
                                          <p:attrName>style.color</p:attrName>
                                        </p:attrNameLst>
                                      </p:cBhvr>
                                      <p:to>
                                        <a:schemeClr val="folHlink"/>
                                      </p:to>
                                    </p:animClr>
                                    <p:animClr clrSpc="rgb" dir="cw">
                                      <p:cBhvr>
                                        <p:cTn id="7" dur="10" fill="hold"/>
                                        <p:tgtEl>
                                          <p:spTgt spid="7">
                                            <p:bg/>
                                          </p:spTgt>
                                        </p:tgtEl>
                                        <p:attrNameLst>
                                          <p:attrName>fillcolor</p:attrName>
                                        </p:attrNameLst>
                                      </p:cBhvr>
                                      <p:to>
                                        <a:schemeClr val="folHlink"/>
                                      </p:to>
                                    </p:animClr>
                                    <p:set>
                                      <p:cBhvr>
                                        <p:cTn id="8" dur="10" fill="hold"/>
                                        <p:tgtEl>
                                          <p:spTgt spid="7">
                                            <p:bg/>
                                          </p:spTgt>
                                        </p:tgtEl>
                                        <p:attrNameLst>
                                          <p:attrName>fill.type</p:attrName>
                                        </p:attrNameLst>
                                      </p:cBhvr>
                                      <p:to>
                                        <p:strVal val="solid"/>
                                      </p:to>
                                    </p:set>
                                    <p:set>
                                      <p:cBhvr>
                                        <p:cTn id="9" dur="10" fill="hold"/>
                                        <p:tgtEl>
                                          <p:spTgt spid="7">
                                            <p:bg/>
                                          </p:spTgt>
                                        </p:tgtEl>
                                        <p:attrNameLst>
                                          <p:attrName>fill.on</p:attrName>
                                        </p:attrNameLst>
                                      </p:cBhvr>
                                      <p:to>
                                        <p:strVal val="true"/>
                                      </p:to>
                                    </p:set>
                                  </p:childTnLst>
                                </p:cTn>
                              </p:par>
                              <p:par>
                                <p:cTn id="10" presetID="19" presetClass="emph" presetSubtype="0" fill="hold" grpId="0" nodeType="withEffect">
                                  <p:stCondLst>
                                    <p:cond delay="0"/>
                                  </p:stCondLst>
                                  <p:childTnLst>
                                    <p:animClr clrSpc="rgb" dir="cw">
                                      <p:cBhvr override="childStyle">
                                        <p:cTn id="11" dur="10" fill="hold"/>
                                        <p:tgtEl>
                                          <p:spTgt spid="7">
                                            <p:txEl>
                                              <p:pRg st="0" end="0"/>
                                            </p:txEl>
                                          </p:spTgt>
                                        </p:tgtEl>
                                        <p:attrNameLst>
                                          <p:attrName>style.color</p:attrName>
                                        </p:attrNameLst>
                                      </p:cBhvr>
                                      <p:to>
                                        <a:schemeClr val="bg1"/>
                                      </p:to>
                                    </p:animClr>
                                    <p:animClr clrSpc="rgb" dir="cw">
                                      <p:cBhvr>
                                        <p:cTn id="12" dur="10" fill="hold"/>
                                        <p:tgtEl>
                                          <p:spTgt spid="7">
                                            <p:txEl>
                                              <p:pRg st="0" end="0"/>
                                            </p:txEl>
                                          </p:spTgt>
                                        </p:tgtEl>
                                        <p:attrNameLst>
                                          <p:attrName>fillcolor</p:attrName>
                                        </p:attrNameLst>
                                      </p:cBhvr>
                                      <p:to>
                                        <a:schemeClr val="bg1"/>
                                      </p:to>
                                    </p:animClr>
                                    <p:set>
                                      <p:cBhvr>
                                        <p:cTn id="13" dur="10" fill="hold"/>
                                        <p:tgtEl>
                                          <p:spTgt spid="7">
                                            <p:txEl>
                                              <p:pRg st="0" end="0"/>
                                            </p:txEl>
                                          </p:spTgt>
                                        </p:tgtEl>
                                        <p:attrNameLst>
                                          <p:attrName>fill.type</p:attrName>
                                        </p:attrNameLst>
                                      </p:cBhvr>
                                      <p:to>
                                        <p:strVal val="solid"/>
                                      </p:to>
                                    </p:set>
                                    <p:set>
                                      <p:cBhvr>
                                        <p:cTn id="14" dur="10" fill="hold"/>
                                        <p:tgtEl>
                                          <p:spTgt spid="7">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96D52-0CB7-E646-AAF9-9FDEDFD3EED8}"/>
              </a:ext>
            </a:extLst>
          </p:cNvPr>
          <p:cNvSpPr>
            <a:spLocks noGrp="1"/>
          </p:cNvSpPr>
          <p:nvPr>
            <p:ph type="title"/>
          </p:nvPr>
        </p:nvSpPr>
        <p:spPr>
          <a:xfrm>
            <a:off x="640080" y="640080"/>
            <a:ext cx="6892239" cy="643428"/>
          </a:xfrm>
        </p:spPr>
        <p:txBody>
          <a:bodyPr lIns="0" tIns="0" rIns="0" anchor="t" anchorCtr="0">
            <a:normAutofit/>
          </a:bodyPr>
          <a:lstStyle/>
          <a:p>
            <a:r>
              <a:rPr lang="en-US" dirty="0">
                <a:solidFill>
                  <a:schemeClr val="tx1"/>
                </a:solidFill>
                <a:cs typeface="Calibri" panose="020F0502020204030204" pitchFamily="34" charset="0"/>
              </a:rPr>
              <a:t>Your beneficiary?</a:t>
            </a:r>
          </a:p>
        </p:txBody>
      </p:sp>
      <p:sp>
        <p:nvSpPr>
          <p:cNvPr id="16" name="Content Placeholder 4">
            <a:extLst>
              <a:ext uri="{FF2B5EF4-FFF2-40B4-BE49-F238E27FC236}">
                <a16:creationId xmlns:a16="http://schemas.microsoft.com/office/drawing/2014/main" id="{0275E1A3-8D8E-1A45-9F48-7F2A1B75994F}"/>
              </a:ext>
            </a:extLst>
          </p:cNvPr>
          <p:cNvSpPr>
            <a:spLocks noGrp="1"/>
          </p:cNvSpPr>
          <p:nvPr>
            <p:ph idx="10"/>
          </p:nvPr>
        </p:nvSpPr>
        <p:spPr>
          <a:xfrm>
            <a:off x="640080" y="1463040"/>
            <a:ext cx="6835004" cy="455706"/>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Primary and Contingent</a:t>
            </a:r>
          </a:p>
        </p:txBody>
      </p:sp>
      <p:pic>
        <p:nvPicPr>
          <p:cNvPr id="17" name="Picture 16">
            <a:extLst>
              <a:ext uri="{FF2B5EF4-FFF2-40B4-BE49-F238E27FC236}">
                <a16:creationId xmlns:a16="http://schemas.microsoft.com/office/drawing/2014/main" id="{DB652BD2-A856-4943-8430-307ED8B39A0D}"/>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7048499" y="0"/>
            <a:ext cx="5143501" cy="6887350"/>
          </a:xfrm>
          <a:prstGeom prst="rect">
            <a:avLst/>
          </a:prstGeom>
        </p:spPr>
      </p:pic>
      <p:sp>
        <p:nvSpPr>
          <p:cNvPr id="15" name="Slide Number Placeholder 5">
            <a:extLst>
              <a:ext uri="{FF2B5EF4-FFF2-40B4-BE49-F238E27FC236}">
                <a16:creationId xmlns:a16="http://schemas.microsoft.com/office/drawing/2014/main" id="{0FC008DD-87FE-C545-93AC-B8E2DBC2FD9E}"/>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12</a:t>
            </a:fld>
            <a:endParaRPr lang="en-US" dirty="0">
              <a:solidFill>
                <a:schemeClr val="bg1"/>
              </a:solidFill>
            </a:endParaRPr>
          </a:p>
        </p:txBody>
      </p:sp>
      <p:sp>
        <p:nvSpPr>
          <p:cNvPr id="18" name="Content Placeholder 2">
            <a:extLst>
              <a:ext uri="{FF2B5EF4-FFF2-40B4-BE49-F238E27FC236}">
                <a16:creationId xmlns:a16="http://schemas.microsoft.com/office/drawing/2014/main" id="{9D4D7B7B-29BF-3D41-A052-45E4F3BC9A95}"/>
              </a:ext>
            </a:extLst>
          </p:cNvPr>
          <p:cNvSpPr txBox="1">
            <a:spLocks/>
          </p:cNvSpPr>
          <p:nvPr/>
        </p:nvSpPr>
        <p:spPr>
          <a:xfrm>
            <a:off x="640080" y="2194560"/>
            <a:ext cx="2818737" cy="3464909"/>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600"/>
              </a:spcBef>
              <a:buClr>
                <a:schemeClr val="tx1"/>
              </a:buClr>
            </a:pPr>
            <a:r>
              <a:rPr lang="en-US" b="1" dirty="0">
                <a:solidFill>
                  <a:srgbClr val="5D5D5D"/>
                </a:solidFill>
                <a:latin typeface="Calibri" panose="020F0502020204030204" pitchFamily="34" charset="0"/>
                <a:cs typeface="Calibri" panose="020F0502020204030204" pitchFamily="34" charset="0"/>
              </a:rPr>
              <a:t>Primary Beneficiaries</a:t>
            </a:r>
          </a:p>
          <a:p>
            <a:pPr marL="342900" indent="-34290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Receive assets upon death </a:t>
            </a:r>
            <a:br>
              <a:rPr lang="en-US" dirty="0">
                <a:solidFill>
                  <a:srgbClr val="5D5D5D"/>
                </a:solidFill>
                <a:latin typeface="Calibri" panose="020F0502020204030204" pitchFamily="34" charset="0"/>
                <a:cs typeface="Calibri" panose="020F0502020204030204" pitchFamily="34" charset="0"/>
              </a:rPr>
            </a:br>
            <a:r>
              <a:rPr lang="en-US" dirty="0">
                <a:solidFill>
                  <a:srgbClr val="5D5D5D"/>
                </a:solidFill>
                <a:latin typeface="Calibri" panose="020F0502020204030204" pitchFamily="34" charset="0"/>
                <a:cs typeface="Calibri" panose="020F0502020204030204" pitchFamily="34" charset="0"/>
              </a:rPr>
              <a:t>of owner(s)</a:t>
            </a:r>
          </a:p>
          <a:p>
            <a:pPr marL="342900" indent="-34290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Can often designate multiple primary beneficiaries</a:t>
            </a:r>
          </a:p>
        </p:txBody>
      </p:sp>
      <p:sp>
        <p:nvSpPr>
          <p:cNvPr id="9" name="Content Placeholder 2">
            <a:extLst>
              <a:ext uri="{FF2B5EF4-FFF2-40B4-BE49-F238E27FC236}">
                <a16:creationId xmlns:a16="http://schemas.microsoft.com/office/drawing/2014/main" id="{303D0B13-F805-9845-A4E1-64D6BDA7D5AF}"/>
              </a:ext>
            </a:extLst>
          </p:cNvPr>
          <p:cNvSpPr txBox="1">
            <a:spLocks/>
          </p:cNvSpPr>
          <p:nvPr/>
        </p:nvSpPr>
        <p:spPr>
          <a:xfrm>
            <a:off x="3779605" y="2194560"/>
            <a:ext cx="2628637" cy="3464909"/>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600"/>
              </a:spcBef>
              <a:buClr>
                <a:schemeClr val="tx1"/>
              </a:buClr>
            </a:pPr>
            <a:r>
              <a:rPr lang="en-US" b="1" dirty="0">
                <a:solidFill>
                  <a:srgbClr val="5D5D5D"/>
                </a:solidFill>
                <a:latin typeface="Calibri" panose="020F0502020204030204" pitchFamily="34" charset="0"/>
                <a:cs typeface="Calibri" panose="020F0502020204030204" pitchFamily="34" charset="0"/>
              </a:rPr>
              <a:t>Contingent Beneficiaries</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Receive assets if there are no surviving primary beneficiaries</a:t>
            </a:r>
          </a:p>
          <a:p>
            <a:pPr marL="285750" indent="-285750">
              <a:lnSpc>
                <a:spcPct val="100000"/>
              </a:lnSpc>
              <a:spcBef>
                <a:spcPts val="1600"/>
              </a:spcBef>
              <a:buClr>
                <a:schemeClr val="tx1"/>
              </a:buClr>
              <a:buFont typeface="Arial" panose="020B0604020202020204" pitchFamily="34" charset="0"/>
              <a:buChar char="•"/>
            </a:pPr>
            <a:r>
              <a:rPr lang="en-US" dirty="0">
                <a:solidFill>
                  <a:srgbClr val="5D5D5D"/>
                </a:solidFill>
                <a:latin typeface="Calibri" panose="020F0502020204030204" pitchFamily="34" charset="0"/>
                <a:cs typeface="Calibri" panose="020F0502020204030204" pitchFamily="34" charset="0"/>
              </a:rPr>
              <a:t>Can designate multiple contingent beneficiaries</a:t>
            </a:r>
          </a:p>
        </p:txBody>
      </p:sp>
    </p:spTree>
    <p:extLst>
      <p:ext uri="{BB962C8B-B14F-4D97-AF65-F5344CB8AC3E}">
        <p14:creationId xmlns:p14="http://schemas.microsoft.com/office/powerpoint/2010/main" val="16440354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640080" y="1554480"/>
            <a:ext cx="6209294" cy="471865"/>
          </a:xfrm>
        </p:spPr>
        <p:txBody>
          <a:bodyPr lIns="0" tIns="0" rIns="0" bIns="0" anchor="t" anchorCtr="0">
            <a:noAutofit/>
          </a:bodyPr>
          <a:lstStyle/>
          <a:p>
            <a:r>
              <a:rPr lang="en-US" dirty="0">
                <a:solidFill>
                  <a:schemeClr val="tx1"/>
                </a:solidFill>
                <a:cs typeface="Calibri" panose="020F0502020204030204" pitchFamily="34" charset="0"/>
              </a:rPr>
              <a:t>Your beneficiary?</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3"/>
          </p:nvPr>
        </p:nvSpPr>
        <p:spPr>
          <a:xfrm>
            <a:off x="640080" y="2468880"/>
            <a:ext cx="3467099" cy="342645"/>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Eligibility</a:t>
            </a:r>
          </a:p>
        </p:txBody>
      </p:sp>
      <p:sp>
        <p:nvSpPr>
          <p:cNvPr id="24" name="Rectangle 23">
            <a:extLst>
              <a:ext uri="{FF2B5EF4-FFF2-40B4-BE49-F238E27FC236}">
                <a16:creationId xmlns:a16="http://schemas.microsoft.com/office/drawing/2014/main" id="{3EF77F63-8D5C-B74B-AB2C-D93C07773BA2}"/>
              </a:ext>
            </a:extLst>
          </p:cNvPr>
          <p:cNvSpPr/>
          <p:nvPr/>
        </p:nvSpPr>
        <p:spPr>
          <a:xfrm>
            <a:off x="640080" y="3087283"/>
            <a:ext cx="4501263" cy="1381200"/>
          </a:xfrm>
          <a:prstGeom prst="rect">
            <a:avLst/>
          </a:prstGeom>
        </p:spPr>
        <p:txBody>
          <a:bodyPr lIns="0" tIns="0" rIns="0" bIns="0" anchor="t">
            <a:noAutofit/>
          </a:bodyPr>
          <a:lstStyle/>
          <a:p>
            <a:pPr>
              <a:spcBef>
                <a:spcPts val="0"/>
              </a:spcBef>
              <a:spcAft>
                <a:spcPts val="1200"/>
              </a:spcAft>
              <a:buClr>
                <a:schemeClr val="tx1"/>
              </a:buClr>
            </a:pPr>
            <a:r>
              <a:rPr lang="en-US" sz="1600" dirty="0">
                <a:solidFill>
                  <a:srgbClr val="5D5D5D"/>
                </a:solidFill>
                <a:latin typeface="Calibri" panose="020F0502020204030204" pitchFamily="34" charset="0"/>
                <a:cs typeface="Calibri" panose="020F0502020204030204" pitchFamily="34" charset="0"/>
              </a:rPr>
              <a:t>A beneficiary can be any person or entity you choose to receive the benefits of assets after you die. </a:t>
            </a:r>
          </a:p>
        </p:txBody>
      </p:sp>
      <p:sp>
        <p:nvSpPr>
          <p:cNvPr id="25" name="Slide Number Placeholder 5">
            <a:extLst>
              <a:ext uri="{FF2B5EF4-FFF2-40B4-BE49-F238E27FC236}">
                <a16:creationId xmlns:a16="http://schemas.microsoft.com/office/drawing/2014/main" id="{C5552F7D-2323-6F41-A926-2D9B7D1933C5}"/>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13</a:t>
            </a:fld>
            <a:endParaRPr lang="en-US" dirty="0">
              <a:solidFill>
                <a:schemeClr val="bg1"/>
              </a:solidFill>
            </a:endParaRPr>
          </a:p>
        </p:txBody>
      </p:sp>
      <p:sp>
        <p:nvSpPr>
          <p:cNvPr id="6" name="Rectangle 5">
            <a:extLst>
              <a:ext uri="{FF2B5EF4-FFF2-40B4-BE49-F238E27FC236}">
                <a16:creationId xmlns:a16="http://schemas.microsoft.com/office/drawing/2014/main" id="{0657663B-D95C-964A-AE9E-BC5FF43E486B}"/>
              </a:ext>
            </a:extLst>
          </p:cNvPr>
          <p:cNvSpPr/>
          <p:nvPr/>
        </p:nvSpPr>
        <p:spPr>
          <a:xfrm>
            <a:off x="640080" y="3894384"/>
            <a:ext cx="4742803" cy="258792"/>
          </a:xfrm>
          <a:prstGeom prst="rect">
            <a:avLst/>
          </a:prstGeom>
        </p:spPr>
        <p:txBody>
          <a:bodyPr lIns="0" tIns="0" rIns="0" bIns="0" anchor="t">
            <a:noAutofit/>
          </a:bodyPr>
          <a:lstStyle/>
          <a:p>
            <a:pPr>
              <a:spcBef>
                <a:spcPts val="0"/>
              </a:spcBef>
              <a:spcAft>
                <a:spcPts val="1200"/>
              </a:spcAft>
              <a:buClr>
                <a:schemeClr val="tx1"/>
              </a:buClr>
            </a:pPr>
            <a:r>
              <a:rPr lang="en-US" sz="1600" b="1" dirty="0">
                <a:solidFill>
                  <a:srgbClr val="5D5D5D"/>
                </a:solidFill>
                <a:latin typeface="Calibri" panose="020F0502020204030204" pitchFamily="34" charset="0"/>
                <a:cs typeface="Calibri" panose="020F0502020204030204" pitchFamily="34" charset="0"/>
              </a:rPr>
              <a:t>Examples</a:t>
            </a:r>
          </a:p>
        </p:txBody>
      </p:sp>
      <p:sp>
        <p:nvSpPr>
          <p:cNvPr id="3" name="Rectangle 2">
            <a:extLst>
              <a:ext uri="{FF2B5EF4-FFF2-40B4-BE49-F238E27FC236}">
                <a16:creationId xmlns:a16="http://schemas.microsoft.com/office/drawing/2014/main" id="{A4838B44-6331-284E-84EB-71474A8B9ABC}"/>
              </a:ext>
            </a:extLst>
          </p:cNvPr>
          <p:cNvSpPr/>
          <p:nvPr/>
        </p:nvSpPr>
        <p:spPr>
          <a:xfrm>
            <a:off x="640079" y="4288592"/>
            <a:ext cx="3733593" cy="1427449"/>
          </a:xfrm>
          <a:prstGeom prst="rect">
            <a:avLst/>
          </a:prstGeom>
        </p:spPr>
        <p:txBody>
          <a:bodyPr wrap="square" lIns="0" tIns="0" rIns="0" bIns="0" numCol="2">
            <a:noAutofit/>
          </a:bodyPr>
          <a:lstStyle/>
          <a:p>
            <a:pPr marL="285750" indent="-285750">
              <a:spcBef>
                <a:spcPts val="0"/>
              </a:spcBef>
              <a:spcAft>
                <a:spcPts val="12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Spouse</a:t>
            </a:r>
          </a:p>
          <a:p>
            <a:pPr marL="285750" indent="-285750">
              <a:spcBef>
                <a:spcPts val="0"/>
              </a:spcBef>
              <a:spcAft>
                <a:spcPts val="12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Child</a:t>
            </a:r>
          </a:p>
          <a:p>
            <a:pPr marL="285750" indent="-285750">
              <a:spcBef>
                <a:spcPts val="0"/>
              </a:spcBef>
              <a:spcAft>
                <a:spcPts val="12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Grandchild</a:t>
            </a:r>
          </a:p>
          <a:p>
            <a:pPr marL="285750" indent="-285750">
              <a:spcBef>
                <a:spcPts val="0"/>
              </a:spcBef>
              <a:spcAft>
                <a:spcPts val="12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Friend</a:t>
            </a:r>
          </a:p>
          <a:p>
            <a:pPr marL="285750" indent="-285750">
              <a:spcBef>
                <a:spcPts val="0"/>
              </a:spcBef>
              <a:spcAft>
                <a:spcPts val="12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Charity</a:t>
            </a:r>
          </a:p>
          <a:p>
            <a:pPr marL="285750" indent="-285750">
              <a:spcBef>
                <a:spcPts val="0"/>
              </a:spcBef>
              <a:spcAft>
                <a:spcPts val="12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Trust</a:t>
            </a:r>
            <a:endParaRPr lang="en-US" sz="1600" dirty="0"/>
          </a:p>
        </p:txBody>
      </p:sp>
    </p:spTree>
    <p:extLst>
      <p:ext uri="{BB962C8B-B14F-4D97-AF65-F5344CB8AC3E}">
        <p14:creationId xmlns:p14="http://schemas.microsoft.com/office/powerpoint/2010/main" val="13214635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6"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664176" y="1527390"/>
            <a:ext cx="3865783" cy="643428"/>
          </a:xfrm>
        </p:spPr>
        <p:txBody>
          <a:bodyPr lIns="0" tIns="0" rIns="0" bIns="0" anchor="t" anchorCtr="0">
            <a:noAutofit/>
          </a:bodyPr>
          <a:lstStyle/>
          <a:p>
            <a:r>
              <a:rPr lang="en-US" dirty="0">
                <a:solidFill>
                  <a:schemeClr val="tx1"/>
                </a:solidFill>
                <a:cs typeface="Calibri" panose="020F0502020204030204" pitchFamily="34" charset="0"/>
              </a:rPr>
              <a:t>Your IRA assets?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3"/>
          </p:nvPr>
        </p:nvSpPr>
        <p:spPr>
          <a:xfrm>
            <a:off x="664176" y="2351394"/>
            <a:ext cx="4038453" cy="3774423"/>
          </a:xfrm>
        </p:spPr>
        <p:txBody>
          <a:bodyPr lIns="0" tIns="0" rIns="0" bIns="0">
            <a:noAutofit/>
          </a:bodyPr>
          <a:lstStyle/>
          <a:p>
            <a:pPr>
              <a:spcBef>
                <a:spcPts val="1200"/>
              </a:spcBef>
              <a:spcAft>
                <a:spcPts val="1000"/>
              </a:spcAft>
              <a:buClr>
                <a:schemeClr val="tx1"/>
              </a:buClr>
            </a:pPr>
            <a:r>
              <a:rPr lang="en-US" sz="1800" dirty="0">
                <a:solidFill>
                  <a:srgbClr val="5D5D5D"/>
                </a:solidFill>
                <a:latin typeface="Calibri" panose="020F0502020204030204" pitchFamily="34" charset="0"/>
                <a:cs typeface="Calibri" panose="020F0502020204030204" pitchFamily="34" charset="0"/>
              </a:rPr>
              <a:t>What about Ted’s IRA?</a:t>
            </a:r>
          </a:p>
          <a:p>
            <a:pPr marL="285750" indent="-285750">
              <a:spcBef>
                <a:spcPts val="0"/>
              </a:spcBef>
              <a:spcAft>
                <a:spcPts val="1000"/>
              </a:spcAft>
              <a:buClr>
                <a:srgbClr val="5D5D5D"/>
              </a:buClr>
              <a:buFont typeface="Arial" panose="020B0604020202020204" pitchFamily="34" charset="0"/>
              <a:buChar char="•"/>
            </a:pPr>
            <a:r>
              <a:rPr lang="en-US" sz="1800" dirty="0">
                <a:solidFill>
                  <a:srgbClr val="5D5D5D"/>
                </a:solidFill>
                <a:latin typeface="Calibri" panose="020F0502020204030204" pitchFamily="34" charset="0"/>
                <a:cs typeface="Calibri" panose="020F0502020204030204" pitchFamily="34" charset="0"/>
              </a:rPr>
              <a:t>Started his IRA as a young lawyer</a:t>
            </a:r>
          </a:p>
          <a:p>
            <a:pPr marL="285750" indent="-285750">
              <a:spcBef>
                <a:spcPts val="0"/>
              </a:spcBef>
              <a:spcAft>
                <a:spcPts val="1000"/>
              </a:spcAft>
              <a:buClr>
                <a:srgbClr val="5D5D5D"/>
              </a:buClr>
              <a:buFont typeface="Arial" panose="020B0604020202020204" pitchFamily="34" charset="0"/>
              <a:buChar char="•"/>
            </a:pPr>
            <a:r>
              <a:rPr lang="en-US" sz="1800" dirty="0">
                <a:solidFill>
                  <a:srgbClr val="5D5D5D"/>
                </a:solidFill>
                <a:latin typeface="Calibri" panose="020F0502020204030204" pitchFamily="34" charset="0"/>
                <a:cs typeface="Calibri" panose="020F0502020204030204" pitchFamily="34" charset="0"/>
              </a:rPr>
              <a:t>Divorced and divided assets</a:t>
            </a:r>
          </a:p>
          <a:p>
            <a:pPr marL="285750" indent="-285750">
              <a:spcBef>
                <a:spcPts val="0"/>
              </a:spcBef>
              <a:spcAft>
                <a:spcPts val="1000"/>
              </a:spcAft>
              <a:buClr>
                <a:srgbClr val="5D5D5D"/>
              </a:buClr>
              <a:buFont typeface="Arial" panose="020B0604020202020204" pitchFamily="34" charset="0"/>
              <a:buChar char="•"/>
            </a:pPr>
            <a:r>
              <a:rPr lang="en-US" sz="1800" dirty="0">
                <a:solidFill>
                  <a:srgbClr val="5D5D5D"/>
                </a:solidFill>
                <a:latin typeface="Calibri" panose="020F0502020204030204" pitchFamily="34" charset="0"/>
                <a:cs typeface="Calibri" panose="020F0502020204030204" pitchFamily="34" charset="0"/>
              </a:rPr>
              <a:t>Re-married and had children</a:t>
            </a:r>
          </a:p>
          <a:p>
            <a:pPr marL="285750" indent="-285750">
              <a:spcBef>
                <a:spcPts val="0"/>
              </a:spcBef>
              <a:spcAft>
                <a:spcPts val="1000"/>
              </a:spcAft>
              <a:buClr>
                <a:srgbClr val="5D5D5D"/>
              </a:buClr>
              <a:buFont typeface="Arial" panose="020B0604020202020204" pitchFamily="34" charset="0"/>
              <a:buChar char="•"/>
            </a:pPr>
            <a:r>
              <a:rPr lang="en-US" sz="1800" dirty="0">
                <a:solidFill>
                  <a:srgbClr val="5D5D5D"/>
                </a:solidFill>
                <a:latin typeface="Calibri" panose="020F0502020204030204" pitchFamily="34" charset="0"/>
                <a:cs typeface="Calibri" panose="020F0502020204030204" pitchFamily="34" charset="0"/>
              </a:rPr>
              <a:t>Developed an estate plan with a will designating his second wife, Nicole, </a:t>
            </a:r>
            <a:br>
              <a:rPr lang="en-US" sz="1800" dirty="0">
                <a:solidFill>
                  <a:srgbClr val="5D5D5D"/>
                </a:solidFill>
                <a:latin typeface="Calibri" panose="020F0502020204030204" pitchFamily="34" charset="0"/>
                <a:cs typeface="Calibri" panose="020F0502020204030204" pitchFamily="34" charset="0"/>
              </a:rPr>
            </a:br>
            <a:r>
              <a:rPr lang="en-US" sz="1800" dirty="0">
                <a:solidFill>
                  <a:srgbClr val="5D5D5D"/>
                </a:solidFill>
                <a:latin typeface="Calibri" panose="020F0502020204030204" pitchFamily="34" charset="0"/>
                <a:cs typeface="Calibri" panose="020F0502020204030204" pitchFamily="34" charset="0"/>
              </a:rPr>
              <a:t>and his children as his beneficiaries </a:t>
            </a:r>
          </a:p>
          <a:p>
            <a:pPr>
              <a:spcBef>
                <a:spcPts val="0"/>
              </a:spcBef>
              <a:spcAft>
                <a:spcPts val="1000"/>
              </a:spcAft>
              <a:buClr>
                <a:srgbClr val="5D5D5D"/>
              </a:buClr>
            </a:pPr>
            <a:r>
              <a:rPr lang="en-US" sz="1800" b="1" dirty="0">
                <a:solidFill>
                  <a:srgbClr val="5D5D5D"/>
                </a:solidFill>
                <a:latin typeface="Calibri" panose="020F0502020204030204" pitchFamily="34" charset="0"/>
                <a:cs typeface="Calibri" panose="020F0502020204030204" pitchFamily="34" charset="0"/>
              </a:rPr>
              <a:t>So, who received Ted’s IRA? </a:t>
            </a:r>
            <a:br>
              <a:rPr lang="en-US" sz="1800" b="1" dirty="0">
                <a:solidFill>
                  <a:srgbClr val="5D5D5D"/>
                </a:solidFill>
                <a:latin typeface="Calibri" panose="020F0502020204030204" pitchFamily="34" charset="0"/>
                <a:cs typeface="Calibri" panose="020F0502020204030204" pitchFamily="34" charset="0"/>
              </a:rPr>
            </a:br>
            <a:r>
              <a:rPr lang="en-US" sz="1800" dirty="0">
                <a:solidFill>
                  <a:srgbClr val="5D5D5D"/>
                </a:solidFill>
                <a:latin typeface="Calibri" panose="020F0502020204030204" pitchFamily="34" charset="0"/>
                <a:cs typeface="Calibri" panose="020F0502020204030204" pitchFamily="34" charset="0"/>
              </a:rPr>
              <a:t>Anne or Nicole</a:t>
            </a:r>
          </a:p>
          <a:p>
            <a:pPr marL="285750" indent="-285750">
              <a:spcBef>
                <a:spcPts val="0"/>
              </a:spcBef>
              <a:spcAft>
                <a:spcPts val="1000"/>
              </a:spcAft>
              <a:buClr>
                <a:srgbClr val="5D5D5D"/>
              </a:buClr>
              <a:buFont typeface="Arial" panose="020B0604020202020204" pitchFamily="34" charset="0"/>
              <a:buChar char="•"/>
            </a:pPr>
            <a:endParaRPr lang="en-US" sz="1800" dirty="0">
              <a:solidFill>
                <a:srgbClr val="5D5D5D"/>
              </a:solidFill>
              <a:latin typeface="Calibri" panose="020F0502020204030204" pitchFamily="34" charset="0"/>
              <a:cs typeface="Calibri" panose="020F0502020204030204" pitchFamily="34" charset="0"/>
            </a:endParaRPr>
          </a:p>
          <a:p>
            <a:endParaRPr lang="en-US" sz="2000" dirty="0">
              <a:solidFill>
                <a:srgbClr val="5D5D5D"/>
              </a:solidFill>
              <a:latin typeface="Calibri" panose="020F0502020204030204" pitchFamily="34" charset="0"/>
              <a:cs typeface="Calibri" panose="020F0502020204030204" pitchFamily="34" charset="0"/>
            </a:endParaRPr>
          </a:p>
        </p:txBody>
      </p:sp>
      <p:sp>
        <p:nvSpPr>
          <p:cNvPr id="25" name="Slide Number Placeholder 5">
            <a:extLst>
              <a:ext uri="{FF2B5EF4-FFF2-40B4-BE49-F238E27FC236}">
                <a16:creationId xmlns:a16="http://schemas.microsoft.com/office/drawing/2014/main" id="{C5552F7D-2323-6F41-A926-2D9B7D1933C5}"/>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accent1"/>
                </a:solidFill>
              </a:rPr>
              <a:t>42-10280-04  | 2024/05/17  |  </a:t>
            </a:r>
            <a:fld id="{D0C23CAC-3615-4471-B9FB-AB376FAFF36C}" type="slidenum">
              <a:rPr lang="en-US" smtClean="0">
                <a:solidFill>
                  <a:schemeClr val="accent1"/>
                </a:solidFill>
              </a:rPr>
              <a:pPr/>
              <a:t>14</a:t>
            </a:fld>
            <a:endParaRPr lang="en-US" dirty="0">
              <a:solidFill>
                <a:schemeClr val="accent1"/>
              </a:solidFill>
            </a:endParaRPr>
          </a:p>
        </p:txBody>
      </p:sp>
      <p:sp>
        <p:nvSpPr>
          <p:cNvPr id="4" name="Rectangle 3">
            <a:extLst>
              <a:ext uri="{FF2B5EF4-FFF2-40B4-BE49-F238E27FC236}">
                <a16:creationId xmlns:a16="http://schemas.microsoft.com/office/drawing/2014/main" id="{11CF7028-E584-534B-92F4-C26C3BC945A1}"/>
              </a:ext>
            </a:extLst>
          </p:cNvPr>
          <p:cNvSpPr/>
          <p:nvPr/>
        </p:nvSpPr>
        <p:spPr>
          <a:xfrm>
            <a:off x="-603787" y="3066534"/>
            <a:ext cx="242374" cy="369332"/>
          </a:xfrm>
          <a:prstGeom prst="rect">
            <a:avLst/>
          </a:prstGeom>
        </p:spPr>
        <p:txBody>
          <a:bodyPr wrap="none">
            <a:spAutoFit/>
          </a:bodyPr>
          <a:lstStyle/>
          <a:p>
            <a:r>
              <a:rPr lang="en-US" sz="1800" dirty="0">
                <a:solidFill>
                  <a:srgbClr val="5D5D5D"/>
                </a:solidFill>
                <a:latin typeface="Calibri" panose="020F0502020204030204" pitchFamily="34" charset="0"/>
                <a:cs typeface="Calibri" panose="020F0502020204030204" pitchFamily="34" charset="0"/>
              </a:rPr>
              <a:t>.</a:t>
            </a:r>
            <a:endParaRPr lang="en-US" dirty="0"/>
          </a:p>
        </p:txBody>
      </p:sp>
    </p:spTree>
    <p:extLst>
      <p:ext uri="{BB962C8B-B14F-4D97-AF65-F5344CB8AC3E}">
        <p14:creationId xmlns:p14="http://schemas.microsoft.com/office/powerpoint/2010/main" val="109812227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9F1BABD-04CA-E043-8900-85247A03B99A}"/>
              </a:ext>
            </a:extLst>
          </p:cNvPr>
          <p:cNvSpPr>
            <a:spLocks noGrp="1"/>
          </p:cNvSpPr>
          <p:nvPr>
            <p:ph type="title"/>
          </p:nvPr>
        </p:nvSpPr>
        <p:spPr/>
        <p:txBody>
          <a:bodyPr/>
          <a:lstStyle/>
          <a:p>
            <a:r>
              <a:rPr lang="en-US" dirty="0"/>
              <a:t>Who will get your IRA assets?</a:t>
            </a:r>
          </a:p>
        </p:txBody>
      </p:sp>
      <p:sp>
        <p:nvSpPr>
          <p:cNvPr id="7" name="Text Placeholder 3">
            <a:extLst>
              <a:ext uri="{FF2B5EF4-FFF2-40B4-BE49-F238E27FC236}">
                <a16:creationId xmlns:a16="http://schemas.microsoft.com/office/drawing/2014/main" id="{D9E74104-9DFC-D843-9C01-5D9653CB9986}"/>
              </a:ext>
            </a:extLst>
          </p:cNvPr>
          <p:cNvSpPr>
            <a:spLocks noGrp="1"/>
          </p:cNvSpPr>
          <p:nvPr>
            <p:ph type="body" sz="quarter" idx="11"/>
          </p:nvPr>
        </p:nvSpPr>
        <p:spPr>
          <a:xfrm>
            <a:off x="4313556" y="2000885"/>
            <a:ext cx="3565525" cy="3243263"/>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243840" tIns="182880" rIns="243840" bIns="243840" rtlCol="0" anchor="ctr">
            <a:normAutofit/>
          </a:bodyPr>
          <a:lstStyle/>
          <a:p>
            <a:pPr algn="ctr"/>
            <a:r>
              <a:rPr lang="en-US" sz="2400" b="1" dirty="0">
                <a:solidFill>
                  <a:schemeClr val="bg1"/>
                </a:solidFill>
                <a:latin typeface="Calibri" panose="020F0502020204030204" pitchFamily="34" charset="0"/>
                <a:cs typeface="Calibri" panose="020F0502020204030204" pitchFamily="34" charset="0"/>
              </a:rPr>
              <a:t>Who should be your beneficiary?</a:t>
            </a:r>
          </a:p>
        </p:txBody>
      </p:sp>
      <p:sp>
        <p:nvSpPr>
          <p:cNvPr id="8" name="Text Placeholder 2">
            <a:extLst>
              <a:ext uri="{FF2B5EF4-FFF2-40B4-BE49-F238E27FC236}">
                <a16:creationId xmlns:a16="http://schemas.microsoft.com/office/drawing/2014/main" id="{D635814B-B4E9-B943-B91B-C40D3C97AE10}"/>
              </a:ext>
            </a:extLst>
          </p:cNvPr>
          <p:cNvSpPr>
            <a:spLocks noGrp="1"/>
          </p:cNvSpPr>
          <p:nvPr>
            <p:ph type="body" sz="quarter" idx="10"/>
          </p:nvPr>
        </p:nvSpPr>
        <p:spPr>
          <a:xfrm>
            <a:off x="609600" y="2000885"/>
            <a:ext cx="3565525" cy="3243263"/>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243840" tIns="182880" rIns="243840" bIns="243840" rtlCol="0" anchor="ctr">
            <a:normAutofit/>
          </a:bodyPr>
          <a:lstStyle/>
          <a:p>
            <a:pPr algn="ctr"/>
            <a:r>
              <a:rPr lang="en-US" sz="2400" b="1" dirty="0">
                <a:solidFill>
                  <a:schemeClr val="bg1"/>
                </a:solidFill>
                <a:latin typeface="Calibri" panose="020F0502020204030204" pitchFamily="34" charset="0"/>
                <a:cs typeface="Calibri" panose="020F0502020204030204" pitchFamily="34" charset="0"/>
              </a:rPr>
              <a:t>Estate vs. Beneficiary Planning</a:t>
            </a:r>
          </a:p>
        </p:txBody>
      </p:sp>
      <p:sp>
        <p:nvSpPr>
          <p:cNvPr id="9" name="Text Placeholder 4">
            <a:extLst>
              <a:ext uri="{FF2B5EF4-FFF2-40B4-BE49-F238E27FC236}">
                <a16:creationId xmlns:a16="http://schemas.microsoft.com/office/drawing/2014/main" id="{7D2C2088-720C-6844-A137-088C2E880049}"/>
              </a:ext>
            </a:extLst>
          </p:cNvPr>
          <p:cNvSpPr>
            <a:spLocks noGrp="1"/>
          </p:cNvSpPr>
          <p:nvPr>
            <p:ph type="body" sz="quarter" idx="12"/>
          </p:nvPr>
        </p:nvSpPr>
        <p:spPr>
          <a:xfrm>
            <a:off x="8016240" y="2000885"/>
            <a:ext cx="3565525" cy="3243263"/>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243840" tIns="182880" rIns="243840" bIns="243840" rtlCol="0" anchor="ctr">
            <a:normAutofit/>
          </a:bodyPr>
          <a:lstStyle/>
          <a:p>
            <a:pPr algn="ctr"/>
            <a:r>
              <a:rPr lang="en-US" sz="2400" b="1" dirty="0">
                <a:solidFill>
                  <a:schemeClr val="bg1"/>
                </a:solidFill>
                <a:latin typeface="Calibri" panose="020F0502020204030204" pitchFamily="34" charset="0"/>
                <a:cs typeface="Calibri" panose="020F0502020204030204" pitchFamily="34" charset="0"/>
              </a:rPr>
              <a:t>Inheriting Retirement Assets</a:t>
            </a:r>
          </a:p>
        </p:txBody>
      </p:sp>
      <p:sp>
        <p:nvSpPr>
          <p:cNvPr id="10" name="Slide Number Placeholder 5">
            <a:extLst>
              <a:ext uri="{FF2B5EF4-FFF2-40B4-BE49-F238E27FC236}">
                <a16:creationId xmlns:a16="http://schemas.microsoft.com/office/drawing/2014/main" id="{38DE5F55-915D-F943-BDDD-F033A64C2DFB}"/>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accent1"/>
                </a:solidFill>
              </a:rPr>
              <a:t>42-10280-04  | 2024/05/17  |  </a:t>
            </a:r>
            <a:fld id="{D0C23CAC-3615-4471-B9FB-AB376FAFF36C}" type="slidenum">
              <a:rPr lang="en-US" smtClean="0">
                <a:solidFill>
                  <a:schemeClr val="accent1"/>
                </a:solidFill>
              </a:rPr>
              <a:pPr/>
              <a:t>15</a:t>
            </a:fld>
            <a:endParaRPr lang="en-US" dirty="0">
              <a:solidFill>
                <a:schemeClr val="accent1"/>
              </a:solidFill>
            </a:endParaRPr>
          </a:p>
        </p:txBody>
      </p:sp>
    </p:spTree>
    <p:extLst>
      <p:ext uri="{BB962C8B-B14F-4D97-AF65-F5344CB8AC3E}">
        <p14:creationId xmlns:p14="http://schemas.microsoft.com/office/powerpoint/2010/main" val="725728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grpId="0" nodeType="clickEffect">
                                  <p:stCondLst>
                                    <p:cond delay="0"/>
                                  </p:stCondLst>
                                  <p:childTnLst>
                                    <p:animClr clrSpc="rgb" dir="cw">
                                      <p:cBhvr override="childStyle">
                                        <p:cTn id="6" dur="10" fill="hold"/>
                                        <p:tgtEl>
                                          <p:spTgt spid="9">
                                            <p:bg/>
                                          </p:spTgt>
                                        </p:tgtEl>
                                        <p:attrNameLst>
                                          <p:attrName>style.color</p:attrName>
                                        </p:attrNameLst>
                                      </p:cBhvr>
                                      <p:to>
                                        <a:schemeClr val="folHlink"/>
                                      </p:to>
                                    </p:animClr>
                                    <p:animClr clrSpc="rgb" dir="cw">
                                      <p:cBhvr>
                                        <p:cTn id="7" dur="10" fill="hold"/>
                                        <p:tgtEl>
                                          <p:spTgt spid="9">
                                            <p:bg/>
                                          </p:spTgt>
                                        </p:tgtEl>
                                        <p:attrNameLst>
                                          <p:attrName>fillcolor</p:attrName>
                                        </p:attrNameLst>
                                      </p:cBhvr>
                                      <p:to>
                                        <a:schemeClr val="folHlink"/>
                                      </p:to>
                                    </p:animClr>
                                    <p:set>
                                      <p:cBhvr>
                                        <p:cTn id="8" dur="10" fill="hold"/>
                                        <p:tgtEl>
                                          <p:spTgt spid="9">
                                            <p:bg/>
                                          </p:spTgt>
                                        </p:tgtEl>
                                        <p:attrNameLst>
                                          <p:attrName>fill.type</p:attrName>
                                        </p:attrNameLst>
                                      </p:cBhvr>
                                      <p:to>
                                        <p:strVal val="solid"/>
                                      </p:to>
                                    </p:set>
                                    <p:set>
                                      <p:cBhvr>
                                        <p:cTn id="9" dur="10" fill="hold"/>
                                        <p:tgtEl>
                                          <p:spTgt spid="9">
                                            <p:bg/>
                                          </p:spTgt>
                                        </p:tgtEl>
                                        <p:attrNameLst>
                                          <p:attrName>fill.on</p:attrName>
                                        </p:attrNameLst>
                                      </p:cBhvr>
                                      <p:to>
                                        <p:strVal val="true"/>
                                      </p:to>
                                    </p:set>
                                  </p:childTnLst>
                                </p:cTn>
                              </p:par>
                              <p:par>
                                <p:cTn id="10" presetID="19" presetClass="emph" presetSubtype="0" fill="hold" grpId="0" nodeType="withEffect">
                                  <p:stCondLst>
                                    <p:cond delay="0"/>
                                  </p:stCondLst>
                                  <p:childTnLst>
                                    <p:animClr clrSpc="rgb" dir="cw">
                                      <p:cBhvr override="childStyle">
                                        <p:cTn id="11" dur="10" fill="hold"/>
                                        <p:tgtEl>
                                          <p:spTgt spid="9">
                                            <p:txEl>
                                              <p:pRg st="0" end="0"/>
                                            </p:txEl>
                                          </p:spTgt>
                                        </p:tgtEl>
                                        <p:attrNameLst>
                                          <p:attrName>style.color</p:attrName>
                                        </p:attrNameLst>
                                      </p:cBhvr>
                                      <p:to>
                                        <a:schemeClr val="bg1"/>
                                      </p:to>
                                    </p:animClr>
                                    <p:animClr clrSpc="rgb" dir="cw">
                                      <p:cBhvr>
                                        <p:cTn id="12" dur="10" fill="hold"/>
                                        <p:tgtEl>
                                          <p:spTgt spid="9">
                                            <p:txEl>
                                              <p:pRg st="0" end="0"/>
                                            </p:txEl>
                                          </p:spTgt>
                                        </p:tgtEl>
                                        <p:attrNameLst>
                                          <p:attrName>fillcolor</p:attrName>
                                        </p:attrNameLst>
                                      </p:cBhvr>
                                      <p:to>
                                        <a:schemeClr val="bg1"/>
                                      </p:to>
                                    </p:animClr>
                                    <p:set>
                                      <p:cBhvr>
                                        <p:cTn id="13" dur="10" fill="hold"/>
                                        <p:tgtEl>
                                          <p:spTgt spid="9">
                                            <p:txEl>
                                              <p:pRg st="0" end="0"/>
                                            </p:txEl>
                                          </p:spTgt>
                                        </p:tgtEl>
                                        <p:attrNameLst>
                                          <p:attrName>fill.type</p:attrName>
                                        </p:attrNameLst>
                                      </p:cBhvr>
                                      <p:to>
                                        <p:strVal val="solid"/>
                                      </p:to>
                                    </p:set>
                                    <p:set>
                                      <p:cBhvr>
                                        <p:cTn id="14" dur="10" fill="hold"/>
                                        <p:tgtEl>
                                          <p:spTgt spid="9">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22B8ED2-6EEB-DF45-A6D3-DC1808CF6BAC}"/>
              </a:ext>
            </a:extLst>
          </p:cNvPr>
          <p:cNvSpPr>
            <a:spLocks noGrp="1"/>
          </p:cNvSpPr>
          <p:nvPr>
            <p:ph type="title"/>
          </p:nvPr>
        </p:nvSpPr>
        <p:spPr>
          <a:xfrm>
            <a:off x="640080" y="1554480"/>
            <a:ext cx="4807324" cy="471865"/>
          </a:xfrm>
        </p:spPr>
        <p:txBody>
          <a:bodyPr lIns="0" tIns="0" rIns="0" bIns="0" anchor="t" anchorCtr="0">
            <a:noAutofit/>
          </a:bodyPr>
          <a:lstStyle/>
          <a:p>
            <a:r>
              <a:rPr lang="en-US" dirty="0">
                <a:solidFill>
                  <a:schemeClr val="tx1"/>
                </a:solidFill>
                <a:cs typeface="Calibri" panose="020F0502020204030204" pitchFamily="34" charset="0"/>
              </a:rPr>
              <a:t>Inheriting Retirement Assets</a:t>
            </a:r>
          </a:p>
        </p:txBody>
      </p:sp>
      <p:sp>
        <p:nvSpPr>
          <p:cNvPr id="7" name="Content Placeholder 4">
            <a:extLst>
              <a:ext uri="{FF2B5EF4-FFF2-40B4-BE49-F238E27FC236}">
                <a16:creationId xmlns:a16="http://schemas.microsoft.com/office/drawing/2014/main" id="{F97E3B4B-DAF1-3F45-B26C-C1351E3AFA0F}"/>
              </a:ext>
            </a:extLst>
          </p:cNvPr>
          <p:cNvSpPr>
            <a:spLocks noGrp="1"/>
          </p:cNvSpPr>
          <p:nvPr>
            <p:ph idx="13"/>
          </p:nvPr>
        </p:nvSpPr>
        <p:spPr>
          <a:xfrm>
            <a:off x="640080" y="2468880"/>
            <a:ext cx="3467099" cy="342645"/>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Inheriting an IRA from a Spouse</a:t>
            </a:r>
          </a:p>
        </p:txBody>
      </p:sp>
      <p:sp>
        <p:nvSpPr>
          <p:cNvPr id="8" name="Content Placeholder 2">
            <a:extLst>
              <a:ext uri="{FF2B5EF4-FFF2-40B4-BE49-F238E27FC236}">
                <a16:creationId xmlns:a16="http://schemas.microsoft.com/office/drawing/2014/main" id="{E91B6A4E-5225-8D46-8B9F-C8F3DF92A8DF}"/>
              </a:ext>
            </a:extLst>
          </p:cNvPr>
          <p:cNvSpPr txBox="1">
            <a:spLocks/>
          </p:cNvSpPr>
          <p:nvPr/>
        </p:nvSpPr>
        <p:spPr>
          <a:xfrm>
            <a:off x="1200520" y="5521049"/>
            <a:ext cx="3229667" cy="408795"/>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buClr>
                <a:schemeClr val="tx1"/>
              </a:buClr>
            </a:pPr>
            <a:r>
              <a:rPr lang="en-US" sz="1800" dirty="0">
                <a:solidFill>
                  <a:srgbClr val="5D5D5D"/>
                </a:solidFill>
                <a:latin typeface="Calibri" panose="020F0502020204030204" pitchFamily="34" charset="0"/>
                <a:cs typeface="Calibri" panose="020F0502020204030204" pitchFamily="34" charset="0"/>
              </a:rPr>
              <a:t>Take a lump sum cash payout</a:t>
            </a:r>
          </a:p>
        </p:txBody>
      </p:sp>
      <p:grpSp>
        <p:nvGrpSpPr>
          <p:cNvPr id="9" name="Group 8">
            <a:extLst>
              <a:ext uri="{FF2B5EF4-FFF2-40B4-BE49-F238E27FC236}">
                <a16:creationId xmlns:a16="http://schemas.microsoft.com/office/drawing/2014/main" id="{08E08BAF-7F80-E441-8FF8-7B9982CB6062}"/>
              </a:ext>
            </a:extLst>
          </p:cNvPr>
          <p:cNvGrpSpPr/>
          <p:nvPr/>
        </p:nvGrpSpPr>
        <p:grpSpPr>
          <a:xfrm>
            <a:off x="640080" y="3131350"/>
            <a:ext cx="411480" cy="408795"/>
            <a:chOff x="685050" y="3139330"/>
            <a:chExt cx="411480" cy="408795"/>
          </a:xfrm>
        </p:grpSpPr>
        <p:sp>
          <p:nvSpPr>
            <p:cNvPr id="10" name="Oval 9">
              <a:extLst>
                <a:ext uri="{FF2B5EF4-FFF2-40B4-BE49-F238E27FC236}">
                  <a16:creationId xmlns:a16="http://schemas.microsoft.com/office/drawing/2014/main" id="{9DB5CAA7-3FBA-424D-B55A-10BF50A692DC}"/>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1" name="TextBox 10">
              <a:extLst>
                <a:ext uri="{FF2B5EF4-FFF2-40B4-BE49-F238E27FC236}">
                  <a16:creationId xmlns:a16="http://schemas.microsoft.com/office/drawing/2014/main" id="{38EEA289-83CE-C345-B5F0-5C23D95CD33E}"/>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1</a:t>
              </a:r>
            </a:p>
          </p:txBody>
        </p:sp>
      </p:grpSp>
      <p:sp>
        <p:nvSpPr>
          <p:cNvPr id="12" name="Rectangle 11">
            <a:extLst>
              <a:ext uri="{FF2B5EF4-FFF2-40B4-BE49-F238E27FC236}">
                <a16:creationId xmlns:a16="http://schemas.microsoft.com/office/drawing/2014/main" id="{35C656F7-814E-1D45-B2F2-2816C8AA8B6E}"/>
              </a:ext>
            </a:extLst>
          </p:cNvPr>
          <p:cNvSpPr/>
          <p:nvPr/>
        </p:nvSpPr>
        <p:spPr>
          <a:xfrm>
            <a:off x="1200520" y="3198445"/>
            <a:ext cx="3676280" cy="610948"/>
          </a:xfrm>
          <a:prstGeom prst="rect">
            <a:avLst/>
          </a:prstGeom>
        </p:spPr>
        <p:txBody>
          <a:bodyPr wrap="square" lIns="0" tIns="0" rIns="0" bIns="0">
            <a:noAutofit/>
          </a:bodyPr>
          <a:lstStyle/>
          <a:p>
            <a:pPr>
              <a:spcAft>
                <a:spcPts val="1800"/>
              </a:spcAft>
              <a:buClr>
                <a:schemeClr val="tx1"/>
              </a:buClr>
            </a:pPr>
            <a:r>
              <a:rPr lang="en-US" sz="1800" dirty="0">
                <a:solidFill>
                  <a:srgbClr val="5D5D5D"/>
                </a:solidFill>
                <a:latin typeface="Calibri" panose="020F0502020204030204" pitchFamily="34" charset="0"/>
                <a:cs typeface="Calibri" panose="020F0502020204030204" pitchFamily="34" charset="0"/>
              </a:rPr>
              <a:t>Treat as your own and designate yourself as the account owner </a:t>
            </a:r>
          </a:p>
        </p:txBody>
      </p:sp>
      <p:sp>
        <p:nvSpPr>
          <p:cNvPr id="13" name="Rectangle 12">
            <a:extLst>
              <a:ext uri="{FF2B5EF4-FFF2-40B4-BE49-F238E27FC236}">
                <a16:creationId xmlns:a16="http://schemas.microsoft.com/office/drawing/2014/main" id="{F50EE92D-0815-6F44-B54B-0861F01BACFD}"/>
              </a:ext>
            </a:extLst>
          </p:cNvPr>
          <p:cNvSpPr/>
          <p:nvPr/>
        </p:nvSpPr>
        <p:spPr>
          <a:xfrm>
            <a:off x="1200520" y="4712245"/>
            <a:ext cx="3823425" cy="408795"/>
          </a:xfrm>
          <a:prstGeom prst="rect">
            <a:avLst/>
          </a:prstGeom>
        </p:spPr>
        <p:txBody>
          <a:bodyPr wrap="square" lIns="0" tIns="0" rIns="0" bIns="0">
            <a:noAutofit/>
          </a:bodyPr>
          <a:lstStyle/>
          <a:p>
            <a:pPr>
              <a:spcAft>
                <a:spcPts val="1800"/>
              </a:spcAft>
              <a:buClr>
                <a:schemeClr val="tx1"/>
              </a:buClr>
            </a:pPr>
            <a:r>
              <a:rPr lang="en-US" sz="1800" dirty="0">
                <a:solidFill>
                  <a:srgbClr val="5D5D5D"/>
                </a:solidFill>
                <a:latin typeface="Calibri" panose="020F0502020204030204" pitchFamily="34" charset="0"/>
                <a:cs typeface="Calibri" panose="020F0502020204030204" pitchFamily="34" charset="0"/>
              </a:rPr>
              <a:t>Rollover the assets into your own IRA</a:t>
            </a:r>
          </a:p>
        </p:txBody>
      </p:sp>
      <p:grpSp>
        <p:nvGrpSpPr>
          <p:cNvPr id="14" name="Group 13">
            <a:extLst>
              <a:ext uri="{FF2B5EF4-FFF2-40B4-BE49-F238E27FC236}">
                <a16:creationId xmlns:a16="http://schemas.microsoft.com/office/drawing/2014/main" id="{3EDD6846-96BE-7141-BDBD-FB7E5CC92F81}"/>
              </a:ext>
            </a:extLst>
          </p:cNvPr>
          <p:cNvGrpSpPr/>
          <p:nvPr/>
        </p:nvGrpSpPr>
        <p:grpSpPr>
          <a:xfrm>
            <a:off x="640080" y="4631040"/>
            <a:ext cx="411480" cy="408795"/>
            <a:chOff x="685050" y="3139330"/>
            <a:chExt cx="411480" cy="408795"/>
          </a:xfrm>
        </p:grpSpPr>
        <p:sp>
          <p:nvSpPr>
            <p:cNvPr id="15" name="Oval 14">
              <a:extLst>
                <a:ext uri="{FF2B5EF4-FFF2-40B4-BE49-F238E27FC236}">
                  <a16:creationId xmlns:a16="http://schemas.microsoft.com/office/drawing/2014/main" id="{1DF1F15F-DF8E-1E45-804E-96406292AB36}"/>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6" name="TextBox 15">
              <a:extLst>
                <a:ext uri="{FF2B5EF4-FFF2-40B4-BE49-F238E27FC236}">
                  <a16:creationId xmlns:a16="http://schemas.microsoft.com/office/drawing/2014/main" id="{1B301F22-353A-E64A-93F1-98C6173C70EB}"/>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3</a:t>
              </a:r>
            </a:p>
          </p:txBody>
        </p:sp>
      </p:grpSp>
      <p:grpSp>
        <p:nvGrpSpPr>
          <p:cNvPr id="17" name="Group 16">
            <a:extLst>
              <a:ext uri="{FF2B5EF4-FFF2-40B4-BE49-F238E27FC236}">
                <a16:creationId xmlns:a16="http://schemas.microsoft.com/office/drawing/2014/main" id="{31A48978-80F6-B448-AFA6-F9BF0CB82F90}"/>
              </a:ext>
            </a:extLst>
          </p:cNvPr>
          <p:cNvGrpSpPr/>
          <p:nvPr/>
        </p:nvGrpSpPr>
        <p:grpSpPr>
          <a:xfrm>
            <a:off x="640080" y="5412756"/>
            <a:ext cx="411480" cy="408795"/>
            <a:chOff x="685050" y="3139330"/>
            <a:chExt cx="411480" cy="408795"/>
          </a:xfrm>
        </p:grpSpPr>
        <p:sp>
          <p:nvSpPr>
            <p:cNvPr id="18" name="Oval 17">
              <a:extLst>
                <a:ext uri="{FF2B5EF4-FFF2-40B4-BE49-F238E27FC236}">
                  <a16:creationId xmlns:a16="http://schemas.microsoft.com/office/drawing/2014/main" id="{624DF549-87F7-2242-BB35-A85087991789}"/>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9" name="TextBox 18">
              <a:extLst>
                <a:ext uri="{FF2B5EF4-FFF2-40B4-BE49-F238E27FC236}">
                  <a16:creationId xmlns:a16="http://schemas.microsoft.com/office/drawing/2014/main" id="{34E76580-94AB-7348-B885-FA55B6B9643D}"/>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4</a:t>
              </a:r>
            </a:p>
          </p:txBody>
        </p:sp>
      </p:grpSp>
      <p:sp>
        <p:nvSpPr>
          <p:cNvPr id="20" name="Slide Number Placeholder 5">
            <a:extLst>
              <a:ext uri="{FF2B5EF4-FFF2-40B4-BE49-F238E27FC236}">
                <a16:creationId xmlns:a16="http://schemas.microsoft.com/office/drawing/2014/main" id="{5BF904AC-E7A8-2D49-995F-69AF47D781A5}"/>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16</a:t>
            </a:fld>
            <a:endParaRPr lang="en-US" dirty="0">
              <a:solidFill>
                <a:schemeClr val="bg1"/>
              </a:solidFill>
            </a:endParaRPr>
          </a:p>
        </p:txBody>
      </p:sp>
      <p:sp>
        <p:nvSpPr>
          <p:cNvPr id="21" name="Rectangle 20">
            <a:extLst>
              <a:ext uri="{FF2B5EF4-FFF2-40B4-BE49-F238E27FC236}">
                <a16:creationId xmlns:a16="http://schemas.microsoft.com/office/drawing/2014/main" id="{F50EE92D-0815-6F44-B54B-0861F01BACFD}"/>
              </a:ext>
            </a:extLst>
          </p:cNvPr>
          <p:cNvSpPr/>
          <p:nvPr/>
        </p:nvSpPr>
        <p:spPr>
          <a:xfrm>
            <a:off x="1200520" y="4015819"/>
            <a:ext cx="3823425" cy="408795"/>
          </a:xfrm>
          <a:prstGeom prst="rect">
            <a:avLst/>
          </a:prstGeom>
        </p:spPr>
        <p:txBody>
          <a:bodyPr wrap="square" lIns="0" tIns="0" rIns="0" bIns="0">
            <a:noAutofit/>
          </a:bodyPr>
          <a:lstStyle/>
          <a:p>
            <a:pPr>
              <a:spcAft>
                <a:spcPts val="1800"/>
              </a:spcAft>
              <a:buClr>
                <a:schemeClr val="tx1"/>
              </a:buClr>
            </a:pPr>
            <a:r>
              <a:rPr lang="en-US" sz="1800" dirty="0">
                <a:solidFill>
                  <a:srgbClr val="5D5D5D"/>
                </a:solidFill>
                <a:latin typeface="Calibri" panose="020F0502020204030204" pitchFamily="34" charset="0"/>
                <a:cs typeface="Calibri" panose="020F0502020204030204" pitchFamily="34" charset="0"/>
              </a:rPr>
              <a:t>Establish an Inherited IRA</a:t>
            </a:r>
          </a:p>
        </p:txBody>
      </p:sp>
      <p:grpSp>
        <p:nvGrpSpPr>
          <p:cNvPr id="22" name="Group 21">
            <a:extLst>
              <a:ext uri="{FF2B5EF4-FFF2-40B4-BE49-F238E27FC236}">
                <a16:creationId xmlns:a16="http://schemas.microsoft.com/office/drawing/2014/main" id="{3EDD6846-96BE-7141-BDBD-FB7E5CC92F81}"/>
              </a:ext>
            </a:extLst>
          </p:cNvPr>
          <p:cNvGrpSpPr/>
          <p:nvPr/>
        </p:nvGrpSpPr>
        <p:grpSpPr>
          <a:xfrm>
            <a:off x="640080" y="3934614"/>
            <a:ext cx="411480" cy="408795"/>
            <a:chOff x="685050" y="3139330"/>
            <a:chExt cx="411480" cy="408795"/>
          </a:xfrm>
        </p:grpSpPr>
        <p:sp>
          <p:nvSpPr>
            <p:cNvPr id="23" name="Oval 22">
              <a:extLst>
                <a:ext uri="{FF2B5EF4-FFF2-40B4-BE49-F238E27FC236}">
                  <a16:creationId xmlns:a16="http://schemas.microsoft.com/office/drawing/2014/main" id="{1DF1F15F-DF8E-1E45-804E-96406292AB36}"/>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24" name="TextBox 23">
              <a:extLst>
                <a:ext uri="{FF2B5EF4-FFF2-40B4-BE49-F238E27FC236}">
                  <a16:creationId xmlns:a16="http://schemas.microsoft.com/office/drawing/2014/main" id="{1B301F22-353A-E64A-93F1-98C6173C70EB}"/>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2</a:t>
              </a:r>
            </a:p>
          </p:txBody>
        </p:sp>
      </p:grpSp>
    </p:spTree>
    <p:extLst>
      <p:ext uri="{BB962C8B-B14F-4D97-AF65-F5344CB8AC3E}">
        <p14:creationId xmlns:p14="http://schemas.microsoft.com/office/powerpoint/2010/main" val="22894705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22B8ED2-6EEB-DF45-A6D3-DC1808CF6BAC}"/>
              </a:ext>
            </a:extLst>
          </p:cNvPr>
          <p:cNvSpPr>
            <a:spLocks noGrp="1"/>
          </p:cNvSpPr>
          <p:nvPr>
            <p:ph type="title"/>
          </p:nvPr>
        </p:nvSpPr>
        <p:spPr>
          <a:xfrm>
            <a:off x="640080" y="1554480"/>
            <a:ext cx="4807324" cy="471865"/>
          </a:xfrm>
        </p:spPr>
        <p:txBody>
          <a:bodyPr lIns="0" tIns="0" rIns="0" bIns="0" anchor="t" anchorCtr="0">
            <a:noAutofit/>
          </a:bodyPr>
          <a:lstStyle/>
          <a:p>
            <a:r>
              <a:rPr lang="en-US" dirty="0">
                <a:solidFill>
                  <a:schemeClr val="tx1"/>
                </a:solidFill>
                <a:cs typeface="Calibri" panose="020F0502020204030204" pitchFamily="34" charset="0"/>
              </a:rPr>
              <a:t>Inheriting Retirement Assets</a:t>
            </a:r>
          </a:p>
        </p:txBody>
      </p:sp>
      <p:sp>
        <p:nvSpPr>
          <p:cNvPr id="7" name="Content Placeholder 4">
            <a:extLst>
              <a:ext uri="{FF2B5EF4-FFF2-40B4-BE49-F238E27FC236}">
                <a16:creationId xmlns:a16="http://schemas.microsoft.com/office/drawing/2014/main" id="{F97E3B4B-DAF1-3F45-B26C-C1351E3AFA0F}"/>
              </a:ext>
            </a:extLst>
          </p:cNvPr>
          <p:cNvSpPr>
            <a:spLocks noGrp="1"/>
          </p:cNvSpPr>
          <p:nvPr>
            <p:ph idx="13"/>
          </p:nvPr>
        </p:nvSpPr>
        <p:spPr>
          <a:xfrm>
            <a:off x="640080" y="2468880"/>
            <a:ext cx="4678895" cy="342645"/>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Inheriting an IRA from a Non-Spouse</a:t>
            </a:r>
          </a:p>
        </p:txBody>
      </p:sp>
      <p:sp>
        <p:nvSpPr>
          <p:cNvPr id="8" name="Content Placeholder 2">
            <a:extLst>
              <a:ext uri="{FF2B5EF4-FFF2-40B4-BE49-F238E27FC236}">
                <a16:creationId xmlns:a16="http://schemas.microsoft.com/office/drawing/2014/main" id="{E91B6A4E-5225-8D46-8B9F-C8F3DF92A8DF}"/>
              </a:ext>
            </a:extLst>
          </p:cNvPr>
          <p:cNvSpPr txBox="1">
            <a:spLocks/>
          </p:cNvSpPr>
          <p:nvPr/>
        </p:nvSpPr>
        <p:spPr>
          <a:xfrm>
            <a:off x="1200520" y="5093315"/>
            <a:ext cx="3229667" cy="408795"/>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buClr>
                <a:schemeClr val="tx1"/>
              </a:buClr>
            </a:pPr>
            <a:r>
              <a:rPr lang="en-US" sz="1800" dirty="0">
                <a:solidFill>
                  <a:srgbClr val="5D5D5D"/>
                </a:solidFill>
                <a:latin typeface="Calibri" panose="020F0502020204030204" pitchFamily="34" charset="0"/>
                <a:cs typeface="Calibri" panose="020F0502020204030204" pitchFamily="34" charset="0"/>
              </a:rPr>
              <a:t>Take a lump sum cash payout</a:t>
            </a:r>
          </a:p>
        </p:txBody>
      </p:sp>
      <p:grpSp>
        <p:nvGrpSpPr>
          <p:cNvPr id="9" name="Group 8">
            <a:extLst>
              <a:ext uri="{FF2B5EF4-FFF2-40B4-BE49-F238E27FC236}">
                <a16:creationId xmlns:a16="http://schemas.microsoft.com/office/drawing/2014/main" id="{08E08BAF-7F80-E441-8FF8-7B9982CB6062}"/>
              </a:ext>
            </a:extLst>
          </p:cNvPr>
          <p:cNvGrpSpPr/>
          <p:nvPr/>
        </p:nvGrpSpPr>
        <p:grpSpPr>
          <a:xfrm>
            <a:off x="640080" y="3131350"/>
            <a:ext cx="411480" cy="408795"/>
            <a:chOff x="685050" y="3139330"/>
            <a:chExt cx="411480" cy="408795"/>
          </a:xfrm>
        </p:grpSpPr>
        <p:sp>
          <p:nvSpPr>
            <p:cNvPr id="10" name="Oval 9">
              <a:extLst>
                <a:ext uri="{FF2B5EF4-FFF2-40B4-BE49-F238E27FC236}">
                  <a16:creationId xmlns:a16="http://schemas.microsoft.com/office/drawing/2014/main" id="{9DB5CAA7-3FBA-424D-B55A-10BF50A692DC}"/>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1" name="TextBox 10">
              <a:extLst>
                <a:ext uri="{FF2B5EF4-FFF2-40B4-BE49-F238E27FC236}">
                  <a16:creationId xmlns:a16="http://schemas.microsoft.com/office/drawing/2014/main" id="{38EEA289-83CE-C345-B5F0-5C23D95CD33E}"/>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1</a:t>
              </a:r>
            </a:p>
          </p:txBody>
        </p:sp>
      </p:grpSp>
      <p:sp>
        <p:nvSpPr>
          <p:cNvPr id="12" name="Rectangle 11">
            <a:extLst>
              <a:ext uri="{FF2B5EF4-FFF2-40B4-BE49-F238E27FC236}">
                <a16:creationId xmlns:a16="http://schemas.microsoft.com/office/drawing/2014/main" id="{35C656F7-814E-1D45-B2F2-2816C8AA8B6E}"/>
              </a:ext>
            </a:extLst>
          </p:cNvPr>
          <p:cNvSpPr/>
          <p:nvPr/>
        </p:nvSpPr>
        <p:spPr>
          <a:xfrm>
            <a:off x="1200520" y="3198445"/>
            <a:ext cx="2383473" cy="369332"/>
          </a:xfrm>
          <a:prstGeom prst="rect">
            <a:avLst/>
          </a:prstGeom>
        </p:spPr>
        <p:txBody>
          <a:bodyPr wrap="none" lIns="0" tIns="0" rIns="0" bIns="0">
            <a:noAutofit/>
          </a:bodyPr>
          <a:lstStyle/>
          <a:p>
            <a:pPr>
              <a:spcAft>
                <a:spcPts val="1800"/>
              </a:spcAft>
              <a:buClr>
                <a:schemeClr val="tx1"/>
              </a:buClr>
            </a:pPr>
            <a:r>
              <a:rPr lang="en-US" sz="1800" b="1" dirty="0">
                <a:solidFill>
                  <a:srgbClr val="5D5D5D"/>
                </a:solidFill>
                <a:latin typeface="Calibri" panose="020F0502020204030204" pitchFamily="34" charset="0"/>
                <a:cs typeface="Calibri" panose="020F0502020204030204" pitchFamily="34" charset="0"/>
              </a:rPr>
              <a:t>Cannot</a:t>
            </a:r>
            <a:r>
              <a:rPr lang="en-US" sz="1800" dirty="0">
                <a:solidFill>
                  <a:srgbClr val="5D5D5D"/>
                </a:solidFill>
                <a:latin typeface="Calibri" panose="020F0502020204030204" pitchFamily="34" charset="0"/>
                <a:cs typeface="Calibri" panose="020F0502020204030204" pitchFamily="34" charset="0"/>
              </a:rPr>
              <a:t> title the IRA as your own</a:t>
            </a:r>
          </a:p>
        </p:txBody>
      </p:sp>
      <p:sp>
        <p:nvSpPr>
          <p:cNvPr id="13" name="Rectangle 12">
            <a:extLst>
              <a:ext uri="{FF2B5EF4-FFF2-40B4-BE49-F238E27FC236}">
                <a16:creationId xmlns:a16="http://schemas.microsoft.com/office/drawing/2014/main" id="{F50EE92D-0815-6F44-B54B-0861F01BACFD}"/>
              </a:ext>
            </a:extLst>
          </p:cNvPr>
          <p:cNvSpPr/>
          <p:nvPr/>
        </p:nvSpPr>
        <p:spPr>
          <a:xfrm>
            <a:off x="1200520" y="3911618"/>
            <a:ext cx="3550156" cy="1056754"/>
          </a:xfrm>
          <a:prstGeom prst="rect">
            <a:avLst/>
          </a:prstGeom>
        </p:spPr>
        <p:txBody>
          <a:bodyPr wrap="square" lIns="0" tIns="0" rIns="0" bIns="0">
            <a:noAutofit/>
          </a:bodyPr>
          <a:lstStyle/>
          <a:p>
            <a:pPr>
              <a:spcAft>
                <a:spcPts val="1800"/>
              </a:spcAft>
              <a:buClr>
                <a:schemeClr val="tx1"/>
              </a:buClr>
            </a:pPr>
            <a:r>
              <a:rPr lang="en-US" sz="1800" dirty="0">
                <a:solidFill>
                  <a:srgbClr val="5D5D5D"/>
                </a:solidFill>
                <a:latin typeface="Calibri" panose="020F0502020204030204" pitchFamily="34" charset="0"/>
                <a:cs typeface="Calibri" panose="020F0502020204030204" pitchFamily="34" charset="0"/>
              </a:rPr>
              <a:t>Can direct transfer/rollover the assets to an inherited IRA, protecting yourself from taxes and penalties </a:t>
            </a:r>
          </a:p>
        </p:txBody>
      </p:sp>
      <p:grpSp>
        <p:nvGrpSpPr>
          <p:cNvPr id="14" name="Group 13">
            <a:extLst>
              <a:ext uri="{FF2B5EF4-FFF2-40B4-BE49-F238E27FC236}">
                <a16:creationId xmlns:a16="http://schemas.microsoft.com/office/drawing/2014/main" id="{3EDD6846-96BE-7141-BDBD-FB7E5CC92F81}"/>
              </a:ext>
            </a:extLst>
          </p:cNvPr>
          <p:cNvGrpSpPr/>
          <p:nvPr/>
        </p:nvGrpSpPr>
        <p:grpSpPr>
          <a:xfrm>
            <a:off x="640080" y="3851433"/>
            <a:ext cx="429272" cy="408795"/>
            <a:chOff x="685050" y="3139330"/>
            <a:chExt cx="411480" cy="408795"/>
          </a:xfrm>
        </p:grpSpPr>
        <p:sp>
          <p:nvSpPr>
            <p:cNvPr id="15" name="Oval 14">
              <a:extLst>
                <a:ext uri="{FF2B5EF4-FFF2-40B4-BE49-F238E27FC236}">
                  <a16:creationId xmlns:a16="http://schemas.microsoft.com/office/drawing/2014/main" id="{1DF1F15F-DF8E-1E45-804E-96406292AB36}"/>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6" name="TextBox 15">
              <a:extLst>
                <a:ext uri="{FF2B5EF4-FFF2-40B4-BE49-F238E27FC236}">
                  <a16:creationId xmlns:a16="http://schemas.microsoft.com/office/drawing/2014/main" id="{1B301F22-353A-E64A-93F1-98C6173C70EB}"/>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2</a:t>
              </a:r>
            </a:p>
          </p:txBody>
        </p:sp>
      </p:grpSp>
      <p:grpSp>
        <p:nvGrpSpPr>
          <p:cNvPr id="17" name="Group 16">
            <a:extLst>
              <a:ext uri="{FF2B5EF4-FFF2-40B4-BE49-F238E27FC236}">
                <a16:creationId xmlns:a16="http://schemas.microsoft.com/office/drawing/2014/main" id="{31A48978-80F6-B448-AFA6-F9BF0CB82F90}"/>
              </a:ext>
            </a:extLst>
          </p:cNvPr>
          <p:cNvGrpSpPr/>
          <p:nvPr/>
        </p:nvGrpSpPr>
        <p:grpSpPr>
          <a:xfrm>
            <a:off x="640080" y="4985022"/>
            <a:ext cx="411480" cy="408795"/>
            <a:chOff x="685050" y="3139330"/>
            <a:chExt cx="411480" cy="408795"/>
          </a:xfrm>
        </p:grpSpPr>
        <p:sp>
          <p:nvSpPr>
            <p:cNvPr id="18" name="Oval 17">
              <a:extLst>
                <a:ext uri="{FF2B5EF4-FFF2-40B4-BE49-F238E27FC236}">
                  <a16:creationId xmlns:a16="http://schemas.microsoft.com/office/drawing/2014/main" id="{624DF549-87F7-2242-BB35-A85087991789}"/>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19" name="TextBox 18">
              <a:extLst>
                <a:ext uri="{FF2B5EF4-FFF2-40B4-BE49-F238E27FC236}">
                  <a16:creationId xmlns:a16="http://schemas.microsoft.com/office/drawing/2014/main" id="{34E76580-94AB-7348-B885-FA55B6B9643D}"/>
                </a:ext>
              </a:extLst>
            </p:cNvPr>
            <p:cNvSpPr txBox="1"/>
            <p:nvPr/>
          </p:nvSpPr>
          <p:spPr>
            <a:xfrm>
              <a:off x="685050" y="3139330"/>
              <a:ext cx="411480" cy="408795"/>
            </a:xfrm>
            <a:prstGeom prst="rect">
              <a:avLst/>
            </a:prstGeom>
            <a:noFill/>
          </p:spPr>
          <p:txBody>
            <a:bodyPr wrap="square" rtlCol="0">
              <a:noAutofit/>
            </a:bodyPr>
            <a:lstStyle/>
            <a:p>
              <a:pPr algn="ctr"/>
              <a:r>
                <a:rPr lang="en-US" sz="2000" b="1" dirty="0">
                  <a:solidFill>
                    <a:schemeClr val="accent6"/>
                  </a:solidFill>
                  <a:latin typeface="Calibri" panose="020F0502020204030204" pitchFamily="34" charset="0"/>
                </a:rPr>
                <a:t>3</a:t>
              </a:r>
            </a:p>
          </p:txBody>
        </p:sp>
      </p:grpSp>
      <p:sp>
        <p:nvSpPr>
          <p:cNvPr id="20" name="Slide Number Placeholder 5">
            <a:extLst>
              <a:ext uri="{FF2B5EF4-FFF2-40B4-BE49-F238E27FC236}">
                <a16:creationId xmlns:a16="http://schemas.microsoft.com/office/drawing/2014/main" id="{A0DD03FF-73D1-4745-B8C4-982F2945F849}"/>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17</a:t>
            </a:fld>
            <a:endParaRPr lang="en-US" dirty="0">
              <a:solidFill>
                <a:schemeClr val="bg1"/>
              </a:solidFill>
            </a:endParaRPr>
          </a:p>
        </p:txBody>
      </p:sp>
    </p:spTree>
    <p:extLst>
      <p:ext uri="{BB962C8B-B14F-4D97-AF65-F5344CB8AC3E}">
        <p14:creationId xmlns:p14="http://schemas.microsoft.com/office/powerpoint/2010/main" val="5164557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96D52-0CB7-E646-AAF9-9FDEDFD3EED8}"/>
              </a:ext>
            </a:extLst>
          </p:cNvPr>
          <p:cNvSpPr>
            <a:spLocks noGrp="1"/>
          </p:cNvSpPr>
          <p:nvPr>
            <p:ph type="title"/>
          </p:nvPr>
        </p:nvSpPr>
        <p:spPr>
          <a:xfrm>
            <a:off x="640080" y="640080"/>
            <a:ext cx="6892239" cy="643428"/>
          </a:xfrm>
        </p:spPr>
        <p:txBody>
          <a:bodyPr lIns="0" tIns="0" rIns="0" anchor="t" anchorCtr="0">
            <a:normAutofit/>
          </a:bodyPr>
          <a:lstStyle/>
          <a:p>
            <a:r>
              <a:rPr lang="en-US" dirty="0">
                <a:solidFill>
                  <a:schemeClr val="tx1"/>
                </a:solidFill>
                <a:cs typeface="Calibri" panose="020F0502020204030204" pitchFamily="34" charset="0"/>
              </a:rPr>
              <a:t>Inheriting Retirement Assets</a:t>
            </a:r>
          </a:p>
        </p:txBody>
      </p:sp>
      <p:sp>
        <p:nvSpPr>
          <p:cNvPr id="16" name="Content Placeholder 4">
            <a:extLst>
              <a:ext uri="{FF2B5EF4-FFF2-40B4-BE49-F238E27FC236}">
                <a16:creationId xmlns:a16="http://schemas.microsoft.com/office/drawing/2014/main" id="{0275E1A3-8D8E-1A45-9F48-7F2A1B75994F}"/>
              </a:ext>
            </a:extLst>
          </p:cNvPr>
          <p:cNvSpPr>
            <a:spLocks noGrp="1"/>
          </p:cNvSpPr>
          <p:nvPr>
            <p:ph idx="10"/>
          </p:nvPr>
        </p:nvSpPr>
        <p:spPr>
          <a:xfrm>
            <a:off x="640080" y="1463040"/>
            <a:ext cx="6835004" cy="455706"/>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Proper Registration</a:t>
            </a:r>
          </a:p>
        </p:txBody>
      </p:sp>
      <p:pic>
        <p:nvPicPr>
          <p:cNvPr id="17" name="Picture 16">
            <a:extLst>
              <a:ext uri="{FF2B5EF4-FFF2-40B4-BE49-F238E27FC236}">
                <a16:creationId xmlns:a16="http://schemas.microsoft.com/office/drawing/2014/main" id="{DB652BD2-A856-4943-8430-307ED8B39A0D}"/>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7048499" y="0"/>
            <a:ext cx="5143501" cy="6887350"/>
          </a:xfrm>
          <a:prstGeom prst="rect">
            <a:avLst/>
          </a:prstGeom>
        </p:spPr>
      </p:pic>
      <p:sp>
        <p:nvSpPr>
          <p:cNvPr id="12" name="Rectangle 11">
            <a:extLst>
              <a:ext uri="{FF2B5EF4-FFF2-40B4-BE49-F238E27FC236}">
                <a16:creationId xmlns:a16="http://schemas.microsoft.com/office/drawing/2014/main" id="{E2436C5C-4A15-6F43-8414-AB4AB37E57F7}"/>
              </a:ext>
            </a:extLst>
          </p:cNvPr>
          <p:cNvSpPr/>
          <p:nvPr/>
        </p:nvSpPr>
        <p:spPr>
          <a:xfrm>
            <a:off x="640080" y="2242868"/>
            <a:ext cx="5933248" cy="5175849"/>
          </a:xfrm>
          <a:prstGeom prst="rect">
            <a:avLst/>
          </a:prstGeom>
        </p:spPr>
        <p:txBody>
          <a:bodyPr lIns="0" tIns="0" rIns="0" bIns="0" anchor="t">
            <a:noAutofit/>
          </a:bodyPr>
          <a:lstStyle/>
          <a:p>
            <a:pPr>
              <a:spcBef>
                <a:spcPts val="0"/>
              </a:spcBef>
              <a:spcAft>
                <a:spcPts val="1200"/>
              </a:spcAft>
              <a:buClr>
                <a:schemeClr val="tx1"/>
              </a:buClr>
            </a:pPr>
            <a:r>
              <a:rPr lang="en-US" sz="1800" b="1" dirty="0">
                <a:solidFill>
                  <a:srgbClr val="5D5D5D"/>
                </a:solidFill>
                <a:latin typeface="Calibri" panose="020F0502020204030204" pitchFamily="34" charset="0"/>
                <a:cs typeface="Calibri" panose="020F0502020204030204" pitchFamily="34" charset="0"/>
              </a:rPr>
              <a:t>How should an inherited IRA account be registered?</a:t>
            </a:r>
            <a:br>
              <a:rPr lang="en-US" sz="1800" b="1" dirty="0">
                <a:solidFill>
                  <a:srgbClr val="5D5D5D"/>
                </a:solidFill>
                <a:latin typeface="Calibri" panose="020F0502020204030204" pitchFamily="34" charset="0"/>
                <a:cs typeface="Calibri" panose="020F0502020204030204" pitchFamily="34" charset="0"/>
              </a:rPr>
            </a:br>
            <a:endParaRPr lang="en-US" sz="1800" b="1" dirty="0">
              <a:solidFill>
                <a:srgbClr val="5D5D5D"/>
              </a:solidFill>
              <a:latin typeface="Calibri" panose="020F0502020204030204" pitchFamily="34" charset="0"/>
              <a:cs typeface="Calibri" panose="020F0502020204030204" pitchFamily="34" charset="0"/>
            </a:endParaRPr>
          </a:p>
          <a:p>
            <a:pPr>
              <a:spcBef>
                <a:spcPts val="0"/>
              </a:spcBef>
              <a:spcAft>
                <a:spcPts val="1200"/>
              </a:spcAft>
              <a:buClr>
                <a:schemeClr val="tx1"/>
              </a:buClr>
            </a:pPr>
            <a:r>
              <a:rPr lang="en-US" sz="1800" b="1" dirty="0">
                <a:solidFill>
                  <a:srgbClr val="5D5D5D"/>
                </a:solidFill>
                <a:latin typeface="Calibri" panose="020F0502020204030204" pitchFamily="34" charset="0"/>
                <a:cs typeface="Calibri" panose="020F0502020204030204" pitchFamily="34" charset="0"/>
              </a:rPr>
              <a:t>John Doe</a:t>
            </a:r>
            <a:r>
              <a:rPr lang="en-US" sz="1800" dirty="0">
                <a:solidFill>
                  <a:srgbClr val="5D5D5D"/>
                </a:solidFill>
                <a:latin typeface="Calibri" panose="020F0502020204030204" pitchFamily="34" charset="0"/>
                <a:cs typeface="Calibri" panose="020F0502020204030204" pitchFamily="34" charset="0"/>
              </a:rPr>
              <a:t>, </a:t>
            </a:r>
            <a:br>
              <a:rPr lang="en-US" sz="1800" dirty="0">
                <a:solidFill>
                  <a:srgbClr val="5D5D5D"/>
                </a:solidFill>
                <a:latin typeface="Calibri" panose="020F0502020204030204" pitchFamily="34" charset="0"/>
                <a:cs typeface="Calibri" panose="020F0502020204030204" pitchFamily="34" charset="0"/>
              </a:rPr>
            </a:br>
            <a:r>
              <a:rPr lang="en-US" sz="1800" dirty="0">
                <a:solidFill>
                  <a:srgbClr val="5D5D5D"/>
                </a:solidFill>
                <a:latin typeface="Calibri" panose="020F0502020204030204" pitchFamily="34" charset="0"/>
                <a:cs typeface="Calibri" panose="020F0502020204030204" pitchFamily="34" charset="0"/>
              </a:rPr>
              <a:t>deceased, IRA, FBO daughter Doe    </a:t>
            </a:r>
          </a:p>
          <a:p>
            <a:pPr>
              <a:spcBef>
                <a:spcPts val="0"/>
              </a:spcBef>
              <a:spcAft>
                <a:spcPts val="1200"/>
              </a:spcAft>
              <a:buClr>
                <a:schemeClr val="tx1"/>
              </a:buClr>
            </a:pPr>
            <a:r>
              <a:rPr lang="en-US" sz="1800" dirty="0">
                <a:solidFill>
                  <a:srgbClr val="5D5D5D"/>
                </a:solidFill>
                <a:latin typeface="Calibri" panose="020F0502020204030204" pitchFamily="34" charset="0"/>
                <a:cs typeface="Calibri" panose="020F0502020204030204" pitchFamily="34" charset="0"/>
              </a:rPr>
              <a:t>or </a:t>
            </a:r>
          </a:p>
          <a:p>
            <a:pPr>
              <a:spcBef>
                <a:spcPts val="0"/>
              </a:spcBef>
              <a:spcAft>
                <a:spcPts val="1200"/>
              </a:spcAft>
              <a:buClr>
                <a:schemeClr val="tx1"/>
              </a:buClr>
            </a:pPr>
            <a:r>
              <a:rPr lang="en-US" sz="1800" b="1" dirty="0">
                <a:solidFill>
                  <a:srgbClr val="5D5D5D"/>
                </a:solidFill>
                <a:latin typeface="Calibri" panose="020F0502020204030204" pitchFamily="34" charset="0"/>
                <a:cs typeface="Calibri" panose="020F0502020204030204" pitchFamily="34" charset="0"/>
              </a:rPr>
              <a:t>Daughter Doe</a:t>
            </a:r>
            <a:r>
              <a:rPr lang="en-US" sz="1800" dirty="0">
                <a:solidFill>
                  <a:srgbClr val="5D5D5D"/>
                </a:solidFill>
                <a:latin typeface="Calibri" panose="020F0502020204030204" pitchFamily="34" charset="0"/>
                <a:cs typeface="Calibri" panose="020F0502020204030204" pitchFamily="34" charset="0"/>
              </a:rPr>
              <a:t>, </a:t>
            </a:r>
            <a:br>
              <a:rPr lang="en-US" sz="1800" dirty="0">
                <a:solidFill>
                  <a:srgbClr val="5D5D5D"/>
                </a:solidFill>
                <a:latin typeface="Calibri" panose="020F0502020204030204" pitchFamily="34" charset="0"/>
                <a:cs typeface="Calibri" panose="020F0502020204030204" pitchFamily="34" charset="0"/>
              </a:rPr>
            </a:br>
            <a:r>
              <a:rPr lang="en-US" sz="1800" dirty="0">
                <a:solidFill>
                  <a:srgbClr val="5D5D5D"/>
                </a:solidFill>
                <a:latin typeface="Calibri" panose="020F0502020204030204" pitchFamily="34" charset="0"/>
                <a:cs typeface="Calibri" panose="020F0502020204030204" pitchFamily="34" charset="0"/>
              </a:rPr>
              <a:t>beneficiary of John Doe, deceased, IRA</a:t>
            </a:r>
          </a:p>
        </p:txBody>
      </p:sp>
      <p:sp>
        <p:nvSpPr>
          <p:cNvPr id="8" name="Slide Number Placeholder 5">
            <a:extLst>
              <a:ext uri="{FF2B5EF4-FFF2-40B4-BE49-F238E27FC236}">
                <a16:creationId xmlns:a16="http://schemas.microsoft.com/office/drawing/2014/main" id="{504D0F7C-520F-9747-906D-B866527223DC}"/>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18</a:t>
            </a:fld>
            <a:endParaRPr lang="en-US" dirty="0">
              <a:solidFill>
                <a:schemeClr val="bg1"/>
              </a:solidFill>
            </a:endParaRPr>
          </a:p>
        </p:txBody>
      </p:sp>
    </p:spTree>
    <p:extLst>
      <p:ext uri="{BB962C8B-B14F-4D97-AF65-F5344CB8AC3E}">
        <p14:creationId xmlns:p14="http://schemas.microsoft.com/office/powerpoint/2010/main" val="14401442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12">
                                            <p:txEl>
                                              <p:pRg st="3" end="3"/>
                                            </p:txEl>
                                          </p:spTgt>
                                        </p:tgtEl>
                                        <p:attrNameLst>
                                          <p:attrName>style.visibility</p:attrName>
                                        </p:attrNameLst>
                                      </p:cBhvr>
                                      <p:to>
                                        <p:strVal val="visible"/>
                                      </p:to>
                                    </p:set>
                                    <p:animEffect transition="in" filter="fade">
                                      <p:cBhvr>
                                        <p:cTn id="20"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22B8ED2-6EEB-DF45-A6D3-DC1808CF6BAC}"/>
              </a:ext>
            </a:extLst>
          </p:cNvPr>
          <p:cNvSpPr>
            <a:spLocks noGrp="1"/>
          </p:cNvSpPr>
          <p:nvPr>
            <p:ph type="title"/>
          </p:nvPr>
        </p:nvSpPr>
        <p:spPr>
          <a:xfrm>
            <a:off x="640080" y="1554480"/>
            <a:ext cx="4807324" cy="471865"/>
          </a:xfrm>
        </p:spPr>
        <p:txBody>
          <a:bodyPr lIns="0" tIns="0" rIns="0" bIns="0" anchor="t" anchorCtr="0">
            <a:noAutofit/>
          </a:bodyPr>
          <a:lstStyle/>
          <a:p>
            <a:r>
              <a:rPr lang="en-US" dirty="0">
                <a:solidFill>
                  <a:schemeClr val="tx1"/>
                </a:solidFill>
                <a:cs typeface="Calibri" panose="020F0502020204030204" pitchFamily="34" charset="0"/>
              </a:rPr>
              <a:t>Inheriting Retirement Assets</a:t>
            </a:r>
          </a:p>
        </p:txBody>
      </p:sp>
      <p:sp>
        <p:nvSpPr>
          <p:cNvPr id="7" name="Content Placeholder 4">
            <a:extLst>
              <a:ext uri="{FF2B5EF4-FFF2-40B4-BE49-F238E27FC236}">
                <a16:creationId xmlns:a16="http://schemas.microsoft.com/office/drawing/2014/main" id="{F97E3B4B-DAF1-3F45-B26C-C1351E3AFA0F}"/>
              </a:ext>
            </a:extLst>
          </p:cNvPr>
          <p:cNvSpPr>
            <a:spLocks noGrp="1"/>
          </p:cNvSpPr>
          <p:nvPr>
            <p:ph idx="13"/>
          </p:nvPr>
        </p:nvSpPr>
        <p:spPr>
          <a:xfrm>
            <a:off x="640080" y="2385491"/>
            <a:ext cx="4678895" cy="342645"/>
          </a:xfrm>
        </p:spPr>
        <p:txBody>
          <a:bodyPr lIns="0" tIns="0" rIns="0" bIns="0">
            <a:noAutofit/>
          </a:bodyPr>
          <a:lstStyle/>
          <a:p>
            <a:r>
              <a:rPr lang="en-US" sz="2000" dirty="0">
                <a:solidFill>
                  <a:srgbClr val="5D5D5D"/>
                </a:solidFill>
                <a:latin typeface="Calibri" panose="020F0502020204030204" pitchFamily="34" charset="0"/>
                <a:cs typeface="Calibri" panose="020F0502020204030204" pitchFamily="34" charset="0"/>
              </a:rPr>
              <a:t>Supplemental Retirement Account</a:t>
            </a:r>
            <a:br>
              <a:rPr lang="en-US" sz="2000" dirty="0">
                <a:solidFill>
                  <a:srgbClr val="5D5D5D"/>
                </a:solidFill>
                <a:latin typeface="Calibri" panose="020F0502020204030204" pitchFamily="34" charset="0"/>
                <a:cs typeface="Calibri" panose="020F0502020204030204" pitchFamily="34" charset="0"/>
              </a:rPr>
            </a:br>
            <a:r>
              <a:rPr lang="en-US" sz="1400" dirty="0">
                <a:solidFill>
                  <a:srgbClr val="5D5D5D"/>
                </a:solidFill>
                <a:latin typeface="Calibri" panose="020F0502020204030204" pitchFamily="34" charset="0"/>
                <a:cs typeface="Calibri" panose="020F0502020204030204" pitchFamily="34" charset="0"/>
              </a:rPr>
              <a:t>(403(b), 457, other employer-based retirement accounts)</a:t>
            </a:r>
          </a:p>
        </p:txBody>
      </p:sp>
      <p:sp>
        <p:nvSpPr>
          <p:cNvPr id="20" name="Rectangle 19">
            <a:extLst>
              <a:ext uri="{FF2B5EF4-FFF2-40B4-BE49-F238E27FC236}">
                <a16:creationId xmlns:a16="http://schemas.microsoft.com/office/drawing/2014/main" id="{4D72C95C-68B6-554B-8E0D-B4D2719516B7}"/>
              </a:ext>
            </a:extLst>
          </p:cNvPr>
          <p:cNvSpPr/>
          <p:nvPr/>
        </p:nvSpPr>
        <p:spPr>
          <a:xfrm>
            <a:off x="640081" y="3087283"/>
            <a:ext cx="4352334" cy="2903614"/>
          </a:xfrm>
          <a:prstGeom prst="rect">
            <a:avLst/>
          </a:prstGeom>
        </p:spPr>
        <p:txBody>
          <a:bodyPr lIns="0" tIns="0" rIns="0" bIns="0" anchor="t">
            <a:noAutofit/>
          </a:bodyPr>
          <a:lstStyle/>
          <a:p>
            <a:pPr>
              <a:spcBef>
                <a:spcPts val="0"/>
              </a:spcBef>
              <a:spcAft>
                <a:spcPts val="1000"/>
              </a:spcAft>
              <a:buClr>
                <a:schemeClr val="tx1"/>
              </a:buClr>
            </a:pPr>
            <a:r>
              <a:rPr lang="en-US" sz="1600" dirty="0">
                <a:solidFill>
                  <a:srgbClr val="5D5D5D"/>
                </a:solidFill>
                <a:latin typeface="Calibri" panose="020F0502020204030204" pitchFamily="34" charset="0"/>
                <a:cs typeface="Calibri" panose="020F0502020204030204" pitchFamily="34" charset="0"/>
              </a:rPr>
              <a:t>Requirements around assets from a supplemental retirement account depend on  a few things.</a:t>
            </a:r>
          </a:p>
          <a:p>
            <a:pPr marL="285750" indent="-28575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Are you the spouse?</a:t>
            </a:r>
          </a:p>
          <a:p>
            <a:pPr marL="285750" indent="-28575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How old was the account holder?</a:t>
            </a:r>
          </a:p>
          <a:p>
            <a:pPr marL="285750" indent="-28575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How old are you?</a:t>
            </a:r>
          </a:p>
          <a:p>
            <a:pPr marL="285750" indent="-285750">
              <a:spcBef>
                <a:spcPts val="0"/>
              </a:spcBef>
              <a:spcAft>
                <a:spcPts val="1000"/>
              </a:spcAft>
              <a:buClr>
                <a:schemeClr val="tx1"/>
              </a:buClr>
              <a:buFont typeface="Arial" panose="020B0604020202020204" pitchFamily="34" charset="0"/>
              <a:buChar char="•"/>
            </a:pPr>
            <a:r>
              <a:rPr lang="en-US" sz="1600" dirty="0">
                <a:solidFill>
                  <a:srgbClr val="5D5D5D"/>
                </a:solidFill>
                <a:latin typeface="Calibri" panose="020F0502020204030204" pitchFamily="34" charset="0"/>
                <a:cs typeface="Calibri" panose="020F0502020204030204" pitchFamily="34" charset="0"/>
              </a:rPr>
              <a:t>Had the person already started taking withdrawals from the account?</a:t>
            </a:r>
          </a:p>
          <a:p>
            <a:pPr>
              <a:spcBef>
                <a:spcPts val="0"/>
              </a:spcBef>
              <a:spcAft>
                <a:spcPts val="1000"/>
              </a:spcAft>
              <a:buClr>
                <a:schemeClr val="tx1"/>
              </a:buClr>
            </a:pPr>
            <a:r>
              <a:rPr lang="en-US" sz="1600" dirty="0">
                <a:solidFill>
                  <a:srgbClr val="5D5D5D"/>
                </a:solidFill>
                <a:latin typeface="Calibri" panose="020F0502020204030204" pitchFamily="34" charset="0"/>
                <a:cs typeface="Calibri" panose="020F0502020204030204" pitchFamily="34" charset="0"/>
              </a:rPr>
              <a:t>Generally, an IRA rollover is recommended.</a:t>
            </a:r>
          </a:p>
          <a:p>
            <a:pPr>
              <a:spcBef>
                <a:spcPts val="0"/>
              </a:spcBef>
              <a:spcAft>
                <a:spcPts val="1000"/>
              </a:spcAft>
              <a:buClr>
                <a:schemeClr val="tx1"/>
              </a:buClr>
            </a:pPr>
            <a:endParaRPr lang="en-US" sz="1600" dirty="0">
              <a:solidFill>
                <a:srgbClr val="5D5D5D"/>
              </a:solidFill>
              <a:latin typeface="Calibri" panose="020F0502020204030204" pitchFamily="34" charset="0"/>
              <a:cs typeface="Calibri" panose="020F0502020204030204" pitchFamily="34" charset="0"/>
            </a:endParaRPr>
          </a:p>
        </p:txBody>
      </p:sp>
      <p:sp>
        <p:nvSpPr>
          <p:cNvPr id="21" name="Slide Number Placeholder 5">
            <a:extLst>
              <a:ext uri="{FF2B5EF4-FFF2-40B4-BE49-F238E27FC236}">
                <a16:creationId xmlns:a16="http://schemas.microsoft.com/office/drawing/2014/main" id="{ACB978D0-B7BF-8F48-9595-E55A4C631B8F}"/>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19</a:t>
            </a:fld>
            <a:endParaRPr lang="en-US" dirty="0">
              <a:solidFill>
                <a:schemeClr val="bg1"/>
              </a:solidFill>
            </a:endParaRPr>
          </a:p>
        </p:txBody>
      </p:sp>
    </p:spTree>
    <p:extLst>
      <p:ext uri="{BB962C8B-B14F-4D97-AF65-F5344CB8AC3E}">
        <p14:creationId xmlns:p14="http://schemas.microsoft.com/office/powerpoint/2010/main" val="28225300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fade">
                                      <p:cBhvr>
                                        <p:cTn id="12" dur="500"/>
                                        <p:tgtEl>
                                          <p:spTgt spid="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
                                            <p:txEl>
                                              <p:pRg st="5" end="5"/>
                                            </p:txEl>
                                          </p:spTgt>
                                        </p:tgtEl>
                                        <p:attrNameLst>
                                          <p:attrName>style.visibility</p:attrName>
                                        </p:attrNameLst>
                                      </p:cBhvr>
                                      <p:to>
                                        <p:strVal val="visible"/>
                                      </p:to>
                                    </p:set>
                                    <p:animEffect transition="in" filter="fade">
                                      <p:cBhvr>
                                        <p:cTn id="32"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41A6EBA-5D57-8B48-9083-112AF4B12DB3}"/>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20</a:t>
            </a:fld>
            <a:endParaRPr lang="en-US" dirty="0">
              <a:solidFill>
                <a:schemeClr val="bg1"/>
              </a:solidFill>
            </a:endParaRPr>
          </a:p>
        </p:txBody>
      </p:sp>
      <p:sp>
        <p:nvSpPr>
          <p:cNvPr id="5" name="Text Placeholder 7">
            <a:extLst>
              <a:ext uri="{FF2B5EF4-FFF2-40B4-BE49-F238E27FC236}">
                <a16:creationId xmlns:a16="http://schemas.microsoft.com/office/drawing/2014/main" id="{02A9A9D5-8330-63DD-5DCF-EA13C7CF2C30}"/>
              </a:ext>
            </a:extLst>
          </p:cNvPr>
          <p:cNvSpPr>
            <a:spLocks noGrp="1"/>
          </p:cNvSpPr>
          <p:nvPr>
            <p:ph type="body" sz="quarter" idx="13"/>
          </p:nvPr>
        </p:nvSpPr>
        <p:spPr>
          <a:xfrm>
            <a:off x="571500" y="2147461"/>
            <a:ext cx="4846637" cy="589511"/>
          </a:xfrm>
        </p:spPr>
        <p:txBody>
          <a:bodyPr/>
          <a:lstStyle/>
          <a:p>
            <a:r>
              <a:rPr lang="en-US" dirty="0"/>
              <a:t>Summary</a:t>
            </a:r>
          </a:p>
        </p:txBody>
      </p:sp>
      <p:sp>
        <p:nvSpPr>
          <p:cNvPr id="7" name="Rectangle 6">
            <a:extLst>
              <a:ext uri="{FF2B5EF4-FFF2-40B4-BE49-F238E27FC236}">
                <a16:creationId xmlns:a16="http://schemas.microsoft.com/office/drawing/2014/main" id="{4BB996C0-8D00-D430-BAF7-EFC131E1907F}"/>
              </a:ext>
            </a:extLst>
          </p:cNvPr>
          <p:cNvSpPr/>
          <p:nvPr/>
        </p:nvSpPr>
        <p:spPr>
          <a:xfrm>
            <a:off x="571500" y="2969525"/>
            <a:ext cx="5278581" cy="1646605"/>
          </a:xfrm>
          <a:prstGeom prst="rect">
            <a:avLst/>
          </a:prstGeom>
        </p:spPr>
        <p:txBody>
          <a:bodyPr wrap="square">
            <a:spAutoFit/>
          </a:bodyPr>
          <a:lstStyle/>
          <a:p>
            <a:pPr lvl="0">
              <a:spcBef>
                <a:spcPts val="1200"/>
              </a:spcBef>
            </a:pPr>
            <a:r>
              <a:rPr lang="en-US" sz="2700" dirty="0">
                <a:solidFill>
                  <a:prstClr val="white"/>
                </a:solidFill>
                <a:latin typeface="Calibri Light" panose="020F0302020204030204" pitchFamily="34" charset="0"/>
              </a:rPr>
              <a:t>✓   Estate vs. Beneficiary Planning</a:t>
            </a:r>
          </a:p>
          <a:p>
            <a:pPr lvl="0">
              <a:spcBef>
                <a:spcPts val="1200"/>
              </a:spcBef>
            </a:pPr>
            <a:r>
              <a:rPr lang="en-US" sz="2700" dirty="0">
                <a:solidFill>
                  <a:prstClr val="white"/>
                </a:solidFill>
                <a:latin typeface="Calibri Light" panose="020F0302020204030204" pitchFamily="34" charset="0"/>
              </a:rPr>
              <a:t>✓ 	Who should be your beneficiary?</a:t>
            </a:r>
          </a:p>
          <a:p>
            <a:pPr lvl="0">
              <a:spcBef>
                <a:spcPts val="1200"/>
              </a:spcBef>
            </a:pPr>
            <a:r>
              <a:rPr lang="en-US" sz="2700" dirty="0">
                <a:solidFill>
                  <a:prstClr val="white"/>
                </a:solidFill>
                <a:latin typeface="Calibri Light" panose="020F0302020204030204" pitchFamily="34" charset="0"/>
              </a:rPr>
              <a:t>✓	Inheriting Retirement Assets</a:t>
            </a:r>
          </a:p>
        </p:txBody>
      </p:sp>
      <p:cxnSp>
        <p:nvCxnSpPr>
          <p:cNvPr id="9" name="Straight Connector 8">
            <a:extLst>
              <a:ext uri="{FF2B5EF4-FFF2-40B4-BE49-F238E27FC236}">
                <a16:creationId xmlns:a16="http://schemas.microsoft.com/office/drawing/2014/main" id="{16B411E5-4119-CEC0-6C31-6C15B93E7363}"/>
              </a:ext>
            </a:extLst>
          </p:cNvPr>
          <p:cNvCxnSpPr/>
          <p:nvPr/>
        </p:nvCxnSpPr>
        <p:spPr>
          <a:xfrm>
            <a:off x="640080" y="2766467"/>
            <a:ext cx="68211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318004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04685" y="1533653"/>
            <a:ext cx="7015891" cy="1895347"/>
          </a:xfrm>
        </p:spPr>
        <p:txBody>
          <a:bodyPr>
            <a:noAutofit/>
          </a:bodyPr>
          <a:lstStyle/>
          <a:p>
            <a:r>
              <a:rPr lang="en-US" sz="5400" b="1" dirty="0"/>
              <a:t>Thank You</a:t>
            </a:r>
          </a:p>
        </p:txBody>
      </p:sp>
      <p:sp>
        <p:nvSpPr>
          <p:cNvPr id="2" name="Subtitle 1">
            <a:extLst>
              <a:ext uri="{FF2B5EF4-FFF2-40B4-BE49-F238E27FC236}">
                <a16:creationId xmlns:a16="http://schemas.microsoft.com/office/drawing/2014/main" id="{DBA72CE0-4C79-F14B-AA81-518E14DDC6F0}"/>
              </a:ext>
            </a:extLst>
          </p:cNvPr>
          <p:cNvSpPr>
            <a:spLocks noGrp="1"/>
          </p:cNvSpPr>
          <p:nvPr>
            <p:ph type="subTitle" idx="1"/>
          </p:nvPr>
        </p:nvSpPr>
        <p:spPr>
          <a:xfrm>
            <a:off x="604685" y="4162213"/>
            <a:ext cx="5491319" cy="1655761"/>
          </a:xfrm>
        </p:spPr>
        <p:txBody>
          <a:bodyPr/>
          <a:lstStyle/>
          <a:p>
            <a:endParaRPr lang="en-US" dirty="0"/>
          </a:p>
        </p:txBody>
      </p:sp>
      <p:sp>
        <p:nvSpPr>
          <p:cNvPr id="7" name="Slide Number Placeholder 5">
            <a:extLst>
              <a:ext uri="{FF2B5EF4-FFF2-40B4-BE49-F238E27FC236}">
                <a16:creationId xmlns:a16="http://schemas.microsoft.com/office/drawing/2014/main" id="{F1816AAB-6D41-F547-B7A8-F632E00B450E}"/>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42-10280-04  | 2024/05/17  |  </a:t>
            </a:r>
            <a:fld id="{D0C23CAC-3615-4471-B9FB-AB376FAFF36C}" type="slidenum">
              <a:rPr lang="en-US" smtClean="0">
                <a:solidFill>
                  <a:schemeClr val="bg1"/>
                </a:solidFill>
              </a:rPr>
              <a:pPr/>
              <a:t>21</a:t>
            </a:fld>
            <a:endParaRPr lang="en-US" dirty="0">
              <a:solidFill>
                <a:schemeClr val="bg1"/>
              </a:solidFill>
            </a:endParaRPr>
          </a:p>
        </p:txBody>
      </p:sp>
    </p:spTree>
    <p:extLst>
      <p:ext uri="{BB962C8B-B14F-4D97-AF65-F5344CB8AC3E}">
        <p14:creationId xmlns:p14="http://schemas.microsoft.com/office/powerpoint/2010/main" val="3443499240"/>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idx="4294967295"/>
          </p:nvPr>
        </p:nvSpPr>
        <p:spPr>
          <a:xfrm>
            <a:off x="671513" y="365125"/>
            <a:ext cx="10782300" cy="1325563"/>
          </a:xfrm>
        </p:spPr>
        <p:txBody>
          <a:bodyPr lIns="0"/>
          <a:lstStyle/>
          <a:p>
            <a:r>
              <a:rPr dirty="0"/>
              <a:t>Dis</a:t>
            </a:r>
            <a:r>
              <a:rPr lang="en-US" dirty="0"/>
              <a:t>closure</a:t>
            </a:r>
            <a:endParaRPr dirty="0"/>
          </a:p>
        </p:txBody>
      </p:sp>
      <p:sp>
        <p:nvSpPr>
          <p:cNvPr id="8" name="Rectangle 7">
            <a:extLst>
              <a:ext uri="{FF2B5EF4-FFF2-40B4-BE49-F238E27FC236}">
                <a16:creationId xmlns:a16="http://schemas.microsoft.com/office/drawing/2014/main" id="{F2245083-6FBD-524A-B237-7D15DD24BAA1}"/>
              </a:ext>
            </a:extLst>
          </p:cNvPr>
          <p:cNvSpPr/>
          <p:nvPr/>
        </p:nvSpPr>
        <p:spPr>
          <a:xfrm>
            <a:off x="671513" y="1456267"/>
            <a:ext cx="10904510" cy="4368800"/>
          </a:xfrm>
          <a:prstGeom prst="rect">
            <a:avLst/>
          </a:prstGeom>
        </p:spPr>
        <p:txBody>
          <a:bodyPr wrap="square" lIns="0" tIns="0" rIns="0" bIns="0">
            <a:noAutofit/>
          </a:bodyPr>
          <a:lstStyle/>
          <a:p>
            <a:pPr>
              <a:spcBef>
                <a:spcPts val="1200"/>
              </a:spcBef>
            </a:pPr>
            <a:r>
              <a:rPr lang="en-US" sz="1300" dirty="0">
                <a:solidFill>
                  <a:srgbClr val="5D5D5D"/>
                </a:solidFill>
                <a:latin typeface="Calibri Light" panose="020F0302020204030204" pitchFamily="34" charset="0"/>
                <a:cs typeface="Calibri Light" panose="020F0302020204030204" pitchFamily="34" charset="0"/>
              </a:rPr>
              <a:t>Security Benefit, its affiliates and subsidiaries, and their respective employees and representatives, do not provide tax, accounting, or legal advice. Any statements contained herein concerning taxes were not intended as and should not be construed as tax advice, nor should they be used for the purpose of avoiding federal, state, or local taxes and/or tax penalties. Please seek independent tax, accounting, or legal advice.</a:t>
            </a:r>
          </a:p>
        </p:txBody>
      </p:sp>
      <p:sp>
        <p:nvSpPr>
          <p:cNvPr id="6" name="Slide Number Placeholder 5">
            <a:extLst>
              <a:ext uri="{FF2B5EF4-FFF2-40B4-BE49-F238E27FC236}">
                <a16:creationId xmlns:a16="http://schemas.microsoft.com/office/drawing/2014/main" id="{4C46614F-B3C8-C846-A4EA-7D22445F8812}"/>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accent1"/>
                </a:solidFill>
              </a:rPr>
              <a:t>42-10280-04  | 2024/05/17  |  </a:t>
            </a:r>
            <a:fld id="{D0C23CAC-3615-4471-B9FB-AB376FAFF36C}" type="slidenum">
              <a:rPr lang="en-US" smtClean="0">
                <a:solidFill>
                  <a:schemeClr val="accent1"/>
                </a:solidFill>
              </a:rPr>
              <a:pPr/>
              <a:t>22</a:t>
            </a:fld>
            <a:endParaRPr lang="en-US" dirty="0">
              <a:solidFill>
                <a:schemeClr val="accent1"/>
              </a:solidFill>
            </a:endParaRPr>
          </a:p>
        </p:txBody>
      </p:sp>
    </p:spTree>
  </p:cSld>
  <p:clrMapOvr>
    <a:masterClrMapping/>
  </p:clrMapOvr>
</p:sld>
</file>

<file path=ppt/theme/theme1.xml><?xml version="1.0" encoding="utf-8"?>
<a:theme xmlns:a="http://schemas.openxmlformats.org/drawingml/2006/main" name="SB-Corporate-Standard">
  <a:themeElements>
    <a:clrScheme name="Custom 5">
      <a:dk1>
        <a:srgbClr val="477388"/>
      </a:dk1>
      <a:lt1>
        <a:sysClr val="window" lastClr="FFFFFF"/>
      </a:lt1>
      <a:dk2>
        <a:srgbClr val="477388"/>
      </a:dk2>
      <a:lt2>
        <a:srgbClr val="F2F2F2"/>
      </a:lt2>
      <a:accent1>
        <a:srgbClr val="5B5D62"/>
      </a:accent1>
      <a:accent2>
        <a:srgbClr val="FF7D1B"/>
      </a:accent2>
      <a:accent3>
        <a:srgbClr val="00AB8E"/>
      </a:accent3>
      <a:accent4>
        <a:srgbClr val="CEDC00"/>
      </a:accent4>
      <a:accent5>
        <a:srgbClr val="BCBDC1"/>
      </a:accent5>
      <a:accent6>
        <a:srgbClr val="84B1D4"/>
      </a:accent6>
      <a:hlink>
        <a:srgbClr val="84B1D4"/>
      </a:hlink>
      <a:folHlink>
        <a:srgbClr val="84B1D4"/>
      </a:folHlink>
    </a:clrScheme>
    <a:fontScheme name="SB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9250-07 SB Sustainable Advantage Deck FPUO - New Corp Template" id="{5542ECEC-D2E5-B247-8047-15304B7C7A86}" vid="{D2D4085D-864F-194C-BAD5-864263ABAC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3004</TotalTime>
  <Words>3119</Words>
  <Application>Microsoft Macintosh PowerPoint</Application>
  <PresentationFormat>Widescreen</PresentationFormat>
  <Paragraphs>285</Paragraphs>
  <Slides>22</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Calibri</vt:lpstr>
      <vt:lpstr>Sofia Pro Semi Bold</vt:lpstr>
      <vt:lpstr>Wingdings</vt:lpstr>
      <vt:lpstr>Calibri Light</vt:lpstr>
      <vt:lpstr>Arial</vt:lpstr>
      <vt:lpstr>ProximaNova-Regular</vt:lpstr>
      <vt:lpstr>SB-Corporate-Standard</vt:lpstr>
      <vt:lpstr>Who will get your IRA assets?  YOUR FAMILY, YOUR ESTATE, OR THE IRS</vt:lpstr>
      <vt:lpstr>Introduction</vt:lpstr>
      <vt:lpstr>Who will get your IRA assets?</vt:lpstr>
      <vt:lpstr>PowerPoint Presentation</vt:lpstr>
      <vt:lpstr>Who will get your IRA assets?</vt:lpstr>
      <vt:lpstr>Estate vs. Beneficiary Planning</vt:lpstr>
      <vt:lpstr>Estate vs. Beneficiary Planning</vt:lpstr>
      <vt:lpstr>Estate vs. Beneficiary Planning</vt:lpstr>
      <vt:lpstr>Estate vs. Beneficiary Planning</vt:lpstr>
      <vt:lpstr>Estate vs. Beneficiary Planning</vt:lpstr>
      <vt:lpstr>Who will get your IRA assets?</vt:lpstr>
      <vt:lpstr>Your beneficiary?</vt:lpstr>
      <vt:lpstr>Your beneficiary?</vt:lpstr>
      <vt:lpstr>Your IRA assets?</vt:lpstr>
      <vt:lpstr>Who will get your IRA assets?</vt:lpstr>
      <vt:lpstr>Inheriting Retirement Assets</vt:lpstr>
      <vt:lpstr>Inheriting Retirement Assets</vt:lpstr>
      <vt:lpstr>Inheriting Retirement Assets</vt:lpstr>
      <vt:lpstr>Inheriting Retirement Assets</vt:lpstr>
      <vt:lpstr>PowerPoint Presentation</vt:lpstr>
      <vt:lpstr>Thank You</vt:lpstr>
      <vt:lpstr>Disclosure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Designing Your  Retirement Income  Blueprint</dc:title>
  <dc:creator>Brady Myers</dc:creator>
  <cp:lastModifiedBy>Galitzer, Molly</cp:lastModifiedBy>
  <cp:revision>202</cp:revision>
  <cp:lastPrinted>2023-10-23T15:39:03Z</cp:lastPrinted>
  <dcterms:created xsi:type="dcterms:W3CDTF">2021-01-05T16:21:14Z</dcterms:created>
  <dcterms:modified xsi:type="dcterms:W3CDTF">2024-05-13T17:01:37Z</dcterms:modified>
</cp:coreProperties>
</file>