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notesSlides/notesSlide21.xml" ContentType="application/vnd.openxmlformats-officedocument.presentationml.notesSlide+xml"/>
  <Override PartName="/ppt/charts/chart3.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68" r:id="rId1"/>
  </p:sldMasterIdLst>
  <p:notesMasterIdLst>
    <p:notesMasterId r:id="rId43"/>
  </p:notesMasterIdLst>
  <p:handoutMasterIdLst>
    <p:handoutMasterId r:id="rId44"/>
  </p:handoutMasterIdLst>
  <p:sldIdLst>
    <p:sldId id="280" r:id="rId2"/>
    <p:sldId id="257" r:id="rId3"/>
    <p:sldId id="285" r:id="rId4"/>
    <p:sldId id="286" r:id="rId5"/>
    <p:sldId id="337" r:id="rId6"/>
    <p:sldId id="320" r:id="rId7"/>
    <p:sldId id="338" r:id="rId8"/>
    <p:sldId id="339" r:id="rId9"/>
    <p:sldId id="340" r:id="rId10"/>
    <p:sldId id="327" r:id="rId11"/>
    <p:sldId id="341" r:id="rId12"/>
    <p:sldId id="342" r:id="rId13"/>
    <p:sldId id="343" r:id="rId14"/>
    <p:sldId id="344" r:id="rId15"/>
    <p:sldId id="345" r:id="rId16"/>
    <p:sldId id="346" r:id="rId17"/>
    <p:sldId id="289" r:id="rId18"/>
    <p:sldId id="290" r:id="rId19"/>
    <p:sldId id="291" r:id="rId20"/>
    <p:sldId id="293" r:id="rId21"/>
    <p:sldId id="294" r:id="rId22"/>
    <p:sldId id="319" r:id="rId23"/>
    <p:sldId id="355" r:id="rId24"/>
    <p:sldId id="298" r:id="rId25"/>
    <p:sldId id="299" r:id="rId26"/>
    <p:sldId id="300" r:id="rId27"/>
    <p:sldId id="301" r:id="rId28"/>
    <p:sldId id="357" r:id="rId29"/>
    <p:sldId id="303" r:id="rId30"/>
    <p:sldId id="317" r:id="rId31"/>
    <p:sldId id="316" r:id="rId32"/>
    <p:sldId id="307" r:id="rId33"/>
    <p:sldId id="315" r:id="rId34"/>
    <p:sldId id="325" r:id="rId35"/>
    <p:sldId id="311" r:id="rId36"/>
    <p:sldId id="312" r:id="rId37"/>
    <p:sldId id="314" r:id="rId38"/>
    <p:sldId id="318" r:id="rId39"/>
    <p:sldId id="323" r:id="rId40"/>
    <p:sldId id="324" r:id="rId41"/>
    <p:sldId id="273" r:id="rId42"/>
  </p:sldIdLst>
  <p:sldSz cx="9144000" cy="5157788"/>
  <p:notesSz cx="7315200" cy="9601200"/>
  <p:defaultTextStyle>
    <a:defPPr>
      <a:defRPr lang="en-US"/>
    </a:defPPr>
    <a:lvl1pPr marL="0" algn="l" defTabSz="343220" rtl="0" eaLnBrk="1" latinLnBrk="0" hangingPunct="1">
      <a:defRPr sz="1351" kern="1200">
        <a:solidFill>
          <a:schemeClr val="tx1"/>
        </a:solidFill>
        <a:latin typeface="+mn-lt"/>
        <a:ea typeface="+mn-ea"/>
        <a:cs typeface="+mn-cs"/>
      </a:defRPr>
    </a:lvl1pPr>
    <a:lvl2pPr marL="343220" algn="l" defTabSz="343220" rtl="0" eaLnBrk="1" latinLnBrk="0" hangingPunct="1">
      <a:defRPr sz="1351" kern="1200">
        <a:solidFill>
          <a:schemeClr val="tx1"/>
        </a:solidFill>
        <a:latin typeface="+mn-lt"/>
        <a:ea typeface="+mn-ea"/>
        <a:cs typeface="+mn-cs"/>
      </a:defRPr>
    </a:lvl2pPr>
    <a:lvl3pPr marL="686440" algn="l" defTabSz="343220" rtl="0" eaLnBrk="1" latinLnBrk="0" hangingPunct="1">
      <a:defRPr sz="1351" kern="1200">
        <a:solidFill>
          <a:schemeClr val="tx1"/>
        </a:solidFill>
        <a:latin typeface="+mn-lt"/>
        <a:ea typeface="+mn-ea"/>
        <a:cs typeface="+mn-cs"/>
      </a:defRPr>
    </a:lvl3pPr>
    <a:lvl4pPr marL="1029660" algn="l" defTabSz="343220" rtl="0" eaLnBrk="1" latinLnBrk="0" hangingPunct="1">
      <a:defRPr sz="1351" kern="1200">
        <a:solidFill>
          <a:schemeClr val="tx1"/>
        </a:solidFill>
        <a:latin typeface="+mn-lt"/>
        <a:ea typeface="+mn-ea"/>
        <a:cs typeface="+mn-cs"/>
      </a:defRPr>
    </a:lvl4pPr>
    <a:lvl5pPr marL="1372880" algn="l" defTabSz="343220" rtl="0" eaLnBrk="1" latinLnBrk="0" hangingPunct="1">
      <a:defRPr sz="1351" kern="1200">
        <a:solidFill>
          <a:schemeClr val="tx1"/>
        </a:solidFill>
        <a:latin typeface="+mn-lt"/>
        <a:ea typeface="+mn-ea"/>
        <a:cs typeface="+mn-cs"/>
      </a:defRPr>
    </a:lvl5pPr>
    <a:lvl6pPr marL="1716100" algn="l" defTabSz="343220" rtl="0" eaLnBrk="1" latinLnBrk="0" hangingPunct="1">
      <a:defRPr sz="1351" kern="1200">
        <a:solidFill>
          <a:schemeClr val="tx1"/>
        </a:solidFill>
        <a:latin typeface="+mn-lt"/>
        <a:ea typeface="+mn-ea"/>
        <a:cs typeface="+mn-cs"/>
      </a:defRPr>
    </a:lvl6pPr>
    <a:lvl7pPr marL="2059320" algn="l" defTabSz="343220" rtl="0" eaLnBrk="1" latinLnBrk="0" hangingPunct="1">
      <a:defRPr sz="1351" kern="1200">
        <a:solidFill>
          <a:schemeClr val="tx1"/>
        </a:solidFill>
        <a:latin typeface="+mn-lt"/>
        <a:ea typeface="+mn-ea"/>
        <a:cs typeface="+mn-cs"/>
      </a:defRPr>
    </a:lvl7pPr>
    <a:lvl8pPr marL="2402540" algn="l" defTabSz="343220" rtl="0" eaLnBrk="1" latinLnBrk="0" hangingPunct="1">
      <a:defRPr sz="1351" kern="1200">
        <a:solidFill>
          <a:schemeClr val="tx1"/>
        </a:solidFill>
        <a:latin typeface="+mn-lt"/>
        <a:ea typeface="+mn-ea"/>
        <a:cs typeface="+mn-cs"/>
      </a:defRPr>
    </a:lvl8pPr>
    <a:lvl9pPr marL="2745760" algn="l" defTabSz="343220" rtl="0" eaLnBrk="1" latinLnBrk="0" hangingPunct="1">
      <a:defRPr sz="135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5" userDrawn="1">
          <p15:clr>
            <a:srgbClr val="A4A3A4"/>
          </p15:clr>
        </p15:guide>
        <p15:guide id="2" pos="2250" userDrawn="1">
          <p15:clr>
            <a:srgbClr val="A4A3A4"/>
          </p15:clr>
        </p15:guide>
        <p15:guide id="3" orient="horz" pos="3177" userDrawn="1">
          <p15:clr>
            <a:srgbClr val="A4A3A4"/>
          </p15:clr>
        </p15:guide>
        <p15:guide id="4" pos="28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esher, Melissa"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D85F"/>
    <a:srgbClr val="FFAE28"/>
    <a:srgbClr val="EBAE3C"/>
    <a:srgbClr val="E2A950"/>
    <a:srgbClr val="6A6B3F"/>
    <a:srgbClr val="74B8DB"/>
    <a:srgbClr val="C8DC84"/>
    <a:srgbClr val="E9EBED"/>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84" autoAdjust="0"/>
    <p:restoredTop sz="88777" autoAdjust="0"/>
  </p:normalViewPr>
  <p:slideViewPr>
    <p:cSldViewPr snapToGrid="0" showGuides="1">
      <p:cViewPr varScale="1">
        <p:scale>
          <a:sx n="163" d="100"/>
          <a:sy n="163" d="100"/>
        </p:scale>
        <p:origin x="1360" y="176"/>
      </p:cViewPr>
      <p:guideLst>
        <p:guide orient="horz" pos="1625"/>
        <p:guide pos="2250"/>
        <p:guide orient="horz" pos="3177"/>
        <p:guide pos="288"/>
      </p:guideLst>
    </p:cSldViewPr>
  </p:slideViewPr>
  <p:outlineViewPr>
    <p:cViewPr>
      <p:scale>
        <a:sx n="33" d="100"/>
        <a:sy n="33" d="100"/>
      </p:scale>
      <p:origin x="0" y="-22728"/>
    </p:cViewPr>
  </p:outlineViewPr>
  <p:notesTextViewPr>
    <p:cViewPr>
      <p:scale>
        <a:sx n="1" d="1"/>
        <a:sy n="1" d="1"/>
      </p:scale>
      <p:origin x="0" y="0"/>
    </p:cViewPr>
  </p:notesTextViewPr>
  <p:notesViewPr>
    <p:cSldViewPr snapToGrid="0" showGuides="1">
      <p:cViewPr varScale="1">
        <p:scale>
          <a:sx n="58" d="100"/>
          <a:sy n="58" d="100"/>
        </p:scale>
        <p:origin x="315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rgbClr val="BED85F"/>
              </a:solidFill>
              <a:ln w="19050">
                <a:solidFill>
                  <a:schemeClr val="bg1"/>
                </a:solidFill>
              </a:ln>
            </c:spPr>
            <c:extLst>
              <c:ext xmlns:c16="http://schemas.microsoft.com/office/drawing/2014/chart" uri="{C3380CC4-5D6E-409C-BE32-E72D297353CC}">
                <c16:uniqueId val="{00000001-BA26-47C8-B965-8C706FED78F6}"/>
              </c:ext>
            </c:extLst>
          </c:dPt>
          <c:dPt>
            <c:idx val="1"/>
            <c:bubble3D val="0"/>
            <c:spPr>
              <a:solidFill>
                <a:schemeClr val="bg1">
                  <a:lumMod val="50000"/>
                </a:schemeClr>
              </a:solidFill>
              <a:ln w="19050">
                <a:solidFill>
                  <a:schemeClr val="bg1"/>
                </a:solidFill>
              </a:ln>
            </c:spPr>
            <c:extLst>
              <c:ext xmlns:c16="http://schemas.microsoft.com/office/drawing/2014/chart" uri="{C3380CC4-5D6E-409C-BE32-E72D297353CC}">
                <c16:uniqueId val="{00000002-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Sheet1!$A$2:$A$3</c:f>
              <c:strCache>
                <c:ptCount val="2"/>
                <c:pt idx="0">
                  <c:v>Personal Savings</c:v>
                </c:pt>
                <c:pt idx="1">
                  <c:v>State Pension</c:v>
                </c:pt>
              </c:strCache>
            </c:strRef>
          </c:cat>
          <c:val>
            <c:numRef>
              <c:f>Sheet1!$B$2:$B$3</c:f>
              <c:numCache>
                <c:formatCode>General</c:formatCode>
                <c:ptCount val="2"/>
                <c:pt idx="0">
                  <c:v>0.5</c:v>
                </c:pt>
                <c:pt idx="1">
                  <c:v>0.5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9306-914A-A278-F953750C7C35}"/>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sz="1200"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a:noFill/>
        </a:ln>
        <a:scene3d>
          <a:camera prst="orthographicFront"/>
          <a:lightRig rig="threePt" dir="t"/>
        </a:scene3d>
      </c:spPr>
    </c:plotArea>
    <c:legend>
      <c:legendPos val="r"/>
      <c:layout>
        <c:manualLayout>
          <c:xMode val="edge"/>
          <c:yMode val="edge"/>
          <c:x val="0.62220429280370393"/>
          <c:y val="0.73092329999756767"/>
          <c:w val="0.26419634263715108"/>
          <c:h val="0.1495973514674302"/>
        </c:manualLayout>
      </c:layout>
      <c:overlay val="0"/>
      <c:txPr>
        <a:bodyPr/>
        <a:lstStyle/>
        <a:p>
          <a:pPr>
            <a:defRPr sz="11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45EC-2246-9E36-ADDEE2602CA7}"/>
            </c:ext>
          </c:extLst>
        </c:ser>
        <c:ser>
          <c:idx val="1"/>
          <c:order val="1"/>
          <c:tx>
            <c:strRef>
              <c:f>Sheet1!$C$1</c:f>
              <c:strCache>
                <c:ptCount val="1"/>
                <c:pt idx="0">
                  <c:v>Retirement Assets</c:v>
                </c:pt>
              </c:strCache>
            </c:strRef>
          </c:tx>
          <c:spPr>
            <a:solidFill>
              <a:srgbClr val="BED85F"/>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45EC-2246-9E36-ADDEE2602CA7}"/>
              </c:ext>
            </c:extLst>
          </c:dPt>
          <c:dPt>
            <c:idx val="3"/>
            <c:invertIfNegative val="0"/>
            <c:bubble3D val="0"/>
            <c:extLst>
              <c:ext xmlns:c16="http://schemas.microsoft.com/office/drawing/2014/chart" uri="{C3380CC4-5D6E-409C-BE32-E72D297353CC}">
                <c16:uniqueId val="{00000002-45EC-2246-9E36-ADDEE2602CA7}"/>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60</c:v>
                </c:pt>
                <c:pt idx="1">
                  <c:v>67</c:v>
                </c:pt>
                <c:pt idx="2">
                  <c:v>73</c:v>
                </c:pt>
                <c:pt idx="3">
                  <c:v>80</c:v>
                </c:pt>
              </c:numCache>
            </c:numRef>
          </c:val>
          <c:extLst>
            <c:ext xmlns:c16="http://schemas.microsoft.com/office/drawing/2014/chart" uri="{C3380CC4-5D6E-409C-BE32-E72D297353CC}">
              <c16:uniqueId val="{00000003-45EC-2246-9E36-ADDEE2602CA7}"/>
            </c:ext>
          </c:extLst>
        </c:ser>
        <c:ser>
          <c:idx val="2"/>
          <c:order val="2"/>
          <c:tx>
            <c:strRef>
              <c:f>Sheet1!$D$1</c:f>
              <c:strCache>
                <c:ptCount val="1"/>
              </c:strCache>
            </c:strRef>
          </c:tx>
          <c:spPr>
            <a:solidFill>
              <a:srgbClr val="BED85F"/>
            </a:solidFill>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numCache>
            </c:numRef>
          </c:val>
          <c:extLst>
            <c:ext xmlns:c16="http://schemas.microsoft.com/office/drawing/2014/chart" uri="{C3380CC4-5D6E-409C-BE32-E72D297353CC}">
              <c16:uniqueId val="{00000004-45EC-2246-9E36-ADDEE2602CA7}"/>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sz="1200"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egendEntry>
        <c:idx val="0"/>
        <c:delete val="1"/>
      </c:legendEntry>
      <c:layout>
        <c:manualLayout>
          <c:xMode val="edge"/>
          <c:yMode val="edge"/>
          <c:x val="0.62220429280370393"/>
          <c:y val="0.73092329999756767"/>
          <c:w val="0.29385594136874144"/>
          <c:h val="0.19400076831270929"/>
        </c:manualLayout>
      </c:layout>
      <c:overlay val="0"/>
      <c:txPr>
        <a:bodyPr/>
        <a:lstStyle/>
        <a:p>
          <a:pPr>
            <a:defRPr sz="105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700352768049833E-2"/>
          <c:y val="7.2599622476832854E-2"/>
          <c:w val="0.90890920569311551"/>
          <c:h val="0.77073820304230956"/>
        </c:manualLayout>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071A-4DFD-988A-5834DA6A2543}"/>
            </c:ext>
          </c:extLst>
        </c:ser>
        <c:ser>
          <c:idx val="1"/>
          <c:order val="1"/>
          <c:tx>
            <c:strRef>
              <c:f>Sheet1!$C$1</c:f>
              <c:strCache>
                <c:ptCount val="1"/>
                <c:pt idx="0">
                  <c:v>Accumulated earnings</c:v>
                </c:pt>
              </c:strCache>
            </c:strRef>
          </c:tx>
          <c:spPr>
            <a:solidFill>
              <a:schemeClr val="tx2"/>
            </a:solidFill>
          </c:spPr>
          <c:invertIfNegative val="0"/>
          <c:dLbls>
            <c:dLbl>
              <c:idx val="0"/>
              <c:tx>
                <c:rich>
                  <a:bodyPr/>
                  <a:lstStyle/>
                  <a:p>
                    <a:fld id="{D31195F6-FA92-B44C-8A04-44D7A7393DBF}"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071A-4DFD-988A-5834DA6A2543}"/>
                </c:ext>
              </c:extLst>
            </c:dLbl>
            <c:dLbl>
              <c:idx val="1"/>
              <c:tx>
                <c:rich>
                  <a:bodyPr/>
                  <a:lstStyle/>
                  <a:p>
                    <a:fld id="{0590B56B-0737-2044-802A-E4BC8887F8B0}"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071A-4DFD-988A-5834DA6A2543}"/>
                </c:ext>
              </c:extLst>
            </c:dLbl>
            <c:dLbl>
              <c:idx val="2"/>
              <c:tx>
                <c:rich>
                  <a:bodyPr/>
                  <a:lstStyle/>
                  <a:p>
                    <a:fld id="{EB1FBD99-FDB0-E345-81AA-896A29E9077C}"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071A-4DFD-988A-5834DA6A2543}"/>
                </c:ext>
              </c:extLst>
            </c:dLbl>
            <c:dLbl>
              <c:idx val="3"/>
              <c:tx>
                <c:rich>
                  <a:bodyPr/>
                  <a:lstStyle/>
                  <a:p>
                    <a:fld id="{0ED57039-0FFB-FE41-9195-FFF7106765C5}"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071A-4DFD-988A-5834DA6A2543}"/>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35727.74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$35,728 </c:v>
                  </c:pt>
                </c15:dlblRangeCache>
              </c15:datalabelsRange>
            </c:ext>
            <c:ext xmlns:c16="http://schemas.microsoft.com/office/drawing/2014/chart" uri="{C3380CC4-5D6E-409C-BE32-E72D297353CC}">
              <c16:uniqueId val="{00000001-071A-4DFD-988A-5834DA6A2543}"/>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tr"/>
      <c:legendEntry>
        <c:idx val="0"/>
        <c:txPr>
          <a:bodyPr/>
          <a:lstStyle/>
          <a:p>
            <a:pPr>
              <a:defRPr sz="1400">
                <a:solidFill>
                  <a:schemeClr val="accent3"/>
                </a:solidFill>
              </a:defRPr>
            </a:pPr>
            <a:endParaRPr lang="en-US"/>
          </a:p>
        </c:txPr>
      </c:legendEntry>
      <c:legendEntry>
        <c:idx val="1"/>
        <c:txPr>
          <a:bodyPr/>
          <a:lstStyle/>
          <a:p>
            <a:pPr>
              <a:defRPr sz="1400">
                <a:solidFill>
                  <a:schemeClr val="accent3"/>
                </a:solidFill>
              </a:defRPr>
            </a:pPr>
            <a:endParaRPr lang="en-US"/>
          </a:p>
        </c:txPr>
      </c:legendEntry>
      <c:layout>
        <c:manualLayout>
          <c:xMode val="edge"/>
          <c:yMode val="edge"/>
          <c:x val="0.79976813829569482"/>
          <c:y val="6.1082183914127106E-2"/>
          <c:w val="0.18211850547555894"/>
          <c:h val="0.18661969911653678"/>
        </c:manualLayout>
      </c:layout>
      <c:overlay val="0"/>
      <c:txPr>
        <a:bodyPr/>
        <a:lstStyle/>
        <a:p>
          <a:pPr>
            <a:defRPr sz="1400">
              <a:solidFill>
                <a:schemeClr val="accent3"/>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diagrams/_rels/data1.xml.rels><?xml version="1.0" encoding="UTF-8" standalone="yes"?>
<Relationships xmlns="http://schemas.openxmlformats.org/package/2006/relationships"><Relationship Id="rId1" Type="http://schemas.openxmlformats.org/officeDocument/2006/relationships/hyperlink" Target="https://oapi.trs.state.tx.us/ONAC/do/requestPasswordSetup"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oapi.trs.state.tx.us/ONAC/do/requestPasswordSetup"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330E42-836D-49DE-8AC1-A314463B81A4}"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A7C7D927-824B-4BAE-B4FF-0D348AC807D4}">
      <dgm:prSet custT="1"/>
      <dgm:spPr/>
      <dgm:t>
        <a:bodyPr/>
        <a:lstStyle/>
        <a:p>
          <a:r>
            <a:rPr lang="en-US" sz="1800" b="0" i="0" dirty="0"/>
            <a:t>Review your plan options</a:t>
          </a:r>
          <a:endParaRPr lang="en-US" sz="1800" dirty="0"/>
        </a:p>
      </dgm:t>
    </dgm:pt>
    <dgm:pt modelId="{19F95B88-0194-4640-B8F0-5FF41E181F46}" type="parTrans" cxnId="{CEB93253-7E45-4D8E-AB13-9366B73DE689}">
      <dgm:prSet/>
      <dgm:spPr/>
      <dgm:t>
        <a:bodyPr/>
        <a:lstStyle/>
        <a:p>
          <a:endParaRPr lang="en-US"/>
        </a:p>
      </dgm:t>
    </dgm:pt>
    <dgm:pt modelId="{9DD6527F-32C6-4240-9AC6-898078D15DC8}" type="sibTrans" cxnId="{CEB93253-7E45-4D8E-AB13-9366B73DE689}">
      <dgm:prSet phldrT="01" phldr="0"/>
      <dgm:spPr/>
      <dgm:t>
        <a:bodyPr/>
        <a:lstStyle/>
        <a:p>
          <a:r>
            <a:rPr lang="en-US"/>
            <a:t>01</a:t>
          </a:r>
          <a:endParaRPr lang="en-US" dirty="0"/>
        </a:p>
      </dgm:t>
    </dgm:pt>
    <dgm:pt modelId="{C700877B-AE4D-4A46-B102-71F3D60370EF}">
      <dgm:prSet custT="1"/>
      <dgm:spPr/>
      <dgm:t>
        <a:bodyPr/>
        <a:lstStyle/>
        <a:p>
          <a:r>
            <a:rPr lang="en-US" sz="1600" b="0" i="0" dirty="0"/>
            <a:t>Register for your benefits - </a:t>
          </a:r>
          <a:r>
            <a:rPr lang="en-US" sz="1600" b="0" i="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MyTRS</a:t>
          </a:r>
          <a:endParaRPr lang="en-US" sz="1600" dirty="0">
            <a:solidFill>
              <a:schemeClr val="bg1"/>
            </a:solidFill>
          </a:endParaRPr>
        </a:p>
      </dgm:t>
    </dgm:pt>
    <dgm:pt modelId="{5F560E1E-0CD9-48EC-ACDA-8C9D2737B055}" type="parTrans" cxnId="{11E83E33-A758-47D1-9DC7-E56E114251B8}">
      <dgm:prSet/>
      <dgm:spPr/>
      <dgm:t>
        <a:bodyPr/>
        <a:lstStyle/>
        <a:p>
          <a:endParaRPr lang="en-US"/>
        </a:p>
      </dgm:t>
    </dgm:pt>
    <dgm:pt modelId="{6E3259C7-BCC7-4F14-A5B5-1D9F5670786D}" type="sibTrans" cxnId="{11E83E33-A758-47D1-9DC7-E56E114251B8}">
      <dgm:prSet phldrT="02" phldr="0"/>
      <dgm:spPr/>
      <dgm:t>
        <a:bodyPr/>
        <a:lstStyle/>
        <a:p>
          <a:r>
            <a:rPr lang="en-US"/>
            <a:t>02</a:t>
          </a:r>
          <a:endParaRPr lang="en-US" dirty="0"/>
        </a:p>
      </dgm:t>
    </dgm:pt>
    <dgm:pt modelId="{35AB8FC2-2023-4613-A9D5-01E8F0C25847}">
      <dgm:prSet custT="1"/>
      <dgm:spPr/>
      <dgm:t>
        <a:bodyPr/>
        <a:lstStyle/>
        <a:p>
          <a:r>
            <a:rPr lang="en-US" sz="1600" b="0" i="0" dirty="0"/>
            <a:t>Start small – start now</a:t>
          </a:r>
          <a:endParaRPr lang="en-US" sz="1600" dirty="0"/>
        </a:p>
      </dgm:t>
    </dgm:pt>
    <dgm:pt modelId="{F907A658-CB05-40D6-83EE-E72F5CEE8C0B}" type="parTrans" cxnId="{71BD5BFF-666E-4188-A7C6-DC718838CB36}">
      <dgm:prSet/>
      <dgm:spPr/>
      <dgm:t>
        <a:bodyPr/>
        <a:lstStyle/>
        <a:p>
          <a:endParaRPr lang="en-US"/>
        </a:p>
      </dgm:t>
    </dgm:pt>
    <dgm:pt modelId="{BB0BB99B-8A39-42F5-AC75-129585939F66}" type="sibTrans" cxnId="{71BD5BFF-666E-4188-A7C6-DC718838CB36}">
      <dgm:prSet phldrT="04" phldr="0"/>
      <dgm:spPr/>
      <dgm:t>
        <a:bodyPr/>
        <a:lstStyle/>
        <a:p>
          <a:r>
            <a:rPr lang="en-US"/>
            <a:t>04</a:t>
          </a:r>
          <a:endParaRPr lang="en-US" dirty="0"/>
        </a:p>
      </dgm:t>
    </dgm:pt>
    <dgm:pt modelId="{02D5925F-487F-4B10-B53F-A38DE59B8122}">
      <dgm:prSet custT="1"/>
      <dgm:spPr/>
      <dgm:t>
        <a:bodyPr/>
        <a:lstStyle/>
        <a:p>
          <a:r>
            <a:rPr lang="en-US" sz="1600" b="0" i="0" dirty="0"/>
            <a:t>Review your retirement portfolio annually</a:t>
          </a:r>
          <a:endParaRPr lang="en-US" sz="1600" dirty="0"/>
        </a:p>
      </dgm:t>
    </dgm:pt>
    <dgm:pt modelId="{3F7A9438-D15D-4803-A7D3-889A320D7AED}" type="parTrans" cxnId="{F02C07F8-2F62-4067-ABA8-74836CB5093D}">
      <dgm:prSet/>
      <dgm:spPr/>
      <dgm:t>
        <a:bodyPr/>
        <a:lstStyle/>
        <a:p>
          <a:endParaRPr lang="en-US"/>
        </a:p>
      </dgm:t>
    </dgm:pt>
    <dgm:pt modelId="{9510EF04-AF13-4DE6-8F9F-B962489B6DF1}" type="sibTrans" cxnId="{F02C07F8-2F62-4067-ABA8-74836CB5093D}">
      <dgm:prSet phldrT="05" phldr="0"/>
      <dgm:spPr/>
      <dgm:t>
        <a:bodyPr/>
        <a:lstStyle/>
        <a:p>
          <a:r>
            <a:rPr lang="en-US"/>
            <a:t>05</a:t>
          </a:r>
          <a:endParaRPr lang="en-US" dirty="0"/>
        </a:p>
      </dgm:t>
    </dgm:pt>
    <dgm:pt modelId="{B6DF45D3-DF3D-9843-98DF-E2E5B849049B}">
      <dgm:prSet custT="1"/>
      <dgm:spPr/>
      <dgm:t>
        <a:bodyPr/>
        <a:lstStyle/>
        <a:p>
          <a:r>
            <a:rPr lang="en-US" sz="1600" b="0" i="0" dirty="0"/>
            <a:t>Determine the best way for you to save – for today and for retirement</a:t>
          </a:r>
          <a:endParaRPr lang="en-US" sz="1600" dirty="0">
            <a:solidFill>
              <a:schemeClr val="bg1"/>
            </a:solidFill>
          </a:endParaRPr>
        </a:p>
      </dgm:t>
    </dgm:pt>
    <dgm:pt modelId="{C33FF52D-AF03-0C47-82E0-19DD19054E39}" type="parTrans" cxnId="{D3F7817B-185C-D54B-B4AF-8EA33E40DD8C}">
      <dgm:prSet/>
      <dgm:spPr/>
      <dgm:t>
        <a:bodyPr/>
        <a:lstStyle/>
        <a:p>
          <a:endParaRPr lang="en-US"/>
        </a:p>
      </dgm:t>
    </dgm:pt>
    <dgm:pt modelId="{CDF5729C-E132-264E-AAAF-08DAB1FA3821}" type="sibTrans" cxnId="{D3F7817B-185C-D54B-B4AF-8EA33E40DD8C}">
      <dgm:prSet phldrT="03" phldr="0"/>
      <dgm:spPr/>
      <dgm:t>
        <a:bodyPr/>
        <a:lstStyle/>
        <a:p>
          <a:r>
            <a:rPr lang="en-US"/>
            <a:t>03</a:t>
          </a:r>
        </a:p>
      </dgm:t>
    </dgm:pt>
    <dgm:pt modelId="{654C3178-784B-6A49-9362-B7776C191C61}" type="pres">
      <dgm:prSet presAssocID="{7C330E42-836D-49DE-8AC1-A314463B81A4}" presName="Name0" presStyleCnt="0">
        <dgm:presLayoutVars>
          <dgm:animLvl val="lvl"/>
          <dgm:resizeHandles val="exact"/>
        </dgm:presLayoutVars>
      </dgm:prSet>
      <dgm:spPr/>
    </dgm:pt>
    <dgm:pt modelId="{213D258E-94F0-B244-AD2A-4BE32D7F771A}" type="pres">
      <dgm:prSet presAssocID="{A7C7D927-824B-4BAE-B4FF-0D348AC807D4}" presName="compositeNode" presStyleCnt="0">
        <dgm:presLayoutVars>
          <dgm:bulletEnabled val="1"/>
        </dgm:presLayoutVars>
      </dgm:prSet>
      <dgm:spPr/>
    </dgm:pt>
    <dgm:pt modelId="{13187E3E-ACF3-9E45-A18D-05DBC84DE585}" type="pres">
      <dgm:prSet presAssocID="{A7C7D927-824B-4BAE-B4FF-0D348AC807D4}" presName="bgRect" presStyleLbl="alignNode1" presStyleIdx="0" presStyleCnt="5" custScaleY="118858"/>
      <dgm:spPr/>
    </dgm:pt>
    <dgm:pt modelId="{6030AB28-7192-0F46-938A-A1F5267225B8}" type="pres">
      <dgm:prSet presAssocID="{9DD6527F-32C6-4240-9AC6-898078D15DC8}" presName="sibTransNodeRect" presStyleLbl="alignNode1" presStyleIdx="0" presStyleCnt="5">
        <dgm:presLayoutVars>
          <dgm:chMax val="0"/>
          <dgm:bulletEnabled val="1"/>
        </dgm:presLayoutVars>
      </dgm:prSet>
      <dgm:spPr/>
    </dgm:pt>
    <dgm:pt modelId="{66092C39-2BAB-6E44-A230-38E5ED934959}" type="pres">
      <dgm:prSet presAssocID="{A7C7D927-824B-4BAE-B4FF-0D348AC807D4}" presName="nodeRect" presStyleLbl="alignNode1" presStyleIdx="0" presStyleCnt="5">
        <dgm:presLayoutVars>
          <dgm:bulletEnabled val="1"/>
        </dgm:presLayoutVars>
      </dgm:prSet>
      <dgm:spPr/>
    </dgm:pt>
    <dgm:pt modelId="{084B6C74-47F0-5044-A768-69853787C69B}" type="pres">
      <dgm:prSet presAssocID="{9DD6527F-32C6-4240-9AC6-898078D15DC8}" presName="sibTrans" presStyleCnt="0"/>
      <dgm:spPr/>
    </dgm:pt>
    <dgm:pt modelId="{14721927-A161-094A-A3D4-DBD50DB82A33}" type="pres">
      <dgm:prSet presAssocID="{C700877B-AE4D-4A46-B102-71F3D60370EF}" presName="compositeNode" presStyleCnt="0">
        <dgm:presLayoutVars>
          <dgm:bulletEnabled val="1"/>
        </dgm:presLayoutVars>
      </dgm:prSet>
      <dgm:spPr/>
    </dgm:pt>
    <dgm:pt modelId="{8184CDAF-41DA-A744-8EB6-0E44420797C3}" type="pres">
      <dgm:prSet presAssocID="{C700877B-AE4D-4A46-B102-71F3D60370EF}" presName="bgRect" presStyleLbl="alignNode1" presStyleIdx="1" presStyleCnt="5" custScaleY="118858"/>
      <dgm:spPr/>
    </dgm:pt>
    <dgm:pt modelId="{93CD00C3-6615-0F4E-8E7F-73BA6A89CA4F}" type="pres">
      <dgm:prSet presAssocID="{6E3259C7-BCC7-4F14-A5B5-1D9F5670786D}" presName="sibTransNodeRect" presStyleLbl="alignNode1" presStyleIdx="1" presStyleCnt="5">
        <dgm:presLayoutVars>
          <dgm:chMax val="0"/>
          <dgm:bulletEnabled val="1"/>
        </dgm:presLayoutVars>
      </dgm:prSet>
      <dgm:spPr/>
    </dgm:pt>
    <dgm:pt modelId="{6A93DD8A-2E3A-6D44-A762-9A8B109BC113}" type="pres">
      <dgm:prSet presAssocID="{C700877B-AE4D-4A46-B102-71F3D60370EF}" presName="nodeRect" presStyleLbl="alignNode1" presStyleIdx="1" presStyleCnt="5">
        <dgm:presLayoutVars>
          <dgm:bulletEnabled val="1"/>
        </dgm:presLayoutVars>
      </dgm:prSet>
      <dgm:spPr/>
    </dgm:pt>
    <dgm:pt modelId="{D5E81E8E-2B27-E04B-B986-B0F8E5FB288B}" type="pres">
      <dgm:prSet presAssocID="{6E3259C7-BCC7-4F14-A5B5-1D9F5670786D}" presName="sibTrans" presStyleCnt="0"/>
      <dgm:spPr/>
    </dgm:pt>
    <dgm:pt modelId="{E10472EF-979D-EF48-8014-05BA87F0CB92}" type="pres">
      <dgm:prSet presAssocID="{B6DF45D3-DF3D-9843-98DF-E2E5B849049B}" presName="compositeNode" presStyleCnt="0">
        <dgm:presLayoutVars>
          <dgm:bulletEnabled val="1"/>
        </dgm:presLayoutVars>
      </dgm:prSet>
      <dgm:spPr/>
    </dgm:pt>
    <dgm:pt modelId="{87F9A1AD-9F06-1A45-9E12-1ACFF100A984}" type="pres">
      <dgm:prSet presAssocID="{B6DF45D3-DF3D-9843-98DF-E2E5B849049B}" presName="bgRect" presStyleLbl="alignNode1" presStyleIdx="2" presStyleCnt="5" custScaleY="117448"/>
      <dgm:spPr/>
    </dgm:pt>
    <dgm:pt modelId="{4855D00C-5210-AE4C-BAD6-D78B9CBEA9F4}" type="pres">
      <dgm:prSet presAssocID="{CDF5729C-E132-264E-AAAF-08DAB1FA3821}" presName="sibTransNodeRect" presStyleLbl="alignNode1" presStyleIdx="2" presStyleCnt="5">
        <dgm:presLayoutVars>
          <dgm:chMax val="0"/>
          <dgm:bulletEnabled val="1"/>
        </dgm:presLayoutVars>
      </dgm:prSet>
      <dgm:spPr/>
    </dgm:pt>
    <dgm:pt modelId="{CACEA20A-00D9-6542-AB49-8B34AA10EBF1}" type="pres">
      <dgm:prSet presAssocID="{B6DF45D3-DF3D-9843-98DF-E2E5B849049B}" presName="nodeRect" presStyleLbl="alignNode1" presStyleIdx="2" presStyleCnt="5">
        <dgm:presLayoutVars>
          <dgm:bulletEnabled val="1"/>
        </dgm:presLayoutVars>
      </dgm:prSet>
      <dgm:spPr/>
    </dgm:pt>
    <dgm:pt modelId="{F2B46D70-10D4-794A-B0B3-EC71DAB80A21}" type="pres">
      <dgm:prSet presAssocID="{CDF5729C-E132-264E-AAAF-08DAB1FA3821}" presName="sibTrans" presStyleCnt="0"/>
      <dgm:spPr/>
    </dgm:pt>
    <dgm:pt modelId="{630E04B6-335C-1245-8610-808307ADE55E}" type="pres">
      <dgm:prSet presAssocID="{35AB8FC2-2023-4613-A9D5-01E8F0C25847}" presName="compositeNode" presStyleCnt="0">
        <dgm:presLayoutVars>
          <dgm:bulletEnabled val="1"/>
        </dgm:presLayoutVars>
      </dgm:prSet>
      <dgm:spPr/>
    </dgm:pt>
    <dgm:pt modelId="{8FF723CD-865B-AF46-9342-D1CD9DF5ABAF}" type="pres">
      <dgm:prSet presAssocID="{35AB8FC2-2023-4613-A9D5-01E8F0C25847}" presName="bgRect" presStyleLbl="alignNode1" presStyleIdx="3" presStyleCnt="5" custScaleY="118858"/>
      <dgm:spPr/>
    </dgm:pt>
    <dgm:pt modelId="{BFA9D084-BF7C-B143-A2B5-A4B005020FBE}" type="pres">
      <dgm:prSet presAssocID="{BB0BB99B-8A39-42F5-AC75-129585939F66}" presName="sibTransNodeRect" presStyleLbl="alignNode1" presStyleIdx="3" presStyleCnt="5">
        <dgm:presLayoutVars>
          <dgm:chMax val="0"/>
          <dgm:bulletEnabled val="1"/>
        </dgm:presLayoutVars>
      </dgm:prSet>
      <dgm:spPr/>
    </dgm:pt>
    <dgm:pt modelId="{5D26EC67-1C2D-1C48-B588-03BE0976ADB6}" type="pres">
      <dgm:prSet presAssocID="{35AB8FC2-2023-4613-A9D5-01E8F0C25847}" presName="nodeRect" presStyleLbl="alignNode1" presStyleIdx="3" presStyleCnt="5">
        <dgm:presLayoutVars>
          <dgm:bulletEnabled val="1"/>
        </dgm:presLayoutVars>
      </dgm:prSet>
      <dgm:spPr/>
    </dgm:pt>
    <dgm:pt modelId="{5A339B27-7BAC-0D48-AC92-4D8C5476AB83}" type="pres">
      <dgm:prSet presAssocID="{BB0BB99B-8A39-42F5-AC75-129585939F66}" presName="sibTrans" presStyleCnt="0"/>
      <dgm:spPr/>
    </dgm:pt>
    <dgm:pt modelId="{539550A1-022A-874A-9A37-E304F379A8A6}" type="pres">
      <dgm:prSet presAssocID="{02D5925F-487F-4B10-B53F-A38DE59B8122}" presName="compositeNode" presStyleCnt="0">
        <dgm:presLayoutVars>
          <dgm:bulletEnabled val="1"/>
        </dgm:presLayoutVars>
      </dgm:prSet>
      <dgm:spPr/>
    </dgm:pt>
    <dgm:pt modelId="{D499F63F-A12F-414F-8DC6-F1C5B5D72D3E}" type="pres">
      <dgm:prSet presAssocID="{02D5925F-487F-4B10-B53F-A38DE59B8122}" presName="bgRect" presStyleLbl="alignNode1" presStyleIdx="4" presStyleCnt="5" custScaleY="118858"/>
      <dgm:spPr/>
    </dgm:pt>
    <dgm:pt modelId="{DA10134D-5F63-4441-8965-8746A68C4CA0}" type="pres">
      <dgm:prSet presAssocID="{9510EF04-AF13-4DE6-8F9F-B962489B6DF1}" presName="sibTransNodeRect" presStyleLbl="alignNode1" presStyleIdx="4" presStyleCnt="5">
        <dgm:presLayoutVars>
          <dgm:chMax val="0"/>
          <dgm:bulletEnabled val="1"/>
        </dgm:presLayoutVars>
      </dgm:prSet>
      <dgm:spPr/>
    </dgm:pt>
    <dgm:pt modelId="{DB337182-7887-8F46-9F10-138711C4E466}" type="pres">
      <dgm:prSet presAssocID="{02D5925F-487F-4B10-B53F-A38DE59B8122}" presName="nodeRect" presStyleLbl="alignNode1" presStyleIdx="4" presStyleCnt="5">
        <dgm:presLayoutVars>
          <dgm:bulletEnabled val="1"/>
        </dgm:presLayoutVars>
      </dgm:prSet>
      <dgm:spPr/>
    </dgm:pt>
  </dgm:ptLst>
  <dgm:cxnLst>
    <dgm:cxn modelId="{F6F92F02-62E7-6F4A-A16F-DD30DB73377E}" type="presOf" srcId="{7C330E42-836D-49DE-8AC1-A314463B81A4}" destId="{654C3178-784B-6A49-9362-B7776C191C61}" srcOrd="0" destOrd="0" presId="urn:microsoft.com/office/officeart/2016/7/layout/LinearBlockProcessNumbered"/>
    <dgm:cxn modelId="{C3BCBF05-9796-DC4D-A9F4-5D28A196A4FF}" type="presOf" srcId="{A7C7D927-824B-4BAE-B4FF-0D348AC807D4}" destId="{66092C39-2BAB-6E44-A230-38E5ED934959}" srcOrd="1" destOrd="0" presId="urn:microsoft.com/office/officeart/2016/7/layout/LinearBlockProcessNumbered"/>
    <dgm:cxn modelId="{3D9BED11-9F93-1A44-A750-808A942CB12D}" type="presOf" srcId="{35AB8FC2-2023-4613-A9D5-01E8F0C25847}" destId="{8FF723CD-865B-AF46-9342-D1CD9DF5ABAF}" srcOrd="0" destOrd="0" presId="urn:microsoft.com/office/officeart/2016/7/layout/LinearBlockProcessNumbered"/>
    <dgm:cxn modelId="{CAA12C22-EF1E-CA45-A9F5-3ACBA8C6D85F}" type="presOf" srcId="{02D5925F-487F-4B10-B53F-A38DE59B8122}" destId="{DB337182-7887-8F46-9F10-138711C4E466}" srcOrd="1" destOrd="0" presId="urn:microsoft.com/office/officeart/2016/7/layout/LinearBlockProcessNumbered"/>
    <dgm:cxn modelId="{11E83E33-A758-47D1-9DC7-E56E114251B8}" srcId="{7C330E42-836D-49DE-8AC1-A314463B81A4}" destId="{C700877B-AE4D-4A46-B102-71F3D60370EF}" srcOrd="1" destOrd="0" parTransId="{5F560E1E-0CD9-48EC-ACDA-8C9D2737B055}" sibTransId="{6E3259C7-BCC7-4F14-A5B5-1D9F5670786D}"/>
    <dgm:cxn modelId="{7600FA38-D72A-9D45-8B84-9A9FD5AB154A}" type="presOf" srcId="{BB0BB99B-8A39-42F5-AC75-129585939F66}" destId="{BFA9D084-BF7C-B143-A2B5-A4B005020FBE}" srcOrd="0" destOrd="0" presId="urn:microsoft.com/office/officeart/2016/7/layout/LinearBlockProcessNumbered"/>
    <dgm:cxn modelId="{5BF85A3C-85BF-BD47-A94C-B63B6920AC02}" type="presOf" srcId="{9DD6527F-32C6-4240-9AC6-898078D15DC8}" destId="{6030AB28-7192-0F46-938A-A1F5267225B8}" srcOrd="0" destOrd="0" presId="urn:microsoft.com/office/officeart/2016/7/layout/LinearBlockProcessNumbered"/>
    <dgm:cxn modelId="{CEB93253-7E45-4D8E-AB13-9366B73DE689}" srcId="{7C330E42-836D-49DE-8AC1-A314463B81A4}" destId="{A7C7D927-824B-4BAE-B4FF-0D348AC807D4}" srcOrd="0" destOrd="0" parTransId="{19F95B88-0194-4640-B8F0-5FF41E181F46}" sibTransId="{9DD6527F-32C6-4240-9AC6-898078D15DC8}"/>
    <dgm:cxn modelId="{404FCF54-1D5C-A546-836B-241824B7319A}" type="presOf" srcId="{9510EF04-AF13-4DE6-8F9F-B962489B6DF1}" destId="{DA10134D-5F63-4441-8965-8746A68C4CA0}" srcOrd="0" destOrd="0" presId="urn:microsoft.com/office/officeart/2016/7/layout/LinearBlockProcessNumbered"/>
    <dgm:cxn modelId="{1D06C059-A33D-B24A-A721-6687793BDAEB}" type="presOf" srcId="{B6DF45D3-DF3D-9843-98DF-E2E5B849049B}" destId="{87F9A1AD-9F06-1A45-9E12-1ACFF100A984}" srcOrd="0" destOrd="0" presId="urn:microsoft.com/office/officeart/2016/7/layout/LinearBlockProcessNumbered"/>
    <dgm:cxn modelId="{AAB9A55D-AF0B-CF45-9963-DC9414016220}" type="presOf" srcId="{6E3259C7-BCC7-4F14-A5B5-1D9F5670786D}" destId="{93CD00C3-6615-0F4E-8E7F-73BA6A89CA4F}" srcOrd="0" destOrd="0" presId="urn:microsoft.com/office/officeart/2016/7/layout/LinearBlockProcessNumbered"/>
    <dgm:cxn modelId="{D3F7817B-185C-D54B-B4AF-8EA33E40DD8C}" srcId="{7C330E42-836D-49DE-8AC1-A314463B81A4}" destId="{B6DF45D3-DF3D-9843-98DF-E2E5B849049B}" srcOrd="2" destOrd="0" parTransId="{C33FF52D-AF03-0C47-82E0-19DD19054E39}" sibTransId="{CDF5729C-E132-264E-AAAF-08DAB1FA3821}"/>
    <dgm:cxn modelId="{1B548592-720B-7D4F-B908-D05CF0B68678}" type="presOf" srcId="{35AB8FC2-2023-4613-A9D5-01E8F0C25847}" destId="{5D26EC67-1C2D-1C48-B588-03BE0976ADB6}" srcOrd="1" destOrd="0" presId="urn:microsoft.com/office/officeart/2016/7/layout/LinearBlockProcessNumbered"/>
    <dgm:cxn modelId="{0BED53AF-497C-8B4D-B52F-B48F4AD3AE7D}" type="presOf" srcId="{C700877B-AE4D-4A46-B102-71F3D60370EF}" destId="{6A93DD8A-2E3A-6D44-A762-9A8B109BC113}" srcOrd="1" destOrd="0" presId="urn:microsoft.com/office/officeart/2016/7/layout/LinearBlockProcessNumbered"/>
    <dgm:cxn modelId="{018580B1-F61F-8942-9F5F-7E5C4821DF46}" type="presOf" srcId="{02D5925F-487F-4B10-B53F-A38DE59B8122}" destId="{D499F63F-A12F-414F-8DC6-F1C5B5D72D3E}" srcOrd="0" destOrd="0" presId="urn:microsoft.com/office/officeart/2016/7/layout/LinearBlockProcessNumbered"/>
    <dgm:cxn modelId="{58FE1DCF-6437-6446-B6F0-374D4E5B908F}" type="presOf" srcId="{C700877B-AE4D-4A46-B102-71F3D60370EF}" destId="{8184CDAF-41DA-A744-8EB6-0E44420797C3}" srcOrd="0" destOrd="0" presId="urn:microsoft.com/office/officeart/2016/7/layout/LinearBlockProcessNumbered"/>
    <dgm:cxn modelId="{DA86D6D9-6558-CF4A-AEA4-6646BAA580B2}" type="presOf" srcId="{A7C7D927-824B-4BAE-B4FF-0D348AC807D4}" destId="{13187E3E-ACF3-9E45-A18D-05DBC84DE585}" srcOrd="0" destOrd="0" presId="urn:microsoft.com/office/officeart/2016/7/layout/LinearBlockProcessNumbered"/>
    <dgm:cxn modelId="{599548E5-9615-874E-AA25-5BEF065FA82B}" type="presOf" srcId="{B6DF45D3-DF3D-9843-98DF-E2E5B849049B}" destId="{CACEA20A-00D9-6542-AB49-8B34AA10EBF1}" srcOrd="1" destOrd="0" presId="urn:microsoft.com/office/officeart/2016/7/layout/LinearBlockProcessNumbered"/>
    <dgm:cxn modelId="{9DC629F5-EE54-1F4C-B8D3-3614545DA983}" type="presOf" srcId="{CDF5729C-E132-264E-AAAF-08DAB1FA3821}" destId="{4855D00C-5210-AE4C-BAD6-D78B9CBEA9F4}" srcOrd="0" destOrd="0" presId="urn:microsoft.com/office/officeart/2016/7/layout/LinearBlockProcessNumbered"/>
    <dgm:cxn modelId="{F02C07F8-2F62-4067-ABA8-74836CB5093D}" srcId="{7C330E42-836D-49DE-8AC1-A314463B81A4}" destId="{02D5925F-487F-4B10-B53F-A38DE59B8122}" srcOrd="4" destOrd="0" parTransId="{3F7A9438-D15D-4803-A7D3-889A320D7AED}" sibTransId="{9510EF04-AF13-4DE6-8F9F-B962489B6DF1}"/>
    <dgm:cxn modelId="{71BD5BFF-666E-4188-A7C6-DC718838CB36}" srcId="{7C330E42-836D-49DE-8AC1-A314463B81A4}" destId="{35AB8FC2-2023-4613-A9D5-01E8F0C25847}" srcOrd="3" destOrd="0" parTransId="{F907A658-CB05-40D6-83EE-E72F5CEE8C0B}" sibTransId="{BB0BB99B-8A39-42F5-AC75-129585939F66}"/>
    <dgm:cxn modelId="{62F2F4CA-7AD9-2C42-872A-BF5CB792FEEB}" type="presParOf" srcId="{654C3178-784B-6A49-9362-B7776C191C61}" destId="{213D258E-94F0-B244-AD2A-4BE32D7F771A}" srcOrd="0" destOrd="0" presId="urn:microsoft.com/office/officeart/2016/7/layout/LinearBlockProcessNumbered"/>
    <dgm:cxn modelId="{2F64476A-28E5-FD49-B585-D18B1BAE85B7}" type="presParOf" srcId="{213D258E-94F0-B244-AD2A-4BE32D7F771A}" destId="{13187E3E-ACF3-9E45-A18D-05DBC84DE585}" srcOrd="0" destOrd="0" presId="urn:microsoft.com/office/officeart/2016/7/layout/LinearBlockProcessNumbered"/>
    <dgm:cxn modelId="{6B752854-FDEE-C14D-8D98-3C6E5F1306FB}" type="presParOf" srcId="{213D258E-94F0-B244-AD2A-4BE32D7F771A}" destId="{6030AB28-7192-0F46-938A-A1F5267225B8}" srcOrd="1" destOrd="0" presId="urn:microsoft.com/office/officeart/2016/7/layout/LinearBlockProcessNumbered"/>
    <dgm:cxn modelId="{C139EE15-EE72-4548-932F-566656573AF2}" type="presParOf" srcId="{213D258E-94F0-B244-AD2A-4BE32D7F771A}" destId="{66092C39-2BAB-6E44-A230-38E5ED934959}" srcOrd="2" destOrd="0" presId="urn:microsoft.com/office/officeart/2016/7/layout/LinearBlockProcessNumbered"/>
    <dgm:cxn modelId="{ACD70F65-5762-7647-9035-FDD158405ACD}" type="presParOf" srcId="{654C3178-784B-6A49-9362-B7776C191C61}" destId="{084B6C74-47F0-5044-A768-69853787C69B}" srcOrd="1" destOrd="0" presId="urn:microsoft.com/office/officeart/2016/7/layout/LinearBlockProcessNumbered"/>
    <dgm:cxn modelId="{52415D97-D897-B645-8A19-B960F175D130}" type="presParOf" srcId="{654C3178-784B-6A49-9362-B7776C191C61}" destId="{14721927-A161-094A-A3D4-DBD50DB82A33}" srcOrd="2" destOrd="0" presId="urn:microsoft.com/office/officeart/2016/7/layout/LinearBlockProcessNumbered"/>
    <dgm:cxn modelId="{05B430D5-03E9-A645-A25A-7951765EC5A8}" type="presParOf" srcId="{14721927-A161-094A-A3D4-DBD50DB82A33}" destId="{8184CDAF-41DA-A744-8EB6-0E44420797C3}" srcOrd="0" destOrd="0" presId="urn:microsoft.com/office/officeart/2016/7/layout/LinearBlockProcessNumbered"/>
    <dgm:cxn modelId="{583F4C1E-AC30-B042-BB74-21BC096F2231}" type="presParOf" srcId="{14721927-A161-094A-A3D4-DBD50DB82A33}" destId="{93CD00C3-6615-0F4E-8E7F-73BA6A89CA4F}" srcOrd="1" destOrd="0" presId="urn:microsoft.com/office/officeart/2016/7/layout/LinearBlockProcessNumbered"/>
    <dgm:cxn modelId="{E3285614-C48A-6B41-BF55-6F572C72B8B7}" type="presParOf" srcId="{14721927-A161-094A-A3D4-DBD50DB82A33}" destId="{6A93DD8A-2E3A-6D44-A762-9A8B109BC113}" srcOrd="2" destOrd="0" presId="urn:microsoft.com/office/officeart/2016/7/layout/LinearBlockProcessNumbered"/>
    <dgm:cxn modelId="{33EC9821-443A-E24B-8990-A6CE754D9776}" type="presParOf" srcId="{654C3178-784B-6A49-9362-B7776C191C61}" destId="{D5E81E8E-2B27-E04B-B986-B0F8E5FB288B}" srcOrd="3" destOrd="0" presId="urn:microsoft.com/office/officeart/2016/7/layout/LinearBlockProcessNumbered"/>
    <dgm:cxn modelId="{284B12DD-7EA1-0D48-955A-1102505F4E10}" type="presParOf" srcId="{654C3178-784B-6A49-9362-B7776C191C61}" destId="{E10472EF-979D-EF48-8014-05BA87F0CB92}" srcOrd="4" destOrd="0" presId="urn:microsoft.com/office/officeart/2016/7/layout/LinearBlockProcessNumbered"/>
    <dgm:cxn modelId="{AC47A184-322B-0549-8CB8-40F982267B45}" type="presParOf" srcId="{E10472EF-979D-EF48-8014-05BA87F0CB92}" destId="{87F9A1AD-9F06-1A45-9E12-1ACFF100A984}" srcOrd="0" destOrd="0" presId="urn:microsoft.com/office/officeart/2016/7/layout/LinearBlockProcessNumbered"/>
    <dgm:cxn modelId="{51062F6D-B3CD-0D4A-A785-3910EF9944A7}" type="presParOf" srcId="{E10472EF-979D-EF48-8014-05BA87F0CB92}" destId="{4855D00C-5210-AE4C-BAD6-D78B9CBEA9F4}" srcOrd="1" destOrd="0" presId="urn:microsoft.com/office/officeart/2016/7/layout/LinearBlockProcessNumbered"/>
    <dgm:cxn modelId="{3C2FE285-A1F8-E247-913D-3A96098A981F}" type="presParOf" srcId="{E10472EF-979D-EF48-8014-05BA87F0CB92}" destId="{CACEA20A-00D9-6542-AB49-8B34AA10EBF1}" srcOrd="2" destOrd="0" presId="urn:microsoft.com/office/officeart/2016/7/layout/LinearBlockProcessNumbered"/>
    <dgm:cxn modelId="{4DA9DA47-EFBE-E742-8C4B-8691C7B0C77B}" type="presParOf" srcId="{654C3178-784B-6A49-9362-B7776C191C61}" destId="{F2B46D70-10D4-794A-B0B3-EC71DAB80A21}" srcOrd="5" destOrd="0" presId="urn:microsoft.com/office/officeart/2016/7/layout/LinearBlockProcessNumbered"/>
    <dgm:cxn modelId="{46BB9A0E-CA89-7542-B657-012FE99E6D98}" type="presParOf" srcId="{654C3178-784B-6A49-9362-B7776C191C61}" destId="{630E04B6-335C-1245-8610-808307ADE55E}" srcOrd="6" destOrd="0" presId="urn:microsoft.com/office/officeart/2016/7/layout/LinearBlockProcessNumbered"/>
    <dgm:cxn modelId="{7C97850E-51E2-F742-90E5-5891E60D7D39}" type="presParOf" srcId="{630E04B6-335C-1245-8610-808307ADE55E}" destId="{8FF723CD-865B-AF46-9342-D1CD9DF5ABAF}" srcOrd="0" destOrd="0" presId="urn:microsoft.com/office/officeart/2016/7/layout/LinearBlockProcessNumbered"/>
    <dgm:cxn modelId="{765AB75E-7F1D-0E48-AAB3-A4B09452DEB3}" type="presParOf" srcId="{630E04B6-335C-1245-8610-808307ADE55E}" destId="{BFA9D084-BF7C-B143-A2B5-A4B005020FBE}" srcOrd="1" destOrd="0" presId="urn:microsoft.com/office/officeart/2016/7/layout/LinearBlockProcessNumbered"/>
    <dgm:cxn modelId="{C9AAFBA5-BBC3-1F4F-8B05-EC2582834B69}" type="presParOf" srcId="{630E04B6-335C-1245-8610-808307ADE55E}" destId="{5D26EC67-1C2D-1C48-B588-03BE0976ADB6}" srcOrd="2" destOrd="0" presId="urn:microsoft.com/office/officeart/2016/7/layout/LinearBlockProcessNumbered"/>
    <dgm:cxn modelId="{0B57D0DA-7515-EC44-883A-F228C2AFEEF8}" type="presParOf" srcId="{654C3178-784B-6A49-9362-B7776C191C61}" destId="{5A339B27-7BAC-0D48-AC92-4D8C5476AB83}" srcOrd="7" destOrd="0" presId="urn:microsoft.com/office/officeart/2016/7/layout/LinearBlockProcessNumbered"/>
    <dgm:cxn modelId="{BDD1F623-C691-1141-B761-7A45A58BBC8C}" type="presParOf" srcId="{654C3178-784B-6A49-9362-B7776C191C61}" destId="{539550A1-022A-874A-9A37-E304F379A8A6}" srcOrd="8" destOrd="0" presId="urn:microsoft.com/office/officeart/2016/7/layout/LinearBlockProcessNumbered"/>
    <dgm:cxn modelId="{EFF0A22E-B7E6-7D4D-8E73-C67504D60E02}" type="presParOf" srcId="{539550A1-022A-874A-9A37-E304F379A8A6}" destId="{D499F63F-A12F-414F-8DC6-F1C5B5D72D3E}" srcOrd="0" destOrd="0" presId="urn:microsoft.com/office/officeart/2016/7/layout/LinearBlockProcessNumbered"/>
    <dgm:cxn modelId="{FC951513-405F-2147-B1D2-CE45C9682401}" type="presParOf" srcId="{539550A1-022A-874A-9A37-E304F379A8A6}" destId="{DA10134D-5F63-4441-8965-8746A68C4CA0}" srcOrd="1" destOrd="0" presId="urn:microsoft.com/office/officeart/2016/7/layout/LinearBlockProcessNumbered"/>
    <dgm:cxn modelId="{75A596D5-F816-B642-A292-D525DCD7ED05}" type="presParOf" srcId="{539550A1-022A-874A-9A37-E304F379A8A6}" destId="{DB337182-7887-8F46-9F10-138711C4E46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87E3E-ACF3-9E45-A18D-05DBC84DE585}">
      <dsp:nvSpPr>
        <dsp:cNvPr id="0" name=""/>
        <dsp:cNvSpPr/>
      </dsp:nvSpPr>
      <dsp:spPr>
        <a:xfrm>
          <a:off x="5086"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800100">
            <a:lnSpc>
              <a:spcPct val="90000"/>
            </a:lnSpc>
            <a:spcBef>
              <a:spcPct val="0"/>
            </a:spcBef>
            <a:spcAft>
              <a:spcPct val="35000"/>
            </a:spcAft>
            <a:buNone/>
          </a:pPr>
          <a:r>
            <a:rPr lang="en-US" sz="1800" b="0" i="0" kern="1200" dirty="0"/>
            <a:t>Review your plan options</a:t>
          </a:r>
          <a:endParaRPr lang="en-US" sz="1800" kern="1200" dirty="0"/>
        </a:p>
      </dsp:txBody>
      <dsp:txXfrm>
        <a:off x="5086" y="1225818"/>
        <a:ext cx="1589902" cy="1360603"/>
      </dsp:txXfrm>
    </dsp:sp>
    <dsp:sp modelId="{6030AB28-7192-0F46-938A-A1F5267225B8}">
      <dsp:nvSpPr>
        <dsp:cNvPr id="0" name=""/>
        <dsp:cNvSpPr/>
      </dsp:nvSpPr>
      <dsp:spPr>
        <a:xfrm>
          <a:off x="508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01</a:t>
          </a:r>
          <a:endParaRPr lang="en-US" sz="3100" kern="1200" dirty="0"/>
        </a:p>
      </dsp:txBody>
      <dsp:txXfrm>
        <a:off x="5086" y="498644"/>
        <a:ext cx="1589902" cy="763153"/>
      </dsp:txXfrm>
    </dsp:sp>
    <dsp:sp modelId="{8184CDAF-41DA-A744-8EB6-0E44420797C3}">
      <dsp:nvSpPr>
        <dsp:cNvPr id="0" name=""/>
        <dsp:cNvSpPr/>
      </dsp:nvSpPr>
      <dsp:spPr>
        <a:xfrm>
          <a:off x="1722181"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t>Register for your benefits - </a:t>
          </a:r>
          <a:r>
            <a:rPr lang="en-US" sz="1600" b="0" i="0"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MyTRS</a:t>
          </a:r>
          <a:endParaRPr lang="en-US" sz="1600" kern="1200" dirty="0">
            <a:solidFill>
              <a:schemeClr val="bg1"/>
            </a:solidFill>
          </a:endParaRPr>
        </a:p>
      </dsp:txBody>
      <dsp:txXfrm>
        <a:off x="1722181" y="1225818"/>
        <a:ext cx="1589902" cy="1360603"/>
      </dsp:txXfrm>
    </dsp:sp>
    <dsp:sp modelId="{93CD00C3-6615-0F4E-8E7F-73BA6A89CA4F}">
      <dsp:nvSpPr>
        <dsp:cNvPr id="0" name=""/>
        <dsp:cNvSpPr/>
      </dsp:nvSpPr>
      <dsp:spPr>
        <a:xfrm>
          <a:off x="172218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02</a:t>
          </a:r>
          <a:endParaRPr lang="en-US" sz="3100" kern="1200" dirty="0"/>
        </a:p>
      </dsp:txBody>
      <dsp:txXfrm>
        <a:off x="1722181" y="498644"/>
        <a:ext cx="1589902" cy="763153"/>
      </dsp:txXfrm>
    </dsp:sp>
    <dsp:sp modelId="{87F9A1AD-9F06-1A45-9E12-1ACFF100A984}">
      <dsp:nvSpPr>
        <dsp:cNvPr id="0" name=""/>
        <dsp:cNvSpPr/>
      </dsp:nvSpPr>
      <dsp:spPr>
        <a:xfrm>
          <a:off x="3439276" y="318749"/>
          <a:ext cx="1589902" cy="224077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t>Determine the best way for you to save – for today and for retirement</a:t>
          </a:r>
          <a:endParaRPr lang="en-US" sz="1600" kern="1200" dirty="0">
            <a:solidFill>
              <a:schemeClr val="bg1"/>
            </a:solidFill>
          </a:endParaRPr>
        </a:p>
      </dsp:txBody>
      <dsp:txXfrm>
        <a:off x="3439276" y="1215058"/>
        <a:ext cx="1589902" cy="1344462"/>
      </dsp:txXfrm>
    </dsp:sp>
    <dsp:sp modelId="{4855D00C-5210-AE4C-BAD6-D78B9CBEA9F4}">
      <dsp:nvSpPr>
        <dsp:cNvPr id="0" name=""/>
        <dsp:cNvSpPr/>
      </dsp:nvSpPr>
      <dsp:spPr>
        <a:xfrm>
          <a:off x="3439276" y="485193"/>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03</a:t>
          </a:r>
        </a:p>
      </dsp:txBody>
      <dsp:txXfrm>
        <a:off x="3439276" y="485193"/>
        <a:ext cx="1589902" cy="763153"/>
      </dsp:txXfrm>
    </dsp:sp>
    <dsp:sp modelId="{8FF723CD-865B-AF46-9342-D1CD9DF5ABAF}">
      <dsp:nvSpPr>
        <dsp:cNvPr id="0" name=""/>
        <dsp:cNvSpPr/>
      </dsp:nvSpPr>
      <dsp:spPr>
        <a:xfrm>
          <a:off x="5156371"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t>Start small – start now</a:t>
          </a:r>
          <a:endParaRPr lang="en-US" sz="1600" kern="1200" dirty="0"/>
        </a:p>
      </dsp:txBody>
      <dsp:txXfrm>
        <a:off x="5156371" y="1225818"/>
        <a:ext cx="1589902" cy="1360603"/>
      </dsp:txXfrm>
    </dsp:sp>
    <dsp:sp modelId="{BFA9D084-BF7C-B143-A2B5-A4B005020FBE}">
      <dsp:nvSpPr>
        <dsp:cNvPr id="0" name=""/>
        <dsp:cNvSpPr/>
      </dsp:nvSpPr>
      <dsp:spPr>
        <a:xfrm>
          <a:off x="515637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04</a:t>
          </a:r>
          <a:endParaRPr lang="en-US" sz="3100" kern="1200" dirty="0"/>
        </a:p>
      </dsp:txBody>
      <dsp:txXfrm>
        <a:off x="5156371" y="498644"/>
        <a:ext cx="1589902" cy="763153"/>
      </dsp:txXfrm>
    </dsp:sp>
    <dsp:sp modelId="{D499F63F-A12F-414F-8DC6-F1C5B5D72D3E}">
      <dsp:nvSpPr>
        <dsp:cNvPr id="0" name=""/>
        <dsp:cNvSpPr/>
      </dsp:nvSpPr>
      <dsp:spPr>
        <a:xfrm>
          <a:off x="6873466"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t>Review your retirement portfolio annually</a:t>
          </a:r>
          <a:endParaRPr lang="en-US" sz="1600" kern="1200" dirty="0"/>
        </a:p>
      </dsp:txBody>
      <dsp:txXfrm>
        <a:off x="6873466" y="1225818"/>
        <a:ext cx="1589902" cy="1360603"/>
      </dsp:txXfrm>
    </dsp:sp>
    <dsp:sp modelId="{DA10134D-5F63-4441-8965-8746A68C4CA0}">
      <dsp:nvSpPr>
        <dsp:cNvPr id="0" name=""/>
        <dsp:cNvSpPr/>
      </dsp:nvSpPr>
      <dsp:spPr>
        <a:xfrm>
          <a:off x="687346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05</a:t>
          </a:r>
          <a:endParaRPr lang="en-US" sz="3100" kern="1200" dirty="0"/>
        </a:p>
      </dsp:txBody>
      <dsp:txXfrm>
        <a:off x="6873466" y="498644"/>
        <a:ext cx="1589902" cy="763153"/>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sz="quarter" idx="1"/>
          </p:nvPr>
        </p:nvSpPr>
        <p:spPr>
          <a:xfrm>
            <a:off x="4143588" y="0"/>
            <a:ext cx="3169920" cy="481728"/>
          </a:xfrm>
          <a:prstGeom prst="rect">
            <a:avLst/>
          </a:prstGeom>
        </p:spPr>
        <p:txBody>
          <a:bodyPr vert="horz" lIns="96630" tIns="48315" rIns="96630" bIns="48315" rtlCol="0"/>
          <a:lstStyle>
            <a:lvl1pPr algn="r">
              <a:defRPr sz="1200"/>
            </a:lvl1pPr>
          </a:lstStyle>
          <a:p>
            <a:fld id="{AF127B3F-52EB-4BB2-9044-B0572D02578E}" type="datetimeFigureOut">
              <a:rPr lang="en-US" smtClean="0"/>
              <a:t>2/18/25</a:t>
            </a:fld>
            <a:endParaRPr lang="en-US" dirty="0"/>
          </a:p>
        </p:txBody>
      </p:sp>
      <p:sp>
        <p:nvSpPr>
          <p:cNvPr id="4" name="Footer Placeholder 3"/>
          <p:cNvSpPr>
            <a:spLocks noGrp="1"/>
          </p:cNvSpPr>
          <p:nvPr>
            <p:ph type="ftr" sz="quarter" idx="2"/>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8" y="9119477"/>
            <a:ext cx="3169920" cy="481727"/>
          </a:xfrm>
          <a:prstGeom prst="rect">
            <a:avLst/>
          </a:prstGeom>
        </p:spPr>
        <p:txBody>
          <a:bodyPr vert="horz" lIns="96630" tIns="48315" rIns="96630" bIns="48315"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idx="1"/>
          </p:nvPr>
        </p:nvSpPr>
        <p:spPr>
          <a:xfrm>
            <a:off x="4143588" y="0"/>
            <a:ext cx="3169920" cy="481728"/>
          </a:xfrm>
          <a:prstGeom prst="rect">
            <a:avLst/>
          </a:prstGeom>
        </p:spPr>
        <p:txBody>
          <a:bodyPr vert="horz" lIns="96630" tIns="48315" rIns="96630" bIns="48315" rtlCol="0"/>
          <a:lstStyle>
            <a:lvl1pPr algn="r">
              <a:defRPr sz="1200"/>
            </a:lvl1pPr>
          </a:lstStyle>
          <a:p>
            <a:fld id="{2E8EF6CE-F30F-48FE-8E58-973C24AEC1FB}" type="datetimeFigureOut">
              <a:rPr lang="en-US" smtClean="0"/>
              <a:t>2/18/25</a:t>
            </a:fld>
            <a:endParaRPr lang="en-US" dirty="0"/>
          </a:p>
        </p:txBody>
      </p:sp>
      <p:sp>
        <p:nvSpPr>
          <p:cNvPr id="4" name="Slide Image Placeholder 3"/>
          <p:cNvSpPr>
            <a:spLocks noGrp="1" noRot="1" noChangeAspect="1"/>
          </p:cNvSpPr>
          <p:nvPr>
            <p:ph type="sldImg" idx="2"/>
          </p:nvPr>
        </p:nvSpPr>
        <p:spPr>
          <a:xfrm>
            <a:off x="785813" y="1200150"/>
            <a:ext cx="5743575" cy="3240088"/>
          </a:xfrm>
          <a:prstGeom prst="rect">
            <a:avLst/>
          </a:prstGeom>
          <a:noFill/>
          <a:ln w="12700">
            <a:solidFill>
              <a:prstClr val="black"/>
            </a:solidFill>
          </a:ln>
        </p:spPr>
        <p:txBody>
          <a:bodyPr vert="horz" lIns="96630" tIns="48315" rIns="96630" bIns="48315" rtlCol="0" anchor="ctr"/>
          <a:lstStyle/>
          <a:p>
            <a:endParaRPr lang="en-US" dirty="0"/>
          </a:p>
        </p:txBody>
      </p:sp>
      <p:sp>
        <p:nvSpPr>
          <p:cNvPr id="5" name="Notes Placeholder 4"/>
          <p:cNvSpPr>
            <a:spLocks noGrp="1"/>
          </p:cNvSpPr>
          <p:nvPr>
            <p:ph type="body" sz="quarter" idx="3"/>
          </p:nvPr>
        </p:nvSpPr>
        <p:spPr>
          <a:xfrm>
            <a:off x="731520" y="4620577"/>
            <a:ext cx="5852160" cy="3780472"/>
          </a:xfrm>
          <a:prstGeom prst="rect">
            <a:avLst/>
          </a:prstGeom>
        </p:spPr>
        <p:txBody>
          <a:bodyPr vert="horz" lIns="96630" tIns="48315" rIns="96630" bIns="48315"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8" y="9119477"/>
            <a:ext cx="3169920" cy="481727"/>
          </a:xfrm>
          <a:prstGeom prst="rect">
            <a:avLst/>
          </a:prstGeom>
        </p:spPr>
        <p:txBody>
          <a:bodyPr vert="horz" lIns="96630" tIns="48315" rIns="96630" bIns="48315"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1pPr>
    <a:lvl2pPr marL="34322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2pPr>
    <a:lvl3pPr marL="68644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3pPr>
    <a:lvl4pPr marL="102966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4pPr>
    <a:lvl5pPr marL="137288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5pPr>
    <a:lvl6pPr marL="1716100" algn="l" defTabSz="686440" rtl="0" eaLnBrk="1" latinLnBrk="0" hangingPunct="1">
      <a:defRPr sz="901" kern="1200">
        <a:solidFill>
          <a:schemeClr val="tx1"/>
        </a:solidFill>
        <a:latin typeface="+mn-lt"/>
        <a:ea typeface="+mn-ea"/>
        <a:cs typeface="+mn-cs"/>
      </a:defRPr>
    </a:lvl6pPr>
    <a:lvl7pPr marL="2059320" algn="l" defTabSz="686440" rtl="0" eaLnBrk="1" latinLnBrk="0" hangingPunct="1">
      <a:defRPr sz="901" kern="1200">
        <a:solidFill>
          <a:schemeClr val="tx1"/>
        </a:solidFill>
        <a:latin typeface="+mn-lt"/>
        <a:ea typeface="+mn-ea"/>
        <a:cs typeface="+mn-cs"/>
      </a:defRPr>
    </a:lvl7pPr>
    <a:lvl8pPr marL="2402540" algn="l" defTabSz="686440" rtl="0" eaLnBrk="1" latinLnBrk="0" hangingPunct="1">
      <a:defRPr sz="901" kern="1200">
        <a:solidFill>
          <a:schemeClr val="tx1"/>
        </a:solidFill>
        <a:latin typeface="+mn-lt"/>
        <a:ea typeface="+mn-ea"/>
        <a:cs typeface="+mn-cs"/>
      </a:defRPr>
    </a:lvl8pPr>
    <a:lvl9pPr marL="2745760" algn="l" defTabSz="686440" rtl="0" eaLnBrk="1" latinLnBrk="0" hangingPunct="1">
      <a:defRPr sz="9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i="0" dirty="0"/>
              <a:t>[Welcome</a:t>
            </a:r>
            <a:r>
              <a:rPr lang="en-US" i="0" baseline="0" dirty="0"/>
              <a:t> from presenter]</a:t>
            </a:r>
          </a:p>
          <a:p>
            <a:endParaRPr lang="en-US" i="0" baseline="0" dirty="0"/>
          </a:p>
          <a:p>
            <a:r>
              <a:rPr lang="en-US" i="0" dirty="0"/>
              <a:t>Thank</a:t>
            </a:r>
            <a:r>
              <a:rPr lang="en-US" i="0" baseline="0" dirty="0"/>
              <a:t> you for attending today’s Financial Essentials workshop that’s specifically designed and developed for you by Security Benefit and offered through NEA Member Benefits.</a:t>
            </a:r>
          </a:p>
          <a:p>
            <a:endParaRPr lang="en-US" i="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370258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766835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43815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3273412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06238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3427734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226590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3951968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1917205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11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3419040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dirty="0"/>
              <a:t>What else </a:t>
            </a:r>
            <a:r>
              <a:rPr lang="en-US" b="0" baseline="0" dirty="0"/>
              <a:t>can you do to take control of your retirement picture?</a:t>
            </a:r>
          </a:p>
          <a:p>
            <a:endParaRPr lang="en-US" b="0" baseline="0" dirty="0"/>
          </a:p>
          <a:p>
            <a:r>
              <a:rPr lang="en-US" b="0" baseline="0" dirty="0"/>
              <a:t>There are many options, but all of them can help you take control of your retirement and allow you to plan your future and retire on your terms.</a:t>
            </a:r>
          </a:p>
          <a:p>
            <a:endParaRPr lang="en-US" b="0" baseline="0" dirty="0"/>
          </a:p>
          <a:p>
            <a:r>
              <a:rPr lang="en-US" b="0" baseline="0" dirty="0"/>
              <a:t>A 403(b) account and IRA accounts are two primary investment vehicles that allow you to save for retirement on a “pretax” basis.</a:t>
            </a:r>
          </a:p>
          <a:p>
            <a:endParaRPr lang="en-US" b="0" baseline="0" dirty="0"/>
          </a:p>
          <a:p>
            <a:r>
              <a:rPr lang="en-US" b="0" baseline="0" dirty="0"/>
              <a:t>So what is the best option for you?</a:t>
            </a:r>
          </a:p>
          <a:p>
            <a:endParaRPr lang="en-US" b="0" baseline="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1050" y="1200150"/>
            <a:ext cx="5753100" cy="3240088"/>
          </a:xfrm>
        </p:spPr>
      </p:sp>
      <p:sp>
        <p:nvSpPr>
          <p:cNvPr id="3" name="Notes Placeholder 2"/>
          <p:cNvSpPr>
            <a:spLocks noGrp="1"/>
          </p:cNvSpPr>
          <p:nvPr>
            <p:ph type="body" idx="1"/>
          </p:nvPr>
        </p:nvSpPr>
        <p:spPr/>
        <p:txBody>
          <a:bodyPr/>
          <a:lstStyle/>
          <a:p>
            <a:r>
              <a:rPr lang="en-US" baseline="0" dirty="0"/>
              <a:t>What’s the best way for you to save?</a:t>
            </a:r>
          </a:p>
          <a:p>
            <a:endParaRPr lang="en-US" baseline="0" dirty="0"/>
          </a:p>
          <a:p>
            <a:r>
              <a:rPr lang="en-US" baseline="0" dirty="0"/>
              <a:t>There are two BASIC ways to save</a:t>
            </a:r>
            <a:r>
              <a:rPr lang="en-US" b="1" i="0" baseline="0" dirty="0"/>
              <a:t>:</a:t>
            </a:r>
          </a:p>
          <a:p>
            <a:endParaRPr lang="en-US" b="1" i="0" baseline="0" dirty="0"/>
          </a:p>
          <a:p>
            <a:r>
              <a:rPr lang="en-US" b="0" i="0" baseline="0" dirty="0"/>
              <a:t>Tax-deferred saving or PRETAX savings in a 403(b) or IRA may be a good idea for you. How does it work?</a:t>
            </a:r>
          </a:p>
          <a:p>
            <a:r>
              <a:rPr lang="en-US" b="0" i="0" baseline="0" dirty="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a:p>
          <a:p>
            <a:r>
              <a:rPr lang="en-US" b="0" i="0" baseline="0" dirty="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a:p>
          <a:p>
            <a:r>
              <a:rPr lang="en-US" b="0" i="0" baseline="0" dirty="0"/>
              <a:t>But a Roth account – an IRA or Roth 403(b) – are accounts that you can contribute to on an AFTER-TAX basis, but the difference is that ALL of you contributions AND EARNINGS are completely TAX-FREE at retirement, p</a:t>
            </a:r>
            <a:r>
              <a:rPr lang="en-US" dirty="0">
                <a:solidFill>
                  <a:srgbClr val="222222"/>
                </a:solidFill>
                <a:effectLst/>
              </a:rPr>
              <a:t>rovided you satisfy certain requirements in the federal tax code.</a:t>
            </a:r>
            <a:endParaRPr lang="en-US" b="0" i="0" baseline="0" dirty="0"/>
          </a:p>
          <a:p>
            <a:endParaRPr lang="en-US" b="0" i="0" baseline="0" dirty="0"/>
          </a:p>
          <a:p>
            <a:r>
              <a:rPr lang="en-US" b="0" i="0" baseline="0" dirty="0"/>
              <a:t>Think about that for a moment … potentially you would NEVER have to pay income taxes on this money again.</a:t>
            </a:r>
          </a:p>
          <a:p>
            <a:endParaRPr lang="en-US" b="0" i="0" baseline="0" dirty="0"/>
          </a:p>
          <a:p>
            <a:r>
              <a:rPr lang="en-US" b="0" i="0" baseline="0" dirty="0"/>
              <a:t>Let’s take a look at an example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Here’s a sample paycheck</a:t>
            </a:r>
            <a:r>
              <a:rPr lang="en-US" baseline="0" dirty="0"/>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this example we started at $1000 for easy calculations and we only looked at the Federal tax rate and we made an assumption of 24% (for most of you it will likely be slightly lower).  </a:t>
            </a:r>
          </a:p>
          <a:p>
            <a:endParaRPr lang="en-US" baseline="0" dirty="0"/>
          </a:p>
          <a:p>
            <a:r>
              <a:rPr lang="en-US" baseline="0" dirty="0"/>
              <a:t>Your take home pay would be $760, but then you also place another $100 from your paycheck directly to a separate savings account (like your credit union account).</a:t>
            </a:r>
          </a:p>
          <a:p>
            <a:endParaRPr lang="en-US" baseline="0" dirty="0"/>
          </a:p>
          <a:p>
            <a:r>
              <a:rPr lang="en-US" baseline="0" dirty="0"/>
              <a:t>Your net pay is now $660.</a:t>
            </a:r>
          </a:p>
          <a:p>
            <a:endParaRPr lang="en-US" baseline="0" dirty="0"/>
          </a:p>
          <a:p>
            <a:r>
              <a:rPr lang="en-US" baseline="0" dirty="0"/>
              <a:t>In the after-tax column, we didn’t save anything in a retirement account – instead all of our savings is in a savings account – and remember all of the interest you earn is also taxable as well.</a:t>
            </a:r>
          </a:p>
          <a:p>
            <a:endParaRPr lang="en-US" baseline="0" dirty="0"/>
          </a:p>
          <a:p>
            <a:r>
              <a:rPr lang="en-US" baseline="0" dirty="0"/>
              <a:t>Let’s take a look a better way to save and </a:t>
            </a:r>
            <a:r>
              <a:rPr lang="en-US" dirty="0"/>
              <a:t>move that $100 from</a:t>
            </a:r>
            <a:r>
              <a:rPr lang="en-US" baseline="0" dirty="0"/>
              <a:t> your savings account into a 403(b) account.</a:t>
            </a:r>
          </a:p>
          <a:p>
            <a:endParaRPr lang="en-US" baseline="0" dirty="0"/>
          </a:p>
          <a:p>
            <a:r>
              <a:rPr lang="en-US" baseline="0" dirty="0"/>
              <a:t>We start with the same level of pay.</a:t>
            </a:r>
          </a:p>
          <a:p>
            <a:endParaRPr lang="en-US" baseline="0" dirty="0"/>
          </a:p>
          <a:p>
            <a:r>
              <a:rPr lang="en-US" baseline="0" dirty="0"/>
              <a:t>$100 is now in our 403(b) account (and remember that all of the interest or return you earn is also tax deferred, until you make a withdrawal).</a:t>
            </a:r>
          </a:p>
          <a:p>
            <a:endParaRPr lang="en-US" baseline="0" dirty="0"/>
          </a:p>
          <a:p>
            <a:r>
              <a:rPr lang="en-US" baseline="0" dirty="0"/>
              <a:t>Now look at your income tax.  Since your contribution is now pretax, that lowers your taxable salary and now you’re paying less taxes. And NOW you have more take home pay – since you are saving on a pretax basis.</a:t>
            </a:r>
          </a:p>
          <a:p>
            <a:endParaRPr lang="en-US" baseline="0" dirty="0"/>
          </a:p>
          <a:p>
            <a:r>
              <a:rPr lang="en-US" baseline="0" dirty="0"/>
              <a:t>Any questions????  (check in with audience here)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36199190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014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41887409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Now let’s take a look at what our $100 from each paycheck can do for your retirement picture.</a:t>
            </a:r>
          </a:p>
          <a:p>
            <a:endParaRPr lang="en-US" dirty="0"/>
          </a:p>
          <a:p>
            <a:r>
              <a:rPr lang="en-US" dirty="0"/>
              <a:t>Let me stress this is a hypothetical example, based on averages. Your result could be higher than this, or it could be lower.</a:t>
            </a:r>
          </a:p>
          <a:p>
            <a:endParaRPr lang="en-US" dirty="0"/>
          </a:p>
          <a:p>
            <a:r>
              <a:rPr lang="en-US" dirty="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 dark blue is the actual amount you’ve contributed, and the light blue is your total account value.</a:t>
            </a:r>
          </a:p>
          <a:p>
            <a:endParaRPr lang="en-US" dirty="0"/>
          </a:p>
          <a:p>
            <a:r>
              <a:rPr lang="en-US" dirty="0"/>
              <a:t>If you start saving at 55, saving just $100 per paycheck, in 10 years you could accumulate almost $40,000. Not too bad, but that’s not quite 1 year’s paycheck for the average teacher.</a:t>
            </a:r>
          </a:p>
          <a:p>
            <a:endParaRPr lang="en-US" dirty="0"/>
          </a:p>
          <a:p>
            <a:r>
              <a:rPr lang="en-US" dirty="0"/>
              <a:t>If you start at 45, you could save almost $100,000! That’s a nice chunk of change.</a:t>
            </a:r>
          </a:p>
          <a:p>
            <a:endParaRPr lang="en-US" dirty="0"/>
          </a:p>
          <a:p>
            <a:r>
              <a:rPr lang="en-US" dirty="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dirty="0"/>
          </a:p>
          <a:p>
            <a:r>
              <a:rPr lang="en-US" dirty="0"/>
              <a:t>But if you were to start at 25 Wow! You could have more than $400,000! That would certainly help you toward a nice retirement. And almost all of that value comes from compounding, because you started investing early. That’s the moral of the story – it’s never too early or too later to start saving for retirement.</a:t>
            </a:r>
          </a:p>
          <a:p>
            <a:endParaRPr lang="en-US" dirty="0"/>
          </a:p>
          <a:p>
            <a:r>
              <a:rPr lang="en-US" dirty="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92082-2E95-7B5C-07D3-3C8D8267D9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19F3E-E415-FE24-4AFC-67EAFBE28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5C96B5-CB69-6C49-18E0-849AD6E820DF}"/>
              </a:ext>
            </a:extLst>
          </p:cNvPr>
          <p:cNvSpPr>
            <a:spLocks noGrp="1"/>
          </p:cNvSpPr>
          <p:nvPr>
            <p:ph type="body" idx="1"/>
          </p:nvPr>
        </p:nvSpPr>
        <p:spPr/>
        <p:txBody>
          <a:bodyPr/>
          <a:lstStyle/>
          <a:p>
            <a:r>
              <a:rPr lang="en-US" dirty="0"/>
              <a:t>To</a:t>
            </a:r>
            <a:r>
              <a:rPr lang="en-US" baseline="0" dirty="0"/>
              <a:t> give you more flexibility, options and choices at retirement, you need to start saving and save as much as you can.</a:t>
            </a:r>
          </a:p>
          <a:p>
            <a:endParaRPr lang="en-US" baseline="0" dirty="0"/>
          </a:p>
          <a:p>
            <a:r>
              <a:rPr lang="en-US" baseline="0" dirty="0"/>
              <a:t>We believe that pretax savings is one of the best ways to help you save for retirement. It allows you to save money NOW and pay less taxes …</a:t>
            </a:r>
          </a:p>
          <a:p>
            <a:endParaRPr lang="en-US" baseline="0" dirty="0"/>
          </a:p>
          <a:p>
            <a:r>
              <a:rPr lang="en-US" baseline="0" dirty="0"/>
              <a:t>If you were to save the maximum – either in a 403(b) or IRA – you may be able to save as much as 22% in income taxes.  In other words,  for each dollar you save PRETAX may only cost you 76 cents.</a:t>
            </a:r>
          </a:p>
          <a:p>
            <a:endParaRPr lang="en-US" baseline="0" dirty="0"/>
          </a:p>
          <a:p>
            <a:r>
              <a:rPr lang="en-US" baseline="0" dirty="0"/>
              <a:t>And the impact can be monumental to your overall retirement picture.</a:t>
            </a:r>
          </a:p>
        </p:txBody>
      </p:sp>
      <p:sp>
        <p:nvSpPr>
          <p:cNvPr id="4" name="Slide Number Placeholder 3">
            <a:extLst>
              <a:ext uri="{FF2B5EF4-FFF2-40B4-BE49-F238E27FC236}">
                <a16:creationId xmlns:a16="http://schemas.microsoft.com/office/drawing/2014/main" id="{E676B57A-DDF8-7D14-0F27-9D6B7F265F64}"/>
              </a:ext>
            </a:extLst>
          </p:cNvPr>
          <p:cNvSpPr>
            <a:spLocks noGrp="1"/>
          </p:cNvSpPr>
          <p:nvPr>
            <p:ph type="sldNum" sz="quarter" idx="10"/>
          </p:nvPr>
        </p:nvSpPr>
        <p:spPr/>
        <p:txBody>
          <a:bodyPr/>
          <a:lstStyle/>
          <a:p>
            <a:pPr marL="0" marR="0" lvl="0" indent="0" algn="r" defTabSz="465887"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6588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50577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1067333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As you move throughout</a:t>
            </a:r>
            <a:r>
              <a:rPr lang="en-US" baseline="0" dirty="0"/>
              <a:t> your career some of your strategy may involve more of a balance of risk.  Don’t be afraid to ask questions about your investment strategy and review your investments with your financial professional at least once a year. </a:t>
            </a:r>
          </a:p>
          <a:p>
            <a:endParaRPr lang="en-US" baseline="0" dirty="0"/>
          </a:p>
          <a:p>
            <a:r>
              <a:rPr lang="en-US" baseline="0" dirty="0"/>
              <a:t>You should feel comfortable with the strategy and the risk in your portfolio.</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1050" y="1200150"/>
            <a:ext cx="5753100" cy="3240088"/>
          </a:xfrm>
        </p:spPr>
      </p:sp>
      <p:sp>
        <p:nvSpPr>
          <p:cNvPr id="3" name="Notes Placeholder 2"/>
          <p:cNvSpPr>
            <a:spLocks noGrp="1"/>
          </p:cNvSpPr>
          <p:nvPr>
            <p:ph type="body" idx="1"/>
          </p:nvPr>
        </p:nvSpPr>
        <p:spPr/>
        <p:txBody>
          <a:bodyPr/>
          <a:lstStyle/>
          <a:p>
            <a:pPr defTabSz="1000653">
              <a:defRPr/>
            </a:pPr>
            <a:r>
              <a:rPr lang="en-US" baseline="0" dirty="0"/>
              <a:t>The first 10 years of your retirement are likely the most important in the rest of your life </a:t>
            </a:r>
          </a:p>
          <a:p>
            <a:pPr defTabSz="1000653">
              <a:defRPr/>
            </a:pPr>
            <a:endParaRPr lang="en-US" baseline="0" dirty="0"/>
          </a:p>
          <a:p>
            <a:pPr defTabSz="1000653">
              <a:defRPr/>
            </a:pPr>
            <a:r>
              <a:rPr lang="en-US" b="0" i="0" baseline="0" dirty="0"/>
              <a:t>When you decide to take benefits can dramatically affect your retirement picture Most of the decisions you make in the  first few years of retirement – are often permanent and can’t be undone. </a:t>
            </a:r>
          </a:p>
          <a:p>
            <a:pPr defTabSz="1000653">
              <a:defRPr/>
            </a:pPr>
            <a:endParaRPr lang="en-US" dirty="0"/>
          </a:p>
          <a:p>
            <a:r>
              <a:rPr lang="en-US" dirty="0"/>
              <a:t>Age</a:t>
            </a:r>
            <a:r>
              <a:rPr lang="en-US" baseline="0" dirty="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a:p>
          <a:p>
            <a:r>
              <a:rPr lang="en-US" baseline="0" dirty="0"/>
              <a:t>Otherwise, you may have to wait until age 59 and a half to take withdrawals from your IRA without penalty.</a:t>
            </a:r>
          </a:p>
          <a:p>
            <a:endParaRPr lang="en-US" baseline="0" dirty="0"/>
          </a:p>
          <a:p>
            <a:r>
              <a:rPr lang="en-US" baseline="0" dirty="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a:p>
          <a:p>
            <a:r>
              <a:rPr lang="en-US" baseline="0" dirty="0"/>
              <a:t>If you can wait until AGE 67 to take your benefit – you and your spouse may have even more options. </a:t>
            </a:r>
          </a:p>
          <a:p>
            <a:endParaRPr lang="en-US" baseline="0" dirty="0"/>
          </a:p>
          <a:p>
            <a:r>
              <a:rPr lang="en-US" baseline="0" dirty="0"/>
              <a:t>The year you turn 70 – is the year you’ll need to begin taking Social Security (if you haven’t already). Age 73 is the age that the Government mandates that you begin withdrawing at least a portion of your retirement assets out of your account. These are called Required minimum distributions or RMDs.</a:t>
            </a:r>
          </a:p>
          <a:p>
            <a:endParaRPr lang="en-US" baseline="0" dirty="0"/>
          </a:p>
          <a:p>
            <a:r>
              <a:rPr lang="en-US" baseline="0" dirty="0"/>
              <a:t>Your financial professional or tax consultant can help you plan these withdrawals from your investments once you reach age 70. </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34</a:t>
            </a:fld>
            <a:endParaRPr lang="en-US" dirty="0"/>
          </a:p>
        </p:txBody>
      </p:sp>
    </p:spTree>
    <p:extLst>
      <p:ext uri="{BB962C8B-B14F-4D97-AF65-F5344CB8AC3E}">
        <p14:creationId xmlns:p14="http://schemas.microsoft.com/office/powerpoint/2010/main" val="122870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i="0" baseline="0" dirty="0"/>
              <a:t>So what can you do NOW?</a:t>
            </a:r>
          </a:p>
          <a:p>
            <a:endParaRPr lang="en-US" b="0" i="0" baseline="0" dirty="0"/>
          </a:p>
          <a:p>
            <a:r>
              <a:rPr lang="en-US" b="0" i="0" baseline="0" dirty="0"/>
              <a:t>The best piece of guidance we can give you… is to start now, even if you think it’s only a small portion.</a:t>
            </a:r>
          </a:p>
          <a:p>
            <a:endParaRPr lang="en-US" b="0" i="0" baseline="0" dirty="0"/>
          </a:p>
          <a:p>
            <a:r>
              <a:rPr lang="en-US" b="0" i="0" baseline="0" dirty="0"/>
              <a:t>Your retirement picture is something that you should create and control.  So here’s a few items to do to help you GET STARTED. </a:t>
            </a:r>
          </a:p>
          <a:p>
            <a:endParaRPr lang="en-US" b="0" i="0" baseline="0" dirty="0"/>
          </a:p>
          <a:p>
            <a:pPr marL="241572" indent="-241572">
              <a:buAutoNum type="arabicParenR"/>
            </a:pPr>
            <a:r>
              <a:rPr lang="en-US" b="0" i="0" baseline="0" dirty="0"/>
              <a:t>Understand what your state pension benefit might look like.</a:t>
            </a:r>
          </a:p>
          <a:p>
            <a:pPr marL="241572" indent="-241572">
              <a:buAutoNum type="arabicParenR"/>
            </a:pPr>
            <a:r>
              <a:rPr lang="en-US" b="0" i="0" baseline="0" dirty="0"/>
              <a:t>You can and should register for your benefits.</a:t>
            </a:r>
          </a:p>
          <a:p>
            <a:pPr marL="241572" indent="-241572">
              <a:buAutoNum type="arabicParenR"/>
            </a:pPr>
            <a:r>
              <a:rPr lang="en-US" b="0" i="0" baseline="0" dirty="0"/>
              <a:t>Think about what is the best way for you to save for retirement – pretax or after-tax. </a:t>
            </a:r>
            <a:endParaRPr lang="en-US" b="1" dirty="0"/>
          </a:p>
          <a:p>
            <a:pPr marL="241572" indent="-241572">
              <a:buAutoNum type="arabicParenR"/>
            </a:pPr>
            <a:r>
              <a:rPr lang="en-US" b="0" i="0" baseline="0" dirty="0"/>
              <a:t>Even if you start out making small contributions – if you start now can make a BIG difference in your future.</a:t>
            </a:r>
            <a:r>
              <a:rPr lang="en-US" b="1" dirty="0"/>
              <a:t> </a:t>
            </a:r>
            <a:endParaRPr lang="en-US" b="0" i="0" baseline="0" dirty="0"/>
          </a:p>
          <a:p>
            <a:pPr marL="241572" indent="-241572"/>
            <a:endParaRPr lang="en-US" b="0" i="0" baseline="0" dirty="0"/>
          </a:p>
          <a:p>
            <a:pPr marL="241572" indent="-241572"/>
            <a:r>
              <a:rPr lang="en-US" b="0" i="0" baseline="0" dirty="0"/>
              <a:t>I can also help you prepare a “paycheck analysis” to help determine how much they can save for retirement.</a:t>
            </a:r>
          </a:p>
          <a:p>
            <a:pPr marL="241572" indent="-241572"/>
            <a:endParaRPr lang="en-US" b="0" i="0"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 are four tools you can use today to help</a:t>
            </a:r>
            <a:r>
              <a:rPr lang="en-US" baseline="0" dirty="0"/>
              <a:t> you MOVE FORWARD along the path </a:t>
            </a:r>
            <a:r>
              <a:rPr lang="en-US" i="1" baseline="0" dirty="0"/>
              <a:t>To and Through Retirement.</a:t>
            </a:r>
            <a:br>
              <a:rPr lang="en-US" i="1" baseline="0" dirty="0"/>
            </a:br>
            <a:endParaRPr lang="en-US" baseline="0" dirty="0"/>
          </a:p>
          <a:p>
            <a:pPr defTabSz="966293">
              <a:lnSpc>
                <a:spcPts val="3169"/>
              </a:lnSpc>
              <a:buSzPct val="80000"/>
              <a:tabLst>
                <a:tab pos="296934" algn="l"/>
              </a:tabLst>
              <a:defRPr/>
            </a:pPr>
            <a:r>
              <a:rPr lang="en-US" dirty="0"/>
              <a:t>Review your benefits.</a:t>
            </a:r>
          </a:p>
          <a:p>
            <a:pPr>
              <a:lnSpc>
                <a:spcPts val="3169"/>
              </a:lnSpc>
              <a:buSzPct val="80000"/>
              <a:tabLst>
                <a:tab pos="296934" algn="l"/>
              </a:tabLst>
            </a:pPr>
            <a:endParaRPr lang="en-US" dirty="0"/>
          </a:p>
          <a:p>
            <a:pPr>
              <a:lnSpc>
                <a:spcPts val="3169"/>
              </a:lnSpc>
              <a:buSzPct val="80000"/>
              <a:tabLst>
                <a:tab pos="296934"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169"/>
              </a:lnSpc>
              <a:buSzPct val="80000"/>
              <a:tabLst>
                <a:tab pos="296934"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169"/>
              </a:lnSpc>
              <a:buSzPct val="80000"/>
              <a:tabLst>
                <a:tab pos="360683" algn="l"/>
              </a:tabLst>
            </a:pPr>
            <a:r>
              <a:rPr lang="en-US" dirty="0"/>
              <a:t>Balance your </a:t>
            </a:r>
            <a:r>
              <a:rPr lang="en-US" b="1" i="1" dirty="0">
                <a:solidFill>
                  <a:srgbClr val="006600"/>
                </a:solidFill>
              </a:rPr>
              <a:t>risk</a:t>
            </a:r>
            <a:r>
              <a:rPr lang="en-US" dirty="0"/>
              <a:t> within your entire retirement and investment portfolio.</a:t>
            </a:r>
          </a:p>
          <a:p>
            <a:pPr>
              <a:lnSpc>
                <a:spcPts val="3169"/>
              </a:lnSpc>
              <a:buSzPct val="80000"/>
              <a:tabLst>
                <a:tab pos="360683" algn="l"/>
              </a:tabLst>
            </a:pPr>
            <a:endParaRPr lang="en-US" dirty="0"/>
          </a:p>
          <a:p>
            <a:pPr>
              <a:lnSpc>
                <a:spcPts val="3169"/>
              </a:lnSpc>
              <a:buSzPct val="80000"/>
              <a:tabLst>
                <a:tab pos="360683"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169"/>
              </a:lnSpc>
              <a:buSzPct val="80000"/>
              <a:tabLst>
                <a:tab pos="360683"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Thank</a:t>
            </a:r>
            <a:r>
              <a:rPr lang="en-US" baseline="0" dirty="0"/>
              <a:t> you all today (tonight) for coming and attending our Financial Essentials workshop.  We’d like to thank (mention any key representatives, NEA liaisons, school district administrators, etc.).</a:t>
            </a:r>
          </a:p>
          <a:p>
            <a:endParaRPr lang="en-US" baseline="0" dirty="0"/>
          </a:p>
          <a:p>
            <a:r>
              <a:rPr lang="en-US" baseline="0" dirty="0"/>
              <a:t>Regardless of where you are on your career path – you can take control of your financial picture.</a:t>
            </a:r>
            <a:r>
              <a:rPr lang="en-US" b="1" dirty="0"/>
              <a:t> </a:t>
            </a:r>
          </a:p>
          <a:p>
            <a:endParaRPr lang="en-US" baseline="0" dirty="0"/>
          </a:p>
          <a:p>
            <a:r>
              <a:rPr lang="en-US" baseline="0" dirty="0"/>
              <a:t>If you’re just beginning a new career – the most important step you can take is to GET STARTED.</a:t>
            </a:r>
          </a:p>
          <a:p>
            <a:endParaRPr lang="en-US" baseline="0" dirty="0"/>
          </a:p>
          <a:p>
            <a:r>
              <a:rPr lang="en-US" baseline="0" dirty="0"/>
              <a:t>If you’re around the halfway point in your career … MOVE FORWARD and adjust your savings now to reach your goals.</a:t>
            </a:r>
            <a:r>
              <a:rPr lang="en-US" b="1" dirty="0"/>
              <a:t> </a:t>
            </a:r>
          </a:p>
          <a:p>
            <a:endParaRPr lang="en-US" baseline="0" dirty="0"/>
          </a:p>
          <a:p>
            <a:r>
              <a:rPr lang="en-US" baseline="0" dirty="0"/>
              <a:t>And If Retirement is on YOUR horizon … BE READY and develop a plan to help you make the right decisions during the first 10 years of your retirement.</a:t>
            </a:r>
          </a:p>
          <a:p>
            <a:endParaRPr lang="en-US" baseline="0" dirty="0"/>
          </a:p>
          <a:p>
            <a:r>
              <a:rPr lang="en-US" baseline="0" dirty="0"/>
              <a:t>We appreciate your time today and if you have any questions please feel free to contact us.</a:t>
            </a:r>
          </a:p>
          <a:p>
            <a:endParaRPr lang="en-US" baseline="0" dirty="0"/>
          </a:p>
          <a:p>
            <a:r>
              <a:rPr lang="en-US" baseline="0" dirty="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a:p>
          <a:p>
            <a:r>
              <a:rPr lang="en-US" baseline="0" dirty="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38</a:t>
            </a:fld>
            <a:endParaRPr lang="en-US" dirty="0"/>
          </a:p>
        </p:txBody>
      </p:sp>
    </p:spTree>
    <p:extLst>
      <p:ext uri="{BB962C8B-B14F-4D97-AF65-F5344CB8AC3E}">
        <p14:creationId xmlns:p14="http://schemas.microsoft.com/office/powerpoint/2010/main" val="3514847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aseline="0" dirty="0"/>
              <a:t>We would encourage you to sit down with a local financial professional … regardless of where you are on your career path … so you can take control of your financial future.</a:t>
            </a:r>
          </a:p>
          <a:p>
            <a:endParaRPr lang="en-US" baseline="0" dirty="0"/>
          </a:p>
          <a:p>
            <a:r>
              <a:rPr lang="en-US" baseline="0" dirty="0"/>
              <a:t>If you’re just beginning a new career – the most important step you can take is to START YOUR JOURNEY. </a:t>
            </a:r>
            <a:r>
              <a:rPr lang="en-US" sz="900" kern="1200" dirty="0">
                <a:solidFill>
                  <a:schemeClr val="accent1"/>
                </a:solidFill>
                <a:ea typeface="+mn-ea"/>
              </a:rPr>
              <a:t>A personalized paycheck analysis will show how participating in a 403(b) or 457 plan could affect </a:t>
            </a:r>
            <a:br>
              <a:rPr lang="en-US" sz="900" kern="1200" dirty="0">
                <a:solidFill>
                  <a:schemeClr val="accent1"/>
                </a:solidFill>
                <a:ea typeface="+mn-ea"/>
              </a:rPr>
            </a:br>
            <a:r>
              <a:rPr lang="en-US" sz="900" kern="1200" dirty="0">
                <a:solidFill>
                  <a:schemeClr val="accent1"/>
                </a:solidFill>
                <a:ea typeface="+mn-ea"/>
              </a:rPr>
              <a:t>take-home pay based on marital status, tax bracket, etc.</a:t>
            </a:r>
            <a:br>
              <a:rPr lang="en-US" sz="900" kern="1200" dirty="0">
                <a:solidFill>
                  <a:schemeClr val="accent1"/>
                </a:solidFill>
                <a:ea typeface="+mn-ea"/>
              </a:rPr>
            </a:br>
            <a:endParaRPr lang="en-US" sz="900" kern="1200" dirty="0">
              <a:solidFill>
                <a:schemeClr val="accent1"/>
              </a:solidFill>
              <a:ea typeface="+mn-ea"/>
            </a:endParaRPr>
          </a:p>
          <a:p>
            <a:r>
              <a:rPr lang="en-US" baseline="0" dirty="0"/>
              <a:t>If you’re around the halfway point in your career ... MOVE FORWARD  </a:t>
            </a:r>
            <a:r>
              <a:rPr lang="en-US" sz="1200" kern="1200" dirty="0">
                <a:solidFill>
                  <a:schemeClr val="accent1"/>
                </a:solidFill>
                <a:ea typeface="+mn-ea"/>
              </a:rPr>
              <a:t>A gap analysis can provide a snapshot of your income, and income needs, in retirement.</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And if retirement is on YOUR horizon – YOU HAVE REACHED THE SUMMIT! </a:t>
            </a:r>
            <a:r>
              <a:rPr lang="en-US" dirty="0"/>
              <a:t>Develop a strategy to maximize your income to meet your ever-changing needs throughout retirement.</a:t>
            </a:r>
          </a:p>
          <a:p>
            <a:endParaRPr lang="en-US" baseline="0" dirty="0"/>
          </a:p>
          <a:p>
            <a:r>
              <a:rPr lang="en-US" sz="1200" kern="1200" baseline="0" dirty="0">
                <a:solidFill>
                  <a:schemeClr val="tx1"/>
                </a:solidFill>
                <a:effectLst/>
                <a:ea typeface="+mn-ea"/>
              </a:rPr>
              <a:t>Know with all of this that you don’t have to go it alone – your </a:t>
            </a:r>
            <a:r>
              <a:rPr lang="en-US" baseline="0" dirty="0"/>
              <a:t>local financial professionals are here to help. These individuals are there to talk about</a:t>
            </a:r>
            <a:r>
              <a:rPr lang="en-US" dirty="0"/>
              <a:t> your unique situation.</a:t>
            </a:r>
            <a:r>
              <a:rPr lang="en-US" baseline="0" dirty="0"/>
              <a:t> If</a:t>
            </a:r>
            <a:r>
              <a:rPr lang="en-US" dirty="0"/>
              <a:t> you have any questions or if you are interested in getting more information on any</a:t>
            </a:r>
            <a:r>
              <a:rPr lang="en-US" baseline="0" dirty="0"/>
              <a:t> of the topics we discussed today all you have to do is grab your phone take a photo of this QR Code </a:t>
            </a:r>
            <a:r>
              <a:rPr lang="en-US" dirty="0"/>
              <a:t>and a</a:t>
            </a:r>
            <a:r>
              <a:rPr lang="en-US" baseline="0" dirty="0"/>
              <a:t> form will pull up that will enable you to input your contact information. A financial professionals will follow up with you shortly. </a:t>
            </a:r>
          </a:p>
          <a:p>
            <a:endParaRPr lang="en-US" baseline="0" dirty="0"/>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Launch the Camera app on your device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Point it at the QR code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Look for the notification banner at the top of the screen on your device </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Fill out the form to have an NEA Retirement Specialist contact you</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52641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40</a:t>
            </a:fld>
            <a:endParaRPr lang="en-US" dirty="0"/>
          </a:p>
        </p:txBody>
      </p:sp>
    </p:spTree>
    <p:extLst>
      <p:ext uri="{BB962C8B-B14F-4D97-AF65-F5344CB8AC3E}">
        <p14:creationId xmlns:p14="http://schemas.microsoft.com/office/powerpoint/2010/main" val="12369866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41</a:t>
            </a:fld>
            <a:endParaRPr lang="en-US" dirty="0"/>
          </a:p>
        </p:txBody>
      </p:sp>
    </p:spTree>
    <p:extLst>
      <p:ext uri="{BB962C8B-B14F-4D97-AF65-F5344CB8AC3E}">
        <p14:creationId xmlns:p14="http://schemas.microsoft.com/office/powerpoint/2010/main" val="1251931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8895"/>
            <a:ext cx="4775886" cy="905478"/>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5714994" y="0"/>
            <a:ext cx="3429007" cy="2063119"/>
          </a:xfrm>
          <a:prstGeom prst="rect">
            <a:avLst/>
          </a:prstGeom>
        </p:spPr>
      </p:pic>
      <p:cxnSp>
        <p:nvCxnSpPr>
          <p:cNvPr id="20" name="Straight Connector 19"/>
          <p:cNvCxnSpPr/>
          <p:nvPr userDrawn="1"/>
        </p:nvCxnSpPr>
        <p:spPr>
          <a:xfrm flipH="1">
            <a:off x="347226" y="2405794"/>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A291CE06-5C77-E343-84D4-60D180DF085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3854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7" name="Picture 16">
            <a:extLst>
              <a:ext uri="{FF2B5EF4-FFF2-40B4-BE49-F238E27FC236}">
                <a16:creationId xmlns:a16="http://schemas.microsoft.com/office/drawing/2014/main" id="{D2186E73-DB49-D84F-9AA7-B57D3E8485A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245496868"/>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7" y="4375601"/>
            <a:ext cx="4615703"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4" y="0"/>
            <a:ext cx="3429007" cy="2063119"/>
          </a:xfrm>
          <a:prstGeom prst="rect">
            <a:avLst/>
          </a:prstGeom>
        </p:spPr>
      </p:pic>
      <p:pic>
        <p:nvPicPr>
          <p:cNvPr id="12" name="Picture 11">
            <a:extLst>
              <a:ext uri="{FF2B5EF4-FFF2-40B4-BE49-F238E27FC236}">
                <a16:creationId xmlns:a16="http://schemas.microsoft.com/office/drawing/2014/main" id="{D081DB45-EBDA-7644-B7C8-5FD0C7593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73438074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Box 9"/>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63119"/>
          </a:xfrm>
          <a:prstGeom prst="rect">
            <a:avLst/>
          </a:prstGeom>
        </p:spPr>
      </p:pic>
      <p:pic>
        <p:nvPicPr>
          <p:cNvPr id="14" name="Picture 13">
            <a:extLst>
              <a:ext uri="{FF2B5EF4-FFF2-40B4-BE49-F238E27FC236}">
                <a16:creationId xmlns:a16="http://schemas.microsoft.com/office/drawing/2014/main" id="{6789F63F-64B2-FD4E-BB9A-9B51D2B09E5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3853953190"/>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32" userDrawn="1">
          <p15:clr>
            <a:srgbClr val="FBAE40"/>
          </p15:clr>
        </p15:guide>
        <p15:guide id="3" pos="5544" userDrawn="1">
          <p15:clr>
            <a:srgbClr val="FBAE40"/>
          </p15:clr>
        </p15:guide>
        <p15:guide id="4" orient="horz" pos="217"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7013" y="4577875"/>
            <a:ext cx="210675" cy="234734"/>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spTree>
    <p:extLst>
      <p:ext uri="{BB962C8B-B14F-4D97-AF65-F5344CB8AC3E}">
        <p14:creationId xmlns:p14="http://schemas.microsoft.com/office/powerpoint/2010/main" val="4169777692"/>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2"/>
          <a:srcRect/>
          <a:stretch/>
        </p:blipFill>
        <p:spPr>
          <a:xfrm>
            <a:off x="5714994" y="0"/>
            <a:ext cx="3429007" cy="206311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5445"/>
            <a:ext cx="4775886"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2" name="Picture 11">
            <a:extLst>
              <a:ext uri="{FF2B5EF4-FFF2-40B4-BE49-F238E27FC236}">
                <a16:creationId xmlns:a16="http://schemas.microsoft.com/office/drawing/2014/main" id="{A9E9CDE2-07D1-2E40-A855-A4F8C026513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42945490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9144000" cy="309577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342901" y="3371022"/>
            <a:ext cx="8323326" cy="996934"/>
          </a:xfrm>
        </p:spPr>
        <p:txBody>
          <a:bodyPr>
            <a:normAutofit/>
          </a:bodyPr>
          <a:lstStyle>
            <a:lvl1pPr>
              <a:defRPr sz="2700">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641FE0F5-B176-254D-BDF7-4E22FF8485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18053693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1" y="646668"/>
            <a:ext cx="3766943" cy="3654418"/>
          </a:xfrm>
          <a:prstGeom prst="rect">
            <a:avLst/>
          </a:prstGeom>
          <a:gradFill flip="none" rotWithShape="1">
            <a:gsLst>
              <a:gs pos="0">
                <a:srgbClr val="BED85F"/>
              </a:gs>
              <a:gs pos="100000">
                <a:srgbClr val="74B8DB">
                  <a:alpha val="50980"/>
                </a:srgb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 name="Content Placeholder 2"/>
          <p:cNvSpPr>
            <a:spLocks noGrp="1"/>
          </p:cNvSpPr>
          <p:nvPr>
            <p:ph idx="1"/>
          </p:nvPr>
        </p:nvSpPr>
        <p:spPr>
          <a:xfrm>
            <a:off x="342901" y="2045023"/>
            <a:ext cx="3847538" cy="1839680"/>
          </a:xfrm>
        </p:spPr>
        <p:txBody>
          <a:bodyPr>
            <a:normAutofit/>
          </a:bodyPr>
          <a:lstStyle>
            <a:lvl1pPr marL="171450" indent="-171450">
              <a:buFont typeface="Wingdings" pitchFamily="2" charset="2"/>
              <a:buChar char="ü"/>
              <a:defRPr sz="1500">
                <a:solidFill>
                  <a:schemeClr val="bg1"/>
                </a:solidFill>
              </a:defRPr>
            </a:lvl1pPr>
            <a:lvl2pPr marL="514350" indent="-171450">
              <a:buFont typeface="Wingdings" pitchFamily="2" charset="2"/>
              <a:buChar char="ü"/>
              <a:defRPr sz="1350">
                <a:solidFill>
                  <a:schemeClr val="bg1"/>
                </a:solidFill>
              </a:defRPr>
            </a:lvl2pPr>
            <a:lvl3pPr marL="857250" indent="-171450">
              <a:buFont typeface="Wingdings" pitchFamily="2" charset="2"/>
              <a:buChar char="ü"/>
              <a:defRPr sz="1200">
                <a:solidFill>
                  <a:schemeClr val="bg1"/>
                </a:solidFill>
              </a:defRPr>
            </a:lvl3pPr>
            <a:lvl4pPr marL="1200150" indent="-171450">
              <a:buFont typeface="Wingdings" pitchFamily="2" charset="2"/>
              <a:buChar char="ü"/>
              <a:defRPr sz="1050">
                <a:solidFill>
                  <a:schemeClr val="bg1"/>
                </a:solidFill>
              </a:defRPr>
            </a:lvl4pPr>
            <a:lvl5pPr marL="1543050" indent="-171450">
              <a:buFont typeface="Wingdings" pitchFamily="2" charset="2"/>
              <a:buChar char="ü"/>
              <a:defRPr sz="105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2" y="1273086"/>
            <a:ext cx="3766943" cy="696737"/>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ADEF1841-98CB-F64D-8D0C-74A57287DF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297677122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1" y="343853"/>
            <a:ext cx="8458199" cy="927687"/>
          </a:xfrm>
        </p:spPr>
        <p:txBody>
          <a:bodyPr anchor="ct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373022"/>
            <a:ext cx="8458199" cy="3181908"/>
          </a:xfrm>
        </p:spPr>
        <p:txBody>
          <a:bodyPr>
            <a:normAutofit/>
          </a:bodyPr>
          <a:lstStyle>
            <a:lvl1pPr>
              <a:defRPr sz="1500">
                <a:solidFill>
                  <a:schemeClr val="bg2"/>
                </a:solidFill>
              </a:defRPr>
            </a:lvl1pPr>
            <a:lvl2pPr>
              <a:defRPr sz="1350">
                <a:solidFill>
                  <a:schemeClr val="bg2"/>
                </a:solidFill>
              </a:defRPr>
            </a:lvl2pPr>
            <a:lvl3pPr>
              <a:defRPr sz="1200">
                <a:solidFill>
                  <a:schemeClr val="bg2"/>
                </a:solidFill>
              </a:defRPr>
            </a:lvl3pPr>
            <a:lvl4pPr>
              <a:defRPr sz="1050">
                <a:solidFill>
                  <a:schemeClr val="bg2"/>
                </a:solidFill>
              </a:defRPr>
            </a:lvl4pPr>
            <a:lvl5pPr>
              <a:defRPr sz="105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01589612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1" y="343853"/>
            <a:ext cx="8446169" cy="643634"/>
          </a:xfrm>
        </p:spPr>
        <p:txBody>
          <a:bodyPr>
            <a:normAutofit/>
          </a:bodyPr>
          <a:lstStyle>
            <a:lvl1pPr>
              <a:defRPr sz="24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2" y="1245799"/>
            <a:ext cx="8468456" cy="3340390"/>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08619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1120870"/>
            <a:ext cx="8458199" cy="346531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8463329" cy="696737"/>
          </a:xfrm>
          <a:prstGeom prst="rect">
            <a:avLst/>
          </a:prstGeom>
        </p:spPr>
        <p:txBody>
          <a:bodyPr vert="horz" lIns="0" tIns="0" rIns="0" bIns="0" rtlCol="0" anchor="ctr">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2A68D4BA-C1DF-E04C-8DD3-EE884010308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2365612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C3D87704-35E5-EB49-8159-29AB920032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786903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09775DFF-470C-F946-B9F2-DE360BC74C6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061630367"/>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5445"/>
            <a:ext cx="8458200" cy="584282"/>
          </a:xfrm>
        </p:spPr>
        <p:txBody>
          <a:bodyPr anchor="b">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42900" y="1227162"/>
            <a:ext cx="8463329" cy="33679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342900" y="879727"/>
            <a:ext cx="8458200" cy="347435"/>
          </a:xfrm>
        </p:spPr>
        <p:txBody>
          <a:bodyPr/>
          <a:lstStyle>
            <a:lvl1pPr marL="0" indent="0">
              <a:buNone/>
              <a:defRPr>
                <a:solidFill>
                  <a:schemeClr val="accent2"/>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EE708BE1-9EE9-F94C-A62E-D2A8900E8F9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4164816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672947"/>
            <a:ext cx="8468456" cy="291324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86189"/>
            <a:ext cx="4229100" cy="227747"/>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1245272"/>
            <a:ext cx="8457009" cy="299046"/>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682211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EF828433-2B01-A147-A477-8B57F57A654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18449418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2" name="Picture 11">
            <a:extLst>
              <a:ext uri="{FF2B5EF4-FFF2-40B4-BE49-F238E27FC236}">
                <a16:creationId xmlns:a16="http://schemas.microsoft.com/office/drawing/2014/main" id="{FD3E0558-2685-E849-ACDB-C5B203C060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2769378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3023"/>
            <a:ext cx="9144000" cy="3060866"/>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42901" y="343853"/>
            <a:ext cx="8458199" cy="927687"/>
          </a:xfrm>
        </p:spPr>
        <p:txBody>
          <a:bodyP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601629"/>
            <a:ext cx="8458199" cy="2642236"/>
          </a:xfrm>
        </p:spPr>
        <p:txBody>
          <a:bodyPr>
            <a:normAutofit/>
          </a:bodyPr>
          <a:lstStyle>
            <a:lvl1pPr>
              <a:defRPr sz="1500">
                <a:solidFill>
                  <a:schemeClr val="accent6"/>
                </a:solidFill>
              </a:defRPr>
            </a:lvl1pPr>
            <a:lvl2pPr>
              <a:defRPr sz="1350">
                <a:solidFill>
                  <a:schemeClr val="accent6"/>
                </a:solidFill>
              </a:defRPr>
            </a:lvl2pPr>
            <a:lvl3pPr>
              <a:defRPr sz="1200">
                <a:solidFill>
                  <a:schemeClr val="accent6"/>
                </a:solidFill>
              </a:defRPr>
            </a:lvl3pPr>
            <a:lvl4pPr>
              <a:defRPr sz="1050">
                <a:solidFill>
                  <a:schemeClr val="accent6"/>
                </a:solidFill>
              </a:defRPr>
            </a:lvl4pPr>
            <a:lvl5pPr>
              <a:defRPr sz="105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0A169131-7D3B-F543-A237-752C3441D3D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18007218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166738" y="2"/>
            <a:ext cx="7039977"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67127" y="1"/>
            <a:ext cx="7524851" cy="5157788"/>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290321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2" y="343852"/>
            <a:ext cx="2907178"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1"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57ABDC9-92B7-1D49-AA69-BFE99BB5482C}"/>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356269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4104715" y="2"/>
            <a:ext cx="7153384"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357840" y="1"/>
            <a:ext cx="7646069" cy="5157788"/>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5669280" y="1312069"/>
            <a:ext cx="3131821"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5664150" y="343852"/>
            <a:ext cx="3131821"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5664149" y="1190988"/>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D232528C-76E2-AF4D-B859-6B54D2DF0F7D}"/>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020249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5" y="0"/>
            <a:ext cx="4486275" cy="5157788"/>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362576"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129412"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A8C0FA68-8098-064F-A67C-373D31F152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64116373"/>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57788"/>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19"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6"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4579695"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74565"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4"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CB975DEF-AD33-104D-B078-983F2AB64BB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24399628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1"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3"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98383091-D5ED-F34B-880A-A9BA5D2435B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56884730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4589160" y="343853"/>
            <a:ext cx="4211940"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72000"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FF89B3F5-4B3F-9341-B68E-B8A0E06DB60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722053908"/>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7" y="0"/>
            <a:ext cx="3649363" cy="5157788"/>
          </a:xfr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2" name="Title 1"/>
          <p:cNvSpPr>
            <a:spLocks noGrp="1"/>
          </p:cNvSpPr>
          <p:nvPr>
            <p:ph type="title"/>
          </p:nvPr>
        </p:nvSpPr>
        <p:spPr>
          <a:xfrm>
            <a:off x="337772" y="274607"/>
            <a:ext cx="4720262" cy="694433"/>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37772" y="969040"/>
            <a:ext cx="4720262" cy="35724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6024813" y="274604"/>
            <a:ext cx="2641747" cy="130139"/>
          </a:xfrm>
        </p:spPr>
        <p:txBody>
          <a:bodyPr>
            <a:noAutofit/>
          </a:bodyPr>
          <a:lstStyle>
            <a:lvl1pPr marL="0" indent="0">
              <a:buNone/>
              <a:defRPr sz="675">
                <a:solidFill>
                  <a:schemeClr val="bg1"/>
                </a:solidFill>
                <a:latin typeface="+mn-lt"/>
              </a:defRPr>
            </a:lvl1pPr>
            <a:lvl2pPr>
              <a:defRPr sz="1050">
                <a:latin typeface="+mn-lt"/>
              </a:defRPr>
            </a:lvl2pPr>
            <a:lvl3pPr>
              <a:defRPr sz="900">
                <a:latin typeface="+mn-lt"/>
              </a:defRPr>
            </a:lvl3pPr>
            <a:lvl4pPr>
              <a:defRPr sz="825">
                <a:latin typeface="+mn-lt"/>
              </a:defRPr>
            </a:lvl4pPr>
            <a:lvl5pPr>
              <a:defRPr sz="825">
                <a:latin typeface="+mn-lt"/>
              </a:defRPr>
            </a:lvl5pPr>
          </a:lstStyle>
          <a:p>
            <a:pPr lvl="0"/>
            <a:r>
              <a:rPr lang="en-US" dirty="0"/>
              <a:t>EDIT MASTER TEXT STYLES</a:t>
            </a:r>
          </a:p>
        </p:txBody>
      </p:sp>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5" name="Picture 14">
            <a:extLst>
              <a:ext uri="{FF2B5EF4-FFF2-40B4-BE49-F238E27FC236}">
                <a16:creationId xmlns:a16="http://schemas.microsoft.com/office/drawing/2014/main" id="{D6D5465E-DEFB-6F46-8F43-F858D8BDFE3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5460548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1" y="343853"/>
            <a:ext cx="8463329" cy="777018"/>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337772"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5777"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F06690FD-CA4D-0644-B27D-65F3AE598A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327944577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0" y="1118895"/>
            <a:ext cx="4160411" cy="619651"/>
          </a:xfr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37772" y="1738546"/>
            <a:ext cx="4160411"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118895"/>
            <a:ext cx="4177077" cy="619651"/>
          </a:xfrm>
          <a:solidFill>
            <a:schemeClr val="accent2"/>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738546"/>
            <a:ext cx="4177078"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337771" y="336784"/>
            <a:ext cx="8463329" cy="687610"/>
          </a:xfrm>
          <a:prstGeom prst="rect">
            <a:avLst/>
          </a:prstGeom>
        </p:spPr>
        <p:txBody>
          <a:bodyPr vert="horz" lIns="0" tIns="0" rIns="0" bIns="0" rtlCol="0" anchor="b">
            <a:normAutofit/>
          </a:bodyPr>
          <a:lstStyle/>
          <a:p>
            <a:r>
              <a:rPr lang="en-US"/>
              <a:t>Click to edit Master title style</a:t>
            </a:r>
            <a:endParaRPr lang="en-US" dirty="0"/>
          </a:p>
        </p:txBody>
      </p:sp>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171DA01C-B084-0149-BDF9-2157DB1F60E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4020066503"/>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1" y="345180"/>
            <a:ext cx="8463329" cy="712295"/>
          </a:xfrm>
          <a:prstGeom prst="rect">
            <a:avLst/>
          </a:prstGeom>
        </p:spPr>
        <p:txBody>
          <a:bodyPr vert="horz" lIns="0" tIns="0" rIns="0" bIns="0" rtlCol="0" anchor="ctr">
            <a:normAutofit/>
          </a:bodyPr>
          <a:lstStyle/>
          <a:p>
            <a:r>
              <a:rPr lang="en-US"/>
              <a:t>Click to edit Master title style</a:t>
            </a:r>
            <a:endParaRPr lang="en-US" dirty="0"/>
          </a:p>
        </p:txBody>
      </p:sp>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922AD1EC-5709-5A4F-A12D-5CD0DA1860A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955495236"/>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3" y="4631560"/>
            <a:ext cx="4121657"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3D0628E9-03C9-9F46-A406-C1CCEDB65DB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17866787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60D263B2-8AD7-C54E-AF69-37D4F7661DF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58130080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46C1ABB6-899B-354F-A3E7-0EE1EC0523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27975022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3435"/>
            <a:ext cx="5478193"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30330"/>
            <a:ext cx="4045929" cy="12452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latin typeface="Calibri" panose="020F0502020204030204" pitchFamily="34" charset="0"/>
                <a:cs typeface="Calibri" panose="020F0502020204030204" pitchFamily="34" charset="0"/>
              </a:rPr>
              <a:t>SecurityBenefit.com</a:t>
            </a:r>
          </a:p>
          <a:p>
            <a:r>
              <a:rPr lang="en-US" sz="1200" b="0" i="0" dirty="0">
                <a:latin typeface="Calibri" panose="020F0502020204030204" pitchFamily="34" charset="0"/>
                <a:cs typeface="Calibri" panose="020F0502020204030204" pitchFamily="34" charset="0"/>
              </a:rPr>
              <a:t>—</a:t>
            </a:r>
          </a:p>
          <a:p>
            <a:r>
              <a:rPr lang="en-US" sz="1200" b="0" i="0" dirty="0">
                <a:latin typeface="Calibri" panose="020F0502020204030204" pitchFamily="34" charset="0"/>
                <a:cs typeface="Calibri" panose="020F0502020204030204" pitchFamily="34" charset="0"/>
              </a:rPr>
              <a:t>One Security Benefit Place</a:t>
            </a:r>
          </a:p>
          <a:p>
            <a:r>
              <a:rPr lang="en-US" sz="12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5714994" y="0"/>
            <a:ext cx="3429007" cy="2063119"/>
          </a:xfrm>
          <a:prstGeom prst="rect">
            <a:avLst/>
          </a:prstGeom>
        </p:spPr>
      </p:pic>
      <p:pic>
        <p:nvPicPr>
          <p:cNvPr id="11" name="Picture 10">
            <a:extLst>
              <a:ext uri="{FF2B5EF4-FFF2-40B4-BE49-F238E27FC236}">
                <a16:creationId xmlns:a16="http://schemas.microsoft.com/office/drawing/2014/main" id="{244F2883-DAE7-B842-8CAD-2F2D5953482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2900" y="4533216"/>
            <a:ext cx="1521424" cy="280720"/>
          </a:xfrm>
          <a:prstGeom prst="rect">
            <a:avLst/>
          </a:prstGeom>
        </p:spPr>
      </p:pic>
    </p:spTree>
    <p:extLst>
      <p:ext uri="{BB962C8B-B14F-4D97-AF65-F5344CB8AC3E}">
        <p14:creationId xmlns:p14="http://schemas.microsoft.com/office/powerpoint/2010/main" val="3923890537"/>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43322"/>
            <a:ext cx="5478193" cy="1425459"/>
          </a:xfrm>
        </p:spPr>
        <p:txBody>
          <a:bodyPr anchor="b">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09695"/>
            <a:ext cx="4045929" cy="1245271"/>
          </a:xfrm>
        </p:spPr>
        <p:txBody>
          <a:bodyPr>
            <a:normAutofit/>
          </a:bodyPr>
          <a:lstStyle>
            <a:lvl1pPr marL="0" indent="0" algn="l">
              <a:buNone/>
              <a:defRPr sz="1200" b="0" i="0">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tx1"/>
                </a:solidFill>
                <a:latin typeface="Calibri" panose="020F0502020204030204" pitchFamily="34" charset="0"/>
                <a:cs typeface="Calibri" panose="020F0502020204030204" pitchFamily="34" charset="0"/>
              </a:rPr>
              <a:t>SecurityBenefit.com</a:t>
            </a:r>
          </a:p>
          <a:p>
            <a:r>
              <a:rPr lang="en-US" sz="1200" b="0" i="0" dirty="0">
                <a:solidFill>
                  <a:schemeClr val="tx1"/>
                </a:solidFill>
                <a:latin typeface="Calibri" panose="020F0502020204030204" pitchFamily="34" charset="0"/>
                <a:cs typeface="Calibri" panose="020F0502020204030204" pitchFamily="34" charset="0"/>
              </a:rPr>
              <a:t>—</a:t>
            </a:r>
          </a:p>
          <a:p>
            <a:r>
              <a:rPr lang="en-US" sz="1200" b="0" i="0" dirty="0">
                <a:solidFill>
                  <a:schemeClr val="tx1"/>
                </a:solidFill>
                <a:latin typeface="Calibri" panose="020F0502020204030204" pitchFamily="34" charset="0"/>
                <a:cs typeface="Calibri" panose="020F0502020204030204" pitchFamily="34" charset="0"/>
              </a:rPr>
              <a:t>One Security Benefit Place</a:t>
            </a:r>
          </a:p>
          <a:p>
            <a:r>
              <a:rPr lang="en-US" sz="1200" b="0" i="0" dirty="0">
                <a:solidFill>
                  <a:schemeClr val="tx1"/>
                </a:solidFill>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1" name="Picture 10">
            <a:extLst>
              <a:ext uri="{FF2B5EF4-FFF2-40B4-BE49-F238E27FC236}">
                <a16:creationId xmlns:a16="http://schemas.microsoft.com/office/drawing/2014/main" id="{9C950527-DB68-E949-8CE5-4542CC9A51B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6296" y="4533216"/>
            <a:ext cx="1514633" cy="280720"/>
          </a:xfrm>
          <a:prstGeom prst="rect">
            <a:avLst/>
          </a:prstGeom>
        </p:spPr>
      </p:pic>
    </p:spTree>
    <p:extLst>
      <p:ext uri="{BB962C8B-B14F-4D97-AF65-F5344CB8AC3E}">
        <p14:creationId xmlns:p14="http://schemas.microsoft.com/office/powerpoint/2010/main" val="89934359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32051"/>
          </a:xfrm>
          <a:prstGeom prst="rect">
            <a:avLst/>
          </a:prstGeom>
          <a:noFill/>
        </p:spPr>
        <p:txBody>
          <a:bodyPr wrap="square" rtlCol="0">
            <a:spAutoFit/>
          </a:bodyPr>
          <a:lstStyle/>
          <a:p>
            <a:pPr>
              <a:lnSpc>
                <a:spcPct val="150000"/>
              </a:lnSpc>
            </a:pPr>
            <a:r>
              <a:rPr lang="en-US" sz="675" b="0" i="0" dirty="0">
                <a:solidFill>
                  <a:schemeClr val="tx1"/>
                </a:solidFill>
                <a:latin typeface="Calibri" panose="020F0502020204030204" pitchFamily="34" charset="0"/>
                <a:cs typeface="Calibri" panose="020F0502020204030204" pitchFamily="34" charset="0"/>
              </a:rPr>
              <a:t>—</a:t>
            </a:r>
          </a:p>
        </p:txBody>
      </p:sp>
      <p:sp>
        <p:nvSpPr>
          <p:cNvPr id="23" name="Footer Placeholder 4"/>
          <p:cNvSpPr>
            <a:spLocks noGrp="1"/>
          </p:cNvSpPr>
          <p:nvPr>
            <p:ph type="ftr" sz="quarter" idx="3"/>
          </p:nvPr>
        </p:nvSpPr>
        <p:spPr>
          <a:xfrm>
            <a:off x="3123458" y="4737620"/>
            <a:ext cx="650829" cy="274604"/>
          </a:xfrm>
          <a:prstGeom prst="rect">
            <a:avLst/>
          </a:prstGeom>
        </p:spPr>
        <p:txBody>
          <a:bodyPr anchor="ctr"/>
          <a:lstStyle>
            <a:lvl1pPr algn="r">
              <a:defRPr sz="600" b="0" i="0">
                <a:solidFill>
                  <a:schemeClr val="bg1">
                    <a:lumMod val="50000"/>
                  </a:schemeClr>
                </a:solidFill>
                <a:latin typeface="Calibri" panose="020F0502020204030204" pitchFamily="34" charset="0"/>
                <a:cs typeface="Calibri" panose="020F0502020204030204" pitchFamily="34" charset="0"/>
              </a:defRPr>
            </a:lvl1pPr>
          </a:lstStyle>
          <a:p>
            <a:r>
              <a:rPr lang="en-US" dirty="0"/>
              <a:t>47-10780-29</a:t>
            </a:r>
          </a:p>
        </p:txBody>
      </p:sp>
      <p:sp>
        <p:nvSpPr>
          <p:cNvPr id="24" name="Date Placeholder 6"/>
          <p:cNvSpPr>
            <a:spLocks noGrp="1"/>
          </p:cNvSpPr>
          <p:nvPr>
            <p:ph type="dt" sz="half" idx="2"/>
          </p:nvPr>
        </p:nvSpPr>
        <p:spPr>
          <a:xfrm>
            <a:off x="3911100" y="4737621"/>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2025/02/03</a:t>
            </a:r>
            <a:endParaRPr lang="en-US" dirty="0"/>
          </a:p>
        </p:txBody>
      </p:sp>
      <p:sp>
        <p:nvSpPr>
          <p:cNvPr id="25" name="Slide Number Placeholder 17"/>
          <p:cNvSpPr>
            <a:spLocks noGrp="1"/>
          </p:cNvSpPr>
          <p:nvPr>
            <p:ph type="sldNum" sz="quarter" idx="4"/>
          </p:nvPr>
        </p:nvSpPr>
        <p:spPr>
          <a:xfrm>
            <a:off x="4572821" y="4737621"/>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3162" y="4737619"/>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8591" y="4737618"/>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0" i="0" baseline="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072429653"/>
      </p:ext>
    </p:extLst>
  </p:cSld>
  <p:clrMapOvr>
    <a:masterClrMapping/>
  </p:clrMapOvr>
  <p:extLst>
    <p:ext uri="{DCECCB84-F9BA-43D5-87BE-67443E8EF086}">
      <p15:sldGuideLst xmlns:p15="http://schemas.microsoft.com/office/powerpoint/2012/main">
        <p15:guide id="1" orient="horz" pos="3087"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3404"/>
            <a:ext cx="8458200" cy="712295"/>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342900" y="1199667"/>
            <a:ext cx="8458200" cy="329792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47-10780-29</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550215921"/>
      </p:ext>
    </p:extLst>
  </p:cSld>
  <p:clrMap bg1="lt1" tx1="dk1" bg2="lt2" tx2="dk2" accent1="accent1" accent2="accent2" accent3="accent3" accent4="accent4" accent5="accent5" accent6="accent6" hlink="hlink" folHlink="folHlink"/>
  <p:sldLayoutIdLst>
    <p:sldLayoutId id="2147483769" r:id="rId1"/>
    <p:sldLayoutId id="2147483771" r:id="rId2"/>
    <p:sldLayoutId id="2147483773" r:id="rId3"/>
    <p:sldLayoutId id="2147483775"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6" r:id="rId33"/>
    <p:sldLayoutId id="2147483807" r:id="rId34"/>
  </p:sldLayoutIdLst>
  <p:transition>
    <p:fade/>
  </p:transition>
  <p:hf hdr="0"/>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accent3"/>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accent3"/>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5" userDrawn="1">
          <p15:clr>
            <a:srgbClr val="F26B43"/>
          </p15:clr>
        </p15:guide>
        <p15:guide id="3" pos="216" userDrawn="1">
          <p15:clr>
            <a:srgbClr val="F26B43"/>
          </p15:clr>
        </p15:guide>
        <p15:guide id="4" orient="horz" pos="217" userDrawn="1">
          <p15:clr>
            <a:srgbClr val="F26B43"/>
          </p15:clr>
        </p15:guide>
        <p15:guide id="5" orient="horz" pos="3032" userDrawn="1">
          <p15:clr>
            <a:srgbClr val="F26B43"/>
          </p15:clr>
        </p15:guide>
        <p15:guide id="6" pos="554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trs.texas.gov/TRS%20Documents/trs_value_brochure.pdf"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www.trs.texas.gov/TRS%20Documents/trs_value_brochure.pdf"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s://www.trs.texas.gov/TRS%20Documents/benefits_handbook.pdf" TargetMode="Externa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hyperlink" Target="https://www.trs.texas.gov/TRS%20Documents/benefits_handbook.pdf" TargetMode="Externa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hyperlink" Target="https://www.trs.texas.gov/TRS%20Documents/benefits_handbook.pdf" TargetMode="Externa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s.texas.gov/TRS%20Documents/benefits_handbook.pdf"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hyperlink" Target="https://www.trs.texas.gov/TRS%20Documents/benefits_handbook.pdf" TargetMode="Externa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microsoft.com/office/2007/relationships/hdphoto" Target="../media/hdphoto3.wdp"/></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9.sv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23.xml"/><Relationship Id="rId5" Type="http://schemas.openxmlformats.org/officeDocument/2006/relationships/image" Target="../media/image17.png"/><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36.xml"/><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42901" y="636743"/>
            <a:ext cx="2928938" cy="220007"/>
          </a:xfrm>
        </p:spPr>
        <p:txBody>
          <a:bodyPr/>
          <a:lstStyle/>
          <a:p>
            <a:r>
              <a:rPr lang="en-US" dirty="0"/>
              <a:t>47-10780-29  |  2025/02/03</a:t>
            </a:r>
          </a:p>
        </p:txBody>
      </p:sp>
      <p:pic>
        <p:nvPicPr>
          <p:cNvPr id="4" name="Picture 3">
            <a:extLst>
              <a:ext uri="{FF2B5EF4-FFF2-40B4-BE49-F238E27FC236}">
                <a16:creationId xmlns:a16="http://schemas.microsoft.com/office/drawing/2014/main" id="{2CE01344-AA8E-C344-8643-BE9B665C840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89332" y="7144"/>
            <a:ext cx="5254668" cy="5143500"/>
          </a:xfrm>
          <a:prstGeom prst="rect">
            <a:avLst/>
          </a:prstGeom>
        </p:spPr>
      </p:pic>
      <p:sp>
        <p:nvSpPr>
          <p:cNvPr id="23" name="Parallelogram 22">
            <a:extLst>
              <a:ext uri="{FF2B5EF4-FFF2-40B4-BE49-F238E27FC236}">
                <a16:creationId xmlns:a16="http://schemas.microsoft.com/office/drawing/2014/main" id="{34527DC6-A3D6-AC47-8B8A-D9A8FE7DF354}"/>
              </a:ext>
            </a:extLst>
          </p:cNvPr>
          <p:cNvSpPr/>
          <p:nvPr/>
        </p:nvSpPr>
        <p:spPr>
          <a:xfrm>
            <a:off x="2957824" y="7144"/>
            <a:ext cx="1581611" cy="5143500"/>
          </a:xfrm>
          <a:prstGeom prst="parallelogram">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Text Placeholder 10">
            <a:extLst>
              <a:ext uri="{FF2B5EF4-FFF2-40B4-BE49-F238E27FC236}">
                <a16:creationId xmlns:a16="http://schemas.microsoft.com/office/drawing/2014/main" id="{5D9054A8-3073-6141-8A73-FE8332737D9D}"/>
              </a:ext>
            </a:extLst>
          </p:cNvPr>
          <p:cNvSpPr>
            <a:spLocks noGrp="1"/>
          </p:cNvSpPr>
          <p:nvPr>
            <p:ph type="body" sz="quarter" idx="12"/>
          </p:nvPr>
        </p:nvSpPr>
        <p:spPr/>
        <p:txBody>
          <a:bodyPr/>
          <a:lstStyle/>
          <a:p>
            <a:endParaRPr lang="en-US" dirty="0"/>
          </a:p>
        </p:txBody>
      </p:sp>
      <p:sp>
        <p:nvSpPr>
          <p:cNvPr id="16" name="Text Placeholder 15">
            <a:extLst>
              <a:ext uri="{FF2B5EF4-FFF2-40B4-BE49-F238E27FC236}">
                <a16:creationId xmlns:a16="http://schemas.microsoft.com/office/drawing/2014/main" id="{AFF616D6-369E-C74A-9CB7-5E49E9A72607}"/>
              </a:ext>
            </a:extLst>
          </p:cNvPr>
          <p:cNvSpPr>
            <a:spLocks noGrp="1"/>
          </p:cNvSpPr>
          <p:nvPr>
            <p:ph type="body" sz="quarter" idx="11"/>
          </p:nvPr>
        </p:nvSpPr>
        <p:spPr/>
        <p:txBody>
          <a:bodyPr/>
          <a:lstStyle/>
          <a:p>
            <a:endParaRPr lang="en-US" dirty="0"/>
          </a:p>
        </p:txBody>
      </p:sp>
      <p:pic>
        <p:nvPicPr>
          <p:cNvPr id="20" name="Picture 19">
            <a:extLst>
              <a:ext uri="{FF2B5EF4-FFF2-40B4-BE49-F238E27FC236}">
                <a16:creationId xmlns:a16="http://schemas.microsoft.com/office/drawing/2014/main" id="{D1177BD5-08C9-1644-9DD6-30E028632E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0509" y="892969"/>
            <a:ext cx="1552575" cy="1076325"/>
          </a:xfrm>
          <a:prstGeom prst="rect">
            <a:avLst/>
          </a:prstGeom>
        </p:spPr>
      </p:pic>
      <p:pic>
        <p:nvPicPr>
          <p:cNvPr id="18" name="Picture 17">
            <a:extLst>
              <a:ext uri="{FF2B5EF4-FFF2-40B4-BE49-F238E27FC236}">
                <a16:creationId xmlns:a16="http://schemas.microsoft.com/office/drawing/2014/main" id="{4577F8CF-201D-2A4F-BE65-9E48BFF8FB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64079" y="1400783"/>
            <a:ext cx="1590675" cy="1076325"/>
          </a:xfrm>
          <a:prstGeom prst="rect">
            <a:avLst/>
          </a:prstGeom>
        </p:spPr>
      </p:pic>
      <p:pic>
        <p:nvPicPr>
          <p:cNvPr id="22" name="Picture 21">
            <a:extLst>
              <a:ext uri="{FF2B5EF4-FFF2-40B4-BE49-F238E27FC236}">
                <a16:creationId xmlns:a16="http://schemas.microsoft.com/office/drawing/2014/main" id="{63FFA370-BA98-0646-A812-DB05ECE3ED8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5204" y="3707607"/>
            <a:ext cx="1609725" cy="1076325"/>
          </a:xfrm>
          <a:prstGeom prst="rect">
            <a:avLst/>
          </a:prstGeom>
        </p:spPr>
      </p:pic>
      <p:sp>
        <p:nvSpPr>
          <p:cNvPr id="6" name="Title 5"/>
          <p:cNvSpPr>
            <a:spLocks noGrp="1"/>
          </p:cNvSpPr>
          <p:nvPr>
            <p:ph type="ctrTitle"/>
          </p:nvPr>
        </p:nvSpPr>
        <p:spPr>
          <a:xfrm>
            <a:off x="342900" y="2060460"/>
            <a:ext cx="3401198" cy="999447"/>
          </a:xfrm>
        </p:spPr>
        <p:txBody>
          <a:bodyPr>
            <a:normAutofit fontScale="90000"/>
          </a:bodyPr>
          <a:lstStyle/>
          <a:p>
            <a:r>
              <a:rPr lang="en-US" dirty="0"/>
              <a:t>Navigating Your Investment Journey</a:t>
            </a:r>
          </a:p>
        </p:txBody>
      </p:sp>
      <p:sp>
        <p:nvSpPr>
          <p:cNvPr id="15" name="Subtitle 13">
            <a:extLst>
              <a:ext uri="{FF2B5EF4-FFF2-40B4-BE49-F238E27FC236}">
                <a16:creationId xmlns:a16="http://schemas.microsoft.com/office/drawing/2014/main" id="{4E3BA664-90AA-C64B-BA96-A8743149BD33}"/>
              </a:ext>
            </a:extLst>
          </p:cNvPr>
          <p:cNvSpPr txBox="1">
            <a:spLocks/>
          </p:cNvSpPr>
          <p:nvPr/>
        </p:nvSpPr>
        <p:spPr>
          <a:xfrm>
            <a:off x="381997" y="1925093"/>
            <a:ext cx="4775886" cy="220007"/>
          </a:xfrm>
          <a:prstGeom prst="rect">
            <a:avLst/>
          </a:prstGeom>
        </p:spPr>
        <p:txBody>
          <a:bodyPr vert="horz" lIns="0" tIns="0" rIns="0" bIns="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accent3"/>
                </a:solidFill>
                <a:latin typeface="+mn-lt"/>
                <a:ea typeface="+mn-ea"/>
                <a:cs typeface="Calibri" panose="020F050202020403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accent3"/>
                </a:solidFill>
                <a:latin typeface="+mn-lt"/>
                <a:ea typeface="+mn-ea"/>
                <a:cs typeface="Calibri" panose="020F050202020403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050" dirty="0"/>
              <a:t>SECURITY BENEFIT</a:t>
            </a:r>
          </a:p>
        </p:txBody>
      </p:sp>
      <p:sp>
        <p:nvSpPr>
          <p:cNvPr id="14" name="Subtitle 13"/>
          <p:cNvSpPr>
            <a:spLocks noGrp="1"/>
          </p:cNvSpPr>
          <p:nvPr>
            <p:ph type="subTitle" idx="1"/>
          </p:nvPr>
        </p:nvSpPr>
        <p:spPr>
          <a:xfrm>
            <a:off x="342900" y="3128802"/>
            <a:ext cx="4775886" cy="1241822"/>
          </a:xfrm>
        </p:spPr>
        <p:txBody>
          <a:bodyPr/>
          <a:lstStyle/>
          <a:p>
            <a:r>
              <a:rPr lang="en-US" dirty="0"/>
              <a:t>WHICH PATH ARE YOU ON? –  403(b)</a:t>
            </a:r>
          </a:p>
          <a:p>
            <a:r>
              <a:rPr lang="en-US" dirty="0"/>
              <a:t>Texas</a:t>
            </a:r>
          </a:p>
        </p:txBody>
      </p:sp>
    </p:spTree>
    <p:extLst>
      <p:ext uri="{BB962C8B-B14F-4D97-AF65-F5344CB8AC3E}">
        <p14:creationId xmlns:p14="http://schemas.microsoft.com/office/powerpoint/2010/main" val="339774679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2268988"/>
            <a:ext cx="3847538" cy="1138973"/>
          </a:xfrm>
        </p:spPr>
        <p:txBody>
          <a:bodyPr>
            <a:normAutofit/>
          </a:bodyPr>
          <a:lstStyle/>
          <a:p>
            <a:r>
              <a:rPr lang="en-US" sz="1800" dirty="0">
                <a:latin typeface="Calibri" panose="020F0502020204030204" pitchFamily="34" charset="0"/>
              </a:rPr>
              <a:t>Your Options for Retirement</a:t>
            </a:r>
          </a:p>
          <a:p>
            <a:r>
              <a:rPr lang="en-US" sz="1800" dirty="0">
                <a:latin typeface="Calibri" panose="020F0502020204030204" pitchFamily="34" charset="0"/>
              </a:rPr>
              <a:t>Why it Matters</a:t>
            </a:r>
          </a:p>
          <a:p>
            <a:r>
              <a:rPr lang="en-US" sz="1800" dirty="0">
                <a:latin typeface="Calibri" panose="020F0502020204030204" pitchFamily="34" charset="0"/>
              </a:rPr>
              <a:t>How to Take Action</a:t>
            </a: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Agenda	</a:t>
            </a:r>
          </a:p>
        </p:txBody>
      </p:sp>
      <p:sp>
        <p:nvSpPr>
          <p:cNvPr id="5" name="Text Placeholder 4">
            <a:extLst>
              <a:ext uri="{FF2B5EF4-FFF2-40B4-BE49-F238E27FC236}">
                <a16:creationId xmlns:a16="http://schemas.microsoft.com/office/drawing/2014/main" id="{78EAB150-2714-F54E-9FC5-E0A737C065B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7" name="Date Placeholder 6"/>
          <p:cNvSpPr>
            <a:spLocks noGrp="1"/>
          </p:cNvSpPr>
          <p:nvPr>
            <p:ph type="dt" sz="half" idx="2"/>
          </p:nvPr>
        </p:nvSpPr>
        <p:spPr/>
        <p:txBody>
          <a:bodyPr/>
          <a:lstStyle/>
          <a:p>
            <a:r>
              <a:rPr lang="en-US"/>
              <a:t>2025/02/03</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297428897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ADA00C-A4BA-3D4F-A467-62AC81EFE7C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
        <p:nvSpPr>
          <p:cNvPr id="7" name="Title 6"/>
          <p:cNvSpPr>
            <a:spLocks noGrp="1"/>
          </p:cNvSpPr>
          <p:nvPr>
            <p:ph type="ctrTitle"/>
          </p:nvPr>
        </p:nvSpPr>
        <p:spPr/>
        <p:txBody>
          <a:bodyPr/>
          <a:lstStyle/>
          <a:p>
            <a:r>
              <a:rPr lang="en-US" sz="3000" dirty="0">
                <a:cs typeface="Calibri" panose="020F0502020204030204" pitchFamily="34" charset="0"/>
              </a:rPr>
              <a:t>Your Options for Retirement</a:t>
            </a:r>
            <a:endParaRPr lang="en-US" dirty="0">
              <a:latin typeface="Calibri" panose="020F0502020204030204" pitchFamily="34" charset="0"/>
              <a:cs typeface="Calibri" panose="020F0502020204030204" pitchFamily="34" charset="0"/>
            </a:endParaRPr>
          </a:p>
        </p:txBody>
      </p:sp>
      <p:sp>
        <p:nvSpPr>
          <p:cNvPr id="2" name="Subtitle 1">
            <a:extLst>
              <a:ext uri="{FF2B5EF4-FFF2-40B4-BE49-F238E27FC236}">
                <a16:creationId xmlns:a16="http://schemas.microsoft.com/office/drawing/2014/main" id="{BA290E35-B5B5-9B42-9010-427D72D22EC7}"/>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59956525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lstStyle/>
          <a:p>
            <a:r>
              <a:rPr lang="en-US" dirty="0"/>
              <a:t>Social Security</a:t>
            </a:r>
          </a:p>
        </p:txBody>
      </p:sp>
      <p:sp>
        <p:nvSpPr>
          <p:cNvPr id="3" name="Content Placeholder 2"/>
          <p:cNvSpPr>
            <a:spLocks noGrp="1"/>
          </p:cNvSpPr>
          <p:nvPr>
            <p:ph idx="1"/>
          </p:nvPr>
        </p:nvSpPr>
        <p:spPr>
          <a:xfrm>
            <a:off x="337772" y="1249491"/>
            <a:ext cx="8468456" cy="3331137"/>
          </a:xfrm>
        </p:spPr>
        <p:txBody>
          <a:bodyPr>
            <a:normAutofit/>
          </a:bodyPr>
          <a:lstStyle/>
          <a:p>
            <a:r>
              <a:rPr lang="en-US" b="1" dirty="0">
                <a:latin typeface="Calibri" panose="020F0502020204030204" pitchFamily="34" charset="0"/>
              </a:rPr>
              <a:t>Not Available</a:t>
            </a:r>
          </a:p>
          <a:p>
            <a:pPr marL="171450" lvl="1" indent="0">
              <a:buNone/>
            </a:pPr>
            <a:r>
              <a:rPr lang="en-US" sz="1600" dirty="0"/>
              <a:t>Over 96% of Texas school districts do not pay into Social Security</a:t>
            </a:r>
            <a:br>
              <a:rPr lang="en-US" sz="1500" dirty="0"/>
            </a:br>
            <a:endParaRPr lang="en-US" sz="1500" dirty="0"/>
          </a:p>
          <a:p>
            <a:r>
              <a:rPr lang="en-US" b="1" dirty="0">
                <a:latin typeface="Calibri" panose="020F0502020204030204" pitchFamily="34" charset="0"/>
              </a:rPr>
              <a:t>Other Employment</a:t>
            </a:r>
          </a:p>
          <a:p>
            <a:pPr marL="171450" lvl="1" indent="0">
              <a:buNone/>
            </a:pPr>
            <a:r>
              <a:rPr lang="en-US" sz="1600" dirty="0"/>
              <a:t>If you have also worked for a different employer and paid into Social Security, you may be eligible for reduced benefits</a:t>
            </a:r>
            <a:br>
              <a:rPr lang="en-US" sz="1500" dirty="0"/>
            </a:br>
            <a:endParaRPr lang="en-US" sz="1500" dirty="0"/>
          </a:p>
          <a:p>
            <a:r>
              <a:rPr lang="en-US" b="1" dirty="0">
                <a:latin typeface="Calibri" panose="020F0502020204030204" pitchFamily="34" charset="0"/>
              </a:rPr>
              <a:t>Spousal Employment</a:t>
            </a:r>
          </a:p>
          <a:p>
            <a:pPr indent="0">
              <a:buNone/>
            </a:pPr>
            <a:r>
              <a:rPr lang="en-US" sz="1600" dirty="0"/>
              <a:t>You may also be able to claim reduced Social Security benefits on behalf of a spouse who paid into Social Security during their working career</a:t>
            </a:r>
          </a:p>
        </p:txBody>
      </p:sp>
      <p:sp>
        <p:nvSpPr>
          <p:cNvPr id="7" name="Text Placeholder 6"/>
          <p:cNvSpPr>
            <a:spLocks noGrp="1"/>
          </p:cNvSpPr>
          <p:nvPr>
            <p:ph type="body" sz="quarter" idx="12"/>
          </p:nvPr>
        </p:nvSpPr>
        <p:spPr>
          <a:xfrm>
            <a:off x="4572000" y="4572337"/>
            <a:ext cx="4229100" cy="235407"/>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lstStyle/>
          <a:p>
            <a:r>
              <a:rPr lang="en-US"/>
              <a:t>47-10780-29</a:t>
            </a:r>
            <a:endParaRPr lang="en-US" dirty="0"/>
          </a:p>
        </p:txBody>
      </p:sp>
      <p:sp>
        <p:nvSpPr>
          <p:cNvPr id="5" name="Date Placeholder 4"/>
          <p:cNvSpPr>
            <a:spLocks noGrp="1"/>
          </p:cNvSpPr>
          <p:nvPr>
            <p:ph type="dt" sz="half" idx="2"/>
          </p:nvPr>
        </p:nvSpPr>
        <p:spPr>
          <a:xfrm>
            <a:off x="3543300" y="4625873"/>
            <a:ext cx="561415" cy="172346"/>
          </a:xfrm>
        </p:spPr>
        <p:txBody>
          <a:bodyPr/>
          <a:lstStyle/>
          <a:p>
            <a:pPr algn="ct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lstStyle/>
          <a:p>
            <a:fld id="{DFF2723C-031C-433E-81DC-635AF124FD5B}" type="slidenum">
              <a:rPr lang="en-US" smtClean="0"/>
              <a:pPr/>
              <a:t>4</a:t>
            </a:fld>
            <a:endParaRPr lang="en-US" dirty="0"/>
          </a:p>
        </p:txBody>
      </p:sp>
      <p:sp>
        <p:nvSpPr>
          <p:cNvPr id="8" name="TextBox 7"/>
          <p:cNvSpPr txBox="1"/>
          <p:nvPr/>
        </p:nvSpPr>
        <p:spPr>
          <a:xfrm>
            <a:off x="338138" y="4111571"/>
            <a:ext cx="3956772" cy="307777"/>
          </a:xfrm>
          <a:prstGeom prst="rect">
            <a:avLst/>
          </a:prstGeom>
          <a:noFill/>
        </p:spPr>
        <p:txBody>
          <a:bodyPr wrap="square" lIns="0" rtlCol="0">
            <a:spAutoFit/>
          </a:bodyPr>
          <a:lstStyle/>
          <a:p>
            <a:r>
              <a:rPr lang="en-US" sz="700" dirty="0">
                <a:solidFill>
                  <a:schemeClr val="bg2">
                    <a:lumMod val="50000"/>
                  </a:schemeClr>
                </a:solidFill>
              </a:rPr>
              <a:t>Source:  Teacher Retirement System of Texas, February 2019</a:t>
            </a:r>
          </a:p>
          <a:p>
            <a:r>
              <a:rPr lang="en-US" sz="700" dirty="0">
                <a:solidFill>
                  <a:schemeClr val="bg2">
                    <a:lumMod val="50000"/>
                  </a:schemeClr>
                </a:solidFill>
                <a:hlinkClick r:id="rId3"/>
              </a:rPr>
              <a:t>https://www.trs.texas.gov/TRS%20Documents/trs_value_brochure.pdf</a:t>
            </a:r>
            <a:r>
              <a:rPr lang="en-US" sz="700" dirty="0">
                <a:solidFill>
                  <a:schemeClr val="bg2">
                    <a:lumMod val="50000"/>
                  </a:schemeClr>
                </a:solidFill>
              </a:rPr>
              <a:t> </a:t>
            </a:r>
          </a:p>
        </p:txBody>
      </p:sp>
    </p:spTree>
    <p:extLst>
      <p:ext uri="{BB962C8B-B14F-4D97-AF65-F5344CB8AC3E}">
        <p14:creationId xmlns:p14="http://schemas.microsoft.com/office/powerpoint/2010/main" val="233717436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lstStyle/>
          <a:p>
            <a:r>
              <a:rPr lang="en-US" dirty="0"/>
              <a:t>Social Security</a:t>
            </a:r>
          </a:p>
        </p:txBody>
      </p:sp>
      <p:sp>
        <p:nvSpPr>
          <p:cNvPr id="3" name="Content Placeholder 2"/>
          <p:cNvSpPr>
            <a:spLocks noGrp="1"/>
          </p:cNvSpPr>
          <p:nvPr>
            <p:ph idx="1"/>
          </p:nvPr>
        </p:nvSpPr>
        <p:spPr>
          <a:xfrm>
            <a:off x="337772" y="1249491"/>
            <a:ext cx="8468456" cy="3331137"/>
          </a:xfrm>
        </p:spPr>
        <p:txBody>
          <a:bodyPr>
            <a:normAutofit/>
          </a:bodyPr>
          <a:lstStyle/>
          <a:p>
            <a:r>
              <a:rPr lang="en-US" b="1" dirty="0">
                <a:latin typeface="Calibri" panose="020F0502020204030204" pitchFamily="34" charset="0"/>
              </a:rPr>
              <a:t>Windfall Elimination Provision (WEP)</a:t>
            </a:r>
          </a:p>
          <a:p>
            <a:pPr marL="171450" lvl="1" indent="0">
              <a:buNone/>
            </a:pPr>
            <a:r>
              <a:rPr lang="en-US" sz="1600" dirty="0"/>
              <a:t>The WEP automatically lowers Social Security benefits for most retired TRS members unless the member accumulated 30 years of “substantial earnings” in other employment — essentially holding a second full-time job while being a full-time teacher.</a:t>
            </a:r>
            <a:br>
              <a:rPr lang="en-US" sz="1500" dirty="0"/>
            </a:br>
            <a:endParaRPr lang="en-US" sz="1500" dirty="0"/>
          </a:p>
          <a:p>
            <a:r>
              <a:rPr lang="en-US" b="1" dirty="0">
                <a:latin typeface="Calibri" panose="020F0502020204030204" pitchFamily="34" charset="0"/>
              </a:rPr>
              <a:t>Government Pension Offset (GPO)</a:t>
            </a:r>
          </a:p>
          <a:p>
            <a:pPr marL="171450" lvl="1" indent="0">
              <a:buNone/>
            </a:pPr>
            <a:r>
              <a:rPr lang="en-US" sz="1600" dirty="0"/>
              <a:t>The GPO automatically reduces the benefits a TRS member could normally expect to receive from a spouse’s participation in Social Security by 2/3.</a:t>
            </a:r>
          </a:p>
          <a:p>
            <a:pPr marL="171450" lvl="1" indent="0">
              <a:buNone/>
            </a:pPr>
            <a:br>
              <a:rPr lang="en-US" sz="1500" dirty="0"/>
            </a:br>
            <a:endParaRPr lang="en-US" sz="1500" dirty="0"/>
          </a:p>
        </p:txBody>
      </p:sp>
      <p:sp>
        <p:nvSpPr>
          <p:cNvPr id="7" name="Text Placeholder 6"/>
          <p:cNvSpPr>
            <a:spLocks noGrp="1"/>
          </p:cNvSpPr>
          <p:nvPr>
            <p:ph type="body" sz="quarter" idx="12"/>
          </p:nvPr>
        </p:nvSpPr>
        <p:spPr>
          <a:xfrm>
            <a:off x="4572000" y="4572337"/>
            <a:ext cx="4229100" cy="235407"/>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lstStyle/>
          <a:p>
            <a:r>
              <a:rPr lang="en-US"/>
              <a:t>47-10780-29</a:t>
            </a:r>
            <a:endParaRPr lang="en-US" dirty="0"/>
          </a:p>
        </p:txBody>
      </p:sp>
      <p:sp>
        <p:nvSpPr>
          <p:cNvPr id="5" name="Date Placeholder 4"/>
          <p:cNvSpPr>
            <a:spLocks noGrp="1"/>
          </p:cNvSpPr>
          <p:nvPr>
            <p:ph type="dt" sz="half" idx="2"/>
          </p:nvPr>
        </p:nvSpPr>
        <p:spPr>
          <a:xfrm>
            <a:off x="3543300" y="4625873"/>
            <a:ext cx="561415" cy="172346"/>
          </a:xfrm>
        </p:spPr>
        <p:txBody>
          <a:bodyPr/>
          <a:lstStyle/>
          <a:p>
            <a:pPr algn="ct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lstStyle/>
          <a:p>
            <a:fld id="{DFF2723C-031C-433E-81DC-635AF124FD5B}" type="slidenum">
              <a:rPr lang="en-US" smtClean="0"/>
              <a:pPr/>
              <a:t>5</a:t>
            </a:fld>
            <a:endParaRPr lang="en-US" dirty="0"/>
          </a:p>
        </p:txBody>
      </p:sp>
      <p:sp>
        <p:nvSpPr>
          <p:cNvPr id="8" name="TextBox 7"/>
          <p:cNvSpPr txBox="1"/>
          <p:nvPr/>
        </p:nvSpPr>
        <p:spPr>
          <a:xfrm>
            <a:off x="338138" y="4111571"/>
            <a:ext cx="3956772" cy="307777"/>
          </a:xfrm>
          <a:prstGeom prst="rect">
            <a:avLst/>
          </a:prstGeom>
          <a:noFill/>
        </p:spPr>
        <p:txBody>
          <a:bodyPr wrap="square" lIns="0" rtlCol="0">
            <a:spAutoFit/>
          </a:bodyPr>
          <a:lstStyle/>
          <a:p>
            <a:r>
              <a:rPr lang="en-US" sz="700" dirty="0">
                <a:solidFill>
                  <a:schemeClr val="bg2">
                    <a:lumMod val="50000"/>
                  </a:schemeClr>
                </a:solidFill>
              </a:rPr>
              <a:t>Source:  Teacher Retirement System of Texas, February 2019</a:t>
            </a:r>
          </a:p>
          <a:p>
            <a:r>
              <a:rPr lang="en-US" sz="700" dirty="0">
                <a:solidFill>
                  <a:schemeClr val="bg2">
                    <a:lumMod val="50000"/>
                  </a:schemeClr>
                </a:solidFill>
                <a:hlinkClick r:id="rId3"/>
              </a:rPr>
              <a:t>https://www.trs.texas.gov/TRS%20Documents/trs_value_brochure.pdf</a:t>
            </a:r>
            <a:r>
              <a:rPr lang="en-US" sz="700" dirty="0">
                <a:solidFill>
                  <a:schemeClr val="bg2">
                    <a:lumMod val="50000"/>
                  </a:schemeClr>
                </a:solidFill>
              </a:rPr>
              <a:t> </a:t>
            </a:r>
          </a:p>
        </p:txBody>
      </p:sp>
    </p:spTree>
    <p:extLst>
      <p:ext uri="{BB962C8B-B14F-4D97-AF65-F5344CB8AC3E}">
        <p14:creationId xmlns:p14="http://schemas.microsoft.com/office/powerpoint/2010/main" val="9880613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State Pension</a:t>
            </a:r>
          </a:p>
        </p:txBody>
      </p:sp>
      <p:sp>
        <p:nvSpPr>
          <p:cNvPr id="3" name="Content Placeholder 2"/>
          <p:cNvSpPr>
            <a:spLocks noGrp="1"/>
          </p:cNvSpPr>
          <p:nvPr>
            <p:ph idx="1"/>
          </p:nvPr>
        </p:nvSpPr>
        <p:spPr/>
        <p:txBody>
          <a:bodyPr>
            <a:normAutofit/>
          </a:bodyPr>
          <a:lstStyle/>
          <a:p>
            <a:r>
              <a:rPr lang="en-US" b="1" dirty="0">
                <a:latin typeface="Calibri" panose="020F0502020204030204" pitchFamily="34" charset="0"/>
              </a:rPr>
              <a:t>Overview</a:t>
            </a:r>
          </a:p>
          <a:p>
            <a:pPr marL="167879" lvl="1" indent="0">
              <a:buNone/>
            </a:pPr>
            <a:r>
              <a:rPr lang="en-US" sz="1600" dirty="0"/>
              <a:t>State program for state employees that guarantees a certain benefit based on salary and years of service</a:t>
            </a:r>
            <a:br>
              <a:rPr lang="en-US" sz="1500" dirty="0">
                <a:latin typeface="Calibri" panose="020F0502020204030204" pitchFamily="34" charset="0"/>
              </a:rPr>
            </a:br>
            <a:endParaRPr lang="en-US" sz="1500" dirty="0">
              <a:latin typeface="Calibri" panose="020F0502020204030204" pitchFamily="34" charset="0"/>
            </a:endParaRPr>
          </a:p>
          <a:p>
            <a:r>
              <a:rPr lang="en-US" b="1" dirty="0">
                <a:latin typeface="Calibri" panose="020F0502020204030204" pitchFamily="34" charset="0"/>
              </a:rPr>
              <a:t>New workers may receive less benefit</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As more workers enter the system, newer and younger workers are typically seeing less benefits</a:t>
            </a:r>
            <a:br>
              <a:rPr lang="en-US"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a:p>
            <a:r>
              <a:rPr lang="en-US" b="1" dirty="0">
                <a:latin typeface="Calibri" panose="020F0502020204030204" pitchFamily="34" charset="0"/>
              </a:rPr>
              <a:t>Subject to state control</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The state can choose to make changes at any time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Tree>
    <p:extLst>
      <p:ext uri="{BB962C8B-B14F-4D97-AF65-F5344CB8AC3E}">
        <p14:creationId xmlns:p14="http://schemas.microsoft.com/office/powerpoint/2010/main" val="313442058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Teacher Retirement System of Texas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p:txBody>
          <a:bodyPr/>
          <a:lstStyle/>
          <a:p>
            <a:pPr marL="0" indent="0">
              <a:buNone/>
            </a:pPr>
            <a:r>
              <a:rPr lang="en-US" sz="1600" b="1" dirty="0"/>
              <a:t>To be eligible to retire and receive a lifetime monthly service retirement annuity </a:t>
            </a:r>
            <a:br>
              <a:rPr lang="en-US" sz="1600" b="1" dirty="0"/>
            </a:br>
            <a:r>
              <a:rPr lang="en-US" sz="1600" b="1" dirty="0"/>
              <a:t>(normal-age or early-age), participants must:</a:t>
            </a:r>
          </a:p>
          <a:p>
            <a:pPr>
              <a:buFont typeface="Wingdings" pitchFamily="2" charset="2"/>
              <a:buChar char="ü"/>
            </a:pPr>
            <a:r>
              <a:rPr lang="en-US" sz="1600" dirty="0"/>
              <a:t>Have at least five years of service (YOS) credit,</a:t>
            </a:r>
          </a:p>
          <a:p>
            <a:pPr>
              <a:buFont typeface="Wingdings" pitchFamily="2" charset="2"/>
              <a:buChar char="ü"/>
            </a:pPr>
            <a:r>
              <a:rPr lang="en-US" sz="1600" dirty="0"/>
              <a:t>Meet the age and service eligibility requirements,</a:t>
            </a:r>
          </a:p>
          <a:p>
            <a:pPr>
              <a:buFont typeface="Wingdings" pitchFamily="2" charset="2"/>
              <a:buChar char="ü"/>
            </a:pPr>
            <a:r>
              <a:rPr lang="en-US" sz="1600" dirty="0"/>
              <a:t>Terminate employment,</a:t>
            </a:r>
          </a:p>
          <a:p>
            <a:pPr>
              <a:buFont typeface="Wingdings" pitchFamily="2" charset="2"/>
              <a:buChar char="ü"/>
            </a:pPr>
            <a:r>
              <a:rPr lang="en-US" sz="1600" dirty="0"/>
              <a:t>Apply for retirement, and</a:t>
            </a:r>
          </a:p>
          <a:p>
            <a:pPr>
              <a:buFont typeface="Wingdings" pitchFamily="2" charset="2"/>
              <a:buChar char="ü"/>
            </a:pPr>
            <a:r>
              <a:rPr lang="en-US" sz="1600" dirty="0"/>
              <a:t>Complete the required one-month break in service.</a:t>
            </a:r>
          </a:p>
          <a:p>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Eligibility Requirements</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47-10780-29</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7</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TRS Benefits Handbook, January 2018</a:t>
            </a:r>
          </a:p>
          <a:p>
            <a:r>
              <a:rPr lang="en-US" sz="800" dirty="0">
                <a:solidFill>
                  <a:schemeClr val="bg2">
                    <a:lumMod val="50000"/>
                  </a:schemeClr>
                </a:solidFill>
                <a:hlinkClick r:id="rId2"/>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37553314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Teacher Retirement System of Texas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p:txBody>
          <a:bodyPr/>
          <a:lstStyle/>
          <a:p>
            <a:pPr marL="0" indent="0">
              <a:buNone/>
            </a:pPr>
            <a:r>
              <a:rPr lang="en-US" sz="1600" b="1" dirty="0">
                <a:latin typeface="Calibri" panose="020F0502020204030204" pitchFamily="34" charset="0"/>
              </a:rPr>
              <a:t>Your TRS membership tier is determined by:</a:t>
            </a:r>
          </a:p>
          <a:p>
            <a:r>
              <a:rPr lang="en-US" sz="1750" dirty="0"/>
              <a:t>The date current your TRS membership began</a:t>
            </a:r>
          </a:p>
          <a:p>
            <a:r>
              <a:rPr lang="en-US" sz="1750" dirty="0"/>
              <a:t>Your “grandfathered” status</a:t>
            </a:r>
          </a:p>
          <a:p>
            <a:r>
              <a:rPr lang="en-US" sz="1750" dirty="0"/>
              <a:t>Your amount of service credit on Aug. 31, 2014</a:t>
            </a:r>
          </a:p>
          <a:p>
            <a:endParaRPr lang="en-US" sz="1750" dirty="0"/>
          </a:p>
          <a:p>
            <a:pPr marL="119063" indent="-119063">
              <a:buNone/>
            </a:pPr>
            <a:r>
              <a:rPr lang="en-US" sz="1600" i="1" dirty="0"/>
              <a:t>* TRS membership tiers clarify the age and years of service a member must have to be eligible for normal-age service retirement, early-age service retirement and the Partial Lump Sum Option (PLSO).</a:t>
            </a:r>
          </a:p>
          <a:p>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Membership Tiers*</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47-10780-29</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8</a:t>
            </a:fld>
            <a:endParaRPr lang="en-US" dirty="0"/>
          </a:p>
        </p:txBody>
      </p:sp>
      <p:sp>
        <p:nvSpPr>
          <p:cNvPr id="11" name="TextBox 10">
            <a:extLst>
              <a:ext uri="{FF2B5EF4-FFF2-40B4-BE49-F238E27FC236}">
                <a16:creationId xmlns:a16="http://schemas.microsoft.com/office/drawing/2014/main" id="{20853EB8-5A88-574F-801C-2607930FDA45}"/>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TRS Benefits Handbook, January 2018</a:t>
            </a:r>
          </a:p>
          <a:p>
            <a:r>
              <a:rPr lang="en-US" sz="800" dirty="0">
                <a:solidFill>
                  <a:schemeClr val="bg2">
                    <a:lumMod val="50000"/>
                  </a:schemeClr>
                </a:solidFill>
                <a:hlinkClick r:id="rId2"/>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12695703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Teacher Retirement System of Texas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6251873" cy="2913242"/>
          </a:xfrm>
        </p:spPr>
        <p:txBody>
          <a:bodyPr/>
          <a:lstStyle/>
          <a:p>
            <a:pPr marL="0" indent="0">
              <a:buNone/>
            </a:pPr>
            <a:r>
              <a:rPr lang="en-US" sz="1600" b="1" dirty="0"/>
              <a:t>A TRS member is grandfathered if at least one of the following criteria was met before Sept. 1, 2005:</a:t>
            </a:r>
          </a:p>
          <a:p>
            <a:r>
              <a:rPr lang="en-US" sz="1600" dirty="0"/>
              <a:t>50 years of age</a:t>
            </a:r>
          </a:p>
          <a:p>
            <a:r>
              <a:rPr lang="en-US" sz="1600" dirty="0"/>
              <a:t>Age and YOS = 70+</a:t>
            </a:r>
          </a:p>
          <a:p>
            <a:r>
              <a:rPr lang="en-US" sz="1600" dirty="0"/>
              <a:t>At least 25 YOS</a:t>
            </a:r>
          </a:p>
          <a:p>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Am I “grandfathered”?</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47-10780-29</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9</a:t>
            </a:fld>
            <a:endParaRPr lang="en-US" dirty="0"/>
          </a:p>
        </p:txBody>
      </p:sp>
      <p:sp>
        <p:nvSpPr>
          <p:cNvPr id="11" name="TextBox 10">
            <a:extLst>
              <a:ext uri="{FF2B5EF4-FFF2-40B4-BE49-F238E27FC236}">
                <a16:creationId xmlns:a16="http://schemas.microsoft.com/office/drawing/2014/main" id="{20853EB8-5A88-574F-801C-2607930FDA45}"/>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TRS Benefits Handbook, January 2018</a:t>
            </a:r>
          </a:p>
          <a:p>
            <a:r>
              <a:rPr lang="en-US" sz="800" dirty="0">
                <a:solidFill>
                  <a:schemeClr val="bg2">
                    <a:lumMod val="50000"/>
                  </a:schemeClr>
                </a:solidFill>
                <a:hlinkClick r:id="rId2"/>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332225361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1</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3484819837"/>
              </p:ext>
            </p:extLst>
          </p:nvPr>
        </p:nvGraphicFramePr>
        <p:xfrm>
          <a:off x="354930" y="1245800"/>
          <a:ext cx="7008395" cy="2399800"/>
        </p:xfrm>
        <a:graphic>
          <a:graphicData uri="http://schemas.openxmlformats.org/drawingml/2006/table">
            <a:tbl>
              <a:tblPr firstCol="1" bandRow="1">
                <a:tableStyleId>{6E25E649-3F16-4E02-A733-19D2CDBF48F0}</a:tableStyleId>
              </a:tblPr>
              <a:tblGrid>
                <a:gridCol w="2230880">
                  <a:extLst>
                    <a:ext uri="{9D8B030D-6E8A-4147-A177-3AD203B41FA5}">
                      <a16:colId xmlns:a16="http://schemas.microsoft.com/office/drawing/2014/main" val="20000"/>
                    </a:ext>
                  </a:extLst>
                </a:gridCol>
                <a:gridCol w="4777515">
                  <a:extLst>
                    <a:ext uri="{9D8B030D-6E8A-4147-A177-3AD203B41FA5}">
                      <a16:colId xmlns:a16="http://schemas.microsoft.com/office/drawing/2014/main" val="20001"/>
                    </a:ext>
                  </a:extLst>
                </a:gridCol>
              </a:tblGrid>
              <a:tr h="217902">
                <a:tc>
                  <a:txBody>
                    <a:bodyPr/>
                    <a:lstStyle/>
                    <a:p>
                      <a:pPr marL="0" marR="0" algn="l">
                        <a:lnSpc>
                          <a:spcPct val="115000"/>
                        </a:lnSpc>
                        <a:spcBef>
                          <a:spcPts val="600"/>
                        </a:spcBef>
                        <a:spcAft>
                          <a:spcPts val="1000"/>
                        </a:spcAft>
                      </a:pPr>
                      <a:r>
                        <a:rPr lang="en-US" sz="1000" dirty="0">
                          <a:effectLst/>
                        </a:rPr>
                        <a:t>Grandfathered</a:t>
                      </a:r>
                      <a:endParaRPr lang="en-US" sz="1000" dirty="0">
                        <a:effectLst/>
                        <a:latin typeface="Calibri"/>
                        <a:ea typeface="Calibri"/>
                        <a:cs typeface="Times New Roman"/>
                      </a:endParaRPr>
                    </a:p>
                  </a:txBody>
                  <a:tcPr marL="45720" marR="45720">
                    <a:lnB w="12700" cap="flat" cmpd="sng" algn="ctr">
                      <a:solidFill>
                        <a:schemeClr val="bg1"/>
                      </a:solidFill>
                      <a:prstDash val="solid"/>
                      <a:round/>
                      <a:headEnd type="none" w="med" len="med"/>
                      <a:tailEnd type="none" w="med" len="med"/>
                    </a:lnB>
                  </a:tcPr>
                </a:tc>
                <a:tc>
                  <a:txBody>
                    <a:bodyPr/>
                    <a:lstStyle/>
                    <a:p>
                      <a:pPr marL="137160" marR="0" indent="-137160" algn="l" defTabSz="914400" rtl="0" eaLnBrk="1" latinLnBrk="0" hangingPunct="1">
                        <a:lnSpc>
                          <a:spcPct val="100000"/>
                        </a:lnSpc>
                        <a:spcBef>
                          <a:spcPts val="0"/>
                        </a:spcBef>
                        <a:spcAft>
                          <a:spcPts val="0"/>
                        </a:spcAft>
                      </a:pPr>
                      <a:r>
                        <a:rPr lang="en-US" sz="1000" kern="1200" dirty="0">
                          <a:solidFill>
                            <a:schemeClr val="accent3"/>
                          </a:solidFill>
                          <a:effectLst/>
                        </a:rPr>
                        <a:t>Yes</a:t>
                      </a:r>
                      <a:endParaRPr lang="en-US" sz="1000" kern="1200" dirty="0">
                        <a:solidFill>
                          <a:schemeClr val="accent3"/>
                        </a:solidFill>
                        <a:effectLst/>
                        <a:latin typeface="+mn-lt"/>
                        <a:ea typeface="+mn-ea"/>
                        <a:cs typeface="+mn-cs"/>
                      </a:endParaRPr>
                    </a:p>
                  </a:txBody>
                  <a:tcPr marL="45720" marR="45720" anchor="ctr"/>
                </a:tc>
                <a:extLst>
                  <a:ext uri="{0D108BD9-81ED-4DB2-BD59-A6C34878D82A}">
                    <a16:rowId xmlns:a16="http://schemas.microsoft.com/office/drawing/2014/main" val="10000"/>
                  </a:ext>
                </a:extLst>
              </a:tr>
              <a:tr h="217902">
                <a:tc>
                  <a:txBody>
                    <a:bodyPr/>
                    <a:lstStyle/>
                    <a:p>
                      <a:pPr marL="0" marR="0" algn="l">
                        <a:lnSpc>
                          <a:spcPct val="115000"/>
                        </a:lnSpc>
                        <a:spcBef>
                          <a:spcPts val="600"/>
                        </a:spcBef>
                        <a:spcAft>
                          <a:spcPts val="1000"/>
                        </a:spcAft>
                      </a:pPr>
                      <a:r>
                        <a:rPr lang="en-US" sz="1000" dirty="0">
                          <a:effectLst/>
                        </a:rPr>
                        <a:t>TRS Enroll Date</a:t>
                      </a:r>
                      <a:endParaRPr lang="en-US" sz="1000" dirty="0">
                        <a:effectLst/>
                        <a:latin typeface="Calibri"/>
                        <a:ea typeface="Calibri"/>
                        <a:cs typeface="Times New Roman"/>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pPr>
                      <a:r>
                        <a:rPr lang="en-US" sz="1000" dirty="0">
                          <a:solidFill>
                            <a:schemeClr val="accent3"/>
                          </a:solidFill>
                          <a:effectLst/>
                        </a:rPr>
                        <a:t>Current membership began prior to Sept. 1, 2007</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1"/>
                  </a:ext>
                </a:extLst>
              </a:tr>
              <a:tr h="217902">
                <a:tc>
                  <a:txBody>
                    <a:bodyPr/>
                    <a:lstStyle/>
                    <a:p>
                      <a:pPr marL="0" marR="0" algn="l">
                        <a:lnSpc>
                          <a:spcPct val="115000"/>
                        </a:lnSpc>
                        <a:spcBef>
                          <a:spcPts val="600"/>
                        </a:spcBef>
                        <a:spcAft>
                          <a:spcPts val="1000"/>
                        </a:spcAft>
                      </a:pPr>
                      <a:r>
                        <a:rPr lang="en-US" sz="1000" dirty="0">
                          <a:effectLst/>
                        </a:rPr>
                        <a:t>Years</a:t>
                      </a:r>
                      <a:r>
                        <a:rPr lang="en-US" sz="1000" baseline="0" dirty="0">
                          <a:effectLst/>
                        </a:rPr>
                        <a:t> of Service </a:t>
                      </a:r>
                      <a:r>
                        <a:rPr lang="en-US" sz="1000" dirty="0">
                          <a:effectLst/>
                        </a:rPr>
                        <a:t>credit</a:t>
                      </a:r>
                      <a:endParaRPr lang="en-US" sz="1000" dirty="0">
                        <a:effectLst/>
                        <a:latin typeface="Calibri"/>
                        <a:ea typeface="Calibri"/>
                        <a:cs typeface="Times New Roman"/>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pPr>
                      <a:r>
                        <a:rPr lang="en-US" sz="1000" dirty="0">
                          <a:solidFill>
                            <a:schemeClr val="accent3"/>
                          </a:solidFill>
                          <a:effectLst/>
                        </a:rPr>
                        <a:t>5+ YOS as of Aug. 31, 2014</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2"/>
                  </a:ext>
                </a:extLst>
              </a:tr>
              <a:tr h="344281">
                <a:tc>
                  <a:txBody>
                    <a:bodyPr/>
                    <a:lstStyle/>
                    <a:p>
                      <a:pPr marL="0" marR="0" algn="l">
                        <a:lnSpc>
                          <a:spcPct val="115000"/>
                        </a:lnSpc>
                        <a:spcBef>
                          <a:spcPts val="600"/>
                        </a:spcBef>
                        <a:spcAft>
                          <a:spcPts val="1000"/>
                        </a:spcAft>
                      </a:pPr>
                      <a:r>
                        <a:rPr lang="en-US" sz="1000" dirty="0">
                          <a:effectLst/>
                        </a:rPr>
                        <a:t>Normal-age </a:t>
                      </a:r>
                      <a:r>
                        <a:rPr lang="en-US" sz="1000" kern="1200" dirty="0">
                          <a:effectLst/>
                        </a:rPr>
                        <a:t>Eligibility</a:t>
                      </a:r>
                      <a:endParaRPr lang="en-US" sz="1000" kern="1200" dirty="0">
                        <a:solidFill>
                          <a:schemeClr val="bg1"/>
                        </a:solidFill>
                        <a:effectLst/>
                        <a:latin typeface="+mn-lt"/>
                        <a:ea typeface="+mn-ea"/>
                        <a:cs typeface="+mn-cs"/>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buFont typeface="Arial" panose="020B0604020202020204" pitchFamily="34" charset="0"/>
                        <a:buChar char="•"/>
                      </a:pPr>
                      <a:r>
                        <a:rPr lang="en-US" sz="1000" dirty="0">
                          <a:solidFill>
                            <a:schemeClr val="accent3"/>
                          </a:solidFill>
                          <a:effectLst/>
                        </a:rPr>
                        <a:t>Age 65 with 5+ YOS, or</a:t>
                      </a:r>
                    </a:p>
                    <a:p>
                      <a:pPr marL="137160" marR="0" indent="-137160" algn="l">
                        <a:lnSpc>
                          <a:spcPct val="100000"/>
                        </a:lnSpc>
                        <a:spcBef>
                          <a:spcPts val="0"/>
                        </a:spcBef>
                        <a:spcAft>
                          <a:spcPts val="0"/>
                        </a:spcAft>
                        <a:buFont typeface="Arial" panose="020B0604020202020204" pitchFamily="34" charset="0"/>
                        <a:buChar char="•"/>
                      </a:pPr>
                      <a:r>
                        <a:rPr lang="en-US" sz="1000" dirty="0">
                          <a:solidFill>
                            <a:schemeClr val="accent3"/>
                          </a:solidFill>
                          <a:effectLst/>
                        </a:rPr>
                        <a:t>Rule of 80 and 5+ YOS</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3"/>
                  </a:ext>
                </a:extLst>
              </a:tr>
              <a:tr h="217902">
                <a:tc>
                  <a:txBody>
                    <a:bodyPr/>
                    <a:lstStyle/>
                    <a:p>
                      <a:pPr marL="0" marR="0" algn="l">
                        <a:lnSpc>
                          <a:spcPct val="115000"/>
                        </a:lnSpc>
                        <a:spcBef>
                          <a:spcPts val="600"/>
                        </a:spcBef>
                        <a:spcAft>
                          <a:spcPts val="1000"/>
                        </a:spcAft>
                      </a:pPr>
                      <a:r>
                        <a:rPr lang="en-US" sz="1000" dirty="0">
                          <a:effectLst/>
                        </a:rPr>
                        <a:t>Normal-age Calculation</a:t>
                      </a:r>
                      <a:endParaRPr lang="en-US" sz="1000" dirty="0">
                        <a:effectLst/>
                        <a:latin typeface="Calibri"/>
                        <a:ea typeface="Calibri"/>
                        <a:cs typeface="Times New Roman"/>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pPr>
                      <a:r>
                        <a:rPr lang="en-US" sz="1000" dirty="0">
                          <a:solidFill>
                            <a:schemeClr val="accent3"/>
                          </a:solidFill>
                          <a:effectLst/>
                        </a:rPr>
                        <a:t>Average of highest </a:t>
                      </a:r>
                      <a:r>
                        <a:rPr lang="en-US" sz="1000" u="sng" dirty="0">
                          <a:solidFill>
                            <a:schemeClr val="accent3"/>
                          </a:solidFill>
                          <a:effectLst/>
                        </a:rPr>
                        <a:t>three</a:t>
                      </a:r>
                      <a:r>
                        <a:rPr lang="en-US" sz="1000" dirty="0">
                          <a:solidFill>
                            <a:schemeClr val="accent3"/>
                          </a:solidFill>
                          <a:effectLst/>
                        </a:rPr>
                        <a:t> annual salaries</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4"/>
                  </a:ext>
                </a:extLst>
              </a:tr>
              <a:tr h="481993">
                <a:tc>
                  <a:txBody>
                    <a:bodyPr/>
                    <a:lstStyle/>
                    <a:p>
                      <a:pPr marL="0" marR="0" algn="l">
                        <a:lnSpc>
                          <a:spcPct val="115000"/>
                        </a:lnSpc>
                        <a:spcBef>
                          <a:spcPts val="600"/>
                        </a:spcBef>
                        <a:spcAft>
                          <a:spcPts val="1000"/>
                        </a:spcAft>
                      </a:pPr>
                      <a:r>
                        <a:rPr lang="en-US" sz="1000" dirty="0">
                          <a:effectLst/>
                        </a:rPr>
                        <a:t>Early-age Reductions</a:t>
                      </a:r>
                      <a:endParaRPr lang="en-US" sz="1000" dirty="0">
                        <a:effectLst/>
                        <a:latin typeface="Calibri"/>
                        <a:ea typeface="Calibri"/>
                        <a:cs typeface="Times New Roman"/>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buFont typeface="Arial" panose="020B0604020202020204" pitchFamily="34" charset="0"/>
                        <a:buChar char="•"/>
                        <a:tabLst/>
                      </a:pPr>
                      <a:r>
                        <a:rPr lang="en-US" sz="1000" dirty="0">
                          <a:solidFill>
                            <a:schemeClr val="accent3"/>
                          </a:solidFill>
                          <a:effectLst/>
                        </a:rPr>
                        <a:t>Age 55-64 with 5-19 YOS, no Rule of 80 = up to 53% reduction*, or</a:t>
                      </a:r>
                    </a:p>
                    <a:p>
                      <a:pPr marL="137160" marR="0" indent="-137160" algn="l">
                        <a:lnSpc>
                          <a:spcPct val="100000"/>
                        </a:lnSpc>
                        <a:spcBef>
                          <a:spcPts val="0"/>
                        </a:spcBef>
                        <a:spcAft>
                          <a:spcPts val="0"/>
                        </a:spcAft>
                        <a:buFont typeface="Arial" panose="020B0604020202020204" pitchFamily="34" charset="0"/>
                        <a:buChar char="•"/>
                        <a:tabLst/>
                      </a:pPr>
                      <a:r>
                        <a:rPr lang="en-US" sz="1000" dirty="0">
                          <a:solidFill>
                            <a:schemeClr val="accent3"/>
                          </a:solidFill>
                          <a:effectLst/>
                        </a:rPr>
                        <a:t>Age 55-59 with</a:t>
                      </a:r>
                      <a:r>
                        <a:rPr lang="en-US" sz="1000" baseline="0" dirty="0">
                          <a:solidFill>
                            <a:schemeClr val="accent3"/>
                          </a:solidFill>
                          <a:effectLst/>
                        </a:rPr>
                        <a:t> </a:t>
                      </a:r>
                      <a:r>
                        <a:rPr lang="en-US" sz="1000" dirty="0">
                          <a:solidFill>
                            <a:schemeClr val="accent3"/>
                          </a:solidFill>
                          <a:effectLst/>
                        </a:rPr>
                        <a:t>20-24 YOS, no Rule of 80 =  up</a:t>
                      </a:r>
                      <a:r>
                        <a:rPr lang="en-US" sz="1000" baseline="0" dirty="0">
                          <a:solidFill>
                            <a:schemeClr val="accent3"/>
                          </a:solidFill>
                          <a:effectLst/>
                        </a:rPr>
                        <a:t> to </a:t>
                      </a:r>
                      <a:r>
                        <a:rPr lang="en-US" sz="1000" dirty="0">
                          <a:solidFill>
                            <a:schemeClr val="accent3"/>
                          </a:solidFill>
                          <a:effectLst/>
                        </a:rPr>
                        <a:t>10% reduction*, or</a:t>
                      </a:r>
                    </a:p>
                    <a:p>
                      <a:pPr marL="137160" marR="0" indent="-137160" algn="l">
                        <a:lnSpc>
                          <a:spcPct val="100000"/>
                        </a:lnSpc>
                        <a:spcBef>
                          <a:spcPts val="0"/>
                        </a:spcBef>
                        <a:spcAft>
                          <a:spcPts val="0"/>
                        </a:spcAft>
                        <a:buFont typeface="Arial" panose="020B0604020202020204" pitchFamily="34" charset="0"/>
                        <a:buChar char="•"/>
                        <a:tabLst/>
                      </a:pPr>
                      <a:r>
                        <a:rPr lang="en-US" sz="1000" dirty="0">
                          <a:solidFill>
                            <a:schemeClr val="accent3"/>
                          </a:solidFill>
                          <a:effectLst/>
                        </a:rPr>
                        <a:t>30+ YOS,</a:t>
                      </a:r>
                      <a:r>
                        <a:rPr lang="en-US" sz="1000" baseline="0" dirty="0">
                          <a:solidFill>
                            <a:schemeClr val="accent3"/>
                          </a:solidFill>
                          <a:effectLst/>
                        </a:rPr>
                        <a:t> </a:t>
                      </a:r>
                      <a:r>
                        <a:rPr lang="en-US" sz="1000" dirty="0">
                          <a:solidFill>
                            <a:schemeClr val="accent3"/>
                          </a:solidFill>
                          <a:effectLst/>
                        </a:rPr>
                        <a:t>no Rule of 80 = 2% reduction for every year age is below 50</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5"/>
                  </a:ext>
                </a:extLst>
              </a:tr>
              <a:tr h="429268">
                <a:tc>
                  <a:txBody>
                    <a:bodyPr/>
                    <a:lstStyle/>
                    <a:p>
                      <a:pPr marL="0" marR="0" algn="l">
                        <a:lnSpc>
                          <a:spcPct val="115000"/>
                        </a:lnSpc>
                        <a:spcBef>
                          <a:spcPts val="600"/>
                        </a:spcBef>
                        <a:spcAft>
                          <a:spcPts val="1000"/>
                        </a:spcAft>
                      </a:pPr>
                      <a:r>
                        <a:rPr lang="en-US" sz="1000" dirty="0">
                          <a:effectLst/>
                        </a:rPr>
                        <a:t>PLSO Eligibility</a:t>
                      </a:r>
                      <a:endParaRPr lang="en-US" sz="1000" dirty="0">
                        <a:effectLst/>
                        <a:latin typeface="Calibri"/>
                        <a:ea typeface="Calibri"/>
                        <a:cs typeface="Times New Roman"/>
                      </a:endParaRPr>
                    </a:p>
                  </a:txBody>
                  <a:tcPr marL="45720" marR="45720">
                    <a:lnT w="12700" cap="flat" cmpd="sng" algn="ctr">
                      <a:solidFill>
                        <a:schemeClr val="bg1"/>
                      </a:solidFill>
                      <a:prstDash val="solid"/>
                      <a:round/>
                      <a:headEnd type="none" w="med" len="med"/>
                      <a:tailEnd type="none" w="med" len="med"/>
                    </a:lnT>
                  </a:tcPr>
                </a:tc>
                <a:tc>
                  <a:txBody>
                    <a:bodyPr/>
                    <a:lstStyle/>
                    <a:p>
                      <a:pPr marL="137160" marR="0" indent="-137160" algn="l">
                        <a:lnSpc>
                          <a:spcPct val="100000"/>
                        </a:lnSpc>
                        <a:spcBef>
                          <a:spcPts val="0"/>
                        </a:spcBef>
                        <a:spcAft>
                          <a:spcPts val="0"/>
                        </a:spcAft>
                        <a:buFont typeface="Arial" panose="020B0604020202020204" pitchFamily="34" charset="0"/>
                        <a:buChar char="•"/>
                      </a:pPr>
                      <a:r>
                        <a:rPr lang="en-US" sz="1000" dirty="0">
                          <a:solidFill>
                            <a:schemeClr val="accent3"/>
                          </a:solidFill>
                          <a:effectLst/>
                        </a:rPr>
                        <a:t>Age 65 with 5+ YOS, or </a:t>
                      </a:r>
                    </a:p>
                    <a:p>
                      <a:pPr marL="137160" marR="0" indent="-137160" algn="l">
                        <a:lnSpc>
                          <a:spcPct val="100000"/>
                        </a:lnSpc>
                        <a:spcBef>
                          <a:spcPts val="0"/>
                        </a:spcBef>
                        <a:spcAft>
                          <a:spcPts val="0"/>
                        </a:spcAft>
                        <a:buFont typeface="Arial" panose="020B0604020202020204" pitchFamily="34" charset="0"/>
                        <a:buChar char="•"/>
                      </a:pPr>
                      <a:r>
                        <a:rPr lang="en-US" sz="1000" dirty="0">
                          <a:solidFill>
                            <a:schemeClr val="accent3"/>
                          </a:solidFill>
                          <a:effectLst/>
                        </a:rPr>
                        <a:t>Rule of 80 with 5+ YOS</a:t>
                      </a:r>
                    </a:p>
                  </a:txBody>
                  <a:tcPr marL="45720" marR="45720" anchor="ctr"/>
                </a:tc>
                <a:extLst>
                  <a:ext uri="{0D108BD9-81ED-4DB2-BD59-A6C34878D82A}">
                    <a16:rowId xmlns:a16="http://schemas.microsoft.com/office/drawing/2014/main" val="4125502004"/>
                  </a:ext>
                </a:extLst>
              </a:tr>
            </a:tbl>
          </a:graphicData>
        </a:graphic>
      </p:graphicFrame>
      <p:sp>
        <p:nvSpPr>
          <p:cNvPr id="13" name="Rectangle 12">
            <a:extLst>
              <a:ext uri="{FF2B5EF4-FFF2-40B4-BE49-F238E27FC236}">
                <a16:creationId xmlns:a16="http://schemas.microsoft.com/office/drawing/2014/main" id="{D4F985BC-97D1-E345-96EC-A0E20763C4C1}"/>
              </a:ext>
            </a:extLst>
          </p:cNvPr>
          <p:cNvSpPr/>
          <p:nvPr/>
        </p:nvSpPr>
        <p:spPr>
          <a:xfrm>
            <a:off x="5041231" y="43704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4" name="TextBox 13">
            <a:extLst>
              <a:ext uri="{FF2B5EF4-FFF2-40B4-BE49-F238E27FC236}">
                <a16:creationId xmlns:a16="http://schemas.microsoft.com/office/drawing/2014/main" id="{58975248-3FEC-104D-AE98-CF1054AE2B5B}"/>
              </a:ext>
            </a:extLst>
          </p:cNvPr>
          <p:cNvSpPr txBox="1"/>
          <p:nvPr/>
        </p:nvSpPr>
        <p:spPr>
          <a:xfrm>
            <a:off x="237802" y="43704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259869887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2</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11</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32233945"/>
              </p:ext>
            </p:extLst>
          </p:nvPr>
        </p:nvGraphicFramePr>
        <p:xfrm>
          <a:off x="337772" y="1236247"/>
          <a:ext cx="7008395" cy="2428948"/>
        </p:xfrm>
        <a:graphic>
          <a:graphicData uri="http://schemas.openxmlformats.org/drawingml/2006/table">
            <a:tbl>
              <a:tblPr firstCol="1" bandRow="1">
                <a:tableStyleId>{6E25E649-3F16-4E02-A733-19D2CDBF48F0}</a:tableStyleId>
              </a:tblPr>
              <a:tblGrid>
                <a:gridCol w="2230880">
                  <a:extLst>
                    <a:ext uri="{9D8B030D-6E8A-4147-A177-3AD203B41FA5}">
                      <a16:colId xmlns:a16="http://schemas.microsoft.com/office/drawing/2014/main" val="20000"/>
                    </a:ext>
                  </a:extLst>
                </a:gridCol>
                <a:gridCol w="4777515">
                  <a:extLst>
                    <a:ext uri="{9D8B030D-6E8A-4147-A177-3AD203B41FA5}">
                      <a16:colId xmlns:a16="http://schemas.microsoft.com/office/drawing/2014/main" val="20001"/>
                    </a:ext>
                  </a:extLst>
                </a:gridCol>
              </a:tblGrid>
              <a:tr h="231848">
                <a:tc>
                  <a:txBody>
                    <a:bodyPr/>
                    <a:lstStyle/>
                    <a:p>
                      <a:pPr algn="l" rtl="0" fontAlgn="t"/>
                      <a:r>
                        <a:rPr lang="en-US" sz="1000" u="none" strike="noStrike" dirty="0">
                          <a:effectLst/>
                        </a:rPr>
                        <a:t>Grandfathered</a:t>
                      </a:r>
                      <a:endParaRPr lang="en-US" sz="1000" b="0" i="0" u="none" strike="noStrike" dirty="0">
                        <a:solidFill>
                          <a:srgbClr val="FFFFFF"/>
                        </a:solidFill>
                        <a:effectLst/>
                        <a:latin typeface="Calibri" panose="020F0502020204030204" pitchFamily="34" charset="0"/>
                      </a:endParaRPr>
                    </a:p>
                  </a:txBody>
                  <a:tcPr marL="45720" marR="45720">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No</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0"/>
                  </a:ext>
                </a:extLst>
              </a:tr>
              <a:tr h="231848">
                <a:tc>
                  <a:txBody>
                    <a:bodyPr/>
                    <a:lstStyle/>
                    <a:p>
                      <a:pPr algn="l" rtl="0" fontAlgn="t"/>
                      <a:r>
                        <a:rPr lang="en-US" sz="1000" u="none" strike="noStrike" dirty="0">
                          <a:effectLst/>
                        </a:rPr>
                        <a:t>TRS Enroll Date</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Current membership began prior to Sept. 1, 2007</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1"/>
                  </a:ext>
                </a:extLst>
              </a:tr>
              <a:tr h="231848">
                <a:tc>
                  <a:txBody>
                    <a:bodyPr/>
                    <a:lstStyle/>
                    <a:p>
                      <a:pPr algn="l" rtl="0" fontAlgn="t"/>
                      <a:r>
                        <a:rPr lang="en-US" sz="1000" u="none" strike="noStrike" dirty="0">
                          <a:effectLst/>
                        </a:rPr>
                        <a:t>Years of Service credit</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a:lnSpc>
                          <a:spcPct val="100000"/>
                        </a:lnSpc>
                        <a:spcBef>
                          <a:spcPts val="0"/>
                        </a:spcBef>
                        <a:spcAft>
                          <a:spcPts val="0"/>
                        </a:spcAft>
                      </a:pPr>
                      <a:r>
                        <a:rPr lang="en-US" sz="1000" dirty="0">
                          <a:solidFill>
                            <a:schemeClr val="accent3"/>
                          </a:solidFill>
                          <a:effectLst/>
                        </a:rPr>
                        <a:t>5+ YOS as of Aug. 31, 2014</a:t>
                      </a:r>
                      <a:endParaRPr lang="en-US" sz="1000" dirty="0">
                        <a:solidFill>
                          <a:schemeClr val="accent3"/>
                        </a:solidFill>
                        <a:effectLst/>
                        <a:latin typeface="Calibri"/>
                        <a:ea typeface="Calibri"/>
                        <a:cs typeface="Times New Roman"/>
                      </a:endParaRPr>
                    </a:p>
                  </a:txBody>
                  <a:tcPr marL="45720" marR="45720" anchor="ctr"/>
                </a:tc>
                <a:extLst>
                  <a:ext uri="{0D108BD9-81ED-4DB2-BD59-A6C34878D82A}">
                    <a16:rowId xmlns:a16="http://schemas.microsoft.com/office/drawing/2014/main" val="10002"/>
                  </a:ext>
                </a:extLst>
              </a:tr>
              <a:tr h="386414">
                <a:tc>
                  <a:txBody>
                    <a:bodyPr/>
                    <a:lstStyle/>
                    <a:p>
                      <a:pPr algn="l" rtl="0" fontAlgn="t"/>
                      <a:r>
                        <a:rPr lang="en-US" sz="1000" u="none" strike="noStrike" dirty="0">
                          <a:effectLst/>
                        </a:rPr>
                        <a:t>Normal-age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65 with 5+ YOS, or</a:t>
                      </a:r>
                    </a:p>
                    <a:p>
                      <a:pPr marL="137160" indent="-137160" algn="l" fontAlgn="t">
                        <a:buFont typeface="Arial" panose="020B0604020202020204" pitchFamily="34" charset="0"/>
                        <a:buChar char="•"/>
                      </a:pPr>
                      <a:r>
                        <a:rPr lang="en-US" sz="1000" u="none" strike="noStrike" dirty="0">
                          <a:solidFill>
                            <a:schemeClr val="accent3"/>
                          </a:solidFill>
                          <a:effectLst/>
                        </a:rPr>
                        <a:t>Rule of 80 and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3"/>
                  </a:ext>
                </a:extLst>
              </a:tr>
              <a:tr h="231848">
                <a:tc>
                  <a:txBody>
                    <a:bodyPr/>
                    <a:lstStyle/>
                    <a:p>
                      <a:pPr algn="l" rtl="0" fontAlgn="t"/>
                      <a:r>
                        <a:rPr lang="en-US" sz="1000" u="none" strike="noStrike" dirty="0">
                          <a:effectLst/>
                        </a:rPr>
                        <a:t>Normal-age Calculation</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Average of highest </a:t>
                      </a:r>
                      <a:r>
                        <a:rPr lang="en-US" sz="1000" u="sng" strike="noStrike" dirty="0">
                          <a:solidFill>
                            <a:schemeClr val="accent3"/>
                          </a:solidFill>
                          <a:effectLst/>
                        </a:rPr>
                        <a:t>five</a:t>
                      </a:r>
                      <a:r>
                        <a:rPr lang="en-US" sz="1000" u="none" strike="noStrike" dirty="0">
                          <a:solidFill>
                            <a:schemeClr val="accent3"/>
                          </a:solidFill>
                          <a:effectLst/>
                        </a:rPr>
                        <a:t> annual salaries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4"/>
                  </a:ext>
                </a:extLst>
              </a:tr>
              <a:tr h="386414">
                <a:tc>
                  <a:txBody>
                    <a:bodyPr/>
                    <a:lstStyle/>
                    <a:p>
                      <a:pPr algn="l" rtl="0" fontAlgn="t"/>
                      <a:r>
                        <a:rPr lang="en-US" sz="1000" u="none" strike="noStrike" dirty="0">
                          <a:effectLst/>
                        </a:rPr>
                        <a:t>Early-age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55, with 5+ YOS, no Rule of 80, or</a:t>
                      </a:r>
                    </a:p>
                    <a:p>
                      <a:pPr marL="137160" indent="-137160" algn="l" fontAlgn="t">
                        <a:buFont typeface="Arial" panose="020B0604020202020204" pitchFamily="34" charset="0"/>
                        <a:buChar char="•"/>
                      </a:pPr>
                      <a:r>
                        <a:rPr lang="en-US" sz="1000" u="none" strike="noStrike" dirty="0">
                          <a:solidFill>
                            <a:schemeClr val="accent3"/>
                          </a:solidFill>
                          <a:effectLst/>
                        </a:rPr>
                        <a:t>30+ YOS, no Rule of 80</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5"/>
                  </a:ext>
                </a:extLst>
              </a:tr>
              <a:tr h="348713">
                <a:tc>
                  <a:txBody>
                    <a:bodyPr/>
                    <a:lstStyle/>
                    <a:p>
                      <a:pPr algn="l" rtl="0" fontAlgn="t"/>
                      <a:r>
                        <a:rPr lang="en-US" sz="1000" u="none" strike="noStrike" dirty="0">
                          <a:effectLst/>
                        </a:rPr>
                        <a:t>Early-age Reductions</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marR="0" indent="-137160" algn="l" defTabSz="914400" rtl="0" eaLnBrk="1" fontAlgn="t" latinLnBrk="0" hangingPunct="1">
                        <a:lnSpc>
                          <a:spcPct val="100000"/>
                        </a:lnSpc>
                        <a:spcBef>
                          <a:spcPts val="0"/>
                        </a:spcBef>
                        <a:spcAft>
                          <a:spcPts val="0"/>
                        </a:spcAft>
                        <a:buFont typeface="Arial" panose="020B0604020202020204" pitchFamily="34" charset="0"/>
                        <a:buChar char="•"/>
                        <a:tabLst/>
                      </a:pPr>
                      <a:r>
                        <a:rPr lang="en-US" sz="1000" kern="1200" dirty="0">
                          <a:solidFill>
                            <a:schemeClr val="accent3"/>
                          </a:solidFill>
                          <a:effectLst/>
                        </a:rPr>
                        <a:t>Age 55-64 with 5+ YOS, no Rule of 80 = up to 53% reduction*, or </a:t>
                      </a:r>
                    </a:p>
                    <a:p>
                      <a:pPr marL="137160" marR="0" indent="-137160" algn="l" defTabSz="914400" rtl="0" eaLnBrk="1" fontAlgn="t" latinLnBrk="0" hangingPunct="1">
                        <a:lnSpc>
                          <a:spcPct val="100000"/>
                        </a:lnSpc>
                        <a:spcBef>
                          <a:spcPts val="0"/>
                        </a:spcBef>
                        <a:spcAft>
                          <a:spcPts val="0"/>
                        </a:spcAft>
                        <a:buFont typeface="Arial" panose="020B0604020202020204" pitchFamily="34" charset="0"/>
                        <a:buChar char="•"/>
                        <a:tabLst/>
                      </a:pPr>
                      <a:r>
                        <a:rPr lang="en-US" sz="1000" kern="1200" dirty="0">
                          <a:solidFill>
                            <a:schemeClr val="accent3"/>
                          </a:solidFill>
                          <a:effectLst/>
                        </a:rPr>
                        <a:t>30+ years YOS,</a:t>
                      </a:r>
                      <a:r>
                        <a:rPr lang="en-US" sz="1000" kern="1200" baseline="0" dirty="0">
                          <a:solidFill>
                            <a:schemeClr val="accent3"/>
                          </a:solidFill>
                          <a:effectLst/>
                        </a:rPr>
                        <a:t> no </a:t>
                      </a:r>
                      <a:r>
                        <a:rPr lang="en-US" sz="1000" kern="1200" dirty="0">
                          <a:solidFill>
                            <a:schemeClr val="accent3"/>
                          </a:solidFill>
                          <a:effectLst/>
                        </a:rPr>
                        <a:t>Rule of 80 = 2% reduction</a:t>
                      </a:r>
                      <a:r>
                        <a:rPr lang="en-US" sz="1000" kern="1200" baseline="0" dirty="0">
                          <a:solidFill>
                            <a:schemeClr val="accent3"/>
                          </a:solidFill>
                          <a:effectLst/>
                        </a:rPr>
                        <a:t> </a:t>
                      </a:r>
                      <a:r>
                        <a:rPr lang="en-US" sz="1000" kern="1200" dirty="0">
                          <a:solidFill>
                            <a:schemeClr val="accent3"/>
                          </a:solidFill>
                          <a:effectLst/>
                        </a:rPr>
                        <a:t>for every year age is below 50</a:t>
                      </a:r>
                      <a:endParaRPr lang="en-US" sz="1000" kern="1200" dirty="0">
                        <a:solidFill>
                          <a:schemeClr val="accent3"/>
                        </a:solidFill>
                        <a:effectLst/>
                        <a:latin typeface="+mn-lt"/>
                        <a:ea typeface="+mn-ea"/>
                        <a:cs typeface="+mn-cs"/>
                      </a:endParaRPr>
                    </a:p>
                  </a:txBody>
                  <a:tcPr marL="45720" marR="45720" anchor="ctr"/>
                </a:tc>
                <a:extLst>
                  <a:ext uri="{0D108BD9-81ED-4DB2-BD59-A6C34878D82A}">
                    <a16:rowId xmlns:a16="http://schemas.microsoft.com/office/drawing/2014/main" val="4125502004"/>
                  </a:ext>
                </a:extLst>
              </a:tr>
              <a:tr h="264868">
                <a:tc>
                  <a:txBody>
                    <a:bodyPr/>
                    <a:lstStyle/>
                    <a:p>
                      <a:pPr algn="l" rtl="0" fontAlgn="t"/>
                      <a:r>
                        <a:rPr lang="en-US" sz="1000" u="none" strike="noStrike" dirty="0">
                          <a:effectLst/>
                        </a:rPr>
                        <a:t>PLSO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marL="137160" indent="-137160" algn="l" fontAlgn="t"/>
                      <a:r>
                        <a:rPr lang="en-US" sz="1000" u="none" strike="noStrike" dirty="0">
                          <a:solidFill>
                            <a:schemeClr val="accent3"/>
                          </a:solidFill>
                          <a:effectLst/>
                        </a:rPr>
                        <a:t>Age and YOS = 90</a:t>
                      </a:r>
                    </a:p>
                  </a:txBody>
                  <a:tcPr marL="45720" marR="45720" anchor="ctr"/>
                </a:tc>
                <a:extLst>
                  <a:ext uri="{0D108BD9-81ED-4DB2-BD59-A6C34878D82A}">
                    <a16:rowId xmlns:a16="http://schemas.microsoft.com/office/drawing/2014/main" val="3011582387"/>
                  </a:ext>
                </a:extLst>
              </a:tr>
            </a:tbl>
          </a:graphicData>
        </a:graphic>
      </p:graphicFrame>
      <p:sp>
        <p:nvSpPr>
          <p:cNvPr id="13" name="Rectangle 12">
            <a:extLst>
              <a:ext uri="{FF2B5EF4-FFF2-40B4-BE49-F238E27FC236}">
                <a16:creationId xmlns:a16="http://schemas.microsoft.com/office/drawing/2014/main" id="{44EDE463-14DD-954F-8AE8-A6F8860C019F}"/>
              </a:ext>
            </a:extLst>
          </p:cNvPr>
          <p:cNvSpPr/>
          <p:nvPr/>
        </p:nvSpPr>
        <p:spPr>
          <a:xfrm>
            <a:off x="5041231" y="43704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4" name="TextBox 13">
            <a:extLst>
              <a:ext uri="{FF2B5EF4-FFF2-40B4-BE49-F238E27FC236}">
                <a16:creationId xmlns:a16="http://schemas.microsoft.com/office/drawing/2014/main" id="{24FA2B21-1C00-F047-B27E-9AFEB3363299}"/>
              </a:ext>
            </a:extLst>
          </p:cNvPr>
          <p:cNvSpPr txBox="1"/>
          <p:nvPr/>
        </p:nvSpPr>
        <p:spPr>
          <a:xfrm>
            <a:off x="237802" y="43704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150534349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3</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471090253"/>
              </p:ext>
            </p:extLst>
          </p:nvPr>
        </p:nvGraphicFramePr>
        <p:xfrm>
          <a:off x="337772" y="1236247"/>
          <a:ext cx="8446169" cy="2733748"/>
        </p:xfrm>
        <a:graphic>
          <a:graphicData uri="http://schemas.openxmlformats.org/drawingml/2006/table">
            <a:tbl>
              <a:tblPr firstCol="1" bandRow="1">
                <a:tableStyleId>{6E25E649-3F16-4E02-A733-19D2CDBF48F0}</a:tableStyleId>
              </a:tblPr>
              <a:tblGrid>
                <a:gridCol w="1770428">
                  <a:extLst>
                    <a:ext uri="{9D8B030D-6E8A-4147-A177-3AD203B41FA5}">
                      <a16:colId xmlns:a16="http://schemas.microsoft.com/office/drawing/2014/main" val="20000"/>
                    </a:ext>
                  </a:extLst>
                </a:gridCol>
                <a:gridCol w="6675741">
                  <a:extLst>
                    <a:ext uri="{9D8B030D-6E8A-4147-A177-3AD203B41FA5}">
                      <a16:colId xmlns:a16="http://schemas.microsoft.com/office/drawing/2014/main" val="20001"/>
                    </a:ext>
                  </a:extLst>
                </a:gridCol>
              </a:tblGrid>
              <a:tr h="231848">
                <a:tc>
                  <a:txBody>
                    <a:bodyPr/>
                    <a:lstStyle/>
                    <a:p>
                      <a:pPr algn="l" rtl="0" fontAlgn="t"/>
                      <a:r>
                        <a:rPr lang="en-US" sz="1000" u="none" strike="noStrike" dirty="0">
                          <a:effectLst/>
                        </a:rPr>
                        <a:t>Grandfathered</a:t>
                      </a:r>
                      <a:endParaRPr lang="en-US" sz="1000" b="0" i="0" u="none" strike="noStrike" dirty="0">
                        <a:solidFill>
                          <a:srgbClr val="FFFFFF"/>
                        </a:solidFill>
                        <a:effectLst/>
                        <a:latin typeface="Calibri" panose="020F0502020204030204" pitchFamily="34" charset="0"/>
                      </a:endParaRPr>
                    </a:p>
                  </a:txBody>
                  <a:tcPr marL="45720" marR="45720">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No</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0"/>
                  </a:ext>
                </a:extLst>
              </a:tr>
              <a:tr h="231848">
                <a:tc>
                  <a:txBody>
                    <a:bodyPr/>
                    <a:lstStyle/>
                    <a:p>
                      <a:pPr algn="l" rtl="0" fontAlgn="t"/>
                      <a:r>
                        <a:rPr lang="en-US" sz="1000" u="none" strike="noStrike" dirty="0">
                          <a:effectLst/>
                        </a:rPr>
                        <a:t>TRS Enroll Date</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Current membership began Sept. 1, 2007 - Aug. 31,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1"/>
                  </a:ext>
                </a:extLst>
              </a:tr>
              <a:tr h="231848">
                <a:tc>
                  <a:txBody>
                    <a:bodyPr/>
                    <a:lstStyle/>
                    <a:p>
                      <a:pPr algn="l" rtl="0" fontAlgn="t"/>
                      <a:r>
                        <a:rPr lang="en-US" sz="1000" u="none" strike="noStrike" dirty="0">
                          <a:effectLst/>
                        </a:rPr>
                        <a:t>Years of Service credit</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5+ YOS as of Aug. 31,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2"/>
                  </a:ext>
                </a:extLst>
              </a:tr>
              <a:tr h="386414">
                <a:tc>
                  <a:txBody>
                    <a:bodyPr/>
                    <a:lstStyle/>
                    <a:p>
                      <a:pPr algn="l" rtl="0" fontAlgn="t"/>
                      <a:r>
                        <a:rPr lang="en-US" sz="1000" u="none" strike="noStrike" dirty="0">
                          <a:effectLst/>
                        </a:rPr>
                        <a:t>Normal-age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65 with 5+ YOS, or</a:t>
                      </a:r>
                    </a:p>
                    <a:p>
                      <a:pPr marL="137160" indent="-137160" algn="l" fontAlgn="t">
                        <a:buFont typeface="Arial" panose="020B0604020202020204" pitchFamily="34" charset="0"/>
                        <a:buChar char="•"/>
                      </a:pPr>
                      <a:r>
                        <a:rPr lang="en-US" sz="1000" u="none" strike="noStrike" dirty="0">
                          <a:solidFill>
                            <a:schemeClr val="accent3"/>
                          </a:solidFill>
                          <a:effectLst/>
                        </a:rPr>
                        <a:t>Age 60, meet Rule of 80 and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3"/>
                  </a:ext>
                </a:extLst>
              </a:tr>
              <a:tr h="231848">
                <a:tc>
                  <a:txBody>
                    <a:bodyPr/>
                    <a:lstStyle/>
                    <a:p>
                      <a:pPr algn="l" rtl="0" fontAlgn="t"/>
                      <a:r>
                        <a:rPr lang="en-US" sz="1000" u="none" strike="noStrike" dirty="0">
                          <a:effectLst/>
                        </a:rPr>
                        <a:t>Normal-age Calculation</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Average of your highest </a:t>
                      </a:r>
                      <a:r>
                        <a:rPr lang="en-US" sz="1000" u="sng" strike="noStrike" dirty="0">
                          <a:solidFill>
                            <a:schemeClr val="accent3"/>
                          </a:solidFill>
                          <a:effectLst/>
                        </a:rPr>
                        <a:t>five</a:t>
                      </a:r>
                      <a:r>
                        <a:rPr lang="en-US" sz="1000" u="none" strike="noStrike" dirty="0">
                          <a:solidFill>
                            <a:schemeClr val="accent3"/>
                          </a:solidFill>
                          <a:effectLst/>
                        </a:rPr>
                        <a:t> annual salaries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4"/>
                  </a:ext>
                </a:extLst>
              </a:tr>
              <a:tr h="386414">
                <a:tc>
                  <a:txBody>
                    <a:bodyPr/>
                    <a:lstStyle/>
                    <a:p>
                      <a:pPr algn="l" rtl="0" fontAlgn="t"/>
                      <a:r>
                        <a:rPr lang="en-US" sz="1000" u="none" strike="noStrike" dirty="0">
                          <a:effectLst/>
                        </a:rPr>
                        <a:t>Early-age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55+ with 5+ YOS,</a:t>
                      </a:r>
                      <a:r>
                        <a:rPr lang="en-US" sz="1000" u="none" strike="noStrike" baseline="0" dirty="0">
                          <a:solidFill>
                            <a:schemeClr val="accent3"/>
                          </a:solidFill>
                          <a:effectLst/>
                        </a:rPr>
                        <a:t> no </a:t>
                      </a:r>
                      <a:r>
                        <a:rPr lang="en-US" sz="1000" u="none" strike="noStrike" dirty="0">
                          <a:solidFill>
                            <a:schemeClr val="accent3"/>
                          </a:solidFill>
                          <a:effectLst/>
                        </a:rPr>
                        <a:t>Rule of 80, or</a:t>
                      </a:r>
                    </a:p>
                    <a:p>
                      <a:pPr marL="137160" indent="-137160" algn="l" fontAlgn="t">
                        <a:buFont typeface="Arial" panose="020B0604020202020204" pitchFamily="34" charset="0"/>
                        <a:buChar char="•"/>
                      </a:pPr>
                      <a:r>
                        <a:rPr lang="en-US" sz="1000" u="none" strike="noStrike" dirty="0">
                          <a:solidFill>
                            <a:schemeClr val="accent3"/>
                          </a:solidFill>
                          <a:effectLst/>
                        </a:rPr>
                        <a:t>30+ YOS, no Rule of 80 and less than age 60, or</a:t>
                      </a:r>
                    </a:p>
                    <a:p>
                      <a:pPr marL="137160" indent="-137160" algn="l" fontAlgn="t">
                        <a:buFont typeface="Arial" panose="020B0604020202020204" pitchFamily="34" charset="0"/>
                        <a:buChar char="•"/>
                      </a:pPr>
                      <a:r>
                        <a:rPr lang="en-US" sz="1000" u="none" strike="noStrike" dirty="0">
                          <a:solidFill>
                            <a:schemeClr val="accent3"/>
                          </a:solidFill>
                          <a:effectLst/>
                        </a:rPr>
                        <a:t>Rule of 80 with 5+ YOS but less than age 60</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5"/>
                  </a:ext>
                </a:extLst>
              </a:tr>
              <a:tr h="540979">
                <a:tc>
                  <a:txBody>
                    <a:bodyPr/>
                    <a:lstStyle/>
                    <a:p>
                      <a:pPr algn="l" rtl="0" fontAlgn="t"/>
                      <a:r>
                        <a:rPr lang="en-US" sz="1000" u="none" strike="noStrike" dirty="0">
                          <a:effectLst/>
                        </a:rPr>
                        <a:t>Early-age Reductions</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55-64, 5+</a:t>
                      </a:r>
                      <a:r>
                        <a:rPr lang="en-US" sz="1000" u="none" strike="noStrike" baseline="0" dirty="0">
                          <a:solidFill>
                            <a:schemeClr val="accent3"/>
                          </a:solidFill>
                          <a:effectLst/>
                        </a:rPr>
                        <a:t> </a:t>
                      </a:r>
                      <a:r>
                        <a:rPr lang="en-US" sz="1000" u="none" strike="noStrike" dirty="0">
                          <a:solidFill>
                            <a:schemeClr val="accent3"/>
                          </a:solidFill>
                          <a:effectLst/>
                        </a:rPr>
                        <a:t>YOS,</a:t>
                      </a:r>
                      <a:r>
                        <a:rPr lang="en-US" sz="1000" u="none" strike="noStrike" baseline="0" dirty="0">
                          <a:solidFill>
                            <a:schemeClr val="accent3"/>
                          </a:solidFill>
                          <a:effectLst/>
                        </a:rPr>
                        <a:t> no </a:t>
                      </a:r>
                      <a:r>
                        <a:rPr lang="en-US" sz="1000" u="none" strike="noStrike" dirty="0">
                          <a:solidFill>
                            <a:schemeClr val="accent3"/>
                          </a:solidFill>
                          <a:effectLst/>
                        </a:rPr>
                        <a:t>Rule of 80 = up</a:t>
                      </a:r>
                      <a:r>
                        <a:rPr lang="en-US" sz="1000" u="none" strike="noStrike" baseline="0" dirty="0">
                          <a:solidFill>
                            <a:schemeClr val="accent3"/>
                          </a:solidFill>
                          <a:effectLst/>
                        </a:rPr>
                        <a:t> to </a:t>
                      </a:r>
                      <a:r>
                        <a:rPr lang="en-US" sz="1000" u="none" strike="noStrike" dirty="0">
                          <a:solidFill>
                            <a:schemeClr val="accent3"/>
                          </a:solidFill>
                          <a:effectLst/>
                        </a:rPr>
                        <a:t>53%</a:t>
                      </a:r>
                      <a:r>
                        <a:rPr lang="en-US" sz="1000" u="none" strike="noStrike" baseline="0" dirty="0">
                          <a:solidFill>
                            <a:schemeClr val="accent3"/>
                          </a:solidFill>
                          <a:effectLst/>
                        </a:rPr>
                        <a:t> reduction*, or</a:t>
                      </a:r>
                      <a:endParaRPr lang="en-US" sz="1000" u="none" strike="noStrike" dirty="0">
                        <a:solidFill>
                          <a:schemeClr val="accent3"/>
                        </a:solidFill>
                        <a:effectLst/>
                      </a:endParaRPr>
                    </a:p>
                    <a:p>
                      <a:pPr marL="137160" indent="-137160" algn="l" fontAlgn="t">
                        <a:buFont typeface="Arial" panose="020B0604020202020204" pitchFamily="34" charset="0"/>
                        <a:buChar char="•"/>
                      </a:pPr>
                      <a:r>
                        <a:rPr lang="en-US" sz="1000" u="none" strike="noStrike" dirty="0">
                          <a:solidFill>
                            <a:schemeClr val="accent3"/>
                          </a:solidFill>
                          <a:effectLst/>
                        </a:rPr>
                        <a:t>30+ YOS, no Rule of 80 and less than age 60 = 5% reduction for every year age is below 60,</a:t>
                      </a:r>
                      <a:r>
                        <a:rPr lang="en-US" sz="1000" u="none" strike="noStrike" baseline="0" dirty="0">
                          <a:solidFill>
                            <a:schemeClr val="accent3"/>
                          </a:solidFill>
                          <a:effectLst/>
                        </a:rPr>
                        <a:t> or</a:t>
                      </a:r>
                      <a:endParaRPr lang="en-US" sz="1000" u="none" strike="noStrike" dirty="0">
                        <a:solidFill>
                          <a:schemeClr val="accent3"/>
                        </a:solidFill>
                        <a:effectLst/>
                      </a:endParaRPr>
                    </a:p>
                    <a:p>
                      <a:pPr marL="137160" indent="-137160" algn="l" fontAlgn="t">
                        <a:buFont typeface="Arial" panose="020B0604020202020204" pitchFamily="34" charset="0"/>
                        <a:buChar char="•"/>
                      </a:pPr>
                      <a:r>
                        <a:rPr lang="en-US" sz="1000" u="none" strike="noStrike" dirty="0">
                          <a:solidFill>
                            <a:schemeClr val="accent3"/>
                          </a:solidFill>
                          <a:effectLst/>
                        </a:rPr>
                        <a:t>Rule of 80 with 5+ YOS but less than age 60 = 5% reduction for every year age is below 60</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4125502004"/>
                  </a:ext>
                </a:extLst>
              </a:tr>
              <a:tr h="264868">
                <a:tc>
                  <a:txBody>
                    <a:bodyPr/>
                    <a:lstStyle/>
                    <a:p>
                      <a:pPr algn="l" rtl="0" fontAlgn="t"/>
                      <a:r>
                        <a:rPr lang="en-US" sz="1000" u="none" strike="noStrike" dirty="0">
                          <a:effectLst/>
                        </a:rPr>
                        <a:t>PLSO Eligibility</a:t>
                      </a:r>
                      <a:endParaRPr lang="en-US" sz="1000" b="0" i="0" u="none" strike="noStrike" dirty="0">
                        <a:solidFill>
                          <a:srgbClr val="FFFFFF"/>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marL="137160" indent="-137160" algn="l" fontAlgn="t"/>
                      <a:r>
                        <a:rPr lang="en-US" sz="1000" u="none" strike="noStrike" dirty="0">
                          <a:solidFill>
                            <a:schemeClr val="accent3"/>
                          </a:solidFill>
                          <a:effectLst/>
                        </a:rPr>
                        <a:t>Age and YOS = 90</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3011582387"/>
                  </a:ext>
                </a:extLst>
              </a:tr>
            </a:tbl>
          </a:graphicData>
        </a:graphic>
      </p:graphicFrame>
      <p:sp>
        <p:nvSpPr>
          <p:cNvPr id="11" name="Rectangle 10"/>
          <p:cNvSpPr/>
          <p:nvPr/>
        </p:nvSpPr>
        <p:spPr>
          <a:xfrm>
            <a:off x="5041231" y="43704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2" name="TextBox 11">
            <a:extLst>
              <a:ext uri="{FF2B5EF4-FFF2-40B4-BE49-F238E27FC236}">
                <a16:creationId xmlns:a16="http://schemas.microsoft.com/office/drawing/2014/main" id="{84A90C85-083F-0C45-AF74-1DC5A2C02530}"/>
              </a:ext>
            </a:extLst>
          </p:cNvPr>
          <p:cNvSpPr txBox="1"/>
          <p:nvPr/>
        </p:nvSpPr>
        <p:spPr>
          <a:xfrm>
            <a:off x="237802" y="43704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228861517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4</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13</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716832654"/>
              </p:ext>
            </p:extLst>
          </p:nvPr>
        </p:nvGraphicFramePr>
        <p:xfrm>
          <a:off x="337772" y="1236247"/>
          <a:ext cx="8446169" cy="3169920"/>
        </p:xfrm>
        <a:graphic>
          <a:graphicData uri="http://schemas.openxmlformats.org/drawingml/2006/table">
            <a:tbl>
              <a:tblPr firstCol="1" bandRow="1">
                <a:tableStyleId>{6E25E649-3F16-4E02-A733-19D2CDBF48F0}</a:tableStyleId>
              </a:tblPr>
              <a:tblGrid>
                <a:gridCol w="1770428">
                  <a:extLst>
                    <a:ext uri="{9D8B030D-6E8A-4147-A177-3AD203B41FA5}">
                      <a16:colId xmlns:a16="http://schemas.microsoft.com/office/drawing/2014/main" val="20000"/>
                    </a:ext>
                  </a:extLst>
                </a:gridCol>
                <a:gridCol w="6675741">
                  <a:extLst>
                    <a:ext uri="{9D8B030D-6E8A-4147-A177-3AD203B41FA5}">
                      <a16:colId xmlns:a16="http://schemas.microsoft.com/office/drawing/2014/main" val="20001"/>
                    </a:ext>
                  </a:extLst>
                </a:gridCol>
              </a:tblGrid>
              <a:tr h="231848">
                <a:tc>
                  <a:txBody>
                    <a:bodyPr/>
                    <a:lstStyle/>
                    <a:p>
                      <a:pPr algn="l" rtl="0" fontAlgn="t"/>
                      <a:r>
                        <a:rPr lang="en-US" sz="1000" u="none" strike="noStrike" dirty="0">
                          <a:effectLst/>
                        </a:rPr>
                        <a:t>Grandfathered</a:t>
                      </a:r>
                      <a:endParaRPr lang="en-US" sz="1000" b="0" i="0" u="none" strike="noStrike" dirty="0">
                        <a:solidFill>
                          <a:srgbClr val="000000"/>
                        </a:solidFill>
                        <a:effectLst/>
                        <a:latin typeface="Calibri" panose="020F0502020204030204" pitchFamily="34" charset="0"/>
                      </a:endParaRPr>
                    </a:p>
                  </a:txBody>
                  <a:tcPr marL="45720" marR="45720">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Yes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0"/>
                  </a:ext>
                </a:extLst>
              </a:tr>
              <a:tr h="231848">
                <a:tc>
                  <a:txBody>
                    <a:bodyPr/>
                    <a:lstStyle/>
                    <a:p>
                      <a:pPr algn="l" rtl="0" fontAlgn="t"/>
                      <a:r>
                        <a:rPr lang="en-US" sz="1000" u="none" strike="noStrike" dirty="0">
                          <a:effectLst/>
                        </a:rPr>
                        <a:t>TRS Enroll Date</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Current membership began Sept. 1, 2007 - Aug. 31,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1"/>
                  </a:ext>
                </a:extLst>
              </a:tr>
              <a:tr h="231848">
                <a:tc>
                  <a:txBody>
                    <a:bodyPr/>
                    <a:lstStyle/>
                    <a:p>
                      <a:pPr algn="l" rtl="0" fontAlgn="t"/>
                      <a:r>
                        <a:rPr lang="en-US" sz="1000" u="none" strike="noStrike" dirty="0">
                          <a:effectLst/>
                        </a:rPr>
                        <a:t>Years of Service credit</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5+ YOS as of Aug. 31,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2"/>
                  </a:ext>
                </a:extLst>
              </a:tr>
              <a:tr h="386414">
                <a:tc>
                  <a:txBody>
                    <a:bodyPr/>
                    <a:lstStyle/>
                    <a:p>
                      <a:pPr algn="l" rtl="0" fontAlgn="t"/>
                      <a:r>
                        <a:rPr lang="en-US" sz="1000" u="none" strike="noStrike" dirty="0">
                          <a:effectLst/>
                        </a:rPr>
                        <a:t>Normal-age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65 with 5+ YOS, or</a:t>
                      </a:r>
                    </a:p>
                    <a:p>
                      <a:pPr marL="137160" indent="-137160" algn="l" fontAlgn="t">
                        <a:buFont typeface="Arial" panose="020B0604020202020204" pitchFamily="34" charset="0"/>
                        <a:buChar char="•"/>
                      </a:pPr>
                      <a:r>
                        <a:rPr lang="en-US" sz="1000" u="none" strike="noStrike" dirty="0">
                          <a:solidFill>
                            <a:schemeClr val="accent3"/>
                          </a:solidFill>
                          <a:effectLst/>
                        </a:rPr>
                        <a:t>Age 60, meet Rule of 80 and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3"/>
                  </a:ext>
                </a:extLst>
              </a:tr>
              <a:tr h="231848">
                <a:tc>
                  <a:txBody>
                    <a:bodyPr/>
                    <a:lstStyle/>
                    <a:p>
                      <a:pPr algn="l" rtl="0" fontAlgn="t"/>
                      <a:r>
                        <a:rPr lang="en-US" sz="1000" u="none" strike="noStrike" dirty="0">
                          <a:effectLst/>
                        </a:rPr>
                        <a:t>Normal-age Calculation</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Average of highest </a:t>
                      </a:r>
                      <a:r>
                        <a:rPr lang="en-US" sz="1000" u="sng" strike="noStrike" dirty="0">
                          <a:solidFill>
                            <a:schemeClr val="accent3"/>
                          </a:solidFill>
                          <a:effectLst/>
                        </a:rPr>
                        <a:t>three</a:t>
                      </a:r>
                      <a:r>
                        <a:rPr lang="en-US" sz="1000" u="none" strike="noStrike" dirty="0">
                          <a:solidFill>
                            <a:schemeClr val="accent3"/>
                          </a:solidFill>
                          <a:effectLst/>
                        </a:rPr>
                        <a:t> annual salaries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4"/>
                  </a:ext>
                </a:extLst>
              </a:tr>
              <a:tr h="386414">
                <a:tc>
                  <a:txBody>
                    <a:bodyPr/>
                    <a:lstStyle/>
                    <a:p>
                      <a:pPr algn="l" rtl="0" fontAlgn="t"/>
                      <a:r>
                        <a:rPr lang="en-US" sz="1000" u="none" strike="noStrike" dirty="0">
                          <a:effectLst/>
                        </a:rPr>
                        <a:t>Early-age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55+ with 5+</a:t>
                      </a:r>
                      <a:r>
                        <a:rPr lang="en-US" sz="1000" u="none" strike="noStrike" baseline="0" dirty="0">
                          <a:solidFill>
                            <a:schemeClr val="accent3"/>
                          </a:solidFill>
                          <a:effectLst/>
                        </a:rPr>
                        <a:t> </a:t>
                      </a:r>
                      <a:r>
                        <a:rPr lang="en-US" sz="1000" u="none" strike="noStrike" dirty="0">
                          <a:solidFill>
                            <a:schemeClr val="accent3"/>
                          </a:solidFill>
                          <a:effectLst/>
                        </a:rPr>
                        <a:t>YOS,</a:t>
                      </a:r>
                      <a:r>
                        <a:rPr lang="en-US" sz="1000" u="none" strike="noStrike" baseline="0" dirty="0">
                          <a:solidFill>
                            <a:schemeClr val="accent3"/>
                          </a:solidFill>
                          <a:effectLst/>
                        </a:rPr>
                        <a:t> no </a:t>
                      </a:r>
                      <a:r>
                        <a:rPr lang="en-US" sz="1000" u="none" strike="noStrike" dirty="0">
                          <a:solidFill>
                            <a:schemeClr val="accent3"/>
                          </a:solidFill>
                          <a:effectLst/>
                        </a:rPr>
                        <a:t>Rule of 80, or</a:t>
                      </a:r>
                    </a:p>
                    <a:p>
                      <a:pPr marL="137160" indent="-137160" algn="l" fontAlgn="t">
                        <a:buFont typeface="Arial" panose="020B0604020202020204" pitchFamily="34" charset="0"/>
                        <a:buChar char="•"/>
                      </a:pPr>
                      <a:r>
                        <a:rPr lang="en-US" sz="1000" u="none" strike="noStrike" dirty="0">
                          <a:solidFill>
                            <a:schemeClr val="accent3"/>
                          </a:solidFill>
                          <a:effectLst/>
                        </a:rPr>
                        <a:t>30+ YOS, no Rule of 80 and less than age 60, or</a:t>
                      </a:r>
                    </a:p>
                    <a:p>
                      <a:pPr marL="137160" indent="-137160" algn="l" fontAlgn="t">
                        <a:buFont typeface="Arial" panose="020B0604020202020204" pitchFamily="34" charset="0"/>
                        <a:buChar char="•"/>
                      </a:pPr>
                      <a:r>
                        <a:rPr lang="en-US" sz="1000" u="none" strike="noStrike" dirty="0">
                          <a:solidFill>
                            <a:schemeClr val="accent3"/>
                          </a:solidFill>
                          <a:effectLst/>
                        </a:rPr>
                        <a:t>Less than age 60,</a:t>
                      </a:r>
                      <a:r>
                        <a:rPr lang="en-US" sz="1000" u="none" strike="noStrike" baseline="0" dirty="0">
                          <a:solidFill>
                            <a:schemeClr val="accent3"/>
                          </a:solidFill>
                          <a:effectLst/>
                        </a:rPr>
                        <a:t> </a:t>
                      </a:r>
                      <a:r>
                        <a:rPr lang="en-US" sz="1000" u="none" strike="noStrike" dirty="0">
                          <a:solidFill>
                            <a:schemeClr val="accent3"/>
                          </a:solidFill>
                          <a:effectLst/>
                        </a:rPr>
                        <a:t>meet Rule of 80 with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5"/>
                  </a:ext>
                </a:extLst>
              </a:tr>
              <a:tr h="540979">
                <a:tc>
                  <a:txBody>
                    <a:bodyPr/>
                    <a:lstStyle/>
                    <a:p>
                      <a:pPr algn="l" rtl="0" fontAlgn="t"/>
                      <a:r>
                        <a:rPr lang="en-US" sz="1000" u="none" strike="noStrike" dirty="0">
                          <a:effectLst/>
                        </a:rPr>
                        <a:t>Early-age Reductions</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tabLst>
                          <a:tab pos="119063" algn="l"/>
                        </a:tabLst>
                      </a:pPr>
                      <a:r>
                        <a:rPr lang="en-US" sz="1000" u="none" strike="noStrike" dirty="0">
                          <a:solidFill>
                            <a:schemeClr val="accent3"/>
                          </a:solidFill>
                          <a:effectLst/>
                        </a:rPr>
                        <a:t>Age 55-64, 5-19 YOS, no Rule of 80 = up to 53% reduction*, or</a:t>
                      </a:r>
                    </a:p>
                    <a:p>
                      <a:pPr marL="137160" indent="-137160" algn="l" fontAlgn="t">
                        <a:buFont typeface="Arial" panose="020B0604020202020204" pitchFamily="34" charset="0"/>
                        <a:buChar char="•"/>
                        <a:tabLst>
                          <a:tab pos="119063" algn="l"/>
                        </a:tabLst>
                      </a:pPr>
                      <a:r>
                        <a:rPr lang="en-US" sz="1000" u="none" strike="noStrike" spc="0" dirty="0">
                          <a:solidFill>
                            <a:schemeClr val="accent3"/>
                          </a:solidFill>
                          <a:effectLst/>
                        </a:rPr>
                        <a:t>Age 55-59, 20-24 YOS, no Rule of 80 = up to 10% reduction*, or</a:t>
                      </a:r>
                    </a:p>
                    <a:p>
                      <a:pPr marL="137160" indent="-137160" algn="l" fontAlgn="t">
                        <a:buFont typeface="Arial" panose="020B0604020202020204" pitchFamily="34" charset="0"/>
                        <a:buChar char="•"/>
                        <a:tabLst>
                          <a:tab pos="119063" algn="l"/>
                        </a:tabLst>
                      </a:pPr>
                      <a:r>
                        <a:rPr lang="en-US" sz="1000" u="none" strike="noStrike" dirty="0">
                          <a:solidFill>
                            <a:schemeClr val="accent3"/>
                          </a:solidFill>
                          <a:effectLst/>
                        </a:rPr>
                        <a:t>30+ YOS, no Rule of 80</a:t>
                      </a:r>
                      <a:r>
                        <a:rPr lang="en-US" sz="1000" u="none" strike="noStrike" baseline="0" dirty="0">
                          <a:solidFill>
                            <a:schemeClr val="accent3"/>
                          </a:solidFill>
                          <a:effectLst/>
                        </a:rPr>
                        <a:t> and </a:t>
                      </a:r>
                      <a:r>
                        <a:rPr lang="en-US" sz="1000" u="none" strike="noStrike" dirty="0">
                          <a:solidFill>
                            <a:schemeClr val="accent3"/>
                          </a:solidFill>
                          <a:effectLst/>
                        </a:rPr>
                        <a:t>less than age 60 = 5%</a:t>
                      </a:r>
                      <a:r>
                        <a:rPr lang="en-US" sz="1000" u="none" strike="noStrike" baseline="0" dirty="0">
                          <a:solidFill>
                            <a:schemeClr val="accent3"/>
                          </a:solidFill>
                          <a:effectLst/>
                        </a:rPr>
                        <a:t> reduction</a:t>
                      </a:r>
                      <a:r>
                        <a:rPr lang="en-US" sz="1000" u="none" strike="noStrike" dirty="0">
                          <a:solidFill>
                            <a:schemeClr val="accent3"/>
                          </a:solidFill>
                          <a:effectLst/>
                        </a:rPr>
                        <a:t> for every year age is below 60, or </a:t>
                      </a:r>
                    </a:p>
                    <a:p>
                      <a:pPr marL="137160" indent="-137160" algn="l" fontAlgn="t">
                        <a:buFont typeface="Arial" panose="020B0604020202020204" pitchFamily="34" charset="0"/>
                        <a:buChar char="•"/>
                        <a:tabLst>
                          <a:tab pos="119063" algn="l"/>
                        </a:tabLst>
                      </a:pPr>
                      <a:r>
                        <a:rPr lang="en-US" sz="1000" u="none" strike="noStrike" dirty="0">
                          <a:solidFill>
                            <a:schemeClr val="accent3"/>
                          </a:solidFill>
                          <a:effectLst/>
                        </a:rPr>
                        <a:t>Less than age 55, meet Rule of 80 with 5+ YOS = 5% reduction for every year age is below 60, or</a:t>
                      </a:r>
                    </a:p>
                    <a:p>
                      <a:pPr marL="137160" indent="-137160" algn="l" fontAlgn="t">
                        <a:buFont typeface="Arial" panose="020B0604020202020204" pitchFamily="34" charset="0"/>
                        <a:buChar char="•"/>
                        <a:tabLst>
                          <a:tab pos="119063" algn="l"/>
                        </a:tabLst>
                      </a:pPr>
                      <a:r>
                        <a:rPr lang="en-US" sz="1000" u="none" strike="noStrike" dirty="0">
                          <a:solidFill>
                            <a:schemeClr val="accent3"/>
                          </a:solidFill>
                          <a:effectLst/>
                        </a:rPr>
                        <a:t>Age 55-59, 20+ YOS,</a:t>
                      </a:r>
                      <a:r>
                        <a:rPr lang="en-US" sz="1000" u="none" strike="noStrike" baseline="0" dirty="0">
                          <a:solidFill>
                            <a:schemeClr val="accent3"/>
                          </a:solidFill>
                          <a:effectLst/>
                        </a:rPr>
                        <a:t> </a:t>
                      </a:r>
                      <a:r>
                        <a:rPr lang="en-US" sz="1000" u="none" strike="noStrike" dirty="0">
                          <a:solidFill>
                            <a:schemeClr val="accent3"/>
                          </a:solidFill>
                          <a:effectLst/>
                        </a:rPr>
                        <a:t>meet Rule of 80 = not reduced based on actuarial tables, but still considered an early-age retiree</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4125502004"/>
                  </a:ext>
                </a:extLst>
              </a:tr>
              <a:tr h="264868">
                <a:tc>
                  <a:txBody>
                    <a:bodyPr/>
                    <a:lstStyle/>
                    <a:p>
                      <a:pPr algn="l" rtl="0" fontAlgn="t"/>
                      <a:r>
                        <a:rPr lang="en-US" sz="1000" u="none" strike="noStrike" dirty="0">
                          <a:effectLst/>
                        </a:rPr>
                        <a:t>PLSO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marL="137160" indent="-137160" algn="l" fontAlgn="t"/>
                      <a:r>
                        <a:rPr lang="en-US" sz="1000" u="none" strike="noStrike" dirty="0">
                          <a:solidFill>
                            <a:schemeClr val="accent3"/>
                          </a:solidFill>
                          <a:effectLst/>
                        </a:rPr>
                        <a:t>•  Age 65 with 5+ YOS, or </a:t>
                      </a:r>
                    </a:p>
                    <a:p>
                      <a:pPr marL="137160" indent="-137160" algn="l" fontAlgn="t"/>
                      <a:r>
                        <a:rPr lang="en-US" sz="1000" u="none" strike="noStrike" dirty="0">
                          <a:solidFill>
                            <a:schemeClr val="accent3"/>
                          </a:solidFill>
                          <a:effectLst/>
                        </a:rPr>
                        <a:t>•  Rule of 80 with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3011582387"/>
                  </a:ext>
                </a:extLst>
              </a:tr>
            </a:tbl>
          </a:graphicData>
        </a:graphic>
      </p:graphicFrame>
      <p:sp>
        <p:nvSpPr>
          <p:cNvPr id="11" name="Rectangle 10"/>
          <p:cNvSpPr/>
          <p:nvPr/>
        </p:nvSpPr>
        <p:spPr>
          <a:xfrm>
            <a:off x="5041231" y="43958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2" name="TextBox 11">
            <a:extLst>
              <a:ext uri="{FF2B5EF4-FFF2-40B4-BE49-F238E27FC236}">
                <a16:creationId xmlns:a16="http://schemas.microsoft.com/office/drawing/2014/main" id="{84A90C85-083F-0C45-AF74-1DC5A2C02530}"/>
              </a:ext>
            </a:extLst>
          </p:cNvPr>
          <p:cNvSpPr txBox="1"/>
          <p:nvPr/>
        </p:nvSpPr>
        <p:spPr>
          <a:xfrm>
            <a:off x="237802" y="44085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387954444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5</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200267325"/>
              </p:ext>
            </p:extLst>
          </p:nvPr>
        </p:nvGraphicFramePr>
        <p:xfrm>
          <a:off x="337772" y="1236247"/>
          <a:ext cx="8446169" cy="3038548"/>
        </p:xfrm>
        <a:graphic>
          <a:graphicData uri="http://schemas.openxmlformats.org/drawingml/2006/table">
            <a:tbl>
              <a:tblPr firstCol="1" bandRow="1">
                <a:tableStyleId>{6E25E649-3F16-4E02-A733-19D2CDBF48F0}</a:tableStyleId>
              </a:tblPr>
              <a:tblGrid>
                <a:gridCol w="1770428">
                  <a:extLst>
                    <a:ext uri="{9D8B030D-6E8A-4147-A177-3AD203B41FA5}">
                      <a16:colId xmlns:a16="http://schemas.microsoft.com/office/drawing/2014/main" val="20000"/>
                    </a:ext>
                  </a:extLst>
                </a:gridCol>
                <a:gridCol w="6675741">
                  <a:extLst>
                    <a:ext uri="{9D8B030D-6E8A-4147-A177-3AD203B41FA5}">
                      <a16:colId xmlns:a16="http://schemas.microsoft.com/office/drawing/2014/main" val="20001"/>
                    </a:ext>
                  </a:extLst>
                </a:gridCol>
              </a:tblGrid>
              <a:tr h="231848">
                <a:tc>
                  <a:txBody>
                    <a:bodyPr/>
                    <a:lstStyle/>
                    <a:p>
                      <a:pPr marL="137160" indent="-137160" algn="l" rtl="0" fontAlgn="t"/>
                      <a:r>
                        <a:rPr lang="en-US" sz="1000" u="none" strike="noStrike" dirty="0">
                          <a:effectLst/>
                        </a:rPr>
                        <a:t>Grandfathered</a:t>
                      </a:r>
                      <a:endParaRPr lang="en-US" sz="1000" b="0" i="0" u="none" strike="noStrike" dirty="0">
                        <a:solidFill>
                          <a:srgbClr val="000000"/>
                        </a:solidFill>
                        <a:effectLst/>
                        <a:latin typeface="Calibri" panose="020F0502020204030204" pitchFamily="34" charset="0"/>
                      </a:endParaRPr>
                    </a:p>
                  </a:txBody>
                  <a:tcPr marL="45720" marR="45720">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No</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0"/>
                  </a:ext>
                </a:extLst>
              </a:tr>
              <a:tr h="231848">
                <a:tc>
                  <a:txBody>
                    <a:bodyPr/>
                    <a:lstStyle/>
                    <a:p>
                      <a:pPr marL="137160" indent="-137160" algn="l" rtl="0" fontAlgn="t"/>
                      <a:r>
                        <a:rPr lang="en-US" sz="1000" u="none" strike="noStrike" dirty="0">
                          <a:effectLst/>
                        </a:rPr>
                        <a:t>TRS Enroll Date</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Current membership began on or after Sept. 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1"/>
                  </a:ext>
                </a:extLst>
              </a:tr>
              <a:tr h="231848">
                <a:tc>
                  <a:txBody>
                    <a:bodyPr/>
                    <a:lstStyle/>
                    <a:p>
                      <a:pPr marL="137160" indent="-137160" algn="l" rtl="0" fontAlgn="t"/>
                      <a:r>
                        <a:rPr lang="en-US" sz="1000" u="none" strike="noStrike" dirty="0">
                          <a:effectLst/>
                        </a:rPr>
                        <a:t>Years of Service credit</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tabLst>
                          <a:tab pos="174625" algn="ctr"/>
                        </a:tabLst>
                      </a:pPr>
                      <a:r>
                        <a:rPr lang="en-US" sz="1000" u="none" strike="noStrike" dirty="0">
                          <a:solidFill>
                            <a:schemeClr val="accent3"/>
                          </a:solidFill>
                          <a:effectLst/>
                        </a:rPr>
                        <a:t>Less than 5 YOS on Aug. 31, 2014, or </a:t>
                      </a:r>
                    </a:p>
                    <a:p>
                      <a:pPr marL="137160" indent="-137160" algn="l" fontAlgn="t">
                        <a:buFont typeface="Arial" panose="020B0604020202020204" pitchFamily="34" charset="0"/>
                        <a:buChar char="•"/>
                        <a:tabLst>
                          <a:tab pos="174625" algn="ctr"/>
                        </a:tabLst>
                      </a:pPr>
                      <a:r>
                        <a:rPr lang="en-US" sz="1000" u="none" strike="noStrike" dirty="0">
                          <a:solidFill>
                            <a:schemeClr val="accent3"/>
                          </a:solidFill>
                          <a:effectLst/>
                        </a:rPr>
                        <a:t>5+ YOS on Aug. 31, 2014, but terminated membership by</a:t>
                      </a:r>
                      <a:r>
                        <a:rPr lang="en-US" sz="1000" u="none" strike="noStrike" baseline="0" dirty="0">
                          <a:solidFill>
                            <a:schemeClr val="accent3"/>
                          </a:solidFill>
                          <a:effectLst/>
                        </a:rPr>
                        <a:t> </a:t>
                      </a:r>
                      <a:r>
                        <a:rPr lang="en-US" sz="1000" u="none" strike="noStrike" dirty="0">
                          <a:solidFill>
                            <a:schemeClr val="accent3"/>
                          </a:solidFill>
                          <a:effectLst/>
                        </a:rPr>
                        <a:t>withdrawing contributions and resumed membership after Aug. 31, 2014</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2"/>
                  </a:ext>
                </a:extLst>
              </a:tr>
              <a:tr h="386414">
                <a:tc>
                  <a:txBody>
                    <a:bodyPr/>
                    <a:lstStyle/>
                    <a:p>
                      <a:pPr marL="137160" indent="-137160" algn="l" rtl="0" fontAlgn="t"/>
                      <a:r>
                        <a:rPr lang="en-US" sz="1000" u="none" strike="noStrike" dirty="0">
                          <a:effectLst/>
                        </a:rPr>
                        <a:t>Normal-age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65 with 5+ YOS, or</a:t>
                      </a:r>
                    </a:p>
                    <a:p>
                      <a:pPr marL="137160" indent="-137160" algn="l" fontAlgn="t">
                        <a:buFont typeface="Arial" panose="020B0604020202020204" pitchFamily="34" charset="0"/>
                        <a:buChar char="•"/>
                      </a:pPr>
                      <a:r>
                        <a:rPr lang="en-US" sz="1000" u="none" strike="noStrike" dirty="0">
                          <a:solidFill>
                            <a:schemeClr val="accent3"/>
                          </a:solidFill>
                          <a:effectLst/>
                        </a:rPr>
                        <a:t>Age 62+, meet Rule of 80 and 5+ YOS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3"/>
                  </a:ext>
                </a:extLst>
              </a:tr>
              <a:tr h="231848">
                <a:tc>
                  <a:txBody>
                    <a:bodyPr/>
                    <a:lstStyle/>
                    <a:p>
                      <a:pPr marL="137160" indent="-137160" algn="l" rtl="0" fontAlgn="t"/>
                      <a:r>
                        <a:rPr lang="en-US" sz="1000" u="none" strike="noStrike" dirty="0">
                          <a:effectLst/>
                        </a:rPr>
                        <a:t>Normal-age Calculation</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1000" u="none" strike="noStrike" dirty="0">
                          <a:solidFill>
                            <a:schemeClr val="accent3"/>
                          </a:solidFill>
                          <a:effectLst/>
                        </a:rPr>
                        <a:t>Average of highest </a:t>
                      </a:r>
                      <a:r>
                        <a:rPr lang="en-US" sz="1000" u="sng" strike="noStrike" dirty="0">
                          <a:solidFill>
                            <a:schemeClr val="accent3"/>
                          </a:solidFill>
                          <a:effectLst/>
                        </a:rPr>
                        <a:t>five</a:t>
                      </a:r>
                      <a:r>
                        <a:rPr lang="en-US" sz="1000" u="none" strike="noStrike" dirty="0">
                          <a:solidFill>
                            <a:schemeClr val="accent3"/>
                          </a:solidFill>
                          <a:effectLst/>
                        </a:rPr>
                        <a:t> annual salaries</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4"/>
                  </a:ext>
                </a:extLst>
              </a:tr>
              <a:tr h="386414">
                <a:tc>
                  <a:txBody>
                    <a:bodyPr/>
                    <a:lstStyle/>
                    <a:p>
                      <a:pPr marL="137160" indent="-137160" algn="l" rtl="0" fontAlgn="t"/>
                      <a:r>
                        <a:rPr lang="en-US" sz="1000" u="none" strike="noStrike" dirty="0">
                          <a:effectLst/>
                        </a:rPr>
                        <a:t>Early-age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1000" u="none" strike="noStrike" dirty="0">
                          <a:solidFill>
                            <a:schemeClr val="accent3"/>
                          </a:solidFill>
                          <a:effectLst/>
                        </a:rPr>
                        <a:t>Age 55+ with 5+ YOS,</a:t>
                      </a:r>
                      <a:r>
                        <a:rPr lang="en-US" sz="1000" u="none" strike="noStrike" baseline="0" dirty="0">
                          <a:solidFill>
                            <a:schemeClr val="accent3"/>
                          </a:solidFill>
                          <a:effectLst/>
                        </a:rPr>
                        <a:t> no </a:t>
                      </a:r>
                      <a:r>
                        <a:rPr lang="en-US" sz="1000" u="none" strike="noStrike" dirty="0">
                          <a:solidFill>
                            <a:schemeClr val="accent3"/>
                          </a:solidFill>
                          <a:effectLst/>
                        </a:rPr>
                        <a:t>Rule of 80, or</a:t>
                      </a:r>
                    </a:p>
                    <a:p>
                      <a:pPr marL="137160" indent="-137160" algn="l" fontAlgn="t">
                        <a:buFont typeface="Arial" panose="020B0604020202020204" pitchFamily="34" charset="0"/>
                        <a:buChar char="•"/>
                      </a:pPr>
                      <a:r>
                        <a:rPr lang="en-US" sz="1000" u="none" strike="noStrike" dirty="0">
                          <a:solidFill>
                            <a:schemeClr val="accent3"/>
                          </a:solidFill>
                          <a:effectLst/>
                        </a:rPr>
                        <a:t>30+ YOS, no Rule of 80 and less than age 62, or</a:t>
                      </a:r>
                    </a:p>
                    <a:p>
                      <a:pPr marL="137160" indent="-137160" algn="l" fontAlgn="t">
                        <a:buFont typeface="Arial" panose="020B0604020202020204" pitchFamily="34" charset="0"/>
                        <a:buChar char="•"/>
                      </a:pPr>
                      <a:r>
                        <a:rPr lang="en-US" sz="1000" u="none" strike="noStrike" dirty="0">
                          <a:solidFill>
                            <a:schemeClr val="accent3"/>
                          </a:solidFill>
                          <a:effectLst/>
                        </a:rPr>
                        <a:t>Rule of 80 with 5+ YOS but less than age 62</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10005"/>
                  </a:ext>
                </a:extLst>
              </a:tr>
              <a:tr h="540979">
                <a:tc>
                  <a:txBody>
                    <a:bodyPr/>
                    <a:lstStyle/>
                    <a:p>
                      <a:pPr marL="137160" indent="-137160" algn="l" rtl="0" fontAlgn="t"/>
                      <a:r>
                        <a:rPr lang="en-US" sz="1000" u="none" strike="noStrike" dirty="0">
                          <a:effectLst/>
                        </a:rPr>
                        <a:t>Early-age Reductions</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defTabSz="914400" rtl="0" eaLnBrk="1" fontAlgn="t" latinLnBrk="0" hangingPunct="1">
                        <a:buFont typeface="Arial" panose="020B0604020202020204" pitchFamily="34" charset="0"/>
                        <a:buChar char="•"/>
                        <a:tabLst>
                          <a:tab pos="174625" algn="ctr"/>
                        </a:tabLst>
                      </a:pPr>
                      <a:r>
                        <a:rPr lang="en-US" sz="1000" u="none" strike="noStrike" kern="1200" dirty="0">
                          <a:solidFill>
                            <a:schemeClr val="accent3"/>
                          </a:solidFill>
                          <a:effectLst/>
                        </a:rPr>
                        <a:t>Age 55-64, 5+ YOS, no Rule of 80  = up to 53% reduction*, or</a:t>
                      </a:r>
                    </a:p>
                    <a:p>
                      <a:pPr marL="137160" indent="-137160" algn="l" defTabSz="914400" rtl="0" eaLnBrk="1" fontAlgn="t" latinLnBrk="0" hangingPunct="1">
                        <a:buFont typeface="Arial" panose="020B0604020202020204" pitchFamily="34" charset="0"/>
                        <a:buChar char="•"/>
                        <a:tabLst>
                          <a:tab pos="174625" algn="ctr"/>
                        </a:tabLst>
                      </a:pPr>
                      <a:r>
                        <a:rPr lang="en-US" sz="1000" u="none" strike="noStrike" kern="1200" dirty="0">
                          <a:solidFill>
                            <a:schemeClr val="accent3"/>
                          </a:solidFill>
                          <a:effectLst/>
                        </a:rPr>
                        <a:t>30+ YOS, no Rule of 80 and less than age 62 = 5% reduction for every year age is below 62,</a:t>
                      </a:r>
                      <a:r>
                        <a:rPr lang="en-US" sz="1000" u="none" strike="noStrike" kern="1200" baseline="0" dirty="0">
                          <a:solidFill>
                            <a:schemeClr val="accent3"/>
                          </a:solidFill>
                          <a:effectLst/>
                        </a:rPr>
                        <a:t> or</a:t>
                      </a:r>
                      <a:endParaRPr lang="en-US" sz="1000" u="none" strike="noStrike" kern="1200" dirty="0">
                        <a:solidFill>
                          <a:schemeClr val="accent3"/>
                        </a:solidFill>
                        <a:effectLst/>
                      </a:endParaRPr>
                    </a:p>
                    <a:p>
                      <a:pPr marL="137160" indent="-137160" algn="l" defTabSz="914400" rtl="0" eaLnBrk="1" fontAlgn="t" latinLnBrk="0" hangingPunct="1">
                        <a:buFont typeface="Arial" panose="020B0604020202020204" pitchFamily="34" charset="0"/>
                        <a:buChar char="•"/>
                        <a:tabLst>
                          <a:tab pos="174625" algn="ctr"/>
                        </a:tabLst>
                      </a:pPr>
                      <a:r>
                        <a:rPr lang="en-US" sz="1000" u="none" strike="noStrike" kern="1200" dirty="0">
                          <a:solidFill>
                            <a:schemeClr val="accent3"/>
                          </a:solidFill>
                          <a:effectLst/>
                        </a:rPr>
                        <a:t>Rule of 80 with 5+ YOS but less than age 62 = 5% reduction for every year age is below 62</a:t>
                      </a:r>
                      <a:endParaRPr lang="en-US" sz="1000" u="none" strike="noStrike" kern="1200" dirty="0">
                        <a:solidFill>
                          <a:schemeClr val="accent3"/>
                        </a:solidFill>
                        <a:effectLst/>
                        <a:latin typeface="+mn-lt"/>
                        <a:ea typeface="+mn-ea"/>
                        <a:cs typeface="+mn-cs"/>
                      </a:endParaRPr>
                    </a:p>
                  </a:txBody>
                  <a:tcPr marL="45720" marR="45720" anchor="ctr"/>
                </a:tc>
                <a:extLst>
                  <a:ext uri="{0D108BD9-81ED-4DB2-BD59-A6C34878D82A}">
                    <a16:rowId xmlns:a16="http://schemas.microsoft.com/office/drawing/2014/main" val="4125502004"/>
                  </a:ext>
                </a:extLst>
              </a:tr>
              <a:tr h="264868">
                <a:tc>
                  <a:txBody>
                    <a:bodyPr/>
                    <a:lstStyle/>
                    <a:p>
                      <a:pPr marL="137160" indent="-137160" algn="l" rtl="0" fontAlgn="t"/>
                      <a:r>
                        <a:rPr lang="en-US" sz="1000" u="none" strike="noStrike" dirty="0">
                          <a:effectLst/>
                        </a:rPr>
                        <a:t>PLSO Eligibility</a:t>
                      </a:r>
                      <a:endParaRPr lang="en-US" sz="10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marL="137160" indent="-137160" algn="l" fontAlgn="t"/>
                      <a:r>
                        <a:rPr lang="en-US" sz="1000" u="none" strike="noStrike" dirty="0">
                          <a:solidFill>
                            <a:schemeClr val="accent3"/>
                          </a:solidFill>
                          <a:effectLst/>
                        </a:rPr>
                        <a:t>•  Age and YOS = 90</a:t>
                      </a:r>
                      <a:endParaRPr lang="en-US" sz="1000" b="0" i="0" u="none" strike="noStrike" dirty="0">
                        <a:solidFill>
                          <a:schemeClr val="accent3"/>
                        </a:solidFill>
                        <a:effectLst/>
                        <a:latin typeface="Calibri"/>
                      </a:endParaRPr>
                    </a:p>
                  </a:txBody>
                  <a:tcPr marL="45720" marR="45720" anchor="ctr"/>
                </a:tc>
                <a:extLst>
                  <a:ext uri="{0D108BD9-81ED-4DB2-BD59-A6C34878D82A}">
                    <a16:rowId xmlns:a16="http://schemas.microsoft.com/office/drawing/2014/main" val="3011582387"/>
                  </a:ext>
                </a:extLst>
              </a:tr>
            </a:tbl>
          </a:graphicData>
        </a:graphic>
      </p:graphicFrame>
      <p:sp>
        <p:nvSpPr>
          <p:cNvPr id="11" name="Rectangle 10"/>
          <p:cNvSpPr/>
          <p:nvPr/>
        </p:nvSpPr>
        <p:spPr>
          <a:xfrm>
            <a:off x="5041231" y="43958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2" name="TextBox 11">
            <a:extLst>
              <a:ext uri="{FF2B5EF4-FFF2-40B4-BE49-F238E27FC236}">
                <a16:creationId xmlns:a16="http://schemas.microsoft.com/office/drawing/2014/main" id="{84A90C85-083F-0C45-AF74-1DC5A2C02530}"/>
              </a:ext>
            </a:extLst>
          </p:cNvPr>
          <p:cNvSpPr txBox="1"/>
          <p:nvPr/>
        </p:nvSpPr>
        <p:spPr>
          <a:xfrm>
            <a:off x="237802" y="44085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182483691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TRS Tier 6</a:t>
            </a:r>
          </a:p>
        </p:txBody>
      </p:sp>
      <p:sp>
        <p:nvSpPr>
          <p:cNvPr id="3" name="Content Placeholder 2"/>
          <p:cNvSpPr>
            <a:spLocks noGrp="1"/>
          </p:cNvSpPr>
          <p:nvPr>
            <p:ph idx="1"/>
          </p:nvPr>
        </p:nvSpPr>
        <p:spPr/>
        <p:txBody>
          <a:bodyPr>
            <a:normAutofit/>
          </a:bodyPr>
          <a:lstStyle/>
          <a:p>
            <a:pPr marL="167879" lvl="1" indent="0">
              <a:buNone/>
            </a:pPr>
            <a:endParaRPr lang="en-US" sz="1800" dirty="0"/>
          </a:p>
          <a:p>
            <a:pPr marL="767954" lvl="2" indent="-257175"/>
            <a:endParaRPr lang="en-US" sz="1800" dirty="0"/>
          </a:p>
        </p:txBody>
      </p:sp>
      <p:sp>
        <p:nvSpPr>
          <p:cNvPr id="9" name="Text Placeholder 8">
            <a:extLst>
              <a:ext uri="{FF2B5EF4-FFF2-40B4-BE49-F238E27FC236}">
                <a16:creationId xmlns:a16="http://schemas.microsoft.com/office/drawing/2014/main" id="{EB0B6143-00E1-5A49-BE84-663D2DB3804D}"/>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2487673752"/>
              </p:ext>
            </p:extLst>
          </p:nvPr>
        </p:nvGraphicFramePr>
        <p:xfrm>
          <a:off x="337772" y="1236247"/>
          <a:ext cx="8446169" cy="3103464"/>
        </p:xfrm>
        <a:graphic>
          <a:graphicData uri="http://schemas.openxmlformats.org/drawingml/2006/table">
            <a:tbl>
              <a:tblPr firstCol="1" bandRow="1">
                <a:tableStyleId>{6E25E649-3F16-4E02-A733-19D2CDBF48F0}</a:tableStyleId>
              </a:tblPr>
              <a:tblGrid>
                <a:gridCol w="1770428">
                  <a:extLst>
                    <a:ext uri="{9D8B030D-6E8A-4147-A177-3AD203B41FA5}">
                      <a16:colId xmlns:a16="http://schemas.microsoft.com/office/drawing/2014/main" val="20000"/>
                    </a:ext>
                  </a:extLst>
                </a:gridCol>
                <a:gridCol w="6675741">
                  <a:extLst>
                    <a:ext uri="{9D8B030D-6E8A-4147-A177-3AD203B41FA5}">
                      <a16:colId xmlns:a16="http://schemas.microsoft.com/office/drawing/2014/main" val="20001"/>
                    </a:ext>
                  </a:extLst>
                </a:gridCol>
              </a:tblGrid>
              <a:tr h="231848">
                <a:tc>
                  <a:txBody>
                    <a:bodyPr/>
                    <a:lstStyle/>
                    <a:p>
                      <a:pPr marL="137160" indent="-137160" algn="l" rtl="0" fontAlgn="t"/>
                      <a:r>
                        <a:rPr lang="en-US" sz="800" u="none" strike="noStrike" dirty="0">
                          <a:effectLst/>
                        </a:rPr>
                        <a:t>Grandfathered</a:t>
                      </a:r>
                      <a:endParaRPr lang="en-US" sz="800" b="0" i="0" u="none" strike="noStrike" dirty="0">
                        <a:solidFill>
                          <a:srgbClr val="000000"/>
                        </a:solidFill>
                        <a:effectLst/>
                        <a:latin typeface="Calibri" panose="020F0502020204030204" pitchFamily="34" charset="0"/>
                      </a:endParaRPr>
                    </a:p>
                  </a:txBody>
                  <a:tcPr marL="45720" marR="45720">
                    <a:lnB w="12700" cap="flat" cmpd="sng" algn="ctr">
                      <a:solidFill>
                        <a:schemeClr val="bg1"/>
                      </a:solidFill>
                      <a:prstDash val="solid"/>
                      <a:round/>
                      <a:headEnd type="none" w="med" len="med"/>
                      <a:tailEnd type="none" w="med" len="med"/>
                    </a:lnB>
                  </a:tcPr>
                </a:tc>
                <a:tc>
                  <a:txBody>
                    <a:bodyPr/>
                    <a:lstStyle/>
                    <a:p>
                      <a:pPr marL="137160" indent="-137160" algn="l" fontAlgn="t"/>
                      <a:r>
                        <a:rPr lang="en-US" sz="800" u="none" strike="noStrike" dirty="0">
                          <a:solidFill>
                            <a:schemeClr val="accent3"/>
                          </a:solidFill>
                          <a:effectLst/>
                        </a:rPr>
                        <a:t>Yes</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0"/>
                  </a:ext>
                </a:extLst>
              </a:tr>
              <a:tr h="231848">
                <a:tc>
                  <a:txBody>
                    <a:bodyPr/>
                    <a:lstStyle/>
                    <a:p>
                      <a:pPr marL="137160" indent="-137160" algn="l" rtl="0" fontAlgn="t"/>
                      <a:r>
                        <a:rPr lang="en-US" sz="800" u="none" strike="noStrike" dirty="0">
                          <a:effectLst/>
                        </a:rPr>
                        <a:t>TRS Enroll Date</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800" u="none" strike="noStrike" dirty="0">
                          <a:solidFill>
                            <a:schemeClr val="accent3"/>
                          </a:solidFill>
                          <a:effectLst/>
                        </a:rPr>
                        <a:t>Current membership began on or after Sept. 1, 2014</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1"/>
                  </a:ext>
                </a:extLst>
              </a:tr>
              <a:tr h="231848">
                <a:tc>
                  <a:txBody>
                    <a:bodyPr/>
                    <a:lstStyle/>
                    <a:p>
                      <a:pPr marL="137160" indent="-137160" algn="l" rtl="0" fontAlgn="t"/>
                      <a:r>
                        <a:rPr lang="en-US" sz="800" u="none" strike="noStrike" dirty="0">
                          <a:effectLst/>
                        </a:rPr>
                        <a:t>Years of Service credit</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800" u="none" strike="noStrike" dirty="0">
                          <a:solidFill>
                            <a:schemeClr val="accent3"/>
                          </a:solidFill>
                          <a:effectLst/>
                        </a:rPr>
                        <a:t>Less than 5 YOS on Aug. 31, 2014, or </a:t>
                      </a:r>
                    </a:p>
                    <a:p>
                      <a:pPr marL="137160" indent="-137160" algn="l" fontAlgn="t">
                        <a:buFont typeface="Arial" panose="020B0604020202020204" pitchFamily="34" charset="0"/>
                        <a:buChar char="•"/>
                      </a:pPr>
                      <a:r>
                        <a:rPr lang="en-US" sz="800" u="none" strike="noStrike" dirty="0">
                          <a:solidFill>
                            <a:schemeClr val="accent3"/>
                          </a:solidFill>
                          <a:effectLst/>
                        </a:rPr>
                        <a:t>5+ YOS on Aug. 31, 2014, but terminated membership by withdrawing contributions and resumed membership after </a:t>
                      </a:r>
                      <a:br>
                        <a:rPr lang="en-US" sz="800" u="none" strike="noStrike" dirty="0">
                          <a:solidFill>
                            <a:schemeClr val="accent3"/>
                          </a:solidFill>
                          <a:effectLst/>
                        </a:rPr>
                      </a:br>
                      <a:r>
                        <a:rPr lang="en-US" sz="800" u="none" strike="noStrike" dirty="0">
                          <a:solidFill>
                            <a:schemeClr val="accent3"/>
                          </a:solidFill>
                          <a:effectLst/>
                        </a:rPr>
                        <a:t>Aug. 31, 2014</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2"/>
                  </a:ext>
                </a:extLst>
              </a:tr>
              <a:tr h="255857">
                <a:tc>
                  <a:txBody>
                    <a:bodyPr/>
                    <a:lstStyle/>
                    <a:p>
                      <a:pPr marL="137160" indent="-137160" algn="l" rtl="0" fontAlgn="t"/>
                      <a:r>
                        <a:rPr lang="en-US" sz="800" u="none" strike="noStrike" dirty="0">
                          <a:effectLst/>
                        </a:rPr>
                        <a:t>Normal-age Eligibility</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800" u="none" strike="noStrike" dirty="0">
                          <a:solidFill>
                            <a:schemeClr val="accent3"/>
                          </a:solidFill>
                          <a:effectLst/>
                        </a:rPr>
                        <a:t>Age 65 with 5+ YOS, or</a:t>
                      </a:r>
                    </a:p>
                    <a:p>
                      <a:pPr marL="137160" indent="-137160" algn="l" fontAlgn="t">
                        <a:buFont typeface="Arial" panose="020B0604020202020204" pitchFamily="34" charset="0"/>
                        <a:buChar char="•"/>
                      </a:pPr>
                      <a:r>
                        <a:rPr lang="en-US" sz="800" u="none" strike="noStrike" dirty="0">
                          <a:solidFill>
                            <a:schemeClr val="accent3"/>
                          </a:solidFill>
                          <a:effectLst/>
                        </a:rPr>
                        <a:t>At least age 62, meet Rule of 80 and 5+ YOS</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3"/>
                  </a:ext>
                </a:extLst>
              </a:tr>
              <a:tr h="231848">
                <a:tc>
                  <a:txBody>
                    <a:bodyPr/>
                    <a:lstStyle/>
                    <a:p>
                      <a:pPr marL="137160" indent="-137160" algn="l" rtl="0" fontAlgn="t"/>
                      <a:r>
                        <a:rPr lang="en-US" sz="800" u="none" strike="noStrike" dirty="0">
                          <a:effectLst/>
                        </a:rPr>
                        <a:t>Normal-age Calculation</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r>
                        <a:rPr lang="en-US" sz="800" u="none" strike="noStrike" dirty="0">
                          <a:solidFill>
                            <a:schemeClr val="accent3"/>
                          </a:solidFill>
                          <a:effectLst/>
                        </a:rPr>
                        <a:t>Average of highest </a:t>
                      </a:r>
                      <a:r>
                        <a:rPr lang="en-US" sz="800" u="sng" strike="noStrike" dirty="0">
                          <a:solidFill>
                            <a:schemeClr val="accent3"/>
                          </a:solidFill>
                          <a:effectLst/>
                        </a:rPr>
                        <a:t>three</a:t>
                      </a:r>
                      <a:r>
                        <a:rPr lang="en-US" sz="800" u="none" strike="noStrike" dirty="0">
                          <a:solidFill>
                            <a:schemeClr val="accent3"/>
                          </a:solidFill>
                          <a:effectLst/>
                        </a:rPr>
                        <a:t> annual salaries</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4"/>
                  </a:ext>
                </a:extLst>
              </a:tr>
              <a:tr h="386414">
                <a:tc>
                  <a:txBody>
                    <a:bodyPr/>
                    <a:lstStyle/>
                    <a:p>
                      <a:pPr marL="137160" indent="-137160" algn="l" rtl="0" fontAlgn="t"/>
                      <a:r>
                        <a:rPr lang="en-US" sz="800" u="none" strike="noStrike" dirty="0">
                          <a:effectLst/>
                        </a:rPr>
                        <a:t>Early-age Eligibility</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800" u="none" strike="noStrike" dirty="0">
                          <a:solidFill>
                            <a:schemeClr val="accent3"/>
                          </a:solidFill>
                          <a:effectLst/>
                        </a:rPr>
                        <a:t>Age 55+, 5+ YOS,</a:t>
                      </a:r>
                      <a:r>
                        <a:rPr lang="en-US" sz="800" u="none" strike="noStrike" baseline="0" dirty="0">
                          <a:solidFill>
                            <a:schemeClr val="accent3"/>
                          </a:solidFill>
                          <a:effectLst/>
                        </a:rPr>
                        <a:t> no R</a:t>
                      </a:r>
                      <a:r>
                        <a:rPr lang="en-US" sz="800" u="none" strike="noStrike" dirty="0">
                          <a:solidFill>
                            <a:schemeClr val="accent3"/>
                          </a:solidFill>
                          <a:effectLst/>
                        </a:rPr>
                        <a:t>ule of 80, or</a:t>
                      </a:r>
                    </a:p>
                    <a:p>
                      <a:pPr marL="137160" indent="-137160" algn="l" fontAlgn="t">
                        <a:buFont typeface="Arial" panose="020B0604020202020204" pitchFamily="34" charset="0"/>
                        <a:buChar char="•"/>
                      </a:pPr>
                      <a:r>
                        <a:rPr lang="en-US" sz="800" u="none" strike="noStrike" dirty="0">
                          <a:solidFill>
                            <a:schemeClr val="accent3"/>
                          </a:solidFill>
                          <a:effectLst/>
                        </a:rPr>
                        <a:t>30+ YOS, no Rule of 80 and less than age 62, or</a:t>
                      </a:r>
                    </a:p>
                    <a:p>
                      <a:pPr marL="137160" indent="-137160" algn="l" fontAlgn="t">
                        <a:buFont typeface="Arial" panose="020B0604020202020204" pitchFamily="34" charset="0"/>
                        <a:buChar char="•"/>
                      </a:pPr>
                      <a:r>
                        <a:rPr lang="en-US" sz="800" u="none" strike="noStrike" dirty="0">
                          <a:solidFill>
                            <a:schemeClr val="accent3"/>
                          </a:solidFill>
                          <a:effectLst/>
                        </a:rPr>
                        <a:t>Less than age 62, but meet Rule of 80 with 5+ YOS</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10005"/>
                  </a:ext>
                </a:extLst>
              </a:tr>
              <a:tr h="540979">
                <a:tc>
                  <a:txBody>
                    <a:bodyPr/>
                    <a:lstStyle/>
                    <a:p>
                      <a:pPr marL="137160" indent="-137160" algn="l" rtl="0" fontAlgn="t"/>
                      <a:r>
                        <a:rPr lang="en-US" sz="800" u="none" strike="noStrike" dirty="0">
                          <a:effectLst/>
                        </a:rPr>
                        <a:t>Early-age Reductions</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37160" indent="-137160" algn="l" fontAlgn="t">
                        <a:buFont typeface="Arial" panose="020B0604020202020204" pitchFamily="34" charset="0"/>
                        <a:buChar char="•"/>
                      </a:pPr>
                      <a:r>
                        <a:rPr lang="en-US" sz="800" u="none" strike="noStrike" dirty="0">
                          <a:solidFill>
                            <a:schemeClr val="accent3"/>
                          </a:solidFill>
                          <a:effectLst/>
                        </a:rPr>
                        <a:t>Age 55-64, 5-19 YOS, no Rule of 80 =  up to 53% reduction*,</a:t>
                      </a:r>
                      <a:r>
                        <a:rPr lang="en-US" sz="800" u="none" strike="noStrike" baseline="0" dirty="0">
                          <a:solidFill>
                            <a:schemeClr val="accent3"/>
                          </a:solidFill>
                          <a:effectLst/>
                        </a:rPr>
                        <a:t> or</a:t>
                      </a:r>
                    </a:p>
                    <a:p>
                      <a:pPr marL="137160" indent="-137160" algn="l" fontAlgn="t">
                        <a:buFont typeface="Arial" panose="020B0604020202020204" pitchFamily="34" charset="0"/>
                        <a:buChar char="•"/>
                      </a:pPr>
                      <a:r>
                        <a:rPr lang="en-US" sz="800" u="none" strike="noStrike" dirty="0">
                          <a:solidFill>
                            <a:schemeClr val="accent3"/>
                          </a:solidFill>
                          <a:effectLst/>
                        </a:rPr>
                        <a:t>Age 55-59, 20-24 YOS, no Rule of 80 = up</a:t>
                      </a:r>
                      <a:r>
                        <a:rPr lang="en-US" sz="800" u="none" strike="noStrike" baseline="0" dirty="0">
                          <a:solidFill>
                            <a:schemeClr val="accent3"/>
                          </a:solidFill>
                          <a:effectLst/>
                        </a:rPr>
                        <a:t> to 10% reduction*</a:t>
                      </a:r>
                      <a:r>
                        <a:rPr lang="en-US" sz="800" u="none" strike="noStrike" dirty="0">
                          <a:solidFill>
                            <a:schemeClr val="accent3"/>
                          </a:solidFill>
                          <a:effectLst/>
                        </a:rPr>
                        <a:t>,</a:t>
                      </a:r>
                      <a:r>
                        <a:rPr lang="en-US" sz="800" u="none" strike="noStrike" baseline="0" dirty="0">
                          <a:solidFill>
                            <a:schemeClr val="accent3"/>
                          </a:solidFill>
                          <a:effectLst/>
                        </a:rPr>
                        <a:t> or</a:t>
                      </a:r>
                    </a:p>
                    <a:p>
                      <a:pPr marL="137160" indent="-137160" algn="l" fontAlgn="t">
                        <a:buFont typeface="Arial" panose="020B0604020202020204" pitchFamily="34" charset="0"/>
                        <a:buChar char="•"/>
                      </a:pPr>
                      <a:r>
                        <a:rPr lang="en-US" sz="800" u="none" strike="noStrike" dirty="0">
                          <a:solidFill>
                            <a:schemeClr val="accent3"/>
                          </a:solidFill>
                          <a:effectLst/>
                        </a:rPr>
                        <a:t>30+ YOS, no Rule of 80 and less than age 62 = 5 % reduction for every year age is below 62, or</a:t>
                      </a:r>
                    </a:p>
                    <a:p>
                      <a:pPr marL="137160" indent="-137160" algn="l" fontAlgn="t">
                        <a:buFont typeface="Arial" panose="020B0604020202020204" pitchFamily="34" charset="0"/>
                        <a:buChar char="•"/>
                      </a:pPr>
                      <a:r>
                        <a:rPr lang="en-US" sz="800" u="none" strike="noStrike" dirty="0">
                          <a:solidFill>
                            <a:schemeClr val="accent3"/>
                          </a:solidFill>
                          <a:effectLst/>
                        </a:rPr>
                        <a:t>Less than age 55,</a:t>
                      </a:r>
                      <a:r>
                        <a:rPr lang="en-US" sz="800" u="none" strike="noStrike" baseline="0" dirty="0">
                          <a:solidFill>
                            <a:schemeClr val="accent3"/>
                          </a:solidFill>
                          <a:effectLst/>
                        </a:rPr>
                        <a:t> </a:t>
                      </a:r>
                      <a:r>
                        <a:rPr lang="en-US" sz="800" u="none" strike="noStrike" dirty="0">
                          <a:solidFill>
                            <a:schemeClr val="accent3"/>
                          </a:solidFill>
                          <a:effectLst/>
                        </a:rPr>
                        <a:t>meet Rule of 80 = 5% reduction for every year age is below the 62,</a:t>
                      </a:r>
                      <a:r>
                        <a:rPr lang="en-US" sz="800" u="none" strike="noStrike" baseline="0" dirty="0">
                          <a:solidFill>
                            <a:schemeClr val="accent3"/>
                          </a:solidFill>
                          <a:effectLst/>
                        </a:rPr>
                        <a:t> or</a:t>
                      </a:r>
                    </a:p>
                    <a:p>
                      <a:pPr marL="137160" indent="-137160" algn="l" fontAlgn="t">
                        <a:buFont typeface="Arial" panose="020B0604020202020204" pitchFamily="34" charset="0"/>
                        <a:buChar char="•"/>
                      </a:pPr>
                      <a:r>
                        <a:rPr lang="en-US" sz="800" u="none" strike="noStrike" dirty="0">
                          <a:solidFill>
                            <a:schemeClr val="accent3"/>
                          </a:solidFill>
                          <a:effectLst/>
                        </a:rPr>
                        <a:t>Age 61, meet Rule of 80, and 19 YOS = 5% reduction,</a:t>
                      </a:r>
                      <a:r>
                        <a:rPr lang="en-US" sz="800" u="none" strike="noStrike" baseline="0" dirty="0">
                          <a:solidFill>
                            <a:schemeClr val="accent3"/>
                          </a:solidFill>
                          <a:effectLst/>
                        </a:rPr>
                        <a:t> or</a:t>
                      </a:r>
                    </a:p>
                    <a:p>
                      <a:pPr marL="137160" indent="-137160" algn="l" fontAlgn="t">
                        <a:buFont typeface="Arial" panose="020B0604020202020204" pitchFamily="34" charset="0"/>
                        <a:buChar char="•"/>
                      </a:pPr>
                      <a:r>
                        <a:rPr lang="en-US" sz="800" u="none" strike="noStrike" dirty="0">
                          <a:solidFill>
                            <a:schemeClr val="accent3"/>
                          </a:solidFill>
                          <a:effectLst/>
                        </a:rPr>
                        <a:t>Age 55-61, 20+ YOS and meet Rule of 80 = not reduced based on actuarial tables, but still considered an early-age retiree</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4125502004"/>
                  </a:ext>
                </a:extLst>
              </a:tr>
              <a:tr h="264868">
                <a:tc>
                  <a:txBody>
                    <a:bodyPr/>
                    <a:lstStyle/>
                    <a:p>
                      <a:pPr marL="137160" indent="-137160" algn="l" rtl="0" fontAlgn="t"/>
                      <a:r>
                        <a:rPr lang="en-US" sz="800" u="none" strike="noStrike" dirty="0">
                          <a:effectLst/>
                        </a:rPr>
                        <a:t>PLSO Eligibility</a:t>
                      </a:r>
                      <a:endParaRPr lang="en-US" sz="800" b="0" i="0" u="none" strike="noStrike" dirty="0">
                        <a:solidFill>
                          <a:srgbClr val="00000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marL="137160" indent="-137160" algn="l" fontAlgn="t">
                        <a:buFont typeface="Arial" panose="020B0604020202020204" pitchFamily="34" charset="0"/>
                        <a:buChar char="•"/>
                      </a:pPr>
                      <a:r>
                        <a:rPr lang="en-US" sz="800" u="none" strike="noStrike" dirty="0">
                          <a:solidFill>
                            <a:schemeClr val="accent3"/>
                          </a:solidFill>
                          <a:effectLst/>
                        </a:rPr>
                        <a:t>Age 65 with 5+ YOS,</a:t>
                      </a:r>
                      <a:r>
                        <a:rPr lang="en-US" sz="800" u="none" strike="noStrike" baseline="0" dirty="0">
                          <a:solidFill>
                            <a:schemeClr val="accent3"/>
                          </a:solidFill>
                          <a:effectLst/>
                        </a:rPr>
                        <a:t> or </a:t>
                      </a:r>
                      <a:endParaRPr lang="en-US" sz="800" u="none" strike="noStrike" dirty="0">
                        <a:solidFill>
                          <a:schemeClr val="accent3"/>
                        </a:solidFill>
                        <a:effectLst/>
                      </a:endParaRPr>
                    </a:p>
                    <a:p>
                      <a:pPr marL="137160" indent="-137160" algn="l" fontAlgn="t">
                        <a:buFont typeface="Arial" panose="020B0604020202020204" pitchFamily="34" charset="0"/>
                        <a:buChar char="•"/>
                      </a:pPr>
                      <a:r>
                        <a:rPr lang="en-US" sz="800" u="none" strike="noStrike" dirty="0">
                          <a:solidFill>
                            <a:schemeClr val="accent3"/>
                          </a:solidFill>
                          <a:effectLst/>
                        </a:rPr>
                        <a:t>Meet Rule of 80 with 5+ YOS</a:t>
                      </a:r>
                      <a:endParaRPr lang="en-US" sz="800" b="0" i="0" u="none" strike="noStrike" dirty="0">
                        <a:solidFill>
                          <a:schemeClr val="accent3"/>
                        </a:solidFill>
                        <a:effectLst/>
                        <a:latin typeface="Calibri"/>
                      </a:endParaRPr>
                    </a:p>
                  </a:txBody>
                  <a:tcPr marL="45720" marR="45720"/>
                </a:tc>
                <a:extLst>
                  <a:ext uri="{0D108BD9-81ED-4DB2-BD59-A6C34878D82A}">
                    <a16:rowId xmlns:a16="http://schemas.microsoft.com/office/drawing/2014/main" val="3011582387"/>
                  </a:ext>
                </a:extLst>
              </a:tr>
            </a:tbl>
          </a:graphicData>
        </a:graphic>
      </p:graphicFrame>
      <p:sp>
        <p:nvSpPr>
          <p:cNvPr id="11" name="Rectangle 10"/>
          <p:cNvSpPr/>
          <p:nvPr/>
        </p:nvSpPr>
        <p:spPr>
          <a:xfrm>
            <a:off x="5041231" y="4395814"/>
            <a:ext cx="3864967" cy="215444"/>
          </a:xfrm>
          <a:prstGeom prst="rect">
            <a:avLst/>
          </a:prstGeom>
        </p:spPr>
        <p:txBody>
          <a:bodyPr wrap="square">
            <a:spAutoFit/>
          </a:bodyPr>
          <a:lstStyle/>
          <a:p>
            <a:pPr algn="r"/>
            <a:r>
              <a:rPr lang="en-US" sz="800" i="1" dirty="0">
                <a:solidFill>
                  <a:schemeClr val="bg2">
                    <a:lumMod val="50000"/>
                  </a:schemeClr>
                </a:solidFill>
              </a:rPr>
              <a:t>*Depending on age at retirement </a:t>
            </a:r>
          </a:p>
        </p:txBody>
      </p:sp>
      <p:sp>
        <p:nvSpPr>
          <p:cNvPr id="12" name="TextBox 11">
            <a:extLst>
              <a:ext uri="{FF2B5EF4-FFF2-40B4-BE49-F238E27FC236}">
                <a16:creationId xmlns:a16="http://schemas.microsoft.com/office/drawing/2014/main" id="{84A90C85-083F-0C45-AF74-1DC5A2C02530}"/>
              </a:ext>
            </a:extLst>
          </p:cNvPr>
          <p:cNvSpPr txBox="1"/>
          <p:nvPr/>
        </p:nvSpPr>
        <p:spPr>
          <a:xfrm>
            <a:off x="237802" y="44085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3"/>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214421177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50006-6EE8-224D-883B-380FCEB12295}"/>
              </a:ext>
            </a:extLst>
          </p:cNvPr>
          <p:cNvSpPr>
            <a:spLocks noGrp="1"/>
          </p:cNvSpPr>
          <p:nvPr>
            <p:ph type="title"/>
          </p:nvPr>
        </p:nvSpPr>
        <p:spPr/>
        <p:txBody>
          <a:bodyPr/>
          <a:lstStyle/>
          <a:p>
            <a:r>
              <a:rPr lang="en-US" dirty="0"/>
              <a:t>TRS Benefit Calculation</a:t>
            </a:r>
          </a:p>
        </p:txBody>
      </p:sp>
      <p:sp>
        <p:nvSpPr>
          <p:cNvPr id="3" name="Content Placeholder 2">
            <a:extLst>
              <a:ext uri="{FF2B5EF4-FFF2-40B4-BE49-F238E27FC236}">
                <a16:creationId xmlns:a16="http://schemas.microsoft.com/office/drawing/2014/main" id="{28E57276-3350-A34B-9F77-32D2A726A1CA}"/>
              </a:ext>
            </a:extLst>
          </p:cNvPr>
          <p:cNvSpPr>
            <a:spLocks noGrp="1"/>
          </p:cNvSpPr>
          <p:nvPr>
            <p:ph idx="1"/>
          </p:nvPr>
        </p:nvSpPr>
        <p:spPr>
          <a:xfrm>
            <a:off x="4190438" y="1747741"/>
            <a:ext cx="4604707" cy="2418953"/>
          </a:xfrm>
        </p:spPr>
        <p:txBody>
          <a:bodyPr>
            <a:noAutofit/>
          </a:bodyPr>
          <a:lstStyle/>
          <a:p>
            <a:pPr marL="228600" indent="-228600">
              <a:lnSpc>
                <a:spcPct val="120000"/>
              </a:lnSpc>
              <a:spcBef>
                <a:spcPts val="600"/>
              </a:spcBef>
              <a:buNone/>
            </a:pPr>
            <a:r>
              <a:rPr lang="en-US" sz="1200" b="1" dirty="0"/>
              <a:t>The member’s standard annuity would be calculated as follows: </a:t>
            </a:r>
          </a:p>
          <a:p>
            <a:pPr marL="228600" lvl="1" indent="-228600">
              <a:lnSpc>
                <a:spcPct val="120000"/>
              </a:lnSpc>
              <a:spcBef>
                <a:spcPts val="600"/>
              </a:spcBef>
            </a:pPr>
            <a:r>
              <a:rPr lang="en-US" sz="1200" dirty="0"/>
              <a:t>$36,000 Average of Highest Annual Salaries </a:t>
            </a:r>
          </a:p>
          <a:p>
            <a:pPr marL="228600" lvl="1" indent="-228600">
              <a:lnSpc>
                <a:spcPct val="120000"/>
              </a:lnSpc>
              <a:spcBef>
                <a:spcPts val="600"/>
              </a:spcBef>
              <a:buNone/>
            </a:pPr>
            <a:r>
              <a:rPr lang="en-US" sz="1200" dirty="0"/>
              <a:t>	(</a:t>
            </a:r>
            <a:r>
              <a:rPr lang="en-US" sz="1200" i="1" dirty="0"/>
              <a:t>using creditable compensation for three or five years, according to your Tier</a:t>
            </a:r>
            <a:r>
              <a:rPr lang="en-US" sz="1200" dirty="0"/>
              <a:t>)</a:t>
            </a:r>
          </a:p>
          <a:p>
            <a:pPr marL="228600" lvl="1" indent="-228600">
              <a:lnSpc>
                <a:spcPct val="120000"/>
              </a:lnSpc>
              <a:spcBef>
                <a:spcPts val="600"/>
              </a:spcBef>
            </a:pPr>
            <a:r>
              <a:rPr lang="en-US" sz="1200" dirty="0"/>
              <a:t>30 YOS x 2.3% (current Multiplier) = 69%  </a:t>
            </a:r>
          </a:p>
          <a:p>
            <a:pPr marL="228600" lvl="1" indent="-228600">
              <a:lnSpc>
                <a:spcPct val="120000"/>
              </a:lnSpc>
              <a:spcBef>
                <a:spcPts val="600"/>
              </a:spcBef>
            </a:pPr>
            <a:r>
              <a:rPr lang="en-US" sz="1200" dirty="0"/>
              <a:t>69% x $36,000 Average Salary = </a:t>
            </a:r>
            <a:r>
              <a:rPr lang="en-US" sz="1200" b="1" dirty="0"/>
              <a:t>$24,840/annually or $2,070/monthly</a:t>
            </a:r>
          </a:p>
          <a:p>
            <a:endParaRPr lang="en-US" sz="1200" dirty="0"/>
          </a:p>
        </p:txBody>
      </p:sp>
      <p:sp>
        <p:nvSpPr>
          <p:cNvPr id="4" name="Text Placeholder 3">
            <a:extLst>
              <a:ext uri="{FF2B5EF4-FFF2-40B4-BE49-F238E27FC236}">
                <a16:creationId xmlns:a16="http://schemas.microsoft.com/office/drawing/2014/main" id="{3C4B3E1C-7772-DB4B-BFB9-42487387A99C}"/>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26D6D6F8-47C0-FD45-9799-C79481D7F948}"/>
              </a:ext>
            </a:extLst>
          </p:cNvPr>
          <p:cNvSpPr>
            <a:spLocks noGrp="1"/>
          </p:cNvSpPr>
          <p:nvPr>
            <p:ph type="body" sz="quarter" idx="13"/>
          </p:nvPr>
        </p:nvSpPr>
        <p:spPr/>
        <p:txBody>
          <a:bodyPr/>
          <a:lstStyle/>
          <a:p>
            <a:r>
              <a:rPr lang="en-US" dirty="0"/>
              <a:t>Standard Annuity Example</a:t>
            </a:r>
          </a:p>
        </p:txBody>
      </p:sp>
      <p:sp>
        <p:nvSpPr>
          <p:cNvPr id="6" name="Footer Placeholder 5">
            <a:extLst>
              <a:ext uri="{FF2B5EF4-FFF2-40B4-BE49-F238E27FC236}">
                <a16:creationId xmlns:a16="http://schemas.microsoft.com/office/drawing/2014/main" id="{FE79B1E1-7DFB-3A4A-9557-2F037C15B9C7}"/>
              </a:ext>
            </a:extLst>
          </p:cNvPr>
          <p:cNvSpPr>
            <a:spLocks noGrp="1"/>
          </p:cNvSpPr>
          <p:nvPr>
            <p:ph type="ftr" sz="quarter" idx="3"/>
          </p:nvPr>
        </p:nvSpPr>
        <p:spPr/>
        <p:txBody>
          <a:bodyPr/>
          <a:lstStyle/>
          <a:p>
            <a:r>
              <a:rPr lang="en-US"/>
              <a:t>47-10780-29</a:t>
            </a:r>
            <a:endParaRPr lang="en-US" dirty="0"/>
          </a:p>
        </p:txBody>
      </p:sp>
      <p:sp>
        <p:nvSpPr>
          <p:cNvPr id="7" name="Date Placeholder 6">
            <a:extLst>
              <a:ext uri="{FF2B5EF4-FFF2-40B4-BE49-F238E27FC236}">
                <a16:creationId xmlns:a16="http://schemas.microsoft.com/office/drawing/2014/main" id="{23218FD2-3EDB-094D-A42C-FDBBEF15D884}"/>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8491B8CB-6049-EE4E-A889-2248368778BD}"/>
              </a:ext>
            </a:extLst>
          </p:cNvPr>
          <p:cNvSpPr>
            <a:spLocks noGrp="1"/>
          </p:cNvSpPr>
          <p:nvPr>
            <p:ph type="sldNum" sz="quarter" idx="4"/>
          </p:nvPr>
        </p:nvSpPr>
        <p:spPr/>
        <p:txBody>
          <a:bodyPr/>
          <a:lstStyle/>
          <a:p>
            <a:fld id="{1C0B272F-4456-0844-949C-3E7D42274ABC}" type="slidenum">
              <a:rPr lang="en-US" smtClean="0"/>
              <a:pPr/>
              <a:t>16</a:t>
            </a:fld>
            <a:endParaRPr lang="en-US" dirty="0"/>
          </a:p>
        </p:txBody>
      </p:sp>
      <p:graphicFrame>
        <p:nvGraphicFramePr>
          <p:cNvPr id="9" name="Table 9">
            <a:extLst>
              <a:ext uri="{FF2B5EF4-FFF2-40B4-BE49-F238E27FC236}">
                <a16:creationId xmlns:a16="http://schemas.microsoft.com/office/drawing/2014/main" id="{B7ED528A-41AB-9144-93D9-DDE2C670979C}"/>
              </a:ext>
            </a:extLst>
          </p:cNvPr>
          <p:cNvGraphicFramePr>
            <a:graphicFrameLocks noGrp="1"/>
          </p:cNvGraphicFramePr>
          <p:nvPr>
            <p:extLst>
              <p:ext uri="{D42A27DB-BD31-4B8C-83A1-F6EECF244321}">
                <p14:modId xmlns:p14="http://schemas.microsoft.com/office/powerpoint/2010/main" val="1257524684"/>
              </p:ext>
            </p:extLst>
          </p:nvPr>
        </p:nvGraphicFramePr>
        <p:xfrm>
          <a:off x="348855" y="1747741"/>
          <a:ext cx="3600845" cy="619660"/>
        </p:xfrm>
        <a:graphic>
          <a:graphicData uri="http://schemas.openxmlformats.org/drawingml/2006/table">
            <a:tbl>
              <a:tblPr firstRow="1" bandRow="1">
                <a:tableStyleId>{7E9639D4-E3E2-4D34-9284-5A2195B3D0D7}</a:tableStyleId>
              </a:tblPr>
              <a:tblGrid>
                <a:gridCol w="502045">
                  <a:extLst>
                    <a:ext uri="{9D8B030D-6E8A-4147-A177-3AD203B41FA5}">
                      <a16:colId xmlns:a16="http://schemas.microsoft.com/office/drawing/2014/main" val="712287881"/>
                    </a:ext>
                  </a:extLst>
                </a:gridCol>
                <a:gridCol w="559189">
                  <a:extLst>
                    <a:ext uri="{9D8B030D-6E8A-4147-A177-3AD203B41FA5}">
                      <a16:colId xmlns:a16="http://schemas.microsoft.com/office/drawing/2014/main" val="202326553"/>
                    </a:ext>
                  </a:extLst>
                </a:gridCol>
                <a:gridCol w="2539611">
                  <a:extLst>
                    <a:ext uri="{9D8B030D-6E8A-4147-A177-3AD203B41FA5}">
                      <a16:colId xmlns:a16="http://schemas.microsoft.com/office/drawing/2014/main" val="1268133487"/>
                    </a:ext>
                  </a:extLst>
                </a:gridCol>
              </a:tblGrid>
              <a:tr h="309830">
                <a:tc>
                  <a:txBody>
                    <a:bodyPr/>
                    <a:lstStyle/>
                    <a:p>
                      <a:pPr algn="ctr"/>
                      <a:r>
                        <a:rPr lang="en-US" dirty="0"/>
                        <a:t>Age</a:t>
                      </a:r>
                    </a:p>
                  </a:txBody>
                  <a:tcPr>
                    <a:lnR w="12700" cap="flat" cmpd="sng" algn="ctr">
                      <a:solidFill>
                        <a:schemeClr val="bg1"/>
                      </a:solidFill>
                      <a:prstDash val="solid"/>
                      <a:round/>
                      <a:headEnd type="none" w="med" len="med"/>
                      <a:tailEnd type="none" w="med" len="med"/>
                    </a:lnR>
                    <a:lnB w="6350" cap="flat" cmpd="sng" algn="ctr">
                      <a:noFill/>
                      <a:prstDash val="solid"/>
                      <a:miter lim="800000"/>
                    </a:lnB>
                  </a:tcPr>
                </a:tc>
                <a:tc>
                  <a:txBody>
                    <a:bodyPr/>
                    <a:lstStyle/>
                    <a:p>
                      <a:pPr algn="ctr"/>
                      <a:r>
                        <a:rPr lang="en-US" dirty="0"/>
                        <a:t>YOS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6350" cap="flat" cmpd="sng" algn="ctr">
                      <a:noFill/>
                      <a:prstDash val="solid"/>
                      <a:miter lim="800000"/>
                    </a:lnB>
                  </a:tcPr>
                </a:tc>
                <a:tc>
                  <a:txBody>
                    <a:bodyPr/>
                    <a:lstStyle/>
                    <a:p>
                      <a:pPr algn="ctr"/>
                      <a:r>
                        <a:rPr lang="en-US" dirty="0"/>
                        <a:t>Highest Annual Average Salary</a:t>
                      </a:r>
                    </a:p>
                  </a:txBody>
                  <a:tcPr>
                    <a:lnL w="12700" cap="flat" cmpd="sng" algn="ctr">
                      <a:solidFill>
                        <a:schemeClr val="bg1"/>
                      </a:solidFill>
                      <a:prstDash val="solid"/>
                      <a:round/>
                      <a:headEnd type="none" w="med" len="med"/>
                      <a:tailEnd type="none" w="med" len="med"/>
                    </a:lnL>
                    <a:lnB w="6350" cap="flat" cmpd="sng" algn="ctr">
                      <a:noFill/>
                      <a:prstDash val="solid"/>
                      <a:miter lim="800000"/>
                    </a:lnB>
                  </a:tcPr>
                </a:tc>
                <a:extLst>
                  <a:ext uri="{0D108BD9-81ED-4DB2-BD59-A6C34878D82A}">
                    <a16:rowId xmlns:a16="http://schemas.microsoft.com/office/drawing/2014/main" val="1149727019"/>
                  </a:ext>
                </a:extLst>
              </a:tr>
              <a:tr h="309830">
                <a:tc>
                  <a:txBody>
                    <a:bodyPr/>
                    <a:lstStyle/>
                    <a:p>
                      <a:pPr algn="ctr"/>
                      <a:r>
                        <a:rPr lang="en-US" dirty="0">
                          <a:solidFill>
                            <a:schemeClr val="accent3"/>
                          </a:solidFill>
                        </a:rPr>
                        <a:t>60</a:t>
                      </a:r>
                    </a:p>
                  </a:txBody>
                  <a:tcPr>
                    <a:lnL w="6350" cap="flat" cmpd="sng" algn="ctr">
                      <a:noFill/>
                      <a:prstDash val="solid"/>
                      <a:miter lim="800000"/>
                    </a:lnL>
                    <a:lnR w="12700" cap="flat" cmpd="sng" algn="ctr">
                      <a:solidFill>
                        <a:schemeClr val="accent3"/>
                      </a:solidFill>
                      <a:prstDash val="solid"/>
                      <a:round/>
                      <a:headEnd type="none" w="med" len="med"/>
                      <a:tailEnd type="none" w="med" len="med"/>
                    </a:lnR>
                    <a:lnT w="6350" cap="flat" cmpd="sng" algn="ctr">
                      <a:noFill/>
                      <a:prstDash val="solid"/>
                      <a:miter lim="800000"/>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a:solidFill>
                            <a:schemeClr val="accent3"/>
                          </a:solidFill>
                        </a:rPr>
                        <a:t>30</a:t>
                      </a:r>
                    </a:p>
                  </a:txBody>
                  <a:tcP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6350" cap="flat" cmpd="sng" algn="ctr">
                      <a:noFill/>
                      <a:prstDash val="solid"/>
                      <a:miter lim="800000"/>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dirty="0">
                          <a:solidFill>
                            <a:schemeClr val="accent3"/>
                          </a:solidFill>
                        </a:rPr>
                        <a:t>$36,000</a:t>
                      </a:r>
                    </a:p>
                  </a:txBody>
                  <a:tcPr>
                    <a:lnL w="12700" cap="flat" cmpd="sng" algn="ctr">
                      <a:solidFill>
                        <a:schemeClr val="accent3"/>
                      </a:solidFill>
                      <a:prstDash val="solid"/>
                      <a:round/>
                      <a:headEnd type="none" w="med" len="med"/>
                      <a:tailEnd type="none" w="med" len="med"/>
                    </a:lnL>
                    <a:lnR w="6350" cap="flat" cmpd="sng" algn="ctr">
                      <a:noFill/>
                      <a:prstDash val="solid"/>
                      <a:miter lim="800000"/>
                    </a:lnR>
                    <a:lnT w="6350" cap="flat" cmpd="sng" algn="ctr">
                      <a:noFill/>
                      <a:prstDash val="solid"/>
                      <a:miter lim="800000"/>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19390174"/>
                  </a:ext>
                </a:extLst>
              </a:tr>
            </a:tbl>
          </a:graphicData>
        </a:graphic>
      </p:graphicFrame>
      <p:sp>
        <p:nvSpPr>
          <p:cNvPr id="10" name="TextBox 9">
            <a:extLst>
              <a:ext uri="{FF2B5EF4-FFF2-40B4-BE49-F238E27FC236}">
                <a16:creationId xmlns:a16="http://schemas.microsoft.com/office/drawing/2014/main" id="{06EA5603-A4CA-9044-B2BC-954F6B70A29B}"/>
              </a:ext>
            </a:extLst>
          </p:cNvPr>
          <p:cNvSpPr txBox="1"/>
          <p:nvPr/>
        </p:nvSpPr>
        <p:spPr>
          <a:xfrm>
            <a:off x="237802" y="4408514"/>
            <a:ext cx="5275696" cy="215444"/>
          </a:xfrm>
          <a:prstGeom prst="rect">
            <a:avLst/>
          </a:prstGeom>
          <a:noFill/>
        </p:spPr>
        <p:txBody>
          <a:bodyPr wrap="square" rtlCol="0">
            <a:spAutoFit/>
          </a:bodyPr>
          <a:lstStyle/>
          <a:p>
            <a:r>
              <a:rPr lang="en-US" sz="800" dirty="0">
                <a:solidFill>
                  <a:schemeClr val="bg2">
                    <a:lumMod val="50000"/>
                  </a:schemeClr>
                </a:solidFill>
              </a:rPr>
              <a:t>Source:  TRS Benefits Handbook, January 2018 </a:t>
            </a:r>
            <a:r>
              <a:rPr lang="en-US" sz="800" dirty="0">
                <a:solidFill>
                  <a:schemeClr val="bg2">
                    <a:lumMod val="50000"/>
                  </a:schemeClr>
                </a:solidFill>
                <a:hlinkClick r:id="rId2"/>
              </a:rPr>
              <a:t>https://www.trs.texas.gov/TRS%20Documents/benefits_handbook.pdf</a:t>
            </a:r>
            <a:r>
              <a:rPr lang="en-US" sz="800" dirty="0">
                <a:solidFill>
                  <a:schemeClr val="bg2">
                    <a:lumMod val="50000"/>
                  </a:schemeClr>
                </a:solidFill>
              </a:rPr>
              <a:t> </a:t>
            </a:r>
          </a:p>
        </p:txBody>
      </p:sp>
    </p:spTree>
    <p:extLst>
      <p:ext uri="{BB962C8B-B14F-4D97-AF65-F5344CB8AC3E}">
        <p14:creationId xmlns:p14="http://schemas.microsoft.com/office/powerpoint/2010/main" val="27952360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33372" y="1998793"/>
            <a:ext cx="3610628" cy="111041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State Pension</a:t>
            </a:r>
          </a:p>
        </p:txBody>
      </p:sp>
      <p:sp>
        <p:nvSpPr>
          <p:cNvPr id="12" name="Content Placeholder 2"/>
          <p:cNvSpPr>
            <a:spLocks noGrp="1"/>
          </p:cNvSpPr>
          <p:nvPr>
            <p:ph idx="1"/>
          </p:nvPr>
        </p:nvSpPr>
        <p:spPr>
          <a:xfrm>
            <a:off x="5533373" y="1998793"/>
            <a:ext cx="3267728" cy="1110418"/>
          </a:xfrm>
        </p:spPr>
        <p:txBody>
          <a:bodyPr vert="horz" lIns="205740" tIns="0" rIns="0" bIns="0" rtlCol="0" anchor="ctr">
            <a:normAutofit/>
          </a:bodyPr>
          <a:lstStyle/>
          <a:p>
            <a:pPr marL="0" indent="0">
              <a:buNone/>
            </a:pPr>
            <a:r>
              <a:rPr lang="en-US" b="0" dirty="0">
                <a:latin typeface="Calibri" panose="020F0502020204030204" pitchFamily="34" charset="0"/>
                <a:cs typeface="Calibri" panose="020F0502020204030204" pitchFamily="34" charset="0"/>
              </a:rPr>
              <a:t>You can’t control </a:t>
            </a:r>
            <a:br>
              <a:rPr lang="en-US" dirty="0">
                <a:latin typeface="Calibri" panose="020F0502020204030204" pitchFamily="34" charset="0"/>
              </a:rPr>
            </a:br>
            <a:r>
              <a:rPr lang="en-US" b="0" dirty="0">
                <a:latin typeface="Calibri" panose="020F0502020204030204" pitchFamily="34" charset="0"/>
                <a:cs typeface="Calibri" panose="020F0502020204030204" pitchFamily="34" charset="0"/>
              </a:rPr>
              <a:t>state pension amounts. </a:t>
            </a:r>
          </a:p>
          <a:p>
            <a:pPr marL="0" indent="0">
              <a:buNone/>
            </a:pPr>
            <a:r>
              <a:rPr lang="en-US" b="0" dirty="0">
                <a:latin typeface="Calibri" panose="020F0502020204030204" pitchFamily="34" charset="0"/>
                <a:cs typeface="Calibri" panose="020F0502020204030204" pitchFamily="34" charset="0"/>
              </a:rPr>
              <a:t>You can’t control inflation or unexpected expenses.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60382C5A-99A1-DE4C-80E4-17856EBE5198}"/>
              </a:ext>
            </a:extLst>
          </p:cNvPr>
          <p:cNvSpPr>
            <a:spLocks noGrp="1"/>
          </p:cNvSpPr>
          <p:nvPr>
            <p:ph type="body" sz="quarter" idx="13"/>
          </p:nvPr>
        </p:nvSpPr>
        <p:spPr/>
        <p:txBody>
          <a:bodyPr/>
          <a:lstStyle/>
          <a:p>
            <a:r>
              <a:rPr lang="en-US" dirty="0">
                <a:solidFill>
                  <a:schemeClr val="tx2"/>
                </a:solidFill>
              </a:rPr>
              <a:t>Will a state pension be enough?</a:t>
            </a:r>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sp>
        <p:nvSpPr>
          <p:cNvPr id="8" name="TextBox 7"/>
          <p:cNvSpPr txBox="1"/>
          <p:nvPr/>
        </p:nvSpPr>
        <p:spPr>
          <a:xfrm>
            <a:off x="375017" y="3220866"/>
            <a:ext cx="4387382" cy="200055"/>
          </a:xfrm>
          <a:prstGeom prst="rect">
            <a:avLst/>
          </a:prstGeom>
          <a:noFill/>
        </p:spPr>
        <p:txBody>
          <a:bodyPr wrap="square" lIns="0" rtlCol="0">
            <a:spAutoFit/>
          </a:bodyPr>
          <a:lstStyle/>
          <a:p>
            <a:r>
              <a:rPr lang="en-US" sz="700" dirty="0">
                <a:solidFill>
                  <a:schemeClr val="bg2">
                    <a:lumMod val="50000"/>
                  </a:schemeClr>
                </a:solidFill>
              </a:rPr>
              <a:t>Source: 2024 Annual Comprehensive Financial Report, Teacher Retirement System of Texas</a:t>
            </a:r>
          </a:p>
        </p:txBody>
      </p:sp>
      <p:graphicFrame>
        <p:nvGraphicFramePr>
          <p:cNvPr id="14" name="Table 14">
            <a:extLst>
              <a:ext uri="{FF2B5EF4-FFF2-40B4-BE49-F238E27FC236}">
                <a16:creationId xmlns:a16="http://schemas.microsoft.com/office/drawing/2014/main" id="{BDEDB6AC-81E3-8748-AB50-0CC43511BF15}"/>
              </a:ext>
            </a:extLst>
          </p:cNvPr>
          <p:cNvGraphicFramePr>
            <a:graphicFrameLocks noGrp="1"/>
          </p:cNvGraphicFramePr>
          <p:nvPr>
            <p:extLst>
              <p:ext uri="{D42A27DB-BD31-4B8C-83A1-F6EECF244321}">
                <p14:modId xmlns:p14="http://schemas.microsoft.com/office/powerpoint/2010/main" val="1565941286"/>
              </p:ext>
            </p:extLst>
          </p:nvPr>
        </p:nvGraphicFramePr>
        <p:xfrm>
          <a:off x="354931" y="1998793"/>
          <a:ext cx="4039269" cy="1110418"/>
        </p:xfrm>
        <a:graphic>
          <a:graphicData uri="http://schemas.openxmlformats.org/drawingml/2006/table">
            <a:tbl>
              <a:tblPr firstRow="1" bandRow="1">
                <a:tableStyleId>{5C22544A-7EE6-4342-B048-85BDC9FD1C3A}</a:tableStyleId>
              </a:tblPr>
              <a:tblGrid>
                <a:gridCol w="4039269">
                  <a:extLst>
                    <a:ext uri="{9D8B030D-6E8A-4147-A177-3AD203B41FA5}">
                      <a16:colId xmlns:a16="http://schemas.microsoft.com/office/drawing/2014/main" val="947193934"/>
                    </a:ext>
                  </a:extLst>
                </a:gridCol>
              </a:tblGrid>
              <a:tr h="703079">
                <a:tc>
                  <a:txBody>
                    <a:bodyPr/>
                    <a:lstStyle/>
                    <a:p>
                      <a:pPr algn="ctr"/>
                      <a:r>
                        <a:rPr lang="en-US" sz="1400" dirty="0">
                          <a:solidFill>
                            <a:schemeClr val="accent3"/>
                          </a:solidFill>
                        </a:rPr>
                        <a:t>Total Average annual pension benefit </a:t>
                      </a:r>
                      <a:endParaRPr lang="en-US" sz="1400" baseline="30000" dirty="0">
                        <a:solidFill>
                          <a:schemeClr val="accent3"/>
                        </a:solidFill>
                      </a:endParaRPr>
                    </a:p>
                  </a:txBody>
                  <a:tcPr marL="68580" marR="68580" marT="34290" marB="3429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40669678"/>
                  </a:ext>
                </a:extLst>
              </a:tr>
              <a:tr h="407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accent3"/>
                          </a:solidFill>
                          <a:latin typeface="Calibri" panose="020F0502020204030204" pitchFamily="34" charset="0"/>
                          <a:cs typeface="Calibri" panose="020F0502020204030204" pitchFamily="34" charset="0"/>
                        </a:rPr>
                        <a:t>$27,756</a:t>
                      </a:r>
                    </a:p>
                  </a:txBody>
                  <a:tcPr marL="68580" marR="68580" marT="34290" marB="3429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621380039"/>
                  </a:ext>
                </a:extLst>
              </a:tr>
            </a:tbl>
          </a:graphicData>
        </a:graphic>
      </p:graphicFrame>
    </p:spTree>
    <p:extLst>
      <p:ext uri="{BB962C8B-B14F-4D97-AF65-F5344CB8AC3E}">
        <p14:creationId xmlns:p14="http://schemas.microsoft.com/office/powerpoint/2010/main" val="136604077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C4CD2F90-F3D5-2B4A-B2F7-2C0F9AD1F6E2}"/>
              </a:ext>
            </a:extLst>
          </p:cNvPr>
          <p:cNvSpPr>
            <a:spLocks noGrp="1"/>
          </p:cNvSpPr>
          <p:nvPr>
            <p:ph type="body" sz="quarter" idx="13"/>
          </p:nvPr>
        </p:nvSpPr>
        <p:spPr/>
        <p:txBody>
          <a:bodyPr/>
          <a:lstStyle/>
          <a:p>
            <a:r>
              <a:rPr lang="en-US" dirty="0"/>
              <a:t>How Can You Save More?</a:t>
            </a:r>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18</a:t>
            </a:fld>
            <a:endParaRPr lang="en-US" dirty="0"/>
          </a:p>
        </p:txBody>
      </p:sp>
      <p:graphicFrame>
        <p:nvGraphicFramePr>
          <p:cNvPr id="15" name="Chart 14"/>
          <p:cNvGraphicFramePr/>
          <p:nvPr>
            <p:extLst>
              <p:ext uri="{D42A27DB-BD31-4B8C-83A1-F6EECF244321}">
                <p14:modId xmlns:p14="http://schemas.microsoft.com/office/powerpoint/2010/main" val="1443163887"/>
              </p:ext>
            </p:extLst>
          </p:nvPr>
        </p:nvGraphicFramePr>
        <p:xfrm>
          <a:off x="1240033" y="1397413"/>
          <a:ext cx="6623181" cy="3297597"/>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1623676" y="2668252"/>
            <a:ext cx="114454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rPr>
              <a:t>Can’t Control</a:t>
            </a:r>
          </a:p>
        </p:txBody>
      </p:sp>
      <p:sp>
        <p:nvSpPr>
          <p:cNvPr id="21" name="TextBox 20"/>
          <p:cNvSpPr txBox="1"/>
          <p:nvPr/>
        </p:nvSpPr>
        <p:spPr>
          <a:xfrm>
            <a:off x="6499903" y="2668253"/>
            <a:ext cx="1711355" cy="1015663"/>
          </a:xfrm>
          <a:prstGeom prst="rect">
            <a:avLst/>
          </a:prstGeom>
          <a:noFill/>
        </p:spPr>
        <p:txBody>
          <a:bodyPr wrap="square" lIns="0" rtlCol="0">
            <a:spAutoFit/>
          </a:bodyPr>
          <a:lstStyle/>
          <a:p>
            <a:r>
              <a:rPr lang="en-US" sz="1200" dirty="0">
                <a:solidFill>
                  <a:schemeClr val="bg2">
                    <a:lumMod val="50000"/>
                  </a:schemeClr>
                </a:solidFill>
                <a:latin typeface="Calibri" panose="020F0502020204030204" pitchFamily="34" charset="0"/>
              </a:rPr>
              <a:t>Personal Savings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403(b) account</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IRAs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Other savings</a:t>
            </a:r>
          </a:p>
          <a:p>
            <a:pPr marL="342900" indent="-171450">
              <a:buFont typeface="Arial" panose="020B0604020202020204" pitchFamily="34" charset="0"/>
              <a:buChar char="•"/>
            </a:pPr>
            <a:endParaRPr lang="en-US" sz="1200" dirty="0">
              <a:solidFill>
                <a:schemeClr val="bg2">
                  <a:lumMod val="50000"/>
                </a:schemeClr>
              </a:solidFill>
              <a:latin typeface="Calibri" panose="020F0502020204030204" pitchFamily="34" charset="0"/>
            </a:endParaRPr>
          </a:p>
        </p:txBody>
      </p:sp>
      <p:sp>
        <p:nvSpPr>
          <p:cNvPr id="22" name="Rectangle 21"/>
          <p:cNvSpPr/>
          <p:nvPr/>
        </p:nvSpPr>
        <p:spPr>
          <a:xfrm>
            <a:off x="6315033" y="2383926"/>
            <a:ext cx="102752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cs typeface="Calibri" panose="020F0502020204030204" pitchFamily="34" charset="0"/>
              </a:rPr>
              <a:t>Can Control</a:t>
            </a:r>
          </a:p>
        </p:txBody>
      </p:sp>
      <p:sp>
        <p:nvSpPr>
          <p:cNvPr id="23" name="Rectangle 22"/>
          <p:cNvSpPr/>
          <p:nvPr/>
        </p:nvSpPr>
        <p:spPr>
          <a:xfrm>
            <a:off x="6334520" y="2731864"/>
            <a:ext cx="102870" cy="102870"/>
          </a:xfrm>
          <a:prstGeom prst="rect">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accent1">
                  <a:lumMod val="75000"/>
                </a:schemeClr>
              </a:solidFill>
              <a:latin typeface="Calibri" panose="020F0502020204030204" pitchFamily="34" charset="0"/>
            </a:endParaRPr>
          </a:p>
        </p:txBody>
      </p:sp>
      <p:sp>
        <p:nvSpPr>
          <p:cNvPr id="24" name="TextBox 23"/>
          <p:cNvSpPr txBox="1"/>
          <p:nvPr/>
        </p:nvSpPr>
        <p:spPr>
          <a:xfrm>
            <a:off x="1769743" y="2925212"/>
            <a:ext cx="1711355" cy="276999"/>
          </a:xfrm>
          <a:prstGeom prst="rect">
            <a:avLst/>
          </a:prstGeom>
          <a:noFill/>
        </p:spPr>
        <p:txBody>
          <a:bodyPr wrap="square" rtlCol="0">
            <a:spAutoFit/>
          </a:bodyPr>
          <a:lstStyle/>
          <a:p>
            <a:pPr>
              <a:spcBef>
                <a:spcPts val="450"/>
              </a:spcBef>
            </a:pPr>
            <a:r>
              <a:rPr lang="en-US" sz="1200" dirty="0">
                <a:solidFill>
                  <a:schemeClr val="bg2">
                    <a:lumMod val="50000"/>
                  </a:schemeClr>
                </a:solidFill>
                <a:latin typeface="Calibri" panose="020F0502020204030204" pitchFamily="34" charset="0"/>
              </a:rPr>
              <a:t>State Pension</a:t>
            </a:r>
          </a:p>
        </p:txBody>
      </p:sp>
      <p:sp>
        <p:nvSpPr>
          <p:cNvPr id="27" name="Rectangle 26"/>
          <p:cNvSpPr/>
          <p:nvPr/>
        </p:nvSpPr>
        <p:spPr>
          <a:xfrm>
            <a:off x="1665770" y="3002278"/>
            <a:ext cx="102870" cy="10287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Right Brace 10">
            <a:extLst>
              <a:ext uri="{FF2B5EF4-FFF2-40B4-BE49-F238E27FC236}">
                <a16:creationId xmlns:a16="http://schemas.microsoft.com/office/drawing/2014/main" id="{FA79A341-E3B3-E546-A407-592A48750E8D}"/>
              </a:ext>
            </a:extLst>
          </p:cNvPr>
          <p:cNvSpPr/>
          <p:nvPr/>
        </p:nvSpPr>
        <p:spPr>
          <a:xfrm>
            <a:off x="5855099" y="1695630"/>
            <a:ext cx="296760" cy="2407525"/>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26" name="Right Brace 25">
            <a:extLst>
              <a:ext uri="{FF2B5EF4-FFF2-40B4-BE49-F238E27FC236}">
                <a16:creationId xmlns:a16="http://schemas.microsoft.com/office/drawing/2014/main" id="{F0337F3C-9DD7-7A40-97E2-8B502E33A60E}"/>
              </a:ext>
            </a:extLst>
          </p:cNvPr>
          <p:cNvSpPr/>
          <p:nvPr/>
        </p:nvSpPr>
        <p:spPr>
          <a:xfrm rot="10800000">
            <a:off x="2931639" y="1726423"/>
            <a:ext cx="296760" cy="2639778"/>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Tree>
    <p:extLst>
      <p:ext uri="{BB962C8B-B14F-4D97-AF65-F5344CB8AC3E}">
        <p14:creationId xmlns:p14="http://schemas.microsoft.com/office/powerpoint/2010/main" val="223257084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3" name="Content Placeholder 2"/>
          <p:cNvSpPr>
            <a:spLocks noGrp="1"/>
          </p:cNvSpPr>
          <p:nvPr>
            <p:ph idx="1"/>
          </p:nvPr>
        </p:nvSpPr>
        <p:spPr>
          <a:xfrm>
            <a:off x="345591" y="1674620"/>
            <a:ext cx="3706996" cy="2907862"/>
          </a:xfrm>
        </p:spPr>
        <p:txBody>
          <a:bodyPr>
            <a:normAutofit/>
          </a:bodyPr>
          <a:lstStyle/>
          <a:p>
            <a:pPr marL="0" indent="0">
              <a:buNone/>
            </a:pPr>
            <a:r>
              <a:rPr lang="en-US" sz="1946" b="1" dirty="0">
                <a:solidFill>
                  <a:schemeClr val="accent1"/>
                </a:solidFill>
                <a:latin typeface="Calibri" panose="020F0502020204030204" pitchFamily="34" charset="0"/>
              </a:rPr>
              <a:t>Pretax</a:t>
            </a:r>
          </a:p>
          <a:p>
            <a:pPr marL="0" indent="0">
              <a:buNone/>
            </a:pPr>
            <a:r>
              <a:rPr lang="en-US" b="0" dirty="0">
                <a:latin typeface="Calibri" panose="020F0502020204030204" pitchFamily="34" charset="0"/>
                <a:cs typeface="Calibri" panose="020F0502020204030204" pitchFamily="34" charset="0"/>
              </a:rPr>
              <a:t>Contributions are made to an account</a:t>
            </a:r>
            <a:r>
              <a:rPr lang="en-US" b="0" i="1" dirty="0">
                <a:solidFill>
                  <a:srgbClr val="0070C0"/>
                </a:solidFill>
                <a:latin typeface="Calibri" panose="020F0502020204030204" pitchFamily="34" charset="0"/>
                <a:cs typeface="Calibri" panose="020F0502020204030204" pitchFamily="34" charset="0"/>
              </a:rPr>
              <a:t> </a:t>
            </a:r>
            <a:br>
              <a:rPr lang="en-US" b="0" i="1" dirty="0">
                <a:solidFill>
                  <a:srgbClr val="0070C0"/>
                </a:solidFill>
                <a:latin typeface="Calibri" panose="020F0502020204030204" pitchFamily="34" charset="0"/>
                <a:cs typeface="Calibri" panose="020F0502020204030204" pitchFamily="34" charset="0"/>
              </a:rPr>
            </a:br>
            <a:r>
              <a:rPr lang="en-US" b="1" i="1" dirty="0">
                <a:solidFill>
                  <a:schemeClr val="tx1"/>
                </a:solidFill>
                <a:latin typeface="Calibri" panose="020F0502020204030204" pitchFamily="34" charset="0"/>
                <a:cs typeface="Calibri" panose="020F0502020204030204" pitchFamily="34" charset="0"/>
              </a:rPr>
              <a:t>BEFORE</a:t>
            </a:r>
            <a:r>
              <a:rPr lang="en-US" b="0" i="1" dirty="0">
                <a:solidFill>
                  <a:schemeClr val="accent2">
                    <a:lumMod val="75000"/>
                  </a:schemeClr>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income taxes are calculated</a:t>
            </a:r>
          </a:p>
          <a:p>
            <a:endParaRPr lang="en-US" sz="1348" dirty="0"/>
          </a:p>
        </p:txBody>
      </p:sp>
      <p:sp>
        <p:nvSpPr>
          <p:cNvPr id="9" name="Text Placeholder 8">
            <a:extLst>
              <a:ext uri="{FF2B5EF4-FFF2-40B4-BE49-F238E27FC236}">
                <a16:creationId xmlns:a16="http://schemas.microsoft.com/office/drawing/2014/main" id="{E8CB7D77-7A8B-6F4A-97BC-2202503BB4E7}"/>
              </a:ext>
            </a:extLst>
          </p:cNvPr>
          <p:cNvSpPr>
            <a:spLocks noGrp="1"/>
          </p:cNvSpPr>
          <p:nvPr>
            <p:ph type="body" sz="quarter" idx="12"/>
          </p:nvPr>
        </p:nvSpPr>
        <p:spPr/>
        <p:txBody>
          <a:bodyPr/>
          <a:lstStyle/>
          <a:p>
            <a:endParaRPr lang="en-US"/>
          </a:p>
        </p:txBody>
      </p:sp>
      <p:sp>
        <p:nvSpPr>
          <p:cNvPr id="8" name="Text Placeholder 7">
            <a:extLst>
              <a:ext uri="{FF2B5EF4-FFF2-40B4-BE49-F238E27FC236}">
                <a16:creationId xmlns:a16="http://schemas.microsoft.com/office/drawing/2014/main" id="{83656B32-E801-5047-8791-2021DA7F7971}"/>
              </a:ext>
            </a:extLst>
          </p:cNvPr>
          <p:cNvSpPr>
            <a:spLocks noGrp="1"/>
          </p:cNvSpPr>
          <p:nvPr>
            <p:ph type="body" sz="quarter" idx="13"/>
          </p:nvPr>
        </p:nvSpPr>
        <p:spPr/>
        <p:txBody>
          <a:bodyPr/>
          <a:lstStyle/>
          <a:p>
            <a:r>
              <a:rPr lang="en-US" dirty="0"/>
              <a:t>Two ways to help you save for the future</a:t>
            </a:r>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19</a:t>
            </a:fld>
            <a:endParaRPr lang="en-US" dirty="0"/>
          </a:p>
        </p:txBody>
      </p:sp>
      <p:graphicFrame>
        <p:nvGraphicFramePr>
          <p:cNvPr id="14" name="Table 13"/>
          <p:cNvGraphicFramePr>
            <a:graphicFrameLocks noGrp="1"/>
          </p:cNvGraphicFramePr>
          <p:nvPr/>
        </p:nvGraphicFramePr>
        <p:xfrm>
          <a:off x="345592" y="2617663"/>
          <a:ext cx="3706995" cy="1232373"/>
        </p:xfrm>
        <a:graphic>
          <a:graphicData uri="http://schemas.openxmlformats.org/drawingml/2006/table">
            <a:tbl>
              <a:tblPr firstRow="1" bandRow="1">
                <a:tableStyleId>{6E25E649-3F16-4E02-A733-19D2CDBF48F0}</a:tableStyleId>
              </a:tblPr>
              <a:tblGrid>
                <a:gridCol w="1390123">
                  <a:extLst>
                    <a:ext uri="{9D8B030D-6E8A-4147-A177-3AD203B41FA5}">
                      <a16:colId xmlns:a16="http://schemas.microsoft.com/office/drawing/2014/main" val="20000"/>
                    </a:ext>
                  </a:extLst>
                </a:gridCol>
                <a:gridCol w="2316872">
                  <a:extLst>
                    <a:ext uri="{9D8B030D-6E8A-4147-A177-3AD203B41FA5}">
                      <a16:colId xmlns:a16="http://schemas.microsoft.com/office/drawing/2014/main" val="20001"/>
                    </a:ext>
                  </a:extLst>
                </a:gridCol>
              </a:tblGrid>
              <a:tr h="410791">
                <a:tc>
                  <a:txBody>
                    <a:bodyPr/>
                    <a:lstStyle/>
                    <a:p>
                      <a:pPr algn="l"/>
                      <a:r>
                        <a:rPr lang="en-US" sz="1100" b="1" i="0" dirty="0">
                          <a:latin typeface="Calibri" panose="020F0502020204030204" pitchFamily="34" charset="0"/>
                          <a:cs typeface="Calibri" panose="020F0502020204030204" pitchFamily="34" charset="0"/>
                        </a:rPr>
                        <a:t>Account</a:t>
                      </a:r>
                    </a:p>
                  </a:txBody>
                  <a:tcPr marL="68453" marR="68453" marT="34227" marB="34227"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l"/>
                      <a:r>
                        <a:rPr lang="en-US" sz="1100" b="1" i="0" dirty="0">
                          <a:latin typeface="Calibri" panose="020F0502020204030204" pitchFamily="34" charset="0"/>
                          <a:cs typeface="Calibri" panose="020F0502020204030204" pitchFamily="34" charset="0"/>
                        </a:rPr>
                        <a:t>Contributions</a:t>
                      </a:r>
                    </a:p>
                  </a:txBody>
                  <a:tcPr marL="68453" marR="68453" marT="34227" marB="34227"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0791">
                <a:tc>
                  <a:txBody>
                    <a:bodyPr/>
                    <a:lstStyle/>
                    <a:p>
                      <a:pPr algn="l"/>
                      <a:r>
                        <a:rPr lang="en-US" sz="1100" b="0" i="0" dirty="0">
                          <a:solidFill>
                            <a:schemeClr val="accent3"/>
                          </a:solidFill>
                          <a:latin typeface="Calibri" panose="020F0502020204030204" pitchFamily="34" charset="0"/>
                          <a:cs typeface="Calibri" panose="020F0502020204030204" pitchFamily="34" charset="0"/>
                        </a:rPr>
                        <a:t>403(b)</a:t>
                      </a:r>
                    </a:p>
                  </a:txBody>
                  <a:tcPr marL="68453" marR="68453" marT="34227" marB="34227"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tc>
                  <a:txBody>
                    <a:bodyPr/>
                    <a:lstStyle/>
                    <a:p>
                      <a:pPr algn="l"/>
                      <a:r>
                        <a:rPr lang="en-US" sz="1100" b="0" i="0" baseline="0" dirty="0">
                          <a:solidFill>
                            <a:schemeClr val="accent3"/>
                          </a:solidFill>
                          <a:latin typeface="Calibri" panose="020F0502020204030204" pitchFamily="34" charset="0"/>
                          <a:cs typeface="Calibri" panose="020F0502020204030204" pitchFamily="34" charset="0"/>
                        </a:rPr>
                        <a:t>From your paycheck</a:t>
                      </a:r>
                      <a:endParaRPr lang="en-US" sz="1100" dirty="0">
                        <a:solidFill>
                          <a:schemeClr val="accent3"/>
                        </a:solidFill>
                        <a:latin typeface="Calibri" panose="020F0502020204030204" pitchFamily="34" charset="0"/>
                        <a:cs typeface="Calibri" panose="020F0502020204030204" pitchFamily="34" charset="0"/>
                      </a:endParaRPr>
                    </a:p>
                  </a:txBody>
                  <a:tcPr marL="68453" marR="68453" marT="34227" marB="34227"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410791">
                <a:tc>
                  <a:txBody>
                    <a:bodyPr/>
                    <a:lstStyle/>
                    <a:p>
                      <a:pPr algn="l"/>
                      <a:r>
                        <a:rPr lang="en-US" sz="1100" b="0" i="0" dirty="0">
                          <a:solidFill>
                            <a:schemeClr val="accent3"/>
                          </a:solidFill>
                          <a:latin typeface="Calibri" panose="020F0502020204030204" pitchFamily="34" charset="0"/>
                          <a:cs typeface="Calibri" panose="020F0502020204030204" pitchFamily="34" charset="0"/>
                        </a:rPr>
                        <a:t>IRA</a:t>
                      </a:r>
                    </a:p>
                  </a:txBody>
                  <a:tcPr marL="68453" marR="68453" marT="34227" marB="34227"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100" b="0" i="0" u="sng" dirty="0">
                          <a:solidFill>
                            <a:schemeClr val="accent3"/>
                          </a:solidFill>
                          <a:latin typeface="Calibri" panose="020F0502020204030204" pitchFamily="34" charset="0"/>
                          <a:cs typeface="Calibri" panose="020F0502020204030204" pitchFamily="34" charset="0"/>
                        </a:rPr>
                        <a:t>On your own</a:t>
                      </a:r>
                      <a:r>
                        <a:rPr lang="en-US" sz="1100" u="none" dirty="0">
                          <a:solidFill>
                            <a:schemeClr val="accent3"/>
                          </a:solidFill>
                          <a:latin typeface="Calibri" panose="020F0502020204030204" pitchFamily="34" charset="0"/>
                          <a:cs typeface="Calibri" panose="020F0502020204030204" pitchFamily="34" charset="0"/>
                        </a:rPr>
                        <a:t> to</a:t>
                      </a:r>
                      <a:r>
                        <a:rPr lang="en-US" sz="1100" dirty="0">
                          <a:solidFill>
                            <a:schemeClr val="accent3"/>
                          </a:solidFill>
                          <a:latin typeface="Calibri" panose="020F0502020204030204" pitchFamily="34" charset="0"/>
                          <a:cs typeface="Calibri" panose="020F0502020204030204" pitchFamily="34" charset="0"/>
                        </a:rPr>
                        <a:t> an individual</a:t>
                      </a:r>
                      <a:r>
                        <a:rPr lang="en-US" sz="1100" baseline="0" dirty="0">
                          <a:solidFill>
                            <a:schemeClr val="accent3"/>
                          </a:solidFill>
                          <a:latin typeface="Calibri" panose="020F0502020204030204" pitchFamily="34" charset="0"/>
                          <a:cs typeface="Calibri" panose="020F0502020204030204" pitchFamily="34" charset="0"/>
                        </a:rPr>
                        <a:t> account</a:t>
                      </a:r>
                      <a:endParaRPr lang="en-US" sz="1100" dirty="0">
                        <a:solidFill>
                          <a:schemeClr val="accent3"/>
                        </a:solidFill>
                        <a:latin typeface="Calibri" panose="020F0502020204030204" pitchFamily="34" charset="0"/>
                        <a:cs typeface="Calibri" panose="020F0502020204030204" pitchFamily="34" charset="0"/>
                      </a:endParaRPr>
                    </a:p>
                  </a:txBody>
                  <a:tcPr marL="68453" marR="68453" marT="34227" marB="34227"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nvGraphicFramePr>
        <p:xfrm>
          <a:off x="4564133" y="2617662"/>
          <a:ext cx="4242764" cy="1704242"/>
        </p:xfrm>
        <a:graphic>
          <a:graphicData uri="http://schemas.openxmlformats.org/drawingml/2006/table">
            <a:tbl>
              <a:tblPr firstRow="1" bandRow="1">
                <a:tableStyleId>{0660B408-B3CF-4A94-85FC-2B1E0A45F4A2}</a:tableStyleId>
              </a:tblPr>
              <a:tblGrid>
                <a:gridCol w="1591036">
                  <a:extLst>
                    <a:ext uri="{9D8B030D-6E8A-4147-A177-3AD203B41FA5}">
                      <a16:colId xmlns:a16="http://schemas.microsoft.com/office/drawing/2014/main" val="20000"/>
                    </a:ext>
                  </a:extLst>
                </a:gridCol>
                <a:gridCol w="2651728">
                  <a:extLst>
                    <a:ext uri="{9D8B030D-6E8A-4147-A177-3AD203B41FA5}">
                      <a16:colId xmlns:a16="http://schemas.microsoft.com/office/drawing/2014/main" val="20001"/>
                    </a:ext>
                  </a:extLst>
                </a:gridCol>
              </a:tblGrid>
              <a:tr h="404305">
                <a:tc>
                  <a:txBody>
                    <a:bodyPr/>
                    <a:lstStyle/>
                    <a:p>
                      <a:pPr algn="l"/>
                      <a:r>
                        <a:rPr lang="en-US" sz="1100" b="1" i="0" dirty="0">
                          <a:latin typeface="Calibri" panose="020F0502020204030204" pitchFamily="34" charset="0"/>
                          <a:cs typeface="Calibri" panose="020F0502020204030204" pitchFamily="34" charset="0"/>
                        </a:rPr>
                        <a:t>Account</a:t>
                      </a:r>
                    </a:p>
                  </a:txBody>
                  <a:tcPr marL="68453" marR="68453" marT="34227" marB="34227"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i="0" dirty="0">
                          <a:latin typeface="Calibri" panose="020F0502020204030204" pitchFamily="34" charset="0"/>
                          <a:cs typeface="Calibri" panose="020F0502020204030204" pitchFamily="34" charset="0"/>
                        </a:rPr>
                        <a:t>Contributions</a:t>
                      </a:r>
                    </a:p>
                  </a:txBody>
                  <a:tcPr marL="68453" marR="68453" marT="34227" marB="34227" anchor="ctr"/>
                </a:tc>
                <a:extLst>
                  <a:ext uri="{0D108BD9-81ED-4DB2-BD59-A6C34878D82A}">
                    <a16:rowId xmlns:a16="http://schemas.microsoft.com/office/drawing/2014/main" val="10000"/>
                  </a:ext>
                </a:extLst>
              </a:tr>
              <a:tr h="534651">
                <a:tc>
                  <a:txBody>
                    <a:bodyPr/>
                    <a:lstStyle/>
                    <a:p>
                      <a:pPr algn="l"/>
                      <a:r>
                        <a:rPr lang="en-US" sz="1100" b="0" i="0" dirty="0">
                          <a:solidFill>
                            <a:schemeClr val="accent3"/>
                          </a:solidFill>
                          <a:latin typeface="Calibri" panose="020F0502020204030204" pitchFamily="34" charset="0"/>
                        </a:rPr>
                        <a:t>Bank</a:t>
                      </a:r>
                      <a:r>
                        <a:rPr lang="en-US" sz="1100" baseline="0" dirty="0">
                          <a:solidFill>
                            <a:schemeClr val="accent3"/>
                          </a:solidFill>
                        </a:rPr>
                        <a:t> savings account</a:t>
                      </a:r>
                      <a:endParaRPr lang="en-US" sz="1100" dirty="0">
                        <a:solidFill>
                          <a:schemeClr val="accent3"/>
                        </a:solidFill>
                      </a:endParaRPr>
                    </a:p>
                  </a:txBody>
                  <a:tcPr marL="68453" marR="68453" marT="34227" marB="34227"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 AND earnings are taxable</a:t>
                      </a:r>
                      <a:endParaRPr lang="en-US" sz="1100" dirty="0">
                        <a:solidFill>
                          <a:schemeClr val="accent3"/>
                        </a:solidFill>
                      </a:endParaRPr>
                    </a:p>
                  </a:txBody>
                  <a:tcPr marL="68453" marR="68453" marT="34227" marB="34227" anchor="ctr">
                    <a:solidFill>
                      <a:schemeClr val="bg1">
                        <a:lumMod val="95000"/>
                      </a:schemeClr>
                    </a:solidFill>
                  </a:tcPr>
                </a:tc>
                <a:extLst>
                  <a:ext uri="{0D108BD9-81ED-4DB2-BD59-A6C34878D82A}">
                    <a16:rowId xmlns:a16="http://schemas.microsoft.com/office/drawing/2014/main" val="10001"/>
                  </a:ext>
                </a:extLst>
              </a:tr>
              <a:tr h="382643">
                <a:tc>
                  <a:txBody>
                    <a:bodyPr/>
                    <a:lstStyle/>
                    <a:p>
                      <a:pPr algn="l"/>
                      <a:r>
                        <a:rPr lang="en-US" sz="1100" b="0" i="0" dirty="0">
                          <a:solidFill>
                            <a:schemeClr val="accent3"/>
                          </a:solidFill>
                          <a:latin typeface="Calibri" panose="020F0502020204030204" pitchFamily="34" charset="0"/>
                        </a:rPr>
                        <a:t>Roth 403(b)</a:t>
                      </a:r>
                    </a:p>
                  </a:txBody>
                  <a:tcPr marL="68453" marR="68453" marT="34227" marB="34227" anchor="ctr">
                    <a:noFill/>
                  </a:tcPr>
                </a:tc>
                <a:tc>
                  <a:txBody>
                    <a:bodyPr/>
                    <a:lstStyle/>
                    <a:p>
                      <a:pPr algn="l"/>
                      <a:r>
                        <a:rPr lang="en-US" sz="1100" b="0" i="0" dirty="0">
                          <a:solidFill>
                            <a:schemeClr val="accent3"/>
                          </a:solidFill>
                          <a:latin typeface="Calibri" panose="020F0502020204030204" pitchFamily="34" charset="0"/>
                        </a:rPr>
                        <a:t>From </a:t>
                      </a:r>
                      <a:r>
                        <a:rPr lang="en-US" sz="1100" baseline="0" dirty="0">
                          <a:solidFill>
                            <a:schemeClr val="accent3"/>
                          </a:solidFill>
                        </a:rPr>
                        <a:t>your paycheck</a:t>
                      </a:r>
                      <a:endParaRPr lang="en-US" sz="1100" dirty="0">
                        <a:solidFill>
                          <a:schemeClr val="accent3"/>
                        </a:solidFill>
                      </a:endParaRPr>
                    </a:p>
                  </a:txBody>
                  <a:tcPr marL="68453" marR="68453" marT="34227" marB="34227" anchor="ctr">
                    <a:noFill/>
                  </a:tcPr>
                </a:tc>
                <a:extLst>
                  <a:ext uri="{0D108BD9-81ED-4DB2-BD59-A6C34878D82A}">
                    <a16:rowId xmlns:a16="http://schemas.microsoft.com/office/drawing/2014/main" val="10002"/>
                  </a:ext>
                </a:extLst>
              </a:tr>
              <a:tr h="382643">
                <a:tc>
                  <a:txBody>
                    <a:bodyPr/>
                    <a:lstStyle/>
                    <a:p>
                      <a:pPr algn="l"/>
                      <a:r>
                        <a:rPr lang="en-US" sz="1100" b="0" i="0" dirty="0">
                          <a:solidFill>
                            <a:schemeClr val="accent3"/>
                          </a:solidFill>
                          <a:latin typeface="Calibri" panose="020F0502020204030204" pitchFamily="34" charset="0"/>
                        </a:rPr>
                        <a:t>Roth</a:t>
                      </a:r>
                      <a:r>
                        <a:rPr lang="en-US" sz="1100" baseline="0" dirty="0">
                          <a:solidFill>
                            <a:schemeClr val="accent3"/>
                          </a:solidFill>
                        </a:rPr>
                        <a:t> IRA</a:t>
                      </a:r>
                      <a:endParaRPr lang="en-US" sz="1100" dirty="0">
                        <a:solidFill>
                          <a:schemeClr val="accent3"/>
                        </a:solidFill>
                      </a:endParaRPr>
                    </a:p>
                  </a:txBody>
                  <a:tcPr marL="68453" marR="68453" marT="34227" marB="34227" anchor="ctr">
                    <a:solidFill>
                      <a:schemeClr val="bg1">
                        <a:lumMod val="95000"/>
                      </a:schemeClr>
                    </a:solidFill>
                  </a:tcPr>
                </a:tc>
                <a:tc>
                  <a:txBody>
                    <a:bodyPr/>
                    <a:lstStyle/>
                    <a:p>
                      <a:pPr algn="l"/>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a:t>
                      </a:r>
                      <a:endParaRPr lang="en-US" sz="1100" dirty="0">
                        <a:solidFill>
                          <a:schemeClr val="accent3"/>
                        </a:solidFill>
                      </a:endParaRPr>
                    </a:p>
                  </a:txBody>
                  <a:tcPr marL="68453" marR="68453" marT="34227" marB="34227" anchor="c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4564133" y="1706793"/>
            <a:ext cx="4242764" cy="833334"/>
          </a:xfrm>
          <a:prstGeom prst="rect">
            <a:avLst/>
          </a:prstGeom>
        </p:spPr>
        <p:txBody>
          <a:bodyPr vert="horz" lIns="68453" tIns="34227" rIns="68453" bIns="34227"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946" dirty="0">
                <a:solidFill>
                  <a:schemeClr val="accent2"/>
                </a:solidFill>
                <a:latin typeface="Calibri" panose="020F0502020204030204" pitchFamily="34" charset="0"/>
                <a:cs typeface="Calibri" panose="020F0502020204030204" pitchFamily="34" charset="0"/>
              </a:rPr>
              <a:t>After-tax</a:t>
            </a:r>
          </a:p>
          <a:p>
            <a:pPr marL="0" indent="0">
              <a:buNone/>
            </a:pPr>
            <a:r>
              <a:rPr lang="en-US" sz="1497" b="0" dirty="0">
                <a:latin typeface="Calibri" panose="020F0502020204030204" pitchFamily="34" charset="0"/>
                <a:cs typeface="Calibri" panose="020F0502020204030204" pitchFamily="34" charset="0"/>
              </a:rPr>
              <a:t>Contributions are made to an account  </a:t>
            </a:r>
            <a:br>
              <a:rPr lang="en-US" sz="1497" b="0" dirty="0">
                <a:latin typeface="Calibri" panose="020F0502020204030204" pitchFamily="34" charset="0"/>
                <a:cs typeface="Calibri" panose="020F0502020204030204" pitchFamily="34" charset="0"/>
              </a:rPr>
            </a:br>
            <a:r>
              <a:rPr lang="en-US" sz="1497" i="1" dirty="0">
                <a:solidFill>
                  <a:schemeClr val="accent2"/>
                </a:solidFill>
                <a:latin typeface="Calibri" panose="020F0502020204030204" pitchFamily="34" charset="0"/>
                <a:cs typeface="Calibri" panose="020F0502020204030204" pitchFamily="34" charset="0"/>
              </a:rPr>
              <a:t>AFTER</a:t>
            </a:r>
            <a:r>
              <a:rPr lang="en-US" sz="1497" b="0" dirty="0">
                <a:solidFill>
                  <a:schemeClr val="accent2"/>
                </a:solidFill>
                <a:latin typeface="Calibri" panose="020F0502020204030204" pitchFamily="34" charset="0"/>
                <a:cs typeface="Calibri" panose="020F0502020204030204" pitchFamily="34" charset="0"/>
              </a:rPr>
              <a:t> </a:t>
            </a:r>
            <a:r>
              <a:rPr lang="en-US" sz="1497" b="0" dirty="0">
                <a:latin typeface="Calibri" panose="020F0502020204030204" pitchFamily="34" charset="0"/>
                <a:cs typeface="Calibri" panose="020F0502020204030204" pitchFamily="34" charset="0"/>
              </a:rPr>
              <a:t>income taxes are calculated</a:t>
            </a:r>
          </a:p>
          <a:p>
            <a:pPr marL="0" indent="0" algn="ctr">
              <a:buNone/>
            </a:pPr>
            <a:endParaRPr lang="en-US" sz="1348" b="0" dirty="0">
              <a:latin typeface="Calibri" panose="020F0502020204030204" pitchFamily="34" charset="0"/>
              <a:cs typeface="Calibri" panose="020F0502020204030204" pitchFamily="34" charset="0"/>
            </a:endParaRPr>
          </a:p>
          <a:p>
            <a:endParaRPr lang="en-US" sz="1348"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503237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Supplemental Savings – Pretax vs. After-tax</a:t>
            </a:r>
          </a:p>
        </p:txBody>
      </p:sp>
      <p:sp>
        <p:nvSpPr>
          <p:cNvPr id="8" name="Text Placeholder 7">
            <a:extLst>
              <a:ext uri="{FF2B5EF4-FFF2-40B4-BE49-F238E27FC236}">
                <a16:creationId xmlns:a16="http://schemas.microsoft.com/office/drawing/2014/main" id="{633801C6-958F-F24C-BB31-ECE3DB806206}"/>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20</a:t>
            </a:fld>
            <a:endParaRPr lang="en-US" dirty="0"/>
          </a:p>
        </p:txBody>
      </p:sp>
      <p:sp>
        <p:nvSpPr>
          <p:cNvPr id="10" name="Rectangle 9"/>
          <p:cNvSpPr/>
          <p:nvPr/>
        </p:nvSpPr>
        <p:spPr>
          <a:xfrm>
            <a:off x="6124603" y="1341556"/>
            <a:ext cx="2165279" cy="2926442"/>
          </a:xfrm>
          <a:prstGeom prst="rect">
            <a:avLst/>
          </a:prstGeom>
        </p:spPr>
        <p:txBody>
          <a:bodyPr wrap="square">
            <a:spAutoFit/>
          </a:bodyPr>
          <a:lstStyle/>
          <a:p>
            <a:pPr>
              <a:spcBef>
                <a:spcPts val="450"/>
              </a:spcBef>
            </a:pPr>
            <a:r>
              <a:rPr lang="en-US" sz="750" dirty="0">
                <a:solidFill>
                  <a:schemeClr val="bg2">
                    <a:lumMod val="50000"/>
                  </a:schemeClr>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pPr>
              <a:spcBef>
                <a:spcPts val="450"/>
              </a:spcBef>
            </a:pPr>
            <a:r>
              <a:rPr lang="en-US" sz="750" dirty="0">
                <a:solidFill>
                  <a:schemeClr val="bg2">
                    <a:lumMod val="50000"/>
                  </a:schemeClr>
                </a:solidFill>
                <a:latin typeface="Calibri" panose="020F0502020204030204" pitchFamily="34" charset="0"/>
              </a:rPr>
              <a:t>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24% has been used; however, a person’s tax rate will likely change over time. </a:t>
            </a:r>
          </a:p>
        </p:txBody>
      </p:sp>
      <p:graphicFrame>
        <p:nvGraphicFramePr>
          <p:cNvPr id="9" name="Group 102"/>
          <p:cNvGraphicFramePr>
            <a:graphicFrameLocks noGrp="1"/>
          </p:cNvGraphicFramePr>
          <p:nvPr>
            <p:extLst>
              <p:ext uri="{D42A27DB-BD31-4B8C-83A1-F6EECF244321}">
                <p14:modId xmlns:p14="http://schemas.microsoft.com/office/powerpoint/2010/main" val="1733723586"/>
              </p:ext>
            </p:extLst>
          </p:nvPr>
        </p:nvGraphicFramePr>
        <p:xfrm>
          <a:off x="354932" y="1341555"/>
          <a:ext cx="5506516" cy="3086100"/>
        </p:xfrm>
        <a:graphic>
          <a:graphicData uri="http://schemas.openxmlformats.org/drawingml/2006/table">
            <a:tbl>
              <a:tblPr firstRow="1" lastRow="1">
                <a:tableStyleId>{7DF18680-E054-41AD-8BC1-D1AEF772440D}</a:tableStyleId>
              </a:tblPr>
              <a:tblGrid>
                <a:gridCol w="2944078">
                  <a:extLst>
                    <a:ext uri="{9D8B030D-6E8A-4147-A177-3AD203B41FA5}">
                      <a16:colId xmlns:a16="http://schemas.microsoft.com/office/drawing/2014/main" val="20000"/>
                    </a:ext>
                  </a:extLst>
                </a:gridCol>
                <a:gridCol w="1281219">
                  <a:extLst>
                    <a:ext uri="{9D8B030D-6E8A-4147-A177-3AD203B41FA5}">
                      <a16:colId xmlns:a16="http://schemas.microsoft.com/office/drawing/2014/main" val="20002"/>
                    </a:ext>
                  </a:extLst>
                </a:gridCol>
                <a:gridCol w="1281219">
                  <a:extLst>
                    <a:ext uri="{9D8B030D-6E8A-4147-A177-3AD203B41FA5}">
                      <a16:colId xmlns:a16="http://schemas.microsoft.com/office/drawing/2014/main" val="4196213241"/>
                    </a:ext>
                  </a:extLst>
                </a:gridCol>
              </a:tblGrid>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Sample Paycheck</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Pretax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After-tax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0"/>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Gross Income Per Pay Period</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1"/>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Tax-deferred Contributions (403(b)/IRA)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2"/>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Current Taxable Salary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$900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3"/>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 (at federal tax rate of 24%)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$216</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$240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4"/>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Take Home Pay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$760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5"/>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After-tax Contribution (savings account)</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Net Take Home Pay </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tx2">
                        <a:lumMod val="20000"/>
                        <a:lumOff val="80000"/>
                      </a:schemeClr>
                    </a:solidFill>
                  </a:tcPr>
                </a:tc>
                <a:extLst>
                  <a:ext uri="{0D108BD9-81ED-4DB2-BD59-A6C34878D82A}">
                    <a16:rowId xmlns:a16="http://schemas.microsoft.com/office/drawing/2014/main" val="10007"/>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Tax Savings</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$24</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$0</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92462943"/>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4BB6FD3-5621-D848-89FD-46A41471317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47-10780-29</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21</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Why it Matters</a:t>
            </a:r>
          </a:p>
        </p:txBody>
      </p:sp>
      <p:sp>
        <p:nvSpPr>
          <p:cNvPr id="2" name="Subtitle 1">
            <a:extLst>
              <a:ext uri="{FF2B5EF4-FFF2-40B4-BE49-F238E27FC236}">
                <a16:creationId xmlns:a16="http://schemas.microsoft.com/office/drawing/2014/main" id="{52B6ED44-48A5-5047-851F-846F1A0CBCED}"/>
              </a:ext>
            </a:extLst>
          </p:cNvPr>
          <p:cNvSpPr>
            <a:spLocks noGrp="1"/>
          </p:cNvSpPr>
          <p:nvPr>
            <p:ph type="subTitle" idx="1"/>
          </p:nvPr>
        </p:nvSpPr>
        <p:spPr/>
        <p:txBody>
          <a:bodyPr/>
          <a:lstStyle/>
          <a:p>
            <a:r>
              <a:rPr lang="en-US" dirty="0"/>
              <a:t>THE IMPORTANCE OF SAVING ON YOUR OWN</a:t>
            </a:r>
          </a:p>
        </p:txBody>
      </p:sp>
    </p:spTree>
    <p:extLst>
      <p:ext uri="{BB962C8B-B14F-4D97-AF65-F5344CB8AC3E}">
        <p14:creationId xmlns:p14="http://schemas.microsoft.com/office/powerpoint/2010/main" val="63883061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4189632" y="1236176"/>
            <a:ext cx="4502073" cy="2895734"/>
          </a:xfrm>
          <a:prstGeom prst="rect">
            <a:avLst/>
          </a:prstGeom>
          <a:solidFill>
            <a:schemeClr val="bg2"/>
          </a:solidFill>
        </p:spPr>
        <p:txBody>
          <a:bodyPr vert="horz" lIns="273813" tIns="34227" rIns="68453" bIns="34227"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None/>
            </a:pPr>
            <a:endParaRPr lang="en-US" sz="1198" dirty="0">
              <a:solidFill>
                <a:schemeClr val="accent1"/>
              </a:solidFill>
              <a:latin typeface="Calibri" panose="020F0502020204030204" pitchFamily="34" charset="0"/>
              <a:cs typeface="Calibri" panose="020F0502020204030204" pitchFamily="34" charset="0"/>
            </a:endParaRPr>
          </a:p>
          <a:p>
            <a:pPr marL="0" lvl="1" indent="0">
              <a:buNone/>
            </a:pPr>
            <a:r>
              <a:rPr lang="en-US" sz="1198" dirty="0">
                <a:solidFill>
                  <a:schemeClr val="accent3"/>
                </a:solidFill>
                <a:latin typeface="Calibri" panose="020F0502020204030204" pitchFamily="34" charset="0"/>
                <a:cs typeface="Calibri" panose="020F0502020204030204" pitchFamily="34" charset="0"/>
              </a:rPr>
              <a:t>ON AVERAGE, WE ARE LIVING LONGER</a:t>
            </a:r>
            <a:r>
              <a:rPr lang="en-US" sz="1198" baseline="30000" dirty="0">
                <a:solidFill>
                  <a:schemeClr val="accent3"/>
                </a:solidFill>
                <a:latin typeface="Calibri" panose="020F0502020204030204" pitchFamily="34" charset="0"/>
                <a:cs typeface="Calibri" panose="020F0502020204030204" pitchFamily="34" charset="0"/>
              </a:rPr>
              <a:t>4</a:t>
            </a: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r>
              <a:rPr lang="en-US" sz="1198" dirty="0">
                <a:solidFill>
                  <a:schemeClr val="accent3"/>
                </a:solidFill>
                <a:latin typeface="Calibri" panose="020F0502020204030204" pitchFamily="34" charset="0"/>
                <a:cs typeface="Calibri" panose="020F0502020204030204" pitchFamily="34" charset="0"/>
              </a:rPr>
              <a:t>MARRIED PEOPLE ARE LIVING EVEN LONGER</a:t>
            </a:r>
            <a:r>
              <a:rPr lang="en-US" sz="1198" baseline="30000" dirty="0">
                <a:solidFill>
                  <a:schemeClr val="accent3"/>
                </a:solidFill>
                <a:latin typeface="Calibri" panose="020F0502020204030204" pitchFamily="34" charset="0"/>
                <a:cs typeface="Calibri" panose="020F0502020204030204" pitchFamily="34" charset="0"/>
              </a:rPr>
              <a:t>4</a:t>
            </a:r>
          </a:p>
          <a:p>
            <a:pPr marL="0" lvl="1" indent="0" algn="ctr">
              <a:buNone/>
            </a:pPr>
            <a:endParaRPr lang="en-US" sz="1198"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What will retirement look like?</a:t>
            </a:r>
          </a:p>
        </p:txBody>
      </p:sp>
      <p:sp>
        <p:nvSpPr>
          <p:cNvPr id="15" name="Content Placeholder 14"/>
          <p:cNvSpPr>
            <a:spLocks noGrp="1"/>
          </p:cNvSpPr>
          <p:nvPr>
            <p:ph idx="1"/>
          </p:nvPr>
        </p:nvSpPr>
        <p:spPr>
          <a:xfrm>
            <a:off x="627501" y="1680446"/>
            <a:ext cx="8170909" cy="2902036"/>
          </a:xfrm>
          <a:noFill/>
        </p:spPr>
        <p:txBody>
          <a:bodyPr vert="horz" lIns="273813" tIns="205360" rIns="205360" bIns="0" rtlCol="0" anchor="t">
            <a:normAutofit/>
          </a:bodyPr>
          <a:lstStyle/>
          <a:p>
            <a:pPr marL="0" lvl="1" indent="0">
              <a:buNone/>
            </a:pPr>
            <a:r>
              <a:rPr lang="en-US" sz="1198" dirty="0">
                <a:latin typeface="Calibri" panose="020F0502020204030204" pitchFamily="34" charset="0"/>
              </a:rPr>
              <a:t>THE AVERAGE U.S. WORKER RETIRES AT</a:t>
            </a:r>
            <a:r>
              <a:rPr lang="en-US" sz="1198" b="1" baseline="30000" dirty="0"/>
              <a:t>3</a:t>
            </a:r>
            <a:endParaRPr lang="en-US" sz="1198" dirty="0">
              <a:latin typeface="Calibri" panose="020F0502020204030204" pitchFamily="34" charset="0"/>
            </a:endParaRPr>
          </a:p>
          <a:p>
            <a:pPr marL="0" lvl="1" indent="0" algn="ctr">
              <a:buNone/>
            </a:pPr>
            <a:endParaRPr lang="en-US" sz="2995" dirty="0">
              <a:solidFill>
                <a:schemeClr val="accent1"/>
              </a:solidFill>
              <a:latin typeface="Calibri" panose="020F0502020204030204" pitchFamily="34" charset="0"/>
            </a:endParaRPr>
          </a:p>
          <a:p>
            <a:pPr marL="0" lvl="1" indent="0" algn="ctr">
              <a:buNone/>
            </a:pPr>
            <a:endParaRPr lang="en-US" sz="2995" dirty="0">
              <a:solidFill>
                <a:schemeClr val="accent1"/>
              </a:solidFill>
              <a:latin typeface="Calibri" panose="020F0502020204030204" pitchFamily="34" charset="0"/>
            </a:endParaRPr>
          </a:p>
          <a:p>
            <a:pPr marL="0" lvl="1" indent="0" algn="ctr">
              <a:buNone/>
            </a:pPr>
            <a:br>
              <a:rPr lang="en-US" sz="1497" dirty="0">
                <a:solidFill>
                  <a:srgbClr val="F2F2F2">
                    <a:lumMod val="50000"/>
                  </a:srgbClr>
                </a:solidFill>
              </a:rPr>
            </a:br>
            <a:endParaRPr lang="en-US" sz="1123" dirty="0">
              <a:solidFill>
                <a:schemeClr val="accent5">
                  <a:lumMod val="20000"/>
                  <a:lumOff val="80000"/>
                </a:schemeClr>
              </a:solidFill>
            </a:endParaRPr>
          </a:p>
        </p:txBody>
      </p:sp>
      <p:sp>
        <p:nvSpPr>
          <p:cNvPr id="10" name="Text Placeholder 9">
            <a:extLst>
              <a:ext uri="{FF2B5EF4-FFF2-40B4-BE49-F238E27FC236}">
                <a16:creationId xmlns:a16="http://schemas.microsoft.com/office/drawing/2014/main" id="{5689DF34-F9E9-4545-9713-03B14E5BB6DA}"/>
              </a:ext>
            </a:extLst>
          </p:cNvPr>
          <p:cNvSpPr>
            <a:spLocks noGrp="1"/>
          </p:cNvSpPr>
          <p:nvPr>
            <p:ph type="body" sz="quarter" idx="12"/>
          </p:nvPr>
        </p:nvSpPr>
        <p:spPr/>
        <p:txBody>
          <a:bodyPr/>
          <a:lstStyle/>
          <a:p>
            <a:endParaRPr lang="en-US"/>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30" name="Rectangle 29"/>
          <p:cNvSpPr/>
          <p:nvPr/>
        </p:nvSpPr>
        <p:spPr>
          <a:xfrm>
            <a:off x="286227" y="3932120"/>
            <a:ext cx="3469697" cy="415114"/>
          </a:xfrm>
          <a:prstGeom prst="rect">
            <a:avLst/>
          </a:prstGeom>
        </p:spPr>
        <p:txBody>
          <a:bodyPr wrap="square">
            <a:spAutoFit/>
          </a:bodyPr>
          <a:lstStyle/>
          <a:p>
            <a:r>
              <a:rPr lang="en-US" sz="699" baseline="30000" dirty="0">
                <a:solidFill>
                  <a:schemeClr val="accent6"/>
                </a:solidFill>
                <a:latin typeface="Calibri" panose="020F0502020204030204" pitchFamily="34" charset="0"/>
                <a:cs typeface="Calibri" panose="020F0502020204030204" pitchFamily="34" charset="0"/>
              </a:rPr>
              <a:t>3</a:t>
            </a:r>
            <a:r>
              <a:rPr lang="en-US" sz="699" dirty="0">
                <a:solidFill>
                  <a:schemeClr val="accent6"/>
                </a:solidFill>
                <a:latin typeface="Calibri" panose="020F0502020204030204" pitchFamily="34" charset="0"/>
                <a:cs typeface="Calibri" panose="020F0502020204030204" pitchFamily="34" charset="0"/>
              </a:rPr>
              <a:t> Picchi, A. (2024). Planning on Retiring at 65? Most Americans Retire Far Earlier - And Not By Choice.</a:t>
            </a:r>
          </a:p>
          <a:p>
            <a:r>
              <a:rPr lang="en-US" sz="699" baseline="30000" dirty="0">
                <a:solidFill>
                  <a:schemeClr val="accent6"/>
                </a:solidFill>
                <a:latin typeface="Calibri" panose="020F0502020204030204" pitchFamily="34" charset="0"/>
                <a:cs typeface="Calibri" panose="020F0502020204030204" pitchFamily="34" charset="0"/>
              </a:rPr>
              <a:t>4</a:t>
            </a:r>
            <a:r>
              <a:rPr lang="en-US" sz="699" dirty="0">
                <a:solidFill>
                  <a:schemeClr val="accent6"/>
                </a:solidFill>
                <a:latin typeface="Calibri" panose="020F0502020204030204" pitchFamily="34" charset="0"/>
                <a:cs typeface="Calibri" panose="020F0502020204030204" pitchFamily="34" charset="0"/>
              </a:rPr>
              <a:t> Annuity 2012 mortality table published by the Society of Actuaries, Base Year 2024</a:t>
            </a:r>
          </a:p>
        </p:txBody>
      </p:sp>
      <p:sp>
        <p:nvSpPr>
          <p:cNvPr id="9" name="Rectangle 8"/>
          <p:cNvSpPr/>
          <p:nvPr/>
        </p:nvSpPr>
        <p:spPr>
          <a:xfrm>
            <a:off x="5899425" y="1680448"/>
            <a:ext cx="2157425" cy="1013787"/>
          </a:xfrm>
          <a:prstGeom prst="rect">
            <a:avLst/>
          </a:prstGeom>
        </p:spPr>
        <p:txBody>
          <a:bodyPr wrap="square">
            <a:spAutoFit/>
          </a:bodyPr>
          <a:lstStyle/>
          <a:p>
            <a:pPr marL="3566" lvl="3"/>
            <a:r>
              <a:rPr lang="en-US" sz="1797" b="1" dirty="0">
                <a:solidFill>
                  <a:schemeClr val="accent2"/>
                </a:solidFill>
                <a:latin typeface="Calibri" panose="020F0502020204030204" pitchFamily="34" charset="0"/>
                <a:cs typeface="Calibri" panose="020F0502020204030204" pitchFamily="34" charset="0"/>
              </a:rPr>
              <a:t>1 in 2</a:t>
            </a:r>
          </a:p>
          <a:p>
            <a:pPr marL="3566" lvl="3"/>
            <a:r>
              <a:rPr lang="en-US" sz="1198" dirty="0">
                <a:solidFill>
                  <a:schemeClr val="accent3"/>
                </a:solidFill>
                <a:latin typeface="Calibri" panose="020F0502020204030204" pitchFamily="34" charset="0"/>
              </a:rPr>
              <a:t>men will live to be 91</a:t>
            </a:r>
          </a:p>
          <a:p>
            <a:pPr marL="3566" lvl="3"/>
            <a:r>
              <a:rPr lang="en-US" sz="1797" b="1" dirty="0">
                <a:solidFill>
                  <a:schemeClr val="accent2"/>
                </a:solidFill>
                <a:latin typeface="Calibri" panose="020F0502020204030204" pitchFamily="34" charset="0"/>
                <a:cs typeface="Calibri" panose="020F0502020204030204" pitchFamily="34" charset="0"/>
              </a:rPr>
              <a:t>1 in 2</a:t>
            </a:r>
          </a:p>
          <a:p>
            <a:pPr marL="3566" lvl="3"/>
            <a:r>
              <a:rPr lang="en-US" sz="1198" dirty="0">
                <a:solidFill>
                  <a:schemeClr val="accent3"/>
                </a:solidFill>
                <a:latin typeface="Calibri" panose="020F0502020204030204" pitchFamily="34" charset="0"/>
              </a:rPr>
              <a:t>women will live to be 92</a:t>
            </a:r>
          </a:p>
        </p:txBody>
      </p:sp>
      <p:pic>
        <p:nvPicPr>
          <p:cNvPr id="16" name="Picture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7020" y="1752271"/>
            <a:ext cx="369648" cy="369648"/>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8037" y="2216648"/>
            <a:ext cx="369648" cy="369648"/>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8389" y="1749065"/>
            <a:ext cx="369648" cy="369648"/>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4082" y="2213442"/>
            <a:ext cx="369648" cy="369648"/>
          </a:xfrm>
          <a:prstGeom prst="rect">
            <a:avLst/>
          </a:prstGeom>
        </p:spPr>
      </p:pic>
      <p:sp>
        <p:nvSpPr>
          <p:cNvPr id="3" name="Rectangle 2"/>
          <p:cNvSpPr/>
          <p:nvPr/>
        </p:nvSpPr>
        <p:spPr>
          <a:xfrm>
            <a:off x="5899425" y="2960064"/>
            <a:ext cx="2977075" cy="1013787"/>
          </a:xfrm>
          <a:prstGeom prst="rect">
            <a:avLst/>
          </a:prstGeom>
        </p:spPr>
        <p:txBody>
          <a:bodyPr wrap="square">
            <a:spAutoFit/>
          </a:bodyPr>
          <a:lstStyle/>
          <a:p>
            <a:pPr marL="3566" lvl="3"/>
            <a:r>
              <a:rPr lang="en-US" sz="1797" b="1" dirty="0">
                <a:solidFill>
                  <a:schemeClr val="accent2"/>
                </a:solidFill>
                <a:latin typeface="Calibri" panose="020F0502020204030204" pitchFamily="34" charset="0"/>
                <a:cs typeface="Calibri" panose="020F0502020204030204" pitchFamily="34" charset="0"/>
              </a:rPr>
              <a:t>1 in 2 </a:t>
            </a:r>
          </a:p>
          <a:p>
            <a:pPr marL="3566" lvl="3"/>
            <a:r>
              <a:rPr lang="en-US" sz="1198" dirty="0">
                <a:solidFill>
                  <a:schemeClr val="accent3"/>
                </a:solidFill>
                <a:latin typeface="Calibri" panose="020F0502020204030204" pitchFamily="34" charset="0"/>
              </a:rPr>
              <a:t>spouses will live to be 96</a:t>
            </a:r>
          </a:p>
          <a:p>
            <a:pPr marL="3566" lvl="3"/>
            <a:r>
              <a:rPr lang="en-US" sz="1797" b="1" dirty="0">
                <a:solidFill>
                  <a:schemeClr val="accent2"/>
                </a:solidFill>
                <a:latin typeface="Calibri" panose="020F0502020204030204" pitchFamily="34" charset="0"/>
                <a:cs typeface="Calibri" panose="020F0502020204030204" pitchFamily="34" charset="0"/>
              </a:rPr>
              <a:t>1 in 4 </a:t>
            </a:r>
          </a:p>
          <a:p>
            <a:pPr marL="3566" lvl="3"/>
            <a:r>
              <a:rPr lang="en-US" sz="1198" dirty="0">
                <a:solidFill>
                  <a:schemeClr val="accent3"/>
                </a:solidFill>
                <a:latin typeface="Calibri" panose="020F0502020204030204" pitchFamily="34" charset="0"/>
              </a:rPr>
              <a:t>spouses will live to </a:t>
            </a:r>
            <a:r>
              <a:rPr lang="en-US" sz="1198">
                <a:solidFill>
                  <a:schemeClr val="accent3"/>
                </a:solidFill>
                <a:latin typeface="Calibri" panose="020F0502020204030204" pitchFamily="34" charset="0"/>
              </a:rPr>
              <a:t>be 100</a:t>
            </a:r>
            <a:endParaRPr lang="en-US" sz="1198" dirty="0">
              <a:solidFill>
                <a:schemeClr val="accent3"/>
              </a:solidFill>
              <a:latin typeface="Calibri" panose="020F0502020204030204" pitchFamily="34" charset="0"/>
            </a:endParaRPr>
          </a:p>
        </p:txBody>
      </p:sp>
      <p:pic>
        <p:nvPicPr>
          <p:cNvPr id="26" name="Picture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7020" y="3029643"/>
            <a:ext cx="369648" cy="369648"/>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1876" y="3034332"/>
            <a:ext cx="369648" cy="369648"/>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427413" y="3492313"/>
            <a:ext cx="369648" cy="369648"/>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08037" y="3501690"/>
            <a:ext cx="369648" cy="369648"/>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8389" y="3499264"/>
            <a:ext cx="369648" cy="369648"/>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787621" y="3499264"/>
            <a:ext cx="369648" cy="369648"/>
          </a:xfrm>
          <a:prstGeom prst="rect">
            <a:avLst/>
          </a:prstGeom>
        </p:spPr>
      </p:pic>
      <p:sp>
        <p:nvSpPr>
          <p:cNvPr id="8" name="TextBox 7">
            <a:extLst>
              <a:ext uri="{FF2B5EF4-FFF2-40B4-BE49-F238E27FC236}">
                <a16:creationId xmlns:a16="http://schemas.microsoft.com/office/drawing/2014/main" id="{56D65EBB-4420-5F4C-8E72-E63B2FC6196F}"/>
              </a:ext>
            </a:extLst>
          </p:cNvPr>
          <p:cNvSpPr txBox="1"/>
          <p:nvPr/>
        </p:nvSpPr>
        <p:spPr>
          <a:xfrm>
            <a:off x="1473057" y="1778307"/>
            <a:ext cx="2023042" cy="2004533"/>
          </a:xfrm>
          <a:prstGeom prst="rect">
            <a:avLst/>
          </a:prstGeom>
          <a:noFill/>
        </p:spPr>
        <p:txBody>
          <a:bodyPr wrap="square" rtlCol="0">
            <a:spAutoFit/>
          </a:bodyPr>
          <a:lstStyle/>
          <a:p>
            <a:r>
              <a:rPr lang="en-US" sz="12428" b="1" dirty="0">
                <a:latin typeface="Calibri" panose="020F0502020204030204" pitchFamily="34" charset="0"/>
                <a:cs typeface="Calibri" panose="020F0502020204030204" pitchFamily="34" charset="0"/>
              </a:rPr>
              <a:t>62</a:t>
            </a:r>
          </a:p>
        </p:txBody>
      </p:sp>
      <p:sp>
        <p:nvSpPr>
          <p:cNvPr id="11" name="TextBox 10">
            <a:extLst>
              <a:ext uri="{FF2B5EF4-FFF2-40B4-BE49-F238E27FC236}">
                <a16:creationId xmlns:a16="http://schemas.microsoft.com/office/drawing/2014/main" id="{5CD6A168-F725-F041-A65D-436E897D4D12}"/>
              </a:ext>
            </a:extLst>
          </p:cNvPr>
          <p:cNvSpPr txBox="1"/>
          <p:nvPr/>
        </p:nvSpPr>
        <p:spPr>
          <a:xfrm rot="16200000">
            <a:off x="561935" y="2367313"/>
            <a:ext cx="1280579" cy="783381"/>
          </a:xfrm>
          <a:prstGeom prst="rect">
            <a:avLst/>
          </a:prstGeom>
          <a:noFill/>
        </p:spPr>
        <p:txBody>
          <a:bodyPr wrap="square" rtlCol="0">
            <a:spAutoFit/>
          </a:bodyPr>
          <a:lstStyle/>
          <a:p>
            <a:r>
              <a:rPr lang="en-US" sz="4492" b="1" spc="225" dirty="0">
                <a:solidFill>
                  <a:schemeClr val="accent6"/>
                </a:solidFill>
                <a:latin typeface="Calibri" panose="020F0502020204030204" pitchFamily="34" charset="0"/>
                <a:cs typeface="Calibri" panose="020F0502020204030204" pitchFamily="34" charset="0"/>
              </a:rPr>
              <a:t>AGE</a:t>
            </a:r>
          </a:p>
        </p:txBody>
      </p:sp>
      <p:sp>
        <p:nvSpPr>
          <p:cNvPr id="6" name="Slide Number Placeholder 5">
            <a:extLst>
              <a:ext uri="{FF2B5EF4-FFF2-40B4-BE49-F238E27FC236}">
                <a16:creationId xmlns:a16="http://schemas.microsoft.com/office/drawing/2014/main" id="{801D0F7B-0EE9-9AC1-9969-24A4F5904134}"/>
              </a:ext>
            </a:extLst>
          </p:cNvPr>
          <p:cNvSpPr>
            <a:spLocks noGrp="1"/>
          </p:cNvSpPr>
          <p:nvPr>
            <p:ph type="sldNum" sz="quarter" idx="4"/>
          </p:nvPr>
        </p:nvSpPr>
        <p:spPr/>
        <p:txBody>
          <a:bodyPr/>
          <a:lstStyle/>
          <a:p>
            <a:fld id="{1C0B272F-4456-0844-949C-3E7D42274ABC}" type="slidenum">
              <a:rPr lang="en-US" smtClean="0"/>
              <a:pPr/>
              <a:t>22</a:t>
            </a:fld>
            <a:endParaRPr lang="en-US" dirty="0"/>
          </a:p>
        </p:txBody>
      </p:sp>
    </p:spTree>
    <p:extLst>
      <p:ext uri="{BB962C8B-B14F-4D97-AF65-F5344CB8AC3E}">
        <p14:creationId xmlns:p14="http://schemas.microsoft.com/office/powerpoint/2010/main" val="201975300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Pentagon 62">
            <a:extLst>
              <a:ext uri="{FF2B5EF4-FFF2-40B4-BE49-F238E27FC236}">
                <a16:creationId xmlns:a16="http://schemas.microsoft.com/office/drawing/2014/main" id="{5B425A09-E867-E74B-9186-E5AA60BA82C0}"/>
              </a:ext>
            </a:extLst>
          </p:cNvPr>
          <p:cNvSpPr/>
          <p:nvPr/>
        </p:nvSpPr>
        <p:spPr>
          <a:xfrm rot="10800000">
            <a:off x="6456850" y="1331544"/>
            <a:ext cx="2795435" cy="889352"/>
          </a:xfrm>
          <a:prstGeom prst="homePlat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Retirement expenses could look different.</a:t>
            </a:r>
          </a:p>
        </p:txBody>
      </p:sp>
      <p:sp>
        <p:nvSpPr>
          <p:cNvPr id="7" name="Text Placeholder 6"/>
          <p:cNvSpPr>
            <a:spLocks noGrp="1"/>
          </p:cNvSpPr>
          <p:nvPr>
            <p:ph type="body" sz="quarter" idx="12"/>
          </p:nvPr>
        </p:nvSpPr>
        <p:spPr/>
        <p:txBody>
          <a:bodyPr/>
          <a:lstStyle/>
          <a:p>
            <a:endParaRPr lang="en-US" dirty="0"/>
          </a:p>
        </p:txBody>
      </p:sp>
      <p:sp>
        <p:nvSpPr>
          <p:cNvPr id="6" name="Slide Number Placeholder 5"/>
          <p:cNvSpPr>
            <a:spLocks noGrp="1"/>
          </p:cNvSpPr>
          <p:nvPr>
            <p:ph type="sldNum" sz="quarter" idx="4"/>
          </p:nvPr>
        </p:nvSpPr>
        <p:spPr/>
        <p:txBody>
          <a:bodyPr/>
          <a:lstStyle/>
          <a:p>
            <a:pPr defTabSz="342900">
              <a:defRPr/>
            </a:pPr>
            <a:fld id="{DFF2723C-031C-433E-81DC-635AF124FD5B}" type="slidenum">
              <a:rPr lang="en-US">
                <a:solidFill>
                  <a:srgbClr val="7F7F7F"/>
                </a:solidFill>
              </a:rPr>
              <a:pPr defTabSz="342900">
                <a:defRPr/>
              </a:pPr>
              <a:t>23</a:t>
            </a:fld>
            <a:endParaRPr lang="en-US" dirty="0">
              <a:solidFill>
                <a:srgbClr val="7F7F7F"/>
              </a:solidFill>
            </a:endParaRPr>
          </a:p>
        </p:txBody>
      </p:sp>
      <p:sp>
        <p:nvSpPr>
          <p:cNvPr id="30" name="Rectangle 29"/>
          <p:cNvSpPr/>
          <p:nvPr/>
        </p:nvSpPr>
        <p:spPr>
          <a:xfrm>
            <a:off x="7008921" y="2370994"/>
            <a:ext cx="1973876" cy="1283685"/>
          </a:xfrm>
          <a:prstGeom prst="rect">
            <a:avLst/>
          </a:prstGeom>
        </p:spPr>
        <p:txBody>
          <a:bodyPr wrap="square" lIns="0">
            <a:spAutoFit/>
          </a:bodyPr>
          <a:lstStyle/>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5 </a:t>
            </a:r>
            <a:r>
              <a:rPr lang="en-US" sz="675" dirty="0">
                <a:solidFill>
                  <a:srgbClr val="FFFFFF">
                    <a:lumMod val="50000"/>
                  </a:srgbClr>
                </a:solidFill>
                <a:latin typeface="Calibri" panose="020F0502020204030204" pitchFamily="34" charset="0"/>
                <a:cs typeface="Calibri" panose="020F0502020204030204" pitchFamily="34" charset="0"/>
              </a:rPr>
              <a:t>FRED. (2024). 20-Year Expected Inflation.</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6 </a:t>
            </a:r>
            <a:r>
              <a:rPr lang="en-US" sz="675" dirty="0">
                <a:solidFill>
                  <a:srgbClr val="FFFFFF">
                    <a:lumMod val="50000"/>
                  </a:srgbClr>
                </a:solidFill>
                <a:latin typeface="Calibri" panose="020F0502020204030204" pitchFamily="34" charset="0"/>
                <a:cs typeface="Calibri" panose="020F0502020204030204" pitchFamily="34" charset="0"/>
              </a:rPr>
              <a:t>U.S. Bureau of Labor Statistics. (2024). Consumer Expenditures--2023 - 2023 A01 results.</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7 </a:t>
            </a:r>
            <a:r>
              <a:rPr lang="en-US" sz="675" dirty="0">
                <a:solidFill>
                  <a:srgbClr val="FFFFFF">
                    <a:lumMod val="50000"/>
                  </a:srgbClr>
                </a:solidFill>
                <a:latin typeface="Calibri" panose="020F0502020204030204" pitchFamily="34" charset="0"/>
                <a:cs typeface="Calibri" panose="020F0502020204030204" pitchFamily="34" charset="0"/>
              </a:rPr>
              <a:t>Fischer, J. (2024). New Car Price Trends in 2024: Average Selling Prices Hold Steady.</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8</a:t>
            </a:r>
            <a:r>
              <a:rPr lang="en-US" sz="675" dirty="0">
                <a:solidFill>
                  <a:srgbClr val="FFFFFF">
                    <a:lumMod val="50000"/>
                  </a:srgbClr>
                </a:solidFill>
                <a:latin typeface="Calibri" panose="020F0502020204030204" pitchFamily="34" charset="0"/>
                <a:cs typeface="Calibri" panose="020F0502020204030204" pitchFamily="34" charset="0"/>
              </a:rPr>
              <a:t> Hoyt, J. (2024). Nursing Home Costs in 2024 By State and Type of Care.</a:t>
            </a:r>
          </a:p>
          <a:p>
            <a:pPr defTabSz="342900">
              <a:spcBef>
                <a:spcPts val="450"/>
              </a:spcBef>
              <a:defRPr/>
            </a:pPr>
            <a:r>
              <a:rPr lang="en-US" sz="675" dirty="0">
                <a:solidFill>
                  <a:srgbClr val="FFFFFF">
                    <a:lumMod val="50000"/>
                  </a:srgbClr>
                </a:solidFill>
                <a:latin typeface="Calibri" panose="020F0502020204030204" pitchFamily="34" charset="0"/>
                <a:cs typeface="Calibri" panose="020F0502020204030204" pitchFamily="34" charset="0"/>
              </a:rPr>
              <a:t>Source: </a:t>
            </a:r>
            <a:r>
              <a:rPr lang="en-US" sz="675" dirty="0" err="1">
                <a:solidFill>
                  <a:srgbClr val="FFFFFF">
                    <a:lumMod val="50000"/>
                  </a:srgbClr>
                </a:solidFill>
                <a:latin typeface="Calibri" panose="020F0502020204030204" pitchFamily="34" charset="0"/>
                <a:cs typeface="Calibri" panose="020F0502020204030204" pitchFamily="34" charset="0"/>
              </a:rPr>
              <a:t>SmartAsset</a:t>
            </a:r>
            <a:r>
              <a:rPr lang="en-US" sz="675" dirty="0">
                <a:solidFill>
                  <a:srgbClr val="FFFFFF">
                    <a:lumMod val="50000"/>
                  </a:srgbClr>
                </a:solidFill>
                <a:latin typeface="Calibri" panose="020F0502020204030204" pitchFamily="34" charset="0"/>
                <a:cs typeface="Calibri" panose="020F0502020204030204" pitchFamily="34" charset="0"/>
              </a:rPr>
              <a:t>. (2024). Inflation Calculator 2024 - Calculate U.S. Inflation By Year.</a:t>
            </a:r>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rcRect/>
          <a:stretch/>
        </p:blipFill>
        <p:spPr>
          <a:xfrm>
            <a:off x="1118598" y="2319370"/>
            <a:ext cx="496248" cy="496248"/>
          </a:xfrm>
          <a:prstGeom prst="rect">
            <a:avLst/>
          </a:prstGeom>
        </p:spPr>
      </p:pic>
      <p:pic>
        <p:nvPicPr>
          <p:cNvPr id="19" name="Picture 18">
            <a:extLst>
              <a:ext uri="{FF2B5EF4-FFF2-40B4-BE49-F238E27FC236}">
                <a16:creationId xmlns:a16="http://schemas.microsoft.com/office/drawing/2014/main" id="{95A0CC76-B1E8-7E49-B714-4B681E065FC9}"/>
              </a:ext>
            </a:extLst>
          </p:cNvPr>
          <p:cNvPicPr>
            <a:picLocks noChangeAspect="1"/>
          </p:cNvPicPr>
          <p:nvPr/>
        </p:nvPicPr>
        <p:blipFill>
          <a:blip r:embed="rId3">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711774" y="1921453"/>
            <a:ext cx="895182" cy="895182"/>
          </a:xfrm>
          <a:prstGeom prst="rect">
            <a:avLst/>
          </a:prstGeom>
        </p:spPr>
      </p:pic>
      <p:sp>
        <p:nvSpPr>
          <p:cNvPr id="3" name="Rectangle 2">
            <a:extLst>
              <a:ext uri="{FF2B5EF4-FFF2-40B4-BE49-F238E27FC236}">
                <a16:creationId xmlns:a16="http://schemas.microsoft.com/office/drawing/2014/main" id="{55FB42FC-3EA5-AD4F-B4D1-F02BE20915D3}"/>
              </a:ext>
            </a:extLst>
          </p:cNvPr>
          <p:cNvSpPr/>
          <p:nvPr/>
        </p:nvSpPr>
        <p:spPr>
          <a:xfrm>
            <a:off x="966348" y="2813149"/>
            <a:ext cx="1783117"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Medical Costs</a:t>
            </a:r>
            <a:r>
              <a:rPr lang="en-US" sz="1350" b="1" baseline="30000" dirty="0">
                <a:solidFill>
                  <a:srgbClr val="5B5D61"/>
                </a:solidFill>
                <a:latin typeface="Calibri" panose="020F0502020204030204" pitchFamily="34" charset="0"/>
                <a:cs typeface="Calibri" panose="020F0502020204030204" pitchFamily="34" charset="0"/>
              </a:rPr>
              <a:t>6</a:t>
            </a:r>
          </a:p>
        </p:txBody>
      </p:sp>
      <p:sp>
        <p:nvSpPr>
          <p:cNvPr id="8" name="Rectangle 7">
            <a:extLst>
              <a:ext uri="{FF2B5EF4-FFF2-40B4-BE49-F238E27FC236}">
                <a16:creationId xmlns:a16="http://schemas.microsoft.com/office/drawing/2014/main" id="{69396EA3-78DA-1443-9ECD-9481BF8B6E59}"/>
              </a:ext>
            </a:extLst>
          </p:cNvPr>
          <p:cNvSpPr/>
          <p:nvPr/>
        </p:nvSpPr>
        <p:spPr>
          <a:xfrm>
            <a:off x="482143" y="1881285"/>
            <a:ext cx="668773" cy="300210"/>
          </a:xfrm>
          <a:prstGeom prst="rect">
            <a:avLst/>
          </a:prstGeom>
        </p:spPr>
        <p:txBody>
          <a:bodyPr wrap="squar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$6,159</a:t>
            </a:r>
          </a:p>
        </p:txBody>
      </p:sp>
      <p:sp>
        <p:nvSpPr>
          <p:cNvPr id="20" name="Rectangle 19">
            <a:extLst>
              <a:ext uri="{FF2B5EF4-FFF2-40B4-BE49-F238E27FC236}">
                <a16:creationId xmlns:a16="http://schemas.microsoft.com/office/drawing/2014/main" id="{0DBA0BED-BE1E-D741-9D8D-82A7ED6F6DCE}"/>
              </a:ext>
            </a:extLst>
          </p:cNvPr>
          <p:cNvSpPr/>
          <p:nvPr/>
        </p:nvSpPr>
        <p:spPr>
          <a:xfrm>
            <a:off x="2576707" y="1635201"/>
            <a:ext cx="670376"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$9,518</a:t>
            </a:r>
          </a:p>
        </p:txBody>
      </p:sp>
      <p:cxnSp>
        <p:nvCxnSpPr>
          <p:cNvPr id="10" name="Elbow Connector 9">
            <a:extLst>
              <a:ext uri="{FF2B5EF4-FFF2-40B4-BE49-F238E27FC236}">
                <a16:creationId xmlns:a16="http://schemas.microsoft.com/office/drawing/2014/main" id="{64CA24B8-43BF-4A41-9DDF-56382A980095}"/>
              </a:ext>
            </a:extLst>
          </p:cNvPr>
          <p:cNvCxnSpPr>
            <a:stCxn id="20" idx="1"/>
            <a:endCxn id="19" idx="0"/>
          </p:cNvCxnSpPr>
          <p:nvPr/>
        </p:nvCxnSpPr>
        <p:spPr>
          <a:xfrm rot="10800000" flipV="1">
            <a:off x="2159365" y="1785242"/>
            <a:ext cx="417342" cy="136211"/>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7" name="Elbow Connector 26">
            <a:extLst>
              <a:ext uri="{FF2B5EF4-FFF2-40B4-BE49-F238E27FC236}">
                <a16:creationId xmlns:a16="http://schemas.microsoft.com/office/drawing/2014/main" id="{177BBFCA-B5D6-1947-9D1F-54F685B880B9}"/>
              </a:ext>
            </a:extLst>
          </p:cNvPr>
          <p:cNvCxnSpPr>
            <a:cxnSpLocks/>
            <a:stCxn id="8" idx="3"/>
            <a:endCxn id="23" idx="0"/>
          </p:cNvCxnSpPr>
          <p:nvPr/>
        </p:nvCxnSpPr>
        <p:spPr>
          <a:xfrm>
            <a:off x="1150916" y="2031390"/>
            <a:ext cx="215807" cy="28798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5B2F9DA8-2480-D349-926D-F4A82EA6480C}"/>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948655" y="3871208"/>
            <a:ext cx="514088" cy="514088"/>
          </a:xfrm>
          <a:prstGeom prst="rect">
            <a:avLst/>
          </a:prstGeom>
        </p:spPr>
      </p:pic>
      <p:pic>
        <p:nvPicPr>
          <p:cNvPr id="29" name="Picture 28">
            <a:extLst>
              <a:ext uri="{FF2B5EF4-FFF2-40B4-BE49-F238E27FC236}">
                <a16:creationId xmlns:a16="http://schemas.microsoft.com/office/drawing/2014/main" id="{029EB45D-6D93-D141-9515-3EC80D4355C2}"/>
              </a:ext>
            </a:extLst>
          </p:cNvPr>
          <p:cNvPicPr>
            <a:picLocks noChangeAspect="1"/>
          </p:cNvPicPr>
          <p:nvPr/>
        </p:nvPicPr>
        <p:blipFill>
          <a:blip r:embed="rId4">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584564" y="3490114"/>
            <a:ext cx="895182" cy="895182"/>
          </a:xfrm>
          <a:prstGeom prst="rect">
            <a:avLst/>
          </a:prstGeom>
        </p:spPr>
      </p:pic>
      <p:sp>
        <p:nvSpPr>
          <p:cNvPr id="31" name="Rectangle 30">
            <a:extLst>
              <a:ext uri="{FF2B5EF4-FFF2-40B4-BE49-F238E27FC236}">
                <a16:creationId xmlns:a16="http://schemas.microsoft.com/office/drawing/2014/main" id="{7EB04D6A-4698-4D4F-8953-7418F0BC6911}"/>
              </a:ext>
            </a:extLst>
          </p:cNvPr>
          <p:cNvSpPr/>
          <p:nvPr/>
        </p:nvSpPr>
        <p:spPr>
          <a:xfrm>
            <a:off x="839138" y="4381811"/>
            <a:ext cx="1472967"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Groceries</a:t>
            </a:r>
            <a:r>
              <a:rPr lang="en-US" sz="1350" b="1" baseline="30000" dirty="0">
                <a:solidFill>
                  <a:srgbClr val="5B5D61"/>
                </a:solidFill>
                <a:latin typeface="Calibri" panose="020F0502020204030204" pitchFamily="34" charset="0"/>
                <a:cs typeface="Calibri" panose="020F0502020204030204" pitchFamily="34" charset="0"/>
              </a:rPr>
              <a:t>6</a:t>
            </a:r>
          </a:p>
        </p:txBody>
      </p:sp>
      <p:sp>
        <p:nvSpPr>
          <p:cNvPr id="32" name="Rectangle 31">
            <a:extLst>
              <a:ext uri="{FF2B5EF4-FFF2-40B4-BE49-F238E27FC236}">
                <a16:creationId xmlns:a16="http://schemas.microsoft.com/office/drawing/2014/main" id="{8116C07B-674F-C748-8C94-D294E903A9F1}"/>
              </a:ext>
            </a:extLst>
          </p:cNvPr>
          <p:cNvSpPr/>
          <p:nvPr/>
        </p:nvSpPr>
        <p:spPr>
          <a:xfrm>
            <a:off x="427376" y="3461658"/>
            <a:ext cx="670376"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$9,985</a:t>
            </a:r>
          </a:p>
        </p:txBody>
      </p:sp>
      <p:sp>
        <p:nvSpPr>
          <p:cNvPr id="33" name="Rectangle 32">
            <a:extLst>
              <a:ext uri="{FF2B5EF4-FFF2-40B4-BE49-F238E27FC236}">
                <a16:creationId xmlns:a16="http://schemas.microsoft.com/office/drawing/2014/main" id="{7A661CCB-4DB3-C549-8A14-B2B9EA2A6D7D}"/>
              </a:ext>
            </a:extLst>
          </p:cNvPr>
          <p:cNvSpPr/>
          <p:nvPr/>
        </p:nvSpPr>
        <p:spPr>
          <a:xfrm>
            <a:off x="2449498" y="3203863"/>
            <a:ext cx="758541"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$15,430</a:t>
            </a:r>
          </a:p>
        </p:txBody>
      </p:sp>
      <p:cxnSp>
        <p:nvCxnSpPr>
          <p:cNvPr id="34" name="Elbow Connector 33">
            <a:extLst>
              <a:ext uri="{FF2B5EF4-FFF2-40B4-BE49-F238E27FC236}">
                <a16:creationId xmlns:a16="http://schemas.microsoft.com/office/drawing/2014/main" id="{D4EB1BF7-D72B-4D4A-A9B0-3ADC0BE8CA13}"/>
              </a:ext>
            </a:extLst>
          </p:cNvPr>
          <p:cNvCxnSpPr>
            <a:cxnSpLocks/>
            <a:stCxn id="33" idx="1"/>
            <a:endCxn id="29" idx="0"/>
          </p:cNvCxnSpPr>
          <p:nvPr/>
        </p:nvCxnSpPr>
        <p:spPr>
          <a:xfrm rot="10800000" flipV="1">
            <a:off x="2032155" y="3353904"/>
            <a:ext cx="417342" cy="13621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5" name="Elbow Connector 34">
            <a:extLst>
              <a:ext uri="{FF2B5EF4-FFF2-40B4-BE49-F238E27FC236}">
                <a16:creationId xmlns:a16="http://schemas.microsoft.com/office/drawing/2014/main" id="{7C49855A-0AC1-4443-957B-9856065C28FD}"/>
              </a:ext>
            </a:extLst>
          </p:cNvPr>
          <p:cNvCxnSpPr>
            <a:cxnSpLocks/>
            <a:stCxn id="32" idx="3"/>
            <a:endCxn id="28" idx="0"/>
          </p:cNvCxnSpPr>
          <p:nvPr/>
        </p:nvCxnSpPr>
        <p:spPr>
          <a:xfrm>
            <a:off x="1097753" y="3611700"/>
            <a:ext cx="107947" cy="259509"/>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57D0C009-CFA4-C04D-9E85-FE739C68340D}"/>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3956256" y="2138479"/>
            <a:ext cx="694565" cy="694565"/>
          </a:xfrm>
          <a:prstGeom prst="rect">
            <a:avLst/>
          </a:prstGeom>
        </p:spPr>
      </p:pic>
      <p:pic>
        <p:nvPicPr>
          <p:cNvPr id="37" name="Picture 36">
            <a:extLst>
              <a:ext uri="{FF2B5EF4-FFF2-40B4-BE49-F238E27FC236}">
                <a16:creationId xmlns:a16="http://schemas.microsoft.com/office/drawing/2014/main" id="{AE27A6A3-E599-4E47-B726-5B023A6E5C5B}"/>
              </a:ext>
            </a:extLst>
          </p:cNvPr>
          <p:cNvPicPr>
            <a:picLocks noChangeAspect="1"/>
          </p:cNvPicPr>
          <p:nvPr/>
        </p:nvPicPr>
        <p:blipFill>
          <a:blip r:embed="rId5">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91159" y="1968114"/>
            <a:ext cx="895182" cy="895182"/>
          </a:xfrm>
          <a:prstGeom prst="rect">
            <a:avLst/>
          </a:prstGeom>
        </p:spPr>
      </p:pic>
      <p:sp>
        <p:nvSpPr>
          <p:cNvPr id="38" name="Rectangle 37">
            <a:extLst>
              <a:ext uri="{FF2B5EF4-FFF2-40B4-BE49-F238E27FC236}">
                <a16:creationId xmlns:a16="http://schemas.microsoft.com/office/drawing/2014/main" id="{522B57BB-C45F-C041-BDC4-DA2A360CE45E}"/>
              </a:ext>
            </a:extLst>
          </p:cNvPr>
          <p:cNvSpPr/>
          <p:nvPr/>
        </p:nvSpPr>
        <p:spPr>
          <a:xfrm>
            <a:off x="4389318" y="2739968"/>
            <a:ext cx="845873"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New Car</a:t>
            </a:r>
            <a:r>
              <a:rPr lang="en-US" sz="1350" b="1" baseline="30000" dirty="0">
                <a:solidFill>
                  <a:srgbClr val="5B5D61"/>
                </a:solidFill>
                <a:latin typeface="Calibri" panose="020F0502020204030204" pitchFamily="34" charset="0"/>
                <a:cs typeface="Calibri" panose="020F0502020204030204" pitchFamily="34" charset="0"/>
              </a:rPr>
              <a:t>7</a:t>
            </a:r>
          </a:p>
        </p:txBody>
      </p:sp>
      <p:sp>
        <p:nvSpPr>
          <p:cNvPr id="39" name="Rectangle 38">
            <a:extLst>
              <a:ext uri="{FF2B5EF4-FFF2-40B4-BE49-F238E27FC236}">
                <a16:creationId xmlns:a16="http://schemas.microsoft.com/office/drawing/2014/main" id="{E2160D2E-DDCA-3641-B14D-5B45C44775E3}"/>
              </a:ext>
            </a:extLst>
          </p:cNvPr>
          <p:cNvSpPr/>
          <p:nvPr/>
        </p:nvSpPr>
        <p:spPr>
          <a:xfrm>
            <a:off x="3484803" y="1779787"/>
            <a:ext cx="758541"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$48,397</a:t>
            </a:r>
          </a:p>
        </p:txBody>
      </p:sp>
      <p:sp>
        <p:nvSpPr>
          <p:cNvPr id="40" name="Rectangle 39">
            <a:extLst>
              <a:ext uri="{FF2B5EF4-FFF2-40B4-BE49-F238E27FC236}">
                <a16:creationId xmlns:a16="http://schemas.microsoft.com/office/drawing/2014/main" id="{2A5F2D7C-4F1D-9F49-8D3E-1A955BC67275}"/>
              </a:ext>
            </a:extLst>
          </p:cNvPr>
          <p:cNvSpPr/>
          <p:nvPr/>
        </p:nvSpPr>
        <p:spPr>
          <a:xfrm>
            <a:off x="5656091" y="1584739"/>
            <a:ext cx="758541"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$74,789</a:t>
            </a:r>
          </a:p>
        </p:txBody>
      </p:sp>
      <p:cxnSp>
        <p:nvCxnSpPr>
          <p:cNvPr id="41" name="Elbow Connector 40">
            <a:extLst>
              <a:ext uri="{FF2B5EF4-FFF2-40B4-BE49-F238E27FC236}">
                <a16:creationId xmlns:a16="http://schemas.microsoft.com/office/drawing/2014/main" id="{C70E18BE-6E8A-6444-A4D2-8B45BF94D167}"/>
              </a:ext>
            </a:extLst>
          </p:cNvPr>
          <p:cNvCxnSpPr>
            <a:stCxn id="40" idx="1"/>
            <a:endCxn id="37" idx="0"/>
          </p:cNvCxnSpPr>
          <p:nvPr/>
        </p:nvCxnSpPr>
        <p:spPr>
          <a:xfrm rot="10800000" flipV="1">
            <a:off x="5238750" y="1734780"/>
            <a:ext cx="417340" cy="233334"/>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id="{49782174-02BF-584E-A1CE-C91242D4C18E}"/>
              </a:ext>
            </a:extLst>
          </p:cNvPr>
          <p:cNvCxnSpPr>
            <a:cxnSpLocks/>
            <a:stCxn id="39" idx="3"/>
            <a:endCxn id="36" idx="0"/>
          </p:cNvCxnSpPr>
          <p:nvPr/>
        </p:nvCxnSpPr>
        <p:spPr>
          <a:xfrm>
            <a:off x="4243344" y="1929828"/>
            <a:ext cx="60195" cy="20865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13EB556F-513C-7C45-8394-DAE50C55DA47}"/>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4004812" y="3747003"/>
            <a:ext cx="619091" cy="619091"/>
          </a:xfrm>
          <a:prstGeom prst="rect">
            <a:avLst/>
          </a:prstGeom>
        </p:spPr>
      </p:pic>
      <p:pic>
        <p:nvPicPr>
          <p:cNvPr id="46" name="Picture 45">
            <a:extLst>
              <a:ext uri="{FF2B5EF4-FFF2-40B4-BE49-F238E27FC236}">
                <a16:creationId xmlns:a16="http://schemas.microsoft.com/office/drawing/2014/main" id="{5F3543D3-22C4-A749-B8CA-C4CC6623302C}"/>
              </a:ext>
            </a:extLst>
          </p:cNvPr>
          <p:cNvPicPr>
            <a:picLocks noChangeAspect="1"/>
          </p:cNvPicPr>
          <p:nvPr/>
        </p:nvPicPr>
        <p:blipFill>
          <a:blip r:embed="rId6">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50238" y="3470910"/>
            <a:ext cx="895182" cy="895182"/>
          </a:xfrm>
          <a:prstGeom prst="rect">
            <a:avLst/>
          </a:prstGeom>
        </p:spPr>
      </p:pic>
      <p:sp>
        <p:nvSpPr>
          <p:cNvPr id="47" name="Rectangle 46">
            <a:extLst>
              <a:ext uri="{FF2B5EF4-FFF2-40B4-BE49-F238E27FC236}">
                <a16:creationId xmlns:a16="http://schemas.microsoft.com/office/drawing/2014/main" id="{27B3E01B-A204-8545-A39F-A453B375823E}"/>
              </a:ext>
            </a:extLst>
          </p:cNvPr>
          <p:cNvSpPr/>
          <p:nvPr/>
        </p:nvSpPr>
        <p:spPr>
          <a:xfrm>
            <a:off x="4004810" y="4362607"/>
            <a:ext cx="1891030"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Long Term Care</a:t>
            </a:r>
            <a:r>
              <a:rPr lang="en-US" sz="1350" b="1" baseline="30000" dirty="0">
                <a:solidFill>
                  <a:srgbClr val="5B5D61"/>
                </a:solidFill>
                <a:latin typeface="Calibri" panose="020F0502020204030204" pitchFamily="34" charset="0"/>
                <a:cs typeface="Calibri" panose="020F0502020204030204" pitchFamily="34" charset="0"/>
              </a:rPr>
              <a:t>8</a:t>
            </a:r>
          </a:p>
        </p:txBody>
      </p:sp>
      <p:sp>
        <p:nvSpPr>
          <p:cNvPr id="48" name="Rectangle 47">
            <a:extLst>
              <a:ext uri="{FF2B5EF4-FFF2-40B4-BE49-F238E27FC236}">
                <a16:creationId xmlns:a16="http://schemas.microsoft.com/office/drawing/2014/main" id="{1D6226FE-9F85-3C4B-A4F1-44EB786AAB8C}"/>
              </a:ext>
            </a:extLst>
          </p:cNvPr>
          <p:cNvSpPr/>
          <p:nvPr/>
        </p:nvSpPr>
        <p:spPr>
          <a:xfrm>
            <a:off x="3449682" y="3401967"/>
            <a:ext cx="846707"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$113,725</a:t>
            </a:r>
          </a:p>
        </p:txBody>
      </p:sp>
      <p:sp>
        <p:nvSpPr>
          <p:cNvPr id="49" name="Rectangle 48">
            <a:extLst>
              <a:ext uri="{FF2B5EF4-FFF2-40B4-BE49-F238E27FC236}">
                <a16:creationId xmlns:a16="http://schemas.microsoft.com/office/drawing/2014/main" id="{BA8D49DF-254E-584F-B661-E957DB4D04B3}"/>
              </a:ext>
            </a:extLst>
          </p:cNvPr>
          <p:cNvSpPr/>
          <p:nvPr/>
        </p:nvSpPr>
        <p:spPr>
          <a:xfrm>
            <a:off x="5615171" y="3184659"/>
            <a:ext cx="846707"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$175,741</a:t>
            </a:r>
          </a:p>
        </p:txBody>
      </p:sp>
      <p:cxnSp>
        <p:nvCxnSpPr>
          <p:cNvPr id="50" name="Elbow Connector 49">
            <a:extLst>
              <a:ext uri="{FF2B5EF4-FFF2-40B4-BE49-F238E27FC236}">
                <a16:creationId xmlns:a16="http://schemas.microsoft.com/office/drawing/2014/main" id="{F521E538-7B2C-E64A-9734-44344C37B769}"/>
              </a:ext>
            </a:extLst>
          </p:cNvPr>
          <p:cNvCxnSpPr>
            <a:stCxn id="49" idx="1"/>
            <a:endCxn id="46" idx="0"/>
          </p:cNvCxnSpPr>
          <p:nvPr/>
        </p:nvCxnSpPr>
        <p:spPr>
          <a:xfrm rot="10800000" flipV="1">
            <a:off x="5197831" y="3334700"/>
            <a:ext cx="417341" cy="13621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61861B17-7F47-C440-94A3-4538605F2DEC}"/>
              </a:ext>
            </a:extLst>
          </p:cNvPr>
          <p:cNvSpPr/>
          <p:nvPr/>
        </p:nvSpPr>
        <p:spPr>
          <a:xfrm>
            <a:off x="6971745" y="1531102"/>
            <a:ext cx="196112" cy="196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59" name="TextBox 58">
            <a:extLst>
              <a:ext uri="{FF2B5EF4-FFF2-40B4-BE49-F238E27FC236}">
                <a16:creationId xmlns:a16="http://schemas.microsoft.com/office/drawing/2014/main" id="{98B9766B-F98F-8F42-AB93-2608153B5AB8}"/>
              </a:ext>
            </a:extLst>
          </p:cNvPr>
          <p:cNvSpPr txBox="1"/>
          <p:nvPr/>
        </p:nvSpPr>
        <p:spPr>
          <a:xfrm>
            <a:off x="7233002" y="1513353"/>
            <a:ext cx="1534026" cy="276999"/>
          </a:xfrm>
          <a:prstGeom prst="rect">
            <a:avLst/>
          </a:prstGeom>
          <a:noFill/>
        </p:spPr>
        <p:txBody>
          <a:bodyPr wrap="square" rtlCol="0">
            <a:spAutoFit/>
          </a:bodyPr>
          <a:lstStyle/>
          <a:p>
            <a:pPr defTabSz="342900">
              <a:defRPr/>
            </a:pPr>
            <a:r>
              <a:rPr lang="en-US" sz="1200" b="1" dirty="0">
                <a:solidFill>
                  <a:srgbClr val="477388"/>
                </a:solidFill>
                <a:latin typeface="Calibri" panose="020F0502020204030204" pitchFamily="34" charset="0"/>
                <a:cs typeface="Calibri" panose="020F0502020204030204" pitchFamily="34" charset="0"/>
              </a:rPr>
              <a:t>Today’s Cost</a:t>
            </a:r>
          </a:p>
        </p:txBody>
      </p:sp>
      <p:sp>
        <p:nvSpPr>
          <p:cNvPr id="60" name="Oval 59">
            <a:extLst>
              <a:ext uri="{FF2B5EF4-FFF2-40B4-BE49-F238E27FC236}">
                <a16:creationId xmlns:a16="http://schemas.microsoft.com/office/drawing/2014/main" id="{8EFBA608-5379-604E-9991-760DBFD52376}"/>
              </a:ext>
            </a:extLst>
          </p:cNvPr>
          <p:cNvSpPr/>
          <p:nvPr/>
        </p:nvSpPr>
        <p:spPr>
          <a:xfrm>
            <a:off x="6968306" y="1861763"/>
            <a:ext cx="196112" cy="196112"/>
          </a:xfrm>
          <a:prstGeom prst="ellipse">
            <a:avLst/>
          </a:prstGeom>
          <a:solidFill>
            <a:srgbClr val="6A6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61" name="TextBox 60">
            <a:extLst>
              <a:ext uri="{FF2B5EF4-FFF2-40B4-BE49-F238E27FC236}">
                <a16:creationId xmlns:a16="http://schemas.microsoft.com/office/drawing/2014/main" id="{732BB8AC-9BAE-9740-81EA-9EA17E3C89E0}"/>
              </a:ext>
            </a:extLst>
          </p:cNvPr>
          <p:cNvSpPr txBox="1"/>
          <p:nvPr/>
        </p:nvSpPr>
        <p:spPr>
          <a:xfrm>
            <a:off x="7233002" y="1819893"/>
            <a:ext cx="1534026" cy="276999"/>
          </a:xfrm>
          <a:prstGeom prst="rect">
            <a:avLst/>
          </a:prstGeom>
          <a:noFill/>
        </p:spPr>
        <p:txBody>
          <a:bodyPr wrap="square" rtlCol="0">
            <a:spAutoFit/>
          </a:bodyPr>
          <a:lstStyle/>
          <a:p>
            <a:pPr defTabSz="342900">
              <a:defRPr/>
            </a:pPr>
            <a:r>
              <a:rPr lang="en-US" sz="1200" b="1" dirty="0">
                <a:solidFill>
                  <a:srgbClr val="6A6B3F"/>
                </a:solidFill>
                <a:latin typeface="Calibri" panose="020F0502020204030204" pitchFamily="34" charset="0"/>
                <a:cs typeface="Calibri" panose="020F0502020204030204" pitchFamily="34" charset="0"/>
              </a:rPr>
              <a:t>In 20 Years</a:t>
            </a:r>
          </a:p>
        </p:txBody>
      </p:sp>
      <p:sp>
        <p:nvSpPr>
          <p:cNvPr id="4" name="Date Placeholder 3">
            <a:extLst>
              <a:ext uri="{FF2B5EF4-FFF2-40B4-BE49-F238E27FC236}">
                <a16:creationId xmlns:a16="http://schemas.microsoft.com/office/drawing/2014/main" id="{74266278-0F5A-7AE6-1E4D-984087897218}"/>
              </a:ext>
            </a:extLst>
          </p:cNvPr>
          <p:cNvSpPr>
            <a:spLocks noGrp="1"/>
          </p:cNvSpPr>
          <p:nvPr>
            <p:ph type="dt" sz="half" idx="2"/>
          </p:nvPr>
        </p:nvSpPr>
        <p:spPr/>
        <p:txBody>
          <a:bodyPr/>
          <a:lstStyle/>
          <a:p>
            <a:pPr algn="ctr"/>
            <a:r>
              <a:rPr lang="en-US"/>
              <a:t>2025/02/03</a:t>
            </a:r>
            <a:endParaRPr lang="en-US" dirty="0"/>
          </a:p>
        </p:txBody>
      </p:sp>
      <p:sp>
        <p:nvSpPr>
          <p:cNvPr id="5" name="Footer Placeholder 4">
            <a:extLst>
              <a:ext uri="{FF2B5EF4-FFF2-40B4-BE49-F238E27FC236}">
                <a16:creationId xmlns:a16="http://schemas.microsoft.com/office/drawing/2014/main" id="{B71EA42C-FC7E-68E6-C75F-39182AA88DD2}"/>
              </a:ext>
            </a:extLst>
          </p:cNvPr>
          <p:cNvSpPr>
            <a:spLocks noGrp="1"/>
          </p:cNvSpPr>
          <p:nvPr>
            <p:ph type="ftr" sz="quarter" idx="3"/>
          </p:nvPr>
        </p:nvSpPr>
        <p:spPr/>
        <p:txBody>
          <a:bodyPr/>
          <a:lstStyle/>
          <a:p>
            <a:r>
              <a:rPr lang="en-US"/>
              <a:t>47-10780-29</a:t>
            </a:r>
            <a:endParaRPr lang="en-US" dirty="0"/>
          </a:p>
        </p:txBody>
      </p:sp>
      <p:sp>
        <p:nvSpPr>
          <p:cNvPr id="11" name="Text Placeholder 7">
            <a:extLst>
              <a:ext uri="{FF2B5EF4-FFF2-40B4-BE49-F238E27FC236}">
                <a16:creationId xmlns:a16="http://schemas.microsoft.com/office/drawing/2014/main" id="{6261A97D-4188-FC49-9DC7-B7B1CAD15D71}"/>
              </a:ext>
            </a:extLst>
          </p:cNvPr>
          <p:cNvSpPr txBox="1">
            <a:spLocks/>
          </p:cNvSpPr>
          <p:nvPr/>
        </p:nvSpPr>
        <p:spPr>
          <a:xfrm>
            <a:off x="270200" y="1247735"/>
            <a:ext cx="8457009" cy="298494"/>
          </a:xfrm>
          <a:prstGeom prst="rect">
            <a:avLst/>
          </a:prstGeom>
        </p:spPr>
        <p:txBody>
          <a:bodyPr/>
          <a:lstStyle>
            <a:lvl1pPr marL="171141" indent="-171141" algn="l" defTabSz="684566" rtl="0" eaLnBrk="1" latinLnBrk="0" hangingPunct="1">
              <a:lnSpc>
                <a:spcPct val="90000"/>
              </a:lnSpc>
              <a:spcBef>
                <a:spcPts val="749"/>
              </a:spcBef>
              <a:buFont typeface="Arial" panose="020B0604020202020204" pitchFamily="34" charset="0"/>
              <a:buChar char="•"/>
              <a:defRPr sz="1797" b="0" i="0" kern="1200">
                <a:solidFill>
                  <a:schemeClr val="accent3"/>
                </a:solidFill>
                <a:latin typeface="+mn-lt"/>
                <a:ea typeface="+mn-ea"/>
                <a:cs typeface="Calibri" panose="020F0502020204030204" pitchFamily="34" charset="0"/>
              </a:defRPr>
            </a:lvl1pPr>
            <a:lvl2pPr marL="513424" indent="-171141" algn="l" defTabSz="684566" rtl="0" eaLnBrk="1" latinLnBrk="0" hangingPunct="1">
              <a:lnSpc>
                <a:spcPct val="90000"/>
              </a:lnSpc>
              <a:spcBef>
                <a:spcPts val="374"/>
              </a:spcBef>
              <a:buFont typeface="Arial" panose="020B0604020202020204" pitchFamily="34" charset="0"/>
              <a:buChar char="•"/>
              <a:defRPr sz="1497" b="0" i="0" kern="1200">
                <a:solidFill>
                  <a:schemeClr val="accent3"/>
                </a:solidFill>
                <a:latin typeface="+mn-lt"/>
                <a:ea typeface="+mn-ea"/>
                <a:cs typeface="Calibri" panose="020F0502020204030204" pitchFamily="34" charset="0"/>
              </a:defRPr>
            </a:lvl2pPr>
            <a:lvl3pPr marL="855707" indent="-171141" algn="l" defTabSz="684566" rtl="0" eaLnBrk="1" latinLnBrk="0" hangingPunct="1">
              <a:lnSpc>
                <a:spcPct val="90000"/>
              </a:lnSpc>
              <a:spcBef>
                <a:spcPts val="374"/>
              </a:spcBef>
              <a:buFont typeface="Arial" panose="020B0604020202020204" pitchFamily="34" charset="0"/>
              <a:buChar char="•"/>
              <a:defRPr sz="1348" b="0" i="0" kern="1200">
                <a:solidFill>
                  <a:schemeClr val="accent3"/>
                </a:solidFill>
                <a:latin typeface="+mn-lt"/>
                <a:ea typeface="+mn-ea"/>
                <a:cs typeface="Calibri" panose="020F0502020204030204" pitchFamily="34" charset="0"/>
              </a:defRPr>
            </a:lvl3pPr>
            <a:lvl4pPr marL="1197990"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4pPr>
            <a:lvl5pPr marL="1540273"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5pPr>
            <a:lvl6pPr marL="1882555"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6pPr>
            <a:lvl7pPr marL="2224838"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7pPr>
            <a:lvl8pPr marL="2567121"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8pPr>
            <a:lvl9pPr marL="2909404"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9pPr>
          </a:lstStyle>
          <a:p>
            <a:pPr marL="0" indent="0">
              <a:buNone/>
            </a:pPr>
            <a:r>
              <a:rPr lang="en-US" b="1" dirty="0">
                <a:solidFill>
                  <a:schemeClr val="accent2"/>
                </a:solidFill>
                <a:latin typeface="Calibri" panose="020F0502020204030204" pitchFamily="34" charset="0"/>
              </a:rPr>
              <a:t>Based on a Single Person with a 20-Year Inflation Rate of 2.2% </a:t>
            </a:r>
            <a:r>
              <a:rPr lang="en-US" b="1" baseline="30000" dirty="0">
                <a:solidFill>
                  <a:schemeClr val="accent2"/>
                </a:solidFill>
                <a:latin typeface="Calibri" panose="020F0502020204030204" pitchFamily="34" charset="0"/>
              </a:rPr>
              <a:t>5</a:t>
            </a:r>
          </a:p>
        </p:txBody>
      </p:sp>
      <p:cxnSp>
        <p:nvCxnSpPr>
          <p:cNvPr id="24" name="Elbow Connector 23">
            <a:extLst>
              <a:ext uri="{FF2B5EF4-FFF2-40B4-BE49-F238E27FC236}">
                <a16:creationId xmlns:a16="http://schemas.microsoft.com/office/drawing/2014/main" id="{18B7E93C-14ED-89A3-849B-CF39226D337C}"/>
              </a:ext>
            </a:extLst>
          </p:cNvPr>
          <p:cNvCxnSpPr>
            <a:cxnSpLocks/>
          </p:cNvCxnSpPr>
          <p:nvPr/>
        </p:nvCxnSpPr>
        <p:spPr>
          <a:xfrm>
            <a:off x="4323202" y="3554973"/>
            <a:ext cx="60195" cy="20865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818797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5" name="Content Placeholder 14"/>
          <p:cNvSpPr>
            <a:spLocks noGrp="1"/>
          </p:cNvSpPr>
          <p:nvPr>
            <p:ph idx="1"/>
          </p:nvPr>
        </p:nvSpPr>
        <p:spPr>
          <a:xfrm>
            <a:off x="337772" y="1249491"/>
            <a:ext cx="3638805"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Everyone’s retirement income needs are different, but on average, Social Security and a state pension are not enough to meet expenses</a:t>
            </a:r>
            <a:r>
              <a:rPr lang="en-US" b="0" dirty="0">
                <a:solidFill>
                  <a:schemeClr val="bg1">
                    <a:lumMod val="65000"/>
                  </a:schemeClr>
                </a:solidFill>
                <a:latin typeface="Calibri" panose="020F0502020204030204" pitchFamily="34" charset="0"/>
                <a:cs typeface="Calibri" panose="020F0502020204030204" pitchFamily="34" charset="0"/>
              </a:rPr>
              <a:t>.</a:t>
            </a:r>
          </a:p>
          <a:p>
            <a:pPr marL="0" indent="0">
              <a:buNone/>
            </a:pPr>
            <a:endParaRPr lang="en-US" b="0" dirty="0"/>
          </a:p>
        </p:txBody>
      </p:sp>
      <p:sp>
        <p:nvSpPr>
          <p:cNvPr id="3" name="Text Placeholder 2">
            <a:extLst>
              <a:ext uri="{FF2B5EF4-FFF2-40B4-BE49-F238E27FC236}">
                <a16:creationId xmlns:a16="http://schemas.microsoft.com/office/drawing/2014/main" id="{DD22A070-BB63-7742-BDD8-7A612F0D0B25}"/>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24</a:t>
            </a:fld>
            <a:endParaRPr lang="en-US" dirty="0"/>
          </a:p>
        </p:txBody>
      </p:sp>
      <p:sp>
        <p:nvSpPr>
          <p:cNvPr id="9" name="TextBox 8"/>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graphicFrame>
        <p:nvGraphicFramePr>
          <p:cNvPr id="24" name="Chart 23">
            <a:extLst>
              <a:ext uri="{FF2B5EF4-FFF2-40B4-BE49-F238E27FC236}">
                <a16:creationId xmlns:a16="http://schemas.microsoft.com/office/drawing/2014/main" id="{B8355813-C31D-CD41-9104-E70C6F2BBFED}"/>
              </a:ext>
            </a:extLst>
          </p:cNvPr>
          <p:cNvGraphicFramePr/>
          <p:nvPr>
            <p:extLst>
              <p:ext uri="{D42A27DB-BD31-4B8C-83A1-F6EECF244321}">
                <p14:modId xmlns:p14="http://schemas.microsoft.com/office/powerpoint/2010/main" val="145420986"/>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
        <p:nvSpPr>
          <p:cNvPr id="26" name="TextBox 25">
            <a:extLst>
              <a:ext uri="{FF2B5EF4-FFF2-40B4-BE49-F238E27FC236}">
                <a16:creationId xmlns:a16="http://schemas.microsoft.com/office/drawing/2014/main" id="{256696B9-5C59-724A-93CA-A2F641428A6F}"/>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sp>
        <p:nvSpPr>
          <p:cNvPr id="27" name="Rectangle 26">
            <a:extLst>
              <a:ext uri="{FF2B5EF4-FFF2-40B4-BE49-F238E27FC236}">
                <a16:creationId xmlns:a16="http://schemas.microsoft.com/office/drawing/2014/main" id="{CBB36AC8-16AF-944C-AE4C-1B455E9609A9}"/>
              </a:ext>
            </a:extLst>
          </p:cNvPr>
          <p:cNvSpPr/>
          <p:nvPr/>
        </p:nvSpPr>
        <p:spPr>
          <a:xfrm rot="20954391">
            <a:off x="4677390" y="1239293"/>
            <a:ext cx="2876500" cy="1761931"/>
          </a:xfrm>
          <a:custGeom>
            <a:avLst/>
            <a:gdLst>
              <a:gd name="connsiteX0" fmla="*/ 0 w 2682153"/>
              <a:gd name="connsiteY0" fmla="*/ 0 h 646331"/>
              <a:gd name="connsiteX1" fmla="*/ 2682153 w 2682153"/>
              <a:gd name="connsiteY1" fmla="*/ 0 h 646331"/>
              <a:gd name="connsiteX2" fmla="*/ 2682153 w 2682153"/>
              <a:gd name="connsiteY2" fmla="*/ 646331 h 646331"/>
              <a:gd name="connsiteX3" fmla="*/ 0 w 2682153"/>
              <a:gd name="connsiteY3" fmla="*/ 646331 h 646331"/>
              <a:gd name="connsiteX4" fmla="*/ 0 w 2682153"/>
              <a:gd name="connsiteY4" fmla="*/ 0 h 646331"/>
              <a:gd name="connsiteX0" fmla="*/ 233487 w 2915640"/>
              <a:gd name="connsiteY0" fmla="*/ 0 h 1305444"/>
              <a:gd name="connsiteX1" fmla="*/ 2915640 w 2915640"/>
              <a:gd name="connsiteY1" fmla="*/ 0 h 1305444"/>
              <a:gd name="connsiteX2" fmla="*/ 2915640 w 2915640"/>
              <a:gd name="connsiteY2" fmla="*/ 646331 h 1305444"/>
              <a:gd name="connsiteX3" fmla="*/ 0 w 2915640"/>
              <a:gd name="connsiteY3" fmla="*/ 1305444 h 1305444"/>
              <a:gd name="connsiteX4" fmla="*/ 233487 w 2915640"/>
              <a:gd name="connsiteY4" fmla="*/ 0 h 1305444"/>
              <a:gd name="connsiteX0" fmla="*/ 233487 w 2915640"/>
              <a:gd name="connsiteY0" fmla="*/ 0 h 1763066"/>
              <a:gd name="connsiteX1" fmla="*/ 2915640 w 2915640"/>
              <a:gd name="connsiteY1" fmla="*/ 0 h 1763066"/>
              <a:gd name="connsiteX2" fmla="*/ 2584365 w 2915640"/>
              <a:gd name="connsiteY2" fmla="*/ 1763066 h 1763066"/>
              <a:gd name="connsiteX3" fmla="*/ 0 w 2915640"/>
              <a:gd name="connsiteY3" fmla="*/ 1305444 h 1763066"/>
              <a:gd name="connsiteX4" fmla="*/ 233487 w 2915640"/>
              <a:gd name="connsiteY4" fmla="*/ 0 h 1763066"/>
              <a:gd name="connsiteX0" fmla="*/ 253667 w 2915640"/>
              <a:gd name="connsiteY0" fmla="*/ 1 h 3140169"/>
              <a:gd name="connsiteX1" fmla="*/ 2915640 w 2915640"/>
              <a:gd name="connsiteY1" fmla="*/ 1377103 h 3140169"/>
              <a:gd name="connsiteX2" fmla="*/ 2584365 w 2915640"/>
              <a:gd name="connsiteY2" fmla="*/ 3140169 h 3140169"/>
              <a:gd name="connsiteX3" fmla="*/ 0 w 2915640"/>
              <a:gd name="connsiteY3" fmla="*/ 2682547 h 3140169"/>
              <a:gd name="connsiteX4" fmla="*/ 253667 w 2915640"/>
              <a:gd name="connsiteY4" fmla="*/ 1 h 3140169"/>
              <a:gd name="connsiteX0" fmla="*/ 230175 w 2892148"/>
              <a:gd name="connsiteY0" fmla="*/ 1 h 3432792"/>
              <a:gd name="connsiteX1" fmla="*/ 2892148 w 2892148"/>
              <a:gd name="connsiteY1" fmla="*/ 1377103 h 3432792"/>
              <a:gd name="connsiteX2" fmla="*/ 2560873 w 2892148"/>
              <a:gd name="connsiteY2" fmla="*/ 3140169 h 3432792"/>
              <a:gd name="connsiteX3" fmla="*/ 0 w 2892148"/>
              <a:gd name="connsiteY3" fmla="*/ 3432792 h 3432792"/>
              <a:gd name="connsiteX4" fmla="*/ 230175 w 2892148"/>
              <a:gd name="connsiteY4" fmla="*/ 1 h 3432792"/>
              <a:gd name="connsiteX0" fmla="*/ 230175 w 2892148"/>
              <a:gd name="connsiteY0" fmla="*/ 1 h 4682820"/>
              <a:gd name="connsiteX1" fmla="*/ 2892148 w 2892148"/>
              <a:gd name="connsiteY1" fmla="*/ 1377103 h 4682820"/>
              <a:gd name="connsiteX2" fmla="*/ 2518337 w 2892148"/>
              <a:gd name="connsiteY2" fmla="*/ 4682821 h 4682820"/>
              <a:gd name="connsiteX3" fmla="*/ 0 w 2892148"/>
              <a:gd name="connsiteY3" fmla="*/ 3432792 h 4682820"/>
              <a:gd name="connsiteX4" fmla="*/ 230175 w 2892148"/>
              <a:gd name="connsiteY4" fmla="*/ 1 h 4682820"/>
              <a:gd name="connsiteX0" fmla="*/ 230175 w 2816332"/>
              <a:gd name="connsiteY0" fmla="*/ 20244 h 4703063"/>
              <a:gd name="connsiteX1" fmla="*/ 2816332 w 2816332"/>
              <a:gd name="connsiteY1" fmla="*/ 0 h 4703063"/>
              <a:gd name="connsiteX2" fmla="*/ 2518337 w 2816332"/>
              <a:gd name="connsiteY2" fmla="*/ 4703064 h 4703063"/>
              <a:gd name="connsiteX3" fmla="*/ 0 w 2816332"/>
              <a:gd name="connsiteY3" fmla="*/ 3453035 h 4703063"/>
              <a:gd name="connsiteX4" fmla="*/ 230175 w 2816332"/>
              <a:gd name="connsiteY4" fmla="*/ 20244 h 4703063"/>
              <a:gd name="connsiteX0" fmla="*/ 255036 w 2841193"/>
              <a:gd name="connsiteY0" fmla="*/ 20244 h 4703063"/>
              <a:gd name="connsiteX1" fmla="*/ 2841193 w 2841193"/>
              <a:gd name="connsiteY1" fmla="*/ 0 h 4703063"/>
              <a:gd name="connsiteX2" fmla="*/ 2543198 w 2841193"/>
              <a:gd name="connsiteY2" fmla="*/ 4703064 h 4703063"/>
              <a:gd name="connsiteX3" fmla="*/ 0 w 2841193"/>
              <a:gd name="connsiteY3" fmla="*/ 3499192 h 4703063"/>
              <a:gd name="connsiteX4" fmla="*/ 255036 w 2841193"/>
              <a:gd name="connsiteY4" fmla="*/ 20244 h 4703063"/>
              <a:gd name="connsiteX0" fmla="*/ 255036 w 2841193"/>
              <a:gd name="connsiteY0" fmla="*/ 20244 h 4827866"/>
              <a:gd name="connsiteX1" fmla="*/ 2841193 w 2841193"/>
              <a:gd name="connsiteY1" fmla="*/ 0 h 4827866"/>
              <a:gd name="connsiteX2" fmla="*/ 2556149 w 2841193"/>
              <a:gd name="connsiteY2" fmla="*/ 4827866 h 4827866"/>
              <a:gd name="connsiteX3" fmla="*/ 0 w 2841193"/>
              <a:gd name="connsiteY3" fmla="*/ 3499192 h 4827866"/>
              <a:gd name="connsiteX4" fmla="*/ 255036 w 2841193"/>
              <a:gd name="connsiteY4" fmla="*/ 20244 h 4827866"/>
              <a:gd name="connsiteX0" fmla="*/ 255036 w 2876500"/>
              <a:gd name="connsiteY0" fmla="*/ 60987 h 4868609"/>
              <a:gd name="connsiteX1" fmla="*/ 2876500 w 2876500"/>
              <a:gd name="connsiteY1" fmla="*/ 1 h 4868609"/>
              <a:gd name="connsiteX2" fmla="*/ 2556149 w 2876500"/>
              <a:gd name="connsiteY2" fmla="*/ 4868609 h 4868609"/>
              <a:gd name="connsiteX3" fmla="*/ 0 w 2876500"/>
              <a:gd name="connsiteY3" fmla="*/ 3539935 h 4868609"/>
              <a:gd name="connsiteX4" fmla="*/ 255036 w 2876500"/>
              <a:gd name="connsiteY4" fmla="*/ 60987 h 4868609"/>
              <a:gd name="connsiteX0" fmla="*/ 255036 w 2876500"/>
              <a:gd name="connsiteY0" fmla="*/ 60987 h 4806208"/>
              <a:gd name="connsiteX1" fmla="*/ 2876500 w 2876500"/>
              <a:gd name="connsiteY1" fmla="*/ 1 h 4806208"/>
              <a:gd name="connsiteX2" fmla="*/ 2549674 w 2876500"/>
              <a:gd name="connsiteY2" fmla="*/ 4806208 h 4806208"/>
              <a:gd name="connsiteX3" fmla="*/ 0 w 2876500"/>
              <a:gd name="connsiteY3" fmla="*/ 3539935 h 4806208"/>
              <a:gd name="connsiteX4" fmla="*/ 255036 w 2876500"/>
              <a:gd name="connsiteY4" fmla="*/ 60987 h 4806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6500" h="4806208">
                <a:moveTo>
                  <a:pt x="255036" y="60987"/>
                </a:moveTo>
                <a:lnTo>
                  <a:pt x="2876500" y="1"/>
                </a:lnTo>
                <a:lnTo>
                  <a:pt x="2549674" y="4806208"/>
                </a:lnTo>
                <a:lnTo>
                  <a:pt x="0" y="3539935"/>
                </a:lnTo>
                <a:lnTo>
                  <a:pt x="255036" y="60987"/>
                </a:lnTo>
                <a:close/>
              </a:path>
            </a:pathLst>
          </a:custGeom>
          <a:solidFill>
            <a:schemeClr val="bg1">
              <a:lumMod val="95000"/>
            </a:schemeClr>
          </a:solidFill>
        </p:spPr>
        <p:txBody>
          <a:bodyPr wrap="square" lIns="205740" tIns="137160" rIns="205740" bIns="137160">
            <a:spAutoFit/>
          </a:bodyPr>
          <a:lstStyle/>
          <a:p>
            <a:pPr lvl="0" algn="ctr"/>
            <a:r>
              <a:rPr lang="en-US" sz="1200" dirty="0">
                <a:solidFill>
                  <a:schemeClr val="accent3"/>
                </a:solidFill>
                <a:latin typeface="Calibri" panose="020F0502020204030204" pitchFamily="34" charset="0"/>
              </a:rPr>
              <a:t>How do you fill your income </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gap during retirement?</a:t>
            </a:r>
          </a:p>
        </p:txBody>
      </p:sp>
      <p:sp>
        <p:nvSpPr>
          <p:cNvPr id="28" name="TextBox 27">
            <a:extLst>
              <a:ext uri="{FF2B5EF4-FFF2-40B4-BE49-F238E27FC236}">
                <a16:creationId xmlns:a16="http://schemas.microsoft.com/office/drawing/2014/main" id="{672A3199-F55C-634B-9676-7EC775FD4B8C}"/>
              </a:ext>
            </a:extLst>
          </p:cNvPr>
          <p:cNvSpPr txBox="1"/>
          <p:nvPr/>
        </p:nvSpPr>
        <p:spPr>
          <a:xfrm rot="16200000" flipH="1">
            <a:off x="4306111" y="2389602"/>
            <a:ext cx="711706" cy="169277"/>
          </a:xfrm>
          <a:prstGeom prst="rect">
            <a:avLst/>
          </a:prstGeom>
          <a:solidFill>
            <a:schemeClr val="bg1"/>
          </a:solidFill>
        </p:spPr>
        <p:txBody>
          <a:bodyPr wrap="square" tIns="0" bIns="0" rtlCol="0">
            <a:spAutoFit/>
          </a:bodyPr>
          <a:lstStyle/>
          <a:p>
            <a:pPr algn="ctr"/>
            <a:r>
              <a:rPr lang="en-US" sz="1100" dirty="0">
                <a:solidFill>
                  <a:schemeClr val="accent3"/>
                </a:solidFill>
                <a:latin typeface="Calibri" panose="020F0502020204030204" pitchFamily="34" charset="0"/>
              </a:rPr>
              <a:t>Income $</a:t>
            </a:r>
          </a:p>
        </p:txBody>
      </p:sp>
      <p:cxnSp>
        <p:nvCxnSpPr>
          <p:cNvPr id="16" name="Straight Connector 15">
            <a:extLst>
              <a:ext uri="{FF2B5EF4-FFF2-40B4-BE49-F238E27FC236}">
                <a16:creationId xmlns:a16="http://schemas.microsoft.com/office/drawing/2014/main" id="{02DEE30F-797A-CF43-84CB-C85221672B12}"/>
              </a:ext>
            </a:extLst>
          </p:cNvPr>
          <p:cNvCxnSpPr>
            <a:cxnSpLocks/>
          </p:cNvCxnSpPr>
          <p:nvPr/>
        </p:nvCxnSpPr>
        <p:spPr>
          <a:xfrm flipV="1">
            <a:off x="4763386" y="875208"/>
            <a:ext cx="2561243" cy="507022"/>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7" name="TextBox 16">
            <a:extLst>
              <a:ext uri="{FF2B5EF4-FFF2-40B4-BE49-F238E27FC236}">
                <a16:creationId xmlns:a16="http://schemas.microsoft.com/office/drawing/2014/main" id="{6D07843A-3865-6740-BEBB-5C4187B79F92}"/>
              </a:ext>
            </a:extLst>
          </p:cNvPr>
          <p:cNvSpPr txBox="1"/>
          <p:nvPr/>
        </p:nvSpPr>
        <p:spPr>
          <a:xfrm rot="20926875">
            <a:off x="5237124" y="106044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spTree>
    <p:extLst>
      <p:ext uri="{BB962C8B-B14F-4D97-AF65-F5344CB8AC3E}">
        <p14:creationId xmlns:p14="http://schemas.microsoft.com/office/powerpoint/2010/main" val="316927063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8" name="Content Placeholder 17"/>
          <p:cNvSpPr>
            <a:spLocks noGrp="1"/>
          </p:cNvSpPr>
          <p:nvPr>
            <p:ph idx="1"/>
          </p:nvPr>
        </p:nvSpPr>
        <p:spPr>
          <a:xfrm>
            <a:off x="337772" y="1249491"/>
            <a:ext cx="3119804"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403(b) accounts and IRAs can be used to:</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Help you generate retirement income; or</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Provide time for you to wait and maximize other sources of income</a:t>
            </a:r>
          </a:p>
          <a:p>
            <a:endParaRPr lang="en-US" dirty="0"/>
          </a:p>
        </p:txBody>
      </p:sp>
      <p:sp>
        <p:nvSpPr>
          <p:cNvPr id="3" name="Text Placeholder 2">
            <a:extLst>
              <a:ext uri="{FF2B5EF4-FFF2-40B4-BE49-F238E27FC236}">
                <a16:creationId xmlns:a16="http://schemas.microsoft.com/office/drawing/2014/main" id="{B169AF93-3C0B-514E-99AA-456EA0528D9C}"/>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sp>
        <p:nvSpPr>
          <p:cNvPr id="13" name="TextBox 12">
            <a:extLst>
              <a:ext uri="{FF2B5EF4-FFF2-40B4-BE49-F238E27FC236}">
                <a16:creationId xmlns:a16="http://schemas.microsoft.com/office/drawing/2014/main" id="{A58E0AB2-CD7E-2D41-9039-3EF837FB0EFA}"/>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cxnSp>
        <p:nvCxnSpPr>
          <p:cNvPr id="14" name="Straight Connector 13">
            <a:extLst>
              <a:ext uri="{FF2B5EF4-FFF2-40B4-BE49-F238E27FC236}">
                <a16:creationId xmlns:a16="http://schemas.microsoft.com/office/drawing/2014/main" id="{39D1F97A-FD11-A043-A54C-77DB5F96B042}"/>
              </a:ext>
            </a:extLst>
          </p:cNvPr>
          <p:cNvCxnSpPr>
            <a:cxnSpLocks/>
          </p:cNvCxnSpPr>
          <p:nvPr/>
        </p:nvCxnSpPr>
        <p:spPr>
          <a:xfrm flipV="1">
            <a:off x="4763386" y="875208"/>
            <a:ext cx="2561243" cy="507022"/>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A8598B59-8AB3-4E4A-A068-CFD9512042CC}"/>
              </a:ext>
            </a:extLst>
          </p:cNvPr>
          <p:cNvSpPr txBox="1"/>
          <p:nvPr/>
        </p:nvSpPr>
        <p:spPr>
          <a:xfrm rot="20926875">
            <a:off x="5237124" y="106044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graphicFrame>
        <p:nvGraphicFramePr>
          <p:cNvPr id="17" name="Chart 16">
            <a:extLst>
              <a:ext uri="{FF2B5EF4-FFF2-40B4-BE49-F238E27FC236}">
                <a16:creationId xmlns:a16="http://schemas.microsoft.com/office/drawing/2014/main" id="{BF99FB7A-1668-FB46-878F-E245F28A4DC8}"/>
              </a:ext>
            </a:extLst>
          </p:cNvPr>
          <p:cNvGraphicFramePr/>
          <p:nvPr>
            <p:extLst>
              <p:ext uri="{D42A27DB-BD31-4B8C-83A1-F6EECF244321}">
                <p14:modId xmlns:p14="http://schemas.microsoft.com/office/powerpoint/2010/main" val="1742710095"/>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
        <p:nvSpPr>
          <p:cNvPr id="16" name="TextBox 15">
            <a:extLst>
              <a:ext uri="{FF2B5EF4-FFF2-40B4-BE49-F238E27FC236}">
                <a16:creationId xmlns:a16="http://schemas.microsoft.com/office/drawing/2014/main" id="{3878DEBB-3E80-8F4E-97C6-76D99E47FEE6}"/>
              </a:ext>
            </a:extLst>
          </p:cNvPr>
          <p:cNvSpPr txBox="1"/>
          <p:nvPr/>
        </p:nvSpPr>
        <p:spPr>
          <a:xfrm rot="16200000" flipH="1">
            <a:off x="4306111" y="2389602"/>
            <a:ext cx="711706" cy="169277"/>
          </a:xfrm>
          <a:prstGeom prst="rect">
            <a:avLst/>
          </a:prstGeom>
          <a:solidFill>
            <a:schemeClr val="bg1"/>
          </a:solidFill>
        </p:spPr>
        <p:txBody>
          <a:bodyPr wrap="square" tIns="0" bIns="0" rtlCol="0">
            <a:spAutoFit/>
          </a:bodyPr>
          <a:lstStyle/>
          <a:p>
            <a:pPr algn="ctr"/>
            <a:r>
              <a:rPr lang="en-US" sz="1100" dirty="0">
                <a:solidFill>
                  <a:schemeClr val="accent3"/>
                </a:solidFill>
                <a:latin typeface="Calibri" panose="020F0502020204030204" pitchFamily="34" charset="0"/>
              </a:rPr>
              <a:t>Income $</a:t>
            </a:r>
          </a:p>
        </p:txBody>
      </p:sp>
    </p:spTree>
    <p:extLst>
      <p:ext uri="{BB962C8B-B14F-4D97-AF65-F5344CB8AC3E}">
        <p14:creationId xmlns:p14="http://schemas.microsoft.com/office/powerpoint/2010/main" val="200462319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1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B8684B-3E09-384F-9874-0D4BE41B106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47-10780-29</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26</a:t>
            </a:fld>
            <a:endParaRPr lang="en-US" dirty="0"/>
          </a:p>
        </p:txBody>
      </p:sp>
      <p:sp>
        <p:nvSpPr>
          <p:cNvPr id="8" name="Title 7"/>
          <p:cNvSpPr>
            <a:spLocks noGrp="1"/>
          </p:cNvSpPr>
          <p:nvPr>
            <p:ph type="ctrTitle"/>
          </p:nvPr>
        </p:nvSpPr>
        <p:spPr>
          <a:xfrm>
            <a:off x="5261372" y="1743075"/>
            <a:ext cx="3353991" cy="1971676"/>
          </a:xfrm>
        </p:spPr>
        <p:txBody>
          <a:bodyPr anchor="ctr">
            <a:noAutofit/>
          </a:bodyPr>
          <a:lstStyle/>
          <a:p>
            <a:pPr>
              <a:lnSpc>
                <a:spcPct val="100000"/>
              </a:lnSpc>
            </a:pPr>
            <a:r>
              <a:rPr lang="en-US" sz="2100" dirty="0">
                <a:cs typeface="Calibri" panose="020F0502020204030204" pitchFamily="34" charset="0"/>
              </a:rPr>
              <a:t>Saving on your own for retirement matters because it may be the only way to bridge the gap between </a:t>
            </a:r>
            <a:r>
              <a:rPr lang="en-US" sz="2100" b="1" i="1" dirty="0">
                <a:solidFill>
                  <a:srgbClr val="BED85F"/>
                </a:solidFill>
                <a:cs typeface="Calibri" panose="020F0502020204030204" pitchFamily="34" charset="0"/>
              </a:rPr>
              <a:t>what you have </a:t>
            </a:r>
            <a:r>
              <a:rPr lang="en-US" sz="2100" dirty="0">
                <a:cs typeface="Calibri" panose="020F0502020204030204" pitchFamily="34" charset="0"/>
              </a:rPr>
              <a:t>and</a:t>
            </a:r>
            <a:r>
              <a:rPr lang="en-US" sz="2100" b="1" dirty="0">
                <a:cs typeface="Calibri" panose="020F0502020204030204" pitchFamily="34" charset="0"/>
              </a:rPr>
              <a:t> </a:t>
            </a:r>
            <a:r>
              <a:rPr lang="en-US" sz="2100" b="1" i="1" dirty="0">
                <a:solidFill>
                  <a:srgbClr val="BED85F"/>
                </a:solidFill>
                <a:cs typeface="Calibri" panose="020F0502020204030204" pitchFamily="34" charset="0"/>
              </a:rPr>
              <a:t>what you need</a:t>
            </a:r>
            <a:r>
              <a:rPr lang="en-US" sz="2100" dirty="0">
                <a:cs typeface="Calibri" panose="020F0502020204030204" pitchFamily="34" charset="0"/>
              </a:rPr>
              <a:t>.</a:t>
            </a:r>
          </a:p>
        </p:txBody>
      </p:sp>
    </p:spTree>
    <p:extLst>
      <p:ext uri="{BB962C8B-B14F-4D97-AF65-F5344CB8AC3E}">
        <p14:creationId xmlns:p14="http://schemas.microsoft.com/office/powerpoint/2010/main" val="391246786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1" y="350045"/>
            <a:ext cx="8458199" cy="484748"/>
          </a:xfrm>
        </p:spPr>
        <p:txBody>
          <a:bodyPr/>
          <a:lstStyle/>
          <a:p>
            <a:r>
              <a:rPr lang="en-US" dirty="0">
                <a:latin typeface="Calibri" panose="020F0502020204030204" pitchFamily="34" charset="0"/>
                <a:cs typeface="Calibri" panose="020F0502020204030204" pitchFamily="34" charset="0"/>
              </a:rPr>
              <a:t>How much can I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27</a:t>
            </a:fld>
            <a:endParaRPr lang="en-US" dirty="0"/>
          </a:p>
        </p:txBody>
      </p:sp>
      <p:graphicFrame>
        <p:nvGraphicFramePr>
          <p:cNvPr id="3" name="Chart 2"/>
          <p:cNvGraphicFramePr/>
          <p:nvPr>
            <p:extLst>
              <p:ext uri="{D42A27DB-BD31-4B8C-83A1-F6EECF244321}">
                <p14:modId xmlns:p14="http://schemas.microsoft.com/office/powerpoint/2010/main" val="2603526025"/>
              </p:ext>
            </p:extLst>
          </p:nvPr>
        </p:nvGraphicFramePr>
        <p:xfrm>
          <a:off x="943601" y="1553503"/>
          <a:ext cx="7732567" cy="2339062"/>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666602" y="2026358"/>
            <a:ext cx="323165" cy="1353897"/>
          </a:xfrm>
          <a:prstGeom prst="rect">
            <a:avLst/>
          </a:prstGeom>
        </p:spPr>
        <p:txBody>
          <a:bodyPr vert="vert270" wrap="none">
            <a:spAutoFit/>
          </a:bodyPr>
          <a:lstStyle/>
          <a:p>
            <a:pPr algn="ctr"/>
            <a:r>
              <a:rPr lang="en-US" sz="900" dirty="0">
                <a:solidFill>
                  <a:schemeClr val="accent3"/>
                </a:solidFill>
                <a:latin typeface="Calibri" panose="020F0502020204030204" pitchFamily="34" charset="0"/>
              </a:rPr>
              <a:t>Age to Begin Contributions</a:t>
            </a:r>
          </a:p>
        </p:txBody>
      </p:sp>
      <p:sp>
        <p:nvSpPr>
          <p:cNvPr id="12" name="Rectangle 11"/>
          <p:cNvSpPr/>
          <p:nvPr/>
        </p:nvSpPr>
        <p:spPr>
          <a:xfrm>
            <a:off x="261450" y="3575736"/>
            <a:ext cx="861134" cy="230832"/>
          </a:xfrm>
          <a:prstGeom prst="rect">
            <a:avLst/>
          </a:prstGeom>
        </p:spPr>
        <p:txBody>
          <a:bodyPr wrap="none">
            <a:spAutoFit/>
          </a:bodyPr>
          <a:lstStyle/>
          <a:p>
            <a:pPr algn="r"/>
            <a:r>
              <a:rPr lang="en-US" sz="900" dirty="0">
                <a:solidFill>
                  <a:schemeClr val="accent3"/>
                </a:solidFill>
                <a:latin typeface="Calibri" panose="020F0502020204030204" pitchFamily="34" charset="0"/>
              </a:rPr>
              <a:t>Account Value</a:t>
            </a:r>
          </a:p>
        </p:txBody>
      </p:sp>
      <p:sp>
        <p:nvSpPr>
          <p:cNvPr id="8" name="Rectangle 7">
            <a:extLst>
              <a:ext uri="{FF2B5EF4-FFF2-40B4-BE49-F238E27FC236}">
                <a16:creationId xmlns:a16="http://schemas.microsoft.com/office/drawing/2014/main" id="{06CC63C2-9189-6346-B8D3-C3EA08BA986A}"/>
              </a:ext>
            </a:extLst>
          </p:cNvPr>
          <p:cNvSpPr/>
          <p:nvPr/>
        </p:nvSpPr>
        <p:spPr>
          <a:xfrm>
            <a:off x="342900" y="4003897"/>
            <a:ext cx="8448994" cy="300082"/>
          </a:xfrm>
          <a:prstGeom prst="rect">
            <a:avLst/>
          </a:prstGeom>
        </p:spPr>
        <p:txBody>
          <a:bodyPr wrap="square">
            <a:spAutoFit/>
          </a:bodyPr>
          <a:lstStyle/>
          <a:p>
            <a:r>
              <a:rPr lang="en-US" sz="675" dirty="0">
                <a:solidFill>
                  <a:schemeClr val="bg2">
                    <a:lumMod val="50000"/>
                  </a:schemeClr>
                </a:solidFill>
                <a:latin typeface="Calibri" panose="020F0502020204030204" pitchFamily="34" charset="0"/>
              </a:rPr>
              <a:t>This illustration does not take into account the effect of any state or federal taxes. The performance of the investment, 6%, in the illustration is hypothetical and in no way relates to the actual or expected performance of any investment. The results of an investment may differ substantially. Investing involves risk and there is no guarantee of investment results. This illustration assumes $100 invested 26 times per year.</a:t>
            </a:r>
          </a:p>
        </p:txBody>
      </p:sp>
      <p:sp>
        <p:nvSpPr>
          <p:cNvPr id="11" name="Rectangle 10">
            <a:extLst>
              <a:ext uri="{FF2B5EF4-FFF2-40B4-BE49-F238E27FC236}">
                <a16:creationId xmlns:a16="http://schemas.microsoft.com/office/drawing/2014/main" id="{1C0ECF2D-95A1-F046-B01C-A3145C53DC06}"/>
              </a:ext>
            </a:extLst>
          </p:cNvPr>
          <p:cNvSpPr/>
          <p:nvPr/>
        </p:nvSpPr>
        <p:spPr>
          <a:xfrm>
            <a:off x="352106" y="848343"/>
            <a:ext cx="8448994" cy="404085"/>
          </a:xfrm>
          <a:prstGeom prst="rect">
            <a:avLst/>
          </a:prstGeom>
        </p:spPr>
        <p:txBody>
          <a:bodyPr wrap="square" lIns="0">
            <a:spAutoFit/>
          </a:bodyPr>
          <a:lstStyle/>
          <a:p>
            <a:r>
              <a:rPr lang="en-US" sz="1013" dirty="0">
                <a:solidFill>
                  <a:schemeClr val="bg1"/>
                </a:solidFill>
                <a:latin typeface="Calibri" panose="020F0502020204030204" pitchFamily="34" charset="0"/>
                <a:cs typeface="Calibri" panose="020F0502020204030204" pitchFamily="34" charset="0"/>
              </a:rPr>
              <a:t>Time: Your most valuable asset. If you saved just $100 per paycheck, how much might you eventually accumulate? </a:t>
            </a:r>
            <a:br>
              <a:rPr lang="en-US" sz="1013" dirty="0">
                <a:solidFill>
                  <a:schemeClr val="bg1"/>
                </a:solidFill>
                <a:latin typeface="Calibri" panose="020F0502020204030204" pitchFamily="34" charset="0"/>
                <a:cs typeface="Calibri" panose="020F0502020204030204" pitchFamily="34" charset="0"/>
              </a:rPr>
            </a:br>
            <a:r>
              <a:rPr lang="en-US" sz="1013" dirty="0">
                <a:solidFill>
                  <a:schemeClr val="accent2"/>
                </a:solidFill>
                <a:latin typeface="Calibri" panose="020F0502020204030204" pitchFamily="34" charset="0"/>
                <a:cs typeface="Calibri" panose="020F0502020204030204" pitchFamily="34" charset="0"/>
              </a:rPr>
              <a:t>It’s never too early – or too late – to start saving for retirement.</a:t>
            </a:r>
          </a:p>
        </p:txBody>
      </p:sp>
    </p:spTree>
    <p:extLst>
      <p:ext uri="{BB962C8B-B14F-4D97-AF65-F5344CB8AC3E}">
        <p14:creationId xmlns:p14="http://schemas.microsoft.com/office/powerpoint/2010/main" val="4056554228"/>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58834-67BF-D041-4948-CBD1214523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187F80-4E7C-3845-E7B4-9797C652824A}"/>
              </a:ext>
            </a:extLst>
          </p:cNvPr>
          <p:cNvSpPr>
            <a:spLocks noGrp="1"/>
          </p:cNvSpPr>
          <p:nvPr>
            <p:ph type="title"/>
          </p:nvPr>
        </p:nvSpPr>
        <p:spPr/>
        <p:txBody>
          <a:bodyPr/>
          <a:lstStyle/>
          <a:p>
            <a:r>
              <a:rPr lang="en-US" dirty="0">
                <a:latin typeface="Calibri" panose="020F0502020204030204" pitchFamily="34" charset="0"/>
                <a:cs typeface="Calibri" panose="020F0502020204030204" pitchFamily="34" charset="0"/>
              </a:rPr>
              <a:t>The basics of tax-deferred saving</a:t>
            </a:r>
          </a:p>
        </p:txBody>
      </p:sp>
      <p:sp>
        <p:nvSpPr>
          <p:cNvPr id="8" name="Content Placeholder 7">
            <a:extLst>
              <a:ext uri="{FF2B5EF4-FFF2-40B4-BE49-F238E27FC236}">
                <a16:creationId xmlns:a16="http://schemas.microsoft.com/office/drawing/2014/main" id="{297C636B-C074-C87A-1E3F-FA606F542CF6}"/>
              </a:ext>
            </a:extLst>
          </p:cNvPr>
          <p:cNvSpPr>
            <a:spLocks noGrp="1"/>
          </p:cNvSpPr>
          <p:nvPr>
            <p:ph idx="1"/>
          </p:nvPr>
        </p:nvSpPr>
        <p:spPr>
          <a:xfrm>
            <a:off x="337774" y="1249492"/>
            <a:ext cx="1687581" cy="3331137"/>
          </a:xfrm>
        </p:spPr>
        <p:txBody>
          <a:bodyPr>
            <a:normAutofit/>
          </a:bodyPr>
          <a:lstStyle/>
          <a:p>
            <a:r>
              <a:rPr lang="en-US" sz="1200" dirty="0">
                <a:latin typeface="Calibri" panose="020F0502020204030204" pitchFamily="34" charset="0"/>
              </a:rPr>
              <a:t>Tax-deferred saving is available in a 403(b), 457 or IRA</a:t>
            </a:r>
          </a:p>
          <a:p>
            <a:r>
              <a:rPr lang="en-US" sz="1200" dirty="0">
                <a:latin typeface="Calibri" panose="020F0502020204030204" pitchFamily="34" charset="0"/>
              </a:rPr>
              <a:t>Save pretax now, pay taxes on withdrawal </a:t>
            </a:r>
            <a:br>
              <a:rPr lang="en-US" sz="1200" dirty="0">
                <a:latin typeface="Calibri" panose="020F0502020204030204" pitchFamily="34" charset="0"/>
              </a:rPr>
            </a:br>
            <a:r>
              <a:rPr lang="en-US" sz="1200" dirty="0">
                <a:latin typeface="Calibri" panose="020F0502020204030204" pitchFamily="34" charset="0"/>
              </a:rPr>
              <a:t>at retirement</a:t>
            </a:r>
          </a:p>
          <a:p>
            <a:r>
              <a:rPr lang="en-US" sz="1200" dirty="0">
                <a:latin typeface="Calibri" panose="020F0502020204030204" pitchFamily="34" charset="0"/>
              </a:rPr>
              <a:t>Depending on tax brackets, it might be like getting as much as </a:t>
            </a:r>
            <a:r>
              <a:rPr lang="en-US" sz="1200" b="1" dirty="0">
                <a:solidFill>
                  <a:schemeClr val="tx2"/>
                </a:solidFill>
                <a:latin typeface="Calibri" panose="020F0502020204030204" pitchFamily="34" charset="0"/>
              </a:rPr>
              <a:t>22% extra </a:t>
            </a:r>
            <a:r>
              <a:rPr lang="en-US" sz="1200" dirty="0">
                <a:latin typeface="Calibri" panose="020F0502020204030204" pitchFamily="34" charset="0"/>
              </a:rPr>
              <a:t>for every dollar you save!</a:t>
            </a:r>
          </a:p>
          <a:p>
            <a:pPr marL="0" indent="0">
              <a:buNone/>
            </a:pPr>
            <a:endParaRPr lang="en-US" sz="1200" dirty="0">
              <a:latin typeface="Calibri" panose="020F0502020204030204" pitchFamily="34" charset="0"/>
            </a:endParaRPr>
          </a:p>
        </p:txBody>
      </p:sp>
      <p:sp>
        <p:nvSpPr>
          <p:cNvPr id="4" name="Footer Placeholder 3">
            <a:extLst>
              <a:ext uri="{FF2B5EF4-FFF2-40B4-BE49-F238E27FC236}">
                <a16:creationId xmlns:a16="http://schemas.microsoft.com/office/drawing/2014/main" id="{563BFF31-ACB0-BD26-CDAA-3C042608B8D0}"/>
              </a:ext>
            </a:extLst>
          </p:cNvPr>
          <p:cNvSpPr>
            <a:spLocks noGrp="1"/>
          </p:cNvSpPr>
          <p:nvPr>
            <p:ph type="ftr" sz="quarter" idx="3"/>
          </p:nvPr>
        </p:nvSpPr>
        <p:spPr/>
        <p:txBody>
          <a:bodyPr/>
          <a:lstStyle/>
          <a:p>
            <a:pPr defTabSz="342900">
              <a:defRPr/>
            </a:pPr>
            <a:r>
              <a:rPr lang="en-US">
                <a:solidFill>
                  <a:srgbClr val="7F7F7F"/>
                </a:solidFill>
              </a:rPr>
              <a:t>47-10780-29</a:t>
            </a:r>
            <a:endParaRPr lang="en-US" dirty="0">
              <a:solidFill>
                <a:srgbClr val="7F7F7F"/>
              </a:solidFill>
            </a:endParaRPr>
          </a:p>
        </p:txBody>
      </p:sp>
      <p:sp>
        <p:nvSpPr>
          <p:cNvPr id="5" name="Date Placeholder 4">
            <a:extLst>
              <a:ext uri="{FF2B5EF4-FFF2-40B4-BE49-F238E27FC236}">
                <a16:creationId xmlns:a16="http://schemas.microsoft.com/office/drawing/2014/main" id="{4E05677E-F519-4C80-B3E3-821AEB38EA34}"/>
              </a:ext>
            </a:extLst>
          </p:cNvPr>
          <p:cNvSpPr>
            <a:spLocks noGrp="1"/>
          </p:cNvSpPr>
          <p:nvPr>
            <p:ph type="dt" sz="half" idx="2"/>
          </p:nvPr>
        </p:nvSpPr>
        <p:spPr/>
        <p:txBody>
          <a:bodyPr/>
          <a:lstStyle/>
          <a:p>
            <a:pPr defTabSz="342900">
              <a:defRPr/>
            </a:pPr>
            <a:r>
              <a:rPr lang="en-US">
                <a:solidFill>
                  <a:srgbClr val="7F7F7F"/>
                </a:solidFill>
              </a:rPr>
              <a:t>2025/02/03</a:t>
            </a:r>
            <a:endParaRPr lang="en-US" dirty="0">
              <a:solidFill>
                <a:srgbClr val="7F7F7F"/>
              </a:solidFill>
            </a:endParaRPr>
          </a:p>
        </p:txBody>
      </p:sp>
      <p:sp>
        <p:nvSpPr>
          <p:cNvPr id="6" name="Slide Number Placeholder 5">
            <a:extLst>
              <a:ext uri="{FF2B5EF4-FFF2-40B4-BE49-F238E27FC236}">
                <a16:creationId xmlns:a16="http://schemas.microsoft.com/office/drawing/2014/main" id="{8B8EC0B8-7D45-212D-7554-F1E3B442F2B8}"/>
              </a:ext>
            </a:extLst>
          </p:cNvPr>
          <p:cNvSpPr>
            <a:spLocks noGrp="1"/>
          </p:cNvSpPr>
          <p:nvPr>
            <p:ph type="sldNum" sz="quarter" idx="4"/>
          </p:nvPr>
        </p:nvSpPr>
        <p:spPr/>
        <p:txBody>
          <a:bodyPr/>
          <a:lstStyle/>
          <a:p>
            <a:pPr defTabSz="342900">
              <a:defRPr/>
            </a:pPr>
            <a:fld id="{DFF2723C-031C-433E-81DC-635AF124FD5B}" type="slidenum">
              <a:rPr lang="en-US">
                <a:solidFill>
                  <a:srgbClr val="7F7F7F"/>
                </a:solidFill>
              </a:rPr>
              <a:pPr defTabSz="342900">
                <a:defRPr/>
              </a:pPr>
              <a:t>28</a:t>
            </a:fld>
            <a:endParaRPr lang="en-US" dirty="0">
              <a:solidFill>
                <a:srgbClr val="7F7F7F"/>
              </a:solidFill>
            </a:endParaRPr>
          </a:p>
        </p:txBody>
      </p:sp>
      <p:graphicFrame>
        <p:nvGraphicFramePr>
          <p:cNvPr id="10" name="Table 9">
            <a:extLst>
              <a:ext uri="{FF2B5EF4-FFF2-40B4-BE49-F238E27FC236}">
                <a16:creationId xmlns:a16="http://schemas.microsoft.com/office/drawing/2014/main" id="{7CE20B25-4EC8-2472-C895-081D80DF1C5C}"/>
              </a:ext>
            </a:extLst>
          </p:cNvPr>
          <p:cNvGraphicFramePr>
            <a:graphicFrameLocks noGrp="1"/>
          </p:cNvGraphicFramePr>
          <p:nvPr/>
        </p:nvGraphicFramePr>
        <p:xfrm>
          <a:off x="2548332" y="864090"/>
          <a:ext cx="6257895" cy="2594531"/>
        </p:xfrm>
        <a:graphic>
          <a:graphicData uri="http://schemas.openxmlformats.org/drawingml/2006/table">
            <a:tbl>
              <a:tblPr firstRow="1" bandRow="1">
                <a:tableStyleId>{5940675A-B579-460E-94D1-54222C63F5DA}</a:tableStyleId>
              </a:tblPr>
              <a:tblGrid>
                <a:gridCol w="1251579">
                  <a:extLst>
                    <a:ext uri="{9D8B030D-6E8A-4147-A177-3AD203B41FA5}">
                      <a16:colId xmlns:a16="http://schemas.microsoft.com/office/drawing/2014/main" val="2693103330"/>
                    </a:ext>
                  </a:extLst>
                </a:gridCol>
                <a:gridCol w="2503158">
                  <a:extLst>
                    <a:ext uri="{9D8B030D-6E8A-4147-A177-3AD203B41FA5}">
                      <a16:colId xmlns:a16="http://schemas.microsoft.com/office/drawing/2014/main" val="218840000"/>
                    </a:ext>
                  </a:extLst>
                </a:gridCol>
                <a:gridCol w="1251579">
                  <a:extLst>
                    <a:ext uri="{9D8B030D-6E8A-4147-A177-3AD203B41FA5}">
                      <a16:colId xmlns:a16="http://schemas.microsoft.com/office/drawing/2014/main" val="3915834901"/>
                    </a:ext>
                  </a:extLst>
                </a:gridCol>
                <a:gridCol w="1251579">
                  <a:extLst>
                    <a:ext uri="{9D8B030D-6E8A-4147-A177-3AD203B41FA5}">
                      <a16:colId xmlns:a16="http://schemas.microsoft.com/office/drawing/2014/main" val="992456365"/>
                    </a:ext>
                  </a:extLst>
                </a:gridCol>
              </a:tblGrid>
              <a:tr h="278130">
                <a:tc gridSpan="2">
                  <a:txBody>
                    <a:bodyPr/>
                    <a:lstStyle/>
                    <a:p>
                      <a:endParaRPr lang="en-US" sz="1000" dirty="0"/>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endParaRPr lang="en-US" dirty="0"/>
                    </a:p>
                  </a:txBody>
                  <a:tcPr/>
                </a:tc>
                <a:tc>
                  <a:txBody>
                    <a:bodyPr/>
                    <a:lstStyle/>
                    <a:p>
                      <a:r>
                        <a:rPr lang="en-US" sz="1000" b="1" dirty="0">
                          <a:solidFill>
                            <a:schemeClr val="bg1"/>
                          </a:solidFill>
                        </a:rPr>
                        <a:t>Total Contributions</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1"/>
                    </a:solidFill>
                  </a:tcPr>
                </a:tc>
                <a:tc>
                  <a:txBody>
                    <a:bodyPr/>
                    <a:lstStyle/>
                    <a:p>
                      <a:r>
                        <a:rPr lang="en-US" sz="1000" b="1" dirty="0">
                          <a:solidFill>
                            <a:schemeClr val="bg1"/>
                          </a:solidFill>
                        </a:rPr>
                        <a:t>Potential Savings</a:t>
                      </a:r>
                      <a:r>
                        <a:rPr lang="en-US" sz="1000" b="1" baseline="30000" dirty="0">
                          <a:solidFill>
                            <a:schemeClr val="bg1"/>
                          </a:solidFill>
                        </a:rPr>
                        <a:t>**</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extLst>
                  <a:ext uri="{0D108BD9-81ED-4DB2-BD59-A6C34878D82A}">
                    <a16:rowId xmlns:a16="http://schemas.microsoft.com/office/drawing/2014/main" val="1125570431"/>
                  </a:ext>
                </a:extLst>
              </a:tr>
              <a:tr h="405527">
                <a:tc rowSpan="3">
                  <a:txBody>
                    <a:bodyPr/>
                    <a:lstStyle/>
                    <a:p>
                      <a:r>
                        <a:rPr lang="en-US" sz="1000" b="1" dirty="0">
                          <a:solidFill>
                            <a:schemeClr val="bg1"/>
                          </a:solidFill>
                        </a:rPr>
                        <a:t>403(b) or 457</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r>
                        <a:rPr lang="en-US" sz="1200" dirty="0"/>
                        <a:t>Annual Limit</a:t>
                      </a:r>
                    </a:p>
                    <a:p>
                      <a:r>
                        <a:rPr lang="en-US" sz="1000" dirty="0"/>
                        <a:t>$23,500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E9EBED"/>
                      </a:solid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r>
                        <a:rPr lang="en-US" sz="1000" dirty="0"/>
                        <a:t>$23,500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$5,170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270636887"/>
                  </a:ext>
                </a:extLst>
              </a:tr>
              <a:tr h="487680">
                <a:tc vMerge="1">
                  <a:txBody>
                    <a:bodyPr/>
                    <a:lstStyle/>
                    <a:p>
                      <a:endParaRPr lang="en-US"/>
                    </a:p>
                  </a:txBody>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900" dirty="0"/>
                        <a:t>Annual Catch-up: Age 50-59 or 64+</a:t>
                      </a:r>
                      <a:endParaRPr lang="en-US" sz="900" baseline="30000" dirty="0"/>
                    </a:p>
                    <a:p>
                      <a:r>
                        <a:rPr lang="en-US" sz="1000" dirty="0"/>
                        <a:t>+ $7,500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$31,000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$6,820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996623052"/>
                  </a:ext>
                </a:extLst>
              </a:tr>
              <a:tr h="452120">
                <a:tc vMerge="1">
                  <a:txBody>
                    <a:bodyPr/>
                    <a:lstStyle/>
                    <a:p>
                      <a:endParaRPr lang="en-US"/>
                    </a:p>
                  </a:txBody>
                  <a:tcPr/>
                </a:tc>
                <a:tc>
                  <a:txBody>
                    <a:bodyPr/>
                    <a:lstStyle/>
                    <a:p>
                      <a:r>
                        <a:rPr lang="en-US" sz="900" dirty="0"/>
                        <a:t>Annual Catch-up: Age 60-63*</a:t>
                      </a:r>
                    </a:p>
                    <a:p>
                      <a:r>
                        <a:rPr lang="en-US" sz="1000" dirty="0"/>
                        <a:t>+ $11,250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$34,750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$7,645</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901188758"/>
                  </a:ext>
                </a:extLst>
              </a:tr>
              <a:tr h="160020">
                <a:tc gridSpan="4">
                  <a:txBody>
                    <a:bodyPr/>
                    <a:lstStyle/>
                    <a:p>
                      <a:endParaRPr lang="en-US" sz="600" b="1" dirty="0">
                        <a:solidFill>
                          <a:schemeClr val="accent1"/>
                        </a:solidFill>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987980512"/>
                  </a:ext>
                </a:extLst>
              </a:tr>
              <a:tr h="405527">
                <a:tc rowSpan="2">
                  <a:txBody>
                    <a:bodyPr/>
                    <a:lstStyle/>
                    <a:p>
                      <a:r>
                        <a:rPr lang="en-US" sz="1000" b="1" dirty="0">
                          <a:solidFill>
                            <a:schemeClr val="bg1"/>
                          </a:solidFill>
                        </a:rPr>
                        <a:t>IRA</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US" sz="1200" dirty="0"/>
                        <a:t>Annual Limit</a:t>
                      </a:r>
                    </a:p>
                    <a:p>
                      <a:r>
                        <a:rPr lang="en-US" sz="1000" dirty="0"/>
                        <a:t>$7,000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$7,000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a:t>$1,540</a:t>
                      </a:r>
                      <a:endParaRPr lang="en-US" sz="1000" b="1" dirty="0"/>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40571473"/>
                  </a:ext>
                </a:extLst>
              </a:tr>
              <a:tr h="405527">
                <a:tc vMerge="1">
                  <a:txBody>
                    <a:bodyPr/>
                    <a:lstStyle/>
                    <a:p>
                      <a:endParaRPr lang="en-US" dirty="0"/>
                    </a:p>
                  </a:txBody>
                  <a:tcPr/>
                </a:tc>
                <a:tc>
                  <a:txBody>
                    <a:bodyPr/>
                    <a:lstStyle/>
                    <a:p>
                      <a:r>
                        <a:rPr lang="en-US" sz="1200" dirty="0"/>
                        <a:t>Annual Catch-up: Age 50+</a:t>
                      </a:r>
                    </a:p>
                    <a:p>
                      <a:r>
                        <a:rPr lang="en-US" sz="1000" dirty="0"/>
                        <a:t>$1,000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$8,000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$1,760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4715265"/>
                  </a:ext>
                </a:extLst>
              </a:tr>
            </a:tbl>
          </a:graphicData>
        </a:graphic>
      </p:graphicFrame>
      <p:sp>
        <p:nvSpPr>
          <p:cNvPr id="11" name="TextBox 10">
            <a:extLst>
              <a:ext uri="{FF2B5EF4-FFF2-40B4-BE49-F238E27FC236}">
                <a16:creationId xmlns:a16="http://schemas.microsoft.com/office/drawing/2014/main" id="{5F6271A4-B078-EE7F-84E4-8AD4330A3021}"/>
              </a:ext>
            </a:extLst>
          </p:cNvPr>
          <p:cNvSpPr txBox="1"/>
          <p:nvPr/>
        </p:nvSpPr>
        <p:spPr>
          <a:xfrm>
            <a:off x="2548333" y="3869524"/>
            <a:ext cx="6257895" cy="553998"/>
          </a:xfrm>
          <a:prstGeom prst="rect">
            <a:avLst/>
          </a:prstGeom>
          <a:noFill/>
        </p:spPr>
        <p:txBody>
          <a:bodyPr wrap="square" rtlCol="0">
            <a:spAutoFit/>
          </a:bodyPr>
          <a:lstStyle/>
          <a:p>
            <a:pPr>
              <a:defRPr/>
            </a:pPr>
            <a:r>
              <a:rPr lang="en-US" sz="750" dirty="0">
                <a:solidFill>
                  <a:srgbClr val="7F7F7F"/>
                </a:solidFill>
                <a:latin typeface="Calibri" panose="020F0502020204030204" pitchFamily="34" charset="0"/>
                <a:cs typeface="Calibri" panose="020F0502020204030204" pitchFamily="34" charset="0"/>
              </a:rPr>
              <a:t>*Beginning Jan. 1, 2025, 403(b) plan contribution catch-up limits will increase to $10,000 or 150% of the regular catch-up limit (whichever is greater) for participants aged 60-63. </a:t>
            </a:r>
          </a:p>
          <a:p>
            <a:pPr>
              <a:defRPr/>
            </a:pPr>
            <a:endParaRPr lang="en-US" sz="750" dirty="0">
              <a:solidFill>
                <a:srgbClr val="7F7F7F"/>
              </a:solidFill>
              <a:latin typeface="Calibri" panose="020F0502020204030204" pitchFamily="34" charset="0"/>
              <a:cs typeface="Calibri" panose="020F0502020204030204" pitchFamily="34" charset="0"/>
            </a:endParaRPr>
          </a:p>
          <a:p>
            <a:pPr defTabSz="342900">
              <a:defRPr/>
            </a:pPr>
            <a:r>
              <a:rPr lang="en-US" sz="750" dirty="0">
                <a:solidFill>
                  <a:srgbClr val="7F7F7F"/>
                </a:solidFill>
                <a:latin typeface="Calibri" panose="020F0502020204030204" pitchFamily="34" charset="0"/>
                <a:cs typeface="Calibri" panose="020F0502020204030204" pitchFamily="34" charset="0"/>
              </a:rPr>
              <a:t>**</a:t>
            </a:r>
            <a:r>
              <a:rPr lang="en-US" sz="750" dirty="0">
                <a:solidFill>
                  <a:srgbClr val="7F7F7F"/>
                </a:solidFill>
                <a:latin typeface="Calibri" panose="020F0502020204030204" pitchFamily="34" charset="0"/>
              </a:rPr>
              <a:t>Based on IRS 2025 Contribution Limits for Retirement Plans. Assumes a federal tax rate of 22%</a:t>
            </a:r>
          </a:p>
        </p:txBody>
      </p:sp>
    </p:spTree>
    <p:extLst>
      <p:ext uri="{BB962C8B-B14F-4D97-AF65-F5344CB8AC3E}">
        <p14:creationId xmlns:p14="http://schemas.microsoft.com/office/powerpoint/2010/main" val="286389394"/>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900965D-12A9-384B-B6E2-2D84613C3C58}"/>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47-10780-29</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29</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How to Take Action</a:t>
            </a:r>
          </a:p>
        </p:txBody>
      </p:sp>
      <p:sp>
        <p:nvSpPr>
          <p:cNvPr id="2" name="Subtitle 1">
            <a:extLst>
              <a:ext uri="{FF2B5EF4-FFF2-40B4-BE49-F238E27FC236}">
                <a16:creationId xmlns:a16="http://schemas.microsoft.com/office/drawing/2014/main" id="{B6CD6B05-8D27-494D-AA55-03F16850449E}"/>
              </a:ext>
            </a:extLst>
          </p:cNvPr>
          <p:cNvSpPr>
            <a:spLocks noGrp="1"/>
          </p:cNvSpPr>
          <p:nvPr>
            <p:ph type="subTitle" idx="1"/>
          </p:nvPr>
        </p:nvSpPr>
        <p:spPr/>
        <p:txBody>
          <a:bodyPr/>
          <a:lstStyle/>
          <a:p>
            <a:r>
              <a:rPr lang="en-US" dirty="0"/>
              <a:t>WHAT PATH ARE YOU ON?</a:t>
            </a:r>
          </a:p>
        </p:txBody>
      </p:sp>
    </p:spTree>
    <p:extLst>
      <p:ext uri="{BB962C8B-B14F-4D97-AF65-F5344CB8AC3E}">
        <p14:creationId xmlns:p14="http://schemas.microsoft.com/office/powerpoint/2010/main" val="1273966771"/>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F5346F-5FDE-E142-8177-16261F81E8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19E8B18E-2494-0542-9A27-8C387C138625}"/>
              </a:ext>
            </a:extLst>
          </p:cNvPr>
          <p:cNvSpPr/>
          <p:nvPr/>
        </p:nvSpPr>
        <p:spPr>
          <a:xfrm>
            <a:off x="3432109" y="7144"/>
            <a:ext cx="1581611" cy="5143500"/>
          </a:xfrm>
          <a:prstGeom prst="parallelogram">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Text Placeholder 7"/>
          <p:cNvSpPr>
            <a:spLocks noGrp="1"/>
          </p:cNvSpPr>
          <p:nvPr>
            <p:ph type="body" sz="quarter" idx="12"/>
          </p:nvPr>
        </p:nvSpPr>
        <p:spPr/>
        <p:txBody>
          <a:bodyPr/>
          <a:lstStyle/>
          <a:p>
            <a:endParaRPr lang="en-US" dirty="0"/>
          </a:p>
        </p:txBody>
      </p:sp>
      <p:pic>
        <p:nvPicPr>
          <p:cNvPr id="12" name="Picture 11">
            <a:extLst>
              <a:ext uri="{FF2B5EF4-FFF2-40B4-BE49-F238E27FC236}">
                <a16:creationId xmlns:a16="http://schemas.microsoft.com/office/drawing/2014/main" id="{F6934163-484C-7B40-A310-8F3A8158B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538" y="3496011"/>
            <a:ext cx="1590675" cy="1076325"/>
          </a:xfrm>
          <a:prstGeom prst="rect">
            <a:avLst/>
          </a:prstGeom>
        </p:spPr>
      </p:pic>
      <p:sp>
        <p:nvSpPr>
          <p:cNvPr id="16" name="Parallelogram 15">
            <a:extLst>
              <a:ext uri="{FF2B5EF4-FFF2-40B4-BE49-F238E27FC236}">
                <a16:creationId xmlns:a16="http://schemas.microsoft.com/office/drawing/2014/main" id="{79E67C1A-AE50-6B4E-A5FE-F61D64046823}"/>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One: Early Career</a:t>
            </a:r>
            <a:br>
              <a:rPr lang="en-US" sz="2100"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&lt; 10 years)</a:t>
            </a:r>
          </a:p>
        </p:txBody>
      </p:sp>
      <p:sp>
        <p:nvSpPr>
          <p:cNvPr id="7" name="Content Placeholder 6"/>
          <p:cNvSpPr>
            <a:spLocks noGrp="1"/>
          </p:cNvSpPr>
          <p:nvPr>
            <p:ph idx="1"/>
          </p:nvPr>
        </p:nvSpPr>
        <p:spPr>
          <a:xfrm>
            <a:off x="337772" y="1249491"/>
            <a:ext cx="3852668" cy="3331137"/>
          </a:xfrm>
        </p:spPr>
        <p:txBody>
          <a:bodyPr>
            <a:normAutofit/>
          </a:bodyPr>
          <a:lstStyle/>
          <a:p>
            <a:pPr marL="0" indent="0">
              <a:buNone/>
            </a:pPr>
            <a:r>
              <a:rPr lang="en-US" sz="1350" b="1" dirty="0">
                <a:solidFill>
                  <a:srgbClr val="BED85F"/>
                </a:solidFill>
                <a:latin typeface="Calibri" panose="020F0502020204030204" pitchFamily="34" charset="0"/>
              </a:rPr>
              <a:t>Time is your greatest asset as you start your journey.</a:t>
            </a:r>
          </a:p>
          <a:p>
            <a:r>
              <a:rPr lang="en-US" sz="1350" dirty="0">
                <a:latin typeface="Calibri" panose="020F0502020204030204" pitchFamily="34" charset="0"/>
              </a:rPr>
              <a:t>Put retirement savings first; contribute money </a:t>
            </a:r>
            <a:r>
              <a:rPr lang="en-US" sz="1350" b="1" dirty="0">
                <a:latin typeface="Calibri" panose="020F0502020204030204" pitchFamily="34" charset="0"/>
              </a:rPr>
              <a:t>each and every</a:t>
            </a:r>
            <a:r>
              <a:rPr lang="en-US" sz="1350" dirty="0">
                <a:latin typeface="Calibri" panose="020F0502020204030204" pitchFamily="34" charset="0"/>
              </a:rPr>
              <a:t> pay period</a:t>
            </a:r>
          </a:p>
          <a:p>
            <a:r>
              <a:rPr lang="en-US" sz="1350" dirty="0">
                <a:latin typeface="Calibri" panose="020F0502020204030204" pitchFamily="34" charset="0"/>
              </a:rPr>
              <a:t>Homes, cars. and even college tuition can all be financed with loans – retirement can’t</a:t>
            </a:r>
          </a:p>
          <a:p>
            <a:r>
              <a:rPr lang="en-US" sz="1350" dirty="0">
                <a:latin typeface="Calibri" panose="020F0502020204030204" pitchFamily="34" charset="0"/>
              </a:rPr>
              <a:t>Payroll deferrals make it easy</a:t>
            </a:r>
          </a:p>
          <a:p>
            <a:pPr marL="342900" lvl="2" indent="-226314" defTabSz="342900">
              <a:lnSpc>
                <a:spcPct val="100000"/>
              </a:lnSpc>
              <a:spcBef>
                <a:spcPts val="450"/>
              </a:spcBef>
            </a:pPr>
            <a:r>
              <a:rPr lang="en-US" sz="1350" dirty="0">
                <a:latin typeface="Calibri" panose="020F0502020204030204" pitchFamily="34" charset="0"/>
              </a:rPr>
              <a:t>Automatically deducted from your paycheck</a:t>
            </a:r>
          </a:p>
          <a:p>
            <a:pPr marL="342900" lvl="2" indent="-226314" defTabSz="342900">
              <a:lnSpc>
                <a:spcPct val="100000"/>
              </a:lnSpc>
              <a:spcBef>
                <a:spcPts val="450"/>
              </a:spcBef>
            </a:pPr>
            <a:r>
              <a:rPr lang="en-US" sz="1350" dirty="0">
                <a:latin typeface="Calibri" panose="020F0502020204030204" pitchFamily="34" charset="0"/>
              </a:rPr>
              <a:t>Can easily adjust contribution amount at any time</a:t>
            </a:r>
          </a:p>
          <a:p>
            <a:endParaRPr lang="en-US" dirty="0"/>
          </a:p>
          <a:p>
            <a:endParaRPr lang="en-US" dirty="0"/>
          </a:p>
        </p:txBody>
      </p:sp>
      <p:sp>
        <p:nvSpPr>
          <p:cNvPr id="31" name="Footer Placeholder 30"/>
          <p:cNvSpPr>
            <a:spLocks noGrp="1"/>
          </p:cNvSpPr>
          <p:nvPr>
            <p:ph type="ftr" sz="quarter" idx="3"/>
          </p:nvPr>
        </p:nvSpPr>
        <p:spPr/>
        <p:txBody>
          <a:bodyPr/>
          <a:lstStyle/>
          <a:p>
            <a:r>
              <a:rPr lang="en-US"/>
              <a:t>47-10780-29</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30</a:t>
            </a:fld>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Tree>
    <p:extLst>
      <p:ext uri="{BB962C8B-B14F-4D97-AF65-F5344CB8AC3E}">
        <p14:creationId xmlns:p14="http://schemas.microsoft.com/office/powerpoint/2010/main" val="91350421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DDED1B5-3311-F147-B904-FE3C0C352F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9B8E8255-C446-7844-827C-DE25F093236D}"/>
              </a:ext>
            </a:extLst>
          </p:cNvPr>
          <p:cNvSpPr/>
          <p:nvPr/>
        </p:nvSpPr>
        <p:spPr>
          <a:xfrm>
            <a:off x="3432109" y="7144"/>
            <a:ext cx="1581611" cy="5143500"/>
          </a:xfrm>
          <a:prstGeom prst="parallelogram">
            <a:avLst/>
          </a:prstGeom>
          <a:solidFill>
            <a:srgbClr val="FFAE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Parallelogram 14">
            <a:extLst>
              <a:ext uri="{FF2B5EF4-FFF2-40B4-BE49-F238E27FC236}">
                <a16:creationId xmlns:a16="http://schemas.microsoft.com/office/drawing/2014/main" id="{FEA7894C-699C-F443-A09D-D5794525A1BC}"/>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Two: Mid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10-25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2" y="1249491"/>
            <a:ext cx="3379987" cy="3331137"/>
          </a:xfrm>
        </p:spPr>
        <p:txBody>
          <a:bodyPr>
            <a:normAutofit/>
          </a:bodyPr>
          <a:lstStyle/>
          <a:p>
            <a:pPr marL="0" indent="0">
              <a:buNone/>
            </a:pPr>
            <a:r>
              <a:rPr lang="en-US" sz="1350" b="1" dirty="0">
                <a:solidFill>
                  <a:srgbClr val="FFAE28"/>
                </a:solidFill>
                <a:latin typeface="Calibri" panose="020F0502020204030204" pitchFamily="34" charset="0"/>
              </a:rPr>
              <a:t>A brisk walk into the accumulation and </a:t>
            </a:r>
            <a:br>
              <a:rPr lang="en-US" sz="1350" b="1" dirty="0">
                <a:solidFill>
                  <a:srgbClr val="FFAE28"/>
                </a:solidFill>
                <a:latin typeface="Calibri" panose="020F0502020204030204" pitchFamily="34" charset="0"/>
              </a:rPr>
            </a:br>
            <a:r>
              <a:rPr lang="en-US" sz="1350" b="1" dirty="0">
                <a:solidFill>
                  <a:srgbClr val="FFAE28"/>
                </a:solidFill>
                <a:latin typeface="Calibri" panose="020F0502020204030204" pitchFamily="34" charset="0"/>
              </a:rPr>
              <a:t>preparation stage.</a:t>
            </a:r>
          </a:p>
          <a:p>
            <a:r>
              <a:rPr lang="en-US" sz="1350" dirty="0">
                <a:latin typeface="Calibri" panose="020F0502020204030204" pitchFamily="34" charset="0"/>
              </a:rPr>
              <a:t>Review your savings plan. Has it kept up with:</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Job changes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Annual raises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Salary schedule changes</a:t>
            </a:r>
          </a:p>
          <a:p>
            <a:r>
              <a:rPr lang="en-US" sz="1350" dirty="0">
                <a:latin typeface="Calibri" panose="020F0502020204030204" pitchFamily="34" charset="0"/>
              </a:rPr>
              <a:t>Review your pension benefit</a:t>
            </a:r>
          </a:p>
          <a:p>
            <a:r>
              <a:rPr lang="en-US" sz="1350" dirty="0">
                <a:latin typeface="Calibri" panose="020F0502020204030204" pitchFamily="34" charset="0"/>
              </a:rPr>
              <a:t>Determine a strategy to take retirement income</a:t>
            </a:r>
          </a:p>
          <a:p>
            <a:r>
              <a:rPr lang="en-US" sz="1350" dirty="0">
                <a:latin typeface="Calibri" panose="020F0502020204030204" pitchFamily="34" charset="0"/>
              </a:rPr>
              <a:t>Adjust your portfolio risk, if necessary</a:t>
            </a:r>
          </a:p>
          <a:p>
            <a:endParaRPr lang="en-US"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47-10780-29</a:t>
            </a:r>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31</a:t>
            </a:fld>
            <a:endParaRPr lang="en-US" dirty="0"/>
          </a:p>
        </p:txBody>
      </p:sp>
      <p:pic>
        <p:nvPicPr>
          <p:cNvPr id="16" name="Picture 15">
            <a:extLst>
              <a:ext uri="{FF2B5EF4-FFF2-40B4-BE49-F238E27FC236}">
                <a16:creationId xmlns:a16="http://schemas.microsoft.com/office/drawing/2014/main" id="{246852B2-12C9-3747-9D58-44CAD50A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876700" y="796633"/>
            <a:ext cx="1552575" cy="1076325"/>
          </a:xfrm>
          <a:prstGeom prst="rect">
            <a:avLst/>
          </a:prstGeom>
        </p:spPr>
      </p:pic>
    </p:spTree>
    <p:extLst>
      <p:ext uri="{BB962C8B-B14F-4D97-AF65-F5344CB8AC3E}">
        <p14:creationId xmlns:p14="http://schemas.microsoft.com/office/powerpoint/2010/main" val="649999472"/>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D1750C-AC44-514A-858C-2D27636B3A1A}"/>
              </a:ext>
            </a:extLst>
          </p:cNvPr>
          <p:cNvPicPr>
            <a:picLocks noChangeAspect="1"/>
          </p:cNvPicPr>
          <p:nvPr/>
        </p:nvPicPr>
        <p:blipFill>
          <a:blip r:embed="rId3">
            <a:extLst>
              <a:ext uri="{28A0092B-C50C-407E-A947-70E740481C1C}">
                <a14:useLocalDpi xmlns:a14="http://schemas.microsoft.com/office/drawing/2010/main"/>
              </a:ext>
            </a:extLst>
          </a:blip>
          <a:stretch/>
        </p:blipFill>
        <p:spPr>
          <a:xfrm>
            <a:off x="4314824" y="1090096"/>
            <a:ext cx="4486275" cy="3204482"/>
          </a:xfrm>
          <a:prstGeom prst="rect">
            <a:avLst/>
          </a:prstGeom>
          <a:noFill/>
        </p:spPr>
      </p:pic>
      <p:sp>
        <p:nvSpPr>
          <p:cNvPr id="8" name="Content Placeholder 7"/>
          <p:cNvSpPr>
            <a:spLocks noGrp="1"/>
          </p:cNvSpPr>
          <p:nvPr>
            <p:ph idx="1"/>
          </p:nvPr>
        </p:nvSpPr>
        <p:spPr>
          <a:xfrm>
            <a:off x="342901" y="1315578"/>
            <a:ext cx="4229099" cy="3265050"/>
          </a:xfrm>
        </p:spPr>
        <p:txBody>
          <a:bodyPr>
            <a:normAutofit/>
          </a:bodyPr>
          <a:lstStyle/>
          <a:p>
            <a:r>
              <a:rPr lang="en-US" b="0" dirty="0"/>
              <a:t>Those with more time before retirement, </a:t>
            </a:r>
            <a:br>
              <a:rPr lang="en-US" b="0" dirty="0"/>
            </a:br>
            <a:r>
              <a:rPr lang="en-US" b="0" dirty="0"/>
              <a:t>or more appetite for risk, may choose </a:t>
            </a:r>
            <a:br>
              <a:rPr lang="en-US" b="0" dirty="0"/>
            </a:br>
            <a:r>
              <a:rPr lang="en-US" b="0" dirty="0"/>
              <a:t>investments with higher returns</a:t>
            </a:r>
          </a:p>
          <a:p>
            <a:r>
              <a:rPr lang="en-US" b="0" dirty="0"/>
              <a:t>As you approach retirement, more </a:t>
            </a:r>
            <a:br>
              <a:rPr lang="en-US" b="0" dirty="0"/>
            </a:br>
            <a:r>
              <a:rPr lang="en-US" b="0" dirty="0"/>
              <a:t>conservative investments may help </a:t>
            </a:r>
            <a:br>
              <a:rPr lang="en-US" b="0" dirty="0"/>
            </a:br>
            <a:r>
              <a:rPr lang="en-US" b="0" dirty="0"/>
              <a:t>you mitigate loss</a:t>
            </a:r>
          </a:p>
          <a:p>
            <a:r>
              <a:rPr lang="en-US" b="0" dirty="0"/>
              <a:t>Remember that your account does not </a:t>
            </a:r>
            <a:br>
              <a:rPr lang="en-US" b="0" dirty="0"/>
            </a:br>
            <a:r>
              <a:rPr lang="en-US" b="0" dirty="0"/>
              <a:t>automatically update for you!</a:t>
            </a:r>
          </a:p>
        </p:txBody>
      </p:sp>
      <p:sp>
        <p:nvSpPr>
          <p:cNvPr id="2" name="Title 1"/>
          <p:cNvSpPr>
            <a:spLocks noGrp="1"/>
          </p:cNvSpPr>
          <p:nvPr>
            <p:ph type="title"/>
          </p:nvPr>
        </p:nvSpPr>
        <p:spPr>
          <a:xfrm>
            <a:off x="337771" y="350044"/>
            <a:ext cx="4231664" cy="694807"/>
          </a:xfrm>
        </p:spPr>
        <p:txBody>
          <a:bodyPr anchor="b">
            <a:normAutofit/>
          </a:bodyPr>
          <a:lstStyle/>
          <a:p>
            <a:r>
              <a:rPr lang="en-US" dirty="0"/>
              <a:t>Balancing Risk</a:t>
            </a:r>
          </a:p>
        </p:txBody>
      </p:sp>
      <p:sp>
        <p:nvSpPr>
          <p:cNvPr id="17" name="Text Placeholder 4">
            <a:extLst>
              <a:ext uri="{FF2B5EF4-FFF2-40B4-BE49-F238E27FC236}">
                <a16:creationId xmlns:a16="http://schemas.microsoft.com/office/drawing/2014/main" id="{2E85ED0B-B095-417A-97D0-553E33AC07A5}"/>
              </a:ext>
            </a:extLst>
          </p:cNvPr>
          <p:cNvSpPr>
            <a:spLocks noGrp="1"/>
          </p:cNvSpPr>
          <p:nvPr>
            <p:ph type="body" sz="quarter" idx="12"/>
          </p:nvPr>
        </p:nvSpPr>
        <p:spPr>
          <a:xfrm>
            <a:off x="4657725" y="4572338"/>
            <a:ext cx="4143376" cy="225881"/>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47-10780-29</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32</a:t>
            </a:fld>
            <a:endParaRPr lang="en-US" dirty="0"/>
          </a:p>
        </p:txBody>
      </p:sp>
    </p:spTree>
    <p:extLst>
      <p:ext uri="{BB962C8B-B14F-4D97-AF65-F5344CB8AC3E}">
        <p14:creationId xmlns:p14="http://schemas.microsoft.com/office/powerpoint/2010/main" val="134436685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E2D4CE-E923-0346-99E3-08D10C4B65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0" name="Parallelogram 9">
            <a:extLst>
              <a:ext uri="{FF2B5EF4-FFF2-40B4-BE49-F238E27FC236}">
                <a16:creationId xmlns:a16="http://schemas.microsoft.com/office/drawing/2014/main" id="{FAA6B8FB-33B8-4641-9159-90B51EA94F63}"/>
              </a:ext>
            </a:extLst>
          </p:cNvPr>
          <p:cNvSpPr/>
          <p:nvPr/>
        </p:nvSpPr>
        <p:spPr>
          <a:xfrm>
            <a:off x="3432109" y="7144"/>
            <a:ext cx="1581611" cy="5143500"/>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Parallelogram 10">
            <a:extLst>
              <a:ext uri="{FF2B5EF4-FFF2-40B4-BE49-F238E27FC236}">
                <a16:creationId xmlns:a16="http://schemas.microsoft.com/office/drawing/2014/main" id="{8CA021E8-9B14-1D45-8391-AF1D816C210B}"/>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lstStyle/>
          <a:p>
            <a:r>
              <a:rPr lang="en-US" dirty="0">
                <a:latin typeface="Calibri" panose="020F0502020204030204" pitchFamily="34" charset="0"/>
                <a:cs typeface="Calibri" panose="020F0502020204030204" pitchFamily="34" charset="0"/>
              </a:rPr>
              <a:t>Trail Three: Late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(last 10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2" y="1249491"/>
            <a:ext cx="3548429" cy="3331137"/>
          </a:xfrm>
        </p:spPr>
        <p:txBody>
          <a:bodyPr>
            <a:normAutofit/>
          </a:bodyPr>
          <a:lstStyle/>
          <a:p>
            <a:pPr marL="0" indent="0">
              <a:lnSpc>
                <a:spcPct val="100000"/>
              </a:lnSpc>
              <a:buNone/>
            </a:pPr>
            <a:r>
              <a:rPr lang="en-US" sz="1350" b="1" dirty="0">
                <a:solidFill>
                  <a:schemeClr val="tx2"/>
                </a:solidFill>
                <a:latin typeface="Calibri" panose="020F0502020204030204" pitchFamily="34" charset="0"/>
              </a:rPr>
              <a:t>Reaching the summit – be ready for distributions.</a:t>
            </a:r>
          </a:p>
          <a:p>
            <a:pPr>
              <a:lnSpc>
                <a:spcPct val="100000"/>
              </a:lnSpc>
            </a:pPr>
            <a:r>
              <a:rPr lang="en-US" sz="1350" dirty="0">
                <a:latin typeface="Calibri" panose="020F0502020204030204" pitchFamily="34" charset="0"/>
              </a:rPr>
              <a:t>Review your savings plan, pension benefit and retirement income strategy</a:t>
            </a:r>
          </a:p>
          <a:p>
            <a:pPr>
              <a:lnSpc>
                <a:spcPct val="100000"/>
              </a:lnSpc>
            </a:pPr>
            <a:r>
              <a:rPr lang="en-US" sz="1350" dirty="0">
                <a:latin typeface="Calibri" panose="020F0502020204030204" pitchFamily="34" charset="0"/>
              </a:rPr>
              <a:t>Adjust your portfolio risk, if necessary</a:t>
            </a:r>
          </a:p>
          <a:p>
            <a:pPr>
              <a:lnSpc>
                <a:spcPct val="100000"/>
              </a:lnSpc>
            </a:pPr>
            <a:r>
              <a:rPr lang="en-US" sz="1350" dirty="0">
                <a:latin typeface="Calibri" panose="020F0502020204030204" pitchFamily="34" charset="0"/>
              </a:rPr>
              <a:t>Consider an estimated retirement date</a:t>
            </a:r>
          </a:p>
          <a:p>
            <a:pPr>
              <a:lnSpc>
                <a:spcPct val="100000"/>
              </a:lnSpc>
            </a:pPr>
            <a:r>
              <a:rPr lang="en-US" sz="1350" dirty="0">
                <a:latin typeface="Calibri" panose="020F0502020204030204" pitchFamily="34" charset="0"/>
              </a:rPr>
              <a:t>Factor in the economic outlook</a:t>
            </a:r>
          </a:p>
          <a:p>
            <a:pPr>
              <a:lnSpc>
                <a:spcPct val="100000"/>
              </a:lnSpc>
            </a:pPr>
            <a:r>
              <a:rPr lang="en-US" sz="1350" dirty="0">
                <a:latin typeface="Calibri" panose="020F0502020204030204" pitchFamily="34" charset="0"/>
              </a:rPr>
              <a:t>Ensure post-retirement budget is still appropriate</a:t>
            </a:r>
          </a:p>
          <a:p>
            <a:endParaRPr lang="en-US" sz="1350"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47-10780-29</a:t>
            </a:r>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33</a:t>
            </a:fld>
            <a:endParaRPr lang="en-US" dirty="0"/>
          </a:p>
        </p:txBody>
      </p:sp>
      <p:pic>
        <p:nvPicPr>
          <p:cNvPr id="12" name="Picture 11">
            <a:extLst>
              <a:ext uri="{FF2B5EF4-FFF2-40B4-BE49-F238E27FC236}">
                <a16:creationId xmlns:a16="http://schemas.microsoft.com/office/drawing/2014/main" id="{2C32AF59-A90B-FE40-B5BA-123E301D9D0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904181" y="2383266"/>
            <a:ext cx="1590675" cy="1063587"/>
          </a:xfrm>
          <a:prstGeom prst="rect">
            <a:avLst/>
          </a:prstGeom>
        </p:spPr>
      </p:pic>
    </p:spTree>
    <p:extLst>
      <p:ext uri="{BB962C8B-B14F-4D97-AF65-F5344CB8AC3E}">
        <p14:creationId xmlns:p14="http://schemas.microsoft.com/office/powerpoint/2010/main" val="198536253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When do I need to decide to take benefits?</a:t>
            </a:r>
          </a:p>
        </p:txBody>
      </p:sp>
      <p:sp>
        <p:nvSpPr>
          <p:cNvPr id="3" name="Content Placeholder 2">
            <a:extLst>
              <a:ext uri="{FF2B5EF4-FFF2-40B4-BE49-F238E27FC236}">
                <a16:creationId xmlns:a16="http://schemas.microsoft.com/office/drawing/2014/main" id="{76280E95-D06A-7349-9996-AD97A4DA20EB}"/>
              </a:ext>
            </a:extLst>
          </p:cNvPr>
          <p:cNvSpPr>
            <a:spLocks noGrp="1"/>
          </p:cNvSpPr>
          <p:nvPr>
            <p:ph idx="1"/>
          </p:nvPr>
        </p:nvSpPr>
        <p:spPr/>
        <p:txBody>
          <a:bodyPr/>
          <a:lstStyle/>
          <a:p>
            <a:endParaRPr lang="en-US"/>
          </a:p>
        </p:txBody>
      </p:sp>
      <p:sp>
        <p:nvSpPr>
          <p:cNvPr id="5" name="Text Placeholder 4">
            <a:extLst>
              <a:ext uri="{FF2B5EF4-FFF2-40B4-BE49-F238E27FC236}">
                <a16:creationId xmlns:a16="http://schemas.microsoft.com/office/drawing/2014/main" id="{8577BB7C-E192-9740-A395-05546A89C466}"/>
              </a:ext>
            </a:extLst>
          </p:cNvPr>
          <p:cNvSpPr>
            <a:spLocks noGrp="1"/>
          </p:cNvSpPr>
          <p:nvPr>
            <p:ph type="body" sz="quarter" idx="12"/>
          </p:nvPr>
        </p:nvSpPr>
        <p:spPr/>
        <p:txBody>
          <a:bodyPr/>
          <a:lstStyle/>
          <a:p>
            <a:endParaRPr lang="en-US"/>
          </a:p>
        </p:txBody>
      </p:sp>
      <p:sp>
        <p:nvSpPr>
          <p:cNvPr id="9" name="Footer Placeholder 8">
            <a:extLst>
              <a:ext uri="{FF2B5EF4-FFF2-40B4-BE49-F238E27FC236}">
                <a16:creationId xmlns:a16="http://schemas.microsoft.com/office/drawing/2014/main" id="{A9840A80-37C8-5C47-81AC-47896828F0DD}"/>
              </a:ext>
            </a:extLst>
          </p:cNvPr>
          <p:cNvSpPr>
            <a:spLocks noGrp="1"/>
          </p:cNvSpPr>
          <p:nvPr>
            <p:ph type="ftr" sz="quarter" idx="3"/>
          </p:nvPr>
        </p:nvSpPr>
        <p:spPr/>
        <p:txBody>
          <a:bodyPr/>
          <a:lstStyle/>
          <a:p>
            <a:r>
              <a:rPr lang="en-US"/>
              <a:t>47-10780-29</a:t>
            </a:r>
            <a:endParaRPr lang="en-US" dirty="0"/>
          </a:p>
        </p:txBody>
      </p:sp>
      <p:sp>
        <p:nvSpPr>
          <p:cNvPr id="8" name="Date Placeholder 7">
            <a:extLst>
              <a:ext uri="{FF2B5EF4-FFF2-40B4-BE49-F238E27FC236}">
                <a16:creationId xmlns:a16="http://schemas.microsoft.com/office/drawing/2014/main" id="{152D8466-72F2-FA4F-8115-035FB753B727}"/>
              </a:ext>
            </a:extLst>
          </p:cNvPr>
          <p:cNvSpPr>
            <a:spLocks noGrp="1"/>
          </p:cNvSpPr>
          <p:nvPr>
            <p:ph type="dt" sz="half" idx="2"/>
          </p:nvPr>
        </p:nvSpPr>
        <p:spPr/>
        <p:txBody>
          <a:bodyPr/>
          <a:lstStyle/>
          <a:p>
            <a:pPr algn="ctr"/>
            <a:r>
              <a:rPr lang="en-US"/>
              <a:t>2025/02/03</a:t>
            </a:r>
            <a:endParaRPr lang="en-US" dirty="0"/>
          </a:p>
        </p:txBody>
      </p:sp>
      <p:sp>
        <p:nvSpPr>
          <p:cNvPr id="10" name="Slide Number Placeholder 9">
            <a:extLst>
              <a:ext uri="{FF2B5EF4-FFF2-40B4-BE49-F238E27FC236}">
                <a16:creationId xmlns:a16="http://schemas.microsoft.com/office/drawing/2014/main" id="{25B6127E-9D28-DC41-B149-99EEFBB0AF73}"/>
              </a:ext>
            </a:extLst>
          </p:cNvPr>
          <p:cNvSpPr>
            <a:spLocks noGrp="1"/>
          </p:cNvSpPr>
          <p:nvPr>
            <p:ph type="sldNum" sz="quarter" idx="4"/>
          </p:nvPr>
        </p:nvSpPr>
        <p:spPr/>
        <p:txBody>
          <a:bodyPr/>
          <a:lstStyle/>
          <a:p>
            <a:fld id="{1C0B272F-4456-0844-949C-3E7D42274ABC}" type="slidenum">
              <a:rPr lang="en-US" smtClean="0"/>
              <a:pPr/>
              <a:t>34</a:t>
            </a:fld>
            <a:endParaRPr lang="en-US" dirty="0"/>
          </a:p>
        </p:txBody>
      </p:sp>
      <p:cxnSp>
        <p:nvCxnSpPr>
          <p:cNvPr id="21" name="Straight Connector 20">
            <a:extLst>
              <a:ext uri="{FF2B5EF4-FFF2-40B4-BE49-F238E27FC236}">
                <a16:creationId xmlns:a16="http://schemas.microsoft.com/office/drawing/2014/main" id="{45C3889A-262E-8A4D-AF5A-7CE7295AC01C}"/>
              </a:ext>
            </a:extLst>
          </p:cNvPr>
          <p:cNvCxnSpPr>
            <a:cxnSpLocks/>
          </p:cNvCxnSpPr>
          <p:nvPr/>
        </p:nvCxnSpPr>
        <p:spPr>
          <a:xfrm flipH="1">
            <a:off x="364575" y="2575221"/>
            <a:ext cx="8537283" cy="0"/>
          </a:xfrm>
          <a:prstGeom prst="line">
            <a:avLst/>
          </a:prstGeom>
          <a:ln w="44450" cap="rnd">
            <a:solidFill>
              <a:schemeClr val="accent3"/>
            </a:solidFill>
            <a:headEnd type="triangle"/>
            <a:tailEnd type="oval"/>
          </a:ln>
        </p:spPr>
        <p:style>
          <a:lnRef idx="1">
            <a:schemeClr val="accent1"/>
          </a:lnRef>
          <a:fillRef idx="0">
            <a:schemeClr val="accent1"/>
          </a:fillRef>
          <a:effectRef idx="0">
            <a:schemeClr val="accent1"/>
          </a:effectRef>
          <a:fontRef idx="minor">
            <a:schemeClr val="tx1"/>
          </a:fontRef>
        </p:style>
      </p:cxnSp>
      <p:sp>
        <p:nvSpPr>
          <p:cNvPr id="26" name="Freeform 25">
            <a:extLst>
              <a:ext uri="{FF2B5EF4-FFF2-40B4-BE49-F238E27FC236}">
                <a16:creationId xmlns:a16="http://schemas.microsoft.com/office/drawing/2014/main" id="{182CB996-6C85-7F4C-A1C5-37AA6B5DEA9E}"/>
              </a:ext>
            </a:extLst>
          </p:cNvPr>
          <p:cNvSpPr/>
          <p:nvPr/>
        </p:nvSpPr>
        <p:spPr>
          <a:xfrm>
            <a:off x="3376620" y="2934099"/>
            <a:ext cx="1227665" cy="877385"/>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3614" tIns="223614" rIns="223614" bIns="223614" numCol="1" spcCol="1270" anchor="b" anchorCtr="0">
            <a:noAutofit/>
          </a:bodyPr>
          <a:lstStyle/>
          <a:p>
            <a:pPr algn="ctr" defTabSz="1397655">
              <a:lnSpc>
                <a:spcPct val="90000"/>
              </a:lnSpc>
              <a:spcBef>
                <a:spcPct val="0"/>
              </a:spcBef>
              <a:spcAft>
                <a:spcPct val="35000"/>
              </a:spcAft>
              <a:defRPr/>
            </a:pPr>
            <a:endParaRPr lang="en-US" sz="3144" dirty="0">
              <a:solidFill>
                <a:srgbClr val="477388">
                  <a:hueOff val="0"/>
                  <a:satOff val="0"/>
                  <a:lumOff val="0"/>
                  <a:alphaOff val="0"/>
                </a:srgbClr>
              </a:solidFill>
              <a:latin typeface="Calibri" panose="020F0502020204030204"/>
            </a:endParaRPr>
          </a:p>
        </p:txBody>
      </p:sp>
      <p:sp>
        <p:nvSpPr>
          <p:cNvPr id="27" name="Freeform 26">
            <a:extLst>
              <a:ext uri="{FF2B5EF4-FFF2-40B4-BE49-F238E27FC236}">
                <a16:creationId xmlns:a16="http://schemas.microsoft.com/office/drawing/2014/main" id="{7637D185-5CC4-C346-BCF6-3D42A740D3C9}"/>
              </a:ext>
            </a:extLst>
          </p:cNvPr>
          <p:cNvSpPr/>
          <p:nvPr/>
        </p:nvSpPr>
        <p:spPr>
          <a:xfrm>
            <a:off x="5954717" y="2934099"/>
            <a:ext cx="1227665" cy="877385"/>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3614" tIns="223614" rIns="223614" bIns="223614" numCol="1" spcCol="1270" anchor="b" anchorCtr="0">
            <a:noAutofit/>
          </a:bodyPr>
          <a:lstStyle/>
          <a:p>
            <a:pPr algn="ctr" defTabSz="1397655">
              <a:lnSpc>
                <a:spcPct val="90000"/>
              </a:lnSpc>
              <a:spcBef>
                <a:spcPct val="0"/>
              </a:spcBef>
              <a:spcAft>
                <a:spcPct val="35000"/>
              </a:spcAft>
              <a:defRPr/>
            </a:pPr>
            <a:endParaRPr lang="en-US" sz="3144" dirty="0">
              <a:solidFill>
                <a:srgbClr val="477388">
                  <a:hueOff val="0"/>
                  <a:satOff val="0"/>
                  <a:lumOff val="0"/>
                  <a:alphaOff val="0"/>
                </a:srgbClr>
              </a:solidFill>
              <a:latin typeface="Calibri" panose="020F0502020204030204"/>
            </a:endParaRPr>
          </a:p>
        </p:txBody>
      </p:sp>
      <p:cxnSp>
        <p:nvCxnSpPr>
          <p:cNvPr id="28" name="Straight Connector 27">
            <a:extLst>
              <a:ext uri="{FF2B5EF4-FFF2-40B4-BE49-F238E27FC236}">
                <a16:creationId xmlns:a16="http://schemas.microsoft.com/office/drawing/2014/main" id="{8652E341-6E12-4D42-8128-5A242EC2B709}"/>
              </a:ext>
            </a:extLst>
          </p:cNvPr>
          <p:cNvCxnSpPr>
            <a:cxnSpLocks/>
          </p:cNvCxnSpPr>
          <p:nvPr/>
        </p:nvCxnSpPr>
        <p:spPr>
          <a:xfrm>
            <a:off x="4542810" y="3710888"/>
            <a:ext cx="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2A769A6F-3BFB-134A-AA53-E242EEFE5AA5}"/>
              </a:ext>
            </a:extLst>
          </p:cNvPr>
          <p:cNvSpPr/>
          <p:nvPr/>
        </p:nvSpPr>
        <p:spPr>
          <a:xfrm>
            <a:off x="1765316" y="2232315"/>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31" name="TextBox 30">
            <a:extLst>
              <a:ext uri="{FF2B5EF4-FFF2-40B4-BE49-F238E27FC236}">
                <a16:creationId xmlns:a16="http://schemas.microsoft.com/office/drawing/2014/main" id="{B06401B1-B81F-2247-ACC8-6185BB1070C1}"/>
              </a:ext>
            </a:extLst>
          </p:cNvPr>
          <p:cNvSpPr txBox="1"/>
          <p:nvPr/>
        </p:nvSpPr>
        <p:spPr>
          <a:xfrm>
            <a:off x="1705461" y="2456697"/>
            <a:ext cx="855587" cy="322568"/>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59½ </a:t>
            </a:r>
          </a:p>
        </p:txBody>
      </p:sp>
      <p:sp>
        <p:nvSpPr>
          <p:cNvPr id="33" name="Oval 32">
            <a:extLst>
              <a:ext uri="{FF2B5EF4-FFF2-40B4-BE49-F238E27FC236}">
                <a16:creationId xmlns:a16="http://schemas.microsoft.com/office/drawing/2014/main" id="{8CFA330F-B3F3-764A-BCDC-0BD1062C7101}"/>
              </a:ext>
            </a:extLst>
          </p:cNvPr>
          <p:cNvSpPr/>
          <p:nvPr/>
        </p:nvSpPr>
        <p:spPr>
          <a:xfrm>
            <a:off x="3051371" y="2232315"/>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34" name="TextBox 33">
            <a:extLst>
              <a:ext uri="{FF2B5EF4-FFF2-40B4-BE49-F238E27FC236}">
                <a16:creationId xmlns:a16="http://schemas.microsoft.com/office/drawing/2014/main" id="{3C35C737-EB98-0E4B-BEFD-C07C7A18A9DF}"/>
              </a:ext>
            </a:extLst>
          </p:cNvPr>
          <p:cNvSpPr txBox="1"/>
          <p:nvPr/>
        </p:nvSpPr>
        <p:spPr>
          <a:xfrm>
            <a:off x="3155827" y="2465130"/>
            <a:ext cx="526961" cy="552975"/>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62</a:t>
            </a:r>
          </a:p>
          <a:p>
            <a:pPr algn="ctr"/>
            <a:r>
              <a:rPr lang="en-US" sz="1497" b="1" dirty="0">
                <a:solidFill>
                  <a:schemeClr val="tx2"/>
                </a:solidFill>
                <a:latin typeface="Calibri" panose="020F0502020204030204" pitchFamily="34" charset="0"/>
                <a:cs typeface="Calibri" panose="020F0502020204030204" pitchFamily="34" charset="0"/>
              </a:rPr>
              <a:t> </a:t>
            </a:r>
          </a:p>
        </p:txBody>
      </p:sp>
      <p:sp>
        <p:nvSpPr>
          <p:cNvPr id="35" name="Oval 34">
            <a:extLst>
              <a:ext uri="{FF2B5EF4-FFF2-40B4-BE49-F238E27FC236}">
                <a16:creationId xmlns:a16="http://schemas.microsoft.com/office/drawing/2014/main" id="{4C36713F-B420-6247-89C4-06C46C6A6AB7}"/>
              </a:ext>
            </a:extLst>
          </p:cNvPr>
          <p:cNvSpPr/>
          <p:nvPr/>
        </p:nvSpPr>
        <p:spPr>
          <a:xfrm>
            <a:off x="4300924" y="2223659"/>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37" name="TextBox 36">
            <a:extLst>
              <a:ext uri="{FF2B5EF4-FFF2-40B4-BE49-F238E27FC236}">
                <a16:creationId xmlns:a16="http://schemas.microsoft.com/office/drawing/2014/main" id="{BDB0B734-3583-A34A-B303-2007D40D6E49}"/>
              </a:ext>
            </a:extLst>
          </p:cNvPr>
          <p:cNvSpPr txBox="1"/>
          <p:nvPr/>
        </p:nvSpPr>
        <p:spPr>
          <a:xfrm>
            <a:off x="4405381" y="2456473"/>
            <a:ext cx="526961" cy="322568"/>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65</a:t>
            </a:r>
          </a:p>
        </p:txBody>
      </p:sp>
      <p:sp>
        <p:nvSpPr>
          <p:cNvPr id="39" name="Oval 38">
            <a:extLst>
              <a:ext uri="{FF2B5EF4-FFF2-40B4-BE49-F238E27FC236}">
                <a16:creationId xmlns:a16="http://schemas.microsoft.com/office/drawing/2014/main" id="{919EB511-FADA-E749-BBD8-9927434484DA}"/>
              </a:ext>
            </a:extLst>
          </p:cNvPr>
          <p:cNvSpPr/>
          <p:nvPr/>
        </p:nvSpPr>
        <p:spPr>
          <a:xfrm>
            <a:off x="5447385" y="2222343"/>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41" name="TextBox 40">
            <a:extLst>
              <a:ext uri="{FF2B5EF4-FFF2-40B4-BE49-F238E27FC236}">
                <a16:creationId xmlns:a16="http://schemas.microsoft.com/office/drawing/2014/main" id="{9BB65A1B-F74C-2448-BA91-669207734739}"/>
              </a:ext>
            </a:extLst>
          </p:cNvPr>
          <p:cNvSpPr txBox="1"/>
          <p:nvPr/>
        </p:nvSpPr>
        <p:spPr>
          <a:xfrm>
            <a:off x="5460083" y="2450489"/>
            <a:ext cx="705861" cy="322568"/>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67</a:t>
            </a:r>
          </a:p>
        </p:txBody>
      </p:sp>
      <p:sp>
        <p:nvSpPr>
          <p:cNvPr id="42" name="Oval 41">
            <a:extLst>
              <a:ext uri="{FF2B5EF4-FFF2-40B4-BE49-F238E27FC236}">
                <a16:creationId xmlns:a16="http://schemas.microsoft.com/office/drawing/2014/main" id="{2572FDC0-9211-AC4F-B18A-1A93E06E4B69}"/>
              </a:ext>
            </a:extLst>
          </p:cNvPr>
          <p:cNvSpPr/>
          <p:nvPr/>
        </p:nvSpPr>
        <p:spPr>
          <a:xfrm>
            <a:off x="6674329" y="2232315"/>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43" name="TextBox 42">
            <a:extLst>
              <a:ext uri="{FF2B5EF4-FFF2-40B4-BE49-F238E27FC236}">
                <a16:creationId xmlns:a16="http://schemas.microsoft.com/office/drawing/2014/main" id="{50A7DBB2-F429-D44A-A5A2-530FEEC88EC3}"/>
              </a:ext>
            </a:extLst>
          </p:cNvPr>
          <p:cNvSpPr txBox="1"/>
          <p:nvPr/>
        </p:nvSpPr>
        <p:spPr>
          <a:xfrm>
            <a:off x="6778786" y="2465130"/>
            <a:ext cx="526961" cy="322568"/>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70</a:t>
            </a:r>
          </a:p>
        </p:txBody>
      </p:sp>
      <p:sp>
        <p:nvSpPr>
          <p:cNvPr id="44" name="Oval 43">
            <a:extLst>
              <a:ext uri="{FF2B5EF4-FFF2-40B4-BE49-F238E27FC236}">
                <a16:creationId xmlns:a16="http://schemas.microsoft.com/office/drawing/2014/main" id="{CA6F6812-CD51-AF40-A9D9-F1B739B636EA}"/>
              </a:ext>
            </a:extLst>
          </p:cNvPr>
          <p:cNvSpPr/>
          <p:nvPr/>
        </p:nvSpPr>
        <p:spPr>
          <a:xfrm>
            <a:off x="7829552" y="2222343"/>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45" name="TextBox 44">
            <a:extLst>
              <a:ext uri="{FF2B5EF4-FFF2-40B4-BE49-F238E27FC236}">
                <a16:creationId xmlns:a16="http://schemas.microsoft.com/office/drawing/2014/main" id="{FDE68D75-B9AF-9249-8E5B-C960F23CD64D}"/>
              </a:ext>
            </a:extLst>
          </p:cNvPr>
          <p:cNvSpPr txBox="1"/>
          <p:nvPr/>
        </p:nvSpPr>
        <p:spPr>
          <a:xfrm>
            <a:off x="7934010" y="2455158"/>
            <a:ext cx="526961" cy="322568"/>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73</a:t>
            </a:r>
          </a:p>
        </p:txBody>
      </p:sp>
      <p:pic>
        <p:nvPicPr>
          <p:cNvPr id="46" name="Picture 45">
            <a:extLst>
              <a:ext uri="{FF2B5EF4-FFF2-40B4-BE49-F238E27FC236}">
                <a16:creationId xmlns:a16="http://schemas.microsoft.com/office/drawing/2014/main" id="{427CF57E-19C0-DD49-B8E0-7456AF8E32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015395" y="1142398"/>
            <a:ext cx="323591" cy="364040"/>
          </a:xfrm>
          <a:prstGeom prst="rect">
            <a:avLst/>
          </a:prstGeom>
        </p:spPr>
      </p:pic>
      <p:pic>
        <p:nvPicPr>
          <p:cNvPr id="47" name="Picture 46">
            <a:extLst>
              <a:ext uri="{FF2B5EF4-FFF2-40B4-BE49-F238E27FC236}">
                <a16:creationId xmlns:a16="http://schemas.microsoft.com/office/drawing/2014/main" id="{4B52BA68-8118-D542-AAC1-5F4B4332A93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464801" y="1236392"/>
            <a:ext cx="408120" cy="424445"/>
          </a:xfrm>
          <a:prstGeom prst="rect">
            <a:avLst/>
          </a:prstGeom>
        </p:spPr>
      </p:pic>
      <p:sp>
        <p:nvSpPr>
          <p:cNvPr id="48" name="TextBox 47">
            <a:extLst>
              <a:ext uri="{FF2B5EF4-FFF2-40B4-BE49-F238E27FC236}">
                <a16:creationId xmlns:a16="http://schemas.microsoft.com/office/drawing/2014/main" id="{BECCEBB6-756A-194E-9A60-B1E9968B99AC}"/>
              </a:ext>
            </a:extLst>
          </p:cNvPr>
          <p:cNvSpPr txBox="1"/>
          <p:nvPr/>
        </p:nvSpPr>
        <p:spPr>
          <a:xfrm>
            <a:off x="1134741" y="1524879"/>
            <a:ext cx="1997024" cy="547854"/>
          </a:xfrm>
          <a:prstGeom prst="rect">
            <a:avLst/>
          </a:prstGeom>
          <a:noFill/>
        </p:spPr>
        <p:txBody>
          <a:bodyPr wrap="square" rtlCol="0">
            <a:spAutoFit/>
          </a:bodyPr>
          <a:lstStyle/>
          <a:p>
            <a:pPr algn="ctr">
              <a:spcAft>
                <a:spcPts val="449"/>
              </a:spcAft>
            </a:pPr>
            <a:r>
              <a:rPr lang="en-US" sz="898" b="1" dirty="0">
                <a:solidFill>
                  <a:schemeClr val="tx2"/>
                </a:solidFill>
                <a:latin typeface="Calibri" panose="020F0502020204030204" pitchFamily="34" charset="0"/>
                <a:cs typeface="Calibri" panose="020F0502020204030204" pitchFamily="34" charset="0"/>
              </a:rPr>
              <a:t>IRAs and Other Distributions</a:t>
            </a:r>
            <a:endParaRPr lang="en-US" sz="898" dirty="0">
              <a:solidFill>
                <a:schemeClr val="tx2"/>
              </a:solidFill>
              <a:latin typeface="Calibri" panose="020F0502020204030204" pitchFamily="34" charset="0"/>
              <a:cs typeface="Calibri" panose="020F0502020204030204" pitchFamily="34" charset="0"/>
            </a:endParaRPr>
          </a:p>
          <a:p>
            <a:pPr algn="ctr">
              <a:spcAft>
                <a:spcPts val="449"/>
              </a:spcAft>
            </a:pPr>
            <a:r>
              <a:rPr lang="en-US" sz="824" dirty="0">
                <a:solidFill>
                  <a:schemeClr val="accent3"/>
                </a:solidFill>
                <a:latin typeface="Calibri" panose="020F0502020204030204" pitchFamily="34" charset="0"/>
                <a:cs typeface="Calibri" panose="020F0502020204030204" pitchFamily="34" charset="0"/>
              </a:rPr>
              <a:t>Standard age for penalty-free withdrawals from Traditional IRA or other accounts</a:t>
            </a:r>
            <a:endParaRPr lang="en-US" sz="449" dirty="0">
              <a:solidFill>
                <a:schemeClr val="accent3"/>
              </a:solidFill>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CBE1562C-6BE0-8A44-90DD-8AFEBE5784BF}"/>
              </a:ext>
            </a:extLst>
          </p:cNvPr>
          <p:cNvSpPr txBox="1"/>
          <p:nvPr/>
        </p:nvSpPr>
        <p:spPr>
          <a:xfrm>
            <a:off x="2359212" y="3556006"/>
            <a:ext cx="2140287" cy="570895"/>
          </a:xfrm>
          <a:prstGeom prst="rect">
            <a:avLst/>
          </a:prstGeom>
          <a:noFill/>
        </p:spPr>
        <p:txBody>
          <a:bodyPr wrap="square" rtlCol="0">
            <a:spAutoFit/>
          </a:bodyPr>
          <a:lstStyle/>
          <a:p>
            <a:pPr algn="ctr">
              <a:spcBef>
                <a:spcPts val="449"/>
              </a:spcBef>
            </a:pPr>
            <a:r>
              <a:rPr lang="en-US" sz="898" b="1" dirty="0">
                <a:solidFill>
                  <a:schemeClr val="tx2"/>
                </a:solidFill>
                <a:latin typeface="Calibri" panose="020F0502020204030204" pitchFamily="34" charset="0"/>
                <a:cs typeface="Calibri" panose="020F0502020204030204" pitchFamily="34" charset="0"/>
              </a:rPr>
              <a:t>Social Security</a:t>
            </a: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May qualify for early benefits</a:t>
            </a:r>
            <a:r>
              <a:rPr lang="en-US" sz="898" dirty="0">
                <a:solidFill>
                  <a:schemeClr val="accent3"/>
                </a:solidFill>
              </a:rPr>
              <a:t>; benefit may be reduced by up to 30% </a:t>
            </a:r>
            <a:endParaRPr lang="en-US" sz="898" dirty="0">
              <a:solidFill>
                <a:schemeClr val="accent3"/>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FCEC53C4-6A9B-D448-9022-21D3415C53DC}"/>
              </a:ext>
            </a:extLst>
          </p:cNvPr>
          <p:cNvSpPr txBox="1"/>
          <p:nvPr/>
        </p:nvSpPr>
        <p:spPr>
          <a:xfrm>
            <a:off x="3990452" y="1684013"/>
            <a:ext cx="1406393" cy="432652"/>
          </a:xfrm>
          <a:prstGeom prst="rect">
            <a:avLst/>
          </a:prstGeom>
          <a:noFill/>
        </p:spPr>
        <p:txBody>
          <a:bodyPr wrap="square" rtlCol="0">
            <a:spAutoFit/>
          </a:bodyPr>
          <a:lstStyle/>
          <a:p>
            <a:pPr algn="ctr">
              <a:spcBef>
                <a:spcPts val="449"/>
              </a:spcBef>
            </a:pPr>
            <a:r>
              <a:rPr lang="en-US" sz="898" b="1" dirty="0">
                <a:solidFill>
                  <a:schemeClr val="tx2"/>
                </a:solidFill>
                <a:latin typeface="Calibri" panose="020F0502020204030204" pitchFamily="34" charset="0"/>
                <a:cs typeface="Calibri" panose="020F0502020204030204" pitchFamily="34" charset="0"/>
              </a:rPr>
              <a:t>Medicare</a:t>
            </a:r>
            <a:endParaRPr lang="en-US" sz="898" dirty="0">
              <a:solidFill>
                <a:schemeClr val="tx2"/>
              </a:solidFill>
              <a:latin typeface="Calibri" panose="020F0502020204030204" pitchFamily="34" charset="0"/>
              <a:cs typeface="Calibri" panose="020F0502020204030204" pitchFamily="34" charset="0"/>
            </a:endParaRP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Qualification age</a:t>
            </a:r>
          </a:p>
        </p:txBody>
      </p:sp>
      <p:pic>
        <p:nvPicPr>
          <p:cNvPr id="51" name="Picture 50">
            <a:extLst>
              <a:ext uri="{FF2B5EF4-FFF2-40B4-BE49-F238E27FC236}">
                <a16:creationId xmlns:a16="http://schemas.microsoft.com/office/drawing/2014/main" id="{3413E20C-5C2D-3748-9F19-C0C7BCBFB33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5563850" y="3022080"/>
            <a:ext cx="486064" cy="505506"/>
          </a:xfrm>
          <a:prstGeom prst="rect">
            <a:avLst/>
          </a:prstGeom>
        </p:spPr>
      </p:pic>
      <p:sp>
        <p:nvSpPr>
          <p:cNvPr id="52" name="TextBox 51">
            <a:extLst>
              <a:ext uri="{FF2B5EF4-FFF2-40B4-BE49-F238E27FC236}">
                <a16:creationId xmlns:a16="http://schemas.microsoft.com/office/drawing/2014/main" id="{E862CBB3-C2EC-AD4C-9E1F-387BEA7E8DB5}"/>
              </a:ext>
            </a:extLst>
          </p:cNvPr>
          <p:cNvSpPr txBox="1"/>
          <p:nvPr/>
        </p:nvSpPr>
        <p:spPr>
          <a:xfrm>
            <a:off x="4704915" y="3490027"/>
            <a:ext cx="2290028" cy="797462"/>
          </a:xfrm>
          <a:prstGeom prst="rect">
            <a:avLst/>
          </a:prstGeom>
          <a:noFill/>
        </p:spPr>
        <p:txBody>
          <a:bodyPr wrap="square" rtlCol="0">
            <a:spAutoFit/>
          </a:bodyPr>
          <a:lstStyle/>
          <a:p>
            <a:pPr algn="ctr">
              <a:spcBef>
                <a:spcPts val="449"/>
              </a:spcBef>
            </a:pPr>
            <a:r>
              <a:rPr lang="en-US" sz="898" b="1" dirty="0">
                <a:solidFill>
                  <a:schemeClr val="tx2"/>
                </a:solidFill>
                <a:latin typeface="Calibri" panose="020F0502020204030204" pitchFamily="34" charset="0"/>
                <a:cs typeface="Calibri" panose="020F0502020204030204" pitchFamily="34" charset="0"/>
              </a:rPr>
              <a:t>Social Security</a:t>
            </a: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Full Retirement Age </a:t>
            </a: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Take benefits</a:t>
            </a: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Delay benefits until age 70</a:t>
            </a:r>
          </a:p>
        </p:txBody>
      </p:sp>
      <p:sp>
        <p:nvSpPr>
          <p:cNvPr id="53" name="TextBox 52">
            <a:extLst>
              <a:ext uri="{FF2B5EF4-FFF2-40B4-BE49-F238E27FC236}">
                <a16:creationId xmlns:a16="http://schemas.microsoft.com/office/drawing/2014/main" id="{101074D6-4ADD-9A45-AE58-6FFD14763153}"/>
              </a:ext>
            </a:extLst>
          </p:cNvPr>
          <p:cNvSpPr txBox="1"/>
          <p:nvPr/>
        </p:nvSpPr>
        <p:spPr>
          <a:xfrm>
            <a:off x="6005837" y="1547372"/>
            <a:ext cx="2072859" cy="570895"/>
          </a:xfrm>
          <a:prstGeom prst="rect">
            <a:avLst/>
          </a:prstGeom>
          <a:noFill/>
        </p:spPr>
        <p:txBody>
          <a:bodyPr wrap="square" rtlCol="0">
            <a:spAutoFit/>
          </a:bodyPr>
          <a:lstStyle/>
          <a:p>
            <a:pPr algn="ctr">
              <a:spcBef>
                <a:spcPts val="449"/>
              </a:spcBef>
            </a:pPr>
            <a:r>
              <a:rPr lang="en-US" sz="898" b="1" dirty="0">
                <a:solidFill>
                  <a:schemeClr val="tx2"/>
                </a:solidFill>
                <a:latin typeface="Calibri" panose="020F0502020204030204" pitchFamily="34" charset="0"/>
                <a:cs typeface="Calibri" panose="020F0502020204030204" pitchFamily="34" charset="0"/>
              </a:rPr>
              <a:t>Social Security </a:t>
            </a:r>
            <a:endParaRPr lang="en-US" sz="898" dirty="0">
              <a:solidFill>
                <a:schemeClr val="tx2"/>
              </a:solidFill>
              <a:latin typeface="Calibri" panose="020F0502020204030204" pitchFamily="34" charset="0"/>
              <a:cs typeface="Calibri" panose="020F0502020204030204" pitchFamily="34" charset="0"/>
            </a:endParaRP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Delay starting benefit until age 70; benefit may be up to 30% higher</a:t>
            </a:r>
          </a:p>
        </p:txBody>
      </p:sp>
      <p:pic>
        <p:nvPicPr>
          <p:cNvPr id="54" name="Picture 53">
            <a:extLst>
              <a:ext uri="{FF2B5EF4-FFF2-40B4-BE49-F238E27FC236}">
                <a16:creationId xmlns:a16="http://schemas.microsoft.com/office/drawing/2014/main" id="{2A13630F-0AB6-8544-8F03-BD5DE36D570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041926" y="3134520"/>
            <a:ext cx="343967" cy="343967"/>
          </a:xfrm>
          <a:prstGeom prst="rect">
            <a:avLst/>
          </a:prstGeom>
        </p:spPr>
      </p:pic>
      <p:sp>
        <p:nvSpPr>
          <p:cNvPr id="56" name="TextBox 55">
            <a:extLst>
              <a:ext uri="{FF2B5EF4-FFF2-40B4-BE49-F238E27FC236}">
                <a16:creationId xmlns:a16="http://schemas.microsoft.com/office/drawing/2014/main" id="{A84688AE-378E-4C4A-93ED-69EA6472E76B}"/>
              </a:ext>
            </a:extLst>
          </p:cNvPr>
          <p:cNvSpPr txBox="1"/>
          <p:nvPr/>
        </p:nvSpPr>
        <p:spPr>
          <a:xfrm>
            <a:off x="2595028" y="3074811"/>
            <a:ext cx="1636244" cy="552975"/>
          </a:xfrm>
          <a:prstGeom prst="rect">
            <a:avLst/>
          </a:prstGeom>
          <a:noFill/>
        </p:spPr>
        <p:txBody>
          <a:bodyPr wrap="square" rtlCol="0">
            <a:spAutoFit/>
          </a:bodyPr>
          <a:lstStyle/>
          <a:p>
            <a:pPr algn="ctr"/>
            <a:r>
              <a:rPr lang="en-US" sz="1198" dirty="0">
                <a:latin typeface="Calibri" panose="020F0502020204030204" pitchFamily="34" charset="0"/>
                <a:cs typeface="Calibri" panose="020F0502020204030204" pitchFamily="34" charset="0"/>
              </a:rPr>
              <a:t>Potentially UP TO</a:t>
            </a:r>
            <a:br>
              <a:rPr lang="en-US" sz="1198" dirty="0">
                <a:latin typeface="Calibri" panose="020F0502020204030204" pitchFamily="34" charset="0"/>
                <a:cs typeface="Calibri" panose="020F0502020204030204" pitchFamily="34" charset="0"/>
              </a:rPr>
            </a:br>
            <a:r>
              <a:rPr lang="en-US" sz="1497" b="1" dirty="0">
                <a:latin typeface="Calibri" panose="020F0502020204030204" pitchFamily="34" charset="0"/>
                <a:cs typeface="Calibri" panose="020F0502020204030204" pitchFamily="34" charset="0"/>
              </a:rPr>
              <a:t>30%</a:t>
            </a:r>
            <a:r>
              <a:rPr lang="en-US" sz="1797" b="1" dirty="0">
                <a:latin typeface="Calibri" panose="020F0502020204030204" pitchFamily="34" charset="0"/>
                <a:cs typeface="Calibri" panose="020F0502020204030204" pitchFamily="34" charset="0"/>
              </a:rPr>
              <a:t> </a:t>
            </a:r>
            <a:r>
              <a:rPr lang="en-US" sz="1198" dirty="0">
                <a:solidFill>
                  <a:schemeClr val="tx2"/>
                </a:solidFill>
                <a:latin typeface="Calibri" panose="020F0502020204030204" pitchFamily="34" charset="0"/>
                <a:cs typeface="Calibri" panose="020F0502020204030204" pitchFamily="34" charset="0"/>
              </a:rPr>
              <a:t>LOWER</a:t>
            </a:r>
          </a:p>
        </p:txBody>
      </p:sp>
      <p:sp>
        <p:nvSpPr>
          <p:cNvPr id="57" name="TextBox 56">
            <a:extLst>
              <a:ext uri="{FF2B5EF4-FFF2-40B4-BE49-F238E27FC236}">
                <a16:creationId xmlns:a16="http://schemas.microsoft.com/office/drawing/2014/main" id="{4E65DDEE-07FA-A746-B593-FD8379BAF8D2}"/>
              </a:ext>
            </a:extLst>
          </p:cNvPr>
          <p:cNvSpPr txBox="1"/>
          <p:nvPr/>
        </p:nvSpPr>
        <p:spPr>
          <a:xfrm>
            <a:off x="6287007" y="1089786"/>
            <a:ext cx="1510518" cy="506893"/>
          </a:xfrm>
          <a:prstGeom prst="rect">
            <a:avLst/>
          </a:prstGeom>
          <a:noFill/>
        </p:spPr>
        <p:txBody>
          <a:bodyPr wrap="square" rtlCol="0">
            <a:spAutoFit/>
          </a:bodyPr>
          <a:lstStyle/>
          <a:p>
            <a:pPr algn="ctr"/>
            <a:r>
              <a:rPr lang="en-US" sz="1198" dirty="0">
                <a:latin typeface="Calibri" panose="020F0502020204030204" pitchFamily="34" charset="0"/>
                <a:cs typeface="Calibri" panose="020F0502020204030204" pitchFamily="34" charset="0"/>
              </a:rPr>
              <a:t>Potentially UP TO</a:t>
            </a:r>
            <a:br>
              <a:rPr lang="en-US" sz="1198" dirty="0">
                <a:latin typeface="Calibri" panose="020F0502020204030204" pitchFamily="34" charset="0"/>
                <a:cs typeface="Calibri" panose="020F0502020204030204" pitchFamily="34" charset="0"/>
              </a:rPr>
            </a:br>
            <a:r>
              <a:rPr lang="en-US" sz="1497" b="1" dirty="0">
                <a:latin typeface="Calibri" panose="020F0502020204030204" pitchFamily="34" charset="0"/>
                <a:cs typeface="Calibri" panose="020F0502020204030204" pitchFamily="34" charset="0"/>
              </a:rPr>
              <a:t>30%</a:t>
            </a:r>
            <a:r>
              <a:rPr lang="en-US" sz="1198" b="1" dirty="0">
                <a:latin typeface="Calibri" panose="020F0502020204030204" pitchFamily="34" charset="0"/>
                <a:cs typeface="Calibri" panose="020F0502020204030204" pitchFamily="34" charset="0"/>
              </a:rPr>
              <a:t> </a:t>
            </a:r>
            <a:r>
              <a:rPr lang="en-US" sz="1198" dirty="0">
                <a:solidFill>
                  <a:schemeClr val="tx2"/>
                </a:solidFill>
                <a:latin typeface="Calibri" panose="020F0502020204030204" pitchFamily="34" charset="0"/>
                <a:cs typeface="Calibri" panose="020F0502020204030204" pitchFamily="34" charset="0"/>
              </a:rPr>
              <a:t>HIGHER</a:t>
            </a:r>
          </a:p>
        </p:txBody>
      </p:sp>
      <p:cxnSp>
        <p:nvCxnSpPr>
          <p:cNvPr id="59" name="Straight Connector 58">
            <a:extLst>
              <a:ext uri="{FF2B5EF4-FFF2-40B4-BE49-F238E27FC236}">
                <a16:creationId xmlns:a16="http://schemas.microsoft.com/office/drawing/2014/main" id="{F4A36612-5330-7940-9F0C-DABE46314E98}"/>
              </a:ext>
            </a:extLst>
          </p:cNvPr>
          <p:cNvCxnSpPr/>
          <p:nvPr/>
        </p:nvCxnSpPr>
        <p:spPr>
          <a:xfrm>
            <a:off x="5694458" y="3923106"/>
            <a:ext cx="26861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5996587-EE69-8447-A600-6BB7AF9FE705}"/>
              </a:ext>
            </a:extLst>
          </p:cNvPr>
          <p:cNvCxnSpPr/>
          <p:nvPr/>
        </p:nvCxnSpPr>
        <p:spPr>
          <a:xfrm>
            <a:off x="5694458" y="4116140"/>
            <a:ext cx="26861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F0275FEC-C743-2F4C-A63E-4B6E30292C20}"/>
              </a:ext>
            </a:extLst>
          </p:cNvPr>
          <p:cNvSpPr/>
          <p:nvPr/>
        </p:nvSpPr>
        <p:spPr>
          <a:xfrm>
            <a:off x="548492" y="2207284"/>
            <a:ext cx="735874" cy="735874"/>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dirty="0">
              <a:latin typeface="Calibri" panose="020F0502020204030204" pitchFamily="34" charset="0"/>
            </a:endParaRPr>
          </a:p>
        </p:txBody>
      </p:sp>
      <p:sp>
        <p:nvSpPr>
          <p:cNvPr id="62" name="TextBox 61">
            <a:extLst>
              <a:ext uri="{FF2B5EF4-FFF2-40B4-BE49-F238E27FC236}">
                <a16:creationId xmlns:a16="http://schemas.microsoft.com/office/drawing/2014/main" id="{9659756F-A475-E34C-ABD9-B01F4F3AFC90}"/>
              </a:ext>
            </a:extLst>
          </p:cNvPr>
          <p:cNvSpPr txBox="1"/>
          <p:nvPr/>
        </p:nvSpPr>
        <p:spPr>
          <a:xfrm>
            <a:off x="488636" y="2431665"/>
            <a:ext cx="855587" cy="552975"/>
          </a:xfrm>
          <a:prstGeom prst="rect">
            <a:avLst/>
          </a:prstGeom>
          <a:noFill/>
        </p:spPr>
        <p:txBody>
          <a:bodyPr wrap="square" rtlCol="0">
            <a:spAutoFit/>
          </a:bodyPr>
          <a:lstStyle/>
          <a:p>
            <a:pPr algn="ctr"/>
            <a:r>
              <a:rPr lang="en-US" sz="1497" b="1" dirty="0">
                <a:solidFill>
                  <a:schemeClr val="tx2"/>
                </a:solidFill>
                <a:latin typeface="Calibri" panose="020F0502020204030204" pitchFamily="34" charset="0"/>
                <a:cs typeface="Calibri" panose="020F0502020204030204" pitchFamily="34" charset="0"/>
              </a:rPr>
              <a:t>55</a:t>
            </a:r>
          </a:p>
          <a:p>
            <a:pPr algn="ctr"/>
            <a:r>
              <a:rPr lang="en-US" sz="1497" dirty="0">
                <a:solidFill>
                  <a:schemeClr val="tx2"/>
                </a:solidFill>
                <a:latin typeface="Calibri" panose="020F0502020204030204" pitchFamily="34" charset="0"/>
              </a:rPr>
              <a:t> </a:t>
            </a:r>
          </a:p>
        </p:txBody>
      </p:sp>
      <p:sp>
        <p:nvSpPr>
          <p:cNvPr id="63" name="TextBox 62">
            <a:extLst>
              <a:ext uri="{FF2B5EF4-FFF2-40B4-BE49-F238E27FC236}">
                <a16:creationId xmlns:a16="http://schemas.microsoft.com/office/drawing/2014/main" id="{3EE18408-8563-4F48-9DF2-B9D02BA6100D}"/>
              </a:ext>
            </a:extLst>
          </p:cNvPr>
          <p:cNvSpPr txBox="1"/>
          <p:nvPr/>
        </p:nvSpPr>
        <p:spPr>
          <a:xfrm>
            <a:off x="147603" y="3527586"/>
            <a:ext cx="1543921" cy="847382"/>
          </a:xfrm>
          <a:prstGeom prst="rect">
            <a:avLst/>
          </a:prstGeom>
          <a:noFill/>
        </p:spPr>
        <p:txBody>
          <a:bodyPr wrap="square" rtlCol="0">
            <a:spAutoFit/>
          </a:bodyPr>
          <a:lstStyle/>
          <a:p>
            <a:pPr algn="ctr">
              <a:spcAft>
                <a:spcPts val="449"/>
              </a:spcAft>
            </a:pPr>
            <a:r>
              <a:rPr lang="en-US" sz="898" b="1" dirty="0">
                <a:solidFill>
                  <a:schemeClr val="tx2"/>
                </a:solidFill>
                <a:latin typeface="Calibri" panose="020F0502020204030204" pitchFamily="34" charset="0"/>
                <a:cs typeface="Calibri" panose="020F0502020204030204" pitchFamily="34" charset="0"/>
              </a:rPr>
              <a:t>Penalty-free Distributions</a:t>
            </a:r>
            <a:endParaRPr lang="en-US" sz="898" dirty="0">
              <a:solidFill>
                <a:schemeClr val="tx2"/>
              </a:solidFill>
              <a:latin typeface="Calibri" panose="020F0502020204030204" pitchFamily="34" charset="0"/>
              <a:cs typeface="Calibri" panose="020F0502020204030204" pitchFamily="34" charset="0"/>
            </a:endParaRPr>
          </a:p>
          <a:p>
            <a:pPr algn="ctr">
              <a:spcAft>
                <a:spcPts val="449"/>
              </a:spcAft>
            </a:pPr>
            <a:r>
              <a:rPr lang="en-US" sz="898" dirty="0">
                <a:solidFill>
                  <a:schemeClr val="accent3"/>
                </a:solidFill>
                <a:latin typeface="Calibri" panose="020F0502020204030204" pitchFamily="34" charset="0"/>
                <a:cs typeface="Calibri" panose="020F0502020204030204" pitchFamily="34" charset="0"/>
              </a:rPr>
              <a:t>403(b) and other retirement plans allow penalty-free distributions when separated from service</a:t>
            </a:r>
            <a:endParaRPr lang="en-US" sz="787" dirty="0">
              <a:solidFill>
                <a:schemeClr val="accent3"/>
              </a:solidFill>
              <a:latin typeface="Calibri" panose="020F0502020204030204" pitchFamily="34" charset="0"/>
              <a:cs typeface="Calibri" panose="020F0502020204030204" pitchFamily="34" charset="0"/>
            </a:endParaRPr>
          </a:p>
        </p:txBody>
      </p:sp>
      <p:cxnSp>
        <p:nvCxnSpPr>
          <p:cNvPr id="64" name="Straight Connector 63">
            <a:extLst>
              <a:ext uri="{FF2B5EF4-FFF2-40B4-BE49-F238E27FC236}">
                <a16:creationId xmlns:a16="http://schemas.microsoft.com/office/drawing/2014/main" id="{37F7EEFF-587A-E34C-9D0A-7B7607D6ECF2}"/>
              </a:ext>
            </a:extLst>
          </p:cNvPr>
          <p:cNvCxnSpPr>
            <a:cxnSpLocks/>
          </p:cNvCxnSpPr>
          <p:nvPr/>
        </p:nvCxnSpPr>
        <p:spPr>
          <a:xfrm>
            <a:off x="916428" y="2954754"/>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E0FAF08-7AF6-0E40-BF34-A6BB743395EF}"/>
              </a:ext>
            </a:extLst>
          </p:cNvPr>
          <p:cNvCxnSpPr/>
          <p:nvPr/>
        </p:nvCxnSpPr>
        <p:spPr>
          <a:xfrm>
            <a:off x="2146803" y="2097802"/>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BF42BE2-C643-9A41-891C-4FD85CE92AB2}"/>
              </a:ext>
            </a:extLst>
          </p:cNvPr>
          <p:cNvCxnSpPr/>
          <p:nvPr/>
        </p:nvCxnSpPr>
        <p:spPr>
          <a:xfrm>
            <a:off x="3417541" y="2963903"/>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0C9517C-3418-1A4E-9757-A7262A6C4E41}"/>
              </a:ext>
            </a:extLst>
          </p:cNvPr>
          <p:cNvCxnSpPr/>
          <p:nvPr/>
        </p:nvCxnSpPr>
        <p:spPr>
          <a:xfrm>
            <a:off x="4679751" y="2075072"/>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95BB08B-FF98-FA4B-8C74-65A338B6D293}"/>
              </a:ext>
            </a:extLst>
          </p:cNvPr>
          <p:cNvCxnSpPr/>
          <p:nvPr/>
        </p:nvCxnSpPr>
        <p:spPr>
          <a:xfrm>
            <a:off x="5811445" y="2943158"/>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37723CB-E4B5-154A-9117-50994A68EA99}"/>
              </a:ext>
            </a:extLst>
          </p:cNvPr>
          <p:cNvCxnSpPr/>
          <p:nvPr/>
        </p:nvCxnSpPr>
        <p:spPr>
          <a:xfrm>
            <a:off x="7035925" y="2093306"/>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6234465-36A3-4F4E-8C51-1F1E49CD6247}"/>
              </a:ext>
            </a:extLst>
          </p:cNvPr>
          <p:cNvCxnSpPr/>
          <p:nvPr/>
        </p:nvCxnSpPr>
        <p:spPr>
          <a:xfrm>
            <a:off x="8204335" y="2953997"/>
            <a:ext cx="3134" cy="14101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Picture 70">
            <a:extLst>
              <a:ext uri="{FF2B5EF4-FFF2-40B4-BE49-F238E27FC236}">
                <a16:creationId xmlns:a16="http://schemas.microsoft.com/office/drawing/2014/main" id="{8644CC85-73C7-F34B-AB73-BED7B16C8FA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708048" y="3102545"/>
            <a:ext cx="364040" cy="364040"/>
          </a:xfrm>
          <a:prstGeom prst="rect">
            <a:avLst/>
          </a:prstGeom>
        </p:spPr>
      </p:pic>
      <p:sp>
        <p:nvSpPr>
          <p:cNvPr id="72" name="TextBox 71">
            <a:extLst>
              <a:ext uri="{FF2B5EF4-FFF2-40B4-BE49-F238E27FC236}">
                <a16:creationId xmlns:a16="http://schemas.microsoft.com/office/drawing/2014/main" id="{881065CC-8A5C-054D-9DBA-C6B81D655C85}"/>
              </a:ext>
            </a:extLst>
          </p:cNvPr>
          <p:cNvSpPr txBox="1"/>
          <p:nvPr/>
        </p:nvSpPr>
        <p:spPr>
          <a:xfrm>
            <a:off x="7510713" y="3517513"/>
            <a:ext cx="1406393" cy="985626"/>
          </a:xfrm>
          <a:prstGeom prst="rect">
            <a:avLst/>
          </a:prstGeom>
          <a:noFill/>
        </p:spPr>
        <p:txBody>
          <a:bodyPr wrap="square" rtlCol="0">
            <a:spAutoFit/>
          </a:bodyPr>
          <a:lstStyle/>
          <a:p>
            <a:pPr algn="ctr">
              <a:spcBef>
                <a:spcPts val="449"/>
              </a:spcBef>
            </a:pPr>
            <a:r>
              <a:rPr lang="en-US" sz="898" b="1" dirty="0">
                <a:solidFill>
                  <a:schemeClr val="tx2"/>
                </a:solidFill>
                <a:latin typeface="Calibri" panose="020F0502020204030204" pitchFamily="34" charset="0"/>
                <a:cs typeface="Calibri" panose="020F0502020204030204" pitchFamily="34" charset="0"/>
              </a:rPr>
              <a:t>Required Minimum Distributions (RMD</a:t>
            </a:r>
            <a:r>
              <a:rPr lang="en-US" sz="898" dirty="0">
                <a:solidFill>
                  <a:schemeClr val="accent3"/>
                </a:solidFill>
                <a:latin typeface="Calibri" panose="020F0502020204030204" pitchFamily="34" charset="0"/>
                <a:cs typeface="Calibri" panose="020F0502020204030204" pitchFamily="34" charset="0"/>
              </a:rPr>
              <a:t>) </a:t>
            </a:r>
          </a:p>
          <a:p>
            <a:pPr algn="ctr">
              <a:spcBef>
                <a:spcPts val="449"/>
              </a:spcBef>
            </a:pPr>
            <a:r>
              <a:rPr lang="en-US" sz="898" dirty="0">
                <a:solidFill>
                  <a:schemeClr val="accent3"/>
                </a:solidFill>
                <a:latin typeface="Calibri" panose="020F0502020204030204" pitchFamily="34" charset="0"/>
                <a:cs typeface="Calibri" panose="020F0502020204030204" pitchFamily="34" charset="0"/>
              </a:rPr>
              <a:t>Age you must begin taking withdrawals from </a:t>
            </a:r>
            <a:br>
              <a:rPr lang="en-US" sz="898" dirty="0">
                <a:solidFill>
                  <a:schemeClr val="accent3"/>
                </a:solidFill>
                <a:latin typeface="Calibri" panose="020F0502020204030204" pitchFamily="34" charset="0"/>
                <a:cs typeface="Calibri" panose="020F0502020204030204" pitchFamily="34" charset="0"/>
              </a:rPr>
            </a:br>
            <a:r>
              <a:rPr lang="en-US" sz="898" dirty="0">
                <a:solidFill>
                  <a:schemeClr val="accent3"/>
                </a:solidFill>
                <a:latin typeface="Calibri" panose="020F0502020204030204" pitchFamily="34" charset="0"/>
                <a:cs typeface="Calibri" panose="020F0502020204030204" pitchFamily="34" charset="0"/>
              </a:rPr>
              <a:t>tax-deferred accounts</a:t>
            </a:r>
          </a:p>
          <a:p>
            <a:pPr algn="ctr"/>
            <a:endParaRPr lang="en-US" sz="898" dirty="0">
              <a:solidFill>
                <a:schemeClr val="accent3"/>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9443678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nchor="b">
            <a:normAutofit/>
          </a:bodyPr>
          <a:lstStyle/>
          <a:p>
            <a:r>
              <a:rPr lang="en-US" dirty="0"/>
              <a:t>A checklist to get started:</a:t>
            </a:r>
          </a:p>
        </p:txBody>
      </p:sp>
      <p:sp>
        <p:nvSpPr>
          <p:cNvPr id="7" name="Text Placeholder 6"/>
          <p:cNvSpPr>
            <a:spLocks noGrp="1"/>
          </p:cNvSpPr>
          <p:nvPr>
            <p:ph type="body" sz="quarter" idx="12"/>
          </p:nvPr>
        </p:nvSpPr>
        <p:spPr>
          <a:xfrm>
            <a:off x="4572000" y="4580629"/>
            <a:ext cx="4229100" cy="227116"/>
          </a:xfrm>
        </p:spPr>
        <p:txBody>
          <a:bodyPr anchor="b">
            <a:normAutofit/>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47-10780-29</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35</a:t>
            </a:fld>
            <a:endParaRPr lang="en-US" dirty="0"/>
          </a:p>
        </p:txBody>
      </p:sp>
      <p:graphicFrame>
        <p:nvGraphicFramePr>
          <p:cNvPr id="10" name="Content Placeholder 7">
            <a:extLst>
              <a:ext uri="{FF2B5EF4-FFF2-40B4-BE49-F238E27FC236}">
                <a16:creationId xmlns:a16="http://schemas.microsoft.com/office/drawing/2014/main" id="{D7CF394F-8257-4693-98A5-BCF82DB1AE8C}"/>
              </a:ext>
            </a:extLst>
          </p:cNvPr>
          <p:cNvGraphicFramePr>
            <a:graphicFrameLocks noGrp="1"/>
          </p:cNvGraphicFramePr>
          <p:nvPr>
            <p:ph idx="1"/>
            <p:extLst>
              <p:ext uri="{D42A27DB-BD31-4B8C-83A1-F6EECF244321}">
                <p14:modId xmlns:p14="http://schemas.microsoft.com/office/powerpoint/2010/main" val="2262377568"/>
              </p:ext>
            </p:extLst>
          </p:nvPr>
        </p:nvGraphicFramePr>
        <p:xfrm>
          <a:off x="337772" y="1126308"/>
          <a:ext cx="8468456" cy="2905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Graphic 11" descr="Checkmark with solid fill">
            <a:extLst>
              <a:ext uri="{FF2B5EF4-FFF2-40B4-BE49-F238E27FC236}">
                <a16:creationId xmlns:a16="http://schemas.microsoft.com/office/drawing/2014/main" id="{C20DD041-4EE7-3C4B-8F23-A211A643624F}"/>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479883" y="1225135"/>
            <a:ext cx="454192" cy="454192"/>
          </a:xfrm>
          <a:prstGeom prst="rect">
            <a:avLst/>
          </a:prstGeom>
        </p:spPr>
      </p:pic>
      <p:pic>
        <p:nvPicPr>
          <p:cNvPr id="15" name="Graphic 14" descr="Checkmark with solid fill">
            <a:extLst>
              <a:ext uri="{FF2B5EF4-FFF2-40B4-BE49-F238E27FC236}">
                <a16:creationId xmlns:a16="http://schemas.microsoft.com/office/drawing/2014/main" id="{7CFB79A4-FDAC-6B4F-A525-5934AF5C57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194384" y="1215369"/>
            <a:ext cx="454192" cy="454192"/>
          </a:xfrm>
          <a:prstGeom prst="rect">
            <a:avLst/>
          </a:prstGeom>
        </p:spPr>
      </p:pic>
      <p:pic>
        <p:nvPicPr>
          <p:cNvPr id="16" name="Graphic 15" descr="Checkmark with solid fill">
            <a:extLst>
              <a:ext uri="{FF2B5EF4-FFF2-40B4-BE49-F238E27FC236}">
                <a16:creationId xmlns:a16="http://schemas.microsoft.com/office/drawing/2014/main" id="{9916F9EE-2E88-1848-A1C9-3E6AB5511DFD}"/>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913396" y="1225134"/>
            <a:ext cx="454192" cy="454192"/>
          </a:xfrm>
          <a:prstGeom prst="rect">
            <a:avLst/>
          </a:prstGeom>
        </p:spPr>
      </p:pic>
      <p:pic>
        <p:nvPicPr>
          <p:cNvPr id="17" name="Graphic 16" descr="Checkmark with solid fill">
            <a:extLst>
              <a:ext uri="{FF2B5EF4-FFF2-40B4-BE49-F238E27FC236}">
                <a16:creationId xmlns:a16="http://schemas.microsoft.com/office/drawing/2014/main" id="{7AFD2C1A-F767-B842-A7CD-4B30FE17172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632408" y="1225133"/>
            <a:ext cx="454192" cy="454192"/>
          </a:xfrm>
          <a:prstGeom prst="rect">
            <a:avLst/>
          </a:prstGeom>
        </p:spPr>
      </p:pic>
      <p:pic>
        <p:nvPicPr>
          <p:cNvPr id="18" name="Graphic 17" descr="Checkmark with solid fill">
            <a:extLst>
              <a:ext uri="{FF2B5EF4-FFF2-40B4-BE49-F238E27FC236}">
                <a16:creationId xmlns:a16="http://schemas.microsoft.com/office/drawing/2014/main" id="{784CC82B-B6A6-6F4C-9ED1-31CBEC63A21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346909" y="1225134"/>
            <a:ext cx="454192" cy="454192"/>
          </a:xfrm>
          <a:prstGeom prst="rect">
            <a:avLst/>
          </a:prstGeom>
        </p:spPr>
      </p:pic>
    </p:spTree>
    <p:extLst>
      <p:ext uri="{BB962C8B-B14F-4D97-AF65-F5344CB8AC3E}">
        <p14:creationId xmlns:p14="http://schemas.microsoft.com/office/powerpoint/2010/main" val="234620605"/>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528032339"/>
              </p:ext>
            </p:extLst>
          </p:nvPr>
        </p:nvGraphicFramePr>
        <p:xfrm>
          <a:off x="354932" y="1220248"/>
          <a:ext cx="7972909" cy="3121170"/>
        </p:xfrm>
        <a:graphic>
          <a:graphicData uri="http://schemas.openxmlformats.org/drawingml/2006/table">
            <a:tbl>
              <a:tblPr>
                <a:tableStyleId>{5C22544A-7EE6-4342-B048-85BDC9FD1C3A}</a:tableStyleId>
              </a:tblPr>
              <a:tblGrid>
                <a:gridCol w="681357">
                  <a:extLst>
                    <a:ext uri="{9D8B030D-6E8A-4147-A177-3AD203B41FA5}">
                      <a16:colId xmlns:a16="http://schemas.microsoft.com/office/drawing/2014/main" val="20000"/>
                    </a:ext>
                  </a:extLst>
                </a:gridCol>
                <a:gridCol w="7291552">
                  <a:extLst>
                    <a:ext uri="{9D8B030D-6E8A-4147-A177-3AD203B41FA5}">
                      <a16:colId xmlns:a16="http://schemas.microsoft.com/office/drawing/2014/main" val="20001"/>
                    </a:ext>
                  </a:extLst>
                </a:gridCol>
              </a:tblGrid>
              <a:tr h="73427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1000" b="0" i="0" dirty="0">
                        <a:latin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Online Calculators </a:t>
                      </a:r>
                      <a:br>
                        <a:rPr kumimoji="0" lang="en-US" sz="1400" u="none" strike="noStrike" kern="1200" cap="none" spc="0" normalizeH="0" baseline="0" noProof="0" dirty="0">
                          <a:ln>
                            <a:noFill/>
                          </a:ln>
                          <a:solidFill>
                            <a:schemeClr val="accent3"/>
                          </a:solidFill>
                          <a:effectLst/>
                          <a:uLnTx/>
                          <a:uFillTx/>
                        </a:rPr>
                      </a:br>
                      <a:r>
                        <a:rPr kumimoji="0" lang="en-US" sz="1400" u="none" strike="noStrike" kern="1200" cap="none" spc="0" normalizeH="0" baseline="0" noProof="0" dirty="0">
                          <a:ln>
                            <a:noFill/>
                          </a:ln>
                          <a:solidFill>
                            <a:schemeClr val="accent3"/>
                          </a:solidFill>
                          <a:effectLst/>
                          <a:uLnTx/>
                          <a:uFillTx/>
                        </a:rPr>
                        <a:t>What will your pension and/or social security benefit be?</a:t>
                      </a:r>
                      <a:endParaRPr lang="en-US" sz="1000" dirty="0">
                        <a:solidFill>
                          <a:schemeClr val="accent3"/>
                        </a:solidFill>
                      </a:endParaRP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7409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Gap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Are there any potential income gaps in your retirement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Paycheck Analysis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Think you can’t contribute more? Have your financial professional run a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paycheck analysis report. You might be surprised.</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and Spending Strategy </a:t>
                      </a:r>
                      <a:br>
                        <a:rPr kumimoji="0" lang="en-US" sz="1400" u="none" strike="noStrike" kern="1200" cap="none" spc="0" normalizeH="0" baseline="0" noProof="0" dirty="0">
                          <a:ln>
                            <a:noFill/>
                          </a:ln>
                          <a:solidFill>
                            <a:schemeClr val="accent3"/>
                          </a:solidFill>
                          <a:effectLst/>
                          <a:uLnTx/>
                          <a:uFillTx/>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How are you going to start taking income in retirement? Talk to your financial professional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to develop a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Tools available to you:</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36</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7387" y="1387279"/>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4513" y="3711276"/>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70435" y="293451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464513" y="2142361"/>
            <a:ext cx="457200" cy="4191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82019" y="1987458"/>
            <a:ext cx="7800975" cy="2356527"/>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Summary</a:t>
            </a:r>
          </a:p>
        </p:txBody>
      </p:sp>
      <p:sp>
        <p:nvSpPr>
          <p:cNvPr id="15" name="Content Placeholder 7"/>
          <p:cNvSpPr>
            <a:spLocks noGrp="1"/>
          </p:cNvSpPr>
          <p:nvPr>
            <p:ph idx="1"/>
          </p:nvPr>
        </p:nvSpPr>
        <p:spPr/>
        <p:txBody>
          <a:bodyPr>
            <a:noAutofit/>
          </a:bodyPr>
          <a:lstStyle/>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p:txBody>
      </p:sp>
      <p:sp>
        <p:nvSpPr>
          <p:cNvPr id="7" name="Text Placeholder 6"/>
          <p:cNvSpPr>
            <a:spLocks noGrp="1"/>
          </p:cNvSpPr>
          <p:nvPr>
            <p:ph type="body" sz="quarter" idx="12"/>
          </p:nvPr>
        </p:nvSpPr>
        <p:spPr/>
        <p:txBody>
          <a:bodyPr/>
          <a:lstStyle/>
          <a:p>
            <a:endParaRPr lang="en-US" dirty="0"/>
          </a:p>
        </p:txBody>
      </p:sp>
      <p:sp>
        <p:nvSpPr>
          <p:cNvPr id="3" name="Text Placeholder 2">
            <a:extLst>
              <a:ext uri="{FF2B5EF4-FFF2-40B4-BE49-F238E27FC236}">
                <a16:creationId xmlns:a16="http://schemas.microsoft.com/office/drawing/2014/main" id="{ACD14414-A534-E747-B5C9-B98EF0ED4BB4}"/>
              </a:ext>
            </a:extLst>
          </p:cNvPr>
          <p:cNvSpPr>
            <a:spLocks noGrp="1"/>
          </p:cNvSpPr>
          <p:nvPr>
            <p:ph type="body" sz="quarter" idx="13"/>
          </p:nvPr>
        </p:nvSpPr>
        <p:spPr/>
        <p:txBody>
          <a:bodyPr>
            <a:normAutofit/>
          </a:bodyPr>
          <a:lstStyle/>
          <a:p>
            <a:r>
              <a:rPr lang="en-US" dirty="0">
                <a:solidFill>
                  <a:schemeClr val="tx2"/>
                </a:solidFill>
              </a:rPr>
              <a:t>Regardless of the path you’re on, you can take control of your personal financial journey.</a:t>
            </a:r>
          </a:p>
        </p:txBody>
      </p:sp>
      <p:sp>
        <p:nvSpPr>
          <p:cNvPr id="4" name="Footer Placeholder 3"/>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37</a:t>
            </a:fld>
            <a:endParaRPr lang="en-US" dirty="0"/>
          </a:p>
        </p:txBody>
      </p:sp>
      <p:pic>
        <p:nvPicPr>
          <p:cNvPr id="9" name="Picture 8">
            <a:extLst>
              <a:ext uri="{FF2B5EF4-FFF2-40B4-BE49-F238E27FC236}">
                <a16:creationId xmlns:a16="http://schemas.microsoft.com/office/drawing/2014/main" id="{A814FD34-309B-4D4D-A693-4C28C5BA43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4045" y="1918325"/>
            <a:ext cx="2159229" cy="1461035"/>
          </a:xfrm>
          <a:prstGeom prst="rect">
            <a:avLst/>
          </a:prstGeom>
        </p:spPr>
      </p:pic>
      <p:pic>
        <p:nvPicPr>
          <p:cNvPr id="12" name="Picture 11">
            <a:extLst>
              <a:ext uri="{FF2B5EF4-FFF2-40B4-BE49-F238E27FC236}">
                <a16:creationId xmlns:a16="http://schemas.microsoft.com/office/drawing/2014/main" id="{7091FAE1-B4FE-6845-8D75-8EADF5EEE2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94311" y="1918391"/>
            <a:ext cx="2107511" cy="1461035"/>
          </a:xfrm>
          <a:prstGeom prst="rect">
            <a:avLst/>
          </a:prstGeom>
        </p:spPr>
      </p:pic>
      <p:pic>
        <p:nvPicPr>
          <p:cNvPr id="20" name="Picture 19">
            <a:extLst>
              <a:ext uri="{FF2B5EF4-FFF2-40B4-BE49-F238E27FC236}">
                <a16:creationId xmlns:a16="http://schemas.microsoft.com/office/drawing/2014/main" id="{DECF56E8-0867-3B4B-A5C0-01184D9A780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59087" y="1901426"/>
            <a:ext cx="2185088" cy="1461035"/>
          </a:xfrm>
          <a:prstGeom prst="rect">
            <a:avLst/>
          </a:prstGeom>
        </p:spPr>
      </p:pic>
      <p:sp>
        <p:nvSpPr>
          <p:cNvPr id="21" name="Rectangle 20">
            <a:extLst>
              <a:ext uri="{FF2B5EF4-FFF2-40B4-BE49-F238E27FC236}">
                <a16:creationId xmlns:a16="http://schemas.microsoft.com/office/drawing/2014/main" id="{B0A07F30-74F9-0344-A1A8-2A2E643EAF4F}"/>
              </a:ext>
            </a:extLst>
          </p:cNvPr>
          <p:cNvSpPr/>
          <p:nvPr/>
        </p:nvSpPr>
        <p:spPr>
          <a:xfrm>
            <a:off x="622934" y="3319895"/>
            <a:ext cx="2200340"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Start to save now and leverage the power of </a:t>
            </a:r>
            <a:br>
              <a:rPr lang="en-US" sz="1013"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tax-deferral accounts.</a:t>
            </a:r>
          </a:p>
        </p:txBody>
      </p:sp>
      <p:sp>
        <p:nvSpPr>
          <p:cNvPr id="22" name="TextBox 21">
            <a:extLst>
              <a:ext uri="{FF2B5EF4-FFF2-40B4-BE49-F238E27FC236}">
                <a16:creationId xmlns:a16="http://schemas.microsoft.com/office/drawing/2014/main" id="{1B7578CB-C9AD-1D44-9D41-371AEC797E5D}"/>
              </a:ext>
            </a:extLst>
          </p:cNvPr>
          <p:cNvSpPr txBox="1"/>
          <p:nvPr/>
        </p:nvSpPr>
        <p:spPr>
          <a:xfrm>
            <a:off x="3059218" y="3332728"/>
            <a:ext cx="2577697" cy="715837"/>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Understand your pension benefit and adjust your strategy now to reach your retirement goals.</a:t>
            </a:r>
          </a:p>
        </p:txBody>
      </p:sp>
      <p:sp>
        <p:nvSpPr>
          <p:cNvPr id="23" name="Rectangle 22">
            <a:extLst>
              <a:ext uri="{FF2B5EF4-FFF2-40B4-BE49-F238E27FC236}">
                <a16:creationId xmlns:a16="http://schemas.microsoft.com/office/drawing/2014/main" id="{AC9062C8-BA41-6D46-A7DB-E1941BEC9B0F}"/>
              </a:ext>
            </a:extLst>
          </p:cNvPr>
          <p:cNvSpPr/>
          <p:nvPr/>
        </p:nvSpPr>
        <p:spPr>
          <a:xfrm>
            <a:off x="5872858" y="3379360"/>
            <a:ext cx="2290436"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Develop a strategy to maximize your income to meet your ever-changing needs throughout retirement.</a:t>
            </a:r>
          </a:p>
        </p:txBody>
      </p:sp>
    </p:spTree>
    <p:extLst>
      <p:ext uri="{BB962C8B-B14F-4D97-AF65-F5344CB8AC3E}">
        <p14:creationId xmlns:p14="http://schemas.microsoft.com/office/powerpoint/2010/main" val="3800414859"/>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1" y="7145"/>
            <a:ext cx="9144000" cy="3105149"/>
          </a:xfrm>
          <a:prstGeom prst="rect">
            <a:avLst/>
          </a:prstGeom>
        </p:spPr>
      </p:pic>
      <p:sp>
        <p:nvSpPr>
          <p:cNvPr id="2" name="Title 1"/>
          <p:cNvSpPr>
            <a:spLocks noGrp="1"/>
          </p:cNvSpPr>
          <p:nvPr>
            <p:ph type="title"/>
          </p:nvPr>
        </p:nvSpPr>
        <p:spPr>
          <a:xfrm>
            <a:off x="410337" y="3504076"/>
            <a:ext cx="8323326" cy="994172"/>
          </a:xfrm>
        </p:spPr>
        <p:txBody>
          <a:bodyPr>
            <a:noAutofit/>
          </a:bodyPr>
          <a:lstStyle/>
          <a:p>
            <a:pPr>
              <a:lnSpc>
                <a:spcPct val="100000"/>
              </a:lnSpc>
              <a:spcBef>
                <a:spcPts val="900"/>
              </a:spcBef>
            </a:pPr>
            <a:r>
              <a:rPr lang="en-US" sz="1400" b="1" dirty="0">
                <a:latin typeface="Calibri" panose="020F0502020204030204" pitchFamily="34" charset="0"/>
                <a:cs typeface="Calibri" panose="020F0502020204030204" pitchFamily="34" charset="0"/>
              </a:rPr>
              <a:t>Our Promise: </a:t>
            </a:r>
            <a:r>
              <a:rPr lang="en-US" sz="1400" dirty="0">
                <a:latin typeface="Calibri" panose="020F0502020204030204" pitchFamily="34" charset="0"/>
                <a:cs typeface="Calibri" panose="020F0502020204030204" pitchFamily="34" charset="0"/>
              </a:rPr>
              <a:t>Helping our clients </a:t>
            </a:r>
            <a:r>
              <a:rPr lang="en-US" sz="1400" i="1" dirty="0">
                <a:latin typeface="Calibri" panose="020F0502020204030204" pitchFamily="34" charset="0"/>
                <a:cs typeface="Calibri" panose="020F0502020204030204" pitchFamily="34" charset="0"/>
              </a:rPr>
              <a:t>To and Through Retirement</a:t>
            </a:r>
            <a:r>
              <a:rPr lang="en-US" sz="1400" i="1" baseline="30000" dirty="0">
                <a:latin typeface="Calibri" panose="020F0502020204030204" pitchFamily="34" charset="0"/>
                <a:cs typeface="Calibri" panose="020F0502020204030204" pitchFamily="34" charset="0"/>
              </a:rPr>
              <a:t>®</a:t>
            </a:r>
            <a:r>
              <a:rPr lang="en-US" sz="1400" i="1" dirty="0">
                <a:latin typeface="Calibri" panose="020F0502020204030204" pitchFamily="34" charset="0"/>
                <a:cs typeface="Calibri" panose="020F0502020204030204" pitchFamily="34" charset="0"/>
              </a:rPr>
              <a:t>.</a:t>
            </a:r>
            <a:br>
              <a:rPr lang="en-US" sz="1400" i="1" dirty="0">
                <a:latin typeface="Calibri" panose="020F0502020204030204" pitchFamily="34" charset="0"/>
                <a:cs typeface="Calibri" panose="020F0502020204030204" pitchFamily="34" charset="0"/>
              </a:rPr>
            </a:br>
            <a:r>
              <a:rPr lang="en-US" sz="1400" b="1" dirty="0">
                <a:latin typeface="Calibri" panose="020F0502020204030204" pitchFamily="34" charset="0"/>
                <a:cs typeface="Calibri" panose="020F0502020204030204" pitchFamily="34" charset="0"/>
              </a:rPr>
              <a:t>Our Mission: </a:t>
            </a:r>
            <a:r>
              <a:rPr lang="en-US" sz="1400" dirty="0">
                <a:latin typeface="Calibri" panose="020F0502020204030204" pitchFamily="34" charset="0"/>
                <a:cs typeface="Calibri" panose="020F0502020204030204" pitchFamily="34" charset="0"/>
              </a:rPr>
              <a:t>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400" dirty="0">
                <a:latin typeface="Calibri" panose="020F0502020204030204" pitchFamily="34" charset="0"/>
                <a:cs typeface="Calibri" panose="020F0502020204030204" pitchFamily="34" charset="0"/>
              </a:rPr>
            </a:br>
            <a:endParaRPr lang="en-US" sz="14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68C26A2-8D2F-5441-B9F7-DEE4F0B50708}"/>
              </a:ext>
            </a:extLst>
          </p:cNvPr>
          <p:cNvSpPr>
            <a:spLocks noGrp="1"/>
          </p:cNvSpPr>
          <p:nvPr>
            <p:ph type="body" sz="quarter" idx="13"/>
          </p:nvPr>
        </p:nvSpPr>
        <p:spPr/>
        <p:txBody>
          <a:bodyPr/>
          <a:lstStyle/>
          <a:p>
            <a:endParaRPr lang="en-US" dirty="0"/>
          </a:p>
        </p:txBody>
      </p:sp>
      <p:sp>
        <p:nvSpPr>
          <p:cNvPr id="3" name="Footer Placeholder 2"/>
          <p:cNvSpPr>
            <a:spLocks noGrp="1"/>
          </p:cNvSpPr>
          <p:nvPr>
            <p:ph type="ftr" sz="quarter" idx="3"/>
          </p:nvPr>
        </p:nvSpPr>
        <p:spPr/>
        <p:txBody>
          <a:bodyPr/>
          <a:lstStyle/>
          <a:p>
            <a:r>
              <a:rPr lang="en-US"/>
              <a:t>47-10780-29</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38</a:t>
            </a:fld>
            <a:endParaRPr lang="en-US" dirty="0"/>
          </a:p>
        </p:txBody>
      </p:sp>
      <p:pic>
        <p:nvPicPr>
          <p:cNvPr id="9" name="Picture 8">
            <a:extLst>
              <a:ext uri="{FF2B5EF4-FFF2-40B4-BE49-F238E27FC236}">
                <a16:creationId xmlns:a16="http://schemas.microsoft.com/office/drawing/2014/main" id="{0F18A01A-0E9E-2741-8565-5F8029FAD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81325" y="1902832"/>
            <a:ext cx="1590675" cy="1076325"/>
          </a:xfrm>
          <a:prstGeom prst="rect">
            <a:avLst/>
          </a:prstGeom>
        </p:spPr>
      </p:pic>
      <p:pic>
        <p:nvPicPr>
          <p:cNvPr id="11" name="Picture 10">
            <a:extLst>
              <a:ext uri="{FF2B5EF4-FFF2-40B4-BE49-F238E27FC236}">
                <a16:creationId xmlns:a16="http://schemas.microsoft.com/office/drawing/2014/main" id="{4F0AE8AE-A288-0B4B-AB5A-926C6920E1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38429" y="1919982"/>
            <a:ext cx="1552575" cy="1076325"/>
          </a:xfrm>
          <a:prstGeom prst="rect">
            <a:avLst/>
          </a:prstGeom>
        </p:spPr>
      </p:pic>
      <p:pic>
        <p:nvPicPr>
          <p:cNvPr id="13" name="Picture 12">
            <a:extLst>
              <a:ext uri="{FF2B5EF4-FFF2-40B4-BE49-F238E27FC236}">
                <a16:creationId xmlns:a16="http://schemas.microsoft.com/office/drawing/2014/main" id="{1469A7B1-BB05-3C4B-9C59-8562F9AB37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545" y="1924745"/>
            <a:ext cx="1609725" cy="1076325"/>
          </a:xfrm>
          <a:prstGeom prst="rect">
            <a:avLst/>
          </a:prstGeom>
        </p:spPr>
      </p:pic>
    </p:spTree>
    <p:extLst>
      <p:ext uri="{BB962C8B-B14F-4D97-AF65-F5344CB8AC3E}">
        <p14:creationId xmlns:p14="http://schemas.microsoft.com/office/powerpoint/2010/main" val="3825165711"/>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Learn More</a:t>
            </a:r>
          </a:p>
        </p:txBody>
      </p:sp>
      <p:sp>
        <p:nvSpPr>
          <p:cNvPr id="3" name="Content Placeholder 2"/>
          <p:cNvSpPr>
            <a:spLocks noGrp="1"/>
          </p:cNvSpPr>
          <p:nvPr>
            <p:ph idx="1"/>
          </p:nvPr>
        </p:nvSpPr>
        <p:spPr/>
        <p:txBody>
          <a:bodyPr>
            <a:normAutofit/>
          </a:bodyPr>
          <a:lstStyle/>
          <a:p>
            <a:pPr marL="0" indent="0">
              <a:buNone/>
            </a:pPr>
            <a:r>
              <a:rPr lang="en-US" sz="1425" b="1" dirty="0">
                <a:solidFill>
                  <a:schemeClr val="accent2"/>
                </a:solidFill>
                <a:latin typeface="Calibri" panose="020F0502020204030204" pitchFamily="34" charset="0"/>
              </a:rPr>
              <a:t>Meet with your school district’s local financial professional: </a:t>
            </a:r>
            <a:br>
              <a:rPr lang="en-US" b="1" i="1" dirty="0">
                <a:solidFill>
                  <a:schemeClr val="bg1">
                    <a:lumMod val="50000"/>
                  </a:schemeClr>
                </a:solidFill>
                <a:latin typeface="Calibri" panose="020F0502020204030204" pitchFamily="34" charset="0"/>
                <a:cs typeface="Calibri" panose="020F0502020204030204" pitchFamily="34" charset="0"/>
              </a:rPr>
            </a:br>
            <a:endParaRPr lang="en-US" dirty="0"/>
          </a:p>
        </p:txBody>
      </p:sp>
      <p:sp>
        <p:nvSpPr>
          <p:cNvPr id="6" name="Text Placeholder 5"/>
          <p:cNvSpPr>
            <a:spLocks noGrp="1"/>
          </p:cNvSpPr>
          <p:nvPr>
            <p:ph type="body" sz="quarter" idx="12"/>
          </p:nvPr>
        </p:nvSpPr>
        <p:spPr/>
        <p:txBody>
          <a:bodyPr/>
          <a:lstStyle/>
          <a:p>
            <a:endParaRPr lang="en-US" dirty="0"/>
          </a:p>
        </p:txBody>
      </p:sp>
      <p:pic>
        <p:nvPicPr>
          <p:cNvPr id="17" name="Picture 16">
            <a:extLst>
              <a:ext uri="{FF2B5EF4-FFF2-40B4-BE49-F238E27FC236}">
                <a16:creationId xmlns:a16="http://schemas.microsoft.com/office/drawing/2014/main" id="{684B53C2-C876-114B-BBA3-7DA743BDF8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5749" y="1831295"/>
            <a:ext cx="2159229" cy="1461035"/>
          </a:xfrm>
          <a:prstGeom prst="rect">
            <a:avLst/>
          </a:prstGeom>
        </p:spPr>
      </p:pic>
      <p:pic>
        <p:nvPicPr>
          <p:cNvPr id="18" name="Picture 17">
            <a:extLst>
              <a:ext uri="{FF2B5EF4-FFF2-40B4-BE49-F238E27FC236}">
                <a16:creationId xmlns:a16="http://schemas.microsoft.com/office/drawing/2014/main" id="{96EFE9D3-0EC9-C942-A121-00C2DF2567D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62333" y="1831361"/>
            <a:ext cx="2107511" cy="1461035"/>
          </a:xfrm>
          <a:prstGeom prst="rect">
            <a:avLst/>
          </a:prstGeom>
        </p:spPr>
      </p:pic>
      <p:pic>
        <p:nvPicPr>
          <p:cNvPr id="19" name="Picture 18">
            <a:extLst>
              <a:ext uri="{FF2B5EF4-FFF2-40B4-BE49-F238E27FC236}">
                <a16:creationId xmlns:a16="http://schemas.microsoft.com/office/drawing/2014/main" id="{24232B7D-7E52-4547-BB49-45AC64670B8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47485" y="1814395"/>
            <a:ext cx="2185088" cy="1461035"/>
          </a:xfrm>
          <a:prstGeom prst="rect">
            <a:avLst/>
          </a:prstGeom>
        </p:spPr>
      </p:pic>
      <p:sp>
        <p:nvSpPr>
          <p:cNvPr id="20" name="Rectangle 19">
            <a:extLst>
              <a:ext uri="{FF2B5EF4-FFF2-40B4-BE49-F238E27FC236}">
                <a16:creationId xmlns:a16="http://schemas.microsoft.com/office/drawing/2014/main" id="{80594C96-6517-214B-A92E-299268A180FA}"/>
              </a:ext>
            </a:extLst>
          </p:cNvPr>
          <p:cNvSpPr/>
          <p:nvPr/>
        </p:nvSpPr>
        <p:spPr>
          <a:xfrm>
            <a:off x="114638" y="3232864"/>
            <a:ext cx="2200340"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endParaRPr lang="en-US" sz="1013" dirty="0">
              <a:solidFill>
                <a:schemeClr val="accent3"/>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E574B8F7-F407-574D-A889-62EDA9007644}"/>
              </a:ext>
            </a:extLst>
          </p:cNvPr>
          <p:cNvSpPr txBox="1"/>
          <p:nvPr/>
        </p:nvSpPr>
        <p:spPr>
          <a:xfrm>
            <a:off x="1627240" y="3245698"/>
            <a:ext cx="2577697" cy="248209"/>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endParaRPr lang="en-US" sz="1013" dirty="0">
              <a:solidFill>
                <a:schemeClr val="accent3"/>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20FE33F5-6443-E748-A99A-E96EAE156250}"/>
              </a:ext>
            </a:extLst>
          </p:cNvPr>
          <p:cNvSpPr/>
          <p:nvPr/>
        </p:nvSpPr>
        <p:spPr>
          <a:xfrm>
            <a:off x="3361257" y="3245665"/>
            <a:ext cx="2290436"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endParaRPr lang="en-US" sz="1013" dirty="0">
              <a:solidFill>
                <a:schemeClr val="accent3"/>
              </a:solidFill>
              <a:latin typeface="Calibri" panose="020F0502020204030204" pitchFamily="34" charset="0"/>
              <a:cs typeface="Calibri" panose="020F0502020204030204" pitchFamily="34" charset="0"/>
            </a:endParaRPr>
          </a:p>
        </p:txBody>
      </p:sp>
      <p:sp>
        <p:nvSpPr>
          <p:cNvPr id="5" name="Date Placeholder 4">
            <a:extLst>
              <a:ext uri="{FF2B5EF4-FFF2-40B4-BE49-F238E27FC236}">
                <a16:creationId xmlns:a16="http://schemas.microsoft.com/office/drawing/2014/main" id="{FD4E3D85-6705-3C40-A699-286C06B6DA31}"/>
              </a:ext>
            </a:extLst>
          </p:cNvPr>
          <p:cNvSpPr>
            <a:spLocks noGrp="1"/>
          </p:cNvSpPr>
          <p:nvPr>
            <p:ph type="dt" sz="half" idx="2"/>
          </p:nvPr>
        </p:nvSpPr>
        <p:spPr/>
        <p:txBody>
          <a:bodyPr/>
          <a:lstStyle/>
          <a:p>
            <a:pPr algn="ctr"/>
            <a:r>
              <a:rPr lang="en-US"/>
              <a:t>2025/02/03</a:t>
            </a:r>
            <a:endParaRPr lang="en-US" dirty="0"/>
          </a:p>
        </p:txBody>
      </p:sp>
      <p:sp>
        <p:nvSpPr>
          <p:cNvPr id="7" name="Footer Placeholder 6">
            <a:extLst>
              <a:ext uri="{FF2B5EF4-FFF2-40B4-BE49-F238E27FC236}">
                <a16:creationId xmlns:a16="http://schemas.microsoft.com/office/drawing/2014/main" id="{A989F6BA-18C1-2A4A-9931-6A52756C6DB2}"/>
              </a:ext>
            </a:extLst>
          </p:cNvPr>
          <p:cNvSpPr>
            <a:spLocks noGrp="1"/>
          </p:cNvSpPr>
          <p:nvPr>
            <p:ph type="ftr" sz="quarter" idx="3"/>
          </p:nvPr>
        </p:nvSpPr>
        <p:spPr/>
        <p:txBody>
          <a:bodyPr/>
          <a:lstStyle/>
          <a:p>
            <a:r>
              <a:rPr lang="en-US"/>
              <a:t>47-10780-29</a:t>
            </a:r>
            <a:endParaRPr lang="en-US" dirty="0"/>
          </a:p>
        </p:txBody>
      </p:sp>
      <p:sp>
        <p:nvSpPr>
          <p:cNvPr id="9" name="Slide Number Placeholder 8">
            <a:extLst>
              <a:ext uri="{FF2B5EF4-FFF2-40B4-BE49-F238E27FC236}">
                <a16:creationId xmlns:a16="http://schemas.microsoft.com/office/drawing/2014/main" id="{946E068A-C3E3-C64F-B106-77B977710471}"/>
              </a:ext>
            </a:extLst>
          </p:cNvPr>
          <p:cNvSpPr>
            <a:spLocks noGrp="1"/>
          </p:cNvSpPr>
          <p:nvPr>
            <p:ph type="sldNum" sz="quarter" idx="4"/>
          </p:nvPr>
        </p:nvSpPr>
        <p:spPr/>
        <p:txBody>
          <a:bodyPr/>
          <a:lstStyle/>
          <a:p>
            <a:fld id="{1C0B272F-4456-0844-949C-3E7D42274ABC}" type="slidenum">
              <a:rPr lang="en-US" smtClean="0"/>
              <a:pPr/>
              <a:t>39</a:t>
            </a:fld>
            <a:endParaRPr lang="en-US" dirty="0"/>
          </a:p>
        </p:txBody>
      </p:sp>
    </p:spTree>
    <p:extLst>
      <p:ext uri="{BB962C8B-B14F-4D97-AF65-F5344CB8AC3E}">
        <p14:creationId xmlns:p14="http://schemas.microsoft.com/office/powerpoint/2010/main" val="2331243933"/>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950" dirty="0">
                <a:cs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765859709"/>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dirty="0"/>
              <a:t>Neither Security Benefit nor its affiliates are fiduciaries.  This information is general in nature and intended for use with the general public. For additional information, including any specific advice or recommendations, please visit with your financial professional.</a:t>
            </a:r>
            <a:br>
              <a:rPr lang="en-US" dirty="0"/>
            </a:br>
            <a:br>
              <a:rPr lang="en-US" dirty="0"/>
            </a:br>
            <a:r>
              <a:rPr lang="en-US" dirty="0"/>
              <a:t>Services are offered through </a:t>
            </a:r>
            <a:r>
              <a:rPr lang="en-US" b="1" dirty="0"/>
              <a:t>Security Distributors, </a:t>
            </a:r>
            <a:r>
              <a:rPr lang="en-US" dirty="0"/>
              <a:t>an indirect subsidiary of SBL Holdings, Inc. (Security Benefit).</a:t>
            </a:r>
            <a:br>
              <a:rPr lang="en-US" dirty="0"/>
            </a:br>
            <a:endParaRPr lang="en-US" dirty="0"/>
          </a:p>
        </p:txBody>
      </p:sp>
      <p:sp>
        <p:nvSpPr>
          <p:cNvPr id="3" name="Text Placeholder 2">
            <a:extLst>
              <a:ext uri="{FF2B5EF4-FFF2-40B4-BE49-F238E27FC236}">
                <a16:creationId xmlns:a16="http://schemas.microsoft.com/office/drawing/2014/main" id="{2243C181-C896-0847-A336-31D3FBF01008}"/>
              </a:ext>
            </a:extLst>
          </p:cNvPr>
          <p:cNvSpPr>
            <a:spLocks noGrp="1"/>
          </p:cNvSpPr>
          <p:nvPr>
            <p:ph type="body" sz="quarter" idx="12"/>
          </p:nvPr>
        </p:nvSpPr>
        <p:spPr/>
        <p:txBody>
          <a:bodyPr/>
          <a:lstStyle/>
          <a:p>
            <a:endParaRPr lang="en-US" dirty="0"/>
          </a:p>
        </p:txBody>
      </p:sp>
      <p:sp>
        <p:nvSpPr>
          <p:cNvPr id="8" name="Footer Placeholder 3"/>
          <p:cNvSpPr>
            <a:spLocks noGrp="1"/>
          </p:cNvSpPr>
          <p:nvPr>
            <p:ph type="ftr" sz="quarter" idx="3"/>
          </p:nvPr>
        </p:nvSpPr>
        <p:spPr/>
        <p:txBody>
          <a:bodyPr/>
          <a:lstStyle/>
          <a:p>
            <a:r>
              <a:rPr lang="en-US"/>
              <a:t>47-10780-29</a:t>
            </a:r>
            <a:endParaRPr lang="en-US" dirty="0"/>
          </a:p>
        </p:txBody>
      </p:sp>
      <p:sp>
        <p:nvSpPr>
          <p:cNvPr id="9" name="Date Placeholder 4"/>
          <p:cNvSpPr>
            <a:spLocks noGrp="1"/>
          </p:cNvSpPr>
          <p:nvPr>
            <p:ph type="dt" sz="half" idx="2"/>
          </p:nvPr>
        </p:nvSpPr>
        <p:spPr/>
        <p:txBody>
          <a:bodyPr/>
          <a:lstStyle/>
          <a:p>
            <a:pPr algn="ctr"/>
            <a:r>
              <a:rPr lang="en-US"/>
              <a:t>2025/02/03</a:t>
            </a:r>
            <a:endParaRPr lang="en-US" dirty="0"/>
          </a:p>
        </p:txBody>
      </p:sp>
      <p:sp>
        <p:nvSpPr>
          <p:cNvPr id="10" name="Slide Number Placeholder 5"/>
          <p:cNvSpPr>
            <a:spLocks noGrp="1"/>
          </p:cNvSpPr>
          <p:nvPr>
            <p:ph type="sldNum" sz="quarter" idx="4"/>
          </p:nvPr>
        </p:nvSpPr>
        <p:spPr/>
        <p:txBody>
          <a:bodyPr/>
          <a:lstStyle/>
          <a:p>
            <a:fld id="{DFF2723C-031C-433E-81DC-635AF124FD5B}" type="slidenum">
              <a:rPr lang="en-US" smtClean="0"/>
              <a:pPr/>
              <a:t>41</a:t>
            </a:fld>
            <a:endParaRPr lang="en-US" dirty="0"/>
          </a:p>
        </p:txBody>
      </p:sp>
    </p:spTree>
    <p:extLst>
      <p:ext uri="{BB962C8B-B14F-4D97-AF65-F5344CB8AC3E}">
        <p14:creationId xmlns:p14="http://schemas.microsoft.com/office/powerpoint/2010/main" val="185626056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Workplace Retirement Plans - Wide</Template>
  <TotalTime>12346</TotalTime>
  <Words>6773</Words>
  <Application>Microsoft Macintosh PowerPoint</Application>
  <PresentationFormat>Custom</PresentationFormat>
  <Paragraphs>792</Paragraphs>
  <Slides>41</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Calibri</vt:lpstr>
      <vt:lpstr>Wingdings</vt:lpstr>
      <vt:lpstr>Calibri Light</vt:lpstr>
      <vt:lpstr>Arial</vt:lpstr>
      <vt:lpstr>SB-Foundations-Wide</vt:lpstr>
      <vt:lpstr>Navigating Your Investment Journey</vt:lpstr>
      <vt:lpstr>Agenda </vt:lpstr>
      <vt:lpstr>Your Options for Retirement</vt:lpstr>
      <vt:lpstr>Social Security</vt:lpstr>
      <vt:lpstr>Social Security</vt:lpstr>
      <vt:lpstr>State Pension</vt:lpstr>
      <vt:lpstr>Teacher Retirement System of Texas (TRS)</vt:lpstr>
      <vt:lpstr>Teacher Retirement System of Texas (TRS)</vt:lpstr>
      <vt:lpstr>Teacher Retirement System of Texas (TRS)</vt:lpstr>
      <vt:lpstr>TRS Tier 1</vt:lpstr>
      <vt:lpstr>TRS Tier 2</vt:lpstr>
      <vt:lpstr>TRS Tier 3</vt:lpstr>
      <vt:lpstr>TRS Tier 4</vt:lpstr>
      <vt:lpstr>TRS Tier 5</vt:lpstr>
      <vt:lpstr>TRS Tier 6</vt:lpstr>
      <vt:lpstr>TRS Benefit Calculation</vt:lpstr>
      <vt:lpstr>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The basics of tax-deferred saving</vt:lpstr>
      <vt:lpstr>How to Take Action</vt:lpstr>
      <vt:lpstr>Trail One: Early Career (working &lt; 10 years)</vt:lpstr>
      <vt:lpstr>Trail Two: Mid Career (working 10-25 years)</vt:lpstr>
      <vt:lpstr>Balancing Risk</vt:lpstr>
      <vt:lpstr>Trail Three: 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Learn More</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Heller, Caroline</cp:lastModifiedBy>
  <cp:revision>234</cp:revision>
  <cp:lastPrinted>2020-02-06T18:07:57Z</cp:lastPrinted>
  <dcterms:created xsi:type="dcterms:W3CDTF">2018-10-01T18:10:23Z</dcterms:created>
  <dcterms:modified xsi:type="dcterms:W3CDTF">2025-02-18T21:54:32Z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