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5.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98" r:id="rId1"/>
  </p:sldMasterIdLst>
  <p:notesMasterIdLst>
    <p:notesMasterId r:id="rId31"/>
  </p:notesMasterIdLst>
  <p:handoutMasterIdLst>
    <p:handoutMasterId r:id="rId32"/>
  </p:handoutMasterIdLst>
  <p:sldIdLst>
    <p:sldId id="393" r:id="rId2"/>
    <p:sldId id="257" r:id="rId3"/>
    <p:sldId id="394" r:id="rId4"/>
    <p:sldId id="446" r:id="rId5"/>
    <p:sldId id="497" r:id="rId6"/>
    <p:sldId id="498" r:id="rId7"/>
    <p:sldId id="477" r:id="rId8"/>
    <p:sldId id="511" r:id="rId9"/>
    <p:sldId id="512" r:id="rId10"/>
    <p:sldId id="480" r:id="rId11"/>
    <p:sldId id="483" r:id="rId12"/>
    <p:sldId id="484" r:id="rId13"/>
    <p:sldId id="495" r:id="rId14"/>
    <p:sldId id="490" r:id="rId15"/>
    <p:sldId id="491" r:id="rId16"/>
    <p:sldId id="492" r:id="rId17"/>
    <p:sldId id="499" r:id="rId18"/>
    <p:sldId id="500" r:id="rId19"/>
    <p:sldId id="501" r:id="rId20"/>
    <p:sldId id="401" r:id="rId21"/>
    <p:sldId id="367" r:id="rId22"/>
    <p:sldId id="505" r:id="rId23"/>
    <p:sldId id="506" r:id="rId24"/>
    <p:sldId id="507" r:id="rId25"/>
    <p:sldId id="508" r:id="rId26"/>
    <p:sldId id="503" r:id="rId27"/>
    <p:sldId id="494" r:id="rId28"/>
    <p:sldId id="281" r:id="rId29"/>
    <p:sldId id="415" r:id="rId30"/>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9D6789D-D7A1-484A-A9F8-67AAFBDB4D7C}">
          <p14:sldIdLst>
            <p14:sldId id="393"/>
            <p14:sldId id="257"/>
            <p14:sldId id="394"/>
            <p14:sldId id="446"/>
            <p14:sldId id="497"/>
            <p14:sldId id="498"/>
            <p14:sldId id="477"/>
            <p14:sldId id="511"/>
            <p14:sldId id="512"/>
            <p14:sldId id="480"/>
            <p14:sldId id="483"/>
            <p14:sldId id="484"/>
            <p14:sldId id="495"/>
            <p14:sldId id="490"/>
            <p14:sldId id="491"/>
            <p14:sldId id="492"/>
            <p14:sldId id="499"/>
            <p14:sldId id="500"/>
            <p14:sldId id="501"/>
            <p14:sldId id="401"/>
            <p14:sldId id="367"/>
            <p14:sldId id="505"/>
            <p14:sldId id="506"/>
            <p14:sldId id="507"/>
            <p14:sldId id="508"/>
            <p14:sldId id="503"/>
            <p14:sldId id="494"/>
            <p14:sldId id="281"/>
            <p14:sldId id="415"/>
          </p14:sldIdLst>
        </p14:section>
      </p14:sectionLst>
    </p:ext>
    <p:ext uri="{EFAFB233-063F-42B5-8137-9DF3F51BA10A}">
      <p15:sldGuideLst xmlns:p15="http://schemas.microsoft.com/office/powerpoint/2012/main">
        <p15:guide id="1" orient="horz" pos="1128" userDrawn="1">
          <p15:clr>
            <a:srgbClr val="A4A3A4"/>
          </p15:clr>
        </p15:guide>
        <p15:guide id="2" pos="3432" userDrawn="1">
          <p15:clr>
            <a:srgbClr val="A4A3A4"/>
          </p15:clr>
        </p15:guide>
        <p15:guide id="3" pos="7296" userDrawn="1">
          <p15:clr>
            <a:srgbClr val="A4A3A4"/>
          </p15:clr>
        </p15:guide>
        <p15:guide id="4" orient="horz" pos="3504" userDrawn="1">
          <p15:clr>
            <a:srgbClr val="A4A3A4"/>
          </p15:clr>
        </p15:guide>
        <p15:guide id="5" orient="horz" pos="1368"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B8FB136-5D9E-683D-CB83-22644C52ED59}" name="Doel, Kevin" initials="DK" userId="S::Kevin.Doel@securitybenefit.com::829da5c9-e66c-40e6-9308-77851c6b647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Nichols, Yolande" initials="NY" lastIdx="3" clrIdx="0"/>
  <p:cmAuthor id="1" name="Baker, Lindsay" initials="BL" lastIdx="6" clrIdx="1">
    <p:extLst>
      <p:ext uri="{19B8F6BF-5375-455C-9EA6-DF929625EA0E}">
        <p15:presenceInfo xmlns:p15="http://schemas.microsoft.com/office/powerpoint/2012/main" userId="S-1-5-21-2179869255-551367485-666338145-192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D401"/>
    <a:srgbClr val="E6B300"/>
    <a:srgbClr val="FFF5D1"/>
    <a:srgbClr val="FFEDD7"/>
    <a:srgbClr val="DDE4C3"/>
    <a:srgbClr val="EFF4CC"/>
    <a:srgbClr val="C6E7E0"/>
    <a:srgbClr val="81B0D2"/>
    <a:srgbClr val="D7AE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45" autoAdjust="0"/>
    <p:restoredTop sz="95405" autoAdjust="0"/>
  </p:normalViewPr>
  <p:slideViewPr>
    <p:cSldViewPr snapToGrid="0" snapToObjects="1">
      <p:cViewPr varScale="1">
        <p:scale>
          <a:sx n="118" d="100"/>
          <a:sy n="118" d="100"/>
        </p:scale>
        <p:origin x="1992" y="208"/>
      </p:cViewPr>
      <p:guideLst>
        <p:guide orient="horz" pos="1128"/>
        <p:guide pos="3432"/>
        <p:guide pos="7296"/>
        <p:guide orient="horz" pos="3504"/>
        <p:guide orient="horz" pos="13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snapToGrid="0" snapToObjects="1" showGuides="1">
      <p:cViewPr varScale="1">
        <p:scale>
          <a:sx n="98" d="100"/>
          <a:sy n="98" d="100"/>
        </p:scale>
        <p:origin x="3808" y="21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microsoft.com/office/2018/10/relationships/authors" Targe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1" Type="http://schemas.openxmlformats.org/officeDocument/2006/relationships/oleObject" Target="file:////Users\heller\Desktop\Stretch%20IRA%20Example%20Calculations_2023.01.04.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dLbls>
          <c:showLegendKey val="0"/>
          <c:showVal val="0"/>
          <c:showCatName val="0"/>
          <c:showSerName val="0"/>
          <c:showPercent val="0"/>
          <c:showBubbleSize val="0"/>
          <c:showLeaderLines val="0"/>
        </c:dLbls>
        <c:firstSliceAng val="0"/>
        <c:holeSize val="72"/>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D078-9947-930C-D3DFA59D76EB}"/>
              </c:ext>
            </c:extLst>
          </c:dPt>
          <c:dPt>
            <c:idx val="1"/>
            <c:bubble3D val="0"/>
            <c:spPr>
              <a:solidFill>
                <a:schemeClr val="bg1">
                  <a:lumMod val="95000"/>
                </a:schemeClr>
              </a:solidFill>
              <a:ln w="19050">
                <a:noFill/>
              </a:ln>
              <a:effectLst/>
            </c:spPr>
            <c:extLst>
              <c:ext xmlns:c16="http://schemas.microsoft.com/office/drawing/2014/chart" uri="{C3380CC4-5D6E-409C-BE32-E72D297353CC}">
                <c16:uniqueId val="{00000003-D078-9947-930C-D3DFA59D76EB}"/>
              </c:ext>
            </c:extLst>
          </c:dPt>
          <c:val>
            <c:numRef>
              <c:f>Sheet1!$B$2:$B$3</c:f>
              <c:numCache>
                <c:formatCode>General</c:formatCode>
                <c:ptCount val="2"/>
                <c:pt idx="0">
                  <c:v>39</c:v>
                </c:pt>
                <c:pt idx="1">
                  <c:v>61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Column1</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1st Qtr</c:v>
                      </c:pt>
                      <c:pt idx="1">
                        <c:v>2nd Qtr</c:v>
                      </c:pt>
                    </c:strCache>
                  </c:strRef>
                </c15:cat>
              </c15:filteredCategoryTitle>
            </c:ext>
            <c:ext xmlns:c16="http://schemas.microsoft.com/office/drawing/2014/chart" uri="{C3380CC4-5D6E-409C-BE32-E72D297353CC}">
              <c16:uniqueId val="{00000004-D078-9947-930C-D3DFA59D76EB}"/>
            </c:ext>
          </c:extLst>
        </c:ser>
        <c:dLbls>
          <c:showLegendKey val="0"/>
          <c:showVal val="0"/>
          <c:showCatName val="0"/>
          <c:showSerName val="0"/>
          <c:showPercent val="0"/>
          <c:showBubbleSize val="0"/>
          <c:showLeaderLines val="1"/>
        </c:dLbls>
        <c:firstSliceAng val="0"/>
        <c:holeSize val="72"/>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dLbls>
          <c:showLegendKey val="0"/>
          <c:showVal val="0"/>
          <c:showCatName val="0"/>
          <c:showSerName val="0"/>
          <c:showPercent val="0"/>
          <c:showBubbleSize val="0"/>
          <c:showLeaderLines val="0"/>
        </c:dLbls>
        <c:firstSliceAng val="0"/>
        <c:holeSize val="72"/>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D078-9947-930C-D3DFA59D76EB}"/>
              </c:ext>
            </c:extLst>
          </c:dPt>
          <c:dPt>
            <c:idx val="1"/>
            <c:bubble3D val="0"/>
            <c:spPr>
              <a:solidFill>
                <a:schemeClr val="bg1">
                  <a:lumMod val="95000"/>
                </a:schemeClr>
              </a:solidFill>
              <a:ln w="19050">
                <a:noFill/>
              </a:ln>
              <a:effectLst/>
            </c:spPr>
            <c:extLst>
              <c:ext xmlns:c16="http://schemas.microsoft.com/office/drawing/2014/chart" uri="{C3380CC4-5D6E-409C-BE32-E72D297353CC}">
                <c16:uniqueId val="{00000003-D078-9947-930C-D3DFA59D76EB}"/>
              </c:ext>
            </c:extLst>
          </c:dPt>
          <c:val>
            <c:numRef>
              <c:f>Sheet1!$B$2:$B$3</c:f>
              <c:numCache>
                <c:formatCode>General</c:formatCode>
                <c:ptCount val="2"/>
                <c:pt idx="0">
                  <c:v>81</c:v>
                </c:pt>
                <c:pt idx="1">
                  <c:v>19</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Column1</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1st Qtr</c:v>
                      </c:pt>
                      <c:pt idx="1">
                        <c:v>2nd Qtr</c:v>
                      </c:pt>
                    </c:strCache>
                  </c:strRef>
                </c15:cat>
              </c15:filteredCategoryTitle>
            </c:ext>
            <c:ext xmlns:c16="http://schemas.microsoft.com/office/drawing/2014/chart" uri="{C3380CC4-5D6E-409C-BE32-E72D297353CC}">
              <c16:uniqueId val="{00000004-D078-9947-930C-D3DFA59D76EB}"/>
            </c:ext>
          </c:extLst>
        </c:ser>
        <c:dLbls>
          <c:showLegendKey val="0"/>
          <c:showVal val="0"/>
          <c:showCatName val="0"/>
          <c:showSerName val="0"/>
          <c:showPercent val="0"/>
          <c:showBubbleSize val="0"/>
          <c:showLeaderLines val="1"/>
        </c:dLbls>
        <c:firstSliceAng val="0"/>
        <c:holeSize val="72"/>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1"/>
          <c:order val="0"/>
          <c:spPr>
            <a:solidFill>
              <a:schemeClr val="tx2"/>
            </a:solidFill>
          </c:spPr>
          <c:invertIfNegative val="0"/>
          <c:val>
            <c:numRef>
              <c:f>'Stretch IRA Calc'!$O$4:$O$52</c:f>
              <c:numCache>
                <c:formatCode>_(* #,##0_);_(* \(#,##0\);_(* "-"??_);_(@_)</c:formatCode>
                <c:ptCount val="49"/>
                <c:pt idx="0">
                  <c:v>0</c:v>
                </c:pt>
                <c:pt idx="1">
                  <c:v>0</c:v>
                </c:pt>
                <c:pt idx="2">
                  <c:v>0</c:v>
                </c:pt>
                <c:pt idx="3">
                  <c:v>0</c:v>
                </c:pt>
                <c:pt idx="4">
                  <c:v>0</c:v>
                </c:pt>
                <c:pt idx="5">
                  <c:v>0</c:v>
                </c:pt>
                <c:pt idx="6">
                  <c:v>0</c:v>
                </c:pt>
                <c:pt idx="7">
                  <c:v>0</c:v>
                </c:pt>
                <c:pt idx="8">
                  <c:v>0</c:v>
                </c:pt>
                <c:pt idx="9">
                  <c:v>0</c:v>
                </c:pt>
                <c:pt idx="10">
                  <c:v>0</c:v>
                </c:pt>
                <c:pt idx="11">
                  <c:v>0</c:v>
                </c:pt>
                <c:pt idx="12">
                  <c:v>0</c:v>
                </c:pt>
                <c:pt idx="13">
                  <c:v>24146.357662026618</c:v>
                </c:pt>
                <c:pt idx="14">
                  <c:v>25595.139121748216</c:v>
                </c:pt>
                <c:pt idx="15">
                  <c:v>27020.559471211425</c:v>
                </c:pt>
                <c:pt idx="16">
                  <c:v>28520.941592060135</c:v>
                </c:pt>
                <c:pt idx="17">
                  <c:v>29968.161423063364</c:v>
                </c:pt>
                <c:pt idx="18">
                  <c:v>31621.859057954221</c:v>
                </c:pt>
                <c:pt idx="19">
                  <c:v>33360.311972988675</c:v>
                </c:pt>
                <c:pt idx="20">
                  <c:v>35186.871628539448</c:v>
                </c:pt>
                <c:pt idx="21">
                  <c:v>36913.567597115201</c:v>
                </c:pt>
                <c:pt idx="22">
                  <c:v>38916.876887250532</c:v>
                </c:pt>
                <c:pt idx="23">
                  <c:v>40785.766455282341</c:v>
                </c:pt>
                <c:pt idx="24">
                  <c:v>42975.573678059998</c:v>
                </c:pt>
                <c:pt idx="25">
                  <c:v>44984.681747509312</c:v>
                </c:pt>
                <c:pt idx="26">
                  <c:v>47056.344722723559</c:v>
                </c:pt>
                <c:pt idx="27">
                  <c:v>30929.786059669656</c:v>
                </c:pt>
                <c:pt idx="28">
                  <c:v>32636.547890416874</c:v>
                </c:pt>
                <c:pt idx="29">
                  <c:v>34430.78464647771</c:v>
                </c:pt>
                <c:pt idx="30">
                  <c:v>36315.955330586839</c:v>
                </c:pt>
                <c:pt idx="31">
                  <c:v>38098.057880830078</c:v>
                </c:pt>
                <c:pt idx="32">
                  <c:v>40165.649778795123</c:v>
                </c:pt>
                <c:pt idx="33">
                  <c:v>42094.508666477377</c:v>
                </c:pt>
                <c:pt idx="34">
                  <c:v>44354.58288178467</c:v>
                </c:pt>
                <c:pt idx="35">
                  <c:v>46428.159631508111</c:v>
                </c:pt>
                <c:pt idx="36">
                  <c:v>48566.298561906515</c:v>
                </c:pt>
                <c:pt idx="37">
                  <c:v>50765.272635681715</c:v>
                </c:pt>
                <c:pt idx="38">
                  <c:v>52632.841789578335</c:v>
                </c:pt>
                <c:pt idx="39">
                  <c:v>20657.239538521972</c:v>
                </c:pt>
                <c:pt idx="40">
                  <c:v>21896.673910833291</c:v>
                </c:pt>
                <c:pt idx="41">
                  <c:v>23210.47434548329</c:v>
                </c:pt>
                <c:pt idx="42">
                  <c:v>24603.10280621229</c:v>
                </c:pt>
                <c:pt idx="43">
                  <c:v>26079.28897458503</c:v>
                </c:pt>
                <c:pt idx="44">
                  <c:v>27644.046313060135</c:v>
                </c:pt>
                <c:pt idx="45">
                  <c:v>29302.689091843749</c:v>
                </c:pt>
                <c:pt idx="46">
                  <c:v>31060.850437354369</c:v>
                </c:pt>
                <c:pt idx="47">
                  <c:v>32924.501463595632</c:v>
                </c:pt>
                <c:pt idx="48">
                  <c:v>882969.28025070752</c:v>
                </c:pt>
              </c:numCache>
            </c:numRef>
          </c:val>
          <c:extLst>
            <c:ext xmlns:c16="http://schemas.microsoft.com/office/drawing/2014/chart" uri="{C3380CC4-5D6E-409C-BE32-E72D297353CC}">
              <c16:uniqueId val="{00000000-A7C4-C745-B9F4-09B16785C602}"/>
            </c:ext>
          </c:extLst>
        </c:ser>
        <c:ser>
          <c:idx val="0"/>
          <c:order val="1"/>
          <c:spPr>
            <a:solidFill>
              <a:schemeClr val="accent1">
                <a:lumMod val="40000"/>
                <a:lumOff val="60000"/>
              </a:schemeClr>
            </a:solidFill>
          </c:spPr>
          <c:invertIfNegative val="0"/>
          <c:dPt>
            <c:idx val="10"/>
            <c:invertIfNegative val="0"/>
            <c:bubble3D val="0"/>
            <c:extLst>
              <c:ext xmlns:c16="http://schemas.microsoft.com/office/drawing/2014/chart" uri="{C3380CC4-5D6E-409C-BE32-E72D297353CC}">
                <c16:uniqueId val="{00000001-A7C4-C745-B9F4-09B16785C602}"/>
              </c:ext>
            </c:extLst>
          </c:dPt>
          <c:dPt>
            <c:idx val="11"/>
            <c:invertIfNegative val="0"/>
            <c:bubble3D val="0"/>
            <c:extLst>
              <c:ext xmlns:c16="http://schemas.microsoft.com/office/drawing/2014/chart" uri="{C3380CC4-5D6E-409C-BE32-E72D297353CC}">
                <c16:uniqueId val="{00000002-A7C4-C745-B9F4-09B16785C602}"/>
              </c:ext>
            </c:extLst>
          </c:dPt>
          <c:dPt>
            <c:idx val="12"/>
            <c:invertIfNegative val="0"/>
            <c:bubble3D val="0"/>
            <c:extLst>
              <c:ext xmlns:c16="http://schemas.microsoft.com/office/drawing/2014/chart" uri="{C3380CC4-5D6E-409C-BE32-E72D297353CC}">
                <c16:uniqueId val="{00000003-A7C4-C745-B9F4-09B16785C602}"/>
              </c:ext>
            </c:extLst>
          </c:dPt>
          <c:dPt>
            <c:idx val="13"/>
            <c:invertIfNegative val="0"/>
            <c:bubble3D val="0"/>
            <c:spPr>
              <a:solidFill>
                <a:schemeClr val="bg1">
                  <a:lumMod val="65000"/>
                </a:schemeClr>
              </a:solidFill>
            </c:spPr>
            <c:extLst>
              <c:ext xmlns:c16="http://schemas.microsoft.com/office/drawing/2014/chart" uri="{C3380CC4-5D6E-409C-BE32-E72D297353CC}">
                <c16:uniqueId val="{00000005-A7C4-C745-B9F4-09B16785C602}"/>
              </c:ext>
            </c:extLst>
          </c:dPt>
          <c:dPt>
            <c:idx val="14"/>
            <c:invertIfNegative val="0"/>
            <c:bubble3D val="0"/>
            <c:spPr>
              <a:solidFill>
                <a:schemeClr val="bg1">
                  <a:lumMod val="65000"/>
                </a:schemeClr>
              </a:solidFill>
            </c:spPr>
            <c:extLst>
              <c:ext xmlns:c16="http://schemas.microsoft.com/office/drawing/2014/chart" uri="{C3380CC4-5D6E-409C-BE32-E72D297353CC}">
                <c16:uniqueId val="{00000007-A7C4-C745-B9F4-09B16785C602}"/>
              </c:ext>
            </c:extLst>
          </c:dPt>
          <c:dPt>
            <c:idx val="15"/>
            <c:invertIfNegative val="0"/>
            <c:bubble3D val="0"/>
            <c:spPr>
              <a:solidFill>
                <a:schemeClr val="bg1">
                  <a:lumMod val="65000"/>
                </a:schemeClr>
              </a:solidFill>
            </c:spPr>
            <c:extLst>
              <c:ext xmlns:c16="http://schemas.microsoft.com/office/drawing/2014/chart" uri="{C3380CC4-5D6E-409C-BE32-E72D297353CC}">
                <c16:uniqueId val="{00000009-A7C4-C745-B9F4-09B16785C602}"/>
              </c:ext>
            </c:extLst>
          </c:dPt>
          <c:dPt>
            <c:idx val="16"/>
            <c:invertIfNegative val="0"/>
            <c:bubble3D val="0"/>
            <c:spPr>
              <a:solidFill>
                <a:schemeClr val="bg1">
                  <a:lumMod val="65000"/>
                </a:schemeClr>
              </a:solidFill>
            </c:spPr>
            <c:extLst>
              <c:ext xmlns:c16="http://schemas.microsoft.com/office/drawing/2014/chart" uri="{C3380CC4-5D6E-409C-BE32-E72D297353CC}">
                <c16:uniqueId val="{0000000B-A7C4-C745-B9F4-09B16785C602}"/>
              </c:ext>
            </c:extLst>
          </c:dPt>
          <c:dPt>
            <c:idx val="17"/>
            <c:invertIfNegative val="0"/>
            <c:bubble3D val="0"/>
            <c:spPr>
              <a:solidFill>
                <a:schemeClr val="bg1">
                  <a:lumMod val="65000"/>
                </a:schemeClr>
              </a:solidFill>
            </c:spPr>
            <c:extLst>
              <c:ext xmlns:c16="http://schemas.microsoft.com/office/drawing/2014/chart" uri="{C3380CC4-5D6E-409C-BE32-E72D297353CC}">
                <c16:uniqueId val="{0000000D-A7C4-C745-B9F4-09B16785C602}"/>
              </c:ext>
            </c:extLst>
          </c:dPt>
          <c:dPt>
            <c:idx val="18"/>
            <c:invertIfNegative val="0"/>
            <c:bubble3D val="0"/>
            <c:spPr>
              <a:solidFill>
                <a:schemeClr val="bg1">
                  <a:lumMod val="65000"/>
                </a:schemeClr>
              </a:solidFill>
            </c:spPr>
            <c:extLst>
              <c:ext xmlns:c16="http://schemas.microsoft.com/office/drawing/2014/chart" uri="{C3380CC4-5D6E-409C-BE32-E72D297353CC}">
                <c16:uniqueId val="{0000000F-A7C4-C745-B9F4-09B16785C602}"/>
              </c:ext>
            </c:extLst>
          </c:dPt>
          <c:dPt>
            <c:idx val="19"/>
            <c:invertIfNegative val="0"/>
            <c:bubble3D val="0"/>
            <c:spPr>
              <a:solidFill>
                <a:schemeClr val="bg1">
                  <a:lumMod val="65000"/>
                </a:schemeClr>
              </a:solidFill>
            </c:spPr>
            <c:extLst>
              <c:ext xmlns:c16="http://schemas.microsoft.com/office/drawing/2014/chart" uri="{C3380CC4-5D6E-409C-BE32-E72D297353CC}">
                <c16:uniqueId val="{00000011-A7C4-C745-B9F4-09B16785C602}"/>
              </c:ext>
            </c:extLst>
          </c:dPt>
          <c:dPt>
            <c:idx val="20"/>
            <c:invertIfNegative val="0"/>
            <c:bubble3D val="0"/>
            <c:spPr>
              <a:solidFill>
                <a:schemeClr val="bg1">
                  <a:lumMod val="65000"/>
                </a:schemeClr>
              </a:solidFill>
            </c:spPr>
            <c:extLst>
              <c:ext xmlns:c16="http://schemas.microsoft.com/office/drawing/2014/chart" uri="{C3380CC4-5D6E-409C-BE32-E72D297353CC}">
                <c16:uniqueId val="{00000013-A7C4-C745-B9F4-09B16785C602}"/>
              </c:ext>
            </c:extLst>
          </c:dPt>
          <c:dPt>
            <c:idx val="21"/>
            <c:invertIfNegative val="0"/>
            <c:bubble3D val="0"/>
            <c:spPr>
              <a:solidFill>
                <a:schemeClr val="bg1">
                  <a:lumMod val="65000"/>
                </a:schemeClr>
              </a:solidFill>
            </c:spPr>
            <c:extLst>
              <c:ext xmlns:c16="http://schemas.microsoft.com/office/drawing/2014/chart" uri="{C3380CC4-5D6E-409C-BE32-E72D297353CC}">
                <c16:uniqueId val="{00000015-A7C4-C745-B9F4-09B16785C602}"/>
              </c:ext>
            </c:extLst>
          </c:dPt>
          <c:dPt>
            <c:idx val="22"/>
            <c:invertIfNegative val="0"/>
            <c:bubble3D val="0"/>
            <c:spPr>
              <a:solidFill>
                <a:schemeClr val="bg1">
                  <a:lumMod val="65000"/>
                </a:schemeClr>
              </a:solidFill>
            </c:spPr>
            <c:extLst>
              <c:ext xmlns:c16="http://schemas.microsoft.com/office/drawing/2014/chart" uri="{C3380CC4-5D6E-409C-BE32-E72D297353CC}">
                <c16:uniqueId val="{00000017-A7C4-C745-B9F4-09B16785C602}"/>
              </c:ext>
            </c:extLst>
          </c:dPt>
          <c:dPt>
            <c:idx val="23"/>
            <c:invertIfNegative val="0"/>
            <c:bubble3D val="0"/>
            <c:spPr>
              <a:solidFill>
                <a:schemeClr val="bg1">
                  <a:lumMod val="65000"/>
                </a:schemeClr>
              </a:solidFill>
            </c:spPr>
            <c:extLst>
              <c:ext xmlns:c16="http://schemas.microsoft.com/office/drawing/2014/chart" uri="{C3380CC4-5D6E-409C-BE32-E72D297353CC}">
                <c16:uniqueId val="{00000019-A7C4-C745-B9F4-09B16785C602}"/>
              </c:ext>
            </c:extLst>
          </c:dPt>
          <c:dPt>
            <c:idx val="24"/>
            <c:invertIfNegative val="0"/>
            <c:bubble3D val="0"/>
            <c:spPr>
              <a:solidFill>
                <a:schemeClr val="bg1">
                  <a:lumMod val="65000"/>
                </a:schemeClr>
              </a:solidFill>
            </c:spPr>
            <c:extLst>
              <c:ext xmlns:c16="http://schemas.microsoft.com/office/drawing/2014/chart" uri="{C3380CC4-5D6E-409C-BE32-E72D297353CC}">
                <c16:uniqueId val="{0000001B-A7C4-C745-B9F4-09B16785C602}"/>
              </c:ext>
            </c:extLst>
          </c:dPt>
          <c:dPt>
            <c:idx val="25"/>
            <c:invertIfNegative val="0"/>
            <c:bubble3D val="0"/>
            <c:spPr>
              <a:solidFill>
                <a:schemeClr val="bg1">
                  <a:lumMod val="65000"/>
                </a:schemeClr>
              </a:solidFill>
            </c:spPr>
            <c:extLst>
              <c:ext xmlns:c16="http://schemas.microsoft.com/office/drawing/2014/chart" uri="{C3380CC4-5D6E-409C-BE32-E72D297353CC}">
                <c16:uniqueId val="{0000001D-A7C4-C745-B9F4-09B16785C602}"/>
              </c:ext>
            </c:extLst>
          </c:dPt>
          <c:dPt>
            <c:idx val="26"/>
            <c:invertIfNegative val="0"/>
            <c:bubble3D val="0"/>
            <c:spPr>
              <a:solidFill>
                <a:schemeClr val="bg1">
                  <a:lumMod val="65000"/>
                </a:schemeClr>
              </a:solidFill>
            </c:spPr>
            <c:extLst>
              <c:ext xmlns:c16="http://schemas.microsoft.com/office/drawing/2014/chart" uri="{C3380CC4-5D6E-409C-BE32-E72D297353CC}">
                <c16:uniqueId val="{0000001F-A7C4-C745-B9F4-09B16785C602}"/>
              </c:ext>
            </c:extLst>
          </c:dPt>
          <c:dPt>
            <c:idx val="27"/>
            <c:invertIfNegative val="0"/>
            <c:bubble3D val="0"/>
            <c:spPr>
              <a:solidFill>
                <a:schemeClr val="accent3">
                  <a:lumMod val="75000"/>
                </a:schemeClr>
              </a:solidFill>
            </c:spPr>
            <c:extLst>
              <c:ext xmlns:c16="http://schemas.microsoft.com/office/drawing/2014/chart" uri="{C3380CC4-5D6E-409C-BE32-E72D297353CC}">
                <c16:uniqueId val="{00000021-A7C4-C745-B9F4-09B16785C602}"/>
              </c:ext>
            </c:extLst>
          </c:dPt>
          <c:dPt>
            <c:idx val="28"/>
            <c:invertIfNegative val="0"/>
            <c:bubble3D val="0"/>
            <c:spPr>
              <a:solidFill>
                <a:schemeClr val="accent3">
                  <a:lumMod val="75000"/>
                </a:schemeClr>
              </a:solidFill>
            </c:spPr>
            <c:extLst>
              <c:ext xmlns:c16="http://schemas.microsoft.com/office/drawing/2014/chart" uri="{C3380CC4-5D6E-409C-BE32-E72D297353CC}">
                <c16:uniqueId val="{00000023-A7C4-C745-B9F4-09B16785C602}"/>
              </c:ext>
            </c:extLst>
          </c:dPt>
          <c:dPt>
            <c:idx val="29"/>
            <c:invertIfNegative val="0"/>
            <c:bubble3D val="0"/>
            <c:spPr>
              <a:solidFill>
                <a:schemeClr val="accent3">
                  <a:lumMod val="75000"/>
                </a:schemeClr>
              </a:solidFill>
            </c:spPr>
            <c:extLst>
              <c:ext xmlns:c16="http://schemas.microsoft.com/office/drawing/2014/chart" uri="{C3380CC4-5D6E-409C-BE32-E72D297353CC}">
                <c16:uniqueId val="{00000025-A7C4-C745-B9F4-09B16785C602}"/>
              </c:ext>
            </c:extLst>
          </c:dPt>
          <c:dPt>
            <c:idx val="30"/>
            <c:invertIfNegative val="0"/>
            <c:bubble3D val="0"/>
            <c:spPr>
              <a:solidFill>
                <a:schemeClr val="accent3">
                  <a:lumMod val="75000"/>
                </a:schemeClr>
              </a:solidFill>
            </c:spPr>
            <c:extLst>
              <c:ext xmlns:c16="http://schemas.microsoft.com/office/drawing/2014/chart" uri="{C3380CC4-5D6E-409C-BE32-E72D297353CC}">
                <c16:uniqueId val="{00000027-A7C4-C745-B9F4-09B16785C602}"/>
              </c:ext>
            </c:extLst>
          </c:dPt>
          <c:dPt>
            <c:idx val="31"/>
            <c:invertIfNegative val="0"/>
            <c:bubble3D val="0"/>
            <c:spPr>
              <a:solidFill>
                <a:schemeClr val="accent3">
                  <a:lumMod val="75000"/>
                </a:schemeClr>
              </a:solidFill>
            </c:spPr>
            <c:extLst>
              <c:ext xmlns:c16="http://schemas.microsoft.com/office/drawing/2014/chart" uri="{C3380CC4-5D6E-409C-BE32-E72D297353CC}">
                <c16:uniqueId val="{00000029-A7C4-C745-B9F4-09B16785C602}"/>
              </c:ext>
            </c:extLst>
          </c:dPt>
          <c:dPt>
            <c:idx val="32"/>
            <c:invertIfNegative val="0"/>
            <c:bubble3D val="0"/>
            <c:spPr>
              <a:solidFill>
                <a:schemeClr val="accent3">
                  <a:lumMod val="75000"/>
                </a:schemeClr>
              </a:solidFill>
            </c:spPr>
            <c:extLst>
              <c:ext xmlns:c16="http://schemas.microsoft.com/office/drawing/2014/chart" uri="{C3380CC4-5D6E-409C-BE32-E72D297353CC}">
                <c16:uniqueId val="{0000002B-A7C4-C745-B9F4-09B16785C602}"/>
              </c:ext>
            </c:extLst>
          </c:dPt>
          <c:dPt>
            <c:idx val="33"/>
            <c:invertIfNegative val="0"/>
            <c:bubble3D val="0"/>
            <c:spPr>
              <a:solidFill>
                <a:schemeClr val="accent3">
                  <a:lumMod val="75000"/>
                </a:schemeClr>
              </a:solidFill>
            </c:spPr>
            <c:extLst>
              <c:ext xmlns:c16="http://schemas.microsoft.com/office/drawing/2014/chart" uri="{C3380CC4-5D6E-409C-BE32-E72D297353CC}">
                <c16:uniqueId val="{0000002D-A7C4-C745-B9F4-09B16785C602}"/>
              </c:ext>
            </c:extLst>
          </c:dPt>
          <c:dPt>
            <c:idx val="34"/>
            <c:invertIfNegative val="0"/>
            <c:bubble3D val="0"/>
            <c:spPr>
              <a:solidFill>
                <a:schemeClr val="accent3">
                  <a:lumMod val="75000"/>
                </a:schemeClr>
              </a:solidFill>
            </c:spPr>
            <c:extLst>
              <c:ext xmlns:c16="http://schemas.microsoft.com/office/drawing/2014/chart" uri="{C3380CC4-5D6E-409C-BE32-E72D297353CC}">
                <c16:uniqueId val="{0000002F-A7C4-C745-B9F4-09B16785C602}"/>
              </c:ext>
            </c:extLst>
          </c:dPt>
          <c:dPt>
            <c:idx val="35"/>
            <c:invertIfNegative val="0"/>
            <c:bubble3D val="0"/>
            <c:spPr>
              <a:solidFill>
                <a:schemeClr val="accent3">
                  <a:lumMod val="75000"/>
                </a:schemeClr>
              </a:solidFill>
            </c:spPr>
            <c:extLst>
              <c:ext xmlns:c16="http://schemas.microsoft.com/office/drawing/2014/chart" uri="{C3380CC4-5D6E-409C-BE32-E72D297353CC}">
                <c16:uniqueId val="{00000031-A7C4-C745-B9F4-09B16785C602}"/>
              </c:ext>
            </c:extLst>
          </c:dPt>
          <c:dPt>
            <c:idx val="36"/>
            <c:invertIfNegative val="0"/>
            <c:bubble3D val="0"/>
            <c:spPr>
              <a:solidFill>
                <a:schemeClr val="accent3">
                  <a:lumMod val="75000"/>
                </a:schemeClr>
              </a:solidFill>
            </c:spPr>
            <c:extLst>
              <c:ext xmlns:c16="http://schemas.microsoft.com/office/drawing/2014/chart" uri="{C3380CC4-5D6E-409C-BE32-E72D297353CC}">
                <c16:uniqueId val="{00000033-A7C4-C745-B9F4-09B16785C602}"/>
              </c:ext>
            </c:extLst>
          </c:dPt>
          <c:dPt>
            <c:idx val="37"/>
            <c:invertIfNegative val="0"/>
            <c:bubble3D val="0"/>
            <c:spPr>
              <a:solidFill>
                <a:schemeClr val="accent3">
                  <a:lumMod val="75000"/>
                </a:schemeClr>
              </a:solidFill>
            </c:spPr>
            <c:extLst>
              <c:ext xmlns:c16="http://schemas.microsoft.com/office/drawing/2014/chart" uri="{C3380CC4-5D6E-409C-BE32-E72D297353CC}">
                <c16:uniqueId val="{00000035-A7C4-C745-B9F4-09B16785C602}"/>
              </c:ext>
            </c:extLst>
          </c:dPt>
          <c:dPt>
            <c:idx val="38"/>
            <c:invertIfNegative val="0"/>
            <c:bubble3D val="0"/>
            <c:spPr>
              <a:solidFill>
                <a:schemeClr val="accent3">
                  <a:lumMod val="75000"/>
                </a:schemeClr>
              </a:solidFill>
            </c:spPr>
            <c:extLst>
              <c:ext xmlns:c16="http://schemas.microsoft.com/office/drawing/2014/chart" uri="{C3380CC4-5D6E-409C-BE32-E72D297353CC}">
                <c16:uniqueId val="{00000037-A7C4-C745-B9F4-09B16785C602}"/>
              </c:ext>
            </c:extLst>
          </c:dPt>
          <c:dPt>
            <c:idx val="39"/>
            <c:invertIfNegative val="0"/>
            <c:bubble3D val="0"/>
            <c:spPr>
              <a:solidFill>
                <a:srgbClr val="FFC000"/>
              </a:solidFill>
            </c:spPr>
            <c:extLst>
              <c:ext xmlns:c16="http://schemas.microsoft.com/office/drawing/2014/chart" uri="{C3380CC4-5D6E-409C-BE32-E72D297353CC}">
                <c16:uniqueId val="{00000039-A7C4-C745-B9F4-09B16785C602}"/>
              </c:ext>
            </c:extLst>
          </c:dPt>
          <c:dPt>
            <c:idx val="40"/>
            <c:invertIfNegative val="0"/>
            <c:bubble3D val="0"/>
            <c:spPr>
              <a:solidFill>
                <a:srgbClr val="FFC000"/>
              </a:solidFill>
            </c:spPr>
            <c:extLst>
              <c:ext xmlns:c16="http://schemas.microsoft.com/office/drawing/2014/chart" uri="{C3380CC4-5D6E-409C-BE32-E72D297353CC}">
                <c16:uniqueId val="{0000003B-A7C4-C745-B9F4-09B16785C602}"/>
              </c:ext>
            </c:extLst>
          </c:dPt>
          <c:dPt>
            <c:idx val="41"/>
            <c:invertIfNegative val="0"/>
            <c:bubble3D val="0"/>
            <c:spPr>
              <a:solidFill>
                <a:srgbClr val="FFC000"/>
              </a:solidFill>
            </c:spPr>
            <c:extLst>
              <c:ext xmlns:c16="http://schemas.microsoft.com/office/drawing/2014/chart" uri="{C3380CC4-5D6E-409C-BE32-E72D297353CC}">
                <c16:uniqueId val="{0000003D-A7C4-C745-B9F4-09B16785C602}"/>
              </c:ext>
            </c:extLst>
          </c:dPt>
          <c:dPt>
            <c:idx val="42"/>
            <c:invertIfNegative val="0"/>
            <c:bubble3D val="0"/>
            <c:spPr>
              <a:solidFill>
                <a:srgbClr val="FFC000"/>
              </a:solidFill>
            </c:spPr>
            <c:extLst>
              <c:ext xmlns:c16="http://schemas.microsoft.com/office/drawing/2014/chart" uri="{C3380CC4-5D6E-409C-BE32-E72D297353CC}">
                <c16:uniqueId val="{0000003F-A7C4-C745-B9F4-09B16785C602}"/>
              </c:ext>
            </c:extLst>
          </c:dPt>
          <c:dPt>
            <c:idx val="43"/>
            <c:invertIfNegative val="0"/>
            <c:bubble3D val="0"/>
            <c:spPr>
              <a:solidFill>
                <a:srgbClr val="FFC000"/>
              </a:solidFill>
            </c:spPr>
            <c:extLst>
              <c:ext xmlns:c16="http://schemas.microsoft.com/office/drawing/2014/chart" uri="{C3380CC4-5D6E-409C-BE32-E72D297353CC}">
                <c16:uniqueId val="{00000041-A7C4-C745-B9F4-09B16785C602}"/>
              </c:ext>
            </c:extLst>
          </c:dPt>
          <c:dPt>
            <c:idx val="44"/>
            <c:invertIfNegative val="0"/>
            <c:bubble3D val="0"/>
            <c:spPr>
              <a:solidFill>
                <a:srgbClr val="FFC000"/>
              </a:solidFill>
            </c:spPr>
            <c:extLst>
              <c:ext xmlns:c16="http://schemas.microsoft.com/office/drawing/2014/chart" uri="{C3380CC4-5D6E-409C-BE32-E72D297353CC}">
                <c16:uniqueId val="{00000043-A7C4-C745-B9F4-09B16785C602}"/>
              </c:ext>
            </c:extLst>
          </c:dPt>
          <c:dPt>
            <c:idx val="45"/>
            <c:invertIfNegative val="0"/>
            <c:bubble3D val="0"/>
            <c:spPr>
              <a:solidFill>
                <a:srgbClr val="FFC000"/>
              </a:solidFill>
            </c:spPr>
            <c:extLst>
              <c:ext xmlns:c16="http://schemas.microsoft.com/office/drawing/2014/chart" uri="{C3380CC4-5D6E-409C-BE32-E72D297353CC}">
                <c16:uniqueId val="{00000045-A7C4-C745-B9F4-09B16785C602}"/>
              </c:ext>
            </c:extLst>
          </c:dPt>
          <c:dPt>
            <c:idx val="46"/>
            <c:invertIfNegative val="0"/>
            <c:bubble3D val="0"/>
            <c:spPr>
              <a:solidFill>
                <a:srgbClr val="FFC000"/>
              </a:solidFill>
            </c:spPr>
            <c:extLst>
              <c:ext xmlns:c16="http://schemas.microsoft.com/office/drawing/2014/chart" uri="{C3380CC4-5D6E-409C-BE32-E72D297353CC}">
                <c16:uniqueId val="{00000047-A7C4-C745-B9F4-09B16785C602}"/>
              </c:ext>
            </c:extLst>
          </c:dPt>
          <c:dPt>
            <c:idx val="47"/>
            <c:invertIfNegative val="0"/>
            <c:bubble3D val="0"/>
            <c:spPr>
              <a:solidFill>
                <a:srgbClr val="FFC000"/>
              </a:solidFill>
            </c:spPr>
            <c:extLst>
              <c:ext xmlns:c16="http://schemas.microsoft.com/office/drawing/2014/chart" uri="{C3380CC4-5D6E-409C-BE32-E72D297353CC}">
                <c16:uniqueId val="{00000049-A7C4-C745-B9F4-09B16785C602}"/>
              </c:ext>
            </c:extLst>
          </c:dPt>
          <c:dPt>
            <c:idx val="48"/>
            <c:invertIfNegative val="0"/>
            <c:bubble3D val="0"/>
            <c:spPr>
              <a:solidFill>
                <a:srgbClr val="FFC000"/>
              </a:solidFill>
            </c:spPr>
            <c:extLst>
              <c:ext xmlns:c16="http://schemas.microsoft.com/office/drawing/2014/chart" uri="{C3380CC4-5D6E-409C-BE32-E72D297353CC}">
                <c16:uniqueId val="{0000004B-A7C4-C745-B9F4-09B16785C602}"/>
              </c:ext>
            </c:extLst>
          </c:dPt>
          <c:dPt>
            <c:idx val="49"/>
            <c:invertIfNegative val="0"/>
            <c:bubble3D val="0"/>
            <c:spPr>
              <a:solidFill>
                <a:srgbClr val="FFC000"/>
              </a:solidFill>
            </c:spPr>
            <c:extLst>
              <c:ext xmlns:c16="http://schemas.microsoft.com/office/drawing/2014/chart" uri="{C3380CC4-5D6E-409C-BE32-E72D297353CC}">
                <c16:uniqueId val="{0000004D-A7C4-C745-B9F4-09B16785C602}"/>
              </c:ext>
            </c:extLst>
          </c:dPt>
          <c:dPt>
            <c:idx val="50"/>
            <c:invertIfNegative val="0"/>
            <c:bubble3D val="0"/>
            <c:spPr>
              <a:solidFill>
                <a:srgbClr val="FFC000"/>
              </a:solidFill>
            </c:spPr>
            <c:extLst>
              <c:ext xmlns:c16="http://schemas.microsoft.com/office/drawing/2014/chart" uri="{C3380CC4-5D6E-409C-BE32-E72D297353CC}">
                <c16:uniqueId val="{0000004F-A7C4-C745-B9F4-09B16785C602}"/>
              </c:ext>
            </c:extLst>
          </c:dPt>
          <c:dPt>
            <c:idx val="51"/>
            <c:invertIfNegative val="0"/>
            <c:bubble3D val="0"/>
            <c:spPr>
              <a:solidFill>
                <a:srgbClr val="FFC000"/>
              </a:solidFill>
            </c:spPr>
            <c:extLst>
              <c:ext xmlns:c16="http://schemas.microsoft.com/office/drawing/2014/chart" uri="{C3380CC4-5D6E-409C-BE32-E72D297353CC}">
                <c16:uniqueId val="{00000051-A7C4-C745-B9F4-09B16785C602}"/>
              </c:ext>
            </c:extLst>
          </c:dPt>
          <c:dPt>
            <c:idx val="52"/>
            <c:invertIfNegative val="0"/>
            <c:bubble3D val="0"/>
            <c:spPr>
              <a:solidFill>
                <a:srgbClr val="FFC000"/>
              </a:solidFill>
            </c:spPr>
            <c:extLst>
              <c:ext xmlns:c16="http://schemas.microsoft.com/office/drawing/2014/chart" uri="{C3380CC4-5D6E-409C-BE32-E72D297353CC}">
                <c16:uniqueId val="{00000053-A7C4-C745-B9F4-09B16785C602}"/>
              </c:ext>
            </c:extLst>
          </c:dPt>
          <c:dPt>
            <c:idx val="53"/>
            <c:invertIfNegative val="0"/>
            <c:bubble3D val="0"/>
            <c:spPr>
              <a:solidFill>
                <a:srgbClr val="FFC000"/>
              </a:solidFill>
            </c:spPr>
            <c:extLst>
              <c:ext xmlns:c16="http://schemas.microsoft.com/office/drawing/2014/chart" uri="{C3380CC4-5D6E-409C-BE32-E72D297353CC}">
                <c16:uniqueId val="{00000055-A7C4-C745-B9F4-09B16785C602}"/>
              </c:ext>
            </c:extLst>
          </c:dPt>
          <c:dPt>
            <c:idx val="54"/>
            <c:invertIfNegative val="0"/>
            <c:bubble3D val="0"/>
            <c:spPr>
              <a:solidFill>
                <a:srgbClr val="FFC000"/>
              </a:solidFill>
            </c:spPr>
            <c:extLst>
              <c:ext xmlns:c16="http://schemas.microsoft.com/office/drawing/2014/chart" uri="{C3380CC4-5D6E-409C-BE32-E72D297353CC}">
                <c16:uniqueId val="{00000057-A7C4-C745-B9F4-09B16785C602}"/>
              </c:ext>
            </c:extLst>
          </c:dPt>
          <c:dPt>
            <c:idx val="55"/>
            <c:invertIfNegative val="0"/>
            <c:bubble3D val="0"/>
            <c:spPr>
              <a:solidFill>
                <a:srgbClr val="FFC000"/>
              </a:solidFill>
            </c:spPr>
            <c:extLst>
              <c:ext xmlns:c16="http://schemas.microsoft.com/office/drawing/2014/chart" uri="{C3380CC4-5D6E-409C-BE32-E72D297353CC}">
                <c16:uniqueId val="{00000059-A7C4-C745-B9F4-09B16785C602}"/>
              </c:ext>
            </c:extLst>
          </c:dPt>
          <c:dPt>
            <c:idx val="56"/>
            <c:invertIfNegative val="0"/>
            <c:bubble3D val="0"/>
            <c:spPr>
              <a:solidFill>
                <a:srgbClr val="FFC000"/>
              </a:solidFill>
            </c:spPr>
            <c:extLst>
              <c:ext xmlns:c16="http://schemas.microsoft.com/office/drawing/2014/chart" uri="{C3380CC4-5D6E-409C-BE32-E72D297353CC}">
                <c16:uniqueId val="{0000005B-A7C4-C745-B9F4-09B16785C602}"/>
              </c:ext>
            </c:extLst>
          </c:dPt>
          <c:dPt>
            <c:idx val="57"/>
            <c:invertIfNegative val="0"/>
            <c:bubble3D val="0"/>
            <c:spPr>
              <a:solidFill>
                <a:srgbClr val="FFC000"/>
              </a:solidFill>
            </c:spPr>
            <c:extLst>
              <c:ext xmlns:c16="http://schemas.microsoft.com/office/drawing/2014/chart" uri="{C3380CC4-5D6E-409C-BE32-E72D297353CC}">
                <c16:uniqueId val="{0000005D-A7C4-C745-B9F4-09B16785C602}"/>
              </c:ext>
            </c:extLst>
          </c:dPt>
          <c:dPt>
            <c:idx val="58"/>
            <c:invertIfNegative val="0"/>
            <c:bubble3D val="0"/>
            <c:spPr>
              <a:solidFill>
                <a:schemeClr val="accent5"/>
              </a:solidFill>
            </c:spPr>
            <c:extLst>
              <c:ext xmlns:c16="http://schemas.microsoft.com/office/drawing/2014/chart" uri="{C3380CC4-5D6E-409C-BE32-E72D297353CC}">
                <c16:uniqueId val="{0000005F-A7C4-C745-B9F4-09B16785C602}"/>
              </c:ext>
            </c:extLst>
          </c:dPt>
          <c:dPt>
            <c:idx val="59"/>
            <c:invertIfNegative val="0"/>
            <c:bubble3D val="0"/>
            <c:spPr>
              <a:solidFill>
                <a:schemeClr val="accent5"/>
              </a:solidFill>
            </c:spPr>
            <c:extLst>
              <c:ext xmlns:c16="http://schemas.microsoft.com/office/drawing/2014/chart" uri="{C3380CC4-5D6E-409C-BE32-E72D297353CC}">
                <c16:uniqueId val="{00000061-A7C4-C745-B9F4-09B16785C602}"/>
              </c:ext>
            </c:extLst>
          </c:dPt>
          <c:dPt>
            <c:idx val="60"/>
            <c:invertIfNegative val="0"/>
            <c:bubble3D val="0"/>
            <c:spPr>
              <a:solidFill>
                <a:schemeClr val="accent5"/>
              </a:solidFill>
            </c:spPr>
            <c:extLst>
              <c:ext xmlns:c16="http://schemas.microsoft.com/office/drawing/2014/chart" uri="{C3380CC4-5D6E-409C-BE32-E72D297353CC}">
                <c16:uniqueId val="{00000063-A7C4-C745-B9F4-09B16785C602}"/>
              </c:ext>
            </c:extLst>
          </c:dPt>
          <c:dPt>
            <c:idx val="61"/>
            <c:invertIfNegative val="0"/>
            <c:bubble3D val="0"/>
            <c:spPr>
              <a:solidFill>
                <a:schemeClr val="accent5"/>
              </a:solidFill>
            </c:spPr>
            <c:extLst>
              <c:ext xmlns:c16="http://schemas.microsoft.com/office/drawing/2014/chart" uri="{C3380CC4-5D6E-409C-BE32-E72D297353CC}">
                <c16:uniqueId val="{00000065-A7C4-C745-B9F4-09B16785C602}"/>
              </c:ext>
            </c:extLst>
          </c:dPt>
          <c:dPt>
            <c:idx val="62"/>
            <c:invertIfNegative val="0"/>
            <c:bubble3D val="0"/>
            <c:spPr>
              <a:solidFill>
                <a:schemeClr val="accent5"/>
              </a:solidFill>
            </c:spPr>
            <c:extLst>
              <c:ext xmlns:c16="http://schemas.microsoft.com/office/drawing/2014/chart" uri="{C3380CC4-5D6E-409C-BE32-E72D297353CC}">
                <c16:uniqueId val="{00000067-A7C4-C745-B9F4-09B16785C602}"/>
              </c:ext>
            </c:extLst>
          </c:dPt>
          <c:dPt>
            <c:idx val="63"/>
            <c:invertIfNegative val="0"/>
            <c:bubble3D val="0"/>
            <c:spPr>
              <a:solidFill>
                <a:schemeClr val="accent5"/>
              </a:solidFill>
            </c:spPr>
            <c:extLst>
              <c:ext xmlns:c16="http://schemas.microsoft.com/office/drawing/2014/chart" uri="{C3380CC4-5D6E-409C-BE32-E72D297353CC}">
                <c16:uniqueId val="{00000069-A7C4-C745-B9F4-09B16785C602}"/>
              </c:ext>
            </c:extLst>
          </c:dPt>
          <c:dPt>
            <c:idx val="64"/>
            <c:invertIfNegative val="0"/>
            <c:bubble3D val="0"/>
            <c:spPr>
              <a:solidFill>
                <a:schemeClr val="accent5"/>
              </a:solidFill>
            </c:spPr>
            <c:extLst>
              <c:ext xmlns:c16="http://schemas.microsoft.com/office/drawing/2014/chart" uri="{C3380CC4-5D6E-409C-BE32-E72D297353CC}">
                <c16:uniqueId val="{0000006B-A7C4-C745-B9F4-09B16785C602}"/>
              </c:ext>
            </c:extLst>
          </c:dPt>
          <c:dPt>
            <c:idx val="65"/>
            <c:invertIfNegative val="0"/>
            <c:bubble3D val="0"/>
            <c:spPr>
              <a:solidFill>
                <a:schemeClr val="accent5"/>
              </a:solidFill>
            </c:spPr>
            <c:extLst>
              <c:ext xmlns:c16="http://schemas.microsoft.com/office/drawing/2014/chart" uri="{C3380CC4-5D6E-409C-BE32-E72D297353CC}">
                <c16:uniqueId val="{0000006D-A7C4-C745-B9F4-09B16785C602}"/>
              </c:ext>
            </c:extLst>
          </c:dPt>
          <c:dPt>
            <c:idx val="66"/>
            <c:invertIfNegative val="0"/>
            <c:bubble3D val="0"/>
            <c:spPr>
              <a:solidFill>
                <a:schemeClr val="accent5"/>
              </a:solidFill>
            </c:spPr>
            <c:extLst>
              <c:ext xmlns:c16="http://schemas.microsoft.com/office/drawing/2014/chart" uri="{C3380CC4-5D6E-409C-BE32-E72D297353CC}">
                <c16:uniqueId val="{0000006F-A7C4-C745-B9F4-09B16785C602}"/>
              </c:ext>
            </c:extLst>
          </c:dPt>
          <c:dPt>
            <c:idx val="67"/>
            <c:invertIfNegative val="0"/>
            <c:bubble3D val="0"/>
            <c:spPr>
              <a:solidFill>
                <a:schemeClr val="accent5"/>
              </a:solidFill>
            </c:spPr>
            <c:extLst>
              <c:ext xmlns:c16="http://schemas.microsoft.com/office/drawing/2014/chart" uri="{C3380CC4-5D6E-409C-BE32-E72D297353CC}">
                <c16:uniqueId val="{00000071-A7C4-C745-B9F4-09B16785C602}"/>
              </c:ext>
            </c:extLst>
          </c:dPt>
          <c:dPt>
            <c:idx val="68"/>
            <c:invertIfNegative val="0"/>
            <c:bubble3D val="0"/>
            <c:spPr>
              <a:solidFill>
                <a:schemeClr val="accent5"/>
              </a:solidFill>
            </c:spPr>
            <c:extLst>
              <c:ext xmlns:c16="http://schemas.microsoft.com/office/drawing/2014/chart" uri="{C3380CC4-5D6E-409C-BE32-E72D297353CC}">
                <c16:uniqueId val="{00000073-A7C4-C745-B9F4-09B16785C602}"/>
              </c:ext>
            </c:extLst>
          </c:dPt>
          <c:dPt>
            <c:idx val="69"/>
            <c:invertIfNegative val="0"/>
            <c:bubble3D val="0"/>
            <c:spPr>
              <a:solidFill>
                <a:schemeClr val="accent5"/>
              </a:solidFill>
            </c:spPr>
            <c:extLst>
              <c:ext xmlns:c16="http://schemas.microsoft.com/office/drawing/2014/chart" uri="{C3380CC4-5D6E-409C-BE32-E72D297353CC}">
                <c16:uniqueId val="{00000075-A7C4-C745-B9F4-09B16785C602}"/>
              </c:ext>
            </c:extLst>
          </c:dPt>
          <c:dPt>
            <c:idx val="70"/>
            <c:invertIfNegative val="0"/>
            <c:bubble3D val="0"/>
            <c:spPr>
              <a:solidFill>
                <a:schemeClr val="accent5"/>
              </a:solidFill>
            </c:spPr>
            <c:extLst>
              <c:ext xmlns:c16="http://schemas.microsoft.com/office/drawing/2014/chart" uri="{C3380CC4-5D6E-409C-BE32-E72D297353CC}">
                <c16:uniqueId val="{00000077-A7C4-C745-B9F4-09B16785C602}"/>
              </c:ext>
            </c:extLst>
          </c:dPt>
          <c:cat>
            <c:numRef>
              <c:f>'Stretch IRA Calc'!$A$4:$A$75</c:f>
              <c:numCache>
                <c:formatCode>General</c:formatCode>
                <c:ptCount val="72"/>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pt idx="51">
                  <c:v>51</c:v>
                </c:pt>
                <c:pt idx="52">
                  <c:v>52</c:v>
                </c:pt>
                <c:pt idx="53">
                  <c:v>53</c:v>
                </c:pt>
                <c:pt idx="54">
                  <c:v>54</c:v>
                </c:pt>
                <c:pt idx="55">
                  <c:v>55</c:v>
                </c:pt>
                <c:pt idx="56">
                  <c:v>56</c:v>
                </c:pt>
                <c:pt idx="57">
                  <c:v>57</c:v>
                </c:pt>
                <c:pt idx="58">
                  <c:v>58</c:v>
                </c:pt>
                <c:pt idx="59">
                  <c:v>59</c:v>
                </c:pt>
                <c:pt idx="60">
                  <c:v>60</c:v>
                </c:pt>
                <c:pt idx="61">
                  <c:v>61</c:v>
                </c:pt>
                <c:pt idx="62">
                  <c:v>62</c:v>
                </c:pt>
                <c:pt idx="63">
                  <c:v>63</c:v>
                </c:pt>
                <c:pt idx="64">
                  <c:v>64</c:v>
                </c:pt>
                <c:pt idx="65">
                  <c:v>65</c:v>
                </c:pt>
                <c:pt idx="66">
                  <c:v>66</c:v>
                </c:pt>
                <c:pt idx="67">
                  <c:v>67</c:v>
                </c:pt>
                <c:pt idx="68">
                  <c:v>68</c:v>
                </c:pt>
                <c:pt idx="69">
                  <c:v>69</c:v>
                </c:pt>
                <c:pt idx="70">
                  <c:v>70</c:v>
                </c:pt>
                <c:pt idx="71">
                  <c:v>71</c:v>
                </c:pt>
              </c:numCache>
            </c:numRef>
          </c:cat>
          <c:val>
            <c:numRef>
              <c:f>'Stretch IRA Calc'!$Q$4:$Q$52</c:f>
              <c:numCache>
                <c:formatCode>_(* #,##0_);_(* \(#,##0\);_(* "-"??_);_(@_)</c:formatCode>
                <c:ptCount val="49"/>
                <c:pt idx="0">
                  <c:v>300000</c:v>
                </c:pt>
                <c:pt idx="1">
                  <c:v>318000</c:v>
                </c:pt>
                <c:pt idx="2">
                  <c:v>337080</c:v>
                </c:pt>
                <c:pt idx="3">
                  <c:v>357304.80000000005</c:v>
                </c:pt>
                <c:pt idx="4">
                  <c:v>378743.08800000005</c:v>
                </c:pt>
                <c:pt idx="5">
                  <c:v>401467.67328000005</c:v>
                </c:pt>
                <c:pt idx="6">
                  <c:v>425555.7336768001</c:v>
                </c:pt>
                <c:pt idx="7">
                  <c:v>451089.07769740815</c:v>
                </c:pt>
                <c:pt idx="8">
                  <c:v>478154.42235925264</c:v>
                </c:pt>
                <c:pt idx="9">
                  <c:v>506843.68770080782</c:v>
                </c:pt>
                <c:pt idx="10">
                  <c:v>537254.3089628563</c:v>
                </c:pt>
                <c:pt idx="11">
                  <c:v>569489.56750062772</c:v>
                </c:pt>
                <c:pt idx="12">
                  <c:v>603658.94155066542</c:v>
                </c:pt>
                <c:pt idx="13">
                  <c:v>615732.12038167869</c:v>
                </c:pt>
                <c:pt idx="14">
                  <c:v>627080.9084828312</c:v>
                </c:pt>
                <c:pt idx="15">
                  <c:v>637685.20352058974</c:v>
                </c:pt>
                <c:pt idx="16">
                  <c:v>647425.37413976504</c:v>
                </c:pt>
                <c:pt idx="17">
                  <c:v>656302.73516508762</c:v>
                </c:pt>
                <c:pt idx="18">
                  <c:v>664059.04021703871</c:v>
                </c:pt>
                <c:pt idx="19">
                  <c:v>670542.27065707243</c:v>
                </c:pt>
                <c:pt idx="20">
                  <c:v>675587.93526795739</c:v>
                </c:pt>
                <c:pt idx="21">
                  <c:v>679209.64378691965</c:v>
                </c:pt>
                <c:pt idx="22">
                  <c:v>681045.34552688431</c:v>
                </c:pt>
                <c:pt idx="23">
                  <c:v>681122.29980321508</c:v>
                </c:pt>
                <c:pt idx="24">
                  <c:v>679014.06411334802</c:v>
                </c:pt>
                <c:pt idx="25">
                  <c:v>674770.22621263971</c:v>
                </c:pt>
                <c:pt idx="26">
                  <c:v>668200.09506267449</c:v>
                </c:pt>
                <c:pt idx="27">
                  <c:v>677362.31470676535</c:v>
                </c:pt>
                <c:pt idx="28">
                  <c:v>685367.50569875434</c:v>
                </c:pt>
                <c:pt idx="29">
                  <c:v>692058.77139420202</c:v>
                </c:pt>
                <c:pt idx="30">
                  <c:v>697266.34234726732</c:v>
                </c:pt>
                <c:pt idx="31">
                  <c:v>701004.26500727329</c:v>
                </c:pt>
                <c:pt idx="32">
                  <c:v>702898.87112891464</c:v>
                </c:pt>
                <c:pt idx="33">
                  <c:v>702978.29473017214</c:v>
                </c:pt>
                <c:pt idx="34">
                  <c:v>700802.40953219787</c:v>
                </c:pt>
                <c:pt idx="35">
                  <c:v>696422.39447262161</c:v>
                </c:pt>
                <c:pt idx="36">
                  <c:v>689641.43957907241</c:v>
                </c:pt>
                <c:pt idx="37">
                  <c:v>680254.65331813507</c:v>
                </c:pt>
                <c:pt idx="38">
                  <c:v>668437.09072764486</c:v>
                </c:pt>
                <c:pt idx="39">
                  <c:v>687886.07663278165</c:v>
                </c:pt>
                <c:pt idx="40">
                  <c:v>707262.56731991528</c:v>
                </c:pt>
                <c:pt idx="41">
                  <c:v>726487.84701362695</c:v>
                </c:pt>
                <c:pt idx="42">
                  <c:v>745474.01502823236</c:v>
                </c:pt>
                <c:pt idx="43">
                  <c:v>764123.16695534135</c:v>
                </c:pt>
                <c:pt idx="44">
                  <c:v>782326.51065960177</c:v>
                </c:pt>
                <c:pt idx="45">
                  <c:v>799963.41220733419</c:v>
                </c:pt>
                <c:pt idx="46">
                  <c:v>816900.36650241981</c:v>
                </c:pt>
                <c:pt idx="47">
                  <c:v>832989.88702896936</c:v>
                </c:pt>
                <c:pt idx="48">
                  <c:v>0</c:v>
                </c:pt>
              </c:numCache>
            </c:numRef>
          </c:val>
          <c:extLst>
            <c:ext xmlns:c16="http://schemas.microsoft.com/office/drawing/2014/chart" uri="{C3380CC4-5D6E-409C-BE32-E72D297353CC}">
              <c16:uniqueId val="{00000078-A7C4-C745-B9F4-09B16785C602}"/>
            </c:ext>
          </c:extLst>
        </c:ser>
        <c:dLbls>
          <c:showLegendKey val="0"/>
          <c:showVal val="0"/>
          <c:showCatName val="0"/>
          <c:showSerName val="0"/>
          <c:showPercent val="0"/>
          <c:showBubbleSize val="0"/>
        </c:dLbls>
        <c:gapWidth val="150"/>
        <c:overlap val="100"/>
        <c:axId val="184383744"/>
        <c:axId val="184385536"/>
      </c:barChart>
      <c:catAx>
        <c:axId val="184383744"/>
        <c:scaling>
          <c:orientation val="minMax"/>
        </c:scaling>
        <c:delete val="0"/>
        <c:axPos val="b"/>
        <c:numFmt formatCode="General" sourceLinked="1"/>
        <c:majorTickMark val="out"/>
        <c:minorTickMark val="none"/>
        <c:tickLblPos val="nextTo"/>
        <c:crossAx val="184385536"/>
        <c:crosses val="autoZero"/>
        <c:auto val="1"/>
        <c:lblAlgn val="ctr"/>
        <c:lblOffset val="100"/>
        <c:tickLblSkip val="10"/>
        <c:tickMarkSkip val="10"/>
        <c:noMultiLvlLbl val="0"/>
      </c:catAx>
      <c:valAx>
        <c:axId val="184385536"/>
        <c:scaling>
          <c:orientation val="minMax"/>
        </c:scaling>
        <c:delete val="0"/>
        <c:axPos val="l"/>
        <c:majorGridlines/>
        <c:numFmt formatCode="&quot;$&quot;#,##0" sourceLinked="0"/>
        <c:majorTickMark val="out"/>
        <c:minorTickMark val="none"/>
        <c:tickLblPos val="nextTo"/>
        <c:crossAx val="184383744"/>
        <c:crosses val="autoZero"/>
        <c:crossBetween val="between"/>
      </c:valAx>
    </c:plotArea>
    <c:plotVisOnly val="1"/>
    <c:dispBlanksAs val="gap"/>
    <c:showDLblsOverMax val="0"/>
  </c:chart>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sz="quarter" idx="1"/>
          </p:nvPr>
        </p:nvSpPr>
        <p:spPr>
          <a:xfrm>
            <a:off x="4143588" y="3"/>
            <a:ext cx="3169920" cy="480060"/>
          </a:xfrm>
          <a:prstGeom prst="rect">
            <a:avLst/>
          </a:prstGeom>
        </p:spPr>
        <p:txBody>
          <a:bodyPr vert="horz" lIns="96616" tIns="48308" rIns="96616" bIns="48308" rtlCol="0"/>
          <a:lstStyle>
            <a:lvl1pPr algn="r">
              <a:defRPr sz="1300"/>
            </a:lvl1pPr>
          </a:lstStyle>
          <a:p>
            <a:fld id="{657C5B68-72E1-2646-9226-569C5D4BBE63}" type="datetime1">
              <a:rPr lang="en-US" smtClean="0"/>
              <a:t>5/14/26</a:t>
            </a:fld>
            <a:endParaRPr lang="en-US"/>
          </a:p>
        </p:txBody>
      </p:sp>
      <p:sp>
        <p:nvSpPr>
          <p:cNvPr id="4" name="Footer Placeholder 3"/>
          <p:cNvSpPr>
            <a:spLocks noGrp="1"/>
          </p:cNvSpPr>
          <p:nvPr>
            <p:ph type="ftr" sz="quarter" idx="2"/>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5" name="Slide Number Placeholder 4"/>
          <p:cNvSpPr>
            <a:spLocks noGrp="1"/>
          </p:cNvSpPr>
          <p:nvPr>
            <p:ph type="sldNum" sz="quarter" idx="3"/>
          </p:nvPr>
        </p:nvSpPr>
        <p:spPr>
          <a:xfrm>
            <a:off x="4143588" y="9119476"/>
            <a:ext cx="3169920" cy="480060"/>
          </a:xfrm>
          <a:prstGeom prst="rect">
            <a:avLst/>
          </a:prstGeom>
        </p:spPr>
        <p:txBody>
          <a:bodyPr vert="horz" lIns="96616" tIns="48308" rIns="96616" bIns="48308" rtlCol="0" anchor="b"/>
          <a:lstStyle>
            <a:lvl1pPr algn="r">
              <a:defRPr sz="1300"/>
            </a:lvl1pPr>
          </a:lstStyle>
          <a:p>
            <a:fld id="{7017C2EB-76BA-AA43-9725-C43CC01DA5F7}" type="slidenum">
              <a:rPr lang="en-US" smtClean="0"/>
              <a:t>‹#›</a:t>
            </a:fld>
            <a:endParaRPr lang="en-US"/>
          </a:p>
        </p:txBody>
      </p:sp>
    </p:spTree>
    <p:extLst>
      <p:ext uri="{BB962C8B-B14F-4D97-AF65-F5344CB8AC3E}">
        <p14:creationId xmlns:p14="http://schemas.microsoft.com/office/powerpoint/2010/main" val="377103681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idx="1"/>
          </p:nvPr>
        </p:nvSpPr>
        <p:spPr>
          <a:xfrm>
            <a:off x="4143588" y="3"/>
            <a:ext cx="3169920" cy="480060"/>
          </a:xfrm>
          <a:prstGeom prst="rect">
            <a:avLst/>
          </a:prstGeom>
        </p:spPr>
        <p:txBody>
          <a:bodyPr vert="horz" lIns="96616" tIns="48308" rIns="96616" bIns="48308" rtlCol="0"/>
          <a:lstStyle>
            <a:lvl1pPr algn="r">
              <a:defRPr sz="1300"/>
            </a:lvl1pPr>
          </a:lstStyle>
          <a:p>
            <a:fld id="{5101FEF5-12CF-C143-A8AC-5B1DD31F5827}" type="datetime1">
              <a:rPr lang="en-US" smtClean="0"/>
              <a:t>5/14/26</a:t>
            </a:fld>
            <a:endParaRPr lang="en-US"/>
          </a:p>
        </p:txBody>
      </p:sp>
      <p:sp>
        <p:nvSpPr>
          <p:cNvPr id="4" name="Slide Image Placeholder 3"/>
          <p:cNvSpPr>
            <a:spLocks noGrp="1" noRot="1" noChangeAspect="1"/>
          </p:cNvSpPr>
          <p:nvPr>
            <p:ph type="sldImg" idx="2"/>
          </p:nvPr>
        </p:nvSpPr>
        <p:spPr>
          <a:xfrm>
            <a:off x="457200" y="720725"/>
            <a:ext cx="6400800" cy="3600450"/>
          </a:xfrm>
          <a:prstGeom prst="rect">
            <a:avLst/>
          </a:prstGeom>
          <a:noFill/>
          <a:ln w="12700">
            <a:solidFill>
              <a:prstClr val="black"/>
            </a:solidFill>
          </a:ln>
        </p:spPr>
        <p:txBody>
          <a:bodyPr vert="horz" lIns="96616" tIns="48308" rIns="96616" bIns="48308"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616" tIns="48308" rIns="96616" bIns="48308"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7" name="Slide Number Placeholder 6"/>
          <p:cNvSpPr>
            <a:spLocks noGrp="1"/>
          </p:cNvSpPr>
          <p:nvPr>
            <p:ph type="sldNum" sz="quarter" idx="5"/>
          </p:nvPr>
        </p:nvSpPr>
        <p:spPr>
          <a:xfrm>
            <a:off x="4143588" y="9119476"/>
            <a:ext cx="3169920" cy="480060"/>
          </a:xfrm>
          <a:prstGeom prst="rect">
            <a:avLst/>
          </a:prstGeom>
        </p:spPr>
        <p:txBody>
          <a:bodyPr vert="horz" lIns="96616" tIns="48308" rIns="96616" bIns="48308" rtlCol="0" anchor="b"/>
          <a:lstStyle>
            <a:lvl1pPr algn="r">
              <a:defRPr sz="1300"/>
            </a:lvl1pPr>
          </a:lstStyle>
          <a:p>
            <a:fld id="{4501980E-A242-044A-B921-D24AEDEC773B}" type="slidenum">
              <a:rPr lang="en-US" smtClean="0"/>
              <a:t>‹#›</a:t>
            </a:fld>
            <a:endParaRPr lang="en-US"/>
          </a:p>
        </p:txBody>
      </p:sp>
    </p:spTree>
    <p:extLst>
      <p:ext uri="{BB962C8B-B14F-4D97-AF65-F5344CB8AC3E}">
        <p14:creationId xmlns:p14="http://schemas.microsoft.com/office/powerpoint/2010/main" val="99917603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1pPr>
    <a:lvl2pPr marL="4572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2pPr>
    <a:lvl3pPr marL="9144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3pPr>
    <a:lvl4pPr marL="13716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4pPr>
    <a:lvl5pPr marL="18288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cerulli.com/press-releases/cerulli-anticipates-84-trillion-in-wealth-transfers-through-2045"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justvanilla.com/blog/the-4-core-estate-documents-what-they-are-and-why-theyre-essential-for-your-client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justvanilla.com/blog/the-4-core-estate-documents-what-they-are-and-why-theyre-essential-for-your-clients"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ichaelrosensays.files.wordpress.com/2011/09/wealth-and-worth-report1.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effectLst/>
              </a:rPr>
              <a:t>Are you ready for the great wealth transfer? As you likely know, this isn’t an event that’s coming up but one that is already here. As trillions of dollars transfer from baby boomers to the next generations over the coming decades, ma</a:t>
            </a:r>
            <a:r>
              <a:rPr lang="en-US" sz="1200" b="0" i="0" kern="1200" dirty="0">
                <a:effectLst/>
                <a:latin typeface="Calibri" panose="020F0502020204030204" pitchFamily="34" charset="0"/>
                <a:ea typeface="+mn-ea"/>
                <a:cs typeface="Calibri" panose="020F0502020204030204" pitchFamily="34" charset="0"/>
              </a:rPr>
              <a:t>ny advisors fear seeing their </a:t>
            </a:r>
            <a:r>
              <a:rPr lang="en-US" dirty="0">
                <a:effectLst/>
              </a:rPr>
              <a:t>managed assets slip from their grasp as clients’ beneficiaries take their money elsewhere. In fact, as I’ll show, 66% of children fire their parents’ financial professionals after inheriting their parents’ wealth!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effectLs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effectLst/>
              </a:rPr>
              <a:t>In this presentation, I will be discussing this enormous transfer of wealth from one generation to another that is currently ongoing and the keys to success for preserving and growing your business during this Great Wealth Transfer.</a:t>
            </a:r>
            <a:endParaRPr lang="en-US" dirty="0"/>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a:t>
            </a:fld>
            <a:endParaRPr lang="en-US"/>
          </a:p>
        </p:txBody>
      </p:sp>
    </p:spTree>
    <p:extLst>
      <p:ext uri="{BB962C8B-B14F-4D97-AF65-F5344CB8AC3E}">
        <p14:creationId xmlns:p14="http://schemas.microsoft.com/office/powerpoint/2010/main" val="1810635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501980E-A242-044A-B921-D24AEDEC773B}" type="slidenum">
              <a:rPr lang="en-US" smtClean="0"/>
              <a:t>2</a:t>
            </a:fld>
            <a:endParaRPr lang="en-US"/>
          </a:p>
        </p:txBody>
      </p:sp>
    </p:spTree>
    <p:extLst>
      <p:ext uri="{BB962C8B-B14F-4D97-AF65-F5344CB8AC3E}">
        <p14:creationId xmlns:p14="http://schemas.microsoft.com/office/powerpoint/2010/main" val="76177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a:t>
            </a:r>
            <a:r>
              <a:rPr lang="en-US" sz="1200" b="0" i="0" kern="1200" dirty="0">
                <a:latin typeface="Calibri" panose="020F0502020204030204" pitchFamily="34" charset="0"/>
                <a:ea typeface="+mn-ea"/>
                <a:cs typeface="Calibri" panose="020F0502020204030204" pitchFamily="34" charset="0"/>
              </a:rPr>
              <a:t>help you better </a:t>
            </a:r>
            <a:r>
              <a:rPr lang="en-US" dirty="0"/>
              <a:t>prepare and protect your custodial assets and prevent loss caused by losing clients as wealth is transferred to beneficiaries, we will cover the following topics today:</a:t>
            </a:r>
          </a:p>
          <a:p>
            <a:endParaRPr lang="en-US" dirty="0"/>
          </a:p>
          <a:p>
            <a:r>
              <a:rPr lang="en-US" dirty="0"/>
              <a:t>What is “The Great Wealth Transfer”?</a:t>
            </a:r>
          </a:p>
          <a:p>
            <a:r>
              <a:rPr lang="en-US" dirty="0"/>
              <a:t>Challenges for Financial Professionals</a:t>
            </a:r>
          </a:p>
          <a:p>
            <a:r>
              <a:rPr lang="en-US" dirty="0"/>
              <a:t>Keys to Success</a:t>
            </a:r>
          </a:p>
          <a:p>
            <a:r>
              <a:rPr lang="en-US" sz="1200" b="0" i="0" kern="1200" dirty="0">
                <a:effectLst/>
                <a:latin typeface="Calibri" panose="020F0502020204030204" pitchFamily="34" charset="0"/>
                <a:ea typeface="+mn-ea"/>
                <a:cs typeface="Calibri" panose="020F0502020204030204" pitchFamily="34" charset="0"/>
              </a:rPr>
              <a:t>How Security Benefit can help you with your practice during this time</a:t>
            </a:r>
            <a:endParaRPr lang="en-US" dirty="0"/>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3</a:t>
            </a:fld>
            <a:endParaRPr lang="en-US"/>
          </a:p>
        </p:txBody>
      </p:sp>
    </p:spTree>
    <p:extLst>
      <p:ext uri="{BB962C8B-B14F-4D97-AF65-F5344CB8AC3E}">
        <p14:creationId xmlns:p14="http://schemas.microsoft.com/office/powerpoint/2010/main" val="4085909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let’s go over what exactly is The Great Wealth Transfer.</a:t>
            </a:r>
          </a:p>
        </p:txBody>
      </p:sp>
      <p:sp>
        <p:nvSpPr>
          <p:cNvPr id="4" name="Slide Number Placeholder 3"/>
          <p:cNvSpPr>
            <a:spLocks noGrp="1"/>
          </p:cNvSpPr>
          <p:nvPr>
            <p:ph type="sldNum" sz="quarter" idx="5"/>
          </p:nvPr>
        </p:nvSpPr>
        <p:spPr/>
        <p:txBody>
          <a:bodyPr/>
          <a:lstStyle/>
          <a:p>
            <a:fld id="{4501980E-A242-044A-B921-D24AEDEC773B}" type="slidenum">
              <a:rPr lang="en-US" smtClean="0"/>
              <a:t>4</a:t>
            </a:fld>
            <a:endParaRPr lang="en-US"/>
          </a:p>
        </p:txBody>
      </p:sp>
    </p:spTree>
    <p:extLst>
      <p:ext uri="{BB962C8B-B14F-4D97-AF65-F5344CB8AC3E}">
        <p14:creationId xmlns:p14="http://schemas.microsoft.com/office/powerpoint/2010/main" val="1523635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The Great Wealth Transfer isn’t a future event—it’s already underway. </a:t>
            </a:r>
          </a:p>
          <a:p>
            <a:endParaRPr lang="en-US" dirty="0">
              <a:effectLst/>
            </a:endParaRPr>
          </a:p>
          <a:p>
            <a:r>
              <a:rPr lang="en-US" dirty="0">
                <a:effectLst/>
              </a:rPr>
              <a:t>In the upcoming two to three </a:t>
            </a:r>
            <a:r>
              <a:rPr lang="en-US" sz="1200" kern="1200" dirty="0">
                <a:effectLst/>
                <a:ea typeface="+mn-ea"/>
                <a:cs typeface="Calibri" panose="020F0502020204030204" pitchFamily="34" charset="0"/>
              </a:rPr>
              <a:t>decades, as much as </a:t>
            </a:r>
            <a:r>
              <a:rPr lang="en-US" sz="1200" kern="1200" dirty="0">
                <a:effectLst/>
                <a:ea typeface="+mn-ea"/>
                <a:cs typeface="Calibri" panose="020F0502020204030204" pitchFamily="34" charset="0"/>
                <a:hlinkClick r:id="rId3">
                  <a:extLst>
                    <a:ext uri="{A12FA001-AC4F-418D-AE19-62706E023703}">
                      <ahyp:hlinkClr xmlns:ahyp="http://schemas.microsoft.com/office/drawing/2018/hyperlinkcolor" val="tx"/>
                    </a:ext>
                  </a:extLst>
                </a:hlinkClick>
              </a:rPr>
              <a:t>$124 trillion</a:t>
            </a:r>
            <a:r>
              <a:rPr lang="en-US" sz="1200" kern="1200" dirty="0">
                <a:effectLst/>
                <a:ea typeface="+mn-ea"/>
                <a:cs typeface="Calibri" panose="020F0502020204030204" pitchFamily="34" charset="0"/>
              </a:rPr>
              <a:t> from U.S. households will be passed down from older Americans to younger generations, including $100 trillion from the </a:t>
            </a:r>
            <a:r>
              <a:rPr lang="en-US" b="0" i="0" dirty="0">
                <a:effectLst/>
                <a:latin typeface="ProximaNova-Regular"/>
              </a:rPr>
              <a:t>baby boomers and older generations</a:t>
            </a:r>
            <a:r>
              <a:rPr lang="en-US" sz="1200" kern="1200" dirty="0">
                <a:effectLst/>
                <a:ea typeface="+mn-ea"/>
                <a:cs typeface="Calibri" panose="020F0502020204030204" pitchFamily="34" charset="0"/>
              </a:rPr>
              <a:t>. </a:t>
            </a:r>
          </a:p>
          <a:p>
            <a:endParaRPr lang="en-US" sz="1200" b="0" i="0" kern="1200" dirty="0">
              <a:solidFill>
                <a:schemeClr val="tx1"/>
              </a:solidFill>
              <a:effectLst/>
              <a:latin typeface="Calibri" panose="020F0502020204030204" pitchFamily="34" charset="0"/>
              <a:ea typeface="+mn-ea"/>
              <a:cs typeface="Calibri" panose="020F0502020204030204" pitchFamily="34" charset="0"/>
            </a:endParaRPr>
          </a:p>
          <a:p>
            <a:r>
              <a:rPr lang="en-US" sz="1200" b="0" i="0" kern="1200" dirty="0">
                <a:solidFill>
                  <a:schemeClr val="tx1"/>
                </a:solidFill>
                <a:effectLst/>
                <a:latin typeface="Calibri" panose="020F0502020204030204" pitchFamily="34" charset="0"/>
                <a:ea typeface="+mn-ea"/>
                <a:cs typeface="Calibri" panose="020F0502020204030204" pitchFamily="34" charset="0"/>
              </a:rPr>
              <a:t>For advisors, this isn’t about predicting when assets move—it’s about being ready when they do.</a:t>
            </a:r>
          </a:p>
          <a:p>
            <a:endParaRPr lang="en-US" sz="1200" b="0" i="0" kern="1200" dirty="0">
              <a:solidFill>
                <a:schemeClr val="tx1"/>
              </a:solidFill>
              <a:effectLst/>
              <a:latin typeface="Calibri" panose="020F0502020204030204" pitchFamily="34" charset="0"/>
              <a:ea typeface="+mn-ea"/>
              <a:cs typeface="Calibri" panose="020F0502020204030204" pitchFamily="34" charset="0"/>
            </a:endParaRPr>
          </a:p>
          <a:p>
            <a:r>
              <a:rPr lang="en-US" sz="1200" b="0" i="0" kern="1200" dirty="0">
                <a:solidFill>
                  <a:schemeClr val="tx1"/>
                </a:solidFill>
                <a:effectLst/>
                <a:latin typeface="Calibri" panose="020F0502020204030204" pitchFamily="34" charset="0"/>
                <a:ea typeface="+mn-ea"/>
                <a:cs typeface="Calibri" panose="020F0502020204030204" pitchFamily="34" charset="0"/>
              </a:rPr>
              <a:t>The real issue isn’t the size of the transfer—it’s what happens to relationships when wealth changes hands. </a:t>
            </a:r>
          </a:p>
          <a:p>
            <a:endParaRPr lang="en-US" sz="1200" b="0" i="0" kern="1200" dirty="0">
              <a:solidFill>
                <a:schemeClr val="tx1"/>
              </a:solidFill>
              <a:effectLst/>
              <a:latin typeface="Calibri" panose="020F0502020204030204" pitchFamily="34" charset="0"/>
              <a:ea typeface="+mn-ea"/>
              <a:cs typeface="Calibri" panose="020F0502020204030204" pitchFamily="34" charset="0"/>
            </a:endParaRPr>
          </a:p>
          <a:p>
            <a:r>
              <a:rPr lang="en-US" sz="1200" b="0" i="0" kern="1200" dirty="0">
                <a:solidFill>
                  <a:schemeClr val="tx1"/>
                </a:solidFill>
                <a:effectLst/>
                <a:latin typeface="Calibri" panose="020F0502020204030204" pitchFamily="34" charset="0"/>
                <a:ea typeface="+mn-ea"/>
                <a:cs typeface="Calibri" panose="020F0502020204030204" pitchFamily="34" charset="0"/>
              </a:rPr>
              <a:t>This creates both risk and opportunity, depending on whether heirs already know and trust you.</a:t>
            </a:r>
            <a:endParaRPr lang="en-US" sz="1200" b="0" i="0" kern="1200" dirty="0">
              <a:effectLst/>
              <a:latin typeface="Calibri" panose="020F0502020204030204" pitchFamily="34" charset="0"/>
              <a:ea typeface="+mn-ea"/>
              <a:cs typeface="Calibri" panose="020F0502020204030204" pitchFamily="34" charset="0"/>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5</a:t>
            </a:fld>
            <a:endParaRPr lang="en-US"/>
          </a:p>
        </p:txBody>
      </p:sp>
    </p:spTree>
    <p:extLst>
      <p:ext uri="{BB962C8B-B14F-4D97-AF65-F5344CB8AC3E}">
        <p14:creationId xmlns:p14="http://schemas.microsoft.com/office/powerpoint/2010/main" val="3034051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Many future beneficiaries are already connected to your current clients—even if you haven’t met them yet.</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Inheritance events often become decision points, where heirs reassess relationships and advice Advisors who wait until assets move are often too late.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Advisors who engage early are better positioned to: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Retain assets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Build multigenerational relationships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Grow their practice over time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Calibri" panose="020F0502020204030204" pitchFamily="34" charset="0"/>
                <a:ea typeface="+mn-ea"/>
                <a:cs typeface="Calibri" panose="020F0502020204030204" pitchFamily="34" charset="0"/>
              </a:rPr>
              <a:t>The key takeaway: the transfer of assets is inevitable, but retention depends on relationships</a:t>
            </a:r>
            <a:endParaRPr lang="en-US" sz="1200" kern="1200" dirty="0">
              <a:effectLst/>
              <a:ea typeface="+mn-ea"/>
              <a:cs typeface="Calibri" panose="020F0502020204030204" pitchFamily="34" charset="0"/>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6</a:t>
            </a:fld>
            <a:endParaRPr lang="en-US"/>
          </a:p>
        </p:txBody>
      </p:sp>
    </p:spTree>
    <p:extLst>
      <p:ext uri="{BB962C8B-B14F-4D97-AF65-F5344CB8AC3E}">
        <p14:creationId xmlns:p14="http://schemas.microsoft.com/office/powerpoint/2010/main" val="2462735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Let’s discuss your challenges that you face, because while the Great Wealth Transfer presents a huge opportunity for Financial Professionals who are ready for it, there is a huge risk for those who are not.</a:t>
            </a:r>
          </a:p>
          <a:p>
            <a:endParaRPr lang="en-US" sz="1200" b="0" i="0" kern="1200" dirty="0">
              <a:effectLst/>
              <a:latin typeface="Calibri" panose="020F0502020204030204" pitchFamily="34" charset="0"/>
              <a:ea typeface="+mn-ea"/>
              <a:cs typeface="Calibri" panose="020F0502020204030204" pitchFamily="34" charset="0"/>
            </a:endParaRPr>
          </a:p>
          <a:p>
            <a:r>
              <a:rPr lang="en-US" sz="1200" b="0" i="0" kern="1200" dirty="0">
                <a:effectLst/>
                <a:latin typeface="Calibri" panose="020F0502020204030204" pitchFamily="34" charset="0"/>
                <a:ea typeface="+mn-ea"/>
                <a:cs typeface="Calibri" panose="020F0502020204030204" pitchFamily="34" charset="0"/>
              </a:rPr>
              <a:t>The stakes are high. Most advisors have naturally focused on an older client base, the baby boomers (born 1946-1964) and older, since they have been holding a significantly larger portion of wealth and also tend to have a higher interest in investing their wealth. You will </a:t>
            </a:r>
            <a:r>
              <a:rPr lang="en-US" dirty="0">
                <a:effectLst/>
              </a:rPr>
              <a:t>need to shift your thinking to “How can we connect with that next generation, our clients’ heirs, to preserve and grow our business. If your clients are primarily over 50, it is highly likely your clientele will be completely new in the next 25 years and a great deal of their wealth will be inherited. </a:t>
            </a:r>
          </a:p>
          <a:p>
            <a:endParaRPr lang="en-US" dirty="0">
              <a:effectLst/>
            </a:endParaRPr>
          </a:p>
          <a:p>
            <a:r>
              <a:rPr lang="en-US" dirty="0">
                <a:effectLst/>
              </a:rPr>
              <a:t>What comes after this turnover? Who will your firm be serving two decades from now? It is important to begin asking these questions now and address the challenges you will face during this transfer of wealth.</a:t>
            </a:r>
            <a:endParaRPr lang="en-US" dirty="0"/>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7</a:t>
            </a:fld>
            <a:endParaRPr lang="en-US"/>
          </a:p>
        </p:txBody>
      </p:sp>
    </p:spTree>
    <p:extLst>
      <p:ext uri="{BB962C8B-B14F-4D97-AF65-F5344CB8AC3E}">
        <p14:creationId xmlns:p14="http://schemas.microsoft.com/office/powerpoint/2010/main" val="6302550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29A1A-CB52-484F-BDAB-845495B42C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3F5764-318A-AF63-C66D-389528692D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367471-DD08-0837-1692-9D2F4226CE0F}"/>
              </a:ext>
            </a:extLst>
          </p:cNvPr>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effectLst/>
              </a:rPr>
              <a:t>While your older clients </a:t>
            </a:r>
            <a:r>
              <a:rPr lang="en-US" sz="1200" kern="1200" dirty="0">
                <a:effectLst/>
                <a:ea typeface="+mn-ea"/>
                <a:cs typeface="Calibri" panose="020F0502020204030204" pitchFamily="34" charset="0"/>
              </a:rPr>
              <a:t>have made good use of investments and financial planning, many of them lack comprehensive end-of-life plans. According to one report, 39% of wealthy individuals lack a </a:t>
            </a:r>
            <a:r>
              <a:rPr lang="en-US" sz="1200" kern="1200" dirty="0">
                <a:effectLst/>
                <a:ea typeface="+mn-ea"/>
                <a:cs typeface="Calibri" panose="020F0502020204030204" pitchFamily="34" charset="0"/>
                <a:hlinkClick r:id="rId3">
                  <a:extLst>
                    <a:ext uri="{A12FA001-AC4F-418D-AE19-62706E023703}">
                      <ahyp:hlinkClr xmlns:ahyp="http://schemas.microsoft.com/office/drawing/2018/hyperlinkcolor" val="tx"/>
                    </a:ext>
                  </a:extLst>
                </a:hlinkClick>
              </a:rPr>
              <a:t>comprehensive estate plan</a:t>
            </a:r>
            <a:r>
              <a:rPr lang="en-US" sz="1200" kern="1200" dirty="0">
                <a:effectLst/>
                <a:ea typeface="+mn-ea"/>
                <a:cs typeface="Calibri" panose="020F0502020204030204" pitchFamily="34" charset="0"/>
              </a:rPr>
              <a:t>. For the most part, they have also avoided having conversations with their heirs about family fortunes and estate plans, leaving their inheritors unprepared for the sudden change in finances that will happen when they inherit.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effectLst/>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effectLst/>
                <a:ea typeface="+mn-ea"/>
                <a:cs typeface="Calibri" panose="020F0502020204030204" pitchFamily="34" charset="0"/>
              </a:rPr>
              <a:t>How will you, as their advisor, be a part of their estate planning team and take ownership of the financial component?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effectLst/>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effectLst/>
                <a:ea typeface="+mn-ea"/>
                <a:cs typeface="Calibri" panose="020F0502020204030204" pitchFamily="34" charset="0"/>
              </a:rPr>
              <a:t>This challenge provides you with a great opportunity to educate not only your client, but also their heirs. </a:t>
            </a:r>
          </a:p>
          <a:p>
            <a:endParaRPr lang="en-US" dirty="0"/>
          </a:p>
        </p:txBody>
      </p:sp>
      <p:sp>
        <p:nvSpPr>
          <p:cNvPr id="4" name="Slide Number Placeholder 3">
            <a:extLst>
              <a:ext uri="{FF2B5EF4-FFF2-40B4-BE49-F238E27FC236}">
                <a16:creationId xmlns:a16="http://schemas.microsoft.com/office/drawing/2014/main" id="{2FFFE6E4-DB5A-5F69-E7F6-381A9F311AA2}"/>
              </a:ext>
            </a:extLst>
          </p:cNvPr>
          <p:cNvSpPr>
            <a:spLocks noGrp="1"/>
          </p:cNvSpPr>
          <p:nvPr>
            <p:ph type="sldNum" sz="quarter" idx="5"/>
          </p:nvPr>
        </p:nvSpPr>
        <p:spPr/>
        <p:txBody>
          <a:bodyPr/>
          <a:lstStyle/>
          <a:p>
            <a:fld id="{4501980E-A242-044A-B921-D24AEDEC773B}" type="slidenum">
              <a:rPr lang="en-US" smtClean="0"/>
              <a:t>8</a:t>
            </a:fld>
            <a:endParaRPr lang="en-US"/>
          </a:p>
        </p:txBody>
      </p:sp>
    </p:spTree>
    <p:extLst>
      <p:ext uri="{BB962C8B-B14F-4D97-AF65-F5344CB8AC3E}">
        <p14:creationId xmlns:p14="http://schemas.microsoft.com/office/powerpoint/2010/main" val="2626667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E6DBB-170E-ED8F-1E82-6221CDF276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EA71EF-296E-908A-E0A4-F781133036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F9A485-5B73-655D-5B49-4DCA3D176EEA}"/>
              </a:ext>
            </a:extLst>
          </p:cNvPr>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effectLst/>
              </a:rPr>
              <a:t>While your older clients </a:t>
            </a:r>
            <a:r>
              <a:rPr lang="en-US" sz="1200" kern="1200" dirty="0">
                <a:effectLst/>
                <a:ea typeface="+mn-ea"/>
                <a:cs typeface="Calibri" panose="020F0502020204030204" pitchFamily="34" charset="0"/>
              </a:rPr>
              <a:t>have made good use of investments and financial planning, many of them lack comprehensive end-of-life plans. According to one report, 39% of wealthy individuals lack a </a:t>
            </a:r>
            <a:r>
              <a:rPr lang="en-US" sz="1200" kern="1200" dirty="0">
                <a:effectLst/>
                <a:ea typeface="+mn-ea"/>
                <a:cs typeface="Calibri" panose="020F0502020204030204" pitchFamily="34" charset="0"/>
                <a:hlinkClick r:id="rId3">
                  <a:extLst>
                    <a:ext uri="{A12FA001-AC4F-418D-AE19-62706E023703}">
                      <ahyp:hlinkClr xmlns:ahyp="http://schemas.microsoft.com/office/drawing/2018/hyperlinkcolor" val="tx"/>
                    </a:ext>
                  </a:extLst>
                </a:hlinkClick>
              </a:rPr>
              <a:t>comprehensive estate plan</a:t>
            </a:r>
            <a:r>
              <a:rPr lang="en-US" sz="1200" kern="1200" dirty="0">
                <a:effectLst/>
                <a:ea typeface="+mn-ea"/>
                <a:cs typeface="Calibri" panose="020F0502020204030204" pitchFamily="34" charset="0"/>
              </a:rPr>
              <a:t>. For the most part, they have also avoided having conversations with their heirs about family fortunes and estate plans, leaving their inheritors unprepared for the sudden change in finances that will happen when they inherit.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effectLst/>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effectLst/>
                <a:ea typeface="+mn-ea"/>
                <a:cs typeface="Calibri" panose="020F0502020204030204" pitchFamily="34" charset="0"/>
              </a:rPr>
              <a:t>How will you, as their advisor, be a part of their estate planning team and take ownership of the financial component?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effectLst/>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effectLst/>
                <a:ea typeface="+mn-ea"/>
                <a:cs typeface="Calibri" panose="020F0502020204030204" pitchFamily="34" charset="0"/>
              </a:rPr>
              <a:t>This challenge provides you with a great opportunity to educate not only your client, but also their heirs. </a:t>
            </a:r>
          </a:p>
          <a:p>
            <a:endParaRPr lang="en-US" dirty="0"/>
          </a:p>
        </p:txBody>
      </p:sp>
      <p:sp>
        <p:nvSpPr>
          <p:cNvPr id="4" name="Slide Number Placeholder 3">
            <a:extLst>
              <a:ext uri="{FF2B5EF4-FFF2-40B4-BE49-F238E27FC236}">
                <a16:creationId xmlns:a16="http://schemas.microsoft.com/office/drawing/2014/main" id="{9BE9DBA7-29FA-BF6A-A282-E5734B87BB4E}"/>
              </a:ext>
            </a:extLst>
          </p:cNvPr>
          <p:cNvSpPr>
            <a:spLocks noGrp="1"/>
          </p:cNvSpPr>
          <p:nvPr>
            <p:ph type="sldNum" sz="quarter" idx="5"/>
          </p:nvPr>
        </p:nvSpPr>
        <p:spPr/>
        <p:txBody>
          <a:bodyPr/>
          <a:lstStyle/>
          <a:p>
            <a:fld id="{4501980E-A242-044A-B921-D24AEDEC773B}" type="slidenum">
              <a:rPr lang="en-US" smtClean="0"/>
              <a:t>9</a:t>
            </a:fld>
            <a:endParaRPr lang="en-US"/>
          </a:p>
        </p:txBody>
      </p:sp>
    </p:spTree>
    <p:extLst>
      <p:ext uri="{BB962C8B-B14F-4D97-AF65-F5344CB8AC3E}">
        <p14:creationId xmlns:p14="http://schemas.microsoft.com/office/powerpoint/2010/main" val="36620501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Another related challenge you will face is that these younger generations don’t interact and think about investing the same as your older clients. </a:t>
            </a:r>
          </a:p>
          <a:p>
            <a:endParaRPr lang="en-US" dirty="0">
              <a:effectLst/>
            </a:endParaRPr>
          </a:p>
          <a:p>
            <a:r>
              <a:rPr lang="en-US" dirty="0">
                <a:effectLst/>
              </a:rPr>
              <a:t>First, the Millennials and Gen Xers have gone through many turbulent financial times during their lifetimes – with 9/11 being a key marker for Gen X while the Millennials have experienced the 2008 financial meltdown as well as the global COVID-19 pandemic. These major economic shifts have resulted in generations of people more skittish and risk-averse when it comes to investing. Bankrate.com found that younger generations have less interest in investing in the stock market. </a:t>
            </a:r>
          </a:p>
          <a:p>
            <a:endParaRPr lang="en-US" dirty="0">
              <a:effectLst/>
            </a:endParaRPr>
          </a:p>
          <a:p>
            <a:r>
              <a:rPr lang="en-US" dirty="0">
                <a:effectLst/>
              </a:rPr>
              <a:t>And while you may have built your business around the personal touch with one-on-one meetings with your older clientele, many of these younger generations are less interested in that approach. They are much more </a:t>
            </a:r>
            <a:r>
              <a:rPr lang="en-US" sz="1200" b="0" i="0" kern="1200" dirty="0">
                <a:effectLst/>
                <a:latin typeface="Calibri" panose="020F0502020204030204" pitchFamily="34" charset="0"/>
                <a:ea typeface="+mn-ea"/>
                <a:cs typeface="Calibri" panose="020F0502020204030204" pitchFamily="34" charset="0"/>
              </a:rPr>
              <a:t>open to getting updates and communication through electronic means. </a:t>
            </a:r>
          </a:p>
          <a:p>
            <a:endParaRPr lang="en-US" sz="1200" b="0" i="0" kern="1200" dirty="0">
              <a:effectLst/>
              <a:latin typeface="Calibri" panose="020F0502020204030204" pitchFamily="34" charset="0"/>
              <a:ea typeface="+mn-ea"/>
              <a:cs typeface="Calibri" panose="020F0502020204030204" pitchFamily="34" charset="0"/>
            </a:endParaRPr>
          </a:p>
          <a:p>
            <a:r>
              <a:rPr lang="en-US" sz="1200" b="0" i="0" kern="1200" dirty="0">
                <a:effectLst/>
                <a:latin typeface="Calibri" panose="020F0502020204030204" pitchFamily="34" charset="0"/>
                <a:ea typeface="+mn-ea"/>
                <a:cs typeface="Calibri" panose="020F0502020204030204" pitchFamily="34" charset="0"/>
              </a:rPr>
              <a:t>Millennials in particular are more socially conscious than older generations and may be willing to sacrifice returns for social benefits such as the environment.</a:t>
            </a:r>
          </a:p>
        </p:txBody>
      </p:sp>
      <p:sp>
        <p:nvSpPr>
          <p:cNvPr id="4" name="Slide Number Placeholder 3"/>
          <p:cNvSpPr>
            <a:spLocks noGrp="1"/>
          </p:cNvSpPr>
          <p:nvPr>
            <p:ph type="sldNum" sz="quarter" idx="5"/>
          </p:nvPr>
        </p:nvSpPr>
        <p:spPr/>
        <p:txBody>
          <a:bodyPr/>
          <a:lstStyle/>
          <a:p>
            <a:fld id="{4501980E-A242-044A-B921-D24AEDEC773B}" type="slidenum">
              <a:rPr lang="en-US" smtClean="0"/>
              <a:t>10</a:t>
            </a:fld>
            <a:endParaRPr lang="en-US"/>
          </a:p>
        </p:txBody>
      </p:sp>
    </p:spTree>
    <p:extLst>
      <p:ext uri="{BB962C8B-B14F-4D97-AF65-F5344CB8AC3E}">
        <p14:creationId xmlns:p14="http://schemas.microsoft.com/office/powerpoint/2010/main" val="530368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we have covered the Great Wealth Transfer challenges - both looming and present – let’s explore the ways you will be able to leverage this transfer of wealth for protecting your firm’s assets, planning for growth, and providing a deeper level of service to your clients.</a:t>
            </a:r>
          </a:p>
          <a:p>
            <a:endParaRPr lang="en-US" dirty="0"/>
          </a:p>
          <a:p>
            <a:r>
              <a:rPr lang="en-US" dirty="0"/>
              <a:t>The first key to success is in how you are able to connect to your clients’ beneficiaries and compel them to retain you as their own advisor. </a:t>
            </a:r>
          </a:p>
        </p:txBody>
      </p:sp>
      <p:sp>
        <p:nvSpPr>
          <p:cNvPr id="4" name="Slide Number Placeholder 3"/>
          <p:cNvSpPr>
            <a:spLocks noGrp="1"/>
          </p:cNvSpPr>
          <p:nvPr>
            <p:ph type="sldNum" sz="quarter" idx="5"/>
          </p:nvPr>
        </p:nvSpPr>
        <p:spPr/>
        <p:txBody>
          <a:bodyPr/>
          <a:lstStyle/>
          <a:p>
            <a:fld id="{4501980E-A242-044A-B921-D24AEDEC773B}" type="slidenum">
              <a:rPr lang="en-US" smtClean="0"/>
              <a:t>11</a:t>
            </a:fld>
            <a:endParaRPr lang="en-US"/>
          </a:p>
        </p:txBody>
      </p:sp>
    </p:spTree>
    <p:extLst>
      <p:ext uri="{BB962C8B-B14F-4D97-AF65-F5344CB8AC3E}">
        <p14:creationId xmlns:p14="http://schemas.microsoft.com/office/powerpoint/2010/main" val="133584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effectLst/>
              </a:rPr>
              <a:t>You should have a strategic plan to establish solid relationships with your clients’ heirs before they inherit in order to retain the family’s business. Again, studies suggest that the vast majority of beneficiaries will not retain their parent’s financial advisor when they inherit. 75% of financial professionals haven’t even met their clients’ heirs.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effectLst/>
              <a:latin typeface="Calibri" panose="020F0502020204030204" pitchFamily="34" charset="0"/>
              <a:ea typeface="+mn-ea"/>
              <a:cs typeface="Calibri" panose="020F0502020204030204" pitchFamily="34" charset="0"/>
            </a:endParaRPr>
          </a:p>
          <a:p>
            <a:pPr algn="l"/>
            <a:r>
              <a:rPr lang="en-US" sz="1200" b="0" i="0" kern="1200" dirty="0">
                <a:effectLst/>
                <a:latin typeface="Calibri" panose="020F0502020204030204" pitchFamily="34" charset="0"/>
                <a:ea typeface="+mn-ea"/>
                <a:cs typeface="Calibri" panose="020F0502020204030204" pitchFamily="34" charset="0"/>
              </a:rPr>
              <a:t>If advisors are falling short </a:t>
            </a:r>
            <a:r>
              <a:rPr lang="en-US" dirty="0">
                <a:effectLst/>
              </a:rPr>
              <a:t>in educating their clients’ beneficiaries, so are the clients </a:t>
            </a:r>
            <a:r>
              <a:rPr lang="en-US" sz="1200" kern="1200" dirty="0">
                <a:effectLst/>
                <a:ea typeface="+mn-ea"/>
                <a:cs typeface="Calibri" panose="020F0502020204030204" pitchFamily="34" charset="0"/>
              </a:rPr>
              <a:t>themselves. Only </a:t>
            </a:r>
            <a:r>
              <a:rPr lang="en-US" sz="1200" u="none" kern="1200" dirty="0">
                <a:effectLst/>
                <a:ea typeface="+mn-ea"/>
                <a:cs typeface="Calibri" panose="020F0502020204030204" pitchFamily="34" charset="0"/>
              </a:rPr>
              <a:t>31</a:t>
            </a:r>
            <a:r>
              <a:rPr lang="en-US" sz="1200" u="none" kern="1200" dirty="0">
                <a:effectLst/>
                <a:ea typeface="+mn-ea"/>
                <a:cs typeface="Calibri" panose="020F0502020204030204" pitchFamily="34" charset="0"/>
                <a:hlinkClick r:id="rId3">
                  <a:extLst>
                    <a:ext uri="{A12FA001-AC4F-418D-AE19-62706E023703}">
                      <ahyp:hlinkClr xmlns:ahyp="http://schemas.microsoft.com/office/drawing/2018/hyperlinkcolor" val="tx"/>
                    </a:ext>
                  </a:extLst>
                </a:hlinkClick>
              </a:rPr>
              <a:t>% of people have talked about how to manage money with their </a:t>
            </a:r>
            <a:r>
              <a:rPr lang="en-US" sz="1200" kern="1200" dirty="0">
                <a:effectLst/>
                <a:ea typeface="+mn-ea"/>
                <a:cs typeface="Calibri" panose="020F0502020204030204" pitchFamily="34" charset="0"/>
              </a:rPr>
              <a:t>kids. Why? Parents </a:t>
            </a:r>
            <a:r>
              <a:rPr lang="en-US" dirty="0">
                <a:effectLst/>
              </a:rPr>
              <a:t>may be reluctant to share information about their fortunes with their children, fearing they may become spoiled or lack motivation in life knowing they are in for a windfall inheritance. This approach means that when those beneficiaries inherit, they may be financially uneducated and unprepared to manage their sudden wealth. It is better to step in and help families talk about money, investments, and end-of-life plans while parents are still alive and able to help guide their heirs.</a:t>
            </a:r>
          </a:p>
        </p:txBody>
      </p:sp>
      <p:sp>
        <p:nvSpPr>
          <p:cNvPr id="4" name="Slide Number Placeholder 3"/>
          <p:cNvSpPr>
            <a:spLocks noGrp="1"/>
          </p:cNvSpPr>
          <p:nvPr>
            <p:ph type="sldNum" sz="quarter" idx="5"/>
          </p:nvPr>
        </p:nvSpPr>
        <p:spPr/>
        <p:txBody>
          <a:bodyPr/>
          <a:lstStyle/>
          <a:p>
            <a:fld id="{4501980E-A242-044A-B921-D24AEDEC773B}" type="slidenum">
              <a:rPr lang="en-US" smtClean="0"/>
              <a:t>12</a:t>
            </a:fld>
            <a:endParaRPr lang="en-US"/>
          </a:p>
        </p:txBody>
      </p:sp>
    </p:spTree>
    <p:extLst>
      <p:ext uri="{BB962C8B-B14F-4D97-AF65-F5344CB8AC3E}">
        <p14:creationId xmlns:p14="http://schemas.microsoft.com/office/powerpoint/2010/main" val="3592759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solidFill>
                  <a:srgbClr val="1A1A1A"/>
                </a:solidFill>
                <a:effectLst/>
              </a:rPr>
              <a:t>There are many ways you can be proactive in </a:t>
            </a:r>
            <a:r>
              <a:rPr lang="en-US" sz="1200" b="0" i="0" kern="1200" dirty="0">
                <a:solidFill>
                  <a:srgbClr val="1A1A1A"/>
                </a:solidFill>
                <a:effectLst/>
                <a:latin typeface="Calibri" panose="020F0502020204030204" pitchFamily="34" charset="0"/>
                <a:ea typeface="+mn-ea"/>
                <a:cs typeface="Calibri" panose="020F0502020204030204" pitchFamily="34" charset="0"/>
              </a:rPr>
              <a:t>connecting to your clients’ beneficiaries. Here are a few:</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solidFill>
                <a:srgbClr val="1A1A1A"/>
              </a:solidFill>
              <a:effectLst/>
              <a:latin typeface="Calibri" panose="020F0502020204030204" pitchFamily="34" charset="0"/>
              <a:ea typeface="+mn-ea"/>
              <a:cs typeface="Calibri" panose="020F0502020204030204" pitchFamily="34" charset="0"/>
            </a:endParaRPr>
          </a:p>
          <a:p>
            <a:r>
              <a:rPr lang="en-US" sz="1200" b="0" i="0" kern="1200" dirty="0">
                <a:solidFill>
                  <a:srgbClr val="1A1A1A"/>
                </a:solidFill>
                <a:effectLst/>
                <a:latin typeface="Calibri" panose="020F0502020204030204" pitchFamily="34" charset="0"/>
                <a:ea typeface="+mn-ea"/>
                <a:cs typeface="Calibri" panose="020F0502020204030204" pitchFamily="34" charset="0"/>
              </a:rPr>
              <a:t>With client’s approval, send email to the heirs introducing yourself and your services.</a:t>
            </a:r>
          </a:p>
          <a:p>
            <a:endParaRPr lang="en-US" sz="1200" b="0" i="0" kern="1200" dirty="0">
              <a:solidFill>
                <a:srgbClr val="1A1A1A"/>
              </a:solidFill>
              <a:effectLst/>
              <a:latin typeface="Calibri" panose="020F0502020204030204" pitchFamily="34" charset="0"/>
              <a:ea typeface="+mn-ea"/>
              <a:cs typeface="Calibri" panose="020F0502020204030204" pitchFamily="34" charset="0"/>
            </a:endParaRPr>
          </a:p>
          <a:p>
            <a:r>
              <a:rPr lang="en-US" sz="1200" b="0" i="0" kern="1200" dirty="0">
                <a:solidFill>
                  <a:srgbClr val="1A1A1A"/>
                </a:solidFill>
                <a:effectLst/>
                <a:latin typeface="Calibri" panose="020F0502020204030204" pitchFamily="34" charset="0"/>
                <a:ea typeface="+mn-ea"/>
                <a:cs typeface="Calibri" panose="020F0502020204030204" pitchFamily="34" charset="0"/>
              </a:rPr>
              <a:t>Include a link to resource a center on your website detailing all services at their disposal, including educational materials, calculators, the ability to schedule family meetings, etc.</a:t>
            </a:r>
          </a:p>
          <a:p>
            <a:endParaRPr lang="en-US" sz="1200" b="0" i="0" kern="1200" dirty="0">
              <a:solidFill>
                <a:srgbClr val="1A1A1A"/>
              </a:solidFill>
              <a:effectLst/>
              <a:latin typeface="Calibri" panose="020F0502020204030204" pitchFamily="34" charset="0"/>
              <a:ea typeface="+mn-ea"/>
              <a:cs typeface="Calibri" panose="020F0502020204030204" pitchFamily="34" charset="0"/>
            </a:endParaRPr>
          </a:p>
          <a:p>
            <a:r>
              <a:rPr lang="en-US" sz="1200" b="0" i="0" kern="1200" dirty="0">
                <a:solidFill>
                  <a:srgbClr val="1A1A1A"/>
                </a:solidFill>
                <a:effectLst/>
                <a:latin typeface="Calibri" panose="020F0502020204030204" pitchFamily="34" charset="0"/>
                <a:ea typeface="+mn-ea"/>
                <a:cs typeface="Calibri" panose="020F0502020204030204" pitchFamily="34" charset="0"/>
              </a:rPr>
              <a:t>Host a client appreciation dinner, barbecue, or wine and cheese event and encourage clients to invite their kids.</a:t>
            </a:r>
          </a:p>
          <a:p>
            <a:endParaRPr lang="en-US" sz="1200" b="0" i="0" kern="1200" dirty="0">
              <a:solidFill>
                <a:srgbClr val="1A1A1A"/>
              </a:solidFill>
              <a:effectLst/>
              <a:latin typeface="Calibri" panose="020F0502020204030204" pitchFamily="34" charset="0"/>
              <a:ea typeface="+mn-ea"/>
              <a:cs typeface="Calibri" panose="020F0502020204030204" pitchFamily="34" charset="0"/>
            </a:endParaRPr>
          </a:p>
          <a:p>
            <a:r>
              <a:rPr lang="en-US" sz="1200" b="0" i="0" kern="1200" dirty="0">
                <a:solidFill>
                  <a:srgbClr val="1A1A1A"/>
                </a:solidFill>
                <a:effectLst/>
                <a:latin typeface="Calibri" panose="020F0502020204030204" pitchFamily="34" charset="0"/>
                <a:ea typeface="+mn-ea"/>
                <a:cs typeface="Calibri" panose="020F0502020204030204" pitchFamily="34" charset="0"/>
              </a:rPr>
              <a:t>Ask beneficiaries how they would like to be contacted and how frequently, then add them to your electronic contact list in the right category so they receive the level of touch that they want.</a:t>
            </a:r>
          </a:p>
          <a:p>
            <a:endParaRPr lang="en-US" sz="1200" b="0" i="0" kern="1200" dirty="0">
              <a:solidFill>
                <a:srgbClr val="1A1A1A"/>
              </a:solidFill>
              <a:effectLst/>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rgbClr val="1A1A1A"/>
                </a:solidFill>
                <a:effectLst/>
                <a:latin typeface="Calibri" panose="020F0502020204030204" pitchFamily="34" charset="0"/>
                <a:ea typeface="+mn-ea"/>
                <a:cs typeface="Calibri" panose="020F0502020204030204" pitchFamily="34" charset="0"/>
              </a:rPr>
              <a:t>Finally, offer to host a regularly scheduled family meeting that includes the heirs to make sure everyone is on the same page.</a:t>
            </a:r>
          </a:p>
        </p:txBody>
      </p:sp>
      <p:sp>
        <p:nvSpPr>
          <p:cNvPr id="4" name="Slide Number Placeholder 3"/>
          <p:cNvSpPr>
            <a:spLocks noGrp="1"/>
          </p:cNvSpPr>
          <p:nvPr>
            <p:ph type="sldNum" sz="quarter" idx="5"/>
          </p:nvPr>
        </p:nvSpPr>
        <p:spPr/>
        <p:txBody>
          <a:bodyPr/>
          <a:lstStyle/>
          <a:p>
            <a:fld id="{4501980E-A242-044A-B921-D24AEDEC773B}" type="slidenum">
              <a:rPr lang="en-US" smtClean="0"/>
              <a:t>13</a:t>
            </a:fld>
            <a:endParaRPr lang="en-US"/>
          </a:p>
        </p:txBody>
      </p:sp>
    </p:spTree>
    <p:extLst>
      <p:ext uri="{BB962C8B-B14F-4D97-AF65-F5344CB8AC3E}">
        <p14:creationId xmlns:p14="http://schemas.microsoft.com/office/powerpoint/2010/main" val="40414110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Calibri" panose="020F0502020204030204" pitchFamily="34" charset="0"/>
                <a:ea typeface="+mn-ea"/>
                <a:cs typeface="Calibri" panose="020F0502020204030204" pitchFamily="34" charset="0"/>
              </a:rPr>
              <a:t>The second key to success during the Great Wealth Transfer is ensuring you have a seat at the Estate Planning table. </a:t>
            </a:r>
          </a:p>
          <a:p>
            <a:endParaRPr lang="en-US" sz="1200" b="0" i="0" kern="1200" dirty="0">
              <a:effectLst/>
              <a:latin typeface="Calibri" panose="020F0502020204030204" pitchFamily="34" charset="0"/>
              <a:ea typeface="+mn-ea"/>
              <a:cs typeface="Calibri" panose="020F0502020204030204" pitchFamily="34" charset="0"/>
            </a:endParaRPr>
          </a:p>
          <a:p>
            <a:r>
              <a:rPr lang="en-US" sz="1200" b="0" i="0" kern="1200" dirty="0">
                <a:effectLst/>
                <a:latin typeface="Calibri" panose="020F0502020204030204" pitchFamily="34" charset="0"/>
                <a:ea typeface="+mn-ea"/>
                <a:cs typeface="Calibri" panose="020F0502020204030204" pitchFamily="34" charset="0"/>
              </a:rPr>
              <a:t>Estate planning naturally brings heirs into the conversation</a:t>
            </a:r>
            <a:r>
              <a:rPr lang="en-US" dirty="0">
                <a:effectLst/>
              </a:rPr>
              <a:t>. Through the Great Wealth Transfer, the financial piece will take the center stage. And this is where you get to lead.</a:t>
            </a:r>
          </a:p>
          <a:p>
            <a:endParaRPr lang="en-US" dirty="0">
              <a:effectLst/>
            </a:endParaRPr>
          </a:p>
          <a:p>
            <a:r>
              <a:rPr lang="en-US" dirty="0">
                <a:effectLst/>
              </a:rPr>
              <a:t>In one Forrester survey, approximately a third of financial professionals said estate and trust planning is one of the top two financial matters their clients are currently planning for or considering. Your clients and their heirs want and need your advice as they prepare for this enormous task of transferring wealth. </a:t>
            </a:r>
          </a:p>
          <a:p>
            <a:endParaRPr lang="en-US" dirty="0">
              <a:effectLst/>
            </a:endParaRPr>
          </a:p>
          <a:p>
            <a:r>
              <a:rPr lang="en-US" sz="1200" b="0" i="0" kern="1200" dirty="0">
                <a:effectLst/>
                <a:latin typeface="Calibri" panose="020F0502020204030204" pitchFamily="34" charset="0"/>
                <a:ea typeface="+mn-ea"/>
                <a:cs typeface="Calibri" panose="020F0502020204030204" pitchFamily="34" charset="0"/>
              </a:rPr>
              <a:t>This is an opportunity to showcase your value to the heirs.</a:t>
            </a:r>
            <a:endParaRPr lang="en-US" dirty="0">
              <a:effectLst/>
            </a:endParaRPr>
          </a:p>
          <a:p>
            <a:endParaRPr lang="en-US" dirty="0">
              <a:effectLst/>
            </a:endParaRPr>
          </a:p>
          <a:p>
            <a:r>
              <a:rPr lang="en-US" dirty="0">
                <a:effectLst/>
              </a:rPr>
              <a:t>So what should you do to prepare?</a:t>
            </a:r>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14</a:t>
            </a:fld>
            <a:endParaRPr lang="en-US"/>
          </a:p>
        </p:txBody>
      </p:sp>
    </p:spTree>
    <p:extLst>
      <p:ext uri="{BB962C8B-B14F-4D97-AF65-F5344CB8AC3E}">
        <p14:creationId xmlns:p14="http://schemas.microsoft.com/office/powerpoint/2010/main" val="4170094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effectLst/>
              </a:rPr>
              <a:t>To ensure you are leveraging estate planning with your clients and their beneficiaries, there are two areas you need to assess: your practice and your clients. </a:t>
            </a:r>
            <a:r>
              <a:rPr lang="en-US" sz="1200" b="0" i="0" kern="1200" dirty="0">
                <a:solidFill>
                  <a:schemeClr val="tx1"/>
                </a:solidFill>
                <a:effectLst/>
                <a:latin typeface="Calibri" panose="020F0502020204030204" pitchFamily="34" charset="0"/>
                <a:ea typeface="+mn-ea"/>
                <a:cs typeface="Calibri" panose="020F0502020204030204" pitchFamily="34" charset="0"/>
              </a:rPr>
              <a:t>Here are some good questions to ask yourself to make sure you are positioned to assist your clients with the financial planning aspects of estate planning. This is simply a way to identify where the biggest opportunities may already exist in your practice.</a:t>
            </a:r>
            <a:endParaRPr lang="en-US" dirty="0">
              <a:effectLst/>
            </a:endParaRPr>
          </a:p>
          <a:p>
            <a:pPr algn="l"/>
            <a:endParaRPr lang="en-US" dirty="0">
              <a:effectLst/>
            </a:endParaRPr>
          </a:p>
          <a:p>
            <a:pPr algn="l"/>
            <a:r>
              <a:rPr lang="en-US" sz="1200" b="0" i="0" kern="1200" dirty="0">
                <a:solidFill>
                  <a:schemeClr val="tx1"/>
                </a:solidFill>
                <a:effectLst/>
                <a:latin typeface="Calibri" panose="020F0502020204030204" pitchFamily="34" charset="0"/>
                <a:ea typeface="+mn-ea"/>
                <a:cs typeface="Calibri" panose="020F0502020204030204" pitchFamily="34" charset="0"/>
              </a:rPr>
              <a:t>One of the key questions I'll highlight: </a:t>
            </a:r>
          </a:p>
          <a:p>
            <a:pPr algn="l">
              <a:buFont typeface="Arial" panose="020B0604020202020204" pitchFamily="34" charset="0"/>
              <a:buNone/>
            </a:pPr>
            <a:r>
              <a:rPr lang="en-US" dirty="0">
                <a:effectLst/>
              </a:rPr>
              <a:t>Have you built your network of estate planning attorneys so that you are well positioned to take the lead on the financial portion of your clients’ estate plans?</a:t>
            </a:r>
          </a:p>
          <a:p>
            <a:pPr algn="l">
              <a:buFont typeface="Arial" panose="020B0604020202020204" pitchFamily="34" charset="0"/>
              <a:buNone/>
            </a:pPr>
            <a:endParaRPr lang="en-US" dirty="0">
              <a:effectLst/>
            </a:endParaRPr>
          </a:p>
          <a:p>
            <a:pPr algn="l">
              <a:buFont typeface="Arial" panose="020B0604020202020204" pitchFamily="34" charset="0"/>
              <a:buNone/>
            </a:pPr>
            <a:r>
              <a:rPr lang="en-US" dirty="0">
                <a:effectLst/>
              </a:rPr>
              <a:t>While many financial professionals feel that they already have a strong network, be sure you have the capacity and tools to facilitate collaborative and transparent communication with your network. How will you work together so that you, as the advisor, stay at the center of protecting your clients’ financial assets?</a:t>
            </a:r>
          </a:p>
          <a:p>
            <a:pPr algn="l">
              <a:buFont typeface="Arial" panose="020B0604020202020204" pitchFamily="34" charset="0"/>
              <a:buNone/>
            </a:pPr>
            <a:endParaRPr lang="en-US" dirty="0">
              <a:effectLst/>
            </a:endParaRPr>
          </a:p>
          <a:p>
            <a:pPr algn="l">
              <a:buFont typeface="Arial" panose="020B0604020202020204" pitchFamily="34" charset="0"/>
              <a:buNone/>
            </a:pPr>
            <a:r>
              <a:rPr lang="en-US" dirty="0">
                <a:effectLst/>
              </a:rPr>
              <a:t>Another key group you’ll need to build relationships are with trust administrators who specialize in opening, approving and monitoring trust accounts. How will you collaborate with those administrators, particularly in multiple states? </a:t>
            </a:r>
          </a:p>
          <a:p>
            <a:pPr algn="l">
              <a:buFont typeface="Arial" panose="020B0604020202020204" pitchFamily="34" charset="0"/>
              <a:buNone/>
            </a:pPr>
            <a:endParaRPr lang="en-US" dirty="0">
              <a:effectLst/>
            </a:endParaRPr>
          </a:p>
          <a:p>
            <a:pPr algn="l">
              <a:buFont typeface="Arial" panose="020B0604020202020204" pitchFamily="34" charset="0"/>
              <a:buNone/>
            </a:pPr>
            <a:r>
              <a:rPr lang="en-US" dirty="0">
                <a:effectLst/>
              </a:rPr>
              <a:t>The networks and relationships you build with estate planning attorneys and trust administrators will require ongoing oversight. Having your team and technology in place streamlines the entire estate planning process and helps to keep client relationships strong.</a:t>
            </a:r>
          </a:p>
        </p:txBody>
      </p:sp>
      <p:sp>
        <p:nvSpPr>
          <p:cNvPr id="4" name="Slide Number Placeholder 3"/>
          <p:cNvSpPr>
            <a:spLocks noGrp="1"/>
          </p:cNvSpPr>
          <p:nvPr>
            <p:ph type="sldNum" sz="quarter" idx="5"/>
          </p:nvPr>
        </p:nvSpPr>
        <p:spPr/>
        <p:txBody>
          <a:bodyPr/>
          <a:lstStyle/>
          <a:p>
            <a:fld id="{4501980E-A242-044A-B921-D24AEDEC773B}" type="slidenum">
              <a:rPr lang="en-US" smtClean="0"/>
              <a:t>15</a:t>
            </a:fld>
            <a:endParaRPr lang="en-US"/>
          </a:p>
        </p:txBody>
      </p:sp>
    </p:spTree>
    <p:extLst>
      <p:ext uri="{BB962C8B-B14F-4D97-AF65-F5344CB8AC3E}">
        <p14:creationId xmlns:p14="http://schemas.microsoft.com/office/powerpoint/2010/main" val="22433699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effectLst/>
              </a:rPr>
              <a:t>Next, let’s discuss the importance of assessing your current clients so you can determine how best to support them through the estate planning process. </a:t>
            </a:r>
          </a:p>
          <a:p>
            <a:pPr algn="l"/>
            <a:endParaRPr lang="en-US" dirty="0">
              <a:effectLst/>
            </a:endParaRPr>
          </a:p>
          <a:p>
            <a:pPr algn="l"/>
            <a:r>
              <a:rPr lang="en-US" dirty="0">
                <a:effectLst/>
              </a:rPr>
              <a:t>Once your systems are in place from the assessment of your practice, you’ll be in a good place to begin talking to your clients to assess their estate planning. Where are they at in the process? Do they have a will, power of attorney documentation, or an advanced medical directive set up? If they haven’t started, you’ll need to guide them through starting the process. If they have an estate plan or trusts in place, do they need to make updates? Are their directives still in line with their current needs?</a:t>
            </a:r>
          </a:p>
          <a:p>
            <a:pPr algn="l"/>
            <a:endParaRPr lang="en-US" dirty="0">
              <a:effectLst/>
            </a:endParaRPr>
          </a:p>
          <a:p>
            <a:pPr algn="l"/>
            <a:r>
              <a:rPr lang="en-US" dirty="0">
                <a:effectLst/>
              </a:rPr>
              <a:t>Next, explore with your client the possibilities of talking to their kids. These discussions provide a phenomenal opportunity to engage with future generations. Informed heirs are prepared heirs. How can you help them to feel involved and up to date on the process? What education can you provide? Being a resource to both your client and their heirs is a great way to improve client retention.</a:t>
            </a:r>
          </a:p>
          <a:p>
            <a:pPr algn="l"/>
            <a:endParaRPr lang="en-US" dirty="0">
              <a:effectLst/>
            </a:endParaRPr>
          </a:p>
          <a:p>
            <a:pPr algn="l"/>
            <a:r>
              <a:rPr lang="en-US" sz="1200" b="0" i="0" kern="1200" dirty="0">
                <a:effectLst/>
                <a:latin typeface="Calibri" panose="020F0502020204030204" pitchFamily="34" charset="0"/>
                <a:ea typeface="+mn-ea"/>
                <a:cs typeface="Calibri" panose="020F0502020204030204" pitchFamily="34" charset="0"/>
              </a:rPr>
              <a:t>Complexity creates a strong need for guidance, and advisors who help early often retain the long-term relationship.</a:t>
            </a:r>
            <a:endParaRPr lang="en-US" dirty="0">
              <a:effectLst/>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16</a:t>
            </a:fld>
            <a:endParaRPr lang="en-US"/>
          </a:p>
        </p:txBody>
      </p:sp>
    </p:spTree>
    <p:extLst>
      <p:ext uri="{BB962C8B-B14F-4D97-AF65-F5344CB8AC3E}">
        <p14:creationId xmlns:p14="http://schemas.microsoft.com/office/powerpoint/2010/main" val="3914317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effectLst/>
                <a:latin typeface="Calibri" panose="020F0502020204030204" pitchFamily="34" charset="0"/>
                <a:ea typeface="+mn-ea"/>
                <a:cs typeface="Calibri" panose="020F0502020204030204" pitchFamily="34" charset="0"/>
              </a:rPr>
              <a:t>We at Security Benefit are here to help you succeed during the challenging but exciting times of the Great Wealth Transfer.</a:t>
            </a:r>
          </a:p>
        </p:txBody>
      </p:sp>
      <p:sp>
        <p:nvSpPr>
          <p:cNvPr id="4" name="Slide Number Placeholder 3"/>
          <p:cNvSpPr>
            <a:spLocks noGrp="1"/>
          </p:cNvSpPr>
          <p:nvPr>
            <p:ph type="sldNum" sz="quarter" idx="5"/>
          </p:nvPr>
        </p:nvSpPr>
        <p:spPr/>
        <p:txBody>
          <a:bodyPr/>
          <a:lstStyle/>
          <a:p>
            <a:fld id="{4501980E-A242-044A-B921-D24AEDEC773B}" type="slidenum">
              <a:rPr lang="en-US" smtClean="0"/>
              <a:t>17</a:t>
            </a:fld>
            <a:endParaRPr lang="en-US"/>
          </a:p>
        </p:txBody>
      </p:sp>
    </p:spTree>
    <p:extLst>
      <p:ext uri="{BB962C8B-B14F-4D97-AF65-F5344CB8AC3E}">
        <p14:creationId xmlns:p14="http://schemas.microsoft.com/office/powerpoint/2010/main" val="534553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457200" rtl="0" eaLnBrk="1" latinLnBrk="0" hangingPunct="1"/>
            <a:r>
              <a:rPr lang="en-US" sz="1200" b="0" i="0" kern="1200" dirty="0">
                <a:effectLst/>
                <a:latin typeface="Calibri" panose="020F0502020204030204" pitchFamily="34" charset="0"/>
                <a:ea typeface="+mn-ea"/>
                <a:cs typeface="Calibri" panose="020F0502020204030204" pitchFamily="34" charset="0"/>
              </a:rPr>
              <a:t>We are proud to offer opportunities to help support those that are beneficiaries of IRAs and now need additional solutions when they receive those assets. We are here to help you when your clients inherit an IRA from their spouse or parents. </a:t>
            </a:r>
          </a:p>
          <a:p>
            <a:pPr marL="0" algn="l" defTabSz="457200" rtl="0" eaLnBrk="1" latinLnBrk="0" hangingPunct="1"/>
            <a:endParaRPr lang="en-US" sz="1200" b="0" i="0" kern="1200" dirty="0">
              <a:effectLst/>
              <a:latin typeface="Calibri" panose="020F0502020204030204" pitchFamily="34" charset="0"/>
              <a:ea typeface="+mn-ea"/>
              <a:cs typeface="Calibri" panose="020F0502020204030204" pitchFamily="34" charset="0"/>
            </a:endParaRPr>
          </a:p>
          <a:p>
            <a:pPr marL="0" algn="l" defTabSz="457200" rtl="0" eaLnBrk="1" latinLnBrk="0" hangingPunct="1"/>
            <a:r>
              <a:rPr lang="en-US" sz="1200" b="0" i="0" kern="1200" dirty="0">
                <a:effectLst/>
                <a:latin typeface="Calibri" panose="020F0502020204030204" pitchFamily="34" charset="0"/>
                <a:ea typeface="+mn-ea"/>
                <a:cs typeface="Calibri" panose="020F0502020204030204" pitchFamily="34" charset="0"/>
              </a:rPr>
              <a:t>An inherited IRA, also known as a beneficiary IRA, is an account that is opened by someone who inherits another person’s IRA or employer-sponsored retirement plan after the original account owner dies. </a:t>
            </a:r>
          </a:p>
          <a:p>
            <a:pPr marL="0" algn="l" defTabSz="457200" rtl="0" eaLnBrk="1" latinLnBrk="0" hangingPunct="1"/>
            <a:endParaRPr lang="en-US" sz="1200" b="0" i="0" kern="1200" dirty="0">
              <a:effectLst/>
              <a:latin typeface="Calibri" panose="020F0502020204030204" pitchFamily="34" charset="0"/>
              <a:ea typeface="+mn-ea"/>
              <a:cs typeface="Calibri" panose="020F0502020204030204" pitchFamily="34" charset="0"/>
            </a:endParaRPr>
          </a:p>
          <a:p>
            <a:pPr marL="0" algn="l" defTabSz="457200" rtl="0" eaLnBrk="1" latinLnBrk="0" hangingPunct="1"/>
            <a:r>
              <a:rPr lang="en-US" sz="1200" b="0" i="0" kern="1200" dirty="0">
                <a:effectLst/>
                <a:latin typeface="Calibri" panose="020F0502020204030204" pitchFamily="34" charset="0"/>
                <a:ea typeface="+mn-ea"/>
                <a:cs typeface="Calibri" panose="020F0502020204030204" pitchFamily="34" charset="0"/>
              </a:rPr>
              <a:t>And while anyone can inherit an IRA, a beneficiary can’t contribute more money into it. </a:t>
            </a:r>
          </a:p>
        </p:txBody>
      </p:sp>
      <p:sp>
        <p:nvSpPr>
          <p:cNvPr id="4" name="Slide Number Placeholder 3"/>
          <p:cNvSpPr>
            <a:spLocks noGrp="1"/>
          </p:cNvSpPr>
          <p:nvPr>
            <p:ph type="sldNum" sz="quarter" idx="5"/>
          </p:nvPr>
        </p:nvSpPr>
        <p:spPr/>
        <p:txBody>
          <a:bodyPr/>
          <a:lstStyle/>
          <a:p>
            <a:fld id="{4501980E-A242-044A-B921-D24AEDEC773B}" type="slidenum">
              <a:rPr lang="en-US" smtClean="0"/>
              <a:t>18</a:t>
            </a:fld>
            <a:endParaRPr lang="en-US"/>
          </a:p>
        </p:txBody>
      </p:sp>
    </p:spTree>
    <p:extLst>
      <p:ext uri="{BB962C8B-B14F-4D97-AF65-F5344CB8AC3E}">
        <p14:creationId xmlns:p14="http://schemas.microsoft.com/office/powerpoint/2010/main" val="31836106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0" i="0" kern="1200" dirty="0">
                <a:effectLst/>
                <a:latin typeface="Calibri" panose="020F0502020204030204" pitchFamily="34" charset="0"/>
                <a:ea typeface="+mn-ea"/>
                <a:cs typeface="Calibri" panose="020F0502020204030204" pitchFamily="34" charset="0"/>
              </a:rPr>
              <a:t>When someone inherits an IRA, the rules depend on who the beneficiary is.</a:t>
            </a:r>
          </a:p>
          <a:p>
            <a:pPr algn="l"/>
            <a:endParaRPr lang="en-US" sz="1200" b="0" i="0" kern="1200" dirty="0">
              <a:effectLst/>
              <a:latin typeface="Calibri" panose="020F0502020204030204" pitchFamily="34" charset="0"/>
              <a:ea typeface="+mn-ea"/>
              <a:cs typeface="Calibri" panose="020F0502020204030204" pitchFamily="34" charset="0"/>
            </a:endParaRPr>
          </a:p>
          <a:p>
            <a:pPr algn="l"/>
            <a:r>
              <a:rPr lang="en-US" sz="1200" b="0" i="0" kern="1200" dirty="0">
                <a:effectLst/>
                <a:latin typeface="Calibri" panose="020F0502020204030204" pitchFamily="34" charset="0"/>
                <a:ea typeface="+mn-ea"/>
                <a:cs typeface="Calibri" panose="020F0502020204030204" pitchFamily="34" charset="0"/>
              </a:rPr>
              <a:t>Spouses have the most flexibility. They can treat the IRA as their own or move it into an inherited IRA. </a:t>
            </a:r>
          </a:p>
          <a:p>
            <a:pPr algn="l"/>
            <a:endParaRPr lang="en-US" sz="1200" b="0" i="0" kern="1200" dirty="0">
              <a:effectLst/>
              <a:latin typeface="Calibri" panose="020F0502020204030204" pitchFamily="34" charset="0"/>
              <a:ea typeface="+mn-ea"/>
              <a:cs typeface="Calibri" panose="020F0502020204030204" pitchFamily="34" charset="0"/>
            </a:endParaRPr>
          </a:p>
          <a:p>
            <a:pPr algn="l"/>
            <a:r>
              <a:rPr lang="en-US" sz="1200" b="0" i="0" kern="1200" dirty="0">
                <a:effectLst/>
                <a:latin typeface="Calibri" panose="020F0502020204030204" pitchFamily="34" charset="0"/>
                <a:ea typeface="+mn-ea"/>
                <a:cs typeface="Calibri" panose="020F0502020204030204" pitchFamily="34" charset="0"/>
              </a:rPr>
              <a:t>Most non-spouse beneficiaries must generally withdraw the full balance within 10 years. Withdrawals are penalty-free, but taxes may apply. </a:t>
            </a:r>
          </a:p>
          <a:p>
            <a:pPr algn="l"/>
            <a:endParaRPr lang="en-US" sz="1200" b="0" i="0" kern="1200" dirty="0">
              <a:effectLst/>
              <a:latin typeface="Calibri" panose="020F0502020204030204" pitchFamily="34" charset="0"/>
              <a:ea typeface="+mn-ea"/>
              <a:cs typeface="Calibri" panose="020F0502020204030204" pitchFamily="34" charset="0"/>
            </a:endParaRPr>
          </a:p>
          <a:p>
            <a:pPr algn="l"/>
            <a:r>
              <a:rPr lang="en-US" sz="1200" b="0" i="0" kern="1200" dirty="0">
                <a:effectLst/>
                <a:latin typeface="Calibri" panose="020F0502020204030204" pitchFamily="34" charset="0"/>
                <a:ea typeface="+mn-ea"/>
                <a:cs typeface="Calibri" panose="020F0502020204030204" pitchFamily="34" charset="0"/>
              </a:rPr>
              <a:t>Some beneficiaries, such as minor children, disabled individuals, or those close in age, may qualify for different distribution options. </a:t>
            </a:r>
          </a:p>
          <a:p>
            <a:pPr algn="l"/>
            <a:endParaRPr lang="en-US" sz="1200" b="0" i="0" kern="1200" dirty="0">
              <a:effectLst/>
              <a:latin typeface="Calibri" panose="020F0502020204030204" pitchFamily="34" charset="0"/>
              <a:ea typeface="+mn-ea"/>
              <a:cs typeface="Calibri" panose="020F0502020204030204" pitchFamily="34" charset="0"/>
            </a:endParaRPr>
          </a:p>
          <a:p>
            <a:pPr algn="l"/>
            <a:r>
              <a:rPr lang="en-US" sz="1200" b="0" i="0" kern="1200" dirty="0">
                <a:effectLst/>
                <a:latin typeface="Calibri" panose="020F0502020204030204" pitchFamily="34" charset="0"/>
                <a:ea typeface="+mn-ea"/>
                <a:cs typeface="Calibri" panose="020F0502020204030204" pitchFamily="34" charset="0"/>
              </a:rPr>
              <a:t>The key takeaway: Inherited IRAs create timing, tax, and income decisions. This is where guidance matters - helping beneficiaries understand options and avoid costly mistakes. </a:t>
            </a:r>
          </a:p>
          <a:p>
            <a:pPr algn="l"/>
            <a:endParaRPr lang="en-US" sz="1200" b="0" i="0" kern="1200" dirty="0">
              <a:effectLst/>
              <a:latin typeface="Calibri" panose="020F0502020204030204" pitchFamily="34" charset="0"/>
              <a:ea typeface="+mn-ea"/>
              <a:cs typeface="Calibri" panose="020F0502020204030204" pitchFamily="34" charset="0"/>
            </a:endParaRPr>
          </a:p>
          <a:p>
            <a:pPr algn="l"/>
            <a:r>
              <a:rPr lang="en-US" sz="1200" b="0" i="0" kern="1200" dirty="0">
                <a:effectLst/>
                <a:latin typeface="Calibri" panose="020F0502020204030204" pitchFamily="34" charset="0"/>
                <a:ea typeface="+mn-ea"/>
                <a:cs typeface="Calibri" panose="020F0502020204030204" pitchFamily="34" charset="0"/>
              </a:rPr>
              <a:t>The rules are complex, but the opportunity is simple. Beneficiaries need help, and advisors who step in early tend to retain the relationship.</a:t>
            </a:r>
            <a:endParaRPr lang="en-US" sz="1200" u="none" strike="noStrike" kern="1200" dirty="0">
              <a:effectLst/>
              <a:ea typeface="+mn-ea"/>
              <a:cs typeface="Calibri" panose="020F0502020204030204" pitchFamily="34" charset="0"/>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19</a:t>
            </a:fld>
            <a:endParaRPr lang="en-US"/>
          </a:p>
        </p:txBody>
      </p:sp>
    </p:spTree>
    <p:extLst>
      <p:ext uri="{BB962C8B-B14F-4D97-AF65-F5344CB8AC3E}">
        <p14:creationId xmlns:p14="http://schemas.microsoft.com/office/powerpoint/2010/main" val="23009400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ea typeface="+mn-ea"/>
              </a:rPr>
              <a:t>A</a:t>
            </a:r>
            <a:r>
              <a:rPr lang="en-US" sz="1200" kern="1200" baseline="0" dirty="0">
                <a:ea typeface="+mn-ea"/>
              </a:rPr>
              <a:t> strategy for providing the most of your IRA assets for your beneficiaries is called a stretch IRA. </a:t>
            </a:r>
            <a:r>
              <a:rPr lang="en-US" sz="1200" kern="1200" dirty="0">
                <a:ea typeface="+mn-ea"/>
              </a:rPr>
              <a:t>Stretching an IRA is simply a wealth transfer method that allows you directly leave these</a:t>
            </a:r>
            <a:r>
              <a:rPr lang="en-US" sz="1200" kern="1200" baseline="0" dirty="0">
                <a:ea typeface="+mn-ea"/>
              </a:rPr>
              <a:t> assets to your heirs, ensuring the benefit goes to the person you want to have it</a:t>
            </a:r>
            <a:r>
              <a:rPr lang="en-US" sz="1200" kern="1200" dirty="0">
                <a:ea typeface="+mn-ea"/>
              </a:rPr>
              <a:t>. </a:t>
            </a:r>
          </a:p>
          <a:p>
            <a:endParaRPr lang="en-US" sz="1200" baseline="0" dirty="0"/>
          </a:p>
          <a:p>
            <a:r>
              <a:rPr lang="en-US" sz="1200" baseline="0" dirty="0"/>
              <a:t>Stretching an IRA helps your beneficiaries to avoid:</a:t>
            </a:r>
          </a:p>
          <a:p>
            <a:endParaRPr lang="en-US" sz="1200" baseline="0" dirty="0"/>
          </a:p>
          <a:p>
            <a:pPr marL="228600" indent="-228600">
              <a:buFont typeface="+mj-lt"/>
              <a:buAutoNum type="arabicPeriod"/>
            </a:pPr>
            <a:r>
              <a:rPr lang="en-US" sz="1200" baseline="0" dirty="0"/>
              <a:t>Inheritance taxes</a:t>
            </a:r>
          </a:p>
          <a:p>
            <a:pPr marL="228600" indent="-228600">
              <a:buFont typeface="+mj-lt"/>
              <a:buAutoNum type="arabicPeriod"/>
            </a:pPr>
            <a:r>
              <a:rPr lang="en-US" sz="1200" b="0" i="0" kern="1200" baseline="0" dirty="0">
                <a:latin typeface="Calibri" panose="020F0502020204030204" pitchFamily="34" charset="0"/>
                <a:ea typeface="+mn-ea"/>
                <a:cs typeface="Calibri" panose="020F0502020204030204" pitchFamily="34" charset="0"/>
              </a:rPr>
              <a:t>Tax implications</a:t>
            </a:r>
          </a:p>
          <a:p>
            <a:endParaRPr lang="en-US" sz="1200" b="0" i="0" kern="1200" baseline="0" dirty="0">
              <a:latin typeface="Calibri" panose="020F0502020204030204" pitchFamily="34" charset="0"/>
              <a:ea typeface="+mn-ea"/>
              <a:cs typeface="Calibri" panose="020F0502020204030204" pitchFamily="34" charset="0"/>
            </a:endParaRPr>
          </a:p>
          <a:p>
            <a:r>
              <a:rPr lang="en-US" sz="1200" b="0" i="0" kern="1200" baseline="0" dirty="0">
                <a:latin typeface="Calibri" panose="020F0502020204030204" pitchFamily="34" charset="0"/>
                <a:ea typeface="+mn-ea"/>
                <a:cs typeface="Calibri" panose="020F0502020204030204" pitchFamily="34" charset="0"/>
              </a:rPr>
              <a:t>Stretching an IRA also allows a beneficiary to extend any tax-deferred, compound growth of your IRA beyond your lifetime.</a:t>
            </a:r>
          </a:p>
          <a:p>
            <a:endParaRPr lang="en-US" sz="1200" b="0" i="0" kern="1200" baseline="0" dirty="0">
              <a:latin typeface="Calibri" panose="020F0502020204030204" pitchFamily="34" charset="0"/>
              <a:ea typeface="+mn-ea"/>
              <a:cs typeface="Calibri" panose="020F0502020204030204" pitchFamily="34" charset="0"/>
            </a:endParaRPr>
          </a:p>
          <a:p>
            <a:pPr defTabSz="933237">
              <a:defRPr/>
            </a:pPr>
            <a:r>
              <a:rPr lang="en-US" sz="1200" b="0" i="0" kern="1200" baseline="0" dirty="0">
                <a:latin typeface="Calibri" panose="020F0502020204030204" pitchFamily="34" charset="0"/>
                <a:ea typeface="+mn-ea"/>
                <a:cs typeface="Calibri" panose="020F0502020204030204" pitchFamily="34" charset="0"/>
              </a:rPr>
              <a:t>Anyone who has younger beneficiaries or beneficiaries whom they expect will outlive them can benefit from a stretch IRA. </a:t>
            </a:r>
          </a:p>
        </p:txBody>
      </p:sp>
      <p:sp>
        <p:nvSpPr>
          <p:cNvPr id="4" name="Slide Number Placeholder 3"/>
          <p:cNvSpPr>
            <a:spLocks noGrp="1"/>
          </p:cNvSpPr>
          <p:nvPr>
            <p:ph type="sldNum" sz="quarter" idx="5"/>
          </p:nvPr>
        </p:nvSpPr>
        <p:spPr/>
        <p:txBody>
          <a:bodyPr/>
          <a:lstStyle/>
          <a:p>
            <a:fld id="{D854A8C4-B08A-3247-B1AD-1E1C15FD29A7}" type="slidenum">
              <a:rPr lang="en-US" smtClean="0"/>
              <a:pPr/>
              <a:t>20</a:t>
            </a:fld>
            <a:endParaRPr lang="en-US" dirty="0"/>
          </a:p>
        </p:txBody>
      </p:sp>
    </p:spTree>
    <p:extLst>
      <p:ext uri="{BB962C8B-B14F-4D97-AF65-F5344CB8AC3E}">
        <p14:creationId xmlns:p14="http://schemas.microsoft.com/office/powerpoint/2010/main" val="3687729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3237" rtl="0" eaLnBrk="1" fontAlgn="auto" latinLnBrk="0" hangingPunct="1">
              <a:lnSpc>
                <a:spcPct val="100000"/>
              </a:lnSpc>
              <a:spcBef>
                <a:spcPts val="0"/>
              </a:spcBef>
              <a:spcAft>
                <a:spcPts val="0"/>
              </a:spcAft>
              <a:buClrTx/>
              <a:buSzTx/>
              <a:buFontTx/>
              <a:buNone/>
              <a:tabLst/>
              <a:defRPr/>
            </a:pPr>
            <a:r>
              <a:rPr lang="en-US" dirty="0"/>
              <a:t>Upon your </a:t>
            </a:r>
            <a:r>
              <a:rPr lang="en-US" b="0" i="0" kern="1200" dirty="0">
                <a:latin typeface="Calibri" panose="020F0502020204030204" pitchFamily="34" charset="0"/>
                <a:ea typeface="+mn-ea"/>
                <a:cs typeface="Calibri" panose="020F0502020204030204" pitchFamily="34" charset="0"/>
              </a:rPr>
              <a:t>death, your primary beneficiaries will have different options for distribution of the IRA assets depending on whether the beneficiary is an eligible designated beneficiary, a non-eligible </a:t>
            </a:r>
            <a:r>
              <a:rPr lang="en-US" b="0" i="0" kern="1200" dirty="0" err="1">
                <a:latin typeface="Calibri" panose="020F0502020204030204" pitchFamily="34" charset="0"/>
                <a:ea typeface="+mn-ea"/>
                <a:cs typeface="Calibri" panose="020F0502020204030204" pitchFamily="34" charset="0"/>
              </a:rPr>
              <a:t>desiganted</a:t>
            </a:r>
            <a:r>
              <a:rPr lang="en-US" b="0" i="0" kern="1200" dirty="0">
                <a:latin typeface="Calibri" panose="020F0502020204030204" pitchFamily="34" charset="0"/>
                <a:ea typeface="+mn-ea"/>
                <a:cs typeface="Calibri" panose="020F0502020204030204" pitchFamily="34" charset="0"/>
              </a:rPr>
              <a:t> beneficiary, or a non-designated beneficiary.</a:t>
            </a:r>
          </a:p>
        </p:txBody>
      </p:sp>
      <p:sp>
        <p:nvSpPr>
          <p:cNvPr id="4" name="Slide Number Placeholder 3"/>
          <p:cNvSpPr>
            <a:spLocks noGrp="1"/>
          </p:cNvSpPr>
          <p:nvPr>
            <p:ph type="sldNum" sz="quarter" idx="5"/>
          </p:nvPr>
        </p:nvSpPr>
        <p:spPr/>
        <p:txBody>
          <a:bodyPr/>
          <a:lstStyle/>
          <a:p>
            <a:fld id="{D854A8C4-B08A-3247-B1AD-1E1C15FD29A7}" type="slidenum">
              <a:rPr lang="en-US" smtClean="0"/>
              <a:pPr/>
              <a:t>21</a:t>
            </a:fld>
            <a:endParaRPr lang="en-US" dirty="0"/>
          </a:p>
        </p:txBody>
      </p:sp>
    </p:spTree>
    <p:extLst>
      <p:ext uri="{BB962C8B-B14F-4D97-AF65-F5344CB8AC3E}">
        <p14:creationId xmlns:p14="http://schemas.microsoft.com/office/powerpoint/2010/main" val="24776520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9AED7-EACD-18B8-E7D3-622048838F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B601C3-938A-77F6-401C-7B695604D1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FD7709-512C-F178-2911-15AB0789E1C6}"/>
              </a:ext>
            </a:extLst>
          </p:cNvPr>
          <p:cNvSpPr>
            <a:spLocks noGrp="1"/>
          </p:cNvSpPr>
          <p:nvPr>
            <p:ph type="body" idx="1"/>
          </p:nvPr>
        </p:nvSpPr>
        <p:spPr/>
        <p:txBody>
          <a:bodyPr/>
          <a:lstStyle/>
          <a:p>
            <a:pPr marL="0" marR="0" indent="0" algn="l" defTabSz="933237" rtl="0" eaLnBrk="1" fontAlgn="auto" latinLnBrk="0" hangingPunct="1">
              <a:lnSpc>
                <a:spcPct val="100000"/>
              </a:lnSpc>
              <a:spcBef>
                <a:spcPts val="0"/>
              </a:spcBef>
              <a:spcAft>
                <a:spcPts val="0"/>
              </a:spcAft>
              <a:buClrTx/>
              <a:buSzTx/>
              <a:buFontTx/>
              <a:buNone/>
              <a:tabLst/>
              <a:defRPr/>
            </a:pPr>
            <a:r>
              <a:rPr lang="en-US" dirty="0">
                <a:effectLst/>
              </a:rPr>
              <a:t>This is a story showing how Ed's IRA can benefit his wife and heirs after he dies.</a:t>
            </a:r>
          </a:p>
          <a:p>
            <a:pPr marL="0" marR="0" indent="0" algn="l" defTabSz="933237" rtl="0" eaLnBrk="1" fontAlgn="auto" latinLnBrk="0" hangingPunct="1">
              <a:lnSpc>
                <a:spcPct val="100000"/>
              </a:lnSpc>
              <a:spcBef>
                <a:spcPts val="0"/>
              </a:spcBef>
              <a:spcAft>
                <a:spcPts val="0"/>
              </a:spcAft>
              <a:buClrTx/>
              <a:buSzTx/>
              <a:buFontTx/>
              <a:buNone/>
              <a:tabLst/>
              <a:defRPr/>
            </a:pPr>
            <a:br>
              <a:rPr lang="en-US" dirty="0"/>
            </a:br>
            <a:r>
              <a:rPr lang="en-US" dirty="0">
                <a:effectLst/>
              </a:rPr>
              <a:t>Ed has a $300,000 IRA. He has designated his wife, Mary, as his primary beneficiary and their son, Jim, as his secondary beneficiary. Ed retires at age 60 and lets his IRA grow until he reaches age 73 when he begins taking a Required Minimum Distribution (RMD).</a:t>
            </a:r>
          </a:p>
          <a:p>
            <a:pPr marL="0" marR="0" indent="0" algn="l" defTabSz="933237" rtl="0" eaLnBrk="1" fontAlgn="auto" latinLnBrk="0" hangingPunct="1">
              <a:lnSpc>
                <a:spcPct val="100000"/>
              </a:lnSpc>
              <a:spcBef>
                <a:spcPts val="0"/>
              </a:spcBef>
              <a:spcAft>
                <a:spcPts val="0"/>
              </a:spcAft>
              <a:buClrTx/>
              <a:buSzTx/>
              <a:buFontTx/>
              <a:buNone/>
              <a:tabLst/>
              <a:defRPr/>
            </a:pPr>
            <a:endParaRPr lang="en-US" kern="1200" dirty="0">
              <a:effectLst/>
            </a:endParaRPr>
          </a:p>
          <a:p>
            <a:pPr marL="0" marR="0" indent="0" algn="l" defTabSz="933237" rtl="0" eaLnBrk="1" fontAlgn="auto" latinLnBrk="0" hangingPunct="1">
              <a:lnSpc>
                <a:spcPct val="100000"/>
              </a:lnSpc>
              <a:spcBef>
                <a:spcPts val="0"/>
              </a:spcBef>
              <a:spcAft>
                <a:spcPts val="0"/>
              </a:spcAft>
              <a:buClrTx/>
              <a:buSzTx/>
              <a:buFontTx/>
              <a:buNone/>
              <a:tabLst/>
              <a:defRPr/>
            </a:pPr>
            <a:r>
              <a:rPr lang="en-US" dirty="0">
                <a:effectLst/>
              </a:rPr>
              <a:t>At 73, Ed, begins taking Required Minimum Distributions (RMDs). He receives a total of $487,053 over 14 years. Ed dies at age 86 after taking his RMD for the year.</a:t>
            </a:r>
            <a:endParaRPr lang="en-US" kern="1200" dirty="0"/>
          </a:p>
        </p:txBody>
      </p:sp>
      <p:sp>
        <p:nvSpPr>
          <p:cNvPr id="4" name="Slide Number Placeholder 3">
            <a:extLst>
              <a:ext uri="{FF2B5EF4-FFF2-40B4-BE49-F238E27FC236}">
                <a16:creationId xmlns:a16="http://schemas.microsoft.com/office/drawing/2014/main" id="{DB4CABE7-966A-7514-7F24-7965A9F57C6B}"/>
              </a:ext>
            </a:extLst>
          </p:cNvPr>
          <p:cNvSpPr>
            <a:spLocks noGrp="1"/>
          </p:cNvSpPr>
          <p:nvPr>
            <p:ph type="sldNum" sz="quarter" idx="5"/>
          </p:nvPr>
        </p:nvSpPr>
        <p:spPr/>
        <p:txBody>
          <a:bodyPr/>
          <a:lstStyle/>
          <a:p>
            <a:fld id="{D854A8C4-B08A-3247-B1AD-1E1C15FD29A7}" type="slidenum">
              <a:rPr lang="en-US" smtClean="0"/>
              <a:pPr/>
              <a:t>22</a:t>
            </a:fld>
            <a:endParaRPr lang="en-US" dirty="0"/>
          </a:p>
        </p:txBody>
      </p:sp>
    </p:spTree>
    <p:extLst>
      <p:ext uri="{BB962C8B-B14F-4D97-AF65-F5344CB8AC3E}">
        <p14:creationId xmlns:p14="http://schemas.microsoft.com/office/powerpoint/2010/main" val="35418680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73C45-51EB-2BE2-6E2F-7D6A4260E1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AD2027-67E7-20B0-DBF2-A010DA3AE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740398-15C9-2BEF-2D74-EE22F207B336}"/>
              </a:ext>
            </a:extLst>
          </p:cNvPr>
          <p:cNvSpPr>
            <a:spLocks noGrp="1"/>
          </p:cNvSpPr>
          <p:nvPr>
            <p:ph type="body" idx="1"/>
          </p:nvPr>
        </p:nvSpPr>
        <p:spPr/>
        <p:txBody>
          <a:bodyPr/>
          <a:lstStyle/>
          <a:p>
            <a:pPr marL="0" marR="0" indent="0" algn="l" defTabSz="933237" rtl="0" eaLnBrk="1" fontAlgn="auto" latinLnBrk="0" hangingPunct="1">
              <a:lnSpc>
                <a:spcPct val="100000"/>
              </a:lnSpc>
              <a:spcBef>
                <a:spcPts val="0"/>
              </a:spcBef>
              <a:spcAft>
                <a:spcPts val="0"/>
              </a:spcAft>
              <a:buClrTx/>
              <a:buSzTx/>
              <a:buFontTx/>
              <a:buNone/>
              <a:tabLst/>
              <a:defRPr/>
            </a:pPr>
            <a:r>
              <a:rPr lang="en-US" dirty="0">
                <a:effectLst/>
              </a:rPr>
              <a:t>Ed’s wife Mary, now 77, re-registers Ed’s IRA in her name. She names her son, Jim, 40, as her primary beneficiary. Mary begins taking RMDs over her life expectancy.</a:t>
            </a:r>
            <a:br>
              <a:rPr lang="en-US" dirty="0"/>
            </a:br>
            <a:endParaRPr lang="en-US" dirty="0"/>
          </a:p>
          <a:p>
            <a:pPr marL="0" marR="0" indent="0" algn="l" defTabSz="933237" rtl="0" eaLnBrk="1" fontAlgn="auto" latinLnBrk="0" hangingPunct="1">
              <a:lnSpc>
                <a:spcPct val="100000"/>
              </a:lnSpc>
              <a:spcBef>
                <a:spcPts val="0"/>
              </a:spcBef>
              <a:spcAft>
                <a:spcPts val="0"/>
              </a:spcAft>
              <a:buClrTx/>
              <a:buSzTx/>
              <a:buFontTx/>
              <a:buNone/>
              <a:tabLst/>
              <a:defRPr/>
            </a:pPr>
            <a:r>
              <a:rPr lang="en-US" dirty="0">
                <a:effectLst/>
              </a:rPr>
              <a:t>Mary receives $497,418 in RMDs over the next 12 years. Mary dies at age 88 after taking her RMD for the year. Throughout the 12-year period, Mary could have taken a lump sum of the entire IRA or</a:t>
            </a:r>
            <a:br>
              <a:rPr lang="en-US" dirty="0"/>
            </a:br>
            <a:r>
              <a:rPr lang="en-US" dirty="0">
                <a:effectLst/>
              </a:rPr>
              <a:t>accelerated the distributions over a shorter time frame. The law requires that she only take the RMDs; she can always take more if needed.</a:t>
            </a:r>
            <a:endParaRPr lang="en-US" kern="1200" dirty="0"/>
          </a:p>
        </p:txBody>
      </p:sp>
      <p:sp>
        <p:nvSpPr>
          <p:cNvPr id="4" name="Slide Number Placeholder 3">
            <a:extLst>
              <a:ext uri="{FF2B5EF4-FFF2-40B4-BE49-F238E27FC236}">
                <a16:creationId xmlns:a16="http://schemas.microsoft.com/office/drawing/2014/main" id="{35E09BF5-A47D-AFB9-4F6D-F0DCB5089540}"/>
              </a:ext>
            </a:extLst>
          </p:cNvPr>
          <p:cNvSpPr>
            <a:spLocks noGrp="1"/>
          </p:cNvSpPr>
          <p:nvPr>
            <p:ph type="sldNum" sz="quarter" idx="5"/>
          </p:nvPr>
        </p:nvSpPr>
        <p:spPr/>
        <p:txBody>
          <a:bodyPr/>
          <a:lstStyle/>
          <a:p>
            <a:fld id="{D854A8C4-B08A-3247-B1AD-1E1C15FD29A7}" type="slidenum">
              <a:rPr lang="en-US" smtClean="0"/>
              <a:pPr/>
              <a:t>23</a:t>
            </a:fld>
            <a:endParaRPr lang="en-US" dirty="0"/>
          </a:p>
        </p:txBody>
      </p:sp>
    </p:spTree>
    <p:extLst>
      <p:ext uri="{BB962C8B-B14F-4D97-AF65-F5344CB8AC3E}">
        <p14:creationId xmlns:p14="http://schemas.microsoft.com/office/powerpoint/2010/main" val="528544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BB9E4-16B6-44C9-757F-F0A87E58BA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AF63CB-7324-3179-FA62-7E57D8081D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DFB87E-7278-7AEE-462A-0310387214FE}"/>
              </a:ext>
            </a:extLst>
          </p:cNvPr>
          <p:cNvSpPr>
            <a:spLocks noGrp="1"/>
          </p:cNvSpPr>
          <p:nvPr>
            <p:ph type="body" idx="1"/>
          </p:nvPr>
        </p:nvSpPr>
        <p:spPr/>
        <p:txBody>
          <a:bodyPr/>
          <a:lstStyle/>
          <a:p>
            <a:pPr marL="0" marR="0" indent="0" algn="l" defTabSz="933237" rtl="0" eaLnBrk="1" fontAlgn="auto" latinLnBrk="0" hangingPunct="1">
              <a:lnSpc>
                <a:spcPct val="100000"/>
              </a:lnSpc>
              <a:spcBef>
                <a:spcPts val="0"/>
              </a:spcBef>
              <a:spcAft>
                <a:spcPts val="0"/>
              </a:spcAft>
              <a:buClrTx/>
              <a:buSzTx/>
              <a:buFontTx/>
              <a:buNone/>
              <a:tabLst/>
              <a:defRPr/>
            </a:pPr>
            <a:r>
              <a:rPr lang="en-US" dirty="0">
                <a:effectLst/>
              </a:rPr>
              <a:t>Their son Jim, now 52, registers the IRA as an “inherited” IRA. </a:t>
            </a:r>
            <a:br>
              <a:rPr lang="en-US" dirty="0"/>
            </a:br>
            <a:endParaRPr lang="en-US" dirty="0"/>
          </a:p>
          <a:p>
            <a:pPr marL="0" marR="0" indent="0" algn="l" defTabSz="933237" rtl="0" eaLnBrk="1" fontAlgn="auto" latinLnBrk="0" hangingPunct="1">
              <a:lnSpc>
                <a:spcPct val="100000"/>
              </a:lnSpc>
              <a:spcBef>
                <a:spcPts val="0"/>
              </a:spcBef>
              <a:spcAft>
                <a:spcPts val="0"/>
              </a:spcAft>
              <a:buClrTx/>
              <a:buSzTx/>
              <a:buFontTx/>
              <a:buNone/>
              <a:tabLst/>
              <a:defRPr/>
            </a:pPr>
            <a:r>
              <a:rPr lang="en-US" dirty="0">
                <a:effectLst/>
              </a:rPr>
              <a:t>Jim could take a lump sum. Instead, he decides to take the death distributions over a 10-year period, and account must be fully depleted by the end of the 10th year following the year of Mary's death. </a:t>
            </a:r>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a:effectLst/>
            </a:endParaRPr>
          </a:p>
          <a:p>
            <a:pPr marL="0" marR="0" indent="0" algn="l" defTabSz="933237" rtl="0" eaLnBrk="1" fontAlgn="auto" latinLnBrk="0" hangingPunct="1">
              <a:lnSpc>
                <a:spcPct val="100000"/>
              </a:lnSpc>
              <a:spcBef>
                <a:spcPts val="0"/>
              </a:spcBef>
              <a:spcAft>
                <a:spcPts val="0"/>
              </a:spcAft>
              <a:buClrTx/>
              <a:buSzTx/>
              <a:buFontTx/>
              <a:buNone/>
              <a:tabLst/>
              <a:defRPr/>
            </a:pPr>
            <a:r>
              <a:rPr lang="en-US" dirty="0">
                <a:effectLst/>
              </a:rPr>
              <a:t>Jim receives distributions for 10 years, totaling $1,120,348</a:t>
            </a:r>
            <a:endParaRPr lang="en-US" kern="1200" dirty="0"/>
          </a:p>
        </p:txBody>
      </p:sp>
      <p:sp>
        <p:nvSpPr>
          <p:cNvPr id="4" name="Slide Number Placeholder 3">
            <a:extLst>
              <a:ext uri="{FF2B5EF4-FFF2-40B4-BE49-F238E27FC236}">
                <a16:creationId xmlns:a16="http://schemas.microsoft.com/office/drawing/2014/main" id="{1AAD5C72-3E73-1BB5-05AB-B73D6289487C}"/>
              </a:ext>
            </a:extLst>
          </p:cNvPr>
          <p:cNvSpPr>
            <a:spLocks noGrp="1"/>
          </p:cNvSpPr>
          <p:nvPr>
            <p:ph type="sldNum" sz="quarter" idx="5"/>
          </p:nvPr>
        </p:nvSpPr>
        <p:spPr/>
        <p:txBody>
          <a:bodyPr/>
          <a:lstStyle/>
          <a:p>
            <a:fld id="{D854A8C4-B08A-3247-B1AD-1E1C15FD29A7}" type="slidenum">
              <a:rPr lang="en-US" smtClean="0"/>
              <a:pPr/>
              <a:t>24</a:t>
            </a:fld>
            <a:endParaRPr lang="en-US" dirty="0"/>
          </a:p>
        </p:txBody>
      </p:sp>
    </p:spTree>
    <p:extLst>
      <p:ext uri="{BB962C8B-B14F-4D97-AF65-F5344CB8AC3E}">
        <p14:creationId xmlns:p14="http://schemas.microsoft.com/office/powerpoint/2010/main" val="2176183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9E38A-69E6-A9C8-ACAD-1BC2A3E63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2AA07A-D6F2-7B41-0122-92EE0B1FD0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87B91B-9A3B-E4CD-BA4A-410118F4088E}"/>
              </a:ext>
            </a:extLst>
          </p:cNvPr>
          <p:cNvSpPr>
            <a:spLocks noGrp="1"/>
          </p:cNvSpPr>
          <p:nvPr>
            <p:ph type="body" idx="1"/>
          </p:nvPr>
        </p:nvSpPr>
        <p:spPr/>
        <p:txBody>
          <a:bodyPr/>
          <a:lstStyle/>
          <a:p>
            <a:pPr marL="0" marR="0" lvl="0" indent="0" algn="l" defTabSz="933237" rtl="0" eaLnBrk="1" fontAlgn="auto" latinLnBrk="0" hangingPunct="1">
              <a:lnSpc>
                <a:spcPct val="100000"/>
              </a:lnSpc>
              <a:spcBef>
                <a:spcPts val="0"/>
              </a:spcBef>
              <a:spcAft>
                <a:spcPts val="0"/>
              </a:spcAft>
              <a:buClrTx/>
              <a:buSzTx/>
              <a:buFontTx/>
              <a:buNone/>
              <a:tabLst/>
              <a:defRPr/>
            </a:pPr>
            <a:r>
              <a:rPr lang="en-US" dirty="0">
                <a:effectLst/>
              </a:rPr>
              <a:t>Ed’s $300,000 IRA lasted 48 years and delivered $2,104,820 in distributions to himself, his wife, and his son.</a:t>
            </a:r>
            <a:endParaRPr lang="en-US" kern="1200" dirty="0"/>
          </a:p>
        </p:txBody>
      </p:sp>
      <p:sp>
        <p:nvSpPr>
          <p:cNvPr id="4" name="Slide Number Placeholder 3">
            <a:extLst>
              <a:ext uri="{FF2B5EF4-FFF2-40B4-BE49-F238E27FC236}">
                <a16:creationId xmlns:a16="http://schemas.microsoft.com/office/drawing/2014/main" id="{6D17D6A1-54C1-9BE1-6618-F998F3712288}"/>
              </a:ext>
            </a:extLst>
          </p:cNvPr>
          <p:cNvSpPr>
            <a:spLocks noGrp="1"/>
          </p:cNvSpPr>
          <p:nvPr>
            <p:ph type="sldNum" sz="quarter" idx="5"/>
          </p:nvPr>
        </p:nvSpPr>
        <p:spPr/>
        <p:txBody>
          <a:bodyPr/>
          <a:lstStyle/>
          <a:p>
            <a:fld id="{D854A8C4-B08A-3247-B1AD-1E1C15FD29A7}" type="slidenum">
              <a:rPr lang="en-US" smtClean="0"/>
              <a:pPr/>
              <a:t>25</a:t>
            </a:fld>
            <a:endParaRPr lang="en-US" dirty="0"/>
          </a:p>
        </p:txBody>
      </p:sp>
    </p:spTree>
    <p:extLst>
      <p:ext uri="{BB962C8B-B14F-4D97-AF65-F5344CB8AC3E}">
        <p14:creationId xmlns:p14="http://schemas.microsoft.com/office/powerpoint/2010/main" val="1808273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effectLst/>
                <a:latin typeface="Calibri" panose="020F0502020204030204" pitchFamily="34" charset="0"/>
                <a:ea typeface="+mn-ea"/>
                <a:cs typeface="Calibri" panose="020F0502020204030204" pitchFamily="34" charset="0"/>
              </a:rPr>
              <a:t>One of the challenges during the Great Wealth Transfer is starting the conversation. </a:t>
            </a:r>
          </a:p>
          <a:p>
            <a:endParaRPr lang="en-US" sz="1200" b="0" i="0" kern="1200" dirty="0">
              <a:effectLst/>
              <a:latin typeface="Calibri" panose="020F0502020204030204" pitchFamily="34" charset="0"/>
              <a:ea typeface="+mn-ea"/>
              <a:cs typeface="Calibri" panose="020F0502020204030204" pitchFamily="34" charset="0"/>
            </a:endParaRPr>
          </a:p>
          <a:p>
            <a:r>
              <a:rPr lang="en-US" sz="1200" b="0" i="0" kern="1200" dirty="0">
                <a:effectLst/>
                <a:latin typeface="Calibri" panose="020F0502020204030204" pitchFamily="34" charset="0"/>
                <a:ea typeface="+mn-ea"/>
                <a:cs typeface="Calibri" panose="020F0502020204030204" pitchFamily="34" charset="0"/>
              </a:rPr>
              <a:t>The Advisor Toolkit Content Hub provides ready-to-use materials that help you educate clients and their families, without having to build everything from scratch. </a:t>
            </a:r>
          </a:p>
          <a:p>
            <a:endParaRPr lang="en-US" sz="1200" b="0" i="0" kern="1200" dirty="0">
              <a:effectLst/>
              <a:latin typeface="Calibri" panose="020F0502020204030204" pitchFamily="34" charset="0"/>
              <a:ea typeface="+mn-ea"/>
              <a:cs typeface="Calibri" panose="020F0502020204030204" pitchFamily="34" charset="0"/>
            </a:endParaRPr>
          </a:p>
          <a:p>
            <a:r>
              <a:rPr lang="en-US" sz="1200" b="0" i="0" kern="1200" dirty="0">
                <a:effectLst/>
                <a:latin typeface="Calibri" panose="020F0502020204030204" pitchFamily="34" charset="0"/>
                <a:ea typeface="+mn-ea"/>
                <a:cs typeface="Calibri" panose="020F0502020204030204" pitchFamily="34" charset="0"/>
              </a:rPr>
              <a:t>Client-facing tools like: </a:t>
            </a:r>
          </a:p>
          <a:p>
            <a:pPr marL="171450" indent="-171450">
              <a:buFont typeface="Arial" panose="020B0604020202020204" pitchFamily="34" charset="0"/>
              <a:buChar char="•"/>
            </a:pPr>
            <a:r>
              <a:rPr lang="en-US" sz="1200" b="0" i="0" kern="1200" dirty="0">
                <a:effectLst/>
                <a:latin typeface="Calibri" panose="020F0502020204030204" pitchFamily="34" charset="0"/>
                <a:ea typeface="+mn-ea"/>
                <a:cs typeface="Calibri" panose="020F0502020204030204" pitchFamily="34" charset="0"/>
              </a:rPr>
              <a:t>Survivor’s Checklists </a:t>
            </a:r>
          </a:p>
          <a:p>
            <a:pPr marL="171450" indent="-171450">
              <a:buFont typeface="Arial" panose="020B0604020202020204" pitchFamily="34" charset="0"/>
              <a:buChar char="•"/>
            </a:pPr>
            <a:r>
              <a:rPr lang="en-US" sz="1200" b="0" i="0" kern="1200" dirty="0">
                <a:effectLst/>
                <a:latin typeface="Calibri" panose="020F0502020204030204" pitchFamily="34" charset="0"/>
                <a:ea typeface="+mn-ea"/>
                <a:cs typeface="Calibri" panose="020F0502020204030204" pitchFamily="34" charset="0"/>
              </a:rPr>
              <a:t>Inherited IRA overviews </a:t>
            </a:r>
          </a:p>
          <a:p>
            <a:pPr marL="171450" indent="-171450">
              <a:buFont typeface="Arial" panose="020B0604020202020204" pitchFamily="34" charset="0"/>
              <a:buChar char="•"/>
            </a:pPr>
            <a:r>
              <a:rPr lang="en-US" sz="1200" b="0" i="0" kern="1200" dirty="0">
                <a:effectLst/>
                <a:latin typeface="Calibri" panose="020F0502020204030204" pitchFamily="34" charset="0"/>
                <a:ea typeface="+mn-ea"/>
                <a:cs typeface="Calibri" panose="020F0502020204030204" pitchFamily="34" charset="0"/>
              </a:rPr>
              <a:t>Estate planning and beneficiary education pieces </a:t>
            </a:r>
          </a:p>
          <a:p>
            <a:pPr marL="171450" indent="-171450">
              <a:buFont typeface="Arial" panose="020B0604020202020204" pitchFamily="34" charset="0"/>
              <a:buChar char="•"/>
            </a:pPr>
            <a:endParaRPr lang="en-US" sz="1200" b="0" i="0" kern="1200" dirty="0">
              <a:effectLst/>
              <a:latin typeface="Calibri" panose="020F0502020204030204" pitchFamily="34" charset="0"/>
              <a:ea typeface="+mn-ea"/>
              <a:cs typeface="Calibri" panose="020F0502020204030204" pitchFamily="34" charset="0"/>
            </a:endParaRPr>
          </a:p>
          <a:p>
            <a:pPr marL="0" indent="0">
              <a:buFont typeface="Arial" panose="020B0604020202020204" pitchFamily="34" charset="0"/>
              <a:buNone/>
            </a:pPr>
            <a:r>
              <a:rPr lang="en-US" sz="1200" b="0" i="0" kern="1200" dirty="0">
                <a:effectLst/>
                <a:latin typeface="Calibri" panose="020F0502020204030204" pitchFamily="34" charset="0"/>
                <a:ea typeface="+mn-ea"/>
                <a:cs typeface="Calibri" panose="020F0502020204030204" pitchFamily="34" charset="0"/>
              </a:rPr>
              <a:t>All help position you as a guide during important life transitions. Practice management resources support how you engage families, including: </a:t>
            </a:r>
          </a:p>
          <a:p>
            <a:pPr marL="171450" indent="-171450">
              <a:buFont typeface="Arial" panose="020B0604020202020204" pitchFamily="34" charset="0"/>
              <a:buChar char="•"/>
            </a:pPr>
            <a:r>
              <a:rPr lang="en-US" sz="1200" b="0" i="0" kern="1200" dirty="0">
                <a:effectLst/>
                <a:latin typeface="Calibri" panose="020F0502020204030204" pitchFamily="34" charset="0"/>
                <a:ea typeface="+mn-ea"/>
                <a:cs typeface="Calibri" panose="020F0502020204030204" pitchFamily="34" charset="0"/>
              </a:rPr>
              <a:t>Leading family meetings </a:t>
            </a:r>
          </a:p>
          <a:p>
            <a:pPr marL="171450" indent="-171450">
              <a:buFont typeface="Arial" panose="020B0604020202020204" pitchFamily="34" charset="0"/>
              <a:buChar char="•"/>
            </a:pPr>
            <a:r>
              <a:rPr lang="en-US" sz="1200" b="0" i="0" kern="1200" dirty="0">
                <a:effectLst/>
                <a:latin typeface="Calibri" panose="020F0502020204030204" pitchFamily="34" charset="0"/>
                <a:ea typeface="+mn-ea"/>
                <a:cs typeface="Calibri" panose="020F0502020204030204" pitchFamily="34" charset="0"/>
              </a:rPr>
              <a:t>Communicating across generations </a:t>
            </a:r>
          </a:p>
          <a:p>
            <a:pPr marL="171450" indent="-171450">
              <a:buFont typeface="Arial" panose="020B0604020202020204" pitchFamily="34" charset="0"/>
              <a:buChar char="•"/>
            </a:pPr>
            <a:r>
              <a:rPr lang="en-US" sz="1200" b="0" i="0" kern="1200" dirty="0">
                <a:effectLst/>
                <a:latin typeface="Calibri" panose="020F0502020204030204" pitchFamily="34" charset="0"/>
                <a:ea typeface="+mn-ea"/>
                <a:cs typeface="Calibri" panose="020F0502020204030204" pitchFamily="34" charset="0"/>
              </a:rPr>
              <a:t>Structuring conversations around wealth transfer </a:t>
            </a:r>
          </a:p>
          <a:p>
            <a:pPr marL="171450" indent="-171450">
              <a:buFont typeface="Arial" panose="020B0604020202020204" pitchFamily="34" charset="0"/>
              <a:buChar char="•"/>
            </a:pPr>
            <a:endParaRPr lang="en-US" sz="1200" b="0" i="0" kern="1200" dirty="0">
              <a:effectLst/>
              <a:latin typeface="Calibri" panose="020F0502020204030204" pitchFamily="34" charset="0"/>
              <a:ea typeface="+mn-ea"/>
              <a:cs typeface="Calibri" panose="020F0502020204030204" pitchFamily="34" charset="0"/>
            </a:endParaRPr>
          </a:p>
          <a:p>
            <a:pPr marL="0" indent="0">
              <a:buFont typeface="Arial" panose="020B0604020202020204" pitchFamily="34" charset="0"/>
              <a:buNone/>
            </a:pPr>
            <a:r>
              <a:rPr lang="en-US" sz="1200" b="0" i="0" kern="1200" dirty="0">
                <a:effectLst/>
                <a:latin typeface="Calibri" panose="020F0502020204030204" pitchFamily="34" charset="0"/>
                <a:ea typeface="+mn-ea"/>
                <a:cs typeface="Calibri" panose="020F0502020204030204" pitchFamily="34" charset="0"/>
              </a:rPr>
              <a:t>These tools are designed to reinforce your role as an educator, encourage earlier beneficiary engagement, and create more consistent, repeatable client experiences. </a:t>
            </a:r>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26</a:t>
            </a:fld>
            <a:endParaRPr lang="en-US"/>
          </a:p>
        </p:txBody>
      </p:sp>
    </p:spTree>
    <p:extLst>
      <p:ext uri="{BB962C8B-B14F-4D97-AF65-F5344CB8AC3E}">
        <p14:creationId xmlns:p14="http://schemas.microsoft.com/office/powerpoint/2010/main" val="27779076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short, the key to grow your business during the Great Wealth Transfer is to proactively lead your client to prepare for transferring their financial legacy to their heirs, and to develop relationships with their beneficiaries so you don’t lose them when they inherit. You must engage them early on and provide them the tools and education so that you become their own trusted advisor.</a:t>
            </a:r>
          </a:p>
        </p:txBody>
      </p:sp>
      <p:sp>
        <p:nvSpPr>
          <p:cNvPr id="4" name="Slide Number Placeholder 3"/>
          <p:cNvSpPr>
            <a:spLocks noGrp="1"/>
          </p:cNvSpPr>
          <p:nvPr>
            <p:ph type="sldNum" sz="quarter" idx="5"/>
          </p:nvPr>
        </p:nvSpPr>
        <p:spPr/>
        <p:txBody>
          <a:bodyPr/>
          <a:lstStyle/>
          <a:p>
            <a:fld id="{4501980E-A242-044A-B921-D24AEDEC773B}" type="slidenum">
              <a:rPr lang="en-US" smtClean="0"/>
              <a:t>27</a:t>
            </a:fld>
            <a:endParaRPr lang="en-US"/>
          </a:p>
        </p:txBody>
      </p:sp>
    </p:spTree>
    <p:extLst>
      <p:ext uri="{BB962C8B-B14F-4D97-AF65-F5344CB8AC3E}">
        <p14:creationId xmlns:p14="http://schemas.microsoft.com/office/powerpoint/2010/main" val="3220586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Any questions?</a:t>
            </a:r>
          </a:p>
        </p:txBody>
      </p:sp>
      <p:sp>
        <p:nvSpPr>
          <p:cNvPr id="4" name="Slide Number Placeholder 3"/>
          <p:cNvSpPr>
            <a:spLocks noGrp="1"/>
          </p:cNvSpPr>
          <p:nvPr>
            <p:ph type="sldNum" sz="quarter" idx="5"/>
          </p:nvPr>
        </p:nvSpPr>
        <p:spPr/>
        <p:txBody>
          <a:bodyPr/>
          <a:lstStyle/>
          <a:p>
            <a:fld id="{D97A257B-3654-494A-8E0A-71E145AADD7A}" type="slidenum">
              <a:rPr lang="en-US" smtClean="0"/>
              <a:t>28</a:t>
            </a:fld>
            <a:endParaRPr lang="en-US" dirty="0"/>
          </a:p>
        </p:txBody>
      </p:sp>
    </p:spTree>
    <p:extLst>
      <p:ext uri="{BB962C8B-B14F-4D97-AF65-F5344CB8AC3E}">
        <p14:creationId xmlns:p14="http://schemas.microsoft.com/office/powerpoint/2010/main" val="35251485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29</a:t>
            </a:fld>
            <a:endParaRPr lang="en-US" dirty="0"/>
          </a:p>
        </p:txBody>
      </p:sp>
    </p:spTree>
    <p:extLst>
      <p:ext uri="{BB962C8B-B14F-4D97-AF65-F5344CB8AC3E}">
        <p14:creationId xmlns:p14="http://schemas.microsoft.com/office/powerpoint/2010/main" val="20320633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20.png"/><Relationship Id="rId4" Type="http://schemas.openxmlformats.org/officeDocument/2006/relationships/image" Target="../media/image18.png"/></Relationships>
</file>

<file path=ppt/slideLayouts/_rels/slideLayout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jp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2967" y="3429001"/>
            <a:ext cx="6367848" cy="1203960"/>
          </a:xfrm>
        </p:spPr>
        <p:txBody>
          <a:bodyPr anchor="t">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7619991" y="0"/>
            <a:ext cx="4572009" cy="2743205"/>
          </a:xfrm>
          <a:prstGeom prst="rect">
            <a:avLst/>
          </a:prstGeom>
        </p:spPr>
      </p:pic>
      <p:cxnSp>
        <p:nvCxnSpPr>
          <p:cNvPr id="20" name="Straight Connector 19"/>
          <p:cNvCxnSpPr/>
          <p:nvPr userDrawn="1"/>
        </p:nvCxnSpPr>
        <p:spPr>
          <a:xfrm flipH="1">
            <a:off x="462967" y="3198840"/>
            <a:ext cx="61897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69C72975-DDEA-D34F-9F38-D4B231AACE4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5930153" y="5817973"/>
            <a:ext cx="5804647"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3202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B | FSBL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2967" y="3429001"/>
            <a:ext cx="6367848" cy="1203960"/>
          </a:xfrm>
        </p:spPr>
        <p:txBody>
          <a:bodyPr anchor="t">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cxnSp>
        <p:nvCxnSpPr>
          <p:cNvPr id="20" name="Straight Connector 19"/>
          <p:cNvCxnSpPr/>
          <p:nvPr userDrawn="1"/>
        </p:nvCxnSpPr>
        <p:spPr>
          <a:xfrm flipH="1">
            <a:off x="462967" y="3198840"/>
            <a:ext cx="61897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30564" y="5384111"/>
            <a:ext cx="4730872" cy="1281278"/>
          </a:xfrm>
          <a:prstGeom prst="rect">
            <a:avLst/>
          </a:prstGeom>
        </p:spPr>
      </p:pic>
      <p:sp>
        <p:nvSpPr>
          <p:cNvPr id="10" name="Text Placeholder 6">
            <a:extLst>
              <a:ext uri="{FF2B5EF4-FFF2-40B4-BE49-F238E27FC236}">
                <a16:creationId xmlns:a16="http://schemas.microsoft.com/office/drawing/2014/main" id="{B4B73F8E-EE09-D941-88A2-25A75DA0D173}"/>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684A7556-B5DF-EF4D-BC2D-148DA4F20F83}"/>
              </a:ext>
            </a:extLst>
          </p:cNvPr>
          <p:cNvPicPr>
            <a:picLocks noChangeAspect="1"/>
          </p:cNvPicPr>
          <p:nvPr userDrawn="1"/>
        </p:nvPicPr>
        <p:blipFill>
          <a:blip r:embed="rId4"/>
          <a:srcRect/>
          <a:stretch/>
        </p:blipFill>
        <p:spPr>
          <a:xfrm>
            <a:off x="7619991" y="0"/>
            <a:ext cx="4572009" cy="2743205"/>
          </a:xfrm>
          <a:prstGeom prst="rect">
            <a:avLst/>
          </a:prstGeom>
        </p:spPr>
      </p:pic>
    </p:spTree>
    <p:extLst>
      <p:ext uri="{BB962C8B-B14F-4D97-AF65-F5344CB8AC3E}">
        <p14:creationId xmlns:p14="http://schemas.microsoft.com/office/powerpoint/2010/main" val="4159025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
        <p:nvSpPr>
          <p:cNvPr id="10" name="Title 1"/>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5930153" y="5817973"/>
            <a:ext cx="5804647"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spTree>
    <p:extLst>
      <p:ext uri="{BB962C8B-B14F-4D97-AF65-F5344CB8AC3E}">
        <p14:creationId xmlns:p14="http://schemas.microsoft.com/office/powerpoint/2010/main" val="241181533"/>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B_FSBL_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pic>
        <p:nvPicPr>
          <p:cNvPr id="16" name="Picture 15">
            <a:extLst>
              <a:ext uri="{FF2B5EF4-FFF2-40B4-BE49-F238E27FC236}">
                <a16:creationId xmlns:a16="http://schemas.microsoft.com/office/drawing/2014/main" id="{7F782969-59E9-6245-877B-9493BB9F739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30564" y="5384111"/>
            <a:ext cx="4730872" cy="1281278"/>
          </a:xfrm>
          <a:prstGeom prst="rect">
            <a:avLst/>
          </a:prstGeom>
        </p:spPr>
      </p:pic>
      <p:sp>
        <p:nvSpPr>
          <p:cNvPr id="17" name="Text Placeholder 6">
            <a:extLst>
              <a:ext uri="{FF2B5EF4-FFF2-40B4-BE49-F238E27FC236}">
                <a16:creationId xmlns:a16="http://schemas.microsoft.com/office/drawing/2014/main" id="{B6270E2D-ECF4-344E-AC81-01B98EF87FAA}"/>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375760891"/>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6C780CA-A3D5-784C-91C8-E3E41399A7A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5580529" y="5817973"/>
            <a:ext cx="6154271"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3"/>
          <a:srcRect/>
          <a:stretch/>
        </p:blipFill>
        <p:spPr>
          <a:xfrm>
            <a:off x="7619991" y="0"/>
            <a:ext cx="4572009" cy="2743205"/>
          </a:xfrm>
          <a:prstGeom prst="rect">
            <a:avLst/>
          </a:prstGeom>
        </p:spPr>
      </p:pic>
    </p:spTree>
    <p:extLst>
      <p:ext uri="{BB962C8B-B14F-4D97-AF65-F5344CB8AC3E}">
        <p14:creationId xmlns:p14="http://schemas.microsoft.com/office/powerpoint/2010/main" val="100428767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B_FSBL_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7619991" y="0"/>
            <a:ext cx="4572009" cy="2743205"/>
          </a:xfrm>
          <a:prstGeom prst="rect">
            <a:avLst/>
          </a:prstGeom>
        </p:spPr>
      </p:pic>
      <p:pic>
        <p:nvPicPr>
          <p:cNvPr id="10" name="Picture 9">
            <a:extLst>
              <a:ext uri="{FF2B5EF4-FFF2-40B4-BE49-F238E27FC236}">
                <a16:creationId xmlns:a16="http://schemas.microsoft.com/office/drawing/2014/main" id="{822A299D-A87A-CD4D-A5EF-C8113A7DECBF}"/>
              </a:ext>
            </a:extLst>
          </p:cNvPr>
          <p:cNvPicPr>
            <a:picLocks noChangeAspect="1"/>
          </p:cNvPicPr>
          <p:nvPr userDrawn="1"/>
        </p:nvPicPr>
        <p:blipFill>
          <a:blip r:embed="rId3"/>
          <a:srcRect/>
          <a:stretch/>
        </p:blipFill>
        <p:spPr>
          <a:xfrm>
            <a:off x="3730564" y="5420724"/>
            <a:ext cx="4730872" cy="1063117"/>
          </a:xfrm>
          <a:prstGeom prst="rect">
            <a:avLst/>
          </a:prstGeom>
        </p:spPr>
      </p:pic>
      <p:sp>
        <p:nvSpPr>
          <p:cNvPr id="12" name="Text Placeholder 6">
            <a:extLst>
              <a:ext uri="{FF2B5EF4-FFF2-40B4-BE49-F238E27FC236}">
                <a16:creationId xmlns:a16="http://schemas.microsoft.com/office/drawing/2014/main" id="{C84C6FED-3220-DE45-ACD4-CC0644259AB4}"/>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238470206"/>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4"/>
          <a:srcRect/>
          <a:stretch/>
        </p:blipFill>
        <p:spPr>
          <a:xfrm>
            <a:off x="7619991" y="0"/>
            <a:ext cx="4572009" cy="2743205"/>
          </a:xfrm>
          <a:prstGeom prst="rect">
            <a:avLst/>
          </a:prstGeom>
        </p:spPr>
      </p:pic>
    </p:spTree>
    <p:extLst>
      <p:ext uri="{BB962C8B-B14F-4D97-AF65-F5344CB8AC3E}">
        <p14:creationId xmlns:p14="http://schemas.microsoft.com/office/powerpoint/2010/main" val="1505049545"/>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B_FSBL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7619991" y="0"/>
            <a:ext cx="4572009" cy="2743205"/>
          </a:xfrm>
          <a:prstGeom prst="rect">
            <a:avLst/>
          </a:prstGeom>
        </p:spPr>
      </p:pic>
      <p:sp>
        <p:nvSpPr>
          <p:cNvPr id="13" name="Text Placeholder 6">
            <a:extLst>
              <a:ext uri="{FF2B5EF4-FFF2-40B4-BE49-F238E27FC236}">
                <a16:creationId xmlns:a16="http://schemas.microsoft.com/office/drawing/2014/main" id="{1EEE520E-5214-D44C-9FAE-11E8D630219A}"/>
              </a:ext>
            </a:extLst>
          </p:cNvPr>
          <p:cNvSpPr>
            <a:spLocks noGrp="1"/>
          </p:cNvSpPr>
          <p:nvPr>
            <p:ph type="body" sz="quarter" idx="13"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745027990"/>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49350" y="6086924"/>
            <a:ext cx="280900" cy="312111"/>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spTree>
    <p:extLst>
      <p:ext uri="{BB962C8B-B14F-4D97-AF65-F5344CB8AC3E}">
        <p14:creationId xmlns:p14="http://schemas.microsoft.com/office/powerpoint/2010/main" val="2285593943"/>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3"/>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43240335"/>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ransition Slide_Blu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035384-7D10-B768-FD0B-8092D5E3CC99}"/>
              </a:ext>
            </a:extLst>
          </p:cNvPr>
          <p:cNvSpPr/>
          <p:nvPr userDrawn="1"/>
        </p:nvSpPr>
        <p:spPr>
          <a:xfrm rot="16200000">
            <a:off x="2666999" y="-2667004"/>
            <a:ext cx="6858001" cy="12192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665917989"/>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ransition Slide_Blu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035384-7D10-B768-FD0B-8092D5E3CC99}"/>
              </a:ext>
            </a:extLst>
          </p:cNvPr>
          <p:cNvSpPr/>
          <p:nvPr userDrawn="1"/>
        </p:nvSpPr>
        <p:spPr>
          <a:xfrm rot="16200000">
            <a:off x="2666999" y="-2667004"/>
            <a:ext cx="6858001" cy="12192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8525706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ransition Slide_Blu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035384-7D10-B768-FD0B-8092D5E3CC99}"/>
              </a:ext>
            </a:extLst>
          </p:cNvPr>
          <p:cNvSpPr/>
          <p:nvPr userDrawn="1"/>
        </p:nvSpPr>
        <p:spPr>
          <a:xfrm rot="16200000">
            <a:off x="2666999" y="-2667004"/>
            <a:ext cx="6858001" cy="12192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461853161"/>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Transition Slide_Blu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035384-7D10-B768-FD0B-8092D5E3CC99}"/>
              </a:ext>
            </a:extLst>
          </p:cNvPr>
          <p:cNvSpPr/>
          <p:nvPr userDrawn="1"/>
        </p:nvSpPr>
        <p:spPr>
          <a:xfrm rot="16200000">
            <a:off x="2666999" y="-2667004"/>
            <a:ext cx="6858001" cy="12192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79031699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Transition Slide_Blue">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Picture 3" descr="A person shaking hands with a person&#10;&#10;Description automatically generated">
            <a:extLst>
              <a:ext uri="{FF2B5EF4-FFF2-40B4-BE49-F238E27FC236}">
                <a16:creationId xmlns:a16="http://schemas.microsoft.com/office/drawing/2014/main" id="{4658E951-2626-10D8-0478-84DCC50A2ED8}"/>
              </a:ext>
            </a:extLst>
          </p:cNvPr>
          <p:cNvPicPr>
            <a:picLocks noChangeAspect="1"/>
          </p:cNvPicPr>
          <p:nvPr userDrawn="1"/>
        </p:nvPicPr>
        <p:blipFill rotWithShape="1">
          <a:blip r:embed="rId3"/>
          <a:srcRect l="13163" b="26704"/>
          <a:stretch/>
        </p:blipFill>
        <p:spPr>
          <a:xfrm>
            <a:off x="0" y="-4"/>
            <a:ext cx="12192000" cy="6858002"/>
          </a:xfrm>
          <a:prstGeom prst="rect">
            <a:avLst/>
          </a:prstGeom>
        </p:spPr>
      </p:pic>
      <p:sp>
        <p:nvSpPr>
          <p:cNvPr id="2" name="Rectangle 1">
            <a:extLst>
              <a:ext uri="{FF2B5EF4-FFF2-40B4-BE49-F238E27FC236}">
                <a16:creationId xmlns:a16="http://schemas.microsoft.com/office/drawing/2014/main" id="{3A035384-7D10-B768-FD0B-8092D5E3CC99}"/>
              </a:ext>
            </a:extLst>
          </p:cNvPr>
          <p:cNvSpPr>
            <a:spLocks/>
          </p:cNvSpPr>
          <p:nvPr userDrawn="1"/>
        </p:nvSpPr>
        <p:spPr>
          <a:xfrm rot="16200000">
            <a:off x="2667000" y="-2667004"/>
            <a:ext cx="6858001" cy="12192000"/>
          </a:xfrm>
          <a:prstGeom prst="rect">
            <a:avLst/>
          </a:prstGeom>
          <a:gradFill>
            <a:gsLst>
              <a:gs pos="0">
                <a:schemeClr val="bg2">
                  <a:lumMod val="10000"/>
                  <a:alpha val="74891"/>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5"/>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76340743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457201" y="4482245"/>
            <a:ext cx="11097768" cy="1325563"/>
          </a:xfrm>
        </p:spPr>
        <p:txBody>
          <a:bodyPr>
            <a:normAutofit/>
          </a:bodyPr>
          <a:lstStyle>
            <a:lvl1pPr>
              <a:defRPr sz="3600">
                <a:solidFill>
                  <a:schemeClr val="bg2"/>
                </a:solidFill>
              </a:defRPr>
            </a:lvl1pPr>
          </a:lstStyle>
          <a:p>
            <a:r>
              <a:rPr lang="en-US"/>
              <a:t>Click to edit Master title style</a:t>
            </a:r>
            <a:endParaRPr lang="en-US" dirty="0"/>
          </a:p>
        </p:txBody>
      </p:sp>
      <p:pic>
        <p:nvPicPr>
          <p:cNvPr id="11" name="Picture 10">
            <a:extLst>
              <a:ext uri="{FF2B5EF4-FFF2-40B4-BE49-F238E27FC236}">
                <a16:creationId xmlns:a16="http://schemas.microsoft.com/office/drawing/2014/main" id="{4074C235-BB74-0B49-8C62-BD2077F2F6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273073418"/>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E488CB-1910-AF3A-62BF-7B670DDFC86B}"/>
              </a:ext>
            </a:extLst>
          </p:cNvPr>
          <p:cNvSpPr/>
          <p:nvPr userDrawn="1"/>
        </p:nvSpPr>
        <p:spPr>
          <a:xfrm>
            <a:off x="0" y="859835"/>
            <a:ext cx="6490252" cy="4859060"/>
          </a:xfrm>
          <a:prstGeom prst="rect">
            <a:avLst/>
          </a:prstGeom>
          <a:gradFill flip="none" rotWithShape="1">
            <a:gsLst>
              <a:gs pos="0">
                <a:schemeClr val="accent2"/>
              </a:gs>
              <a:gs pos="100000">
                <a:schemeClr val="accent1">
                  <a:alpha val="6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2" name="Rectangle 11">
            <a:extLst>
              <a:ext uri="{FF2B5EF4-FFF2-40B4-BE49-F238E27FC236}">
                <a16:creationId xmlns:a16="http://schemas.microsoft.com/office/drawing/2014/main" id="{48C4B54B-01A7-7744-8A58-CC5F7263F15D}"/>
              </a:ext>
            </a:extLst>
          </p:cNvPr>
          <p:cNvSpPr/>
          <p:nvPr userDrawn="1"/>
        </p:nvSpPr>
        <p:spPr>
          <a:xfrm>
            <a:off x="0" y="859835"/>
            <a:ext cx="6490251" cy="4859060"/>
          </a:xfrm>
          <a:prstGeom prst="rect">
            <a:avLst/>
          </a:prstGeom>
          <a:gradFill flip="none" rotWithShape="1">
            <a:gsLst>
              <a:gs pos="0">
                <a:schemeClr val="accent2"/>
              </a:gs>
              <a:gs pos="100000">
                <a:schemeClr val="tx1">
                  <a:alpha val="51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 name="Content Placeholder 2"/>
          <p:cNvSpPr>
            <a:spLocks noGrp="1"/>
          </p:cNvSpPr>
          <p:nvPr>
            <p:ph idx="1"/>
          </p:nvPr>
        </p:nvSpPr>
        <p:spPr>
          <a:xfrm>
            <a:off x="457201" y="2719144"/>
            <a:ext cx="5130051" cy="2446112"/>
          </a:xfrm>
        </p:spPr>
        <p:txBody>
          <a:bodyPr>
            <a:normAutofit/>
          </a:bodyPr>
          <a:lstStyle>
            <a:lvl1pPr marL="228600" indent="-228600">
              <a:buFont typeface="Wingdings" pitchFamily="2" charset="2"/>
              <a:buChar char="ü"/>
              <a:defRPr sz="2000">
                <a:solidFill>
                  <a:schemeClr val="bg1"/>
                </a:solidFill>
              </a:defRPr>
            </a:lvl1pPr>
            <a:lvl2pPr marL="685800" indent="-228600">
              <a:buFont typeface="Wingdings" pitchFamily="2" charset="2"/>
              <a:buChar char="ü"/>
              <a:defRPr sz="1800">
                <a:solidFill>
                  <a:schemeClr val="bg1"/>
                </a:solidFill>
              </a:defRPr>
            </a:lvl2pPr>
            <a:lvl3pPr marL="1143000" indent="-228600">
              <a:buFont typeface="Wingdings" pitchFamily="2" charset="2"/>
              <a:buChar char="ü"/>
              <a:defRPr sz="1600">
                <a:solidFill>
                  <a:schemeClr val="bg1"/>
                </a:solidFill>
              </a:defRPr>
            </a:lvl3pPr>
            <a:lvl4pPr marL="1600200" indent="-228600">
              <a:buFont typeface="Wingdings" pitchFamily="2" charset="2"/>
              <a:buChar char="ü"/>
              <a:defRPr sz="1400">
                <a:solidFill>
                  <a:schemeClr val="bg1"/>
                </a:solidFill>
              </a:defRPr>
            </a:lvl4pPr>
            <a:lvl5pPr marL="2057400" indent="-228600">
              <a:buFont typeface="Wingdings" pitchFamily="2" charset="2"/>
              <a:buChar char="ü"/>
              <a:defRPr sz="140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450362" y="1692745"/>
            <a:ext cx="5022591" cy="926409"/>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13" name="Picture 12">
            <a:extLst>
              <a:ext uri="{FF2B5EF4-FFF2-40B4-BE49-F238E27FC236}">
                <a16:creationId xmlns:a16="http://schemas.microsoft.com/office/drawing/2014/main" id="{8E95211D-B08A-4D40-9CE8-731E16CD140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833478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11277599" cy="1233490"/>
          </a:xfrm>
        </p:spPr>
        <p:txBody>
          <a:bodyPr anchor="ctr">
            <a:normAutofit/>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1825625"/>
            <a:ext cx="11277599"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475041345"/>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473242" y="457200"/>
            <a:ext cx="11261558" cy="855802"/>
          </a:xfrm>
        </p:spPr>
        <p:txBody>
          <a:bodyPr>
            <a:normAutofit/>
          </a:bodyPr>
          <a:lstStyle>
            <a:lvl1pPr>
              <a:defRPr sz="3200">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450362" y="1656463"/>
            <a:ext cx="11291275" cy="4441516"/>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641122"/>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1490353"/>
            <a:ext cx="11277599" cy="460762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11284438" cy="926409"/>
          </a:xfrm>
          <a:prstGeom prst="rect">
            <a:avLst/>
          </a:prstGeom>
        </p:spPr>
        <p:txBody>
          <a:bodyPr vert="horz" lIns="0" tIns="0" rIns="0" bIns="0" rtlCol="0" anchor="ctr">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096001"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20406764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1129127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183933152"/>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1129127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09873626"/>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457200" y="392836"/>
            <a:ext cx="11277600" cy="776884"/>
          </a:xfrm>
        </p:spPr>
        <p:txBody>
          <a:bodyPr anchor="b">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7200" y="1631683"/>
            <a:ext cx="11284438" cy="447817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457200" y="1169720"/>
            <a:ext cx="11277600"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pic>
        <p:nvPicPr>
          <p:cNvPr id="16" name="Picture 15">
            <a:extLst>
              <a:ext uri="{FF2B5EF4-FFF2-40B4-BE49-F238E27FC236}">
                <a16:creationId xmlns:a16="http://schemas.microsoft.com/office/drawing/2014/main" id="{0D05E07D-FE4A-564C-AC06-CD6364CBC6F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960757337"/>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2224417"/>
            <a:ext cx="11291275" cy="387356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97979"/>
            <a:ext cx="5638800" cy="302821"/>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65138" y="1655763"/>
            <a:ext cx="11276012" cy="397623"/>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91288792"/>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5055614"/>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14168699"/>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825625"/>
            <a:ext cx="12192000" cy="4069849"/>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457200"/>
            <a:ext cx="11277599" cy="1233490"/>
          </a:xfrm>
        </p:spPr>
        <p:txBody>
          <a:bodyPr>
            <a:normAutofit/>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2129590"/>
            <a:ext cx="11277599" cy="3513222"/>
          </a:xfrm>
        </p:spPr>
        <p:txBody>
          <a:bodyPr>
            <a:normAutofit/>
          </a:bodyPr>
          <a:lstStyle>
            <a:lvl1pPr>
              <a:defRPr sz="2000">
                <a:solidFill>
                  <a:schemeClr val="accent6"/>
                </a:solidFill>
              </a:defRPr>
            </a:lvl1pPr>
            <a:lvl2pPr>
              <a:defRPr sz="1800">
                <a:solidFill>
                  <a:schemeClr val="accent6"/>
                </a:solidFill>
              </a:defRPr>
            </a:lvl2pPr>
            <a:lvl3pPr>
              <a:defRPr sz="1600">
                <a:solidFill>
                  <a:schemeClr val="accent6"/>
                </a:solidFill>
              </a:defRPr>
            </a:lvl3pPr>
            <a:lvl4pPr>
              <a:defRPr sz="1400">
                <a:solidFill>
                  <a:schemeClr val="accent6"/>
                </a:solidFill>
              </a:defRPr>
            </a:lvl4pPr>
            <a:lvl5pPr>
              <a:defRPr sz="140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2026/01/05</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86096238"/>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eft_Content_Angle_Photo_With Key">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3359671" y="2"/>
            <a:ext cx="9386636"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293523" y="1"/>
            <a:ext cx="10033135" cy="68580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2229488"/>
            <a:ext cx="387095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942108"/>
            <a:ext cx="3876237"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201" y="2068494"/>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B58A34AD-01BA-E5B8-7DCE-F377340EDA73}"/>
              </a:ext>
            </a:extLst>
          </p:cNvPr>
          <p:cNvPicPr>
            <a:picLocks noChangeAspect="1"/>
          </p:cNvPicPr>
          <p:nvPr userDrawn="1"/>
        </p:nvPicPr>
        <p:blipFill>
          <a:blip r:embed="rId5"/>
          <a:srcRect/>
          <a:stretch/>
        </p:blipFill>
        <p:spPr>
          <a:xfrm flipV="1">
            <a:off x="487530" y="477383"/>
            <a:ext cx="932859" cy="358791"/>
          </a:xfrm>
          <a:prstGeom prst="rect">
            <a:avLst/>
          </a:prstGeom>
        </p:spPr>
      </p:pic>
    </p:spTree>
    <p:extLst>
      <p:ext uri="{BB962C8B-B14F-4D97-AF65-F5344CB8AC3E}">
        <p14:creationId xmlns:p14="http://schemas.microsoft.com/office/powerpoint/2010/main" val="306545578"/>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2708504" y="2"/>
            <a:ext cx="9386636"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642356" y="1"/>
            <a:ext cx="10033135" cy="68580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387095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3876237"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201"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797475"/>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534955366"/>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6210300" y="0"/>
            <a:ext cx="5981700" cy="6858000"/>
          </a:xfrm>
        </p:spPr>
        <p:txBody>
          <a:bodyPr/>
          <a:lstStyle>
            <a:lvl1pPr algn="r">
              <a:defRPr/>
            </a:lvl1pPr>
          </a:lstStyle>
          <a:p>
            <a:r>
              <a:rPr lang="en-US"/>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816768"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39216" y="1"/>
            <a:ext cx="10888342" cy="6858000"/>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57201"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755327712"/>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5981700" cy="6858000"/>
          </a:xfrm>
        </p:spPr>
        <p:txBody>
          <a:bodyPr/>
          <a:lstStyle>
            <a:lvl1pPr algn="l">
              <a:defRPr/>
            </a:lvl1pPr>
          </a:lstStyle>
          <a:p>
            <a:r>
              <a:rPr lang="en-US"/>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3923091"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195128" y="1"/>
            <a:ext cx="10888342" cy="6858000"/>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106259"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6099420"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SB-10032-72</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6106259" y="1583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68018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6541987"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7034163"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777791467"/>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3992185"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3500009"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6118880" y="457200"/>
            <a:ext cx="5615920"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6096000"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848443441"/>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450363" y="365128"/>
            <a:ext cx="6293682" cy="923346"/>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0362" y="1288474"/>
            <a:ext cx="6293683" cy="475012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8033084" y="365125"/>
            <a:ext cx="3522329" cy="173038"/>
          </a:xfrm>
        </p:spPr>
        <p:txBody>
          <a:bodyPr>
            <a:noAutofit/>
          </a:bodyPr>
          <a:lstStyle>
            <a:lvl1pPr marL="0" indent="0">
              <a:buNone/>
              <a:defRPr sz="900">
                <a:solidFill>
                  <a:schemeClr val="bg1"/>
                </a:solidFill>
                <a:latin typeface="+mn-lt"/>
              </a:defRPr>
            </a:lvl1pPr>
            <a:lvl2pPr>
              <a:defRPr sz="1400">
                <a:latin typeface="+mn-lt"/>
              </a:defRPr>
            </a:lvl2pPr>
            <a:lvl3pPr>
              <a:defRPr sz="1200">
                <a:latin typeface="+mn-lt"/>
              </a:defRPr>
            </a:lvl3pPr>
            <a:lvl4pPr>
              <a:defRPr sz="1100">
                <a:latin typeface="+mn-lt"/>
              </a:defRPr>
            </a:lvl4pPr>
            <a:lvl5pPr>
              <a:defRPr sz="1100">
                <a:latin typeface="+mn-lt"/>
              </a:defRPr>
            </a:lvl5pPr>
          </a:lstStyle>
          <a:p>
            <a:pPr lvl="0"/>
            <a:r>
              <a:rPr lang="en-US" dirty="0"/>
              <a:t>EDIT MASTER TEXT STYLES</a:t>
            </a:r>
          </a:p>
        </p:txBody>
      </p:sp>
      <p:pic>
        <p:nvPicPr>
          <p:cNvPr id="17" name="Picture 16">
            <a:extLst>
              <a:ext uri="{FF2B5EF4-FFF2-40B4-BE49-F238E27FC236}">
                <a16:creationId xmlns:a16="http://schemas.microsoft.com/office/drawing/2014/main" id="{7D728A91-4B5B-8B40-A426-BA91E87F396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6096001"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088705462"/>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450362" y="457200"/>
            <a:ext cx="11284438" cy="1033154"/>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sz="half" idx="1"/>
          </p:nvPr>
        </p:nvSpPr>
        <p:spPr>
          <a:xfrm>
            <a:off x="450362"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41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6" name="Picture 15">
            <a:extLst>
              <a:ext uri="{FF2B5EF4-FFF2-40B4-BE49-F238E27FC236}">
                <a16:creationId xmlns:a16="http://schemas.microsoft.com/office/drawing/2014/main" id="{78F83EDD-046F-664C-BC34-14A2FEA5CAA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6096000"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973390421"/>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4014" y="1487727"/>
            <a:ext cx="5547214" cy="823912"/>
          </a:xfrm>
          <a:solidFill>
            <a:schemeClr val="tx1"/>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0363" y="2311639"/>
            <a:ext cx="5547214"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487727"/>
            <a:ext cx="5569436" cy="823912"/>
          </a:xfrm>
          <a:solidFill>
            <a:schemeClr val="accent2"/>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311639"/>
            <a:ext cx="5569437"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450362" y="447801"/>
            <a:ext cx="11284438" cy="914274"/>
          </a:xfrm>
          <a:prstGeom prst="rect">
            <a:avLst/>
          </a:prstGeom>
        </p:spPr>
        <p:txBody>
          <a:bodyPr vert="horz" lIns="0" tIns="0" rIns="0" bIns="0" rtlCol="0" anchor="b">
            <a:normAutofit/>
          </a:bodyPr>
          <a:lstStyle/>
          <a:p>
            <a:r>
              <a:rPr lang="en-US"/>
              <a:t>Click to edit Master title style</a:t>
            </a:r>
            <a:endParaRPr lang="en-US" dirty="0"/>
          </a:p>
        </p:txBody>
      </p:sp>
      <p:pic>
        <p:nvPicPr>
          <p:cNvPr id="16" name="Picture 15">
            <a:extLst>
              <a:ext uri="{FF2B5EF4-FFF2-40B4-BE49-F238E27FC236}">
                <a16:creationId xmlns:a16="http://schemas.microsoft.com/office/drawing/2014/main" id="{76DCD347-B11B-F645-8E4E-2F31A6D807B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674514500"/>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450362" y="458965"/>
            <a:ext cx="11284438" cy="947096"/>
          </a:xfrm>
          <a:prstGeom prst="rect">
            <a:avLst/>
          </a:prstGeom>
        </p:spPr>
        <p:txBody>
          <a:bodyPr vert="horz" lIns="0" tIns="0" rIns="0" bIns="0" rtlCol="0" anchor="ctr">
            <a:normAutofit/>
          </a:bodyPr>
          <a:lstStyle/>
          <a:p>
            <a:r>
              <a:rPr lang="en-US"/>
              <a:t>Click to edit Master title style</a:t>
            </a:r>
            <a:endParaRPr lang="en-US" dirty="0"/>
          </a:p>
        </p:txBody>
      </p:sp>
      <p:pic>
        <p:nvPicPr>
          <p:cNvPr id="10" name="Picture 9">
            <a:extLst>
              <a:ext uri="{FF2B5EF4-FFF2-40B4-BE49-F238E27FC236}">
                <a16:creationId xmlns:a16="http://schemas.microsoft.com/office/drawing/2014/main" id="{7BFF48DC-C366-3546-9E11-D40E9F76C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979083701"/>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1CCE5E5-5300-C24F-8BC1-F548E5D58C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6239258" y="6158305"/>
            <a:ext cx="5495542"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893491012"/>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Callout slide">
    <p:spTree>
      <p:nvGrpSpPr>
        <p:cNvPr id="1" name=""/>
        <p:cNvGrpSpPr/>
        <p:nvPr/>
      </p:nvGrpSpPr>
      <p:grpSpPr>
        <a:xfrm>
          <a:off x="0" y="0"/>
          <a:ext cx="0" cy="0"/>
          <a:chOff x="0" y="0"/>
          <a:chExt cx="0" cy="0"/>
        </a:xfrm>
      </p:grpSpPr>
      <p:pic>
        <p:nvPicPr>
          <p:cNvPr id="4" name="Picture 3" descr="A person sitting at a desk looking at papers&#10;&#10;Description automatically generated">
            <a:extLst>
              <a:ext uri="{FF2B5EF4-FFF2-40B4-BE49-F238E27FC236}">
                <a16:creationId xmlns:a16="http://schemas.microsoft.com/office/drawing/2014/main" id="{26F82EBF-ED65-F184-CDF7-2B7EF4CB3D28}"/>
              </a:ext>
            </a:extLst>
          </p:cNvPr>
          <p:cNvPicPr>
            <a:picLocks noChangeAspect="1"/>
          </p:cNvPicPr>
          <p:nvPr userDrawn="1"/>
        </p:nvPicPr>
        <p:blipFill rotWithShape="1">
          <a:blip r:embed="rId2"/>
          <a:srcRect l="1295" t="1786" r="18094" b="15680"/>
          <a:stretch/>
        </p:blipFill>
        <p:spPr>
          <a:xfrm>
            <a:off x="0" y="-72830"/>
            <a:ext cx="12192000" cy="7015796"/>
          </a:xfrm>
          <a:prstGeom prst="rect">
            <a:avLst/>
          </a:prstGeom>
        </p:spPr>
      </p:pic>
      <p:sp>
        <p:nvSpPr>
          <p:cNvPr id="7" name="Parallelogram 6">
            <a:extLst>
              <a:ext uri="{FF2B5EF4-FFF2-40B4-BE49-F238E27FC236}">
                <a16:creationId xmlns:a16="http://schemas.microsoft.com/office/drawing/2014/main" id="{BC260B54-110E-7841-BFAD-05A7D0223284}"/>
              </a:ext>
            </a:extLst>
          </p:cNvPr>
          <p:cNvSpPr/>
          <p:nvPr/>
        </p:nvSpPr>
        <p:spPr>
          <a:xfrm>
            <a:off x="-172760" y="-148478"/>
            <a:ext cx="8679449" cy="7145055"/>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 name="connsiteX0" fmla="*/ 2144354 w 8775304"/>
              <a:gd name="connsiteY0" fmla="*/ 6894102 h 6894102"/>
              <a:gd name="connsiteX1" fmla="*/ 0 w 8775304"/>
              <a:gd name="connsiteY1" fmla="*/ 0 h 6894102"/>
              <a:gd name="connsiteX2" fmla="*/ 8775304 w 8775304"/>
              <a:gd name="connsiteY2" fmla="*/ 27790 h 6894102"/>
              <a:gd name="connsiteX3" fmla="*/ 7060804 w 8775304"/>
              <a:gd name="connsiteY3" fmla="*/ 6885790 h 6894102"/>
              <a:gd name="connsiteX4" fmla="*/ 2144354 w 8775304"/>
              <a:gd name="connsiteY4" fmla="*/ 6894102 h 6894102"/>
              <a:gd name="connsiteX0" fmla="*/ 0 w 8838709"/>
              <a:gd name="connsiteY0" fmla="*/ 6933058 h 6933058"/>
              <a:gd name="connsiteX1" fmla="*/ 63405 w 8838709"/>
              <a:gd name="connsiteY1" fmla="*/ 0 h 6933058"/>
              <a:gd name="connsiteX2" fmla="*/ 8838709 w 8838709"/>
              <a:gd name="connsiteY2" fmla="*/ 27790 h 6933058"/>
              <a:gd name="connsiteX3" fmla="*/ 7124209 w 8838709"/>
              <a:gd name="connsiteY3" fmla="*/ 6885790 h 6933058"/>
              <a:gd name="connsiteX4" fmla="*/ 0 w 8838709"/>
              <a:gd name="connsiteY4" fmla="*/ 6933058 h 6933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8709" h="6933058">
                <a:moveTo>
                  <a:pt x="0" y="6933058"/>
                </a:moveTo>
                <a:cubicBezTo>
                  <a:pt x="693" y="4641517"/>
                  <a:pt x="62712" y="2291541"/>
                  <a:pt x="63405" y="0"/>
                </a:cubicBezTo>
                <a:lnTo>
                  <a:pt x="8838709" y="27790"/>
                </a:lnTo>
                <a:lnTo>
                  <a:pt x="7124209" y="6885790"/>
                </a:lnTo>
                <a:lnTo>
                  <a:pt x="0" y="6933058"/>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a:off x="-152882" y="-108723"/>
            <a:ext cx="8354772" cy="707091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 name="connsiteX0" fmla="*/ 2140386 w 8480391"/>
              <a:gd name="connsiteY0" fmla="*/ 6874626 h 6874626"/>
              <a:gd name="connsiteX1" fmla="*/ 0 w 8480391"/>
              <a:gd name="connsiteY1" fmla="*/ 0 h 6874626"/>
              <a:gd name="connsiteX2" fmla="*/ 8480391 w 8480391"/>
              <a:gd name="connsiteY2" fmla="*/ 8313 h 6874626"/>
              <a:gd name="connsiteX3" fmla="*/ 6765891 w 8480391"/>
              <a:gd name="connsiteY3" fmla="*/ 6866313 h 6874626"/>
              <a:gd name="connsiteX4" fmla="*/ 2140386 w 8480391"/>
              <a:gd name="connsiteY4" fmla="*/ 6874626 h 6874626"/>
              <a:gd name="connsiteX0" fmla="*/ 0 w 8531750"/>
              <a:gd name="connsiteY0" fmla="*/ 6855148 h 6866313"/>
              <a:gd name="connsiteX1" fmla="*/ 51359 w 8531750"/>
              <a:gd name="connsiteY1" fmla="*/ 0 h 6866313"/>
              <a:gd name="connsiteX2" fmla="*/ 8531750 w 8531750"/>
              <a:gd name="connsiteY2" fmla="*/ 8313 h 6866313"/>
              <a:gd name="connsiteX3" fmla="*/ 6817250 w 8531750"/>
              <a:gd name="connsiteY3" fmla="*/ 6866313 h 6866313"/>
              <a:gd name="connsiteX4" fmla="*/ 0 w 8531750"/>
              <a:gd name="connsiteY4" fmla="*/ 6855148 h 6866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31750" h="6866313">
                <a:moveTo>
                  <a:pt x="0" y="6855148"/>
                </a:moveTo>
                <a:lnTo>
                  <a:pt x="51359" y="0"/>
                </a:lnTo>
                <a:lnTo>
                  <a:pt x="8531750" y="8313"/>
                </a:lnTo>
                <a:lnTo>
                  <a:pt x="6817250" y="6866313"/>
                </a:lnTo>
                <a:lnTo>
                  <a:pt x="0" y="68551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latin typeface="Calibri" panose="020F0502020204030204" pitchFamily="34" charset="0"/>
            </a:endParaRPr>
          </a:p>
        </p:txBody>
      </p:sp>
      <p:sp>
        <p:nvSpPr>
          <p:cNvPr id="21" name="Title 1">
            <a:extLst>
              <a:ext uri="{FF2B5EF4-FFF2-40B4-BE49-F238E27FC236}">
                <a16:creationId xmlns:a16="http://schemas.microsoft.com/office/drawing/2014/main" id="{A4F26C8D-B705-4348-A234-4B2FBF92F643}"/>
              </a:ext>
            </a:extLst>
          </p:cNvPr>
          <p:cNvSpPr>
            <a:spLocks noGrp="1"/>
          </p:cNvSpPr>
          <p:nvPr>
            <p:ph type="title"/>
          </p:nvPr>
        </p:nvSpPr>
        <p:spPr>
          <a:xfrm>
            <a:off x="518775" y="841304"/>
            <a:ext cx="3865783"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24" name="Content Placeholder 2">
            <a:extLst>
              <a:ext uri="{FF2B5EF4-FFF2-40B4-BE49-F238E27FC236}">
                <a16:creationId xmlns:a16="http://schemas.microsoft.com/office/drawing/2014/main" id="{678EA636-6139-2141-9F8F-A8F65864D0B2}"/>
              </a:ext>
            </a:extLst>
          </p:cNvPr>
          <p:cNvSpPr>
            <a:spLocks noGrp="1"/>
          </p:cNvSpPr>
          <p:nvPr>
            <p:ph idx="13" hasCustomPrompt="1"/>
          </p:nvPr>
        </p:nvSpPr>
        <p:spPr>
          <a:xfrm>
            <a:off x="527090" y="2351394"/>
            <a:ext cx="3534543" cy="3774423"/>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189" indent="0">
              <a:buNone/>
              <a:defRPr sz="1800"/>
            </a:lvl2pPr>
            <a:lvl3pPr marL="914377" indent="0">
              <a:buNone/>
              <a:defRPr sz="1600"/>
            </a:lvl3pPr>
            <a:lvl4pPr marL="1371566" indent="0">
              <a:buNone/>
              <a:defRPr sz="1400"/>
            </a:lvl4pPr>
            <a:lvl5pPr marL="1828754" indent="0">
              <a:buNone/>
              <a:defRPr sz="1400"/>
            </a:lvl5pPr>
          </a:lstStyle>
          <a:p>
            <a:pPr lvl="0"/>
            <a:r>
              <a:rPr lang="en-US" dirty="0"/>
              <a:t>Edit Master text styles</a:t>
            </a:r>
          </a:p>
        </p:txBody>
      </p:sp>
      <p:cxnSp>
        <p:nvCxnSpPr>
          <p:cNvPr id="2" name="Straight Connector 1">
            <a:extLst>
              <a:ext uri="{FF2B5EF4-FFF2-40B4-BE49-F238E27FC236}">
                <a16:creationId xmlns:a16="http://schemas.microsoft.com/office/drawing/2014/main" id="{E05956AA-2D1B-6BCA-6305-CE30AC41D097}"/>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9A00AE3F-489B-E56F-916D-ECE0CFB4AB3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6" name="Text Placeholder 6">
            <a:extLst>
              <a:ext uri="{FF2B5EF4-FFF2-40B4-BE49-F238E27FC236}">
                <a16:creationId xmlns:a16="http://schemas.microsoft.com/office/drawing/2014/main" id="{5E08BB31-C2FC-5909-0D28-FDC652A4F93E}"/>
              </a:ext>
            </a:extLst>
          </p:cNvPr>
          <p:cNvSpPr>
            <a:spLocks noGrp="1"/>
          </p:cNvSpPr>
          <p:nvPr>
            <p:ph type="body" sz="quarter" idx="12" hasCustomPrompt="1"/>
          </p:nvPr>
        </p:nvSpPr>
        <p:spPr>
          <a:xfrm>
            <a:off x="6239258" y="6158305"/>
            <a:ext cx="5495542"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9" name="Footer Placeholder 13">
            <a:extLst>
              <a:ext uri="{FF2B5EF4-FFF2-40B4-BE49-F238E27FC236}">
                <a16:creationId xmlns:a16="http://schemas.microsoft.com/office/drawing/2014/main" id="{9ADD83D5-99EC-3098-C27A-B1C08D7745F3}"/>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10" name="Date Placeholder 15">
            <a:extLst>
              <a:ext uri="{FF2B5EF4-FFF2-40B4-BE49-F238E27FC236}">
                <a16:creationId xmlns:a16="http://schemas.microsoft.com/office/drawing/2014/main" id="{E17DC08C-CDDA-5BDD-F894-0052FED41FA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12" name="Slide Number Placeholder 16">
            <a:extLst>
              <a:ext uri="{FF2B5EF4-FFF2-40B4-BE49-F238E27FC236}">
                <a16:creationId xmlns:a16="http://schemas.microsoft.com/office/drawing/2014/main" id="{2BFBCD36-C913-0703-DB9E-5A69A8A1059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403644188"/>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647008078"/>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7" name="Picture 6">
            <a:extLst>
              <a:ext uri="{FF2B5EF4-FFF2-40B4-BE49-F238E27FC236}">
                <a16:creationId xmlns:a16="http://schemas.microsoft.com/office/drawing/2014/main" id="{597403DF-E49B-BB47-82B7-B2B2B122874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178848601"/>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33653"/>
            <a:ext cx="7304257"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62211"/>
            <a:ext cx="5394572" cy="1655762"/>
          </a:xfrm>
        </p:spPr>
        <p:txBody>
          <a:bodyPr>
            <a:normAutofit/>
          </a:bodyPr>
          <a:lstStyle>
            <a:lvl1pPr marL="0" indent="0" algn="l">
              <a:buNone/>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latin typeface="Calibri" panose="020F0502020204030204" pitchFamily="34" charset="0"/>
                <a:cs typeface="Calibri" panose="020F0502020204030204" pitchFamily="34" charset="0"/>
              </a:rPr>
              <a:t>SecurityBenefit.com</a:t>
            </a:r>
          </a:p>
          <a:p>
            <a:r>
              <a:rPr lang="en-US" sz="1600" b="0" i="0" dirty="0">
                <a:latin typeface="Calibri" panose="020F0502020204030204" pitchFamily="34" charset="0"/>
                <a:cs typeface="Calibri" panose="020F0502020204030204" pitchFamily="34" charset="0"/>
              </a:rPr>
              <a:t>—</a:t>
            </a:r>
          </a:p>
          <a:p>
            <a:r>
              <a:rPr lang="en-US" sz="1600" b="0" i="0" dirty="0">
                <a:latin typeface="Calibri" panose="020F0502020204030204" pitchFamily="34" charset="0"/>
                <a:cs typeface="Calibri" panose="020F0502020204030204" pitchFamily="34" charset="0"/>
              </a:rPr>
              <a:t>One Security Benefit Place</a:t>
            </a:r>
          </a:p>
          <a:p>
            <a:r>
              <a:rPr lang="en-US" sz="1600" b="0" i="0" dirty="0">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CC815860-71A8-EB49-837E-67E6A9A2D9D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7200" y="6027544"/>
            <a:ext cx="2028565" cy="373256"/>
          </a:xfrm>
          <a:prstGeom prst="rect">
            <a:avLst/>
          </a:prstGeom>
        </p:spPr>
      </p:pic>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3"/>
          <a:srcRect/>
          <a:stretch/>
        </p:blipFill>
        <p:spPr>
          <a:xfrm>
            <a:off x="7619991" y="0"/>
            <a:ext cx="4572009" cy="2743205"/>
          </a:xfrm>
          <a:prstGeom prst="rect">
            <a:avLst/>
          </a:prstGeom>
        </p:spPr>
      </p:pic>
    </p:spTree>
    <p:extLst>
      <p:ext uri="{BB962C8B-B14F-4D97-AF65-F5344CB8AC3E}">
        <p14:creationId xmlns:p14="http://schemas.microsoft.com/office/powerpoint/2010/main" val="2168651483"/>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33653"/>
            <a:ext cx="7304257"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3837429"/>
            <a:ext cx="5394572" cy="1655762"/>
          </a:xfrm>
        </p:spPr>
        <p:txBody>
          <a:bodyPr>
            <a:normAutofit/>
          </a:bodyPr>
          <a:lstStyle>
            <a:lvl1pPr marL="0" indent="0" algn="l">
              <a:buNone/>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3837429"/>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latin typeface="Calibri" panose="020F0502020204030204" pitchFamily="34" charset="0"/>
                <a:cs typeface="Calibri" panose="020F0502020204030204" pitchFamily="34" charset="0"/>
              </a:rPr>
              <a:t>SecurityBenefit.com</a:t>
            </a:r>
          </a:p>
          <a:p>
            <a:r>
              <a:rPr lang="en-US" sz="1600" b="0" i="0" dirty="0">
                <a:latin typeface="Calibri" panose="020F0502020204030204" pitchFamily="34" charset="0"/>
                <a:cs typeface="Calibri" panose="020F0502020204030204" pitchFamily="34" charset="0"/>
              </a:rPr>
              <a:t>—</a:t>
            </a:r>
          </a:p>
          <a:p>
            <a:r>
              <a:rPr lang="en-US" sz="1600" b="0" i="0" dirty="0">
                <a:latin typeface="Calibri" panose="020F0502020204030204" pitchFamily="34" charset="0"/>
                <a:cs typeface="Calibri" panose="020F0502020204030204" pitchFamily="34" charset="0"/>
              </a:rPr>
              <a:t>One Security Benefit Place</a:t>
            </a:r>
          </a:p>
          <a:p>
            <a:r>
              <a:rPr lang="en-US" sz="16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5089638A-0411-2B43-8B73-F64A9BACB435}"/>
              </a:ext>
            </a:extLst>
          </p:cNvPr>
          <p:cNvPicPr>
            <a:picLocks noChangeAspect="1"/>
          </p:cNvPicPr>
          <p:nvPr userDrawn="1"/>
        </p:nvPicPr>
        <p:blipFill>
          <a:blip r:embed="rId2"/>
          <a:srcRect/>
          <a:stretch/>
        </p:blipFill>
        <p:spPr>
          <a:xfrm>
            <a:off x="488778" y="5420724"/>
            <a:ext cx="4730872" cy="1063117"/>
          </a:xfrm>
          <a:prstGeom prst="rect">
            <a:avLst/>
          </a:prstGeom>
        </p:spPr>
      </p:pic>
      <p:pic>
        <p:nvPicPr>
          <p:cNvPr id="11" name="Picture 10">
            <a:extLst>
              <a:ext uri="{FF2B5EF4-FFF2-40B4-BE49-F238E27FC236}">
                <a16:creationId xmlns:a16="http://schemas.microsoft.com/office/drawing/2014/main" id="{C609371E-01EA-394D-98D5-1F9FFB88E591}"/>
              </a:ext>
            </a:extLst>
          </p:cNvPr>
          <p:cNvPicPr>
            <a:picLocks noChangeAspect="1"/>
          </p:cNvPicPr>
          <p:nvPr userDrawn="1"/>
        </p:nvPicPr>
        <p:blipFill>
          <a:blip r:embed="rId3"/>
          <a:srcRect/>
          <a:stretch/>
        </p:blipFill>
        <p:spPr>
          <a:xfrm>
            <a:off x="7619991" y="0"/>
            <a:ext cx="4572009" cy="2743205"/>
          </a:xfrm>
          <a:prstGeom prst="rect">
            <a:avLst/>
          </a:prstGeom>
        </p:spPr>
      </p:pic>
    </p:spTree>
    <p:extLst>
      <p:ext uri="{BB962C8B-B14F-4D97-AF65-F5344CB8AC3E}">
        <p14:creationId xmlns:p14="http://schemas.microsoft.com/office/powerpoint/2010/main" val="3431150588"/>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0206"/>
            <a:ext cx="7304257" cy="1895347"/>
          </a:xfrm>
        </p:spPr>
        <p:txBody>
          <a:bodyPr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34774"/>
            <a:ext cx="5394572" cy="1655762"/>
          </a:xfrm>
        </p:spPr>
        <p:txBody>
          <a:bodyPr>
            <a:normAutofit/>
          </a:bodyPr>
          <a:lstStyle>
            <a:lvl1pPr marL="0" indent="0" algn="l">
              <a:buNone/>
              <a:defRPr sz="16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solidFill>
                  <a:schemeClr val="tx1"/>
                </a:solidFill>
                <a:latin typeface="Calibri" panose="020F0502020204030204" pitchFamily="34" charset="0"/>
                <a:cs typeface="Calibri" panose="020F0502020204030204" pitchFamily="34" charset="0"/>
              </a:rPr>
              <a:t>SecurityBenefit.com</a:t>
            </a:r>
          </a:p>
          <a:p>
            <a:r>
              <a:rPr lang="en-US" sz="1600" b="0" i="0" dirty="0">
                <a:solidFill>
                  <a:schemeClr val="tx1"/>
                </a:solidFill>
                <a:latin typeface="Calibri" panose="020F0502020204030204" pitchFamily="34" charset="0"/>
                <a:cs typeface="Calibri" panose="020F0502020204030204" pitchFamily="34" charset="0"/>
              </a:rPr>
              <a:t>—</a:t>
            </a:r>
          </a:p>
          <a:p>
            <a:r>
              <a:rPr lang="en-US" sz="1600" b="0" i="0" dirty="0">
                <a:solidFill>
                  <a:schemeClr val="tx1"/>
                </a:solidFill>
                <a:latin typeface="Calibri" panose="020F0502020204030204" pitchFamily="34" charset="0"/>
                <a:cs typeface="Calibri" panose="020F0502020204030204" pitchFamily="34" charset="0"/>
              </a:rPr>
              <a:t>One Security Benefit Place</a:t>
            </a:r>
          </a:p>
          <a:p>
            <a:r>
              <a:rPr lang="en-US" sz="1600" b="0" i="0" dirty="0">
                <a:solidFill>
                  <a:schemeClr val="tx1"/>
                </a:solidFill>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00B0F590-EED4-574E-B2FD-3590E62EAF0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61727" y="6027544"/>
            <a:ext cx="2019511" cy="373256"/>
          </a:xfrm>
          <a:prstGeom prst="rect">
            <a:avLst/>
          </a:prstGeom>
        </p:spPr>
      </p:pic>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spTree>
    <p:extLst>
      <p:ext uri="{BB962C8B-B14F-4D97-AF65-F5344CB8AC3E}">
        <p14:creationId xmlns:p14="http://schemas.microsoft.com/office/powerpoint/2010/main" val="3804133782"/>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1_Title and Content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8DE455-5003-92E3-B184-6E95C902CD5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4" name="Text Placeholder 6">
            <a:extLst>
              <a:ext uri="{FF2B5EF4-FFF2-40B4-BE49-F238E27FC236}">
                <a16:creationId xmlns:a16="http://schemas.microsoft.com/office/drawing/2014/main" id="{BFF1A1FD-1B9A-10F2-817E-B7C4C4CD2DC2}"/>
              </a:ext>
            </a:extLst>
          </p:cNvPr>
          <p:cNvSpPr>
            <a:spLocks noGrp="1"/>
          </p:cNvSpPr>
          <p:nvPr>
            <p:ph type="body" sz="quarter" idx="12" hasCustomPrompt="1"/>
          </p:nvPr>
        </p:nvSpPr>
        <p:spPr>
          <a:xfrm>
            <a:off x="6239258" y="6158305"/>
            <a:ext cx="5495542"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5" name="Footer Placeholder 13">
            <a:extLst>
              <a:ext uri="{FF2B5EF4-FFF2-40B4-BE49-F238E27FC236}">
                <a16:creationId xmlns:a16="http://schemas.microsoft.com/office/drawing/2014/main" id="{7EB42043-5E07-8328-2896-A312A43F782D}"/>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6" name="Date Placeholder 15">
            <a:extLst>
              <a:ext uri="{FF2B5EF4-FFF2-40B4-BE49-F238E27FC236}">
                <a16:creationId xmlns:a16="http://schemas.microsoft.com/office/drawing/2014/main" id="{BD18A2B3-35F5-B3A9-EBCD-8BFF604CA01E}"/>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2026/01/05</a:t>
            </a:r>
            <a:endParaRPr lang="en-US" dirty="0"/>
          </a:p>
        </p:txBody>
      </p:sp>
      <p:sp>
        <p:nvSpPr>
          <p:cNvPr id="7" name="Slide Number Placeholder 16">
            <a:extLst>
              <a:ext uri="{FF2B5EF4-FFF2-40B4-BE49-F238E27FC236}">
                <a16:creationId xmlns:a16="http://schemas.microsoft.com/office/drawing/2014/main" id="{86BF1285-534C-1BDF-F30A-174E3ECED116}"/>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8" name="Straight Connector 7">
            <a:extLst>
              <a:ext uri="{FF2B5EF4-FFF2-40B4-BE49-F238E27FC236}">
                <a16:creationId xmlns:a16="http://schemas.microsoft.com/office/drawing/2014/main" id="{679828E1-563C-6BD5-3EA1-ED30A216F6F3}"/>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821405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69900"/>
            <a:ext cx="11277600" cy="947096"/>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595125"/>
            <a:ext cx="11277600" cy="4385051"/>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SB-10032-72</a:t>
            </a:r>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2026/01/05</a:t>
            </a:r>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324264429"/>
      </p:ext>
    </p:extLst>
  </p:cSld>
  <p:clrMap bg1="lt1" tx1="dk1" bg2="lt2" tx2="dk2" accent1="accent1" accent2="accent2" accent3="accent3" accent4="accent4" accent5="accent5" accent6="accent6" hlink="hlink" folHlink="folHlink"/>
  <p:sldLayoutIdLst>
    <p:sldLayoutId id="2147483674" r:id="rId1"/>
    <p:sldLayoutId id="2147483730" r:id="rId2"/>
    <p:sldLayoutId id="2147483699" r:id="rId3"/>
    <p:sldLayoutId id="2147483734" r:id="rId4"/>
    <p:sldLayoutId id="2147483700" r:id="rId5"/>
    <p:sldLayoutId id="2147483735" r:id="rId6"/>
    <p:sldLayoutId id="2147483701" r:id="rId7"/>
    <p:sldLayoutId id="2147483736" r:id="rId8"/>
    <p:sldLayoutId id="2147483703" r:id="rId9"/>
    <p:sldLayoutId id="2147483704" r:id="rId10"/>
    <p:sldLayoutId id="2147483739" r:id="rId11"/>
    <p:sldLayoutId id="2147483740" r:id="rId12"/>
    <p:sldLayoutId id="2147483741" r:id="rId13"/>
    <p:sldLayoutId id="2147483742" r:id="rId14"/>
    <p:sldLayoutId id="2147483743" r:id="rId15"/>
    <p:sldLayoutId id="2147483705" r:id="rId16"/>
    <p:sldLayoutId id="2147483722" r:id="rId17"/>
    <p:sldLayoutId id="2147483706" r:id="rId18"/>
    <p:sldLayoutId id="2147483738" r:id="rId19"/>
    <p:sldLayoutId id="2147483708" r:id="rId20"/>
    <p:sldLayoutId id="2147483709" r:id="rId21"/>
    <p:sldLayoutId id="2147483728" r:id="rId22"/>
    <p:sldLayoutId id="2147483711" r:id="rId23"/>
    <p:sldLayoutId id="2147483710" r:id="rId24"/>
    <p:sldLayoutId id="2147483732" r:id="rId25"/>
    <p:sldLayoutId id="2147483737" r:id="rId26"/>
    <p:sldLayoutId id="2147483731" r:id="rId27"/>
    <p:sldLayoutId id="2147483707" r:id="rId28"/>
    <p:sldLayoutId id="2147483746" r:id="rId29"/>
    <p:sldLayoutId id="2147483725" r:id="rId30"/>
    <p:sldLayoutId id="2147483726" r:id="rId31"/>
    <p:sldLayoutId id="2147483727" r:id="rId32"/>
    <p:sldLayoutId id="2147483723" r:id="rId33"/>
    <p:sldLayoutId id="2147483724" r:id="rId34"/>
    <p:sldLayoutId id="2147483712" r:id="rId35"/>
    <p:sldLayoutId id="2147483713" r:id="rId36"/>
    <p:sldLayoutId id="2147483714" r:id="rId37"/>
    <p:sldLayoutId id="2147483715" r:id="rId38"/>
    <p:sldLayoutId id="2147483716" r:id="rId39"/>
    <p:sldLayoutId id="2147483744" r:id="rId40"/>
    <p:sldLayoutId id="2147483719" r:id="rId41"/>
    <p:sldLayoutId id="2147483733" r:id="rId42"/>
    <p:sldLayoutId id="2147483720" r:id="rId43"/>
    <p:sldLayoutId id="2147483729" r:id="rId44"/>
    <p:sldLayoutId id="2147483721" r:id="rId45"/>
    <p:sldLayoutId id="2147483745" r:id="rId46"/>
  </p:sldLayoutIdLst>
  <p:transition>
    <p:fade/>
  </p:transition>
  <p:hf hdr="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288">
          <p15:clr>
            <a:srgbClr val="F26B43"/>
          </p15:clr>
        </p15:guide>
        <p15:guide id="4" orient="horz" pos="288">
          <p15:clr>
            <a:srgbClr val="F26B43"/>
          </p15:clr>
        </p15:guide>
        <p15:guide id="5" orient="horz" pos="4032">
          <p15:clr>
            <a:srgbClr val="F26B43"/>
          </p15:clr>
        </p15:guide>
        <p15:guide id="6" pos="739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22.png"/><Relationship Id="rId4" Type="http://schemas.microsoft.com/office/2007/relationships/hdphoto" Target="../media/hdphoto2.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1.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21.xml"/><Relationship Id="rId4" Type="http://schemas.openxmlformats.org/officeDocument/2006/relationships/chart" Target="../charts/chart4.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3.xml"/><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21.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6.xml"/><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4.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40.xml"/><Relationship Id="rId4" Type="http://schemas.openxmlformats.org/officeDocument/2006/relationships/image" Target="../media/image34.emf"/></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46.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46.xml"/><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46.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46.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46.xml"/><Relationship Id="rId4" Type="http://schemas.openxmlformats.org/officeDocument/2006/relationships/chart" Target="../charts/chart5.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2.jpg"/><Relationship Id="rId2" Type="http://schemas.openxmlformats.org/officeDocument/2006/relationships/notesSlide" Target="../notesSlides/notesSlide26.xml"/><Relationship Id="rId1" Type="http://schemas.openxmlformats.org/officeDocument/2006/relationships/slideLayout" Target="../slideLayouts/slideLayout21.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8000"/>
                    </a14:imgEffect>
                  </a14:imgLayer>
                </a14:imgProps>
              </a:ext>
            </a:extLst>
          </a:blip>
          <a:srcRect/>
          <a:stretch>
            <a:fillRect t="-9000" b="-9000"/>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791296-604A-711B-D332-1D6FE79C9FE7}"/>
              </a:ext>
            </a:extLst>
          </p:cNvPr>
          <p:cNvSpPr/>
          <p:nvPr/>
        </p:nvSpPr>
        <p:spPr>
          <a:xfrm rot="16200000">
            <a:off x="1116106" y="-1116107"/>
            <a:ext cx="6858000" cy="9090212"/>
          </a:xfrm>
          <a:prstGeom prst="rect">
            <a:avLst/>
          </a:prstGeom>
          <a:gradFill>
            <a:gsLst>
              <a:gs pos="0">
                <a:srgbClr val="000000">
                  <a:lumMod val="100000"/>
                  <a:alpha val="68000"/>
                </a:srgbClr>
              </a:gs>
              <a:gs pos="100000">
                <a:srgbClr val="000000">
                  <a:alpha val="0"/>
                </a:srgb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57200" y="3723317"/>
            <a:ext cx="6367848" cy="1895347"/>
          </a:xfrm>
        </p:spPr>
        <p:txBody>
          <a:bodyPr anchor="t">
            <a:normAutofit fontScale="90000"/>
          </a:bodyPr>
          <a:lstStyle/>
          <a:p>
            <a:r>
              <a:rPr lang="en-US" dirty="0"/>
              <a:t>Keys to Success During the</a:t>
            </a:r>
            <a:br>
              <a:rPr lang="en-US" dirty="0"/>
            </a:br>
            <a:r>
              <a:rPr lang="en-US" dirty="0"/>
              <a:t>Great Wealth Transfer</a:t>
            </a:r>
          </a:p>
        </p:txBody>
      </p:sp>
      <p:sp>
        <p:nvSpPr>
          <p:cNvPr id="5" name="TextBox 4"/>
          <p:cNvSpPr txBox="1"/>
          <p:nvPr/>
        </p:nvSpPr>
        <p:spPr>
          <a:xfrm>
            <a:off x="463550" y="2853755"/>
            <a:ext cx="7128555" cy="338554"/>
          </a:xfrm>
          <a:prstGeom prst="rect">
            <a:avLst/>
          </a:prstGeom>
          <a:noFill/>
        </p:spPr>
        <p:txBody>
          <a:bodyPr wrap="square" lIns="0" rtlCol="0">
            <a:spAutoFit/>
          </a:bodyPr>
          <a:lstStyle/>
          <a:p>
            <a:r>
              <a:rPr lang="en-US" sz="1600" spc="300" dirty="0">
                <a:solidFill>
                  <a:schemeClr val="bg1"/>
                </a:solidFill>
                <a:latin typeface="Calibri Light" panose="020F0302020204030204" pitchFamily="34" charset="0"/>
              </a:rPr>
              <a:t>SECURITY BENEFIT LIFE INSURANCE COMPANY</a:t>
            </a:r>
          </a:p>
        </p:txBody>
      </p:sp>
      <p:cxnSp>
        <p:nvCxnSpPr>
          <p:cNvPr id="11" name="Straight Connector 10">
            <a:extLst>
              <a:ext uri="{FF2B5EF4-FFF2-40B4-BE49-F238E27FC236}">
                <a16:creationId xmlns:a16="http://schemas.microsoft.com/office/drawing/2014/main" id="{4FBFAFB9-1E29-0B14-7304-52BB99B6C524}"/>
              </a:ext>
            </a:extLst>
          </p:cNvPr>
          <p:cNvCxnSpPr>
            <a:cxnSpLocks/>
          </p:cNvCxnSpPr>
          <p:nvPr/>
        </p:nvCxnSpPr>
        <p:spPr>
          <a:xfrm>
            <a:off x="473242" y="3457802"/>
            <a:ext cx="842211"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D82A42A5-ED7E-FE34-54C7-4B6EF64E910D}"/>
              </a:ext>
            </a:extLst>
          </p:cNvPr>
          <p:cNvSpPr/>
          <p:nvPr/>
        </p:nvSpPr>
        <p:spPr>
          <a:xfrm>
            <a:off x="0" y="4057651"/>
            <a:ext cx="12192000" cy="2800349"/>
          </a:xfrm>
          <a:prstGeom prst="rect">
            <a:avLst/>
          </a:prstGeom>
          <a:gradFill>
            <a:gsLst>
              <a:gs pos="0">
                <a:srgbClr val="000000">
                  <a:alpha val="0"/>
                </a:srgbClr>
              </a:gs>
              <a:gs pos="100000">
                <a:srgbClr val="000000">
                  <a:alpha val="49336"/>
                </a:srgb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09177DB8-BA09-A283-3D07-A037327F31EC}"/>
              </a:ext>
            </a:extLst>
          </p:cNvPr>
          <p:cNvSpPr txBox="1">
            <a:spLocks/>
          </p:cNvSpPr>
          <p:nvPr/>
        </p:nvSpPr>
        <p:spPr>
          <a:xfrm>
            <a:off x="7592105" y="6004863"/>
            <a:ext cx="4353485" cy="437526"/>
          </a:xfrm>
          <a:prstGeom prst="rect">
            <a:avLst/>
          </a:prstGeom>
        </p:spPr>
        <p:txBody>
          <a:bodyPr vert="horz" lIns="0" tIns="0" rIns="0" bIns="0" rtlCol="0" anchor="b">
            <a:normAutofit/>
          </a:bodyPr>
          <a:lstStyle>
            <a:lvl1pPr indent="0" algn="r" defTabSz="684566">
              <a:lnSpc>
                <a:spcPct val="90000"/>
              </a:lnSpc>
              <a:spcBef>
                <a:spcPts val="749"/>
              </a:spcBef>
              <a:buFont typeface="Arial" panose="020B0604020202020204" pitchFamily="34" charset="0"/>
              <a:buNone/>
              <a:defRPr sz="898" b="1" i="0">
                <a:latin typeface="Calibri" panose="020F0502020204030204" pitchFamily="34" charset="0"/>
                <a:cs typeface="Calibri" panose="020F0502020204030204" pitchFamily="34" charset="0"/>
              </a:defRPr>
            </a:lvl1pPr>
            <a:lvl2pPr marL="342283" indent="0" defTabSz="684566">
              <a:lnSpc>
                <a:spcPct val="90000"/>
              </a:lnSpc>
              <a:spcBef>
                <a:spcPts val="374"/>
              </a:spcBef>
              <a:buFont typeface="Arial" panose="020B0604020202020204" pitchFamily="34" charset="0"/>
              <a:buNone/>
              <a:defRPr sz="1497" b="0" i="0">
                <a:solidFill>
                  <a:schemeClr val="bg1"/>
                </a:solidFill>
                <a:cs typeface="Calibri" panose="020F0502020204030204" pitchFamily="34" charset="0"/>
              </a:defRPr>
            </a:lvl2pPr>
            <a:lvl3pPr marL="684566" indent="0" defTabSz="684566">
              <a:lnSpc>
                <a:spcPct val="90000"/>
              </a:lnSpc>
              <a:spcBef>
                <a:spcPts val="374"/>
              </a:spcBef>
              <a:buFont typeface="Arial" panose="020B0604020202020204" pitchFamily="34" charset="0"/>
              <a:buNone/>
              <a:defRPr sz="1348" b="0" i="0">
                <a:solidFill>
                  <a:schemeClr val="bg1"/>
                </a:solidFill>
                <a:cs typeface="Calibri" panose="020F0502020204030204" pitchFamily="34" charset="0"/>
              </a:defRPr>
            </a:lvl3pPr>
            <a:lvl4pPr marL="1026848" indent="0" defTabSz="684566">
              <a:lnSpc>
                <a:spcPct val="90000"/>
              </a:lnSpc>
              <a:spcBef>
                <a:spcPts val="374"/>
              </a:spcBef>
              <a:buFont typeface="Arial" panose="020B0604020202020204" pitchFamily="34" charset="0"/>
              <a:buNone/>
              <a:defRPr sz="1198" b="0" i="0">
                <a:solidFill>
                  <a:schemeClr val="bg1"/>
                </a:solidFill>
                <a:cs typeface="Calibri" panose="020F0502020204030204" pitchFamily="34" charset="0"/>
              </a:defRPr>
            </a:lvl4pPr>
            <a:lvl5pPr marL="1369131" indent="0" defTabSz="684566">
              <a:lnSpc>
                <a:spcPct val="90000"/>
              </a:lnSpc>
              <a:spcBef>
                <a:spcPts val="374"/>
              </a:spcBef>
              <a:buFont typeface="Arial" panose="020B0604020202020204" pitchFamily="34" charset="0"/>
              <a:buNone/>
              <a:defRPr sz="1198" b="0" i="0">
                <a:solidFill>
                  <a:schemeClr val="bg1"/>
                </a:solidFill>
                <a:cs typeface="Calibri" panose="020F0502020204030204" pitchFamily="34" charset="0"/>
              </a:defRPr>
            </a:lvl5pPr>
            <a:lvl6pPr marL="1882555" indent="-171141" defTabSz="684566">
              <a:lnSpc>
                <a:spcPct val="90000"/>
              </a:lnSpc>
              <a:spcBef>
                <a:spcPts val="374"/>
              </a:spcBef>
              <a:buFont typeface="Arial" panose="020B0604020202020204" pitchFamily="34" charset="0"/>
              <a:buChar char="•"/>
              <a:defRPr sz="1348"/>
            </a:lvl6pPr>
            <a:lvl7pPr marL="2224838" indent="-171141" defTabSz="684566">
              <a:lnSpc>
                <a:spcPct val="90000"/>
              </a:lnSpc>
              <a:spcBef>
                <a:spcPts val="374"/>
              </a:spcBef>
              <a:buFont typeface="Arial" panose="020B0604020202020204" pitchFamily="34" charset="0"/>
              <a:buChar char="•"/>
              <a:defRPr sz="1348"/>
            </a:lvl7pPr>
            <a:lvl8pPr marL="2567121" indent="-171141" defTabSz="684566">
              <a:lnSpc>
                <a:spcPct val="90000"/>
              </a:lnSpc>
              <a:spcBef>
                <a:spcPts val="374"/>
              </a:spcBef>
              <a:buFont typeface="Arial" panose="020B0604020202020204" pitchFamily="34" charset="0"/>
              <a:buChar char="•"/>
              <a:defRPr sz="1348"/>
            </a:lvl8pPr>
            <a:lvl9pPr marL="2909404" indent="-171141" defTabSz="684566">
              <a:lnSpc>
                <a:spcPct val="90000"/>
              </a:lnSpc>
              <a:spcBef>
                <a:spcPts val="374"/>
              </a:spcBef>
              <a:buFont typeface="Arial" panose="020B0604020202020204" pitchFamily="34" charset="0"/>
              <a:buChar char="•"/>
              <a:defRPr sz="1348"/>
            </a:lvl9pPr>
          </a:lstStyle>
          <a:p>
            <a:r>
              <a:rPr lang="en-US" sz="1200" dirty="0">
                <a:solidFill>
                  <a:schemeClr val="bg1"/>
                </a:solidFill>
              </a:rPr>
              <a:t>FINANCIAL PROFESSIONAL USE ONLY</a:t>
            </a:r>
          </a:p>
        </p:txBody>
      </p:sp>
      <p:pic>
        <p:nvPicPr>
          <p:cNvPr id="6" name="Picture 5">
            <a:extLst>
              <a:ext uri="{FF2B5EF4-FFF2-40B4-BE49-F238E27FC236}">
                <a16:creationId xmlns:a16="http://schemas.microsoft.com/office/drawing/2014/main" id="{9930874D-EC8A-682D-06BA-82A6AC8F204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457200" y="6027544"/>
            <a:ext cx="2028565" cy="373256"/>
          </a:xfrm>
          <a:prstGeom prst="rect">
            <a:avLst/>
          </a:prstGeom>
        </p:spPr>
      </p:pic>
    </p:spTree>
    <p:extLst>
      <p:ext uri="{BB962C8B-B14F-4D97-AF65-F5344CB8AC3E}">
        <p14:creationId xmlns:p14="http://schemas.microsoft.com/office/powerpoint/2010/main" val="26387145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0483A-3CD9-0EDA-8428-BF602BBEED69}"/>
              </a:ext>
            </a:extLst>
          </p:cNvPr>
          <p:cNvSpPr>
            <a:spLocks noGrp="1"/>
          </p:cNvSpPr>
          <p:nvPr>
            <p:ph type="title"/>
          </p:nvPr>
        </p:nvSpPr>
        <p:spPr/>
        <p:txBody>
          <a:bodyPr/>
          <a:lstStyle/>
          <a:p>
            <a:r>
              <a:rPr lang="en-US" dirty="0"/>
              <a:t>Speaker Slide</a:t>
            </a:r>
          </a:p>
        </p:txBody>
      </p:sp>
      <p:sp>
        <p:nvSpPr>
          <p:cNvPr id="3" name="Content Placeholder 2">
            <a:extLst>
              <a:ext uri="{FF2B5EF4-FFF2-40B4-BE49-F238E27FC236}">
                <a16:creationId xmlns:a16="http://schemas.microsoft.com/office/drawing/2014/main" id="{71D09D2E-2887-E638-7701-82B554B4C654}"/>
              </a:ext>
            </a:extLst>
          </p:cNvPr>
          <p:cNvSpPr>
            <a:spLocks noGrp="1"/>
          </p:cNvSpPr>
          <p:nvPr>
            <p:ph idx="1"/>
          </p:nvPr>
        </p:nvSpPr>
        <p:spPr/>
        <p:txBody>
          <a:bodyPr/>
          <a:lstStyle/>
          <a:p>
            <a:r>
              <a:rPr lang="en-US" dirty="0"/>
              <a:t>Placeholder</a:t>
            </a:r>
          </a:p>
        </p:txBody>
      </p:sp>
      <p:sp>
        <p:nvSpPr>
          <p:cNvPr id="5" name="Date Placeholder 4">
            <a:extLst>
              <a:ext uri="{FF2B5EF4-FFF2-40B4-BE49-F238E27FC236}">
                <a16:creationId xmlns:a16="http://schemas.microsoft.com/office/drawing/2014/main" id="{55CAAEE6-C140-B840-16C5-971CF1BAB9E3}"/>
              </a:ext>
            </a:extLst>
          </p:cNvPr>
          <p:cNvSpPr>
            <a:spLocks noGrp="1"/>
          </p:cNvSpPr>
          <p:nvPr>
            <p:ph type="dt" sz="half" idx="2"/>
          </p:nvPr>
        </p:nvSpPr>
        <p:spPr/>
        <p:txBody>
          <a:bodyPr/>
          <a:lstStyle/>
          <a:p>
            <a:r>
              <a:rPr lang="en-US"/>
              <a:t>2026/01/05</a:t>
            </a:r>
            <a:endParaRPr lang="en-US" dirty="0"/>
          </a:p>
        </p:txBody>
      </p:sp>
      <p:sp>
        <p:nvSpPr>
          <p:cNvPr id="6" name="Footer Placeholder 5">
            <a:extLst>
              <a:ext uri="{FF2B5EF4-FFF2-40B4-BE49-F238E27FC236}">
                <a16:creationId xmlns:a16="http://schemas.microsoft.com/office/drawing/2014/main" id="{C4455004-E6FC-9350-BEF4-795655413563}"/>
              </a:ext>
            </a:extLst>
          </p:cNvPr>
          <p:cNvSpPr>
            <a:spLocks noGrp="1"/>
          </p:cNvSpPr>
          <p:nvPr>
            <p:ph type="ftr" sz="quarter" idx="3"/>
          </p:nvPr>
        </p:nvSpPr>
        <p:spPr/>
        <p:txBody>
          <a:bodyPr/>
          <a:lstStyle/>
          <a:p>
            <a:r>
              <a:rPr lang="en-US" dirty="0"/>
              <a:t>SB-10032-72</a:t>
            </a:r>
          </a:p>
        </p:txBody>
      </p:sp>
      <p:sp>
        <p:nvSpPr>
          <p:cNvPr id="7" name="Slide Number Placeholder 6">
            <a:extLst>
              <a:ext uri="{FF2B5EF4-FFF2-40B4-BE49-F238E27FC236}">
                <a16:creationId xmlns:a16="http://schemas.microsoft.com/office/drawing/2014/main" id="{60FC731B-9923-6AA8-C615-35FB33AF83AA}"/>
              </a:ext>
            </a:extLst>
          </p:cNvPr>
          <p:cNvSpPr>
            <a:spLocks noGrp="1"/>
          </p:cNvSpPr>
          <p:nvPr>
            <p:ph type="sldNum" sz="quarter" idx="4"/>
          </p:nvPr>
        </p:nvSpPr>
        <p:spPr/>
        <p:txBody>
          <a:bodyPr/>
          <a:lstStyle/>
          <a:p>
            <a:fld id="{1C0B272F-4456-0844-949C-3E7D42274ABC}" type="slidenum">
              <a:rPr lang="en-US" smtClean="0"/>
              <a:pPr/>
              <a:t>2</a:t>
            </a:fld>
            <a:endParaRPr lang="en-US" dirty="0"/>
          </a:p>
        </p:txBody>
      </p:sp>
      <p:sp>
        <p:nvSpPr>
          <p:cNvPr id="8" name="Text Placeholder 3">
            <a:extLst>
              <a:ext uri="{FF2B5EF4-FFF2-40B4-BE49-F238E27FC236}">
                <a16:creationId xmlns:a16="http://schemas.microsoft.com/office/drawing/2014/main" id="{8714ADB1-021A-FDB5-7290-EF63908D48DE}"/>
              </a:ext>
            </a:extLst>
          </p:cNvPr>
          <p:cNvSpPr>
            <a:spLocks noGrp="1"/>
          </p:cNvSpPr>
          <p:nvPr>
            <p:ph type="body" sz="quarter" idx="12"/>
          </p:nvPr>
        </p:nvSpPr>
        <p:spPr/>
        <p:txBody>
          <a:bodyPr/>
          <a:lstStyle/>
          <a:p>
            <a:r>
              <a:rPr lang="en-US" sz="1200" dirty="0"/>
              <a:t>FINANCIAL PROFESSIONAL USE ONLY</a:t>
            </a:r>
          </a:p>
        </p:txBody>
      </p:sp>
    </p:spTree>
    <p:extLst>
      <p:ext uri="{BB962C8B-B14F-4D97-AF65-F5344CB8AC3E}">
        <p14:creationId xmlns:p14="http://schemas.microsoft.com/office/powerpoint/2010/main" val="384734070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9CA3A0B-C913-8042-B7BC-5EE48B4B4A72}"/>
              </a:ext>
            </a:extLst>
          </p:cNvPr>
          <p:cNvSpPr>
            <a:spLocks noGrp="1"/>
          </p:cNvSpPr>
          <p:nvPr>
            <p:ph idx="1"/>
          </p:nvPr>
        </p:nvSpPr>
        <p:spPr>
          <a:xfrm>
            <a:off x="457201" y="2719144"/>
            <a:ext cx="5753097" cy="2446112"/>
          </a:xfrm>
        </p:spPr>
        <p:txBody>
          <a:bodyPr>
            <a:normAutofit/>
          </a:bodyPr>
          <a:lstStyle/>
          <a:p>
            <a:r>
              <a:rPr lang="en-US" dirty="0"/>
              <a:t> “The Great Wealth Transfer” Opportunity</a:t>
            </a:r>
          </a:p>
          <a:p>
            <a:r>
              <a:rPr lang="en-US" dirty="0"/>
              <a:t> The Retention Challenge </a:t>
            </a:r>
          </a:p>
          <a:p>
            <a:r>
              <a:rPr lang="en-US" dirty="0"/>
              <a:t> Keys to Your Success</a:t>
            </a:r>
          </a:p>
          <a:p>
            <a:r>
              <a:rPr lang="en-US" dirty="0"/>
              <a:t> How Can We Help?</a:t>
            </a:r>
          </a:p>
        </p:txBody>
      </p:sp>
      <p:sp>
        <p:nvSpPr>
          <p:cNvPr id="2" name="Title 1"/>
          <p:cNvSpPr>
            <a:spLocks noGrp="1"/>
          </p:cNvSpPr>
          <p:nvPr>
            <p:ph type="title"/>
          </p:nvPr>
        </p:nvSpPr>
        <p:spPr>
          <a:xfrm>
            <a:off x="450362" y="1692745"/>
            <a:ext cx="5022591" cy="926409"/>
          </a:xfrm>
        </p:spPr>
        <p:txBody>
          <a:bodyPr anchor="ctr">
            <a:normAutofit/>
          </a:bodyPr>
          <a:lstStyle/>
          <a:p>
            <a:r>
              <a:rPr lang="en-US" dirty="0"/>
              <a:t>Agenda</a:t>
            </a:r>
          </a:p>
        </p:txBody>
      </p:sp>
      <p:sp>
        <p:nvSpPr>
          <p:cNvPr id="7" name="Text Placeholder 6">
            <a:extLst>
              <a:ext uri="{FF2B5EF4-FFF2-40B4-BE49-F238E27FC236}">
                <a16:creationId xmlns:a16="http://schemas.microsoft.com/office/drawing/2014/main" id="{E964F870-2D25-C749-8460-746E5649EC2B}"/>
              </a:ext>
            </a:extLst>
          </p:cNvPr>
          <p:cNvSpPr>
            <a:spLocks noGrp="1"/>
          </p:cNvSpPr>
          <p:nvPr>
            <p:ph type="body" sz="quarter" idx="12"/>
          </p:nvPr>
        </p:nvSpPr>
        <p:spPr>
          <a:xfrm>
            <a:off x="6210299" y="6086924"/>
            <a:ext cx="5524501" cy="301175"/>
          </a:xfrm>
        </p:spPr>
        <p:txBody>
          <a:bodyPr>
            <a:normAutofit/>
          </a:bodyPr>
          <a:lstStyle/>
          <a:p>
            <a:r>
              <a:rPr lang="en-US" sz="1200" dirty="0"/>
              <a:t>FINANCIAL PROFESSIONAL USE ONLY</a:t>
            </a:r>
          </a:p>
        </p:txBody>
      </p:sp>
      <p:sp>
        <p:nvSpPr>
          <p:cNvPr id="12" name="Footer Placeholder 11">
            <a:extLst>
              <a:ext uri="{FF2B5EF4-FFF2-40B4-BE49-F238E27FC236}">
                <a16:creationId xmlns:a16="http://schemas.microsoft.com/office/drawing/2014/main" id="{640F7EBD-1990-8A42-BFE3-404A9B350D88}"/>
              </a:ext>
            </a:extLst>
          </p:cNvPr>
          <p:cNvSpPr>
            <a:spLocks noGrp="1"/>
          </p:cNvSpPr>
          <p:nvPr>
            <p:ph type="ftr" sz="quarter" idx="3"/>
          </p:nvPr>
        </p:nvSpPr>
        <p:spPr>
          <a:xfrm>
            <a:off x="2552701" y="6158306"/>
            <a:ext cx="2057400" cy="229794"/>
          </a:xfrm>
        </p:spPr>
        <p:txBody>
          <a:bodyPr/>
          <a:lstStyle/>
          <a:p>
            <a:r>
              <a:rPr lang="en-US" dirty="0"/>
              <a:t>SB-10032-72</a:t>
            </a:r>
          </a:p>
        </p:txBody>
      </p:sp>
      <p:sp>
        <p:nvSpPr>
          <p:cNvPr id="11" name="Date Placeholder 10">
            <a:extLst>
              <a:ext uri="{FF2B5EF4-FFF2-40B4-BE49-F238E27FC236}">
                <a16:creationId xmlns:a16="http://schemas.microsoft.com/office/drawing/2014/main" id="{6CD98D16-9721-F74B-9F2D-17C452D61C0D}"/>
              </a:ext>
            </a:extLst>
          </p:cNvPr>
          <p:cNvSpPr>
            <a:spLocks noGrp="1"/>
          </p:cNvSpPr>
          <p:nvPr>
            <p:ph type="dt" sz="half" idx="2"/>
          </p:nvPr>
        </p:nvSpPr>
        <p:spPr>
          <a:xfrm>
            <a:off x="4724400" y="6158305"/>
            <a:ext cx="748553" cy="229794"/>
          </a:xfrm>
        </p:spPr>
        <p:txBody>
          <a:bodyPr/>
          <a:lstStyle/>
          <a:p>
            <a:r>
              <a:rPr lang="en-US"/>
              <a:t>2026/01/05</a:t>
            </a:r>
            <a:endParaRPr lang="en-US" dirty="0"/>
          </a:p>
        </p:txBody>
      </p:sp>
      <p:sp>
        <p:nvSpPr>
          <p:cNvPr id="13" name="Slide Number Placeholder 12">
            <a:extLst>
              <a:ext uri="{FF2B5EF4-FFF2-40B4-BE49-F238E27FC236}">
                <a16:creationId xmlns:a16="http://schemas.microsoft.com/office/drawing/2014/main" id="{E351528F-C93B-B547-A1A2-2894B087237E}"/>
              </a:ext>
            </a:extLst>
          </p:cNvPr>
          <p:cNvSpPr>
            <a:spLocks noGrp="1"/>
          </p:cNvSpPr>
          <p:nvPr>
            <p:ph type="sldNum" sz="quarter" idx="4"/>
          </p:nvPr>
        </p:nvSpPr>
        <p:spPr>
          <a:xfrm>
            <a:off x="5587252" y="6158306"/>
            <a:ext cx="508748" cy="229793"/>
          </a:xfrm>
        </p:spPr>
        <p:txBody>
          <a:bodyPr/>
          <a:lstStyle/>
          <a:p>
            <a:fld id="{1C0B272F-4456-0844-949C-3E7D42274ABC}" type="slidenum">
              <a:rPr lang="en-US" smtClean="0"/>
              <a:pPr/>
              <a:t>3</a:t>
            </a:fld>
            <a:endParaRPr lang="en-US"/>
          </a:p>
        </p:txBody>
      </p:sp>
    </p:spTree>
    <p:extLst>
      <p:ext uri="{BB962C8B-B14F-4D97-AF65-F5344CB8AC3E}">
        <p14:creationId xmlns:p14="http://schemas.microsoft.com/office/powerpoint/2010/main" val="312164913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E80EABE6-57AB-8181-C3B1-DF50D7C5BF11}"/>
              </a:ext>
            </a:extLst>
          </p:cNvPr>
          <p:cNvSpPr>
            <a:spLocks noGrp="1"/>
          </p:cNvSpPr>
          <p:nvPr>
            <p:ph type="body" sz="quarter" idx="12"/>
          </p:nvPr>
        </p:nvSpPr>
        <p:spPr/>
        <p:txBody>
          <a:bodyPr/>
          <a:lstStyle/>
          <a:p>
            <a:r>
              <a:rPr lang="en-US" sz="1200" dirty="0"/>
              <a:t>FINANCIAL PROFESSIONAL USE ONLY</a:t>
            </a:r>
          </a:p>
        </p:txBody>
      </p:sp>
      <p:sp>
        <p:nvSpPr>
          <p:cNvPr id="2" name="Title 1">
            <a:extLst>
              <a:ext uri="{FF2B5EF4-FFF2-40B4-BE49-F238E27FC236}">
                <a16:creationId xmlns:a16="http://schemas.microsoft.com/office/drawing/2014/main" id="{E3E8FFA1-1CC6-5D40-852D-EFCE78F56146}"/>
              </a:ext>
            </a:extLst>
          </p:cNvPr>
          <p:cNvSpPr>
            <a:spLocks noGrp="1"/>
          </p:cNvSpPr>
          <p:nvPr>
            <p:ph type="ctrTitle"/>
          </p:nvPr>
        </p:nvSpPr>
        <p:spPr>
          <a:xfrm>
            <a:off x="457199" y="2201145"/>
            <a:ext cx="7171509" cy="1895347"/>
          </a:xfrm>
        </p:spPr>
        <p:txBody>
          <a:bodyPr>
            <a:normAutofit/>
          </a:bodyPr>
          <a:lstStyle/>
          <a:p>
            <a:r>
              <a:rPr lang="en-US" dirty="0"/>
              <a:t>Your Next Opportunity: </a:t>
            </a:r>
            <a:br>
              <a:rPr lang="en-US" dirty="0"/>
            </a:br>
            <a:r>
              <a:rPr lang="en-US" dirty="0"/>
              <a:t>“The Great Wealth Transfer”</a:t>
            </a:r>
          </a:p>
        </p:txBody>
      </p:sp>
      <p:sp>
        <p:nvSpPr>
          <p:cNvPr id="8" name="Subtitle 7">
            <a:extLst>
              <a:ext uri="{FF2B5EF4-FFF2-40B4-BE49-F238E27FC236}">
                <a16:creationId xmlns:a16="http://schemas.microsoft.com/office/drawing/2014/main" id="{B80F3B23-15CD-DEF8-981E-20E5278E9EEC}"/>
              </a:ext>
            </a:extLst>
          </p:cNvPr>
          <p:cNvSpPr>
            <a:spLocks noGrp="1"/>
          </p:cNvSpPr>
          <p:nvPr>
            <p:ph type="subTitle" idx="1"/>
          </p:nvPr>
        </p:nvSpPr>
        <p:spPr/>
        <p:txBody>
          <a:bodyPr/>
          <a:lstStyle/>
          <a:p>
            <a:endParaRPr lang="en-US"/>
          </a:p>
        </p:txBody>
      </p:sp>
      <p:sp>
        <p:nvSpPr>
          <p:cNvPr id="10" name="Date Placeholder 9">
            <a:extLst>
              <a:ext uri="{FF2B5EF4-FFF2-40B4-BE49-F238E27FC236}">
                <a16:creationId xmlns:a16="http://schemas.microsoft.com/office/drawing/2014/main" id="{79008147-95AB-706D-2A59-B774E2527A0A}"/>
              </a:ext>
            </a:extLst>
          </p:cNvPr>
          <p:cNvSpPr>
            <a:spLocks noGrp="1"/>
          </p:cNvSpPr>
          <p:nvPr>
            <p:ph type="dt" sz="half" idx="2"/>
          </p:nvPr>
        </p:nvSpPr>
        <p:spPr/>
        <p:txBody>
          <a:bodyPr/>
          <a:lstStyle/>
          <a:p>
            <a:r>
              <a:rPr lang="en-US"/>
              <a:t>2026/01/05</a:t>
            </a:r>
          </a:p>
        </p:txBody>
      </p:sp>
      <p:sp>
        <p:nvSpPr>
          <p:cNvPr id="11" name="Footer Placeholder 10">
            <a:extLst>
              <a:ext uri="{FF2B5EF4-FFF2-40B4-BE49-F238E27FC236}">
                <a16:creationId xmlns:a16="http://schemas.microsoft.com/office/drawing/2014/main" id="{4D19FA61-CF2B-88BA-1BF1-3F7A64B74C29}"/>
              </a:ext>
            </a:extLst>
          </p:cNvPr>
          <p:cNvSpPr>
            <a:spLocks noGrp="1"/>
          </p:cNvSpPr>
          <p:nvPr>
            <p:ph type="ftr" sz="quarter" idx="3"/>
          </p:nvPr>
        </p:nvSpPr>
        <p:spPr/>
        <p:txBody>
          <a:bodyPr/>
          <a:lstStyle/>
          <a:p>
            <a:r>
              <a:rPr lang="en-US"/>
              <a:t>SB-10032-72</a:t>
            </a:r>
          </a:p>
        </p:txBody>
      </p:sp>
      <p:sp>
        <p:nvSpPr>
          <p:cNvPr id="12" name="Slide Number Placeholder 11">
            <a:extLst>
              <a:ext uri="{FF2B5EF4-FFF2-40B4-BE49-F238E27FC236}">
                <a16:creationId xmlns:a16="http://schemas.microsoft.com/office/drawing/2014/main" id="{B2C93DAA-0DCA-F83E-A13D-2560508F3319}"/>
              </a:ext>
            </a:extLst>
          </p:cNvPr>
          <p:cNvSpPr>
            <a:spLocks noGrp="1"/>
          </p:cNvSpPr>
          <p:nvPr>
            <p:ph type="sldNum" sz="quarter" idx="4"/>
          </p:nvPr>
        </p:nvSpPr>
        <p:spPr/>
        <p:txBody>
          <a:bodyPr/>
          <a:lstStyle/>
          <a:p>
            <a:fld id="{1C0B272F-4456-0844-949C-3E7D42274ABC}" type="slidenum">
              <a:rPr lang="en-US" smtClean="0"/>
              <a:pPr/>
              <a:t>4</a:t>
            </a:fld>
            <a:endParaRPr lang="en-US"/>
          </a:p>
        </p:txBody>
      </p:sp>
    </p:spTree>
    <p:extLst>
      <p:ext uri="{BB962C8B-B14F-4D97-AF65-F5344CB8AC3E}">
        <p14:creationId xmlns:p14="http://schemas.microsoft.com/office/powerpoint/2010/main" val="366701753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6000" t="-9000" r="-26000" b="-9000"/>
          </a:stretch>
        </a:blipFill>
        <a:effectLst/>
      </p:bgPr>
    </p:bg>
    <p:spTree>
      <p:nvGrpSpPr>
        <p:cNvPr id="1" name=""/>
        <p:cNvGrpSpPr/>
        <p:nvPr/>
      </p:nvGrpSpPr>
      <p:grpSpPr>
        <a:xfrm>
          <a:off x="0" y="0"/>
          <a:ext cx="0" cy="0"/>
          <a:chOff x="0" y="0"/>
          <a:chExt cx="0" cy="0"/>
        </a:xfrm>
      </p:grpSpPr>
      <p:sp>
        <p:nvSpPr>
          <p:cNvPr id="18" name="Content Placeholder 1">
            <a:extLst>
              <a:ext uri="{FF2B5EF4-FFF2-40B4-BE49-F238E27FC236}">
                <a16:creationId xmlns:a16="http://schemas.microsoft.com/office/drawing/2014/main" id="{8280F9B8-960B-D798-751E-832B1ED5BF90}"/>
              </a:ext>
            </a:extLst>
          </p:cNvPr>
          <p:cNvSpPr>
            <a:spLocks noGrp="1"/>
          </p:cNvSpPr>
          <p:nvPr>
            <p:ph idx="1"/>
          </p:nvPr>
        </p:nvSpPr>
        <p:spPr/>
        <p:txBody>
          <a:bodyPr>
            <a:normAutofit/>
          </a:bodyPr>
          <a:lstStyle/>
          <a:p>
            <a:pPr marL="0" lvl="1" indent="0">
              <a:lnSpc>
                <a:spcPct val="100000"/>
              </a:lnSpc>
              <a:spcBef>
                <a:spcPts val="1000"/>
              </a:spcBef>
              <a:buNone/>
              <a:defRPr/>
            </a:pPr>
            <a:r>
              <a:rPr lang="en-US" sz="2000" b="1" dirty="0">
                <a:solidFill>
                  <a:schemeClr val="accent2"/>
                </a:solidFill>
                <a:latin typeface="Calibri" panose="020F0502020204030204" pitchFamily="34" charset="0"/>
              </a:rPr>
              <a:t>$124 Trillion in Wealth Will Change Hands by 2048</a:t>
            </a:r>
            <a:r>
              <a:rPr lang="en-US" sz="2000" b="1" baseline="30000" dirty="0">
                <a:solidFill>
                  <a:schemeClr val="accent2"/>
                </a:solidFill>
                <a:latin typeface="Calibri" panose="020F0502020204030204" pitchFamily="34" charset="0"/>
              </a:rPr>
              <a:t>1</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Wealth is already moving from older generations to spouses and heirs</a:t>
            </a:r>
            <a:r>
              <a:rPr lang="en-US" sz="2000" baseline="30000" dirty="0">
                <a:latin typeface="Calibri Light" panose="020F0302020204030204" pitchFamily="34" charset="0"/>
                <a:cs typeface="Calibri Light" panose="020F0302020204030204" pitchFamily="34" charset="0"/>
              </a:rPr>
              <a:t>1</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Most transfers will occur within existing client relationships</a:t>
            </a:r>
            <a:r>
              <a:rPr lang="en-US" sz="2000" baseline="30000" dirty="0">
                <a:latin typeface="Calibri Light" panose="020F0302020204030204" pitchFamily="34" charset="0"/>
                <a:cs typeface="Calibri Light" panose="020F0302020204030204" pitchFamily="34" charset="0"/>
              </a:rPr>
              <a:t>1</a:t>
            </a:r>
          </a:p>
          <a:p>
            <a:pPr marL="0" lvl="1" indent="0">
              <a:lnSpc>
                <a:spcPct val="100000"/>
              </a:lnSpc>
              <a:spcBef>
                <a:spcPts val="1000"/>
              </a:spcBef>
              <a:buNone/>
              <a:defRPr/>
            </a:pPr>
            <a:r>
              <a:rPr lang="en-US" sz="2000" b="1" dirty="0">
                <a:solidFill>
                  <a:schemeClr val="tx2"/>
                </a:solidFill>
                <a:latin typeface="Calibri" panose="020F0502020204030204" pitchFamily="34" charset="0"/>
              </a:rPr>
              <a:t>The biggest risk isn't market performance — it's who keeps </a:t>
            </a:r>
            <a:br>
              <a:rPr lang="en-US" sz="2000" b="1" dirty="0">
                <a:solidFill>
                  <a:schemeClr val="tx2"/>
                </a:solidFill>
                <a:latin typeface="Calibri" panose="020F0502020204030204" pitchFamily="34" charset="0"/>
              </a:rPr>
            </a:br>
            <a:r>
              <a:rPr lang="en-US" sz="2000" b="1" dirty="0">
                <a:solidFill>
                  <a:schemeClr val="tx2"/>
                </a:solidFill>
                <a:latin typeface="Calibri" panose="020F0502020204030204" pitchFamily="34" charset="0"/>
              </a:rPr>
              <a:t>the relationship</a:t>
            </a:r>
          </a:p>
          <a:p>
            <a:pPr marL="0" lvl="1" indent="0">
              <a:lnSpc>
                <a:spcPct val="100000"/>
              </a:lnSpc>
              <a:spcBef>
                <a:spcPts val="1000"/>
              </a:spcBef>
              <a:buNone/>
              <a:defRPr/>
            </a:pPr>
            <a:endParaRPr lang="en-US" sz="2000" dirty="0">
              <a:latin typeface="Calibri Light" panose="020F0302020204030204" pitchFamily="34" charset="0"/>
              <a:cs typeface="Calibri Light" panose="020F0302020204030204" pitchFamily="34" charset="0"/>
            </a:endParaRP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450362" y="457199"/>
            <a:ext cx="5022591" cy="926409"/>
          </a:xfrm>
        </p:spPr>
        <p:txBody>
          <a:bodyPr vert="horz" lIns="0" tIns="0" rIns="0" bIns="0" rtlCol="0" anchor="b">
            <a:normAutofit/>
          </a:bodyPr>
          <a:lstStyle/>
          <a:p>
            <a:r>
              <a:rPr lang="en-US" dirty="0"/>
              <a:t>The Great Wealth Transfer is Happening — Right Now</a:t>
            </a:r>
          </a:p>
        </p:txBody>
      </p:sp>
      <p:sp>
        <p:nvSpPr>
          <p:cNvPr id="8" name="Text Placeholder 7">
            <a:extLst>
              <a:ext uri="{FF2B5EF4-FFF2-40B4-BE49-F238E27FC236}">
                <a16:creationId xmlns:a16="http://schemas.microsoft.com/office/drawing/2014/main" id="{E3E809B0-610E-6CEC-0E9F-128D0C708320}"/>
              </a:ext>
            </a:extLst>
          </p:cNvPr>
          <p:cNvSpPr>
            <a:spLocks noGrp="1"/>
          </p:cNvSpPr>
          <p:nvPr>
            <p:ph type="body" sz="quarter" idx="12"/>
          </p:nvPr>
        </p:nvSpPr>
        <p:spPr/>
        <p:txBody>
          <a:bodyPr>
            <a:normAutofit/>
          </a:bodyPr>
          <a:lstStyle/>
          <a:p>
            <a:r>
              <a:rPr lang="en-US" sz="1200"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dirty="0">
                <a:solidFill>
                  <a:schemeClr val="bg1"/>
                </a:solidFill>
              </a:rPr>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solidFill>
                  <a:schemeClr val="bg1"/>
                </a:solidFill>
              </a:rPr>
              <a:pPr/>
              <a:t>5</a:t>
            </a:fld>
            <a:endParaRPr lang="en-US">
              <a:solidFill>
                <a:schemeClr val="bg1"/>
              </a:solidFill>
            </a:endParaRPr>
          </a:p>
        </p:txBody>
      </p:sp>
      <p:sp>
        <p:nvSpPr>
          <p:cNvPr id="21" name="TextBox 20">
            <a:extLst>
              <a:ext uri="{FF2B5EF4-FFF2-40B4-BE49-F238E27FC236}">
                <a16:creationId xmlns:a16="http://schemas.microsoft.com/office/drawing/2014/main" id="{BC30E677-B947-E53D-E79B-B099621FEF85}"/>
              </a:ext>
            </a:extLst>
          </p:cNvPr>
          <p:cNvSpPr txBox="1"/>
          <p:nvPr/>
        </p:nvSpPr>
        <p:spPr>
          <a:xfrm>
            <a:off x="368674" y="5681902"/>
            <a:ext cx="11137526" cy="246221"/>
          </a:xfrm>
          <a:prstGeom prst="rect">
            <a:avLst/>
          </a:prstGeom>
          <a:noFill/>
        </p:spPr>
        <p:txBody>
          <a:bodyPr wrap="square">
            <a:spAutoFit/>
          </a:bodyPr>
          <a:lstStyle/>
          <a:p>
            <a:pPr marL="0" indent="0">
              <a:buFont typeface="Arial" panose="020B0604020202020204" pitchFamily="34" charset="0"/>
              <a:buNone/>
              <a:tabLst>
                <a:tab pos="111125" algn="l"/>
              </a:tabLst>
            </a:pPr>
            <a:r>
              <a:rPr lang="en-US" sz="1000" baseline="30000" dirty="0">
                <a:solidFill>
                  <a:schemeClr val="bg2">
                    <a:lumMod val="50000"/>
                  </a:schemeClr>
                </a:solidFill>
              </a:rPr>
              <a:t>1</a:t>
            </a:r>
            <a:r>
              <a:rPr lang="en-US" sz="1000" dirty="0">
                <a:solidFill>
                  <a:schemeClr val="bg2">
                    <a:lumMod val="50000"/>
                  </a:schemeClr>
                </a:solidFill>
              </a:rPr>
              <a:t> </a:t>
            </a:r>
            <a:r>
              <a:rPr lang="en-US" sz="1000" dirty="0" err="1">
                <a:solidFill>
                  <a:schemeClr val="bg2">
                    <a:lumMod val="50000"/>
                  </a:schemeClr>
                </a:solidFill>
              </a:rPr>
              <a:t>Cerulli</a:t>
            </a:r>
            <a:r>
              <a:rPr lang="en-US" sz="1000" dirty="0">
                <a:solidFill>
                  <a:schemeClr val="bg2">
                    <a:lumMod val="50000"/>
                  </a:schemeClr>
                </a:solidFill>
              </a:rPr>
              <a:t> Associates, U.S. High-Net-Worth and Ultra-High-Net-Worth Markets 2024</a:t>
            </a:r>
          </a:p>
        </p:txBody>
      </p:sp>
    </p:spTree>
    <p:extLst>
      <p:ext uri="{BB962C8B-B14F-4D97-AF65-F5344CB8AC3E}">
        <p14:creationId xmlns:p14="http://schemas.microsoft.com/office/powerpoint/2010/main" val="75443431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p:txBody>
          <a:bodyPr vert="horz" lIns="0" tIns="0" rIns="0" bIns="0" rtlCol="0" anchor="b">
            <a:normAutofit/>
          </a:bodyPr>
          <a:lstStyle/>
          <a:p>
            <a:r>
              <a:rPr lang="en-US" dirty="0"/>
              <a:t>The Transfer of Assets is Inevitable — Retention is Not</a:t>
            </a:r>
          </a:p>
        </p:txBody>
      </p:sp>
      <p:sp>
        <p:nvSpPr>
          <p:cNvPr id="8" name="Text Placeholder 7">
            <a:extLst>
              <a:ext uri="{FF2B5EF4-FFF2-40B4-BE49-F238E27FC236}">
                <a16:creationId xmlns:a16="http://schemas.microsoft.com/office/drawing/2014/main" id="{E3E809B0-610E-6CEC-0E9F-128D0C708320}"/>
              </a:ext>
            </a:extLst>
          </p:cNvPr>
          <p:cNvSpPr>
            <a:spLocks noGrp="1"/>
          </p:cNvSpPr>
          <p:nvPr>
            <p:ph type="body" sz="quarter" idx="12"/>
          </p:nvPr>
        </p:nvSpPr>
        <p:spPr/>
        <p:txBody>
          <a:bodyPr>
            <a:normAutofit/>
          </a:bodyPr>
          <a:lstStyle/>
          <a:p>
            <a:r>
              <a:rPr lang="en-US" sz="1200"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6</a:t>
            </a:fld>
            <a:endParaRPr lang="en-US"/>
          </a:p>
        </p:txBody>
      </p:sp>
      <p:sp>
        <p:nvSpPr>
          <p:cNvPr id="13" name="Content Placeholder 1">
            <a:extLst>
              <a:ext uri="{FF2B5EF4-FFF2-40B4-BE49-F238E27FC236}">
                <a16:creationId xmlns:a16="http://schemas.microsoft.com/office/drawing/2014/main" id="{B18B3566-80DE-7E7D-81A5-C890E6073E9E}"/>
              </a:ext>
            </a:extLst>
          </p:cNvPr>
          <p:cNvSpPr>
            <a:spLocks noGrp="1"/>
          </p:cNvSpPr>
          <p:nvPr>
            <p:ph idx="1"/>
          </p:nvPr>
        </p:nvSpPr>
        <p:spPr>
          <a:xfrm>
            <a:off x="450363" y="1699328"/>
            <a:ext cx="10968362" cy="4122758"/>
          </a:xfrm>
        </p:spPr>
        <p:txBody>
          <a:bodyPr>
            <a:normAutofit/>
          </a:bodyPr>
          <a:lstStyle/>
          <a:p>
            <a:pPr>
              <a:lnSpc>
                <a:spcPct val="100000"/>
              </a:lnSpc>
            </a:pPr>
            <a:r>
              <a:rPr lang="en-US" dirty="0">
                <a:latin typeface="Calibri Light" panose="020F0302020204030204" pitchFamily="34" charset="0"/>
                <a:cs typeface="Calibri Light" panose="020F0302020204030204" pitchFamily="34" charset="0"/>
              </a:rPr>
              <a:t>Many future beneficiaries already sit inside your existing client base</a:t>
            </a:r>
          </a:p>
          <a:p>
            <a:r>
              <a:rPr lang="en-US" dirty="0">
                <a:latin typeface="Calibri Light" panose="020F0302020204030204" pitchFamily="34" charset="0"/>
                <a:cs typeface="Calibri Light" panose="020F0302020204030204" pitchFamily="34" charset="0"/>
              </a:rPr>
              <a:t>Inheritance events often trigger advisor changes -- unless relationships already exist</a:t>
            </a:r>
          </a:p>
          <a:p>
            <a:pPr marL="0" indent="0">
              <a:buNone/>
            </a:pPr>
            <a:r>
              <a:rPr lang="en-US" b="1" dirty="0">
                <a:solidFill>
                  <a:schemeClr val="tx2"/>
                </a:solidFill>
                <a:latin typeface="Calibri" panose="020F0502020204030204" pitchFamily="34" charset="0"/>
              </a:rPr>
              <a:t>Early engagement creates opportunities for:</a:t>
            </a:r>
          </a:p>
          <a:p>
            <a:r>
              <a:rPr lang="en-US" dirty="0">
                <a:latin typeface="Calibri Light" panose="020F0302020204030204" pitchFamily="34" charset="0"/>
                <a:cs typeface="Calibri Light" panose="020F0302020204030204" pitchFamily="34" charset="0"/>
              </a:rPr>
              <a:t>Retaining assets</a:t>
            </a:r>
          </a:p>
          <a:p>
            <a:r>
              <a:rPr lang="en-US" dirty="0">
                <a:latin typeface="Calibri Light" panose="020F0302020204030204" pitchFamily="34" charset="0"/>
                <a:cs typeface="Calibri Light" panose="020F0302020204030204" pitchFamily="34" charset="0"/>
              </a:rPr>
              <a:t>Expanding family relationships</a:t>
            </a:r>
          </a:p>
          <a:p>
            <a:r>
              <a:rPr lang="en-US" dirty="0">
                <a:latin typeface="Calibri Light" panose="020F0302020204030204" pitchFamily="34" charset="0"/>
                <a:cs typeface="Calibri Light" panose="020F0302020204030204" pitchFamily="34" charset="0"/>
              </a:rPr>
              <a:t>Long-term growth across generations</a:t>
            </a:r>
            <a:br>
              <a:rPr lang="en-US" dirty="0">
                <a:solidFill>
                  <a:schemeClr val="tx2"/>
                </a:solidFill>
              </a:rPr>
            </a:br>
            <a:endParaRPr lang="en-US" dirty="0">
              <a:solidFill>
                <a:schemeClr val="tx2"/>
              </a:solidFill>
              <a:latin typeface="Calibri Light" panose="020F0302020204030204" pitchFamily="34" charset="0"/>
            </a:endParaRPr>
          </a:p>
          <a:p>
            <a:pPr marL="0" indent="0">
              <a:buNone/>
            </a:pPr>
            <a:endParaRPr lang="en-US" dirty="0"/>
          </a:p>
        </p:txBody>
      </p:sp>
    </p:spTree>
    <p:extLst>
      <p:ext uri="{BB962C8B-B14F-4D97-AF65-F5344CB8AC3E}">
        <p14:creationId xmlns:p14="http://schemas.microsoft.com/office/powerpoint/2010/main" val="2317285690"/>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F1BB08B-1393-0B43-B4AD-0EA13884EAA0}"/>
              </a:ext>
            </a:extLst>
          </p:cNvPr>
          <p:cNvSpPr>
            <a:spLocks noGrp="1"/>
          </p:cNvSpPr>
          <p:nvPr>
            <p:ph type="body" sz="quarter" idx="12"/>
          </p:nvPr>
        </p:nvSpPr>
        <p:spPr/>
        <p:txBody>
          <a:bodyPr/>
          <a:lstStyle/>
          <a:p>
            <a:r>
              <a:rPr lang="en-US" sz="1200" dirty="0"/>
              <a:t>FINANCIAL PROFESSIONAL USE ONLY</a:t>
            </a:r>
          </a:p>
        </p:txBody>
      </p:sp>
      <p:sp>
        <p:nvSpPr>
          <p:cNvPr id="2" name="Title 1">
            <a:extLst>
              <a:ext uri="{FF2B5EF4-FFF2-40B4-BE49-F238E27FC236}">
                <a16:creationId xmlns:a16="http://schemas.microsoft.com/office/drawing/2014/main" id="{E3E8FFA1-1CC6-5D40-852D-EFCE78F56146}"/>
              </a:ext>
            </a:extLst>
          </p:cNvPr>
          <p:cNvSpPr>
            <a:spLocks noGrp="1"/>
          </p:cNvSpPr>
          <p:nvPr>
            <p:ph type="ctrTitle"/>
          </p:nvPr>
        </p:nvSpPr>
        <p:spPr/>
        <p:txBody>
          <a:bodyPr/>
          <a:lstStyle/>
          <a:p>
            <a:r>
              <a:rPr lang="en-US" dirty="0"/>
              <a:t>The Retention Challenge</a:t>
            </a:r>
          </a:p>
        </p:txBody>
      </p:sp>
      <p:sp>
        <p:nvSpPr>
          <p:cNvPr id="5" name="Text Placeholder 4">
            <a:extLst>
              <a:ext uri="{FF2B5EF4-FFF2-40B4-BE49-F238E27FC236}">
                <a16:creationId xmlns:a16="http://schemas.microsoft.com/office/drawing/2014/main" id="{8C8E4F69-C499-9441-A4FF-D44D89FA78C5}"/>
              </a:ext>
            </a:extLst>
          </p:cNvPr>
          <p:cNvSpPr>
            <a:spLocks noGrp="1"/>
          </p:cNvSpPr>
          <p:nvPr>
            <p:ph type="subTitle" idx="1"/>
          </p:nvPr>
        </p:nvSpPr>
        <p:spPr/>
        <p:txBody>
          <a:bodyPr/>
          <a:lstStyle/>
          <a:p>
            <a:endParaRPr lang="en-US" dirty="0"/>
          </a:p>
        </p:txBody>
      </p:sp>
      <p:sp>
        <p:nvSpPr>
          <p:cNvPr id="3" name="Date Placeholder 2">
            <a:extLst>
              <a:ext uri="{FF2B5EF4-FFF2-40B4-BE49-F238E27FC236}">
                <a16:creationId xmlns:a16="http://schemas.microsoft.com/office/drawing/2014/main" id="{96BDE050-469A-B97E-C519-07E3DD44D514}"/>
              </a:ext>
            </a:extLst>
          </p:cNvPr>
          <p:cNvSpPr>
            <a:spLocks noGrp="1"/>
          </p:cNvSpPr>
          <p:nvPr>
            <p:ph type="dt" sz="half" idx="2"/>
          </p:nvPr>
        </p:nvSpPr>
        <p:spPr/>
        <p:txBody>
          <a:bodyPr/>
          <a:lstStyle/>
          <a:p>
            <a:r>
              <a:rPr lang="en-US"/>
              <a:t>2026/01/05</a:t>
            </a:r>
          </a:p>
        </p:txBody>
      </p:sp>
      <p:sp>
        <p:nvSpPr>
          <p:cNvPr id="6" name="Footer Placeholder 5">
            <a:extLst>
              <a:ext uri="{FF2B5EF4-FFF2-40B4-BE49-F238E27FC236}">
                <a16:creationId xmlns:a16="http://schemas.microsoft.com/office/drawing/2014/main" id="{59A046EC-A207-DCD2-D60D-6D3447DE1AFC}"/>
              </a:ext>
            </a:extLst>
          </p:cNvPr>
          <p:cNvSpPr>
            <a:spLocks noGrp="1"/>
          </p:cNvSpPr>
          <p:nvPr>
            <p:ph type="ftr" sz="quarter" idx="3"/>
          </p:nvPr>
        </p:nvSpPr>
        <p:spPr/>
        <p:txBody>
          <a:bodyPr/>
          <a:lstStyle/>
          <a:p>
            <a:r>
              <a:rPr lang="en-US"/>
              <a:t>SB-10032-72</a:t>
            </a:r>
          </a:p>
        </p:txBody>
      </p:sp>
      <p:sp>
        <p:nvSpPr>
          <p:cNvPr id="8" name="Slide Number Placeholder 7">
            <a:extLst>
              <a:ext uri="{FF2B5EF4-FFF2-40B4-BE49-F238E27FC236}">
                <a16:creationId xmlns:a16="http://schemas.microsoft.com/office/drawing/2014/main" id="{774C3AF9-E003-4466-02D1-4F809BD9FBFD}"/>
              </a:ext>
            </a:extLst>
          </p:cNvPr>
          <p:cNvSpPr>
            <a:spLocks noGrp="1"/>
          </p:cNvSpPr>
          <p:nvPr>
            <p:ph type="sldNum" sz="quarter" idx="4"/>
          </p:nvPr>
        </p:nvSpPr>
        <p:spPr/>
        <p:txBody>
          <a:bodyPr/>
          <a:lstStyle/>
          <a:p>
            <a:fld id="{1C0B272F-4456-0844-949C-3E7D42274ABC}" type="slidenum">
              <a:rPr lang="en-US" smtClean="0"/>
              <a:pPr/>
              <a:t>7</a:t>
            </a:fld>
            <a:endParaRPr lang="en-US"/>
          </a:p>
        </p:txBody>
      </p:sp>
    </p:spTree>
    <p:extLst>
      <p:ext uri="{BB962C8B-B14F-4D97-AF65-F5344CB8AC3E}">
        <p14:creationId xmlns:p14="http://schemas.microsoft.com/office/powerpoint/2010/main" val="193908554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64F6A-7200-9C16-1540-162138EF4E7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60EC64C-111E-FD9B-39F3-112A7D0CE55E}"/>
              </a:ext>
            </a:extLst>
          </p:cNvPr>
          <p:cNvSpPr>
            <a:spLocks noGrp="1"/>
          </p:cNvSpPr>
          <p:nvPr>
            <p:ph type="title"/>
          </p:nvPr>
        </p:nvSpPr>
        <p:spPr/>
        <p:txBody>
          <a:bodyPr>
            <a:normAutofit/>
          </a:bodyPr>
          <a:lstStyle/>
          <a:p>
            <a:r>
              <a:rPr lang="en-US" dirty="0"/>
              <a:t>The Planning Gap that Puts Families — and Advisors — at Risk</a:t>
            </a:r>
          </a:p>
        </p:txBody>
      </p:sp>
      <p:sp>
        <p:nvSpPr>
          <p:cNvPr id="12" name="Text Placeholder 11">
            <a:extLst>
              <a:ext uri="{FF2B5EF4-FFF2-40B4-BE49-F238E27FC236}">
                <a16:creationId xmlns:a16="http://schemas.microsoft.com/office/drawing/2014/main" id="{8BF74B30-3754-315C-B5CA-8FAA3A1E8BF5}"/>
              </a:ext>
            </a:extLst>
          </p:cNvPr>
          <p:cNvSpPr>
            <a:spLocks noGrp="1"/>
          </p:cNvSpPr>
          <p:nvPr>
            <p:ph type="body" sz="quarter" idx="12"/>
          </p:nvPr>
        </p:nvSpPr>
        <p:spPr/>
        <p:txBody>
          <a:bodyPr>
            <a:normAutofit/>
          </a:bodyPr>
          <a:lstStyle/>
          <a:p>
            <a:r>
              <a:rPr lang="en-US" sz="1200" dirty="0"/>
              <a:t>FINANCIAL PROFESSIONAL USE ONLY</a:t>
            </a:r>
          </a:p>
        </p:txBody>
      </p:sp>
      <p:sp>
        <p:nvSpPr>
          <p:cNvPr id="6" name="Date Placeholder 5">
            <a:extLst>
              <a:ext uri="{FF2B5EF4-FFF2-40B4-BE49-F238E27FC236}">
                <a16:creationId xmlns:a16="http://schemas.microsoft.com/office/drawing/2014/main" id="{542FC45D-801E-75CC-40C5-F155240F9351}"/>
              </a:ext>
            </a:extLst>
          </p:cNvPr>
          <p:cNvSpPr>
            <a:spLocks noGrp="1"/>
          </p:cNvSpPr>
          <p:nvPr>
            <p:ph type="dt" sz="half" idx="2"/>
          </p:nvPr>
        </p:nvSpPr>
        <p:spPr/>
        <p:txBody>
          <a:bodyPr/>
          <a:lstStyle/>
          <a:p>
            <a:r>
              <a:rPr lang="en-US"/>
              <a:t>2026/01/05</a:t>
            </a:r>
          </a:p>
        </p:txBody>
      </p:sp>
      <p:sp>
        <p:nvSpPr>
          <p:cNvPr id="7" name="Slide Number Placeholder 6">
            <a:extLst>
              <a:ext uri="{FF2B5EF4-FFF2-40B4-BE49-F238E27FC236}">
                <a16:creationId xmlns:a16="http://schemas.microsoft.com/office/drawing/2014/main" id="{7527C205-DB21-A7E9-A884-9AD799DD791A}"/>
              </a:ext>
            </a:extLst>
          </p:cNvPr>
          <p:cNvSpPr>
            <a:spLocks noGrp="1"/>
          </p:cNvSpPr>
          <p:nvPr>
            <p:ph type="sldNum" sz="quarter" idx="4"/>
          </p:nvPr>
        </p:nvSpPr>
        <p:spPr/>
        <p:txBody>
          <a:bodyPr/>
          <a:lstStyle/>
          <a:p>
            <a:fld id="{1C0B272F-4456-0844-949C-3E7D42274ABC}" type="slidenum">
              <a:rPr lang="en-US" smtClean="0"/>
              <a:pPr/>
              <a:t>8</a:t>
            </a:fld>
            <a:endParaRPr lang="en-US"/>
          </a:p>
        </p:txBody>
      </p:sp>
      <p:sp>
        <p:nvSpPr>
          <p:cNvPr id="9" name="TextBox 8">
            <a:extLst>
              <a:ext uri="{FF2B5EF4-FFF2-40B4-BE49-F238E27FC236}">
                <a16:creationId xmlns:a16="http://schemas.microsoft.com/office/drawing/2014/main" id="{9933CBDF-0BC5-AEF0-DD6E-BBF41B0252F3}"/>
              </a:ext>
            </a:extLst>
          </p:cNvPr>
          <p:cNvSpPr txBox="1"/>
          <p:nvPr/>
        </p:nvSpPr>
        <p:spPr>
          <a:xfrm>
            <a:off x="450362" y="5668972"/>
            <a:ext cx="9122707" cy="246221"/>
          </a:xfrm>
          <a:prstGeom prst="rect">
            <a:avLst/>
          </a:prstGeom>
          <a:noFill/>
        </p:spPr>
        <p:txBody>
          <a:bodyPr wrap="square">
            <a:spAutoFit/>
          </a:bodyPr>
          <a:lstStyle/>
          <a:p>
            <a:pPr marL="0" indent="0">
              <a:spcBef>
                <a:spcPts val="0"/>
              </a:spcBef>
              <a:buFont typeface="Arial" panose="020B0604020202020204" pitchFamily="34" charset="0"/>
              <a:buNone/>
              <a:tabLst>
                <a:tab pos="111125" algn="l"/>
              </a:tabLst>
            </a:pPr>
            <a:r>
              <a:rPr lang="en-US" sz="1000" baseline="30000" dirty="0">
                <a:solidFill>
                  <a:schemeClr val="bg2">
                    <a:lumMod val="50000"/>
                  </a:schemeClr>
                </a:solidFill>
              </a:rPr>
              <a:t>2</a:t>
            </a:r>
            <a:r>
              <a:rPr lang="en-US" sz="1000" dirty="0">
                <a:solidFill>
                  <a:schemeClr val="bg2">
                    <a:lumMod val="50000"/>
                  </a:schemeClr>
                </a:solidFill>
              </a:rPr>
              <a:t> U.S. Trust Insights on Wealth and Worth Report</a:t>
            </a:r>
          </a:p>
        </p:txBody>
      </p:sp>
      <p:graphicFrame>
        <p:nvGraphicFramePr>
          <p:cNvPr id="11" name="Chart 10">
            <a:extLst>
              <a:ext uri="{FF2B5EF4-FFF2-40B4-BE49-F238E27FC236}">
                <a16:creationId xmlns:a16="http://schemas.microsoft.com/office/drawing/2014/main" id="{825AC20E-8C47-4CF9-15A1-0526E52E19FA}"/>
              </a:ext>
            </a:extLst>
          </p:cNvPr>
          <p:cNvGraphicFramePr/>
          <p:nvPr/>
        </p:nvGraphicFramePr>
        <p:xfrm>
          <a:off x="-510784" y="1623431"/>
          <a:ext cx="5235184" cy="350693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21009C8E-A771-4501-FFBB-181950C526B4}"/>
              </a:ext>
            </a:extLst>
          </p:cNvPr>
          <p:cNvGraphicFramePr>
            <a:graphicFrameLocks/>
          </p:cNvGraphicFramePr>
          <p:nvPr>
            <p:extLst>
              <p:ext uri="{D42A27DB-BD31-4B8C-83A1-F6EECF244321}">
                <p14:modId xmlns:p14="http://schemas.microsoft.com/office/powerpoint/2010/main" val="3456432975"/>
              </p:ext>
            </p:extLst>
          </p:nvPr>
        </p:nvGraphicFramePr>
        <p:xfrm>
          <a:off x="-309307" y="2181219"/>
          <a:ext cx="4256766" cy="2851510"/>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D2B531F0-CD96-D663-379A-B3D3C718AA6C}"/>
              </a:ext>
            </a:extLst>
          </p:cNvPr>
          <p:cNvSpPr txBox="1"/>
          <p:nvPr/>
        </p:nvSpPr>
        <p:spPr>
          <a:xfrm>
            <a:off x="724291" y="3145309"/>
            <a:ext cx="2189569" cy="923330"/>
          </a:xfrm>
          <a:prstGeom prst="rect">
            <a:avLst/>
          </a:prstGeom>
          <a:noFill/>
        </p:spPr>
        <p:txBody>
          <a:bodyPr wrap="square" rtlCol="0">
            <a:spAutoFit/>
          </a:bodyPr>
          <a:lstStyle/>
          <a:p>
            <a:pPr algn="ctr"/>
            <a:r>
              <a:rPr lang="en-US" sz="5400" b="1" dirty="0"/>
              <a:t>39%</a:t>
            </a:r>
          </a:p>
        </p:txBody>
      </p:sp>
      <p:sp>
        <p:nvSpPr>
          <p:cNvPr id="14" name="TextBox 13">
            <a:extLst>
              <a:ext uri="{FF2B5EF4-FFF2-40B4-BE49-F238E27FC236}">
                <a16:creationId xmlns:a16="http://schemas.microsoft.com/office/drawing/2014/main" id="{FBCB6BBD-C3B7-CF9C-DDF7-D93F946B3071}"/>
              </a:ext>
            </a:extLst>
          </p:cNvPr>
          <p:cNvSpPr txBox="1"/>
          <p:nvPr/>
        </p:nvSpPr>
        <p:spPr>
          <a:xfrm>
            <a:off x="3500503" y="3088883"/>
            <a:ext cx="6776544" cy="1036181"/>
          </a:xfrm>
          <a:prstGeom prst="rect">
            <a:avLst/>
          </a:prstGeom>
          <a:noFill/>
        </p:spPr>
        <p:txBody>
          <a:bodyPr wrap="square" rtlCol="0">
            <a:spAutoFit/>
          </a:bodyPr>
          <a:lstStyle/>
          <a:p>
            <a:r>
              <a:rPr lang="en-US" sz="2800" b="1" dirty="0">
                <a:solidFill>
                  <a:schemeClr val="accent1"/>
                </a:solidFill>
                <a:latin typeface="Calibri" panose="020F0502020204030204" pitchFamily="34" charset="0"/>
                <a:cs typeface="Calibri" panose="020F0502020204030204" pitchFamily="34" charset="0"/>
              </a:rPr>
              <a:t>lack a comprehensive estate plan</a:t>
            </a:r>
            <a:r>
              <a:rPr lang="en-US" sz="2800" b="1" baseline="30000" dirty="0">
                <a:solidFill>
                  <a:schemeClr val="accent1"/>
                </a:solidFill>
                <a:latin typeface="Calibri" panose="020F0502020204030204" pitchFamily="34" charset="0"/>
                <a:cs typeface="Calibri" panose="020F0502020204030204" pitchFamily="34" charset="0"/>
              </a:rPr>
              <a:t>2</a:t>
            </a:r>
          </a:p>
          <a:p>
            <a:endParaRPr lang="en-US" sz="2000" baseline="30000" dirty="0">
              <a:solidFill>
                <a:schemeClr val="accent3"/>
              </a:solidFill>
              <a:latin typeface="Calibri" panose="020F0502020204030204" pitchFamily="34" charset="0"/>
            </a:endParaRPr>
          </a:p>
          <a:p>
            <a:pPr defTabSz="914400">
              <a:defRPr/>
            </a:pPr>
            <a:r>
              <a:rPr lang="en-US" sz="2000" dirty="0">
                <a:solidFill>
                  <a:schemeClr val="accent3"/>
                </a:solidFill>
                <a:latin typeface="Calibri Light" panose="020F0302020204030204" pitchFamily="34" charset="0"/>
              </a:rPr>
              <a:t>Heirs are often unprepared for sudden financial responsibility</a:t>
            </a:r>
          </a:p>
        </p:txBody>
      </p:sp>
    </p:spTree>
    <p:extLst>
      <p:ext uri="{BB962C8B-B14F-4D97-AF65-F5344CB8AC3E}">
        <p14:creationId xmlns:p14="http://schemas.microsoft.com/office/powerpoint/2010/main" val="4239084493"/>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0B19B-E903-9676-491F-DD25285B416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901BEC9-49EC-BF96-5700-A456E774D295}"/>
              </a:ext>
            </a:extLst>
          </p:cNvPr>
          <p:cNvSpPr>
            <a:spLocks noGrp="1"/>
          </p:cNvSpPr>
          <p:nvPr>
            <p:ph type="title"/>
          </p:nvPr>
        </p:nvSpPr>
        <p:spPr/>
        <p:txBody>
          <a:bodyPr>
            <a:normAutofit/>
          </a:bodyPr>
          <a:lstStyle/>
          <a:p>
            <a:r>
              <a:rPr lang="en-US" dirty="0"/>
              <a:t>The Planning Gap that Puts Families — and Advisors — at Risk</a:t>
            </a:r>
          </a:p>
        </p:txBody>
      </p:sp>
      <p:sp>
        <p:nvSpPr>
          <p:cNvPr id="12" name="Text Placeholder 11">
            <a:extLst>
              <a:ext uri="{FF2B5EF4-FFF2-40B4-BE49-F238E27FC236}">
                <a16:creationId xmlns:a16="http://schemas.microsoft.com/office/drawing/2014/main" id="{86909E1C-59AF-9D57-317D-6497FDDD9CF8}"/>
              </a:ext>
            </a:extLst>
          </p:cNvPr>
          <p:cNvSpPr>
            <a:spLocks noGrp="1"/>
          </p:cNvSpPr>
          <p:nvPr>
            <p:ph type="body" sz="quarter" idx="12"/>
          </p:nvPr>
        </p:nvSpPr>
        <p:spPr/>
        <p:txBody>
          <a:bodyPr>
            <a:normAutofit/>
          </a:bodyPr>
          <a:lstStyle/>
          <a:p>
            <a:r>
              <a:rPr lang="en-US" sz="1200" dirty="0"/>
              <a:t>FINANCIAL PROFESSIONAL USE ONLY</a:t>
            </a:r>
          </a:p>
        </p:txBody>
      </p:sp>
      <p:sp>
        <p:nvSpPr>
          <p:cNvPr id="6" name="Date Placeholder 5">
            <a:extLst>
              <a:ext uri="{FF2B5EF4-FFF2-40B4-BE49-F238E27FC236}">
                <a16:creationId xmlns:a16="http://schemas.microsoft.com/office/drawing/2014/main" id="{3D301997-9D01-2552-3822-174EC8F844F3}"/>
              </a:ext>
            </a:extLst>
          </p:cNvPr>
          <p:cNvSpPr>
            <a:spLocks noGrp="1"/>
          </p:cNvSpPr>
          <p:nvPr>
            <p:ph type="dt" sz="half" idx="2"/>
          </p:nvPr>
        </p:nvSpPr>
        <p:spPr/>
        <p:txBody>
          <a:bodyPr/>
          <a:lstStyle/>
          <a:p>
            <a:r>
              <a:rPr lang="en-US"/>
              <a:t>2026/01/05</a:t>
            </a:r>
          </a:p>
        </p:txBody>
      </p:sp>
      <p:sp>
        <p:nvSpPr>
          <p:cNvPr id="7" name="Slide Number Placeholder 6">
            <a:extLst>
              <a:ext uri="{FF2B5EF4-FFF2-40B4-BE49-F238E27FC236}">
                <a16:creationId xmlns:a16="http://schemas.microsoft.com/office/drawing/2014/main" id="{6F754E47-6930-16E6-A766-B2C0D40356A0}"/>
              </a:ext>
            </a:extLst>
          </p:cNvPr>
          <p:cNvSpPr>
            <a:spLocks noGrp="1"/>
          </p:cNvSpPr>
          <p:nvPr>
            <p:ph type="sldNum" sz="quarter" idx="4"/>
          </p:nvPr>
        </p:nvSpPr>
        <p:spPr/>
        <p:txBody>
          <a:bodyPr/>
          <a:lstStyle/>
          <a:p>
            <a:fld id="{1C0B272F-4456-0844-949C-3E7D42274ABC}" type="slidenum">
              <a:rPr lang="en-US" smtClean="0"/>
              <a:pPr/>
              <a:t>9</a:t>
            </a:fld>
            <a:endParaRPr lang="en-US"/>
          </a:p>
        </p:txBody>
      </p:sp>
      <p:sp>
        <p:nvSpPr>
          <p:cNvPr id="9" name="TextBox 8">
            <a:extLst>
              <a:ext uri="{FF2B5EF4-FFF2-40B4-BE49-F238E27FC236}">
                <a16:creationId xmlns:a16="http://schemas.microsoft.com/office/drawing/2014/main" id="{31643B1E-AA05-D9AC-1A94-CBF343D5BC24}"/>
              </a:ext>
            </a:extLst>
          </p:cNvPr>
          <p:cNvSpPr txBox="1"/>
          <p:nvPr/>
        </p:nvSpPr>
        <p:spPr>
          <a:xfrm>
            <a:off x="450362" y="5668972"/>
            <a:ext cx="9122707" cy="246221"/>
          </a:xfrm>
          <a:prstGeom prst="rect">
            <a:avLst/>
          </a:prstGeom>
          <a:noFill/>
        </p:spPr>
        <p:txBody>
          <a:bodyPr wrap="square">
            <a:spAutoFit/>
          </a:bodyPr>
          <a:lstStyle/>
          <a:p>
            <a:pPr marL="0" indent="0">
              <a:spcBef>
                <a:spcPts val="0"/>
              </a:spcBef>
              <a:buFont typeface="Arial" panose="020B0604020202020204" pitchFamily="34" charset="0"/>
              <a:buNone/>
              <a:tabLst>
                <a:tab pos="111125" algn="l"/>
              </a:tabLst>
            </a:pPr>
            <a:r>
              <a:rPr lang="en-US" sz="1000" baseline="30000" dirty="0">
                <a:solidFill>
                  <a:schemeClr val="bg2">
                    <a:lumMod val="50000"/>
                  </a:schemeClr>
                </a:solidFill>
              </a:rPr>
              <a:t>3</a:t>
            </a:r>
            <a:r>
              <a:rPr lang="en-US" sz="1000" dirty="0">
                <a:solidFill>
                  <a:schemeClr val="bg2">
                    <a:lumMod val="50000"/>
                  </a:schemeClr>
                </a:solidFill>
              </a:rPr>
              <a:t> U.S. Trust Insights on Wealth and Worth Report</a:t>
            </a:r>
          </a:p>
        </p:txBody>
      </p:sp>
      <p:graphicFrame>
        <p:nvGraphicFramePr>
          <p:cNvPr id="11" name="Chart 10">
            <a:extLst>
              <a:ext uri="{FF2B5EF4-FFF2-40B4-BE49-F238E27FC236}">
                <a16:creationId xmlns:a16="http://schemas.microsoft.com/office/drawing/2014/main" id="{27A52F55-021F-4A1B-AD6D-EC85B242E455}"/>
              </a:ext>
            </a:extLst>
          </p:cNvPr>
          <p:cNvGraphicFramePr/>
          <p:nvPr/>
        </p:nvGraphicFramePr>
        <p:xfrm>
          <a:off x="-510784" y="1623431"/>
          <a:ext cx="5235184" cy="350693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61C76B61-8D30-9CD2-AD08-C248B927D764}"/>
              </a:ext>
            </a:extLst>
          </p:cNvPr>
          <p:cNvGraphicFramePr>
            <a:graphicFrameLocks/>
          </p:cNvGraphicFramePr>
          <p:nvPr>
            <p:extLst>
              <p:ext uri="{D42A27DB-BD31-4B8C-83A1-F6EECF244321}">
                <p14:modId xmlns:p14="http://schemas.microsoft.com/office/powerpoint/2010/main" val="3935907894"/>
              </p:ext>
            </p:extLst>
          </p:nvPr>
        </p:nvGraphicFramePr>
        <p:xfrm>
          <a:off x="-309307" y="2181219"/>
          <a:ext cx="4256766" cy="2851510"/>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04AF34B7-DA63-E57A-6B9B-602340C3AD22}"/>
              </a:ext>
            </a:extLst>
          </p:cNvPr>
          <p:cNvSpPr txBox="1"/>
          <p:nvPr/>
        </p:nvSpPr>
        <p:spPr>
          <a:xfrm>
            <a:off x="724291" y="3145309"/>
            <a:ext cx="2189569" cy="923330"/>
          </a:xfrm>
          <a:prstGeom prst="rect">
            <a:avLst/>
          </a:prstGeom>
          <a:noFill/>
        </p:spPr>
        <p:txBody>
          <a:bodyPr wrap="square" rtlCol="0">
            <a:spAutoFit/>
          </a:bodyPr>
          <a:lstStyle/>
          <a:p>
            <a:pPr algn="ctr"/>
            <a:r>
              <a:rPr lang="en-US" sz="5400" b="1" dirty="0"/>
              <a:t>81%</a:t>
            </a:r>
          </a:p>
        </p:txBody>
      </p:sp>
      <p:sp>
        <p:nvSpPr>
          <p:cNvPr id="14" name="TextBox 13">
            <a:extLst>
              <a:ext uri="{FF2B5EF4-FFF2-40B4-BE49-F238E27FC236}">
                <a16:creationId xmlns:a16="http://schemas.microsoft.com/office/drawing/2014/main" id="{3825AFBA-DBE6-3737-DB06-60ECDB6CF0A1}"/>
              </a:ext>
            </a:extLst>
          </p:cNvPr>
          <p:cNvSpPr txBox="1"/>
          <p:nvPr/>
        </p:nvSpPr>
        <p:spPr>
          <a:xfrm>
            <a:off x="3500503" y="2650503"/>
            <a:ext cx="6776544" cy="1897955"/>
          </a:xfrm>
          <a:prstGeom prst="rect">
            <a:avLst/>
          </a:prstGeom>
          <a:noFill/>
        </p:spPr>
        <p:txBody>
          <a:bodyPr wrap="square" rtlCol="0">
            <a:spAutoFit/>
          </a:bodyPr>
          <a:lstStyle/>
          <a:p>
            <a:r>
              <a:rPr lang="en-US" sz="2800" b="1" dirty="0">
                <a:solidFill>
                  <a:schemeClr val="accent1"/>
                </a:solidFill>
                <a:latin typeface="Calibri" panose="020F0502020204030204" pitchFamily="34" charset="0"/>
                <a:cs typeface="Calibri" panose="020F0502020204030204" pitchFamily="34" charset="0"/>
              </a:rPr>
              <a:t>of children fire their parents’ financial professionals within 1-2 years of inheriting their parents’ wealth</a:t>
            </a:r>
            <a:r>
              <a:rPr lang="en-US" sz="2800" b="1" baseline="30000" dirty="0">
                <a:solidFill>
                  <a:schemeClr val="accent1"/>
                </a:solidFill>
                <a:latin typeface="Calibri" panose="020F0502020204030204" pitchFamily="34" charset="0"/>
                <a:cs typeface="Calibri" panose="020F0502020204030204" pitchFamily="34" charset="0"/>
              </a:rPr>
              <a:t>3</a:t>
            </a:r>
          </a:p>
          <a:p>
            <a:endParaRPr lang="en-US" sz="2000" baseline="30000" dirty="0">
              <a:solidFill>
                <a:schemeClr val="accent3"/>
              </a:solidFill>
              <a:latin typeface="Calibri" panose="020F0502020204030204" pitchFamily="34" charset="0"/>
            </a:endParaRPr>
          </a:p>
          <a:p>
            <a:r>
              <a:rPr lang="en-US" sz="2000" dirty="0">
                <a:solidFill>
                  <a:schemeClr val="accent3"/>
                </a:solidFill>
                <a:latin typeface="Calibri Light" panose="020F0302020204030204" pitchFamily="34" charset="0"/>
              </a:rPr>
              <a:t>Heirs have their own financial professional</a:t>
            </a:r>
          </a:p>
        </p:txBody>
      </p:sp>
    </p:spTree>
    <p:extLst>
      <p:ext uri="{BB962C8B-B14F-4D97-AF65-F5344CB8AC3E}">
        <p14:creationId xmlns:p14="http://schemas.microsoft.com/office/powerpoint/2010/main" val="4098693672"/>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3000" t="-9000" r="-13000" b="-9000"/>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DB4900-D35F-7542-A7FC-A7F128032E30}"/>
              </a:ext>
            </a:extLst>
          </p:cNvPr>
          <p:cNvSpPr>
            <a:spLocks noGrp="1"/>
          </p:cNvSpPr>
          <p:nvPr>
            <p:ph idx="1"/>
          </p:nvPr>
        </p:nvSpPr>
        <p:spPr>
          <a:xfrm>
            <a:off x="457201" y="1744579"/>
            <a:ext cx="4377846" cy="4353400"/>
          </a:xfrm>
        </p:spPr>
        <p:txBody>
          <a:bodyPr/>
          <a:lstStyle/>
          <a:p>
            <a:pPr>
              <a:lnSpc>
                <a:spcPct val="100000"/>
              </a:lnSpc>
              <a:buClr>
                <a:schemeClr val="tx2"/>
              </a:buClr>
              <a:buFont typeface="Wingdings" pitchFamily="2" charset="2"/>
              <a:buChar char="ü"/>
              <a:defRPr/>
            </a:pPr>
            <a:r>
              <a:rPr lang="en-US" dirty="0">
                <a:latin typeface="Calibri Light" panose="020F0302020204030204" pitchFamily="34" charset="0"/>
                <a:cs typeface="Calibri Light" panose="020F0302020204030204" pitchFamily="34" charset="0"/>
              </a:rPr>
              <a:t>More deliberate about risk, shaped by major market and economic disruptions</a:t>
            </a:r>
            <a:r>
              <a:rPr lang="en-US" baseline="30000" dirty="0">
                <a:latin typeface="Calibri Light" panose="020F0302020204030204" pitchFamily="34" charset="0"/>
                <a:cs typeface="Calibri Light" panose="020F0302020204030204" pitchFamily="34" charset="0"/>
              </a:rPr>
              <a:t>7</a:t>
            </a:r>
          </a:p>
          <a:p>
            <a:pPr>
              <a:lnSpc>
                <a:spcPct val="100000"/>
              </a:lnSpc>
              <a:buClr>
                <a:schemeClr val="tx2"/>
              </a:buClr>
              <a:buFont typeface="Wingdings" pitchFamily="2" charset="2"/>
              <a:buChar char="ü"/>
              <a:defRPr/>
            </a:pPr>
            <a:r>
              <a:rPr lang="en-US" dirty="0">
                <a:latin typeface="Calibri Light" panose="020F0302020204030204" pitchFamily="34" charset="0"/>
              </a:rPr>
              <a:t>Expect transparency, education, and guidance — not just recommendations</a:t>
            </a:r>
            <a:endParaRPr lang="en-US" baseline="30000" dirty="0">
              <a:latin typeface="Calibri Light" panose="020F0302020204030204" pitchFamily="34" charset="0"/>
            </a:endParaRPr>
          </a:p>
          <a:p>
            <a:pPr>
              <a:lnSpc>
                <a:spcPct val="100000"/>
              </a:lnSpc>
              <a:buClr>
                <a:schemeClr val="tx2"/>
              </a:buClr>
              <a:buFont typeface="Wingdings" pitchFamily="2" charset="2"/>
              <a:buChar char="ü"/>
              <a:defRPr/>
            </a:pPr>
            <a:r>
              <a:rPr lang="en-US" dirty="0">
                <a:latin typeface="Calibri Light" panose="020F0302020204030204" pitchFamily="34" charset="0"/>
              </a:rPr>
              <a:t>Blend digital tools with purpose-driven decision making, seeking both confidence and alignment with </a:t>
            </a:r>
            <a:br>
              <a:rPr lang="en-US" dirty="0">
                <a:latin typeface="Calibri Light" panose="020F0302020204030204" pitchFamily="34" charset="0"/>
              </a:rPr>
            </a:br>
            <a:r>
              <a:rPr lang="en-US" dirty="0">
                <a:latin typeface="Calibri Light" panose="020F0302020204030204" pitchFamily="34" charset="0"/>
              </a:rPr>
              <a:t>personal and family values</a:t>
            </a:r>
            <a:r>
              <a:rPr lang="en-US" baseline="30000" dirty="0">
                <a:latin typeface="Calibri Light" panose="020F0302020204030204" pitchFamily="34" charset="0"/>
              </a:rPr>
              <a:t>7</a:t>
            </a:r>
            <a:endParaRPr lang="en-US" baseline="30000" dirty="0"/>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450362" y="457199"/>
            <a:ext cx="5645638" cy="926409"/>
          </a:xfrm>
        </p:spPr>
        <p:txBody>
          <a:bodyPr vert="horz" lIns="0" tIns="0" rIns="0" bIns="0" rtlCol="0" anchor="b">
            <a:normAutofit fontScale="90000"/>
          </a:bodyPr>
          <a:lstStyle/>
          <a:p>
            <a:r>
              <a:rPr lang="en-US" dirty="0"/>
              <a:t>Next Generation Heirs Have Different Expectations — and Decision Drivers</a:t>
            </a:r>
          </a:p>
        </p:txBody>
      </p:sp>
      <p:sp>
        <p:nvSpPr>
          <p:cNvPr id="8" name="Text Placeholder 7">
            <a:extLst>
              <a:ext uri="{FF2B5EF4-FFF2-40B4-BE49-F238E27FC236}">
                <a16:creationId xmlns:a16="http://schemas.microsoft.com/office/drawing/2014/main" id="{D38A21B9-5BE2-E9B0-1947-6755044F3BA8}"/>
              </a:ext>
            </a:extLst>
          </p:cNvPr>
          <p:cNvSpPr>
            <a:spLocks noGrp="1"/>
          </p:cNvSpPr>
          <p:nvPr>
            <p:ph type="body" sz="quarter" idx="12"/>
          </p:nvPr>
        </p:nvSpPr>
        <p:spPr/>
        <p:txBody>
          <a:bodyPr>
            <a:normAutofit/>
          </a:bodyPr>
          <a:lstStyle/>
          <a:p>
            <a:r>
              <a:rPr lang="en-US" sz="1200"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solidFill>
                  <a:schemeClr val="bg1"/>
                </a:solidFill>
              </a:rPr>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solidFill>
                  <a:schemeClr val="bg1"/>
                </a:solidFill>
              </a:rPr>
              <a:pPr/>
              <a:t>10</a:t>
            </a:fld>
            <a:endParaRPr lang="en-US">
              <a:solidFill>
                <a:schemeClr val="bg1"/>
              </a:solidFill>
            </a:endParaRPr>
          </a:p>
        </p:txBody>
      </p:sp>
      <p:sp>
        <p:nvSpPr>
          <p:cNvPr id="9" name="TextBox 8">
            <a:extLst>
              <a:ext uri="{FF2B5EF4-FFF2-40B4-BE49-F238E27FC236}">
                <a16:creationId xmlns:a16="http://schemas.microsoft.com/office/drawing/2014/main" id="{A2D75091-E130-F3C5-626E-535A5EF19A90}"/>
              </a:ext>
            </a:extLst>
          </p:cNvPr>
          <p:cNvSpPr txBox="1"/>
          <p:nvPr/>
        </p:nvSpPr>
        <p:spPr>
          <a:xfrm>
            <a:off x="450362" y="5566909"/>
            <a:ext cx="3957515" cy="400110"/>
          </a:xfrm>
          <a:prstGeom prst="rect">
            <a:avLst/>
          </a:prstGeom>
          <a:noFill/>
        </p:spPr>
        <p:txBody>
          <a:bodyPr wrap="square">
            <a:spAutoFit/>
          </a:bodyPr>
          <a:lstStyle/>
          <a:p>
            <a:pPr marL="0" indent="0">
              <a:spcBef>
                <a:spcPts val="0"/>
              </a:spcBef>
              <a:buFont typeface="Arial" panose="020B0604020202020204" pitchFamily="34" charset="0"/>
              <a:buNone/>
              <a:tabLst>
                <a:tab pos="111125" algn="l"/>
              </a:tabLst>
            </a:pPr>
            <a:r>
              <a:rPr lang="en-US" sz="1000" baseline="30000" dirty="0">
                <a:solidFill>
                  <a:schemeClr val="bg2">
                    <a:lumMod val="50000"/>
                  </a:schemeClr>
                </a:solidFill>
              </a:rPr>
              <a:t>7</a:t>
            </a:r>
            <a:r>
              <a:rPr lang="en-US" sz="1000" dirty="0">
                <a:solidFill>
                  <a:schemeClr val="bg2">
                    <a:lumMod val="50000"/>
                  </a:schemeClr>
                </a:solidFill>
              </a:rPr>
              <a:t> Broadridge &amp; Roubini </a:t>
            </a:r>
            <a:r>
              <a:rPr lang="en-US" sz="1000" dirty="0" err="1">
                <a:solidFill>
                  <a:schemeClr val="bg2">
                    <a:lumMod val="50000"/>
                  </a:schemeClr>
                </a:solidFill>
              </a:rPr>
              <a:t>ThoughLab</a:t>
            </a:r>
            <a:r>
              <a:rPr lang="en-US" sz="1000" dirty="0">
                <a:solidFill>
                  <a:schemeClr val="bg2">
                    <a:lumMod val="50000"/>
                  </a:schemeClr>
                </a:solidFill>
              </a:rPr>
              <a:t> Wealth and Asset Management 2021: Preparing for Transformational Change</a:t>
            </a:r>
          </a:p>
        </p:txBody>
      </p:sp>
    </p:spTree>
    <p:extLst>
      <p:ext uri="{BB962C8B-B14F-4D97-AF65-F5344CB8AC3E}">
        <p14:creationId xmlns:p14="http://schemas.microsoft.com/office/powerpoint/2010/main" val="330172978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F1BB08B-1393-0B43-B4AD-0EA13884EAA0}"/>
              </a:ext>
            </a:extLst>
          </p:cNvPr>
          <p:cNvSpPr>
            <a:spLocks noGrp="1"/>
          </p:cNvSpPr>
          <p:nvPr>
            <p:ph type="body" sz="quarter" idx="12"/>
          </p:nvPr>
        </p:nvSpPr>
        <p:spPr/>
        <p:txBody>
          <a:bodyPr/>
          <a:lstStyle/>
          <a:p>
            <a:r>
              <a:rPr lang="en-US" sz="1200" dirty="0"/>
              <a:t>FINANCIAL PROFESSIONAL USE ONLY</a:t>
            </a:r>
          </a:p>
        </p:txBody>
      </p:sp>
      <p:sp>
        <p:nvSpPr>
          <p:cNvPr id="2" name="Title 1">
            <a:extLst>
              <a:ext uri="{FF2B5EF4-FFF2-40B4-BE49-F238E27FC236}">
                <a16:creationId xmlns:a16="http://schemas.microsoft.com/office/drawing/2014/main" id="{E3E8FFA1-1CC6-5D40-852D-EFCE78F56146}"/>
              </a:ext>
            </a:extLst>
          </p:cNvPr>
          <p:cNvSpPr>
            <a:spLocks noGrp="1"/>
          </p:cNvSpPr>
          <p:nvPr>
            <p:ph type="ctrTitle"/>
          </p:nvPr>
        </p:nvSpPr>
        <p:spPr>
          <a:xfrm>
            <a:off x="457200" y="563131"/>
            <a:ext cx="9133114" cy="4199077"/>
          </a:xfrm>
        </p:spPr>
        <p:txBody>
          <a:bodyPr>
            <a:normAutofit/>
          </a:bodyPr>
          <a:lstStyle/>
          <a:p>
            <a:r>
              <a:rPr lang="en-US" dirty="0"/>
              <a:t>          Keys to Success:</a:t>
            </a:r>
            <a:br>
              <a:rPr lang="en-US" dirty="0"/>
            </a:br>
            <a:r>
              <a:rPr lang="en-US" dirty="0"/>
              <a:t>Three Actions That Drive Retention During the Great Wealth Transfer</a:t>
            </a:r>
          </a:p>
        </p:txBody>
      </p:sp>
      <p:sp>
        <p:nvSpPr>
          <p:cNvPr id="8" name="Date Placeholder 7">
            <a:extLst>
              <a:ext uri="{FF2B5EF4-FFF2-40B4-BE49-F238E27FC236}">
                <a16:creationId xmlns:a16="http://schemas.microsoft.com/office/drawing/2014/main" id="{E8A5EF53-0E42-8E4A-2B28-BC6F39E1681E}"/>
              </a:ext>
            </a:extLst>
          </p:cNvPr>
          <p:cNvSpPr>
            <a:spLocks noGrp="1"/>
          </p:cNvSpPr>
          <p:nvPr>
            <p:ph type="dt" sz="half" idx="2"/>
          </p:nvPr>
        </p:nvSpPr>
        <p:spPr/>
        <p:txBody>
          <a:bodyPr/>
          <a:lstStyle/>
          <a:p>
            <a:r>
              <a:rPr lang="en-US"/>
              <a:t>2026/01/05</a:t>
            </a:r>
          </a:p>
        </p:txBody>
      </p:sp>
      <p:sp>
        <p:nvSpPr>
          <p:cNvPr id="9" name="Footer Placeholder 8">
            <a:extLst>
              <a:ext uri="{FF2B5EF4-FFF2-40B4-BE49-F238E27FC236}">
                <a16:creationId xmlns:a16="http://schemas.microsoft.com/office/drawing/2014/main" id="{C3971719-6E39-14FE-7A46-603F6F41A3D4}"/>
              </a:ext>
            </a:extLst>
          </p:cNvPr>
          <p:cNvSpPr>
            <a:spLocks noGrp="1"/>
          </p:cNvSpPr>
          <p:nvPr>
            <p:ph type="ftr" sz="quarter" idx="3"/>
          </p:nvPr>
        </p:nvSpPr>
        <p:spPr/>
        <p:txBody>
          <a:bodyPr/>
          <a:lstStyle/>
          <a:p>
            <a:r>
              <a:rPr lang="en-US"/>
              <a:t>SB-10032-72</a:t>
            </a:r>
          </a:p>
        </p:txBody>
      </p:sp>
      <p:sp>
        <p:nvSpPr>
          <p:cNvPr id="10" name="Slide Number Placeholder 9">
            <a:extLst>
              <a:ext uri="{FF2B5EF4-FFF2-40B4-BE49-F238E27FC236}">
                <a16:creationId xmlns:a16="http://schemas.microsoft.com/office/drawing/2014/main" id="{26CEA8DA-D794-1143-A35D-321C15825E5C}"/>
              </a:ext>
            </a:extLst>
          </p:cNvPr>
          <p:cNvSpPr>
            <a:spLocks noGrp="1"/>
          </p:cNvSpPr>
          <p:nvPr>
            <p:ph type="sldNum" sz="quarter" idx="4"/>
          </p:nvPr>
        </p:nvSpPr>
        <p:spPr/>
        <p:txBody>
          <a:bodyPr/>
          <a:lstStyle/>
          <a:p>
            <a:fld id="{1C0B272F-4456-0844-949C-3E7D42274ABC}" type="slidenum">
              <a:rPr lang="en-US" smtClean="0"/>
              <a:pPr/>
              <a:t>11</a:t>
            </a:fld>
            <a:endParaRPr lang="en-US"/>
          </a:p>
        </p:txBody>
      </p:sp>
      <p:pic>
        <p:nvPicPr>
          <p:cNvPr id="6" name="Picture 5">
            <a:extLst>
              <a:ext uri="{FF2B5EF4-FFF2-40B4-BE49-F238E27FC236}">
                <a16:creationId xmlns:a16="http://schemas.microsoft.com/office/drawing/2014/main" id="{DF499D53-439D-7983-4451-D692572A1E56}"/>
              </a:ext>
            </a:extLst>
          </p:cNvPr>
          <p:cNvPicPr>
            <a:picLocks noChangeAspect="1"/>
          </p:cNvPicPr>
          <p:nvPr/>
        </p:nvPicPr>
        <p:blipFill>
          <a:blip r:embed="rId3"/>
          <a:srcRect/>
          <a:stretch/>
        </p:blipFill>
        <p:spPr>
          <a:xfrm flipV="1">
            <a:off x="457200" y="2880522"/>
            <a:ext cx="932859" cy="358791"/>
          </a:xfrm>
          <a:prstGeom prst="rect">
            <a:avLst/>
          </a:prstGeom>
        </p:spPr>
      </p:pic>
    </p:spTree>
    <p:extLst>
      <p:ext uri="{BB962C8B-B14F-4D97-AF65-F5344CB8AC3E}">
        <p14:creationId xmlns:p14="http://schemas.microsoft.com/office/powerpoint/2010/main" val="241398616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590261" y="457200"/>
            <a:ext cx="10144539" cy="855802"/>
          </a:xfrm>
        </p:spPr>
        <p:txBody>
          <a:bodyPr>
            <a:normAutofit/>
          </a:bodyPr>
          <a:lstStyle/>
          <a:p>
            <a:r>
              <a:rPr lang="en-US" dirty="0"/>
              <a:t>Engage Heirs Early</a:t>
            </a:r>
          </a:p>
        </p:txBody>
      </p:sp>
      <p:sp>
        <p:nvSpPr>
          <p:cNvPr id="15" name="Text Placeholder 14">
            <a:extLst>
              <a:ext uri="{FF2B5EF4-FFF2-40B4-BE49-F238E27FC236}">
                <a16:creationId xmlns:a16="http://schemas.microsoft.com/office/drawing/2014/main" id="{3DBDD513-876E-9665-6940-F49139185B23}"/>
              </a:ext>
            </a:extLst>
          </p:cNvPr>
          <p:cNvSpPr>
            <a:spLocks noGrp="1"/>
          </p:cNvSpPr>
          <p:nvPr>
            <p:ph type="body" sz="quarter" idx="12"/>
          </p:nvPr>
        </p:nvSpPr>
        <p:spPr/>
        <p:txBody>
          <a:bodyPr>
            <a:normAutofit/>
          </a:bodyPr>
          <a:lstStyle/>
          <a:p>
            <a:r>
              <a:rPr lang="en-US" sz="1200" dirty="0"/>
              <a:t>FINANCIAL PROFESSIONAL USE ONLY</a:t>
            </a:r>
          </a:p>
        </p:txBody>
      </p:sp>
      <p:sp>
        <p:nvSpPr>
          <p:cNvPr id="16" name="Text Placeholder 15">
            <a:extLst>
              <a:ext uri="{FF2B5EF4-FFF2-40B4-BE49-F238E27FC236}">
                <a16:creationId xmlns:a16="http://schemas.microsoft.com/office/drawing/2014/main" id="{27F9D331-5F80-0B3E-9642-7D328B147016}"/>
              </a:ext>
            </a:extLst>
          </p:cNvPr>
          <p:cNvSpPr>
            <a:spLocks noGrp="1"/>
          </p:cNvSpPr>
          <p:nvPr>
            <p:ph type="body" sz="quarter" idx="13"/>
          </p:nvPr>
        </p:nvSpPr>
        <p:spPr>
          <a:xfrm>
            <a:off x="465138" y="1698627"/>
            <a:ext cx="11276012" cy="397623"/>
          </a:xfrm>
        </p:spPr>
        <p:txBody>
          <a:bodyPr vert="horz" lIns="0" tIns="0" rIns="0" bIns="0" rtlCol="0">
            <a:normAutofit/>
          </a:bodyPr>
          <a:lstStyle/>
          <a:p>
            <a:r>
              <a:rPr lang="en-US" dirty="0"/>
              <a:t>Establish a solid relationship with clients’ heirs before they inherit</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12</a:t>
            </a:fld>
            <a:endParaRPr lang="en-US" dirty="0"/>
          </a:p>
        </p:txBody>
      </p:sp>
      <p:sp>
        <p:nvSpPr>
          <p:cNvPr id="9" name="TextBox 8">
            <a:extLst>
              <a:ext uri="{FF2B5EF4-FFF2-40B4-BE49-F238E27FC236}">
                <a16:creationId xmlns:a16="http://schemas.microsoft.com/office/drawing/2014/main" id="{A2D75091-E130-F3C5-626E-535A5EF19A90}"/>
              </a:ext>
            </a:extLst>
          </p:cNvPr>
          <p:cNvSpPr txBox="1"/>
          <p:nvPr/>
        </p:nvSpPr>
        <p:spPr>
          <a:xfrm>
            <a:off x="487530" y="5597251"/>
            <a:ext cx="10843932" cy="400110"/>
          </a:xfrm>
          <a:prstGeom prst="rect">
            <a:avLst/>
          </a:prstGeom>
          <a:noFill/>
        </p:spPr>
        <p:txBody>
          <a:bodyPr wrap="square">
            <a:spAutoFit/>
          </a:bodyPr>
          <a:lstStyle/>
          <a:p>
            <a:pPr marL="0" indent="0">
              <a:spcBef>
                <a:spcPts val="0"/>
              </a:spcBef>
              <a:buFont typeface="Arial" panose="020B0604020202020204" pitchFamily="34" charset="0"/>
              <a:buNone/>
              <a:tabLst>
                <a:tab pos="111125" algn="l"/>
              </a:tabLst>
            </a:pPr>
            <a:r>
              <a:rPr lang="en-US" sz="1000" baseline="30000" dirty="0">
                <a:solidFill>
                  <a:schemeClr val="bg2">
                    <a:lumMod val="50000"/>
                  </a:schemeClr>
                </a:solidFill>
              </a:rPr>
              <a:t>8 </a:t>
            </a:r>
            <a:r>
              <a:rPr lang="en-US" sz="1000" dirty="0" err="1">
                <a:solidFill>
                  <a:schemeClr val="bg2">
                    <a:lumMod val="50000"/>
                  </a:schemeClr>
                </a:solidFill>
              </a:rPr>
              <a:t>Support.Vestorly.com</a:t>
            </a:r>
            <a:r>
              <a:rPr lang="en-US" sz="1000" dirty="0">
                <a:solidFill>
                  <a:schemeClr val="bg2">
                    <a:lumMod val="50000"/>
                  </a:schemeClr>
                </a:solidFill>
              </a:rPr>
              <a:t>/</a:t>
            </a:r>
            <a:r>
              <a:rPr lang="en-US" sz="1000" dirty="0" err="1">
                <a:solidFill>
                  <a:schemeClr val="bg2">
                    <a:lumMod val="50000"/>
                  </a:schemeClr>
                </a:solidFill>
              </a:rPr>
              <a:t>en</a:t>
            </a:r>
            <a:r>
              <a:rPr lang="en-US" sz="1000" dirty="0">
                <a:solidFill>
                  <a:schemeClr val="bg2">
                    <a:lumMod val="50000"/>
                  </a:schemeClr>
                </a:solidFill>
              </a:rPr>
              <a:t>/articles/3266518-your-firm-s-future-is-with-your-clients-beneficiaries</a:t>
            </a:r>
          </a:p>
          <a:p>
            <a:pPr marL="0" indent="0">
              <a:spcBef>
                <a:spcPts val="0"/>
              </a:spcBef>
              <a:buFont typeface="Arial" panose="020B0604020202020204" pitchFamily="34" charset="0"/>
              <a:buNone/>
              <a:tabLst>
                <a:tab pos="111125" algn="l"/>
              </a:tabLst>
            </a:pPr>
            <a:r>
              <a:rPr lang="en-US" sz="1000" baseline="30000" dirty="0">
                <a:solidFill>
                  <a:schemeClr val="accent1"/>
                </a:solidFill>
                <a:latin typeface="Calibri Light" panose="020F0302020204030204" pitchFamily="34" charset="0"/>
              </a:rPr>
              <a:t>9</a:t>
            </a:r>
            <a:r>
              <a:rPr lang="en-US" sz="1000" baseline="30000" dirty="0">
                <a:solidFill>
                  <a:schemeClr val="bg2">
                    <a:lumMod val="50000"/>
                  </a:schemeClr>
                </a:solidFill>
                <a:latin typeface="Calibri Light" panose="020F0302020204030204" pitchFamily="34" charset="0"/>
              </a:rPr>
              <a:t> </a:t>
            </a:r>
            <a:r>
              <a:rPr lang="en-US" sz="1000" dirty="0">
                <a:solidFill>
                  <a:schemeClr val="bg2">
                    <a:lumMod val="50000"/>
                  </a:schemeClr>
                </a:solidFill>
              </a:rPr>
              <a:t>CNBC + Acorns Survey, 2022</a:t>
            </a:r>
          </a:p>
        </p:txBody>
      </p:sp>
      <p:sp>
        <p:nvSpPr>
          <p:cNvPr id="17" name="Rectangle 16">
            <a:extLst>
              <a:ext uri="{FF2B5EF4-FFF2-40B4-BE49-F238E27FC236}">
                <a16:creationId xmlns:a16="http://schemas.microsoft.com/office/drawing/2014/main" id="{A1AECB66-B6DB-E2E5-2510-4766D9ACBFF9}"/>
              </a:ext>
            </a:extLst>
          </p:cNvPr>
          <p:cNvSpPr/>
          <p:nvPr/>
        </p:nvSpPr>
        <p:spPr>
          <a:xfrm>
            <a:off x="473241" y="2266267"/>
            <a:ext cx="3448109" cy="3001964"/>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82880" tIns="365760" rIns="182880" bIns="91440" rtlCol="0" anchor="t"/>
          <a:lstStyle/>
          <a:p>
            <a:pPr algn="ctr"/>
            <a:r>
              <a:rPr lang="en-US" sz="8800" b="1" dirty="0">
                <a:solidFill>
                  <a:schemeClr val="tx1"/>
                </a:solidFill>
              </a:rPr>
              <a:t> </a:t>
            </a:r>
          </a:p>
          <a:p>
            <a:pPr algn="ctr"/>
            <a:r>
              <a:rPr lang="en-US" sz="1800" dirty="0">
                <a:solidFill>
                  <a:schemeClr val="accent3"/>
                </a:solidFill>
                <a:latin typeface="Calibri Light" panose="020F0302020204030204" pitchFamily="34" charset="0"/>
              </a:rPr>
              <a:t>Get to know clients’ beneficiaries in advance of a major event and you’re more likely to retain assets under management</a:t>
            </a:r>
            <a:r>
              <a:rPr lang="en-US" sz="1800" baseline="30000" dirty="0">
                <a:solidFill>
                  <a:schemeClr val="accent3"/>
                </a:solidFill>
                <a:latin typeface="Calibri Light" panose="020F0302020204030204" pitchFamily="34" charset="0"/>
              </a:rPr>
              <a:t>8</a:t>
            </a:r>
          </a:p>
        </p:txBody>
      </p:sp>
      <p:sp>
        <p:nvSpPr>
          <p:cNvPr id="18" name="Rectangle 17">
            <a:extLst>
              <a:ext uri="{FF2B5EF4-FFF2-40B4-BE49-F238E27FC236}">
                <a16:creationId xmlns:a16="http://schemas.microsoft.com/office/drawing/2014/main" id="{19070046-703F-8B4D-E14A-B69171DDD5B8}"/>
              </a:ext>
            </a:extLst>
          </p:cNvPr>
          <p:cNvSpPr/>
          <p:nvPr/>
        </p:nvSpPr>
        <p:spPr>
          <a:xfrm>
            <a:off x="473241" y="2266267"/>
            <a:ext cx="3448109" cy="14873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circle, design&#10;&#10;Description automatically generated">
            <a:extLst>
              <a:ext uri="{FF2B5EF4-FFF2-40B4-BE49-F238E27FC236}">
                <a16:creationId xmlns:a16="http://schemas.microsoft.com/office/drawing/2014/main" id="{6404DB03-F580-F689-639C-FA7C50AEF605}"/>
              </a:ext>
            </a:extLst>
          </p:cNvPr>
          <p:cNvPicPr>
            <a:picLocks noChangeAspect="1"/>
          </p:cNvPicPr>
          <p:nvPr/>
        </p:nvPicPr>
        <p:blipFill>
          <a:blip r:embed="rId3"/>
          <a:stretch>
            <a:fillRect/>
          </a:stretch>
        </p:blipFill>
        <p:spPr>
          <a:xfrm>
            <a:off x="1696439" y="2589731"/>
            <a:ext cx="1001713" cy="1165258"/>
          </a:xfrm>
          <a:prstGeom prst="rect">
            <a:avLst/>
          </a:prstGeom>
        </p:spPr>
      </p:pic>
      <p:sp>
        <p:nvSpPr>
          <p:cNvPr id="25" name="Rectangle 24">
            <a:extLst>
              <a:ext uri="{FF2B5EF4-FFF2-40B4-BE49-F238E27FC236}">
                <a16:creationId xmlns:a16="http://schemas.microsoft.com/office/drawing/2014/main" id="{387B7B17-C155-F33D-63BC-964C97A415C6}"/>
              </a:ext>
            </a:extLst>
          </p:cNvPr>
          <p:cNvSpPr/>
          <p:nvPr/>
        </p:nvSpPr>
        <p:spPr>
          <a:xfrm>
            <a:off x="4215950" y="2248220"/>
            <a:ext cx="3448109" cy="3020011"/>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82880" tIns="365760" rIns="182880" bIns="91440" rtlCol="0" anchor="t"/>
          <a:lstStyle/>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r>
              <a:rPr lang="en-US" dirty="0">
                <a:solidFill>
                  <a:schemeClr val="accent3"/>
                </a:solidFill>
                <a:latin typeface="Calibri Light" panose="020F0302020204030204" pitchFamily="34" charset="0"/>
                <a:cs typeface="Calibri Light" panose="020F0302020204030204" pitchFamily="34" charset="0"/>
              </a:rPr>
              <a:t>Position yourself as a resource — </a:t>
            </a:r>
          </a:p>
          <a:p>
            <a:pPr algn="ctr"/>
            <a:r>
              <a:rPr lang="en-US" dirty="0">
                <a:solidFill>
                  <a:schemeClr val="accent3"/>
                </a:solidFill>
                <a:latin typeface="Calibri Light" panose="020F0302020204030204" pitchFamily="34" charset="0"/>
                <a:cs typeface="Calibri Light" panose="020F0302020204030204" pitchFamily="34" charset="0"/>
              </a:rPr>
              <a:t>not a replacement</a:t>
            </a:r>
          </a:p>
        </p:txBody>
      </p:sp>
      <p:sp>
        <p:nvSpPr>
          <p:cNvPr id="26" name="Rectangle 25">
            <a:extLst>
              <a:ext uri="{FF2B5EF4-FFF2-40B4-BE49-F238E27FC236}">
                <a16:creationId xmlns:a16="http://schemas.microsoft.com/office/drawing/2014/main" id="{9F5C8F24-8620-D88E-25B8-3FDC484CFE0B}"/>
              </a:ext>
            </a:extLst>
          </p:cNvPr>
          <p:cNvSpPr/>
          <p:nvPr/>
        </p:nvSpPr>
        <p:spPr>
          <a:xfrm>
            <a:off x="4215950" y="2248220"/>
            <a:ext cx="3448109" cy="14873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D90202D-11B1-8486-0C3D-50DA88E73FA6}"/>
              </a:ext>
            </a:extLst>
          </p:cNvPr>
          <p:cNvPicPr>
            <a:picLocks noChangeAspect="1"/>
          </p:cNvPicPr>
          <p:nvPr/>
        </p:nvPicPr>
        <p:blipFill>
          <a:blip r:embed="rId4"/>
          <a:srcRect/>
          <a:stretch/>
        </p:blipFill>
        <p:spPr>
          <a:xfrm flipV="1">
            <a:off x="487530" y="865311"/>
            <a:ext cx="932859" cy="358791"/>
          </a:xfrm>
          <a:prstGeom prst="rect">
            <a:avLst/>
          </a:prstGeom>
        </p:spPr>
      </p:pic>
      <p:sp>
        <p:nvSpPr>
          <p:cNvPr id="4" name="Rectangle 3">
            <a:extLst>
              <a:ext uri="{FF2B5EF4-FFF2-40B4-BE49-F238E27FC236}">
                <a16:creationId xmlns:a16="http://schemas.microsoft.com/office/drawing/2014/main" id="{110F4954-4929-3BD8-E9D3-064349DFC00F}"/>
              </a:ext>
            </a:extLst>
          </p:cNvPr>
          <p:cNvSpPr/>
          <p:nvPr/>
        </p:nvSpPr>
        <p:spPr>
          <a:xfrm>
            <a:off x="7958660" y="2266268"/>
            <a:ext cx="3448110" cy="3001964"/>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82880" tIns="365760" rIns="182880" bIns="91440" rtlCol="0" anchor="t"/>
          <a:lstStyle/>
          <a:p>
            <a:pPr algn="ctr"/>
            <a:r>
              <a:rPr lang="en-US" dirty="0">
                <a:solidFill>
                  <a:schemeClr val="accent3"/>
                </a:solidFill>
                <a:latin typeface="Calibri Light" panose="020F0302020204030204" pitchFamily="34" charset="0"/>
                <a:cs typeface="Calibri Light" panose="020F0302020204030204" pitchFamily="34" charset="0"/>
              </a:rPr>
              <a:t> </a:t>
            </a: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endParaRPr lang="en-US" dirty="0">
              <a:solidFill>
                <a:schemeClr val="accent3"/>
              </a:solidFill>
              <a:latin typeface="Calibri Light" panose="020F0302020204030204" pitchFamily="34" charset="0"/>
              <a:cs typeface="Calibri Light" panose="020F0302020204030204" pitchFamily="34" charset="0"/>
            </a:endParaRPr>
          </a:p>
          <a:p>
            <a:pPr algn="ctr"/>
            <a:r>
              <a:rPr lang="en-US" dirty="0">
                <a:solidFill>
                  <a:schemeClr val="accent3"/>
                </a:solidFill>
                <a:latin typeface="Calibri Light" panose="020F0302020204030204" pitchFamily="34" charset="0"/>
                <a:cs typeface="Calibri Light" panose="020F0302020204030204" pitchFamily="34" charset="0"/>
              </a:rPr>
              <a:t>Build familiarity and </a:t>
            </a:r>
          </a:p>
          <a:p>
            <a:pPr algn="ctr"/>
            <a:r>
              <a:rPr lang="en-US" dirty="0">
                <a:solidFill>
                  <a:schemeClr val="accent3"/>
                </a:solidFill>
                <a:latin typeface="Calibri Light" panose="020F0302020204030204" pitchFamily="34" charset="0"/>
                <a:cs typeface="Calibri Light" panose="020F0302020204030204" pitchFamily="34" charset="0"/>
              </a:rPr>
              <a:t>trust over time</a:t>
            </a:r>
            <a:endParaRPr lang="en-US" baseline="30000" dirty="0">
              <a:solidFill>
                <a:schemeClr val="accent3"/>
              </a:solidFill>
              <a:latin typeface="Calibri Light" panose="020F0302020204030204" pitchFamily="34" charset="0"/>
              <a:cs typeface="Calibri Light" panose="020F0302020204030204" pitchFamily="34" charset="0"/>
            </a:endParaRPr>
          </a:p>
        </p:txBody>
      </p:sp>
      <p:sp>
        <p:nvSpPr>
          <p:cNvPr id="8" name="Rectangle 7">
            <a:extLst>
              <a:ext uri="{FF2B5EF4-FFF2-40B4-BE49-F238E27FC236}">
                <a16:creationId xmlns:a16="http://schemas.microsoft.com/office/drawing/2014/main" id="{468C636F-1E5A-6EDF-0A6D-916552DDCB88}"/>
              </a:ext>
            </a:extLst>
          </p:cNvPr>
          <p:cNvSpPr/>
          <p:nvPr/>
        </p:nvSpPr>
        <p:spPr>
          <a:xfrm>
            <a:off x="7958660" y="2266267"/>
            <a:ext cx="3448110" cy="14873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handshake with a black background&#10;&#10;AI-generated content may be incorrect.">
            <a:extLst>
              <a:ext uri="{FF2B5EF4-FFF2-40B4-BE49-F238E27FC236}">
                <a16:creationId xmlns:a16="http://schemas.microsoft.com/office/drawing/2014/main" id="{E267B79A-09D4-CD3B-D3BC-C9AEF3AE3EFC}"/>
              </a:ext>
            </a:extLst>
          </p:cNvPr>
          <p:cNvPicPr>
            <a:picLocks noChangeAspect="1"/>
          </p:cNvPicPr>
          <p:nvPr/>
        </p:nvPicPr>
        <p:blipFill>
          <a:blip r:embed="rId5"/>
          <a:stretch>
            <a:fillRect/>
          </a:stretch>
        </p:blipFill>
        <p:spPr>
          <a:xfrm>
            <a:off x="9111440" y="2655400"/>
            <a:ext cx="1142549" cy="1142549"/>
          </a:xfrm>
          <a:prstGeom prst="rect">
            <a:avLst/>
          </a:prstGeom>
        </p:spPr>
      </p:pic>
      <p:pic>
        <p:nvPicPr>
          <p:cNvPr id="21" name="Picture 20" descr="A close-up of a chat&#10;&#10;AI-generated content may be incorrect.">
            <a:extLst>
              <a:ext uri="{FF2B5EF4-FFF2-40B4-BE49-F238E27FC236}">
                <a16:creationId xmlns:a16="http://schemas.microsoft.com/office/drawing/2014/main" id="{4FBAF4F5-A783-7648-52EE-E1E71C23F7B6}"/>
              </a:ext>
            </a:extLst>
          </p:cNvPr>
          <p:cNvPicPr>
            <a:picLocks noChangeAspect="1"/>
          </p:cNvPicPr>
          <p:nvPr/>
        </p:nvPicPr>
        <p:blipFill>
          <a:blip r:embed="rId6"/>
          <a:stretch>
            <a:fillRect/>
          </a:stretch>
        </p:blipFill>
        <p:spPr>
          <a:xfrm>
            <a:off x="5314246" y="2901620"/>
            <a:ext cx="1054760" cy="1054760"/>
          </a:xfrm>
          <a:prstGeom prst="rect">
            <a:avLst/>
          </a:prstGeom>
        </p:spPr>
      </p:pic>
    </p:spTree>
    <p:extLst>
      <p:ext uri="{BB962C8B-B14F-4D97-AF65-F5344CB8AC3E}">
        <p14:creationId xmlns:p14="http://schemas.microsoft.com/office/powerpoint/2010/main" val="112989992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DB4900-D35F-7542-A7FC-A7F128032E30}"/>
              </a:ext>
            </a:extLst>
          </p:cNvPr>
          <p:cNvSpPr>
            <a:spLocks noGrp="1"/>
          </p:cNvSpPr>
          <p:nvPr>
            <p:ph idx="1"/>
          </p:nvPr>
        </p:nvSpPr>
        <p:spPr>
          <a:xfrm>
            <a:off x="457202" y="2354185"/>
            <a:ext cx="4045525" cy="4353400"/>
          </a:xfrm>
        </p:spPr>
        <p:txBody>
          <a:bodyPr>
            <a:normAutofit/>
          </a:bodyPr>
          <a:lstStyle/>
          <a:p>
            <a:pPr>
              <a:lnSpc>
                <a:spcPct val="100000"/>
              </a:lnSpc>
            </a:pPr>
            <a:r>
              <a:rPr lang="en-US" dirty="0">
                <a:latin typeface="Calibri Light" panose="020F0302020204030204" pitchFamily="34" charset="0"/>
              </a:rPr>
              <a:t>Send introductory email to the heirs including a link to Resource Center on your website</a:t>
            </a:r>
          </a:p>
          <a:p>
            <a:pPr>
              <a:lnSpc>
                <a:spcPct val="100000"/>
              </a:lnSpc>
            </a:pPr>
            <a:r>
              <a:rPr lang="en-US" dirty="0">
                <a:latin typeface="Calibri Light" panose="020F0302020204030204" pitchFamily="34" charset="0"/>
              </a:rPr>
              <a:t>Client appreciation dinner, barbecue, or wine and cheese event for the entire family</a:t>
            </a:r>
          </a:p>
          <a:p>
            <a:pPr>
              <a:lnSpc>
                <a:spcPct val="100000"/>
              </a:lnSpc>
            </a:pPr>
            <a:r>
              <a:rPr lang="en-US" dirty="0">
                <a:latin typeface="Calibri Light" panose="020F0302020204030204" pitchFamily="34" charset="0"/>
              </a:rPr>
              <a:t>Ask </a:t>
            </a:r>
            <a:r>
              <a:rPr lang="en-US" dirty="0">
                <a:effectLst/>
                <a:latin typeface="Calibri Light" panose="020F0302020204030204" pitchFamily="34" charset="0"/>
                <a:cs typeface="Calibri Light" panose="020F0302020204030204" pitchFamily="34" charset="0"/>
              </a:rPr>
              <a:t>beneficiaries for their </a:t>
            </a:r>
            <a:br>
              <a:rPr lang="en-US" dirty="0">
                <a:effectLst/>
                <a:latin typeface="Calibri Light" panose="020F0302020204030204" pitchFamily="34" charset="0"/>
                <a:cs typeface="Calibri Light" panose="020F0302020204030204" pitchFamily="34" charset="0"/>
              </a:rPr>
            </a:br>
            <a:r>
              <a:rPr lang="en-US" dirty="0">
                <a:effectLst/>
                <a:latin typeface="Calibri Light" panose="020F0302020204030204" pitchFamily="34" charset="0"/>
                <a:cs typeface="Calibri Light" panose="020F0302020204030204" pitchFamily="34" charset="0"/>
              </a:rPr>
              <a:t>contact preferences</a:t>
            </a:r>
            <a:endParaRPr lang="en-US" dirty="0">
              <a:latin typeface="Calibri Light" panose="020F0302020204030204" pitchFamily="34" charset="0"/>
              <a:cs typeface="Calibri Light" panose="020F0302020204030204" pitchFamily="34" charset="0"/>
            </a:endParaRPr>
          </a:p>
          <a:p>
            <a:pPr>
              <a:lnSpc>
                <a:spcPct val="100000"/>
              </a:lnSpc>
            </a:pPr>
            <a:r>
              <a:rPr lang="en-US" dirty="0">
                <a:latin typeface="Calibri Light" panose="020F0302020204030204" pitchFamily="34" charset="0"/>
              </a:rPr>
              <a:t>Offer </a:t>
            </a:r>
            <a:r>
              <a:rPr lang="en-US" dirty="0">
                <a:effectLst/>
                <a:latin typeface="Calibri Light" panose="020F0302020204030204" pitchFamily="34" charset="0"/>
                <a:cs typeface="Calibri Light" panose="020F0302020204030204" pitchFamily="34" charset="0"/>
              </a:rPr>
              <a:t>to host a regularly </a:t>
            </a:r>
            <a:br>
              <a:rPr lang="en-US" dirty="0">
                <a:effectLst/>
                <a:latin typeface="Calibri Light" panose="020F0302020204030204" pitchFamily="34" charset="0"/>
                <a:cs typeface="Calibri Light" panose="020F0302020204030204" pitchFamily="34" charset="0"/>
              </a:rPr>
            </a:br>
            <a:r>
              <a:rPr lang="en-US" dirty="0">
                <a:effectLst/>
                <a:latin typeface="Calibri Light" panose="020F0302020204030204" pitchFamily="34" charset="0"/>
                <a:cs typeface="Calibri Light" panose="020F0302020204030204" pitchFamily="34" charset="0"/>
              </a:rPr>
              <a:t>scheduled family meeting</a:t>
            </a:r>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endParaRPr>
          </a:p>
          <a:p>
            <a:pPr marL="0" indent="0">
              <a:buNone/>
            </a:pPr>
            <a:endParaRPr lang="en-US" dirty="0"/>
          </a:p>
        </p:txBody>
      </p:sp>
      <p:sp>
        <p:nvSpPr>
          <p:cNvPr id="9" name="Text Placeholder 8">
            <a:extLst>
              <a:ext uri="{FF2B5EF4-FFF2-40B4-BE49-F238E27FC236}">
                <a16:creationId xmlns:a16="http://schemas.microsoft.com/office/drawing/2014/main" id="{91C15547-AC21-C165-3994-BAD7A155C622}"/>
              </a:ext>
            </a:extLst>
          </p:cNvPr>
          <p:cNvSpPr>
            <a:spLocks noGrp="1"/>
          </p:cNvSpPr>
          <p:nvPr>
            <p:ph type="body" sz="quarter" idx="12"/>
          </p:nvPr>
        </p:nvSpPr>
        <p:spPr/>
        <p:txBody>
          <a:bodyPr>
            <a:normAutofit/>
          </a:bodyPr>
          <a:lstStyle/>
          <a:p>
            <a:r>
              <a:rPr lang="en-US" sz="1200"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13</a:t>
            </a:fld>
            <a:endParaRPr lang="en-US"/>
          </a:p>
        </p:txBody>
      </p:sp>
      <p:sp>
        <p:nvSpPr>
          <p:cNvPr id="10" name="Title 9">
            <a:extLst>
              <a:ext uri="{FF2B5EF4-FFF2-40B4-BE49-F238E27FC236}">
                <a16:creationId xmlns:a16="http://schemas.microsoft.com/office/drawing/2014/main" id="{D1AB2D5F-71EE-1D80-47FE-EA87FD824DE5}"/>
              </a:ext>
            </a:extLst>
          </p:cNvPr>
          <p:cNvSpPr>
            <a:spLocks noGrp="1"/>
          </p:cNvSpPr>
          <p:nvPr>
            <p:ph type="title"/>
          </p:nvPr>
        </p:nvSpPr>
        <p:spPr/>
        <p:txBody>
          <a:bodyPr/>
          <a:lstStyle/>
          <a:p>
            <a:r>
              <a:rPr lang="en-US" dirty="0"/>
              <a:t>Ideas for Proactive Beneficiary Outreach</a:t>
            </a:r>
          </a:p>
        </p:txBody>
      </p:sp>
    </p:spTree>
    <p:extLst>
      <p:ext uri="{BB962C8B-B14F-4D97-AF65-F5344CB8AC3E}">
        <p14:creationId xmlns:p14="http://schemas.microsoft.com/office/powerpoint/2010/main" val="75419637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581196" y="457200"/>
            <a:ext cx="10153604" cy="855802"/>
          </a:xfrm>
        </p:spPr>
        <p:txBody>
          <a:bodyPr>
            <a:normAutofit/>
          </a:bodyPr>
          <a:lstStyle/>
          <a:p>
            <a:r>
              <a:rPr lang="en-US" dirty="0">
                <a:solidFill>
                  <a:schemeClr val="accent1"/>
                </a:solidFill>
              </a:rPr>
              <a:t>Estate Planning</a:t>
            </a:r>
            <a:r>
              <a:rPr lang="en-US" dirty="0"/>
              <a:t>: Where Multigenerational Relationships Begin</a:t>
            </a:r>
          </a:p>
        </p:txBody>
      </p:sp>
      <p:sp>
        <p:nvSpPr>
          <p:cNvPr id="2" name="Content Placeholder 1">
            <a:extLst>
              <a:ext uri="{FF2B5EF4-FFF2-40B4-BE49-F238E27FC236}">
                <a16:creationId xmlns:a16="http://schemas.microsoft.com/office/drawing/2014/main" id="{75DB4900-D35F-7542-A7FC-A7F128032E30}"/>
              </a:ext>
            </a:extLst>
          </p:cNvPr>
          <p:cNvSpPr>
            <a:spLocks noGrp="1"/>
          </p:cNvSpPr>
          <p:nvPr>
            <p:ph idx="1"/>
          </p:nvPr>
        </p:nvSpPr>
        <p:spPr>
          <a:xfrm>
            <a:off x="450362" y="1656463"/>
            <a:ext cx="11291275" cy="1110265"/>
          </a:xfrm>
        </p:spPr>
        <p:txBody>
          <a:bodyPr>
            <a:normAutofit/>
          </a:bodyPr>
          <a:lstStyle/>
          <a:p>
            <a:pPr marL="0" indent="0" fontAlgn="auto">
              <a:lnSpc>
                <a:spcPct val="100000"/>
              </a:lnSpc>
              <a:spcAft>
                <a:spcPts val="0"/>
              </a:spcAft>
              <a:buNone/>
              <a:defRPr/>
            </a:pPr>
            <a:r>
              <a:rPr lang="en-US" sz="2400" b="1" dirty="0">
                <a:solidFill>
                  <a:schemeClr val="tx2"/>
                </a:solidFill>
                <a:latin typeface="Calibri" panose="020F0502020204030204" pitchFamily="34" charset="0"/>
              </a:rPr>
              <a:t>Estate planning discussions often trigger broader conversations around income, taxes, and beneficiary readiness</a:t>
            </a:r>
          </a:p>
          <a:p>
            <a:pPr marL="285750" indent="-285750" defTabSz="914400" eaLnBrk="1" fontAlgn="auto" hangingPunct="1">
              <a:spcAft>
                <a:spcPts val="0"/>
              </a:spcAft>
              <a:buFont typeface="Arial" panose="020B0604020202020204" pitchFamily="34" charset="0"/>
              <a:buChar char="•"/>
              <a:defRPr/>
            </a:pPr>
            <a:endParaRPr lang="en-US" baseline="30000" dirty="0">
              <a:latin typeface="Calibri Light" panose="020F0302020204030204" pitchFamily="34" charset="0"/>
            </a:endParaRPr>
          </a:p>
          <a:p>
            <a:pPr marL="0" indent="0">
              <a:buNone/>
            </a:pPr>
            <a:endParaRPr lang="en-US" dirty="0"/>
          </a:p>
        </p:txBody>
      </p:sp>
      <p:sp>
        <p:nvSpPr>
          <p:cNvPr id="8" name="Text Placeholder 7">
            <a:extLst>
              <a:ext uri="{FF2B5EF4-FFF2-40B4-BE49-F238E27FC236}">
                <a16:creationId xmlns:a16="http://schemas.microsoft.com/office/drawing/2014/main" id="{C1D4F410-89B1-3B10-C0BD-99BDBDF45CDF}"/>
              </a:ext>
            </a:extLst>
          </p:cNvPr>
          <p:cNvSpPr>
            <a:spLocks noGrp="1"/>
          </p:cNvSpPr>
          <p:nvPr>
            <p:ph type="body" sz="quarter" idx="12"/>
          </p:nvPr>
        </p:nvSpPr>
        <p:spPr/>
        <p:txBody>
          <a:bodyPr>
            <a:normAutofit/>
          </a:bodyPr>
          <a:lstStyle/>
          <a:p>
            <a:r>
              <a:rPr lang="en-US" sz="1200"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14</a:t>
            </a:fld>
            <a:endParaRPr lang="en-US"/>
          </a:p>
        </p:txBody>
      </p:sp>
      <p:sp>
        <p:nvSpPr>
          <p:cNvPr id="10" name="TextBox 9">
            <a:extLst>
              <a:ext uri="{FF2B5EF4-FFF2-40B4-BE49-F238E27FC236}">
                <a16:creationId xmlns:a16="http://schemas.microsoft.com/office/drawing/2014/main" id="{41E6567B-840D-F4BA-7D38-0901E6209820}"/>
              </a:ext>
            </a:extLst>
          </p:cNvPr>
          <p:cNvSpPr txBox="1"/>
          <p:nvPr/>
        </p:nvSpPr>
        <p:spPr>
          <a:xfrm>
            <a:off x="487530" y="4314117"/>
            <a:ext cx="11070421" cy="1046440"/>
          </a:xfrm>
          <a:prstGeom prst="rect">
            <a:avLst/>
          </a:prstGeom>
          <a:solidFill>
            <a:schemeClr val="tx2">
              <a:lumMod val="20000"/>
              <a:lumOff val="80000"/>
            </a:schemeClr>
          </a:solidFill>
        </p:spPr>
        <p:txBody>
          <a:bodyPr wrap="square" lIns="1280160" tIns="365760" rIns="274320" bIns="365760">
            <a:spAutoFit/>
          </a:bodyPr>
          <a:lstStyle/>
          <a:p>
            <a:pPr marL="0" indent="0" defTabSz="914400" eaLnBrk="1" fontAlgn="auto" hangingPunct="1">
              <a:spcAft>
                <a:spcPts val="0"/>
              </a:spcAft>
              <a:buNone/>
              <a:defRPr/>
            </a:pPr>
            <a:r>
              <a:rPr lang="en-US" dirty="0">
                <a:solidFill>
                  <a:schemeClr val="accent3"/>
                </a:solidFill>
                <a:latin typeface="Calibri Light" panose="020F0302020204030204" pitchFamily="34" charset="0"/>
              </a:rPr>
              <a:t>What should you do to prepare?</a:t>
            </a:r>
          </a:p>
        </p:txBody>
      </p:sp>
      <p:pic>
        <p:nvPicPr>
          <p:cNvPr id="11" name="Picture 10">
            <a:extLst>
              <a:ext uri="{FF2B5EF4-FFF2-40B4-BE49-F238E27FC236}">
                <a16:creationId xmlns:a16="http://schemas.microsoft.com/office/drawing/2014/main" id="{65EAD07F-C75A-869E-AEB1-71085AE99294}"/>
              </a:ext>
            </a:extLst>
          </p:cNvPr>
          <p:cNvPicPr>
            <a:picLocks noChangeAspect="1"/>
          </p:cNvPicPr>
          <p:nvPr/>
        </p:nvPicPr>
        <p:blipFill>
          <a:blip r:embed="rId3"/>
          <a:srcRect/>
          <a:stretch/>
        </p:blipFill>
        <p:spPr>
          <a:xfrm>
            <a:off x="774914" y="4514328"/>
            <a:ext cx="659763" cy="646018"/>
          </a:xfrm>
          <a:prstGeom prst="rect">
            <a:avLst/>
          </a:prstGeom>
        </p:spPr>
      </p:pic>
      <p:pic>
        <p:nvPicPr>
          <p:cNvPr id="4" name="Picture 3">
            <a:extLst>
              <a:ext uri="{FF2B5EF4-FFF2-40B4-BE49-F238E27FC236}">
                <a16:creationId xmlns:a16="http://schemas.microsoft.com/office/drawing/2014/main" id="{DD3CB325-7CAD-BC8F-9758-577552BCC2A9}"/>
              </a:ext>
            </a:extLst>
          </p:cNvPr>
          <p:cNvPicPr>
            <a:picLocks noChangeAspect="1"/>
          </p:cNvPicPr>
          <p:nvPr/>
        </p:nvPicPr>
        <p:blipFill>
          <a:blip r:embed="rId4"/>
          <a:srcRect/>
          <a:stretch/>
        </p:blipFill>
        <p:spPr>
          <a:xfrm flipV="1">
            <a:off x="487530" y="865311"/>
            <a:ext cx="932859" cy="358791"/>
          </a:xfrm>
          <a:prstGeom prst="rect">
            <a:avLst/>
          </a:prstGeom>
        </p:spPr>
      </p:pic>
      <p:sp>
        <p:nvSpPr>
          <p:cNvPr id="12" name="Content Placeholder 1">
            <a:extLst>
              <a:ext uri="{FF2B5EF4-FFF2-40B4-BE49-F238E27FC236}">
                <a16:creationId xmlns:a16="http://schemas.microsoft.com/office/drawing/2014/main" id="{BC45DB8D-2E34-3511-25C5-8534881EF838}"/>
              </a:ext>
            </a:extLst>
          </p:cNvPr>
          <p:cNvSpPr txBox="1">
            <a:spLocks/>
          </p:cNvSpPr>
          <p:nvPr/>
        </p:nvSpPr>
        <p:spPr>
          <a:xfrm>
            <a:off x="450363" y="2572079"/>
            <a:ext cx="11291274" cy="1788444"/>
          </a:xfrm>
          <a:prstGeom prst="rect">
            <a:avLst/>
          </a:prstGeom>
        </p:spPr>
        <p:txBody>
          <a:bodyPr vert="horz" lIns="0" tIns="0" rIns="0" bIns="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dirty="0">
                <a:latin typeface="Calibri Light" panose="020F0302020204030204" pitchFamily="34" charset="0"/>
              </a:rPr>
              <a:t>Estate planning creates a natural reason to involve spouses and heirs before a wealth transfer occurs</a:t>
            </a:r>
          </a:p>
          <a:p>
            <a:pPr>
              <a:lnSpc>
                <a:spcPct val="100000"/>
              </a:lnSpc>
            </a:pPr>
            <a:r>
              <a:rPr lang="en-US" dirty="0">
                <a:latin typeface="Calibri Light" panose="020F0302020204030204" pitchFamily="34" charset="0"/>
              </a:rPr>
              <a:t>Regular life events require ongoing plan reviews, not one-time decisions</a:t>
            </a:r>
          </a:p>
        </p:txBody>
      </p:sp>
    </p:spTree>
    <p:extLst>
      <p:ext uri="{BB962C8B-B14F-4D97-AF65-F5344CB8AC3E}">
        <p14:creationId xmlns:p14="http://schemas.microsoft.com/office/powerpoint/2010/main" val="3230752177"/>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1590261" y="457200"/>
            <a:ext cx="10144539" cy="855802"/>
          </a:xfrm>
        </p:spPr>
        <p:txBody>
          <a:bodyPr>
            <a:normAutofit/>
          </a:bodyPr>
          <a:lstStyle/>
          <a:p>
            <a:r>
              <a:rPr lang="en-US" dirty="0">
                <a:solidFill>
                  <a:schemeClr val="accent1"/>
                </a:solidFill>
              </a:rPr>
              <a:t>Assess Your Practice and Your Clients</a:t>
            </a:r>
            <a:endParaRPr lang="en-US" dirty="0"/>
          </a:p>
        </p:txBody>
      </p:sp>
      <p:sp>
        <p:nvSpPr>
          <p:cNvPr id="2" name="Content Placeholder 1">
            <a:extLst>
              <a:ext uri="{FF2B5EF4-FFF2-40B4-BE49-F238E27FC236}">
                <a16:creationId xmlns:a16="http://schemas.microsoft.com/office/drawing/2014/main" id="{75DB4900-D35F-7542-A7FC-A7F128032E30}"/>
              </a:ext>
            </a:extLst>
          </p:cNvPr>
          <p:cNvSpPr>
            <a:spLocks noGrp="1"/>
          </p:cNvSpPr>
          <p:nvPr>
            <p:ph idx="1"/>
          </p:nvPr>
        </p:nvSpPr>
        <p:spPr>
          <a:xfrm>
            <a:off x="450362" y="1699327"/>
            <a:ext cx="5525895" cy="4441516"/>
          </a:xfrm>
        </p:spPr>
        <p:txBody>
          <a:bodyPr>
            <a:normAutofit/>
          </a:bodyPr>
          <a:lstStyle/>
          <a:p>
            <a:pPr marL="0" indent="0">
              <a:buNone/>
            </a:pPr>
            <a:r>
              <a:rPr lang="en-US" b="1" dirty="0">
                <a:solidFill>
                  <a:schemeClr val="tx2"/>
                </a:solidFill>
              </a:rPr>
              <a:t>A quick self-check to identify opportunities</a:t>
            </a:r>
            <a:endParaRPr lang="en-US" sz="2000" b="1" dirty="0">
              <a:solidFill>
                <a:schemeClr val="tx2"/>
              </a:solidFill>
              <a:latin typeface="Calibri" panose="020F0502020204030204" pitchFamily="34" charset="0"/>
            </a:endParaRPr>
          </a:p>
          <a:p>
            <a:pPr marL="0" lvl="1" indent="0">
              <a:lnSpc>
                <a:spcPct val="100000"/>
              </a:lnSpc>
              <a:spcBef>
                <a:spcPts val="1000"/>
              </a:spcBef>
              <a:buNone/>
              <a:defRPr/>
            </a:pPr>
            <a:r>
              <a:rPr lang="en-US" sz="2000" b="1" dirty="0">
                <a:solidFill>
                  <a:schemeClr val="tx1"/>
                </a:solidFill>
                <a:latin typeface="Calibri" panose="020F0502020204030204" pitchFamily="34" charset="0"/>
              </a:rPr>
              <a:t>Your Practice</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Do you have tools that actively engage clients in estate planning conversations?</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Have you established relationships with estate planning attorneys and trust administrators?</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Are you positioned as the coordinator of the financial aspects of estate planning?</a:t>
            </a:r>
          </a:p>
        </p:txBody>
      </p:sp>
      <p:sp>
        <p:nvSpPr>
          <p:cNvPr id="9" name="Text Placeholder 8">
            <a:extLst>
              <a:ext uri="{FF2B5EF4-FFF2-40B4-BE49-F238E27FC236}">
                <a16:creationId xmlns:a16="http://schemas.microsoft.com/office/drawing/2014/main" id="{63B69083-C6B5-AD28-949E-A9A9CD4A4CAA}"/>
              </a:ext>
            </a:extLst>
          </p:cNvPr>
          <p:cNvSpPr>
            <a:spLocks noGrp="1"/>
          </p:cNvSpPr>
          <p:nvPr>
            <p:ph type="body" sz="quarter" idx="12"/>
          </p:nvPr>
        </p:nvSpPr>
        <p:spPr/>
        <p:txBody>
          <a:bodyPr>
            <a:normAutofit/>
          </a:bodyPr>
          <a:lstStyle/>
          <a:p>
            <a:r>
              <a:rPr lang="en-US" sz="1200"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15</a:t>
            </a:fld>
            <a:endParaRPr lang="en-US"/>
          </a:p>
        </p:txBody>
      </p:sp>
      <p:pic>
        <p:nvPicPr>
          <p:cNvPr id="4" name="Picture 3">
            <a:extLst>
              <a:ext uri="{FF2B5EF4-FFF2-40B4-BE49-F238E27FC236}">
                <a16:creationId xmlns:a16="http://schemas.microsoft.com/office/drawing/2014/main" id="{6B3CC686-FEEE-CA96-26DE-CEC9D15298D5}"/>
              </a:ext>
            </a:extLst>
          </p:cNvPr>
          <p:cNvPicPr>
            <a:picLocks noChangeAspect="1"/>
          </p:cNvPicPr>
          <p:nvPr/>
        </p:nvPicPr>
        <p:blipFill>
          <a:blip r:embed="rId3"/>
          <a:srcRect/>
          <a:stretch/>
        </p:blipFill>
        <p:spPr>
          <a:xfrm flipV="1">
            <a:off x="487530" y="865311"/>
            <a:ext cx="932859" cy="358791"/>
          </a:xfrm>
          <a:prstGeom prst="rect">
            <a:avLst/>
          </a:prstGeom>
        </p:spPr>
      </p:pic>
      <p:sp>
        <p:nvSpPr>
          <p:cNvPr id="8" name="Content Placeholder 1">
            <a:extLst>
              <a:ext uri="{FF2B5EF4-FFF2-40B4-BE49-F238E27FC236}">
                <a16:creationId xmlns:a16="http://schemas.microsoft.com/office/drawing/2014/main" id="{E520C26A-564F-352E-F9F5-E538D9AEF7D4}"/>
              </a:ext>
            </a:extLst>
          </p:cNvPr>
          <p:cNvSpPr txBox="1">
            <a:spLocks/>
          </p:cNvSpPr>
          <p:nvPr/>
        </p:nvSpPr>
        <p:spPr>
          <a:xfrm>
            <a:off x="6274219" y="2111022"/>
            <a:ext cx="5525895" cy="3985472"/>
          </a:xfrm>
          <a:prstGeom prst="rect">
            <a:avLst/>
          </a:prstGeom>
        </p:spPr>
        <p:txBody>
          <a:bodyPr vert="horz" lIns="0" tIns="0" rIns="0" bIns="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nSpc>
                <a:spcPct val="100000"/>
              </a:lnSpc>
              <a:spcBef>
                <a:spcPts val="1000"/>
              </a:spcBef>
              <a:buFont typeface="Arial" panose="020B0604020202020204" pitchFamily="34" charset="0"/>
              <a:buNone/>
              <a:defRPr/>
            </a:pPr>
            <a:r>
              <a:rPr lang="en-US" sz="2000" b="1" dirty="0">
                <a:solidFill>
                  <a:schemeClr val="tx1"/>
                </a:solidFill>
                <a:latin typeface="Calibri" panose="020F0502020204030204" pitchFamily="34" charset="0"/>
              </a:rPr>
              <a:t>Your Clients</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Do your clients have estate plans – and are those plans reviewed regularly?</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Have you involved spouses or heirs in appropriate planning discussions?</a:t>
            </a:r>
          </a:p>
          <a:p>
            <a:pPr marL="342900" lvl="1" indent="-342900">
              <a:lnSpc>
                <a:spcPct val="100000"/>
              </a:lnSpc>
              <a:spcBef>
                <a:spcPts val="1000"/>
              </a:spcBef>
              <a:defRPr/>
            </a:pPr>
            <a:r>
              <a:rPr lang="en-US" sz="2000" dirty="0">
                <a:latin typeface="Calibri Light" panose="020F0302020204030204" pitchFamily="34" charset="0"/>
                <a:cs typeface="Calibri Light" panose="020F0302020204030204" pitchFamily="34" charset="0"/>
              </a:rPr>
              <a:t>Are clients using financial strategies that </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support income needs today and efficient </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transfer to beneficiaries?</a:t>
            </a:r>
          </a:p>
        </p:txBody>
      </p:sp>
    </p:spTree>
    <p:extLst>
      <p:ext uri="{BB962C8B-B14F-4D97-AF65-F5344CB8AC3E}">
        <p14:creationId xmlns:p14="http://schemas.microsoft.com/office/powerpoint/2010/main" val="552596191"/>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0000" t="-9000" r="-20000" b="-9000"/>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DB4900-D35F-7542-A7FC-A7F128032E30}"/>
              </a:ext>
            </a:extLst>
          </p:cNvPr>
          <p:cNvSpPr>
            <a:spLocks noGrp="1"/>
          </p:cNvSpPr>
          <p:nvPr>
            <p:ph idx="1"/>
          </p:nvPr>
        </p:nvSpPr>
        <p:spPr>
          <a:xfrm>
            <a:off x="457201" y="2340322"/>
            <a:ext cx="4031672" cy="4353400"/>
          </a:xfrm>
        </p:spPr>
        <p:txBody>
          <a:bodyPr vert="horz" lIns="0" tIns="0" rIns="0" bIns="0" rtlCol="0">
            <a:normAutofit/>
          </a:bodyPr>
          <a:lstStyle/>
          <a:p>
            <a:pPr marL="342900" lvl="1" indent="-342900">
              <a:lnSpc>
                <a:spcPct val="100000"/>
              </a:lnSpc>
              <a:spcBef>
                <a:spcPts val="1000"/>
              </a:spcBef>
            </a:pPr>
            <a:r>
              <a:rPr lang="en-US" sz="2000" dirty="0">
                <a:latin typeface="Calibri Light" panose="020F0302020204030204" pitchFamily="34" charset="0"/>
                <a:cs typeface="Calibri Light" panose="020F0302020204030204" pitchFamily="34" charset="0"/>
              </a:rPr>
              <a:t>Inherited assets often come with tax and distribution complexity</a:t>
            </a:r>
          </a:p>
          <a:p>
            <a:pPr marL="342900" lvl="1" indent="-342900">
              <a:lnSpc>
                <a:spcPct val="100000"/>
              </a:lnSpc>
              <a:spcBef>
                <a:spcPts val="1000"/>
              </a:spcBef>
            </a:pPr>
            <a:r>
              <a:rPr lang="en-US" sz="2000" dirty="0">
                <a:latin typeface="Calibri Light" panose="020F0302020204030204" pitchFamily="34" charset="0"/>
                <a:cs typeface="Calibri Light" panose="020F0302020204030204" pitchFamily="34" charset="0"/>
              </a:rPr>
              <a:t>Beneficiaries need guidance during emotionally difficult transitions</a:t>
            </a:r>
          </a:p>
          <a:p>
            <a:pPr marL="342900" lvl="1" indent="-342900">
              <a:lnSpc>
                <a:spcPct val="100000"/>
              </a:lnSpc>
              <a:spcBef>
                <a:spcPts val="1000"/>
              </a:spcBef>
            </a:pPr>
            <a:r>
              <a:rPr lang="en-US" sz="2000" dirty="0">
                <a:latin typeface="Calibri Light" panose="020F0302020204030204" pitchFamily="34" charset="0"/>
                <a:cs typeface="Calibri Light" panose="020F0302020204030204" pitchFamily="34" charset="0"/>
              </a:rPr>
              <a:t>Advisors who help early </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are more likely to retain </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long-term relationships</a:t>
            </a:r>
            <a:br>
              <a:rPr lang="en-US" sz="2000" dirty="0">
                <a:latin typeface="Calibri Light" panose="020F0302020204030204" pitchFamily="34" charset="0"/>
                <a:cs typeface="Calibri Light" panose="020F0302020204030204" pitchFamily="34" charset="0"/>
              </a:rPr>
            </a:br>
            <a:endParaRPr lang="en-US" sz="2000"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p:txBody>
      </p:sp>
      <p:sp>
        <p:nvSpPr>
          <p:cNvPr id="9" name="Text Placeholder 8">
            <a:extLst>
              <a:ext uri="{FF2B5EF4-FFF2-40B4-BE49-F238E27FC236}">
                <a16:creationId xmlns:a16="http://schemas.microsoft.com/office/drawing/2014/main" id="{53CA7DA9-8C8C-C957-3D84-4AEDFE4D7527}"/>
              </a:ext>
            </a:extLst>
          </p:cNvPr>
          <p:cNvSpPr>
            <a:spLocks noGrp="1"/>
          </p:cNvSpPr>
          <p:nvPr>
            <p:ph type="body" sz="quarter" idx="12"/>
          </p:nvPr>
        </p:nvSpPr>
        <p:spPr/>
        <p:txBody>
          <a:bodyPr>
            <a:normAutofit/>
          </a:bodyPr>
          <a:lstStyle/>
          <a:p>
            <a:r>
              <a:rPr lang="en-US" sz="1200"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dirty="0">
                <a:solidFill>
                  <a:schemeClr val="bg1"/>
                </a:solidFill>
              </a:rPr>
              <a:t>2026/01/05</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solidFill>
                  <a:schemeClr val="bg1"/>
                </a:solidFill>
              </a:rPr>
              <a:pPr/>
              <a:t>16</a:t>
            </a:fld>
            <a:endParaRPr lang="en-US">
              <a:solidFill>
                <a:schemeClr val="bg1"/>
              </a:solidFill>
            </a:endParaRPr>
          </a:p>
        </p:txBody>
      </p:sp>
      <p:sp>
        <p:nvSpPr>
          <p:cNvPr id="11" name="Title 10">
            <a:extLst>
              <a:ext uri="{FF2B5EF4-FFF2-40B4-BE49-F238E27FC236}">
                <a16:creationId xmlns:a16="http://schemas.microsoft.com/office/drawing/2014/main" id="{34BF678C-9184-AF58-80C2-96F867E0F7A7}"/>
              </a:ext>
            </a:extLst>
          </p:cNvPr>
          <p:cNvSpPr>
            <a:spLocks noGrp="1"/>
          </p:cNvSpPr>
          <p:nvPr>
            <p:ph type="title"/>
          </p:nvPr>
        </p:nvSpPr>
        <p:spPr>
          <a:xfrm>
            <a:off x="450362" y="942108"/>
            <a:ext cx="5022591" cy="926409"/>
          </a:xfrm>
        </p:spPr>
        <p:txBody>
          <a:bodyPr>
            <a:normAutofit/>
          </a:bodyPr>
          <a:lstStyle/>
          <a:p>
            <a:r>
              <a:rPr lang="en-US" dirty="0"/>
              <a:t>Guide Beneficiaries Through Inherited Assets</a:t>
            </a:r>
          </a:p>
        </p:txBody>
      </p:sp>
    </p:spTree>
    <p:extLst>
      <p:ext uri="{BB962C8B-B14F-4D97-AF65-F5344CB8AC3E}">
        <p14:creationId xmlns:p14="http://schemas.microsoft.com/office/powerpoint/2010/main" val="155565277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F1BB08B-1393-0B43-B4AD-0EA13884EAA0}"/>
              </a:ext>
            </a:extLst>
          </p:cNvPr>
          <p:cNvSpPr>
            <a:spLocks noGrp="1"/>
          </p:cNvSpPr>
          <p:nvPr>
            <p:ph type="body" sz="quarter" idx="12"/>
          </p:nvPr>
        </p:nvSpPr>
        <p:spPr/>
        <p:txBody>
          <a:bodyPr/>
          <a:lstStyle/>
          <a:p>
            <a:r>
              <a:rPr lang="en-US" sz="1200" dirty="0"/>
              <a:t>FINANCIAL PROFESSIONAL USE ONLY</a:t>
            </a:r>
          </a:p>
        </p:txBody>
      </p:sp>
      <p:sp>
        <p:nvSpPr>
          <p:cNvPr id="6" name="Footer Placeholder 5">
            <a:extLst>
              <a:ext uri="{FF2B5EF4-FFF2-40B4-BE49-F238E27FC236}">
                <a16:creationId xmlns:a16="http://schemas.microsoft.com/office/drawing/2014/main" id="{82B85D6C-4F21-0DF3-DF86-D70C5CC243F0}"/>
              </a:ext>
            </a:extLst>
          </p:cNvPr>
          <p:cNvSpPr>
            <a:spLocks noGrp="1"/>
          </p:cNvSpPr>
          <p:nvPr>
            <p:ph type="ftr" sz="quarter" idx="3"/>
          </p:nvPr>
        </p:nvSpPr>
        <p:spPr/>
        <p:txBody>
          <a:bodyPr/>
          <a:lstStyle/>
          <a:p>
            <a:r>
              <a:rPr lang="en-US"/>
              <a:t>SB-10032-72</a:t>
            </a:r>
          </a:p>
        </p:txBody>
      </p:sp>
      <p:sp>
        <p:nvSpPr>
          <p:cNvPr id="3" name="Date Placeholder 2">
            <a:extLst>
              <a:ext uri="{FF2B5EF4-FFF2-40B4-BE49-F238E27FC236}">
                <a16:creationId xmlns:a16="http://schemas.microsoft.com/office/drawing/2014/main" id="{DCBD810E-4394-CEDC-0F1A-9D6B66A1A3EA}"/>
              </a:ext>
            </a:extLst>
          </p:cNvPr>
          <p:cNvSpPr>
            <a:spLocks noGrp="1"/>
          </p:cNvSpPr>
          <p:nvPr>
            <p:ph type="dt" sz="half" idx="2"/>
          </p:nvPr>
        </p:nvSpPr>
        <p:spPr/>
        <p:txBody>
          <a:bodyPr/>
          <a:lstStyle/>
          <a:p>
            <a:r>
              <a:rPr lang="en-US"/>
              <a:t>2026/01/05</a:t>
            </a:r>
          </a:p>
        </p:txBody>
      </p:sp>
      <p:sp>
        <p:nvSpPr>
          <p:cNvPr id="8" name="Slide Number Placeholder 7">
            <a:extLst>
              <a:ext uri="{FF2B5EF4-FFF2-40B4-BE49-F238E27FC236}">
                <a16:creationId xmlns:a16="http://schemas.microsoft.com/office/drawing/2014/main" id="{A16536EE-864C-D6C1-4FCC-BF0B0F7F3081}"/>
              </a:ext>
            </a:extLst>
          </p:cNvPr>
          <p:cNvSpPr>
            <a:spLocks noGrp="1"/>
          </p:cNvSpPr>
          <p:nvPr>
            <p:ph type="sldNum" sz="quarter" idx="4"/>
          </p:nvPr>
        </p:nvSpPr>
        <p:spPr/>
        <p:txBody>
          <a:bodyPr/>
          <a:lstStyle/>
          <a:p>
            <a:fld id="{1C0B272F-4456-0844-949C-3E7D42274ABC}" type="slidenum">
              <a:rPr lang="en-US" smtClean="0"/>
              <a:pPr/>
              <a:t>17</a:t>
            </a:fld>
            <a:endParaRPr lang="en-US"/>
          </a:p>
        </p:txBody>
      </p:sp>
      <p:sp>
        <p:nvSpPr>
          <p:cNvPr id="15" name="Subtitle 14">
            <a:extLst>
              <a:ext uri="{FF2B5EF4-FFF2-40B4-BE49-F238E27FC236}">
                <a16:creationId xmlns:a16="http://schemas.microsoft.com/office/drawing/2014/main" id="{D2F5E742-880E-1771-FC68-9E29AF54F50E}"/>
              </a:ext>
            </a:extLst>
          </p:cNvPr>
          <p:cNvSpPr>
            <a:spLocks noGrp="1"/>
          </p:cNvSpPr>
          <p:nvPr>
            <p:ph type="subTitle" idx="1"/>
          </p:nvPr>
        </p:nvSpPr>
        <p:spPr/>
        <p:txBody>
          <a:bodyPr/>
          <a:lstStyle/>
          <a:p>
            <a:endParaRPr lang="en-US"/>
          </a:p>
        </p:txBody>
      </p:sp>
      <p:sp>
        <p:nvSpPr>
          <p:cNvPr id="18" name="Title 1">
            <a:extLst>
              <a:ext uri="{FF2B5EF4-FFF2-40B4-BE49-F238E27FC236}">
                <a16:creationId xmlns:a16="http://schemas.microsoft.com/office/drawing/2014/main" id="{1699F466-7F6F-DB31-8472-4D0371BD0DEC}"/>
              </a:ext>
            </a:extLst>
          </p:cNvPr>
          <p:cNvSpPr txBox="1">
            <a:spLocks/>
          </p:cNvSpPr>
          <p:nvPr/>
        </p:nvSpPr>
        <p:spPr>
          <a:xfrm>
            <a:off x="397477" y="1572623"/>
            <a:ext cx="6367848" cy="1895347"/>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4800" b="0" i="0" kern="1200">
                <a:solidFill>
                  <a:schemeClr val="bg1"/>
                </a:solidFill>
                <a:latin typeface="Calibri" panose="020F0502020204030204" pitchFamily="34" charset="0"/>
                <a:ea typeface="+mj-ea"/>
                <a:cs typeface="+mj-cs"/>
              </a:defRPr>
            </a:lvl1pPr>
          </a:lstStyle>
          <a:p>
            <a:r>
              <a:rPr lang="en-US"/>
              <a:t>         How Can We Help?</a:t>
            </a:r>
            <a:endParaRPr lang="en-US" dirty="0"/>
          </a:p>
        </p:txBody>
      </p:sp>
      <p:pic>
        <p:nvPicPr>
          <p:cNvPr id="19" name="Picture 18">
            <a:extLst>
              <a:ext uri="{FF2B5EF4-FFF2-40B4-BE49-F238E27FC236}">
                <a16:creationId xmlns:a16="http://schemas.microsoft.com/office/drawing/2014/main" id="{6D59B68D-0A8E-3992-E6C6-85223109250B}"/>
              </a:ext>
            </a:extLst>
          </p:cNvPr>
          <p:cNvPicPr>
            <a:picLocks noChangeAspect="1"/>
          </p:cNvPicPr>
          <p:nvPr/>
        </p:nvPicPr>
        <p:blipFill>
          <a:blip r:embed="rId3"/>
          <a:srcRect/>
          <a:stretch/>
        </p:blipFill>
        <p:spPr>
          <a:xfrm flipV="1">
            <a:off x="457200" y="2909018"/>
            <a:ext cx="932859" cy="358791"/>
          </a:xfrm>
          <a:prstGeom prst="rect">
            <a:avLst/>
          </a:prstGeom>
        </p:spPr>
      </p:pic>
    </p:spTree>
    <p:extLst>
      <p:ext uri="{BB962C8B-B14F-4D97-AF65-F5344CB8AC3E}">
        <p14:creationId xmlns:p14="http://schemas.microsoft.com/office/powerpoint/2010/main" val="179925887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2A4DF8B-CF36-18EF-B455-3930F345D8E6}"/>
              </a:ext>
            </a:extLst>
          </p:cNvPr>
          <p:cNvSpPr>
            <a:spLocks noGrp="1"/>
          </p:cNvSpPr>
          <p:nvPr>
            <p:ph type="body" sz="quarter" idx="12"/>
          </p:nvPr>
        </p:nvSpPr>
        <p:spPr/>
        <p:txBody>
          <a:bodyPr/>
          <a:lstStyle/>
          <a:p>
            <a:r>
              <a:rPr lang="en-US" sz="1200" dirty="0"/>
              <a:t>FINANCIAL PROFESSIONAL USE ONLY</a:t>
            </a:r>
          </a:p>
        </p:txBody>
      </p:sp>
      <p:sp>
        <p:nvSpPr>
          <p:cNvPr id="5" name="Text Placeholder 4">
            <a:extLst>
              <a:ext uri="{FF2B5EF4-FFF2-40B4-BE49-F238E27FC236}">
                <a16:creationId xmlns:a16="http://schemas.microsoft.com/office/drawing/2014/main" id="{39AF565A-C55B-6A5C-DCC9-5025CCAA8433}"/>
              </a:ext>
            </a:extLst>
          </p:cNvPr>
          <p:cNvSpPr>
            <a:spLocks noGrp="1"/>
          </p:cNvSpPr>
          <p:nvPr>
            <p:ph type="body" sz="quarter" idx="13"/>
          </p:nvPr>
        </p:nvSpPr>
        <p:spPr>
          <a:xfrm>
            <a:off x="465625" y="1751844"/>
            <a:ext cx="11276012" cy="397623"/>
          </a:xfrm>
        </p:spPr>
        <p:txBody>
          <a:bodyPr>
            <a:normAutofit/>
          </a:bodyPr>
          <a:lstStyle/>
          <a:p>
            <a:r>
              <a:rPr lang="en-US" dirty="0"/>
              <a:t>Inherited IRAs </a:t>
            </a:r>
          </a:p>
        </p:txBody>
      </p:sp>
      <p:sp>
        <p:nvSpPr>
          <p:cNvPr id="6" name="Footer Placeholder 5">
            <a:extLst>
              <a:ext uri="{FF2B5EF4-FFF2-40B4-BE49-F238E27FC236}">
                <a16:creationId xmlns:a16="http://schemas.microsoft.com/office/drawing/2014/main" id="{7323F6A9-686C-3872-18AB-27E5C0212325}"/>
              </a:ext>
            </a:extLst>
          </p:cNvPr>
          <p:cNvSpPr>
            <a:spLocks noGrp="1"/>
          </p:cNvSpPr>
          <p:nvPr>
            <p:ph type="ftr" sz="quarter" idx="3"/>
          </p:nvPr>
        </p:nvSpPr>
        <p:spPr/>
        <p:txBody>
          <a:bodyPr/>
          <a:lstStyle/>
          <a:p>
            <a:r>
              <a:rPr lang="en-US" dirty="0"/>
              <a:t>SB-10032-72</a:t>
            </a:r>
          </a:p>
        </p:txBody>
      </p:sp>
      <p:sp>
        <p:nvSpPr>
          <p:cNvPr id="7" name="Date Placeholder 6">
            <a:extLst>
              <a:ext uri="{FF2B5EF4-FFF2-40B4-BE49-F238E27FC236}">
                <a16:creationId xmlns:a16="http://schemas.microsoft.com/office/drawing/2014/main" id="{AFCFD7E7-FB4C-2986-DED7-1C06C18F614F}"/>
              </a:ext>
            </a:extLst>
          </p:cNvPr>
          <p:cNvSpPr>
            <a:spLocks noGrp="1"/>
          </p:cNvSpPr>
          <p:nvPr>
            <p:ph type="dt" sz="half" idx="2"/>
          </p:nvPr>
        </p:nvSpPr>
        <p:spPr/>
        <p:txBody>
          <a:bodyPr/>
          <a:lstStyle/>
          <a:p>
            <a:r>
              <a:rPr lang="en-US"/>
              <a:t>2026/01/05</a:t>
            </a:r>
          </a:p>
        </p:txBody>
      </p:sp>
      <p:sp>
        <p:nvSpPr>
          <p:cNvPr id="8" name="Slide Number Placeholder 7">
            <a:extLst>
              <a:ext uri="{FF2B5EF4-FFF2-40B4-BE49-F238E27FC236}">
                <a16:creationId xmlns:a16="http://schemas.microsoft.com/office/drawing/2014/main" id="{89BA2459-1C6F-F44C-5FDA-2FED7C9E53B9}"/>
              </a:ext>
            </a:extLst>
          </p:cNvPr>
          <p:cNvSpPr>
            <a:spLocks noGrp="1"/>
          </p:cNvSpPr>
          <p:nvPr>
            <p:ph type="sldNum" sz="quarter" idx="4"/>
          </p:nvPr>
        </p:nvSpPr>
        <p:spPr/>
        <p:txBody>
          <a:bodyPr/>
          <a:lstStyle/>
          <a:p>
            <a:fld id="{1C0B272F-4456-0844-949C-3E7D42274ABC}" type="slidenum">
              <a:rPr lang="en-US" smtClean="0"/>
              <a:pPr/>
              <a:t>18</a:t>
            </a:fld>
            <a:endParaRPr lang="en-US"/>
          </a:p>
        </p:txBody>
      </p:sp>
      <p:sp>
        <p:nvSpPr>
          <p:cNvPr id="12" name="Title 2">
            <a:extLst>
              <a:ext uri="{FF2B5EF4-FFF2-40B4-BE49-F238E27FC236}">
                <a16:creationId xmlns:a16="http://schemas.microsoft.com/office/drawing/2014/main" id="{961D1144-E3DC-A5F2-044D-B0905DDDF222}"/>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3" name="Picture 12">
            <a:extLst>
              <a:ext uri="{FF2B5EF4-FFF2-40B4-BE49-F238E27FC236}">
                <a16:creationId xmlns:a16="http://schemas.microsoft.com/office/drawing/2014/main" id="{E2ABC483-0A2E-C38D-2ABF-E407D8DF43C0}"/>
              </a:ext>
            </a:extLst>
          </p:cNvPr>
          <p:cNvPicPr>
            <a:picLocks noChangeAspect="1"/>
          </p:cNvPicPr>
          <p:nvPr/>
        </p:nvPicPr>
        <p:blipFill>
          <a:blip r:embed="rId3"/>
          <a:srcRect/>
          <a:stretch/>
        </p:blipFill>
        <p:spPr>
          <a:xfrm flipV="1">
            <a:off x="487530" y="865311"/>
            <a:ext cx="932859" cy="358791"/>
          </a:xfrm>
          <a:prstGeom prst="rect">
            <a:avLst/>
          </a:prstGeom>
        </p:spPr>
      </p:pic>
      <p:sp>
        <p:nvSpPr>
          <p:cNvPr id="14" name="Content Placeholder 1">
            <a:extLst>
              <a:ext uri="{FF2B5EF4-FFF2-40B4-BE49-F238E27FC236}">
                <a16:creationId xmlns:a16="http://schemas.microsoft.com/office/drawing/2014/main" id="{A06A5FBE-170A-D0E7-2B4E-0096B71F47E1}"/>
              </a:ext>
            </a:extLst>
          </p:cNvPr>
          <p:cNvSpPr>
            <a:spLocks noGrp="1"/>
          </p:cNvSpPr>
          <p:nvPr>
            <p:ph idx="1"/>
          </p:nvPr>
        </p:nvSpPr>
        <p:spPr>
          <a:xfrm>
            <a:off x="450362" y="2224419"/>
            <a:ext cx="10612379" cy="1279533"/>
          </a:xfrm>
        </p:spPr>
        <p:txBody>
          <a:bodyPr vert="horz" lIns="0" tIns="0" rIns="0" bIns="0" rtlCol="0">
            <a:normAutofit/>
          </a:bodyPr>
          <a:lstStyle/>
          <a:p>
            <a:pPr marL="0" lvl="1" indent="0">
              <a:lnSpc>
                <a:spcPct val="100000"/>
              </a:lnSpc>
              <a:spcBef>
                <a:spcPts val="1000"/>
              </a:spcBef>
              <a:buNone/>
            </a:pPr>
            <a:r>
              <a:rPr lang="en-US" sz="2000" dirty="0">
                <a:latin typeface="Calibri Light" panose="020F0302020204030204" pitchFamily="34" charset="0"/>
              </a:rPr>
              <a:t>We are proud to offer opportunities to help support those who are beneficiaries of IRAs and now need </a:t>
            </a:r>
            <a:r>
              <a:rPr lang="en-US" sz="2000" dirty="0">
                <a:latin typeface="Calibri Light" panose="020F0302020204030204" pitchFamily="34" charset="0"/>
                <a:cs typeface="Calibri Light" panose="020F0302020204030204" pitchFamily="34" charset="0"/>
              </a:rPr>
              <a:t>additional solutions when they receive those assets. We are here to help you when your clients inherit an IRA from their spouse or parents. </a:t>
            </a:r>
          </a:p>
        </p:txBody>
      </p:sp>
      <p:sp>
        <p:nvSpPr>
          <p:cNvPr id="19" name="TextBox 18">
            <a:extLst>
              <a:ext uri="{FF2B5EF4-FFF2-40B4-BE49-F238E27FC236}">
                <a16:creationId xmlns:a16="http://schemas.microsoft.com/office/drawing/2014/main" id="{E733B5E0-A74A-4C84-D742-4686E624C45B}"/>
              </a:ext>
            </a:extLst>
          </p:cNvPr>
          <p:cNvSpPr txBox="1"/>
          <p:nvPr/>
        </p:nvSpPr>
        <p:spPr>
          <a:xfrm>
            <a:off x="473242" y="3539696"/>
            <a:ext cx="11070421" cy="1292662"/>
          </a:xfrm>
          <a:prstGeom prst="rect">
            <a:avLst/>
          </a:prstGeom>
          <a:solidFill>
            <a:schemeClr val="tx2">
              <a:lumMod val="20000"/>
              <a:lumOff val="80000"/>
            </a:schemeClr>
          </a:solidFill>
        </p:spPr>
        <p:txBody>
          <a:bodyPr wrap="square" lIns="1280160" tIns="365760" rIns="274320" bIns="365760">
            <a:spAutoFit/>
          </a:bodyPr>
          <a:lstStyle/>
          <a:p>
            <a:pPr marL="0" indent="0" defTabSz="914400" eaLnBrk="1" fontAlgn="auto" hangingPunct="1">
              <a:spcAft>
                <a:spcPts val="0"/>
              </a:spcAft>
              <a:buNone/>
              <a:defRPr/>
            </a:pPr>
            <a:r>
              <a:rPr lang="en-US" dirty="0">
                <a:solidFill>
                  <a:schemeClr val="accent3"/>
                </a:solidFill>
                <a:latin typeface="Calibri Light" panose="020F0302020204030204" pitchFamily="34" charset="0"/>
              </a:rPr>
              <a:t>Quick Fact About Inherited IRAs: Anyone can inherit an IRA, but a beneficiary can’t contribute more money into it.</a:t>
            </a:r>
          </a:p>
        </p:txBody>
      </p:sp>
      <p:pic>
        <p:nvPicPr>
          <p:cNvPr id="20" name="Picture 19">
            <a:extLst>
              <a:ext uri="{FF2B5EF4-FFF2-40B4-BE49-F238E27FC236}">
                <a16:creationId xmlns:a16="http://schemas.microsoft.com/office/drawing/2014/main" id="{4181E5AE-BA87-2AF7-65F2-C6E681BAD00D}"/>
              </a:ext>
            </a:extLst>
          </p:cNvPr>
          <p:cNvPicPr>
            <a:picLocks noChangeAspect="1"/>
          </p:cNvPicPr>
          <p:nvPr/>
        </p:nvPicPr>
        <p:blipFill>
          <a:blip r:embed="rId4"/>
          <a:srcRect/>
          <a:stretch/>
        </p:blipFill>
        <p:spPr>
          <a:xfrm>
            <a:off x="788226" y="3869945"/>
            <a:ext cx="632163" cy="632163"/>
          </a:xfrm>
          <a:prstGeom prst="rect">
            <a:avLst/>
          </a:prstGeom>
        </p:spPr>
      </p:pic>
    </p:spTree>
    <p:extLst>
      <p:ext uri="{BB962C8B-B14F-4D97-AF65-F5344CB8AC3E}">
        <p14:creationId xmlns:p14="http://schemas.microsoft.com/office/powerpoint/2010/main" val="2901390189"/>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2A4DF8B-CF36-18EF-B455-3930F345D8E6}"/>
              </a:ext>
            </a:extLst>
          </p:cNvPr>
          <p:cNvSpPr>
            <a:spLocks noGrp="1"/>
          </p:cNvSpPr>
          <p:nvPr>
            <p:ph type="body" sz="quarter" idx="12"/>
          </p:nvPr>
        </p:nvSpPr>
        <p:spPr/>
        <p:txBody>
          <a:bodyPr/>
          <a:lstStyle/>
          <a:p>
            <a:r>
              <a:rPr lang="en-US" sz="1200" dirty="0"/>
              <a:t>FINANCIAL PROFESSIONAL USE ONLY</a:t>
            </a:r>
          </a:p>
        </p:txBody>
      </p:sp>
      <p:sp>
        <p:nvSpPr>
          <p:cNvPr id="5" name="Text Placeholder 4">
            <a:extLst>
              <a:ext uri="{FF2B5EF4-FFF2-40B4-BE49-F238E27FC236}">
                <a16:creationId xmlns:a16="http://schemas.microsoft.com/office/drawing/2014/main" id="{39AF565A-C55B-6A5C-DCC9-5025CCAA8433}"/>
              </a:ext>
            </a:extLst>
          </p:cNvPr>
          <p:cNvSpPr>
            <a:spLocks noGrp="1"/>
          </p:cNvSpPr>
          <p:nvPr>
            <p:ph type="body" sz="quarter" idx="13"/>
          </p:nvPr>
        </p:nvSpPr>
        <p:spPr>
          <a:xfrm>
            <a:off x="465625" y="1751844"/>
            <a:ext cx="11276012" cy="802069"/>
          </a:xfrm>
        </p:spPr>
        <p:txBody>
          <a:bodyPr>
            <a:noAutofit/>
          </a:bodyPr>
          <a:lstStyle/>
          <a:p>
            <a:pPr>
              <a:lnSpc>
                <a:spcPct val="100000"/>
              </a:lnSpc>
            </a:pPr>
            <a:r>
              <a:rPr lang="en-US" dirty="0"/>
              <a:t>An inherited IRA can be an excellent opportunity to help your clients plan for a more secure future. </a:t>
            </a:r>
          </a:p>
        </p:txBody>
      </p:sp>
      <p:sp>
        <p:nvSpPr>
          <p:cNvPr id="6" name="Footer Placeholder 5">
            <a:extLst>
              <a:ext uri="{FF2B5EF4-FFF2-40B4-BE49-F238E27FC236}">
                <a16:creationId xmlns:a16="http://schemas.microsoft.com/office/drawing/2014/main" id="{7323F6A9-686C-3872-18AB-27E5C0212325}"/>
              </a:ext>
            </a:extLst>
          </p:cNvPr>
          <p:cNvSpPr>
            <a:spLocks noGrp="1"/>
          </p:cNvSpPr>
          <p:nvPr>
            <p:ph type="ftr" sz="quarter" idx="3"/>
          </p:nvPr>
        </p:nvSpPr>
        <p:spPr/>
        <p:txBody>
          <a:bodyPr/>
          <a:lstStyle/>
          <a:p>
            <a:r>
              <a:rPr lang="en-US" dirty="0"/>
              <a:t>SB-10032-72</a:t>
            </a:r>
          </a:p>
        </p:txBody>
      </p:sp>
      <p:sp>
        <p:nvSpPr>
          <p:cNvPr id="7" name="Date Placeholder 6">
            <a:extLst>
              <a:ext uri="{FF2B5EF4-FFF2-40B4-BE49-F238E27FC236}">
                <a16:creationId xmlns:a16="http://schemas.microsoft.com/office/drawing/2014/main" id="{AFCFD7E7-FB4C-2986-DED7-1C06C18F614F}"/>
              </a:ext>
            </a:extLst>
          </p:cNvPr>
          <p:cNvSpPr>
            <a:spLocks noGrp="1"/>
          </p:cNvSpPr>
          <p:nvPr>
            <p:ph type="dt" sz="half" idx="2"/>
          </p:nvPr>
        </p:nvSpPr>
        <p:spPr/>
        <p:txBody>
          <a:bodyPr/>
          <a:lstStyle/>
          <a:p>
            <a:r>
              <a:rPr lang="en-US"/>
              <a:t>2026/01/05</a:t>
            </a:r>
          </a:p>
        </p:txBody>
      </p:sp>
      <p:sp>
        <p:nvSpPr>
          <p:cNvPr id="8" name="Slide Number Placeholder 7">
            <a:extLst>
              <a:ext uri="{FF2B5EF4-FFF2-40B4-BE49-F238E27FC236}">
                <a16:creationId xmlns:a16="http://schemas.microsoft.com/office/drawing/2014/main" id="{89BA2459-1C6F-F44C-5FDA-2FED7C9E53B9}"/>
              </a:ext>
            </a:extLst>
          </p:cNvPr>
          <p:cNvSpPr>
            <a:spLocks noGrp="1"/>
          </p:cNvSpPr>
          <p:nvPr>
            <p:ph type="sldNum" sz="quarter" idx="4"/>
          </p:nvPr>
        </p:nvSpPr>
        <p:spPr/>
        <p:txBody>
          <a:bodyPr/>
          <a:lstStyle/>
          <a:p>
            <a:fld id="{1C0B272F-4456-0844-949C-3E7D42274ABC}" type="slidenum">
              <a:rPr lang="en-US" smtClean="0"/>
              <a:pPr/>
              <a:t>19</a:t>
            </a:fld>
            <a:endParaRPr lang="en-US"/>
          </a:p>
        </p:txBody>
      </p:sp>
      <p:sp>
        <p:nvSpPr>
          <p:cNvPr id="9" name="Rectangle 8">
            <a:extLst>
              <a:ext uri="{FF2B5EF4-FFF2-40B4-BE49-F238E27FC236}">
                <a16:creationId xmlns:a16="http://schemas.microsoft.com/office/drawing/2014/main" id="{6E3702F2-A2FC-C59C-4536-87528FE4EEE6}"/>
              </a:ext>
            </a:extLst>
          </p:cNvPr>
          <p:cNvSpPr/>
          <p:nvPr/>
        </p:nvSpPr>
        <p:spPr>
          <a:xfrm>
            <a:off x="473242" y="2711959"/>
            <a:ext cx="3589092" cy="318648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82880" tIns="365760" rIns="182880" bIns="91440" rtlCol="0" anchor="t"/>
          <a:lstStyle/>
          <a:p>
            <a:r>
              <a:rPr lang="en-US" sz="2000" b="1" dirty="0">
                <a:solidFill>
                  <a:schemeClr val="tx1"/>
                </a:solidFill>
                <a:latin typeface="Calibri" panose="020F0502020204030204" pitchFamily="34" charset="0"/>
                <a:cs typeface="Calibri" panose="020F0502020204030204" pitchFamily="34" charset="0"/>
              </a:rPr>
              <a:t>Spousal &amp; Qualified Beneficiary</a:t>
            </a:r>
          </a:p>
          <a:p>
            <a:pPr marL="285750" indent="-285750">
              <a:spcBef>
                <a:spcPts val="1200"/>
              </a:spcBef>
              <a:buFont typeface="Wingdings" pitchFamily="2" charset="2"/>
              <a:buChar char="ü"/>
            </a:pPr>
            <a:r>
              <a:rPr lang="en-US" dirty="0">
                <a:solidFill>
                  <a:schemeClr val="accent3"/>
                </a:solidFill>
                <a:effectLst/>
                <a:latin typeface="Calibri Light" panose="020F0302020204030204" pitchFamily="34" charset="0"/>
                <a:cs typeface="Calibri Light" panose="020F0302020204030204" pitchFamily="34" charset="0"/>
              </a:rPr>
              <a:t>Treat the IRA as their own (spousal transfer)</a:t>
            </a:r>
            <a:endParaRPr lang="en-US" u="none" strike="noStrike" dirty="0">
              <a:solidFill>
                <a:schemeClr val="accent3"/>
              </a:solidFill>
              <a:effectLst/>
              <a:latin typeface="Calibri Light" panose="020F0302020204030204" pitchFamily="34" charset="0"/>
              <a:cs typeface="Calibri Light" panose="020F0302020204030204" pitchFamily="34" charset="0"/>
            </a:endParaRPr>
          </a:p>
          <a:p>
            <a:pPr marL="285750" indent="-285750">
              <a:spcBef>
                <a:spcPts val="600"/>
              </a:spcBef>
              <a:buFont typeface="Wingdings" pitchFamily="2" charset="2"/>
              <a:buChar char="ü"/>
            </a:pPr>
            <a:r>
              <a:rPr lang="en-US" dirty="0">
                <a:solidFill>
                  <a:schemeClr val="accent3"/>
                </a:solidFill>
                <a:effectLst/>
                <a:latin typeface="Calibri Light" panose="020F0302020204030204" pitchFamily="34" charset="0"/>
                <a:cs typeface="Calibri Light" panose="020F0302020204030204" pitchFamily="34" charset="0"/>
              </a:rPr>
              <a:t>Open an Inherited IRA</a:t>
            </a:r>
            <a:endParaRPr lang="en-US" dirty="0">
              <a:solidFill>
                <a:schemeClr val="accent3"/>
              </a:solidFill>
              <a:latin typeface="Calibri Light" panose="020F0302020204030204" pitchFamily="34" charset="0"/>
              <a:cs typeface="Calibri Light" panose="020F0302020204030204" pitchFamily="34" charset="0"/>
            </a:endParaRPr>
          </a:p>
        </p:txBody>
      </p:sp>
      <p:sp>
        <p:nvSpPr>
          <p:cNvPr id="10" name="Rectangle 9">
            <a:extLst>
              <a:ext uri="{FF2B5EF4-FFF2-40B4-BE49-F238E27FC236}">
                <a16:creationId xmlns:a16="http://schemas.microsoft.com/office/drawing/2014/main" id="{484707A4-804D-6F2B-A140-CCF1E4007CB3}"/>
              </a:ext>
            </a:extLst>
          </p:cNvPr>
          <p:cNvSpPr/>
          <p:nvPr/>
        </p:nvSpPr>
        <p:spPr>
          <a:xfrm>
            <a:off x="473242" y="2711959"/>
            <a:ext cx="3589092" cy="14873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150B77B-0A43-F3C0-4743-98720B54F879}"/>
              </a:ext>
            </a:extLst>
          </p:cNvPr>
          <p:cNvSpPr/>
          <p:nvPr/>
        </p:nvSpPr>
        <p:spPr>
          <a:xfrm>
            <a:off x="4301454" y="2711959"/>
            <a:ext cx="3589092" cy="318648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82880" tIns="365760" rIns="182880" bIns="91440" rtlCol="0" anchor="t"/>
          <a:lstStyle/>
          <a:p>
            <a:r>
              <a:rPr lang="en-US" sz="2000" b="1" dirty="0">
                <a:solidFill>
                  <a:schemeClr val="tx1"/>
                </a:solidFill>
                <a:latin typeface="Calibri" panose="020F0502020204030204" pitchFamily="34" charset="0"/>
                <a:cs typeface="Calibri" panose="020F0502020204030204" pitchFamily="34" charset="0"/>
              </a:rPr>
              <a:t>Non-Spousal Beneficiary </a:t>
            </a:r>
          </a:p>
          <a:p>
            <a:pPr marL="285750" indent="-285750">
              <a:spcBef>
                <a:spcPts val="1200"/>
              </a:spcBef>
              <a:buFont typeface="Wingdings" pitchFamily="2" charset="2"/>
              <a:buChar char="ü"/>
            </a:pPr>
            <a:r>
              <a:rPr lang="en-US" dirty="0">
                <a:solidFill>
                  <a:schemeClr val="accent3"/>
                </a:solidFill>
                <a:effectLst/>
                <a:latin typeface="Calibri Light" panose="020F0302020204030204" pitchFamily="34" charset="0"/>
                <a:cs typeface="Calibri Light" panose="020F0302020204030204" pitchFamily="34" charset="0"/>
              </a:rPr>
              <a:t>Account must be fully depleted within 10 years of the original account holder’s death</a:t>
            </a:r>
          </a:p>
          <a:p>
            <a:pPr marL="285750" indent="-285750">
              <a:spcBef>
                <a:spcPts val="1200"/>
              </a:spcBef>
              <a:buFont typeface="Wingdings" pitchFamily="2" charset="2"/>
              <a:buChar char="ü"/>
            </a:pPr>
            <a:r>
              <a:rPr lang="en-US" dirty="0">
                <a:solidFill>
                  <a:schemeClr val="accent3"/>
                </a:solidFill>
                <a:effectLst/>
                <a:latin typeface="Calibri Light" panose="020F0302020204030204" pitchFamily="34" charset="0"/>
                <a:cs typeface="Calibri Light" panose="020F0302020204030204" pitchFamily="34" charset="0"/>
              </a:rPr>
              <a:t>“Eligible Designated Beneficiaries” can use the </a:t>
            </a:r>
            <a:br>
              <a:rPr lang="en-US" dirty="0">
                <a:solidFill>
                  <a:schemeClr val="accent3"/>
                </a:solidFill>
                <a:effectLst/>
                <a:latin typeface="Calibri Light" panose="020F0302020204030204" pitchFamily="34" charset="0"/>
                <a:cs typeface="Calibri Light" panose="020F0302020204030204" pitchFamily="34" charset="0"/>
              </a:rPr>
            </a:br>
            <a:r>
              <a:rPr lang="en-US" dirty="0">
                <a:solidFill>
                  <a:schemeClr val="accent3"/>
                </a:solidFill>
                <a:effectLst/>
                <a:latin typeface="Calibri Light" panose="020F0302020204030204" pitchFamily="34" charset="0"/>
                <a:cs typeface="Calibri Light" panose="020F0302020204030204" pitchFamily="34" charset="0"/>
              </a:rPr>
              <a:t>life expectancy rule instead </a:t>
            </a:r>
            <a:br>
              <a:rPr lang="en-US" dirty="0">
                <a:solidFill>
                  <a:schemeClr val="accent3"/>
                </a:solidFill>
                <a:effectLst/>
                <a:latin typeface="Calibri Light" panose="020F0302020204030204" pitchFamily="34" charset="0"/>
                <a:cs typeface="Calibri Light" panose="020F0302020204030204" pitchFamily="34" charset="0"/>
              </a:rPr>
            </a:br>
            <a:r>
              <a:rPr lang="en-US" dirty="0">
                <a:solidFill>
                  <a:schemeClr val="accent3"/>
                </a:solidFill>
                <a:effectLst/>
                <a:latin typeface="Calibri Light" panose="020F0302020204030204" pitchFamily="34" charset="0"/>
                <a:cs typeface="Calibri Light" panose="020F0302020204030204" pitchFamily="34" charset="0"/>
              </a:rPr>
              <a:t>of the 10-year rule</a:t>
            </a:r>
            <a:endParaRPr lang="en-US" dirty="0">
              <a:solidFill>
                <a:schemeClr val="accent3"/>
              </a:solidFill>
              <a:latin typeface="Calibri Light" panose="020F0302020204030204" pitchFamily="34" charset="0"/>
              <a:cs typeface="Calibri Light" panose="020F0302020204030204" pitchFamily="34" charset="0"/>
            </a:endParaRPr>
          </a:p>
        </p:txBody>
      </p:sp>
      <p:sp>
        <p:nvSpPr>
          <p:cNvPr id="16" name="Rectangle 15">
            <a:extLst>
              <a:ext uri="{FF2B5EF4-FFF2-40B4-BE49-F238E27FC236}">
                <a16:creationId xmlns:a16="http://schemas.microsoft.com/office/drawing/2014/main" id="{111B9CC6-2423-5909-22D5-FF6326517873}"/>
              </a:ext>
            </a:extLst>
          </p:cNvPr>
          <p:cNvSpPr/>
          <p:nvPr/>
        </p:nvSpPr>
        <p:spPr>
          <a:xfrm>
            <a:off x="4301454" y="2711959"/>
            <a:ext cx="3589092" cy="14873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1268274-D266-A0EA-1904-D22EA0EEF186}"/>
              </a:ext>
            </a:extLst>
          </p:cNvPr>
          <p:cNvSpPr/>
          <p:nvPr/>
        </p:nvSpPr>
        <p:spPr>
          <a:xfrm>
            <a:off x="8129666" y="2711959"/>
            <a:ext cx="3589092" cy="318648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82880" tIns="365760" rIns="182880" bIns="91440" rtlCol="0" anchor="t"/>
          <a:lstStyle/>
          <a:p>
            <a:r>
              <a:rPr lang="en-US" sz="2000" b="1" dirty="0">
                <a:solidFill>
                  <a:schemeClr val="tx1"/>
                </a:solidFill>
                <a:latin typeface="Calibri" panose="020F0502020204030204" pitchFamily="34" charset="0"/>
                <a:cs typeface="Calibri" panose="020F0502020204030204" pitchFamily="34" charset="0"/>
              </a:rPr>
              <a:t>Distribution Options</a:t>
            </a:r>
          </a:p>
          <a:p>
            <a:pPr marL="285750" indent="-285750">
              <a:spcBef>
                <a:spcPts val="1200"/>
              </a:spcBef>
              <a:buFont typeface="Wingdings" pitchFamily="2" charset="2"/>
              <a:buChar char="ü"/>
            </a:pPr>
            <a:r>
              <a:rPr lang="en-US" dirty="0">
                <a:solidFill>
                  <a:schemeClr val="accent3"/>
                </a:solidFill>
                <a:effectLst/>
                <a:latin typeface="Calibri Light" panose="020F0302020204030204" pitchFamily="34" charset="0"/>
                <a:cs typeface="Calibri Light" panose="020F0302020204030204" pitchFamily="34" charset="0"/>
              </a:rPr>
              <a:t>Penalty-free withdrawals</a:t>
            </a:r>
          </a:p>
          <a:p>
            <a:pPr marL="285750" indent="-285750">
              <a:spcBef>
                <a:spcPts val="1200"/>
              </a:spcBef>
              <a:buFont typeface="Wingdings" pitchFamily="2" charset="2"/>
              <a:buChar char="ü"/>
            </a:pPr>
            <a:r>
              <a:rPr lang="en-US" dirty="0">
                <a:solidFill>
                  <a:schemeClr val="accent3"/>
                </a:solidFill>
                <a:latin typeface="Calibri Light" panose="020F0302020204030204" pitchFamily="34" charset="0"/>
                <a:cs typeface="Calibri Light" panose="020F0302020204030204" pitchFamily="34" charset="0"/>
              </a:rPr>
              <a:t>Required Minimum Distributions</a:t>
            </a:r>
          </a:p>
          <a:p>
            <a:pPr marL="285750" indent="-285750">
              <a:spcBef>
                <a:spcPts val="1200"/>
              </a:spcBef>
              <a:buFont typeface="Wingdings" pitchFamily="2" charset="2"/>
              <a:buChar char="ü"/>
            </a:pPr>
            <a:r>
              <a:rPr lang="en-US" dirty="0">
                <a:solidFill>
                  <a:schemeClr val="accent3"/>
                </a:solidFill>
                <a:effectLst/>
                <a:latin typeface="Calibri Light" panose="020F0302020204030204" pitchFamily="34" charset="0"/>
                <a:cs typeface="Calibri Light" panose="020F0302020204030204" pitchFamily="34" charset="0"/>
              </a:rPr>
              <a:t>A Lump Sum Payment</a:t>
            </a:r>
            <a:endParaRPr lang="en-US" dirty="0">
              <a:solidFill>
                <a:schemeClr val="accent3"/>
              </a:solidFill>
              <a:latin typeface="Calibri Light" panose="020F0302020204030204" pitchFamily="34" charset="0"/>
              <a:cs typeface="Calibri Light" panose="020F0302020204030204" pitchFamily="34" charset="0"/>
            </a:endParaRPr>
          </a:p>
        </p:txBody>
      </p:sp>
      <p:sp>
        <p:nvSpPr>
          <p:cNvPr id="18" name="Rectangle 17">
            <a:extLst>
              <a:ext uri="{FF2B5EF4-FFF2-40B4-BE49-F238E27FC236}">
                <a16:creationId xmlns:a16="http://schemas.microsoft.com/office/drawing/2014/main" id="{CA43B696-F4CD-C92A-3C72-C9AF813D089C}"/>
              </a:ext>
            </a:extLst>
          </p:cNvPr>
          <p:cNvSpPr/>
          <p:nvPr/>
        </p:nvSpPr>
        <p:spPr>
          <a:xfrm>
            <a:off x="8129666" y="2711959"/>
            <a:ext cx="3589092" cy="14873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2">
            <a:extLst>
              <a:ext uri="{FF2B5EF4-FFF2-40B4-BE49-F238E27FC236}">
                <a16:creationId xmlns:a16="http://schemas.microsoft.com/office/drawing/2014/main" id="{961D1144-E3DC-A5F2-044D-B0905DDDF222}"/>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3" name="Picture 12">
            <a:extLst>
              <a:ext uri="{FF2B5EF4-FFF2-40B4-BE49-F238E27FC236}">
                <a16:creationId xmlns:a16="http://schemas.microsoft.com/office/drawing/2014/main" id="{E2ABC483-0A2E-C38D-2ABF-E407D8DF43C0}"/>
              </a:ext>
            </a:extLst>
          </p:cNvPr>
          <p:cNvPicPr>
            <a:picLocks noChangeAspect="1"/>
          </p:cNvPicPr>
          <p:nvPr/>
        </p:nvPicPr>
        <p:blipFill>
          <a:blip r:embed="rId3"/>
          <a:srcRect/>
          <a:stretch/>
        </p:blipFill>
        <p:spPr>
          <a:xfrm flipV="1">
            <a:off x="487530" y="865311"/>
            <a:ext cx="932859" cy="358791"/>
          </a:xfrm>
          <a:prstGeom prst="rect">
            <a:avLst/>
          </a:prstGeom>
        </p:spPr>
      </p:pic>
    </p:spTree>
    <p:extLst>
      <p:ext uri="{BB962C8B-B14F-4D97-AF65-F5344CB8AC3E}">
        <p14:creationId xmlns:p14="http://schemas.microsoft.com/office/powerpoint/2010/main" val="4009311669"/>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3960AD8-F028-5D3F-5874-C7281984140B}"/>
              </a:ext>
            </a:extLst>
          </p:cNvPr>
          <p:cNvSpPr>
            <a:spLocks noGrp="1"/>
          </p:cNvSpPr>
          <p:nvPr>
            <p:ph idx="13"/>
          </p:nvPr>
        </p:nvSpPr>
        <p:spPr>
          <a:xfrm>
            <a:off x="487530" y="1855134"/>
            <a:ext cx="6961992" cy="3869805"/>
          </a:xfrm>
        </p:spPr>
        <p:txBody>
          <a:bodyPr>
            <a:normAutofit/>
          </a:bodyPr>
          <a:lstStyle/>
          <a:p>
            <a:r>
              <a:rPr lang="en-US" sz="2600" b="1" dirty="0">
                <a:solidFill>
                  <a:schemeClr val="accent2"/>
                </a:solidFill>
                <a:latin typeface="Calibri" panose="020F0502020204030204" pitchFamily="34" charset="0"/>
                <a:cs typeface="Calibri" panose="020F0502020204030204" pitchFamily="34" charset="0"/>
              </a:rPr>
              <a:t>Your IRA Beyond Retirement — Stretching an IRA</a:t>
            </a:r>
          </a:p>
          <a:p>
            <a:pPr>
              <a:lnSpc>
                <a:spcPct val="100000"/>
              </a:lnSpc>
              <a:buClr>
                <a:schemeClr val="tx1"/>
              </a:buClr>
            </a:pPr>
            <a:r>
              <a:rPr lang="en-US" sz="2000" dirty="0">
                <a:solidFill>
                  <a:schemeClr val="accent3"/>
                </a:solidFill>
                <a:cs typeface="Calibri Light" panose="020F0302020204030204" pitchFamily="34" charset="0"/>
              </a:rPr>
              <a:t>Stretching an IRA allows your beneficiaries to extend the </a:t>
            </a:r>
            <a:br>
              <a:rPr lang="en-US" sz="2000" dirty="0">
                <a:solidFill>
                  <a:schemeClr val="accent3"/>
                </a:solidFill>
                <a:cs typeface="Calibri Light" panose="020F0302020204030204" pitchFamily="34" charset="0"/>
              </a:rPr>
            </a:br>
            <a:r>
              <a:rPr lang="en-US" sz="2000" dirty="0">
                <a:solidFill>
                  <a:schemeClr val="accent3"/>
                </a:solidFill>
                <a:cs typeface="Calibri Light" panose="020F0302020204030204" pitchFamily="34" charset="0"/>
              </a:rPr>
              <a:t>tax-deferred, compounded growth of your IRA beyond </a:t>
            </a:r>
            <a:br>
              <a:rPr lang="en-US" sz="2000" dirty="0">
                <a:solidFill>
                  <a:schemeClr val="accent3"/>
                </a:solidFill>
                <a:cs typeface="Calibri Light" panose="020F0302020204030204" pitchFamily="34" charset="0"/>
              </a:rPr>
            </a:br>
            <a:r>
              <a:rPr lang="en-US" sz="2000" dirty="0">
                <a:solidFill>
                  <a:schemeClr val="accent3"/>
                </a:solidFill>
                <a:cs typeface="Calibri Light" panose="020F0302020204030204" pitchFamily="34" charset="0"/>
              </a:rPr>
              <a:t>your lifetime.</a:t>
            </a:r>
          </a:p>
          <a:p>
            <a:pPr marL="342900" lvl="1" indent="-342900">
              <a:lnSpc>
                <a:spcPct val="100000"/>
              </a:lnSpc>
              <a:spcBef>
                <a:spcPts val="1000"/>
              </a:spcBef>
              <a:buClr>
                <a:schemeClr val="accent3"/>
              </a:buClr>
              <a:buFont typeface="Arial" panose="020B0604020202020204" pitchFamily="34" charset="0"/>
              <a:buChar char="•"/>
              <a:defRPr/>
            </a:pPr>
            <a:r>
              <a:rPr lang="en-US" sz="2000" dirty="0">
                <a:latin typeface="Calibri Light" panose="020F0302020204030204" pitchFamily="34" charset="0"/>
              </a:rPr>
              <a:t>Shelter your beneficiary’s inheritance from estate taxes</a:t>
            </a:r>
          </a:p>
          <a:p>
            <a:pPr marL="342900" lvl="1" indent="-342900">
              <a:lnSpc>
                <a:spcPct val="100000"/>
              </a:lnSpc>
              <a:spcBef>
                <a:spcPts val="1000"/>
              </a:spcBef>
              <a:buClr>
                <a:schemeClr val="accent3"/>
              </a:buClr>
              <a:buFont typeface="Arial" panose="020B0604020202020204" pitchFamily="34" charset="0"/>
              <a:buChar char="•"/>
              <a:defRPr/>
            </a:pPr>
            <a:r>
              <a:rPr lang="en-US" sz="2000" dirty="0">
                <a:latin typeface="Calibri Light" panose="020F0302020204030204" pitchFamily="34" charset="0"/>
              </a:rPr>
              <a:t>Allows further investment growth</a:t>
            </a:r>
          </a:p>
          <a:p>
            <a:pPr marL="0" lvl="1">
              <a:lnSpc>
                <a:spcPct val="100000"/>
              </a:lnSpc>
              <a:spcBef>
                <a:spcPts val="1000"/>
              </a:spcBef>
              <a:buClr>
                <a:schemeClr val="accent3"/>
              </a:buClr>
              <a:defRPr/>
            </a:pPr>
            <a:endParaRPr lang="en-US" sz="2000" dirty="0">
              <a:latin typeface="Calibri Light" panose="020F0302020204030204" pitchFamily="34" charset="0"/>
            </a:endParaRPr>
          </a:p>
        </p:txBody>
      </p:sp>
      <p:sp>
        <p:nvSpPr>
          <p:cNvPr id="12" name="Title 2">
            <a:extLst>
              <a:ext uri="{FF2B5EF4-FFF2-40B4-BE49-F238E27FC236}">
                <a16:creationId xmlns:a16="http://schemas.microsoft.com/office/drawing/2014/main" id="{FF1FD1FE-57D7-AB3B-E882-965941408819}"/>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3" name="Picture 12">
            <a:extLst>
              <a:ext uri="{FF2B5EF4-FFF2-40B4-BE49-F238E27FC236}">
                <a16:creationId xmlns:a16="http://schemas.microsoft.com/office/drawing/2014/main" id="{31698987-661F-2233-99DD-738D0D649B34}"/>
              </a:ext>
            </a:extLst>
          </p:cNvPr>
          <p:cNvPicPr>
            <a:picLocks noChangeAspect="1"/>
          </p:cNvPicPr>
          <p:nvPr/>
        </p:nvPicPr>
        <p:blipFill>
          <a:blip r:embed="rId3"/>
          <a:srcRect/>
          <a:stretch/>
        </p:blipFill>
        <p:spPr>
          <a:xfrm flipV="1">
            <a:off x="487530" y="865311"/>
            <a:ext cx="932859" cy="358791"/>
          </a:xfrm>
          <a:prstGeom prst="rect">
            <a:avLst/>
          </a:prstGeom>
        </p:spPr>
      </p:pic>
      <p:sp>
        <p:nvSpPr>
          <p:cNvPr id="2" name="Date Placeholder 1">
            <a:extLst>
              <a:ext uri="{FF2B5EF4-FFF2-40B4-BE49-F238E27FC236}">
                <a16:creationId xmlns:a16="http://schemas.microsoft.com/office/drawing/2014/main" id="{2C02AFF9-07C9-ABF9-9856-1A39D9215022}"/>
              </a:ext>
            </a:extLst>
          </p:cNvPr>
          <p:cNvSpPr>
            <a:spLocks noGrp="1"/>
          </p:cNvSpPr>
          <p:nvPr>
            <p:ph type="dt" sz="half" idx="2"/>
          </p:nvPr>
        </p:nvSpPr>
        <p:spPr/>
        <p:txBody>
          <a:bodyPr/>
          <a:lstStyle/>
          <a:p>
            <a:pPr algn="ctr"/>
            <a:r>
              <a:rPr lang="en-US"/>
              <a:t>2026/01/05</a:t>
            </a:r>
            <a:endParaRPr lang="en-US" dirty="0"/>
          </a:p>
        </p:txBody>
      </p:sp>
      <p:sp>
        <p:nvSpPr>
          <p:cNvPr id="3" name="Footer Placeholder 2">
            <a:extLst>
              <a:ext uri="{FF2B5EF4-FFF2-40B4-BE49-F238E27FC236}">
                <a16:creationId xmlns:a16="http://schemas.microsoft.com/office/drawing/2014/main" id="{DFB4B7AC-FBD6-A625-D27A-3477718FBA1C}"/>
              </a:ext>
            </a:extLst>
          </p:cNvPr>
          <p:cNvSpPr>
            <a:spLocks noGrp="1"/>
          </p:cNvSpPr>
          <p:nvPr>
            <p:ph type="ftr" sz="quarter" idx="3"/>
          </p:nvPr>
        </p:nvSpPr>
        <p:spPr/>
        <p:txBody>
          <a:bodyPr/>
          <a:lstStyle/>
          <a:p>
            <a:r>
              <a:rPr lang="en-US" dirty="0"/>
              <a:t>SB-10032-72</a:t>
            </a:r>
          </a:p>
        </p:txBody>
      </p:sp>
      <p:sp>
        <p:nvSpPr>
          <p:cNvPr id="4" name="Slide Number Placeholder 3">
            <a:extLst>
              <a:ext uri="{FF2B5EF4-FFF2-40B4-BE49-F238E27FC236}">
                <a16:creationId xmlns:a16="http://schemas.microsoft.com/office/drawing/2014/main" id="{E0301A2A-06CB-64EB-463D-AE8CEFC4609D}"/>
              </a:ext>
            </a:extLst>
          </p:cNvPr>
          <p:cNvSpPr>
            <a:spLocks noGrp="1"/>
          </p:cNvSpPr>
          <p:nvPr>
            <p:ph type="sldNum" sz="quarter" idx="4"/>
          </p:nvPr>
        </p:nvSpPr>
        <p:spPr/>
        <p:txBody>
          <a:bodyPr/>
          <a:lstStyle/>
          <a:p>
            <a:fld id="{1C0B272F-4456-0844-949C-3E7D42274ABC}" type="slidenum">
              <a:rPr lang="en-US" smtClean="0"/>
              <a:pPr/>
              <a:t>20</a:t>
            </a:fld>
            <a:endParaRPr lang="en-US"/>
          </a:p>
        </p:txBody>
      </p:sp>
      <p:sp>
        <p:nvSpPr>
          <p:cNvPr id="5" name="Text Placeholder 3">
            <a:extLst>
              <a:ext uri="{FF2B5EF4-FFF2-40B4-BE49-F238E27FC236}">
                <a16:creationId xmlns:a16="http://schemas.microsoft.com/office/drawing/2014/main" id="{C3802EDC-8CCB-BB9A-29B9-5857D1A734D4}"/>
              </a:ext>
            </a:extLst>
          </p:cNvPr>
          <p:cNvSpPr>
            <a:spLocks noGrp="1"/>
          </p:cNvSpPr>
          <p:nvPr>
            <p:ph type="body" sz="quarter" idx="12"/>
          </p:nvPr>
        </p:nvSpPr>
        <p:spPr>
          <a:xfrm>
            <a:off x="6096000" y="6097979"/>
            <a:ext cx="5638800" cy="302821"/>
          </a:xfrm>
        </p:spPr>
        <p:txBody>
          <a:bodyPr/>
          <a:lstStyle/>
          <a:p>
            <a:r>
              <a:rPr lang="en-US" sz="1200" dirty="0">
                <a:solidFill>
                  <a:schemeClr val="bg1"/>
                </a:solidFill>
              </a:rPr>
              <a:t>FINANCIAL PROFESSIONAL USE ONLY</a:t>
            </a:r>
          </a:p>
        </p:txBody>
      </p:sp>
      <p:sp>
        <p:nvSpPr>
          <p:cNvPr id="6" name="TextBox 5">
            <a:extLst>
              <a:ext uri="{FF2B5EF4-FFF2-40B4-BE49-F238E27FC236}">
                <a16:creationId xmlns:a16="http://schemas.microsoft.com/office/drawing/2014/main" id="{DD1D0FD1-BA0E-80E1-16BD-87161DFC6037}"/>
              </a:ext>
            </a:extLst>
          </p:cNvPr>
          <p:cNvSpPr txBox="1"/>
          <p:nvPr/>
        </p:nvSpPr>
        <p:spPr>
          <a:xfrm>
            <a:off x="487530" y="4466148"/>
            <a:ext cx="5234397" cy="1107996"/>
          </a:xfrm>
          <a:prstGeom prst="rect">
            <a:avLst/>
          </a:prstGeom>
          <a:solidFill>
            <a:schemeClr val="tx2">
              <a:lumMod val="20000"/>
              <a:lumOff val="80000"/>
            </a:schemeClr>
          </a:solidFill>
        </p:spPr>
        <p:txBody>
          <a:bodyPr wrap="square" lIns="914400" tIns="274320" rIns="274320" bIns="274320">
            <a:spAutoFit/>
          </a:bodyPr>
          <a:lstStyle/>
          <a:p>
            <a:pPr marL="0" indent="0" defTabSz="914400" eaLnBrk="1" fontAlgn="auto" hangingPunct="1">
              <a:spcAft>
                <a:spcPts val="0"/>
              </a:spcAft>
              <a:buNone/>
              <a:defRPr/>
            </a:pPr>
            <a:r>
              <a:rPr lang="en-US" dirty="0">
                <a:solidFill>
                  <a:schemeClr val="accent3"/>
                </a:solidFill>
                <a:latin typeface="Calibri Light" panose="020F0302020204030204" pitchFamily="34" charset="0"/>
              </a:rPr>
              <a:t>Security Benefit is one of the few providers supporting IRA stretch strategies.</a:t>
            </a:r>
          </a:p>
        </p:txBody>
      </p:sp>
      <p:pic>
        <p:nvPicPr>
          <p:cNvPr id="11" name="Picture 10">
            <a:extLst>
              <a:ext uri="{FF2B5EF4-FFF2-40B4-BE49-F238E27FC236}">
                <a16:creationId xmlns:a16="http://schemas.microsoft.com/office/drawing/2014/main" id="{15B2B5BD-F0A7-7550-4BED-49FA4116BE6B}"/>
              </a:ext>
            </a:extLst>
          </p:cNvPr>
          <p:cNvPicPr>
            <a:picLocks noChangeAspect="1"/>
          </p:cNvPicPr>
          <p:nvPr/>
        </p:nvPicPr>
        <p:blipFill>
          <a:blip r:embed="rId4"/>
          <a:stretch>
            <a:fillRect/>
          </a:stretch>
        </p:blipFill>
        <p:spPr>
          <a:xfrm>
            <a:off x="712659" y="4778846"/>
            <a:ext cx="482600" cy="482600"/>
          </a:xfrm>
          <a:prstGeom prst="rect">
            <a:avLst/>
          </a:prstGeom>
        </p:spPr>
      </p:pic>
    </p:spTree>
    <p:extLst>
      <p:ext uri="{BB962C8B-B14F-4D97-AF65-F5344CB8AC3E}">
        <p14:creationId xmlns:p14="http://schemas.microsoft.com/office/powerpoint/2010/main" val="4154654874"/>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erson sitting on a couch holding a computer&#10;&#10;Description automatically generated with medium confidence">
            <a:extLst>
              <a:ext uri="{FF2B5EF4-FFF2-40B4-BE49-F238E27FC236}">
                <a16:creationId xmlns:a16="http://schemas.microsoft.com/office/drawing/2014/main" id="{91A0BB28-B280-1F4F-95F0-B55358D5ABBB}"/>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5428" t="7267" r="452" b="14786"/>
          <a:stretch>
            <a:fillRect/>
          </a:stretch>
        </p:blipFill>
        <p:spPr>
          <a:xfrm>
            <a:off x="4912242" y="-106458"/>
            <a:ext cx="7279757" cy="7070916"/>
          </a:xfrm>
          <a:prstGeom prst="rect">
            <a:avLst/>
          </a:prstGeom>
        </p:spPr>
      </p:pic>
      <p:sp>
        <p:nvSpPr>
          <p:cNvPr id="14" name="Parallelogram 6">
            <a:extLst>
              <a:ext uri="{FF2B5EF4-FFF2-40B4-BE49-F238E27FC236}">
                <a16:creationId xmlns:a16="http://schemas.microsoft.com/office/drawing/2014/main" id="{0E2EA2CB-5E80-2552-B1CC-2EFB45DC3184}"/>
              </a:ext>
            </a:extLst>
          </p:cNvPr>
          <p:cNvSpPr/>
          <p:nvPr/>
        </p:nvSpPr>
        <p:spPr>
          <a:xfrm>
            <a:off x="-742383" y="-148478"/>
            <a:ext cx="8679449" cy="7145055"/>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 name="connsiteX0" fmla="*/ 2144354 w 8775304"/>
              <a:gd name="connsiteY0" fmla="*/ 6894102 h 6894102"/>
              <a:gd name="connsiteX1" fmla="*/ 0 w 8775304"/>
              <a:gd name="connsiteY1" fmla="*/ 0 h 6894102"/>
              <a:gd name="connsiteX2" fmla="*/ 8775304 w 8775304"/>
              <a:gd name="connsiteY2" fmla="*/ 27790 h 6894102"/>
              <a:gd name="connsiteX3" fmla="*/ 7060804 w 8775304"/>
              <a:gd name="connsiteY3" fmla="*/ 6885790 h 6894102"/>
              <a:gd name="connsiteX4" fmla="*/ 2144354 w 8775304"/>
              <a:gd name="connsiteY4" fmla="*/ 6894102 h 6894102"/>
              <a:gd name="connsiteX0" fmla="*/ 0 w 8838709"/>
              <a:gd name="connsiteY0" fmla="*/ 6933058 h 6933058"/>
              <a:gd name="connsiteX1" fmla="*/ 63405 w 8838709"/>
              <a:gd name="connsiteY1" fmla="*/ 0 h 6933058"/>
              <a:gd name="connsiteX2" fmla="*/ 8838709 w 8838709"/>
              <a:gd name="connsiteY2" fmla="*/ 27790 h 6933058"/>
              <a:gd name="connsiteX3" fmla="*/ 7124209 w 8838709"/>
              <a:gd name="connsiteY3" fmla="*/ 6885790 h 6933058"/>
              <a:gd name="connsiteX4" fmla="*/ 0 w 8838709"/>
              <a:gd name="connsiteY4" fmla="*/ 6933058 h 6933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8709" h="6933058">
                <a:moveTo>
                  <a:pt x="0" y="6933058"/>
                </a:moveTo>
                <a:cubicBezTo>
                  <a:pt x="693" y="4641517"/>
                  <a:pt x="62712" y="2291541"/>
                  <a:pt x="63405" y="0"/>
                </a:cubicBezTo>
                <a:lnTo>
                  <a:pt x="8838709" y="27790"/>
                </a:lnTo>
                <a:lnTo>
                  <a:pt x="7124209" y="6885790"/>
                </a:lnTo>
                <a:lnTo>
                  <a:pt x="0" y="6933058"/>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latin typeface="Calibri" panose="020F0502020204030204" pitchFamily="34" charset="0"/>
            </a:endParaRPr>
          </a:p>
        </p:txBody>
      </p:sp>
      <p:sp>
        <p:nvSpPr>
          <p:cNvPr id="18" name="Parallelogram 7">
            <a:extLst>
              <a:ext uri="{FF2B5EF4-FFF2-40B4-BE49-F238E27FC236}">
                <a16:creationId xmlns:a16="http://schemas.microsoft.com/office/drawing/2014/main" id="{D106D8BA-00FC-233C-7088-E367F7F6245A}"/>
              </a:ext>
            </a:extLst>
          </p:cNvPr>
          <p:cNvSpPr/>
          <p:nvPr/>
        </p:nvSpPr>
        <p:spPr>
          <a:xfrm>
            <a:off x="-722505" y="-108723"/>
            <a:ext cx="8354772" cy="707091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 name="connsiteX0" fmla="*/ 2140386 w 8480391"/>
              <a:gd name="connsiteY0" fmla="*/ 6874626 h 6874626"/>
              <a:gd name="connsiteX1" fmla="*/ 0 w 8480391"/>
              <a:gd name="connsiteY1" fmla="*/ 0 h 6874626"/>
              <a:gd name="connsiteX2" fmla="*/ 8480391 w 8480391"/>
              <a:gd name="connsiteY2" fmla="*/ 8313 h 6874626"/>
              <a:gd name="connsiteX3" fmla="*/ 6765891 w 8480391"/>
              <a:gd name="connsiteY3" fmla="*/ 6866313 h 6874626"/>
              <a:gd name="connsiteX4" fmla="*/ 2140386 w 8480391"/>
              <a:gd name="connsiteY4" fmla="*/ 6874626 h 6874626"/>
              <a:gd name="connsiteX0" fmla="*/ 0 w 8531750"/>
              <a:gd name="connsiteY0" fmla="*/ 6855148 h 6866313"/>
              <a:gd name="connsiteX1" fmla="*/ 51359 w 8531750"/>
              <a:gd name="connsiteY1" fmla="*/ 0 h 6866313"/>
              <a:gd name="connsiteX2" fmla="*/ 8531750 w 8531750"/>
              <a:gd name="connsiteY2" fmla="*/ 8313 h 6866313"/>
              <a:gd name="connsiteX3" fmla="*/ 6817250 w 8531750"/>
              <a:gd name="connsiteY3" fmla="*/ 6866313 h 6866313"/>
              <a:gd name="connsiteX4" fmla="*/ 0 w 8531750"/>
              <a:gd name="connsiteY4" fmla="*/ 6855148 h 6866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31750" h="6866313">
                <a:moveTo>
                  <a:pt x="0" y="6855148"/>
                </a:moveTo>
                <a:lnTo>
                  <a:pt x="51359" y="0"/>
                </a:lnTo>
                <a:lnTo>
                  <a:pt x="8531750" y="8313"/>
                </a:lnTo>
                <a:lnTo>
                  <a:pt x="6817250" y="6866313"/>
                </a:lnTo>
                <a:lnTo>
                  <a:pt x="0" y="68551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latin typeface="Calibri" panose="020F0502020204030204" pitchFamily="34" charset="0"/>
            </a:endParaRPr>
          </a:p>
        </p:txBody>
      </p:sp>
      <p:sp>
        <p:nvSpPr>
          <p:cNvPr id="9" name="Content Placeholder 2">
            <a:extLst>
              <a:ext uri="{FF2B5EF4-FFF2-40B4-BE49-F238E27FC236}">
                <a16:creationId xmlns:a16="http://schemas.microsoft.com/office/drawing/2014/main" id="{D70436E7-6B6E-DF49-A895-423B45EBC52E}"/>
              </a:ext>
            </a:extLst>
          </p:cNvPr>
          <p:cNvSpPr txBox="1">
            <a:spLocks/>
          </p:cNvSpPr>
          <p:nvPr/>
        </p:nvSpPr>
        <p:spPr>
          <a:xfrm>
            <a:off x="487530" y="1790781"/>
            <a:ext cx="5959765" cy="3651645"/>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defTabSz="914400">
              <a:spcBef>
                <a:spcPts val="1000"/>
              </a:spcBef>
              <a:buClr>
                <a:schemeClr val="accent3"/>
              </a:buClr>
              <a:defRPr/>
            </a:pPr>
            <a:r>
              <a:rPr lang="en-US" sz="2400" b="1" dirty="0">
                <a:solidFill>
                  <a:schemeClr val="tx2"/>
                </a:solidFill>
                <a:cs typeface="Calibri" panose="020F0502020204030204" pitchFamily="34" charset="0"/>
              </a:rPr>
              <a:t>Extending the Benefits of an Inherited IRA</a:t>
            </a:r>
          </a:p>
          <a:p>
            <a:pPr marL="0" lvl="1" defTabSz="914400">
              <a:lnSpc>
                <a:spcPct val="100000"/>
              </a:lnSpc>
              <a:spcBef>
                <a:spcPts val="1000"/>
              </a:spcBef>
              <a:buClr>
                <a:schemeClr val="accent3"/>
              </a:buClr>
              <a:defRPr/>
            </a:pPr>
            <a:r>
              <a:rPr lang="en-US" sz="2000" dirty="0">
                <a:solidFill>
                  <a:schemeClr val="accent3"/>
                </a:solidFill>
                <a:latin typeface="Calibri Light" panose="020F0302020204030204" pitchFamily="34" charset="0"/>
                <a:cs typeface="Calibri Light" panose="020F0302020204030204" pitchFamily="34" charset="0"/>
              </a:rPr>
              <a:t>Upon the death of the account owner, the primary beneficiary makes the account his/her own (spousal) </a:t>
            </a:r>
            <a:br>
              <a:rPr lang="en-US" sz="2000" dirty="0">
                <a:solidFill>
                  <a:schemeClr val="accent3"/>
                </a:solidFill>
                <a:latin typeface="Calibri Light" panose="020F0302020204030204" pitchFamily="34" charset="0"/>
                <a:cs typeface="Calibri Light" panose="020F0302020204030204" pitchFamily="34" charset="0"/>
              </a:rPr>
            </a:br>
            <a:r>
              <a:rPr lang="en-US" sz="2000" dirty="0">
                <a:solidFill>
                  <a:schemeClr val="accent3"/>
                </a:solidFill>
                <a:latin typeface="Calibri Light" panose="020F0302020204030204" pitchFamily="34" charset="0"/>
                <a:cs typeface="Calibri Light" panose="020F0302020204030204" pitchFamily="34" charset="0"/>
              </a:rPr>
              <a:t>or makes it an inherited IRA (non-spousal):</a:t>
            </a:r>
          </a:p>
          <a:p>
            <a:pPr marL="342900" lvl="1" indent="-342900" defTabSz="914400">
              <a:lnSpc>
                <a:spcPct val="100000"/>
              </a:lnSpc>
              <a:spcBef>
                <a:spcPts val="1000"/>
              </a:spcBef>
              <a:buClr>
                <a:schemeClr val="accent3"/>
              </a:buClr>
              <a:buFont typeface="Arial" panose="020B0604020202020204" pitchFamily="34" charset="0"/>
              <a:buChar char="•"/>
              <a:defRPr/>
            </a:pPr>
            <a:r>
              <a:rPr lang="en-US" sz="2000" dirty="0">
                <a:solidFill>
                  <a:schemeClr val="accent3"/>
                </a:solidFill>
                <a:latin typeface="Calibri Light" panose="020F0302020204030204" pitchFamily="34" charset="0"/>
                <a:cs typeface="Calibri Light" panose="020F0302020204030204" pitchFamily="34" charset="0"/>
              </a:rPr>
              <a:t>A spousal beneficiary designated their own primary and contingent beneficiaries, who may qualify for life </a:t>
            </a:r>
            <a:br>
              <a:rPr lang="en-US" sz="2000" dirty="0">
                <a:solidFill>
                  <a:schemeClr val="accent3"/>
                </a:solidFill>
                <a:latin typeface="Calibri Light" panose="020F0302020204030204" pitchFamily="34" charset="0"/>
                <a:cs typeface="Calibri Light" panose="020F0302020204030204" pitchFamily="34" charset="0"/>
              </a:rPr>
            </a:br>
            <a:r>
              <a:rPr lang="en-US" sz="2000" dirty="0">
                <a:solidFill>
                  <a:schemeClr val="accent3"/>
                </a:solidFill>
                <a:latin typeface="Calibri Light" panose="020F0302020204030204" pitchFamily="34" charset="0"/>
                <a:cs typeface="Calibri Light" panose="020F0302020204030204" pitchFamily="34" charset="0"/>
              </a:rPr>
              <a:t>expectancy distributions</a:t>
            </a:r>
          </a:p>
          <a:p>
            <a:pPr marL="342900" lvl="1" indent="-342900" defTabSz="914400">
              <a:lnSpc>
                <a:spcPct val="100000"/>
              </a:lnSpc>
              <a:spcBef>
                <a:spcPts val="1000"/>
              </a:spcBef>
              <a:buClr>
                <a:schemeClr val="accent3"/>
              </a:buClr>
              <a:buFont typeface="Arial" panose="020B0604020202020204" pitchFamily="34" charset="0"/>
              <a:buChar char="•"/>
              <a:defRPr/>
            </a:pPr>
            <a:r>
              <a:rPr lang="en-US" sz="2000" dirty="0">
                <a:solidFill>
                  <a:schemeClr val="accent3"/>
                </a:solidFill>
                <a:latin typeface="Calibri Light" panose="020F0302020204030204" pitchFamily="34" charset="0"/>
                <a:cs typeface="Calibri Light" panose="020F0302020204030204" pitchFamily="34" charset="0"/>
              </a:rPr>
              <a:t>A non-spousal beneficiary designates a successor beneficiary to receive any remaining value from the original 10-year distribution period</a:t>
            </a:r>
          </a:p>
        </p:txBody>
      </p:sp>
      <p:sp>
        <p:nvSpPr>
          <p:cNvPr id="16" name="Title 2">
            <a:extLst>
              <a:ext uri="{FF2B5EF4-FFF2-40B4-BE49-F238E27FC236}">
                <a16:creationId xmlns:a16="http://schemas.microsoft.com/office/drawing/2014/main" id="{AB8BDC22-9159-EDC6-BEC5-02936EE85DE2}"/>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7" name="Picture 16">
            <a:extLst>
              <a:ext uri="{FF2B5EF4-FFF2-40B4-BE49-F238E27FC236}">
                <a16:creationId xmlns:a16="http://schemas.microsoft.com/office/drawing/2014/main" id="{E691485A-6D06-DC00-149C-3BB6EF8F4B36}"/>
              </a:ext>
            </a:extLst>
          </p:cNvPr>
          <p:cNvPicPr>
            <a:picLocks noChangeAspect="1"/>
          </p:cNvPicPr>
          <p:nvPr/>
        </p:nvPicPr>
        <p:blipFill>
          <a:blip r:embed="rId4"/>
          <a:srcRect/>
          <a:stretch/>
        </p:blipFill>
        <p:spPr>
          <a:xfrm flipV="1">
            <a:off x="487530" y="865311"/>
            <a:ext cx="932859" cy="358791"/>
          </a:xfrm>
          <a:prstGeom prst="rect">
            <a:avLst/>
          </a:prstGeom>
        </p:spPr>
      </p:pic>
      <p:sp>
        <p:nvSpPr>
          <p:cNvPr id="2" name="Date Placeholder 1">
            <a:extLst>
              <a:ext uri="{FF2B5EF4-FFF2-40B4-BE49-F238E27FC236}">
                <a16:creationId xmlns:a16="http://schemas.microsoft.com/office/drawing/2014/main" id="{E9ADE7C3-56E7-DFA9-4CE6-6E330FAB02D3}"/>
              </a:ext>
            </a:extLst>
          </p:cNvPr>
          <p:cNvSpPr>
            <a:spLocks noGrp="1"/>
          </p:cNvSpPr>
          <p:nvPr>
            <p:ph type="dt" sz="half" idx="2"/>
          </p:nvPr>
        </p:nvSpPr>
        <p:spPr/>
        <p:txBody>
          <a:bodyPr/>
          <a:lstStyle/>
          <a:p>
            <a:pPr algn="ctr"/>
            <a:r>
              <a:rPr lang="en-US"/>
              <a:t>2026/01/05</a:t>
            </a:r>
            <a:endParaRPr lang="en-US" dirty="0"/>
          </a:p>
        </p:txBody>
      </p:sp>
      <p:sp>
        <p:nvSpPr>
          <p:cNvPr id="5" name="Footer Placeholder 4">
            <a:extLst>
              <a:ext uri="{FF2B5EF4-FFF2-40B4-BE49-F238E27FC236}">
                <a16:creationId xmlns:a16="http://schemas.microsoft.com/office/drawing/2014/main" id="{BAC51BCA-EBCA-C65E-0725-6C11270B071F}"/>
              </a:ext>
            </a:extLst>
          </p:cNvPr>
          <p:cNvSpPr>
            <a:spLocks noGrp="1"/>
          </p:cNvSpPr>
          <p:nvPr>
            <p:ph type="ftr" sz="quarter" idx="3"/>
          </p:nvPr>
        </p:nvSpPr>
        <p:spPr/>
        <p:txBody>
          <a:bodyPr/>
          <a:lstStyle/>
          <a:p>
            <a:r>
              <a:rPr lang="en-US"/>
              <a:t>SB-10032-72</a:t>
            </a:r>
          </a:p>
        </p:txBody>
      </p:sp>
      <p:sp>
        <p:nvSpPr>
          <p:cNvPr id="6" name="Slide Number Placeholder 5">
            <a:extLst>
              <a:ext uri="{FF2B5EF4-FFF2-40B4-BE49-F238E27FC236}">
                <a16:creationId xmlns:a16="http://schemas.microsoft.com/office/drawing/2014/main" id="{56FB1228-6F9F-59A1-FECB-2C6D569787DF}"/>
              </a:ext>
            </a:extLst>
          </p:cNvPr>
          <p:cNvSpPr>
            <a:spLocks noGrp="1"/>
          </p:cNvSpPr>
          <p:nvPr>
            <p:ph type="sldNum" sz="quarter" idx="4"/>
          </p:nvPr>
        </p:nvSpPr>
        <p:spPr/>
        <p:txBody>
          <a:bodyPr/>
          <a:lstStyle/>
          <a:p>
            <a:fld id="{1C0B272F-4456-0844-949C-3E7D42274ABC}" type="slidenum">
              <a:rPr lang="en-US" smtClean="0"/>
              <a:pPr/>
              <a:t>21</a:t>
            </a:fld>
            <a:endParaRPr lang="en-US"/>
          </a:p>
        </p:txBody>
      </p:sp>
      <p:sp>
        <p:nvSpPr>
          <p:cNvPr id="13" name="Text Placeholder 12">
            <a:extLst>
              <a:ext uri="{FF2B5EF4-FFF2-40B4-BE49-F238E27FC236}">
                <a16:creationId xmlns:a16="http://schemas.microsoft.com/office/drawing/2014/main" id="{688C80E5-BC2B-A5F7-9C5C-2D2E2688003D}"/>
              </a:ext>
            </a:extLst>
          </p:cNvPr>
          <p:cNvSpPr>
            <a:spLocks noGrp="1"/>
          </p:cNvSpPr>
          <p:nvPr>
            <p:ph type="body" sz="quarter" idx="12"/>
          </p:nvPr>
        </p:nvSpPr>
        <p:spPr/>
        <p:txBody>
          <a:bodyPr/>
          <a:lstStyle/>
          <a:p>
            <a:r>
              <a:rPr lang="en-US" dirty="0">
                <a:solidFill>
                  <a:schemeClr val="bg1"/>
                </a:solidFill>
              </a:rPr>
              <a:t>FINANCIAL PROFESSIONAL USE ONLY</a:t>
            </a:r>
          </a:p>
        </p:txBody>
      </p:sp>
    </p:spTree>
    <p:extLst>
      <p:ext uri="{BB962C8B-B14F-4D97-AF65-F5344CB8AC3E}">
        <p14:creationId xmlns:p14="http://schemas.microsoft.com/office/powerpoint/2010/main" val="38327189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3DA87-17C3-110E-F82E-0F429F00D0B9}"/>
            </a:ext>
          </a:extLst>
        </p:cNvPr>
        <p:cNvGrpSpPr/>
        <p:nvPr/>
      </p:nvGrpSpPr>
      <p:grpSpPr>
        <a:xfrm>
          <a:off x="0" y="0"/>
          <a:ext cx="0" cy="0"/>
          <a:chOff x="0" y="0"/>
          <a:chExt cx="0" cy="0"/>
        </a:xfrm>
      </p:grpSpPr>
      <p:sp>
        <p:nvSpPr>
          <p:cNvPr id="9" name="Content Placeholder 2">
            <a:extLst>
              <a:ext uri="{FF2B5EF4-FFF2-40B4-BE49-F238E27FC236}">
                <a16:creationId xmlns:a16="http://schemas.microsoft.com/office/drawing/2014/main" id="{9E8DCC64-F8C9-7466-0A2D-D47FB4D33A73}"/>
              </a:ext>
            </a:extLst>
          </p:cNvPr>
          <p:cNvSpPr txBox="1">
            <a:spLocks/>
          </p:cNvSpPr>
          <p:nvPr/>
        </p:nvSpPr>
        <p:spPr>
          <a:xfrm>
            <a:off x="2042767" y="2226374"/>
            <a:ext cx="6865248" cy="358792"/>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defTabSz="914400">
              <a:spcBef>
                <a:spcPts val="1000"/>
              </a:spcBef>
              <a:buClr>
                <a:schemeClr val="accent3"/>
              </a:buClr>
              <a:defRPr/>
            </a:pPr>
            <a:r>
              <a:rPr lang="en-US" sz="2400" b="1" dirty="0">
                <a:solidFill>
                  <a:schemeClr val="tx2"/>
                </a:solidFill>
                <a:cs typeface="Calibri" panose="020F0502020204030204" pitchFamily="34" charset="0"/>
              </a:rPr>
              <a:t>Meet Ed</a:t>
            </a:r>
          </a:p>
        </p:txBody>
      </p:sp>
      <p:sp>
        <p:nvSpPr>
          <p:cNvPr id="15" name="Slide Number Placeholder 5">
            <a:extLst>
              <a:ext uri="{FF2B5EF4-FFF2-40B4-BE49-F238E27FC236}">
                <a16:creationId xmlns:a16="http://schemas.microsoft.com/office/drawing/2014/main" id="{9FBEAF58-D147-63A2-3118-C5A9F04A320B}"/>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42-10280-02  |  2020-12-21  |  </a:t>
            </a:r>
            <a:fld id="{D0C23CAC-3615-4471-B9FB-AB376FAFF36C}" type="slidenum">
              <a:rPr lang="en-US" smtClean="0">
                <a:solidFill>
                  <a:schemeClr val="bg1"/>
                </a:solidFill>
              </a:rPr>
              <a:pPr/>
              <a:t>22</a:t>
            </a:fld>
            <a:endParaRPr lang="en-US" dirty="0">
              <a:solidFill>
                <a:schemeClr val="bg1"/>
              </a:solidFill>
            </a:endParaRPr>
          </a:p>
        </p:txBody>
      </p:sp>
      <p:sp>
        <p:nvSpPr>
          <p:cNvPr id="16" name="Title 2">
            <a:extLst>
              <a:ext uri="{FF2B5EF4-FFF2-40B4-BE49-F238E27FC236}">
                <a16:creationId xmlns:a16="http://schemas.microsoft.com/office/drawing/2014/main" id="{E18444D9-8E62-0BA6-EC1B-9F88E9895248}"/>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7" name="Picture 16">
            <a:extLst>
              <a:ext uri="{FF2B5EF4-FFF2-40B4-BE49-F238E27FC236}">
                <a16:creationId xmlns:a16="http://schemas.microsoft.com/office/drawing/2014/main" id="{F0ED8631-C360-5069-5CD6-5F006FC438E6}"/>
              </a:ext>
            </a:extLst>
          </p:cNvPr>
          <p:cNvPicPr>
            <a:picLocks noChangeAspect="1"/>
          </p:cNvPicPr>
          <p:nvPr/>
        </p:nvPicPr>
        <p:blipFill>
          <a:blip r:embed="rId3"/>
          <a:srcRect/>
          <a:stretch/>
        </p:blipFill>
        <p:spPr>
          <a:xfrm flipV="1">
            <a:off x="487530" y="865311"/>
            <a:ext cx="932859" cy="358791"/>
          </a:xfrm>
          <a:prstGeom prst="rect">
            <a:avLst/>
          </a:prstGeom>
        </p:spPr>
      </p:pic>
      <p:sp>
        <p:nvSpPr>
          <p:cNvPr id="2" name="Date Placeholder 1">
            <a:extLst>
              <a:ext uri="{FF2B5EF4-FFF2-40B4-BE49-F238E27FC236}">
                <a16:creationId xmlns:a16="http://schemas.microsoft.com/office/drawing/2014/main" id="{648344E6-5058-7D53-D3AD-36D7F7965300}"/>
              </a:ext>
            </a:extLst>
          </p:cNvPr>
          <p:cNvSpPr>
            <a:spLocks noGrp="1"/>
          </p:cNvSpPr>
          <p:nvPr>
            <p:ph type="dt" sz="half" idx="2"/>
          </p:nvPr>
        </p:nvSpPr>
        <p:spPr/>
        <p:txBody>
          <a:bodyPr/>
          <a:lstStyle/>
          <a:p>
            <a:pPr algn="ctr"/>
            <a:r>
              <a:rPr lang="en-US"/>
              <a:t>2026/01/05</a:t>
            </a:r>
            <a:endParaRPr lang="en-US" dirty="0"/>
          </a:p>
        </p:txBody>
      </p:sp>
      <p:sp>
        <p:nvSpPr>
          <p:cNvPr id="5" name="Footer Placeholder 4">
            <a:extLst>
              <a:ext uri="{FF2B5EF4-FFF2-40B4-BE49-F238E27FC236}">
                <a16:creationId xmlns:a16="http://schemas.microsoft.com/office/drawing/2014/main" id="{998785A2-0CA6-E1FF-7624-F1720B2B436D}"/>
              </a:ext>
            </a:extLst>
          </p:cNvPr>
          <p:cNvSpPr>
            <a:spLocks noGrp="1"/>
          </p:cNvSpPr>
          <p:nvPr>
            <p:ph type="ftr" sz="quarter" idx="3"/>
          </p:nvPr>
        </p:nvSpPr>
        <p:spPr/>
        <p:txBody>
          <a:bodyPr/>
          <a:lstStyle/>
          <a:p>
            <a:r>
              <a:rPr lang="en-US"/>
              <a:t>SB-10032-72</a:t>
            </a:r>
          </a:p>
        </p:txBody>
      </p:sp>
      <p:sp>
        <p:nvSpPr>
          <p:cNvPr id="6" name="Slide Number Placeholder 5">
            <a:extLst>
              <a:ext uri="{FF2B5EF4-FFF2-40B4-BE49-F238E27FC236}">
                <a16:creationId xmlns:a16="http://schemas.microsoft.com/office/drawing/2014/main" id="{C1016DE2-B452-7D68-6123-F6B6E6D2F02A}"/>
              </a:ext>
            </a:extLst>
          </p:cNvPr>
          <p:cNvSpPr>
            <a:spLocks noGrp="1"/>
          </p:cNvSpPr>
          <p:nvPr>
            <p:ph type="sldNum" sz="quarter" idx="4"/>
          </p:nvPr>
        </p:nvSpPr>
        <p:spPr/>
        <p:txBody>
          <a:bodyPr/>
          <a:lstStyle/>
          <a:p>
            <a:fld id="{1C0B272F-4456-0844-949C-3E7D42274ABC}" type="slidenum">
              <a:rPr lang="en-US" smtClean="0"/>
              <a:pPr/>
              <a:t>22</a:t>
            </a:fld>
            <a:endParaRPr lang="en-US"/>
          </a:p>
        </p:txBody>
      </p:sp>
      <p:graphicFrame>
        <p:nvGraphicFramePr>
          <p:cNvPr id="3" name="Table 2">
            <a:extLst>
              <a:ext uri="{FF2B5EF4-FFF2-40B4-BE49-F238E27FC236}">
                <a16:creationId xmlns:a16="http://schemas.microsoft.com/office/drawing/2014/main" id="{8ABCD909-36BA-BE7D-C25A-F28D210FA835}"/>
              </a:ext>
            </a:extLst>
          </p:cNvPr>
          <p:cNvGraphicFramePr>
            <a:graphicFrameLocks noGrp="1"/>
          </p:cNvGraphicFramePr>
          <p:nvPr>
            <p:extLst>
              <p:ext uri="{D42A27DB-BD31-4B8C-83A1-F6EECF244321}">
                <p14:modId xmlns:p14="http://schemas.microsoft.com/office/powerpoint/2010/main" val="2603127107"/>
              </p:ext>
            </p:extLst>
          </p:nvPr>
        </p:nvGraphicFramePr>
        <p:xfrm>
          <a:off x="487530" y="3203838"/>
          <a:ext cx="7315200" cy="2560320"/>
        </p:xfrm>
        <a:graphic>
          <a:graphicData uri="http://schemas.openxmlformats.org/drawingml/2006/table">
            <a:tbl>
              <a:tblPr firstRow="1" bandRow="1">
                <a:tableStyleId>{5C22544A-7EE6-4342-B048-85BDC9FD1C3A}</a:tableStyleId>
              </a:tblPr>
              <a:tblGrid>
                <a:gridCol w="4781513">
                  <a:extLst>
                    <a:ext uri="{9D8B030D-6E8A-4147-A177-3AD203B41FA5}">
                      <a16:colId xmlns:a16="http://schemas.microsoft.com/office/drawing/2014/main" val="3085534722"/>
                    </a:ext>
                  </a:extLst>
                </a:gridCol>
                <a:gridCol w="2533687">
                  <a:extLst>
                    <a:ext uri="{9D8B030D-6E8A-4147-A177-3AD203B41FA5}">
                      <a16:colId xmlns:a16="http://schemas.microsoft.com/office/drawing/2014/main" val="909758050"/>
                    </a:ext>
                  </a:extLst>
                </a:gridCol>
              </a:tblGrid>
              <a:tr h="512064">
                <a:tc>
                  <a:txBody>
                    <a:bodyPr/>
                    <a:lstStyle/>
                    <a:p>
                      <a:r>
                        <a:rPr lang="en-US" dirty="0"/>
                        <a:t>Ed’s Original IRA Value at Age 60</a:t>
                      </a:r>
                    </a:p>
                  </a:txBody>
                  <a:tcPr anchor="ctr">
                    <a:solidFill>
                      <a:schemeClr val="accent2"/>
                    </a:solidFill>
                  </a:tcPr>
                </a:tc>
                <a:tc>
                  <a:txBody>
                    <a:bodyPr/>
                    <a:lstStyle/>
                    <a:p>
                      <a:r>
                        <a:rPr lang="en-US" dirty="0"/>
                        <a:t>$300,000</a:t>
                      </a:r>
                    </a:p>
                  </a:txBody>
                  <a:tcPr anchor="ctr">
                    <a:solidFill>
                      <a:schemeClr val="accent2"/>
                    </a:solidFill>
                  </a:tcPr>
                </a:tc>
                <a:extLst>
                  <a:ext uri="{0D108BD9-81ED-4DB2-BD59-A6C34878D82A}">
                    <a16:rowId xmlns:a16="http://schemas.microsoft.com/office/drawing/2014/main" val="1144988909"/>
                  </a:ext>
                </a:extLst>
              </a:tr>
              <a:tr h="512064">
                <a:tc>
                  <a:txBody>
                    <a:bodyPr/>
                    <a:lstStyle/>
                    <a:p>
                      <a:r>
                        <a:rPr lang="en-US" dirty="0">
                          <a:solidFill>
                            <a:schemeClr val="accent3"/>
                          </a:solidFill>
                        </a:rPr>
                        <a:t>IRA Value when Ed’s RMDs Begin at Age 73</a:t>
                      </a:r>
                    </a:p>
                  </a:txBody>
                  <a:tcPr anchor="ctr">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r>
                        <a:rPr lang="en-US" dirty="0">
                          <a:solidFill>
                            <a:schemeClr val="accent3"/>
                          </a:solidFill>
                        </a:rPr>
                        <a:t>$639,878</a:t>
                      </a:r>
                    </a:p>
                  </a:txBody>
                  <a:tcPr anchor="ctr">
                    <a:lnL w="12700" cap="flat" cmpd="sng" algn="ctr">
                      <a:solidFill>
                        <a:schemeClr val="bg1"/>
                      </a:solidFill>
                      <a:prstDash val="solid"/>
                      <a:round/>
                      <a:headEnd type="none" w="med" len="med"/>
                      <a:tailEnd type="none" w="med" len="med"/>
                    </a:lnL>
                    <a:solidFill>
                      <a:schemeClr val="bg1">
                        <a:lumMod val="95000"/>
                      </a:schemeClr>
                    </a:solidFill>
                  </a:tcPr>
                </a:tc>
                <a:extLst>
                  <a:ext uri="{0D108BD9-81ED-4DB2-BD59-A6C34878D82A}">
                    <a16:rowId xmlns:a16="http://schemas.microsoft.com/office/drawing/2014/main" val="4069942541"/>
                  </a:ext>
                </a:extLst>
              </a:tr>
              <a:tr h="512064">
                <a:tc>
                  <a:txBody>
                    <a:bodyPr/>
                    <a:lstStyle/>
                    <a:p>
                      <a:r>
                        <a:rPr lang="en-US" dirty="0">
                          <a:solidFill>
                            <a:schemeClr val="accent3"/>
                          </a:solidFill>
                        </a:rPr>
                        <a:t>Years Ed collects RMDs</a:t>
                      </a:r>
                    </a:p>
                  </a:txBody>
                  <a:tcPr anchor="ctr">
                    <a:lnR w="12700" cap="flat" cmpd="sng" algn="ctr">
                      <a:solidFill>
                        <a:schemeClr val="bg1">
                          <a:lumMod val="95000"/>
                        </a:schemeClr>
                      </a:solidFill>
                      <a:prstDash val="solid"/>
                      <a:round/>
                      <a:headEnd type="none" w="med" len="med"/>
                      <a:tailEnd type="none" w="med" len="med"/>
                    </a:lnR>
                    <a:solidFill>
                      <a:schemeClr val="bg1"/>
                    </a:solidFill>
                  </a:tcPr>
                </a:tc>
                <a:tc>
                  <a:txBody>
                    <a:bodyPr/>
                    <a:lstStyle/>
                    <a:p>
                      <a:r>
                        <a:rPr lang="en-US" dirty="0">
                          <a:solidFill>
                            <a:schemeClr val="accent3"/>
                          </a:solidFill>
                        </a:rPr>
                        <a:t>14</a:t>
                      </a:r>
                    </a:p>
                  </a:txBody>
                  <a:tcPr anchor="ctr">
                    <a:lnL w="12700" cap="flat" cmpd="sng" algn="ctr">
                      <a:solidFill>
                        <a:schemeClr val="bg1">
                          <a:lumMod val="95000"/>
                        </a:schemeClr>
                      </a:solidFill>
                      <a:prstDash val="solid"/>
                      <a:round/>
                      <a:headEnd type="none" w="med" len="med"/>
                      <a:tailEnd type="none" w="med" len="med"/>
                    </a:lnL>
                    <a:solidFill>
                      <a:schemeClr val="bg1"/>
                    </a:solidFill>
                  </a:tcPr>
                </a:tc>
                <a:extLst>
                  <a:ext uri="{0D108BD9-81ED-4DB2-BD59-A6C34878D82A}">
                    <a16:rowId xmlns:a16="http://schemas.microsoft.com/office/drawing/2014/main" val="1104257587"/>
                  </a:ext>
                </a:extLst>
              </a:tr>
              <a:tr h="512064">
                <a:tc>
                  <a:txBody>
                    <a:bodyPr/>
                    <a:lstStyle/>
                    <a:p>
                      <a:r>
                        <a:rPr lang="en-US" dirty="0">
                          <a:solidFill>
                            <a:schemeClr val="accent3"/>
                          </a:solidFill>
                        </a:rPr>
                        <a:t>Total Ed Received in RMDs</a:t>
                      </a:r>
                    </a:p>
                  </a:txBody>
                  <a:tcPr anchor="ctr">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r>
                        <a:rPr lang="en-US" dirty="0">
                          <a:solidFill>
                            <a:schemeClr val="accent3"/>
                          </a:solidFill>
                        </a:rPr>
                        <a:t>$487,053</a:t>
                      </a:r>
                    </a:p>
                  </a:txBody>
                  <a:tcPr anchor="ctr">
                    <a:lnL w="12700" cap="flat" cmpd="sng" algn="ctr">
                      <a:solidFill>
                        <a:schemeClr val="bg1"/>
                      </a:solidFill>
                      <a:prstDash val="solid"/>
                      <a:round/>
                      <a:headEnd type="none" w="med" len="med"/>
                      <a:tailEnd type="none" w="med" len="med"/>
                    </a:lnL>
                    <a:solidFill>
                      <a:schemeClr val="bg1">
                        <a:lumMod val="95000"/>
                      </a:schemeClr>
                    </a:solidFill>
                  </a:tcPr>
                </a:tc>
                <a:extLst>
                  <a:ext uri="{0D108BD9-81ED-4DB2-BD59-A6C34878D82A}">
                    <a16:rowId xmlns:a16="http://schemas.microsoft.com/office/drawing/2014/main" val="4291206349"/>
                  </a:ext>
                </a:extLst>
              </a:tr>
              <a:tr h="512064">
                <a:tc>
                  <a:txBody>
                    <a:bodyPr/>
                    <a:lstStyle/>
                    <a:p>
                      <a:r>
                        <a:rPr lang="en-US" dirty="0">
                          <a:solidFill>
                            <a:schemeClr val="bg1"/>
                          </a:solidFill>
                        </a:rPr>
                        <a:t>Remaining IRA Value when Ed Dies at Age 86</a:t>
                      </a:r>
                    </a:p>
                  </a:txBody>
                  <a:tcPr anchor="ctr">
                    <a:solidFill>
                      <a:schemeClr val="accent3"/>
                    </a:solidFill>
                  </a:tcPr>
                </a:tc>
                <a:tc>
                  <a:txBody>
                    <a:bodyPr/>
                    <a:lstStyle/>
                    <a:p>
                      <a:r>
                        <a:rPr lang="en-US" dirty="0">
                          <a:solidFill>
                            <a:schemeClr val="bg1"/>
                          </a:solidFill>
                        </a:rPr>
                        <a:t>$708,292</a:t>
                      </a:r>
                    </a:p>
                  </a:txBody>
                  <a:tcPr anchor="ctr">
                    <a:solidFill>
                      <a:schemeClr val="accent3"/>
                    </a:solidFill>
                  </a:tcPr>
                </a:tc>
                <a:extLst>
                  <a:ext uri="{0D108BD9-81ED-4DB2-BD59-A6C34878D82A}">
                    <a16:rowId xmlns:a16="http://schemas.microsoft.com/office/drawing/2014/main" val="851621766"/>
                  </a:ext>
                </a:extLst>
              </a:tr>
            </a:tbl>
          </a:graphicData>
        </a:graphic>
      </p:graphicFrame>
      <p:sp>
        <p:nvSpPr>
          <p:cNvPr id="4" name="TextBox 3">
            <a:extLst>
              <a:ext uri="{FF2B5EF4-FFF2-40B4-BE49-F238E27FC236}">
                <a16:creationId xmlns:a16="http://schemas.microsoft.com/office/drawing/2014/main" id="{8E57A076-4B5D-CEBE-B614-30CBBB8349A7}"/>
              </a:ext>
            </a:extLst>
          </p:cNvPr>
          <p:cNvSpPr txBox="1"/>
          <p:nvPr/>
        </p:nvSpPr>
        <p:spPr>
          <a:xfrm>
            <a:off x="433581" y="5767994"/>
            <a:ext cx="8463801" cy="246221"/>
          </a:xfrm>
          <a:prstGeom prst="rect">
            <a:avLst/>
          </a:prstGeom>
          <a:noFill/>
        </p:spPr>
        <p:txBody>
          <a:bodyPr wrap="square">
            <a:spAutoFit/>
          </a:bodyPr>
          <a:lstStyle/>
          <a:p>
            <a:pPr>
              <a:tabLst>
                <a:tab pos="111125" algn="l"/>
              </a:tabLst>
            </a:pPr>
            <a:r>
              <a:rPr lang="en-US" sz="1000" dirty="0">
                <a:solidFill>
                  <a:schemeClr val="bg2">
                    <a:lumMod val="50000"/>
                  </a:schemeClr>
                </a:solidFill>
              </a:rPr>
              <a:t>Example assumes 6% annual rate on the investment and a combined tax rate of 24%</a:t>
            </a:r>
          </a:p>
        </p:txBody>
      </p:sp>
      <p:sp>
        <p:nvSpPr>
          <p:cNvPr id="22" name="Text Placeholder 3">
            <a:extLst>
              <a:ext uri="{FF2B5EF4-FFF2-40B4-BE49-F238E27FC236}">
                <a16:creationId xmlns:a16="http://schemas.microsoft.com/office/drawing/2014/main" id="{4A48D089-FB4D-68FA-0D69-5E4FA5F7F724}"/>
              </a:ext>
            </a:extLst>
          </p:cNvPr>
          <p:cNvSpPr>
            <a:spLocks noGrp="1"/>
          </p:cNvSpPr>
          <p:nvPr>
            <p:ph type="body" sz="quarter" idx="12"/>
          </p:nvPr>
        </p:nvSpPr>
        <p:spPr>
          <a:xfrm>
            <a:off x="6096000" y="6097979"/>
            <a:ext cx="5638800" cy="302821"/>
          </a:xfrm>
        </p:spPr>
        <p:txBody>
          <a:bodyPr/>
          <a:lstStyle/>
          <a:p>
            <a:r>
              <a:rPr lang="en-US" sz="1200" dirty="0"/>
              <a:t>FINANCIAL PROFESSIONAL USE ONLY</a:t>
            </a:r>
          </a:p>
        </p:txBody>
      </p:sp>
      <p:pic>
        <p:nvPicPr>
          <p:cNvPr id="7" name="Picture 6">
            <a:extLst>
              <a:ext uri="{FF2B5EF4-FFF2-40B4-BE49-F238E27FC236}">
                <a16:creationId xmlns:a16="http://schemas.microsoft.com/office/drawing/2014/main" id="{1F26C4A7-9FC4-1477-35C5-7ECA4167A51C}"/>
              </a:ext>
            </a:extLst>
          </p:cNvPr>
          <p:cNvPicPr>
            <a:picLocks noChangeAspect="1"/>
          </p:cNvPicPr>
          <p:nvPr/>
        </p:nvPicPr>
        <p:blipFill>
          <a:blip r:embed="rId4"/>
          <a:srcRect l="57811" t="19434" r="16521" b="42386"/>
          <a:stretch/>
        </p:blipFill>
        <p:spPr>
          <a:xfrm>
            <a:off x="451995" y="1746983"/>
            <a:ext cx="1317220" cy="1307240"/>
          </a:xfrm>
          <a:prstGeom prst="rect">
            <a:avLst/>
          </a:prstGeom>
        </p:spPr>
      </p:pic>
      <p:sp>
        <p:nvSpPr>
          <p:cNvPr id="14" name="Oval 13">
            <a:extLst>
              <a:ext uri="{FF2B5EF4-FFF2-40B4-BE49-F238E27FC236}">
                <a16:creationId xmlns:a16="http://schemas.microsoft.com/office/drawing/2014/main" id="{4A839830-3FD1-CB50-E839-9E33B694C577}"/>
              </a:ext>
            </a:extLst>
          </p:cNvPr>
          <p:cNvSpPr/>
          <p:nvPr/>
        </p:nvSpPr>
        <p:spPr>
          <a:xfrm>
            <a:off x="451995" y="1740177"/>
            <a:ext cx="1307239" cy="1307239"/>
          </a:xfrm>
          <a:prstGeom prst="ellipse">
            <a:avLst/>
          </a:prstGeom>
          <a:noFill/>
          <a:ln w="571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2031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B0C5F-8DCF-FABE-41B7-93943379018F}"/>
            </a:ext>
          </a:extLst>
        </p:cNvPr>
        <p:cNvGrpSpPr/>
        <p:nvPr/>
      </p:nvGrpSpPr>
      <p:grpSpPr>
        <a:xfrm>
          <a:off x="0" y="0"/>
          <a:ext cx="0" cy="0"/>
          <a:chOff x="0" y="0"/>
          <a:chExt cx="0" cy="0"/>
        </a:xfrm>
      </p:grpSpPr>
      <p:sp>
        <p:nvSpPr>
          <p:cNvPr id="15" name="Slide Number Placeholder 5">
            <a:extLst>
              <a:ext uri="{FF2B5EF4-FFF2-40B4-BE49-F238E27FC236}">
                <a16:creationId xmlns:a16="http://schemas.microsoft.com/office/drawing/2014/main" id="{A4932A18-95DD-36E9-3A52-81A2034E415A}"/>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42-10280-02  |  2020-12-21  |  </a:t>
            </a:r>
            <a:fld id="{D0C23CAC-3615-4471-B9FB-AB376FAFF36C}" type="slidenum">
              <a:rPr lang="en-US" smtClean="0">
                <a:solidFill>
                  <a:schemeClr val="bg1"/>
                </a:solidFill>
              </a:rPr>
              <a:pPr/>
              <a:t>23</a:t>
            </a:fld>
            <a:endParaRPr lang="en-US" dirty="0">
              <a:solidFill>
                <a:schemeClr val="bg1"/>
              </a:solidFill>
            </a:endParaRPr>
          </a:p>
        </p:txBody>
      </p:sp>
      <p:sp>
        <p:nvSpPr>
          <p:cNvPr id="16" name="Title 2">
            <a:extLst>
              <a:ext uri="{FF2B5EF4-FFF2-40B4-BE49-F238E27FC236}">
                <a16:creationId xmlns:a16="http://schemas.microsoft.com/office/drawing/2014/main" id="{2BDEBD36-86B8-E976-0CB1-96C50ED4AD62}"/>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7" name="Picture 16">
            <a:extLst>
              <a:ext uri="{FF2B5EF4-FFF2-40B4-BE49-F238E27FC236}">
                <a16:creationId xmlns:a16="http://schemas.microsoft.com/office/drawing/2014/main" id="{2CFF6856-5D32-11A9-C89D-11FA621B714F}"/>
              </a:ext>
            </a:extLst>
          </p:cNvPr>
          <p:cNvPicPr>
            <a:picLocks noChangeAspect="1"/>
          </p:cNvPicPr>
          <p:nvPr/>
        </p:nvPicPr>
        <p:blipFill>
          <a:blip r:embed="rId3"/>
          <a:srcRect/>
          <a:stretch/>
        </p:blipFill>
        <p:spPr>
          <a:xfrm flipV="1">
            <a:off x="487530" y="865311"/>
            <a:ext cx="932859" cy="358791"/>
          </a:xfrm>
          <a:prstGeom prst="rect">
            <a:avLst/>
          </a:prstGeom>
        </p:spPr>
      </p:pic>
      <p:sp>
        <p:nvSpPr>
          <p:cNvPr id="2" name="Date Placeholder 1">
            <a:extLst>
              <a:ext uri="{FF2B5EF4-FFF2-40B4-BE49-F238E27FC236}">
                <a16:creationId xmlns:a16="http://schemas.microsoft.com/office/drawing/2014/main" id="{CABB4FB8-5E83-E123-7227-20F322C0F42B}"/>
              </a:ext>
            </a:extLst>
          </p:cNvPr>
          <p:cNvSpPr>
            <a:spLocks noGrp="1"/>
          </p:cNvSpPr>
          <p:nvPr>
            <p:ph type="dt" sz="half" idx="2"/>
          </p:nvPr>
        </p:nvSpPr>
        <p:spPr/>
        <p:txBody>
          <a:bodyPr/>
          <a:lstStyle/>
          <a:p>
            <a:pPr algn="ctr"/>
            <a:r>
              <a:rPr lang="en-US"/>
              <a:t>2026/01/05</a:t>
            </a:r>
            <a:endParaRPr lang="en-US" dirty="0"/>
          </a:p>
        </p:txBody>
      </p:sp>
      <p:sp>
        <p:nvSpPr>
          <p:cNvPr id="5" name="Footer Placeholder 4">
            <a:extLst>
              <a:ext uri="{FF2B5EF4-FFF2-40B4-BE49-F238E27FC236}">
                <a16:creationId xmlns:a16="http://schemas.microsoft.com/office/drawing/2014/main" id="{04CC3844-05C7-BD38-FC3C-19BFB097C3F4}"/>
              </a:ext>
            </a:extLst>
          </p:cNvPr>
          <p:cNvSpPr>
            <a:spLocks noGrp="1"/>
          </p:cNvSpPr>
          <p:nvPr>
            <p:ph type="ftr" sz="quarter" idx="3"/>
          </p:nvPr>
        </p:nvSpPr>
        <p:spPr/>
        <p:txBody>
          <a:bodyPr/>
          <a:lstStyle/>
          <a:p>
            <a:r>
              <a:rPr lang="en-US"/>
              <a:t>SB-10032-72</a:t>
            </a:r>
          </a:p>
        </p:txBody>
      </p:sp>
      <p:sp>
        <p:nvSpPr>
          <p:cNvPr id="6" name="Slide Number Placeholder 5">
            <a:extLst>
              <a:ext uri="{FF2B5EF4-FFF2-40B4-BE49-F238E27FC236}">
                <a16:creationId xmlns:a16="http://schemas.microsoft.com/office/drawing/2014/main" id="{3CA21D13-3EAD-4B4E-30B4-B6B0DC8AF5CD}"/>
              </a:ext>
            </a:extLst>
          </p:cNvPr>
          <p:cNvSpPr>
            <a:spLocks noGrp="1"/>
          </p:cNvSpPr>
          <p:nvPr>
            <p:ph type="sldNum" sz="quarter" idx="4"/>
          </p:nvPr>
        </p:nvSpPr>
        <p:spPr/>
        <p:txBody>
          <a:bodyPr/>
          <a:lstStyle/>
          <a:p>
            <a:fld id="{1C0B272F-4456-0844-949C-3E7D42274ABC}" type="slidenum">
              <a:rPr lang="en-US" smtClean="0"/>
              <a:pPr/>
              <a:t>23</a:t>
            </a:fld>
            <a:endParaRPr lang="en-US"/>
          </a:p>
        </p:txBody>
      </p:sp>
      <p:graphicFrame>
        <p:nvGraphicFramePr>
          <p:cNvPr id="3" name="Table 2">
            <a:extLst>
              <a:ext uri="{FF2B5EF4-FFF2-40B4-BE49-F238E27FC236}">
                <a16:creationId xmlns:a16="http://schemas.microsoft.com/office/drawing/2014/main" id="{ACB58129-2087-F930-0B1A-066C7B8A6CF3}"/>
              </a:ext>
            </a:extLst>
          </p:cNvPr>
          <p:cNvGraphicFramePr>
            <a:graphicFrameLocks noGrp="1"/>
          </p:cNvGraphicFramePr>
          <p:nvPr>
            <p:extLst>
              <p:ext uri="{D42A27DB-BD31-4B8C-83A1-F6EECF244321}">
                <p14:modId xmlns:p14="http://schemas.microsoft.com/office/powerpoint/2010/main" val="1231299205"/>
              </p:ext>
            </p:extLst>
          </p:nvPr>
        </p:nvGraphicFramePr>
        <p:xfrm>
          <a:off x="487530" y="3206614"/>
          <a:ext cx="7315200" cy="2048256"/>
        </p:xfrm>
        <a:graphic>
          <a:graphicData uri="http://schemas.openxmlformats.org/drawingml/2006/table">
            <a:tbl>
              <a:tblPr firstRow="1" bandRow="1">
                <a:tableStyleId>{5C22544A-7EE6-4342-B048-85BDC9FD1C3A}</a:tableStyleId>
              </a:tblPr>
              <a:tblGrid>
                <a:gridCol w="4793490">
                  <a:extLst>
                    <a:ext uri="{9D8B030D-6E8A-4147-A177-3AD203B41FA5}">
                      <a16:colId xmlns:a16="http://schemas.microsoft.com/office/drawing/2014/main" val="3085534722"/>
                    </a:ext>
                  </a:extLst>
                </a:gridCol>
                <a:gridCol w="2521710">
                  <a:extLst>
                    <a:ext uri="{9D8B030D-6E8A-4147-A177-3AD203B41FA5}">
                      <a16:colId xmlns:a16="http://schemas.microsoft.com/office/drawing/2014/main" val="909758050"/>
                    </a:ext>
                  </a:extLst>
                </a:gridCol>
              </a:tblGrid>
              <a:tr h="512064">
                <a:tc>
                  <a:txBody>
                    <a:bodyPr/>
                    <a:lstStyle/>
                    <a:p>
                      <a:r>
                        <a:rPr lang="en-US" dirty="0"/>
                        <a:t>IRA Value when Mary’s RMDs Begin at Age 76</a:t>
                      </a:r>
                    </a:p>
                  </a:txBody>
                  <a:tcPr anchor="ctr">
                    <a:solidFill>
                      <a:schemeClr val="accent2"/>
                    </a:solidFill>
                  </a:tcPr>
                </a:tc>
                <a:tc>
                  <a:txBody>
                    <a:bodyPr/>
                    <a:lstStyle/>
                    <a:p>
                      <a:r>
                        <a:rPr lang="en-US" dirty="0"/>
                        <a:t>$708,292</a:t>
                      </a:r>
                    </a:p>
                  </a:txBody>
                  <a:tcPr anchor="ctr">
                    <a:solidFill>
                      <a:schemeClr val="accent2"/>
                    </a:solidFill>
                  </a:tcPr>
                </a:tc>
                <a:extLst>
                  <a:ext uri="{0D108BD9-81ED-4DB2-BD59-A6C34878D82A}">
                    <a16:rowId xmlns:a16="http://schemas.microsoft.com/office/drawing/2014/main" val="1144988909"/>
                  </a:ext>
                </a:extLst>
              </a:tr>
              <a:tr h="512064">
                <a:tc>
                  <a:txBody>
                    <a:bodyPr/>
                    <a:lstStyle/>
                    <a:p>
                      <a:r>
                        <a:rPr lang="en-US" dirty="0">
                          <a:solidFill>
                            <a:schemeClr val="accent3"/>
                          </a:solidFill>
                        </a:rPr>
                        <a:t>Years Mary Collects RMDs</a:t>
                      </a:r>
                    </a:p>
                  </a:txBody>
                  <a:tcPr anchor="ctr">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r>
                        <a:rPr lang="en-US" dirty="0">
                          <a:solidFill>
                            <a:schemeClr val="accent3"/>
                          </a:solidFill>
                        </a:rPr>
                        <a:t>12</a:t>
                      </a:r>
                    </a:p>
                  </a:txBody>
                  <a:tcPr anchor="ctr">
                    <a:lnL w="12700" cap="flat" cmpd="sng" algn="ctr">
                      <a:solidFill>
                        <a:schemeClr val="bg1"/>
                      </a:solidFill>
                      <a:prstDash val="solid"/>
                      <a:round/>
                      <a:headEnd type="none" w="med" len="med"/>
                      <a:tailEnd type="none" w="med" len="med"/>
                    </a:lnL>
                    <a:solidFill>
                      <a:schemeClr val="bg1">
                        <a:lumMod val="95000"/>
                      </a:schemeClr>
                    </a:solidFill>
                  </a:tcPr>
                </a:tc>
                <a:extLst>
                  <a:ext uri="{0D108BD9-81ED-4DB2-BD59-A6C34878D82A}">
                    <a16:rowId xmlns:a16="http://schemas.microsoft.com/office/drawing/2014/main" val="4069942541"/>
                  </a:ext>
                </a:extLst>
              </a:tr>
              <a:tr h="512064">
                <a:tc>
                  <a:txBody>
                    <a:bodyPr/>
                    <a:lstStyle/>
                    <a:p>
                      <a:r>
                        <a:rPr lang="en-US" dirty="0">
                          <a:solidFill>
                            <a:schemeClr val="accent3"/>
                          </a:solidFill>
                        </a:rPr>
                        <a:t>Total Mary Received in RMDs</a:t>
                      </a:r>
                    </a:p>
                  </a:txBody>
                  <a:tcPr anchor="ctr">
                    <a:lnR w="12700" cap="flat" cmpd="sng" algn="ctr">
                      <a:solidFill>
                        <a:schemeClr val="bg1">
                          <a:lumMod val="95000"/>
                        </a:schemeClr>
                      </a:solidFill>
                      <a:prstDash val="solid"/>
                      <a:round/>
                      <a:headEnd type="none" w="med" len="med"/>
                      <a:tailEnd type="none" w="med" len="med"/>
                    </a:lnR>
                    <a:solidFill>
                      <a:schemeClr val="bg1"/>
                    </a:solidFill>
                  </a:tcPr>
                </a:tc>
                <a:tc>
                  <a:txBody>
                    <a:bodyPr/>
                    <a:lstStyle/>
                    <a:p>
                      <a:r>
                        <a:rPr lang="en-US" dirty="0">
                          <a:solidFill>
                            <a:schemeClr val="accent3"/>
                          </a:solidFill>
                        </a:rPr>
                        <a:t>$497,418</a:t>
                      </a:r>
                    </a:p>
                  </a:txBody>
                  <a:tcPr anchor="ctr">
                    <a:lnL w="12700" cap="flat" cmpd="sng" algn="ctr">
                      <a:solidFill>
                        <a:schemeClr val="bg1">
                          <a:lumMod val="95000"/>
                        </a:schemeClr>
                      </a:solidFill>
                      <a:prstDash val="solid"/>
                      <a:round/>
                      <a:headEnd type="none" w="med" len="med"/>
                      <a:tailEnd type="none" w="med" len="med"/>
                    </a:lnL>
                    <a:solidFill>
                      <a:schemeClr val="bg1"/>
                    </a:solidFill>
                  </a:tcPr>
                </a:tc>
                <a:extLst>
                  <a:ext uri="{0D108BD9-81ED-4DB2-BD59-A6C34878D82A}">
                    <a16:rowId xmlns:a16="http://schemas.microsoft.com/office/drawing/2014/main" val="1104257587"/>
                  </a:ext>
                </a:extLst>
              </a:tr>
              <a:tr h="512064">
                <a:tc>
                  <a:txBody>
                    <a:bodyPr/>
                    <a:lstStyle/>
                    <a:p>
                      <a:r>
                        <a:rPr lang="en-US" dirty="0">
                          <a:solidFill>
                            <a:schemeClr val="bg1"/>
                          </a:solidFill>
                        </a:rPr>
                        <a:t>Remaining IRA Value when Mary Dies at Age 88</a:t>
                      </a:r>
                    </a:p>
                  </a:txBody>
                  <a:tcPr anchor="ctr">
                    <a:solidFill>
                      <a:schemeClr val="accent3"/>
                    </a:solidFill>
                  </a:tcPr>
                </a:tc>
                <a:tc>
                  <a:txBody>
                    <a:bodyPr/>
                    <a:lstStyle/>
                    <a:p>
                      <a:r>
                        <a:rPr lang="en-US" dirty="0">
                          <a:solidFill>
                            <a:schemeClr val="bg1"/>
                          </a:solidFill>
                        </a:rPr>
                        <a:t>$708,543</a:t>
                      </a:r>
                    </a:p>
                  </a:txBody>
                  <a:tcPr anchor="ctr">
                    <a:solidFill>
                      <a:schemeClr val="accent3"/>
                    </a:solidFill>
                  </a:tcPr>
                </a:tc>
                <a:extLst>
                  <a:ext uri="{0D108BD9-81ED-4DB2-BD59-A6C34878D82A}">
                    <a16:rowId xmlns:a16="http://schemas.microsoft.com/office/drawing/2014/main" val="851621766"/>
                  </a:ext>
                </a:extLst>
              </a:tr>
            </a:tbl>
          </a:graphicData>
        </a:graphic>
      </p:graphicFrame>
      <p:sp>
        <p:nvSpPr>
          <p:cNvPr id="4" name="TextBox 3">
            <a:extLst>
              <a:ext uri="{FF2B5EF4-FFF2-40B4-BE49-F238E27FC236}">
                <a16:creationId xmlns:a16="http://schemas.microsoft.com/office/drawing/2014/main" id="{C4B903F6-B607-A0D8-A0FC-ECF166EAC5DB}"/>
              </a:ext>
            </a:extLst>
          </p:cNvPr>
          <p:cNvSpPr txBox="1"/>
          <p:nvPr/>
        </p:nvSpPr>
        <p:spPr>
          <a:xfrm>
            <a:off x="412801" y="5262963"/>
            <a:ext cx="8463801" cy="246221"/>
          </a:xfrm>
          <a:prstGeom prst="rect">
            <a:avLst/>
          </a:prstGeom>
          <a:noFill/>
        </p:spPr>
        <p:txBody>
          <a:bodyPr wrap="square">
            <a:spAutoFit/>
          </a:bodyPr>
          <a:lstStyle/>
          <a:p>
            <a:pPr>
              <a:tabLst>
                <a:tab pos="111125" algn="l"/>
              </a:tabLst>
            </a:pPr>
            <a:r>
              <a:rPr lang="en-US" sz="1000" dirty="0">
                <a:solidFill>
                  <a:schemeClr val="bg2">
                    <a:lumMod val="50000"/>
                  </a:schemeClr>
                </a:solidFill>
              </a:rPr>
              <a:t>Example assumes 6% annual rate on the investment and a combined tax rate of 24%</a:t>
            </a:r>
          </a:p>
        </p:txBody>
      </p:sp>
      <p:sp>
        <p:nvSpPr>
          <p:cNvPr id="11" name="Text Placeholder 3">
            <a:extLst>
              <a:ext uri="{FF2B5EF4-FFF2-40B4-BE49-F238E27FC236}">
                <a16:creationId xmlns:a16="http://schemas.microsoft.com/office/drawing/2014/main" id="{C94DD4CA-246F-1AF3-84CA-535FE5CAD2B0}"/>
              </a:ext>
            </a:extLst>
          </p:cNvPr>
          <p:cNvSpPr>
            <a:spLocks noGrp="1"/>
          </p:cNvSpPr>
          <p:nvPr>
            <p:ph type="body" sz="quarter" idx="12"/>
          </p:nvPr>
        </p:nvSpPr>
        <p:spPr>
          <a:xfrm>
            <a:off x="6096000" y="6097979"/>
            <a:ext cx="5638800" cy="302821"/>
          </a:xfrm>
        </p:spPr>
        <p:txBody>
          <a:bodyPr/>
          <a:lstStyle/>
          <a:p>
            <a:r>
              <a:rPr lang="en-US" sz="1200" dirty="0"/>
              <a:t>FINANCIAL PROFESSIONAL USE ONLY</a:t>
            </a:r>
          </a:p>
        </p:txBody>
      </p:sp>
      <p:sp>
        <p:nvSpPr>
          <p:cNvPr id="18" name="Content Placeholder 2">
            <a:extLst>
              <a:ext uri="{FF2B5EF4-FFF2-40B4-BE49-F238E27FC236}">
                <a16:creationId xmlns:a16="http://schemas.microsoft.com/office/drawing/2014/main" id="{C083044A-0BE2-CF9D-36CB-62BE7B8471F9}"/>
              </a:ext>
            </a:extLst>
          </p:cNvPr>
          <p:cNvSpPr txBox="1">
            <a:spLocks/>
          </p:cNvSpPr>
          <p:nvPr/>
        </p:nvSpPr>
        <p:spPr>
          <a:xfrm>
            <a:off x="2042767" y="2226374"/>
            <a:ext cx="6865248" cy="358792"/>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defTabSz="914400">
              <a:spcBef>
                <a:spcPts val="1000"/>
              </a:spcBef>
              <a:buClr>
                <a:schemeClr val="accent3"/>
              </a:buClr>
              <a:defRPr/>
            </a:pPr>
            <a:r>
              <a:rPr lang="en-US" sz="2400" b="1" dirty="0">
                <a:solidFill>
                  <a:schemeClr val="tx2"/>
                </a:solidFill>
                <a:cs typeface="Calibri" panose="020F0502020204030204" pitchFamily="34" charset="0"/>
              </a:rPr>
              <a:t>Meet Ed’s Wife, Mary</a:t>
            </a:r>
          </a:p>
        </p:txBody>
      </p:sp>
      <p:pic>
        <p:nvPicPr>
          <p:cNvPr id="20" name="Picture 19">
            <a:extLst>
              <a:ext uri="{FF2B5EF4-FFF2-40B4-BE49-F238E27FC236}">
                <a16:creationId xmlns:a16="http://schemas.microsoft.com/office/drawing/2014/main" id="{1AFD416A-EB2C-FD3F-2C37-732C2EF04161}"/>
              </a:ext>
            </a:extLst>
          </p:cNvPr>
          <p:cNvPicPr>
            <a:picLocks noChangeAspect="1"/>
          </p:cNvPicPr>
          <p:nvPr/>
        </p:nvPicPr>
        <p:blipFill>
          <a:blip r:embed="rId4"/>
          <a:srcRect l="35995" t="26810" r="37815" b="33728"/>
          <a:stretch/>
        </p:blipFill>
        <p:spPr>
          <a:xfrm>
            <a:off x="447420" y="1694821"/>
            <a:ext cx="1367091" cy="1374367"/>
          </a:xfrm>
          <a:prstGeom prst="rect">
            <a:avLst/>
          </a:prstGeom>
        </p:spPr>
      </p:pic>
      <p:sp>
        <p:nvSpPr>
          <p:cNvPr id="19" name="Oval 18">
            <a:extLst>
              <a:ext uri="{FF2B5EF4-FFF2-40B4-BE49-F238E27FC236}">
                <a16:creationId xmlns:a16="http://schemas.microsoft.com/office/drawing/2014/main" id="{0736761B-510A-C214-151D-3FDA522AC564}"/>
              </a:ext>
            </a:extLst>
          </p:cNvPr>
          <p:cNvSpPr/>
          <p:nvPr/>
        </p:nvSpPr>
        <p:spPr>
          <a:xfrm>
            <a:off x="451995" y="1740177"/>
            <a:ext cx="1307239" cy="1307239"/>
          </a:xfrm>
          <a:prstGeom prst="ellipse">
            <a:avLst/>
          </a:prstGeom>
          <a:noFill/>
          <a:ln w="571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2774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F0F7D-CAFB-8026-53DC-8E79AB0E3682}"/>
            </a:ext>
          </a:extLst>
        </p:cNvPr>
        <p:cNvGrpSpPr/>
        <p:nvPr/>
      </p:nvGrpSpPr>
      <p:grpSpPr>
        <a:xfrm>
          <a:off x="0" y="0"/>
          <a:ext cx="0" cy="0"/>
          <a:chOff x="0" y="0"/>
          <a:chExt cx="0" cy="0"/>
        </a:xfrm>
      </p:grpSpPr>
      <p:sp>
        <p:nvSpPr>
          <p:cNvPr id="15" name="Slide Number Placeholder 5">
            <a:extLst>
              <a:ext uri="{FF2B5EF4-FFF2-40B4-BE49-F238E27FC236}">
                <a16:creationId xmlns:a16="http://schemas.microsoft.com/office/drawing/2014/main" id="{54EA9779-E7BF-37E6-5EF2-F915FB4A3539}"/>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42-10280-02  |  2020-12-21  |  </a:t>
            </a:r>
            <a:fld id="{D0C23CAC-3615-4471-B9FB-AB376FAFF36C}" type="slidenum">
              <a:rPr lang="en-US" smtClean="0">
                <a:solidFill>
                  <a:schemeClr val="bg1"/>
                </a:solidFill>
              </a:rPr>
              <a:pPr/>
              <a:t>24</a:t>
            </a:fld>
            <a:endParaRPr lang="en-US" dirty="0">
              <a:solidFill>
                <a:schemeClr val="bg1"/>
              </a:solidFill>
            </a:endParaRPr>
          </a:p>
        </p:txBody>
      </p:sp>
      <p:sp>
        <p:nvSpPr>
          <p:cNvPr id="16" name="Title 2">
            <a:extLst>
              <a:ext uri="{FF2B5EF4-FFF2-40B4-BE49-F238E27FC236}">
                <a16:creationId xmlns:a16="http://schemas.microsoft.com/office/drawing/2014/main" id="{42C41707-95C1-C385-CAC4-50D93B8FC286}"/>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7" name="Picture 16">
            <a:extLst>
              <a:ext uri="{FF2B5EF4-FFF2-40B4-BE49-F238E27FC236}">
                <a16:creationId xmlns:a16="http://schemas.microsoft.com/office/drawing/2014/main" id="{6BE7A9F3-2EA6-202E-5C82-B74D95713046}"/>
              </a:ext>
            </a:extLst>
          </p:cNvPr>
          <p:cNvPicPr>
            <a:picLocks noChangeAspect="1"/>
          </p:cNvPicPr>
          <p:nvPr/>
        </p:nvPicPr>
        <p:blipFill>
          <a:blip r:embed="rId3"/>
          <a:srcRect/>
          <a:stretch/>
        </p:blipFill>
        <p:spPr>
          <a:xfrm flipV="1">
            <a:off x="487530" y="865311"/>
            <a:ext cx="932859" cy="358791"/>
          </a:xfrm>
          <a:prstGeom prst="rect">
            <a:avLst/>
          </a:prstGeom>
        </p:spPr>
      </p:pic>
      <p:sp>
        <p:nvSpPr>
          <p:cNvPr id="2" name="Date Placeholder 1">
            <a:extLst>
              <a:ext uri="{FF2B5EF4-FFF2-40B4-BE49-F238E27FC236}">
                <a16:creationId xmlns:a16="http://schemas.microsoft.com/office/drawing/2014/main" id="{15424A86-A4E7-7E7A-A3B4-06C5C4A0BF77}"/>
              </a:ext>
            </a:extLst>
          </p:cNvPr>
          <p:cNvSpPr>
            <a:spLocks noGrp="1"/>
          </p:cNvSpPr>
          <p:nvPr>
            <p:ph type="dt" sz="half" idx="2"/>
          </p:nvPr>
        </p:nvSpPr>
        <p:spPr/>
        <p:txBody>
          <a:bodyPr/>
          <a:lstStyle/>
          <a:p>
            <a:pPr algn="ctr"/>
            <a:r>
              <a:rPr lang="en-US"/>
              <a:t>2026/01/05</a:t>
            </a:r>
            <a:endParaRPr lang="en-US" dirty="0"/>
          </a:p>
        </p:txBody>
      </p:sp>
      <p:sp>
        <p:nvSpPr>
          <p:cNvPr id="5" name="Footer Placeholder 4">
            <a:extLst>
              <a:ext uri="{FF2B5EF4-FFF2-40B4-BE49-F238E27FC236}">
                <a16:creationId xmlns:a16="http://schemas.microsoft.com/office/drawing/2014/main" id="{A6D2795F-BCE5-954D-A39F-EA597D9CBA51}"/>
              </a:ext>
            </a:extLst>
          </p:cNvPr>
          <p:cNvSpPr>
            <a:spLocks noGrp="1"/>
          </p:cNvSpPr>
          <p:nvPr>
            <p:ph type="ftr" sz="quarter" idx="3"/>
          </p:nvPr>
        </p:nvSpPr>
        <p:spPr/>
        <p:txBody>
          <a:bodyPr/>
          <a:lstStyle/>
          <a:p>
            <a:r>
              <a:rPr lang="en-US"/>
              <a:t>SB-10032-72</a:t>
            </a:r>
          </a:p>
        </p:txBody>
      </p:sp>
      <p:sp>
        <p:nvSpPr>
          <p:cNvPr id="6" name="Slide Number Placeholder 5">
            <a:extLst>
              <a:ext uri="{FF2B5EF4-FFF2-40B4-BE49-F238E27FC236}">
                <a16:creationId xmlns:a16="http://schemas.microsoft.com/office/drawing/2014/main" id="{51FB4060-A0FF-2F4D-4150-B2A1DCDB316A}"/>
              </a:ext>
            </a:extLst>
          </p:cNvPr>
          <p:cNvSpPr>
            <a:spLocks noGrp="1"/>
          </p:cNvSpPr>
          <p:nvPr>
            <p:ph type="sldNum" sz="quarter" idx="4"/>
          </p:nvPr>
        </p:nvSpPr>
        <p:spPr/>
        <p:txBody>
          <a:bodyPr/>
          <a:lstStyle/>
          <a:p>
            <a:fld id="{1C0B272F-4456-0844-949C-3E7D42274ABC}" type="slidenum">
              <a:rPr lang="en-US" smtClean="0"/>
              <a:pPr/>
              <a:t>24</a:t>
            </a:fld>
            <a:endParaRPr lang="en-US"/>
          </a:p>
        </p:txBody>
      </p:sp>
      <p:graphicFrame>
        <p:nvGraphicFramePr>
          <p:cNvPr id="3" name="Table 2">
            <a:extLst>
              <a:ext uri="{FF2B5EF4-FFF2-40B4-BE49-F238E27FC236}">
                <a16:creationId xmlns:a16="http://schemas.microsoft.com/office/drawing/2014/main" id="{573F5996-FEB6-F8C7-48C2-C012ACCB2800}"/>
              </a:ext>
            </a:extLst>
          </p:cNvPr>
          <p:cNvGraphicFramePr>
            <a:graphicFrameLocks noGrp="1"/>
          </p:cNvGraphicFramePr>
          <p:nvPr>
            <p:extLst>
              <p:ext uri="{D42A27DB-BD31-4B8C-83A1-F6EECF244321}">
                <p14:modId xmlns:p14="http://schemas.microsoft.com/office/powerpoint/2010/main" val="2217064699"/>
              </p:ext>
            </p:extLst>
          </p:nvPr>
        </p:nvGraphicFramePr>
        <p:xfrm>
          <a:off x="487530" y="3192867"/>
          <a:ext cx="7315200" cy="2048256"/>
        </p:xfrm>
        <a:graphic>
          <a:graphicData uri="http://schemas.openxmlformats.org/drawingml/2006/table">
            <a:tbl>
              <a:tblPr firstRow="1" bandRow="1">
                <a:tableStyleId>{5C22544A-7EE6-4342-B048-85BDC9FD1C3A}</a:tableStyleId>
              </a:tblPr>
              <a:tblGrid>
                <a:gridCol w="4793490">
                  <a:extLst>
                    <a:ext uri="{9D8B030D-6E8A-4147-A177-3AD203B41FA5}">
                      <a16:colId xmlns:a16="http://schemas.microsoft.com/office/drawing/2014/main" val="3085534722"/>
                    </a:ext>
                  </a:extLst>
                </a:gridCol>
                <a:gridCol w="2521710">
                  <a:extLst>
                    <a:ext uri="{9D8B030D-6E8A-4147-A177-3AD203B41FA5}">
                      <a16:colId xmlns:a16="http://schemas.microsoft.com/office/drawing/2014/main" val="909758050"/>
                    </a:ext>
                  </a:extLst>
                </a:gridCol>
              </a:tblGrid>
              <a:tr h="512064">
                <a:tc>
                  <a:txBody>
                    <a:bodyPr/>
                    <a:lstStyle/>
                    <a:p>
                      <a:r>
                        <a:rPr lang="en-US" dirty="0"/>
                        <a:t>IRA Value when Jim’s RMDs Begin at Age 51</a:t>
                      </a:r>
                    </a:p>
                  </a:txBody>
                  <a:tcPr anchor="ctr">
                    <a:solidFill>
                      <a:schemeClr val="accent2"/>
                    </a:solidFill>
                  </a:tcPr>
                </a:tc>
                <a:tc>
                  <a:txBody>
                    <a:bodyPr/>
                    <a:lstStyle/>
                    <a:p>
                      <a:r>
                        <a:rPr lang="en-US" dirty="0"/>
                        <a:t>$708,543</a:t>
                      </a:r>
                    </a:p>
                  </a:txBody>
                  <a:tcPr anchor="ctr">
                    <a:solidFill>
                      <a:schemeClr val="accent2"/>
                    </a:solidFill>
                  </a:tcPr>
                </a:tc>
                <a:extLst>
                  <a:ext uri="{0D108BD9-81ED-4DB2-BD59-A6C34878D82A}">
                    <a16:rowId xmlns:a16="http://schemas.microsoft.com/office/drawing/2014/main" val="1144988909"/>
                  </a:ext>
                </a:extLst>
              </a:tr>
              <a:tr h="512064">
                <a:tc>
                  <a:txBody>
                    <a:bodyPr/>
                    <a:lstStyle/>
                    <a:p>
                      <a:r>
                        <a:rPr lang="en-US" dirty="0">
                          <a:solidFill>
                            <a:schemeClr val="accent3"/>
                          </a:solidFill>
                        </a:rPr>
                        <a:t>Years Jim Collects RMDs</a:t>
                      </a:r>
                    </a:p>
                  </a:txBody>
                  <a:tcPr anchor="ctr">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r>
                        <a:rPr lang="en-US" dirty="0">
                          <a:solidFill>
                            <a:schemeClr val="accent3"/>
                          </a:solidFill>
                        </a:rPr>
                        <a:t>10</a:t>
                      </a:r>
                    </a:p>
                  </a:txBody>
                  <a:tcPr anchor="ctr">
                    <a:lnL w="12700" cap="flat" cmpd="sng" algn="ctr">
                      <a:solidFill>
                        <a:schemeClr val="bg1"/>
                      </a:solidFill>
                      <a:prstDash val="solid"/>
                      <a:round/>
                      <a:headEnd type="none" w="med" len="med"/>
                      <a:tailEnd type="none" w="med" len="med"/>
                    </a:lnL>
                    <a:solidFill>
                      <a:schemeClr val="bg1">
                        <a:lumMod val="95000"/>
                      </a:schemeClr>
                    </a:solidFill>
                  </a:tcPr>
                </a:tc>
                <a:extLst>
                  <a:ext uri="{0D108BD9-81ED-4DB2-BD59-A6C34878D82A}">
                    <a16:rowId xmlns:a16="http://schemas.microsoft.com/office/drawing/2014/main" val="4069942541"/>
                  </a:ext>
                </a:extLst>
              </a:tr>
              <a:tr h="512064">
                <a:tc>
                  <a:txBody>
                    <a:bodyPr/>
                    <a:lstStyle/>
                    <a:p>
                      <a:r>
                        <a:rPr lang="en-US" dirty="0">
                          <a:solidFill>
                            <a:schemeClr val="accent3"/>
                          </a:solidFill>
                        </a:rPr>
                        <a:t>Total Jim Received in RMDs</a:t>
                      </a:r>
                    </a:p>
                  </a:txBody>
                  <a:tcPr anchor="ctr">
                    <a:lnR w="12700" cap="flat" cmpd="sng" algn="ctr">
                      <a:solidFill>
                        <a:schemeClr val="bg1">
                          <a:lumMod val="95000"/>
                        </a:schemeClr>
                      </a:solidFill>
                      <a:prstDash val="solid"/>
                      <a:round/>
                      <a:headEnd type="none" w="med" len="med"/>
                      <a:tailEnd type="none" w="med" len="med"/>
                    </a:lnR>
                    <a:solidFill>
                      <a:schemeClr val="bg1"/>
                    </a:solidFill>
                  </a:tcPr>
                </a:tc>
                <a:tc>
                  <a:txBody>
                    <a:bodyPr/>
                    <a:lstStyle/>
                    <a:p>
                      <a:r>
                        <a:rPr lang="en-US" dirty="0">
                          <a:solidFill>
                            <a:schemeClr val="accent3"/>
                          </a:solidFill>
                        </a:rPr>
                        <a:t>$1,120,348</a:t>
                      </a:r>
                    </a:p>
                  </a:txBody>
                  <a:tcPr anchor="ctr">
                    <a:lnL w="12700" cap="flat" cmpd="sng" algn="ctr">
                      <a:solidFill>
                        <a:schemeClr val="bg1">
                          <a:lumMod val="95000"/>
                        </a:schemeClr>
                      </a:solidFill>
                      <a:prstDash val="solid"/>
                      <a:round/>
                      <a:headEnd type="none" w="med" len="med"/>
                      <a:tailEnd type="none" w="med" len="med"/>
                    </a:lnL>
                    <a:solidFill>
                      <a:schemeClr val="bg1"/>
                    </a:solidFill>
                  </a:tcPr>
                </a:tc>
                <a:extLst>
                  <a:ext uri="{0D108BD9-81ED-4DB2-BD59-A6C34878D82A}">
                    <a16:rowId xmlns:a16="http://schemas.microsoft.com/office/drawing/2014/main" val="1104257587"/>
                  </a:ext>
                </a:extLst>
              </a:tr>
              <a:tr h="512064">
                <a:tc>
                  <a:txBody>
                    <a:bodyPr/>
                    <a:lstStyle/>
                    <a:p>
                      <a:r>
                        <a:rPr lang="en-US" dirty="0">
                          <a:solidFill>
                            <a:schemeClr val="bg1"/>
                          </a:solidFill>
                        </a:rPr>
                        <a:t>Remaining IRA Value when Jim’s RMDs stop</a:t>
                      </a:r>
                    </a:p>
                  </a:txBody>
                  <a:tcPr anchor="ctr">
                    <a:solidFill>
                      <a:schemeClr val="accent3"/>
                    </a:solidFill>
                  </a:tcPr>
                </a:tc>
                <a:tc>
                  <a:txBody>
                    <a:bodyPr/>
                    <a:lstStyle/>
                    <a:p>
                      <a:r>
                        <a:rPr lang="en-US" dirty="0">
                          <a:solidFill>
                            <a:schemeClr val="bg1"/>
                          </a:solidFill>
                        </a:rPr>
                        <a:t>$0</a:t>
                      </a:r>
                    </a:p>
                  </a:txBody>
                  <a:tcPr anchor="ctr">
                    <a:solidFill>
                      <a:schemeClr val="accent3"/>
                    </a:solidFill>
                  </a:tcPr>
                </a:tc>
                <a:extLst>
                  <a:ext uri="{0D108BD9-81ED-4DB2-BD59-A6C34878D82A}">
                    <a16:rowId xmlns:a16="http://schemas.microsoft.com/office/drawing/2014/main" val="851621766"/>
                  </a:ext>
                </a:extLst>
              </a:tr>
            </a:tbl>
          </a:graphicData>
        </a:graphic>
      </p:graphicFrame>
      <p:sp>
        <p:nvSpPr>
          <p:cNvPr id="4" name="TextBox 3">
            <a:extLst>
              <a:ext uri="{FF2B5EF4-FFF2-40B4-BE49-F238E27FC236}">
                <a16:creationId xmlns:a16="http://schemas.microsoft.com/office/drawing/2014/main" id="{4223705C-50F5-3369-1EC3-7C9F7E6FA7C1}"/>
              </a:ext>
            </a:extLst>
          </p:cNvPr>
          <p:cNvSpPr txBox="1"/>
          <p:nvPr/>
        </p:nvSpPr>
        <p:spPr>
          <a:xfrm>
            <a:off x="444214" y="5250563"/>
            <a:ext cx="8463801" cy="246221"/>
          </a:xfrm>
          <a:prstGeom prst="rect">
            <a:avLst/>
          </a:prstGeom>
          <a:noFill/>
        </p:spPr>
        <p:txBody>
          <a:bodyPr wrap="square">
            <a:spAutoFit/>
          </a:bodyPr>
          <a:lstStyle/>
          <a:p>
            <a:pPr>
              <a:tabLst>
                <a:tab pos="111125" algn="l"/>
              </a:tabLst>
            </a:pPr>
            <a:r>
              <a:rPr lang="en-US" sz="1000" dirty="0">
                <a:solidFill>
                  <a:schemeClr val="bg2">
                    <a:lumMod val="50000"/>
                  </a:schemeClr>
                </a:solidFill>
              </a:rPr>
              <a:t>Example assumes 6% annual rate on the investment and a combined tax rate of 24%</a:t>
            </a:r>
          </a:p>
        </p:txBody>
      </p:sp>
      <p:sp>
        <p:nvSpPr>
          <p:cNvPr id="11" name="Text Placeholder 3">
            <a:extLst>
              <a:ext uri="{FF2B5EF4-FFF2-40B4-BE49-F238E27FC236}">
                <a16:creationId xmlns:a16="http://schemas.microsoft.com/office/drawing/2014/main" id="{1F063FBF-63D9-AB61-EAD6-D5ABF027D407}"/>
              </a:ext>
            </a:extLst>
          </p:cNvPr>
          <p:cNvSpPr>
            <a:spLocks noGrp="1"/>
          </p:cNvSpPr>
          <p:nvPr>
            <p:ph type="body" sz="quarter" idx="12"/>
          </p:nvPr>
        </p:nvSpPr>
        <p:spPr>
          <a:xfrm>
            <a:off x="6096000" y="6097979"/>
            <a:ext cx="5638800" cy="302821"/>
          </a:xfrm>
        </p:spPr>
        <p:txBody>
          <a:bodyPr/>
          <a:lstStyle/>
          <a:p>
            <a:r>
              <a:rPr lang="en-US" sz="1200" dirty="0"/>
              <a:t>FINANCIAL PROFESSIONAL USE ONLY</a:t>
            </a:r>
          </a:p>
        </p:txBody>
      </p:sp>
      <p:sp>
        <p:nvSpPr>
          <p:cNvPr id="8" name="Content Placeholder 2">
            <a:extLst>
              <a:ext uri="{FF2B5EF4-FFF2-40B4-BE49-F238E27FC236}">
                <a16:creationId xmlns:a16="http://schemas.microsoft.com/office/drawing/2014/main" id="{213F95CF-EB88-EAA0-BFDA-4B400C5DE67F}"/>
              </a:ext>
            </a:extLst>
          </p:cNvPr>
          <p:cNvSpPr txBox="1">
            <a:spLocks/>
          </p:cNvSpPr>
          <p:nvPr/>
        </p:nvSpPr>
        <p:spPr>
          <a:xfrm>
            <a:off x="2042767" y="2226374"/>
            <a:ext cx="6865248" cy="358792"/>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defTabSz="914400">
              <a:spcBef>
                <a:spcPts val="1000"/>
              </a:spcBef>
              <a:buClr>
                <a:schemeClr val="accent3"/>
              </a:buClr>
              <a:defRPr/>
            </a:pPr>
            <a:r>
              <a:rPr lang="en-US" sz="2400" b="1" dirty="0">
                <a:solidFill>
                  <a:schemeClr val="tx2"/>
                </a:solidFill>
                <a:cs typeface="Calibri" panose="020F0502020204030204" pitchFamily="34" charset="0"/>
              </a:rPr>
              <a:t>Meet Ed and Mary’s Son, Jim</a:t>
            </a:r>
          </a:p>
        </p:txBody>
      </p:sp>
      <p:pic>
        <p:nvPicPr>
          <p:cNvPr id="13" name="Picture 12">
            <a:extLst>
              <a:ext uri="{FF2B5EF4-FFF2-40B4-BE49-F238E27FC236}">
                <a16:creationId xmlns:a16="http://schemas.microsoft.com/office/drawing/2014/main" id="{A8ECDD78-F1EE-FA27-FE33-A82855CF1267}"/>
              </a:ext>
            </a:extLst>
          </p:cNvPr>
          <p:cNvPicPr>
            <a:picLocks noChangeAspect="1"/>
          </p:cNvPicPr>
          <p:nvPr/>
        </p:nvPicPr>
        <p:blipFill>
          <a:blip r:embed="rId4"/>
          <a:srcRect r="32808"/>
          <a:stretch/>
        </p:blipFill>
        <p:spPr>
          <a:xfrm>
            <a:off x="446708" y="1745653"/>
            <a:ext cx="1307051" cy="1295422"/>
          </a:xfrm>
          <a:prstGeom prst="rect">
            <a:avLst/>
          </a:prstGeom>
        </p:spPr>
      </p:pic>
      <p:sp>
        <p:nvSpPr>
          <p:cNvPr id="12" name="Oval 11">
            <a:extLst>
              <a:ext uri="{FF2B5EF4-FFF2-40B4-BE49-F238E27FC236}">
                <a16:creationId xmlns:a16="http://schemas.microsoft.com/office/drawing/2014/main" id="{01414092-F8AD-5C88-6C75-C6686FEFDC56}"/>
              </a:ext>
            </a:extLst>
          </p:cNvPr>
          <p:cNvSpPr/>
          <p:nvPr/>
        </p:nvSpPr>
        <p:spPr>
          <a:xfrm>
            <a:off x="451995" y="1740177"/>
            <a:ext cx="1307239" cy="1307239"/>
          </a:xfrm>
          <a:prstGeom prst="ellipse">
            <a:avLst/>
          </a:prstGeom>
          <a:noFill/>
          <a:ln w="571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008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02CC6-5261-0439-D2F5-3F964FC033F8}"/>
            </a:ext>
          </a:extLst>
        </p:cNvPr>
        <p:cNvGrpSpPr/>
        <p:nvPr/>
      </p:nvGrpSpPr>
      <p:grpSpPr>
        <a:xfrm>
          <a:off x="0" y="0"/>
          <a:ext cx="0" cy="0"/>
          <a:chOff x="0" y="0"/>
          <a:chExt cx="0" cy="0"/>
        </a:xfrm>
      </p:grpSpPr>
      <p:sp>
        <p:nvSpPr>
          <p:cNvPr id="15" name="Slide Number Placeholder 5">
            <a:extLst>
              <a:ext uri="{FF2B5EF4-FFF2-40B4-BE49-F238E27FC236}">
                <a16:creationId xmlns:a16="http://schemas.microsoft.com/office/drawing/2014/main" id="{83C93D64-27AA-1AAB-304B-74879F1CAB47}"/>
              </a:ext>
            </a:extLst>
          </p:cNvPr>
          <p:cNvSpPr txBox="1">
            <a:spLocks/>
          </p:cNvSpPr>
          <p:nvPr/>
        </p:nvSpPr>
        <p:spPr>
          <a:xfrm>
            <a:off x="9239910" y="61716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42-10280-02  |  2020-12-21  |  </a:t>
            </a:r>
            <a:fld id="{D0C23CAC-3615-4471-B9FB-AB376FAFF36C}" type="slidenum">
              <a:rPr lang="en-US" smtClean="0">
                <a:solidFill>
                  <a:schemeClr val="bg1"/>
                </a:solidFill>
              </a:rPr>
              <a:pPr/>
              <a:t>25</a:t>
            </a:fld>
            <a:endParaRPr lang="en-US" dirty="0">
              <a:solidFill>
                <a:schemeClr val="bg1"/>
              </a:solidFill>
            </a:endParaRPr>
          </a:p>
        </p:txBody>
      </p:sp>
      <p:sp>
        <p:nvSpPr>
          <p:cNvPr id="12" name="Slide Number Placeholder 5">
            <a:extLst>
              <a:ext uri="{FF2B5EF4-FFF2-40B4-BE49-F238E27FC236}">
                <a16:creationId xmlns:a16="http://schemas.microsoft.com/office/drawing/2014/main" id="{EA395675-2A45-524E-5A64-61638AF8A466}"/>
              </a:ext>
            </a:extLst>
          </p:cNvPr>
          <p:cNvSpPr txBox="1">
            <a:spLocks/>
          </p:cNvSpPr>
          <p:nvPr/>
        </p:nvSpPr>
        <p:spPr>
          <a:xfrm>
            <a:off x="9392310" y="6324090"/>
            <a:ext cx="2336113" cy="365126"/>
          </a:xfrm>
          <a:prstGeom prst="rect">
            <a:avLst/>
          </a:prstGeom>
        </p:spPr>
        <p:txBody>
          <a:bodyPr vert="horz" lIns="91440" tIns="45720" rIns="91440" bIns="4572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dirty="0">
                <a:solidFill>
                  <a:schemeClr val="bg1"/>
                </a:solidFill>
              </a:rPr>
              <a:t>42-10280-02  |  2022/11/30  |  </a:t>
            </a:r>
            <a:fld id="{D0C23CAC-3615-4471-B9FB-AB376FAFF36C}" type="slidenum">
              <a:rPr lang="en-US" smtClean="0">
                <a:solidFill>
                  <a:schemeClr val="bg1"/>
                </a:solidFill>
              </a:rPr>
              <a:pPr/>
              <a:t>25</a:t>
            </a:fld>
            <a:endParaRPr lang="en-US" dirty="0">
              <a:solidFill>
                <a:schemeClr val="bg1"/>
              </a:solidFill>
            </a:endParaRPr>
          </a:p>
        </p:txBody>
      </p:sp>
      <p:sp>
        <p:nvSpPr>
          <p:cNvPr id="16" name="Title 2">
            <a:extLst>
              <a:ext uri="{FF2B5EF4-FFF2-40B4-BE49-F238E27FC236}">
                <a16:creationId xmlns:a16="http://schemas.microsoft.com/office/drawing/2014/main" id="{71D5B6E1-16BB-BA2F-726E-A68067B0E728}"/>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solidFill>
                  <a:schemeClr val="accent1"/>
                </a:solidFill>
              </a:rPr>
              <a:t>How Can Security Benefit Help?</a:t>
            </a:r>
            <a:endParaRPr lang="en-US" dirty="0"/>
          </a:p>
        </p:txBody>
      </p:sp>
      <p:pic>
        <p:nvPicPr>
          <p:cNvPr id="17" name="Picture 16">
            <a:extLst>
              <a:ext uri="{FF2B5EF4-FFF2-40B4-BE49-F238E27FC236}">
                <a16:creationId xmlns:a16="http://schemas.microsoft.com/office/drawing/2014/main" id="{FDD66746-6C70-20F3-A371-60651EC922A8}"/>
              </a:ext>
            </a:extLst>
          </p:cNvPr>
          <p:cNvPicPr>
            <a:picLocks noChangeAspect="1"/>
          </p:cNvPicPr>
          <p:nvPr/>
        </p:nvPicPr>
        <p:blipFill>
          <a:blip r:embed="rId3"/>
          <a:srcRect/>
          <a:stretch/>
        </p:blipFill>
        <p:spPr>
          <a:xfrm flipV="1">
            <a:off x="487530" y="865311"/>
            <a:ext cx="932859" cy="358791"/>
          </a:xfrm>
          <a:prstGeom prst="rect">
            <a:avLst/>
          </a:prstGeom>
        </p:spPr>
      </p:pic>
      <p:sp>
        <p:nvSpPr>
          <p:cNvPr id="2" name="Date Placeholder 1">
            <a:extLst>
              <a:ext uri="{FF2B5EF4-FFF2-40B4-BE49-F238E27FC236}">
                <a16:creationId xmlns:a16="http://schemas.microsoft.com/office/drawing/2014/main" id="{615B1639-4922-14B0-F473-854198C08233}"/>
              </a:ext>
            </a:extLst>
          </p:cNvPr>
          <p:cNvSpPr>
            <a:spLocks noGrp="1"/>
          </p:cNvSpPr>
          <p:nvPr>
            <p:ph type="dt" sz="half" idx="2"/>
          </p:nvPr>
        </p:nvSpPr>
        <p:spPr/>
        <p:txBody>
          <a:bodyPr/>
          <a:lstStyle/>
          <a:p>
            <a:pPr algn="ctr"/>
            <a:r>
              <a:rPr lang="en-US"/>
              <a:t>2026/01/05</a:t>
            </a:r>
            <a:endParaRPr lang="en-US" dirty="0"/>
          </a:p>
        </p:txBody>
      </p:sp>
      <p:sp>
        <p:nvSpPr>
          <p:cNvPr id="5" name="Footer Placeholder 4">
            <a:extLst>
              <a:ext uri="{FF2B5EF4-FFF2-40B4-BE49-F238E27FC236}">
                <a16:creationId xmlns:a16="http://schemas.microsoft.com/office/drawing/2014/main" id="{1DC3A3AC-BC99-6BE7-E62C-29E6530942C1}"/>
              </a:ext>
            </a:extLst>
          </p:cNvPr>
          <p:cNvSpPr>
            <a:spLocks noGrp="1"/>
          </p:cNvSpPr>
          <p:nvPr>
            <p:ph type="ftr" sz="quarter" idx="3"/>
          </p:nvPr>
        </p:nvSpPr>
        <p:spPr/>
        <p:txBody>
          <a:bodyPr/>
          <a:lstStyle/>
          <a:p>
            <a:r>
              <a:rPr lang="en-US"/>
              <a:t>SB-10032-72</a:t>
            </a:r>
          </a:p>
        </p:txBody>
      </p:sp>
      <p:sp>
        <p:nvSpPr>
          <p:cNvPr id="6" name="Slide Number Placeholder 5">
            <a:extLst>
              <a:ext uri="{FF2B5EF4-FFF2-40B4-BE49-F238E27FC236}">
                <a16:creationId xmlns:a16="http://schemas.microsoft.com/office/drawing/2014/main" id="{4343F71F-883B-FCAA-3358-74835C7ABDCD}"/>
              </a:ext>
            </a:extLst>
          </p:cNvPr>
          <p:cNvSpPr>
            <a:spLocks noGrp="1"/>
          </p:cNvSpPr>
          <p:nvPr>
            <p:ph type="sldNum" sz="quarter" idx="4"/>
          </p:nvPr>
        </p:nvSpPr>
        <p:spPr/>
        <p:txBody>
          <a:bodyPr/>
          <a:lstStyle/>
          <a:p>
            <a:fld id="{1C0B272F-4456-0844-949C-3E7D42274ABC}" type="slidenum">
              <a:rPr lang="en-US" smtClean="0"/>
              <a:pPr/>
              <a:t>25</a:t>
            </a:fld>
            <a:endParaRPr lang="en-US"/>
          </a:p>
        </p:txBody>
      </p:sp>
      <p:sp>
        <p:nvSpPr>
          <p:cNvPr id="14" name="TextBox 13">
            <a:extLst>
              <a:ext uri="{FF2B5EF4-FFF2-40B4-BE49-F238E27FC236}">
                <a16:creationId xmlns:a16="http://schemas.microsoft.com/office/drawing/2014/main" id="{3315BB45-C013-6B6B-9ABC-EA2F17E64D00}"/>
              </a:ext>
            </a:extLst>
          </p:cNvPr>
          <p:cNvSpPr txBox="1"/>
          <p:nvPr/>
        </p:nvSpPr>
        <p:spPr>
          <a:xfrm>
            <a:off x="7095761" y="1563074"/>
            <a:ext cx="2545077" cy="523220"/>
          </a:xfrm>
          <a:prstGeom prst="rect">
            <a:avLst/>
          </a:prstGeom>
          <a:noFill/>
        </p:spPr>
        <p:txBody>
          <a:bodyPr wrap="square" lIns="0" tIns="0" rIns="0" bIns="0" rtlCol="0">
            <a:spAutoFit/>
          </a:bodyPr>
          <a:lstStyle/>
          <a:p>
            <a:pPr algn="ctr"/>
            <a:r>
              <a:rPr lang="en-US" sz="1700" dirty="0">
                <a:latin typeface="Calibri" panose="020F0502020204030204" pitchFamily="34" charset="0"/>
                <a:cs typeface="Calibri" panose="020F0502020204030204" pitchFamily="34" charset="0"/>
              </a:rPr>
              <a:t>Mary</a:t>
            </a:r>
          </a:p>
          <a:p>
            <a:pPr algn="ctr"/>
            <a:r>
              <a:rPr lang="en-US" sz="1700" b="1" dirty="0">
                <a:latin typeface="Calibri" panose="020F0502020204030204" pitchFamily="34" charset="0"/>
                <a:cs typeface="Calibri" panose="020F0502020204030204" pitchFamily="34" charset="0"/>
              </a:rPr>
              <a:t>$497,418</a:t>
            </a:r>
            <a:endParaRPr lang="en-US" sz="1700" dirty="0">
              <a:latin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C86C2743-48D8-5BDC-0977-AFB11A6730B0}"/>
              </a:ext>
            </a:extLst>
          </p:cNvPr>
          <p:cNvSpPr txBox="1"/>
          <p:nvPr/>
        </p:nvSpPr>
        <p:spPr>
          <a:xfrm>
            <a:off x="9670376" y="1563073"/>
            <a:ext cx="1912024" cy="523220"/>
          </a:xfrm>
          <a:prstGeom prst="rect">
            <a:avLst/>
          </a:prstGeom>
          <a:noFill/>
        </p:spPr>
        <p:txBody>
          <a:bodyPr wrap="square" lIns="0" tIns="0" rIns="0" bIns="0" rtlCol="0">
            <a:spAutoFit/>
          </a:bodyPr>
          <a:lstStyle/>
          <a:p>
            <a:pPr algn="ctr"/>
            <a:r>
              <a:rPr lang="en-US" sz="1700" dirty="0">
                <a:latin typeface="Calibri" panose="020F0502020204030204" pitchFamily="34" charset="0"/>
                <a:cs typeface="Calibri" panose="020F0502020204030204" pitchFamily="34" charset="0"/>
              </a:rPr>
              <a:t>Jim</a:t>
            </a:r>
          </a:p>
          <a:p>
            <a:pPr algn="ctr"/>
            <a:r>
              <a:rPr lang="en-US" sz="1700" b="1" dirty="0">
                <a:latin typeface="Calibri" panose="020F0502020204030204" pitchFamily="34" charset="0"/>
                <a:cs typeface="Calibri" panose="020F0502020204030204" pitchFamily="34" charset="0"/>
              </a:rPr>
              <a:t>$1,120,348</a:t>
            </a:r>
            <a:endParaRPr lang="en-US" sz="1700" dirty="0">
              <a:latin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C6102087-87F4-47E0-91D7-6189917CAF3C}"/>
              </a:ext>
            </a:extLst>
          </p:cNvPr>
          <p:cNvSpPr txBox="1"/>
          <p:nvPr/>
        </p:nvSpPr>
        <p:spPr>
          <a:xfrm>
            <a:off x="4111679" y="1563071"/>
            <a:ext cx="2989120" cy="523220"/>
          </a:xfrm>
          <a:prstGeom prst="rect">
            <a:avLst/>
          </a:prstGeom>
          <a:noFill/>
        </p:spPr>
        <p:txBody>
          <a:bodyPr wrap="square" lIns="0" tIns="0" rIns="0" bIns="0" rtlCol="0">
            <a:spAutoFit/>
          </a:bodyPr>
          <a:lstStyle/>
          <a:p>
            <a:pPr algn="ctr"/>
            <a:r>
              <a:rPr lang="en-US" sz="1700" dirty="0">
                <a:latin typeface="Calibri" panose="020F0502020204030204" pitchFamily="34" charset="0"/>
                <a:cs typeface="Calibri" panose="020F0502020204030204" pitchFamily="34" charset="0"/>
              </a:rPr>
              <a:t>Ed </a:t>
            </a:r>
          </a:p>
          <a:p>
            <a:pPr algn="ctr"/>
            <a:r>
              <a:rPr lang="en-US" sz="1700" b="1" dirty="0">
                <a:latin typeface="Calibri" panose="020F0502020204030204" pitchFamily="34" charset="0"/>
                <a:cs typeface="Calibri" panose="020F0502020204030204" pitchFamily="34" charset="0"/>
              </a:rPr>
              <a:t>$487,053 </a:t>
            </a:r>
            <a:endParaRPr lang="en-US" sz="1700" dirty="0">
              <a:latin typeface="Calibri" panose="020F0502020204030204" pitchFamily="34" charset="0"/>
              <a:cs typeface="Calibri" panose="020F0502020204030204" pitchFamily="34" charset="0"/>
            </a:endParaRPr>
          </a:p>
        </p:txBody>
      </p:sp>
      <p:graphicFrame>
        <p:nvGraphicFramePr>
          <p:cNvPr id="20" name="Chart 19">
            <a:extLst>
              <a:ext uri="{FF2B5EF4-FFF2-40B4-BE49-F238E27FC236}">
                <a16:creationId xmlns:a16="http://schemas.microsoft.com/office/drawing/2014/main" id="{D0686E2D-8601-3EFC-8885-5840B556DA1E}"/>
              </a:ext>
            </a:extLst>
          </p:cNvPr>
          <p:cNvGraphicFramePr>
            <a:graphicFrameLocks/>
          </p:cNvGraphicFramePr>
          <p:nvPr>
            <p:extLst>
              <p:ext uri="{D42A27DB-BD31-4B8C-83A1-F6EECF244321}">
                <p14:modId xmlns:p14="http://schemas.microsoft.com/office/powerpoint/2010/main" val="882439304"/>
              </p:ext>
            </p:extLst>
          </p:nvPr>
        </p:nvGraphicFramePr>
        <p:xfrm>
          <a:off x="471488" y="2086291"/>
          <a:ext cx="11444287" cy="3966845"/>
        </p:xfrm>
        <a:graphic>
          <a:graphicData uri="http://schemas.openxmlformats.org/drawingml/2006/chart">
            <c:chart xmlns:c="http://schemas.openxmlformats.org/drawingml/2006/chart" xmlns:r="http://schemas.openxmlformats.org/officeDocument/2006/relationships" r:id="rId4"/>
          </a:graphicData>
        </a:graphic>
      </p:graphicFrame>
      <p:cxnSp>
        <p:nvCxnSpPr>
          <p:cNvPr id="21" name="Straight Connector 20">
            <a:extLst>
              <a:ext uri="{FF2B5EF4-FFF2-40B4-BE49-F238E27FC236}">
                <a16:creationId xmlns:a16="http://schemas.microsoft.com/office/drawing/2014/main" id="{ABC476D3-6E63-72D5-D42A-6E42C172C63C}"/>
              </a:ext>
            </a:extLst>
          </p:cNvPr>
          <p:cNvCxnSpPr>
            <a:cxnSpLocks/>
          </p:cNvCxnSpPr>
          <p:nvPr/>
        </p:nvCxnSpPr>
        <p:spPr>
          <a:xfrm>
            <a:off x="4057867" y="1617693"/>
            <a:ext cx="0" cy="4114800"/>
          </a:xfrm>
          <a:prstGeom prst="line">
            <a:avLst/>
          </a:prstGeom>
          <a:ln w="12700">
            <a:solidFill>
              <a:srgbClr val="5D5D5D"/>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351625B-FB34-C274-E827-E8F6592028F8}"/>
              </a:ext>
            </a:extLst>
          </p:cNvPr>
          <p:cNvCxnSpPr>
            <a:cxnSpLocks/>
          </p:cNvCxnSpPr>
          <p:nvPr/>
        </p:nvCxnSpPr>
        <p:spPr>
          <a:xfrm>
            <a:off x="9645446" y="1617693"/>
            <a:ext cx="0" cy="4114800"/>
          </a:xfrm>
          <a:prstGeom prst="line">
            <a:avLst/>
          </a:prstGeom>
          <a:ln w="12700">
            <a:solidFill>
              <a:srgbClr val="5D5D5D"/>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AC6A58B-86C8-95D8-60C4-C77422296F54}"/>
              </a:ext>
            </a:extLst>
          </p:cNvPr>
          <p:cNvCxnSpPr>
            <a:cxnSpLocks/>
          </p:cNvCxnSpPr>
          <p:nvPr/>
        </p:nvCxnSpPr>
        <p:spPr>
          <a:xfrm>
            <a:off x="7067348" y="1617693"/>
            <a:ext cx="0" cy="4114800"/>
          </a:xfrm>
          <a:prstGeom prst="line">
            <a:avLst/>
          </a:prstGeom>
          <a:ln w="12700">
            <a:solidFill>
              <a:srgbClr val="5D5D5D"/>
            </a:solidFill>
          </a:ln>
        </p:spPr>
        <p:style>
          <a:lnRef idx="1">
            <a:schemeClr val="accent1"/>
          </a:lnRef>
          <a:fillRef idx="0">
            <a:schemeClr val="accent1"/>
          </a:fillRef>
          <a:effectRef idx="0">
            <a:schemeClr val="accent1"/>
          </a:effectRef>
          <a:fontRef idx="minor">
            <a:schemeClr val="tx1"/>
          </a:fontRef>
        </p:style>
      </p:cxnSp>
      <p:sp>
        <p:nvSpPr>
          <p:cNvPr id="3" name="Text Placeholder 3">
            <a:extLst>
              <a:ext uri="{FF2B5EF4-FFF2-40B4-BE49-F238E27FC236}">
                <a16:creationId xmlns:a16="http://schemas.microsoft.com/office/drawing/2014/main" id="{ECCC0B3C-4E4D-E8A2-1D68-473C4BCD05C1}"/>
              </a:ext>
            </a:extLst>
          </p:cNvPr>
          <p:cNvSpPr>
            <a:spLocks noGrp="1"/>
          </p:cNvSpPr>
          <p:nvPr>
            <p:ph type="body" sz="quarter" idx="12"/>
          </p:nvPr>
        </p:nvSpPr>
        <p:spPr>
          <a:xfrm>
            <a:off x="6096000" y="6097979"/>
            <a:ext cx="5638800" cy="302821"/>
          </a:xfrm>
        </p:spPr>
        <p:txBody>
          <a:bodyPr/>
          <a:lstStyle/>
          <a:p>
            <a:r>
              <a:rPr lang="en-US" sz="1200" dirty="0"/>
              <a:t>FINANCIAL PROFESSIONAL USE ONLY</a:t>
            </a:r>
          </a:p>
        </p:txBody>
      </p:sp>
    </p:spTree>
    <p:extLst>
      <p:ext uri="{BB962C8B-B14F-4D97-AF65-F5344CB8AC3E}">
        <p14:creationId xmlns:p14="http://schemas.microsoft.com/office/powerpoint/2010/main" val="38142917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29616DD-5AFA-83BC-8B2E-15056DD808B9}"/>
              </a:ext>
            </a:extLst>
          </p:cNvPr>
          <p:cNvSpPr>
            <a:spLocks noGrp="1"/>
          </p:cNvSpPr>
          <p:nvPr>
            <p:ph type="body" sz="quarter" idx="12"/>
          </p:nvPr>
        </p:nvSpPr>
        <p:spPr/>
        <p:txBody>
          <a:bodyPr/>
          <a:lstStyle/>
          <a:p>
            <a:r>
              <a:rPr lang="en-US" sz="1200" dirty="0"/>
              <a:t>FINANCIAL PROFESSIONAL USE ONLY</a:t>
            </a:r>
          </a:p>
        </p:txBody>
      </p:sp>
      <p:sp>
        <p:nvSpPr>
          <p:cNvPr id="5" name="Footer Placeholder 4">
            <a:extLst>
              <a:ext uri="{FF2B5EF4-FFF2-40B4-BE49-F238E27FC236}">
                <a16:creationId xmlns:a16="http://schemas.microsoft.com/office/drawing/2014/main" id="{8EA0ACD0-849A-DC21-7D9F-E5566CF060F1}"/>
              </a:ext>
            </a:extLst>
          </p:cNvPr>
          <p:cNvSpPr>
            <a:spLocks noGrp="1"/>
          </p:cNvSpPr>
          <p:nvPr>
            <p:ph type="ftr" sz="quarter" idx="3"/>
          </p:nvPr>
        </p:nvSpPr>
        <p:spPr/>
        <p:txBody>
          <a:bodyPr/>
          <a:lstStyle/>
          <a:p>
            <a:r>
              <a:rPr lang="en-US"/>
              <a:t>SB-10032-72</a:t>
            </a:r>
          </a:p>
        </p:txBody>
      </p:sp>
      <p:sp>
        <p:nvSpPr>
          <p:cNvPr id="6" name="Date Placeholder 5">
            <a:extLst>
              <a:ext uri="{FF2B5EF4-FFF2-40B4-BE49-F238E27FC236}">
                <a16:creationId xmlns:a16="http://schemas.microsoft.com/office/drawing/2014/main" id="{B4FD1F0D-F92E-A758-D6FB-A68C241B6723}"/>
              </a:ext>
            </a:extLst>
          </p:cNvPr>
          <p:cNvSpPr>
            <a:spLocks noGrp="1"/>
          </p:cNvSpPr>
          <p:nvPr>
            <p:ph type="dt" sz="half" idx="2"/>
          </p:nvPr>
        </p:nvSpPr>
        <p:spPr/>
        <p:txBody>
          <a:bodyPr/>
          <a:lstStyle/>
          <a:p>
            <a:pPr algn="ctr"/>
            <a:r>
              <a:rPr lang="en-US"/>
              <a:t>2026/01/05</a:t>
            </a:r>
            <a:endParaRPr lang="en-US" dirty="0"/>
          </a:p>
        </p:txBody>
      </p:sp>
      <p:sp>
        <p:nvSpPr>
          <p:cNvPr id="7" name="Slide Number Placeholder 6">
            <a:extLst>
              <a:ext uri="{FF2B5EF4-FFF2-40B4-BE49-F238E27FC236}">
                <a16:creationId xmlns:a16="http://schemas.microsoft.com/office/drawing/2014/main" id="{B243099A-04BB-A4AE-5DB9-CA2FB5ED6005}"/>
              </a:ext>
            </a:extLst>
          </p:cNvPr>
          <p:cNvSpPr>
            <a:spLocks noGrp="1"/>
          </p:cNvSpPr>
          <p:nvPr>
            <p:ph type="sldNum" sz="quarter" idx="4"/>
          </p:nvPr>
        </p:nvSpPr>
        <p:spPr/>
        <p:txBody>
          <a:bodyPr/>
          <a:lstStyle/>
          <a:p>
            <a:fld id="{1C0B272F-4456-0844-949C-3E7D42274ABC}" type="slidenum">
              <a:rPr lang="en-US" smtClean="0"/>
              <a:pPr/>
              <a:t>26</a:t>
            </a:fld>
            <a:endParaRPr lang="en-US"/>
          </a:p>
        </p:txBody>
      </p:sp>
      <p:sp>
        <p:nvSpPr>
          <p:cNvPr id="9" name="Title 2">
            <a:extLst>
              <a:ext uri="{FF2B5EF4-FFF2-40B4-BE49-F238E27FC236}">
                <a16:creationId xmlns:a16="http://schemas.microsoft.com/office/drawing/2014/main" id="{B49C1B33-7918-855A-7EE7-B2F829480C04}"/>
              </a:ext>
            </a:extLst>
          </p:cNvPr>
          <p:cNvSpPr txBox="1">
            <a:spLocks/>
          </p:cNvSpPr>
          <p:nvPr/>
        </p:nvSpPr>
        <p:spPr>
          <a:xfrm>
            <a:off x="1590261" y="457200"/>
            <a:ext cx="10144539" cy="855802"/>
          </a:xfrm>
          <a:prstGeom prst="rect">
            <a:avLst/>
          </a:prstGeom>
        </p:spPr>
        <p:txBody>
          <a:bodyPr vert="horz" lIns="0" tIns="0" rIns="0" bIns="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dirty="0"/>
              <a:t>Tools to Help You Lead Wealth Transfer Conversations</a:t>
            </a:r>
          </a:p>
        </p:txBody>
      </p:sp>
      <p:pic>
        <p:nvPicPr>
          <p:cNvPr id="10" name="Picture 9">
            <a:extLst>
              <a:ext uri="{FF2B5EF4-FFF2-40B4-BE49-F238E27FC236}">
                <a16:creationId xmlns:a16="http://schemas.microsoft.com/office/drawing/2014/main" id="{84713F44-F510-71BE-09F2-D2582D05B251}"/>
              </a:ext>
            </a:extLst>
          </p:cNvPr>
          <p:cNvPicPr>
            <a:picLocks noChangeAspect="1"/>
          </p:cNvPicPr>
          <p:nvPr/>
        </p:nvPicPr>
        <p:blipFill>
          <a:blip r:embed="rId3"/>
          <a:srcRect/>
          <a:stretch/>
        </p:blipFill>
        <p:spPr>
          <a:xfrm flipV="1">
            <a:off x="487530" y="865311"/>
            <a:ext cx="932859" cy="358791"/>
          </a:xfrm>
          <a:prstGeom prst="rect">
            <a:avLst/>
          </a:prstGeom>
        </p:spPr>
      </p:pic>
      <p:pic>
        <p:nvPicPr>
          <p:cNvPr id="11" name="Picture 10" descr="A qr code with a logo&#10;&#10;Description automatically generated">
            <a:extLst>
              <a:ext uri="{FF2B5EF4-FFF2-40B4-BE49-F238E27FC236}">
                <a16:creationId xmlns:a16="http://schemas.microsoft.com/office/drawing/2014/main" id="{F6728E3A-641D-9C9F-2EFE-3CAAB4D93B63}"/>
              </a:ext>
            </a:extLst>
          </p:cNvPr>
          <p:cNvPicPr>
            <a:picLocks noChangeAspect="1"/>
          </p:cNvPicPr>
          <p:nvPr/>
        </p:nvPicPr>
        <p:blipFill>
          <a:blip r:embed="rId4"/>
          <a:stretch>
            <a:fillRect/>
          </a:stretch>
        </p:blipFill>
        <p:spPr>
          <a:xfrm>
            <a:off x="323788" y="3004544"/>
            <a:ext cx="1682915" cy="1682915"/>
          </a:xfrm>
          <a:prstGeom prst="rect">
            <a:avLst/>
          </a:prstGeom>
        </p:spPr>
      </p:pic>
      <p:sp>
        <p:nvSpPr>
          <p:cNvPr id="20" name="Content Placeholder 1">
            <a:extLst>
              <a:ext uri="{FF2B5EF4-FFF2-40B4-BE49-F238E27FC236}">
                <a16:creationId xmlns:a16="http://schemas.microsoft.com/office/drawing/2014/main" id="{5EE5046C-245F-385C-1A97-44A935643208}"/>
              </a:ext>
            </a:extLst>
          </p:cNvPr>
          <p:cNvSpPr>
            <a:spLocks noGrp="1"/>
          </p:cNvSpPr>
          <p:nvPr>
            <p:ph idx="1"/>
          </p:nvPr>
        </p:nvSpPr>
        <p:spPr>
          <a:xfrm>
            <a:off x="487530" y="1925722"/>
            <a:ext cx="4330655" cy="1218660"/>
          </a:xfrm>
        </p:spPr>
        <p:txBody>
          <a:bodyPr vert="horz" lIns="0" tIns="0" rIns="0" bIns="0" rtlCol="0">
            <a:normAutofit/>
          </a:bodyPr>
          <a:lstStyle/>
          <a:p>
            <a:pPr marL="0" lvl="1" indent="0">
              <a:lnSpc>
                <a:spcPct val="100000"/>
              </a:lnSpc>
              <a:spcBef>
                <a:spcPts val="1000"/>
              </a:spcBef>
              <a:buNone/>
            </a:pPr>
            <a:r>
              <a:rPr lang="en-US" sz="2000" dirty="0">
                <a:latin typeface="Calibri Light" panose="020F0302020204030204" pitchFamily="34" charset="0"/>
              </a:rPr>
              <a:t>Visit our Advisor Toolkit Content Hub for access to curated client education and practice management resources.</a:t>
            </a:r>
          </a:p>
        </p:txBody>
      </p:sp>
      <p:pic>
        <p:nvPicPr>
          <p:cNvPr id="8" name="Picture 7" descr="A group of women smiling and looking at vegetables&#10;&#10;AI-generated content may be incorrect.">
            <a:extLst>
              <a:ext uri="{FF2B5EF4-FFF2-40B4-BE49-F238E27FC236}">
                <a16:creationId xmlns:a16="http://schemas.microsoft.com/office/drawing/2014/main" id="{0CCE8E32-8BE3-189E-9BA6-FA918178FA9A}"/>
              </a:ext>
            </a:extLst>
          </p:cNvPr>
          <p:cNvPicPr>
            <a:picLocks noChangeAspect="1"/>
          </p:cNvPicPr>
          <p:nvPr/>
        </p:nvPicPr>
        <p:blipFill>
          <a:blip r:embed="rId5"/>
          <a:stretch>
            <a:fillRect/>
          </a:stretch>
        </p:blipFill>
        <p:spPr>
          <a:xfrm>
            <a:off x="5211267" y="1876385"/>
            <a:ext cx="2162550" cy="2798594"/>
          </a:xfrm>
          <a:prstGeom prst="rect">
            <a:avLst/>
          </a:prstGeom>
          <a:effectLst>
            <a:outerShdw blurRad="50800" dist="38100" dir="2700000" algn="tl" rotWithShape="0">
              <a:prstClr val="black">
                <a:alpha val="40000"/>
              </a:prstClr>
            </a:outerShdw>
          </a:effectLst>
        </p:spPr>
      </p:pic>
      <p:pic>
        <p:nvPicPr>
          <p:cNvPr id="13" name="Picture 12" descr="An old person helping a child ride a bike&#10;&#10;AI-generated content may be incorrect.">
            <a:extLst>
              <a:ext uri="{FF2B5EF4-FFF2-40B4-BE49-F238E27FC236}">
                <a16:creationId xmlns:a16="http://schemas.microsoft.com/office/drawing/2014/main" id="{F3C69360-A100-60D5-17CC-AFB667A12197}"/>
              </a:ext>
            </a:extLst>
          </p:cNvPr>
          <p:cNvPicPr>
            <a:picLocks noChangeAspect="1"/>
          </p:cNvPicPr>
          <p:nvPr/>
        </p:nvPicPr>
        <p:blipFill>
          <a:blip r:embed="rId6"/>
          <a:stretch>
            <a:fillRect/>
          </a:stretch>
        </p:blipFill>
        <p:spPr>
          <a:xfrm>
            <a:off x="7651512" y="1876385"/>
            <a:ext cx="2162550" cy="2798594"/>
          </a:xfrm>
          <a:prstGeom prst="rect">
            <a:avLst/>
          </a:prstGeom>
          <a:effectLst>
            <a:outerShdw blurRad="50800" dist="38100" dir="2700000" algn="tl" rotWithShape="0">
              <a:prstClr val="black">
                <a:alpha val="40000"/>
              </a:prstClr>
            </a:outerShdw>
          </a:effectLst>
        </p:spPr>
      </p:pic>
      <p:pic>
        <p:nvPicPr>
          <p:cNvPr id="15" name="Picture 14" descr="A page of a magazine&#10;&#10;AI-generated content may be incorrect.">
            <a:extLst>
              <a:ext uri="{FF2B5EF4-FFF2-40B4-BE49-F238E27FC236}">
                <a16:creationId xmlns:a16="http://schemas.microsoft.com/office/drawing/2014/main" id="{2F138AFE-6632-9F61-1C2C-35F8CFB90251}"/>
              </a:ext>
            </a:extLst>
          </p:cNvPr>
          <p:cNvPicPr>
            <a:picLocks noChangeAspect="1"/>
          </p:cNvPicPr>
          <p:nvPr/>
        </p:nvPicPr>
        <p:blipFill>
          <a:blip r:embed="rId7"/>
          <a:stretch>
            <a:fillRect/>
          </a:stretch>
        </p:blipFill>
        <p:spPr>
          <a:xfrm>
            <a:off x="6431390" y="3110675"/>
            <a:ext cx="2162550" cy="2798594"/>
          </a:xfrm>
          <a:prstGeom prst="rect">
            <a:avLst/>
          </a:prstGeom>
          <a:effectLst>
            <a:outerShdw blurRad="50800" dist="38100" dir="2700000" algn="tl" rotWithShape="0">
              <a:prstClr val="black">
                <a:alpha val="40000"/>
              </a:prstClr>
            </a:outerShdw>
          </a:effectLst>
        </p:spPr>
      </p:pic>
      <p:sp>
        <p:nvSpPr>
          <p:cNvPr id="2" name="Rectangle 1">
            <a:extLst>
              <a:ext uri="{FF2B5EF4-FFF2-40B4-BE49-F238E27FC236}">
                <a16:creationId xmlns:a16="http://schemas.microsoft.com/office/drawing/2014/main" id="{AC53480B-BBFD-9AE3-141B-690391823B73}"/>
              </a:ext>
            </a:extLst>
          </p:cNvPr>
          <p:cNvSpPr/>
          <p:nvPr/>
        </p:nvSpPr>
        <p:spPr>
          <a:xfrm>
            <a:off x="9059494" y="3144381"/>
            <a:ext cx="2162550" cy="2798594"/>
          </a:xfrm>
          <a:prstGeom prst="rect">
            <a:avLst/>
          </a:prstGeom>
          <a:solidFill>
            <a:schemeClr val="bg1"/>
          </a:solidFill>
          <a:ln>
            <a:solidFill>
              <a:schemeClr val="bg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bg2">
                    <a:lumMod val="75000"/>
                  </a:schemeClr>
                </a:solidFill>
              </a:rPr>
              <a:t>SB-10005-99 </a:t>
            </a:r>
            <a:br>
              <a:rPr lang="en-US" dirty="0">
                <a:solidFill>
                  <a:schemeClr val="bg2">
                    <a:lumMod val="75000"/>
                  </a:schemeClr>
                </a:solidFill>
              </a:rPr>
            </a:br>
            <a:r>
              <a:rPr lang="en-US" dirty="0">
                <a:solidFill>
                  <a:schemeClr val="bg2">
                    <a:lumMod val="75000"/>
                  </a:schemeClr>
                </a:solidFill>
              </a:rPr>
              <a:t>(in progress)</a:t>
            </a:r>
          </a:p>
        </p:txBody>
      </p:sp>
    </p:spTree>
    <p:extLst>
      <p:ext uri="{BB962C8B-B14F-4D97-AF65-F5344CB8AC3E}">
        <p14:creationId xmlns:p14="http://schemas.microsoft.com/office/powerpoint/2010/main" val="1425196418"/>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1B03D3C-1727-DFA6-4E64-73F65F8A2941}"/>
              </a:ext>
            </a:extLst>
          </p:cNvPr>
          <p:cNvSpPr>
            <a:spLocks noGrp="1"/>
          </p:cNvSpPr>
          <p:nvPr>
            <p:ph type="body" sz="quarter" idx="12"/>
          </p:nvPr>
        </p:nvSpPr>
        <p:spPr/>
        <p:txBody>
          <a:bodyPr>
            <a:normAutofit/>
          </a:bodyPr>
          <a:lstStyle/>
          <a:p>
            <a:r>
              <a:rPr lang="en-US" sz="1200" dirty="0"/>
              <a:t>FINANCIAL PROFESSIONAL USE ONLY</a:t>
            </a:r>
          </a:p>
        </p:txBody>
      </p:sp>
      <p:sp>
        <p:nvSpPr>
          <p:cNvPr id="12" name="Footer Placeholder 11">
            <a:extLst>
              <a:ext uri="{FF2B5EF4-FFF2-40B4-BE49-F238E27FC236}">
                <a16:creationId xmlns:a16="http://schemas.microsoft.com/office/drawing/2014/main" id="{640F7EBD-1990-8A42-BFE3-404A9B350D88}"/>
              </a:ext>
            </a:extLst>
          </p:cNvPr>
          <p:cNvSpPr>
            <a:spLocks noGrp="1"/>
          </p:cNvSpPr>
          <p:nvPr>
            <p:ph type="ftr" sz="quarter" idx="3"/>
          </p:nvPr>
        </p:nvSpPr>
        <p:spPr/>
        <p:txBody>
          <a:bodyPr/>
          <a:lstStyle/>
          <a:p>
            <a:r>
              <a:rPr lang="en-US"/>
              <a:t>SB-10032-72</a:t>
            </a:r>
          </a:p>
        </p:txBody>
      </p:sp>
      <p:sp>
        <p:nvSpPr>
          <p:cNvPr id="11" name="Date Placeholder 10">
            <a:extLst>
              <a:ext uri="{FF2B5EF4-FFF2-40B4-BE49-F238E27FC236}">
                <a16:creationId xmlns:a16="http://schemas.microsoft.com/office/drawing/2014/main" id="{6CD98D16-9721-F74B-9F2D-17C452D61C0D}"/>
              </a:ext>
            </a:extLst>
          </p:cNvPr>
          <p:cNvSpPr>
            <a:spLocks noGrp="1"/>
          </p:cNvSpPr>
          <p:nvPr>
            <p:ph type="dt" sz="half" idx="2"/>
          </p:nvPr>
        </p:nvSpPr>
        <p:spPr/>
        <p:txBody>
          <a:bodyPr/>
          <a:lstStyle/>
          <a:p>
            <a:r>
              <a:rPr lang="en-US"/>
              <a:t>2026/01/05</a:t>
            </a:r>
          </a:p>
        </p:txBody>
      </p:sp>
      <p:sp>
        <p:nvSpPr>
          <p:cNvPr id="13" name="Slide Number Placeholder 12">
            <a:extLst>
              <a:ext uri="{FF2B5EF4-FFF2-40B4-BE49-F238E27FC236}">
                <a16:creationId xmlns:a16="http://schemas.microsoft.com/office/drawing/2014/main" id="{E351528F-C93B-B547-A1A2-2894B087237E}"/>
              </a:ext>
            </a:extLst>
          </p:cNvPr>
          <p:cNvSpPr>
            <a:spLocks noGrp="1"/>
          </p:cNvSpPr>
          <p:nvPr>
            <p:ph type="sldNum" sz="quarter" idx="4"/>
          </p:nvPr>
        </p:nvSpPr>
        <p:spPr/>
        <p:txBody>
          <a:bodyPr/>
          <a:lstStyle/>
          <a:p>
            <a:fld id="{1C0B272F-4456-0844-949C-3E7D42274ABC}" type="slidenum">
              <a:rPr lang="en-US" smtClean="0"/>
              <a:pPr/>
              <a:t>27</a:t>
            </a:fld>
            <a:endParaRPr lang="en-US"/>
          </a:p>
        </p:txBody>
      </p:sp>
      <p:sp>
        <p:nvSpPr>
          <p:cNvPr id="2" name="Title 1"/>
          <p:cNvSpPr>
            <a:spLocks noGrp="1"/>
          </p:cNvSpPr>
          <p:nvPr>
            <p:ph type="title"/>
          </p:nvPr>
        </p:nvSpPr>
        <p:spPr>
          <a:xfrm>
            <a:off x="465220" y="669293"/>
            <a:ext cx="11261558" cy="855802"/>
          </a:xfrm>
        </p:spPr>
        <p:txBody>
          <a:bodyPr anchor="ctr">
            <a:normAutofit/>
          </a:bodyPr>
          <a:lstStyle/>
          <a:p>
            <a:r>
              <a:rPr lang="en-US" dirty="0"/>
              <a:t>Summary</a:t>
            </a:r>
          </a:p>
        </p:txBody>
      </p:sp>
      <p:sp>
        <p:nvSpPr>
          <p:cNvPr id="6" name="Content Placeholder 5">
            <a:extLst>
              <a:ext uri="{FF2B5EF4-FFF2-40B4-BE49-F238E27FC236}">
                <a16:creationId xmlns:a16="http://schemas.microsoft.com/office/drawing/2014/main" id="{99CA3A0B-C913-8042-B7BC-5EE48B4B4A72}"/>
              </a:ext>
            </a:extLst>
          </p:cNvPr>
          <p:cNvSpPr>
            <a:spLocks noGrp="1"/>
          </p:cNvSpPr>
          <p:nvPr>
            <p:ph idx="1"/>
          </p:nvPr>
        </p:nvSpPr>
        <p:spPr>
          <a:xfrm>
            <a:off x="450362" y="1656463"/>
            <a:ext cx="11468369" cy="4441516"/>
          </a:xfrm>
        </p:spPr>
        <p:txBody>
          <a:bodyPr>
            <a:normAutofit/>
          </a:bodyPr>
          <a:lstStyle/>
          <a:p>
            <a:r>
              <a:rPr lang="en-US" dirty="0">
                <a:latin typeface="Calibri Light" panose="020F0302020204030204" pitchFamily="34" charset="0"/>
                <a:cs typeface="Calibri Light" panose="020F0302020204030204" pitchFamily="34" charset="0"/>
              </a:rPr>
              <a:t> What is “The Great Wealth Transfer”?</a:t>
            </a:r>
          </a:p>
          <a:p>
            <a:pPr lvl="1">
              <a:spcBef>
                <a:spcPts val="1000"/>
              </a:spcBef>
            </a:pPr>
            <a:r>
              <a:rPr lang="en-US" sz="2000" dirty="0">
                <a:latin typeface="Calibri Light" panose="020F0302020204030204" pitchFamily="34" charset="0"/>
                <a:cs typeface="Calibri Light" panose="020F0302020204030204" pitchFamily="34" charset="0"/>
              </a:rPr>
              <a:t>Over the next two decades, $124 Trillion</a:t>
            </a:r>
            <a:r>
              <a:rPr lang="en-US" sz="2000" baseline="30000" dirty="0">
                <a:latin typeface="Calibri Light" panose="020F0302020204030204" pitchFamily="34" charset="0"/>
                <a:cs typeface="Calibri Light" panose="020F0302020204030204" pitchFamily="34" charset="0"/>
              </a:rPr>
              <a:t>1</a:t>
            </a:r>
            <a:r>
              <a:rPr lang="en-US" sz="2000" dirty="0">
                <a:latin typeface="Calibri Light" panose="020F0302020204030204" pitchFamily="34" charset="0"/>
                <a:cs typeface="Calibri Light" panose="020F0302020204030204" pitchFamily="34" charset="0"/>
              </a:rPr>
              <a:t> is projected to be transferred from older generations </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to Gen X and Millennials.</a:t>
            </a:r>
          </a:p>
          <a:p>
            <a:r>
              <a:rPr lang="en-US" dirty="0">
                <a:latin typeface="Calibri Light" panose="020F0302020204030204" pitchFamily="34" charset="0"/>
                <a:cs typeface="Calibri Light" panose="020F0302020204030204" pitchFamily="34" charset="0"/>
              </a:rPr>
              <a:t>Challenges for Financial Professionals</a:t>
            </a:r>
          </a:p>
          <a:p>
            <a:pPr lvl="1">
              <a:spcBef>
                <a:spcPts val="1000"/>
              </a:spcBef>
            </a:pPr>
            <a:r>
              <a:rPr lang="en-US" sz="2000" dirty="0">
                <a:latin typeface="Calibri Light" panose="020F0302020204030204" pitchFamily="34" charset="0"/>
                <a:cs typeface="Calibri Light" panose="020F0302020204030204" pitchFamily="34" charset="0"/>
              </a:rPr>
              <a:t>Many clients don’t have an estate plan and financial planners don’t establish relationships with the </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heirs to hold onto those inherited accounts.</a:t>
            </a:r>
          </a:p>
          <a:p>
            <a:r>
              <a:rPr lang="en-US" dirty="0">
                <a:latin typeface="Calibri Light" panose="020F0302020204030204" pitchFamily="34" charset="0"/>
                <a:cs typeface="Calibri Light" panose="020F0302020204030204" pitchFamily="34" charset="0"/>
              </a:rPr>
              <a:t>Keys to Success</a:t>
            </a:r>
          </a:p>
          <a:p>
            <a:pPr lvl="1">
              <a:spcBef>
                <a:spcPts val="1000"/>
              </a:spcBef>
            </a:pPr>
            <a:r>
              <a:rPr lang="en-US" sz="2000" dirty="0">
                <a:latin typeface="Calibri Light" panose="020F0302020204030204" pitchFamily="34" charset="0"/>
                <a:cs typeface="Calibri Light" panose="020F0302020204030204" pitchFamily="34" charset="0"/>
              </a:rPr>
              <a:t>Proactively connect to your clients’ beneficiaries and take the lead role with the financial portion of </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their estate plan.</a:t>
            </a:r>
          </a:p>
          <a:p>
            <a:pPr marL="228600" lvl="1">
              <a:spcBef>
                <a:spcPts val="1000"/>
              </a:spcBef>
            </a:pPr>
            <a:r>
              <a:rPr lang="en-US" sz="2000" dirty="0">
                <a:latin typeface="Calibri Light" panose="020F0302020204030204" pitchFamily="34" charset="0"/>
                <a:cs typeface="Calibri Light" panose="020F0302020204030204" pitchFamily="34" charset="0"/>
              </a:rPr>
              <a:t>How Can We Help? </a:t>
            </a:r>
          </a:p>
          <a:p>
            <a:pPr lvl="1">
              <a:spcBef>
                <a:spcPts val="1000"/>
              </a:spcBef>
            </a:pPr>
            <a:r>
              <a:rPr lang="en-US" sz="2000" dirty="0">
                <a:latin typeface="Calibri Light" panose="020F0302020204030204" pitchFamily="34" charset="0"/>
                <a:cs typeface="Calibri Light" panose="020F0302020204030204" pitchFamily="34" charset="0"/>
              </a:rPr>
              <a:t>Security Benefit is here to help you serve your clients and their families during The Great Wealth Transfer through tools such as stretching retirement accounts, Inherited IRAs, and Client Education Tools.</a:t>
            </a:r>
          </a:p>
        </p:txBody>
      </p:sp>
      <p:sp>
        <p:nvSpPr>
          <p:cNvPr id="4" name="TextBox 3">
            <a:extLst>
              <a:ext uri="{FF2B5EF4-FFF2-40B4-BE49-F238E27FC236}">
                <a16:creationId xmlns:a16="http://schemas.microsoft.com/office/drawing/2014/main" id="{62937065-3249-FB16-4515-413259640070}"/>
              </a:ext>
            </a:extLst>
          </p:cNvPr>
          <p:cNvSpPr txBox="1"/>
          <p:nvPr/>
        </p:nvSpPr>
        <p:spPr>
          <a:xfrm>
            <a:off x="974273" y="5997641"/>
            <a:ext cx="10014857" cy="246221"/>
          </a:xfrm>
          <a:prstGeom prst="rect">
            <a:avLst/>
          </a:prstGeom>
          <a:noFill/>
        </p:spPr>
        <p:txBody>
          <a:bodyPr wrap="square">
            <a:spAutoFit/>
          </a:bodyPr>
          <a:lstStyle/>
          <a:p>
            <a:pPr marL="0" indent="0">
              <a:buFont typeface="Arial" panose="020B0604020202020204" pitchFamily="34" charset="0"/>
              <a:buNone/>
              <a:tabLst>
                <a:tab pos="111125" algn="l"/>
              </a:tabLst>
            </a:pPr>
            <a:r>
              <a:rPr lang="en-US" sz="1000" baseline="30000" dirty="0">
                <a:solidFill>
                  <a:schemeClr val="bg1"/>
                </a:solidFill>
              </a:rPr>
              <a:t>1</a:t>
            </a:r>
            <a:r>
              <a:rPr lang="en-US" sz="1000" dirty="0">
                <a:solidFill>
                  <a:schemeClr val="bg1"/>
                </a:solidFill>
              </a:rPr>
              <a:t> </a:t>
            </a:r>
            <a:r>
              <a:rPr lang="en-US" sz="1000" dirty="0" err="1">
                <a:solidFill>
                  <a:schemeClr val="bg1"/>
                </a:solidFill>
              </a:rPr>
              <a:t>Cerulli</a:t>
            </a:r>
            <a:r>
              <a:rPr lang="en-US" sz="1000" dirty="0">
                <a:solidFill>
                  <a:schemeClr val="bg1"/>
                </a:solidFill>
              </a:rPr>
              <a:t> Associates, U.S. High-Net-Worth and Ultra-High-Net-Worth Markets 2024</a:t>
            </a:r>
          </a:p>
        </p:txBody>
      </p:sp>
    </p:spTree>
    <p:extLst>
      <p:ext uri="{BB962C8B-B14F-4D97-AF65-F5344CB8AC3E}">
        <p14:creationId xmlns:p14="http://schemas.microsoft.com/office/powerpoint/2010/main" val="411128362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US" dirty="0"/>
              <a:t>Thank You</a:t>
            </a:r>
          </a:p>
        </p:txBody>
      </p:sp>
      <p:sp>
        <p:nvSpPr>
          <p:cNvPr id="8" name="Subtitle 7"/>
          <p:cNvSpPr>
            <a:spLocks noGrp="1"/>
          </p:cNvSpPr>
          <p:nvPr>
            <p:ph type="subTitle" idx="1"/>
          </p:nvPr>
        </p:nvSpPr>
        <p:spPr/>
        <p:txBody>
          <a:bodyPr/>
          <a:lstStyle/>
          <a:p>
            <a:r>
              <a:rPr lang="en-US" dirty="0"/>
              <a:t>{First Name} {Last Name}</a:t>
            </a:r>
          </a:p>
          <a:p>
            <a:r>
              <a:rPr lang="en-US" dirty="0"/>
              <a:t>{Title}</a:t>
            </a:r>
          </a:p>
          <a:p>
            <a:r>
              <a:rPr lang="en-US" dirty="0"/>
              <a:t>—</a:t>
            </a:r>
          </a:p>
          <a:p>
            <a:r>
              <a:rPr lang="en-US" dirty="0">
                <a:solidFill>
                  <a:schemeClr val="accent2"/>
                </a:solidFill>
              </a:rPr>
              <a:t>{Email}</a:t>
            </a:r>
          </a:p>
          <a:p>
            <a:r>
              <a:rPr lang="en-US" dirty="0"/>
              <a:t>{Phone}</a:t>
            </a:r>
          </a:p>
          <a:p>
            <a:endParaRPr lang="en-US" dirty="0"/>
          </a:p>
        </p:txBody>
      </p:sp>
      <p:sp>
        <p:nvSpPr>
          <p:cNvPr id="5" name="Slide Number Placeholder 4"/>
          <p:cNvSpPr>
            <a:spLocks noGrp="1"/>
          </p:cNvSpPr>
          <p:nvPr>
            <p:ph type="sldNum" sz="quarter" idx="4294967295"/>
          </p:nvPr>
        </p:nvSpPr>
        <p:spPr>
          <a:xfrm>
            <a:off x="9448800" y="6214534"/>
            <a:ext cx="2743200" cy="266700"/>
          </a:xfrm>
        </p:spPr>
        <p:txBody>
          <a:bodyPr/>
          <a:lstStyle/>
          <a:p>
            <a:fld id="{7E71069C-1B1D-4B2E-A439-C436988CF4FF}" type="slidenum">
              <a:rPr lang="en-US" smtClean="0"/>
              <a:t>28</a:t>
            </a:fld>
            <a:endParaRPr lang="en-US" dirty="0"/>
          </a:p>
        </p:txBody>
      </p:sp>
      <p:sp>
        <p:nvSpPr>
          <p:cNvPr id="4" name="Footer Placeholder 3"/>
          <p:cNvSpPr>
            <a:spLocks noGrp="1"/>
          </p:cNvSpPr>
          <p:nvPr>
            <p:ph type="ftr" sz="quarter" idx="4294967295"/>
          </p:nvPr>
        </p:nvSpPr>
        <p:spPr>
          <a:xfrm>
            <a:off x="0" y="6108701"/>
            <a:ext cx="4114800" cy="266700"/>
          </a:xfrm>
        </p:spPr>
        <p:txBody>
          <a:bodyPr/>
          <a:lstStyle/>
          <a:p>
            <a:r>
              <a:rPr lang="en-US">
                <a:solidFill>
                  <a:schemeClr val="bg1"/>
                </a:solidFill>
              </a:rPr>
              <a:t>SB-10032-72</a:t>
            </a:r>
            <a:endParaRPr lang="en-US" dirty="0">
              <a:solidFill>
                <a:schemeClr val="bg1"/>
              </a:solidFill>
            </a:endParaRPr>
          </a:p>
        </p:txBody>
      </p:sp>
      <p:sp>
        <p:nvSpPr>
          <p:cNvPr id="6" name="Text Placeholder 2">
            <a:extLst>
              <a:ext uri="{FF2B5EF4-FFF2-40B4-BE49-F238E27FC236}">
                <a16:creationId xmlns:a16="http://schemas.microsoft.com/office/drawing/2014/main" id="{8C291B8F-C63F-CCBB-8C12-F1D09F226AD8}"/>
              </a:ext>
            </a:extLst>
          </p:cNvPr>
          <p:cNvSpPr>
            <a:spLocks noGrp="1"/>
          </p:cNvSpPr>
          <p:nvPr>
            <p:ph type="body" sz="quarter" idx="12"/>
          </p:nvPr>
        </p:nvSpPr>
        <p:spPr>
          <a:xfrm>
            <a:off x="6210299" y="6086924"/>
            <a:ext cx="5524501" cy="313876"/>
          </a:xfrm>
        </p:spPr>
        <p:txBody>
          <a:bodyPr>
            <a:normAutofit/>
          </a:bodyPr>
          <a:lstStyle/>
          <a:p>
            <a:r>
              <a:rPr lang="en-US" sz="1200" dirty="0"/>
              <a:t>FINANCIAL PROFESSIONAL USE ONLY</a:t>
            </a:r>
          </a:p>
        </p:txBody>
      </p:sp>
    </p:spTree>
    <p:extLst>
      <p:ext uri="{BB962C8B-B14F-4D97-AF65-F5344CB8AC3E}">
        <p14:creationId xmlns:p14="http://schemas.microsoft.com/office/powerpoint/2010/main" val="2703493792"/>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6002" y="578223"/>
            <a:ext cx="11253179" cy="5193595"/>
          </a:xfrm>
        </p:spPr>
        <p:txBody>
          <a:bodyPr vert="horz" lIns="0" tIns="0" rIns="0" bIns="0" numCol="1" spcCol="457200" rtlCol="0">
            <a:noAutofit/>
          </a:bodyPr>
          <a:lstStyle/>
          <a:p>
            <a:pPr>
              <a:lnSpc>
                <a:spcPct val="100000"/>
              </a:lnSpc>
              <a:spcBef>
                <a:spcPts val="1196"/>
              </a:spcBef>
            </a:pPr>
            <a:r>
              <a:rPr lang="en-US" sz="1400" b="1" dirty="0">
                <a:solidFill>
                  <a:schemeClr val="tx1"/>
                </a:solidFill>
                <a:effectLst/>
                <a:latin typeface="Calibri" panose="020F0502020204030204" pitchFamily="34" charset="0"/>
                <a:cs typeface="Calibri" panose="020F0502020204030204" pitchFamily="34" charset="0"/>
              </a:rPr>
              <a:t>FINANCIAL PROFESSIONAL USE ONLY</a:t>
            </a:r>
          </a:p>
          <a:p>
            <a:pPr>
              <a:lnSpc>
                <a:spcPct val="100000"/>
              </a:lnSpc>
              <a:spcBef>
                <a:spcPts val="1196"/>
              </a:spcBef>
            </a:pPr>
            <a:r>
              <a:rPr lang="en-US" sz="1400" b="0" i="0" dirty="0">
                <a:effectLst/>
                <a:latin typeface="Calibri" panose="020F0502020204030204" pitchFamily="34" charset="0"/>
                <a:cs typeface="Calibri" panose="020F0502020204030204" pitchFamily="34" charset="0"/>
              </a:rPr>
              <a:t>Services are offered through </a:t>
            </a:r>
            <a:r>
              <a:rPr lang="en-US" sz="1400" b="1" i="0" dirty="0">
                <a:effectLst/>
                <a:latin typeface="Calibri" panose="020F0502020204030204" pitchFamily="34" charset="0"/>
                <a:cs typeface="Calibri" panose="020F0502020204030204" pitchFamily="34" charset="0"/>
              </a:rPr>
              <a:t>Security Distributors</a:t>
            </a:r>
            <a:r>
              <a:rPr lang="en-US" sz="1400" b="0" i="0" dirty="0">
                <a:effectLst/>
                <a:latin typeface="Calibri" panose="020F0502020204030204" pitchFamily="34" charset="0"/>
                <a:cs typeface="Calibri" panose="020F0502020204030204" pitchFamily="34" charset="0"/>
              </a:rPr>
              <a:t>, a subsidiary of SBL, which is wholly </a:t>
            </a:r>
            <a:r>
              <a:rPr lang="en-US" dirty="0">
                <a:latin typeface="Calibri" panose="020F0502020204030204" pitchFamily="34" charset="0"/>
                <a:cs typeface="Calibri" panose="020F0502020204030204" pitchFamily="34" charset="0"/>
              </a:rPr>
              <a:t>owned by SBL Holdings, Inc. (Security Benefit).</a:t>
            </a:r>
          </a:p>
          <a:p>
            <a:pPr>
              <a:lnSpc>
                <a:spcPct val="100000"/>
              </a:lnSpc>
              <a:spcBef>
                <a:spcPts val="1196"/>
              </a:spcBef>
            </a:pPr>
            <a:r>
              <a:rPr lang="en-US" dirty="0">
                <a:latin typeface="Calibri" panose="020F0502020204030204" pitchFamily="34" charset="0"/>
                <a:cs typeface="Calibri" panose="020F0502020204030204" pitchFamily="34" charset="0"/>
              </a:rPr>
              <a:t>Security Benefit, its affiliates and subsidiaries, and their respective employees and representatives, do not provide tax, accounting, or legal advice. Any statements contained herein concerning taxes were not intended as and should not be construed as tax advice, nor should they be used for the purpose of avoiding federal, state, or local taxes and/or tax penalties. Please seek independent tax, accounting or legal advice. </a:t>
            </a:r>
          </a:p>
          <a:p>
            <a:pPr>
              <a:lnSpc>
                <a:spcPct val="100000"/>
              </a:lnSpc>
              <a:spcBef>
                <a:spcPts val="1196"/>
              </a:spcBef>
            </a:pPr>
            <a:r>
              <a:rPr lang="en-US" dirty="0">
                <a:latin typeface="Calibri" panose="020F0502020204030204" pitchFamily="34" charset="0"/>
                <a:cs typeface="Calibri" panose="020F0502020204030204" pitchFamily="34" charset="0"/>
              </a:rPr>
              <a:t>Annuities are issued by Security Benefit Life Insurance Company (SBL) in all states except New York.</a:t>
            </a:r>
          </a:p>
          <a:p>
            <a:pPr>
              <a:lnSpc>
                <a:spcPct val="100000"/>
              </a:lnSpc>
              <a:spcBef>
                <a:spcPts val="300"/>
              </a:spcBef>
            </a:pPr>
            <a:endParaRPr lang="en-US" sz="904" dirty="0"/>
          </a:p>
        </p:txBody>
      </p:sp>
      <p:sp>
        <p:nvSpPr>
          <p:cNvPr id="4" name="Date Placeholder 3">
            <a:extLst>
              <a:ext uri="{FF2B5EF4-FFF2-40B4-BE49-F238E27FC236}">
                <a16:creationId xmlns:a16="http://schemas.microsoft.com/office/drawing/2014/main" id="{E537D1F4-66C3-9F44-8B90-DFDCC8574AA6}"/>
              </a:ext>
            </a:extLst>
          </p:cNvPr>
          <p:cNvSpPr>
            <a:spLocks noGrp="1"/>
          </p:cNvSpPr>
          <p:nvPr>
            <p:ph type="dt" sz="half" idx="2"/>
          </p:nvPr>
        </p:nvSpPr>
        <p:spPr>
          <a:xfrm>
            <a:off x="4728200" y="6150745"/>
            <a:ext cx="746479" cy="229158"/>
          </a:xfrm>
        </p:spPr>
        <p:txBody>
          <a:bodyPr/>
          <a:lstStyle/>
          <a:p>
            <a:pPr algn="ctr"/>
            <a:r>
              <a:rPr lang="en-US"/>
              <a:t>2026/01/05</a:t>
            </a:r>
            <a:endParaRPr lang="en-US" dirty="0"/>
          </a:p>
        </p:txBody>
      </p:sp>
      <p:sp>
        <p:nvSpPr>
          <p:cNvPr id="6" name="Footer Placeholder 4">
            <a:extLst>
              <a:ext uri="{FF2B5EF4-FFF2-40B4-BE49-F238E27FC236}">
                <a16:creationId xmlns:a16="http://schemas.microsoft.com/office/drawing/2014/main" id="{6DADEB64-9539-044D-AF6F-0A4A4F7E6A1C}"/>
              </a:ext>
            </a:extLst>
          </p:cNvPr>
          <p:cNvSpPr>
            <a:spLocks noGrp="1"/>
          </p:cNvSpPr>
          <p:nvPr>
            <p:ph type="ftr" sz="quarter" idx="3"/>
          </p:nvPr>
        </p:nvSpPr>
        <p:spPr>
          <a:xfrm>
            <a:off x="2562517" y="6150745"/>
            <a:ext cx="2051700" cy="229158"/>
          </a:xfrm>
        </p:spPr>
        <p:txBody>
          <a:bodyPr/>
          <a:lstStyle/>
          <a:p>
            <a:r>
              <a:rPr lang="en-US" b="0">
                <a:latin typeface="Calibri" panose="020F0502020204030204" pitchFamily="34" charset="0"/>
              </a:rPr>
              <a:t>SB-10032-72</a:t>
            </a:r>
            <a:endParaRPr lang="en-US" b="0" dirty="0">
              <a:latin typeface="Calibri" panose="020F0502020204030204" pitchFamily="34" charset="0"/>
            </a:endParaRPr>
          </a:p>
        </p:txBody>
      </p:sp>
      <p:sp>
        <p:nvSpPr>
          <p:cNvPr id="7" name="Slide Number Placeholder 5">
            <a:extLst>
              <a:ext uri="{FF2B5EF4-FFF2-40B4-BE49-F238E27FC236}">
                <a16:creationId xmlns:a16="http://schemas.microsoft.com/office/drawing/2014/main" id="{8D48FBB0-3105-D542-840D-29054A49DD51}"/>
              </a:ext>
            </a:extLst>
          </p:cNvPr>
          <p:cNvSpPr>
            <a:spLocks noGrp="1"/>
          </p:cNvSpPr>
          <p:nvPr>
            <p:ph type="sldNum" sz="quarter" idx="4"/>
          </p:nvPr>
        </p:nvSpPr>
        <p:spPr>
          <a:xfrm>
            <a:off x="5588662" y="6150747"/>
            <a:ext cx="507338" cy="229157"/>
          </a:xfrm>
        </p:spPr>
        <p:txBody>
          <a:bodyPr/>
          <a:lstStyle/>
          <a:p>
            <a:fld id="{D0C23CAC-3615-4471-B9FB-AB376FAFF36C}" type="slidenum">
              <a:rPr lang="en-US" smtClean="0">
                <a:latin typeface="Calibri" panose="020F0502020204030204" pitchFamily="34" charset="0"/>
                <a:cs typeface="Calibri" panose="020F0502020204030204" pitchFamily="34" charset="0"/>
              </a:rPr>
              <a:pPr/>
              <a:t>29</a:t>
            </a:fld>
            <a:endParaRPr lang="en-US" dirty="0">
              <a:latin typeface="Calibri" panose="020F0502020204030204" pitchFamily="34" charset="0"/>
              <a:cs typeface="Calibri" panose="020F0502020204030204" pitchFamily="34" charset="0"/>
            </a:endParaRPr>
          </a:p>
        </p:txBody>
      </p:sp>
      <p:sp>
        <p:nvSpPr>
          <p:cNvPr id="10" name="Text Placeholder 2">
            <a:extLst>
              <a:ext uri="{FF2B5EF4-FFF2-40B4-BE49-F238E27FC236}">
                <a16:creationId xmlns:a16="http://schemas.microsoft.com/office/drawing/2014/main" id="{4131A88C-EA02-195F-FB70-30640DBFEAD2}"/>
              </a:ext>
            </a:extLst>
          </p:cNvPr>
          <p:cNvSpPr>
            <a:spLocks noGrp="1"/>
          </p:cNvSpPr>
          <p:nvPr>
            <p:ph type="body" sz="quarter" idx="12"/>
          </p:nvPr>
        </p:nvSpPr>
        <p:spPr/>
        <p:txBody>
          <a:bodyPr>
            <a:normAutofit/>
          </a:bodyPr>
          <a:lstStyle/>
          <a:p>
            <a:endParaRPr lang="en-US" sz="1200" dirty="0"/>
          </a:p>
        </p:txBody>
      </p:sp>
    </p:spTree>
    <p:extLst>
      <p:ext uri="{BB962C8B-B14F-4D97-AF65-F5344CB8AC3E}">
        <p14:creationId xmlns:p14="http://schemas.microsoft.com/office/powerpoint/2010/main" val="4235424075"/>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SB-Corporate-Template</Template>
  <TotalTime>5261</TotalTime>
  <Words>4629</Words>
  <Application>Microsoft Macintosh PowerPoint</Application>
  <PresentationFormat>Widescreen</PresentationFormat>
  <Paragraphs>475</Paragraphs>
  <Slides>29</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Calibri Light</vt:lpstr>
      <vt:lpstr>ProximaNova-Regular</vt:lpstr>
      <vt:lpstr>Calibri</vt:lpstr>
      <vt:lpstr>Arial</vt:lpstr>
      <vt:lpstr>Wingdings</vt:lpstr>
      <vt:lpstr>SB-Foundations-Wide</vt:lpstr>
      <vt:lpstr>Keys to Success During the Great Wealth Transfer</vt:lpstr>
      <vt:lpstr>Speaker Slide</vt:lpstr>
      <vt:lpstr>Agenda</vt:lpstr>
      <vt:lpstr>Your Next Opportunity:  “The Great Wealth Transfer”</vt:lpstr>
      <vt:lpstr>The Great Wealth Transfer is Happening — Right Now</vt:lpstr>
      <vt:lpstr>The Transfer of Assets is Inevitable — Retention is Not</vt:lpstr>
      <vt:lpstr>The Retention Challenge</vt:lpstr>
      <vt:lpstr>The Planning Gap that Puts Families — and Advisors — at Risk</vt:lpstr>
      <vt:lpstr>The Planning Gap that Puts Families — and Advisors — at Risk</vt:lpstr>
      <vt:lpstr>Next Generation Heirs Have Different Expectations — and Decision Drivers</vt:lpstr>
      <vt:lpstr>          Keys to Success: Three Actions That Drive Retention During the Great Wealth Transfer</vt:lpstr>
      <vt:lpstr>Engage Heirs Early</vt:lpstr>
      <vt:lpstr>Ideas for Proactive Beneficiary Outreach</vt:lpstr>
      <vt:lpstr>Estate Planning: Where Multigenerational Relationships Begin</vt:lpstr>
      <vt:lpstr>Assess Your Practice and Your Clients</vt:lpstr>
      <vt:lpstr>Guide Beneficiaries Through Inherited Assets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Corporate Template</dc:title>
  <dc:creator>Doel, Kevin</dc:creator>
  <cp:lastModifiedBy>Galitzer, Max</cp:lastModifiedBy>
  <cp:revision>79</cp:revision>
  <cp:lastPrinted>2024-05-07T20:31:50Z</cp:lastPrinted>
  <dcterms:created xsi:type="dcterms:W3CDTF">2023-06-01T13:08:45Z</dcterms:created>
  <dcterms:modified xsi:type="dcterms:W3CDTF">2026-05-14T14:08:44Z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