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2.xml" ContentType="application/vnd.openxmlformats-officedocument.drawingml.chart+xml"/>
  <Override PartName="/ppt/notesSlides/notesSlide23.xml" ContentType="application/vnd.openxmlformats-officedocument.presentationml.notesSlide+xml"/>
  <Override PartName="/ppt/charts/chart3.xml" ContentType="application/vnd.openxmlformats-officedocument.drawingml.chart+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rts/chart4.xml" ContentType="application/vnd.openxmlformats-officedocument.drawingml.chart+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768" r:id="rId1"/>
  </p:sldMasterIdLst>
  <p:notesMasterIdLst>
    <p:notesMasterId r:id="rId41"/>
  </p:notesMasterIdLst>
  <p:handoutMasterIdLst>
    <p:handoutMasterId r:id="rId42"/>
  </p:handoutMasterIdLst>
  <p:sldIdLst>
    <p:sldId id="280" r:id="rId2"/>
    <p:sldId id="257" r:id="rId3"/>
    <p:sldId id="285" r:id="rId4"/>
    <p:sldId id="286" r:id="rId5"/>
    <p:sldId id="337" r:id="rId6"/>
    <p:sldId id="288" r:id="rId7"/>
    <p:sldId id="338" r:id="rId8"/>
    <p:sldId id="339" r:id="rId9"/>
    <p:sldId id="340" r:id="rId10"/>
    <p:sldId id="341" r:id="rId11"/>
    <p:sldId id="342" r:id="rId12"/>
    <p:sldId id="343" r:id="rId13"/>
    <p:sldId id="344" r:id="rId14"/>
    <p:sldId id="345" r:id="rId15"/>
    <p:sldId id="289" r:id="rId16"/>
    <p:sldId id="290" r:id="rId17"/>
    <p:sldId id="291" r:id="rId18"/>
    <p:sldId id="293" r:id="rId19"/>
    <p:sldId id="294" r:id="rId20"/>
    <p:sldId id="319" r:id="rId21"/>
    <p:sldId id="355" r:id="rId22"/>
    <p:sldId id="298" r:id="rId23"/>
    <p:sldId id="299" r:id="rId24"/>
    <p:sldId id="300" r:id="rId25"/>
    <p:sldId id="301" r:id="rId26"/>
    <p:sldId id="308" r:id="rId27"/>
    <p:sldId id="303" r:id="rId28"/>
    <p:sldId id="317" r:id="rId29"/>
    <p:sldId id="316" r:id="rId30"/>
    <p:sldId id="307" r:id="rId31"/>
    <p:sldId id="315" r:id="rId32"/>
    <p:sldId id="325" r:id="rId33"/>
    <p:sldId id="311" r:id="rId34"/>
    <p:sldId id="312" r:id="rId35"/>
    <p:sldId id="314" r:id="rId36"/>
    <p:sldId id="318" r:id="rId37"/>
    <p:sldId id="323" r:id="rId38"/>
    <p:sldId id="324" r:id="rId39"/>
    <p:sldId id="273" r:id="rId40"/>
  </p:sldIdLst>
  <p:sldSz cx="9144000" cy="5157788"/>
  <p:notesSz cx="7315200" cy="9601200"/>
  <p:defaultTextStyle>
    <a:defPPr>
      <a:defRPr lang="en-US"/>
    </a:defPPr>
    <a:lvl1pPr marL="0" algn="l" defTabSz="343220" rtl="0" eaLnBrk="1" latinLnBrk="0" hangingPunct="1">
      <a:defRPr sz="1351" kern="1200">
        <a:solidFill>
          <a:schemeClr val="tx1"/>
        </a:solidFill>
        <a:latin typeface="+mn-lt"/>
        <a:ea typeface="+mn-ea"/>
        <a:cs typeface="+mn-cs"/>
      </a:defRPr>
    </a:lvl1pPr>
    <a:lvl2pPr marL="343220" algn="l" defTabSz="343220" rtl="0" eaLnBrk="1" latinLnBrk="0" hangingPunct="1">
      <a:defRPr sz="1351" kern="1200">
        <a:solidFill>
          <a:schemeClr val="tx1"/>
        </a:solidFill>
        <a:latin typeface="+mn-lt"/>
        <a:ea typeface="+mn-ea"/>
        <a:cs typeface="+mn-cs"/>
      </a:defRPr>
    </a:lvl2pPr>
    <a:lvl3pPr marL="686440" algn="l" defTabSz="343220" rtl="0" eaLnBrk="1" latinLnBrk="0" hangingPunct="1">
      <a:defRPr sz="1351" kern="1200">
        <a:solidFill>
          <a:schemeClr val="tx1"/>
        </a:solidFill>
        <a:latin typeface="+mn-lt"/>
        <a:ea typeface="+mn-ea"/>
        <a:cs typeface="+mn-cs"/>
      </a:defRPr>
    </a:lvl3pPr>
    <a:lvl4pPr marL="1029660" algn="l" defTabSz="343220" rtl="0" eaLnBrk="1" latinLnBrk="0" hangingPunct="1">
      <a:defRPr sz="1351" kern="1200">
        <a:solidFill>
          <a:schemeClr val="tx1"/>
        </a:solidFill>
        <a:latin typeface="+mn-lt"/>
        <a:ea typeface="+mn-ea"/>
        <a:cs typeface="+mn-cs"/>
      </a:defRPr>
    </a:lvl4pPr>
    <a:lvl5pPr marL="1372880" algn="l" defTabSz="343220" rtl="0" eaLnBrk="1" latinLnBrk="0" hangingPunct="1">
      <a:defRPr sz="1351" kern="1200">
        <a:solidFill>
          <a:schemeClr val="tx1"/>
        </a:solidFill>
        <a:latin typeface="+mn-lt"/>
        <a:ea typeface="+mn-ea"/>
        <a:cs typeface="+mn-cs"/>
      </a:defRPr>
    </a:lvl5pPr>
    <a:lvl6pPr marL="1716100" algn="l" defTabSz="343220" rtl="0" eaLnBrk="1" latinLnBrk="0" hangingPunct="1">
      <a:defRPr sz="1351" kern="1200">
        <a:solidFill>
          <a:schemeClr val="tx1"/>
        </a:solidFill>
        <a:latin typeface="+mn-lt"/>
        <a:ea typeface="+mn-ea"/>
        <a:cs typeface="+mn-cs"/>
      </a:defRPr>
    </a:lvl6pPr>
    <a:lvl7pPr marL="2059320" algn="l" defTabSz="343220" rtl="0" eaLnBrk="1" latinLnBrk="0" hangingPunct="1">
      <a:defRPr sz="1351" kern="1200">
        <a:solidFill>
          <a:schemeClr val="tx1"/>
        </a:solidFill>
        <a:latin typeface="+mn-lt"/>
        <a:ea typeface="+mn-ea"/>
        <a:cs typeface="+mn-cs"/>
      </a:defRPr>
    </a:lvl7pPr>
    <a:lvl8pPr marL="2402540" algn="l" defTabSz="343220" rtl="0" eaLnBrk="1" latinLnBrk="0" hangingPunct="1">
      <a:defRPr sz="1351" kern="1200">
        <a:solidFill>
          <a:schemeClr val="tx1"/>
        </a:solidFill>
        <a:latin typeface="+mn-lt"/>
        <a:ea typeface="+mn-ea"/>
        <a:cs typeface="+mn-cs"/>
      </a:defRPr>
    </a:lvl8pPr>
    <a:lvl9pPr marL="2745760" algn="l" defTabSz="343220" rtl="0" eaLnBrk="1" latinLnBrk="0" hangingPunct="1">
      <a:defRPr sz="1351"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5" userDrawn="1">
          <p15:clr>
            <a:srgbClr val="A4A3A4"/>
          </p15:clr>
        </p15:guide>
        <p15:guide id="2" pos="2250" userDrawn="1">
          <p15:clr>
            <a:srgbClr val="A4A3A4"/>
          </p15:clr>
        </p15:guide>
        <p15:guide id="3" orient="horz" pos="3177" userDrawn="1">
          <p15:clr>
            <a:srgbClr val="A4A3A4"/>
          </p15:clr>
        </p15:guide>
        <p15:guide id="4" pos="288"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lesher, Melissa" initials=""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ED85F"/>
    <a:srgbClr val="FFAE28"/>
    <a:srgbClr val="EBAE3C"/>
    <a:srgbClr val="E2A950"/>
    <a:srgbClr val="6A6B3F"/>
    <a:srgbClr val="74B8DB"/>
    <a:srgbClr val="C8DC84"/>
    <a:srgbClr val="E9EBED"/>
    <a:srgbClr val="000000"/>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683" autoAdjust="0"/>
    <p:restoredTop sz="70050" autoAdjust="0"/>
  </p:normalViewPr>
  <p:slideViewPr>
    <p:cSldViewPr snapToGrid="0" showGuides="1">
      <p:cViewPr varScale="1">
        <p:scale>
          <a:sx n="97" d="100"/>
          <a:sy n="97" d="100"/>
        </p:scale>
        <p:origin x="200" y="680"/>
      </p:cViewPr>
      <p:guideLst>
        <p:guide orient="horz" pos="1625"/>
        <p:guide pos="2250"/>
        <p:guide orient="horz" pos="3177"/>
        <p:guide pos="288"/>
      </p:guideLst>
    </p:cSldViewPr>
  </p:slideViewPr>
  <p:notesTextViewPr>
    <p:cViewPr>
      <p:scale>
        <a:sx n="1" d="1"/>
        <a:sy n="1" d="1"/>
      </p:scale>
      <p:origin x="0" y="0"/>
    </p:cViewPr>
  </p:notesTextViewPr>
  <p:notesViewPr>
    <p:cSldViewPr snapToGrid="0" showGuides="1">
      <p:cViewPr varScale="1">
        <p:scale>
          <a:sx n="58" d="100"/>
          <a:sy n="58" d="100"/>
        </p:scale>
        <p:origin x="3158" y="48"/>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Series 1</c:v>
                </c:pt>
              </c:strCache>
            </c:strRef>
          </c:tx>
          <c:spPr>
            <a:ln w="19050">
              <a:solidFill>
                <a:schemeClr val="bg1"/>
              </a:solidFill>
            </a:ln>
          </c:spPr>
          <c:dPt>
            <c:idx val="0"/>
            <c:bubble3D val="0"/>
            <c:spPr>
              <a:solidFill>
                <a:srgbClr val="BED85F"/>
              </a:solidFill>
              <a:ln w="19050">
                <a:solidFill>
                  <a:schemeClr val="bg1"/>
                </a:solidFill>
              </a:ln>
            </c:spPr>
            <c:extLst>
              <c:ext xmlns:c16="http://schemas.microsoft.com/office/drawing/2014/chart" uri="{C3380CC4-5D6E-409C-BE32-E72D297353CC}">
                <c16:uniqueId val="{00000001-BA26-47C8-B965-8C706FED78F6}"/>
              </c:ext>
            </c:extLst>
          </c:dPt>
          <c:dPt>
            <c:idx val="1"/>
            <c:bubble3D val="0"/>
            <c:spPr>
              <a:solidFill>
                <a:schemeClr val="accent3">
                  <a:lumMod val="40000"/>
                  <a:lumOff val="60000"/>
                </a:schemeClr>
              </a:solidFill>
              <a:ln w="19050">
                <a:solidFill>
                  <a:schemeClr val="bg1"/>
                </a:solidFill>
              </a:ln>
            </c:spPr>
            <c:extLst>
              <c:ext xmlns:c16="http://schemas.microsoft.com/office/drawing/2014/chart" uri="{C3380CC4-5D6E-409C-BE32-E72D297353CC}">
                <c16:uniqueId val="{00000002-BA26-47C8-B965-8C706FED78F6}"/>
              </c:ext>
            </c:extLst>
          </c:dPt>
          <c:dPt>
            <c:idx val="2"/>
            <c:bubble3D val="0"/>
            <c:spPr>
              <a:solidFill>
                <a:schemeClr val="bg1">
                  <a:lumMod val="50000"/>
                </a:schemeClr>
              </a:solidFill>
              <a:ln w="19050">
                <a:solidFill>
                  <a:schemeClr val="bg1"/>
                </a:solidFill>
              </a:ln>
            </c:spPr>
            <c:extLst>
              <c:ext xmlns:c16="http://schemas.microsoft.com/office/drawing/2014/chart" uri="{C3380CC4-5D6E-409C-BE32-E72D297353CC}">
                <c16:uniqueId val="{00000003-BA26-47C8-B965-8C706FED78F6}"/>
              </c:ext>
            </c:extLst>
          </c:dPt>
          <c:dPt>
            <c:idx val="3"/>
            <c:bubble3D val="0"/>
            <c:extLst>
              <c:ext xmlns:c16="http://schemas.microsoft.com/office/drawing/2014/chart" uri="{C3380CC4-5D6E-409C-BE32-E72D297353CC}">
                <c16:uniqueId val="{00000000-BA26-47C8-B965-8C706FED78F6}"/>
              </c:ext>
            </c:extLst>
          </c:dPt>
          <c:dLbls>
            <c:dLbl>
              <c:idx val="0"/>
              <c:delete val="1"/>
              <c:extLst>
                <c:ext xmlns:c15="http://schemas.microsoft.com/office/drawing/2012/chart" uri="{CE6537A1-D6FC-4f65-9D91-7224C49458BB}"/>
                <c:ext xmlns:c16="http://schemas.microsoft.com/office/drawing/2014/chart" uri="{C3380CC4-5D6E-409C-BE32-E72D297353CC}">
                  <c16:uniqueId val="{00000001-BA26-47C8-B965-8C706FED78F6}"/>
                </c:ext>
              </c:extLst>
            </c:dLbl>
            <c:dLbl>
              <c:idx val="1"/>
              <c:delete val="1"/>
              <c:extLst>
                <c:ext xmlns:c15="http://schemas.microsoft.com/office/drawing/2012/chart" uri="{CE6537A1-D6FC-4f65-9D91-7224C49458BB}"/>
                <c:ext xmlns:c16="http://schemas.microsoft.com/office/drawing/2014/chart" uri="{C3380CC4-5D6E-409C-BE32-E72D297353CC}">
                  <c16:uniqueId val="{00000002-BA26-47C8-B965-8C706FED78F6}"/>
                </c:ext>
              </c:extLst>
            </c:dLbl>
            <c:dLbl>
              <c:idx val="2"/>
              <c:delete val="1"/>
              <c:extLst>
                <c:ext xmlns:c15="http://schemas.microsoft.com/office/drawing/2012/chart" uri="{CE6537A1-D6FC-4f65-9D91-7224C49458BB}"/>
                <c:ext xmlns:c16="http://schemas.microsoft.com/office/drawing/2014/chart" uri="{C3380CC4-5D6E-409C-BE32-E72D297353CC}">
                  <c16:uniqueId val="{00000003-BA26-47C8-B965-8C706FED78F6}"/>
                </c:ext>
              </c:extLst>
            </c:dLbl>
            <c:dLbl>
              <c:idx val="3"/>
              <c:layout>
                <c:manualLayout>
                  <c:x val="-0.10307413300045216"/>
                  <c:y val="-0.10745537217633515"/>
                </c:manualLayout>
              </c:layou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0-BA26-47C8-B965-8C706FED78F6}"/>
                </c:ext>
              </c:extLst>
            </c:dLbl>
            <c:spPr>
              <a:noFill/>
              <a:ln>
                <a:noFill/>
              </a:ln>
              <a:effectLst/>
            </c:spPr>
            <c:txPr>
              <a:bodyPr rot="0" spcFirstLastPara="1" vertOverflow="ellipsis" vert="horz" wrap="square" lIns="38100" tIns="19050" rIns="38100" bIns="19050" anchor="ctr" anchorCtr="0">
                <a:spAutoFit/>
              </a:bodyPr>
              <a:lstStyle/>
              <a:p>
                <a:pPr>
                  <a:defRPr sz="1197" b="0" i="0" u="none" strike="noStrike" kern="1200" baseline="0">
                    <a:solidFill>
                      <a:schemeClr val="bg2">
                        <a:lumMod val="50000"/>
                      </a:schemeClr>
                    </a:solidFill>
                    <a:latin typeface="+mn-lt"/>
                    <a:ea typeface="+mn-ea"/>
                    <a:cs typeface="+mn-cs"/>
                  </a:defRPr>
                </a:pPr>
                <a:endParaRPr lang="en-US"/>
              </a:p>
            </c:txPr>
            <c:showLegendKey val="0"/>
            <c:showVal val="0"/>
            <c:showCatName val="0"/>
            <c:showSerName val="0"/>
            <c:showPercent val="1"/>
            <c:showBubbleSize val="0"/>
            <c:showLeaderLines val="1"/>
            <c:extLst>
              <c:ext xmlns:c15="http://schemas.microsoft.com/office/drawing/2012/chart" uri="{CE6537A1-D6FC-4f65-9D91-7224C49458BB}">
                <c15:spPr xmlns:c15="http://schemas.microsoft.com/office/drawing/2012/chart">
                  <a:prstGeom prst="rect">
                    <a:avLst/>
                  </a:prstGeom>
                </c15:spPr>
              </c:ext>
            </c:extLst>
          </c:dLbls>
          <c:cat>
            <c:strRef>
              <c:f>Sheet1!$A$2:$A$4</c:f>
              <c:strCache>
                <c:ptCount val="3"/>
                <c:pt idx="0">
                  <c:v>Personal Savings</c:v>
                </c:pt>
                <c:pt idx="1">
                  <c:v>Social Security</c:v>
                </c:pt>
                <c:pt idx="2">
                  <c:v>State Pension</c:v>
                </c:pt>
              </c:strCache>
            </c:strRef>
          </c:cat>
          <c:val>
            <c:numRef>
              <c:f>Sheet1!$B$2:$B$4</c:f>
              <c:numCache>
                <c:formatCode>General</c:formatCode>
                <c:ptCount val="3"/>
                <c:pt idx="0">
                  <c:v>0.4</c:v>
                </c:pt>
                <c:pt idx="1">
                  <c:v>0.25</c:v>
                </c:pt>
                <c:pt idx="2">
                  <c:v>0.35</c:v>
                </c:pt>
              </c:numCache>
            </c:numRef>
          </c:val>
          <c:extLst>
            <c:ext xmlns:c16="http://schemas.microsoft.com/office/drawing/2014/chart" uri="{C3380CC4-5D6E-409C-BE32-E72D297353CC}">
              <c16:uniqueId val="{00000000-FF27-4075-9465-C8C7D42EA832}"/>
            </c:ext>
          </c:extLst>
        </c:ser>
        <c:dLbls>
          <c:showLegendKey val="0"/>
          <c:showVal val="0"/>
          <c:showCatName val="0"/>
          <c:showSerName val="0"/>
          <c:showPercent val="1"/>
          <c:showBubbleSize val="0"/>
          <c:showLeaderLines val="1"/>
        </c:dLbls>
        <c:firstSliceAng val="0"/>
        <c:holeSize val="73"/>
      </c:doughnutChart>
      <c:spPr>
        <a:noFill/>
        <a:ln>
          <a:noFill/>
        </a:ln>
        <a:effectLst/>
      </c:spPr>
    </c:plotArea>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2719872911829003E-2"/>
          <c:y val="3.4722222222222224E-2"/>
          <c:w val="0.61807340681973499"/>
          <c:h val="0.885763640340412"/>
        </c:manualLayout>
      </c:layout>
      <c:barChart>
        <c:barDir val="col"/>
        <c:grouping val="stacked"/>
        <c:varyColors val="0"/>
        <c:ser>
          <c:idx val="0"/>
          <c:order val="0"/>
          <c:tx>
            <c:strRef>
              <c:f>Sheet1!$B$1</c:f>
              <c:strCache>
                <c:ptCount val="1"/>
                <c:pt idx="0">
                  <c:v>Pension</c:v>
                </c:pt>
              </c:strCache>
            </c:strRef>
          </c:tx>
          <c:spPr>
            <a:solidFill>
              <a:schemeClr val="accent3">
                <a:lumMod val="40000"/>
                <a:lumOff val="60000"/>
              </a:schemeClr>
            </a:solidFill>
            <a:ln>
              <a:noFill/>
            </a:ln>
          </c:spPr>
          <c:invertIfNegative val="0"/>
          <c:cat>
            <c:numRef>
              <c:f>Sheet1!$A$2:$A$5</c:f>
              <c:numCache>
                <c:formatCode>General</c:formatCode>
                <c:ptCount val="4"/>
                <c:pt idx="0">
                  <c:v>60</c:v>
                </c:pt>
                <c:pt idx="1">
                  <c:v>62</c:v>
                </c:pt>
                <c:pt idx="2">
                  <c:v>67</c:v>
                </c:pt>
                <c:pt idx="3">
                  <c:v>70</c:v>
                </c:pt>
              </c:numCache>
            </c:numRef>
          </c:cat>
          <c:val>
            <c:numRef>
              <c:f>Sheet1!$B$2:$B$5</c:f>
              <c:numCache>
                <c:formatCode>General</c:formatCode>
                <c:ptCount val="4"/>
                <c:pt idx="0">
                  <c:v>50</c:v>
                </c:pt>
                <c:pt idx="1">
                  <c:v>50</c:v>
                </c:pt>
                <c:pt idx="2">
                  <c:v>50</c:v>
                </c:pt>
                <c:pt idx="3">
                  <c:v>50</c:v>
                </c:pt>
              </c:numCache>
            </c:numRef>
          </c:val>
          <c:extLst>
            <c:ext xmlns:c16="http://schemas.microsoft.com/office/drawing/2014/chart" uri="{C3380CC4-5D6E-409C-BE32-E72D297353CC}">
              <c16:uniqueId val="{00000000-9306-914A-A278-F953750C7C35}"/>
            </c:ext>
          </c:extLst>
        </c:ser>
        <c:ser>
          <c:idx val="1"/>
          <c:order val="1"/>
          <c:tx>
            <c:strRef>
              <c:f>Sheet1!$C$1</c:f>
              <c:strCache>
                <c:ptCount val="1"/>
                <c:pt idx="0">
                  <c:v>Social Security</c:v>
                </c:pt>
              </c:strCache>
            </c:strRef>
          </c:tx>
          <c:spPr>
            <a:solidFill>
              <a:schemeClr val="bg1">
                <a:lumMod val="50000"/>
              </a:schemeClr>
            </a:solidFill>
            <a:ln>
              <a:noFill/>
            </a:ln>
            <a:scene3d>
              <a:camera prst="orthographicFront"/>
              <a:lightRig rig="threePt" dir="t"/>
            </a:scene3d>
          </c:spPr>
          <c:invertIfNegative val="0"/>
          <c:dPt>
            <c:idx val="2"/>
            <c:invertIfNegative val="0"/>
            <c:bubble3D val="0"/>
            <c:extLst>
              <c:ext xmlns:c16="http://schemas.microsoft.com/office/drawing/2014/chart" uri="{C3380CC4-5D6E-409C-BE32-E72D297353CC}">
                <c16:uniqueId val="{00000001-9306-914A-A278-F953750C7C35}"/>
              </c:ext>
            </c:extLst>
          </c:dPt>
          <c:dPt>
            <c:idx val="3"/>
            <c:invertIfNegative val="0"/>
            <c:bubble3D val="0"/>
            <c:extLst>
              <c:ext xmlns:c16="http://schemas.microsoft.com/office/drawing/2014/chart" uri="{C3380CC4-5D6E-409C-BE32-E72D297353CC}">
                <c16:uniqueId val="{00000002-9306-914A-A278-F953750C7C35}"/>
              </c:ext>
            </c:extLst>
          </c:dPt>
          <c:cat>
            <c:numRef>
              <c:f>Sheet1!$A$2:$A$5</c:f>
              <c:numCache>
                <c:formatCode>General</c:formatCode>
                <c:ptCount val="4"/>
                <c:pt idx="0">
                  <c:v>60</c:v>
                </c:pt>
                <c:pt idx="1">
                  <c:v>62</c:v>
                </c:pt>
                <c:pt idx="2">
                  <c:v>67</c:v>
                </c:pt>
                <c:pt idx="3">
                  <c:v>70</c:v>
                </c:pt>
              </c:numCache>
            </c:numRef>
          </c:cat>
          <c:val>
            <c:numRef>
              <c:f>Sheet1!$C$2:$C$5</c:f>
              <c:numCache>
                <c:formatCode>General</c:formatCode>
                <c:ptCount val="4"/>
                <c:pt idx="0">
                  <c:v>0</c:v>
                </c:pt>
                <c:pt idx="1">
                  <c:v>20</c:v>
                </c:pt>
                <c:pt idx="2">
                  <c:v>35</c:v>
                </c:pt>
                <c:pt idx="3">
                  <c:v>50</c:v>
                </c:pt>
              </c:numCache>
            </c:numRef>
          </c:val>
          <c:extLst>
            <c:ext xmlns:c16="http://schemas.microsoft.com/office/drawing/2014/chart" uri="{C3380CC4-5D6E-409C-BE32-E72D297353CC}">
              <c16:uniqueId val="{00000003-9306-914A-A278-F953750C7C35}"/>
            </c:ext>
          </c:extLst>
        </c:ser>
        <c:dLbls>
          <c:showLegendKey val="0"/>
          <c:showVal val="0"/>
          <c:showCatName val="0"/>
          <c:showSerName val="0"/>
          <c:showPercent val="0"/>
          <c:showBubbleSize val="0"/>
        </c:dLbls>
        <c:gapWidth val="45"/>
        <c:overlap val="100"/>
        <c:axId val="83262848"/>
        <c:axId val="83694720"/>
      </c:barChart>
      <c:catAx>
        <c:axId val="83262848"/>
        <c:scaling>
          <c:orientation val="minMax"/>
        </c:scaling>
        <c:delete val="0"/>
        <c:axPos val="b"/>
        <c:numFmt formatCode="General" sourceLinked="1"/>
        <c:majorTickMark val="out"/>
        <c:minorTickMark val="none"/>
        <c:tickLblPos val="nextTo"/>
        <c:spPr>
          <a:ln>
            <a:noFill/>
          </a:ln>
        </c:spPr>
        <c:txPr>
          <a:bodyPr anchor="t"/>
          <a:lstStyle/>
          <a:p>
            <a:pPr>
              <a:defRPr b="0" i="0" baseline="0">
                <a:solidFill>
                  <a:schemeClr val="accent6"/>
                </a:solidFill>
              </a:defRPr>
            </a:pPr>
            <a:endParaRPr lang="en-US"/>
          </a:p>
        </c:txPr>
        <c:crossAx val="83694720"/>
        <c:crosses val="autoZero"/>
        <c:auto val="1"/>
        <c:lblAlgn val="ctr"/>
        <c:lblOffset val="100"/>
        <c:noMultiLvlLbl val="0"/>
      </c:catAx>
      <c:valAx>
        <c:axId val="83694720"/>
        <c:scaling>
          <c:orientation val="minMax"/>
          <c:max val="134"/>
        </c:scaling>
        <c:delete val="0"/>
        <c:axPos val="l"/>
        <c:numFmt formatCode="General" sourceLinked="1"/>
        <c:majorTickMark val="none"/>
        <c:minorTickMark val="none"/>
        <c:tickLblPos val="none"/>
        <c:spPr>
          <a:noFill/>
          <a:ln w="28575" cap="sq" cmpd="sng" algn="ctr">
            <a:solidFill>
              <a:schemeClr val="accent3"/>
            </a:solidFill>
            <a:prstDash val="solid"/>
            <a:miter lim="800000"/>
          </a:ln>
          <a:effectLst/>
        </c:spPr>
        <c:txPr>
          <a:bodyPr/>
          <a:lstStyle/>
          <a:p>
            <a:pPr>
              <a:defRPr>
                <a:solidFill>
                  <a:schemeClr val="tx1"/>
                </a:solidFill>
                <a:latin typeface="+mn-lt"/>
                <a:ea typeface="+mn-ea"/>
                <a:cs typeface="+mn-cs"/>
              </a:defRPr>
            </a:pPr>
            <a:endParaRPr lang="en-US"/>
          </a:p>
        </c:txPr>
        <c:crossAx val="83262848"/>
        <c:crosses val="autoZero"/>
        <c:crossBetween val="between"/>
      </c:valAx>
      <c:spPr>
        <a:noFill/>
        <a:ln w="25400" cmpd="sng">
          <a:noFill/>
        </a:ln>
        <a:scene3d>
          <a:camera prst="orthographicFront"/>
          <a:lightRig rig="threePt" dir="t"/>
        </a:scene3d>
      </c:spPr>
    </c:plotArea>
    <c:legend>
      <c:legendPos val="r"/>
      <c:layout>
        <c:manualLayout>
          <c:xMode val="edge"/>
          <c:yMode val="edge"/>
          <c:x val="0.62220429280370393"/>
          <c:y val="0.73092329999756767"/>
          <c:w val="0.26419634263715108"/>
          <c:h val="0.1495973514674302"/>
        </c:manualLayout>
      </c:layout>
      <c:overlay val="0"/>
      <c:txPr>
        <a:bodyPr/>
        <a:lstStyle/>
        <a:p>
          <a:pPr>
            <a:defRPr sz="1600">
              <a:solidFill>
                <a:schemeClr val="accent3"/>
              </a:solidFill>
            </a:defRPr>
          </a:pPr>
          <a:endParaRPr lang="en-US"/>
        </a:p>
      </c:txPr>
    </c:legend>
    <c:plotVisOnly val="1"/>
    <c:dispBlanksAs val="gap"/>
    <c:showDLblsOverMax val="0"/>
  </c:chart>
  <c:spPr>
    <a:ln w="6350" cmpd="sng">
      <a:noFill/>
    </a:ln>
  </c:spPr>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2719872911829003E-2"/>
          <c:y val="3.4722222222222224E-2"/>
          <c:w val="0.61807340681973499"/>
          <c:h val="0.885763640340412"/>
        </c:manualLayout>
      </c:layout>
      <c:barChart>
        <c:barDir val="col"/>
        <c:grouping val="stacked"/>
        <c:varyColors val="0"/>
        <c:ser>
          <c:idx val="0"/>
          <c:order val="0"/>
          <c:tx>
            <c:strRef>
              <c:f>Sheet1!$B$1</c:f>
              <c:strCache>
                <c:ptCount val="1"/>
                <c:pt idx="0">
                  <c:v>Pension</c:v>
                </c:pt>
              </c:strCache>
            </c:strRef>
          </c:tx>
          <c:spPr>
            <a:solidFill>
              <a:schemeClr val="accent3">
                <a:lumMod val="40000"/>
                <a:lumOff val="60000"/>
              </a:schemeClr>
            </a:solidFill>
            <a:ln>
              <a:noFill/>
            </a:ln>
          </c:spPr>
          <c:invertIfNegative val="0"/>
          <c:cat>
            <c:numRef>
              <c:f>Sheet1!$A$2:$A$5</c:f>
              <c:numCache>
                <c:formatCode>General</c:formatCode>
                <c:ptCount val="4"/>
                <c:pt idx="0">
                  <c:v>60</c:v>
                </c:pt>
                <c:pt idx="1">
                  <c:v>62</c:v>
                </c:pt>
                <c:pt idx="2">
                  <c:v>67</c:v>
                </c:pt>
                <c:pt idx="3">
                  <c:v>70</c:v>
                </c:pt>
              </c:numCache>
            </c:numRef>
          </c:cat>
          <c:val>
            <c:numRef>
              <c:f>Sheet1!$B$2:$B$5</c:f>
              <c:numCache>
                <c:formatCode>General</c:formatCode>
                <c:ptCount val="4"/>
                <c:pt idx="0">
                  <c:v>50</c:v>
                </c:pt>
                <c:pt idx="1">
                  <c:v>50</c:v>
                </c:pt>
                <c:pt idx="2">
                  <c:v>50</c:v>
                </c:pt>
                <c:pt idx="3">
                  <c:v>50</c:v>
                </c:pt>
              </c:numCache>
            </c:numRef>
          </c:val>
          <c:extLst>
            <c:ext xmlns:c16="http://schemas.microsoft.com/office/drawing/2014/chart" uri="{C3380CC4-5D6E-409C-BE32-E72D297353CC}">
              <c16:uniqueId val="{00000000-45EC-2246-9E36-ADDEE2602CA7}"/>
            </c:ext>
          </c:extLst>
        </c:ser>
        <c:ser>
          <c:idx val="1"/>
          <c:order val="1"/>
          <c:tx>
            <c:strRef>
              <c:f>Sheet1!$C$1</c:f>
              <c:strCache>
                <c:ptCount val="1"/>
                <c:pt idx="0">
                  <c:v>Social Security</c:v>
                </c:pt>
              </c:strCache>
            </c:strRef>
          </c:tx>
          <c:spPr>
            <a:solidFill>
              <a:schemeClr val="bg1">
                <a:lumMod val="50000"/>
              </a:schemeClr>
            </a:solidFill>
            <a:ln>
              <a:noFill/>
            </a:ln>
            <a:scene3d>
              <a:camera prst="orthographicFront"/>
              <a:lightRig rig="threePt" dir="t"/>
            </a:scene3d>
          </c:spPr>
          <c:invertIfNegative val="0"/>
          <c:dPt>
            <c:idx val="2"/>
            <c:invertIfNegative val="0"/>
            <c:bubble3D val="0"/>
            <c:extLst>
              <c:ext xmlns:c16="http://schemas.microsoft.com/office/drawing/2014/chart" uri="{C3380CC4-5D6E-409C-BE32-E72D297353CC}">
                <c16:uniqueId val="{00000001-45EC-2246-9E36-ADDEE2602CA7}"/>
              </c:ext>
            </c:extLst>
          </c:dPt>
          <c:dPt>
            <c:idx val="3"/>
            <c:invertIfNegative val="0"/>
            <c:bubble3D val="0"/>
            <c:extLst>
              <c:ext xmlns:c16="http://schemas.microsoft.com/office/drawing/2014/chart" uri="{C3380CC4-5D6E-409C-BE32-E72D297353CC}">
                <c16:uniqueId val="{00000002-45EC-2246-9E36-ADDEE2602CA7}"/>
              </c:ext>
            </c:extLst>
          </c:dPt>
          <c:cat>
            <c:numRef>
              <c:f>Sheet1!$A$2:$A$5</c:f>
              <c:numCache>
                <c:formatCode>General</c:formatCode>
                <c:ptCount val="4"/>
                <c:pt idx="0">
                  <c:v>60</c:v>
                </c:pt>
                <c:pt idx="1">
                  <c:v>62</c:v>
                </c:pt>
                <c:pt idx="2">
                  <c:v>67</c:v>
                </c:pt>
                <c:pt idx="3">
                  <c:v>70</c:v>
                </c:pt>
              </c:numCache>
            </c:numRef>
          </c:cat>
          <c:val>
            <c:numRef>
              <c:f>Sheet1!$C$2:$C$5</c:f>
              <c:numCache>
                <c:formatCode>General</c:formatCode>
                <c:ptCount val="4"/>
                <c:pt idx="0">
                  <c:v>0</c:v>
                </c:pt>
                <c:pt idx="1">
                  <c:v>20</c:v>
                </c:pt>
                <c:pt idx="2">
                  <c:v>35</c:v>
                </c:pt>
                <c:pt idx="3">
                  <c:v>50</c:v>
                </c:pt>
              </c:numCache>
            </c:numRef>
          </c:val>
          <c:extLst>
            <c:ext xmlns:c16="http://schemas.microsoft.com/office/drawing/2014/chart" uri="{C3380CC4-5D6E-409C-BE32-E72D297353CC}">
              <c16:uniqueId val="{00000003-45EC-2246-9E36-ADDEE2602CA7}"/>
            </c:ext>
          </c:extLst>
        </c:ser>
        <c:ser>
          <c:idx val="2"/>
          <c:order val="2"/>
          <c:tx>
            <c:strRef>
              <c:f>Sheet1!$D$1</c:f>
              <c:strCache>
                <c:ptCount val="1"/>
                <c:pt idx="0">
                  <c:v>Retirement Assets</c:v>
                </c:pt>
              </c:strCache>
            </c:strRef>
          </c:tx>
          <c:spPr>
            <a:solidFill>
              <a:srgbClr val="BED85F"/>
            </a:solidFill>
          </c:spPr>
          <c:invertIfNegative val="0"/>
          <c:cat>
            <c:numRef>
              <c:f>Sheet1!$A$2:$A$5</c:f>
              <c:numCache>
                <c:formatCode>General</c:formatCode>
                <c:ptCount val="4"/>
                <c:pt idx="0">
                  <c:v>60</c:v>
                </c:pt>
                <c:pt idx="1">
                  <c:v>62</c:v>
                </c:pt>
                <c:pt idx="2">
                  <c:v>67</c:v>
                </c:pt>
                <c:pt idx="3">
                  <c:v>70</c:v>
                </c:pt>
              </c:numCache>
            </c:numRef>
          </c:cat>
          <c:val>
            <c:numRef>
              <c:f>Sheet1!$D$2:$D$5</c:f>
              <c:numCache>
                <c:formatCode>General</c:formatCode>
                <c:ptCount val="4"/>
                <c:pt idx="0">
                  <c:v>80</c:v>
                </c:pt>
                <c:pt idx="1">
                  <c:v>60</c:v>
                </c:pt>
                <c:pt idx="2">
                  <c:v>45</c:v>
                </c:pt>
                <c:pt idx="3">
                  <c:v>30</c:v>
                </c:pt>
              </c:numCache>
            </c:numRef>
          </c:val>
          <c:extLst>
            <c:ext xmlns:c16="http://schemas.microsoft.com/office/drawing/2014/chart" uri="{C3380CC4-5D6E-409C-BE32-E72D297353CC}">
              <c16:uniqueId val="{00000004-45EC-2246-9E36-ADDEE2602CA7}"/>
            </c:ext>
          </c:extLst>
        </c:ser>
        <c:dLbls>
          <c:showLegendKey val="0"/>
          <c:showVal val="0"/>
          <c:showCatName val="0"/>
          <c:showSerName val="0"/>
          <c:showPercent val="0"/>
          <c:showBubbleSize val="0"/>
        </c:dLbls>
        <c:gapWidth val="45"/>
        <c:overlap val="100"/>
        <c:axId val="83262848"/>
        <c:axId val="83694720"/>
      </c:barChart>
      <c:catAx>
        <c:axId val="83262848"/>
        <c:scaling>
          <c:orientation val="minMax"/>
        </c:scaling>
        <c:delete val="0"/>
        <c:axPos val="b"/>
        <c:numFmt formatCode="General" sourceLinked="1"/>
        <c:majorTickMark val="out"/>
        <c:minorTickMark val="none"/>
        <c:tickLblPos val="nextTo"/>
        <c:spPr>
          <a:ln>
            <a:noFill/>
          </a:ln>
        </c:spPr>
        <c:txPr>
          <a:bodyPr anchor="t"/>
          <a:lstStyle/>
          <a:p>
            <a:pPr>
              <a:defRPr b="0" i="0" baseline="0">
                <a:solidFill>
                  <a:schemeClr val="accent6"/>
                </a:solidFill>
              </a:defRPr>
            </a:pPr>
            <a:endParaRPr lang="en-US"/>
          </a:p>
        </c:txPr>
        <c:crossAx val="83694720"/>
        <c:crosses val="autoZero"/>
        <c:auto val="1"/>
        <c:lblAlgn val="ctr"/>
        <c:lblOffset val="100"/>
        <c:noMultiLvlLbl val="0"/>
      </c:catAx>
      <c:valAx>
        <c:axId val="83694720"/>
        <c:scaling>
          <c:orientation val="minMax"/>
          <c:max val="134"/>
        </c:scaling>
        <c:delete val="0"/>
        <c:axPos val="l"/>
        <c:numFmt formatCode="General" sourceLinked="1"/>
        <c:majorTickMark val="none"/>
        <c:minorTickMark val="none"/>
        <c:tickLblPos val="none"/>
        <c:spPr>
          <a:noFill/>
          <a:ln w="28575" cap="sq" cmpd="sng" algn="ctr">
            <a:solidFill>
              <a:schemeClr val="accent3"/>
            </a:solidFill>
            <a:prstDash val="solid"/>
            <a:miter lim="800000"/>
          </a:ln>
          <a:effectLst/>
        </c:spPr>
        <c:txPr>
          <a:bodyPr/>
          <a:lstStyle/>
          <a:p>
            <a:pPr>
              <a:defRPr>
                <a:solidFill>
                  <a:schemeClr val="tx1"/>
                </a:solidFill>
                <a:latin typeface="+mn-lt"/>
                <a:ea typeface="+mn-ea"/>
                <a:cs typeface="+mn-cs"/>
              </a:defRPr>
            </a:pPr>
            <a:endParaRPr lang="en-US"/>
          </a:p>
        </c:txPr>
        <c:crossAx val="83262848"/>
        <c:crosses val="autoZero"/>
        <c:crossBetween val="between"/>
      </c:valAx>
      <c:spPr>
        <a:noFill/>
        <a:ln w="25400" cmpd="sng">
          <a:noFill/>
        </a:ln>
        <a:scene3d>
          <a:camera prst="orthographicFront"/>
          <a:lightRig rig="threePt" dir="t"/>
        </a:scene3d>
      </c:spPr>
    </c:plotArea>
    <c:legend>
      <c:legendPos val="r"/>
      <c:layout>
        <c:manualLayout>
          <c:xMode val="edge"/>
          <c:yMode val="edge"/>
          <c:x val="0.62220429280370393"/>
          <c:y val="0.73092329999756767"/>
          <c:w val="0.29385594136874144"/>
          <c:h val="0.19400076831270929"/>
        </c:manualLayout>
      </c:layout>
      <c:overlay val="0"/>
      <c:txPr>
        <a:bodyPr/>
        <a:lstStyle/>
        <a:p>
          <a:pPr>
            <a:defRPr sz="1600">
              <a:solidFill>
                <a:schemeClr val="accent3"/>
              </a:solidFill>
            </a:defRPr>
          </a:pPr>
          <a:endParaRPr lang="en-US"/>
        </a:p>
      </c:txPr>
    </c:legend>
    <c:plotVisOnly val="1"/>
    <c:dispBlanksAs val="gap"/>
    <c:showDLblsOverMax val="0"/>
  </c:chart>
  <c:spPr>
    <a:ln w="6350" cmpd="sng">
      <a:noFill/>
    </a:ln>
  </c:spPr>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3.9700352768049833E-2"/>
          <c:y val="7.2599622476832854E-2"/>
          <c:w val="0.90890920569311551"/>
          <c:h val="0.77073820304230956"/>
        </c:manualLayout>
      </c:layout>
      <c:barChart>
        <c:barDir val="bar"/>
        <c:grouping val="clustered"/>
        <c:varyColors val="0"/>
        <c:ser>
          <c:idx val="0"/>
          <c:order val="0"/>
          <c:tx>
            <c:strRef>
              <c:f>Sheet1!$B$1</c:f>
              <c:strCache>
                <c:ptCount val="1"/>
                <c:pt idx="0">
                  <c:v>Amount contributed</c:v>
                </c:pt>
              </c:strCache>
            </c:strRef>
          </c:tx>
          <c:spPr>
            <a:solidFill>
              <a:schemeClr val="bg2">
                <a:lumMod val="75000"/>
              </a:schemeClr>
            </a:solidFill>
          </c:spPr>
          <c:invertIfNegative val="0"/>
          <c:dLbls>
            <c:delete val="1"/>
          </c:dLbls>
          <c:cat>
            <c:numRef>
              <c:f>Sheet1!$A$2:$A$5</c:f>
              <c:numCache>
                <c:formatCode>General</c:formatCode>
                <c:ptCount val="4"/>
                <c:pt idx="0">
                  <c:v>25</c:v>
                </c:pt>
                <c:pt idx="1">
                  <c:v>35</c:v>
                </c:pt>
                <c:pt idx="2">
                  <c:v>45</c:v>
                </c:pt>
                <c:pt idx="3">
                  <c:v>55</c:v>
                </c:pt>
              </c:numCache>
            </c:numRef>
          </c:cat>
          <c:val>
            <c:numRef>
              <c:f>Sheet1!$B$2:$B$5</c:f>
              <c:numCache>
                <c:formatCode>_("$"* #,##0_);_("$"* \(#,##0\);_("$"* "-"??_);_(@_)</c:formatCode>
                <c:ptCount val="4"/>
                <c:pt idx="0">
                  <c:v>104000</c:v>
                </c:pt>
                <c:pt idx="1">
                  <c:v>78000</c:v>
                </c:pt>
                <c:pt idx="2">
                  <c:v>52000</c:v>
                </c:pt>
                <c:pt idx="3">
                  <c:v>26000</c:v>
                </c:pt>
              </c:numCache>
            </c:numRef>
          </c:val>
          <c:extLst>
            <c:ext xmlns:c16="http://schemas.microsoft.com/office/drawing/2014/chart" uri="{C3380CC4-5D6E-409C-BE32-E72D297353CC}">
              <c16:uniqueId val="{00000000-071A-4DFD-988A-5834DA6A2543}"/>
            </c:ext>
          </c:extLst>
        </c:ser>
        <c:ser>
          <c:idx val="1"/>
          <c:order val="1"/>
          <c:tx>
            <c:strRef>
              <c:f>Sheet1!$C$1</c:f>
              <c:strCache>
                <c:ptCount val="1"/>
                <c:pt idx="0">
                  <c:v>Accumulated earnings</c:v>
                </c:pt>
              </c:strCache>
            </c:strRef>
          </c:tx>
          <c:spPr>
            <a:solidFill>
              <a:schemeClr val="tx2"/>
            </a:solidFill>
          </c:spPr>
          <c:invertIfNegative val="0"/>
          <c:dLbls>
            <c:dLbl>
              <c:idx val="0"/>
              <c:tx>
                <c:rich>
                  <a:bodyPr/>
                  <a:lstStyle/>
                  <a:p>
                    <a:fld id="{B51DE299-B2BD-E04F-AC60-8FE35E317FE0}" type="CELLRANGE">
                      <a:rPr lang="en-US"/>
                      <a:pPr/>
                      <a:t>[CELLRANGE]</a:t>
                    </a:fld>
                    <a:endParaRPr lang="en-US"/>
                  </a:p>
                </c:rich>
              </c:tx>
              <c:dLblPos val="out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071A-4DFD-988A-5834DA6A2543}"/>
                </c:ext>
              </c:extLst>
            </c:dLbl>
            <c:dLbl>
              <c:idx val="1"/>
              <c:tx>
                <c:rich>
                  <a:bodyPr/>
                  <a:lstStyle/>
                  <a:p>
                    <a:fld id="{D8C26ECD-A98F-FD44-937B-45B8661DA779}" type="CELLRANGE">
                      <a:rPr lang="en-US"/>
                      <a:pPr/>
                      <a:t>[CELLRANGE]</a:t>
                    </a:fld>
                    <a:endParaRPr lang="en-US"/>
                  </a:p>
                </c:rich>
              </c:tx>
              <c:dLblPos val="out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071A-4DFD-988A-5834DA6A2543}"/>
                </c:ext>
              </c:extLst>
            </c:dLbl>
            <c:dLbl>
              <c:idx val="2"/>
              <c:tx>
                <c:rich>
                  <a:bodyPr/>
                  <a:lstStyle/>
                  <a:p>
                    <a:fld id="{EB80DB87-C251-3648-A649-A809BB8AEDF6}" type="CELLRANGE">
                      <a:rPr lang="en-US"/>
                      <a:pPr/>
                      <a:t>[CELLRANGE]</a:t>
                    </a:fld>
                    <a:endParaRPr lang="en-US"/>
                  </a:p>
                </c:rich>
              </c:tx>
              <c:dLblPos val="out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3-071A-4DFD-988A-5834DA6A2543}"/>
                </c:ext>
              </c:extLst>
            </c:dLbl>
            <c:dLbl>
              <c:idx val="3"/>
              <c:tx>
                <c:rich>
                  <a:bodyPr/>
                  <a:lstStyle/>
                  <a:p>
                    <a:fld id="{A0DD667C-2F08-2546-A012-158FAAA40401}" type="CELLRANGE">
                      <a:rPr lang="en-US"/>
                      <a:pPr/>
                      <a:t>[CELLRANGE]</a:t>
                    </a:fld>
                    <a:endParaRPr lang="en-US"/>
                  </a:p>
                </c:rich>
              </c:tx>
              <c:dLblPos val="out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2-071A-4DFD-988A-5834DA6A2543}"/>
                </c:ext>
              </c:extLst>
            </c:dLbl>
            <c:numFmt formatCode="&quot;$&quot;#,##0" sourceLinked="0"/>
            <c:spPr>
              <a:noFill/>
              <a:ln>
                <a:noFill/>
              </a:ln>
              <a:effectLst/>
            </c:spPr>
            <c:txPr>
              <a:bodyPr wrap="square" lIns="38100" tIns="19050" rIns="38100" bIns="19050" anchor="ctr">
                <a:spAutoFit/>
              </a:bodyPr>
              <a:lstStyle/>
              <a:p>
                <a:pPr>
                  <a:defRPr sz="1400" b="1">
                    <a:solidFill>
                      <a:schemeClr val="accent2"/>
                    </a:solidFill>
                  </a:defRPr>
                </a:pPr>
                <a:endParaRPr lang="en-US"/>
              </a:p>
            </c:txPr>
            <c:dLblPos val="outEnd"/>
            <c:showLegendKey val="0"/>
            <c:showVal val="0"/>
            <c:showCatName val="0"/>
            <c:showSerName val="0"/>
            <c:showPercent val="0"/>
            <c:showBubbleSize val="0"/>
            <c:showLeaderLines val="0"/>
            <c:extLst>
              <c:ext xmlns:c15="http://schemas.microsoft.com/office/drawing/2012/chart" uri="{CE6537A1-D6FC-4f65-9D91-7224C49458BB}">
                <c15:showDataLabelsRange val="1"/>
                <c15:showLeaderLines val="1"/>
              </c:ext>
            </c:extLst>
          </c:dLbls>
          <c:cat>
            <c:numRef>
              <c:f>Sheet1!$A$2:$A$5</c:f>
              <c:numCache>
                <c:formatCode>General</c:formatCode>
                <c:ptCount val="4"/>
                <c:pt idx="0">
                  <c:v>25</c:v>
                </c:pt>
                <c:pt idx="1">
                  <c:v>35</c:v>
                </c:pt>
                <c:pt idx="2">
                  <c:v>45</c:v>
                </c:pt>
                <c:pt idx="3">
                  <c:v>55</c:v>
                </c:pt>
              </c:numCache>
            </c:numRef>
          </c:cat>
          <c:val>
            <c:numRef>
              <c:f>Sheet1!$C$2:$C$5</c:f>
              <c:numCache>
                <c:formatCode>_("$"* #,##0_);_("$"* \(#,##0\);_("$"* "-"??_);_(@_)</c:formatCode>
                <c:ptCount val="4"/>
                <c:pt idx="0">
                  <c:v>414799.78</c:v>
                </c:pt>
                <c:pt idx="1">
                  <c:v>211895</c:v>
                </c:pt>
                <c:pt idx="2">
                  <c:v>98594.35</c:v>
                </c:pt>
                <c:pt idx="3">
                  <c:v>35727.74</c:v>
                </c:pt>
              </c:numCache>
            </c:numRef>
          </c:val>
          <c:extLst>
            <c:ext xmlns:c15="http://schemas.microsoft.com/office/drawing/2012/chart" uri="{02D57815-91ED-43cb-92C2-25804820EDAC}">
              <c15:datalabelsRange>
                <c15:f>Sheet1!$C$2:$C$5</c15:f>
                <c15:dlblRangeCache>
                  <c:ptCount val="4"/>
                  <c:pt idx="0">
                    <c:v> $414,800 </c:v>
                  </c:pt>
                  <c:pt idx="1">
                    <c:v> $211,895 </c:v>
                  </c:pt>
                  <c:pt idx="2">
                    <c:v> $98,594 </c:v>
                  </c:pt>
                  <c:pt idx="3">
                    <c:v> $35,728 </c:v>
                  </c:pt>
                </c15:dlblRangeCache>
              </c15:datalabelsRange>
            </c:ext>
            <c:ext xmlns:c16="http://schemas.microsoft.com/office/drawing/2014/chart" uri="{C3380CC4-5D6E-409C-BE32-E72D297353CC}">
              <c16:uniqueId val="{00000001-071A-4DFD-988A-5834DA6A2543}"/>
            </c:ext>
          </c:extLst>
        </c:ser>
        <c:dLbls>
          <c:dLblPos val="outEnd"/>
          <c:showLegendKey val="0"/>
          <c:showVal val="1"/>
          <c:showCatName val="0"/>
          <c:showSerName val="0"/>
          <c:showPercent val="0"/>
          <c:showBubbleSize val="0"/>
        </c:dLbls>
        <c:gapWidth val="150"/>
        <c:axId val="87802624"/>
        <c:axId val="87822720"/>
      </c:barChart>
      <c:catAx>
        <c:axId val="87802624"/>
        <c:scaling>
          <c:orientation val="minMax"/>
        </c:scaling>
        <c:delete val="0"/>
        <c:axPos val="l"/>
        <c:numFmt formatCode="General" sourceLinked="1"/>
        <c:majorTickMark val="out"/>
        <c:minorTickMark val="none"/>
        <c:tickLblPos val="nextTo"/>
        <c:spPr>
          <a:ln>
            <a:solidFill>
              <a:schemeClr val="bg1">
                <a:lumMod val="50000"/>
              </a:schemeClr>
            </a:solidFill>
          </a:ln>
        </c:spPr>
        <c:txPr>
          <a:bodyPr/>
          <a:lstStyle/>
          <a:p>
            <a:pPr>
              <a:defRPr sz="1400" b="0">
                <a:solidFill>
                  <a:schemeClr val="accent6"/>
                </a:solidFill>
              </a:defRPr>
            </a:pPr>
            <a:endParaRPr lang="en-US"/>
          </a:p>
        </c:txPr>
        <c:crossAx val="87822720"/>
        <c:crossesAt val="0"/>
        <c:auto val="1"/>
        <c:lblAlgn val="ctr"/>
        <c:lblOffset val="100"/>
        <c:noMultiLvlLbl val="0"/>
      </c:catAx>
      <c:valAx>
        <c:axId val="87822720"/>
        <c:scaling>
          <c:orientation val="minMax"/>
        </c:scaling>
        <c:delete val="0"/>
        <c:axPos val="b"/>
        <c:numFmt formatCode="_(&quot;$&quot;* #,##0_);_(&quot;$&quot;* \(#,##0\);_(&quot;$&quot;* &quot;-&quot;??_);_(@_)" sourceLinked="1"/>
        <c:majorTickMark val="out"/>
        <c:minorTickMark val="none"/>
        <c:tickLblPos val="nextTo"/>
        <c:spPr>
          <a:ln>
            <a:solidFill>
              <a:schemeClr val="bg1">
                <a:lumMod val="50000"/>
              </a:schemeClr>
            </a:solidFill>
          </a:ln>
        </c:spPr>
        <c:txPr>
          <a:bodyPr/>
          <a:lstStyle/>
          <a:p>
            <a:pPr>
              <a:defRPr sz="1400" b="0">
                <a:solidFill>
                  <a:schemeClr val="accent6"/>
                </a:solidFill>
              </a:defRPr>
            </a:pPr>
            <a:endParaRPr lang="en-US"/>
          </a:p>
        </c:txPr>
        <c:crossAx val="87802624"/>
        <c:crosses val="autoZero"/>
        <c:crossBetween val="between"/>
        <c:majorUnit val="150000"/>
        <c:dispUnits>
          <c:builtInUnit val="thousands"/>
        </c:dispUnits>
      </c:valAx>
    </c:plotArea>
    <c:legend>
      <c:legendPos val="tr"/>
      <c:legendEntry>
        <c:idx val="0"/>
        <c:txPr>
          <a:bodyPr/>
          <a:lstStyle/>
          <a:p>
            <a:pPr>
              <a:defRPr sz="1400">
                <a:solidFill>
                  <a:schemeClr val="accent3"/>
                </a:solidFill>
              </a:defRPr>
            </a:pPr>
            <a:endParaRPr lang="en-US"/>
          </a:p>
        </c:txPr>
      </c:legendEntry>
      <c:legendEntry>
        <c:idx val="1"/>
        <c:txPr>
          <a:bodyPr/>
          <a:lstStyle/>
          <a:p>
            <a:pPr>
              <a:defRPr sz="1400">
                <a:solidFill>
                  <a:schemeClr val="accent3"/>
                </a:solidFill>
              </a:defRPr>
            </a:pPr>
            <a:endParaRPr lang="en-US"/>
          </a:p>
        </c:txPr>
      </c:legendEntry>
      <c:layout>
        <c:manualLayout>
          <c:xMode val="edge"/>
          <c:yMode val="edge"/>
          <c:x val="0.79976813829569482"/>
          <c:y val="6.1082183914127106E-2"/>
          <c:w val="0.18211850547555894"/>
          <c:h val="0.18661969911653678"/>
        </c:manualLayout>
      </c:layout>
      <c:overlay val="0"/>
      <c:txPr>
        <a:bodyPr/>
        <a:lstStyle/>
        <a:p>
          <a:pPr>
            <a:defRPr sz="1400">
              <a:solidFill>
                <a:schemeClr val="accent3"/>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diagrams/_rels/data4.xml.rels><?xml version="1.0" encoding="UTF-8" standalone="yes"?>
<Relationships xmlns="http://schemas.openxmlformats.org/package/2006/relationships"><Relationship Id="rId1" Type="http://schemas.openxmlformats.org/officeDocument/2006/relationships/hyperlink" Target="http://www.ctrs/" TargetMode="External"/></Relationships>
</file>

<file path=ppt/diagrams/_rels/drawing4.xml.rels><?xml version="1.0" encoding="UTF-8" standalone="yes"?>
<Relationships xmlns="http://schemas.openxmlformats.org/package/2006/relationships"><Relationship Id="rId1" Type="http://schemas.openxmlformats.org/officeDocument/2006/relationships/hyperlink" Target="http://www.ctrs/"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15ADC20-7A94-4EEC-9075-0A1D671D259C}" type="doc">
      <dgm:prSet loTypeId="urn:microsoft.com/office/officeart/2005/8/layout/process1" loCatId="process" qsTypeId="urn:microsoft.com/office/officeart/2005/8/quickstyle/simple5" qsCatId="simple" csTypeId="urn:microsoft.com/office/officeart/2005/8/colors/accent1_2" csCatId="accent1" phldr="1"/>
      <dgm:spPr/>
    </dgm:pt>
    <dgm:pt modelId="{FCFF2769-6BB9-4AC3-A4AB-1893BBC76A7E}">
      <dgm:prSet phldrT="[Text]"/>
      <dgm:spPr>
        <a:solidFill>
          <a:schemeClr val="tx1"/>
        </a:solidFill>
        <a:effectLst/>
      </dgm:spPr>
      <dgm:t>
        <a:bodyPr/>
        <a:lstStyle/>
        <a:p>
          <a:r>
            <a:rPr lang="en-US" dirty="0"/>
            <a:t>Pension Multiplier</a:t>
          </a:r>
        </a:p>
      </dgm:t>
    </dgm:pt>
    <dgm:pt modelId="{4675F1A7-C8F2-4A77-8293-59928864105C}" type="parTrans" cxnId="{E696F54D-3F9A-49F1-A4B9-9522791AE512}">
      <dgm:prSet/>
      <dgm:spPr/>
      <dgm:t>
        <a:bodyPr/>
        <a:lstStyle/>
        <a:p>
          <a:endParaRPr lang="en-US"/>
        </a:p>
      </dgm:t>
    </dgm:pt>
    <dgm:pt modelId="{FAE85A71-8507-44F7-903D-E0FF7AEF5FDC}" type="sibTrans" cxnId="{E696F54D-3F9A-49F1-A4B9-9522791AE512}">
      <dgm:prSet/>
      <dgm:spPr>
        <a:solidFill>
          <a:schemeClr val="accent3"/>
        </a:solidFill>
        <a:effectLst/>
      </dgm:spPr>
      <dgm:t>
        <a:bodyPr/>
        <a:lstStyle/>
        <a:p>
          <a:endParaRPr lang="en-US" dirty="0"/>
        </a:p>
      </dgm:t>
    </dgm:pt>
    <dgm:pt modelId="{EA702AA7-8F23-49E7-8839-A3AF052B468A}">
      <dgm:prSet phldrT="[Text]"/>
      <dgm:spPr>
        <a:solidFill>
          <a:schemeClr val="tx1"/>
        </a:solidFill>
        <a:effectLst/>
      </dgm:spPr>
      <dgm:t>
        <a:bodyPr/>
        <a:lstStyle/>
        <a:p>
          <a:r>
            <a:rPr lang="en-US" dirty="0"/>
            <a:t>Years of Service</a:t>
          </a:r>
        </a:p>
      </dgm:t>
    </dgm:pt>
    <dgm:pt modelId="{E8CB6BB4-CFF1-41B3-9E95-51E9E88EFF72}" type="parTrans" cxnId="{30913DB4-7C1D-4103-96FC-6961B4CFDD0E}">
      <dgm:prSet/>
      <dgm:spPr/>
      <dgm:t>
        <a:bodyPr/>
        <a:lstStyle/>
        <a:p>
          <a:endParaRPr lang="en-US"/>
        </a:p>
      </dgm:t>
    </dgm:pt>
    <dgm:pt modelId="{328D489C-1CB2-4AF4-8482-78F59874D9F1}" type="sibTrans" cxnId="{30913DB4-7C1D-4103-96FC-6961B4CFDD0E}">
      <dgm:prSet/>
      <dgm:spPr>
        <a:solidFill>
          <a:schemeClr val="accent3"/>
        </a:solidFill>
        <a:effectLst/>
      </dgm:spPr>
      <dgm:t>
        <a:bodyPr/>
        <a:lstStyle/>
        <a:p>
          <a:endParaRPr lang="en-US" dirty="0"/>
        </a:p>
      </dgm:t>
    </dgm:pt>
    <dgm:pt modelId="{D2E24374-3F54-4F09-BEA6-FCAE6AC34EAF}">
      <dgm:prSet phldrT="[Text]"/>
      <dgm:spPr>
        <a:solidFill>
          <a:schemeClr val="tx1"/>
        </a:solidFill>
        <a:effectLst/>
      </dgm:spPr>
      <dgm:t>
        <a:bodyPr/>
        <a:lstStyle/>
        <a:p>
          <a:r>
            <a:rPr lang="en-US" dirty="0"/>
            <a:t>Final Average Salary</a:t>
          </a:r>
        </a:p>
      </dgm:t>
    </dgm:pt>
    <dgm:pt modelId="{0CEDC70A-A737-48BD-9A77-0B9A0FB2D2BF}" type="parTrans" cxnId="{22E7E3BD-629E-48F9-B2EB-64F90037499C}">
      <dgm:prSet/>
      <dgm:spPr/>
      <dgm:t>
        <a:bodyPr/>
        <a:lstStyle/>
        <a:p>
          <a:endParaRPr lang="en-US"/>
        </a:p>
      </dgm:t>
    </dgm:pt>
    <dgm:pt modelId="{39B1EAB8-B1BE-4FCA-B7F6-226BA04F6927}" type="sibTrans" cxnId="{22E7E3BD-629E-48F9-B2EB-64F90037499C}">
      <dgm:prSet/>
      <dgm:spPr>
        <a:solidFill>
          <a:schemeClr val="accent3"/>
        </a:solidFill>
        <a:effectLst/>
      </dgm:spPr>
      <dgm:t>
        <a:bodyPr/>
        <a:lstStyle/>
        <a:p>
          <a:endParaRPr lang="en-US" dirty="0"/>
        </a:p>
      </dgm:t>
    </dgm:pt>
    <dgm:pt modelId="{EBC1745A-0CE1-45D5-838C-5B30A57F7378}">
      <dgm:prSet/>
      <dgm:spPr>
        <a:solidFill>
          <a:schemeClr val="tx1"/>
        </a:solidFill>
        <a:effectLst/>
      </dgm:spPr>
      <dgm:t>
        <a:bodyPr/>
        <a:lstStyle/>
        <a:p>
          <a:r>
            <a:rPr lang="en-US" dirty="0"/>
            <a:t>Retirement Benefit</a:t>
          </a:r>
        </a:p>
      </dgm:t>
    </dgm:pt>
    <dgm:pt modelId="{E4C299E6-F196-4C38-9DF9-BB4C23CED7F5}" type="parTrans" cxnId="{D87E7E11-8613-4E20-A6DA-98D510D75A77}">
      <dgm:prSet/>
      <dgm:spPr/>
      <dgm:t>
        <a:bodyPr/>
        <a:lstStyle/>
        <a:p>
          <a:endParaRPr lang="en-US"/>
        </a:p>
      </dgm:t>
    </dgm:pt>
    <dgm:pt modelId="{D317801F-7125-4194-ACA2-988807A11AA3}" type="sibTrans" cxnId="{D87E7E11-8613-4E20-A6DA-98D510D75A77}">
      <dgm:prSet/>
      <dgm:spPr/>
      <dgm:t>
        <a:bodyPr/>
        <a:lstStyle/>
        <a:p>
          <a:endParaRPr lang="en-US"/>
        </a:p>
      </dgm:t>
    </dgm:pt>
    <dgm:pt modelId="{18E368AD-7372-4781-9DAD-73C172063F19}">
      <dgm:prSet/>
      <dgm:spPr>
        <a:solidFill>
          <a:schemeClr val="tx1"/>
        </a:solidFill>
        <a:effectLst/>
      </dgm:spPr>
      <dgm:t>
        <a:bodyPr/>
        <a:lstStyle/>
        <a:p>
          <a:r>
            <a:rPr lang="en-US" dirty="0"/>
            <a:t>Full Time Equivalency </a:t>
          </a:r>
        </a:p>
      </dgm:t>
    </dgm:pt>
    <dgm:pt modelId="{6ECA8415-7DC8-4853-B6BA-AF91F65B05A0}" type="parTrans" cxnId="{53D8681A-9E94-4989-BBC4-48062FB3FAE2}">
      <dgm:prSet/>
      <dgm:spPr/>
      <dgm:t>
        <a:bodyPr/>
        <a:lstStyle/>
        <a:p>
          <a:endParaRPr lang="en-US"/>
        </a:p>
      </dgm:t>
    </dgm:pt>
    <dgm:pt modelId="{20DD14D8-1FFF-410D-A880-7AF68251840E}" type="sibTrans" cxnId="{53D8681A-9E94-4989-BBC4-48062FB3FAE2}">
      <dgm:prSet/>
      <dgm:spPr>
        <a:solidFill>
          <a:schemeClr val="accent3"/>
        </a:solidFill>
        <a:effectLst/>
      </dgm:spPr>
      <dgm:t>
        <a:bodyPr/>
        <a:lstStyle/>
        <a:p>
          <a:endParaRPr lang="en-US" dirty="0"/>
        </a:p>
      </dgm:t>
    </dgm:pt>
    <dgm:pt modelId="{4F6D3763-579C-4398-9BBE-5E67D32C2CA9}" type="pres">
      <dgm:prSet presAssocID="{015ADC20-7A94-4EEC-9075-0A1D671D259C}" presName="Name0" presStyleCnt="0">
        <dgm:presLayoutVars>
          <dgm:dir/>
          <dgm:resizeHandles val="exact"/>
        </dgm:presLayoutVars>
      </dgm:prSet>
      <dgm:spPr/>
    </dgm:pt>
    <dgm:pt modelId="{8B032DEE-E08D-4FA6-A7ED-B90DAB6852DD}" type="pres">
      <dgm:prSet presAssocID="{FCFF2769-6BB9-4AC3-A4AB-1893BBC76A7E}" presName="node" presStyleLbl="node1" presStyleIdx="0" presStyleCnt="5" custScaleX="101849">
        <dgm:presLayoutVars>
          <dgm:bulletEnabled val="1"/>
        </dgm:presLayoutVars>
      </dgm:prSet>
      <dgm:spPr>
        <a:prstGeom prst="rect">
          <a:avLst/>
        </a:prstGeom>
      </dgm:spPr>
    </dgm:pt>
    <dgm:pt modelId="{E66E9ABC-EEA9-4C51-AA67-482BC74306DF}" type="pres">
      <dgm:prSet presAssocID="{FAE85A71-8507-44F7-903D-E0FF7AEF5FDC}" presName="sibTrans" presStyleLbl="sibTrans2D1" presStyleIdx="0" presStyleCnt="4"/>
      <dgm:spPr>
        <a:prstGeom prst="mathMultiply">
          <a:avLst/>
        </a:prstGeom>
      </dgm:spPr>
    </dgm:pt>
    <dgm:pt modelId="{EE37FA68-E30F-4E09-BEBE-B6A0910B5943}" type="pres">
      <dgm:prSet presAssocID="{FAE85A71-8507-44F7-903D-E0FF7AEF5FDC}" presName="connectorText" presStyleLbl="sibTrans2D1" presStyleIdx="0" presStyleCnt="4"/>
      <dgm:spPr/>
    </dgm:pt>
    <dgm:pt modelId="{779DBCDC-5B86-4A3F-8E5C-9E2DCAF316C6}" type="pres">
      <dgm:prSet presAssocID="{EA702AA7-8F23-49E7-8839-A3AF052B468A}" presName="node" presStyleLbl="node1" presStyleIdx="1" presStyleCnt="5" custScaleX="101849">
        <dgm:presLayoutVars>
          <dgm:bulletEnabled val="1"/>
        </dgm:presLayoutVars>
      </dgm:prSet>
      <dgm:spPr>
        <a:prstGeom prst="rect">
          <a:avLst/>
        </a:prstGeom>
      </dgm:spPr>
    </dgm:pt>
    <dgm:pt modelId="{55F71EF2-24DC-4568-9C89-1A658067B10B}" type="pres">
      <dgm:prSet presAssocID="{328D489C-1CB2-4AF4-8482-78F59874D9F1}" presName="sibTrans" presStyleLbl="sibTrans2D1" presStyleIdx="1" presStyleCnt="4"/>
      <dgm:spPr>
        <a:prstGeom prst="mathMultiply">
          <a:avLst/>
        </a:prstGeom>
      </dgm:spPr>
    </dgm:pt>
    <dgm:pt modelId="{7BEE57DA-CEAF-4A59-88F2-365FA1BBC1D1}" type="pres">
      <dgm:prSet presAssocID="{328D489C-1CB2-4AF4-8482-78F59874D9F1}" presName="connectorText" presStyleLbl="sibTrans2D1" presStyleIdx="1" presStyleCnt="4"/>
      <dgm:spPr/>
    </dgm:pt>
    <dgm:pt modelId="{556A75FB-F9DD-42D2-A9CB-7CB443959A12}" type="pres">
      <dgm:prSet presAssocID="{D2E24374-3F54-4F09-BEA6-FCAE6AC34EAF}" presName="node" presStyleLbl="node1" presStyleIdx="2" presStyleCnt="5" custScaleX="101849">
        <dgm:presLayoutVars>
          <dgm:bulletEnabled val="1"/>
        </dgm:presLayoutVars>
      </dgm:prSet>
      <dgm:spPr>
        <a:prstGeom prst="rect">
          <a:avLst/>
        </a:prstGeom>
      </dgm:spPr>
    </dgm:pt>
    <dgm:pt modelId="{7359EAB0-7D5A-46C5-9DC3-2984C2042444}" type="pres">
      <dgm:prSet presAssocID="{39B1EAB8-B1BE-4FCA-B7F6-226BA04F6927}" presName="sibTrans" presStyleLbl="sibTrans2D1" presStyleIdx="2" presStyleCnt="4"/>
      <dgm:spPr>
        <a:prstGeom prst="mathMultiply">
          <a:avLst/>
        </a:prstGeom>
      </dgm:spPr>
    </dgm:pt>
    <dgm:pt modelId="{82BB19FC-CAD7-42BA-87A7-335CD83795C0}" type="pres">
      <dgm:prSet presAssocID="{39B1EAB8-B1BE-4FCA-B7F6-226BA04F6927}" presName="connectorText" presStyleLbl="sibTrans2D1" presStyleIdx="2" presStyleCnt="4"/>
      <dgm:spPr/>
    </dgm:pt>
    <dgm:pt modelId="{F93294B0-DEC8-4D0E-931D-8101E68CFAAF}" type="pres">
      <dgm:prSet presAssocID="{18E368AD-7372-4781-9DAD-73C172063F19}" presName="node" presStyleLbl="node1" presStyleIdx="3" presStyleCnt="5" custScaleX="101849">
        <dgm:presLayoutVars>
          <dgm:bulletEnabled val="1"/>
        </dgm:presLayoutVars>
      </dgm:prSet>
      <dgm:spPr>
        <a:prstGeom prst="rect">
          <a:avLst/>
        </a:prstGeom>
      </dgm:spPr>
    </dgm:pt>
    <dgm:pt modelId="{70B3F451-57C8-430A-9F6F-314521F09592}" type="pres">
      <dgm:prSet presAssocID="{20DD14D8-1FFF-410D-A880-7AF68251840E}" presName="sibTrans" presStyleLbl="sibTrans2D1" presStyleIdx="3" presStyleCnt="4"/>
      <dgm:spPr>
        <a:prstGeom prst="mathEqual">
          <a:avLst/>
        </a:prstGeom>
      </dgm:spPr>
    </dgm:pt>
    <dgm:pt modelId="{AF504062-189D-4102-B453-74FAE4DAB95A}" type="pres">
      <dgm:prSet presAssocID="{20DD14D8-1FFF-410D-A880-7AF68251840E}" presName="connectorText" presStyleLbl="sibTrans2D1" presStyleIdx="3" presStyleCnt="4"/>
      <dgm:spPr/>
    </dgm:pt>
    <dgm:pt modelId="{828A8582-9B09-4AFB-BF88-B50C37CBE8EC}" type="pres">
      <dgm:prSet presAssocID="{EBC1745A-0CE1-45D5-838C-5B30A57F7378}" presName="node" presStyleLbl="node1" presStyleIdx="4" presStyleCnt="5" custScaleX="101849">
        <dgm:presLayoutVars>
          <dgm:bulletEnabled val="1"/>
        </dgm:presLayoutVars>
      </dgm:prSet>
      <dgm:spPr>
        <a:prstGeom prst="rect">
          <a:avLst/>
        </a:prstGeom>
      </dgm:spPr>
    </dgm:pt>
  </dgm:ptLst>
  <dgm:cxnLst>
    <dgm:cxn modelId="{C4970A0C-7FEE-42A9-A829-B37EA07740A1}" type="presOf" srcId="{FAE85A71-8507-44F7-903D-E0FF7AEF5FDC}" destId="{E66E9ABC-EEA9-4C51-AA67-482BC74306DF}" srcOrd="0" destOrd="0" presId="urn:microsoft.com/office/officeart/2005/8/layout/process1"/>
    <dgm:cxn modelId="{D87E7E11-8613-4E20-A6DA-98D510D75A77}" srcId="{015ADC20-7A94-4EEC-9075-0A1D671D259C}" destId="{EBC1745A-0CE1-45D5-838C-5B30A57F7378}" srcOrd="4" destOrd="0" parTransId="{E4C299E6-F196-4C38-9DF9-BB4C23CED7F5}" sibTransId="{D317801F-7125-4194-ACA2-988807A11AA3}"/>
    <dgm:cxn modelId="{DA43B312-A5AE-46B0-AB74-4BF17D4CE60B}" type="presOf" srcId="{39B1EAB8-B1BE-4FCA-B7F6-226BA04F6927}" destId="{7359EAB0-7D5A-46C5-9DC3-2984C2042444}" srcOrd="0" destOrd="0" presId="urn:microsoft.com/office/officeart/2005/8/layout/process1"/>
    <dgm:cxn modelId="{53D8681A-9E94-4989-BBC4-48062FB3FAE2}" srcId="{015ADC20-7A94-4EEC-9075-0A1D671D259C}" destId="{18E368AD-7372-4781-9DAD-73C172063F19}" srcOrd="3" destOrd="0" parTransId="{6ECA8415-7DC8-4853-B6BA-AF91F65B05A0}" sibTransId="{20DD14D8-1FFF-410D-A880-7AF68251840E}"/>
    <dgm:cxn modelId="{00ED6622-37C8-4EF5-B480-1F299AF7BEA3}" type="presOf" srcId="{FCFF2769-6BB9-4AC3-A4AB-1893BBC76A7E}" destId="{8B032DEE-E08D-4FA6-A7ED-B90DAB6852DD}" srcOrd="0" destOrd="0" presId="urn:microsoft.com/office/officeart/2005/8/layout/process1"/>
    <dgm:cxn modelId="{0130682C-F565-4A3E-86A9-60A7254E9871}" type="presOf" srcId="{FAE85A71-8507-44F7-903D-E0FF7AEF5FDC}" destId="{EE37FA68-E30F-4E09-BEBE-B6A0910B5943}" srcOrd="1" destOrd="0" presId="urn:microsoft.com/office/officeart/2005/8/layout/process1"/>
    <dgm:cxn modelId="{07132736-F5C9-4FFF-8E45-E4FEBFD675D8}" type="presOf" srcId="{20DD14D8-1FFF-410D-A880-7AF68251840E}" destId="{70B3F451-57C8-430A-9F6F-314521F09592}" srcOrd="0" destOrd="0" presId="urn:microsoft.com/office/officeart/2005/8/layout/process1"/>
    <dgm:cxn modelId="{E696F54D-3F9A-49F1-A4B9-9522791AE512}" srcId="{015ADC20-7A94-4EEC-9075-0A1D671D259C}" destId="{FCFF2769-6BB9-4AC3-A4AB-1893BBC76A7E}" srcOrd="0" destOrd="0" parTransId="{4675F1A7-C8F2-4A77-8293-59928864105C}" sibTransId="{FAE85A71-8507-44F7-903D-E0FF7AEF5FDC}"/>
    <dgm:cxn modelId="{6315638A-A33F-48B4-984C-A3FC04450558}" type="presOf" srcId="{EBC1745A-0CE1-45D5-838C-5B30A57F7378}" destId="{828A8582-9B09-4AFB-BF88-B50C37CBE8EC}" srcOrd="0" destOrd="0" presId="urn:microsoft.com/office/officeart/2005/8/layout/process1"/>
    <dgm:cxn modelId="{6C157295-D15F-4C59-91FF-2D5F04B08550}" type="presOf" srcId="{D2E24374-3F54-4F09-BEA6-FCAE6AC34EAF}" destId="{556A75FB-F9DD-42D2-A9CB-7CB443959A12}" srcOrd="0" destOrd="0" presId="urn:microsoft.com/office/officeart/2005/8/layout/process1"/>
    <dgm:cxn modelId="{0FD4239C-BF87-4D56-ACD0-A054CF07C885}" type="presOf" srcId="{39B1EAB8-B1BE-4FCA-B7F6-226BA04F6927}" destId="{82BB19FC-CAD7-42BA-87A7-335CD83795C0}" srcOrd="1" destOrd="0" presId="urn:microsoft.com/office/officeart/2005/8/layout/process1"/>
    <dgm:cxn modelId="{30913DB4-7C1D-4103-96FC-6961B4CFDD0E}" srcId="{015ADC20-7A94-4EEC-9075-0A1D671D259C}" destId="{EA702AA7-8F23-49E7-8839-A3AF052B468A}" srcOrd="1" destOrd="0" parTransId="{E8CB6BB4-CFF1-41B3-9E95-51E9E88EFF72}" sibTransId="{328D489C-1CB2-4AF4-8482-78F59874D9F1}"/>
    <dgm:cxn modelId="{1B3FBBB8-071A-4EDF-977D-EC7C67D4EFFC}" type="presOf" srcId="{015ADC20-7A94-4EEC-9075-0A1D671D259C}" destId="{4F6D3763-579C-4398-9BBE-5E67D32C2CA9}" srcOrd="0" destOrd="0" presId="urn:microsoft.com/office/officeart/2005/8/layout/process1"/>
    <dgm:cxn modelId="{22E7E3BD-629E-48F9-B2EB-64F90037499C}" srcId="{015ADC20-7A94-4EEC-9075-0A1D671D259C}" destId="{D2E24374-3F54-4F09-BEA6-FCAE6AC34EAF}" srcOrd="2" destOrd="0" parTransId="{0CEDC70A-A737-48BD-9A77-0B9A0FB2D2BF}" sibTransId="{39B1EAB8-B1BE-4FCA-B7F6-226BA04F6927}"/>
    <dgm:cxn modelId="{EC2A75DA-5209-4619-AEC6-81D840D3687D}" type="presOf" srcId="{EA702AA7-8F23-49E7-8839-A3AF052B468A}" destId="{779DBCDC-5B86-4A3F-8E5C-9E2DCAF316C6}" srcOrd="0" destOrd="0" presId="urn:microsoft.com/office/officeart/2005/8/layout/process1"/>
    <dgm:cxn modelId="{5A58AEDD-9595-4FCA-A668-760F660B19DA}" type="presOf" srcId="{328D489C-1CB2-4AF4-8482-78F59874D9F1}" destId="{55F71EF2-24DC-4568-9C89-1A658067B10B}" srcOrd="0" destOrd="0" presId="urn:microsoft.com/office/officeart/2005/8/layout/process1"/>
    <dgm:cxn modelId="{89882BE5-7C94-4EC8-88E7-3C9FC572931C}" type="presOf" srcId="{18E368AD-7372-4781-9DAD-73C172063F19}" destId="{F93294B0-DEC8-4D0E-931D-8101E68CFAAF}" srcOrd="0" destOrd="0" presId="urn:microsoft.com/office/officeart/2005/8/layout/process1"/>
    <dgm:cxn modelId="{E63EFCE5-B3E6-46F0-847D-577B77D6EC10}" type="presOf" srcId="{20DD14D8-1FFF-410D-A880-7AF68251840E}" destId="{AF504062-189D-4102-B453-74FAE4DAB95A}" srcOrd="1" destOrd="0" presId="urn:microsoft.com/office/officeart/2005/8/layout/process1"/>
    <dgm:cxn modelId="{D44A2BF7-FCDF-4D09-B902-10704750FCCF}" type="presOf" srcId="{328D489C-1CB2-4AF4-8482-78F59874D9F1}" destId="{7BEE57DA-CEAF-4A59-88F2-365FA1BBC1D1}" srcOrd="1" destOrd="0" presId="urn:microsoft.com/office/officeart/2005/8/layout/process1"/>
    <dgm:cxn modelId="{0E037BB0-2F16-4093-AB0E-45586B132B45}" type="presParOf" srcId="{4F6D3763-579C-4398-9BBE-5E67D32C2CA9}" destId="{8B032DEE-E08D-4FA6-A7ED-B90DAB6852DD}" srcOrd="0" destOrd="0" presId="urn:microsoft.com/office/officeart/2005/8/layout/process1"/>
    <dgm:cxn modelId="{5FFCEC92-E27B-4D8E-943E-E33012E515C4}" type="presParOf" srcId="{4F6D3763-579C-4398-9BBE-5E67D32C2CA9}" destId="{E66E9ABC-EEA9-4C51-AA67-482BC74306DF}" srcOrd="1" destOrd="0" presId="urn:microsoft.com/office/officeart/2005/8/layout/process1"/>
    <dgm:cxn modelId="{827711D9-7C03-467C-9382-229B84163029}" type="presParOf" srcId="{E66E9ABC-EEA9-4C51-AA67-482BC74306DF}" destId="{EE37FA68-E30F-4E09-BEBE-B6A0910B5943}" srcOrd="0" destOrd="0" presId="urn:microsoft.com/office/officeart/2005/8/layout/process1"/>
    <dgm:cxn modelId="{47F67348-ED4F-45C6-86D9-FDC52E51BDE6}" type="presParOf" srcId="{4F6D3763-579C-4398-9BBE-5E67D32C2CA9}" destId="{779DBCDC-5B86-4A3F-8E5C-9E2DCAF316C6}" srcOrd="2" destOrd="0" presId="urn:microsoft.com/office/officeart/2005/8/layout/process1"/>
    <dgm:cxn modelId="{DE38B05D-4B76-41E7-A5EB-363584793381}" type="presParOf" srcId="{4F6D3763-579C-4398-9BBE-5E67D32C2CA9}" destId="{55F71EF2-24DC-4568-9C89-1A658067B10B}" srcOrd="3" destOrd="0" presId="urn:microsoft.com/office/officeart/2005/8/layout/process1"/>
    <dgm:cxn modelId="{6FF4E755-6CDA-49E2-B799-810F682F26EA}" type="presParOf" srcId="{55F71EF2-24DC-4568-9C89-1A658067B10B}" destId="{7BEE57DA-CEAF-4A59-88F2-365FA1BBC1D1}" srcOrd="0" destOrd="0" presId="urn:microsoft.com/office/officeart/2005/8/layout/process1"/>
    <dgm:cxn modelId="{A6DC9715-AA19-4341-85F6-7B2EC84C6030}" type="presParOf" srcId="{4F6D3763-579C-4398-9BBE-5E67D32C2CA9}" destId="{556A75FB-F9DD-42D2-A9CB-7CB443959A12}" srcOrd="4" destOrd="0" presId="urn:microsoft.com/office/officeart/2005/8/layout/process1"/>
    <dgm:cxn modelId="{A314ECAB-CF60-41EA-A9C2-C2B83CF36C4D}" type="presParOf" srcId="{4F6D3763-579C-4398-9BBE-5E67D32C2CA9}" destId="{7359EAB0-7D5A-46C5-9DC3-2984C2042444}" srcOrd="5" destOrd="0" presId="urn:microsoft.com/office/officeart/2005/8/layout/process1"/>
    <dgm:cxn modelId="{DB583C10-D8AD-4BB2-9E4F-F7E05196C2DA}" type="presParOf" srcId="{7359EAB0-7D5A-46C5-9DC3-2984C2042444}" destId="{82BB19FC-CAD7-42BA-87A7-335CD83795C0}" srcOrd="0" destOrd="0" presId="urn:microsoft.com/office/officeart/2005/8/layout/process1"/>
    <dgm:cxn modelId="{680042FD-9B0E-4B84-8926-A28749C59B95}" type="presParOf" srcId="{4F6D3763-579C-4398-9BBE-5E67D32C2CA9}" destId="{F93294B0-DEC8-4D0E-931D-8101E68CFAAF}" srcOrd="6" destOrd="0" presId="urn:microsoft.com/office/officeart/2005/8/layout/process1"/>
    <dgm:cxn modelId="{67AEAB79-282B-4890-9028-4A94E0F67421}" type="presParOf" srcId="{4F6D3763-579C-4398-9BBE-5E67D32C2CA9}" destId="{70B3F451-57C8-430A-9F6F-314521F09592}" srcOrd="7" destOrd="0" presId="urn:microsoft.com/office/officeart/2005/8/layout/process1"/>
    <dgm:cxn modelId="{D3A2D028-955F-4949-B7B5-15E724C8C300}" type="presParOf" srcId="{70B3F451-57C8-430A-9F6F-314521F09592}" destId="{AF504062-189D-4102-B453-74FAE4DAB95A}" srcOrd="0" destOrd="0" presId="urn:microsoft.com/office/officeart/2005/8/layout/process1"/>
    <dgm:cxn modelId="{6500988D-558D-4BCF-A86A-7B8AF93D5E20}" type="presParOf" srcId="{4F6D3763-579C-4398-9BBE-5E67D32C2CA9}" destId="{828A8582-9B09-4AFB-BF88-B50C37CBE8EC}" srcOrd="8" destOrd="0" presId="urn:microsoft.com/office/officeart/2005/8/layout/process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15ADC20-7A94-4EEC-9075-0A1D671D259C}" type="doc">
      <dgm:prSet loTypeId="urn:microsoft.com/office/officeart/2005/8/layout/process1" loCatId="process" qsTypeId="urn:microsoft.com/office/officeart/2005/8/quickstyle/simple5" qsCatId="simple" csTypeId="urn:microsoft.com/office/officeart/2005/8/colors/accent1_2" csCatId="accent1" phldr="1"/>
      <dgm:spPr/>
    </dgm:pt>
    <dgm:pt modelId="{FCFF2769-6BB9-4AC3-A4AB-1893BBC76A7E}">
      <dgm:prSet phldrT="[Text]"/>
      <dgm:spPr>
        <a:solidFill>
          <a:schemeClr val="tx1"/>
        </a:solidFill>
        <a:effectLst/>
      </dgm:spPr>
      <dgm:t>
        <a:bodyPr/>
        <a:lstStyle/>
        <a:p>
          <a:r>
            <a:rPr lang="en-US" dirty="0"/>
            <a:t>Early Retirement %</a:t>
          </a:r>
        </a:p>
      </dgm:t>
    </dgm:pt>
    <dgm:pt modelId="{4675F1A7-C8F2-4A77-8293-59928864105C}" type="parTrans" cxnId="{E696F54D-3F9A-49F1-A4B9-9522791AE512}">
      <dgm:prSet/>
      <dgm:spPr/>
      <dgm:t>
        <a:bodyPr/>
        <a:lstStyle/>
        <a:p>
          <a:endParaRPr lang="en-US"/>
        </a:p>
      </dgm:t>
    </dgm:pt>
    <dgm:pt modelId="{FAE85A71-8507-44F7-903D-E0FF7AEF5FDC}" type="sibTrans" cxnId="{E696F54D-3F9A-49F1-A4B9-9522791AE512}">
      <dgm:prSet/>
      <dgm:spPr>
        <a:solidFill>
          <a:schemeClr val="accent3"/>
        </a:solidFill>
        <a:effectLst/>
      </dgm:spPr>
      <dgm:t>
        <a:bodyPr/>
        <a:lstStyle/>
        <a:p>
          <a:endParaRPr lang="en-US" dirty="0"/>
        </a:p>
      </dgm:t>
    </dgm:pt>
    <dgm:pt modelId="{EA702AA7-8F23-49E7-8839-A3AF052B468A}">
      <dgm:prSet phldrT="[Text]"/>
      <dgm:spPr>
        <a:solidFill>
          <a:schemeClr val="tx1"/>
        </a:solidFill>
        <a:effectLst/>
      </dgm:spPr>
      <dgm:t>
        <a:bodyPr/>
        <a:lstStyle/>
        <a:p>
          <a:r>
            <a:rPr lang="en-US" dirty="0"/>
            <a:t>Years of Service</a:t>
          </a:r>
        </a:p>
      </dgm:t>
    </dgm:pt>
    <dgm:pt modelId="{E8CB6BB4-CFF1-41B3-9E95-51E9E88EFF72}" type="parTrans" cxnId="{30913DB4-7C1D-4103-96FC-6961B4CFDD0E}">
      <dgm:prSet/>
      <dgm:spPr/>
      <dgm:t>
        <a:bodyPr/>
        <a:lstStyle/>
        <a:p>
          <a:endParaRPr lang="en-US"/>
        </a:p>
      </dgm:t>
    </dgm:pt>
    <dgm:pt modelId="{328D489C-1CB2-4AF4-8482-78F59874D9F1}" type="sibTrans" cxnId="{30913DB4-7C1D-4103-96FC-6961B4CFDD0E}">
      <dgm:prSet/>
      <dgm:spPr>
        <a:solidFill>
          <a:schemeClr val="accent3"/>
        </a:solidFill>
        <a:effectLst/>
      </dgm:spPr>
      <dgm:t>
        <a:bodyPr/>
        <a:lstStyle/>
        <a:p>
          <a:endParaRPr lang="en-US" dirty="0"/>
        </a:p>
      </dgm:t>
    </dgm:pt>
    <dgm:pt modelId="{D2E24374-3F54-4F09-BEA6-FCAE6AC34EAF}">
      <dgm:prSet phldrT="[Text]"/>
      <dgm:spPr>
        <a:solidFill>
          <a:schemeClr val="tx1"/>
        </a:solidFill>
        <a:effectLst/>
      </dgm:spPr>
      <dgm:t>
        <a:bodyPr/>
        <a:lstStyle/>
        <a:p>
          <a:r>
            <a:rPr lang="en-US" dirty="0"/>
            <a:t>Final Average Salary</a:t>
          </a:r>
        </a:p>
      </dgm:t>
    </dgm:pt>
    <dgm:pt modelId="{0CEDC70A-A737-48BD-9A77-0B9A0FB2D2BF}" type="parTrans" cxnId="{22E7E3BD-629E-48F9-B2EB-64F90037499C}">
      <dgm:prSet/>
      <dgm:spPr/>
      <dgm:t>
        <a:bodyPr/>
        <a:lstStyle/>
        <a:p>
          <a:endParaRPr lang="en-US"/>
        </a:p>
      </dgm:t>
    </dgm:pt>
    <dgm:pt modelId="{39B1EAB8-B1BE-4FCA-B7F6-226BA04F6927}" type="sibTrans" cxnId="{22E7E3BD-629E-48F9-B2EB-64F90037499C}">
      <dgm:prSet/>
      <dgm:spPr>
        <a:solidFill>
          <a:schemeClr val="accent3"/>
        </a:solidFill>
        <a:effectLst/>
      </dgm:spPr>
      <dgm:t>
        <a:bodyPr/>
        <a:lstStyle/>
        <a:p>
          <a:endParaRPr lang="en-US" dirty="0"/>
        </a:p>
      </dgm:t>
    </dgm:pt>
    <dgm:pt modelId="{EBC1745A-0CE1-45D5-838C-5B30A57F7378}">
      <dgm:prSet/>
      <dgm:spPr>
        <a:solidFill>
          <a:schemeClr val="tx1"/>
        </a:solidFill>
        <a:effectLst/>
      </dgm:spPr>
      <dgm:t>
        <a:bodyPr/>
        <a:lstStyle/>
        <a:p>
          <a:r>
            <a:rPr lang="en-US" dirty="0"/>
            <a:t>Early Retirement Benefit</a:t>
          </a:r>
        </a:p>
      </dgm:t>
    </dgm:pt>
    <dgm:pt modelId="{E4C299E6-F196-4C38-9DF9-BB4C23CED7F5}" type="parTrans" cxnId="{D87E7E11-8613-4E20-A6DA-98D510D75A77}">
      <dgm:prSet/>
      <dgm:spPr/>
      <dgm:t>
        <a:bodyPr/>
        <a:lstStyle/>
        <a:p>
          <a:endParaRPr lang="en-US"/>
        </a:p>
      </dgm:t>
    </dgm:pt>
    <dgm:pt modelId="{D317801F-7125-4194-ACA2-988807A11AA3}" type="sibTrans" cxnId="{D87E7E11-8613-4E20-A6DA-98D510D75A77}">
      <dgm:prSet/>
      <dgm:spPr/>
      <dgm:t>
        <a:bodyPr/>
        <a:lstStyle/>
        <a:p>
          <a:endParaRPr lang="en-US"/>
        </a:p>
      </dgm:t>
    </dgm:pt>
    <dgm:pt modelId="{18E368AD-7372-4781-9DAD-73C172063F19}">
      <dgm:prSet/>
      <dgm:spPr>
        <a:solidFill>
          <a:schemeClr val="tx1"/>
        </a:solidFill>
        <a:effectLst/>
      </dgm:spPr>
      <dgm:t>
        <a:bodyPr/>
        <a:lstStyle/>
        <a:p>
          <a:r>
            <a:rPr lang="en-US" dirty="0"/>
            <a:t>Full Time Equivalency </a:t>
          </a:r>
        </a:p>
      </dgm:t>
    </dgm:pt>
    <dgm:pt modelId="{6ECA8415-7DC8-4853-B6BA-AF91F65B05A0}" type="parTrans" cxnId="{53D8681A-9E94-4989-BBC4-48062FB3FAE2}">
      <dgm:prSet/>
      <dgm:spPr/>
      <dgm:t>
        <a:bodyPr/>
        <a:lstStyle/>
        <a:p>
          <a:endParaRPr lang="en-US"/>
        </a:p>
      </dgm:t>
    </dgm:pt>
    <dgm:pt modelId="{20DD14D8-1FFF-410D-A880-7AF68251840E}" type="sibTrans" cxnId="{53D8681A-9E94-4989-BBC4-48062FB3FAE2}">
      <dgm:prSet/>
      <dgm:spPr>
        <a:solidFill>
          <a:schemeClr val="accent3"/>
        </a:solidFill>
        <a:effectLst/>
      </dgm:spPr>
      <dgm:t>
        <a:bodyPr/>
        <a:lstStyle/>
        <a:p>
          <a:endParaRPr lang="en-US" dirty="0"/>
        </a:p>
      </dgm:t>
    </dgm:pt>
    <dgm:pt modelId="{4F6D3763-579C-4398-9BBE-5E67D32C2CA9}" type="pres">
      <dgm:prSet presAssocID="{015ADC20-7A94-4EEC-9075-0A1D671D259C}" presName="Name0" presStyleCnt="0">
        <dgm:presLayoutVars>
          <dgm:dir/>
          <dgm:resizeHandles val="exact"/>
        </dgm:presLayoutVars>
      </dgm:prSet>
      <dgm:spPr/>
    </dgm:pt>
    <dgm:pt modelId="{8B032DEE-E08D-4FA6-A7ED-B90DAB6852DD}" type="pres">
      <dgm:prSet presAssocID="{FCFF2769-6BB9-4AC3-A4AB-1893BBC76A7E}" presName="node" presStyleLbl="node1" presStyleIdx="0" presStyleCnt="5" custScaleX="101849">
        <dgm:presLayoutVars>
          <dgm:bulletEnabled val="1"/>
        </dgm:presLayoutVars>
      </dgm:prSet>
      <dgm:spPr>
        <a:prstGeom prst="rect">
          <a:avLst/>
        </a:prstGeom>
      </dgm:spPr>
    </dgm:pt>
    <dgm:pt modelId="{E66E9ABC-EEA9-4C51-AA67-482BC74306DF}" type="pres">
      <dgm:prSet presAssocID="{FAE85A71-8507-44F7-903D-E0FF7AEF5FDC}" presName="sibTrans" presStyleLbl="sibTrans2D1" presStyleIdx="0" presStyleCnt="4"/>
      <dgm:spPr>
        <a:prstGeom prst="mathMultiply">
          <a:avLst/>
        </a:prstGeom>
      </dgm:spPr>
    </dgm:pt>
    <dgm:pt modelId="{EE37FA68-E30F-4E09-BEBE-B6A0910B5943}" type="pres">
      <dgm:prSet presAssocID="{FAE85A71-8507-44F7-903D-E0FF7AEF5FDC}" presName="connectorText" presStyleLbl="sibTrans2D1" presStyleIdx="0" presStyleCnt="4"/>
      <dgm:spPr/>
    </dgm:pt>
    <dgm:pt modelId="{779DBCDC-5B86-4A3F-8E5C-9E2DCAF316C6}" type="pres">
      <dgm:prSet presAssocID="{EA702AA7-8F23-49E7-8839-A3AF052B468A}" presName="node" presStyleLbl="node1" presStyleIdx="1" presStyleCnt="5" custScaleX="101849">
        <dgm:presLayoutVars>
          <dgm:bulletEnabled val="1"/>
        </dgm:presLayoutVars>
      </dgm:prSet>
      <dgm:spPr>
        <a:prstGeom prst="rect">
          <a:avLst/>
        </a:prstGeom>
      </dgm:spPr>
    </dgm:pt>
    <dgm:pt modelId="{55F71EF2-24DC-4568-9C89-1A658067B10B}" type="pres">
      <dgm:prSet presAssocID="{328D489C-1CB2-4AF4-8482-78F59874D9F1}" presName="sibTrans" presStyleLbl="sibTrans2D1" presStyleIdx="1" presStyleCnt="4"/>
      <dgm:spPr>
        <a:prstGeom prst="mathMultiply">
          <a:avLst/>
        </a:prstGeom>
      </dgm:spPr>
    </dgm:pt>
    <dgm:pt modelId="{7BEE57DA-CEAF-4A59-88F2-365FA1BBC1D1}" type="pres">
      <dgm:prSet presAssocID="{328D489C-1CB2-4AF4-8482-78F59874D9F1}" presName="connectorText" presStyleLbl="sibTrans2D1" presStyleIdx="1" presStyleCnt="4"/>
      <dgm:spPr/>
    </dgm:pt>
    <dgm:pt modelId="{556A75FB-F9DD-42D2-A9CB-7CB443959A12}" type="pres">
      <dgm:prSet presAssocID="{D2E24374-3F54-4F09-BEA6-FCAE6AC34EAF}" presName="node" presStyleLbl="node1" presStyleIdx="2" presStyleCnt="5" custScaleX="101849">
        <dgm:presLayoutVars>
          <dgm:bulletEnabled val="1"/>
        </dgm:presLayoutVars>
      </dgm:prSet>
      <dgm:spPr>
        <a:prstGeom prst="rect">
          <a:avLst/>
        </a:prstGeom>
      </dgm:spPr>
    </dgm:pt>
    <dgm:pt modelId="{7359EAB0-7D5A-46C5-9DC3-2984C2042444}" type="pres">
      <dgm:prSet presAssocID="{39B1EAB8-B1BE-4FCA-B7F6-226BA04F6927}" presName="sibTrans" presStyleLbl="sibTrans2D1" presStyleIdx="2" presStyleCnt="4"/>
      <dgm:spPr>
        <a:prstGeom prst="mathMultiply">
          <a:avLst/>
        </a:prstGeom>
      </dgm:spPr>
    </dgm:pt>
    <dgm:pt modelId="{82BB19FC-CAD7-42BA-87A7-335CD83795C0}" type="pres">
      <dgm:prSet presAssocID="{39B1EAB8-B1BE-4FCA-B7F6-226BA04F6927}" presName="connectorText" presStyleLbl="sibTrans2D1" presStyleIdx="2" presStyleCnt="4"/>
      <dgm:spPr/>
    </dgm:pt>
    <dgm:pt modelId="{F93294B0-DEC8-4D0E-931D-8101E68CFAAF}" type="pres">
      <dgm:prSet presAssocID="{18E368AD-7372-4781-9DAD-73C172063F19}" presName="node" presStyleLbl="node1" presStyleIdx="3" presStyleCnt="5" custScaleX="101849">
        <dgm:presLayoutVars>
          <dgm:bulletEnabled val="1"/>
        </dgm:presLayoutVars>
      </dgm:prSet>
      <dgm:spPr>
        <a:prstGeom prst="rect">
          <a:avLst/>
        </a:prstGeom>
      </dgm:spPr>
    </dgm:pt>
    <dgm:pt modelId="{70B3F451-57C8-430A-9F6F-314521F09592}" type="pres">
      <dgm:prSet presAssocID="{20DD14D8-1FFF-410D-A880-7AF68251840E}" presName="sibTrans" presStyleLbl="sibTrans2D1" presStyleIdx="3" presStyleCnt="4"/>
      <dgm:spPr>
        <a:prstGeom prst="mathEqual">
          <a:avLst/>
        </a:prstGeom>
      </dgm:spPr>
    </dgm:pt>
    <dgm:pt modelId="{AF504062-189D-4102-B453-74FAE4DAB95A}" type="pres">
      <dgm:prSet presAssocID="{20DD14D8-1FFF-410D-A880-7AF68251840E}" presName="connectorText" presStyleLbl="sibTrans2D1" presStyleIdx="3" presStyleCnt="4"/>
      <dgm:spPr/>
    </dgm:pt>
    <dgm:pt modelId="{828A8582-9B09-4AFB-BF88-B50C37CBE8EC}" type="pres">
      <dgm:prSet presAssocID="{EBC1745A-0CE1-45D5-838C-5B30A57F7378}" presName="node" presStyleLbl="node1" presStyleIdx="4" presStyleCnt="5" custScaleX="101849">
        <dgm:presLayoutVars>
          <dgm:bulletEnabled val="1"/>
        </dgm:presLayoutVars>
      </dgm:prSet>
      <dgm:spPr>
        <a:prstGeom prst="rect">
          <a:avLst/>
        </a:prstGeom>
      </dgm:spPr>
    </dgm:pt>
  </dgm:ptLst>
  <dgm:cxnLst>
    <dgm:cxn modelId="{C4970A0C-7FEE-42A9-A829-B37EA07740A1}" type="presOf" srcId="{FAE85A71-8507-44F7-903D-E0FF7AEF5FDC}" destId="{E66E9ABC-EEA9-4C51-AA67-482BC74306DF}" srcOrd="0" destOrd="0" presId="urn:microsoft.com/office/officeart/2005/8/layout/process1"/>
    <dgm:cxn modelId="{D87E7E11-8613-4E20-A6DA-98D510D75A77}" srcId="{015ADC20-7A94-4EEC-9075-0A1D671D259C}" destId="{EBC1745A-0CE1-45D5-838C-5B30A57F7378}" srcOrd="4" destOrd="0" parTransId="{E4C299E6-F196-4C38-9DF9-BB4C23CED7F5}" sibTransId="{D317801F-7125-4194-ACA2-988807A11AA3}"/>
    <dgm:cxn modelId="{DA43B312-A5AE-46B0-AB74-4BF17D4CE60B}" type="presOf" srcId="{39B1EAB8-B1BE-4FCA-B7F6-226BA04F6927}" destId="{7359EAB0-7D5A-46C5-9DC3-2984C2042444}" srcOrd="0" destOrd="0" presId="urn:microsoft.com/office/officeart/2005/8/layout/process1"/>
    <dgm:cxn modelId="{53D8681A-9E94-4989-BBC4-48062FB3FAE2}" srcId="{015ADC20-7A94-4EEC-9075-0A1D671D259C}" destId="{18E368AD-7372-4781-9DAD-73C172063F19}" srcOrd="3" destOrd="0" parTransId="{6ECA8415-7DC8-4853-B6BA-AF91F65B05A0}" sibTransId="{20DD14D8-1FFF-410D-A880-7AF68251840E}"/>
    <dgm:cxn modelId="{00ED6622-37C8-4EF5-B480-1F299AF7BEA3}" type="presOf" srcId="{FCFF2769-6BB9-4AC3-A4AB-1893BBC76A7E}" destId="{8B032DEE-E08D-4FA6-A7ED-B90DAB6852DD}" srcOrd="0" destOrd="0" presId="urn:microsoft.com/office/officeart/2005/8/layout/process1"/>
    <dgm:cxn modelId="{0130682C-F565-4A3E-86A9-60A7254E9871}" type="presOf" srcId="{FAE85A71-8507-44F7-903D-E0FF7AEF5FDC}" destId="{EE37FA68-E30F-4E09-BEBE-B6A0910B5943}" srcOrd="1" destOrd="0" presId="urn:microsoft.com/office/officeart/2005/8/layout/process1"/>
    <dgm:cxn modelId="{07132736-F5C9-4FFF-8E45-E4FEBFD675D8}" type="presOf" srcId="{20DD14D8-1FFF-410D-A880-7AF68251840E}" destId="{70B3F451-57C8-430A-9F6F-314521F09592}" srcOrd="0" destOrd="0" presId="urn:microsoft.com/office/officeart/2005/8/layout/process1"/>
    <dgm:cxn modelId="{E696F54D-3F9A-49F1-A4B9-9522791AE512}" srcId="{015ADC20-7A94-4EEC-9075-0A1D671D259C}" destId="{FCFF2769-6BB9-4AC3-A4AB-1893BBC76A7E}" srcOrd="0" destOrd="0" parTransId="{4675F1A7-C8F2-4A77-8293-59928864105C}" sibTransId="{FAE85A71-8507-44F7-903D-E0FF7AEF5FDC}"/>
    <dgm:cxn modelId="{6315638A-A33F-48B4-984C-A3FC04450558}" type="presOf" srcId="{EBC1745A-0CE1-45D5-838C-5B30A57F7378}" destId="{828A8582-9B09-4AFB-BF88-B50C37CBE8EC}" srcOrd="0" destOrd="0" presId="urn:microsoft.com/office/officeart/2005/8/layout/process1"/>
    <dgm:cxn modelId="{6C157295-D15F-4C59-91FF-2D5F04B08550}" type="presOf" srcId="{D2E24374-3F54-4F09-BEA6-FCAE6AC34EAF}" destId="{556A75FB-F9DD-42D2-A9CB-7CB443959A12}" srcOrd="0" destOrd="0" presId="urn:microsoft.com/office/officeart/2005/8/layout/process1"/>
    <dgm:cxn modelId="{0FD4239C-BF87-4D56-ACD0-A054CF07C885}" type="presOf" srcId="{39B1EAB8-B1BE-4FCA-B7F6-226BA04F6927}" destId="{82BB19FC-CAD7-42BA-87A7-335CD83795C0}" srcOrd="1" destOrd="0" presId="urn:microsoft.com/office/officeart/2005/8/layout/process1"/>
    <dgm:cxn modelId="{30913DB4-7C1D-4103-96FC-6961B4CFDD0E}" srcId="{015ADC20-7A94-4EEC-9075-0A1D671D259C}" destId="{EA702AA7-8F23-49E7-8839-A3AF052B468A}" srcOrd="1" destOrd="0" parTransId="{E8CB6BB4-CFF1-41B3-9E95-51E9E88EFF72}" sibTransId="{328D489C-1CB2-4AF4-8482-78F59874D9F1}"/>
    <dgm:cxn modelId="{1B3FBBB8-071A-4EDF-977D-EC7C67D4EFFC}" type="presOf" srcId="{015ADC20-7A94-4EEC-9075-0A1D671D259C}" destId="{4F6D3763-579C-4398-9BBE-5E67D32C2CA9}" srcOrd="0" destOrd="0" presId="urn:microsoft.com/office/officeart/2005/8/layout/process1"/>
    <dgm:cxn modelId="{22E7E3BD-629E-48F9-B2EB-64F90037499C}" srcId="{015ADC20-7A94-4EEC-9075-0A1D671D259C}" destId="{D2E24374-3F54-4F09-BEA6-FCAE6AC34EAF}" srcOrd="2" destOrd="0" parTransId="{0CEDC70A-A737-48BD-9A77-0B9A0FB2D2BF}" sibTransId="{39B1EAB8-B1BE-4FCA-B7F6-226BA04F6927}"/>
    <dgm:cxn modelId="{EC2A75DA-5209-4619-AEC6-81D840D3687D}" type="presOf" srcId="{EA702AA7-8F23-49E7-8839-A3AF052B468A}" destId="{779DBCDC-5B86-4A3F-8E5C-9E2DCAF316C6}" srcOrd="0" destOrd="0" presId="urn:microsoft.com/office/officeart/2005/8/layout/process1"/>
    <dgm:cxn modelId="{5A58AEDD-9595-4FCA-A668-760F660B19DA}" type="presOf" srcId="{328D489C-1CB2-4AF4-8482-78F59874D9F1}" destId="{55F71EF2-24DC-4568-9C89-1A658067B10B}" srcOrd="0" destOrd="0" presId="urn:microsoft.com/office/officeart/2005/8/layout/process1"/>
    <dgm:cxn modelId="{89882BE5-7C94-4EC8-88E7-3C9FC572931C}" type="presOf" srcId="{18E368AD-7372-4781-9DAD-73C172063F19}" destId="{F93294B0-DEC8-4D0E-931D-8101E68CFAAF}" srcOrd="0" destOrd="0" presId="urn:microsoft.com/office/officeart/2005/8/layout/process1"/>
    <dgm:cxn modelId="{E63EFCE5-B3E6-46F0-847D-577B77D6EC10}" type="presOf" srcId="{20DD14D8-1FFF-410D-A880-7AF68251840E}" destId="{AF504062-189D-4102-B453-74FAE4DAB95A}" srcOrd="1" destOrd="0" presId="urn:microsoft.com/office/officeart/2005/8/layout/process1"/>
    <dgm:cxn modelId="{D44A2BF7-FCDF-4D09-B902-10704750FCCF}" type="presOf" srcId="{328D489C-1CB2-4AF4-8482-78F59874D9F1}" destId="{7BEE57DA-CEAF-4A59-88F2-365FA1BBC1D1}" srcOrd="1" destOrd="0" presId="urn:microsoft.com/office/officeart/2005/8/layout/process1"/>
    <dgm:cxn modelId="{0E037BB0-2F16-4093-AB0E-45586B132B45}" type="presParOf" srcId="{4F6D3763-579C-4398-9BBE-5E67D32C2CA9}" destId="{8B032DEE-E08D-4FA6-A7ED-B90DAB6852DD}" srcOrd="0" destOrd="0" presId="urn:microsoft.com/office/officeart/2005/8/layout/process1"/>
    <dgm:cxn modelId="{5FFCEC92-E27B-4D8E-943E-E33012E515C4}" type="presParOf" srcId="{4F6D3763-579C-4398-9BBE-5E67D32C2CA9}" destId="{E66E9ABC-EEA9-4C51-AA67-482BC74306DF}" srcOrd="1" destOrd="0" presId="urn:microsoft.com/office/officeart/2005/8/layout/process1"/>
    <dgm:cxn modelId="{827711D9-7C03-467C-9382-229B84163029}" type="presParOf" srcId="{E66E9ABC-EEA9-4C51-AA67-482BC74306DF}" destId="{EE37FA68-E30F-4E09-BEBE-B6A0910B5943}" srcOrd="0" destOrd="0" presId="urn:microsoft.com/office/officeart/2005/8/layout/process1"/>
    <dgm:cxn modelId="{47F67348-ED4F-45C6-86D9-FDC52E51BDE6}" type="presParOf" srcId="{4F6D3763-579C-4398-9BBE-5E67D32C2CA9}" destId="{779DBCDC-5B86-4A3F-8E5C-9E2DCAF316C6}" srcOrd="2" destOrd="0" presId="urn:microsoft.com/office/officeart/2005/8/layout/process1"/>
    <dgm:cxn modelId="{DE38B05D-4B76-41E7-A5EB-363584793381}" type="presParOf" srcId="{4F6D3763-579C-4398-9BBE-5E67D32C2CA9}" destId="{55F71EF2-24DC-4568-9C89-1A658067B10B}" srcOrd="3" destOrd="0" presId="urn:microsoft.com/office/officeart/2005/8/layout/process1"/>
    <dgm:cxn modelId="{6FF4E755-6CDA-49E2-B799-810F682F26EA}" type="presParOf" srcId="{55F71EF2-24DC-4568-9C89-1A658067B10B}" destId="{7BEE57DA-CEAF-4A59-88F2-365FA1BBC1D1}" srcOrd="0" destOrd="0" presId="urn:microsoft.com/office/officeart/2005/8/layout/process1"/>
    <dgm:cxn modelId="{A6DC9715-AA19-4341-85F6-7B2EC84C6030}" type="presParOf" srcId="{4F6D3763-579C-4398-9BBE-5E67D32C2CA9}" destId="{556A75FB-F9DD-42D2-A9CB-7CB443959A12}" srcOrd="4" destOrd="0" presId="urn:microsoft.com/office/officeart/2005/8/layout/process1"/>
    <dgm:cxn modelId="{A314ECAB-CF60-41EA-A9C2-C2B83CF36C4D}" type="presParOf" srcId="{4F6D3763-579C-4398-9BBE-5E67D32C2CA9}" destId="{7359EAB0-7D5A-46C5-9DC3-2984C2042444}" srcOrd="5" destOrd="0" presId="urn:microsoft.com/office/officeart/2005/8/layout/process1"/>
    <dgm:cxn modelId="{DB583C10-D8AD-4BB2-9E4F-F7E05196C2DA}" type="presParOf" srcId="{7359EAB0-7D5A-46C5-9DC3-2984C2042444}" destId="{82BB19FC-CAD7-42BA-87A7-335CD83795C0}" srcOrd="0" destOrd="0" presId="urn:microsoft.com/office/officeart/2005/8/layout/process1"/>
    <dgm:cxn modelId="{680042FD-9B0E-4B84-8926-A28749C59B95}" type="presParOf" srcId="{4F6D3763-579C-4398-9BBE-5E67D32C2CA9}" destId="{F93294B0-DEC8-4D0E-931D-8101E68CFAAF}" srcOrd="6" destOrd="0" presId="urn:microsoft.com/office/officeart/2005/8/layout/process1"/>
    <dgm:cxn modelId="{67AEAB79-282B-4890-9028-4A94E0F67421}" type="presParOf" srcId="{4F6D3763-579C-4398-9BBE-5E67D32C2CA9}" destId="{70B3F451-57C8-430A-9F6F-314521F09592}" srcOrd="7" destOrd="0" presId="urn:microsoft.com/office/officeart/2005/8/layout/process1"/>
    <dgm:cxn modelId="{D3A2D028-955F-4949-B7B5-15E724C8C300}" type="presParOf" srcId="{70B3F451-57C8-430A-9F6F-314521F09592}" destId="{AF504062-189D-4102-B453-74FAE4DAB95A}" srcOrd="0" destOrd="0" presId="urn:microsoft.com/office/officeart/2005/8/layout/process1"/>
    <dgm:cxn modelId="{6500988D-558D-4BCF-A86A-7B8AF93D5E20}" type="presParOf" srcId="{4F6D3763-579C-4398-9BBE-5E67D32C2CA9}" destId="{828A8582-9B09-4AFB-BF88-B50C37CBE8EC}" srcOrd="8" destOrd="0" presId="urn:microsoft.com/office/officeart/2005/8/layout/process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15ADC20-7A94-4EEC-9075-0A1D671D259C}" type="doc">
      <dgm:prSet loTypeId="urn:microsoft.com/office/officeart/2005/8/layout/process1" loCatId="process" qsTypeId="urn:microsoft.com/office/officeart/2005/8/quickstyle/simple5" qsCatId="simple" csTypeId="urn:microsoft.com/office/officeart/2005/8/colors/accent1_2" csCatId="accent1" phldr="1"/>
      <dgm:spPr/>
    </dgm:pt>
    <dgm:pt modelId="{FCFF2769-6BB9-4AC3-A4AB-1893BBC76A7E}">
      <dgm:prSet phldrT="[Text]"/>
      <dgm:spPr>
        <a:solidFill>
          <a:schemeClr val="tx1"/>
        </a:solidFill>
        <a:effectLst/>
      </dgm:spPr>
      <dgm:t>
        <a:bodyPr/>
        <a:lstStyle/>
        <a:p>
          <a:r>
            <a:rPr lang="en-US"/>
            <a:t>Years of Service ÷ </a:t>
          </a:r>
          <a:br>
            <a:rPr lang="en-US"/>
          </a:br>
          <a:r>
            <a:rPr lang="en-US"/>
            <a:t>10</a:t>
          </a:r>
          <a:endParaRPr lang="en-US" dirty="0"/>
        </a:p>
      </dgm:t>
    </dgm:pt>
    <dgm:pt modelId="{4675F1A7-C8F2-4A77-8293-59928864105C}" type="parTrans" cxnId="{E696F54D-3F9A-49F1-A4B9-9522791AE512}">
      <dgm:prSet/>
      <dgm:spPr/>
      <dgm:t>
        <a:bodyPr/>
        <a:lstStyle/>
        <a:p>
          <a:endParaRPr lang="en-US"/>
        </a:p>
      </dgm:t>
    </dgm:pt>
    <dgm:pt modelId="{FAE85A71-8507-44F7-903D-E0FF7AEF5FDC}" type="sibTrans" cxnId="{E696F54D-3F9A-49F1-A4B9-9522791AE512}">
      <dgm:prSet/>
      <dgm:spPr>
        <a:solidFill>
          <a:schemeClr val="accent3"/>
        </a:solidFill>
        <a:effectLst/>
      </dgm:spPr>
      <dgm:t>
        <a:bodyPr/>
        <a:lstStyle/>
        <a:p>
          <a:endParaRPr lang="en-US" dirty="0"/>
        </a:p>
      </dgm:t>
    </dgm:pt>
    <dgm:pt modelId="{D2E24374-3F54-4F09-BEA6-FCAE6AC34EAF}">
      <dgm:prSet phldrT="[Text]"/>
      <dgm:spPr>
        <a:solidFill>
          <a:schemeClr val="tx1"/>
        </a:solidFill>
        <a:effectLst/>
      </dgm:spPr>
      <dgm:t>
        <a:bodyPr/>
        <a:lstStyle/>
        <a:p>
          <a:r>
            <a:rPr lang="en-US" dirty="0"/>
            <a:t>Years of Service</a:t>
          </a:r>
        </a:p>
      </dgm:t>
    </dgm:pt>
    <dgm:pt modelId="{0CEDC70A-A737-48BD-9A77-0B9A0FB2D2BF}" type="parTrans" cxnId="{22E7E3BD-629E-48F9-B2EB-64F90037499C}">
      <dgm:prSet/>
      <dgm:spPr/>
      <dgm:t>
        <a:bodyPr/>
        <a:lstStyle/>
        <a:p>
          <a:endParaRPr lang="en-US"/>
        </a:p>
      </dgm:t>
    </dgm:pt>
    <dgm:pt modelId="{39B1EAB8-B1BE-4FCA-B7F6-226BA04F6927}" type="sibTrans" cxnId="{22E7E3BD-629E-48F9-B2EB-64F90037499C}">
      <dgm:prSet/>
      <dgm:spPr>
        <a:solidFill>
          <a:schemeClr val="accent3"/>
        </a:solidFill>
        <a:effectLst/>
      </dgm:spPr>
      <dgm:t>
        <a:bodyPr/>
        <a:lstStyle/>
        <a:p>
          <a:endParaRPr lang="en-US" dirty="0"/>
        </a:p>
      </dgm:t>
    </dgm:pt>
    <dgm:pt modelId="{EBC1745A-0CE1-45D5-838C-5B30A57F7378}">
      <dgm:prSet/>
      <dgm:spPr>
        <a:solidFill>
          <a:schemeClr val="tx1"/>
        </a:solidFill>
        <a:effectLst/>
      </dgm:spPr>
      <dgm:t>
        <a:bodyPr/>
        <a:lstStyle/>
        <a:p>
          <a:r>
            <a:rPr lang="en-US" dirty="0"/>
            <a:t>Pro-ratable Retirement Benefit</a:t>
          </a:r>
        </a:p>
      </dgm:t>
    </dgm:pt>
    <dgm:pt modelId="{E4C299E6-F196-4C38-9DF9-BB4C23CED7F5}" type="parTrans" cxnId="{D87E7E11-8613-4E20-A6DA-98D510D75A77}">
      <dgm:prSet/>
      <dgm:spPr/>
      <dgm:t>
        <a:bodyPr/>
        <a:lstStyle/>
        <a:p>
          <a:endParaRPr lang="en-US"/>
        </a:p>
      </dgm:t>
    </dgm:pt>
    <dgm:pt modelId="{D317801F-7125-4194-ACA2-988807A11AA3}" type="sibTrans" cxnId="{D87E7E11-8613-4E20-A6DA-98D510D75A77}">
      <dgm:prSet/>
      <dgm:spPr/>
      <dgm:t>
        <a:bodyPr/>
        <a:lstStyle/>
        <a:p>
          <a:endParaRPr lang="en-US"/>
        </a:p>
      </dgm:t>
    </dgm:pt>
    <dgm:pt modelId="{18E368AD-7372-4781-9DAD-73C172063F19}">
      <dgm:prSet/>
      <dgm:spPr>
        <a:solidFill>
          <a:schemeClr val="tx1"/>
        </a:solidFill>
        <a:effectLst/>
      </dgm:spPr>
      <dgm:t>
        <a:bodyPr/>
        <a:lstStyle/>
        <a:p>
          <a:r>
            <a:rPr lang="en-US" dirty="0"/>
            <a:t>Final Average Salary</a:t>
          </a:r>
        </a:p>
      </dgm:t>
    </dgm:pt>
    <dgm:pt modelId="{6ECA8415-7DC8-4853-B6BA-AF91F65B05A0}" type="parTrans" cxnId="{53D8681A-9E94-4989-BBC4-48062FB3FAE2}">
      <dgm:prSet/>
      <dgm:spPr/>
      <dgm:t>
        <a:bodyPr/>
        <a:lstStyle/>
        <a:p>
          <a:endParaRPr lang="en-US"/>
        </a:p>
      </dgm:t>
    </dgm:pt>
    <dgm:pt modelId="{20DD14D8-1FFF-410D-A880-7AF68251840E}" type="sibTrans" cxnId="{53D8681A-9E94-4989-BBC4-48062FB3FAE2}">
      <dgm:prSet/>
      <dgm:spPr>
        <a:solidFill>
          <a:schemeClr val="accent3"/>
        </a:solidFill>
        <a:effectLst/>
      </dgm:spPr>
      <dgm:t>
        <a:bodyPr/>
        <a:lstStyle/>
        <a:p>
          <a:endParaRPr lang="en-US" dirty="0"/>
        </a:p>
      </dgm:t>
    </dgm:pt>
    <dgm:pt modelId="{4F6D3763-579C-4398-9BBE-5E67D32C2CA9}" type="pres">
      <dgm:prSet presAssocID="{015ADC20-7A94-4EEC-9075-0A1D671D259C}" presName="Name0" presStyleCnt="0">
        <dgm:presLayoutVars>
          <dgm:dir/>
          <dgm:resizeHandles val="exact"/>
        </dgm:presLayoutVars>
      </dgm:prSet>
      <dgm:spPr/>
    </dgm:pt>
    <dgm:pt modelId="{8B032DEE-E08D-4FA6-A7ED-B90DAB6852DD}" type="pres">
      <dgm:prSet presAssocID="{FCFF2769-6BB9-4AC3-A4AB-1893BBC76A7E}" presName="node" presStyleLbl="node1" presStyleIdx="0" presStyleCnt="4" custScaleX="101849">
        <dgm:presLayoutVars>
          <dgm:bulletEnabled val="1"/>
        </dgm:presLayoutVars>
      </dgm:prSet>
      <dgm:spPr>
        <a:prstGeom prst="rect">
          <a:avLst/>
        </a:prstGeom>
      </dgm:spPr>
    </dgm:pt>
    <dgm:pt modelId="{E66E9ABC-EEA9-4C51-AA67-482BC74306DF}" type="pres">
      <dgm:prSet presAssocID="{FAE85A71-8507-44F7-903D-E0FF7AEF5FDC}" presName="sibTrans" presStyleLbl="sibTrans2D1" presStyleIdx="0" presStyleCnt="3"/>
      <dgm:spPr>
        <a:prstGeom prst="mathMultiply">
          <a:avLst/>
        </a:prstGeom>
      </dgm:spPr>
    </dgm:pt>
    <dgm:pt modelId="{EE37FA68-E30F-4E09-BEBE-B6A0910B5943}" type="pres">
      <dgm:prSet presAssocID="{FAE85A71-8507-44F7-903D-E0FF7AEF5FDC}" presName="connectorText" presStyleLbl="sibTrans2D1" presStyleIdx="0" presStyleCnt="3"/>
      <dgm:spPr/>
    </dgm:pt>
    <dgm:pt modelId="{556A75FB-F9DD-42D2-A9CB-7CB443959A12}" type="pres">
      <dgm:prSet presAssocID="{D2E24374-3F54-4F09-BEA6-FCAE6AC34EAF}" presName="node" presStyleLbl="node1" presStyleIdx="1" presStyleCnt="4" custScaleX="101849">
        <dgm:presLayoutVars>
          <dgm:bulletEnabled val="1"/>
        </dgm:presLayoutVars>
      </dgm:prSet>
      <dgm:spPr>
        <a:prstGeom prst="rect">
          <a:avLst/>
        </a:prstGeom>
      </dgm:spPr>
    </dgm:pt>
    <dgm:pt modelId="{7359EAB0-7D5A-46C5-9DC3-2984C2042444}" type="pres">
      <dgm:prSet presAssocID="{39B1EAB8-B1BE-4FCA-B7F6-226BA04F6927}" presName="sibTrans" presStyleLbl="sibTrans2D1" presStyleIdx="1" presStyleCnt="3"/>
      <dgm:spPr>
        <a:prstGeom prst="mathMultiply">
          <a:avLst/>
        </a:prstGeom>
      </dgm:spPr>
    </dgm:pt>
    <dgm:pt modelId="{82BB19FC-CAD7-42BA-87A7-335CD83795C0}" type="pres">
      <dgm:prSet presAssocID="{39B1EAB8-B1BE-4FCA-B7F6-226BA04F6927}" presName="connectorText" presStyleLbl="sibTrans2D1" presStyleIdx="1" presStyleCnt="3"/>
      <dgm:spPr/>
    </dgm:pt>
    <dgm:pt modelId="{F93294B0-DEC8-4D0E-931D-8101E68CFAAF}" type="pres">
      <dgm:prSet presAssocID="{18E368AD-7372-4781-9DAD-73C172063F19}" presName="node" presStyleLbl="node1" presStyleIdx="2" presStyleCnt="4" custScaleX="101849">
        <dgm:presLayoutVars>
          <dgm:bulletEnabled val="1"/>
        </dgm:presLayoutVars>
      </dgm:prSet>
      <dgm:spPr>
        <a:prstGeom prst="rect">
          <a:avLst/>
        </a:prstGeom>
      </dgm:spPr>
    </dgm:pt>
    <dgm:pt modelId="{70B3F451-57C8-430A-9F6F-314521F09592}" type="pres">
      <dgm:prSet presAssocID="{20DD14D8-1FFF-410D-A880-7AF68251840E}" presName="sibTrans" presStyleLbl="sibTrans2D1" presStyleIdx="2" presStyleCnt="3"/>
      <dgm:spPr>
        <a:prstGeom prst="mathEqual">
          <a:avLst/>
        </a:prstGeom>
      </dgm:spPr>
    </dgm:pt>
    <dgm:pt modelId="{AF504062-189D-4102-B453-74FAE4DAB95A}" type="pres">
      <dgm:prSet presAssocID="{20DD14D8-1FFF-410D-A880-7AF68251840E}" presName="connectorText" presStyleLbl="sibTrans2D1" presStyleIdx="2" presStyleCnt="3"/>
      <dgm:spPr/>
    </dgm:pt>
    <dgm:pt modelId="{828A8582-9B09-4AFB-BF88-B50C37CBE8EC}" type="pres">
      <dgm:prSet presAssocID="{EBC1745A-0CE1-45D5-838C-5B30A57F7378}" presName="node" presStyleLbl="node1" presStyleIdx="3" presStyleCnt="4" custScaleX="101849">
        <dgm:presLayoutVars>
          <dgm:bulletEnabled val="1"/>
        </dgm:presLayoutVars>
      </dgm:prSet>
      <dgm:spPr>
        <a:prstGeom prst="rect">
          <a:avLst/>
        </a:prstGeom>
      </dgm:spPr>
    </dgm:pt>
  </dgm:ptLst>
  <dgm:cxnLst>
    <dgm:cxn modelId="{C4970A0C-7FEE-42A9-A829-B37EA07740A1}" type="presOf" srcId="{FAE85A71-8507-44F7-903D-E0FF7AEF5FDC}" destId="{E66E9ABC-EEA9-4C51-AA67-482BC74306DF}" srcOrd="0" destOrd="0" presId="urn:microsoft.com/office/officeart/2005/8/layout/process1"/>
    <dgm:cxn modelId="{D87E7E11-8613-4E20-A6DA-98D510D75A77}" srcId="{015ADC20-7A94-4EEC-9075-0A1D671D259C}" destId="{EBC1745A-0CE1-45D5-838C-5B30A57F7378}" srcOrd="3" destOrd="0" parTransId="{E4C299E6-F196-4C38-9DF9-BB4C23CED7F5}" sibTransId="{D317801F-7125-4194-ACA2-988807A11AA3}"/>
    <dgm:cxn modelId="{DA43B312-A5AE-46B0-AB74-4BF17D4CE60B}" type="presOf" srcId="{39B1EAB8-B1BE-4FCA-B7F6-226BA04F6927}" destId="{7359EAB0-7D5A-46C5-9DC3-2984C2042444}" srcOrd="0" destOrd="0" presId="urn:microsoft.com/office/officeart/2005/8/layout/process1"/>
    <dgm:cxn modelId="{53D8681A-9E94-4989-BBC4-48062FB3FAE2}" srcId="{015ADC20-7A94-4EEC-9075-0A1D671D259C}" destId="{18E368AD-7372-4781-9DAD-73C172063F19}" srcOrd="2" destOrd="0" parTransId="{6ECA8415-7DC8-4853-B6BA-AF91F65B05A0}" sibTransId="{20DD14D8-1FFF-410D-A880-7AF68251840E}"/>
    <dgm:cxn modelId="{00ED6622-37C8-4EF5-B480-1F299AF7BEA3}" type="presOf" srcId="{FCFF2769-6BB9-4AC3-A4AB-1893BBC76A7E}" destId="{8B032DEE-E08D-4FA6-A7ED-B90DAB6852DD}" srcOrd="0" destOrd="0" presId="urn:microsoft.com/office/officeart/2005/8/layout/process1"/>
    <dgm:cxn modelId="{0130682C-F565-4A3E-86A9-60A7254E9871}" type="presOf" srcId="{FAE85A71-8507-44F7-903D-E0FF7AEF5FDC}" destId="{EE37FA68-E30F-4E09-BEBE-B6A0910B5943}" srcOrd="1" destOrd="0" presId="urn:microsoft.com/office/officeart/2005/8/layout/process1"/>
    <dgm:cxn modelId="{07132736-F5C9-4FFF-8E45-E4FEBFD675D8}" type="presOf" srcId="{20DD14D8-1FFF-410D-A880-7AF68251840E}" destId="{70B3F451-57C8-430A-9F6F-314521F09592}" srcOrd="0" destOrd="0" presId="urn:microsoft.com/office/officeart/2005/8/layout/process1"/>
    <dgm:cxn modelId="{E696F54D-3F9A-49F1-A4B9-9522791AE512}" srcId="{015ADC20-7A94-4EEC-9075-0A1D671D259C}" destId="{FCFF2769-6BB9-4AC3-A4AB-1893BBC76A7E}" srcOrd="0" destOrd="0" parTransId="{4675F1A7-C8F2-4A77-8293-59928864105C}" sibTransId="{FAE85A71-8507-44F7-903D-E0FF7AEF5FDC}"/>
    <dgm:cxn modelId="{6315638A-A33F-48B4-984C-A3FC04450558}" type="presOf" srcId="{EBC1745A-0CE1-45D5-838C-5B30A57F7378}" destId="{828A8582-9B09-4AFB-BF88-B50C37CBE8EC}" srcOrd="0" destOrd="0" presId="urn:microsoft.com/office/officeart/2005/8/layout/process1"/>
    <dgm:cxn modelId="{6C157295-D15F-4C59-91FF-2D5F04B08550}" type="presOf" srcId="{D2E24374-3F54-4F09-BEA6-FCAE6AC34EAF}" destId="{556A75FB-F9DD-42D2-A9CB-7CB443959A12}" srcOrd="0" destOrd="0" presId="urn:microsoft.com/office/officeart/2005/8/layout/process1"/>
    <dgm:cxn modelId="{0FD4239C-BF87-4D56-ACD0-A054CF07C885}" type="presOf" srcId="{39B1EAB8-B1BE-4FCA-B7F6-226BA04F6927}" destId="{82BB19FC-CAD7-42BA-87A7-335CD83795C0}" srcOrd="1" destOrd="0" presId="urn:microsoft.com/office/officeart/2005/8/layout/process1"/>
    <dgm:cxn modelId="{1B3FBBB8-071A-4EDF-977D-EC7C67D4EFFC}" type="presOf" srcId="{015ADC20-7A94-4EEC-9075-0A1D671D259C}" destId="{4F6D3763-579C-4398-9BBE-5E67D32C2CA9}" srcOrd="0" destOrd="0" presId="urn:microsoft.com/office/officeart/2005/8/layout/process1"/>
    <dgm:cxn modelId="{22E7E3BD-629E-48F9-B2EB-64F90037499C}" srcId="{015ADC20-7A94-4EEC-9075-0A1D671D259C}" destId="{D2E24374-3F54-4F09-BEA6-FCAE6AC34EAF}" srcOrd="1" destOrd="0" parTransId="{0CEDC70A-A737-48BD-9A77-0B9A0FB2D2BF}" sibTransId="{39B1EAB8-B1BE-4FCA-B7F6-226BA04F6927}"/>
    <dgm:cxn modelId="{89882BE5-7C94-4EC8-88E7-3C9FC572931C}" type="presOf" srcId="{18E368AD-7372-4781-9DAD-73C172063F19}" destId="{F93294B0-DEC8-4D0E-931D-8101E68CFAAF}" srcOrd="0" destOrd="0" presId="urn:microsoft.com/office/officeart/2005/8/layout/process1"/>
    <dgm:cxn modelId="{E63EFCE5-B3E6-46F0-847D-577B77D6EC10}" type="presOf" srcId="{20DD14D8-1FFF-410D-A880-7AF68251840E}" destId="{AF504062-189D-4102-B453-74FAE4DAB95A}" srcOrd="1" destOrd="0" presId="urn:microsoft.com/office/officeart/2005/8/layout/process1"/>
    <dgm:cxn modelId="{0E037BB0-2F16-4093-AB0E-45586B132B45}" type="presParOf" srcId="{4F6D3763-579C-4398-9BBE-5E67D32C2CA9}" destId="{8B032DEE-E08D-4FA6-A7ED-B90DAB6852DD}" srcOrd="0" destOrd="0" presId="urn:microsoft.com/office/officeart/2005/8/layout/process1"/>
    <dgm:cxn modelId="{5FFCEC92-E27B-4D8E-943E-E33012E515C4}" type="presParOf" srcId="{4F6D3763-579C-4398-9BBE-5E67D32C2CA9}" destId="{E66E9ABC-EEA9-4C51-AA67-482BC74306DF}" srcOrd="1" destOrd="0" presId="urn:microsoft.com/office/officeart/2005/8/layout/process1"/>
    <dgm:cxn modelId="{827711D9-7C03-467C-9382-229B84163029}" type="presParOf" srcId="{E66E9ABC-EEA9-4C51-AA67-482BC74306DF}" destId="{EE37FA68-E30F-4E09-BEBE-B6A0910B5943}" srcOrd="0" destOrd="0" presId="urn:microsoft.com/office/officeart/2005/8/layout/process1"/>
    <dgm:cxn modelId="{A6DC9715-AA19-4341-85F6-7B2EC84C6030}" type="presParOf" srcId="{4F6D3763-579C-4398-9BBE-5E67D32C2CA9}" destId="{556A75FB-F9DD-42D2-A9CB-7CB443959A12}" srcOrd="2" destOrd="0" presId="urn:microsoft.com/office/officeart/2005/8/layout/process1"/>
    <dgm:cxn modelId="{A314ECAB-CF60-41EA-A9C2-C2B83CF36C4D}" type="presParOf" srcId="{4F6D3763-579C-4398-9BBE-5E67D32C2CA9}" destId="{7359EAB0-7D5A-46C5-9DC3-2984C2042444}" srcOrd="3" destOrd="0" presId="urn:microsoft.com/office/officeart/2005/8/layout/process1"/>
    <dgm:cxn modelId="{DB583C10-D8AD-4BB2-9E4F-F7E05196C2DA}" type="presParOf" srcId="{7359EAB0-7D5A-46C5-9DC3-2984C2042444}" destId="{82BB19FC-CAD7-42BA-87A7-335CD83795C0}" srcOrd="0" destOrd="0" presId="urn:microsoft.com/office/officeart/2005/8/layout/process1"/>
    <dgm:cxn modelId="{680042FD-9B0E-4B84-8926-A28749C59B95}" type="presParOf" srcId="{4F6D3763-579C-4398-9BBE-5E67D32C2CA9}" destId="{F93294B0-DEC8-4D0E-931D-8101E68CFAAF}" srcOrd="4" destOrd="0" presId="urn:microsoft.com/office/officeart/2005/8/layout/process1"/>
    <dgm:cxn modelId="{67AEAB79-282B-4890-9028-4A94E0F67421}" type="presParOf" srcId="{4F6D3763-579C-4398-9BBE-5E67D32C2CA9}" destId="{70B3F451-57C8-430A-9F6F-314521F09592}" srcOrd="5" destOrd="0" presId="urn:microsoft.com/office/officeart/2005/8/layout/process1"/>
    <dgm:cxn modelId="{D3A2D028-955F-4949-B7B5-15E724C8C300}" type="presParOf" srcId="{70B3F451-57C8-430A-9F6F-314521F09592}" destId="{AF504062-189D-4102-B453-74FAE4DAB95A}" srcOrd="0" destOrd="0" presId="urn:microsoft.com/office/officeart/2005/8/layout/process1"/>
    <dgm:cxn modelId="{6500988D-558D-4BCF-A86A-7B8AF93D5E20}" type="presParOf" srcId="{4F6D3763-579C-4398-9BBE-5E67D32C2CA9}" destId="{828A8582-9B09-4AFB-BF88-B50C37CBE8EC}" srcOrd="6" destOrd="0" presId="urn:microsoft.com/office/officeart/2005/8/layout/process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C330E42-836D-49DE-8AC1-A314463B81A4}" type="doc">
      <dgm:prSet loTypeId="urn:microsoft.com/office/officeart/2016/7/layout/LinearBlockProcessNumbered" loCatId="process" qsTypeId="urn:microsoft.com/office/officeart/2005/8/quickstyle/simple1" qsCatId="simple" csTypeId="urn:microsoft.com/office/officeart/2005/8/colors/accent2_2" csCatId="accent2" phldr="1"/>
      <dgm:spPr/>
      <dgm:t>
        <a:bodyPr/>
        <a:lstStyle/>
        <a:p>
          <a:endParaRPr lang="en-US"/>
        </a:p>
      </dgm:t>
    </dgm:pt>
    <dgm:pt modelId="{A7C7D927-824B-4BAE-B4FF-0D348AC807D4}">
      <dgm:prSet custT="1"/>
      <dgm:spPr/>
      <dgm:t>
        <a:bodyPr/>
        <a:lstStyle/>
        <a:p>
          <a:r>
            <a:rPr lang="en-US" sz="1400" b="0" i="0" dirty="0"/>
            <a:t>Review your plan options</a:t>
          </a:r>
          <a:endParaRPr lang="en-US" sz="1400" dirty="0"/>
        </a:p>
      </dgm:t>
    </dgm:pt>
    <dgm:pt modelId="{19F95B88-0194-4640-B8F0-5FF41E181F46}" type="parTrans" cxnId="{CEB93253-7E45-4D8E-AB13-9366B73DE689}">
      <dgm:prSet/>
      <dgm:spPr/>
      <dgm:t>
        <a:bodyPr/>
        <a:lstStyle/>
        <a:p>
          <a:endParaRPr lang="en-US"/>
        </a:p>
      </dgm:t>
    </dgm:pt>
    <dgm:pt modelId="{9DD6527F-32C6-4240-9AC6-898078D15DC8}" type="sibTrans" cxnId="{CEB93253-7E45-4D8E-AB13-9366B73DE689}">
      <dgm:prSet phldrT="01" phldr="0"/>
      <dgm:spPr/>
      <dgm:t>
        <a:bodyPr/>
        <a:lstStyle/>
        <a:p>
          <a:r>
            <a:rPr lang="en-US"/>
            <a:t>01</a:t>
          </a:r>
          <a:endParaRPr lang="en-US" dirty="0"/>
        </a:p>
      </dgm:t>
    </dgm:pt>
    <dgm:pt modelId="{C700877B-AE4D-4A46-B102-71F3D60370EF}">
      <dgm:prSet custT="1"/>
      <dgm:spPr/>
      <dgm:t>
        <a:bodyPr/>
        <a:lstStyle/>
        <a:p>
          <a:r>
            <a:rPr lang="en-US" sz="1400" b="0" dirty="0"/>
            <a:t>Take advantage of online resources </a:t>
          </a:r>
          <a:r>
            <a:rPr lang="en-US" sz="1400" b="0" dirty="0">
              <a:solidFill>
                <a:schemeClr val="bg1"/>
              </a:solidFill>
            </a:rPr>
            <a:t>- </a:t>
          </a:r>
          <a:r>
            <a:rPr lang="en-US" sz="1400" b="0" dirty="0">
              <a:solidFill>
                <a:schemeClr val="bg1"/>
              </a:solidFill>
              <a:hlinkClick xmlns:r="http://schemas.openxmlformats.org/officeDocument/2006/relationships" r:id="rId1">
                <a:extLst>
                  <a:ext uri="{A12FA001-AC4F-418D-AE19-62706E023703}">
                    <ahyp:hlinkClr xmlns:ahyp="http://schemas.microsoft.com/office/drawing/2018/hyperlinkcolor" val="tx"/>
                  </a:ext>
                </a:extLst>
              </a:hlinkClick>
            </a:rPr>
            <a:t>http://www.ctrs/</a:t>
          </a:r>
          <a:r>
            <a:rPr lang="en-US" sz="1400" b="0" dirty="0">
              <a:solidFill>
                <a:schemeClr val="bg1"/>
              </a:solidFill>
            </a:rPr>
            <a:t> </a:t>
          </a:r>
          <a:endParaRPr lang="en-US" sz="1400" dirty="0">
            <a:solidFill>
              <a:schemeClr val="bg1"/>
            </a:solidFill>
          </a:endParaRPr>
        </a:p>
      </dgm:t>
    </dgm:pt>
    <dgm:pt modelId="{5F560E1E-0CD9-48EC-ACDA-8C9D2737B055}" type="parTrans" cxnId="{11E83E33-A758-47D1-9DC7-E56E114251B8}">
      <dgm:prSet/>
      <dgm:spPr/>
      <dgm:t>
        <a:bodyPr/>
        <a:lstStyle/>
        <a:p>
          <a:endParaRPr lang="en-US"/>
        </a:p>
      </dgm:t>
    </dgm:pt>
    <dgm:pt modelId="{6E3259C7-BCC7-4F14-A5B5-1D9F5670786D}" type="sibTrans" cxnId="{11E83E33-A758-47D1-9DC7-E56E114251B8}">
      <dgm:prSet phldrT="02" phldr="0"/>
      <dgm:spPr/>
      <dgm:t>
        <a:bodyPr/>
        <a:lstStyle/>
        <a:p>
          <a:r>
            <a:rPr lang="en-US"/>
            <a:t>02</a:t>
          </a:r>
          <a:endParaRPr lang="en-US" dirty="0"/>
        </a:p>
      </dgm:t>
    </dgm:pt>
    <dgm:pt modelId="{22C16CE3-8168-4989-8C67-3A2E1EA036D7}">
      <dgm:prSet custT="1"/>
      <dgm:spPr/>
      <dgm:t>
        <a:bodyPr/>
        <a:lstStyle/>
        <a:p>
          <a:r>
            <a:rPr lang="en-US" sz="1400" b="0" i="0" dirty="0"/>
            <a:t>Determine the best way for you to save – for today and for retirement</a:t>
          </a:r>
          <a:endParaRPr lang="en-US" sz="1400" dirty="0"/>
        </a:p>
      </dgm:t>
    </dgm:pt>
    <dgm:pt modelId="{72721980-4C4C-4583-85B0-1D251859F152}" type="parTrans" cxnId="{4E9BE6A2-DC28-4268-875B-39748C2CB796}">
      <dgm:prSet/>
      <dgm:spPr/>
      <dgm:t>
        <a:bodyPr/>
        <a:lstStyle/>
        <a:p>
          <a:endParaRPr lang="en-US"/>
        </a:p>
      </dgm:t>
    </dgm:pt>
    <dgm:pt modelId="{FA35E63E-2F01-4AED-948A-A364FA6C4A57}" type="sibTrans" cxnId="{4E9BE6A2-DC28-4268-875B-39748C2CB796}">
      <dgm:prSet phldrT="03" phldr="0"/>
      <dgm:spPr/>
      <dgm:t>
        <a:bodyPr/>
        <a:lstStyle/>
        <a:p>
          <a:r>
            <a:rPr lang="en-US"/>
            <a:t>03</a:t>
          </a:r>
          <a:endParaRPr lang="en-US" dirty="0"/>
        </a:p>
      </dgm:t>
    </dgm:pt>
    <dgm:pt modelId="{35AB8FC2-2023-4613-A9D5-01E8F0C25847}">
      <dgm:prSet custT="1"/>
      <dgm:spPr/>
      <dgm:t>
        <a:bodyPr/>
        <a:lstStyle/>
        <a:p>
          <a:r>
            <a:rPr lang="en-US" sz="1400" b="0" i="0" dirty="0"/>
            <a:t>Start small – start now</a:t>
          </a:r>
          <a:endParaRPr lang="en-US" sz="1400" dirty="0"/>
        </a:p>
      </dgm:t>
    </dgm:pt>
    <dgm:pt modelId="{F907A658-CB05-40D6-83EE-E72F5CEE8C0B}" type="parTrans" cxnId="{71BD5BFF-666E-4188-A7C6-DC718838CB36}">
      <dgm:prSet/>
      <dgm:spPr/>
      <dgm:t>
        <a:bodyPr/>
        <a:lstStyle/>
        <a:p>
          <a:endParaRPr lang="en-US"/>
        </a:p>
      </dgm:t>
    </dgm:pt>
    <dgm:pt modelId="{BB0BB99B-8A39-42F5-AC75-129585939F66}" type="sibTrans" cxnId="{71BD5BFF-666E-4188-A7C6-DC718838CB36}">
      <dgm:prSet phldrT="04" phldr="0"/>
      <dgm:spPr/>
      <dgm:t>
        <a:bodyPr/>
        <a:lstStyle/>
        <a:p>
          <a:r>
            <a:rPr lang="en-US"/>
            <a:t>04</a:t>
          </a:r>
          <a:endParaRPr lang="en-US" dirty="0"/>
        </a:p>
      </dgm:t>
    </dgm:pt>
    <dgm:pt modelId="{02D5925F-487F-4B10-B53F-A38DE59B8122}">
      <dgm:prSet custT="1"/>
      <dgm:spPr/>
      <dgm:t>
        <a:bodyPr/>
        <a:lstStyle/>
        <a:p>
          <a:r>
            <a:rPr lang="en-US" sz="1400" b="0" i="0" dirty="0"/>
            <a:t>Review your retirement portfolio annually</a:t>
          </a:r>
          <a:endParaRPr lang="en-US" sz="1400" dirty="0"/>
        </a:p>
      </dgm:t>
    </dgm:pt>
    <dgm:pt modelId="{3F7A9438-D15D-4803-A7D3-889A320D7AED}" type="parTrans" cxnId="{F02C07F8-2F62-4067-ABA8-74836CB5093D}">
      <dgm:prSet/>
      <dgm:spPr/>
      <dgm:t>
        <a:bodyPr/>
        <a:lstStyle/>
        <a:p>
          <a:endParaRPr lang="en-US"/>
        </a:p>
      </dgm:t>
    </dgm:pt>
    <dgm:pt modelId="{9510EF04-AF13-4DE6-8F9F-B962489B6DF1}" type="sibTrans" cxnId="{F02C07F8-2F62-4067-ABA8-74836CB5093D}">
      <dgm:prSet phldrT="05" phldr="0"/>
      <dgm:spPr/>
      <dgm:t>
        <a:bodyPr/>
        <a:lstStyle/>
        <a:p>
          <a:r>
            <a:rPr lang="en-US"/>
            <a:t>05</a:t>
          </a:r>
          <a:endParaRPr lang="en-US" dirty="0"/>
        </a:p>
      </dgm:t>
    </dgm:pt>
    <dgm:pt modelId="{654C3178-784B-6A49-9362-B7776C191C61}" type="pres">
      <dgm:prSet presAssocID="{7C330E42-836D-49DE-8AC1-A314463B81A4}" presName="Name0" presStyleCnt="0">
        <dgm:presLayoutVars>
          <dgm:animLvl val="lvl"/>
          <dgm:resizeHandles val="exact"/>
        </dgm:presLayoutVars>
      </dgm:prSet>
      <dgm:spPr/>
    </dgm:pt>
    <dgm:pt modelId="{213D258E-94F0-B244-AD2A-4BE32D7F771A}" type="pres">
      <dgm:prSet presAssocID="{A7C7D927-824B-4BAE-B4FF-0D348AC807D4}" presName="compositeNode" presStyleCnt="0">
        <dgm:presLayoutVars>
          <dgm:bulletEnabled val="1"/>
        </dgm:presLayoutVars>
      </dgm:prSet>
      <dgm:spPr/>
    </dgm:pt>
    <dgm:pt modelId="{13187E3E-ACF3-9E45-A18D-05DBC84DE585}" type="pres">
      <dgm:prSet presAssocID="{A7C7D927-824B-4BAE-B4FF-0D348AC807D4}" presName="bgRect" presStyleLbl="alignNode1" presStyleIdx="0" presStyleCnt="5" custScaleY="118858"/>
      <dgm:spPr/>
    </dgm:pt>
    <dgm:pt modelId="{6030AB28-7192-0F46-938A-A1F5267225B8}" type="pres">
      <dgm:prSet presAssocID="{9DD6527F-32C6-4240-9AC6-898078D15DC8}" presName="sibTransNodeRect" presStyleLbl="alignNode1" presStyleIdx="0" presStyleCnt="5">
        <dgm:presLayoutVars>
          <dgm:chMax val="0"/>
          <dgm:bulletEnabled val="1"/>
        </dgm:presLayoutVars>
      </dgm:prSet>
      <dgm:spPr/>
    </dgm:pt>
    <dgm:pt modelId="{66092C39-2BAB-6E44-A230-38E5ED934959}" type="pres">
      <dgm:prSet presAssocID="{A7C7D927-824B-4BAE-B4FF-0D348AC807D4}" presName="nodeRect" presStyleLbl="alignNode1" presStyleIdx="0" presStyleCnt="5">
        <dgm:presLayoutVars>
          <dgm:bulletEnabled val="1"/>
        </dgm:presLayoutVars>
      </dgm:prSet>
      <dgm:spPr/>
    </dgm:pt>
    <dgm:pt modelId="{084B6C74-47F0-5044-A768-69853787C69B}" type="pres">
      <dgm:prSet presAssocID="{9DD6527F-32C6-4240-9AC6-898078D15DC8}" presName="sibTrans" presStyleCnt="0"/>
      <dgm:spPr/>
    </dgm:pt>
    <dgm:pt modelId="{14721927-A161-094A-A3D4-DBD50DB82A33}" type="pres">
      <dgm:prSet presAssocID="{C700877B-AE4D-4A46-B102-71F3D60370EF}" presName="compositeNode" presStyleCnt="0">
        <dgm:presLayoutVars>
          <dgm:bulletEnabled val="1"/>
        </dgm:presLayoutVars>
      </dgm:prSet>
      <dgm:spPr/>
    </dgm:pt>
    <dgm:pt modelId="{8184CDAF-41DA-A744-8EB6-0E44420797C3}" type="pres">
      <dgm:prSet presAssocID="{C700877B-AE4D-4A46-B102-71F3D60370EF}" presName="bgRect" presStyleLbl="alignNode1" presStyleIdx="1" presStyleCnt="5" custScaleY="118858"/>
      <dgm:spPr/>
    </dgm:pt>
    <dgm:pt modelId="{93CD00C3-6615-0F4E-8E7F-73BA6A89CA4F}" type="pres">
      <dgm:prSet presAssocID="{6E3259C7-BCC7-4F14-A5B5-1D9F5670786D}" presName="sibTransNodeRect" presStyleLbl="alignNode1" presStyleIdx="1" presStyleCnt="5">
        <dgm:presLayoutVars>
          <dgm:chMax val="0"/>
          <dgm:bulletEnabled val="1"/>
        </dgm:presLayoutVars>
      </dgm:prSet>
      <dgm:spPr/>
    </dgm:pt>
    <dgm:pt modelId="{6A93DD8A-2E3A-6D44-A762-9A8B109BC113}" type="pres">
      <dgm:prSet presAssocID="{C700877B-AE4D-4A46-B102-71F3D60370EF}" presName="nodeRect" presStyleLbl="alignNode1" presStyleIdx="1" presStyleCnt="5">
        <dgm:presLayoutVars>
          <dgm:bulletEnabled val="1"/>
        </dgm:presLayoutVars>
      </dgm:prSet>
      <dgm:spPr/>
    </dgm:pt>
    <dgm:pt modelId="{D5E81E8E-2B27-E04B-B986-B0F8E5FB288B}" type="pres">
      <dgm:prSet presAssocID="{6E3259C7-BCC7-4F14-A5B5-1D9F5670786D}" presName="sibTrans" presStyleCnt="0"/>
      <dgm:spPr/>
    </dgm:pt>
    <dgm:pt modelId="{5B6DFE7C-DE73-5848-AF48-C1CCDEC1BFD0}" type="pres">
      <dgm:prSet presAssocID="{22C16CE3-8168-4989-8C67-3A2E1EA036D7}" presName="compositeNode" presStyleCnt="0">
        <dgm:presLayoutVars>
          <dgm:bulletEnabled val="1"/>
        </dgm:presLayoutVars>
      </dgm:prSet>
      <dgm:spPr/>
    </dgm:pt>
    <dgm:pt modelId="{54A24CFA-7A3A-A447-827F-5D4D46A510F0}" type="pres">
      <dgm:prSet presAssocID="{22C16CE3-8168-4989-8C67-3A2E1EA036D7}" presName="bgRect" presStyleLbl="alignNode1" presStyleIdx="2" presStyleCnt="5" custScaleY="118858"/>
      <dgm:spPr/>
    </dgm:pt>
    <dgm:pt modelId="{9BD21415-8D1C-1845-9867-BBFBBA61C1E7}" type="pres">
      <dgm:prSet presAssocID="{FA35E63E-2F01-4AED-948A-A364FA6C4A57}" presName="sibTransNodeRect" presStyleLbl="alignNode1" presStyleIdx="2" presStyleCnt="5">
        <dgm:presLayoutVars>
          <dgm:chMax val="0"/>
          <dgm:bulletEnabled val="1"/>
        </dgm:presLayoutVars>
      </dgm:prSet>
      <dgm:spPr/>
    </dgm:pt>
    <dgm:pt modelId="{45A65828-2FA9-C54D-9B60-0BB3E5F52151}" type="pres">
      <dgm:prSet presAssocID="{22C16CE3-8168-4989-8C67-3A2E1EA036D7}" presName="nodeRect" presStyleLbl="alignNode1" presStyleIdx="2" presStyleCnt="5">
        <dgm:presLayoutVars>
          <dgm:bulletEnabled val="1"/>
        </dgm:presLayoutVars>
      </dgm:prSet>
      <dgm:spPr/>
    </dgm:pt>
    <dgm:pt modelId="{7156B65D-3A9A-8A46-890C-07EBE50FDAC6}" type="pres">
      <dgm:prSet presAssocID="{FA35E63E-2F01-4AED-948A-A364FA6C4A57}" presName="sibTrans" presStyleCnt="0"/>
      <dgm:spPr/>
    </dgm:pt>
    <dgm:pt modelId="{630E04B6-335C-1245-8610-808307ADE55E}" type="pres">
      <dgm:prSet presAssocID="{35AB8FC2-2023-4613-A9D5-01E8F0C25847}" presName="compositeNode" presStyleCnt="0">
        <dgm:presLayoutVars>
          <dgm:bulletEnabled val="1"/>
        </dgm:presLayoutVars>
      </dgm:prSet>
      <dgm:spPr/>
    </dgm:pt>
    <dgm:pt modelId="{8FF723CD-865B-AF46-9342-D1CD9DF5ABAF}" type="pres">
      <dgm:prSet presAssocID="{35AB8FC2-2023-4613-A9D5-01E8F0C25847}" presName="bgRect" presStyleLbl="alignNode1" presStyleIdx="3" presStyleCnt="5" custScaleY="118858"/>
      <dgm:spPr/>
    </dgm:pt>
    <dgm:pt modelId="{BFA9D084-BF7C-B143-A2B5-A4B005020FBE}" type="pres">
      <dgm:prSet presAssocID="{BB0BB99B-8A39-42F5-AC75-129585939F66}" presName="sibTransNodeRect" presStyleLbl="alignNode1" presStyleIdx="3" presStyleCnt="5">
        <dgm:presLayoutVars>
          <dgm:chMax val="0"/>
          <dgm:bulletEnabled val="1"/>
        </dgm:presLayoutVars>
      </dgm:prSet>
      <dgm:spPr/>
    </dgm:pt>
    <dgm:pt modelId="{5D26EC67-1C2D-1C48-B588-03BE0976ADB6}" type="pres">
      <dgm:prSet presAssocID="{35AB8FC2-2023-4613-A9D5-01E8F0C25847}" presName="nodeRect" presStyleLbl="alignNode1" presStyleIdx="3" presStyleCnt="5">
        <dgm:presLayoutVars>
          <dgm:bulletEnabled val="1"/>
        </dgm:presLayoutVars>
      </dgm:prSet>
      <dgm:spPr/>
    </dgm:pt>
    <dgm:pt modelId="{5A339B27-7BAC-0D48-AC92-4D8C5476AB83}" type="pres">
      <dgm:prSet presAssocID="{BB0BB99B-8A39-42F5-AC75-129585939F66}" presName="sibTrans" presStyleCnt="0"/>
      <dgm:spPr/>
    </dgm:pt>
    <dgm:pt modelId="{539550A1-022A-874A-9A37-E304F379A8A6}" type="pres">
      <dgm:prSet presAssocID="{02D5925F-487F-4B10-B53F-A38DE59B8122}" presName="compositeNode" presStyleCnt="0">
        <dgm:presLayoutVars>
          <dgm:bulletEnabled val="1"/>
        </dgm:presLayoutVars>
      </dgm:prSet>
      <dgm:spPr/>
    </dgm:pt>
    <dgm:pt modelId="{D499F63F-A12F-414F-8DC6-F1C5B5D72D3E}" type="pres">
      <dgm:prSet presAssocID="{02D5925F-487F-4B10-B53F-A38DE59B8122}" presName="bgRect" presStyleLbl="alignNode1" presStyleIdx="4" presStyleCnt="5" custScaleY="118858"/>
      <dgm:spPr/>
    </dgm:pt>
    <dgm:pt modelId="{DA10134D-5F63-4441-8965-8746A68C4CA0}" type="pres">
      <dgm:prSet presAssocID="{9510EF04-AF13-4DE6-8F9F-B962489B6DF1}" presName="sibTransNodeRect" presStyleLbl="alignNode1" presStyleIdx="4" presStyleCnt="5">
        <dgm:presLayoutVars>
          <dgm:chMax val="0"/>
          <dgm:bulletEnabled val="1"/>
        </dgm:presLayoutVars>
      </dgm:prSet>
      <dgm:spPr/>
    </dgm:pt>
    <dgm:pt modelId="{DB337182-7887-8F46-9F10-138711C4E466}" type="pres">
      <dgm:prSet presAssocID="{02D5925F-487F-4B10-B53F-A38DE59B8122}" presName="nodeRect" presStyleLbl="alignNode1" presStyleIdx="4" presStyleCnt="5">
        <dgm:presLayoutVars>
          <dgm:bulletEnabled val="1"/>
        </dgm:presLayoutVars>
      </dgm:prSet>
      <dgm:spPr/>
    </dgm:pt>
  </dgm:ptLst>
  <dgm:cxnLst>
    <dgm:cxn modelId="{F6F92F02-62E7-6F4A-A16F-DD30DB73377E}" type="presOf" srcId="{7C330E42-836D-49DE-8AC1-A314463B81A4}" destId="{654C3178-784B-6A49-9362-B7776C191C61}" srcOrd="0" destOrd="0" presId="urn:microsoft.com/office/officeart/2016/7/layout/LinearBlockProcessNumbered"/>
    <dgm:cxn modelId="{C3BCBF05-9796-DC4D-A9F4-5D28A196A4FF}" type="presOf" srcId="{A7C7D927-824B-4BAE-B4FF-0D348AC807D4}" destId="{66092C39-2BAB-6E44-A230-38E5ED934959}" srcOrd="1" destOrd="0" presId="urn:microsoft.com/office/officeart/2016/7/layout/LinearBlockProcessNumbered"/>
    <dgm:cxn modelId="{3D9BED11-9F93-1A44-A750-808A942CB12D}" type="presOf" srcId="{35AB8FC2-2023-4613-A9D5-01E8F0C25847}" destId="{8FF723CD-865B-AF46-9342-D1CD9DF5ABAF}" srcOrd="0" destOrd="0" presId="urn:microsoft.com/office/officeart/2016/7/layout/LinearBlockProcessNumbered"/>
    <dgm:cxn modelId="{CAA12C22-EF1E-CA45-A9F5-3ACBA8C6D85F}" type="presOf" srcId="{02D5925F-487F-4B10-B53F-A38DE59B8122}" destId="{DB337182-7887-8F46-9F10-138711C4E466}" srcOrd="1" destOrd="0" presId="urn:microsoft.com/office/officeart/2016/7/layout/LinearBlockProcessNumbered"/>
    <dgm:cxn modelId="{11E83E33-A758-47D1-9DC7-E56E114251B8}" srcId="{7C330E42-836D-49DE-8AC1-A314463B81A4}" destId="{C700877B-AE4D-4A46-B102-71F3D60370EF}" srcOrd="1" destOrd="0" parTransId="{5F560E1E-0CD9-48EC-ACDA-8C9D2737B055}" sibTransId="{6E3259C7-BCC7-4F14-A5B5-1D9F5670786D}"/>
    <dgm:cxn modelId="{7600FA38-D72A-9D45-8B84-9A9FD5AB154A}" type="presOf" srcId="{BB0BB99B-8A39-42F5-AC75-129585939F66}" destId="{BFA9D084-BF7C-B143-A2B5-A4B005020FBE}" srcOrd="0" destOrd="0" presId="urn:microsoft.com/office/officeart/2016/7/layout/LinearBlockProcessNumbered"/>
    <dgm:cxn modelId="{5BF85A3C-85BF-BD47-A94C-B63B6920AC02}" type="presOf" srcId="{9DD6527F-32C6-4240-9AC6-898078D15DC8}" destId="{6030AB28-7192-0F46-938A-A1F5267225B8}" srcOrd="0" destOrd="0" presId="urn:microsoft.com/office/officeart/2016/7/layout/LinearBlockProcessNumbered"/>
    <dgm:cxn modelId="{CEB93253-7E45-4D8E-AB13-9366B73DE689}" srcId="{7C330E42-836D-49DE-8AC1-A314463B81A4}" destId="{A7C7D927-824B-4BAE-B4FF-0D348AC807D4}" srcOrd="0" destOrd="0" parTransId="{19F95B88-0194-4640-B8F0-5FF41E181F46}" sibTransId="{9DD6527F-32C6-4240-9AC6-898078D15DC8}"/>
    <dgm:cxn modelId="{404FCF54-1D5C-A546-836B-241824B7319A}" type="presOf" srcId="{9510EF04-AF13-4DE6-8F9F-B962489B6DF1}" destId="{DA10134D-5F63-4441-8965-8746A68C4CA0}" srcOrd="0" destOrd="0" presId="urn:microsoft.com/office/officeart/2016/7/layout/LinearBlockProcessNumbered"/>
    <dgm:cxn modelId="{AAB9A55D-AF0B-CF45-9963-DC9414016220}" type="presOf" srcId="{6E3259C7-BCC7-4F14-A5B5-1D9F5670786D}" destId="{93CD00C3-6615-0F4E-8E7F-73BA6A89CA4F}" srcOrd="0" destOrd="0" presId="urn:microsoft.com/office/officeart/2016/7/layout/LinearBlockProcessNumbered"/>
    <dgm:cxn modelId="{CECD7187-4717-4842-9019-9F92AB95DFAF}" type="presOf" srcId="{22C16CE3-8168-4989-8C67-3A2E1EA036D7}" destId="{54A24CFA-7A3A-A447-827F-5D4D46A510F0}" srcOrd="0" destOrd="0" presId="urn:microsoft.com/office/officeart/2016/7/layout/LinearBlockProcessNumbered"/>
    <dgm:cxn modelId="{1B548592-720B-7D4F-B908-D05CF0B68678}" type="presOf" srcId="{35AB8FC2-2023-4613-A9D5-01E8F0C25847}" destId="{5D26EC67-1C2D-1C48-B588-03BE0976ADB6}" srcOrd="1" destOrd="0" presId="urn:microsoft.com/office/officeart/2016/7/layout/LinearBlockProcessNumbered"/>
    <dgm:cxn modelId="{4E9BE6A2-DC28-4268-875B-39748C2CB796}" srcId="{7C330E42-836D-49DE-8AC1-A314463B81A4}" destId="{22C16CE3-8168-4989-8C67-3A2E1EA036D7}" srcOrd="2" destOrd="0" parTransId="{72721980-4C4C-4583-85B0-1D251859F152}" sibTransId="{FA35E63E-2F01-4AED-948A-A364FA6C4A57}"/>
    <dgm:cxn modelId="{0BED53AF-497C-8B4D-B52F-B48F4AD3AE7D}" type="presOf" srcId="{C700877B-AE4D-4A46-B102-71F3D60370EF}" destId="{6A93DD8A-2E3A-6D44-A762-9A8B109BC113}" srcOrd="1" destOrd="0" presId="urn:microsoft.com/office/officeart/2016/7/layout/LinearBlockProcessNumbered"/>
    <dgm:cxn modelId="{018580B1-F61F-8942-9F5F-7E5C4821DF46}" type="presOf" srcId="{02D5925F-487F-4B10-B53F-A38DE59B8122}" destId="{D499F63F-A12F-414F-8DC6-F1C5B5D72D3E}" srcOrd="0" destOrd="0" presId="urn:microsoft.com/office/officeart/2016/7/layout/LinearBlockProcessNumbered"/>
    <dgm:cxn modelId="{44049ABB-CAD5-5042-8BDB-F39DBAA3252C}" type="presOf" srcId="{22C16CE3-8168-4989-8C67-3A2E1EA036D7}" destId="{45A65828-2FA9-C54D-9B60-0BB3E5F52151}" srcOrd="1" destOrd="0" presId="urn:microsoft.com/office/officeart/2016/7/layout/LinearBlockProcessNumbered"/>
    <dgm:cxn modelId="{58FE1DCF-6437-6446-B6F0-374D4E5B908F}" type="presOf" srcId="{C700877B-AE4D-4A46-B102-71F3D60370EF}" destId="{8184CDAF-41DA-A744-8EB6-0E44420797C3}" srcOrd="0" destOrd="0" presId="urn:microsoft.com/office/officeart/2016/7/layout/LinearBlockProcessNumbered"/>
    <dgm:cxn modelId="{DA86D6D9-6558-CF4A-AEA4-6646BAA580B2}" type="presOf" srcId="{A7C7D927-824B-4BAE-B4FF-0D348AC807D4}" destId="{13187E3E-ACF3-9E45-A18D-05DBC84DE585}" srcOrd="0" destOrd="0" presId="urn:microsoft.com/office/officeart/2016/7/layout/LinearBlockProcessNumbered"/>
    <dgm:cxn modelId="{F2C74FE9-1EA4-1445-91FD-3261515F2355}" type="presOf" srcId="{FA35E63E-2F01-4AED-948A-A364FA6C4A57}" destId="{9BD21415-8D1C-1845-9867-BBFBBA61C1E7}" srcOrd="0" destOrd="0" presId="urn:microsoft.com/office/officeart/2016/7/layout/LinearBlockProcessNumbered"/>
    <dgm:cxn modelId="{F02C07F8-2F62-4067-ABA8-74836CB5093D}" srcId="{7C330E42-836D-49DE-8AC1-A314463B81A4}" destId="{02D5925F-487F-4B10-B53F-A38DE59B8122}" srcOrd="4" destOrd="0" parTransId="{3F7A9438-D15D-4803-A7D3-889A320D7AED}" sibTransId="{9510EF04-AF13-4DE6-8F9F-B962489B6DF1}"/>
    <dgm:cxn modelId="{71BD5BFF-666E-4188-A7C6-DC718838CB36}" srcId="{7C330E42-836D-49DE-8AC1-A314463B81A4}" destId="{35AB8FC2-2023-4613-A9D5-01E8F0C25847}" srcOrd="3" destOrd="0" parTransId="{F907A658-CB05-40D6-83EE-E72F5CEE8C0B}" sibTransId="{BB0BB99B-8A39-42F5-AC75-129585939F66}"/>
    <dgm:cxn modelId="{62F2F4CA-7AD9-2C42-872A-BF5CB792FEEB}" type="presParOf" srcId="{654C3178-784B-6A49-9362-B7776C191C61}" destId="{213D258E-94F0-B244-AD2A-4BE32D7F771A}" srcOrd="0" destOrd="0" presId="urn:microsoft.com/office/officeart/2016/7/layout/LinearBlockProcessNumbered"/>
    <dgm:cxn modelId="{2F64476A-28E5-FD49-B585-D18B1BAE85B7}" type="presParOf" srcId="{213D258E-94F0-B244-AD2A-4BE32D7F771A}" destId="{13187E3E-ACF3-9E45-A18D-05DBC84DE585}" srcOrd="0" destOrd="0" presId="urn:microsoft.com/office/officeart/2016/7/layout/LinearBlockProcessNumbered"/>
    <dgm:cxn modelId="{6B752854-FDEE-C14D-8D98-3C6E5F1306FB}" type="presParOf" srcId="{213D258E-94F0-B244-AD2A-4BE32D7F771A}" destId="{6030AB28-7192-0F46-938A-A1F5267225B8}" srcOrd="1" destOrd="0" presId="urn:microsoft.com/office/officeart/2016/7/layout/LinearBlockProcessNumbered"/>
    <dgm:cxn modelId="{C139EE15-EE72-4548-932F-566656573AF2}" type="presParOf" srcId="{213D258E-94F0-B244-AD2A-4BE32D7F771A}" destId="{66092C39-2BAB-6E44-A230-38E5ED934959}" srcOrd="2" destOrd="0" presId="urn:microsoft.com/office/officeart/2016/7/layout/LinearBlockProcessNumbered"/>
    <dgm:cxn modelId="{ACD70F65-5762-7647-9035-FDD158405ACD}" type="presParOf" srcId="{654C3178-784B-6A49-9362-B7776C191C61}" destId="{084B6C74-47F0-5044-A768-69853787C69B}" srcOrd="1" destOrd="0" presId="urn:microsoft.com/office/officeart/2016/7/layout/LinearBlockProcessNumbered"/>
    <dgm:cxn modelId="{52415D97-D897-B645-8A19-B960F175D130}" type="presParOf" srcId="{654C3178-784B-6A49-9362-B7776C191C61}" destId="{14721927-A161-094A-A3D4-DBD50DB82A33}" srcOrd="2" destOrd="0" presId="urn:microsoft.com/office/officeart/2016/7/layout/LinearBlockProcessNumbered"/>
    <dgm:cxn modelId="{05B430D5-03E9-A645-A25A-7951765EC5A8}" type="presParOf" srcId="{14721927-A161-094A-A3D4-DBD50DB82A33}" destId="{8184CDAF-41DA-A744-8EB6-0E44420797C3}" srcOrd="0" destOrd="0" presId="urn:microsoft.com/office/officeart/2016/7/layout/LinearBlockProcessNumbered"/>
    <dgm:cxn modelId="{583F4C1E-AC30-B042-BB74-21BC096F2231}" type="presParOf" srcId="{14721927-A161-094A-A3D4-DBD50DB82A33}" destId="{93CD00C3-6615-0F4E-8E7F-73BA6A89CA4F}" srcOrd="1" destOrd="0" presId="urn:microsoft.com/office/officeart/2016/7/layout/LinearBlockProcessNumbered"/>
    <dgm:cxn modelId="{E3285614-C48A-6B41-BF55-6F572C72B8B7}" type="presParOf" srcId="{14721927-A161-094A-A3D4-DBD50DB82A33}" destId="{6A93DD8A-2E3A-6D44-A762-9A8B109BC113}" srcOrd="2" destOrd="0" presId="urn:microsoft.com/office/officeart/2016/7/layout/LinearBlockProcessNumbered"/>
    <dgm:cxn modelId="{33EC9821-443A-E24B-8990-A6CE754D9776}" type="presParOf" srcId="{654C3178-784B-6A49-9362-B7776C191C61}" destId="{D5E81E8E-2B27-E04B-B986-B0F8E5FB288B}" srcOrd="3" destOrd="0" presId="urn:microsoft.com/office/officeart/2016/7/layout/LinearBlockProcessNumbered"/>
    <dgm:cxn modelId="{CA7AA4FB-624F-E541-AB69-F6C66E71970F}" type="presParOf" srcId="{654C3178-784B-6A49-9362-B7776C191C61}" destId="{5B6DFE7C-DE73-5848-AF48-C1CCDEC1BFD0}" srcOrd="4" destOrd="0" presId="urn:microsoft.com/office/officeart/2016/7/layout/LinearBlockProcessNumbered"/>
    <dgm:cxn modelId="{99465A03-EF25-544B-B8F7-A5D99FF0FEE3}" type="presParOf" srcId="{5B6DFE7C-DE73-5848-AF48-C1CCDEC1BFD0}" destId="{54A24CFA-7A3A-A447-827F-5D4D46A510F0}" srcOrd="0" destOrd="0" presId="urn:microsoft.com/office/officeart/2016/7/layout/LinearBlockProcessNumbered"/>
    <dgm:cxn modelId="{67E87D2F-707C-E840-97B9-16DA2137E259}" type="presParOf" srcId="{5B6DFE7C-DE73-5848-AF48-C1CCDEC1BFD0}" destId="{9BD21415-8D1C-1845-9867-BBFBBA61C1E7}" srcOrd="1" destOrd="0" presId="urn:microsoft.com/office/officeart/2016/7/layout/LinearBlockProcessNumbered"/>
    <dgm:cxn modelId="{DCDA0ECF-5F0A-784F-A0CF-5115C6B71BD0}" type="presParOf" srcId="{5B6DFE7C-DE73-5848-AF48-C1CCDEC1BFD0}" destId="{45A65828-2FA9-C54D-9B60-0BB3E5F52151}" srcOrd="2" destOrd="0" presId="urn:microsoft.com/office/officeart/2016/7/layout/LinearBlockProcessNumbered"/>
    <dgm:cxn modelId="{5AC6847B-959F-4441-8505-F2F4AAFB6E3C}" type="presParOf" srcId="{654C3178-784B-6A49-9362-B7776C191C61}" destId="{7156B65D-3A9A-8A46-890C-07EBE50FDAC6}" srcOrd="5" destOrd="0" presId="urn:microsoft.com/office/officeart/2016/7/layout/LinearBlockProcessNumbered"/>
    <dgm:cxn modelId="{46BB9A0E-CA89-7542-B657-012FE99E6D98}" type="presParOf" srcId="{654C3178-784B-6A49-9362-B7776C191C61}" destId="{630E04B6-335C-1245-8610-808307ADE55E}" srcOrd="6" destOrd="0" presId="urn:microsoft.com/office/officeart/2016/7/layout/LinearBlockProcessNumbered"/>
    <dgm:cxn modelId="{7C97850E-51E2-F742-90E5-5891E60D7D39}" type="presParOf" srcId="{630E04B6-335C-1245-8610-808307ADE55E}" destId="{8FF723CD-865B-AF46-9342-D1CD9DF5ABAF}" srcOrd="0" destOrd="0" presId="urn:microsoft.com/office/officeart/2016/7/layout/LinearBlockProcessNumbered"/>
    <dgm:cxn modelId="{765AB75E-7F1D-0E48-AAB3-A4B09452DEB3}" type="presParOf" srcId="{630E04B6-335C-1245-8610-808307ADE55E}" destId="{BFA9D084-BF7C-B143-A2B5-A4B005020FBE}" srcOrd="1" destOrd="0" presId="urn:microsoft.com/office/officeart/2016/7/layout/LinearBlockProcessNumbered"/>
    <dgm:cxn modelId="{C9AAFBA5-BBC3-1F4F-8B05-EC2582834B69}" type="presParOf" srcId="{630E04B6-335C-1245-8610-808307ADE55E}" destId="{5D26EC67-1C2D-1C48-B588-03BE0976ADB6}" srcOrd="2" destOrd="0" presId="urn:microsoft.com/office/officeart/2016/7/layout/LinearBlockProcessNumbered"/>
    <dgm:cxn modelId="{0B57D0DA-7515-EC44-883A-F228C2AFEEF8}" type="presParOf" srcId="{654C3178-784B-6A49-9362-B7776C191C61}" destId="{5A339B27-7BAC-0D48-AC92-4D8C5476AB83}" srcOrd="7" destOrd="0" presId="urn:microsoft.com/office/officeart/2016/7/layout/LinearBlockProcessNumbered"/>
    <dgm:cxn modelId="{BDD1F623-C691-1141-B761-7A45A58BBC8C}" type="presParOf" srcId="{654C3178-784B-6A49-9362-B7776C191C61}" destId="{539550A1-022A-874A-9A37-E304F379A8A6}" srcOrd="8" destOrd="0" presId="urn:microsoft.com/office/officeart/2016/7/layout/LinearBlockProcessNumbered"/>
    <dgm:cxn modelId="{EFF0A22E-B7E6-7D4D-8E73-C67504D60E02}" type="presParOf" srcId="{539550A1-022A-874A-9A37-E304F379A8A6}" destId="{D499F63F-A12F-414F-8DC6-F1C5B5D72D3E}" srcOrd="0" destOrd="0" presId="urn:microsoft.com/office/officeart/2016/7/layout/LinearBlockProcessNumbered"/>
    <dgm:cxn modelId="{FC951513-405F-2147-B1D2-CE45C9682401}" type="presParOf" srcId="{539550A1-022A-874A-9A37-E304F379A8A6}" destId="{DA10134D-5F63-4441-8965-8746A68C4CA0}" srcOrd="1" destOrd="0" presId="urn:microsoft.com/office/officeart/2016/7/layout/LinearBlockProcessNumbered"/>
    <dgm:cxn modelId="{75A596D5-F816-B642-A292-D525DCD7ED05}" type="presParOf" srcId="{539550A1-022A-874A-9A37-E304F379A8A6}" destId="{DB337182-7887-8F46-9F10-138711C4E466}" srcOrd="2" destOrd="0" presId="urn:microsoft.com/office/officeart/2016/7/layout/LinearBlock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032DEE-E08D-4FA6-A7ED-B90DAB6852DD}">
      <dsp:nvSpPr>
        <dsp:cNvPr id="0" name=""/>
        <dsp:cNvSpPr/>
      </dsp:nvSpPr>
      <dsp:spPr>
        <a:xfrm>
          <a:off x="206" y="279261"/>
          <a:ext cx="1165860" cy="847789"/>
        </a:xfrm>
        <a:prstGeom prst="rect">
          <a:avLst/>
        </a:prstGeom>
        <a:solidFill>
          <a:schemeClr val="tx1"/>
        </a:solidFill>
        <a:ln>
          <a:noFill/>
        </a:ln>
        <a:effectLst/>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Pension Multiplier</a:t>
          </a:r>
        </a:p>
      </dsp:txBody>
      <dsp:txXfrm>
        <a:off x="206" y="279261"/>
        <a:ext cx="1165860" cy="847789"/>
      </dsp:txXfrm>
    </dsp:sp>
    <dsp:sp modelId="{E66E9ABC-EEA9-4C51-AA67-482BC74306DF}">
      <dsp:nvSpPr>
        <dsp:cNvPr id="0" name=""/>
        <dsp:cNvSpPr/>
      </dsp:nvSpPr>
      <dsp:spPr>
        <a:xfrm>
          <a:off x="1280535" y="561214"/>
          <a:ext cx="242675" cy="283884"/>
        </a:xfrm>
        <a:prstGeom prst="mathMultiply">
          <a:avLst/>
        </a:prstGeom>
        <a:solidFill>
          <a:schemeClr val="accent3"/>
        </a:solidFill>
        <a:ln>
          <a:noFill/>
        </a:ln>
        <a:effectLst/>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dirty="0"/>
        </a:p>
      </dsp:txBody>
      <dsp:txXfrm>
        <a:off x="1280535" y="617991"/>
        <a:ext cx="169873" cy="170330"/>
      </dsp:txXfrm>
    </dsp:sp>
    <dsp:sp modelId="{779DBCDC-5B86-4A3F-8E5C-9E2DCAF316C6}">
      <dsp:nvSpPr>
        <dsp:cNvPr id="0" name=""/>
        <dsp:cNvSpPr/>
      </dsp:nvSpPr>
      <dsp:spPr>
        <a:xfrm>
          <a:off x="1623944" y="279261"/>
          <a:ext cx="1165860" cy="847789"/>
        </a:xfrm>
        <a:prstGeom prst="rect">
          <a:avLst/>
        </a:prstGeom>
        <a:solidFill>
          <a:schemeClr val="tx1"/>
        </a:solidFill>
        <a:ln>
          <a:noFill/>
        </a:ln>
        <a:effectLst/>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Years of Service</a:t>
          </a:r>
        </a:p>
      </dsp:txBody>
      <dsp:txXfrm>
        <a:off x="1623944" y="279261"/>
        <a:ext cx="1165860" cy="847789"/>
      </dsp:txXfrm>
    </dsp:sp>
    <dsp:sp modelId="{55F71EF2-24DC-4568-9C89-1A658067B10B}">
      <dsp:nvSpPr>
        <dsp:cNvPr id="0" name=""/>
        <dsp:cNvSpPr/>
      </dsp:nvSpPr>
      <dsp:spPr>
        <a:xfrm>
          <a:off x="2904273" y="561214"/>
          <a:ext cx="242675" cy="283884"/>
        </a:xfrm>
        <a:prstGeom prst="mathMultiply">
          <a:avLst/>
        </a:prstGeom>
        <a:solidFill>
          <a:schemeClr val="accent3"/>
        </a:solidFill>
        <a:ln>
          <a:noFill/>
        </a:ln>
        <a:effectLst/>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dirty="0"/>
        </a:p>
      </dsp:txBody>
      <dsp:txXfrm>
        <a:off x="2904273" y="617991"/>
        <a:ext cx="169873" cy="170330"/>
      </dsp:txXfrm>
    </dsp:sp>
    <dsp:sp modelId="{556A75FB-F9DD-42D2-A9CB-7CB443959A12}">
      <dsp:nvSpPr>
        <dsp:cNvPr id="0" name=""/>
        <dsp:cNvSpPr/>
      </dsp:nvSpPr>
      <dsp:spPr>
        <a:xfrm>
          <a:off x="3247682" y="279261"/>
          <a:ext cx="1165860" cy="847789"/>
        </a:xfrm>
        <a:prstGeom prst="rect">
          <a:avLst/>
        </a:prstGeom>
        <a:solidFill>
          <a:schemeClr val="tx1"/>
        </a:solidFill>
        <a:ln>
          <a:noFill/>
        </a:ln>
        <a:effectLst/>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Final Average Salary</a:t>
          </a:r>
        </a:p>
      </dsp:txBody>
      <dsp:txXfrm>
        <a:off x="3247682" y="279261"/>
        <a:ext cx="1165860" cy="847789"/>
      </dsp:txXfrm>
    </dsp:sp>
    <dsp:sp modelId="{7359EAB0-7D5A-46C5-9DC3-2984C2042444}">
      <dsp:nvSpPr>
        <dsp:cNvPr id="0" name=""/>
        <dsp:cNvSpPr/>
      </dsp:nvSpPr>
      <dsp:spPr>
        <a:xfrm>
          <a:off x="4528012" y="561214"/>
          <a:ext cx="242675" cy="283884"/>
        </a:xfrm>
        <a:prstGeom prst="mathMultiply">
          <a:avLst/>
        </a:prstGeom>
        <a:solidFill>
          <a:schemeClr val="accent3"/>
        </a:solidFill>
        <a:ln>
          <a:noFill/>
        </a:ln>
        <a:effectLst/>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dirty="0"/>
        </a:p>
      </dsp:txBody>
      <dsp:txXfrm>
        <a:off x="4528012" y="617991"/>
        <a:ext cx="169873" cy="170330"/>
      </dsp:txXfrm>
    </dsp:sp>
    <dsp:sp modelId="{F93294B0-DEC8-4D0E-931D-8101E68CFAAF}">
      <dsp:nvSpPr>
        <dsp:cNvPr id="0" name=""/>
        <dsp:cNvSpPr/>
      </dsp:nvSpPr>
      <dsp:spPr>
        <a:xfrm>
          <a:off x="4871420" y="279261"/>
          <a:ext cx="1165860" cy="847789"/>
        </a:xfrm>
        <a:prstGeom prst="rect">
          <a:avLst/>
        </a:prstGeom>
        <a:solidFill>
          <a:schemeClr val="tx1"/>
        </a:solidFill>
        <a:ln>
          <a:noFill/>
        </a:ln>
        <a:effectLst/>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Full Time Equivalency </a:t>
          </a:r>
        </a:p>
      </dsp:txBody>
      <dsp:txXfrm>
        <a:off x="4871420" y="279261"/>
        <a:ext cx="1165860" cy="847789"/>
      </dsp:txXfrm>
    </dsp:sp>
    <dsp:sp modelId="{70B3F451-57C8-430A-9F6F-314521F09592}">
      <dsp:nvSpPr>
        <dsp:cNvPr id="0" name=""/>
        <dsp:cNvSpPr/>
      </dsp:nvSpPr>
      <dsp:spPr>
        <a:xfrm>
          <a:off x="6151750" y="561214"/>
          <a:ext cx="242675" cy="283884"/>
        </a:xfrm>
        <a:prstGeom prst="mathEqual">
          <a:avLst/>
        </a:prstGeom>
        <a:solidFill>
          <a:schemeClr val="accent3"/>
        </a:solidFill>
        <a:ln>
          <a:noFill/>
        </a:ln>
        <a:effectLst/>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dirty="0"/>
        </a:p>
      </dsp:txBody>
      <dsp:txXfrm>
        <a:off x="6151750" y="617991"/>
        <a:ext cx="169873" cy="170330"/>
      </dsp:txXfrm>
    </dsp:sp>
    <dsp:sp modelId="{828A8582-9B09-4AFB-BF88-B50C37CBE8EC}">
      <dsp:nvSpPr>
        <dsp:cNvPr id="0" name=""/>
        <dsp:cNvSpPr/>
      </dsp:nvSpPr>
      <dsp:spPr>
        <a:xfrm>
          <a:off x="6495158" y="279261"/>
          <a:ext cx="1165860" cy="847789"/>
        </a:xfrm>
        <a:prstGeom prst="rect">
          <a:avLst/>
        </a:prstGeom>
        <a:solidFill>
          <a:schemeClr val="tx1"/>
        </a:solidFill>
        <a:ln>
          <a:noFill/>
        </a:ln>
        <a:effectLst/>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Retirement Benefit</a:t>
          </a:r>
        </a:p>
      </dsp:txBody>
      <dsp:txXfrm>
        <a:off x="6495158" y="279261"/>
        <a:ext cx="1165860" cy="84778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032DEE-E08D-4FA6-A7ED-B90DAB6852DD}">
      <dsp:nvSpPr>
        <dsp:cNvPr id="0" name=""/>
        <dsp:cNvSpPr/>
      </dsp:nvSpPr>
      <dsp:spPr>
        <a:xfrm>
          <a:off x="206" y="279261"/>
          <a:ext cx="1165860" cy="847789"/>
        </a:xfrm>
        <a:prstGeom prst="rect">
          <a:avLst/>
        </a:prstGeom>
        <a:solidFill>
          <a:schemeClr val="tx1"/>
        </a:solidFill>
        <a:ln>
          <a:noFill/>
        </a:ln>
        <a:effectLst/>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Early Retirement %</a:t>
          </a:r>
        </a:p>
      </dsp:txBody>
      <dsp:txXfrm>
        <a:off x="206" y="279261"/>
        <a:ext cx="1165860" cy="847789"/>
      </dsp:txXfrm>
    </dsp:sp>
    <dsp:sp modelId="{E66E9ABC-EEA9-4C51-AA67-482BC74306DF}">
      <dsp:nvSpPr>
        <dsp:cNvPr id="0" name=""/>
        <dsp:cNvSpPr/>
      </dsp:nvSpPr>
      <dsp:spPr>
        <a:xfrm>
          <a:off x="1280535" y="561214"/>
          <a:ext cx="242675" cy="283884"/>
        </a:xfrm>
        <a:prstGeom prst="mathMultiply">
          <a:avLst/>
        </a:prstGeom>
        <a:solidFill>
          <a:schemeClr val="accent3"/>
        </a:solidFill>
        <a:ln>
          <a:noFill/>
        </a:ln>
        <a:effectLst/>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dirty="0"/>
        </a:p>
      </dsp:txBody>
      <dsp:txXfrm>
        <a:off x="1280535" y="617991"/>
        <a:ext cx="169873" cy="170330"/>
      </dsp:txXfrm>
    </dsp:sp>
    <dsp:sp modelId="{779DBCDC-5B86-4A3F-8E5C-9E2DCAF316C6}">
      <dsp:nvSpPr>
        <dsp:cNvPr id="0" name=""/>
        <dsp:cNvSpPr/>
      </dsp:nvSpPr>
      <dsp:spPr>
        <a:xfrm>
          <a:off x="1623944" y="279261"/>
          <a:ext cx="1165860" cy="847789"/>
        </a:xfrm>
        <a:prstGeom prst="rect">
          <a:avLst/>
        </a:prstGeom>
        <a:solidFill>
          <a:schemeClr val="tx1"/>
        </a:solidFill>
        <a:ln>
          <a:noFill/>
        </a:ln>
        <a:effectLst/>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Years of Service</a:t>
          </a:r>
        </a:p>
      </dsp:txBody>
      <dsp:txXfrm>
        <a:off x="1623944" y="279261"/>
        <a:ext cx="1165860" cy="847789"/>
      </dsp:txXfrm>
    </dsp:sp>
    <dsp:sp modelId="{55F71EF2-24DC-4568-9C89-1A658067B10B}">
      <dsp:nvSpPr>
        <dsp:cNvPr id="0" name=""/>
        <dsp:cNvSpPr/>
      </dsp:nvSpPr>
      <dsp:spPr>
        <a:xfrm>
          <a:off x="2904273" y="561214"/>
          <a:ext cx="242675" cy="283884"/>
        </a:xfrm>
        <a:prstGeom prst="mathMultiply">
          <a:avLst/>
        </a:prstGeom>
        <a:solidFill>
          <a:schemeClr val="accent3"/>
        </a:solidFill>
        <a:ln>
          <a:noFill/>
        </a:ln>
        <a:effectLst/>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dirty="0"/>
        </a:p>
      </dsp:txBody>
      <dsp:txXfrm>
        <a:off x="2904273" y="617991"/>
        <a:ext cx="169873" cy="170330"/>
      </dsp:txXfrm>
    </dsp:sp>
    <dsp:sp modelId="{556A75FB-F9DD-42D2-A9CB-7CB443959A12}">
      <dsp:nvSpPr>
        <dsp:cNvPr id="0" name=""/>
        <dsp:cNvSpPr/>
      </dsp:nvSpPr>
      <dsp:spPr>
        <a:xfrm>
          <a:off x="3247682" y="279261"/>
          <a:ext cx="1165860" cy="847789"/>
        </a:xfrm>
        <a:prstGeom prst="rect">
          <a:avLst/>
        </a:prstGeom>
        <a:solidFill>
          <a:schemeClr val="tx1"/>
        </a:solidFill>
        <a:ln>
          <a:noFill/>
        </a:ln>
        <a:effectLst/>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Final Average Salary</a:t>
          </a:r>
        </a:p>
      </dsp:txBody>
      <dsp:txXfrm>
        <a:off x="3247682" y="279261"/>
        <a:ext cx="1165860" cy="847789"/>
      </dsp:txXfrm>
    </dsp:sp>
    <dsp:sp modelId="{7359EAB0-7D5A-46C5-9DC3-2984C2042444}">
      <dsp:nvSpPr>
        <dsp:cNvPr id="0" name=""/>
        <dsp:cNvSpPr/>
      </dsp:nvSpPr>
      <dsp:spPr>
        <a:xfrm>
          <a:off x="4528012" y="561214"/>
          <a:ext cx="242675" cy="283884"/>
        </a:xfrm>
        <a:prstGeom prst="mathMultiply">
          <a:avLst/>
        </a:prstGeom>
        <a:solidFill>
          <a:schemeClr val="accent3"/>
        </a:solidFill>
        <a:ln>
          <a:noFill/>
        </a:ln>
        <a:effectLst/>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dirty="0"/>
        </a:p>
      </dsp:txBody>
      <dsp:txXfrm>
        <a:off x="4528012" y="617991"/>
        <a:ext cx="169873" cy="170330"/>
      </dsp:txXfrm>
    </dsp:sp>
    <dsp:sp modelId="{F93294B0-DEC8-4D0E-931D-8101E68CFAAF}">
      <dsp:nvSpPr>
        <dsp:cNvPr id="0" name=""/>
        <dsp:cNvSpPr/>
      </dsp:nvSpPr>
      <dsp:spPr>
        <a:xfrm>
          <a:off x="4871420" y="279261"/>
          <a:ext cx="1165860" cy="847789"/>
        </a:xfrm>
        <a:prstGeom prst="rect">
          <a:avLst/>
        </a:prstGeom>
        <a:solidFill>
          <a:schemeClr val="tx1"/>
        </a:solidFill>
        <a:ln>
          <a:noFill/>
        </a:ln>
        <a:effectLst/>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Full Time Equivalency </a:t>
          </a:r>
        </a:p>
      </dsp:txBody>
      <dsp:txXfrm>
        <a:off x="4871420" y="279261"/>
        <a:ext cx="1165860" cy="847789"/>
      </dsp:txXfrm>
    </dsp:sp>
    <dsp:sp modelId="{70B3F451-57C8-430A-9F6F-314521F09592}">
      <dsp:nvSpPr>
        <dsp:cNvPr id="0" name=""/>
        <dsp:cNvSpPr/>
      </dsp:nvSpPr>
      <dsp:spPr>
        <a:xfrm>
          <a:off x="6151750" y="561214"/>
          <a:ext cx="242675" cy="283884"/>
        </a:xfrm>
        <a:prstGeom prst="mathEqual">
          <a:avLst/>
        </a:prstGeom>
        <a:solidFill>
          <a:schemeClr val="accent3"/>
        </a:solidFill>
        <a:ln>
          <a:noFill/>
        </a:ln>
        <a:effectLst/>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dirty="0"/>
        </a:p>
      </dsp:txBody>
      <dsp:txXfrm>
        <a:off x="6151750" y="617991"/>
        <a:ext cx="169873" cy="170330"/>
      </dsp:txXfrm>
    </dsp:sp>
    <dsp:sp modelId="{828A8582-9B09-4AFB-BF88-B50C37CBE8EC}">
      <dsp:nvSpPr>
        <dsp:cNvPr id="0" name=""/>
        <dsp:cNvSpPr/>
      </dsp:nvSpPr>
      <dsp:spPr>
        <a:xfrm>
          <a:off x="6495158" y="279261"/>
          <a:ext cx="1165860" cy="847789"/>
        </a:xfrm>
        <a:prstGeom prst="rect">
          <a:avLst/>
        </a:prstGeom>
        <a:solidFill>
          <a:schemeClr val="tx1"/>
        </a:solidFill>
        <a:ln>
          <a:noFill/>
        </a:ln>
        <a:effectLst/>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Early Retirement Benefit</a:t>
          </a:r>
        </a:p>
      </dsp:txBody>
      <dsp:txXfrm>
        <a:off x="6495158" y="279261"/>
        <a:ext cx="1165860" cy="84778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032DEE-E08D-4FA6-A7ED-B90DAB6852DD}">
      <dsp:nvSpPr>
        <dsp:cNvPr id="0" name=""/>
        <dsp:cNvSpPr/>
      </dsp:nvSpPr>
      <dsp:spPr>
        <a:xfrm>
          <a:off x="3186" y="247312"/>
          <a:ext cx="1478280" cy="911687"/>
        </a:xfrm>
        <a:prstGeom prst="rect">
          <a:avLst/>
        </a:prstGeom>
        <a:solidFill>
          <a:schemeClr val="tx1"/>
        </a:solidFill>
        <a:ln>
          <a:noFill/>
        </a:ln>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t>Years of Service ÷ </a:t>
          </a:r>
          <a:br>
            <a:rPr lang="en-US" sz="1800" kern="1200"/>
          </a:br>
          <a:r>
            <a:rPr lang="en-US" sz="1800" kern="1200"/>
            <a:t>10</a:t>
          </a:r>
          <a:endParaRPr lang="en-US" sz="1800" kern="1200" dirty="0"/>
        </a:p>
      </dsp:txBody>
      <dsp:txXfrm>
        <a:off x="3186" y="247312"/>
        <a:ext cx="1478280" cy="911687"/>
      </dsp:txXfrm>
    </dsp:sp>
    <dsp:sp modelId="{E66E9ABC-EEA9-4C51-AA67-482BC74306DF}">
      <dsp:nvSpPr>
        <dsp:cNvPr id="0" name=""/>
        <dsp:cNvSpPr/>
      </dsp:nvSpPr>
      <dsp:spPr>
        <a:xfrm>
          <a:off x="1626610" y="523177"/>
          <a:ext cx="307705" cy="359957"/>
        </a:xfrm>
        <a:prstGeom prst="mathMultiply">
          <a:avLst/>
        </a:prstGeom>
        <a:solidFill>
          <a:schemeClr val="accent3"/>
        </a:solidFill>
        <a:ln>
          <a:noFill/>
        </a:ln>
        <a:effectLst/>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dirty="0"/>
        </a:p>
      </dsp:txBody>
      <dsp:txXfrm>
        <a:off x="1626610" y="595168"/>
        <a:ext cx="215394" cy="215975"/>
      </dsp:txXfrm>
    </dsp:sp>
    <dsp:sp modelId="{556A75FB-F9DD-42D2-A9CB-7CB443959A12}">
      <dsp:nvSpPr>
        <dsp:cNvPr id="0" name=""/>
        <dsp:cNvSpPr/>
      </dsp:nvSpPr>
      <dsp:spPr>
        <a:xfrm>
          <a:off x="2062043" y="247312"/>
          <a:ext cx="1478280" cy="911687"/>
        </a:xfrm>
        <a:prstGeom prst="rect">
          <a:avLst/>
        </a:prstGeom>
        <a:solidFill>
          <a:schemeClr val="tx1"/>
        </a:solidFill>
        <a:ln>
          <a:noFill/>
        </a:ln>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Years of Service</a:t>
          </a:r>
        </a:p>
      </dsp:txBody>
      <dsp:txXfrm>
        <a:off x="2062043" y="247312"/>
        <a:ext cx="1478280" cy="911687"/>
      </dsp:txXfrm>
    </dsp:sp>
    <dsp:sp modelId="{7359EAB0-7D5A-46C5-9DC3-2984C2042444}">
      <dsp:nvSpPr>
        <dsp:cNvPr id="0" name=""/>
        <dsp:cNvSpPr/>
      </dsp:nvSpPr>
      <dsp:spPr>
        <a:xfrm>
          <a:off x="3685468" y="523177"/>
          <a:ext cx="307705" cy="359957"/>
        </a:xfrm>
        <a:prstGeom prst="mathMultiply">
          <a:avLst/>
        </a:prstGeom>
        <a:solidFill>
          <a:schemeClr val="accent3"/>
        </a:solidFill>
        <a:ln>
          <a:noFill/>
        </a:ln>
        <a:effectLst/>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dirty="0"/>
        </a:p>
      </dsp:txBody>
      <dsp:txXfrm>
        <a:off x="3685468" y="595168"/>
        <a:ext cx="215394" cy="215975"/>
      </dsp:txXfrm>
    </dsp:sp>
    <dsp:sp modelId="{F93294B0-DEC8-4D0E-931D-8101E68CFAAF}">
      <dsp:nvSpPr>
        <dsp:cNvPr id="0" name=""/>
        <dsp:cNvSpPr/>
      </dsp:nvSpPr>
      <dsp:spPr>
        <a:xfrm>
          <a:off x="4120901" y="247312"/>
          <a:ext cx="1478280" cy="911687"/>
        </a:xfrm>
        <a:prstGeom prst="rect">
          <a:avLst/>
        </a:prstGeom>
        <a:solidFill>
          <a:schemeClr val="tx1"/>
        </a:solidFill>
        <a:ln>
          <a:noFill/>
        </a:ln>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Final Average Salary</a:t>
          </a:r>
        </a:p>
      </dsp:txBody>
      <dsp:txXfrm>
        <a:off x="4120901" y="247312"/>
        <a:ext cx="1478280" cy="911687"/>
      </dsp:txXfrm>
    </dsp:sp>
    <dsp:sp modelId="{70B3F451-57C8-430A-9F6F-314521F09592}">
      <dsp:nvSpPr>
        <dsp:cNvPr id="0" name=""/>
        <dsp:cNvSpPr/>
      </dsp:nvSpPr>
      <dsp:spPr>
        <a:xfrm>
          <a:off x="5744325" y="523177"/>
          <a:ext cx="307705" cy="359957"/>
        </a:xfrm>
        <a:prstGeom prst="mathEqual">
          <a:avLst/>
        </a:prstGeom>
        <a:solidFill>
          <a:schemeClr val="accent3"/>
        </a:solidFill>
        <a:ln>
          <a:noFill/>
        </a:ln>
        <a:effectLst/>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dirty="0"/>
        </a:p>
      </dsp:txBody>
      <dsp:txXfrm>
        <a:off x="5744325" y="595168"/>
        <a:ext cx="215394" cy="215975"/>
      </dsp:txXfrm>
    </dsp:sp>
    <dsp:sp modelId="{828A8582-9B09-4AFB-BF88-B50C37CBE8EC}">
      <dsp:nvSpPr>
        <dsp:cNvPr id="0" name=""/>
        <dsp:cNvSpPr/>
      </dsp:nvSpPr>
      <dsp:spPr>
        <a:xfrm>
          <a:off x="6179758" y="247312"/>
          <a:ext cx="1478280" cy="911687"/>
        </a:xfrm>
        <a:prstGeom prst="rect">
          <a:avLst/>
        </a:prstGeom>
        <a:solidFill>
          <a:schemeClr val="tx1"/>
        </a:solidFill>
        <a:ln>
          <a:noFill/>
        </a:ln>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Pro-ratable Retirement Benefit</a:t>
          </a:r>
        </a:p>
      </dsp:txBody>
      <dsp:txXfrm>
        <a:off x="6179758" y="247312"/>
        <a:ext cx="1478280" cy="91168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187E3E-ACF3-9E45-A18D-05DBC84DE585}">
      <dsp:nvSpPr>
        <dsp:cNvPr id="0" name=""/>
        <dsp:cNvSpPr/>
      </dsp:nvSpPr>
      <dsp:spPr>
        <a:xfrm>
          <a:off x="5086" y="318749"/>
          <a:ext cx="1589902" cy="2267672"/>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7047" tIns="0" rIns="157047" bIns="330200" numCol="1" spcCol="1270" anchor="t" anchorCtr="0">
          <a:noAutofit/>
        </a:bodyPr>
        <a:lstStyle/>
        <a:p>
          <a:pPr marL="0" lvl="0" indent="0" algn="l" defTabSz="622300">
            <a:lnSpc>
              <a:spcPct val="90000"/>
            </a:lnSpc>
            <a:spcBef>
              <a:spcPct val="0"/>
            </a:spcBef>
            <a:spcAft>
              <a:spcPct val="35000"/>
            </a:spcAft>
            <a:buNone/>
          </a:pPr>
          <a:r>
            <a:rPr lang="en-US" sz="1400" b="0" i="0" kern="1200" dirty="0"/>
            <a:t>Review your plan options</a:t>
          </a:r>
          <a:endParaRPr lang="en-US" sz="1400" kern="1200" dirty="0"/>
        </a:p>
      </dsp:txBody>
      <dsp:txXfrm>
        <a:off x="5086" y="1225818"/>
        <a:ext cx="1589902" cy="1360603"/>
      </dsp:txXfrm>
    </dsp:sp>
    <dsp:sp modelId="{6030AB28-7192-0F46-938A-A1F5267225B8}">
      <dsp:nvSpPr>
        <dsp:cNvPr id="0" name=""/>
        <dsp:cNvSpPr/>
      </dsp:nvSpPr>
      <dsp:spPr>
        <a:xfrm>
          <a:off x="5086" y="498644"/>
          <a:ext cx="1589902" cy="76315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57047" tIns="165100" rIns="157047" bIns="165100" numCol="1" spcCol="1270" anchor="ctr" anchorCtr="0">
          <a:noAutofit/>
        </a:bodyPr>
        <a:lstStyle/>
        <a:p>
          <a:pPr marL="0" lvl="0" indent="0" algn="l" defTabSz="1377950">
            <a:lnSpc>
              <a:spcPct val="90000"/>
            </a:lnSpc>
            <a:spcBef>
              <a:spcPct val="0"/>
            </a:spcBef>
            <a:spcAft>
              <a:spcPct val="35000"/>
            </a:spcAft>
            <a:buNone/>
          </a:pPr>
          <a:r>
            <a:rPr lang="en-US" sz="3100" kern="1200"/>
            <a:t>01</a:t>
          </a:r>
          <a:endParaRPr lang="en-US" sz="3100" kern="1200" dirty="0"/>
        </a:p>
      </dsp:txBody>
      <dsp:txXfrm>
        <a:off x="5086" y="498644"/>
        <a:ext cx="1589902" cy="763153"/>
      </dsp:txXfrm>
    </dsp:sp>
    <dsp:sp modelId="{8184CDAF-41DA-A744-8EB6-0E44420797C3}">
      <dsp:nvSpPr>
        <dsp:cNvPr id="0" name=""/>
        <dsp:cNvSpPr/>
      </dsp:nvSpPr>
      <dsp:spPr>
        <a:xfrm>
          <a:off x="1722181" y="318749"/>
          <a:ext cx="1589902" cy="2267672"/>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7047" tIns="0" rIns="157047" bIns="330200" numCol="1" spcCol="1270" anchor="t" anchorCtr="0">
          <a:noAutofit/>
        </a:bodyPr>
        <a:lstStyle/>
        <a:p>
          <a:pPr marL="0" lvl="0" indent="0" algn="l" defTabSz="622300">
            <a:lnSpc>
              <a:spcPct val="90000"/>
            </a:lnSpc>
            <a:spcBef>
              <a:spcPct val="0"/>
            </a:spcBef>
            <a:spcAft>
              <a:spcPct val="35000"/>
            </a:spcAft>
            <a:buNone/>
          </a:pPr>
          <a:r>
            <a:rPr lang="en-US" sz="1400" b="0" kern="1200" dirty="0"/>
            <a:t>Take advantage of online resources </a:t>
          </a:r>
          <a:r>
            <a:rPr lang="en-US" sz="1400" b="0" kern="1200" dirty="0">
              <a:solidFill>
                <a:schemeClr val="bg1"/>
              </a:solidFill>
            </a:rPr>
            <a:t>- </a:t>
          </a:r>
          <a:r>
            <a:rPr lang="en-US" sz="1400" b="0" kern="1200" dirty="0">
              <a:solidFill>
                <a:schemeClr val="bg1"/>
              </a:solidFill>
              <a:hlinkClick xmlns:r="http://schemas.openxmlformats.org/officeDocument/2006/relationships" r:id="rId1">
                <a:extLst>
                  <a:ext uri="{A12FA001-AC4F-418D-AE19-62706E023703}">
                    <ahyp:hlinkClr xmlns:ahyp="http://schemas.microsoft.com/office/drawing/2018/hyperlinkcolor" val="tx"/>
                  </a:ext>
                </a:extLst>
              </a:hlinkClick>
            </a:rPr>
            <a:t>http://www.ctrs/</a:t>
          </a:r>
          <a:r>
            <a:rPr lang="en-US" sz="1400" b="0" kern="1200" dirty="0">
              <a:solidFill>
                <a:schemeClr val="bg1"/>
              </a:solidFill>
            </a:rPr>
            <a:t> </a:t>
          </a:r>
          <a:endParaRPr lang="en-US" sz="1400" kern="1200" dirty="0">
            <a:solidFill>
              <a:schemeClr val="bg1"/>
            </a:solidFill>
          </a:endParaRPr>
        </a:p>
      </dsp:txBody>
      <dsp:txXfrm>
        <a:off x="1722181" y="1225818"/>
        <a:ext cx="1589902" cy="1360603"/>
      </dsp:txXfrm>
    </dsp:sp>
    <dsp:sp modelId="{93CD00C3-6615-0F4E-8E7F-73BA6A89CA4F}">
      <dsp:nvSpPr>
        <dsp:cNvPr id="0" name=""/>
        <dsp:cNvSpPr/>
      </dsp:nvSpPr>
      <dsp:spPr>
        <a:xfrm>
          <a:off x="1722181" y="498644"/>
          <a:ext cx="1589902" cy="76315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57047" tIns="165100" rIns="157047" bIns="165100" numCol="1" spcCol="1270" anchor="ctr" anchorCtr="0">
          <a:noAutofit/>
        </a:bodyPr>
        <a:lstStyle/>
        <a:p>
          <a:pPr marL="0" lvl="0" indent="0" algn="l" defTabSz="1377950">
            <a:lnSpc>
              <a:spcPct val="90000"/>
            </a:lnSpc>
            <a:spcBef>
              <a:spcPct val="0"/>
            </a:spcBef>
            <a:spcAft>
              <a:spcPct val="35000"/>
            </a:spcAft>
            <a:buNone/>
          </a:pPr>
          <a:r>
            <a:rPr lang="en-US" sz="3100" kern="1200"/>
            <a:t>02</a:t>
          </a:r>
          <a:endParaRPr lang="en-US" sz="3100" kern="1200" dirty="0"/>
        </a:p>
      </dsp:txBody>
      <dsp:txXfrm>
        <a:off x="1722181" y="498644"/>
        <a:ext cx="1589902" cy="763153"/>
      </dsp:txXfrm>
    </dsp:sp>
    <dsp:sp modelId="{54A24CFA-7A3A-A447-827F-5D4D46A510F0}">
      <dsp:nvSpPr>
        <dsp:cNvPr id="0" name=""/>
        <dsp:cNvSpPr/>
      </dsp:nvSpPr>
      <dsp:spPr>
        <a:xfrm>
          <a:off x="3439276" y="318749"/>
          <a:ext cx="1589902" cy="2267672"/>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7047" tIns="0" rIns="157047" bIns="330200" numCol="1" spcCol="1270" anchor="t" anchorCtr="0">
          <a:noAutofit/>
        </a:bodyPr>
        <a:lstStyle/>
        <a:p>
          <a:pPr marL="0" lvl="0" indent="0" algn="l" defTabSz="622300">
            <a:lnSpc>
              <a:spcPct val="90000"/>
            </a:lnSpc>
            <a:spcBef>
              <a:spcPct val="0"/>
            </a:spcBef>
            <a:spcAft>
              <a:spcPct val="35000"/>
            </a:spcAft>
            <a:buNone/>
          </a:pPr>
          <a:r>
            <a:rPr lang="en-US" sz="1400" b="0" i="0" kern="1200" dirty="0"/>
            <a:t>Determine the best way for you to save – for today and for retirement</a:t>
          </a:r>
          <a:endParaRPr lang="en-US" sz="1400" kern="1200" dirty="0"/>
        </a:p>
      </dsp:txBody>
      <dsp:txXfrm>
        <a:off x="3439276" y="1225818"/>
        <a:ext cx="1589902" cy="1360603"/>
      </dsp:txXfrm>
    </dsp:sp>
    <dsp:sp modelId="{9BD21415-8D1C-1845-9867-BBFBBA61C1E7}">
      <dsp:nvSpPr>
        <dsp:cNvPr id="0" name=""/>
        <dsp:cNvSpPr/>
      </dsp:nvSpPr>
      <dsp:spPr>
        <a:xfrm>
          <a:off x="3439276" y="498644"/>
          <a:ext cx="1589902" cy="76315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57047" tIns="165100" rIns="157047" bIns="165100" numCol="1" spcCol="1270" anchor="ctr" anchorCtr="0">
          <a:noAutofit/>
        </a:bodyPr>
        <a:lstStyle/>
        <a:p>
          <a:pPr marL="0" lvl="0" indent="0" algn="l" defTabSz="1377950">
            <a:lnSpc>
              <a:spcPct val="90000"/>
            </a:lnSpc>
            <a:spcBef>
              <a:spcPct val="0"/>
            </a:spcBef>
            <a:spcAft>
              <a:spcPct val="35000"/>
            </a:spcAft>
            <a:buNone/>
          </a:pPr>
          <a:r>
            <a:rPr lang="en-US" sz="3100" kern="1200"/>
            <a:t>03</a:t>
          </a:r>
          <a:endParaRPr lang="en-US" sz="3100" kern="1200" dirty="0"/>
        </a:p>
      </dsp:txBody>
      <dsp:txXfrm>
        <a:off x="3439276" y="498644"/>
        <a:ext cx="1589902" cy="763153"/>
      </dsp:txXfrm>
    </dsp:sp>
    <dsp:sp modelId="{8FF723CD-865B-AF46-9342-D1CD9DF5ABAF}">
      <dsp:nvSpPr>
        <dsp:cNvPr id="0" name=""/>
        <dsp:cNvSpPr/>
      </dsp:nvSpPr>
      <dsp:spPr>
        <a:xfrm>
          <a:off x="5156371" y="318749"/>
          <a:ext cx="1589902" cy="2267672"/>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7047" tIns="0" rIns="157047" bIns="330200" numCol="1" spcCol="1270" anchor="t" anchorCtr="0">
          <a:noAutofit/>
        </a:bodyPr>
        <a:lstStyle/>
        <a:p>
          <a:pPr marL="0" lvl="0" indent="0" algn="l" defTabSz="622300">
            <a:lnSpc>
              <a:spcPct val="90000"/>
            </a:lnSpc>
            <a:spcBef>
              <a:spcPct val="0"/>
            </a:spcBef>
            <a:spcAft>
              <a:spcPct val="35000"/>
            </a:spcAft>
            <a:buNone/>
          </a:pPr>
          <a:r>
            <a:rPr lang="en-US" sz="1400" b="0" i="0" kern="1200" dirty="0"/>
            <a:t>Start small – start now</a:t>
          </a:r>
          <a:endParaRPr lang="en-US" sz="1400" kern="1200" dirty="0"/>
        </a:p>
      </dsp:txBody>
      <dsp:txXfrm>
        <a:off x="5156371" y="1225818"/>
        <a:ext cx="1589902" cy="1360603"/>
      </dsp:txXfrm>
    </dsp:sp>
    <dsp:sp modelId="{BFA9D084-BF7C-B143-A2B5-A4B005020FBE}">
      <dsp:nvSpPr>
        <dsp:cNvPr id="0" name=""/>
        <dsp:cNvSpPr/>
      </dsp:nvSpPr>
      <dsp:spPr>
        <a:xfrm>
          <a:off x="5156371" y="498644"/>
          <a:ext cx="1589902" cy="76315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57047" tIns="165100" rIns="157047" bIns="165100" numCol="1" spcCol="1270" anchor="ctr" anchorCtr="0">
          <a:noAutofit/>
        </a:bodyPr>
        <a:lstStyle/>
        <a:p>
          <a:pPr marL="0" lvl="0" indent="0" algn="l" defTabSz="1377950">
            <a:lnSpc>
              <a:spcPct val="90000"/>
            </a:lnSpc>
            <a:spcBef>
              <a:spcPct val="0"/>
            </a:spcBef>
            <a:spcAft>
              <a:spcPct val="35000"/>
            </a:spcAft>
            <a:buNone/>
          </a:pPr>
          <a:r>
            <a:rPr lang="en-US" sz="3100" kern="1200"/>
            <a:t>04</a:t>
          </a:r>
          <a:endParaRPr lang="en-US" sz="3100" kern="1200" dirty="0"/>
        </a:p>
      </dsp:txBody>
      <dsp:txXfrm>
        <a:off x="5156371" y="498644"/>
        <a:ext cx="1589902" cy="763153"/>
      </dsp:txXfrm>
    </dsp:sp>
    <dsp:sp modelId="{D499F63F-A12F-414F-8DC6-F1C5B5D72D3E}">
      <dsp:nvSpPr>
        <dsp:cNvPr id="0" name=""/>
        <dsp:cNvSpPr/>
      </dsp:nvSpPr>
      <dsp:spPr>
        <a:xfrm>
          <a:off x="6873466" y="318749"/>
          <a:ext cx="1589902" cy="2267672"/>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7047" tIns="0" rIns="157047" bIns="330200" numCol="1" spcCol="1270" anchor="t" anchorCtr="0">
          <a:noAutofit/>
        </a:bodyPr>
        <a:lstStyle/>
        <a:p>
          <a:pPr marL="0" lvl="0" indent="0" algn="l" defTabSz="622300">
            <a:lnSpc>
              <a:spcPct val="90000"/>
            </a:lnSpc>
            <a:spcBef>
              <a:spcPct val="0"/>
            </a:spcBef>
            <a:spcAft>
              <a:spcPct val="35000"/>
            </a:spcAft>
            <a:buNone/>
          </a:pPr>
          <a:r>
            <a:rPr lang="en-US" sz="1400" b="0" i="0" kern="1200" dirty="0"/>
            <a:t>Review your retirement portfolio annually</a:t>
          </a:r>
          <a:endParaRPr lang="en-US" sz="1400" kern="1200" dirty="0"/>
        </a:p>
      </dsp:txBody>
      <dsp:txXfrm>
        <a:off x="6873466" y="1225818"/>
        <a:ext cx="1589902" cy="1360603"/>
      </dsp:txXfrm>
    </dsp:sp>
    <dsp:sp modelId="{DA10134D-5F63-4441-8965-8746A68C4CA0}">
      <dsp:nvSpPr>
        <dsp:cNvPr id="0" name=""/>
        <dsp:cNvSpPr/>
      </dsp:nvSpPr>
      <dsp:spPr>
        <a:xfrm>
          <a:off x="6873466" y="498644"/>
          <a:ext cx="1589902" cy="76315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57047" tIns="165100" rIns="157047" bIns="165100" numCol="1" spcCol="1270" anchor="ctr" anchorCtr="0">
          <a:noAutofit/>
        </a:bodyPr>
        <a:lstStyle/>
        <a:p>
          <a:pPr marL="0" lvl="0" indent="0" algn="l" defTabSz="1377950">
            <a:lnSpc>
              <a:spcPct val="90000"/>
            </a:lnSpc>
            <a:spcBef>
              <a:spcPct val="0"/>
            </a:spcBef>
            <a:spcAft>
              <a:spcPct val="35000"/>
            </a:spcAft>
            <a:buNone/>
          </a:pPr>
          <a:r>
            <a:rPr lang="en-US" sz="3100" kern="1200"/>
            <a:t>05</a:t>
          </a:r>
          <a:endParaRPr lang="en-US" sz="3100" kern="1200" dirty="0"/>
        </a:p>
      </dsp:txBody>
      <dsp:txXfrm>
        <a:off x="6873466" y="498644"/>
        <a:ext cx="1589902" cy="763153"/>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8"/>
          </a:xfrm>
          <a:prstGeom prst="rect">
            <a:avLst/>
          </a:prstGeom>
        </p:spPr>
        <p:txBody>
          <a:bodyPr vert="horz" lIns="96630" tIns="48315" rIns="96630" bIns="48315" rtlCol="0"/>
          <a:lstStyle>
            <a:lvl1pPr algn="l">
              <a:defRPr sz="1200"/>
            </a:lvl1pPr>
          </a:lstStyle>
          <a:p>
            <a:endParaRPr lang="en-US" dirty="0"/>
          </a:p>
        </p:txBody>
      </p:sp>
      <p:sp>
        <p:nvSpPr>
          <p:cNvPr id="3" name="Date Placeholder 2"/>
          <p:cNvSpPr>
            <a:spLocks noGrp="1"/>
          </p:cNvSpPr>
          <p:nvPr>
            <p:ph type="dt" sz="quarter" idx="1"/>
          </p:nvPr>
        </p:nvSpPr>
        <p:spPr>
          <a:xfrm>
            <a:off x="4143588" y="0"/>
            <a:ext cx="3169920" cy="481728"/>
          </a:xfrm>
          <a:prstGeom prst="rect">
            <a:avLst/>
          </a:prstGeom>
        </p:spPr>
        <p:txBody>
          <a:bodyPr vert="horz" lIns="96630" tIns="48315" rIns="96630" bIns="48315" rtlCol="0"/>
          <a:lstStyle>
            <a:lvl1pPr algn="r">
              <a:defRPr sz="1200"/>
            </a:lvl1pPr>
          </a:lstStyle>
          <a:p>
            <a:fld id="{AF127B3F-52EB-4BB2-9044-B0572D02578E}" type="datetimeFigureOut">
              <a:rPr lang="en-US" smtClean="0"/>
              <a:t>12/4/24</a:t>
            </a:fld>
            <a:endParaRPr lang="en-US" dirty="0"/>
          </a:p>
        </p:txBody>
      </p:sp>
      <p:sp>
        <p:nvSpPr>
          <p:cNvPr id="4" name="Footer Placeholder 3"/>
          <p:cNvSpPr>
            <a:spLocks noGrp="1"/>
          </p:cNvSpPr>
          <p:nvPr>
            <p:ph type="ftr" sz="quarter" idx="2"/>
          </p:nvPr>
        </p:nvSpPr>
        <p:spPr>
          <a:xfrm>
            <a:off x="0" y="9119477"/>
            <a:ext cx="3169920" cy="481727"/>
          </a:xfrm>
          <a:prstGeom prst="rect">
            <a:avLst/>
          </a:prstGeom>
        </p:spPr>
        <p:txBody>
          <a:bodyPr vert="horz" lIns="96630" tIns="48315" rIns="96630" bIns="48315" rtlCol="0" anchor="b"/>
          <a:lstStyle>
            <a:lvl1pPr algn="l">
              <a:defRPr sz="1200"/>
            </a:lvl1pPr>
          </a:lstStyle>
          <a:p>
            <a:endParaRPr lang="en-US" dirty="0"/>
          </a:p>
        </p:txBody>
      </p:sp>
      <p:sp>
        <p:nvSpPr>
          <p:cNvPr id="5" name="Slide Number Placeholder 4"/>
          <p:cNvSpPr>
            <a:spLocks noGrp="1"/>
          </p:cNvSpPr>
          <p:nvPr>
            <p:ph type="sldNum" sz="quarter" idx="3"/>
          </p:nvPr>
        </p:nvSpPr>
        <p:spPr>
          <a:xfrm>
            <a:off x="4143588" y="9119477"/>
            <a:ext cx="3169920" cy="481727"/>
          </a:xfrm>
          <a:prstGeom prst="rect">
            <a:avLst/>
          </a:prstGeom>
        </p:spPr>
        <p:txBody>
          <a:bodyPr vert="horz" lIns="96630" tIns="48315" rIns="96630" bIns="48315" rtlCol="0" anchor="b"/>
          <a:lstStyle>
            <a:lvl1pPr algn="r">
              <a:defRPr sz="1200"/>
            </a:lvl1pPr>
          </a:lstStyle>
          <a:p>
            <a:fld id="{FC36DBE7-C364-431D-9169-82988BD00CCE}" type="slidenum">
              <a:rPr lang="en-US" smtClean="0"/>
              <a:t>‹#›</a:t>
            </a:fld>
            <a:endParaRPr lang="en-US" dirty="0"/>
          </a:p>
        </p:txBody>
      </p:sp>
    </p:spTree>
    <p:extLst>
      <p:ext uri="{BB962C8B-B14F-4D97-AF65-F5344CB8AC3E}">
        <p14:creationId xmlns:p14="http://schemas.microsoft.com/office/powerpoint/2010/main" val="36455316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8"/>
          </a:xfrm>
          <a:prstGeom prst="rect">
            <a:avLst/>
          </a:prstGeom>
        </p:spPr>
        <p:txBody>
          <a:bodyPr vert="horz" lIns="96630" tIns="48315" rIns="96630" bIns="48315" rtlCol="0"/>
          <a:lstStyle>
            <a:lvl1pPr algn="l">
              <a:defRPr sz="1200"/>
            </a:lvl1pPr>
          </a:lstStyle>
          <a:p>
            <a:endParaRPr lang="en-US" dirty="0"/>
          </a:p>
        </p:txBody>
      </p:sp>
      <p:sp>
        <p:nvSpPr>
          <p:cNvPr id="3" name="Date Placeholder 2"/>
          <p:cNvSpPr>
            <a:spLocks noGrp="1"/>
          </p:cNvSpPr>
          <p:nvPr>
            <p:ph type="dt" idx="1"/>
          </p:nvPr>
        </p:nvSpPr>
        <p:spPr>
          <a:xfrm>
            <a:off x="4143588" y="0"/>
            <a:ext cx="3169920" cy="481728"/>
          </a:xfrm>
          <a:prstGeom prst="rect">
            <a:avLst/>
          </a:prstGeom>
        </p:spPr>
        <p:txBody>
          <a:bodyPr vert="horz" lIns="96630" tIns="48315" rIns="96630" bIns="48315" rtlCol="0"/>
          <a:lstStyle>
            <a:lvl1pPr algn="r">
              <a:defRPr sz="1200"/>
            </a:lvl1pPr>
          </a:lstStyle>
          <a:p>
            <a:fld id="{2E8EF6CE-F30F-48FE-8E58-973C24AEC1FB}" type="datetimeFigureOut">
              <a:rPr lang="en-US" smtClean="0"/>
              <a:t>12/4/24</a:t>
            </a:fld>
            <a:endParaRPr lang="en-US" dirty="0"/>
          </a:p>
        </p:txBody>
      </p:sp>
      <p:sp>
        <p:nvSpPr>
          <p:cNvPr id="4" name="Slide Image Placeholder 3"/>
          <p:cNvSpPr>
            <a:spLocks noGrp="1" noRot="1" noChangeAspect="1"/>
          </p:cNvSpPr>
          <p:nvPr>
            <p:ph type="sldImg" idx="2"/>
          </p:nvPr>
        </p:nvSpPr>
        <p:spPr>
          <a:xfrm>
            <a:off x="785813" y="1200150"/>
            <a:ext cx="5743575" cy="3240088"/>
          </a:xfrm>
          <a:prstGeom prst="rect">
            <a:avLst/>
          </a:prstGeom>
          <a:noFill/>
          <a:ln w="12700">
            <a:solidFill>
              <a:prstClr val="black"/>
            </a:solidFill>
          </a:ln>
        </p:spPr>
        <p:txBody>
          <a:bodyPr vert="horz" lIns="96630" tIns="48315" rIns="96630" bIns="48315" rtlCol="0" anchor="ctr"/>
          <a:lstStyle/>
          <a:p>
            <a:endParaRPr lang="en-US" dirty="0"/>
          </a:p>
        </p:txBody>
      </p:sp>
      <p:sp>
        <p:nvSpPr>
          <p:cNvPr id="5" name="Notes Placeholder 4"/>
          <p:cNvSpPr>
            <a:spLocks noGrp="1"/>
          </p:cNvSpPr>
          <p:nvPr>
            <p:ph type="body" sz="quarter" idx="3"/>
          </p:nvPr>
        </p:nvSpPr>
        <p:spPr>
          <a:xfrm>
            <a:off x="731520" y="4620577"/>
            <a:ext cx="5852160" cy="3780472"/>
          </a:xfrm>
          <a:prstGeom prst="rect">
            <a:avLst/>
          </a:prstGeom>
        </p:spPr>
        <p:txBody>
          <a:bodyPr vert="horz" lIns="96630" tIns="48315" rIns="96630" bIns="48315" rtlCol="0"/>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9119477"/>
            <a:ext cx="3169920" cy="481727"/>
          </a:xfrm>
          <a:prstGeom prst="rect">
            <a:avLst/>
          </a:prstGeom>
        </p:spPr>
        <p:txBody>
          <a:bodyPr vert="horz" lIns="96630" tIns="48315" rIns="96630" bIns="48315" rtlCol="0" anchor="b"/>
          <a:lstStyle>
            <a:lvl1pPr algn="l">
              <a:defRPr sz="1200"/>
            </a:lvl1pPr>
          </a:lstStyle>
          <a:p>
            <a:endParaRPr lang="en-US" dirty="0"/>
          </a:p>
        </p:txBody>
      </p:sp>
      <p:sp>
        <p:nvSpPr>
          <p:cNvPr id="7" name="Slide Number Placeholder 6"/>
          <p:cNvSpPr>
            <a:spLocks noGrp="1"/>
          </p:cNvSpPr>
          <p:nvPr>
            <p:ph type="sldNum" sz="quarter" idx="5"/>
          </p:nvPr>
        </p:nvSpPr>
        <p:spPr>
          <a:xfrm>
            <a:off x="4143588" y="9119477"/>
            <a:ext cx="3169920" cy="481727"/>
          </a:xfrm>
          <a:prstGeom prst="rect">
            <a:avLst/>
          </a:prstGeom>
        </p:spPr>
        <p:txBody>
          <a:bodyPr vert="horz" lIns="96630" tIns="48315" rIns="96630" bIns="48315" rtlCol="0" anchor="b"/>
          <a:lstStyle>
            <a:lvl1pPr algn="r">
              <a:defRPr sz="1200"/>
            </a:lvl1pPr>
          </a:lstStyle>
          <a:p>
            <a:fld id="{BAB04EA2-8069-4F6F-8A1B-4CB7D01F3552}" type="slidenum">
              <a:rPr lang="en-US" smtClean="0"/>
              <a:t>‹#›</a:t>
            </a:fld>
            <a:endParaRPr lang="en-US" dirty="0"/>
          </a:p>
        </p:txBody>
      </p:sp>
    </p:spTree>
    <p:extLst>
      <p:ext uri="{BB962C8B-B14F-4D97-AF65-F5344CB8AC3E}">
        <p14:creationId xmlns:p14="http://schemas.microsoft.com/office/powerpoint/2010/main" val="1782497973"/>
      </p:ext>
    </p:extLst>
  </p:cSld>
  <p:clrMap bg1="lt1" tx1="dk1" bg2="lt2" tx2="dk2" accent1="accent1" accent2="accent2" accent3="accent3" accent4="accent4" accent5="accent5" accent6="accent6" hlink="hlink" folHlink="folHlink"/>
  <p:notesStyle>
    <a:lvl1pPr marL="0" algn="l" defTabSz="686440" rtl="0" eaLnBrk="1" latinLnBrk="0" hangingPunct="1">
      <a:defRPr sz="901" b="0" i="0" kern="1200">
        <a:solidFill>
          <a:schemeClr val="tx1"/>
        </a:solidFill>
        <a:latin typeface="Calibri" panose="020F0502020204030204" pitchFamily="34" charset="0"/>
        <a:ea typeface="+mn-ea"/>
        <a:cs typeface="Calibri" panose="020F0502020204030204" pitchFamily="34" charset="0"/>
      </a:defRPr>
    </a:lvl1pPr>
    <a:lvl2pPr marL="343220" algn="l" defTabSz="686440" rtl="0" eaLnBrk="1" latinLnBrk="0" hangingPunct="1">
      <a:defRPr sz="901" b="0" i="0" kern="1200">
        <a:solidFill>
          <a:schemeClr val="tx1"/>
        </a:solidFill>
        <a:latin typeface="Calibri" panose="020F0502020204030204" pitchFamily="34" charset="0"/>
        <a:ea typeface="+mn-ea"/>
        <a:cs typeface="Calibri" panose="020F0502020204030204" pitchFamily="34" charset="0"/>
      </a:defRPr>
    </a:lvl2pPr>
    <a:lvl3pPr marL="686440" algn="l" defTabSz="686440" rtl="0" eaLnBrk="1" latinLnBrk="0" hangingPunct="1">
      <a:defRPr sz="901" b="0" i="0" kern="1200">
        <a:solidFill>
          <a:schemeClr val="tx1"/>
        </a:solidFill>
        <a:latin typeface="Calibri" panose="020F0502020204030204" pitchFamily="34" charset="0"/>
        <a:ea typeface="+mn-ea"/>
        <a:cs typeface="Calibri" panose="020F0502020204030204" pitchFamily="34" charset="0"/>
      </a:defRPr>
    </a:lvl3pPr>
    <a:lvl4pPr marL="1029660" algn="l" defTabSz="686440" rtl="0" eaLnBrk="1" latinLnBrk="0" hangingPunct="1">
      <a:defRPr sz="901" b="0" i="0" kern="1200">
        <a:solidFill>
          <a:schemeClr val="tx1"/>
        </a:solidFill>
        <a:latin typeface="Calibri" panose="020F0502020204030204" pitchFamily="34" charset="0"/>
        <a:ea typeface="+mn-ea"/>
        <a:cs typeface="Calibri" panose="020F0502020204030204" pitchFamily="34" charset="0"/>
      </a:defRPr>
    </a:lvl4pPr>
    <a:lvl5pPr marL="1372880" algn="l" defTabSz="686440" rtl="0" eaLnBrk="1" latinLnBrk="0" hangingPunct="1">
      <a:defRPr sz="901" b="0" i="0" kern="1200">
        <a:solidFill>
          <a:schemeClr val="tx1"/>
        </a:solidFill>
        <a:latin typeface="Calibri" panose="020F0502020204030204" pitchFamily="34" charset="0"/>
        <a:ea typeface="+mn-ea"/>
        <a:cs typeface="Calibri" panose="020F0502020204030204" pitchFamily="34" charset="0"/>
      </a:defRPr>
    </a:lvl5pPr>
    <a:lvl6pPr marL="1716100" algn="l" defTabSz="686440" rtl="0" eaLnBrk="1" latinLnBrk="0" hangingPunct="1">
      <a:defRPr sz="901" kern="1200">
        <a:solidFill>
          <a:schemeClr val="tx1"/>
        </a:solidFill>
        <a:latin typeface="+mn-lt"/>
        <a:ea typeface="+mn-ea"/>
        <a:cs typeface="+mn-cs"/>
      </a:defRPr>
    </a:lvl6pPr>
    <a:lvl7pPr marL="2059320" algn="l" defTabSz="686440" rtl="0" eaLnBrk="1" latinLnBrk="0" hangingPunct="1">
      <a:defRPr sz="901" kern="1200">
        <a:solidFill>
          <a:schemeClr val="tx1"/>
        </a:solidFill>
        <a:latin typeface="+mn-lt"/>
        <a:ea typeface="+mn-ea"/>
        <a:cs typeface="+mn-cs"/>
      </a:defRPr>
    </a:lvl7pPr>
    <a:lvl8pPr marL="2402540" algn="l" defTabSz="686440" rtl="0" eaLnBrk="1" latinLnBrk="0" hangingPunct="1">
      <a:defRPr sz="901" kern="1200">
        <a:solidFill>
          <a:schemeClr val="tx1"/>
        </a:solidFill>
        <a:latin typeface="+mn-lt"/>
        <a:ea typeface="+mn-ea"/>
        <a:cs typeface="+mn-cs"/>
      </a:defRPr>
    </a:lvl8pPr>
    <a:lvl9pPr marL="2745760" algn="l" defTabSz="686440" rtl="0" eaLnBrk="1" latinLnBrk="0" hangingPunct="1">
      <a:defRPr sz="90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r>
              <a:rPr lang="en-US" i="0" dirty="0"/>
              <a:t>[Welcome</a:t>
            </a:r>
            <a:r>
              <a:rPr lang="en-US" i="0" baseline="0" dirty="0"/>
              <a:t> from presenter]</a:t>
            </a:r>
          </a:p>
          <a:p>
            <a:endParaRPr lang="en-US" i="0" baseline="0" dirty="0"/>
          </a:p>
          <a:p>
            <a:r>
              <a:rPr lang="en-US" i="0" dirty="0"/>
              <a:t>Thank</a:t>
            </a:r>
            <a:r>
              <a:rPr lang="en-US" i="0" baseline="0" dirty="0"/>
              <a:t> you for attending today’s Financial Essentials workshop that’s specifically designed and developed for you by Security Benefit and offered through NEA Member Benefits.</a:t>
            </a:r>
          </a:p>
          <a:p>
            <a:endParaRPr lang="en-US" i="0" dirty="0"/>
          </a:p>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a:t>
            </a:fld>
            <a:endParaRPr lang="en-US" dirty="0"/>
          </a:p>
        </p:txBody>
      </p:sp>
    </p:spTree>
    <p:extLst>
      <p:ext uri="{BB962C8B-B14F-4D97-AF65-F5344CB8AC3E}">
        <p14:creationId xmlns:p14="http://schemas.microsoft.com/office/powerpoint/2010/main" val="12785842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2</a:t>
            </a:fld>
            <a:endParaRPr lang="en-US" dirty="0"/>
          </a:p>
        </p:txBody>
      </p:sp>
    </p:spTree>
    <p:extLst>
      <p:ext uri="{BB962C8B-B14F-4D97-AF65-F5344CB8AC3E}">
        <p14:creationId xmlns:p14="http://schemas.microsoft.com/office/powerpoint/2010/main" val="37025830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3</a:t>
            </a:fld>
            <a:endParaRPr lang="en-US" dirty="0"/>
          </a:p>
        </p:txBody>
      </p:sp>
    </p:spTree>
    <p:extLst>
      <p:ext uri="{BB962C8B-B14F-4D97-AF65-F5344CB8AC3E}">
        <p14:creationId xmlns:p14="http://schemas.microsoft.com/office/powerpoint/2010/main" val="7668355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4</a:t>
            </a:fld>
            <a:endParaRPr lang="en-US" dirty="0"/>
          </a:p>
        </p:txBody>
      </p:sp>
    </p:spTree>
    <p:extLst>
      <p:ext uri="{BB962C8B-B14F-4D97-AF65-F5344CB8AC3E}">
        <p14:creationId xmlns:p14="http://schemas.microsoft.com/office/powerpoint/2010/main" val="4381553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5</a:t>
            </a:fld>
            <a:endParaRPr lang="en-US" dirty="0"/>
          </a:p>
        </p:txBody>
      </p:sp>
    </p:spTree>
    <p:extLst>
      <p:ext uri="{BB962C8B-B14F-4D97-AF65-F5344CB8AC3E}">
        <p14:creationId xmlns:p14="http://schemas.microsoft.com/office/powerpoint/2010/main" val="37382700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6</a:t>
            </a:fld>
            <a:endParaRPr lang="en-US" dirty="0"/>
          </a:p>
        </p:txBody>
      </p:sp>
    </p:spTree>
    <p:extLst>
      <p:ext uri="{BB962C8B-B14F-4D97-AF65-F5344CB8AC3E}">
        <p14:creationId xmlns:p14="http://schemas.microsoft.com/office/powerpoint/2010/main" val="42423962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n-ea"/>
                <a:cs typeface="+mn-cs"/>
              </a:rPr>
              <a:t>are met. </a:t>
            </a:r>
          </a:p>
          <a:p>
            <a:r>
              <a:rPr lang="en-US" sz="1200" b="0" i="0" u="none" strike="noStrike" kern="1200" baseline="0" dirty="0">
                <a:solidFill>
                  <a:schemeClr val="tx1"/>
                </a:solidFill>
                <a:latin typeface="+mn-lt"/>
                <a:ea typeface="+mn-ea"/>
                <a:cs typeface="+mn-cs"/>
              </a:rPr>
              <a:t>In order to be eligible for a normal retirement benefit you must meet either of the following requirements: </a:t>
            </a:r>
          </a:p>
          <a:p>
            <a:r>
              <a:rPr lang="en-US" sz="1200" b="0" i="0" u="none" strike="noStrike" kern="1200" baseline="0" dirty="0">
                <a:solidFill>
                  <a:schemeClr val="tx1"/>
                </a:solidFill>
                <a:latin typeface="+mn-lt"/>
                <a:ea typeface="+mn-ea"/>
                <a:cs typeface="+mn-cs"/>
              </a:rPr>
              <a:t>• You have 20 years of credited service in a Connecticut public school and be at least age 60; or </a:t>
            </a:r>
          </a:p>
          <a:p>
            <a:r>
              <a:rPr lang="en-US" sz="1200" b="0" i="0" u="none" strike="noStrike" kern="1200" baseline="0" dirty="0">
                <a:solidFill>
                  <a:schemeClr val="tx1"/>
                </a:solidFill>
                <a:latin typeface="+mn-lt"/>
                <a:ea typeface="+mn-ea"/>
                <a:cs typeface="+mn-cs"/>
              </a:rPr>
              <a:t>• You have completed 35 years of credited service, at least 25 of which are credited service in Connecticut public school, at any age </a:t>
            </a:r>
          </a:p>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7</a:t>
            </a:fld>
            <a:endParaRPr lang="en-US" dirty="0"/>
          </a:p>
        </p:txBody>
      </p:sp>
    </p:spTree>
    <p:extLst>
      <p:ext uri="{BB962C8B-B14F-4D97-AF65-F5344CB8AC3E}">
        <p14:creationId xmlns:p14="http://schemas.microsoft.com/office/powerpoint/2010/main" val="30382621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8</a:t>
            </a:fld>
            <a:endParaRPr lang="en-US" dirty="0"/>
          </a:p>
        </p:txBody>
      </p:sp>
    </p:spTree>
    <p:extLst>
      <p:ext uri="{BB962C8B-B14F-4D97-AF65-F5344CB8AC3E}">
        <p14:creationId xmlns:p14="http://schemas.microsoft.com/office/powerpoint/2010/main" val="38034763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n-ea"/>
                <a:cs typeface="+mn-cs"/>
              </a:rPr>
              <a:t>either of the following requirements: </a:t>
            </a:r>
          </a:p>
          <a:p>
            <a:r>
              <a:rPr lang="en-US" sz="1200" b="0" i="0" u="none" strike="noStrike" kern="1200" baseline="0" dirty="0">
                <a:solidFill>
                  <a:schemeClr val="tx1"/>
                </a:solidFill>
                <a:latin typeface="+mn-lt"/>
                <a:ea typeface="+mn-ea"/>
                <a:cs typeface="+mn-cs"/>
              </a:rPr>
              <a:t>• 25 years of credited service at least 20 of which are credited service in the public schools of Connecticut at any age, or </a:t>
            </a:r>
          </a:p>
          <a:p>
            <a:r>
              <a:rPr lang="en-US" sz="1200" b="0" i="0" u="none" strike="noStrike" kern="1200" baseline="0" dirty="0">
                <a:solidFill>
                  <a:schemeClr val="tx1"/>
                </a:solidFill>
                <a:latin typeface="+mn-lt"/>
                <a:ea typeface="+mn-ea"/>
                <a:cs typeface="+mn-cs"/>
              </a:rPr>
              <a:t>• Attained the age of fifty-five (55) and accumulated 20 years of service at least 15 of which are credited service in the public schools of Connecticut </a:t>
            </a:r>
          </a:p>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9</a:t>
            </a:fld>
            <a:endParaRPr lang="en-US" dirty="0"/>
          </a:p>
        </p:txBody>
      </p:sp>
    </p:spTree>
    <p:extLst>
      <p:ext uri="{BB962C8B-B14F-4D97-AF65-F5344CB8AC3E}">
        <p14:creationId xmlns:p14="http://schemas.microsoft.com/office/powerpoint/2010/main" val="3795159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10</a:t>
            </a:fld>
            <a:endParaRPr lang="en-US" dirty="0"/>
          </a:p>
        </p:txBody>
      </p:sp>
    </p:spTree>
    <p:extLst>
      <p:ext uri="{BB962C8B-B14F-4D97-AF65-F5344CB8AC3E}">
        <p14:creationId xmlns:p14="http://schemas.microsoft.com/office/powerpoint/2010/main" val="9765632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11</a:t>
            </a:fld>
            <a:endParaRPr lang="en-US" dirty="0"/>
          </a:p>
        </p:txBody>
      </p:sp>
    </p:spTree>
    <p:extLst>
      <p:ext uri="{BB962C8B-B14F-4D97-AF65-F5344CB8AC3E}">
        <p14:creationId xmlns:p14="http://schemas.microsoft.com/office/powerpoint/2010/main" val="16098702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n-ea"/>
                <a:cs typeface="+mn-cs"/>
              </a:rPr>
              <a:t>If you are not eligible for a Normal or Early Retirement benefit, you might be eligible for Pro-ratable Retirement. </a:t>
            </a:r>
          </a:p>
          <a:p>
            <a:r>
              <a:rPr lang="en-US" sz="1200" b="0" i="0" u="none" strike="noStrike" kern="1200" baseline="0" dirty="0">
                <a:solidFill>
                  <a:schemeClr val="tx1"/>
                </a:solidFill>
                <a:latin typeface="+mn-lt"/>
                <a:ea typeface="+mn-ea"/>
                <a:cs typeface="+mn-cs"/>
              </a:rPr>
              <a:t>You can qualify for a pro-ratable retirement benefit if you: </a:t>
            </a:r>
          </a:p>
          <a:p>
            <a:r>
              <a:rPr lang="en-US" sz="1200" b="0" i="0" u="none" strike="noStrike" kern="1200" baseline="0" dirty="0">
                <a:solidFill>
                  <a:schemeClr val="tx1"/>
                </a:solidFill>
                <a:latin typeface="+mn-lt"/>
                <a:ea typeface="+mn-ea"/>
                <a:cs typeface="+mn-cs"/>
              </a:rPr>
              <a:t>• Resign at age sixty (60) or older </a:t>
            </a:r>
          </a:p>
          <a:p>
            <a:r>
              <a:rPr lang="en-US" sz="1200" b="0" i="0" u="none" strike="noStrike" kern="1200" baseline="0" dirty="0">
                <a:solidFill>
                  <a:schemeClr val="tx1"/>
                </a:solidFill>
                <a:latin typeface="+mn-lt"/>
                <a:ea typeface="+mn-ea"/>
                <a:cs typeface="+mn-cs"/>
              </a:rPr>
              <a:t>• Have a minimum of ten (10) years of CSCPS but fewer than twenty (20) years of total service </a:t>
            </a:r>
          </a:p>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12</a:t>
            </a:fld>
            <a:endParaRPr lang="en-US" dirty="0"/>
          </a:p>
        </p:txBody>
      </p:sp>
    </p:spTree>
    <p:extLst>
      <p:ext uri="{BB962C8B-B14F-4D97-AF65-F5344CB8AC3E}">
        <p14:creationId xmlns:p14="http://schemas.microsoft.com/office/powerpoint/2010/main" val="33330358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n-ea"/>
                <a:cs typeface="+mn-cs"/>
              </a:rPr>
              <a:t>In some cases, you might have other service credit which is not considered Connecticut public school service, e.g., peacetime military service. </a:t>
            </a:r>
          </a:p>
          <a:p>
            <a:r>
              <a:rPr lang="en-US" sz="1200" b="0" i="0" u="none" strike="noStrike" kern="1200" baseline="0" dirty="0">
                <a:solidFill>
                  <a:schemeClr val="tx1"/>
                </a:solidFill>
                <a:latin typeface="+mn-lt"/>
                <a:ea typeface="+mn-ea"/>
                <a:cs typeface="+mn-cs"/>
              </a:rPr>
              <a:t>If this is the case, you will receive an extra 1% per year for each year of non-Connecticut service that you purchase. </a:t>
            </a:r>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13</a:t>
            </a:fld>
            <a:endParaRPr lang="en-US" dirty="0"/>
          </a:p>
        </p:txBody>
      </p:sp>
    </p:spTree>
    <p:extLst>
      <p:ext uri="{BB962C8B-B14F-4D97-AF65-F5344CB8AC3E}">
        <p14:creationId xmlns:p14="http://schemas.microsoft.com/office/powerpoint/2010/main" val="37335077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ffectLst/>
              </a:rPr>
              <a:t>The Connecticut Teachers’ Retirement Board provides for an annual cost of living adjustment (COLA) once a member has been retired for at least a minimum of nine months.  COLA increases are paid in either January or July depending on the member's effective date of retirement.  The annual COLA date for members retiring November through April is January and the annual COLA date for members retiring May through October is July. </a:t>
            </a:r>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14</a:t>
            </a:fld>
            <a:endParaRPr lang="en-US" dirty="0"/>
          </a:p>
        </p:txBody>
      </p:sp>
    </p:spTree>
    <p:extLst>
      <p:ext uri="{BB962C8B-B14F-4D97-AF65-F5344CB8AC3E}">
        <p14:creationId xmlns:p14="http://schemas.microsoft.com/office/powerpoint/2010/main" val="29370454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15</a:t>
            </a:fld>
            <a:endParaRPr lang="en-US" dirty="0"/>
          </a:p>
        </p:txBody>
      </p:sp>
    </p:spTree>
    <p:extLst>
      <p:ext uri="{BB962C8B-B14F-4D97-AF65-F5344CB8AC3E}">
        <p14:creationId xmlns:p14="http://schemas.microsoft.com/office/powerpoint/2010/main" val="1964637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r>
              <a:rPr lang="en-US" b="0" dirty="0"/>
              <a:t>What else </a:t>
            </a:r>
            <a:r>
              <a:rPr lang="en-US" b="0" baseline="0" dirty="0"/>
              <a:t>can you do to take control of your retirement picture?</a:t>
            </a:r>
          </a:p>
          <a:p>
            <a:endParaRPr lang="en-US" b="0" baseline="0" dirty="0"/>
          </a:p>
          <a:p>
            <a:r>
              <a:rPr lang="en-US" b="0" baseline="0" dirty="0"/>
              <a:t>There are many options, but all of them can help you take control of your retirement and allow you to plan your future and retire on your terms.</a:t>
            </a:r>
          </a:p>
          <a:p>
            <a:endParaRPr lang="en-US" b="0" baseline="0" dirty="0"/>
          </a:p>
          <a:p>
            <a:r>
              <a:rPr lang="en-US" b="0" baseline="0" dirty="0"/>
              <a:t>A 403(b) account and IRA accounts are two primary investment vehicles that allow you to save for retirement on a “pretax” basis.</a:t>
            </a:r>
          </a:p>
          <a:p>
            <a:endParaRPr lang="en-US" b="0" baseline="0" dirty="0"/>
          </a:p>
          <a:p>
            <a:r>
              <a:rPr lang="en-US" b="0" baseline="0" dirty="0"/>
              <a:t>So what is the best option for you?</a:t>
            </a:r>
          </a:p>
          <a:p>
            <a:endParaRPr lang="en-US" b="0" baseline="0" dirty="0"/>
          </a:p>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16</a:t>
            </a:fld>
            <a:endParaRPr lang="en-US" dirty="0"/>
          </a:p>
        </p:txBody>
      </p:sp>
    </p:spTree>
    <p:extLst>
      <p:ext uri="{BB962C8B-B14F-4D97-AF65-F5344CB8AC3E}">
        <p14:creationId xmlns:p14="http://schemas.microsoft.com/office/powerpoint/2010/main" val="20157337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r>
              <a:rPr lang="en-US" baseline="0" dirty="0"/>
              <a:t>What’s the best way for you to save?</a:t>
            </a:r>
          </a:p>
          <a:p>
            <a:endParaRPr lang="en-US" baseline="0" dirty="0"/>
          </a:p>
          <a:p>
            <a:r>
              <a:rPr lang="en-US" baseline="0" dirty="0"/>
              <a:t>There are two BASIC ways to save</a:t>
            </a:r>
            <a:r>
              <a:rPr lang="en-US" b="1" i="0" baseline="0" dirty="0"/>
              <a:t>:</a:t>
            </a:r>
          </a:p>
          <a:p>
            <a:endParaRPr lang="en-US" b="1" i="0" baseline="0" dirty="0"/>
          </a:p>
          <a:p>
            <a:r>
              <a:rPr lang="en-US" b="0" i="0" baseline="0" dirty="0"/>
              <a:t>Tax-deferred saving or PRETAX savings in a 403(b) or IRA may be a good idea for you. How does it work?</a:t>
            </a:r>
          </a:p>
          <a:p>
            <a:r>
              <a:rPr lang="en-US" b="0" i="0" baseline="0" dirty="0"/>
              <a:t>You save pretax now, and you pay your taxes on withdrawal at retirement. Basically, it means that you take your savings right off the top of your gross salary, and put it towards retirement. At retirement, as you withdraw it you’re taxed like it’s regular income. </a:t>
            </a:r>
          </a:p>
          <a:p>
            <a:endParaRPr lang="en-US" b="0" i="0" baseline="0" dirty="0"/>
          </a:p>
          <a:p>
            <a:r>
              <a:rPr lang="en-US" b="0" i="0" baseline="0" dirty="0"/>
              <a:t>You can also save on an after-tax basis, in fact you may already be doing that today. Your money in a bank savings account or CD is “saved” in a taxable account. The downside is that any “interest” you earn is also taxable each and every year.  </a:t>
            </a:r>
          </a:p>
          <a:p>
            <a:endParaRPr lang="en-US" b="0" i="0" baseline="0" dirty="0"/>
          </a:p>
          <a:p>
            <a:r>
              <a:rPr lang="en-US" b="0" i="0" baseline="0" dirty="0"/>
              <a:t>But a Roth account – an IRA or Roth 403(b) – are accounts that you can contribute to on an AFTER-TAX basis, but the difference is that ALL of you contributions AND EARNINGS are completely TAX-FREE at retirement.</a:t>
            </a:r>
          </a:p>
          <a:p>
            <a:endParaRPr lang="en-US" b="0" i="0" baseline="0" dirty="0"/>
          </a:p>
          <a:p>
            <a:r>
              <a:rPr lang="en-US" b="0" i="0" baseline="0" dirty="0"/>
              <a:t>Think about that for a moment … potentially you would NEVER have to pay income taxes on this money again.</a:t>
            </a:r>
          </a:p>
          <a:p>
            <a:endParaRPr lang="en-US" b="0" i="0" baseline="0" dirty="0"/>
          </a:p>
          <a:p>
            <a:r>
              <a:rPr lang="en-US" b="0" i="0" baseline="0" dirty="0"/>
              <a:t>Let’s take a look at an example </a:t>
            </a:r>
          </a:p>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17</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r>
              <a:rPr lang="en-US" dirty="0"/>
              <a:t>Here’s a sample paycheck</a:t>
            </a:r>
            <a:r>
              <a:rPr lang="en-US" baseline="0" dirty="0"/>
              <a:t>. </a:t>
            </a:r>
          </a:p>
          <a:p>
            <a:endParaRPr lang="en-US"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In this example we started at $1000 for easy calculations and we only looked at the Federal tax rate and we made an assumption of 24% (for most of you it will likely be slightly lower).  </a:t>
            </a:r>
          </a:p>
          <a:p>
            <a:endParaRPr lang="en-US" baseline="0" dirty="0"/>
          </a:p>
          <a:p>
            <a:r>
              <a:rPr lang="en-US" baseline="0" dirty="0"/>
              <a:t>Your take home pay would be $760, but then you also place another $100 from your paycheck directly to a separate savings account (like your credit union account).</a:t>
            </a:r>
          </a:p>
          <a:p>
            <a:endParaRPr lang="en-US" baseline="0" dirty="0"/>
          </a:p>
          <a:p>
            <a:r>
              <a:rPr lang="en-US" baseline="0" dirty="0"/>
              <a:t>Your net pay is now $660.</a:t>
            </a:r>
          </a:p>
          <a:p>
            <a:endParaRPr lang="en-US" baseline="0" dirty="0"/>
          </a:p>
          <a:p>
            <a:r>
              <a:rPr lang="en-US" baseline="0" dirty="0"/>
              <a:t>In the after-tax column, we didn’t save anything in a retirement account – instead all of our savings is in a savings account – and remember all of the interest you earn is also taxable as well.</a:t>
            </a:r>
          </a:p>
          <a:p>
            <a:endParaRPr lang="en-US" baseline="0" dirty="0"/>
          </a:p>
          <a:p>
            <a:r>
              <a:rPr lang="en-US" baseline="0" dirty="0"/>
              <a:t>Let’s take a look a better way to save and </a:t>
            </a:r>
            <a:r>
              <a:rPr lang="en-US" dirty="0"/>
              <a:t>move that $100 from</a:t>
            </a:r>
            <a:r>
              <a:rPr lang="en-US" baseline="0" dirty="0"/>
              <a:t> your savings account into a 403(b) account.</a:t>
            </a:r>
          </a:p>
          <a:p>
            <a:endParaRPr lang="en-US" baseline="0" dirty="0"/>
          </a:p>
          <a:p>
            <a:r>
              <a:rPr lang="en-US" baseline="0" dirty="0"/>
              <a:t>We start with the same level of pay.</a:t>
            </a:r>
          </a:p>
          <a:p>
            <a:endParaRPr lang="en-US" baseline="0" dirty="0"/>
          </a:p>
          <a:p>
            <a:r>
              <a:rPr lang="en-US" baseline="0" dirty="0"/>
              <a:t>$100 is now in our 403(b) account (and remember that all of the interest or return you earn is also tax deferred, until you make a withdrawal).</a:t>
            </a:r>
          </a:p>
          <a:p>
            <a:endParaRPr lang="en-US" baseline="0" dirty="0"/>
          </a:p>
          <a:p>
            <a:r>
              <a:rPr lang="en-US" baseline="0" dirty="0"/>
              <a:t>Now look at your income tax.  Since your contribution is now pretax, that lowers your taxable salary and now you’re paying less taxes. And NOW you have more take home pay – since you are saving on a pretax basis.</a:t>
            </a:r>
          </a:p>
          <a:p>
            <a:endParaRPr lang="en-US" baseline="0" dirty="0"/>
          </a:p>
          <a:p>
            <a:r>
              <a:rPr lang="en-US" baseline="0" dirty="0"/>
              <a:t>Any questions????  (check in with audience here)</a:t>
            </a:r>
          </a:p>
          <a:p>
            <a:endParaRPr lang="en-US" baseline="0" dirty="0"/>
          </a:p>
        </p:txBody>
      </p:sp>
      <p:sp>
        <p:nvSpPr>
          <p:cNvPr id="4" name="Slide Number Placeholder 3"/>
          <p:cNvSpPr>
            <a:spLocks noGrp="1"/>
          </p:cNvSpPr>
          <p:nvPr>
            <p:ph type="sldNum" sz="quarter" idx="10"/>
          </p:nvPr>
        </p:nvSpPr>
        <p:spPr/>
        <p:txBody>
          <a:bodyPr/>
          <a:lstStyle/>
          <a:p>
            <a:fld id="{BAB04EA2-8069-4F6F-8A1B-4CB7D01F3552}" type="slidenum">
              <a:rPr lang="en-US" smtClean="0"/>
              <a:t>18</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19</a:t>
            </a:fld>
            <a:endParaRPr lang="en-US" dirty="0"/>
          </a:p>
        </p:txBody>
      </p:sp>
    </p:spTree>
    <p:extLst>
      <p:ext uri="{BB962C8B-B14F-4D97-AF65-F5344CB8AC3E}">
        <p14:creationId xmlns:p14="http://schemas.microsoft.com/office/powerpoint/2010/main" val="36199190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1050" y="1200150"/>
            <a:ext cx="5753100" cy="3240088"/>
          </a:xfrm>
        </p:spPr>
      </p:sp>
      <p:sp>
        <p:nvSpPr>
          <p:cNvPr id="3" name="Notes Placeholder 2"/>
          <p:cNvSpPr>
            <a:spLocks noGrp="1"/>
          </p:cNvSpPr>
          <p:nvPr>
            <p:ph type="body" idx="1"/>
          </p:nvPr>
        </p:nvSpPr>
        <p:spPr/>
        <p:txBody>
          <a:bodyPr/>
          <a:lstStyle/>
          <a:p>
            <a:endParaRPr lang="en-US" baseline="0" dirty="0"/>
          </a:p>
        </p:txBody>
      </p:sp>
      <p:sp>
        <p:nvSpPr>
          <p:cNvPr id="4" name="Slide Number Placeholder 3"/>
          <p:cNvSpPr>
            <a:spLocks noGrp="1"/>
          </p:cNvSpPr>
          <p:nvPr>
            <p:ph type="sldNum" sz="quarter" idx="10"/>
          </p:nvPr>
        </p:nvSpPr>
        <p:spPr/>
        <p:txBody>
          <a:bodyPr/>
          <a:lstStyle/>
          <a:p>
            <a:fld id="{BAB04EA2-8069-4F6F-8A1B-4CB7D01F3552}" type="slidenum">
              <a:rPr lang="en-US" smtClean="0"/>
              <a:t>20</a:t>
            </a:fld>
            <a:endParaRPr lang="en-US" dirty="0"/>
          </a:p>
        </p:txBody>
      </p:sp>
    </p:spTree>
    <p:extLst>
      <p:ext uri="{BB962C8B-B14F-4D97-AF65-F5344CB8AC3E}">
        <p14:creationId xmlns:p14="http://schemas.microsoft.com/office/powerpoint/2010/main" val="40228665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AB04EA2-8069-4F6F-8A1B-4CB7D01F355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250147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r>
              <a:rPr lang="en-US" dirty="0"/>
              <a:t>One thing I hear a lot from retirees is that they’re going to be just fine – they have a pension and Social Security to provide for retirement. As we’ve discussed,  those two alone probably won’t replace all of your pre-retirement income.</a:t>
            </a:r>
          </a:p>
          <a:p>
            <a:endParaRPr lang="en-US" sz="1100" i="1" dirty="0"/>
          </a:p>
          <a:p>
            <a:r>
              <a:rPr lang="en-US" dirty="0"/>
              <a:t>Let’s use this graph to draw your income you need in retirement to meet your expenses. </a:t>
            </a:r>
          </a:p>
          <a:p>
            <a:endParaRPr lang="en-US" sz="1100" dirty="0"/>
          </a:p>
          <a:p>
            <a:r>
              <a:rPr lang="en-US" dirty="0"/>
              <a:t>Then at 60 you retire and start drawing a pension. Now your income is not quite where it was, and there’s a significant gap between your income and your expenses. You can’t draw Social Security until at least 62, or 67 for full benefits. </a:t>
            </a:r>
          </a:p>
          <a:p>
            <a:endParaRPr lang="en-US" dirty="0"/>
          </a:p>
          <a:p>
            <a:r>
              <a:rPr lang="en-US" dirty="0"/>
              <a:t>At 67, you’re finally ready to start drawing Social Security, but it’s now been 10 years since you had working income and things are much more expensive. How much extra does Social Security get you? Not much. And that’s all the Social Security you’ll ever get, it’s indexed to inflation which means it will never grow larger in real dollars.</a:t>
            </a:r>
            <a:r>
              <a:rPr lang="en-US" i="1" dirty="0"/>
              <a:t> </a:t>
            </a:r>
            <a:endParaRPr lang="en-US" dirty="0"/>
          </a:p>
          <a:p>
            <a:endParaRPr lang="en-US" sz="1100" dirty="0"/>
          </a:p>
          <a:p>
            <a:r>
              <a:rPr lang="en-US" dirty="0"/>
              <a:t>So how can you fill the income gap during retirement?</a:t>
            </a:r>
          </a:p>
          <a:p>
            <a:endParaRPr lang="en-US" dirty="0"/>
          </a:p>
          <a:p>
            <a:r>
              <a:rPr lang="en-US" dirty="0"/>
              <a:t>Let’s take a look at your options.</a:t>
            </a:r>
          </a:p>
        </p:txBody>
      </p:sp>
      <p:sp>
        <p:nvSpPr>
          <p:cNvPr id="4" name="Slide Number Placeholder 3"/>
          <p:cNvSpPr>
            <a:spLocks noGrp="1"/>
          </p:cNvSpPr>
          <p:nvPr>
            <p:ph type="sldNum" sz="quarter" idx="10"/>
          </p:nvPr>
        </p:nvSpPr>
        <p:spPr/>
        <p:txBody>
          <a:bodyPr/>
          <a:lstStyle/>
          <a:p>
            <a:fld id="{BAB04EA2-8069-4F6F-8A1B-4CB7D01F3552}" type="slidenum">
              <a:rPr lang="en-US" smtClean="0"/>
              <a:t>22</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23</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24</a:t>
            </a:fld>
            <a:endParaRPr lang="en-US" dirty="0"/>
          </a:p>
        </p:txBody>
      </p:sp>
    </p:spTree>
    <p:extLst>
      <p:ext uri="{BB962C8B-B14F-4D97-AF65-F5344CB8AC3E}">
        <p14:creationId xmlns:p14="http://schemas.microsoft.com/office/powerpoint/2010/main" val="41887409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r>
              <a:rPr lang="en-US" dirty="0"/>
              <a:t>Now let’s take a look at what our $100 from each paycheck can do for your retirement picture.</a:t>
            </a:r>
          </a:p>
          <a:p>
            <a:endParaRPr lang="en-US" dirty="0"/>
          </a:p>
          <a:p>
            <a:r>
              <a:rPr lang="en-US" dirty="0"/>
              <a:t>Let me stress this is a hypothetical example, based on averages. Your result could be higher than this, or it could be lower.</a:t>
            </a:r>
          </a:p>
          <a:p>
            <a:endParaRPr lang="en-US" dirty="0"/>
          </a:p>
          <a:p>
            <a:r>
              <a:rPr lang="en-US" dirty="0"/>
              <a:t>If you were to start investing $100 at different stages of life, you could end up with different amounts at age 65. Sounds easy enough, right? If you start saving at 25 you’ll have more at retirement than if you start saving at 55. But just how much more may surprise you. For this graph, the dark blue is the actual amount you’ve contributed, and the light blue is your total account value.</a:t>
            </a:r>
          </a:p>
          <a:p>
            <a:endParaRPr lang="en-US" dirty="0"/>
          </a:p>
          <a:p>
            <a:r>
              <a:rPr lang="en-US" dirty="0"/>
              <a:t>If you start saving at 55, saving just $100 per paycheck, in 10 years you could accumulate almost $40,000. Not too bad, but that’s not quite 1 year’s paycheck for the average teacher.</a:t>
            </a:r>
          </a:p>
          <a:p>
            <a:endParaRPr lang="en-US" dirty="0"/>
          </a:p>
          <a:p>
            <a:r>
              <a:rPr lang="en-US" dirty="0"/>
              <a:t>If you start at 45, you could save almost $100,000! That’s a nice chunk of change.</a:t>
            </a:r>
          </a:p>
          <a:p>
            <a:endParaRPr lang="en-US" dirty="0"/>
          </a:p>
          <a:p>
            <a:r>
              <a:rPr lang="en-US" dirty="0"/>
              <a:t>If you start at 35, look at how much you could save! Over $200,000! And look at how much you contributed versus how much your account grew – the majority of that account value is coming from compounding, meaning that investing earlier really pays off.</a:t>
            </a:r>
          </a:p>
          <a:p>
            <a:endParaRPr lang="en-US" dirty="0"/>
          </a:p>
          <a:p>
            <a:r>
              <a:rPr lang="en-US" dirty="0"/>
              <a:t>But if you were to start at 25 Wow! You could have more than $400,000! That would certainly help you toward a nice retirement. And almost all of that value comes from compounding, because you started investing early. That’s the moral of the story – it’s never too early or too later to start saving for retirement.</a:t>
            </a:r>
          </a:p>
          <a:p>
            <a:endParaRPr lang="en-US" dirty="0"/>
          </a:p>
          <a:p>
            <a:r>
              <a:rPr lang="en-US" dirty="0"/>
              <a:t>Again, you need to remember this is investing a total of just $100 per paycheck toward retirement. If you invested more, you could see even more growth than this.</a:t>
            </a:r>
          </a:p>
        </p:txBody>
      </p:sp>
      <p:sp>
        <p:nvSpPr>
          <p:cNvPr id="4" name="Slide Number Placeholder 3"/>
          <p:cNvSpPr>
            <a:spLocks noGrp="1"/>
          </p:cNvSpPr>
          <p:nvPr>
            <p:ph type="sldNum" sz="quarter" idx="10"/>
          </p:nvPr>
        </p:nvSpPr>
        <p:spPr/>
        <p:txBody>
          <a:bodyPr/>
          <a:lstStyle/>
          <a:p>
            <a:fld id="{BAB04EA2-8069-4F6F-8A1B-4CB7D01F3552}" type="slidenum">
              <a:rPr lang="en-US" smtClean="0"/>
              <a:t>25</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B92082-2E95-7B5C-07D3-3C8D8267D9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619F3E-E415-FE24-4AFC-67EAFBE28E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5C96B5-CB69-6C49-18E0-849AD6E820DF}"/>
              </a:ext>
            </a:extLst>
          </p:cNvPr>
          <p:cNvSpPr>
            <a:spLocks noGrp="1"/>
          </p:cNvSpPr>
          <p:nvPr>
            <p:ph type="body" idx="1"/>
          </p:nvPr>
        </p:nvSpPr>
        <p:spPr/>
        <p:txBody>
          <a:bodyPr/>
          <a:lstStyle/>
          <a:p>
            <a:r>
              <a:rPr lang="en-US" dirty="0"/>
              <a:t>To</a:t>
            </a:r>
            <a:r>
              <a:rPr lang="en-US" baseline="0" dirty="0"/>
              <a:t> give you more flexibility, options and choices at retirement, you need to start saving and save as much as you can.</a:t>
            </a:r>
          </a:p>
          <a:p>
            <a:endParaRPr lang="en-US" baseline="0" dirty="0"/>
          </a:p>
          <a:p>
            <a:r>
              <a:rPr lang="en-US" baseline="0" dirty="0"/>
              <a:t>We believe that pretax savings is one of the best ways to help you save for retirement. It allows you to save money NOW and pay less taxes …</a:t>
            </a:r>
          </a:p>
          <a:p>
            <a:endParaRPr lang="en-US" baseline="0" dirty="0"/>
          </a:p>
          <a:p>
            <a:r>
              <a:rPr lang="en-US" baseline="0" dirty="0"/>
              <a:t>If you were to save the maximum – either in a 403(b) or IRA – you may be able to save as much as 24% in income taxes.  In other words,  for each dollar you save PRETAX may only cost you 76 cents.</a:t>
            </a:r>
          </a:p>
          <a:p>
            <a:endParaRPr lang="en-US" baseline="0" dirty="0"/>
          </a:p>
          <a:p>
            <a:r>
              <a:rPr lang="en-US" baseline="0" dirty="0"/>
              <a:t>And the impact can be monumental to your overall retirement picture.</a:t>
            </a:r>
          </a:p>
        </p:txBody>
      </p:sp>
      <p:sp>
        <p:nvSpPr>
          <p:cNvPr id="4" name="Slide Number Placeholder 3">
            <a:extLst>
              <a:ext uri="{FF2B5EF4-FFF2-40B4-BE49-F238E27FC236}">
                <a16:creationId xmlns:a16="http://schemas.microsoft.com/office/drawing/2014/main" id="{E676B57A-DDF8-7D14-0F27-9D6B7F265F64}"/>
              </a:ext>
            </a:extLst>
          </p:cNvPr>
          <p:cNvSpPr>
            <a:spLocks noGrp="1"/>
          </p:cNvSpPr>
          <p:nvPr>
            <p:ph type="sldNum" sz="quarter" idx="10"/>
          </p:nvPr>
        </p:nvSpPr>
        <p:spPr/>
        <p:txBody>
          <a:bodyPr/>
          <a:lstStyle/>
          <a:p>
            <a:pPr defTabSz="465887">
              <a:defRPr/>
            </a:pPr>
            <a:fld id="{BAB04EA2-8069-4F6F-8A1B-4CB7D01F3552}" type="slidenum">
              <a:rPr lang="en-US">
                <a:solidFill>
                  <a:prstClr val="black"/>
                </a:solidFill>
                <a:latin typeface="Calibri" panose="020F0502020204030204"/>
              </a:rPr>
              <a:pPr defTabSz="465887">
                <a:defRPr/>
              </a:pPr>
              <a:t>26</a:t>
            </a:fld>
            <a:endParaRPr lang="en-US" dirty="0">
              <a:solidFill>
                <a:prstClr val="black"/>
              </a:solidFill>
              <a:latin typeface="Calibri" panose="020F0502020204030204"/>
            </a:endParaRPr>
          </a:p>
        </p:txBody>
      </p:sp>
    </p:spTree>
    <p:extLst>
      <p:ext uri="{BB962C8B-B14F-4D97-AF65-F5344CB8AC3E}">
        <p14:creationId xmlns:p14="http://schemas.microsoft.com/office/powerpoint/2010/main" val="311505774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27</a:t>
            </a:fld>
            <a:endParaRPr lang="en-US" dirty="0"/>
          </a:p>
        </p:txBody>
      </p:sp>
    </p:spTree>
    <p:extLst>
      <p:ext uri="{BB962C8B-B14F-4D97-AF65-F5344CB8AC3E}">
        <p14:creationId xmlns:p14="http://schemas.microsoft.com/office/powerpoint/2010/main" val="10673337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r>
              <a:rPr lang="en-US" dirty="0"/>
              <a:t>All this sounds great, and I bet you’re thinking that if you only had the money to spare, you could certainly save a bundle for your retirement. Right? If we all were millionaires nobody would have retirement concerns, and we could all go home. But unfortunately, everyone thinks that way. That’s why it’s important to put your retirement savings first. Everyone thinks “I could save if I just had more money.” But if you had more money, you wouldn’t need to save. Right? </a:t>
            </a:r>
          </a:p>
          <a:p>
            <a:endParaRPr lang="en-US" dirty="0"/>
          </a:p>
          <a:p>
            <a:r>
              <a:rPr lang="en-US" dirty="0"/>
              <a:t>Think of it this way things like homes, cars, and even future kids’ college tuition can all be financed with loans or debt. Retirement can’t. You can’t take out a loan if you get to retirement and you find yourself coming up short. It’s important to save now, because what you save now will be your income one day. So you want to make sure you’re paying yourself enough to live on.</a:t>
            </a:r>
            <a:r>
              <a:rPr lang="en-US" b="1" dirty="0"/>
              <a:t> </a:t>
            </a:r>
          </a:p>
          <a:p>
            <a:endParaRPr lang="en-US" dirty="0"/>
          </a:p>
          <a:p>
            <a:r>
              <a:rPr lang="en-US" dirty="0"/>
              <a:t>Things like payroll deferrals make this process easy. You can set up a payroll deferral to any employer sponsored account like a 457. It’s automatically deducted from your paycheck, meaning you don’t have to remember to contribute each month. You also never miss it, because it never goes into your bank account. A lot of people find it easier to contribute when they don’t have to see the money leave their account.</a:t>
            </a:r>
          </a:p>
          <a:p>
            <a:endParaRPr lang="en-US" dirty="0"/>
          </a:p>
          <a:p>
            <a:r>
              <a:rPr lang="en-US" dirty="0"/>
              <a:t>It’s also easy to adjust your contribution rate – most employers will allow you to adjust at any time, as often as you need, although it may take a pay cycle or two to take effect. Check with your employer for details. You can also “set it and forget it”. There may even be options for annual increases, to ensure that as you earn more money you are contributing a higher percentage of your salary.</a:t>
            </a:r>
          </a:p>
          <a:p>
            <a:endParaRPr lang="en-US" dirty="0"/>
          </a:p>
          <a:p>
            <a:r>
              <a:rPr lang="en-US" dirty="0"/>
              <a:t>So make sure you’re prioritizing savings. It will benefit you in the long run, for certain.</a:t>
            </a:r>
          </a:p>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28</a:t>
            </a:fld>
            <a:endParaRPr lang="en-US" dirty="0"/>
          </a:p>
        </p:txBody>
      </p:sp>
    </p:spTree>
    <p:extLst>
      <p:ext uri="{BB962C8B-B14F-4D97-AF65-F5344CB8AC3E}">
        <p14:creationId xmlns:p14="http://schemas.microsoft.com/office/powerpoint/2010/main" val="92223444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29</a:t>
            </a:fld>
            <a:endParaRPr lang="en-US" dirty="0"/>
          </a:p>
        </p:txBody>
      </p:sp>
    </p:spTree>
    <p:extLst>
      <p:ext uri="{BB962C8B-B14F-4D97-AF65-F5344CB8AC3E}">
        <p14:creationId xmlns:p14="http://schemas.microsoft.com/office/powerpoint/2010/main" val="215902599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r>
              <a:rPr lang="en-US" dirty="0"/>
              <a:t>As you move throughout</a:t>
            </a:r>
            <a:r>
              <a:rPr lang="en-US" baseline="0" dirty="0"/>
              <a:t> your career some of your strategy may involve more of a balance of risk.  Don’t be afraid to ask questions about your investment strategy and review your investments with your financial professional at least once a year. </a:t>
            </a:r>
          </a:p>
          <a:p>
            <a:endParaRPr lang="en-US" baseline="0" dirty="0"/>
          </a:p>
          <a:p>
            <a:r>
              <a:rPr lang="en-US" baseline="0" dirty="0"/>
              <a:t>A mix of U.S. Stocks, International funds with US Bonds and Fixed Income can help you mitigate market pitfalls and downturns.  You should feel comfortable with the strategy and the risk in your portfolio.</a:t>
            </a:r>
          </a:p>
          <a:p>
            <a:endParaRPr lang="en-US" baseline="0" dirty="0"/>
          </a:p>
        </p:txBody>
      </p:sp>
      <p:sp>
        <p:nvSpPr>
          <p:cNvPr id="4" name="Slide Number Placeholder 3"/>
          <p:cNvSpPr>
            <a:spLocks noGrp="1"/>
          </p:cNvSpPr>
          <p:nvPr>
            <p:ph type="sldNum" sz="quarter" idx="10"/>
          </p:nvPr>
        </p:nvSpPr>
        <p:spPr/>
        <p:txBody>
          <a:bodyPr/>
          <a:lstStyle/>
          <a:p>
            <a:fld id="{BAB04EA2-8069-4F6F-8A1B-4CB7D01F3552}" type="slidenum">
              <a:rPr lang="en-US" smtClean="0"/>
              <a:t>30</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31</a:t>
            </a:fld>
            <a:endParaRPr lang="en-US" dirty="0"/>
          </a:p>
        </p:txBody>
      </p:sp>
    </p:spTree>
    <p:extLst>
      <p:ext uri="{BB962C8B-B14F-4D97-AF65-F5344CB8AC3E}">
        <p14:creationId xmlns:p14="http://schemas.microsoft.com/office/powerpoint/2010/main" val="324224309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pPr defTabSz="1000653">
              <a:defRPr/>
            </a:pPr>
            <a:r>
              <a:rPr lang="en-US" baseline="0" dirty="0"/>
              <a:t>The first 10 years of your retirement are likely the most important in the rest of your life </a:t>
            </a:r>
          </a:p>
          <a:p>
            <a:pPr defTabSz="1000653">
              <a:defRPr/>
            </a:pPr>
            <a:endParaRPr lang="en-US" baseline="0" dirty="0"/>
          </a:p>
          <a:p>
            <a:pPr defTabSz="1000653">
              <a:defRPr/>
            </a:pPr>
            <a:r>
              <a:rPr lang="en-US" b="0" i="0" baseline="0" dirty="0"/>
              <a:t>When you decide to take benefits can dramatically affect your retirement picture Most of the decisions you make in the  first few years of retirement – are often permanent and can’t be undone. </a:t>
            </a:r>
          </a:p>
          <a:p>
            <a:pPr defTabSz="1000653">
              <a:defRPr/>
            </a:pPr>
            <a:endParaRPr lang="en-US" dirty="0"/>
          </a:p>
          <a:p>
            <a:r>
              <a:rPr lang="en-US" dirty="0"/>
              <a:t>Age</a:t>
            </a:r>
            <a:r>
              <a:rPr lang="en-US" baseline="0" dirty="0"/>
              <a:t> 55 is probably the earliest we see people retire from the education system.  Most go back to work part-time at this point, but if you’ve had a 403(b) account you can actually begin taking distributions after you separate from service – without any penalty.</a:t>
            </a:r>
            <a:r>
              <a:rPr lang="en-US" b="1" dirty="0"/>
              <a:t> </a:t>
            </a:r>
          </a:p>
          <a:p>
            <a:endParaRPr lang="en-US" baseline="0" dirty="0"/>
          </a:p>
          <a:p>
            <a:r>
              <a:rPr lang="en-US" baseline="0" dirty="0"/>
              <a:t>Otherwise, you may have to wait until age 59 and a half to take withdrawals from your IRA without penalty.</a:t>
            </a:r>
          </a:p>
          <a:p>
            <a:endParaRPr lang="en-US" baseline="0" dirty="0"/>
          </a:p>
          <a:p>
            <a:r>
              <a:rPr lang="en-US" baseline="0" dirty="0"/>
              <a:t>Age 62 – is a key milestone, not only is it the “Full Retirement Age” for many of you, it’s also the earliest you may qualify for Social Security, but if you begin taking benefits now – they will likely be 35% less than your full benefit for the rest of your life.</a:t>
            </a:r>
            <a:r>
              <a:rPr lang="en-US" b="1" dirty="0"/>
              <a:t> </a:t>
            </a:r>
          </a:p>
          <a:p>
            <a:endParaRPr lang="en-US" baseline="0" dirty="0"/>
          </a:p>
          <a:p>
            <a:r>
              <a:rPr lang="en-US" baseline="0" dirty="0"/>
              <a:t>If you can wait until AGE 67 to take your benefit – you and your spouse may have even more options. </a:t>
            </a:r>
          </a:p>
          <a:p>
            <a:endParaRPr lang="en-US" baseline="0" dirty="0"/>
          </a:p>
          <a:p>
            <a:r>
              <a:rPr lang="en-US" baseline="0" dirty="0"/>
              <a:t>The year you turn 70 – is the year you’ll need to begin taking Social Security (if you haven’t already). Age 73 is the age that the Government mandates that you begin withdrawing at least a portion of your retirement assets out of your account.  These are called Required minimum withdrawals  or RMDs.</a:t>
            </a:r>
          </a:p>
          <a:p>
            <a:endParaRPr lang="en-US" baseline="0" dirty="0"/>
          </a:p>
          <a:p>
            <a:r>
              <a:rPr lang="en-US" baseline="0" dirty="0"/>
              <a:t>Your financial professional or tax consultant can help you plan these withdrawals from your investments once you reach age 70. </a:t>
            </a:r>
          </a:p>
          <a:p>
            <a:endParaRPr lang="en-US" baseline="0" dirty="0"/>
          </a:p>
        </p:txBody>
      </p:sp>
      <p:sp>
        <p:nvSpPr>
          <p:cNvPr id="4" name="Slide Number Placeholder 3"/>
          <p:cNvSpPr>
            <a:spLocks noGrp="1"/>
          </p:cNvSpPr>
          <p:nvPr>
            <p:ph type="sldNum" sz="quarter" idx="10"/>
          </p:nvPr>
        </p:nvSpPr>
        <p:spPr/>
        <p:txBody>
          <a:bodyPr/>
          <a:lstStyle/>
          <a:p>
            <a:fld id="{BAB04EA2-8069-4F6F-8A1B-4CB7D01F3552}" type="slidenum">
              <a:rPr lang="en-US" smtClean="0"/>
              <a:t>32</a:t>
            </a:fld>
            <a:endParaRPr lang="en-US" dirty="0"/>
          </a:p>
        </p:txBody>
      </p:sp>
    </p:spTree>
    <p:extLst>
      <p:ext uri="{BB962C8B-B14F-4D97-AF65-F5344CB8AC3E}">
        <p14:creationId xmlns:p14="http://schemas.microsoft.com/office/powerpoint/2010/main" val="12287016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r>
              <a:rPr lang="en-US" b="0" i="0" baseline="0" dirty="0"/>
              <a:t>So what can you do NOW?</a:t>
            </a:r>
          </a:p>
          <a:p>
            <a:endParaRPr lang="en-US" b="0" i="0" baseline="0" dirty="0"/>
          </a:p>
          <a:p>
            <a:r>
              <a:rPr lang="en-US" b="0" i="0" baseline="0" dirty="0"/>
              <a:t>The best piece of guidance we can give you… is to start now, even if you think it’s only a small portion.</a:t>
            </a:r>
          </a:p>
          <a:p>
            <a:endParaRPr lang="en-US" b="0" i="0" baseline="0" dirty="0"/>
          </a:p>
          <a:p>
            <a:r>
              <a:rPr lang="en-US" b="0" i="0" baseline="0" dirty="0"/>
              <a:t>Your retirement picture is something that you should create and control.  So here’s a few items to do to help you GET STARTED. </a:t>
            </a:r>
          </a:p>
          <a:p>
            <a:endParaRPr lang="en-US" b="0" i="0" baseline="0" dirty="0"/>
          </a:p>
          <a:p>
            <a:pPr marL="241572" indent="-241572">
              <a:buAutoNum type="arabicParenR"/>
            </a:pPr>
            <a:r>
              <a:rPr lang="en-US" b="0" i="0" baseline="0" dirty="0"/>
              <a:t>Understand what your state pension benefit might look like.</a:t>
            </a:r>
          </a:p>
          <a:p>
            <a:pPr marL="241572" indent="-241572">
              <a:buAutoNum type="arabicParenR"/>
            </a:pPr>
            <a:r>
              <a:rPr lang="en-US" b="0" i="0" baseline="0" dirty="0"/>
              <a:t>You can and should register for your benefits.</a:t>
            </a:r>
          </a:p>
          <a:p>
            <a:pPr marL="241572" indent="-241572">
              <a:buAutoNum type="arabicParenR"/>
            </a:pPr>
            <a:r>
              <a:rPr lang="en-US" b="0" i="0" baseline="0" dirty="0"/>
              <a:t>Think about what is the best way for you to save for retirement – pretax or after-tax. </a:t>
            </a:r>
            <a:endParaRPr lang="en-US" b="1" dirty="0"/>
          </a:p>
          <a:p>
            <a:pPr marL="241572" indent="-241572">
              <a:buAutoNum type="arabicParenR"/>
            </a:pPr>
            <a:r>
              <a:rPr lang="en-US" b="0" i="0" baseline="0" dirty="0"/>
              <a:t>Even if you start out making small contributions – if you start now can make a BIG difference in your future.</a:t>
            </a:r>
            <a:r>
              <a:rPr lang="en-US" b="1" dirty="0"/>
              <a:t> </a:t>
            </a:r>
            <a:endParaRPr lang="en-US" b="0" i="0" baseline="0" dirty="0"/>
          </a:p>
          <a:p>
            <a:pPr marL="241572" indent="-241572"/>
            <a:endParaRPr lang="en-US" b="0" i="0" baseline="0" dirty="0"/>
          </a:p>
          <a:p>
            <a:pPr marL="241572" indent="-241572"/>
            <a:r>
              <a:rPr lang="en-US" b="0" i="0" baseline="0" dirty="0"/>
              <a:t>I can also help you prepare a “paycheck analysis” to help determine how much they can save for retirement.</a:t>
            </a:r>
          </a:p>
          <a:p>
            <a:pPr marL="241572" indent="-241572"/>
            <a:endParaRPr lang="en-US" b="0" i="0" baseline="0" dirty="0"/>
          </a:p>
        </p:txBody>
      </p:sp>
      <p:sp>
        <p:nvSpPr>
          <p:cNvPr id="4" name="Slide Number Placeholder 3"/>
          <p:cNvSpPr>
            <a:spLocks noGrp="1"/>
          </p:cNvSpPr>
          <p:nvPr>
            <p:ph type="sldNum" sz="quarter" idx="10"/>
          </p:nvPr>
        </p:nvSpPr>
        <p:spPr/>
        <p:txBody>
          <a:bodyPr/>
          <a:lstStyle/>
          <a:p>
            <a:fld id="{BAB04EA2-8069-4F6F-8A1B-4CB7D01F3552}" type="slidenum">
              <a:rPr lang="en-US" smtClean="0"/>
              <a:t>33</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r>
              <a:rPr lang="en-US" dirty="0"/>
              <a:t>Here are four tools you can use today to help</a:t>
            </a:r>
            <a:r>
              <a:rPr lang="en-US" baseline="0" dirty="0"/>
              <a:t> you MOVE FORWARD along the path </a:t>
            </a:r>
            <a:r>
              <a:rPr lang="en-US" i="1" baseline="0" dirty="0"/>
              <a:t>To and Through Retirement.</a:t>
            </a:r>
            <a:br>
              <a:rPr lang="en-US" i="1" baseline="0" dirty="0"/>
            </a:br>
            <a:endParaRPr lang="en-US" baseline="0" dirty="0"/>
          </a:p>
          <a:p>
            <a:pPr defTabSz="966293">
              <a:lnSpc>
                <a:spcPts val="3169"/>
              </a:lnSpc>
              <a:buSzPct val="80000"/>
              <a:tabLst>
                <a:tab pos="296934" algn="l"/>
              </a:tabLst>
              <a:defRPr/>
            </a:pPr>
            <a:r>
              <a:rPr lang="en-US" dirty="0"/>
              <a:t>Review your benefits.</a:t>
            </a:r>
          </a:p>
          <a:p>
            <a:pPr>
              <a:lnSpc>
                <a:spcPts val="3169"/>
              </a:lnSpc>
              <a:buSzPct val="80000"/>
              <a:tabLst>
                <a:tab pos="296934" algn="l"/>
              </a:tabLst>
            </a:pPr>
            <a:endParaRPr lang="en-US" dirty="0"/>
          </a:p>
          <a:p>
            <a:pPr>
              <a:lnSpc>
                <a:spcPts val="3169"/>
              </a:lnSpc>
              <a:buSzPct val="80000"/>
              <a:tabLst>
                <a:tab pos="296934" algn="l"/>
              </a:tabLst>
            </a:pPr>
            <a:r>
              <a:rPr lang="en-US" dirty="0"/>
              <a:t>Pension and income analysis for </a:t>
            </a:r>
            <a:r>
              <a:rPr lang="en-US" b="1" i="1" dirty="0">
                <a:solidFill>
                  <a:srgbClr val="006600"/>
                </a:solidFill>
              </a:rPr>
              <a:t>when</a:t>
            </a:r>
            <a:r>
              <a:rPr lang="en-US" dirty="0">
                <a:solidFill>
                  <a:srgbClr val="006600"/>
                </a:solidFill>
              </a:rPr>
              <a:t> </a:t>
            </a:r>
            <a:r>
              <a:rPr lang="en-US" dirty="0"/>
              <a:t>you want to retire.</a:t>
            </a:r>
            <a:br>
              <a:rPr lang="en-US" dirty="0"/>
            </a:br>
            <a:endParaRPr lang="en-US" dirty="0"/>
          </a:p>
          <a:p>
            <a:pPr>
              <a:lnSpc>
                <a:spcPts val="3169"/>
              </a:lnSpc>
              <a:buSzPct val="80000"/>
              <a:tabLst>
                <a:tab pos="296934" algn="l"/>
              </a:tabLst>
            </a:pPr>
            <a:r>
              <a:rPr lang="en-US" dirty="0"/>
              <a:t>Adjust your </a:t>
            </a:r>
            <a:r>
              <a:rPr lang="en-US" b="1" i="1" dirty="0">
                <a:solidFill>
                  <a:srgbClr val="006600"/>
                </a:solidFill>
              </a:rPr>
              <a:t>savings</a:t>
            </a:r>
            <a:r>
              <a:rPr lang="en-US" dirty="0"/>
              <a:t> for the potential income you may need in retirement.</a:t>
            </a:r>
            <a:br>
              <a:rPr lang="en-US" dirty="0"/>
            </a:br>
            <a:endParaRPr lang="en-US" dirty="0"/>
          </a:p>
          <a:p>
            <a:pPr>
              <a:lnSpc>
                <a:spcPts val="3169"/>
              </a:lnSpc>
              <a:buSzPct val="80000"/>
              <a:tabLst>
                <a:tab pos="360683" algn="l"/>
              </a:tabLst>
            </a:pPr>
            <a:r>
              <a:rPr lang="en-US" dirty="0"/>
              <a:t>Balance your </a:t>
            </a:r>
            <a:r>
              <a:rPr lang="en-US" b="1" i="1" dirty="0">
                <a:solidFill>
                  <a:srgbClr val="006600"/>
                </a:solidFill>
              </a:rPr>
              <a:t>risk</a:t>
            </a:r>
            <a:r>
              <a:rPr lang="en-US" dirty="0"/>
              <a:t> within your entire retirement and investment portfolio.</a:t>
            </a:r>
          </a:p>
          <a:p>
            <a:pPr>
              <a:lnSpc>
                <a:spcPts val="3169"/>
              </a:lnSpc>
              <a:buSzPct val="80000"/>
              <a:tabLst>
                <a:tab pos="360683" algn="l"/>
              </a:tabLst>
            </a:pPr>
            <a:endParaRPr lang="en-US" dirty="0"/>
          </a:p>
          <a:p>
            <a:pPr>
              <a:lnSpc>
                <a:spcPts val="3169"/>
              </a:lnSpc>
              <a:buSzPct val="80000"/>
              <a:tabLst>
                <a:tab pos="360683" algn="l"/>
              </a:tabLst>
            </a:pPr>
            <a:r>
              <a:rPr lang="en-US" dirty="0"/>
              <a:t>We can also help you take a quick look into what your future retirement benefits might be with a “Quick Gap” report that gives an estimate of your retirement benefits  and how much income you may need from investments throughout retirement.</a:t>
            </a:r>
          </a:p>
          <a:p>
            <a:pPr>
              <a:lnSpc>
                <a:spcPts val="3169"/>
              </a:lnSpc>
              <a:buSzPct val="80000"/>
              <a:tabLst>
                <a:tab pos="360683" algn="l"/>
              </a:tabLst>
            </a:pPr>
            <a:endParaRPr lang="en-US" dirty="0"/>
          </a:p>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34</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r>
              <a:rPr lang="en-US" dirty="0"/>
              <a:t>Thank</a:t>
            </a:r>
            <a:r>
              <a:rPr lang="en-US" baseline="0" dirty="0"/>
              <a:t> you all today (tonight) for coming and attending our Financial Essentials workshop.  We’d like to thank (mention any key representatives, NEA liaisons, school district administrators, etc.).</a:t>
            </a:r>
          </a:p>
          <a:p>
            <a:endParaRPr lang="en-US" baseline="0" dirty="0"/>
          </a:p>
          <a:p>
            <a:r>
              <a:rPr lang="en-US" baseline="0" dirty="0"/>
              <a:t>Regardless of where you are on your career path – you can take control of your financial picture.</a:t>
            </a:r>
            <a:r>
              <a:rPr lang="en-US" b="1" dirty="0"/>
              <a:t> </a:t>
            </a:r>
          </a:p>
          <a:p>
            <a:endParaRPr lang="en-US" baseline="0" dirty="0"/>
          </a:p>
          <a:p>
            <a:r>
              <a:rPr lang="en-US" baseline="0" dirty="0"/>
              <a:t>If you’re just beginning a new career – the most important step you can take is to GET STARTED.</a:t>
            </a:r>
          </a:p>
          <a:p>
            <a:endParaRPr lang="en-US" baseline="0" dirty="0"/>
          </a:p>
          <a:p>
            <a:r>
              <a:rPr lang="en-US" baseline="0" dirty="0"/>
              <a:t>If you’re around the halfway point in your career … MOVE FORWARD and adjust your savings now to reach your goals.</a:t>
            </a:r>
            <a:r>
              <a:rPr lang="en-US" b="1" dirty="0"/>
              <a:t> </a:t>
            </a:r>
          </a:p>
          <a:p>
            <a:endParaRPr lang="en-US" baseline="0" dirty="0"/>
          </a:p>
          <a:p>
            <a:r>
              <a:rPr lang="en-US" baseline="0" dirty="0"/>
              <a:t>And If Retirement is on YOUR horizon … BE READY and develop a plan to help you make the right decisions during the first 10 years of your retirement.</a:t>
            </a:r>
          </a:p>
          <a:p>
            <a:endParaRPr lang="en-US" baseline="0" dirty="0"/>
          </a:p>
          <a:p>
            <a:r>
              <a:rPr lang="en-US" baseline="0" dirty="0"/>
              <a:t>We appreciate your time today and if you have any questions please feel free to contact us.</a:t>
            </a:r>
          </a:p>
          <a:p>
            <a:endParaRPr lang="en-US" baseline="0" dirty="0"/>
          </a:p>
          <a:p>
            <a:r>
              <a:rPr lang="en-US" baseline="0" dirty="0"/>
              <a:t>We’ve also provide a feedback form and an interest card.  Please take a moment to fill out the feedback form to let us know how we can improve the presentation.  If you need help or have questions about your retirement plans or goals, you may fill out the interest card and detach it from the feedback form and return it to (whomever is collecting them).</a:t>
            </a:r>
          </a:p>
          <a:p>
            <a:endParaRPr lang="en-US" baseline="0" dirty="0"/>
          </a:p>
          <a:p>
            <a:r>
              <a:rPr lang="en-US" baseline="0" dirty="0"/>
              <a:t>Thank you!</a:t>
            </a:r>
          </a:p>
        </p:txBody>
      </p:sp>
      <p:sp>
        <p:nvSpPr>
          <p:cNvPr id="4" name="Slide Number Placeholder 3"/>
          <p:cNvSpPr>
            <a:spLocks noGrp="1"/>
          </p:cNvSpPr>
          <p:nvPr>
            <p:ph type="sldNum" sz="quarter" idx="10"/>
          </p:nvPr>
        </p:nvSpPr>
        <p:spPr/>
        <p:txBody>
          <a:bodyPr/>
          <a:lstStyle/>
          <a:p>
            <a:fld id="{BAB04EA2-8069-4F6F-8A1B-4CB7D01F3552}" type="slidenum">
              <a:rPr lang="en-US" smtClean="0"/>
              <a:t>35</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36</a:t>
            </a:fld>
            <a:endParaRPr lang="en-US" dirty="0"/>
          </a:p>
        </p:txBody>
      </p:sp>
    </p:spTree>
    <p:extLst>
      <p:ext uri="{BB962C8B-B14F-4D97-AF65-F5344CB8AC3E}">
        <p14:creationId xmlns:p14="http://schemas.microsoft.com/office/powerpoint/2010/main" val="351484731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r>
              <a:rPr lang="en-US" baseline="0" dirty="0"/>
              <a:t>We would encourage you to sit down with a local financial professional … regardless of where you are on your career path … so you can take control of your financial future.</a:t>
            </a:r>
          </a:p>
          <a:p>
            <a:endParaRPr lang="en-US" baseline="0" dirty="0"/>
          </a:p>
          <a:p>
            <a:r>
              <a:rPr lang="en-US" baseline="0" dirty="0"/>
              <a:t>If you’re just beginning a new career – the most important step you can take is to START YOUR JOURNEY. </a:t>
            </a:r>
            <a:r>
              <a:rPr lang="en-US" sz="900" kern="1200" dirty="0">
                <a:solidFill>
                  <a:schemeClr val="accent1"/>
                </a:solidFill>
                <a:ea typeface="+mn-ea"/>
              </a:rPr>
              <a:t>A personalized paycheck analysis will show how participating in a 403(b) or 457 plan could affect </a:t>
            </a:r>
            <a:br>
              <a:rPr lang="en-US" sz="900" kern="1200" dirty="0">
                <a:solidFill>
                  <a:schemeClr val="accent1"/>
                </a:solidFill>
                <a:ea typeface="+mn-ea"/>
              </a:rPr>
            </a:br>
            <a:r>
              <a:rPr lang="en-US" sz="900" kern="1200" dirty="0">
                <a:solidFill>
                  <a:schemeClr val="accent1"/>
                </a:solidFill>
                <a:ea typeface="+mn-ea"/>
              </a:rPr>
              <a:t>take-home pay based on marital status, tax bracket, etc.</a:t>
            </a:r>
            <a:br>
              <a:rPr lang="en-US" sz="900" kern="1200" dirty="0">
                <a:solidFill>
                  <a:schemeClr val="accent1"/>
                </a:solidFill>
                <a:ea typeface="+mn-ea"/>
              </a:rPr>
            </a:br>
            <a:endParaRPr lang="en-US" sz="900" kern="1200" dirty="0">
              <a:solidFill>
                <a:schemeClr val="accent1"/>
              </a:solidFill>
              <a:ea typeface="+mn-ea"/>
            </a:endParaRPr>
          </a:p>
          <a:p>
            <a:r>
              <a:rPr lang="en-US" baseline="0" dirty="0"/>
              <a:t>If you’re around the halfway point in your career ... MOVE FORWARD  </a:t>
            </a:r>
            <a:r>
              <a:rPr lang="en-US" sz="1200" kern="1200" dirty="0">
                <a:solidFill>
                  <a:schemeClr val="accent1"/>
                </a:solidFill>
                <a:ea typeface="+mn-ea"/>
              </a:rPr>
              <a:t>A gap analysis can provide a snapshot of your income, and income needs, in retirement.</a:t>
            </a:r>
          </a:p>
          <a:p>
            <a:endParaRPr lang="en-US"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And if retirement is on YOUR horizon – YOU HAVE REACHED THE SUMMIT! </a:t>
            </a:r>
            <a:r>
              <a:rPr lang="en-US" dirty="0"/>
              <a:t>Develop a strategy to maximize your income to meet your ever-changing needs throughout retirement.</a:t>
            </a:r>
          </a:p>
          <a:p>
            <a:endParaRPr lang="en-US" baseline="0" dirty="0"/>
          </a:p>
          <a:p>
            <a:r>
              <a:rPr lang="en-US" sz="1200" kern="1200" baseline="0" dirty="0">
                <a:solidFill>
                  <a:schemeClr val="tx1"/>
                </a:solidFill>
                <a:effectLst/>
                <a:ea typeface="+mn-ea"/>
              </a:rPr>
              <a:t>Know with all of this that you don’t have to go it alone – your </a:t>
            </a:r>
            <a:r>
              <a:rPr lang="en-US" baseline="0" dirty="0"/>
              <a:t>local financial professionals are here to help. These individuals are there to talk about</a:t>
            </a:r>
            <a:r>
              <a:rPr lang="en-US" dirty="0"/>
              <a:t> your unique situation.</a:t>
            </a:r>
            <a:r>
              <a:rPr lang="en-US" baseline="0" dirty="0"/>
              <a:t> If</a:t>
            </a:r>
            <a:r>
              <a:rPr lang="en-US" dirty="0"/>
              <a:t> you have any questions or if you are interested in getting more information on any</a:t>
            </a:r>
            <a:r>
              <a:rPr lang="en-US" baseline="0" dirty="0"/>
              <a:t> of the topics we discussed today all you have to do is grab your phone take a photo of this QR Code </a:t>
            </a:r>
            <a:r>
              <a:rPr lang="en-US" dirty="0"/>
              <a:t>and a</a:t>
            </a:r>
            <a:r>
              <a:rPr lang="en-US" baseline="0" dirty="0"/>
              <a:t> form will pull up that will enable you to input your contact information. A financial professionals will follow up with you shortly. </a:t>
            </a:r>
          </a:p>
          <a:p>
            <a:endParaRPr lang="en-US" baseline="0" dirty="0"/>
          </a:p>
          <a:p>
            <a:pPr marL="342900" marR="0" lvl="0" indent="-342900" algn="l" defTabSz="457200" rtl="0" eaLnBrk="1" fontAlgn="auto" latinLnBrk="0" hangingPunct="1">
              <a:lnSpc>
                <a:spcPct val="100000"/>
              </a:lnSpc>
              <a:spcBef>
                <a:spcPts val="0"/>
              </a:spcBef>
              <a:spcAft>
                <a:spcPts val="0"/>
              </a:spcAft>
              <a:buClrTx/>
              <a:buSzTx/>
              <a:buFontTx/>
              <a:buAutoNum type="arabicPeriod"/>
              <a:tabLst/>
              <a:defRPr/>
            </a:pPr>
            <a:r>
              <a:rPr kumimoji="0" lang="en-US" sz="1200" u="none" strike="noStrike" kern="1200" cap="none" spc="0" normalizeH="0" baseline="0" noProof="0" dirty="0">
                <a:ln>
                  <a:noFill/>
                </a:ln>
                <a:solidFill>
                  <a:srgbClr val="5B5D62"/>
                </a:solidFill>
                <a:effectLst/>
                <a:uLnTx/>
                <a:uFillTx/>
                <a:ea typeface="+mn-ea"/>
              </a:rPr>
              <a:t>Launch the Camera app on your device</a:t>
            </a:r>
          </a:p>
          <a:p>
            <a:pPr marL="342900" marR="0" lvl="0" indent="-342900" algn="l" defTabSz="457200" rtl="0" eaLnBrk="1" fontAlgn="auto" latinLnBrk="0" hangingPunct="1">
              <a:lnSpc>
                <a:spcPct val="100000"/>
              </a:lnSpc>
              <a:spcBef>
                <a:spcPts val="0"/>
              </a:spcBef>
              <a:spcAft>
                <a:spcPts val="0"/>
              </a:spcAft>
              <a:buClrTx/>
              <a:buSzTx/>
              <a:buFontTx/>
              <a:buAutoNum type="arabicPeriod"/>
              <a:tabLst/>
              <a:defRPr/>
            </a:pPr>
            <a:r>
              <a:rPr kumimoji="0" lang="en-US" sz="1200" u="none" strike="noStrike" kern="1200" cap="none" spc="0" normalizeH="0" baseline="0" noProof="0" dirty="0">
                <a:ln>
                  <a:noFill/>
                </a:ln>
                <a:solidFill>
                  <a:srgbClr val="5B5D62"/>
                </a:solidFill>
                <a:effectLst/>
                <a:uLnTx/>
                <a:uFillTx/>
                <a:ea typeface="+mn-ea"/>
              </a:rPr>
              <a:t>Point it at the QR code</a:t>
            </a:r>
          </a:p>
          <a:p>
            <a:pPr marL="342900" marR="0" lvl="0" indent="-342900" algn="l" defTabSz="457200" rtl="0" eaLnBrk="1" fontAlgn="auto" latinLnBrk="0" hangingPunct="1">
              <a:lnSpc>
                <a:spcPct val="100000"/>
              </a:lnSpc>
              <a:spcBef>
                <a:spcPts val="0"/>
              </a:spcBef>
              <a:spcAft>
                <a:spcPts val="0"/>
              </a:spcAft>
              <a:buClrTx/>
              <a:buSzTx/>
              <a:buFontTx/>
              <a:buAutoNum type="arabicPeriod"/>
              <a:tabLst/>
              <a:defRPr/>
            </a:pPr>
            <a:r>
              <a:rPr kumimoji="0" lang="en-US" sz="1200" u="none" strike="noStrike" kern="1200" cap="none" spc="0" normalizeH="0" baseline="0" noProof="0" dirty="0">
                <a:ln>
                  <a:noFill/>
                </a:ln>
                <a:solidFill>
                  <a:srgbClr val="5B5D62"/>
                </a:solidFill>
                <a:effectLst/>
                <a:uLnTx/>
                <a:uFillTx/>
                <a:ea typeface="+mn-ea"/>
              </a:rPr>
              <a:t>Look for the notification banner at the top of the screen on your device </a:t>
            </a:r>
          </a:p>
          <a:p>
            <a:pPr marL="342900" marR="0" lvl="0" indent="-342900" algn="l" defTabSz="457200" rtl="0" eaLnBrk="1" fontAlgn="auto" latinLnBrk="0" hangingPunct="1">
              <a:lnSpc>
                <a:spcPct val="100000"/>
              </a:lnSpc>
              <a:spcBef>
                <a:spcPts val="0"/>
              </a:spcBef>
              <a:spcAft>
                <a:spcPts val="0"/>
              </a:spcAft>
              <a:buClrTx/>
              <a:buSzTx/>
              <a:buFontTx/>
              <a:buAutoNum type="arabicPeriod"/>
              <a:tabLst/>
              <a:defRPr/>
            </a:pPr>
            <a:r>
              <a:rPr kumimoji="0" lang="en-US" sz="1200" u="none" strike="noStrike" kern="1200" cap="none" spc="0" normalizeH="0" baseline="0" noProof="0" dirty="0">
                <a:ln>
                  <a:noFill/>
                </a:ln>
                <a:solidFill>
                  <a:srgbClr val="5B5D62"/>
                </a:solidFill>
                <a:effectLst/>
                <a:uLnTx/>
                <a:uFillTx/>
                <a:ea typeface="+mn-ea"/>
              </a:rPr>
              <a:t>Fill out the form to have an NEA Retirement Specialist contact you</a:t>
            </a:r>
          </a:p>
          <a:p>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AB04EA2-8069-4F6F-8A1B-4CB7D01F3552}" type="slidenum">
              <a:rPr kumimoji="0" lang="en-US" sz="10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37</a:t>
            </a:fld>
            <a:endParaRPr kumimoji="0" lang="en-US" sz="1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4526416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AB04EA2-8069-4F6F-8A1B-4CB7D01F3552}" type="slidenum">
              <a:rPr lang="en-US" smtClean="0"/>
              <a:t>38</a:t>
            </a:fld>
            <a:endParaRPr lang="en-US" dirty="0"/>
          </a:p>
        </p:txBody>
      </p:sp>
    </p:spTree>
    <p:extLst>
      <p:ext uri="{BB962C8B-B14F-4D97-AF65-F5344CB8AC3E}">
        <p14:creationId xmlns:p14="http://schemas.microsoft.com/office/powerpoint/2010/main" val="123698667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39</a:t>
            </a:fld>
            <a:endParaRPr lang="en-US" dirty="0"/>
          </a:p>
        </p:txBody>
      </p:sp>
    </p:spTree>
    <p:extLst>
      <p:ext uri="{BB962C8B-B14F-4D97-AF65-F5344CB8AC3E}">
        <p14:creationId xmlns:p14="http://schemas.microsoft.com/office/powerpoint/2010/main" val="125193127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B - Shape 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47225" y="2578895"/>
            <a:ext cx="4775886" cy="905478"/>
          </a:xfrm>
        </p:spPr>
        <p:txBody>
          <a:bodyPr anchor="t">
            <a:normAutofit/>
          </a:bodyPr>
          <a:lstStyle>
            <a:lvl1pPr algn="l">
              <a:defRPr sz="3600" b="0" i="0">
                <a:solidFill>
                  <a:schemeClr val="tx1"/>
                </a:solidFill>
                <a:latin typeface="Calibri" panose="020F0502020204030204" pitchFamily="34" charset="0"/>
              </a:defRPr>
            </a:lvl1pPr>
          </a:lstStyle>
          <a:p>
            <a:r>
              <a:rPr lang="en-US"/>
              <a:t>Click to edit Master title style</a:t>
            </a:r>
            <a:endParaRPr lang="en-US" dirty="0"/>
          </a:p>
        </p:txBody>
      </p:sp>
      <p:pic>
        <p:nvPicPr>
          <p:cNvPr id="4" name="Picture 3"/>
          <p:cNvPicPr>
            <a:picLocks noChangeAspect="1"/>
          </p:cNvPicPr>
          <p:nvPr userDrawn="1"/>
        </p:nvPicPr>
        <p:blipFill>
          <a:blip r:embed="rId3"/>
          <a:srcRect/>
          <a:stretch/>
        </p:blipFill>
        <p:spPr>
          <a:xfrm>
            <a:off x="5714994" y="0"/>
            <a:ext cx="3429007" cy="2063119"/>
          </a:xfrm>
          <a:prstGeom prst="rect">
            <a:avLst/>
          </a:prstGeom>
        </p:spPr>
      </p:pic>
      <p:cxnSp>
        <p:nvCxnSpPr>
          <p:cNvPr id="20" name="Straight Connector 19"/>
          <p:cNvCxnSpPr/>
          <p:nvPr userDrawn="1"/>
        </p:nvCxnSpPr>
        <p:spPr>
          <a:xfrm flipH="1">
            <a:off x="347226" y="2405794"/>
            <a:ext cx="464228"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Text Placeholder 6">
            <a:extLst>
              <a:ext uri="{FF2B5EF4-FFF2-40B4-BE49-F238E27FC236}">
                <a16:creationId xmlns:a16="http://schemas.microsoft.com/office/drawing/2014/main" id="{E54DA4DF-3825-CF4E-88DB-5B17A2266A28}"/>
              </a:ext>
            </a:extLst>
          </p:cNvPr>
          <p:cNvSpPr>
            <a:spLocks noGrp="1"/>
          </p:cNvSpPr>
          <p:nvPr>
            <p:ph type="body" sz="quarter" idx="13" hasCustomPrompt="1"/>
          </p:nvPr>
        </p:nvSpPr>
        <p:spPr>
          <a:xfrm>
            <a:off x="4447615" y="4375601"/>
            <a:ext cx="4353485" cy="438335"/>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pic>
        <p:nvPicPr>
          <p:cNvPr id="7" name="Picture 6">
            <a:extLst>
              <a:ext uri="{FF2B5EF4-FFF2-40B4-BE49-F238E27FC236}">
                <a16:creationId xmlns:a16="http://schemas.microsoft.com/office/drawing/2014/main" id="{A291CE06-5C77-E343-84D4-60D180DF0855}"/>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342901" y="4515602"/>
            <a:ext cx="1977866" cy="280719"/>
          </a:xfrm>
          <a:prstGeom prst="rect">
            <a:avLst/>
          </a:prstGeom>
        </p:spPr>
      </p:pic>
    </p:spTree>
    <p:extLst>
      <p:ext uri="{BB962C8B-B14F-4D97-AF65-F5344CB8AC3E}">
        <p14:creationId xmlns:p14="http://schemas.microsoft.com/office/powerpoint/2010/main" val="3854261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_White">
    <p:spTree>
      <p:nvGrpSpPr>
        <p:cNvPr id="1" name=""/>
        <p:cNvGrpSpPr/>
        <p:nvPr/>
      </p:nvGrpSpPr>
      <p:grpSpPr>
        <a:xfrm>
          <a:off x="0" y="0"/>
          <a:ext cx="0" cy="0"/>
          <a:chOff x="0" y="0"/>
          <a:chExt cx="0" cy="0"/>
        </a:xfrm>
      </p:grpSpPr>
      <p:sp>
        <p:nvSpPr>
          <p:cNvPr id="10" name="Title 1"/>
          <p:cNvSpPr>
            <a:spLocks noGrp="1"/>
          </p:cNvSpPr>
          <p:nvPr>
            <p:ph type="ctrTitle"/>
          </p:nvPr>
        </p:nvSpPr>
        <p:spPr>
          <a:xfrm>
            <a:off x="342900" y="1655445"/>
            <a:ext cx="4775886" cy="1425459"/>
          </a:xfrm>
        </p:spPr>
        <p:txBody>
          <a:bodyPr anchor="b">
            <a:normAutofit/>
          </a:bodyPr>
          <a:lstStyle>
            <a:lvl1pPr algn="l">
              <a:defRPr sz="3600" b="0" i="0">
                <a:solidFill>
                  <a:schemeClr val="accent1"/>
                </a:solidFill>
                <a:latin typeface="Calibri" panose="020F0502020204030204" pitchFamily="34" charset="0"/>
              </a:defRPr>
            </a:lvl1pPr>
          </a:lstStyle>
          <a:p>
            <a:r>
              <a:rPr lang="en-US"/>
              <a:t>Click to edit Master title style</a:t>
            </a:r>
            <a:endParaRPr lang="en-US" dirty="0"/>
          </a:p>
        </p:txBody>
      </p:sp>
      <p:sp>
        <p:nvSpPr>
          <p:cNvPr id="11" name="Subtitle 2"/>
          <p:cNvSpPr>
            <a:spLocks noGrp="1"/>
          </p:cNvSpPr>
          <p:nvPr>
            <p:ph type="subTitle" idx="1" hasCustomPrompt="1"/>
          </p:nvPr>
        </p:nvSpPr>
        <p:spPr>
          <a:xfrm>
            <a:off x="342900" y="3150152"/>
            <a:ext cx="4775886" cy="1245271"/>
          </a:xfrm>
        </p:spPr>
        <p:txBody>
          <a:bodyPr>
            <a:normAutofit/>
          </a:bodyPr>
          <a:lstStyle>
            <a:lvl1pPr marL="0" indent="0" algn="l">
              <a:buNone/>
              <a:defRPr sz="1050" b="0" i="0">
                <a:solidFill>
                  <a:schemeClr val="accent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12" name="TextBox 11">
            <a:extLst>
              <a:ext uri="{FF2B5EF4-FFF2-40B4-BE49-F238E27FC236}">
                <a16:creationId xmlns:a16="http://schemas.microsoft.com/office/drawing/2014/main" id="{EFE790F7-1226-DE4A-8080-B04FD2ACD0BC}"/>
              </a:ext>
            </a:extLst>
          </p:cNvPr>
          <p:cNvSpPr txBox="1"/>
          <p:nvPr userDrawn="1"/>
        </p:nvSpPr>
        <p:spPr>
          <a:xfrm>
            <a:off x="342901" y="494440"/>
            <a:ext cx="2919797" cy="139718"/>
          </a:xfrm>
          <a:prstGeom prst="rect">
            <a:avLst/>
          </a:prstGeom>
          <a:noFill/>
          <a:ln>
            <a:noFill/>
          </a:ln>
        </p:spPr>
        <p:txBody>
          <a:bodyPr wrap="square" lIns="0" tIns="0" rIns="0" bIns="0" rtlCol="0">
            <a:spAutoFit/>
          </a:bodyPr>
          <a:lstStyle/>
          <a:p>
            <a:pPr>
              <a:lnSpc>
                <a:spcPct val="150000"/>
              </a:lnSpc>
            </a:pPr>
            <a:r>
              <a:rPr lang="en-US" sz="675" b="0" i="0" dirty="0">
                <a:ln>
                  <a:noFill/>
                </a:ln>
                <a:solidFill>
                  <a:schemeClr val="tx1"/>
                </a:solidFill>
                <a:latin typeface="Calibri" panose="020F0502020204030204" pitchFamily="34" charset="0"/>
                <a:cs typeface="Calibri" panose="020F0502020204030204" pitchFamily="34" charset="0"/>
              </a:rPr>
              <a:t>—</a:t>
            </a:r>
          </a:p>
        </p:txBody>
      </p:sp>
      <p:sp>
        <p:nvSpPr>
          <p:cNvPr id="13" name="Text Placeholder 7">
            <a:extLst>
              <a:ext uri="{FF2B5EF4-FFF2-40B4-BE49-F238E27FC236}">
                <a16:creationId xmlns:a16="http://schemas.microsoft.com/office/drawing/2014/main" id="{695CE255-568B-F74D-8B70-357150A535CE}"/>
              </a:ext>
            </a:extLst>
          </p:cNvPr>
          <p:cNvSpPr>
            <a:spLocks noGrp="1"/>
          </p:cNvSpPr>
          <p:nvPr>
            <p:ph type="body" sz="quarter" idx="10"/>
          </p:nvPr>
        </p:nvSpPr>
        <p:spPr>
          <a:xfrm>
            <a:off x="342901" y="631348"/>
            <a:ext cx="2928938" cy="220618"/>
          </a:xfrm>
        </p:spPr>
        <p:txBody>
          <a:bodyPr lIns="0" tIns="0" rIns="0" bIns="0">
            <a:noAutofit/>
          </a:bodyPr>
          <a:lstStyle>
            <a:lvl1pPr marL="0" indent="0">
              <a:buNone/>
              <a:defRPr sz="675" b="0" i="0">
                <a:solidFill>
                  <a:schemeClr val="tx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14" name="Text Placeholder 7">
            <a:extLst>
              <a:ext uri="{FF2B5EF4-FFF2-40B4-BE49-F238E27FC236}">
                <a16:creationId xmlns:a16="http://schemas.microsoft.com/office/drawing/2014/main" id="{A1DF9FC5-0FC0-5848-9287-0FA9465700ED}"/>
              </a:ext>
            </a:extLst>
          </p:cNvPr>
          <p:cNvSpPr>
            <a:spLocks noGrp="1"/>
          </p:cNvSpPr>
          <p:nvPr>
            <p:ph type="body" sz="quarter" idx="11" hasCustomPrompt="1"/>
          </p:nvPr>
        </p:nvSpPr>
        <p:spPr>
          <a:xfrm>
            <a:off x="342901" y="350585"/>
            <a:ext cx="2928938" cy="169990"/>
          </a:xfrm>
        </p:spPr>
        <p:txBody>
          <a:bodyPr lIns="0" tIns="0" rIns="0" bIns="0" anchor="b">
            <a:noAutofit/>
          </a:bodyPr>
          <a:lstStyle>
            <a:lvl1pPr marL="0" indent="0">
              <a:buNone/>
              <a:defRPr sz="675" b="0" i="0">
                <a:solidFill>
                  <a:schemeClr val="tx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dirty="0"/>
              <a:t>EDIT MASTER TEXT STYLES</a:t>
            </a:r>
          </a:p>
        </p:txBody>
      </p:sp>
      <p:sp>
        <p:nvSpPr>
          <p:cNvPr id="19" name="Text Placeholder 6">
            <a:extLst>
              <a:ext uri="{FF2B5EF4-FFF2-40B4-BE49-F238E27FC236}">
                <a16:creationId xmlns:a16="http://schemas.microsoft.com/office/drawing/2014/main" id="{C85B9DC6-FECB-094D-A69E-CE5201E4F56B}"/>
              </a:ext>
            </a:extLst>
          </p:cNvPr>
          <p:cNvSpPr>
            <a:spLocks noGrp="1"/>
          </p:cNvSpPr>
          <p:nvPr>
            <p:ph type="body" sz="quarter" idx="12" hasCustomPrompt="1"/>
          </p:nvPr>
        </p:nvSpPr>
        <p:spPr>
          <a:xfrm>
            <a:off x="4447615" y="4375601"/>
            <a:ext cx="4353485" cy="438335"/>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pic>
        <p:nvPicPr>
          <p:cNvPr id="15" name="Picture 14">
            <a:extLst>
              <a:ext uri="{FF2B5EF4-FFF2-40B4-BE49-F238E27FC236}">
                <a16:creationId xmlns:a16="http://schemas.microsoft.com/office/drawing/2014/main" id="{4FB6C1C9-CF81-544A-824C-24D087CE784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714993" y="1026"/>
            <a:ext cx="3429008" cy="2063120"/>
          </a:xfrm>
          <a:prstGeom prst="rect">
            <a:avLst/>
          </a:prstGeom>
        </p:spPr>
      </p:pic>
      <p:pic>
        <p:nvPicPr>
          <p:cNvPr id="17" name="Picture 16">
            <a:extLst>
              <a:ext uri="{FF2B5EF4-FFF2-40B4-BE49-F238E27FC236}">
                <a16:creationId xmlns:a16="http://schemas.microsoft.com/office/drawing/2014/main" id="{D2186E73-DB49-D84F-9AA7-B57D3E8485A1}"/>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342901" y="4515602"/>
            <a:ext cx="1977866" cy="280719"/>
          </a:xfrm>
          <a:prstGeom prst="rect">
            <a:avLst/>
          </a:prstGeom>
        </p:spPr>
      </p:pic>
    </p:spTree>
    <p:extLst>
      <p:ext uri="{BB962C8B-B14F-4D97-AF65-F5344CB8AC3E}">
        <p14:creationId xmlns:p14="http://schemas.microsoft.com/office/powerpoint/2010/main" val="245496868"/>
      </p:ext>
    </p:extLst>
  </p:cSld>
  <p:clrMapOvr>
    <a:masterClrMapping/>
  </p:clrMapOvr>
  <p:transition>
    <p:fade/>
  </p:transition>
  <p:extLst>
    <p:ext uri="{DCECCB84-F9BA-43D5-87BE-67443E8EF086}">
      <p15:sldGuideLst xmlns:p15="http://schemas.microsoft.com/office/powerpoint/2012/main">
        <p15:guide id="1" orient="horz" pos="1625" userDrawn="1">
          <p15:clr>
            <a:srgbClr val="FBAE40"/>
          </p15:clr>
        </p15:guide>
        <p15:guide id="2" pos="288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_blue">
    <p:bg>
      <p:bgPr>
        <a:solidFill>
          <a:schemeClr val="tx1"/>
        </a:solidFill>
        <a:effectLst/>
      </p:bgPr>
    </p:bg>
    <p:spTree>
      <p:nvGrpSpPr>
        <p:cNvPr id="1" name=""/>
        <p:cNvGrpSpPr/>
        <p:nvPr/>
      </p:nvGrpSpPr>
      <p:grpSpPr>
        <a:xfrm>
          <a:off x="0" y="0"/>
          <a:ext cx="0" cy="0"/>
          <a:chOff x="0" y="0"/>
          <a:chExt cx="0" cy="0"/>
        </a:xfrm>
      </p:grpSpPr>
      <p:sp>
        <p:nvSpPr>
          <p:cNvPr id="14" name="Subtitle 2">
            <a:extLst>
              <a:ext uri="{FF2B5EF4-FFF2-40B4-BE49-F238E27FC236}">
                <a16:creationId xmlns:a16="http://schemas.microsoft.com/office/drawing/2014/main" id="{E51FF52C-19D1-B04D-9C7C-0F304292494A}"/>
              </a:ext>
            </a:extLst>
          </p:cNvPr>
          <p:cNvSpPr>
            <a:spLocks noGrp="1"/>
          </p:cNvSpPr>
          <p:nvPr>
            <p:ph type="subTitle" idx="1" hasCustomPrompt="1"/>
          </p:nvPr>
        </p:nvSpPr>
        <p:spPr>
          <a:xfrm>
            <a:off x="342900" y="3130330"/>
            <a:ext cx="4775886" cy="1245271"/>
          </a:xfrm>
        </p:spPr>
        <p:txBody>
          <a:bodyPr lIns="0" tIns="0" rIns="0" bIns="0">
            <a:normAutofit/>
          </a:bodyPr>
          <a:lstStyle>
            <a:lvl1pPr marL="0" indent="0" algn="l">
              <a:buNone/>
              <a:defRPr sz="1050" b="0" i="0">
                <a:solidFill>
                  <a:schemeClr val="bg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15" name="TextBox 14">
            <a:extLst>
              <a:ext uri="{FF2B5EF4-FFF2-40B4-BE49-F238E27FC236}">
                <a16:creationId xmlns:a16="http://schemas.microsoft.com/office/drawing/2014/main" id="{5EF3CBA2-EE86-724F-9282-3A17E1504D66}"/>
              </a:ext>
            </a:extLst>
          </p:cNvPr>
          <p:cNvSpPr txBox="1"/>
          <p:nvPr userDrawn="1"/>
        </p:nvSpPr>
        <p:spPr>
          <a:xfrm>
            <a:off x="342901" y="494440"/>
            <a:ext cx="2919797" cy="139718"/>
          </a:xfrm>
          <a:prstGeom prst="rect">
            <a:avLst/>
          </a:prstGeom>
          <a:noFill/>
          <a:ln>
            <a:noFill/>
          </a:ln>
        </p:spPr>
        <p:txBody>
          <a:bodyPr wrap="square" lIns="0" tIns="0" rIns="0" bIns="0" rtlCol="0">
            <a:spAutoFit/>
          </a:bodyPr>
          <a:lstStyle/>
          <a:p>
            <a:pPr>
              <a:lnSpc>
                <a:spcPct val="150000"/>
              </a:lnSpc>
            </a:pPr>
            <a:r>
              <a:rPr lang="en-US" sz="675" b="0" i="0" dirty="0">
                <a:ln>
                  <a:noFill/>
                </a:ln>
                <a:solidFill>
                  <a:schemeClr val="bg1"/>
                </a:solidFill>
                <a:latin typeface="Calibri" panose="020F0502020204030204" pitchFamily="34" charset="0"/>
                <a:cs typeface="Calibri" panose="020F0502020204030204" pitchFamily="34" charset="0"/>
              </a:rPr>
              <a:t>—</a:t>
            </a:r>
          </a:p>
        </p:txBody>
      </p:sp>
      <p:sp>
        <p:nvSpPr>
          <p:cNvPr id="16" name="Text Placeholder 7">
            <a:extLst>
              <a:ext uri="{FF2B5EF4-FFF2-40B4-BE49-F238E27FC236}">
                <a16:creationId xmlns:a16="http://schemas.microsoft.com/office/drawing/2014/main" id="{7B6FAEE3-84A9-B94F-BC1E-AD9DC06AF891}"/>
              </a:ext>
            </a:extLst>
          </p:cNvPr>
          <p:cNvSpPr>
            <a:spLocks noGrp="1"/>
          </p:cNvSpPr>
          <p:nvPr>
            <p:ph type="body" sz="quarter" idx="10"/>
          </p:nvPr>
        </p:nvSpPr>
        <p:spPr>
          <a:xfrm>
            <a:off x="342901" y="631348"/>
            <a:ext cx="2928938" cy="220618"/>
          </a:xfrm>
        </p:spPr>
        <p:txBody>
          <a:bodyPr lIns="0" tIns="0" rIns="0" bIns="0">
            <a:noAutofit/>
          </a:bodyPr>
          <a:lstStyle>
            <a:lvl1pPr marL="0" indent="0">
              <a:buNone/>
              <a:defRPr sz="675" b="0" i="0">
                <a:solidFill>
                  <a:schemeClr val="bg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itle 1">
            <a:extLst>
              <a:ext uri="{FF2B5EF4-FFF2-40B4-BE49-F238E27FC236}">
                <a16:creationId xmlns:a16="http://schemas.microsoft.com/office/drawing/2014/main" id="{0613BA91-F8BD-9B4F-A58F-F106A7215383}"/>
              </a:ext>
            </a:extLst>
          </p:cNvPr>
          <p:cNvSpPr>
            <a:spLocks noGrp="1"/>
          </p:cNvSpPr>
          <p:nvPr>
            <p:ph type="ctrTitle"/>
          </p:nvPr>
        </p:nvSpPr>
        <p:spPr>
          <a:xfrm>
            <a:off x="342900" y="1635623"/>
            <a:ext cx="4775886" cy="1425459"/>
          </a:xfrm>
        </p:spPr>
        <p:txBody>
          <a:bodyPr lIns="0" tIns="0" rIns="0" bIns="0" anchor="b">
            <a:normAutofit/>
          </a:bodyPr>
          <a:lstStyle>
            <a:lvl1pPr algn="l">
              <a:defRPr sz="3600" b="0" i="0">
                <a:solidFill>
                  <a:schemeClr val="bg1"/>
                </a:solidFill>
                <a:latin typeface="Calibri" panose="020F0502020204030204" pitchFamily="34" charset="0"/>
              </a:defRPr>
            </a:lvl1pPr>
          </a:lstStyle>
          <a:p>
            <a:r>
              <a:rPr lang="en-US"/>
              <a:t>Click to edit Master title style</a:t>
            </a:r>
            <a:endParaRPr lang="en-US" dirty="0"/>
          </a:p>
        </p:txBody>
      </p:sp>
      <p:sp>
        <p:nvSpPr>
          <p:cNvPr id="18" name="Text Placeholder 7">
            <a:extLst>
              <a:ext uri="{FF2B5EF4-FFF2-40B4-BE49-F238E27FC236}">
                <a16:creationId xmlns:a16="http://schemas.microsoft.com/office/drawing/2014/main" id="{DAB9E99A-FC35-6E4C-9DBF-29A3D8F1BA1C}"/>
              </a:ext>
            </a:extLst>
          </p:cNvPr>
          <p:cNvSpPr>
            <a:spLocks noGrp="1"/>
          </p:cNvSpPr>
          <p:nvPr>
            <p:ph type="body" sz="quarter" idx="11" hasCustomPrompt="1"/>
          </p:nvPr>
        </p:nvSpPr>
        <p:spPr>
          <a:xfrm>
            <a:off x="342901" y="350585"/>
            <a:ext cx="2928938" cy="169990"/>
          </a:xfrm>
        </p:spPr>
        <p:txBody>
          <a:bodyPr lIns="0" tIns="0" rIns="0" bIns="0" anchor="b">
            <a:noAutofit/>
          </a:bodyPr>
          <a:lstStyle>
            <a:lvl1pPr marL="0" indent="0">
              <a:buNone/>
              <a:defRPr sz="675" b="0" i="0">
                <a:solidFill>
                  <a:schemeClr val="bg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dirty="0"/>
              <a:t>EDIT MASTER TEXT STYLES</a:t>
            </a:r>
          </a:p>
        </p:txBody>
      </p:sp>
      <p:sp>
        <p:nvSpPr>
          <p:cNvPr id="21" name="Text Placeholder 6">
            <a:extLst>
              <a:ext uri="{FF2B5EF4-FFF2-40B4-BE49-F238E27FC236}">
                <a16:creationId xmlns:a16="http://schemas.microsoft.com/office/drawing/2014/main" id="{8ED9FCAB-7677-CD43-916D-784FBDE290B1}"/>
              </a:ext>
            </a:extLst>
          </p:cNvPr>
          <p:cNvSpPr>
            <a:spLocks noGrp="1"/>
          </p:cNvSpPr>
          <p:nvPr>
            <p:ph type="body" sz="quarter" idx="12" hasCustomPrompt="1"/>
          </p:nvPr>
        </p:nvSpPr>
        <p:spPr>
          <a:xfrm>
            <a:off x="4185397" y="4375601"/>
            <a:ext cx="4615703" cy="438335"/>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pic>
        <p:nvPicPr>
          <p:cNvPr id="11" name="Picture 10">
            <a:extLst>
              <a:ext uri="{FF2B5EF4-FFF2-40B4-BE49-F238E27FC236}">
                <a16:creationId xmlns:a16="http://schemas.microsoft.com/office/drawing/2014/main" id="{D1859D35-ECF3-9C42-AF90-3D3370B4B418}"/>
              </a:ext>
            </a:extLst>
          </p:cNvPr>
          <p:cNvPicPr>
            <a:picLocks noChangeAspect="1"/>
          </p:cNvPicPr>
          <p:nvPr userDrawn="1"/>
        </p:nvPicPr>
        <p:blipFill>
          <a:blip r:embed="rId2"/>
          <a:srcRect/>
          <a:stretch/>
        </p:blipFill>
        <p:spPr>
          <a:xfrm>
            <a:off x="5714994" y="0"/>
            <a:ext cx="3429007" cy="2063119"/>
          </a:xfrm>
          <a:prstGeom prst="rect">
            <a:avLst/>
          </a:prstGeom>
        </p:spPr>
      </p:pic>
      <p:pic>
        <p:nvPicPr>
          <p:cNvPr id="12" name="Picture 11">
            <a:extLst>
              <a:ext uri="{FF2B5EF4-FFF2-40B4-BE49-F238E27FC236}">
                <a16:creationId xmlns:a16="http://schemas.microsoft.com/office/drawing/2014/main" id="{D081DB45-EBDA-7644-B7C8-5FD0C75934D1}"/>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342900" y="4533216"/>
            <a:ext cx="1977872" cy="280720"/>
          </a:xfrm>
          <a:prstGeom prst="rect">
            <a:avLst/>
          </a:prstGeom>
        </p:spPr>
      </p:pic>
    </p:spTree>
    <p:extLst>
      <p:ext uri="{BB962C8B-B14F-4D97-AF65-F5344CB8AC3E}">
        <p14:creationId xmlns:p14="http://schemas.microsoft.com/office/powerpoint/2010/main" val="1734380741"/>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_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342900" y="3130330"/>
            <a:ext cx="4775886" cy="1245271"/>
          </a:xfrm>
        </p:spPr>
        <p:txBody>
          <a:bodyPr lIns="0" tIns="0" rIns="0" bIns="0">
            <a:normAutofit/>
          </a:bodyPr>
          <a:lstStyle>
            <a:lvl1pPr marL="0" indent="0" algn="l">
              <a:buNone/>
              <a:defRPr sz="1050" b="0" i="0">
                <a:solidFill>
                  <a:schemeClr val="bg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10" name="TextBox 9"/>
          <p:cNvSpPr txBox="1"/>
          <p:nvPr userDrawn="1"/>
        </p:nvSpPr>
        <p:spPr>
          <a:xfrm>
            <a:off x="342901" y="494440"/>
            <a:ext cx="2919797" cy="139718"/>
          </a:xfrm>
          <a:prstGeom prst="rect">
            <a:avLst/>
          </a:prstGeom>
          <a:noFill/>
          <a:ln>
            <a:noFill/>
          </a:ln>
        </p:spPr>
        <p:txBody>
          <a:bodyPr wrap="square" lIns="0" tIns="0" rIns="0" bIns="0" rtlCol="0">
            <a:spAutoFit/>
          </a:bodyPr>
          <a:lstStyle/>
          <a:p>
            <a:pPr>
              <a:lnSpc>
                <a:spcPct val="150000"/>
              </a:lnSpc>
            </a:pPr>
            <a:r>
              <a:rPr lang="en-US" sz="675" b="0" i="0" dirty="0">
                <a:ln>
                  <a:noFill/>
                </a:ln>
                <a:solidFill>
                  <a:schemeClr val="bg1"/>
                </a:solidFill>
                <a:latin typeface="Calibri" panose="020F0502020204030204" pitchFamily="34" charset="0"/>
                <a:cs typeface="Calibri" panose="020F0502020204030204" pitchFamily="34" charset="0"/>
              </a:rPr>
              <a:t>—</a:t>
            </a:r>
          </a:p>
        </p:txBody>
      </p:sp>
      <p:sp>
        <p:nvSpPr>
          <p:cNvPr id="8" name="Text Placeholder 7"/>
          <p:cNvSpPr>
            <a:spLocks noGrp="1"/>
          </p:cNvSpPr>
          <p:nvPr>
            <p:ph type="body" sz="quarter" idx="10"/>
          </p:nvPr>
        </p:nvSpPr>
        <p:spPr>
          <a:xfrm>
            <a:off x="342901" y="631348"/>
            <a:ext cx="2928938" cy="220618"/>
          </a:xfrm>
        </p:spPr>
        <p:txBody>
          <a:bodyPr lIns="0" tIns="0" rIns="0" bIns="0">
            <a:noAutofit/>
          </a:bodyPr>
          <a:lstStyle>
            <a:lvl1pPr marL="0" indent="0">
              <a:buNone/>
              <a:defRPr sz="675" b="0" i="0">
                <a:solidFill>
                  <a:schemeClr val="bg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2" name="Title 1"/>
          <p:cNvSpPr>
            <a:spLocks noGrp="1"/>
          </p:cNvSpPr>
          <p:nvPr>
            <p:ph type="ctrTitle"/>
          </p:nvPr>
        </p:nvSpPr>
        <p:spPr>
          <a:xfrm>
            <a:off x="342900" y="1635623"/>
            <a:ext cx="4775886" cy="1425459"/>
          </a:xfrm>
        </p:spPr>
        <p:txBody>
          <a:bodyPr lIns="0" tIns="0" rIns="0" bIns="0" anchor="b">
            <a:normAutofit/>
          </a:bodyPr>
          <a:lstStyle>
            <a:lvl1pPr algn="l">
              <a:defRPr sz="3600" b="0" i="0">
                <a:solidFill>
                  <a:schemeClr val="bg1"/>
                </a:solidFill>
                <a:latin typeface="Calibri" panose="020F0502020204030204" pitchFamily="34" charset="0"/>
              </a:defRPr>
            </a:lvl1pPr>
          </a:lstStyle>
          <a:p>
            <a:r>
              <a:rPr lang="en-US"/>
              <a:t>Click to edit Master title style</a:t>
            </a:r>
            <a:endParaRPr lang="en-US" dirty="0"/>
          </a:p>
        </p:txBody>
      </p:sp>
      <p:sp>
        <p:nvSpPr>
          <p:cNvPr id="11" name="Text Placeholder 7"/>
          <p:cNvSpPr>
            <a:spLocks noGrp="1"/>
          </p:cNvSpPr>
          <p:nvPr>
            <p:ph type="body" sz="quarter" idx="11" hasCustomPrompt="1"/>
          </p:nvPr>
        </p:nvSpPr>
        <p:spPr>
          <a:xfrm>
            <a:off x="342901" y="350585"/>
            <a:ext cx="2928938" cy="169990"/>
          </a:xfrm>
        </p:spPr>
        <p:txBody>
          <a:bodyPr lIns="0" tIns="0" rIns="0" bIns="0" anchor="b">
            <a:noAutofit/>
          </a:bodyPr>
          <a:lstStyle>
            <a:lvl1pPr marL="0" indent="0">
              <a:buNone/>
              <a:defRPr sz="675" b="0" i="0">
                <a:solidFill>
                  <a:schemeClr val="bg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dirty="0"/>
              <a:t>EDIT MASTER TEXT STYLES</a:t>
            </a:r>
          </a:p>
        </p:txBody>
      </p:sp>
      <p:sp>
        <p:nvSpPr>
          <p:cNvPr id="7" name="Text Placeholder 6">
            <a:extLst>
              <a:ext uri="{FF2B5EF4-FFF2-40B4-BE49-F238E27FC236}">
                <a16:creationId xmlns:a16="http://schemas.microsoft.com/office/drawing/2014/main" id="{DCC815AB-0852-A444-AE41-9BB07FF72EBB}"/>
              </a:ext>
            </a:extLst>
          </p:cNvPr>
          <p:cNvSpPr>
            <a:spLocks noGrp="1"/>
          </p:cNvSpPr>
          <p:nvPr>
            <p:ph type="body" sz="quarter" idx="12" hasCustomPrompt="1"/>
          </p:nvPr>
        </p:nvSpPr>
        <p:spPr>
          <a:xfrm>
            <a:off x="4572000" y="4375601"/>
            <a:ext cx="4229100" cy="438335"/>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pic>
        <p:nvPicPr>
          <p:cNvPr id="12" name="Picture 11">
            <a:extLst>
              <a:ext uri="{FF2B5EF4-FFF2-40B4-BE49-F238E27FC236}">
                <a16:creationId xmlns:a16="http://schemas.microsoft.com/office/drawing/2014/main" id="{192A832F-6269-F247-8A66-463536495F62}"/>
              </a:ext>
            </a:extLst>
          </p:cNvPr>
          <p:cNvPicPr>
            <a:picLocks noChangeAspect="1"/>
          </p:cNvPicPr>
          <p:nvPr userDrawn="1"/>
        </p:nvPicPr>
        <p:blipFill>
          <a:blip r:embed="rId3"/>
          <a:srcRect/>
          <a:stretch/>
        </p:blipFill>
        <p:spPr>
          <a:xfrm>
            <a:off x="5714994" y="0"/>
            <a:ext cx="3429007" cy="2063119"/>
          </a:xfrm>
          <a:prstGeom prst="rect">
            <a:avLst/>
          </a:prstGeom>
        </p:spPr>
      </p:pic>
      <p:pic>
        <p:nvPicPr>
          <p:cNvPr id="14" name="Picture 13">
            <a:extLst>
              <a:ext uri="{FF2B5EF4-FFF2-40B4-BE49-F238E27FC236}">
                <a16:creationId xmlns:a16="http://schemas.microsoft.com/office/drawing/2014/main" id="{6789F63F-64B2-FD4E-BB9A-9B51D2B09E54}"/>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342900" y="4533216"/>
            <a:ext cx="1977872" cy="280720"/>
          </a:xfrm>
          <a:prstGeom prst="rect">
            <a:avLst/>
          </a:prstGeom>
        </p:spPr>
      </p:pic>
    </p:spTree>
    <p:extLst>
      <p:ext uri="{BB962C8B-B14F-4D97-AF65-F5344CB8AC3E}">
        <p14:creationId xmlns:p14="http://schemas.microsoft.com/office/powerpoint/2010/main" val="3853953190"/>
      </p:ext>
    </p:extLst>
  </p:cSld>
  <p:clrMapOvr>
    <a:masterClrMapping/>
  </p:clrMapOvr>
  <p:transition>
    <p:fade/>
  </p:transition>
  <p:extLst>
    <p:ext uri="{DCECCB84-F9BA-43D5-87BE-67443E8EF086}">
      <p15:sldGuideLst xmlns:p15="http://schemas.microsoft.com/office/powerpoint/2012/main">
        <p15:guide id="1" pos="216" userDrawn="1">
          <p15:clr>
            <a:srgbClr val="FBAE40"/>
          </p15:clr>
        </p15:guide>
        <p15:guide id="2" orient="horz" pos="3032" userDrawn="1">
          <p15:clr>
            <a:srgbClr val="FBAE40"/>
          </p15:clr>
        </p15:guide>
        <p15:guide id="3" pos="5544" userDrawn="1">
          <p15:clr>
            <a:srgbClr val="FBAE40"/>
          </p15:clr>
        </p15:guide>
        <p15:guide id="4" orient="horz" pos="217"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ransition Slide_Whit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CA3CC80-F90F-0B41-BED8-DBB206C41A7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37013" y="4577875"/>
            <a:ext cx="210675" cy="234734"/>
          </a:xfrm>
          <a:prstGeom prst="rect">
            <a:avLst/>
          </a:prstGeom>
        </p:spPr>
      </p:pic>
      <p:sp>
        <p:nvSpPr>
          <p:cNvPr id="22" name="Text Placeholder 6">
            <a:extLst>
              <a:ext uri="{FF2B5EF4-FFF2-40B4-BE49-F238E27FC236}">
                <a16:creationId xmlns:a16="http://schemas.microsoft.com/office/drawing/2014/main" id="{3F2100BC-014F-CB49-836A-7A6BE9CFFAC6}"/>
              </a:ext>
            </a:extLst>
          </p:cNvPr>
          <p:cNvSpPr>
            <a:spLocks noGrp="1"/>
          </p:cNvSpPr>
          <p:nvPr>
            <p:ph type="body" sz="quarter" idx="12" hasCustomPrompt="1"/>
          </p:nvPr>
        </p:nvSpPr>
        <p:spPr>
          <a:xfrm>
            <a:off x="4572000" y="4375601"/>
            <a:ext cx="4229100" cy="438335"/>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3" name="Footer Placeholder 13">
            <a:extLst>
              <a:ext uri="{FF2B5EF4-FFF2-40B4-BE49-F238E27FC236}">
                <a16:creationId xmlns:a16="http://schemas.microsoft.com/office/drawing/2014/main" id="{0D10836F-0DE8-074B-BFD4-2E4687A69DEB}"/>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47-10780-30</a:t>
            </a:r>
            <a:endParaRPr lang="en-US" dirty="0"/>
          </a:p>
        </p:txBody>
      </p:sp>
      <p:sp>
        <p:nvSpPr>
          <p:cNvPr id="24" name="Date Placeholder 15">
            <a:extLst>
              <a:ext uri="{FF2B5EF4-FFF2-40B4-BE49-F238E27FC236}">
                <a16:creationId xmlns:a16="http://schemas.microsoft.com/office/drawing/2014/main" id="{1382B576-D3C7-874D-A7F9-BA617D5C0C3A}"/>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ctr">
              <a:defRPr sz="600" b="0" i="0">
                <a:solidFill>
                  <a:schemeClr val="accent6"/>
                </a:solidFill>
                <a:latin typeface="Calibri Light" panose="020F0302020204030204" pitchFamily="34" charset="0"/>
                <a:cs typeface="Calibri Light" panose="020F0302020204030204" pitchFamily="34" charset="0"/>
              </a:defRPr>
            </a:lvl1pPr>
          </a:lstStyle>
          <a:p>
            <a:r>
              <a:rPr lang="en-US"/>
              <a:t>2024/11/14</a:t>
            </a:r>
            <a:endParaRPr lang="en-US" dirty="0"/>
          </a:p>
        </p:txBody>
      </p:sp>
      <p:sp>
        <p:nvSpPr>
          <p:cNvPr id="25" name="Slide Number Placeholder 16">
            <a:extLst>
              <a:ext uri="{FF2B5EF4-FFF2-40B4-BE49-F238E27FC236}">
                <a16:creationId xmlns:a16="http://schemas.microsoft.com/office/drawing/2014/main" id="{93271944-753C-0648-A98C-04FD9F010B1F}"/>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
        <p:nvSpPr>
          <p:cNvPr id="8" name="Title 1">
            <a:extLst>
              <a:ext uri="{FF2B5EF4-FFF2-40B4-BE49-F238E27FC236}">
                <a16:creationId xmlns:a16="http://schemas.microsoft.com/office/drawing/2014/main" id="{7A729727-D8A9-8A45-B200-A2281FD9CD7D}"/>
              </a:ext>
            </a:extLst>
          </p:cNvPr>
          <p:cNvSpPr>
            <a:spLocks noGrp="1"/>
          </p:cNvSpPr>
          <p:nvPr>
            <p:ph type="ctrTitle"/>
          </p:nvPr>
        </p:nvSpPr>
        <p:spPr>
          <a:xfrm>
            <a:off x="342900" y="1655445"/>
            <a:ext cx="4775886" cy="1425459"/>
          </a:xfrm>
        </p:spPr>
        <p:txBody>
          <a:bodyPr anchor="b">
            <a:normAutofit/>
          </a:bodyPr>
          <a:lstStyle>
            <a:lvl1pPr algn="l">
              <a:defRPr sz="3600" b="0" i="0">
                <a:solidFill>
                  <a:schemeClr val="accent1"/>
                </a:solidFill>
                <a:latin typeface="Calibri" panose="020F0502020204030204" pitchFamily="34" charset="0"/>
              </a:defRPr>
            </a:lvl1pPr>
          </a:lstStyle>
          <a:p>
            <a:r>
              <a:rPr lang="en-US"/>
              <a:t>Click to edit Master title style</a:t>
            </a:r>
            <a:endParaRPr lang="en-US" dirty="0"/>
          </a:p>
        </p:txBody>
      </p:sp>
      <p:sp>
        <p:nvSpPr>
          <p:cNvPr id="9" name="Subtitle 2">
            <a:extLst>
              <a:ext uri="{FF2B5EF4-FFF2-40B4-BE49-F238E27FC236}">
                <a16:creationId xmlns:a16="http://schemas.microsoft.com/office/drawing/2014/main" id="{6F50A487-7DBB-B942-B435-4BC22077A0D8}"/>
              </a:ext>
            </a:extLst>
          </p:cNvPr>
          <p:cNvSpPr>
            <a:spLocks noGrp="1"/>
          </p:cNvSpPr>
          <p:nvPr>
            <p:ph type="subTitle" idx="1" hasCustomPrompt="1"/>
          </p:nvPr>
        </p:nvSpPr>
        <p:spPr>
          <a:xfrm>
            <a:off x="342900" y="3150152"/>
            <a:ext cx="4775886" cy="1245271"/>
          </a:xfrm>
        </p:spPr>
        <p:txBody>
          <a:bodyPr>
            <a:normAutofit/>
          </a:bodyPr>
          <a:lstStyle>
            <a:lvl1pPr marL="0" indent="0" algn="l">
              <a:buNone/>
              <a:defRPr sz="1050" b="0" i="0">
                <a:solidFill>
                  <a:schemeClr val="accent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pic>
        <p:nvPicPr>
          <p:cNvPr id="11" name="Picture 10">
            <a:extLst>
              <a:ext uri="{FF2B5EF4-FFF2-40B4-BE49-F238E27FC236}">
                <a16:creationId xmlns:a16="http://schemas.microsoft.com/office/drawing/2014/main" id="{A0F1444E-B625-7C4C-AAE2-71F25CC5891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714993" y="1026"/>
            <a:ext cx="3429008" cy="2063120"/>
          </a:xfrm>
          <a:prstGeom prst="rect">
            <a:avLst/>
          </a:prstGeom>
        </p:spPr>
      </p:pic>
    </p:spTree>
    <p:extLst>
      <p:ext uri="{BB962C8B-B14F-4D97-AF65-F5344CB8AC3E}">
        <p14:creationId xmlns:p14="http://schemas.microsoft.com/office/powerpoint/2010/main" val="4169777692"/>
      </p:ext>
    </p:extLst>
  </p:cSld>
  <p:clrMapOvr>
    <a:masterClrMapping/>
  </p:clrMapOvr>
  <p:transition>
    <p:fade/>
  </p:transition>
  <p:extLst>
    <p:ext uri="{DCECCB84-F9BA-43D5-87BE-67443E8EF086}">
      <p15:sldGuideLst xmlns:p15="http://schemas.microsoft.com/office/powerpoint/2012/main">
        <p15:guide id="1" orient="horz" pos="1625" userDrawn="1">
          <p15:clr>
            <a:srgbClr val="FBAE40"/>
          </p15:clr>
        </p15:guide>
        <p15:guide id="2" pos="288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ansition Slide_Blue">
    <p:bg>
      <p:bgPr>
        <a:solidFill>
          <a:schemeClr val="tx1"/>
        </a:solidFill>
        <a:effectLst/>
      </p:bgPr>
    </p:bg>
    <p:spTree>
      <p:nvGrpSpPr>
        <p:cNvPr id="1" name=""/>
        <p:cNvGrpSpPr/>
        <p:nvPr/>
      </p:nvGrpSpPr>
      <p:grpSpPr>
        <a:xfrm>
          <a:off x="0" y="0"/>
          <a:ext cx="0" cy="0"/>
          <a:chOff x="0" y="0"/>
          <a:chExt cx="0" cy="0"/>
        </a:xfrm>
      </p:grpSpPr>
      <p:sp>
        <p:nvSpPr>
          <p:cNvPr id="22" name="Text Placeholder 6">
            <a:extLst>
              <a:ext uri="{FF2B5EF4-FFF2-40B4-BE49-F238E27FC236}">
                <a16:creationId xmlns:a16="http://schemas.microsoft.com/office/drawing/2014/main" id="{0D3BFBB0-B050-6743-B9F8-2AF36B3C9DB2}"/>
              </a:ext>
            </a:extLst>
          </p:cNvPr>
          <p:cNvSpPr>
            <a:spLocks noGrp="1"/>
          </p:cNvSpPr>
          <p:nvPr>
            <p:ph type="body" sz="quarter" idx="12" hasCustomPrompt="1"/>
          </p:nvPr>
        </p:nvSpPr>
        <p:spPr>
          <a:xfrm>
            <a:off x="4572000" y="4375601"/>
            <a:ext cx="4229100" cy="438335"/>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3" name="Footer Placeholder 13">
            <a:extLst>
              <a:ext uri="{FF2B5EF4-FFF2-40B4-BE49-F238E27FC236}">
                <a16:creationId xmlns:a16="http://schemas.microsoft.com/office/drawing/2014/main" id="{CA52CC6E-7E81-204F-8D0B-17E1752DD134}"/>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47-10780-30</a:t>
            </a:r>
            <a:endParaRPr lang="en-US" dirty="0"/>
          </a:p>
        </p:txBody>
      </p:sp>
      <p:sp>
        <p:nvSpPr>
          <p:cNvPr id="24" name="Date Placeholder 15">
            <a:extLst>
              <a:ext uri="{FF2B5EF4-FFF2-40B4-BE49-F238E27FC236}">
                <a16:creationId xmlns:a16="http://schemas.microsoft.com/office/drawing/2014/main" id="{7603D7D0-51EC-4148-BE0F-E793278E31E3}"/>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ctr">
              <a:defRPr sz="600" b="0" i="0">
                <a:solidFill>
                  <a:schemeClr val="bg1"/>
                </a:solidFill>
                <a:latin typeface="Calibri Light" panose="020F0302020204030204" pitchFamily="34" charset="0"/>
                <a:cs typeface="Calibri Light" panose="020F0302020204030204" pitchFamily="34" charset="0"/>
              </a:defRPr>
            </a:lvl1pPr>
          </a:lstStyle>
          <a:p>
            <a:r>
              <a:rPr lang="en-US"/>
              <a:t>2024/11/14</a:t>
            </a:r>
            <a:endParaRPr lang="en-US" dirty="0"/>
          </a:p>
        </p:txBody>
      </p:sp>
      <p:sp>
        <p:nvSpPr>
          <p:cNvPr id="25" name="Slide Number Placeholder 16">
            <a:extLst>
              <a:ext uri="{FF2B5EF4-FFF2-40B4-BE49-F238E27FC236}">
                <a16:creationId xmlns:a16="http://schemas.microsoft.com/office/drawing/2014/main" id="{268AFEA1-FE1D-D147-A7DF-1C6946BDB789}"/>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8" name="Picture 7">
            <a:extLst>
              <a:ext uri="{FF2B5EF4-FFF2-40B4-BE49-F238E27FC236}">
                <a16:creationId xmlns:a16="http://schemas.microsoft.com/office/drawing/2014/main" id="{FAB1D2BC-58D7-6C47-86BA-8FC110B1FAB9}"/>
              </a:ext>
            </a:extLst>
          </p:cNvPr>
          <p:cNvPicPr>
            <a:picLocks noChangeAspect="1"/>
          </p:cNvPicPr>
          <p:nvPr userDrawn="1"/>
        </p:nvPicPr>
        <p:blipFill>
          <a:blip r:embed="rId2"/>
          <a:srcRect/>
          <a:stretch/>
        </p:blipFill>
        <p:spPr>
          <a:xfrm>
            <a:off x="5714994" y="0"/>
            <a:ext cx="3429007" cy="2063119"/>
          </a:xfrm>
          <a:prstGeom prst="rect">
            <a:avLst/>
          </a:prstGeom>
        </p:spPr>
      </p:pic>
      <p:sp>
        <p:nvSpPr>
          <p:cNvPr id="9" name="Title 1">
            <a:extLst>
              <a:ext uri="{FF2B5EF4-FFF2-40B4-BE49-F238E27FC236}">
                <a16:creationId xmlns:a16="http://schemas.microsoft.com/office/drawing/2014/main" id="{5EFFCD0C-2EF9-BA40-8D2E-E90A9FD48A7F}"/>
              </a:ext>
            </a:extLst>
          </p:cNvPr>
          <p:cNvSpPr>
            <a:spLocks noGrp="1"/>
          </p:cNvSpPr>
          <p:nvPr>
            <p:ph type="ctrTitle"/>
          </p:nvPr>
        </p:nvSpPr>
        <p:spPr>
          <a:xfrm>
            <a:off x="342900" y="1655445"/>
            <a:ext cx="4775886" cy="1425459"/>
          </a:xfrm>
        </p:spPr>
        <p:txBody>
          <a:bodyPr anchor="b">
            <a:normAutofit/>
          </a:bodyPr>
          <a:lstStyle>
            <a:lvl1pPr algn="l">
              <a:defRPr sz="3600" b="0" i="0">
                <a:solidFill>
                  <a:schemeClr val="bg1"/>
                </a:solidFill>
                <a:latin typeface="Calibri" panose="020F0502020204030204" pitchFamily="34" charset="0"/>
              </a:defRPr>
            </a:lvl1pPr>
          </a:lstStyle>
          <a:p>
            <a:r>
              <a:rPr lang="en-US"/>
              <a:t>Click to edit Master title style</a:t>
            </a:r>
            <a:endParaRPr lang="en-US" dirty="0"/>
          </a:p>
        </p:txBody>
      </p:sp>
      <p:sp>
        <p:nvSpPr>
          <p:cNvPr id="10" name="Subtitle 2">
            <a:extLst>
              <a:ext uri="{FF2B5EF4-FFF2-40B4-BE49-F238E27FC236}">
                <a16:creationId xmlns:a16="http://schemas.microsoft.com/office/drawing/2014/main" id="{C1710919-FC95-8C4C-A4EC-308E9E79F9B5}"/>
              </a:ext>
            </a:extLst>
          </p:cNvPr>
          <p:cNvSpPr>
            <a:spLocks noGrp="1"/>
          </p:cNvSpPr>
          <p:nvPr>
            <p:ph type="subTitle" idx="1" hasCustomPrompt="1"/>
          </p:nvPr>
        </p:nvSpPr>
        <p:spPr>
          <a:xfrm>
            <a:off x="342900" y="3150152"/>
            <a:ext cx="4775886" cy="1245271"/>
          </a:xfrm>
        </p:spPr>
        <p:txBody>
          <a:bodyPr>
            <a:normAutofit/>
          </a:bodyPr>
          <a:lstStyle>
            <a:lvl1pPr marL="0" indent="0" algn="l">
              <a:buNone/>
              <a:defRPr sz="1050" b="0" i="0">
                <a:solidFill>
                  <a:schemeClr val="bg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pic>
        <p:nvPicPr>
          <p:cNvPr id="12" name="Picture 11">
            <a:extLst>
              <a:ext uri="{FF2B5EF4-FFF2-40B4-BE49-F238E27FC236}">
                <a16:creationId xmlns:a16="http://schemas.microsoft.com/office/drawing/2014/main" id="{A9E9CDE2-07D1-2E40-A855-A4F8C0265132}"/>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342900" y="4533216"/>
            <a:ext cx="1977872" cy="280720"/>
          </a:xfrm>
          <a:prstGeom prst="rect">
            <a:avLst/>
          </a:prstGeom>
        </p:spPr>
      </p:pic>
    </p:spTree>
    <p:extLst>
      <p:ext uri="{BB962C8B-B14F-4D97-AF65-F5344CB8AC3E}">
        <p14:creationId xmlns:p14="http://schemas.microsoft.com/office/powerpoint/2010/main" val="4294549039"/>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mage_at_top">
    <p:bg>
      <p:bgPr>
        <a:solidFill>
          <a:schemeClr val="tx1"/>
        </a:solidFill>
        <a:effectLst/>
      </p:bgPr>
    </p:bg>
    <p:spTree>
      <p:nvGrpSpPr>
        <p:cNvPr id="1" name=""/>
        <p:cNvGrpSpPr/>
        <p:nvPr/>
      </p:nvGrpSpPr>
      <p:grpSpPr>
        <a:xfrm>
          <a:off x="0" y="0"/>
          <a:ext cx="0" cy="0"/>
          <a:chOff x="0" y="0"/>
          <a:chExt cx="0" cy="0"/>
        </a:xfrm>
      </p:grpSpPr>
      <p:sp>
        <p:nvSpPr>
          <p:cNvPr id="6" name="Picture Placeholder 5"/>
          <p:cNvSpPr>
            <a:spLocks noGrp="1"/>
          </p:cNvSpPr>
          <p:nvPr>
            <p:ph type="pic" sz="quarter" idx="12" hasCustomPrompt="1"/>
          </p:nvPr>
        </p:nvSpPr>
        <p:spPr>
          <a:xfrm>
            <a:off x="0" y="1"/>
            <a:ext cx="9144000" cy="3095775"/>
          </a:xfrm>
        </p:spPr>
        <p:txBody>
          <a:bodyPr/>
          <a:lstStyle>
            <a:lvl1pPr marL="0" indent="0">
              <a:buNone/>
              <a:defRPr baseline="0">
                <a:solidFill>
                  <a:schemeClr val="bg1"/>
                </a:solidFill>
              </a:defRPr>
            </a:lvl1pPr>
          </a:lstStyle>
          <a:p>
            <a:r>
              <a:rPr lang="en-US" dirty="0"/>
              <a:t>Insert Picture Here</a:t>
            </a:r>
          </a:p>
        </p:txBody>
      </p:sp>
      <p:sp>
        <p:nvSpPr>
          <p:cNvPr id="2" name="Title 1"/>
          <p:cNvSpPr>
            <a:spLocks noGrp="1"/>
          </p:cNvSpPr>
          <p:nvPr>
            <p:ph type="title"/>
          </p:nvPr>
        </p:nvSpPr>
        <p:spPr>
          <a:xfrm>
            <a:off x="342901" y="3371022"/>
            <a:ext cx="8323326" cy="996934"/>
          </a:xfrm>
        </p:spPr>
        <p:txBody>
          <a:bodyPr>
            <a:normAutofit/>
          </a:bodyPr>
          <a:lstStyle>
            <a:lvl1pPr>
              <a:defRPr sz="2700">
                <a:solidFill>
                  <a:schemeClr val="bg2"/>
                </a:solidFill>
              </a:defRPr>
            </a:lvl1pPr>
          </a:lstStyle>
          <a:p>
            <a:r>
              <a:rPr lang="en-US"/>
              <a:t>Click to edit Master title style</a:t>
            </a:r>
            <a:endParaRPr lang="en-US" dirty="0"/>
          </a:p>
        </p:txBody>
      </p:sp>
      <p:sp>
        <p:nvSpPr>
          <p:cNvPr id="15" name="Text Placeholder 6">
            <a:extLst>
              <a:ext uri="{FF2B5EF4-FFF2-40B4-BE49-F238E27FC236}">
                <a16:creationId xmlns:a16="http://schemas.microsoft.com/office/drawing/2014/main" id="{F1977BA9-43F6-C248-83A3-1BCF67389E14}"/>
              </a:ext>
            </a:extLst>
          </p:cNvPr>
          <p:cNvSpPr>
            <a:spLocks noGrp="1"/>
          </p:cNvSpPr>
          <p:nvPr>
            <p:ph type="body" sz="quarter" idx="13" hasCustomPrompt="1"/>
          </p:nvPr>
        </p:nvSpPr>
        <p:spPr>
          <a:xfrm>
            <a:off x="4572000" y="4375601"/>
            <a:ext cx="4229100" cy="438335"/>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16" name="Footer Placeholder 13">
            <a:extLst>
              <a:ext uri="{FF2B5EF4-FFF2-40B4-BE49-F238E27FC236}">
                <a16:creationId xmlns:a16="http://schemas.microsoft.com/office/drawing/2014/main" id="{460E43A2-46AB-344C-8EFF-89C9C057E625}"/>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47-10780-30</a:t>
            </a:r>
            <a:endParaRPr lang="en-US" dirty="0"/>
          </a:p>
        </p:txBody>
      </p:sp>
      <p:sp>
        <p:nvSpPr>
          <p:cNvPr id="19" name="Date Placeholder 15">
            <a:extLst>
              <a:ext uri="{FF2B5EF4-FFF2-40B4-BE49-F238E27FC236}">
                <a16:creationId xmlns:a16="http://schemas.microsoft.com/office/drawing/2014/main" id="{1653EAA3-6C83-2E46-9417-6E1A9B635B78}"/>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ctr">
              <a:defRPr sz="600" b="0" i="0">
                <a:solidFill>
                  <a:schemeClr val="bg1"/>
                </a:solidFill>
                <a:latin typeface="Calibri Light" panose="020F0302020204030204" pitchFamily="34" charset="0"/>
                <a:cs typeface="Calibri Light" panose="020F0302020204030204" pitchFamily="34" charset="0"/>
              </a:defRPr>
            </a:lvl1pPr>
          </a:lstStyle>
          <a:p>
            <a:r>
              <a:rPr lang="en-US"/>
              <a:t>2024/11/14</a:t>
            </a:r>
            <a:endParaRPr lang="en-US" dirty="0"/>
          </a:p>
        </p:txBody>
      </p:sp>
      <p:sp>
        <p:nvSpPr>
          <p:cNvPr id="20" name="Slide Number Placeholder 16">
            <a:extLst>
              <a:ext uri="{FF2B5EF4-FFF2-40B4-BE49-F238E27FC236}">
                <a16:creationId xmlns:a16="http://schemas.microsoft.com/office/drawing/2014/main" id="{753500FF-1F6E-9A44-A4FA-FC70144182FE}"/>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0" name="Picture 9">
            <a:extLst>
              <a:ext uri="{FF2B5EF4-FFF2-40B4-BE49-F238E27FC236}">
                <a16:creationId xmlns:a16="http://schemas.microsoft.com/office/drawing/2014/main" id="{641FE0F5-B176-254D-BDF7-4E22FF8485ED}"/>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42900" y="4533216"/>
            <a:ext cx="1977872" cy="280720"/>
          </a:xfrm>
          <a:prstGeom prst="rect">
            <a:avLst/>
          </a:prstGeom>
        </p:spPr>
      </p:pic>
    </p:spTree>
    <p:extLst>
      <p:ext uri="{BB962C8B-B14F-4D97-AF65-F5344CB8AC3E}">
        <p14:creationId xmlns:p14="http://schemas.microsoft.com/office/powerpoint/2010/main" val="1180536938"/>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Agenda_with_image">
    <p:bg>
      <p:bgPr>
        <a:blipFill dpi="0" rotWithShape="1">
          <a:blip r:embed="rId2" cstate="screen">
            <a:extLst>
              <a:ext uri="{BEBA8EAE-BF5A-486C-A8C5-ECC9F3942E4B}">
                <a14:imgProps xmlns:a14="http://schemas.microsoft.com/office/drawing/2010/main">
                  <a14:imgLayer r:embed="rId3">
                    <a14:imgEffect>
                      <a14:brightnessContrast bright="-2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8C4B54B-01A7-7744-8A58-CC5F7263F15D}"/>
              </a:ext>
            </a:extLst>
          </p:cNvPr>
          <p:cNvSpPr/>
          <p:nvPr userDrawn="1"/>
        </p:nvSpPr>
        <p:spPr>
          <a:xfrm>
            <a:off x="1" y="646668"/>
            <a:ext cx="3766943" cy="3654418"/>
          </a:xfrm>
          <a:prstGeom prst="rect">
            <a:avLst/>
          </a:prstGeom>
          <a:gradFill flip="none" rotWithShape="1">
            <a:gsLst>
              <a:gs pos="0">
                <a:srgbClr val="BED85F"/>
              </a:gs>
              <a:gs pos="100000">
                <a:srgbClr val="74B8DB">
                  <a:alpha val="50980"/>
                </a:srgbClr>
              </a:gs>
            </a:gsLst>
            <a:lin ang="4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3" name="Content Placeholder 2"/>
          <p:cNvSpPr>
            <a:spLocks noGrp="1"/>
          </p:cNvSpPr>
          <p:nvPr>
            <p:ph idx="1"/>
          </p:nvPr>
        </p:nvSpPr>
        <p:spPr>
          <a:xfrm>
            <a:off x="342901" y="2045023"/>
            <a:ext cx="3847538" cy="1839680"/>
          </a:xfrm>
        </p:spPr>
        <p:txBody>
          <a:bodyPr>
            <a:normAutofit/>
          </a:bodyPr>
          <a:lstStyle>
            <a:lvl1pPr marL="171450" indent="-171450">
              <a:buFont typeface="Wingdings" pitchFamily="2" charset="2"/>
              <a:buChar char="ü"/>
              <a:defRPr sz="1500">
                <a:solidFill>
                  <a:schemeClr val="bg1"/>
                </a:solidFill>
              </a:defRPr>
            </a:lvl1pPr>
            <a:lvl2pPr marL="514350" indent="-171450">
              <a:buFont typeface="Wingdings" pitchFamily="2" charset="2"/>
              <a:buChar char="ü"/>
              <a:defRPr sz="1350">
                <a:solidFill>
                  <a:schemeClr val="bg1"/>
                </a:solidFill>
              </a:defRPr>
            </a:lvl2pPr>
            <a:lvl3pPr marL="857250" indent="-171450">
              <a:buFont typeface="Wingdings" pitchFamily="2" charset="2"/>
              <a:buChar char="ü"/>
              <a:defRPr sz="1200">
                <a:solidFill>
                  <a:schemeClr val="bg1"/>
                </a:solidFill>
              </a:defRPr>
            </a:lvl3pPr>
            <a:lvl4pPr marL="1200150" indent="-171450">
              <a:buFont typeface="Wingdings" pitchFamily="2" charset="2"/>
              <a:buChar char="ü"/>
              <a:defRPr sz="1050">
                <a:solidFill>
                  <a:schemeClr val="bg1"/>
                </a:solidFill>
              </a:defRPr>
            </a:lvl4pPr>
            <a:lvl5pPr marL="1543050" indent="-171450">
              <a:buFont typeface="Wingdings" pitchFamily="2" charset="2"/>
              <a:buChar char="ü"/>
              <a:defRPr sz="1050">
                <a:solidFill>
                  <a:schemeClr val="bg1"/>
                </a:solidFill>
              </a:defRPr>
            </a:lvl5pPr>
          </a:lstStyle>
          <a:p>
            <a:pPr lvl="0"/>
            <a:r>
              <a:rPr lang="en-US"/>
              <a:t>Click to edit Master text styles</a:t>
            </a:r>
          </a:p>
        </p:txBody>
      </p:sp>
      <p:sp>
        <p:nvSpPr>
          <p:cNvPr id="21" name="Title Placeholder 1"/>
          <p:cNvSpPr>
            <a:spLocks noGrp="1"/>
          </p:cNvSpPr>
          <p:nvPr>
            <p:ph type="title"/>
          </p:nvPr>
        </p:nvSpPr>
        <p:spPr>
          <a:xfrm>
            <a:off x="337772" y="1273086"/>
            <a:ext cx="3766943" cy="696737"/>
          </a:xfrm>
          <a:prstGeom prst="rect">
            <a:avLst/>
          </a:prstGeom>
        </p:spPr>
        <p:txBody>
          <a:bodyPr vert="horz" lIns="0" tIns="0" rIns="0" bIns="0" rtlCol="0" anchor="b">
            <a:normAutofit/>
          </a:bodyPr>
          <a:lstStyle>
            <a:lvl1pPr>
              <a:defRPr>
                <a:solidFill>
                  <a:schemeClr val="bg1"/>
                </a:solidFill>
              </a:defRPr>
            </a:lvl1p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4657725" y="4577875"/>
            <a:ext cx="4143376" cy="226509"/>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47-10780-30</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ctr">
              <a:defRPr sz="600" b="0" i="0">
                <a:solidFill>
                  <a:schemeClr val="bg1"/>
                </a:solidFill>
                <a:latin typeface="Calibri Light" panose="020F0302020204030204" pitchFamily="34" charset="0"/>
                <a:cs typeface="Calibri Light" panose="020F0302020204030204" pitchFamily="34" charset="0"/>
              </a:defRPr>
            </a:lvl1pPr>
          </a:lstStyle>
          <a:p>
            <a:r>
              <a:rPr lang="en-US"/>
              <a:t>2024/11/14</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1" name="Picture 10">
            <a:extLst>
              <a:ext uri="{FF2B5EF4-FFF2-40B4-BE49-F238E27FC236}">
                <a16:creationId xmlns:a16="http://schemas.microsoft.com/office/drawing/2014/main" id="{ADEF1841-98CB-F64D-8D0C-74A57287DF88}"/>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342900" y="4533216"/>
            <a:ext cx="1977872" cy="280720"/>
          </a:xfrm>
          <a:prstGeom prst="rect">
            <a:avLst/>
          </a:prstGeom>
        </p:spPr>
      </p:pic>
    </p:spTree>
    <p:extLst>
      <p:ext uri="{BB962C8B-B14F-4D97-AF65-F5344CB8AC3E}">
        <p14:creationId xmlns:p14="http://schemas.microsoft.com/office/powerpoint/2010/main" val="2976771221"/>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Content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42901" y="343853"/>
            <a:ext cx="8458199" cy="927687"/>
          </a:xfrm>
        </p:spPr>
        <p:txBody>
          <a:bodyPr anchor="ctr">
            <a:normAutofit/>
          </a:bodyPr>
          <a:lstStyle>
            <a:lvl1pPr>
              <a:defRPr sz="2700">
                <a:solidFill>
                  <a:schemeClr val="bg2"/>
                </a:solidFill>
              </a:defRPr>
            </a:lvl1pPr>
          </a:lstStyle>
          <a:p>
            <a:r>
              <a:rPr lang="en-US"/>
              <a:t>Click to edit Master title style</a:t>
            </a:r>
            <a:endParaRPr lang="en-US" dirty="0"/>
          </a:p>
        </p:txBody>
      </p:sp>
      <p:sp>
        <p:nvSpPr>
          <p:cNvPr id="3" name="Content Placeholder 2"/>
          <p:cNvSpPr>
            <a:spLocks noGrp="1"/>
          </p:cNvSpPr>
          <p:nvPr>
            <p:ph idx="1"/>
          </p:nvPr>
        </p:nvSpPr>
        <p:spPr>
          <a:xfrm>
            <a:off x="342901" y="1373022"/>
            <a:ext cx="8458199" cy="3181908"/>
          </a:xfrm>
        </p:spPr>
        <p:txBody>
          <a:bodyPr>
            <a:normAutofit/>
          </a:bodyPr>
          <a:lstStyle>
            <a:lvl1pPr>
              <a:defRPr sz="1500">
                <a:solidFill>
                  <a:schemeClr val="bg2"/>
                </a:solidFill>
              </a:defRPr>
            </a:lvl1pPr>
            <a:lvl2pPr>
              <a:defRPr sz="1350">
                <a:solidFill>
                  <a:schemeClr val="bg2"/>
                </a:solidFill>
              </a:defRPr>
            </a:lvl2pPr>
            <a:lvl3pPr>
              <a:defRPr sz="1200">
                <a:solidFill>
                  <a:schemeClr val="bg2"/>
                </a:solidFill>
              </a:defRPr>
            </a:lvl3pPr>
            <a:lvl4pPr>
              <a:defRPr sz="1050">
                <a:solidFill>
                  <a:schemeClr val="bg2"/>
                </a:solidFill>
              </a:defRPr>
            </a:lvl4pPr>
            <a:lvl5pPr>
              <a:defRPr sz="1050">
                <a:solidFill>
                  <a:schemeClr val="bg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ext Placeholder 6">
            <a:extLst>
              <a:ext uri="{FF2B5EF4-FFF2-40B4-BE49-F238E27FC236}">
                <a16:creationId xmlns:a16="http://schemas.microsoft.com/office/drawing/2014/main" id="{8E551D5D-1929-7F44-8AA6-9B4F8619601B}"/>
              </a:ext>
            </a:extLst>
          </p:cNvPr>
          <p:cNvSpPr>
            <a:spLocks noGrp="1"/>
          </p:cNvSpPr>
          <p:nvPr>
            <p:ph type="body" sz="quarter" idx="12" hasCustomPrompt="1"/>
          </p:nvPr>
        </p:nvSpPr>
        <p:spPr>
          <a:xfrm>
            <a:off x="4657725" y="4577875"/>
            <a:ext cx="4143376" cy="236061"/>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2" name="Footer Placeholder 13">
            <a:extLst>
              <a:ext uri="{FF2B5EF4-FFF2-40B4-BE49-F238E27FC236}">
                <a16:creationId xmlns:a16="http://schemas.microsoft.com/office/drawing/2014/main" id="{2E7A7E81-C3FA-5F47-B8C8-FAB43C952BDF}"/>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47-10780-30</a:t>
            </a:r>
            <a:endParaRPr lang="en-US" dirty="0"/>
          </a:p>
        </p:txBody>
      </p:sp>
      <p:sp>
        <p:nvSpPr>
          <p:cNvPr id="23" name="Date Placeholder 15">
            <a:extLst>
              <a:ext uri="{FF2B5EF4-FFF2-40B4-BE49-F238E27FC236}">
                <a16:creationId xmlns:a16="http://schemas.microsoft.com/office/drawing/2014/main" id="{64E69523-1CC9-4545-A487-748CDA1E111A}"/>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ctr">
              <a:defRPr sz="600" b="0" i="0">
                <a:solidFill>
                  <a:schemeClr val="bg1"/>
                </a:solidFill>
                <a:latin typeface="Calibri Light" panose="020F0302020204030204" pitchFamily="34" charset="0"/>
                <a:cs typeface="Calibri Light" panose="020F0302020204030204" pitchFamily="34" charset="0"/>
              </a:defRPr>
            </a:lvl1pPr>
          </a:lstStyle>
          <a:p>
            <a:r>
              <a:rPr lang="en-US"/>
              <a:t>2024/11/14</a:t>
            </a:r>
            <a:endParaRPr lang="en-US" dirty="0"/>
          </a:p>
        </p:txBody>
      </p:sp>
      <p:sp>
        <p:nvSpPr>
          <p:cNvPr id="24" name="Slide Number Placeholder 16">
            <a:extLst>
              <a:ext uri="{FF2B5EF4-FFF2-40B4-BE49-F238E27FC236}">
                <a16:creationId xmlns:a16="http://schemas.microsoft.com/office/drawing/2014/main" id="{1D9AA4C1-D194-974E-8DAB-7071E8A6D652}"/>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2015896120"/>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Content_blue_rule">
    <p:bg>
      <p:bgPr>
        <a:solidFill>
          <a:schemeClr val="tx1"/>
        </a:solidFill>
        <a:effectLst/>
      </p:bgPr>
    </p:bg>
    <p:spTree>
      <p:nvGrpSpPr>
        <p:cNvPr id="1" name=""/>
        <p:cNvGrpSpPr/>
        <p:nvPr/>
      </p:nvGrpSpPr>
      <p:grpSpPr>
        <a:xfrm>
          <a:off x="0" y="0"/>
          <a:ext cx="0" cy="0"/>
          <a:chOff x="0" y="0"/>
          <a:chExt cx="0" cy="0"/>
        </a:xfrm>
      </p:grpSpPr>
      <p:sp>
        <p:nvSpPr>
          <p:cNvPr id="21" name="Text Placeholder 6">
            <a:extLst>
              <a:ext uri="{FF2B5EF4-FFF2-40B4-BE49-F238E27FC236}">
                <a16:creationId xmlns:a16="http://schemas.microsoft.com/office/drawing/2014/main" id="{8E551D5D-1929-7F44-8AA6-9B4F8619601B}"/>
              </a:ext>
            </a:extLst>
          </p:cNvPr>
          <p:cNvSpPr>
            <a:spLocks noGrp="1"/>
          </p:cNvSpPr>
          <p:nvPr>
            <p:ph type="body" sz="quarter" idx="12" hasCustomPrompt="1"/>
          </p:nvPr>
        </p:nvSpPr>
        <p:spPr>
          <a:xfrm>
            <a:off x="4657725" y="4577875"/>
            <a:ext cx="4143376" cy="236061"/>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2" name="Footer Placeholder 13">
            <a:extLst>
              <a:ext uri="{FF2B5EF4-FFF2-40B4-BE49-F238E27FC236}">
                <a16:creationId xmlns:a16="http://schemas.microsoft.com/office/drawing/2014/main" id="{2E7A7E81-C3FA-5F47-B8C8-FAB43C952BDF}"/>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47-10780-30</a:t>
            </a:r>
            <a:endParaRPr lang="en-US" dirty="0"/>
          </a:p>
        </p:txBody>
      </p:sp>
      <p:sp>
        <p:nvSpPr>
          <p:cNvPr id="23" name="Date Placeholder 15">
            <a:extLst>
              <a:ext uri="{FF2B5EF4-FFF2-40B4-BE49-F238E27FC236}">
                <a16:creationId xmlns:a16="http://schemas.microsoft.com/office/drawing/2014/main" id="{64E69523-1CC9-4545-A487-748CDA1E111A}"/>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ctr">
              <a:defRPr sz="600" b="0" i="0">
                <a:solidFill>
                  <a:schemeClr val="bg1"/>
                </a:solidFill>
                <a:latin typeface="Calibri Light" panose="020F0302020204030204" pitchFamily="34" charset="0"/>
                <a:cs typeface="Calibri Light" panose="020F0302020204030204" pitchFamily="34" charset="0"/>
              </a:defRPr>
            </a:lvl1pPr>
          </a:lstStyle>
          <a:p>
            <a:r>
              <a:rPr lang="en-US"/>
              <a:t>2024/11/14</a:t>
            </a:r>
            <a:endParaRPr lang="en-US" dirty="0"/>
          </a:p>
        </p:txBody>
      </p:sp>
      <p:sp>
        <p:nvSpPr>
          <p:cNvPr id="24" name="Slide Number Placeholder 16">
            <a:extLst>
              <a:ext uri="{FF2B5EF4-FFF2-40B4-BE49-F238E27FC236}">
                <a16:creationId xmlns:a16="http://schemas.microsoft.com/office/drawing/2014/main" id="{1D9AA4C1-D194-974E-8DAB-7071E8A6D652}"/>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
        <p:nvSpPr>
          <p:cNvPr id="9" name="Title 1">
            <a:extLst>
              <a:ext uri="{FF2B5EF4-FFF2-40B4-BE49-F238E27FC236}">
                <a16:creationId xmlns:a16="http://schemas.microsoft.com/office/drawing/2014/main" id="{01589447-25F5-794C-8AAA-D0C0564DA033}"/>
              </a:ext>
            </a:extLst>
          </p:cNvPr>
          <p:cNvSpPr>
            <a:spLocks noGrp="1"/>
          </p:cNvSpPr>
          <p:nvPr>
            <p:ph type="title"/>
          </p:nvPr>
        </p:nvSpPr>
        <p:spPr>
          <a:xfrm>
            <a:off x="354931" y="343853"/>
            <a:ext cx="8446169" cy="643634"/>
          </a:xfrm>
        </p:spPr>
        <p:txBody>
          <a:bodyPr>
            <a:normAutofit/>
          </a:bodyPr>
          <a:lstStyle>
            <a:lvl1pPr>
              <a:defRPr sz="2400">
                <a:solidFill>
                  <a:schemeClr val="bg1"/>
                </a:solidFill>
              </a:defRPr>
            </a:lvl1pPr>
          </a:lstStyle>
          <a:p>
            <a:r>
              <a:rPr lang="en-US"/>
              <a:t>Click to edit Master title style</a:t>
            </a:r>
            <a:endParaRPr lang="en-US" dirty="0"/>
          </a:p>
        </p:txBody>
      </p:sp>
      <p:sp>
        <p:nvSpPr>
          <p:cNvPr id="10" name="Content Placeholder 2">
            <a:extLst>
              <a:ext uri="{FF2B5EF4-FFF2-40B4-BE49-F238E27FC236}">
                <a16:creationId xmlns:a16="http://schemas.microsoft.com/office/drawing/2014/main" id="{7F2507DC-F8AC-4644-AD1D-368B364B9411}"/>
              </a:ext>
            </a:extLst>
          </p:cNvPr>
          <p:cNvSpPr>
            <a:spLocks noGrp="1"/>
          </p:cNvSpPr>
          <p:nvPr>
            <p:ph idx="1"/>
          </p:nvPr>
        </p:nvSpPr>
        <p:spPr>
          <a:xfrm>
            <a:off x="337772" y="1245799"/>
            <a:ext cx="8468456" cy="3340390"/>
          </a:xfrm>
        </p:spPr>
        <p:txBody>
          <a:bodyPr>
            <a:normAutofit/>
          </a:bodyPr>
          <a:lstStyle>
            <a:lvl1pPr>
              <a:defRPr sz="1500">
                <a:solidFill>
                  <a:schemeClr val="bg1"/>
                </a:solidFill>
              </a:defRPr>
            </a:lvl1pPr>
            <a:lvl2pPr>
              <a:defRPr sz="1350">
                <a:solidFill>
                  <a:schemeClr val="bg1"/>
                </a:solidFill>
              </a:defRPr>
            </a:lvl2pPr>
            <a:lvl3pPr>
              <a:defRPr sz="1200">
                <a:solidFill>
                  <a:schemeClr val="bg1"/>
                </a:solidFill>
              </a:defRPr>
            </a:lvl3pPr>
            <a:lvl4pPr>
              <a:defRPr sz="1050">
                <a:solidFill>
                  <a:schemeClr val="bg1"/>
                </a:solidFill>
              </a:defRPr>
            </a:lvl4pPr>
            <a:lvl5pPr>
              <a:defRPr sz="105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2" name="Straight Connector 11">
            <a:extLst>
              <a:ext uri="{FF2B5EF4-FFF2-40B4-BE49-F238E27FC236}">
                <a16:creationId xmlns:a16="http://schemas.microsoft.com/office/drawing/2014/main" id="{2617C056-6305-4C45-8EBD-FC1BC42E7D39}"/>
              </a:ext>
            </a:extLst>
          </p:cNvPr>
          <p:cNvCxnSpPr>
            <a:cxnSpLocks/>
          </p:cNvCxnSpPr>
          <p:nvPr userDrawn="1"/>
        </p:nvCxnSpPr>
        <p:spPr>
          <a:xfrm>
            <a:off x="354932" y="1116642"/>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60861935"/>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Content_white">
    <p:spTree>
      <p:nvGrpSpPr>
        <p:cNvPr id="1" name=""/>
        <p:cNvGrpSpPr/>
        <p:nvPr/>
      </p:nvGrpSpPr>
      <p:grpSpPr>
        <a:xfrm>
          <a:off x="0" y="0"/>
          <a:ext cx="0" cy="0"/>
          <a:chOff x="0" y="0"/>
          <a:chExt cx="0" cy="0"/>
        </a:xfrm>
      </p:grpSpPr>
      <p:sp>
        <p:nvSpPr>
          <p:cNvPr id="3" name="Content Placeholder 2"/>
          <p:cNvSpPr>
            <a:spLocks noGrp="1"/>
          </p:cNvSpPr>
          <p:nvPr>
            <p:ph idx="1"/>
          </p:nvPr>
        </p:nvSpPr>
        <p:spPr>
          <a:xfrm>
            <a:off x="342901" y="1120870"/>
            <a:ext cx="8458199" cy="3465319"/>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337771" y="343852"/>
            <a:ext cx="8463329" cy="696737"/>
          </a:xfrm>
          <a:prstGeom prst="rect">
            <a:avLst/>
          </a:prstGeom>
        </p:spPr>
        <p:txBody>
          <a:bodyPr vert="horz" lIns="0" tIns="0" rIns="0" bIns="0" rtlCol="0" anchor="ctr">
            <a:normAutofit/>
          </a:body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4572001" y="4577875"/>
            <a:ext cx="4229100" cy="236061"/>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8" name="Footer Placeholder 13">
            <a:extLst>
              <a:ext uri="{FF2B5EF4-FFF2-40B4-BE49-F238E27FC236}">
                <a16:creationId xmlns:a16="http://schemas.microsoft.com/office/drawing/2014/main" id="{87E2E286-AFAE-4241-8A0E-D4A3563BB119}"/>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47-10780-30</a:t>
            </a:r>
            <a:endParaRPr lang="en-US" dirty="0"/>
          </a:p>
        </p:txBody>
      </p:sp>
      <p:sp>
        <p:nvSpPr>
          <p:cNvPr id="9" name="Date Placeholder 15">
            <a:extLst>
              <a:ext uri="{FF2B5EF4-FFF2-40B4-BE49-F238E27FC236}">
                <a16:creationId xmlns:a16="http://schemas.microsoft.com/office/drawing/2014/main" id="{CFFE0346-046C-474E-A0D3-07F507CDA6F1}"/>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ctr">
              <a:defRPr sz="600" b="0" i="0">
                <a:solidFill>
                  <a:schemeClr val="accent6"/>
                </a:solidFill>
                <a:latin typeface="Calibri Light" panose="020F0302020204030204" pitchFamily="34" charset="0"/>
                <a:cs typeface="Calibri Light" panose="020F0302020204030204" pitchFamily="34" charset="0"/>
              </a:defRPr>
            </a:lvl1pPr>
          </a:lstStyle>
          <a:p>
            <a:r>
              <a:rPr lang="en-US"/>
              <a:t>2024/11/14</a:t>
            </a:r>
            <a:endParaRPr lang="en-US" dirty="0"/>
          </a:p>
        </p:txBody>
      </p:sp>
      <p:sp>
        <p:nvSpPr>
          <p:cNvPr id="10" name="Slide Number Placeholder 16">
            <a:extLst>
              <a:ext uri="{FF2B5EF4-FFF2-40B4-BE49-F238E27FC236}">
                <a16:creationId xmlns:a16="http://schemas.microsoft.com/office/drawing/2014/main" id="{A73790DD-9996-4745-982F-908EBB20A880}"/>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3" name="Picture 12">
            <a:extLst>
              <a:ext uri="{FF2B5EF4-FFF2-40B4-BE49-F238E27FC236}">
                <a16:creationId xmlns:a16="http://schemas.microsoft.com/office/drawing/2014/main" id="{2A68D4BA-C1DF-E04C-8DD3-EE884010308E}"/>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623656128"/>
      </p:ext>
    </p:extLst>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Content_white_with rule">
    <p:spTree>
      <p:nvGrpSpPr>
        <p:cNvPr id="1" name=""/>
        <p:cNvGrpSpPr/>
        <p:nvPr/>
      </p:nvGrpSpPr>
      <p:grpSpPr>
        <a:xfrm>
          <a:off x="0" y="0"/>
          <a:ext cx="0" cy="0"/>
          <a:chOff x="0" y="0"/>
          <a:chExt cx="0" cy="0"/>
        </a:xfrm>
      </p:grpSpPr>
      <p:sp>
        <p:nvSpPr>
          <p:cNvPr id="2" name="Title 1"/>
          <p:cNvSpPr>
            <a:spLocks noGrp="1"/>
          </p:cNvSpPr>
          <p:nvPr>
            <p:ph type="title"/>
          </p:nvPr>
        </p:nvSpPr>
        <p:spPr>
          <a:xfrm>
            <a:off x="354931" y="343853"/>
            <a:ext cx="8446169" cy="643634"/>
          </a:xfrm>
        </p:spPr>
        <p:txBody>
          <a:bodyPr>
            <a:normAutofit/>
          </a:bodyPr>
          <a:lstStyle>
            <a:lvl1pPr>
              <a:defRPr sz="24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337772" y="1245799"/>
            <a:ext cx="8468456" cy="3340390"/>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4572000" y="4577875"/>
            <a:ext cx="4229100" cy="236061"/>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354932" y="1116642"/>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47-10780-30</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2024/11/14</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2" name="Picture 11">
            <a:extLst>
              <a:ext uri="{FF2B5EF4-FFF2-40B4-BE49-F238E27FC236}">
                <a16:creationId xmlns:a16="http://schemas.microsoft.com/office/drawing/2014/main" id="{C3D87704-35E5-EB49-8159-29AB92003282}"/>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1687869038"/>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_white_with rule_Gray">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54931" y="343853"/>
            <a:ext cx="8446169" cy="643634"/>
          </a:xfrm>
        </p:spPr>
        <p:txBody>
          <a:bodyPr>
            <a:normAutofit/>
          </a:bodyPr>
          <a:lstStyle>
            <a:lvl1pPr>
              <a:defRPr sz="24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337772" y="1245799"/>
            <a:ext cx="8468456" cy="3340390"/>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4572000" y="4577875"/>
            <a:ext cx="4229100" cy="236061"/>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354932" y="1116642"/>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47-10780-30</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2024/11/14</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0" name="Picture 9">
            <a:extLst>
              <a:ext uri="{FF2B5EF4-FFF2-40B4-BE49-F238E27FC236}">
                <a16:creationId xmlns:a16="http://schemas.microsoft.com/office/drawing/2014/main" id="{09775DFF-470C-F946-B9F2-DE360BC74C61}"/>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2061630367"/>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_white_with Subhead2">
    <p:spTree>
      <p:nvGrpSpPr>
        <p:cNvPr id="1" name=""/>
        <p:cNvGrpSpPr/>
        <p:nvPr/>
      </p:nvGrpSpPr>
      <p:grpSpPr>
        <a:xfrm>
          <a:off x="0" y="0"/>
          <a:ext cx="0" cy="0"/>
          <a:chOff x="0" y="0"/>
          <a:chExt cx="0" cy="0"/>
        </a:xfrm>
      </p:grpSpPr>
      <p:sp>
        <p:nvSpPr>
          <p:cNvPr id="2" name="Title 1"/>
          <p:cNvSpPr>
            <a:spLocks noGrp="1"/>
          </p:cNvSpPr>
          <p:nvPr>
            <p:ph type="title"/>
          </p:nvPr>
        </p:nvSpPr>
        <p:spPr>
          <a:xfrm>
            <a:off x="342900" y="295445"/>
            <a:ext cx="8458200" cy="584282"/>
          </a:xfrm>
        </p:spPr>
        <p:txBody>
          <a:bodyPr anchor="b">
            <a:normAutofit/>
          </a:bodyPr>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342900" y="1227162"/>
            <a:ext cx="8463329" cy="3367959"/>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5"/>
          <p:cNvSpPr>
            <a:spLocks noGrp="1"/>
          </p:cNvSpPr>
          <p:nvPr>
            <p:ph type="body" sz="quarter" idx="12"/>
          </p:nvPr>
        </p:nvSpPr>
        <p:spPr>
          <a:xfrm>
            <a:off x="342900" y="879727"/>
            <a:ext cx="8458200" cy="347435"/>
          </a:xfrm>
        </p:spPr>
        <p:txBody>
          <a:bodyPr/>
          <a:lstStyle>
            <a:lvl1pPr marL="0" indent="0">
              <a:buNone/>
              <a:defRPr>
                <a:solidFill>
                  <a:schemeClr val="accent2"/>
                </a:solidFill>
              </a:defRPr>
            </a:lvl1pPr>
            <a:lvl2pPr marL="342900" indent="0">
              <a:buNone/>
              <a:defRPr/>
            </a:lvl2pPr>
            <a:lvl3pPr marL="685800" indent="0">
              <a:buNone/>
              <a:defRPr/>
            </a:lvl3pPr>
            <a:lvl4pPr marL="1028700" indent="0">
              <a:buNone/>
              <a:defRPr/>
            </a:lvl4pPr>
            <a:lvl5pPr marL="1371600" indent="0">
              <a:buNone/>
              <a:defRPr/>
            </a:lvl5pPr>
          </a:lstStyle>
          <a:p>
            <a:pPr lvl="0"/>
            <a:r>
              <a:rPr lang="en-US"/>
              <a:t>Click to edit Master text styles</a:t>
            </a:r>
          </a:p>
        </p:txBody>
      </p:sp>
      <p:sp>
        <p:nvSpPr>
          <p:cNvPr id="23" name="Text Placeholder 6">
            <a:extLst>
              <a:ext uri="{FF2B5EF4-FFF2-40B4-BE49-F238E27FC236}">
                <a16:creationId xmlns:a16="http://schemas.microsoft.com/office/drawing/2014/main" id="{3D89E0FE-2930-6B4C-B510-4EFF2716B758}"/>
              </a:ext>
            </a:extLst>
          </p:cNvPr>
          <p:cNvSpPr>
            <a:spLocks noGrp="1"/>
          </p:cNvSpPr>
          <p:nvPr>
            <p:ph type="body" sz="quarter" idx="13" hasCustomPrompt="1"/>
          </p:nvPr>
        </p:nvSpPr>
        <p:spPr>
          <a:xfrm>
            <a:off x="4572000" y="4577875"/>
            <a:ext cx="4229100" cy="236061"/>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1E990BDA-9B50-C247-B89E-D28BBD1E9890}"/>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47-10780-30</a:t>
            </a:r>
            <a:endParaRPr lang="en-US" dirty="0"/>
          </a:p>
        </p:txBody>
      </p:sp>
      <p:sp>
        <p:nvSpPr>
          <p:cNvPr id="25" name="Date Placeholder 15">
            <a:extLst>
              <a:ext uri="{FF2B5EF4-FFF2-40B4-BE49-F238E27FC236}">
                <a16:creationId xmlns:a16="http://schemas.microsoft.com/office/drawing/2014/main" id="{EDF4ECE9-67F6-094F-B1FC-3906FD49B4E6}"/>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ctr">
              <a:defRPr sz="600" b="0" i="0">
                <a:solidFill>
                  <a:schemeClr val="accent6"/>
                </a:solidFill>
                <a:latin typeface="Calibri Light" panose="020F0302020204030204" pitchFamily="34" charset="0"/>
                <a:cs typeface="Calibri Light" panose="020F0302020204030204" pitchFamily="34" charset="0"/>
              </a:defRPr>
            </a:lvl1pPr>
          </a:lstStyle>
          <a:p>
            <a:r>
              <a:rPr lang="en-US"/>
              <a:t>2024/11/14</a:t>
            </a:r>
            <a:endParaRPr lang="en-US" dirty="0"/>
          </a:p>
        </p:txBody>
      </p:sp>
      <p:sp>
        <p:nvSpPr>
          <p:cNvPr id="26" name="Slide Number Placeholder 16">
            <a:extLst>
              <a:ext uri="{FF2B5EF4-FFF2-40B4-BE49-F238E27FC236}">
                <a16:creationId xmlns:a16="http://schemas.microsoft.com/office/drawing/2014/main" id="{F70161BE-21EE-2A40-958A-4AAAEDCB418E}"/>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0" name="Picture 9">
            <a:extLst>
              <a:ext uri="{FF2B5EF4-FFF2-40B4-BE49-F238E27FC236}">
                <a16:creationId xmlns:a16="http://schemas.microsoft.com/office/drawing/2014/main" id="{EE708BE1-9EE9-F94C-A62E-D2A8900E8F91}"/>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2641648168"/>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and Content_white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354931" y="343853"/>
            <a:ext cx="8446169" cy="643634"/>
          </a:xfrm>
        </p:spPr>
        <p:txBody>
          <a:bodyPr>
            <a:normAutofit/>
          </a:bodyPr>
          <a:lstStyle>
            <a:lvl1pPr>
              <a:defRPr sz="24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337772" y="1672947"/>
            <a:ext cx="8468456" cy="2913242"/>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4572000" y="4586189"/>
            <a:ext cx="4229100" cy="227747"/>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354932" y="1116642"/>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5" name="Text Placeholder 4">
            <a:extLst>
              <a:ext uri="{FF2B5EF4-FFF2-40B4-BE49-F238E27FC236}">
                <a16:creationId xmlns:a16="http://schemas.microsoft.com/office/drawing/2014/main" id="{EDCC921F-C45C-6545-81DB-BA3C861828A2}"/>
              </a:ext>
            </a:extLst>
          </p:cNvPr>
          <p:cNvSpPr>
            <a:spLocks noGrp="1"/>
          </p:cNvSpPr>
          <p:nvPr>
            <p:ph type="body" sz="quarter" idx="13"/>
          </p:nvPr>
        </p:nvSpPr>
        <p:spPr>
          <a:xfrm>
            <a:off x="348854" y="1245272"/>
            <a:ext cx="8457009" cy="299046"/>
          </a:xfrm>
        </p:spPr>
        <p:txBody>
          <a:bodyPr/>
          <a:lstStyle>
            <a:lvl1pPr marL="0" indent="0">
              <a:buNone/>
              <a:defRPr b="1" i="0">
                <a:solidFill>
                  <a:schemeClr val="accent2"/>
                </a:solidFill>
                <a:latin typeface="Calibri" panose="020F0502020204030204" pitchFamily="34" charset="0"/>
                <a:cs typeface="Calibri" panose="020F0502020204030204" pitchFamily="34" charset="0"/>
              </a:defRPr>
            </a:lvl1pPr>
            <a:lvl2pPr marL="342900" indent="0">
              <a:buNone/>
              <a:defRPr/>
            </a:lvl2pPr>
            <a:lvl3pPr marL="685800" indent="0">
              <a:buNone/>
              <a:defRPr/>
            </a:lvl3pPr>
            <a:lvl4pPr marL="1028700" indent="0">
              <a:buNone/>
              <a:defRPr/>
            </a:lvl4pPr>
            <a:lvl5pPr marL="1371600" indent="0">
              <a:buNone/>
              <a:defRPr/>
            </a:lvl5pPr>
          </a:lstStyle>
          <a:p>
            <a:pPr lvl="0"/>
            <a:r>
              <a:rPr lang="en-US"/>
              <a:t>Click to edit Master text styles</a:t>
            </a:r>
          </a:p>
        </p:txBody>
      </p:sp>
      <p:sp>
        <p:nvSpPr>
          <p:cNvPr id="11" name="Footer Placeholder 13">
            <a:extLst>
              <a:ext uri="{FF2B5EF4-FFF2-40B4-BE49-F238E27FC236}">
                <a16:creationId xmlns:a16="http://schemas.microsoft.com/office/drawing/2014/main" id="{FF3BB73C-01EE-CE4D-A00D-D9EF252B57CF}"/>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47-10780-30</a:t>
            </a:r>
            <a:endParaRPr lang="en-US" dirty="0"/>
          </a:p>
        </p:txBody>
      </p:sp>
      <p:sp>
        <p:nvSpPr>
          <p:cNvPr id="12" name="Date Placeholder 15">
            <a:extLst>
              <a:ext uri="{FF2B5EF4-FFF2-40B4-BE49-F238E27FC236}">
                <a16:creationId xmlns:a16="http://schemas.microsoft.com/office/drawing/2014/main" id="{3E2EA200-CDE4-9241-826C-440C9980E80A}"/>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ctr">
              <a:defRPr sz="600" b="0" i="0">
                <a:solidFill>
                  <a:schemeClr val="accent6"/>
                </a:solidFill>
                <a:latin typeface="Calibri Light" panose="020F0302020204030204" pitchFamily="34" charset="0"/>
                <a:cs typeface="Calibri Light" panose="020F0302020204030204" pitchFamily="34" charset="0"/>
              </a:defRPr>
            </a:lvl1pPr>
          </a:lstStyle>
          <a:p>
            <a:r>
              <a:rPr lang="en-US"/>
              <a:t>2024/11/14</a:t>
            </a:r>
            <a:endParaRPr lang="en-US" dirty="0"/>
          </a:p>
        </p:txBody>
      </p:sp>
      <p:sp>
        <p:nvSpPr>
          <p:cNvPr id="13" name="Slide Number Placeholder 16">
            <a:extLst>
              <a:ext uri="{FF2B5EF4-FFF2-40B4-BE49-F238E27FC236}">
                <a16:creationId xmlns:a16="http://schemas.microsoft.com/office/drawing/2014/main" id="{4AEB3F66-2F1B-7C4B-9E53-F99627745921}"/>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6" name="Picture 15">
            <a:extLst>
              <a:ext uri="{FF2B5EF4-FFF2-40B4-BE49-F238E27FC236}">
                <a16:creationId xmlns:a16="http://schemas.microsoft.com/office/drawing/2014/main" id="{6A97EBF5-EC2F-5E41-A0DA-872984A89895}"/>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1686822118"/>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_and_Content_with_Call_Out_BlueBox">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ACDEED5-DB38-3548-B310-27DAE17EF206}"/>
              </a:ext>
            </a:extLst>
          </p:cNvPr>
          <p:cNvSpPr/>
          <p:nvPr userDrawn="1"/>
        </p:nvSpPr>
        <p:spPr>
          <a:xfrm>
            <a:off x="6208294" y="0"/>
            <a:ext cx="2935706" cy="51577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2" name="Title 1"/>
          <p:cNvSpPr>
            <a:spLocks noGrp="1"/>
          </p:cNvSpPr>
          <p:nvPr>
            <p:ph type="title"/>
          </p:nvPr>
        </p:nvSpPr>
        <p:spPr>
          <a:xfrm>
            <a:off x="354932" y="343853"/>
            <a:ext cx="5594075" cy="643634"/>
          </a:xfrm>
        </p:spPr>
        <p:txBody>
          <a:bodyPr>
            <a:normAutofit/>
          </a:bodyPr>
          <a:lstStyle>
            <a:lvl1pPr>
              <a:defRPr sz="24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337772" y="1245799"/>
            <a:ext cx="5608836" cy="3340390"/>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4572000" y="4577875"/>
            <a:ext cx="4229100" cy="236061"/>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354932" y="1116642"/>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47-10780-30</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2024/11/14</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
        <p:nvSpPr>
          <p:cNvPr id="6" name="Content Placeholder 5">
            <a:extLst>
              <a:ext uri="{FF2B5EF4-FFF2-40B4-BE49-F238E27FC236}">
                <a16:creationId xmlns:a16="http://schemas.microsoft.com/office/drawing/2014/main" id="{446D8406-321B-2B4C-81CE-938F1586DA23}"/>
              </a:ext>
            </a:extLst>
          </p:cNvPr>
          <p:cNvSpPr>
            <a:spLocks noGrp="1"/>
          </p:cNvSpPr>
          <p:nvPr>
            <p:ph sz="quarter" idx="13"/>
          </p:nvPr>
        </p:nvSpPr>
        <p:spPr>
          <a:xfrm>
            <a:off x="6488028" y="353404"/>
            <a:ext cx="2317834" cy="410763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2" name="Picture 11">
            <a:extLst>
              <a:ext uri="{FF2B5EF4-FFF2-40B4-BE49-F238E27FC236}">
                <a16:creationId xmlns:a16="http://schemas.microsoft.com/office/drawing/2014/main" id="{EF828433-2B01-A147-A477-8B57F57A654C}"/>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2184494189"/>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_and_Content_with_Call_Out_Box">
    <p:bg>
      <p:bgPr>
        <a:solidFill>
          <a:schemeClr val="bg1">
            <a:lumMod val="95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ACDEED5-DB38-3548-B310-27DAE17EF206}"/>
              </a:ext>
            </a:extLst>
          </p:cNvPr>
          <p:cNvSpPr/>
          <p:nvPr userDrawn="1"/>
        </p:nvSpPr>
        <p:spPr>
          <a:xfrm>
            <a:off x="6208294" y="0"/>
            <a:ext cx="2935706" cy="51577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2" name="Title 1"/>
          <p:cNvSpPr>
            <a:spLocks noGrp="1"/>
          </p:cNvSpPr>
          <p:nvPr>
            <p:ph type="title"/>
          </p:nvPr>
        </p:nvSpPr>
        <p:spPr>
          <a:xfrm>
            <a:off x="354932" y="343853"/>
            <a:ext cx="5594075" cy="643634"/>
          </a:xfrm>
        </p:spPr>
        <p:txBody>
          <a:bodyPr>
            <a:normAutofit/>
          </a:bodyPr>
          <a:lstStyle>
            <a:lvl1pPr>
              <a:defRPr sz="24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337772" y="1245799"/>
            <a:ext cx="5608836" cy="3340390"/>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4572000" y="4577875"/>
            <a:ext cx="4229100" cy="236061"/>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354932" y="1116642"/>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47-10780-30</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2024/11/14</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
        <p:nvSpPr>
          <p:cNvPr id="6" name="Content Placeholder 5">
            <a:extLst>
              <a:ext uri="{FF2B5EF4-FFF2-40B4-BE49-F238E27FC236}">
                <a16:creationId xmlns:a16="http://schemas.microsoft.com/office/drawing/2014/main" id="{446D8406-321B-2B4C-81CE-938F1586DA23}"/>
              </a:ext>
            </a:extLst>
          </p:cNvPr>
          <p:cNvSpPr>
            <a:spLocks noGrp="1"/>
          </p:cNvSpPr>
          <p:nvPr>
            <p:ph sz="quarter" idx="13"/>
          </p:nvPr>
        </p:nvSpPr>
        <p:spPr>
          <a:xfrm>
            <a:off x="6488028" y="353404"/>
            <a:ext cx="2317834" cy="4107630"/>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2" name="Picture 11">
            <a:extLst>
              <a:ext uri="{FF2B5EF4-FFF2-40B4-BE49-F238E27FC236}">
                <a16:creationId xmlns:a16="http://schemas.microsoft.com/office/drawing/2014/main" id="{FD3E0558-2685-E849-ACDB-C5B203C060F1}"/>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2627693783"/>
      </p:ext>
    </p:extLst>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Title and Content_blue">
    <p:bg>
      <p:bgPr>
        <a:solidFill>
          <a:schemeClr val="tx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6F33EDE-1C6D-0B48-BCAD-7259C6815584}"/>
              </a:ext>
            </a:extLst>
          </p:cNvPr>
          <p:cNvSpPr/>
          <p:nvPr userDrawn="1"/>
        </p:nvSpPr>
        <p:spPr>
          <a:xfrm>
            <a:off x="0" y="1373023"/>
            <a:ext cx="9144000" cy="3060866"/>
          </a:xfrm>
          <a:prstGeom prst="rect">
            <a:avLst/>
          </a:prstGeom>
          <a:solidFill>
            <a:schemeClr val="bg1"/>
          </a:solidFill>
          <a:ln>
            <a:noFill/>
          </a:ln>
          <a:effectLst>
            <a:glow rad="139700">
              <a:schemeClr val="tx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2" name="Title 1"/>
          <p:cNvSpPr>
            <a:spLocks noGrp="1"/>
          </p:cNvSpPr>
          <p:nvPr>
            <p:ph type="title"/>
          </p:nvPr>
        </p:nvSpPr>
        <p:spPr>
          <a:xfrm>
            <a:off x="342901" y="343853"/>
            <a:ext cx="8458199" cy="927687"/>
          </a:xfrm>
        </p:spPr>
        <p:txBody>
          <a:bodyPr>
            <a:normAutofit/>
          </a:bodyPr>
          <a:lstStyle>
            <a:lvl1pPr>
              <a:defRPr sz="2700">
                <a:solidFill>
                  <a:schemeClr val="bg2"/>
                </a:solidFill>
              </a:defRPr>
            </a:lvl1pPr>
          </a:lstStyle>
          <a:p>
            <a:r>
              <a:rPr lang="en-US"/>
              <a:t>Click to edit Master title style</a:t>
            </a:r>
            <a:endParaRPr lang="en-US" dirty="0"/>
          </a:p>
        </p:txBody>
      </p:sp>
      <p:sp>
        <p:nvSpPr>
          <p:cNvPr id="3" name="Content Placeholder 2"/>
          <p:cNvSpPr>
            <a:spLocks noGrp="1"/>
          </p:cNvSpPr>
          <p:nvPr>
            <p:ph idx="1"/>
          </p:nvPr>
        </p:nvSpPr>
        <p:spPr>
          <a:xfrm>
            <a:off x="342901" y="1601629"/>
            <a:ext cx="8458199" cy="2642236"/>
          </a:xfrm>
        </p:spPr>
        <p:txBody>
          <a:bodyPr>
            <a:normAutofit/>
          </a:bodyPr>
          <a:lstStyle>
            <a:lvl1pPr>
              <a:defRPr sz="1500">
                <a:solidFill>
                  <a:schemeClr val="accent6"/>
                </a:solidFill>
              </a:defRPr>
            </a:lvl1pPr>
            <a:lvl2pPr>
              <a:defRPr sz="1350">
                <a:solidFill>
                  <a:schemeClr val="accent6"/>
                </a:solidFill>
              </a:defRPr>
            </a:lvl2pPr>
            <a:lvl3pPr>
              <a:defRPr sz="1200">
                <a:solidFill>
                  <a:schemeClr val="accent6"/>
                </a:solidFill>
              </a:defRPr>
            </a:lvl3pPr>
            <a:lvl4pPr>
              <a:defRPr sz="1050">
                <a:solidFill>
                  <a:schemeClr val="accent6"/>
                </a:solidFill>
              </a:defRPr>
            </a:lvl4pPr>
            <a:lvl5pPr>
              <a:defRPr sz="1050">
                <a:solidFill>
                  <a:schemeClr val="accent6"/>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ext Placeholder 6">
            <a:extLst>
              <a:ext uri="{FF2B5EF4-FFF2-40B4-BE49-F238E27FC236}">
                <a16:creationId xmlns:a16="http://schemas.microsoft.com/office/drawing/2014/main" id="{8E551D5D-1929-7F44-8AA6-9B4F8619601B}"/>
              </a:ext>
            </a:extLst>
          </p:cNvPr>
          <p:cNvSpPr>
            <a:spLocks noGrp="1"/>
          </p:cNvSpPr>
          <p:nvPr>
            <p:ph type="body" sz="quarter" idx="12" hasCustomPrompt="1"/>
          </p:nvPr>
        </p:nvSpPr>
        <p:spPr>
          <a:xfrm>
            <a:off x="4657725" y="4577875"/>
            <a:ext cx="4143376" cy="236061"/>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2" name="Footer Placeholder 13">
            <a:extLst>
              <a:ext uri="{FF2B5EF4-FFF2-40B4-BE49-F238E27FC236}">
                <a16:creationId xmlns:a16="http://schemas.microsoft.com/office/drawing/2014/main" id="{2E7A7E81-C3FA-5F47-B8C8-FAB43C952BDF}"/>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47-10780-30</a:t>
            </a:r>
            <a:endParaRPr lang="en-US" dirty="0"/>
          </a:p>
        </p:txBody>
      </p:sp>
      <p:sp>
        <p:nvSpPr>
          <p:cNvPr id="23" name="Date Placeholder 15">
            <a:extLst>
              <a:ext uri="{FF2B5EF4-FFF2-40B4-BE49-F238E27FC236}">
                <a16:creationId xmlns:a16="http://schemas.microsoft.com/office/drawing/2014/main" id="{64E69523-1CC9-4545-A487-748CDA1E111A}"/>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ctr">
              <a:defRPr sz="600" b="0" i="0">
                <a:solidFill>
                  <a:schemeClr val="bg1"/>
                </a:solidFill>
                <a:latin typeface="Calibri Light" panose="020F0302020204030204" pitchFamily="34" charset="0"/>
                <a:cs typeface="Calibri Light" panose="020F0302020204030204" pitchFamily="34" charset="0"/>
              </a:defRPr>
            </a:lvl1pPr>
          </a:lstStyle>
          <a:p>
            <a:r>
              <a:rPr lang="en-US"/>
              <a:t>2024/11/14</a:t>
            </a:r>
            <a:endParaRPr lang="en-US" dirty="0"/>
          </a:p>
        </p:txBody>
      </p:sp>
      <p:sp>
        <p:nvSpPr>
          <p:cNvPr id="24" name="Slide Number Placeholder 16">
            <a:extLst>
              <a:ext uri="{FF2B5EF4-FFF2-40B4-BE49-F238E27FC236}">
                <a16:creationId xmlns:a16="http://schemas.microsoft.com/office/drawing/2014/main" id="{1D9AA4C1-D194-974E-8DAB-7071E8A6D652}"/>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1" name="Picture 10">
            <a:extLst>
              <a:ext uri="{FF2B5EF4-FFF2-40B4-BE49-F238E27FC236}">
                <a16:creationId xmlns:a16="http://schemas.microsoft.com/office/drawing/2014/main" id="{0A169131-7D3B-F543-A237-752C3441D3DA}"/>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44915" y="4577875"/>
            <a:ext cx="209157" cy="234734"/>
          </a:xfrm>
          <a:prstGeom prst="rect">
            <a:avLst/>
          </a:prstGeom>
        </p:spPr>
      </p:pic>
    </p:spTree>
    <p:extLst>
      <p:ext uri="{BB962C8B-B14F-4D97-AF65-F5344CB8AC3E}">
        <p14:creationId xmlns:p14="http://schemas.microsoft.com/office/powerpoint/2010/main" val="1180072188"/>
      </p:ext>
    </p:extLst>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Left_Content_Angle_Photo">
    <p:bg>
      <p:bgPr>
        <a:blipFill dpi="0" rotWithShape="1">
          <a:blip r:embed="rId2" cstate="screen">
            <a:extLst>
              <a:ext uri="{BEBA8EAE-BF5A-486C-A8C5-ECC9F3942E4B}">
                <a14:imgProps xmlns:a14="http://schemas.microsoft.com/office/drawing/2010/main">
                  <a14:imgLayer r:embed="rId3">
                    <a14:imgEffect>
                      <a14:brightnessContrast bright="-2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Parallelogram 1">
            <a:extLst>
              <a:ext uri="{FF2B5EF4-FFF2-40B4-BE49-F238E27FC236}">
                <a16:creationId xmlns:a16="http://schemas.microsoft.com/office/drawing/2014/main" id="{7A4DD2D4-B9E8-C448-BEAC-F630DB538837}"/>
              </a:ext>
            </a:extLst>
          </p:cNvPr>
          <p:cNvSpPr/>
          <p:nvPr userDrawn="1"/>
        </p:nvSpPr>
        <p:spPr>
          <a:xfrm>
            <a:off x="-2166738" y="2"/>
            <a:ext cx="7039977" cy="5157788"/>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2867127" y="1"/>
            <a:ext cx="7524851" cy="5157788"/>
          </a:xfrm>
          <a:prstGeom prst="parallelogram">
            <a:avLst/>
          </a:prstGeom>
          <a:solidFill>
            <a:schemeClr val="bg1">
              <a:alpha val="9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3" name="Content Placeholder 2"/>
          <p:cNvSpPr>
            <a:spLocks noGrp="1"/>
          </p:cNvSpPr>
          <p:nvPr>
            <p:ph idx="1"/>
          </p:nvPr>
        </p:nvSpPr>
        <p:spPr>
          <a:xfrm>
            <a:off x="342901" y="1312069"/>
            <a:ext cx="2903219" cy="3274120"/>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337772" y="343852"/>
            <a:ext cx="2907178" cy="696737"/>
          </a:xfrm>
          <a:prstGeom prst="rect">
            <a:avLst/>
          </a:prstGeom>
        </p:spPr>
        <p:txBody>
          <a:bodyPr vert="horz" lIns="0" tIns="0" rIns="0" bIns="0" rtlCol="0" anchor="b">
            <a:normAutofit/>
          </a:body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4657725" y="4577875"/>
            <a:ext cx="4143376" cy="226509"/>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47-10780-30</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ctr">
              <a:defRPr sz="600" b="0" i="0">
                <a:solidFill>
                  <a:schemeClr val="accent6"/>
                </a:solidFill>
                <a:latin typeface="Calibri Light" panose="020F0302020204030204" pitchFamily="34" charset="0"/>
                <a:cs typeface="Calibri Light" panose="020F0302020204030204" pitchFamily="34" charset="0"/>
              </a:defRPr>
            </a:lvl1pPr>
          </a:lstStyle>
          <a:p>
            <a:r>
              <a:rPr lang="en-US"/>
              <a:t>2024/11/14</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cxnSp>
        <p:nvCxnSpPr>
          <p:cNvPr id="11" name="Straight Connector 10">
            <a:extLst>
              <a:ext uri="{FF2B5EF4-FFF2-40B4-BE49-F238E27FC236}">
                <a16:creationId xmlns:a16="http://schemas.microsoft.com/office/drawing/2014/main" id="{C3A4D395-4BB0-E448-9A79-4D2F6BF21E6F}"/>
              </a:ext>
            </a:extLst>
          </p:cNvPr>
          <p:cNvCxnSpPr/>
          <p:nvPr userDrawn="1"/>
        </p:nvCxnSpPr>
        <p:spPr>
          <a:xfrm>
            <a:off x="342901" y="1190988"/>
            <a:ext cx="51642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pic>
        <p:nvPicPr>
          <p:cNvPr id="13" name="Picture 12">
            <a:extLst>
              <a:ext uri="{FF2B5EF4-FFF2-40B4-BE49-F238E27FC236}">
                <a16:creationId xmlns:a16="http://schemas.microsoft.com/office/drawing/2014/main" id="{E57ABDC9-92B7-1D49-AA69-BFE99BB5482C}"/>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183562693"/>
      </p:ext>
    </p:extLst>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Right_Content_Angle_Photo">
    <p:bg>
      <p:bgPr>
        <a:blipFill dpi="0" rotWithShape="1">
          <a:blip r:embed="rId2" cstate="screen">
            <a:extLst>
              <a:ext uri="{BEBA8EAE-BF5A-486C-A8C5-ECC9F3942E4B}">
                <a14:imgProps xmlns:a14="http://schemas.microsoft.com/office/drawing/2010/main">
                  <a14:imgLayer r:embed="rId3">
                    <a14:imgEffect>
                      <a14:brightnessContrast bright="-2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Parallelogram 1">
            <a:extLst>
              <a:ext uri="{FF2B5EF4-FFF2-40B4-BE49-F238E27FC236}">
                <a16:creationId xmlns:a16="http://schemas.microsoft.com/office/drawing/2014/main" id="{7A4DD2D4-B9E8-C448-BEAC-F630DB538837}"/>
              </a:ext>
            </a:extLst>
          </p:cNvPr>
          <p:cNvSpPr/>
          <p:nvPr userDrawn="1"/>
        </p:nvSpPr>
        <p:spPr>
          <a:xfrm>
            <a:off x="4104715" y="2"/>
            <a:ext cx="7153384" cy="5157788"/>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4357840" y="1"/>
            <a:ext cx="7646069" cy="5157788"/>
          </a:xfrm>
          <a:prstGeom prst="parallelogram">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3" name="Content Placeholder 2"/>
          <p:cNvSpPr>
            <a:spLocks noGrp="1"/>
          </p:cNvSpPr>
          <p:nvPr>
            <p:ph idx="1"/>
          </p:nvPr>
        </p:nvSpPr>
        <p:spPr>
          <a:xfrm>
            <a:off x="5669280" y="1312069"/>
            <a:ext cx="3131821" cy="3274120"/>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5664150" y="343852"/>
            <a:ext cx="3131821" cy="696737"/>
          </a:xfrm>
          <a:prstGeom prst="rect">
            <a:avLst/>
          </a:prstGeom>
        </p:spPr>
        <p:txBody>
          <a:bodyPr vert="horz" lIns="0" tIns="0" rIns="0" bIns="0" rtlCol="0" anchor="b">
            <a:normAutofit/>
          </a:body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4657725" y="4577875"/>
            <a:ext cx="4143376" cy="226509"/>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47-10780-30</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ctr">
              <a:defRPr sz="600" b="0" i="0">
                <a:solidFill>
                  <a:schemeClr val="accent6"/>
                </a:solidFill>
                <a:latin typeface="Calibri Light" panose="020F0302020204030204" pitchFamily="34" charset="0"/>
                <a:cs typeface="Calibri Light" panose="020F0302020204030204" pitchFamily="34" charset="0"/>
              </a:defRPr>
            </a:lvl1pPr>
          </a:lstStyle>
          <a:p>
            <a:r>
              <a:rPr lang="en-US"/>
              <a:t>2024/11/14</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cxnSp>
        <p:nvCxnSpPr>
          <p:cNvPr id="11" name="Straight Connector 10">
            <a:extLst>
              <a:ext uri="{FF2B5EF4-FFF2-40B4-BE49-F238E27FC236}">
                <a16:creationId xmlns:a16="http://schemas.microsoft.com/office/drawing/2014/main" id="{C3A4D395-4BB0-E448-9A79-4D2F6BF21E6F}"/>
              </a:ext>
            </a:extLst>
          </p:cNvPr>
          <p:cNvCxnSpPr/>
          <p:nvPr userDrawn="1"/>
        </p:nvCxnSpPr>
        <p:spPr>
          <a:xfrm>
            <a:off x="5664149" y="1190988"/>
            <a:ext cx="516425"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pic>
        <p:nvPicPr>
          <p:cNvPr id="12" name="Picture 11">
            <a:extLst>
              <a:ext uri="{FF2B5EF4-FFF2-40B4-BE49-F238E27FC236}">
                <a16:creationId xmlns:a16="http://schemas.microsoft.com/office/drawing/2014/main" id="{D232528C-76E2-AF4D-B859-6B54D2DF0F7D}"/>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344915" y="4577875"/>
            <a:ext cx="209157" cy="234734"/>
          </a:xfrm>
          <a:prstGeom prst="rect">
            <a:avLst/>
          </a:prstGeom>
        </p:spPr>
      </p:pic>
    </p:spTree>
    <p:extLst>
      <p:ext uri="{BB962C8B-B14F-4D97-AF65-F5344CB8AC3E}">
        <p14:creationId xmlns:p14="http://schemas.microsoft.com/office/powerpoint/2010/main" val="10202494"/>
      </p:ext>
    </p:extLst>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Left_Content_Angle_Photo2">
    <p:bg>
      <p:bgPr>
        <a:solidFill>
          <a:schemeClr val="bg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DDB5757B-6FE3-FD48-B251-EDEB54ED041E}"/>
              </a:ext>
            </a:extLst>
          </p:cNvPr>
          <p:cNvSpPr>
            <a:spLocks noGrp="1"/>
          </p:cNvSpPr>
          <p:nvPr>
            <p:ph type="pic" sz="quarter" idx="13"/>
          </p:nvPr>
        </p:nvSpPr>
        <p:spPr>
          <a:xfrm>
            <a:off x="4657725" y="0"/>
            <a:ext cx="4486275" cy="5157788"/>
          </a:xfrm>
        </p:spPr>
        <p:txBody>
          <a:bodyPr/>
          <a:lstStyle>
            <a:lvl1pPr algn="r">
              <a:defRPr/>
            </a:lvl1pPr>
          </a:lstStyle>
          <a:p>
            <a:r>
              <a:rPr lang="en-US" dirty="0"/>
              <a:t>Click icon to add picture</a:t>
            </a:r>
          </a:p>
        </p:txBody>
      </p:sp>
      <p:sp>
        <p:nvSpPr>
          <p:cNvPr id="2" name="Parallelogram 1">
            <a:extLst>
              <a:ext uri="{FF2B5EF4-FFF2-40B4-BE49-F238E27FC236}">
                <a16:creationId xmlns:a16="http://schemas.microsoft.com/office/drawing/2014/main" id="{7A4DD2D4-B9E8-C448-BEAC-F630DB538837}"/>
              </a:ext>
            </a:extLst>
          </p:cNvPr>
          <p:cNvSpPr/>
          <p:nvPr userDrawn="1"/>
        </p:nvSpPr>
        <p:spPr>
          <a:xfrm>
            <a:off x="-1362576" y="2"/>
            <a:ext cx="7640053" cy="5157788"/>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2129412" y="1"/>
            <a:ext cx="8166257" cy="5157788"/>
          </a:xfrm>
          <a:prstGeom prst="parallelogram">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3" name="Content Placeholder 2"/>
          <p:cNvSpPr>
            <a:spLocks noGrp="1"/>
          </p:cNvSpPr>
          <p:nvPr>
            <p:ph idx="1"/>
          </p:nvPr>
        </p:nvSpPr>
        <p:spPr>
          <a:xfrm>
            <a:off x="342901" y="1312069"/>
            <a:ext cx="4229099" cy="3274120"/>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337771" y="343852"/>
            <a:ext cx="4231664" cy="696737"/>
          </a:xfrm>
          <a:prstGeom prst="rect">
            <a:avLst/>
          </a:prstGeom>
        </p:spPr>
        <p:txBody>
          <a:bodyPr vert="horz" lIns="0" tIns="0" rIns="0" bIns="0" rtlCol="0" anchor="b">
            <a:normAutofit/>
          </a:body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4657725" y="4577875"/>
            <a:ext cx="4143376" cy="226509"/>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47-10780-30</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ctr">
              <a:defRPr sz="600" b="0" i="0">
                <a:solidFill>
                  <a:schemeClr val="accent6"/>
                </a:solidFill>
                <a:latin typeface="Calibri Light" panose="020F0302020204030204" pitchFamily="34" charset="0"/>
                <a:cs typeface="Calibri Light" panose="020F0302020204030204" pitchFamily="34" charset="0"/>
              </a:defRPr>
            </a:lvl1pPr>
          </a:lstStyle>
          <a:p>
            <a:r>
              <a:rPr lang="en-US"/>
              <a:t>2024/11/14</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4" name="Picture 13">
            <a:extLst>
              <a:ext uri="{FF2B5EF4-FFF2-40B4-BE49-F238E27FC236}">
                <a16:creationId xmlns:a16="http://schemas.microsoft.com/office/drawing/2014/main" id="{A8C0FA68-8098-064F-A67C-373D31F1529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1864116373"/>
      </p:ext>
    </p:extLst>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RightContent_Angle_Photo2">
    <p:bg>
      <p:bgPr>
        <a:solidFill>
          <a:schemeClr val="bg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DDB5757B-6FE3-FD48-B251-EDEB54ED041E}"/>
              </a:ext>
            </a:extLst>
          </p:cNvPr>
          <p:cNvSpPr>
            <a:spLocks noGrp="1"/>
          </p:cNvSpPr>
          <p:nvPr>
            <p:ph type="pic" sz="quarter" idx="13"/>
          </p:nvPr>
        </p:nvSpPr>
        <p:spPr>
          <a:xfrm>
            <a:off x="2" y="0"/>
            <a:ext cx="4486275" cy="5157788"/>
          </a:xfrm>
        </p:spPr>
        <p:txBody>
          <a:bodyPr/>
          <a:lstStyle>
            <a:lvl1pPr algn="l">
              <a:defRPr/>
            </a:lvl1pPr>
          </a:lstStyle>
          <a:p>
            <a:r>
              <a:rPr lang="en-US" dirty="0"/>
              <a:t>Click icon to add picture</a:t>
            </a:r>
          </a:p>
        </p:txBody>
      </p:sp>
      <p:sp>
        <p:nvSpPr>
          <p:cNvPr id="2" name="Parallelogram 1">
            <a:extLst>
              <a:ext uri="{FF2B5EF4-FFF2-40B4-BE49-F238E27FC236}">
                <a16:creationId xmlns:a16="http://schemas.microsoft.com/office/drawing/2014/main" id="{7A4DD2D4-B9E8-C448-BEAC-F630DB538837}"/>
              </a:ext>
            </a:extLst>
          </p:cNvPr>
          <p:cNvSpPr/>
          <p:nvPr userDrawn="1"/>
        </p:nvSpPr>
        <p:spPr>
          <a:xfrm>
            <a:off x="2942319" y="2"/>
            <a:ext cx="7640053" cy="5157788"/>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3146346" y="1"/>
            <a:ext cx="8166257" cy="5157788"/>
          </a:xfrm>
          <a:prstGeom prst="parallelogram">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3" name="Content Placeholder 2"/>
          <p:cNvSpPr>
            <a:spLocks noGrp="1"/>
          </p:cNvSpPr>
          <p:nvPr>
            <p:ph idx="1"/>
          </p:nvPr>
        </p:nvSpPr>
        <p:spPr>
          <a:xfrm>
            <a:off x="4579695" y="1312069"/>
            <a:ext cx="4229099" cy="3274120"/>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4574565" y="343852"/>
            <a:ext cx="4231664" cy="696737"/>
          </a:xfrm>
          <a:prstGeom prst="rect">
            <a:avLst/>
          </a:prstGeom>
        </p:spPr>
        <p:txBody>
          <a:bodyPr vert="horz" lIns="0" tIns="0" rIns="0" bIns="0" rtlCol="0" anchor="b">
            <a:normAutofit/>
          </a:body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4657725" y="4577875"/>
            <a:ext cx="4143376" cy="226509"/>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47-10780-30</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ctr">
              <a:defRPr sz="600" b="0" i="0">
                <a:solidFill>
                  <a:schemeClr val="accent6"/>
                </a:solidFill>
                <a:latin typeface="Calibri Light" panose="020F0302020204030204" pitchFamily="34" charset="0"/>
                <a:cs typeface="Calibri Light" panose="020F0302020204030204" pitchFamily="34" charset="0"/>
              </a:defRPr>
            </a:lvl1pPr>
          </a:lstStyle>
          <a:p>
            <a:r>
              <a:rPr lang="en-US"/>
              <a:t>2024/11/14</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cxnSp>
        <p:nvCxnSpPr>
          <p:cNvPr id="11" name="Straight Connector 10">
            <a:extLst>
              <a:ext uri="{FF2B5EF4-FFF2-40B4-BE49-F238E27FC236}">
                <a16:creationId xmlns:a16="http://schemas.microsoft.com/office/drawing/2014/main" id="{C3A4D395-4BB0-E448-9A79-4D2F6BF21E6F}"/>
              </a:ext>
            </a:extLst>
          </p:cNvPr>
          <p:cNvCxnSpPr/>
          <p:nvPr userDrawn="1"/>
        </p:nvCxnSpPr>
        <p:spPr>
          <a:xfrm>
            <a:off x="4579694" y="1190988"/>
            <a:ext cx="51642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pic>
        <p:nvPicPr>
          <p:cNvPr id="15" name="Picture 14">
            <a:extLst>
              <a:ext uri="{FF2B5EF4-FFF2-40B4-BE49-F238E27FC236}">
                <a16:creationId xmlns:a16="http://schemas.microsoft.com/office/drawing/2014/main" id="{CB975DEF-AD33-104D-B078-983F2AB64BBE}"/>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1243996285"/>
      </p:ext>
    </p:extLst>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Left_Content_Angle_Gray">
    <p:spTree>
      <p:nvGrpSpPr>
        <p:cNvPr id="1" name=""/>
        <p:cNvGrpSpPr/>
        <p:nvPr/>
      </p:nvGrpSpPr>
      <p:grpSpPr>
        <a:xfrm>
          <a:off x="0" y="0"/>
          <a:ext cx="0" cy="0"/>
          <a:chOff x="0" y="0"/>
          <a:chExt cx="0" cy="0"/>
        </a:xfrm>
      </p:grpSpPr>
      <p:sp>
        <p:nvSpPr>
          <p:cNvPr id="10" name="Parallelogram 9">
            <a:extLst>
              <a:ext uri="{FF2B5EF4-FFF2-40B4-BE49-F238E27FC236}">
                <a16:creationId xmlns:a16="http://schemas.microsoft.com/office/drawing/2014/main" id="{D1035CE1-AC59-DB46-A49E-8A78767C653D}"/>
              </a:ext>
            </a:extLst>
          </p:cNvPr>
          <p:cNvSpPr/>
          <p:nvPr userDrawn="1"/>
        </p:nvSpPr>
        <p:spPr>
          <a:xfrm>
            <a:off x="4906491" y="0"/>
            <a:ext cx="6969578" cy="5157788"/>
          </a:xfrm>
          <a:prstGeom prst="parallelogram">
            <a:avLst/>
          </a:prstGeom>
          <a:solidFill>
            <a:schemeClr val="bg1">
              <a:lumMod val="75000"/>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11" name="Parallelogram 10">
            <a:extLst>
              <a:ext uri="{FF2B5EF4-FFF2-40B4-BE49-F238E27FC236}">
                <a16:creationId xmlns:a16="http://schemas.microsoft.com/office/drawing/2014/main" id="{406710ED-0E72-EC42-B7A5-60A8B3BAE957}"/>
              </a:ext>
            </a:extLst>
          </p:cNvPr>
          <p:cNvSpPr/>
          <p:nvPr userDrawn="1"/>
        </p:nvSpPr>
        <p:spPr>
          <a:xfrm>
            <a:off x="5275623" y="0"/>
            <a:ext cx="6969578" cy="5157788"/>
          </a:xfrm>
          <a:prstGeom prst="parallelogram">
            <a:avLst/>
          </a:prstGeom>
          <a:solidFill>
            <a:schemeClr val="bg1">
              <a:lumMod val="75000"/>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2" name="Title 1"/>
          <p:cNvSpPr>
            <a:spLocks noGrp="1"/>
          </p:cNvSpPr>
          <p:nvPr>
            <p:ph type="title"/>
          </p:nvPr>
        </p:nvSpPr>
        <p:spPr>
          <a:xfrm>
            <a:off x="354931" y="343853"/>
            <a:ext cx="8446169" cy="643634"/>
          </a:xfrm>
        </p:spPr>
        <p:txBody>
          <a:bodyPr>
            <a:normAutofit/>
          </a:bodyPr>
          <a:lstStyle>
            <a:lvl1pPr>
              <a:defRPr sz="24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337772" y="1245799"/>
            <a:ext cx="4568719" cy="3340390"/>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4572000" y="4577875"/>
            <a:ext cx="4229100" cy="236061"/>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354932" y="1116642"/>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47-10780-30</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2024/11/14</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4" name="Picture 13">
            <a:extLst>
              <a:ext uri="{FF2B5EF4-FFF2-40B4-BE49-F238E27FC236}">
                <a16:creationId xmlns:a16="http://schemas.microsoft.com/office/drawing/2014/main" id="{98383091-D5ED-F34B-880A-A9BA5D2435B5}"/>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568847300"/>
      </p:ext>
    </p:extLst>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Right_Content_Angle_Gray">
    <p:spTree>
      <p:nvGrpSpPr>
        <p:cNvPr id="1" name=""/>
        <p:cNvGrpSpPr/>
        <p:nvPr/>
      </p:nvGrpSpPr>
      <p:grpSpPr>
        <a:xfrm>
          <a:off x="0" y="0"/>
          <a:ext cx="0" cy="0"/>
          <a:chOff x="0" y="0"/>
          <a:chExt cx="0" cy="0"/>
        </a:xfrm>
      </p:grpSpPr>
      <p:sp>
        <p:nvSpPr>
          <p:cNvPr id="10" name="Parallelogram 9">
            <a:extLst>
              <a:ext uri="{FF2B5EF4-FFF2-40B4-BE49-F238E27FC236}">
                <a16:creationId xmlns:a16="http://schemas.microsoft.com/office/drawing/2014/main" id="{D1035CE1-AC59-DB46-A49E-8A78767C653D}"/>
              </a:ext>
            </a:extLst>
          </p:cNvPr>
          <p:cNvSpPr/>
          <p:nvPr userDrawn="1"/>
        </p:nvSpPr>
        <p:spPr>
          <a:xfrm>
            <a:off x="-2994138" y="0"/>
            <a:ext cx="6969578" cy="5157788"/>
          </a:xfrm>
          <a:prstGeom prst="parallelogram">
            <a:avLst/>
          </a:prstGeom>
          <a:solidFill>
            <a:schemeClr val="bg1">
              <a:lumMod val="75000"/>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11" name="Parallelogram 10">
            <a:extLst>
              <a:ext uri="{FF2B5EF4-FFF2-40B4-BE49-F238E27FC236}">
                <a16:creationId xmlns:a16="http://schemas.microsoft.com/office/drawing/2014/main" id="{406710ED-0E72-EC42-B7A5-60A8B3BAE957}"/>
              </a:ext>
            </a:extLst>
          </p:cNvPr>
          <p:cNvSpPr/>
          <p:nvPr userDrawn="1"/>
        </p:nvSpPr>
        <p:spPr>
          <a:xfrm>
            <a:off x="-2625006" y="0"/>
            <a:ext cx="6969578" cy="5157788"/>
          </a:xfrm>
          <a:prstGeom prst="parallelogram">
            <a:avLst/>
          </a:prstGeom>
          <a:solidFill>
            <a:schemeClr val="bg1">
              <a:lumMod val="75000"/>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2" name="Title 1"/>
          <p:cNvSpPr>
            <a:spLocks noGrp="1"/>
          </p:cNvSpPr>
          <p:nvPr>
            <p:ph type="title"/>
          </p:nvPr>
        </p:nvSpPr>
        <p:spPr>
          <a:xfrm>
            <a:off x="4589160" y="343853"/>
            <a:ext cx="4211940" cy="643634"/>
          </a:xfrm>
        </p:spPr>
        <p:txBody>
          <a:bodyPr>
            <a:normAutofit/>
          </a:bodyPr>
          <a:lstStyle>
            <a:lvl1pPr>
              <a:defRPr sz="24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572000" y="1245799"/>
            <a:ext cx="4568719" cy="3340390"/>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4572000" y="4577875"/>
            <a:ext cx="4229100" cy="236061"/>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47-10780-30</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2024/11/14</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4" name="Picture 13">
            <a:extLst>
              <a:ext uri="{FF2B5EF4-FFF2-40B4-BE49-F238E27FC236}">
                <a16:creationId xmlns:a16="http://schemas.microsoft.com/office/drawing/2014/main" id="{FF89B3F5-4B3F-9341-B68E-B8A0E06DB605}"/>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2722053908"/>
      </p:ext>
    </p:extLst>
  </p:cSld>
  <p:clrMapOvr>
    <a:masterClrMapping/>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and Content_w Photo">
    <p:spTree>
      <p:nvGrpSpPr>
        <p:cNvPr id="1" name=""/>
        <p:cNvGrpSpPr/>
        <p:nvPr/>
      </p:nvGrpSpPr>
      <p:grpSpPr>
        <a:xfrm>
          <a:off x="0" y="0"/>
          <a:ext cx="0" cy="0"/>
          <a:chOff x="0" y="0"/>
          <a:chExt cx="0" cy="0"/>
        </a:xfrm>
      </p:grpSpPr>
      <p:sp>
        <p:nvSpPr>
          <p:cNvPr id="11" name="Picture Placeholder 2"/>
          <p:cNvSpPr>
            <a:spLocks noGrp="1" noChangeAspect="1"/>
          </p:cNvSpPr>
          <p:nvPr>
            <p:ph type="pic" idx="12"/>
          </p:nvPr>
        </p:nvSpPr>
        <p:spPr>
          <a:xfrm>
            <a:off x="5494637" y="0"/>
            <a:ext cx="3649363" cy="5157788"/>
          </a:xfrm>
        </p:spPr>
        <p:txBody>
          <a:bodyPr anchor="t">
            <a:normAutofit/>
          </a:bodyPr>
          <a:lstStyle>
            <a:lvl1pPr marL="0" indent="0">
              <a:buNone/>
              <a:defRPr sz="105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Click icon to add picture</a:t>
            </a:r>
          </a:p>
        </p:txBody>
      </p:sp>
      <p:sp>
        <p:nvSpPr>
          <p:cNvPr id="2" name="Title 1"/>
          <p:cNvSpPr>
            <a:spLocks noGrp="1"/>
          </p:cNvSpPr>
          <p:nvPr>
            <p:ph type="title"/>
          </p:nvPr>
        </p:nvSpPr>
        <p:spPr>
          <a:xfrm>
            <a:off x="337772" y="274607"/>
            <a:ext cx="4720262" cy="694433"/>
          </a:xfrm>
        </p:spPr>
        <p:txBody>
          <a:bodyPr>
            <a:normAutofit/>
          </a:bodyPr>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337772" y="969040"/>
            <a:ext cx="4720262" cy="3572493"/>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Text Placeholder 4"/>
          <p:cNvSpPr>
            <a:spLocks noGrp="1"/>
          </p:cNvSpPr>
          <p:nvPr>
            <p:ph type="body" sz="quarter" idx="11" hasCustomPrompt="1"/>
          </p:nvPr>
        </p:nvSpPr>
        <p:spPr>
          <a:xfrm>
            <a:off x="6024813" y="274604"/>
            <a:ext cx="2641747" cy="130139"/>
          </a:xfrm>
        </p:spPr>
        <p:txBody>
          <a:bodyPr>
            <a:noAutofit/>
          </a:bodyPr>
          <a:lstStyle>
            <a:lvl1pPr marL="0" indent="0">
              <a:buNone/>
              <a:defRPr sz="675">
                <a:solidFill>
                  <a:schemeClr val="bg1"/>
                </a:solidFill>
                <a:latin typeface="+mn-lt"/>
              </a:defRPr>
            </a:lvl1pPr>
            <a:lvl2pPr>
              <a:defRPr sz="1050">
                <a:latin typeface="+mn-lt"/>
              </a:defRPr>
            </a:lvl2pPr>
            <a:lvl3pPr>
              <a:defRPr sz="900">
                <a:latin typeface="+mn-lt"/>
              </a:defRPr>
            </a:lvl3pPr>
            <a:lvl4pPr>
              <a:defRPr sz="825">
                <a:latin typeface="+mn-lt"/>
              </a:defRPr>
            </a:lvl4pPr>
            <a:lvl5pPr>
              <a:defRPr sz="825">
                <a:latin typeface="+mn-lt"/>
              </a:defRPr>
            </a:lvl5pPr>
          </a:lstStyle>
          <a:p>
            <a:pPr lvl="0"/>
            <a:r>
              <a:rPr lang="en-US" dirty="0"/>
              <a:t>EDIT MASTER TEXT STYLES</a:t>
            </a:r>
          </a:p>
        </p:txBody>
      </p:sp>
      <p:sp>
        <p:nvSpPr>
          <p:cNvPr id="24" name="Text Placeholder 6">
            <a:extLst>
              <a:ext uri="{FF2B5EF4-FFF2-40B4-BE49-F238E27FC236}">
                <a16:creationId xmlns:a16="http://schemas.microsoft.com/office/drawing/2014/main" id="{B9A7B2D9-1B52-A441-9BC7-0C8EBD4CC09F}"/>
              </a:ext>
            </a:extLst>
          </p:cNvPr>
          <p:cNvSpPr>
            <a:spLocks noGrp="1"/>
          </p:cNvSpPr>
          <p:nvPr>
            <p:ph type="body" sz="quarter" idx="13" hasCustomPrompt="1"/>
          </p:nvPr>
        </p:nvSpPr>
        <p:spPr>
          <a:xfrm>
            <a:off x="4572001" y="4631560"/>
            <a:ext cx="4229100" cy="182376"/>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5" name="Footer Placeholder 13">
            <a:extLst>
              <a:ext uri="{FF2B5EF4-FFF2-40B4-BE49-F238E27FC236}">
                <a16:creationId xmlns:a16="http://schemas.microsoft.com/office/drawing/2014/main" id="{0A107233-503E-574F-9B0A-6E56BEE7CE10}"/>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47-10780-30</a:t>
            </a:r>
            <a:endParaRPr lang="en-US" dirty="0"/>
          </a:p>
        </p:txBody>
      </p:sp>
      <p:sp>
        <p:nvSpPr>
          <p:cNvPr id="26" name="Date Placeholder 15">
            <a:extLst>
              <a:ext uri="{FF2B5EF4-FFF2-40B4-BE49-F238E27FC236}">
                <a16:creationId xmlns:a16="http://schemas.microsoft.com/office/drawing/2014/main" id="{9930C3F6-5BC7-BE42-AE2D-03063FB61AA9}"/>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2024/11/14</a:t>
            </a:r>
            <a:endParaRPr lang="en-US" dirty="0"/>
          </a:p>
        </p:txBody>
      </p:sp>
      <p:sp>
        <p:nvSpPr>
          <p:cNvPr id="27" name="Slide Number Placeholder 16">
            <a:extLst>
              <a:ext uri="{FF2B5EF4-FFF2-40B4-BE49-F238E27FC236}">
                <a16:creationId xmlns:a16="http://schemas.microsoft.com/office/drawing/2014/main" id="{B8DFAB10-EAB9-094D-9763-8F741FD5953F}"/>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5" name="Picture 14">
            <a:extLst>
              <a:ext uri="{FF2B5EF4-FFF2-40B4-BE49-F238E27FC236}">
                <a16:creationId xmlns:a16="http://schemas.microsoft.com/office/drawing/2014/main" id="{D6D5465E-DEFB-6F46-8F43-F858D8BDFE36}"/>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654605485"/>
      </p:ext>
    </p:extLst>
  </p:cSld>
  <p:clrMapOvr>
    <a:masterClrMapping/>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wo Column Content">
    <p:spTree>
      <p:nvGrpSpPr>
        <p:cNvPr id="1" name=""/>
        <p:cNvGrpSpPr/>
        <p:nvPr/>
      </p:nvGrpSpPr>
      <p:grpSpPr>
        <a:xfrm>
          <a:off x="0" y="0"/>
          <a:ext cx="0" cy="0"/>
          <a:chOff x="0" y="0"/>
          <a:chExt cx="0" cy="0"/>
        </a:xfrm>
      </p:grpSpPr>
      <p:sp>
        <p:nvSpPr>
          <p:cNvPr id="2" name="Title 1"/>
          <p:cNvSpPr>
            <a:spLocks noGrp="1"/>
          </p:cNvSpPr>
          <p:nvPr>
            <p:ph type="title"/>
          </p:nvPr>
        </p:nvSpPr>
        <p:spPr>
          <a:xfrm>
            <a:off x="337771" y="343853"/>
            <a:ext cx="8463329" cy="777018"/>
          </a:xfrm>
        </p:spPr>
        <p:txBody>
          <a:bodyPr>
            <a:normAutofit/>
          </a:bodyPr>
          <a:lstStyle>
            <a:lvl1pPr>
              <a:defRPr sz="2400"/>
            </a:lvl1pPr>
          </a:lstStyle>
          <a:p>
            <a:r>
              <a:rPr lang="en-US"/>
              <a:t>Click to edit Master title style</a:t>
            </a:r>
            <a:endParaRPr lang="en-US" dirty="0"/>
          </a:p>
        </p:txBody>
      </p:sp>
      <p:sp>
        <p:nvSpPr>
          <p:cNvPr id="3" name="Content Placeholder 2"/>
          <p:cNvSpPr>
            <a:spLocks noGrp="1"/>
          </p:cNvSpPr>
          <p:nvPr>
            <p:ph sz="half" idx="1"/>
          </p:nvPr>
        </p:nvSpPr>
        <p:spPr>
          <a:xfrm>
            <a:off x="337772" y="1120868"/>
            <a:ext cx="4045324" cy="3447459"/>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55777" y="1120868"/>
            <a:ext cx="4045324" cy="3447459"/>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3" name="Text Placeholder 6">
            <a:extLst>
              <a:ext uri="{FF2B5EF4-FFF2-40B4-BE49-F238E27FC236}">
                <a16:creationId xmlns:a16="http://schemas.microsoft.com/office/drawing/2014/main" id="{DA35CA0A-F4F9-7D41-B576-6F61E9F7872B}"/>
              </a:ext>
            </a:extLst>
          </p:cNvPr>
          <p:cNvSpPr>
            <a:spLocks noGrp="1"/>
          </p:cNvSpPr>
          <p:nvPr>
            <p:ph type="body" sz="quarter" idx="13" hasCustomPrompt="1"/>
          </p:nvPr>
        </p:nvSpPr>
        <p:spPr>
          <a:xfrm>
            <a:off x="4572000" y="4631560"/>
            <a:ext cx="4229100" cy="182376"/>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3B12376D-8655-7F47-8D19-F8522E44C87B}"/>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47-10780-30</a:t>
            </a:r>
            <a:endParaRPr lang="en-US" dirty="0"/>
          </a:p>
        </p:txBody>
      </p:sp>
      <p:sp>
        <p:nvSpPr>
          <p:cNvPr id="25" name="Date Placeholder 15">
            <a:extLst>
              <a:ext uri="{FF2B5EF4-FFF2-40B4-BE49-F238E27FC236}">
                <a16:creationId xmlns:a16="http://schemas.microsoft.com/office/drawing/2014/main" id="{30DE3E6F-B536-C24F-A25D-404A3508DBDA}"/>
              </a:ext>
            </a:extLst>
          </p:cNvPr>
          <p:cNvSpPr>
            <a:spLocks noGrp="1"/>
          </p:cNvSpPr>
          <p:nvPr>
            <p:ph type="dt" sz="half" idx="14"/>
          </p:nvPr>
        </p:nvSpPr>
        <p:spPr>
          <a:xfrm>
            <a:off x="3543300" y="4631559"/>
            <a:ext cx="561415"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2024/11/14</a:t>
            </a:r>
            <a:endParaRPr lang="en-US" dirty="0"/>
          </a:p>
        </p:txBody>
      </p:sp>
      <p:sp>
        <p:nvSpPr>
          <p:cNvPr id="26" name="Slide Number Placeholder 16">
            <a:extLst>
              <a:ext uri="{FF2B5EF4-FFF2-40B4-BE49-F238E27FC236}">
                <a16:creationId xmlns:a16="http://schemas.microsoft.com/office/drawing/2014/main" id="{84B0E858-C541-F44C-8AF1-801B26CBE71D}"/>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2" name="Picture 11">
            <a:extLst>
              <a:ext uri="{FF2B5EF4-FFF2-40B4-BE49-F238E27FC236}">
                <a16:creationId xmlns:a16="http://schemas.microsoft.com/office/drawing/2014/main" id="{F06690FD-CA4D-0644-B27D-65F3AE598AC1}"/>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3279445773"/>
      </p:ext>
    </p:extLst>
  </p:cSld>
  <p:clrMapOvr>
    <a:masterClrMapping/>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48010" y="1118895"/>
            <a:ext cx="4160411" cy="619651"/>
          </a:xfrm>
          <a:solidFill>
            <a:schemeClr val="tx1"/>
          </a:solidFill>
        </p:spPr>
        <p:txBody>
          <a:bodyPr lIns="274320" anchor="ctr">
            <a:normAutofit/>
          </a:bodyPr>
          <a:lstStyle>
            <a:lvl1pPr marL="0" indent="0">
              <a:buNone/>
              <a:defRPr sz="1500" b="0" i="0">
                <a:solidFill>
                  <a:schemeClr val="bg1"/>
                </a:solidFill>
                <a:latin typeface="Calibri" panose="020F050202020403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337772" y="1738546"/>
            <a:ext cx="4160411" cy="2816385"/>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1" y="1118895"/>
            <a:ext cx="4177077" cy="619651"/>
          </a:xfrm>
          <a:solidFill>
            <a:schemeClr val="accent2"/>
          </a:solidFill>
        </p:spPr>
        <p:txBody>
          <a:bodyPr lIns="274320" anchor="ctr">
            <a:normAutofit/>
          </a:bodyPr>
          <a:lstStyle>
            <a:lvl1pPr marL="0" indent="0">
              <a:buNone/>
              <a:defRPr sz="1500" b="0" i="0">
                <a:solidFill>
                  <a:schemeClr val="bg1"/>
                </a:solidFill>
                <a:latin typeface="Calibri" panose="020F050202020403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1738546"/>
            <a:ext cx="4177078" cy="2816385"/>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3" name="Title Placeholder 1"/>
          <p:cNvSpPr>
            <a:spLocks noGrp="1"/>
          </p:cNvSpPr>
          <p:nvPr>
            <p:ph type="title"/>
          </p:nvPr>
        </p:nvSpPr>
        <p:spPr>
          <a:xfrm>
            <a:off x="337771" y="336784"/>
            <a:ext cx="8463329" cy="687610"/>
          </a:xfrm>
          <a:prstGeom prst="rect">
            <a:avLst/>
          </a:prstGeom>
        </p:spPr>
        <p:txBody>
          <a:bodyPr vert="horz" lIns="0" tIns="0" rIns="0" bIns="0" rtlCol="0" anchor="b">
            <a:normAutofit/>
          </a:bodyPr>
          <a:lstStyle/>
          <a:p>
            <a:r>
              <a:rPr lang="en-US"/>
              <a:t>Click to edit Master title style</a:t>
            </a:r>
            <a:endParaRPr lang="en-US" dirty="0"/>
          </a:p>
        </p:txBody>
      </p:sp>
      <p:sp>
        <p:nvSpPr>
          <p:cNvPr id="19" name="Text Placeholder 6">
            <a:extLst>
              <a:ext uri="{FF2B5EF4-FFF2-40B4-BE49-F238E27FC236}">
                <a16:creationId xmlns:a16="http://schemas.microsoft.com/office/drawing/2014/main" id="{A53A36E8-CFC0-494B-A166-8FA75F97A9FB}"/>
              </a:ext>
            </a:extLst>
          </p:cNvPr>
          <p:cNvSpPr>
            <a:spLocks noGrp="1"/>
          </p:cNvSpPr>
          <p:nvPr>
            <p:ph type="body" sz="quarter" idx="12" hasCustomPrompt="1"/>
          </p:nvPr>
        </p:nvSpPr>
        <p:spPr>
          <a:xfrm>
            <a:off x="4572000" y="4577875"/>
            <a:ext cx="4229100" cy="236061"/>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5" name="Footer Placeholder 13">
            <a:extLst>
              <a:ext uri="{FF2B5EF4-FFF2-40B4-BE49-F238E27FC236}">
                <a16:creationId xmlns:a16="http://schemas.microsoft.com/office/drawing/2014/main" id="{7A7E5DF0-EA6C-4F46-8673-DAB41F8C8944}"/>
              </a:ext>
            </a:extLst>
          </p:cNvPr>
          <p:cNvSpPr>
            <a:spLocks noGrp="1"/>
          </p:cNvSpPr>
          <p:nvPr>
            <p:ph type="ftr" sz="quarter" idx="1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47-10780-30</a:t>
            </a:r>
            <a:endParaRPr lang="en-US" dirty="0"/>
          </a:p>
        </p:txBody>
      </p:sp>
      <p:sp>
        <p:nvSpPr>
          <p:cNvPr id="26" name="Date Placeholder 15">
            <a:extLst>
              <a:ext uri="{FF2B5EF4-FFF2-40B4-BE49-F238E27FC236}">
                <a16:creationId xmlns:a16="http://schemas.microsoft.com/office/drawing/2014/main" id="{850EA48C-8442-A149-82D4-232881E7B071}"/>
              </a:ext>
            </a:extLst>
          </p:cNvPr>
          <p:cNvSpPr>
            <a:spLocks noGrp="1"/>
          </p:cNvSpPr>
          <p:nvPr>
            <p:ph type="dt" sz="half" idx="14"/>
          </p:nvPr>
        </p:nvSpPr>
        <p:spPr>
          <a:xfrm>
            <a:off x="3543300" y="4631559"/>
            <a:ext cx="561415"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2024/11/14</a:t>
            </a:r>
            <a:endParaRPr lang="en-US" dirty="0"/>
          </a:p>
        </p:txBody>
      </p:sp>
      <p:sp>
        <p:nvSpPr>
          <p:cNvPr id="27" name="Slide Number Placeholder 16">
            <a:extLst>
              <a:ext uri="{FF2B5EF4-FFF2-40B4-BE49-F238E27FC236}">
                <a16:creationId xmlns:a16="http://schemas.microsoft.com/office/drawing/2014/main" id="{052ECD76-B8D6-D740-958D-FD1FFBCCB1CD}"/>
              </a:ext>
            </a:extLst>
          </p:cNvPr>
          <p:cNvSpPr>
            <a:spLocks noGrp="1"/>
          </p:cNvSpPr>
          <p:nvPr>
            <p:ph type="sldNum" sz="quarter" idx="15"/>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4" name="Picture 13">
            <a:extLst>
              <a:ext uri="{FF2B5EF4-FFF2-40B4-BE49-F238E27FC236}">
                <a16:creationId xmlns:a16="http://schemas.microsoft.com/office/drawing/2014/main" id="{171DA01C-B084-0149-BDF9-2157DB1F60E9}"/>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4020066503"/>
      </p:ext>
    </p:extLst>
  </p:cSld>
  <p:clrMapOvr>
    <a:masterClrMapping/>
  </p:clrMapOvr>
  <p:transitio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17" name="Title Placeholder 1"/>
          <p:cNvSpPr>
            <a:spLocks noGrp="1"/>
          </p:cNvSpPr>
          <p:nvPr>
            <p:ph type="title"/>
          </p:nvPr>
        </p:nvSpPr>
        <p:spPr>
          <a:xfrm>
            <a:off x="337771" y="345180"/>
            <a:ext cx="8463329" cy="712295"/>
          </a:xfrm>
          <a:prstGeom prst="rect">
            <a:avLst/>
          </a:prstGeom>
        </p:spPr>
        <p:txBody>
          <a:bodyPr vert="horz" lIns="0" tIns="0" rIns="0" bIns="0" rtlCol="0" anchor="ctr">
            <a:normAutofit/>
          </a:bodyPr>
          <a:lstStyle/>
          <a:p>
            <a:r>
              <a:rPr lang="en-US"/>
              <a:t>Click to edit Master title style</a:t>
            </a:r>
            <a:endParaRPr lang="en-US" dirty="0"/>
          </a:p>
        </p:txBody>
      </p:sp>
      <p:sp>
        <p:nvSpPr>
          <p:cNvPr id="20" name="Text Placeholder 6">
            <a:extLst>
              <a:ext uri="{FF2B5EF4-FFF2-40B4-BE49-F238E27FC236}">
                <a16:creationId xmlns:a16="http://schemas.microsoft.com/office/drawing/2014/main" id="{A376336E-E3C5-4A40-A87A-4F3D569296EF}"/>
              </a:ext>
            </a:extLst>
          </p:cNvPr>
          <p:cNvSpPr>
            <a:spLocks noGrp="1"/>
          </p:cNvSpPr>
          <p:nvPr>
            <p:ph type="body" sz="quarter" idx="12" hasCustomPrompt="1"/>
          </p:nvPr>
        </p:nvSpPr>
        <p:spPr>
          <a:xfrm>
            <a:off x="4572000" y="4577875"/>
            <a:ext cx="4229100" cy="236061"/>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1" name="Footer Placeholder 13">
            <a:extLst>
              <a:ext uri="{FF2B5EF4-FFF2-40B4-BE49-F238E27FC236}">
                <a16:creationId xmlns:a16="http://schemas.microsoft.com/office/drawing/2014/main" id="{A7D3DA7C-E175-A240-8233-00C041DFF524}"/>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47-10780-30</a:t>
            </a:r>
            <a:endParaRPr lang="en-US" dirty="0"/>
          </a:p>
        </p:txBody>
      </p:sp>
      <p:sp>
        <p:nvSpPr>
          <p:cNvPr id="22" name="Date Placeholder 15">
            <a:extLst>
              <a:ext uri="{FF2B5EF4-FFF2-40B4-BE49-F238E27FC236}">
                <a16:creationId xmlns:a16="http://schemas.microsoft.com/office/drawing/2014/main" id="{89D29B2E-ECA5-BC4D-8C09-76F1B34ED8C0}"/>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2024/11/14</a:t>
            </a:r>
            <a:endParaRPr lang="en-US" dirty="0"/>
          </a:p>
        </p:txBody>
      </p:sp>
      <p:sp>
        <p:nvSpPr>
          <p:cNvPr id="23" name="Slide Number Placeholder 16">
            <a:extLst>
              <a:ext uri="{FF2B5EF4-FFF2-40B4-BE49-F238E27FC236}">
                <a16:creationId xmlns:a16="http://schemas.microsoft.com/office/drawing/2014/main" id="{853C781D-D726-304A-94A9-D694E41994F8}"/>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0" name="Picture 9">
            <a:extLst>
              <a:ext uri="{FF2B5EF4-FFF2-40B4-BE49-F238E27FC236}">
                <a16:creationId xmlns:a16="http://schemas.microsoft.com/office/drawing/2014/main" id="{922AD1EC-5709-5A4F-A12D-5CD0DA1860A3}"/>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2955495236"/>
      </p:ext>
    </p:extLst>
  </p:cSld>
  <p:clrMapOvr>
    <a:masterClrMapping/>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9" name="Text Placeholder 6">
            <a:extLst>
              <a:ext uri="{FF2B5EF4-FFF2-40B4-BE49-F238E27FC236}">
                <a16:creationId xmlns:a16="http://schemas.microsoft.com/office/drawing/2014/main" id="{AEC93CEB-E220-4445-9DFB-075540E07300}"/>
              </a:ext>
            </a:extLst>
          </p:cNvPr>
          <p:cNvSpPr>
            <a:spLocks noGrp="1"/>
          </p:cNvSpPr>
          <p:nvPr>
            <p:ph type="body" sz="quarter" idx="12" hasCustomPrompt="1"/>
          </p:nvPr>
        </p:nvSpPr>
        <p:spPr>
          <a:xfrm>
            <a:off x="4679443" y="4631560"/>
            <a:ext cx="4121657" cy="182376"/>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0" name="Footer Placeholder 13">
            <a:extLst>
              <a:ext uri="{FF2B5EF4-FFF2-40B4-BE49-F238E27FC236}">
                <a16:creationId xmlns:a16="http://schemas.microsoft.com/office/drawing/2014/main" id="{08ABC8E8-9CD1-E146-B4E5-0F9CEB077E13}"/>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47-10780-30</a:t>
            </a:r>
            <a:endParaRPr lang="en-US" dirty="0"/>
          </a:p>
        </p:txBody>
      </p:sp>
      <p:sp>
        <p:nvSpPr>
          <p:cNvPr id="21" name="Date Placeholder 15">
            <a:extLst>
              <a:ext uri="{FF2B5EF4-FFF2-40B4-BE49-F238E27FC236}">
                <a16:creationId xmlns:a16="http://schemas.microsoft.com/office/drawing/2014/main" id="{DCDEF6CF-72A2-DD47-B64C-A22ED55BB39A}"/>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2024/11/14</a:t>
            </a:r>
            <a:endParaRPr lang="en-US" dirty="0"/>
          </a:p>
        </p:txBody>
      </p:sp>
      <p:sp>
        <p:nvSpPr>
          <p:cNvPr id="22" name="Slide Number Placeholder 16">
            <a:extLst>
              <a:ext uri="{FF2B5EF4-FFF2-40B4-BE49-F238E27FC236}">
                <a16:creationId xmlns:a16="http://schemas.microsoft.com/office/drawing/2014/main" id="{66C973C8-DDD1-E14E-A8FC-BD5DA5BC438D}"/>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9" name="Picture 8">
            <a:extLst>
              <a:ext uri="{FF2B5EF4-FFF2-40B4-BE49-F238E27FC236}">
                <a16:creationId xmlns:a16="http://schemas.microsoft.com/office/drawing/2014/main" id="{3D0628E9-03C9-9F46-A406-C1CCEDB65DBD}"/>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1178667872"/>
      </p:ext>
    </p:extLst>
  </p:cSld>
  <p:clrMapOvr>
    <a:masterClrMapping/>
  </p:clrMapOvr>
  <p:transitio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Disclosures">
    <p:bg>
      <p:bgPr>
        <a:solidFill>
          <a:schemeClr val="bg1">
            <a:lumMod val="95000"/>
          </a:schemeClr>
        </a:solidFill>
        <a:effectLst/>
      </p:bgPr>
    </p:bg>
    <p:spTree>
      <p:nvGrpSpPr>
        <p:cNvPr id="1" name=""/>
        <p:cNvGrpSpPr/>
        <p:nvPr/>
      </p:nvGrpSpPr>
      <p:grpSpPr>
        <a:xfrm>
          <a:off x="0" y="0"/>
          <a:ext cx="0" cy="0"/>
          <a:chOff x="0" y="0"/>
          <a:chExt cx="0" cy="0"/>
        </a:xfrm>
      </p:grpSpPr>
      <p:sp>
        <p:nvSpPr>
          <p:cNvPr id="6" name="Content Placeholder 2"/>
          <p:cNvSpPr>
            <a:spLocks noGrp="1"/>
          </p:cNvSpPr>
          <p:nvPr>
            <p:ph idx="1"/>
          </p:nvPr>
        </p:nvSpPr>
        <p:spPr>
          <a:xfrm>
            <a:off x="337772" y="434872"/>
            <a:ext cx="8463328" cy="3940728"/>
          </a:xfrm>
        </p:spPr>
        <p:txBody>
          <a:bodyPr>
            <a:normAutofit/>
          </a:bodyPr>
          <a:lstStyle>
            <a:lvl1pPr marL="0" indent="0">
              <a:buNone/>
              <a:defRPr sz="1050" b="0" i="0">
                <a:latin typeface="Calibri Light" panose="020F0302020204030204" pitchFamily="34" charset="0"/>
                <a:cs typeface="Calibri Light" panose="020F0302020204030204" pitchFamily="34" charset="0"/>
              </a:defRPr>
            </a:lvl1pPr>
            <a:lvl2pPr marL="342900" indent="0">
              <a:buNone/>
              <a:defRPr sz="1200"/>
            </a:lvl2pPr>
            <a:lvl3pPr marL="685800" indent="0">
              <a:buNone/>
              <a:defRPr sz="1050"/>
            </a:lvl3pPr>
            <a:lvl4pPr marL="1028700" indent="0">
              <a:buNone/>
              <a:defRPr sz="900"/>
            </a:lvl4pPr>
            <a:lvl5pPr marL="1371600" indent="0">
              <a:buNone/>
              <a:defRPr sz="900"/>
            </a:lvl5pPr>
          </a:lstStyle>
          <a:p>
            <a:pPr lvl="0"/>
            <a:r>
              <a:rPr lang="en-US"/>
              <a:t>Click to edit Master text styles</a:t>
            </a:r>
          </a:p>
        </p:txBody>
      </p:sp>
      <p:sp>
        <p:nvSpPr>
          <p:cNvPr id="14" name="Text Placeholder 6">
            <a:extLst>
              <a:ext uri="{FF2B5EF4-FFF2-40B4-BE49-F238E27FC236}">
                <a16:creationId xmlns:a16="http://schemas.microsoft.com/office/drawing/2014/main" id="{E1CE1609-91E1-6944-B1B4-468C2D6686DB}"/>
              </a:ext>
            </a:extLst>
          </p:cNvPr>
          <p:cNvSpPr>
            <a:spLocks noGrp="1"/>
          </p:cNvSpPr>
          <p:nvPr>
            <p:ph type="body" sz="quarter" idx="12" hasCustomPrompt="1"/>
          </p:nvPr>
        </p:nvSpPr>
        <p:spPr>
          <a:xfrm>
            <a:off x="4572000" y="4577875"/>
            <a:ext cx="4229100" cy="236061"/>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15" name="Footer Placeholder 13">
            <a:extLst>
              <a:ext uri="{FF2B5EF4-FFF2-40B4-BE49-F238E27FC236}">
                <a16:creationId xmlns:a16="http://schemas.microsoft.com/office/drawing/2014/main" id="{A4E943E9-F512-7A4C-884C-A8BCE7664A7F}"/>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47-10780-30</a:t>
            </a:r>
            <a:endParaRPr lang="en-US" dirty="0"/>
          </a:p>
        </p:txBody>
      </p:sp>
      <p:sp>
        <p:nvSpPr>
          <p:cNvPr id="16" name="Date Placeholder 15">
            <a:extLst>
              <a:ext uri="{FF2B5EF4-FFF2-40B4-BE49-F238E27FC236}">
                <a16:creationId xmlns:a16="http://schemas.microsoft.com/office/drawing/2014/main" id="{BC8F6A6D-EED1-164B-A2F8-204F42C3B841}"/>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r>
              <a:rPr lang="en-US"/>
              <a:t>2024/11/14</a:t>
            </a:r>
            <a:endParaRPr lang="en-US" dirty="0"/>
          </a:p>
        </p:txBody>
      </p:sp>
      <p:sp>
        <p:nvSpPr>
          <p:cNvPr id="17" name="Slide Number Placeholder 16">
            <a:extLst>
              <a:ext uri="{FF2B5EF4-FFF2-40B4-BE49-F238E27FC236}">
                <a16:creationId xmlns:a16="http://schemas.microsoft.com/office/drawing/2014/main" id="{87C95099-63D8-C64B-8242-7313B31C32D1}"/>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1" name="Picture 10">
            <a:extLst>
              <a:ext uri="{FF2B5EF4-FFF2-40B4-BE49-F238E27FC236}">
                <a16:creationId xmlns:a16="http://schemas.microsoft.com/office/drawing/2014/main" id="{60D263B2-8AD7-C54E-AF69-37D4F7661DF0}"/>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1581300809"/>
      </p:ext>
    </p:extLst>
  </p:cSld>
  <p:clrMapOvr>
    <a:masterClrMapping/>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Disclosures">
    <p:bg>
      <p:bgPr>
        <a:solidFill>
          <a:schemeClr val="bg1">
            <a:lumMod val="95000"/>
          </a:schemeClr>
        </a:solidFill>
        <a:effectLst/>
      </p:bgPr>
    </p:bg>
    <p:spTree>
      <p:nvGrpSpPr>
        <p:cNvPr id="1" name=""/>
        <p:cNvGrpSpPr/>
        <p:nvPr/>
      </p:nvGrpSpPr>
      <p:grpSpPr>
        <a:xfrm>
          <a:off x="0" y="0"/>
          <a:ext cx="0" cy="0"/>
          <a:chOff x="0" y="0"/>
          <a:chExt cx="0" cy="0"/>
        </a:xfrm>
      </p:grpSpPr>
      <p:sp>
        <p:nvSpPr>
          <p:cNvPr id="6" name="Content Placeholder 2"/>
          <p:cNvSpPr>
            <a:spLocks noGrp="1"/>
          </p:cNvSpPr>
          <p:nvPr>
            <p:ph idx="1"/>
          </p:nvPr>
        </p:nvSpPr>
        <p:spPr>
          <a:xfrm>
            <a:off x="337772" y="434872"/>
            <a:ext cx="8463328" cy="3940728"/>
          </a:xfrm>
        </p:spPr>
        <p:txBody>
          <a:bodyPr>
            <a:normAutofit/>
          </a:bodyPr>
          <a:lstStyle>
            <a:lvl1pPr marL="0" indent="0">
              <a:buNone/>
              <a:defRPr sz="1050" b="0" i="0">
                <a:latin typeface="Calibri Light" panose="020F0302020204030204" pitchFamily="34" charset="0"/>
                <a:cs typeface="Calibri Light" panose="020F0302020204030204" pitchFamily="34" charset="0"/>
              </a:defRPr>
            </a:lvl1pPr>
            <a:lvl2pPr marL="342900" indent="0">
              <a:buNone/>
              <a:defRPr sz="1200"/>
            </a:lvl2pPr>
            <a:lvl3pPr marL="685800" indent="0">
              <a:buNone/>
              <a:defRPr sz="1050"/>
            </a:lvl3pPr>
            <a:lvl4pPr marL="1028700" indent="0">
              <a:buNone/>
              <a:defRPr sz="900"/>
            </a:lvl4pPr>
            <a:lvl5pPr marL="1371600" indent="0">
              <a:buNone/>
              <a:defRPr sz="900"/>
            </a:lvl5pPr>
          </a:lstStyle>
          <a:p>
            <a:pPr lvl="0"/>
            <a:r>
              <a:rPr lang="en-US"/>
              <a:t>Click to edit Master text styles</a:t>
            </a:r>
          </a:p>
        </p:txBody>
      </p:sp>
      <p:sp>
        <p:nvSpPr>
          <p:cNvPr id="14" name="Text Placeholder 6">
            <a:extLst>
              <a:ext uri="{FF2B5EF4-FFF2-40B4-BE49-F238E27FC236}">
                <a16:creationId xmlns:a16="http://schemas.microsoft.com/office/drawing/2014/main" id="{E1CE1609-91E1-6944-B1B4-468C2D6686DB}"/>
              </a:ext>
            </a:extLst>
          </p:cNvPr>
          <p:cNvSpPr>
            <a:spLocks noGrp="1"/>
          </p:cNvSpPr>
          <p:nvPr>
            <p:ph type="body" sz="quarter" idx="12" hasCustomPrompt="1"/>
          </p:nvPr>
        </p:nvSpPr>
        <p:spPr>
          <a:xfrm>
            <a:off x="4572000" y="4577875"/>
            <a:ext cx="4229100" cy="236061"/>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15" name="Footer Placeholder 13">
            <a:extLst>
              <a:ext uri="{FF2B5EF4-FFF2-40B4-BE49-F238E27FC236}">
                <a16:creationId xmlns:a16="http://schemas.microsoft.com/office/drawing/2014/main" id="{A4E943E9-F512-7A4C-884C-A8BCE7664A7F}"/>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47-10780-30</a:t>
            </a:r>
            <a:endParaRPr lang="en-US" dirty="0"/>
          </a:p>
        </p:txBody>
      </p:sp>
      <p:sp>
        <p:nvSpPr>
          <p:cNvPr id="16" name="Date Placeholder 15">
            <a:extLst>
              <a:ext uri="{FF2B5EF4-FFF2-40B4-BE49-F238E27FC236}">
                <a16:creationId xmlns:a16="http://schemas.microsoft.com/office/drawing/2014/main" id="{BC8F6A6D-EED1-164B-A2F8-204F42C3B841}"/>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r>
              <a:rPr lang="en-US"/>
              <a:t>2024/11/14</a:t>
            </a:r>
            <a:endParaRPr lang="en-US" dirty="0"/>
          </a:p>
        </p:txBody>
      </p:sp>
      <p:sp>
        <p:nvSpPr>
          <p:cNvPr id="17" name="Slide Number Placeholder 16">
            <a:extLst>
              <a:ext uri="{FF2B5EF4-FFF2-40B4-BE49-F238E27FC236}">
                <a16:creationId xmlns:a16="http://schemas.microsoft.com/office/drawing/2014/main" id="{87C95099-63D8-C64B-8242-7313B31C32D1}"/>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9" name="Picture 8">
            <a:extLst>
              <a:ext uri="{FF2B5EF4-FFF2-40B4-BE49-F238E27FC236}">
                <a16:creationId xmlns:a16="http://schemas.microsoft.com/office/drawing/2014/main" id="{46C1ABB6-899B-354F-A3E7-0EE1EC052359}"/>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2279750225"/>
      </p:ext>
    </p:extLst>
  </p:cSld>
  <p:clrMapOvr>
    <a:masterClrMapping/>
  </p:clrMapOvr>
  <p:transitio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hank you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42900" y="1153435"/>
            <a:ext cx="5478193" cy="1425459"/>
          </a:xfrm>
        </p:spPr>
        <p:txBody>
          <a:bodyPr anchor="b">
            <a:normAutofit/>
          </a:bodyPr>
          <a:lstStyle>
            <a:lvl1pPr algn="l">
              <a:defRPr sz="3600" b="0" i="0">
                <a:solidFill>
                  <a:schemeClr val="bg1"/>
                </a:solidFill>
                <a:latin typeface="Calibri" panose="020F0502020204030204" pitchFamily="34" charset="0"/>
              </a:defRPr>
            </a:lvl1pPr>
          </a:lstStyle>
          <a:p>
            <a:r>
              <a:rPr lang="en-US"/>
              <a:t>Click to edit Master title style</a:t>
            </a:r>
            <a:endParaRPr lang="en-US" dirty="0"/>
          </a:p>
        </p:txBody>
      </p:sp>
      <p:sp>
        <p:nvSpPr>
          <p:cNvPr id="3" name="Subtitle 2"/>
          <p:cNvSpPr>
            <a:spLocks noGrp="1"/>
          </p:cNvSpPr>
          <p:nvPr>
            <p:ph type="subTitle" idx="1" hasCustomPrompt="1"/>
          </p:nvPr>
        </p:nvSpPr>
        <p:spPr>
          <a:xfrm>
            <a:off x="342900" y="3130330"/>
            <a:ext cx="4045929" cy="1245271"/>
          </a:xfrm>
        </p:spPr>
        <p:txBody>
          <a:bodyPr>
            <a:normAutofit/>
          </a:bodyPr>
          <a:lstStyle>
            <a:lvl1pPr marL="0" indent="0" algn="l">
              <a:buNone/>
              <a:defRPr sz="1200" b="0" i="0">
                <a:solidFill>
                  <a:schemeClr val="bg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12" name="Subtitle 2"/>
          <p:cNvSpPr txBox="1">
            <a:spLocks/>
          </p:cNvSpPr>
          <p:nvPr userDrawn="1"/>
        </p:nvSpPr>
        <p:spPr>
          <a:xfrm>
            <a:off x="4891218" y="3130330"/>
            <a:ext cx="3886199" cy="1245271"/>
          </a:xfrm>
          <a:prstGeom prst="rect">
            <a:avLst/>
          </a:prstGeom>
        </p:spPr>
        <p:txBody>
          <a:bodyPr vert="horz" lIns="68580" tIns="34290" rIns="68580" bIns="3429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200" b="0" i="0" dirty="0">
                <a:latin typeface="Calibri" panose="020F0502020204030204" pitchFamily="34" charset="0"/>
                <a:cs typeface="Calibri" panose="020F0502020204030204" pitchFamily="34" charset="0"/>
              </a:rPr>
              <a:t>SecurityBenefit.com</a:t>
            </a:r>
          </a:p>
          <a:p>
            <a:r>
              <a:rPr lang="en-US" sz="1200" b="0" i="0" dirty="0">
                <a:latin typeface="Calibri" panose="020F0502020204030204" pitchFamily="34" charset="0"/>
                <a:cs typeface="Calibri" panose="020F0502020204030204" pitchFamily="34" charset="0"/>
              </a:rPr>
              <a:t>—</a:t>
            </a:r>
          </a:p>
          <a:p>
            <a:r>
              <a:rPr lang="en-US" sz="1200" b="0" i="0" dirty="0">
                <a:latin typeface="Calibri" panose="020F0502020204030204" pitchFamily="34" charset="0"/>
                <a:cs typeface="Calibri" panose="020F0502020204030204" pitchFamily="34" charset="0"/>
              </a:rPr>
              <a:t>One Security Benefit Place</a:t>
            </a:r>
          </a:p>
          <a:p>
            <a:r>
              <a:rPr lang="en-US" sz="1200" b="0" i="0" dirty="0">
                <a:latin typeface="Calibri" panose="020F0502020204030204" pitchFamily="34" charset="0"/>
                <a:cs typeface="Calibri" panose="020F0502020204030204" pitchFamily="34" charset="0"/>
              </a:rPr>
              <a:t>Topeka, KS 66636</a:t>
            </a:r>
          </a:p>
        </p:txBody>
      </p:sp>
      <p:sp>
        <p:nvSpPr>
          <p:cNvPr id="9" name="Text Placeholder 6">
            <a:extLst>
              <a:ext uri="{FF2B5EF4-FFF2-40B4-BE49-F238E27FC236}">
                <a16:creationId xmlns:a16="http://schemas.microsoft.com/office/drawing/2014/main" id="{9660DC25-1A28-3046-A149-F05D6AFCA69B}"/>
              </a:ext>
            </a:extLst>
          </p:cNvPr>
          <p:cNvSpPr>
            <a:spLocks noGrp="1"/>
          </p:cNvSpPr>
          <p:nvPr>
            <p:ph type="body" sz="quarter" idx="12" hasCustomPrompt="1"/>
          </p:nvPr>
        </p:nvSpPr>
        <p:spPr>
          <a:xfrm>
            <a:off x="4572000" y="4533216"/>
            <a:ext cx="4229100" cy="280720"/>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pic>
        <p:nvPicPr>
          <p:cNvPr id="8" name="Picture 7">
            <a:extLst>
              <a:ext uri="{FF2B5EF4-FFF2-40B4-BE49-F238E27FC236}">
                <a16:creationId xmlns:a16="http://schemas.microsoft.com/office/drawing/2014/main" id="{3BFB3035-434D-A544-8DFC-AA79B53E2CF0}"/>
              </a:ext>
            </a:extLst>
          </p:cNvPr>
          <p:cNvPicPr>
            <a:picLocks noChangeAspect="1"/>
          </p:cNvPicPr>
          <p:nvPr userDrawn="1"/>
        </p:nvPicPr>
        <p:blipFill>
          <a:blip r:embed="rId2"/>
          <a:srcRect/>
          <a:stretch/>
        </p:blipFill>
        <p:spPr>
          <a:xfrm>
            <a:off x="5714994" y="0"/>
            <a:ext cx="3429007" cy="2063119"/>
          </a:xfrm>
          <a:prstGeom prst="rect">
            <a:avLst/>
          </a:prstGeom>
        </p:spPr>
      </p:pic>
      <p:pic>
        <p:nvPicPr>
          <p:cNvPr id="11" name="Picture 10">
            <a:extLst>
              <a:ext uri="{FF2B5EF4-FFF2-40B4-BE49-F238E27FC236}">
                <a16:creationId xmlns:a16="http://schemas.microsoft.com/office/drawing/2014/main" id="{244F2883-DAE7-B842-8CAD-2F2D5953482F}"/>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342900" y="4533216"/>
            <a:ext cx="1521424" cy="280720"/>
          </a:xfrm>
          <a:prstGeom prst="rect">
            <a:avLst/>
          </a:prstGeom>
        </p:spPr>
      </p:pic>
    </p:spTree>
    <p:extLst>
      <p:ext uri="{BB962C8B-B14F-4D97-AF65-F5344CB8AC3E}">
        <p14:creationId xmlns:p14="http://schemas.microsoft.com/office/powerpoint/2010/main" val="3923890537"/>
      </p:ext>
    </p:extLst>
  </p:cSld>
  <p:clrMapOvr>
    <a:masterClrMapping/>
  </p:clrMapOvr>
  <p:transition>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hank you Slide_Whit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42900" y="1143322"/>
            <a:ext cx="5478193" cy="1425459"/>
          </a:xfrm>
        </p:spPr>
        <p:txBody>
          <a:bodyPr anchor="b">
            <a:normAutofit/>
          </a:bodyPr>
          <a:lstStyle>
            <a:lvl1pPr algn="l">
              <a:defRPr sz="3600" b="0" i="0">
                <a:solidFill>
                  <a:schemeClr val="tx1"/>
                </a:solidFill>
                <a:latin typeface="Calibri" panose="020F0502020204030204" pitchFamily="34" charset="0"/>
              </a:defRPr>
            </a:lvl1pPr>
          </a:lstStyle>
          <a:p>
            <a:r>
              <a:rPr lang="en-US"/>
              <a:t>Click to edit Master title style</a:t>
            </a:r>
            <a:endParaRPr lang="en-US" dirty="0"/>
          </a:p>
        </p:txBody>
      </p:sp>
      <p:sp>
        <p:nvSpPr>
          <p:cNvPr id="3" name="Subtitle 2"/>
          <p:cNvSpPr>
            <a:spLocks noGrp="1"/>
          </p:cNvSpPr>
          <p:nvPr>
            <p:ph type="subTitle" idx="1" hasCustomPrompt="1"/>
          </p:nvPr>
        </p:nvSpPr>
        <p:spPr>
          <a:xfrm>
            <a:off x="342900" y="3109695"/>
            <a:ext cx="4045929" cy="1245271"/>
          </a:xfrm>
        </p:spPr>
        <p:txBody>
          <a:bodyPr>
            <a:normAutofit/>
          </a:bodyPr>
          <a:lstStyle>
            <a:lvl1pPr marL="0" indent="0" algn="l">
              <a:buNone/>
              <a:defRPr sz="1200" b="0" i="0">
                <a:solidFill>
                  <a:schemeClr val="tx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12" name="Subtitle 2"/>
          <p:cNvSpPr txBox="1">
            <a:spLocks/>
          </p:cNvSpPr>
          <p:nvPr userDrawn="1"/>
        </p:nvSpPr>
        <p:spPr>
          <a:xfrm>
            <a:off x="4891218" y="3130330"/>
            <a:ext cx="3886199" cy="1245271"/>
          </a:xfrm>
          <a:prstGeom prst="rect">
            <a:avLst/>
          </a:prstGeom>
        </p:spPr>
        <p:txBody>
          <a:bodyPr vert="horz" lIns="68580" tIns="34290" rIns="68580" bIns="3429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200" b="0" i="0" dirty="0">
                <a:solidFill>
                  <a:schemeClr val="tx1"/>
                </a:solidFill>
                <a:latin typeface="Calibri" panose="020F0502020204030204" pitchFamily="34" charset="0"/>
                <a:cs typeface="Calibri" panose="020F0502020204030204" pitchFamily="34" charset="0"/>
              </a:rPr>
              <a:t>SecurityBenefit.com</a:t>
            </a:r>
          </a:p>
          <a:p>
            <a:r>
              <a:rPr lang="en-US" sz="1200" b="0" i="0" dirty="0">
                <a:solidFill>
                  <a:schemeClr val="tx1"/>
                </a:solidFill>
                <a:latin typeface="Calibri" panose="020F0502020204030204" pitchFamily="34" charset="0"/>
                <a:cs typeface="Calibri" panose="020F0502020204030204" pitchFamily="34" charset="0"/>
              </a:rPr>
              <a:t>—</a:t>
            </a:r>
          </a:p>
          <a:p>
            <a:r>
              <a:rPr lang="en-US" sz="1200" b="0" i="0" dirty="0">
                <a:solidFill>
                  <a:schemeClr val="tx1"/>
                </a:solidFill>
                <a:latin typeface="Calibri" panose="020F0502020204030204" pitchFamily="34" charset="0"/>
                <a:cs typeface="Calibri" panose="020F0502020204030204" pitchFamily="34" charset="0"/>
              </a:rPr>
              <a:t>One Security Benefit Place</a:t>
            </a:r>
          </a:p>
          <a:p>
            <a:r>
              <a:rPr lang="en-US" sz="1200" b="0" i="0" dirty="0">
                <a:solidFill>
                  <a:schemeClr val="tx1"/>
                </a:solidFill>
                <a:latin typeface="Calibri" panose="020F0502020204030204" pitchFamily="34" charset="0"/>
                <a:cs typeface="Calibri" panose="020F0502020204030204" pitchFamily="34" charset="0"/>
              </a:rPr>
              <a:t>Topeka, KS 66636</a:t>
            </a:r>
          </a:p>
        </p:txBody>
      </p:sp>
      <p:sp>
        <p:nvSpPr>
          <p:cNvPr id="9" name="Text Placeholder 6">
            <a:extLst>
              <a:ext uri="{FF2B5EF4-FFF2-40B4-BE49-F238E27FC236}">
                <a16:creationId xmlns:a16="http://schemas.microsoft.com/office/drawing/2014/main" id="{5770DB2E-B1C3-8046-B1A2-47691979D5BE}"/>
              </a:ext>
            </a:extLst>
          </p:cNvPr>
          <p:cNvSpPr>
            <a:spLocks noGrp="1"/>
          </p:cNvSpPr>
          <p:nvPr>
            <p:ph type="body" sz="quarter" idx="12" hasCustomPrompt="1"/>
          </p:nvPr>
        </p:nvSpPr>
        <p:spPr>
          <a:xfrm>
            <a:off x="4572000" y="4533216"/>
            <a:ext cx="4229100" cy="280720"/>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pic>
        <p:nvPicPr>
          <p:cNvPr id="10" name="Picture 9">
            <a:extLst>
              <a:ext uri="{FF2B5EF4-FFF2-40B4-BE49-F238E27FC236}">
                <a16:creationId xmlns:a16="http://schemas.microsoft.com/office/drawing/2014/main" id="{D990701F-CA80-3043-A596-C15E55D1EA3A}"/>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714993" y="1026"/>
            <a:ext cx="3429008" cy="2063120"/>
          </a:xfrm>
          <a:prstGeom prst="rect">
            <a:avLst/>
          </a:prstGeom>
        </p:spPr>
      </p:pic>
      <p:pic>
        <p:nvPicPr>
          <p:cNvPr id="11" name="Picture 10">
            <a:extLst>
              <a:ext uri="{FF2B5EF4-FFF2-40B4-BE49-F238E27FC236}">
                <a16:creationId xmlns:a16="http://schemas.microsoft.com/office/drawing/2014/main" id="{9C950527-DB68-E949-8CE5-4542CC9A51B9}"/>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346296" y="4533216"/>
            <a:ext cx="1514633" cy="280720"/>
          </a:xfrm>
          <a:prstGeom prst="rect">
            <a:avLst/>
          </a:prstGeom>
        </p:spPr>
      </p:pic>
    </p:spTree>
    <p:extLst>
      <p:ext uri="{BB962C8B-B14F-4D97-AF65-F5344CB8AC3E}">
        <p14:creationId xmlns:p14="http://schemas.microsoft.com/office/powerpoint/2010/main" val="899343590"/>
      </p:ext>
    </p:extLst>
  </p:cSld>
  <p:clrMapOvr>
    <a:masterClrMapping/>
  </p:clrMapOvr>
  <p:transition>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1_Title and Content_white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469527" y="627906"/>
            <a:ext cx="8045824" cy="643634"/>
          </a:xfrm>
        </p:spPr>
        <p:txBody>
          <a:bodyPr>
            <a:normAutofit/>
          </a:bodyPr>
          <a:lstStyle>
            <a:lvl1pPr>
              <a:defRPr sz="24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69527" y="1373022"/>
            <a:ext cx="8045824" cy="3213167"/>
          </a:xfrm>
        </p:spPr>
        <p:txBody>
          <a:bodyPr>
            <a:normAutofit/>
          </a:bodyPr>
          <a:lstStyle>
            <a:lvl1pPr>
              <a:defRPr sz="1500" b="1"/>
            </a:lvl1pPr>
            <a:lvl2pPr>
              <a:defRPr sz="1350"/>
            </a:lvl2pPr>
            <a:lvl3pPr>
              <a:defRPr sz="1200"/>
            </a:lvl3pPr>
            <a:lvl4pPr>
              <a:defRPr sz="1050"/>
            </a:lvl4pPr>
            <a:lvl5pPr>
              <a:defRPr sz="105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TextBox 16"/>
          <p:cNvSpPr txBox="1"/>
          <p:nvPr userDrawn="1"/>
        </p:nvSpPr>
        <p:spPr>
          <a:xfrm>
            <a:off x="469527" y="178154"/>
            <a:ext cx="2938507" cy="228909"/>
          </a:xfrm>
          <a:prstGeom prst="rect">
            <a:avLst/>
          </a:prstGeom>
          <a:noFill/>
        </p:spPr>
        <p:txBody>
          <a:bodyPr wrap="square" rtlCol="0">
            <a:spAutoFit/>
          </a:bodyPr>
          <a:lstStyle/>
          <a:p>
            <a:pPr>
              <a:lnSpc>
                <a:spcPct val="150000"/>
              </a:lnSpc>
            </a:pPr>
            <a:r>
              <a:rPr lang="en-US" sz="675" dirty="0">
                <a:solidFill>
                  <a:schemeClr val="tx1"/>
                </a:solidFill>
                <a:latin typeface="Arial" panose="020B0604020202020204" pitchFamily="34" charset="0"/>
                <a:cs typeface="Arial" panose="020B0604020202020204" pitchFamily="34" charset="0"/>
              </a:rPr>
              <a:t>—</a:t>
            </a:r>
          </a:p>
        </p:txBody>
      </p:sp>
      <p:sp>
        <p:nvSpPr>
          <p:cNvPr id="23" name="Footer Placeholder 4"/>
          <p:cNvSpPr>
            <a:spLocks noGrp="1"/>
          </p:cNvSpPr>
          <p:nvPr>
            <p:ph type="ftr" sz="quarter" idx="3"/>
          </p:nvPr>
        </p:nvSpPr>
        <p:spPr>
          <a:xfrm>
            <a:off x="3123458" y="4737620"/>
            <a:ext cx="650829" cy="274604"/>
          </a:xfrm>
          <a:prstGeom prst="rect">
            <a:avLst/>
          </a:prstGeom>
        </p:spPr>
        <p:txBody>
          <a:bodyPr anchor="ctr"/>
          <a:lstStyle>
            <a:lvl1pPr algn="r">
              <a:defRPr sz="600">
                <a:solidFill>
                  <a:schemeClr val="bg1">
                    <a:lumMod val="50000"/>
                  </a:schemeClr>
                </a:solidFill>
                <a:latin typeface="Arial" panose="020B0604020202020204" pitchFamily="34" charset="0"/>
                <a:cs typeface="Arial" panose="020B0604020202020204" pitchFamily="34" charset="0"/>
              </a:defRPr>
            </a:lvl1pPr>
          </a:lstStyle>
          <a:p>
            <a:r>
              <a:rPr lang="en-US"/>
              <a:t>47-10780-30</a:t>
            </a:r>
            <a:endParaRPr lang="en-US" dirty="0"/>
          </a:p>
        </p:txBody>
      </p:sp>
      <p:sp>
        <p:nvSpPr>
          <p:cNvPr id="24" name="Date Placeholder 6"/>
          <p:cNvSpPr>
            <a:spLocks noGrp="1"/>
          </p:cNvSpPr>
          <p:nvPr>
            <p:ph type="dt" sz="half" idx="2"/>
          </p:nvPr>
        </p:nvSpPr>
        <p:spPr>
          <a:xfrm>
            <a:off x="3911100" y="4737621"/>
            <a:ext cx="546126" cy="274604"/>
          </a:xfrm>
          <a:prstGeom prst="rect">
            <a:avLst/>
          </a:prstGeom>
        </p:spPr>
        <p:txBody>
          <a:bodyPr vert="horz" lIns="91440" tIns="45720" rIns="91440" bIns="45720" rtlCol="0" anchor="ctr"/>
          <a:lstStyle>
            <a:lvl1pPr algn="ctr">
              <a:defRPr sz="600">
                <a:solidFill>
                  <a:schemeClr val="bg1">
                    <a:lumMod val="50000"/>
                  </a:schemeClr>
                </a:solidFill>
              </a:defRPr>
            </a:lvl1pPr>
          </a:lstStyle>
          <a:p>
            <a:r>
              <a:rPr lang="en-US"/>
              <a:t>2024/11/14</a:t>
            </a:r>
            <a:endParaRPr lang="en-US" dirty="0"/>
          </a:p>
        </p:txBody>
      </p:sp>
      <p:sp>
        <p:nvSpPr>
          <p:cNvPr id="25" name="Slide Number Placeholder 17"/>
          <p:cNvSpPr>
            <a:spLocks noGrp="1"/>
          </p:cNvSpPr>
          <p:nvPr>
            <p:ph type="sldNum" sz="quarter" idx="4"/>
          </p:nvPr>
        </p:nvSpPr>
        <p:spPr>
          <a:xfrm>
            <a:off x="4572821" y="4737621"/>
            <a:ext cx="423575" cy="274604"/>
          </a:xfrm>
          <a:prstGeom prst="rect">
            <a:avLst/>
          </a:prstGeom>
        </p:spPr>
        <p:txBody>
          <a:bodyPr vert="horz" lIns="91440" tIns="45720" rIns="91440" bIns="45720" rtlCol="0" anchor="ctr"/>
          <a:lstStyle>
            <a:lvl1pPr algn="l">
              <a:defRPr sz="600">
                <a:solidFill>
                  <a:schemeClr val="bg1">
                    <a:lumMod val="50000"/>
                  </a:schemeClr>
                </a:solidFill>
              </a:defRPr>
            </a:lvl1pPr>
          </a:lstStyle>
          <a:p>
            <a:fld id="{DFF2723C-031C-433E-81DC-635AF124FD5B}" type="slidenum">
              <a:rPr lang="en-US" smtClean="0"/>
              <a:pPr/>
              <a:t>‹#›</a:t>
            </a:fld>
            <a:endParaRPr lang="en-US" dirty="0"/>
          </a:p>
        </p:txBody>
      </p:sp>
      <p:sp>
        <p:nvSpPr>
          <p:cNvPr id="26" name="Date Placeholder 6"/>
          <p:cNvSpPr txBox="1">
            <a:spLocks/>
          </p:cNvSpPr>
          <p:nvPr userDrawn="1"/>
        </p:nvSpPr>
        <p:spPr>
          <a:xfrm>
            <a:off x="3793162" y="4737619"/>
            <a:ext cx="117938" cy="274604"/>
          </a:xfrm>
          <a:prstGeom prst="rect">
            <a:avLst/>
          </a:prstGeom>
        </p:spPr>
        <p:txBody>
          <a:bodyPr vert="horz" lIns="68580" tIns="34290" rIns="68580" bIns="3429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600" dirty="0">
                <a:solidFill>
                  <a:schemeClr val="bg1">
                    <a:lumMod val="50000"/>
                  </a:schemeClr>
                </a:solidFill>
              </a:rPr>
              <a:t>|</a:t>
            </a:r>
          </a:p>
        </p:txBody>
      </p:sp>
      <p:sp>
        <p:nvSpPr>
          <p:cNvPr id="27" name="Date Placeholder 6"/>
          <p:cNvSpPr txBox="1">
            <a:spLocks/>
          </p:cNvSpPr>
          <p:nvPr userDrawn="1"/>
        </p:nvSpPr>
        <p:spPr>
          <a:xfrm>
            <a:off x="4448591" y="4737618"/>
            <a:ext cx="117938" cy="274604"/>
          </a:xfrm>
          <a:prstGeom prst="rect">
            <a:avLst/>
          </a:prstGeom>
        </p:spPr>
        <p:txBody>
          <a:bodyPr vert="horz" lIns="68580" tIns="34290" rIns="68580" bIns="3429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600" dirty="0">
                <a:solidFill>
                  <a:schemeClr val="bg1">
                    <a:lumMod val="50000"/>
                  </a:schemeClr>
                </a:solidFill>
              </a:rPr>
              <a:t>|</a:t>
            </a:r>
          </a:p>
        </p:txBody>
      </p:sp>
      <p:sp>
        <p:nvSpPr>
          <p:cNvPr id="18" name="Text Placeholder 7"/>
          <p:cNvSpPr>
            <a:spLocks noGrp="1"/>
          </p:cNvSpPr>
          <p:nvPr>
            <p:ph type="body" sz="quarter" idx="10" hasCustomPrompt="1"/>
          </p:nvPr>
        </p:nvSpPr>
        <p:spPr>
          <a:xfrm>
            <a:off x="469527" y="405665"/>
            <a:ext cx="2947648" cy="220618"/>
          </a:xfrm>
        </p:spPr>
        <p:txBody>
          <a:bodyPr>
            <a:noAutofit/>
          </a:bodyPr>
          <a:lstStyle>
            <a:lvl1pPr marL="0" indent="0">
              <a:buNone/>
              <a:defRPr sz="675" baseline="0">
                <a:solidFill>
                  <a:schemeClr val="tx1"/>
                </a:solidFill>
                <a:latin typeface="Arial" panose="020B0604020202020204" pitchFamily="34" charset="0"/>
                <a:cs typeface="Arial" panose="020B060402020202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r>
              <a:rPr lang="en-US" dirty="0"/>
              <a:t>SECURITY BENEFIT FINANCIAL ESSENTIALS</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69526" y="4686923"/>
            <a:ext cx="1318712" cy="187164"/>
          </a:xfrm>
          <a:prstGeom prst="rect">
            <a:avLst/>
          </a:prstGeom>
        </p:spPr>
      </p:pic>
    </p:spTree>
    <p:extLst>
      <p:ext uri="{BB962C8B-B14F-4D97-AF65-F5344CB8AC3E}">
        <p14:creationId xmlns:p14="http://schemas.microsoft.com/office/powerpoint/2010/main" val="1072429653"/>
      </p:ext>
    </p:extLst>
  </p:cSld>
  <p:clrMapOvr>
    <a:masterClrMapping/>
  </p:clrMapOvr>
  <p:extLst>
    <p:ext uri="{DCECCB84-F9BA-43D5-87BE-67443E8EF086}">
      <p15:sldGuideLst xmlns:p15="http://schemas.microsoft.com/office/powerpoint/2012/main">
        <p15:guide id="1" orient="horz" pos="3087" userDrawn="1">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_Title and Content_white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469527" y="627906"/>
            <a:ext cx="8045824" cy="643634"/>
          </a:xfrm>
        </p:spPr>
        <p:txBody>
          <a:bodyPr>
            <a:normAutofit/>
          </a:bodyPr>
          <a:lstStyle>
            <a:lvl1pPr>
              <a:defRPr sz="24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69527" y="1373022"/>
            <a:ext cx="8045824" cy="3213167"/>
          </a:xfrm>
        </p:spPr>
        <p:txBody>
          <a:bodyPr>
            <a:normAutofit/>
          </a:bodyPr>
          <a:lstStyle>
            <a:lvl1pPr>
              <a:defRPr sz="1500" b="1"/>
            </a:lvl1pPr>
            <a:lvl2pPr>
              <a:defRPr sz="1350"/>
            </a:lvl2pPr>
            <a:lvl3pPr>
              <a:defRPr sz="1200"/>
            </a:lvl3pPr>
            <a:lvl4pPr>
              <a:defRPr sz="1050"/>
            </a:lvl4pPr>
            <a:lvl5pPr>
              <a:defRPr sz="105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TextBox 16"/>
          <p:cNvSpPr txBox="1"/>
          <p:nvPr userDrawn="1"/>
        </p:nvSpPr>
        <p:spPr>
          <a:xfrm>
            <a:off x="469527" y="178154"/>
            <a:ext cx="2938507" cy="228909"/>
          </a:xfrm>
          <a:prstGeom prst="rect">
            <a:avLst/>
          </a:prstGeom>
          <a:noFill/>
        </p:spPr>
        <p:txBody>
          <a:bodyPr wrap="square" rtlCol="0">
            <a:spAutoFit/>
          </a:bodyPr>
          <a:lstStyle/>
          <a:p>
            <a:pPr>
              <a:lnSpc>
                <a:spcPct val="150000"/>
              </a:lnSpc>
            </a:pPr>
            <a:r>
              <a:rPr lang="en-US" sz="675" dirty="0">
                <a:solidFill>
                  <a:schemeClr val="tx1"/>
                </a:solidFill>
                <a:latin typeface="Arial" panose="020B0604020202020204" pitchFamily="34" charset="0"/>
                <a:cs typeface="Arial" panose="020B0604020202020204" pitchFamily="34" charset="0"/>
              </a:rPr>
              <a:t>—</a:t>
            </a:r>
          </a:p>
        </p:txBody>
      </p:sp>
      <p:sp>
        <p:nvSpPr>
          <p:cNvPr id="23" name="Footer Placeholder 4"/>
          <p:cNvSpPr>
            <a:spLocks noGrp="1"/>
          </p:cNvSpPr>
          <p:nvPr>
            <p:ph type="ftr" sz="quarter" idx="3"/>
          </p:nvPr>
        </p:nvSpPr>
        <p:spPr>
          <a:xfrm>
            <a:off x="3123458" y="4732946"/>
            <a:ext cx="650829" cy="274604"/>
          </a:xfrm>
          <a:prstGeom prst="rect">
            <a:avLst/>
          </a:prstGeom>
        </p:spPr>
        <p:txBody>
          <a:bodyPr anchor="ctr"/>
          <a:lstStyle>
            <a:lvl1pPr algn="r">
              <a:defRPr sz="600">
                <a:solidFill>
                  <a:schemeClr val="bg1">
                    <a:lumMod val="50000"/>
                  </a:schemeClr>
                </a:solidFill>
                <a:latin typeface="Arial" panose="020B0604020202020204" pitchFamily="34" charset="0"/>
                <a:cs typeface="Arial" panose="020B0604020202020204" pitchFamily="34" charset="0"/>
              </a:defRPr>
            </a:lvl1pPr>
          </a:lstStyle>
          <a:p>
            <a:r>
              <a:rPr lang="en-US"/>
              <a:t>47-10780-30</a:t>
            </a:r>
            <a:endParaRPr lang="en-US" dirty="0"/>
          </a:p>
        </p:txBody>
      </p:sp>
      <p:sp>
        <p:nvSpPr>
          <p:cNvPr id="24" name="Date Placeholder 6"/>
          <p:cNvSpPr>
            <a:spLocks noGrp="1"/>
          </p:cNvSpPr>
          <p:nvPr>
            <p:ph type="dt" sz="half" idx="2"/>
          </p:nvPr>
        </p:nvSpPr>
        <p:spPr>
          <a:xfrm>
            <a:off x="3911100" y="4732947"/>
            <a:ext cx="546126" cy="274604"/>
          </a:xfrm>
          <a:prstGeom prst="rect">
            <a:avLst/>
          </a:prstGeom>
        </p:spPr>
        <p:txBody>
          <a:bodyPr vert="horz" lIns="91440" tIns="45720" rIns="91440" bIns="45720" rtlCol="0" anchor="ctr"/>
          <a:lstStyle>
            <a:lvl1pPr algn="ctr">
              <a:defRPr sz="600">
                <a:solidFill>
                  <a:schemeClr val="bg1">
                    <a:lumMod val="50000"/>
                  </a:schemeClr>
                </a:solidFill>
              </a:defRPr>
            </a:lvl1pPr>
          </a:lstStyle>
          <a:p>
            <a:r>
              <a:rPr lang="en-US"/>
              <a:t>2024/11/14</a:t>
            </a:r>
            <a:endParaRPr lang="en-US" dirty="0"/>
          </a:p>
        </p:txBody>
      </p:sp>
      <p:sp>
        <p:nvSpPr>
          <p:cNvPr id="25" name="Slide Number Placeholder 17"/>
          <p:cNvSpPr>
            <a:spLocks noGrp="1"/>
          </p:cNvSpPr>
          <p:nvPr>
            <p:ph type="sldNum" sz="quarter" idx="4"/>
          </p:nvPr>
        </p:nvSpPr>
        <p:spPr>
          <a:xfrm>
            <a:off x="4572821" y="4732947"/>
            <a:ext cx="423575" cy="274604"/>
          </a:xfrm>
          <a:prstGeom prst="rect">
            <a:avLst/>
          </a:prstGeom>
        </p:spPr>
        <p:txBody>
          <a:bodyPr vert="horz" lIns="91440" tIns="45720" rIns="91440" bIns="45720" rtlCol="0" anchor="ctr"/>
          <a:lstStyle>
            <a:lvl1pPr algn="l">
              <a:defRPr sz="600">
                <a:solidFill>
                  <a:schemeClr val="bg1">
                    <a:lumMod val="50000"/>
                  </a:schemeClr>
                </a:solidFill>
              </a:defRPr>
            </a:lvl1pPr>
          </a:lstStyle>
          <a:p>
            <a:fld id="{DFF2723C-031C-433E-81DC-635AF124FD5B}" type="slidenum">
              <a:rPr lang="en-US" smtClean="0"/>
              <a:pPr/>
              <a:t>‹#›</a:t>
            </a:fld>
            <a:endParaRPr lang="en-US" dirty="0"/>
          </a:p>
        </p:txBody>
      </p:sp>
      <p:sp>
        <p:nvSpPr>
          <p:cNvPr id="26" name="Date Placeholder 6"/>
          <p:cNvSpPr txBox="1">
            <a:spLocks/>
          </p:cNvSpPr>
          <p:nvPr userDrawn="1"/>
        </p:nvSpPr>
        <p:spPr>
          <a:xfrm>
            <a:off x="3793162" y="4732946"/>
            <a:ext cx="117938" cy="274604"/>
          </a:xfrm>
          <a:prstGeom prst="rect">
            <a:avLst/>
          </a:prstGeom>
        </p:spPr>
        <p:txBody>
          <a:bodyPr vert="horz" lIns="68580" tIns="34290" rIns="68580" bIns="3429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600" dirty="0">
                <a:solidFill>
                  <a:schemeClr val="bg1">
                    <a:lumMod val="50000"/>
                  </a:schemeClr>
                </a:solidFill>
              </a:rPr>
              <a:t>|</a:t>
            </a:r>
          </a:p>
        </p:txBody>
      </p:sp>
      <p:sp>
        <p:nvSpPr>
          <p:cNvPr id="27" name="Date Placeholder 6"/>
          <p:cNvSpPr txBox="1">
            <a:spLocks/>
          </p:cNvSpPr>
          <p:nvPr userDrawn="1"/>
        </p:nvSpPr>
        <p:spPr>
          <a:xfrm>
            <a:off x="4448591" y="4732945"/>
            <a:ext cx="117938" cy="274604"/>
          </a:xfrm>
          <a:prstGeom prst="rect">
            <a:avLst/>
          </a:prstGeom>
        </p:spPr>
        <p:txBody>
          <a:bodyPr vert="horz" lIns="68580" tIns="34290" rIns="68580" bIns="3429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600" dirty="0">
                <a:solidFill>
                  <a:schemeClr val="bg1">
                    <a:lumMod val="50000"/>
                  </a:schemeClr>
                </a:solidFill>
              </a:rPr>
              <a:t>|</a:t>
            </a:r>
          </a:p>
        </p:txBody>
      </p:sp>
      <p:sp>
        <p:nvSpPr>
          <p:cNvPr id="18" name="Text Placeholder 7"/>
          <p:cNvSpPr>
            <a:spLocks noGrp="1"/>
          </p:cNvSpPr>
          <p:nvPr>
            <p:ph type="body" sz="quarter" idx="10" hasCustomPrompt="1"/>
          </p:nvPr>
        </p:nvSpPr>
        <p:spPr>
          <a:xfrm>
            <a:off x="469527" y="405665"/>
            <a:ext cx="2947648" cy="220618"/>
          </a:xfrm>
        </p:spPr>
        <p:txBody>
          <a:bodyPr>
            <a:noAutofit/>
          </a:bodyPr>
          <a:lstStyle>
            <a:lvl1pPr marL="0" indent="0">
              <a:buNone/>
              <a:defRPr sz="675" baseline="0">
                <a:solidFill>
                  <a:schemeClr val="tx1"/>
                </a:solidFill>
                <a:latin typeface="Arial" panose="020B0604020202020204" pitchFamily="34" charset="0"/>
                <a:cs typeface="Arial" panose="020B060402020202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r>
              <a:rPr lang="en-US" dirty="0"/>
              <a:t>SECURITY BENEFIT FINANCIAL ESSENTIALS</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69526" y="4686923"/>
            <a:ext cx="1318712" cy="187164"/>
          </a:xfrm>
          <a:prstGeom prst="rect">
            <a:avLst/>
          </a:prstGeom>
        </p:spPr>
      </p:pic>
    </p:spTree>
    <p:extLst>
      <p:ext uri="{BB962C8B-B14F-4D97-AF65-F5344CB8AC3E}">
        <p14:creationId xmlns:p14="http://schemas.microsoft.com/office/powerpoint/2010/main" val="75650986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3_Title and Content_white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469527" y="627906"/>
            <a:ext cx="8045824" cy="643634"/>
          </a:xfrm>
        </p:spPr>
        <p:txBody>
          <a:bodyPr>
            <a:normAutofit/>
          </a:bodyPr>
          <a:lstStyle>
            <a:lvl1pPr>
              <a:defRPr sz="24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69527" y="1373022"/>
            <a:ext cx="8045824" cy="3213167"/>
          </a:xfrm>
        </p:spPr>
        <p:txBody>
          <a:bodyPr>
            <a:normAutofit/>
          </a:bodyPr>
          <a:lstStyle>
            <a:lvl1pPr>
              <a:defRPr sz="1500" b="1"/>
            </a:lvl1pPr>
            <a:lvl2pPr>
              <a:defRPr sz="1350"/>
            </a:lvl2pPr>
            <a:lvl3pPr>
              <a:defRPr sz="1200"/>
            </a:lvl3pPr>
            <a:lvl4pPr>
              <a:defRPr sz="1050"/>
            </a:lvl4pPr>
            <a:lvl5pPr>
              <a:defRPr sz="105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TextBox 16"/>
          <p:cNvSpPr txBox="1"/>
          <p:nvPr userDrawn="1"/>
        </p:nvSpPr>
        <p:spPr>
          <a:xfrm>
            <a:off x="469527" y="178154"/>
            <a:ext cx="2938507" cy="228909"/>
          </a:xfrm>
          <a:prstGeom prst="rect">
            <a:avLst/>
          </a:prstGeom>
          <a:noFill/>
        </p:spPr>
        <p:txBody>
          <a:bodyPr wrap="square" rtlCol="0">
            <a:spAutoFit/>
          </a:bodyPr>
          <a:lstStyle/>
          <a:p>
            <a:pPr>
              <a:lnSpc>
                <a:spcPct val="150000"/>
              </a:lnSpc>
            </a:pPr>
            <a:r>
              <a:rPr lang="en-US" sz="675" dirty="0">
                <a:solidFill>
                  <a:schemeClr val="tx1"/>
                </a:solidFill>
                <a:latin typeface="Arial" panose="020B0604020202020204" pitchFamily="34" charset="0"/>
                <a:cs typeface="Arial" panose="020B0604020202020204" pitchFamily="34" charset="0"/>
              </a:rPr>
              <a:t>—</a:t>
            </a:r>
          </a:p>
        </p:txBody>
      </p:sp>
      <p:sp>
        <p:nvSpPr>
          <p:cNvPr id="23" name="Footer Placeholder 4"/>
          <p:cNvSpPr>
            <a:spLocks noGrp="1"/>
          </p:cNvSpPr>
          <p:nvPr>
            <p:ph type="ftr" sz="quarter" idx="3"/>
          </p:nvPr>
        </p:nvSpPr>
        <p:spPr>
          <a:xfrm>
            <a:off x="3122638" y="4686923"/>
            <a:ext cx="650829" cy="274604"/>
          </a:xfrm>
          <a:prstGeom prst="rect">
            <a:avLst/>
          </a:prstGeom>
        </p:spPr>
        <p:txBody>
          <a:bodyPr anchor="ctr"/>
          <a:lstStyle>
            <a:lvl1pPr algn="r">
              <a:defRPr sz="600">
                <a:solidFill>
                  <a:schemeClr val="bg1">
                    <a:lumMod val="50000"/>
                  </a:schemeClr>
                </a:solidFill>
                <a:latin typeface="Arial" panose="020B0604020202020204" pitchFamily="34" charset="0"/>
                <a:cs typeface="Arial" panose="020B0604020202020204" pitchFamily="34" charset="0"/>
              </a:defRPr>
            </a:lvl1pPr>
          </a:lstStyle>
          <a:p>
            <a:r>
              <a:rPr lang="en-US" dirty="0"/>
              <a:t>47-10780-30</a:t>
            </a:r>
          </a:p>
        </p:txBody>
      </p:sp>
      <p:sp>
        <p:nvSpPr>
          <p:cNvPr id="24" name="Date Placeholder 6"/>
          <p:cNvSpPr>
            <a:spLocks noGrp="1"/>
          </p:cNvSpPr>
          <p:nvPr>
            <p:ph type="dt" sz="half" idx="2"/>
          </p:nvPr>
        </p:nvSpPr>
        <p:spPr>
          <a:xfrm>
            <a:off x="3910279" y="4686923"/>
            <a:ext cx="546126" cy="274604"/>
          </a:xfrm>
          <a:prstGeom prst="rect">
            <a:avLst/>
          </a:prstGeom>
        </p:spPr>
        <p:txBody>
          <a:bodyPr vert="horz" lIns="91440" tIns="45720" rIns="91440" bIns="45720" rtlCol="0" anchor="ctr"/>
          <a:lstStyle>
            <a:lvl1pPr algn="ctr">
              <a:defRPr sz="600">
                <a:solidFill>
                  <a:schemeClr val="bg1">
                    <a:lumMod val="50000"/>
                  </a:schemeClr>
                </a:solidFill>
              </a:defRPr>
            </a:lvl1pPr>
          </a:lstStyle>
          <a:p>
            <a:r>
              <a:rPr lang="en-US"/>
              <a:t>2024/11/14</a:t>
            </a:r>
            <a:endParaRPr lang="en-US" dirty="0"/>
          </a:p>
        </p:txBody>
      </p:sp>
      <p:sp>
        <p:nvSpPr>
          <p:cNvPr id="25" name="Slide Number Placeholder 17"/>
          <p:cNvSpPr>
            <a:spLocks noGrp="1"/>
          </p:cNvSpPr>
          <p:nvPr>
            <p:ph type="sldNum" sz="quarter" idx="4"/>
          </p:nvPr>
        </p:nvSpPr>
        <p:spPr>
          <a:xfrm>
            <a:off x="4572001" y="4686923"/>
            <a:ext cx="423575" cy="274604"/>
          </a:xfrm>
          <a:prstGeom prst="rect">
            <a:avLst/>
          </a:prstGeom>
        </p:spPr>
        <p:txBody>
          <a:bodyPr vert="horz" lIns="91440" tIns="45720" rIns="91440" bIns="45720" rtlCol="0" anchor="ctr"/>
          <a:lstStyle>
            <a:lvl1pPr algn="l">
              <a:defRPr sz="600">
                <a:solidFill>
                  <a:schemeClr val="bg1">
                    <a:lumMod val="50000"/>
                  </a:schemeClr>
                </a:solidFill>
              </a:defRPr>
            </a:lvl1pPr>
          </a:lstStyle>
          <a:p>
            <a:fld id="{DFF2723C-031C-433E-81DC-635AF124FD5B}" type="slidenum">
              <a:rPr lang="en-US" smtClean="0"/>
              <a:pPr/>
              <a:t>‹#›</a:t>
            </a:fld>
            <a:endParaRPr lang="en-US" dirty="0"/>
          </a:p>
        </p:txBody>
      </p:sp>
      <p:sp>
        <p:nvSpPr>
          <p:cNvPr id="26" name="Date Placeholder 6"/>
          <p:cNvSpPr txBox="1">
            <a:spLocks/>
          </p:cNvSpPr>
          <p:nvPr userDrawn="1"/>
        </p:nvSpPr>
        <p:spPr>
          <a:xfrm>
            <a:off x="3792342" y="4686922"/>
            <a:ext cx="117938" cy="274604"/>
          </a:xfrm>
          <a:prstGeom prst="rect">
            <a:avLst/>
          </a:prstGeom>
        </p:spPr>
        <p:txBody>
          <a:bodyPr vert="horz" lIns="68580" tIns="34290" rIns="68580" bIns="3429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600" dirty="0">
                <a:solidFill>
                  <a:schemeClr val="bg1">
                    <a:lumMod val="50000"/>
                  </a:schemeClr>
                </a:solidFill>
              </a:rPr>
              <a:t>|</a:t>
            </a:r>
          </a:p>
        </p:txBody>
      </p:sp>
      <p:sp>
        <p:nvSpPr>
          <p:cNvPr id="27" name="Date Placeholder 6"/>
          <p:cNvSpPr txBox="1">
            <a:spLocks/>
          </p:cNvSpPr>
          <p:nvPr userDrawn="1"/>
        </p:nvSpPr>
        <p:spPr>
          <a:xfrm>
            <a:off x="4447771" y="4686921"/>
            <a:ext cx="117938" cy="274604"/>
          </a:xfrm>
          <a:prstGeom prst="rect">
            <a:avLst/>
          </a:prstGeom>
        </p:spPr>
        <p:txBody>
          <a:bodyPr vert="horz" lIns="68580" tIns="34290" rIns="68580" bIns="3429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600" dirty="0">
                <a:solidFill>
                  <a:schemeClr val="bg1">
                    <a:lumMod val="50000"/>
                  </a:schemeClr>
                </a:solidFill>
              </a:rPr>
              <a:t>|</a:t>
            </a:r>
          </a:p>
        </p:txBody>
      </p:sp>
      <p:sp>
        <p:nvSpPr>
          <p:cNvPr id="18" name="Text Placeholder 7"/>
          <p:cNvSpPr>
            <a:spLocks noGrp="1"/>
          </p:cNvSpPr>
          <p:nvPr>
            <p:ph type="body" sz="quarter" idx="10" hasCustomPrompt="1"/>
          </p:nvPr>
        </p:nvSpPr>
        <p:spPr>
          <a:xfrm>
            <a:off x="469527" y="405665"/>
            <a:ext cx="2947648" cy="220618"/>
          </a:xfrm>
        </p:spPr>
        <p:txBody>
          <a:bodyPr>
            <a:noAutofit/>
          </a:bodyPr>
          <a:lstStyle>
            <a:lvl1pPr marL="0" indent="0">
              <a:buNone/>
              <a:defRPr sz="675" baseline="0">
                <a:solidFill>
                  <a:schemeClr val="tx1"/>
                </a:solidFill>
                <a:latin typeface="Arial" panose="020B0604020202020204" pitchFamily="34" charset="0"/>
                <a:cs typeface="Arial" panose="020B060402020202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r>
              <a:rPr lang="en-US" dirty="0"/>
              <a:t>SECURITY BENEFIT FINANCIAL ESSENTIALS</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69526" y="4686923"/>
            <a:ext cx="1318712" cy="187164"/>
          </a:xfrm>
          <a:prstGeom prst="rect">
            <a:avLst/>
          </a:prstGeom>
        </p:spPr>
      </p:pic>
    </p:spTree>
    <p:extLst>
      <p:ext uri="{BB962C8B-B14F-4D97-AF65-F5344CB8AC3E}">
        <p14:creationId xmlns:p14="http://schemas.microsoft.com/office/powerpoint/2010/main" val="3921544921"/>
      </p:ext>
    </p:extLst>
  </p:cSld>
  <p:clrMapOvr>
    <a:masterClrMapping/>
  </p:clrMapOvr>
  <p:extLst>
    <p:ext uri="{DCECCB84-F9BA-43D5-87BE-67443E8EF086}">
      <p15:sldGuideLst xmlns:p15="http://schemas.microsoft.com/office/powerpoint/2012/main">
        <p15:guide id="1" orient="horz" pos="4056">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4_Title and Content_white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469527" y="627906"/>
            <a:ext cx="8045824" cy="643634"/>
          </a:xfrm>
        </p:spPr>
        <p:txBody>
          <a:bodyPr>
            <a:normAutofit/>
          </a:bodyPr>
          <a:lstStyle>
            <a:lvl1pPr>
              <a:defRPr sz="24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69527" y="1373022"/>
            <a:ext cx="8045824" cy="3213167"/>
          </a:xfrm>
        </p:spPr>
        <p:txBody>
          <a:bodyPr>
            <a:normAutofit/>
          </a:bodyPr>
          <a:lstStyle>
            <a:lvl1pPr>
              <a:defRPr sz="1500" b="1"/>
            </a:lvl1pPr>
            <a:lvl2pPr>
              <a:defRPr sz="1350"/>
            </a:lvl2pPr>
            <a:lvl3pPr>
              <a:defRPr sz="1200"/>
            </a:lvl3pPr>
            <a:lvl4pPr>
              <a:defRPr sz="1050"/>
            </a:lvl4pPr>
            <a:lvl5pPr>
              <a:defRPr sz="105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TextBox 16"/>
          <p:cNvSpPr txBox="1"/>
          <p:nvPr userDrawn="1"/>
        </p:nvSpPr>
        <p:spPr>
          <a:xfrm>
            <a:off x="469527" y="178154"/>
            <a:ext cx="2938507" cy="228909"/>
          </a:xfrm>
          <a:prstGeom prst="rect">
            <a:avLst/>
          </a:prstGeom>
          <a:noFill/>
        </p:spPr>
        <p:txBody>
          <a:bodyPr wrap="square" rtlCol="0">
            <a:spAutoFit/>
          </a:bodyPr>
          <a:lstStyle/>
          <a:p>
            <a:pPr>
              <a:lnSpc>
                <a:spcPct val="150000"/>
              </a:lnSpc>
            </a:pPr>
            <a:r>
              <a:rPr lang="en-US" sz="675" dirty="0">
                <a:solidFill>
                  <a:schemeClr val="tx1"/>
                </a:solidFill>
                <a:latin typeface="Arial" panose="020B0604020202020204" pitchFamily="34" charset="0"/>
                <a:cs typeface="Arial" panose="020B0604020202020204" pitchFamily="34" charset="0"/>
              </a:rPr>
              <a:t>—</a:t>
            </a:r>
          </a:p>
        </p:txBody>
      </p:sp>
      <p:sp>
        <p:nvSpPr>
          <p:cNvPr id="23" name="Footer Placeholder 4"/>
          <p:cNvSpPr>
            <a:spLocks noGrp="1"/>
          </p:cNvSpPr>
          <p:nvPr>
            <p:ph type="ftr" sz="quarter" idx="3"/>
          </p:nvPr>
        </p:nvSpPr>
        <p:spPr>
          <a:xfrm>
            <a:off x="3122638" y="4686923"/>
            <a:ext cx="650829" cy="274604"/>
          </a:xfrm>
          <a:prstGeom prst="rect">
            <a:avLst/>
          </a:prstGeom>
        </p:spPr>
        <p:txBody>
          <a:bodyPr anchor="ctr"/>
          <a:lstStyle>
            <a:lvl1pPr algn="r">
              <a:defRPr sz="600">
                <a:solidFill>
                  <a:schemeClr val="bg1">
                    <a:lumMod val="50000"/>
                  </a:schemeClr>
                </a:solidFill>
                <a:latin typeface="Arial" panose="020B0604020202020204" pitchFamily="34" charset="0"/>
                <a:cs typeface="Arial" panose="020B0604020202020204" pitchFamily="34" charset="0"/>
              </a:defRPr>
            </a:lvl1pPr>
          </a:lstStyle>
          <a:p>
            <a:r>
              <a:rPr lang="en-US" dirty="0"/>
              <a:t>47-10780-30</a:t>
            </a:r>
          </a:p>
        </p:txBody>
      </p:sp>
      <p:sp>
        <p:nvSpPr>
          <p:cNvPr id="24" name="Date Placeholder 6"/>
          <p:cNvSpPr>
            <a:spLocks noGrp="1"/>
          </p:cNvSpPr>
          <p:nvPr>
            <p:ph type="dt" sz="half" idx="2"/>
          </p:nvPr>
        </p:nvSpPr>
        <p:spPr>
          <a:xfrm>
            <a:off x="3910279" y="4686923"/>
            <a:ext cx="546126" cy="274604"/>
          </a:xfrm>
          <a:prstGeom prst="rect">
            <a:avLst/>
          </a:prstGeom>
        </p:spPr>
        <p:txBody>
          <a:bodyPr vert="horz" lIns="91440" tIns="45720" rIns="91440" bIns="45720" rtlCol="0" anchor="ctr"/>
          <a:lstStyle>
            <a:lvl1pPr algn="ctr">
              <a:defRPr sz="600">
                <a:solidFill>
                  <a:schemeClr val="bg1">
                    <a:lumMod val="50000"/>
                  </a:schemeClr>
                </a:solidFill>
              </a:defRPr>
            </a:lvl1pPr>
          </a:lstStyle>
          <a:p>
            <a:r>
              <a:rPr lang="en-US"/>
              <a:t>2024/11/14</a:t>
            </a:r>
            <a:endParaRPr lang="en-US" dirty="0"/>
          </a:p>
        </p:txBody>
      </p:sp>
      <p:sp>
        <p:nvSpPr>
          <p:cNvPr id="25" name="Slide Number Placeholder 17"/>
          <p:cNvSpPr>
            <a:spLocks noGrp="1"/>
          </p:cNvSpPr>
          <p:nvPr>
            <p:ph type="sldNum" sz="quarter" idx="4"/>
          </p:nvPr>
        </p:nvSpPr>
        <p:spPr>
          <a:xfrm>
            <a:off x="4572001" y="4686923"/>
            <a:ext cx="423575" cy="274604"/>
          </a:xfrm>
          <a:prstGeom prst="rect">
            <a:avLst/>
          </a:prstGeom>
        </p:spPr>
        <p:txBody>
          <a:bodyPr vert="horz" lIns="91440" tIns="45720" rIns="91440" bIns="45720" rtlCol="0" anchor="ctr"/>
          <a:lstStyle>
            <a:lvl1pPr algn="l">
              <a:defRPr sz="600">
                <a:solidFill>
                  <a:schemeClr val="bg1">
                    <a:lumMod val="50000"/>
                  </a:schemeClr>
                </a:solidFill>
              </a:defRPr>
            </a:lvl1pPr>
          </a:lstStyle>
          <a:p>
            <a:fld id="{DFF2723C-031C-433E-81DC-635AF124FD5B}" type="slidenum">
              <a:rPr lang="en-US" smtClean="0"/>
              <a:pPr/>
              <a:t>‹#›</a:t>
            </a:fld>
            <a:endParaRPr lang="en-US" dirty="0"/>
          </a:p>
        </p:txBody>
      </p:sp>
      <p:sp>
        <p:nvSpPr>
          <p:cNvPr id="26" name="Date Placeholder 6"/>
          <p:cNvSpPr txBox="1">
            <a:spLocks/>
          </p:cNvSpPr>
          <p:nvPr userDrawn="1"/>
        </p:nvSpPr>
        <p:spPr>
          <a:xfrm>
            <a:off x="3792342" y="4686922"/>
            <a:ext cx="117938" cy="274604"/>
          </a:xfrm>
          <a:prstGeom prst="rect">
            <a:avLst/>
          </a:prstGeom>
        </p:spPr>
        <p:txBody>
          <a:bodyPr vert="horz" lIns="68580" tIns="34290" rIns="68580" bIns="3429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600" dirty="0">
                <a:solidFill>
                  <a:schemeClr val="bg1">
                    <a:lumMod val="50000"/>
                  </a:schemeClr>
                </a:solidFill>
              </a:rPr>
              <a:t>|</a:t>
            </a:r>
          </a:p>
        </p:txBody>
      </p:sp>
      <p:sp>
        <p:nvSpPr>
          <p:cNvPr id="27" name="Date Placeholder 6"/>
          <p:cNvSpPr txBox="1">
            <a:spLocks/>
          </p:cNvSpPr>
          <p:nvPr userDrawn="1"/>
        </p:nvSpPr>
        <p:spPr>
          <a:xfrm>
            <a:off x="4447771" y="4686921"/>
            <a:ext cx="117938" cy="274604"/>
          </a:xfrm>
          <a:prstGeom prst="rect">
            <a:avLst/>
          </a:prstGeom>
        </p:spPr>
        <p:txBody>
          <a:bodyPr vert="horz" lIns="68580" tIns="34290" rIns="68580" bIns="3429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600" dirty="0">
                <a:solidFill>
                  <a:schemeClr val="bg1">
                    <a:lumMod val="50000"/>
                  </a:schemeClr>
                </a:solidFill>
              </a:rPr>
              <a:t>|</a:t>
            </a:r>
          </a:p>
        </p:txBody>
      </p:sp>
      <p:sp>
        <p:nvSpPr>
          <p:cNvPr id="18" name="Text Placeholder 7"/>
          <p:cNvSpPr>
            <a:spLocks noGrp="1"/>
          </p:cNvSpPr>
          <p:nvPr>
            <p:ph type="body" sz="quarter" idx="10" hasCustomPrompt="1"/>
          </p:nvPr>
        </p:nvSpPr>
        <p:spPr>
          <a:xfrm>
            <a:off x="469527" y="405665"/>
            <a:ext cx="2947648" cy="220618"/>
          </a:xfrm>
        </p:spPr>
        <p:txBody>
          <a:bodyPr>
            <a:noAutofit/>
          </a:bodyPr>
          <a:lstStyle>
            <a:lvl1pPr marL="0" indent="0">
              <a:buNone/>
              <a:defRPr sz="675" baseline="0">
                <a:solidFill>
                  <a:schemeClr val="tx1"/>
                </a:solidFill>
                <a:latin typeface="Arial" panose="020B0604020202020204" pitchFamily="34" charset="0"/>
                <a:cs typeface="Arial" panose="020B060402020202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r>
              <a:rPr lang="en-US" dirty="0"/>
              <a:t>SECURITY BENEFIT FINANCIAL ESSENTIALS</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69526" y="4686923"/>
            <a:ext cx="1318712" cy="187164"/>
          </a:xfrm>
          <a:prstGeom prst="rect">
            <a:avLst/>
          </a:prstGeom>
        </p:spPr>
      </p:pic>
    </p:spTree>
    <p:extLst>
      <p:ext uri="{BB962C8B-B14F-4D97-AF65-F5344CB8AC3E}">
        <p14:creationId xmlns:p14="http://schemas.microsoft.com/office/powerpoint/2010/main" val="4230851408"/>
      </p:ext>
    </p:extLst>
  </p:cSld>
  <p:clrMapOvr>
    <a:masterClrMapping/>
  </p:clrMapOvr>
  <p:extLst>
    <p:ext uri="{DCECCB84-F9BA-43D5-87BE-67443E8EF086}">
      <p15:sldGuideLst xmlns:p15="http://schemas.microsoft.com/office/powerpoint/2012/main">
        <p15:guide id="1" orient="horz" pos="4056">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5_Title and Content_white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469527" y="627906"/>
            <a:ext cx="8045824" cy="643634"/>
          </a:xfrm>
        </p:spPr>
        <p:txBody>
          <a:bodyPr>
            <a:normAutofit/>
          </a:bodyPr>
          <a:lstStyle>
            <a:lvl1pPr>
              <a:defRPr sz="24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69527" y="1373022"/>
            <a:ext cx="8045824" cy="3213167"/>
          </a:xfrm>
        </p:spPr>
        <p:txBody>
          <a:bodyPr>
            <a:normAutofit/>
          </a:bodyPr>
          <a:lstStyle>
            <a:lvl1pPr>
              <a:defRPr sz="1500" b="1"/>
            </a:lvl1pPr>
            <a:lvl2pPr>
              <a:defRPr sz="1350"/>
            </a:lvl2pPr>
            <a:lvl3pPr>
              <a:defRPr sz="1200"/>
            </a:lvl3pPr>
            <a:lvl4pPr>
              <a:defRPr sz="1050"/>
            </a:lvl4pPr>
            <a:lvl5pPr>
              <a:defRPr sz="105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TextBox 16"/>
          <p:cNvSpPr txBox="1"/>
          <p:nvPr userDrawn="1"/>
        </p:nvSpPr>
        <p:spPr>
          <a:xfrm>
            <a:off x="469527" y="178154"/>
            <a:ext cx="2938507" cy="228909"/>
          </a:xfrm>
          <a:prstGeom prst="rect">
            <a:avLst/>
          </a:prstGeom>
          <a:noFill/>
        </p:spPr>
        <p:txBody>
          <a:bodyPr wrap="square" rtlCol="0">
            <a:spAutoFit/>
          </a:bodyPr>
          <a:lstStyle/>
          <a:p>
            <a:pPr>
              <a:lnSpc>
                <a:spcPct val="150000"/>
              </a:lnSpc>
            </a:pPr>
            <a:r>
              <a:rPr lang="en-US" sz="675" dirty="0">
                <a:solidFill>
                  <a:schemeClr val="tx1"/>
                </a:solidFill>
                <a:latin typeface="Arial" panose="020B0604020202020204" pitchFamily="34" charset="0"/>
                <a:cs typeface="Arial" panose="020B0604020202020204" pitchFamily="34" charset="0"/>
              </a:rPr>
              <a:t>—</a:t>
            </a:r>
          </a:p>
        </p:txBody>
      </p:sp>
      <p:sp>
        <p:nvSpPr>
          <p:cNvPr id="23" name="Footer Placeholder 4"/>
          <p:cNvSpPr>
            <a:spLocks noGrp="1"/>
          </p:cNvSpPr>
          <p:nvPr>
            <p:ph type="ftr" sz="quarter" idx="3"/>
          </p:nvPr>
        </p:nvSpPr>
        <p:spPr>
          <a:xfrm>
            <a:off x="3122638" y="4686923"/>
            <a:ext cx="650829" cy="274604"/>
          </a:xfrm>
          <a:prstGeom prst="rect">
            <a:avLst/>
          </a:prstGeom>
        </p:spPr>
        <p:txBody>
          <a:bodyPr anchor="ctr"/>
          <a:lstStyle>
            <a:lvl1pPr algn="r">
              <a:defRPr sz="600">
                <a:solidFill>
                  <a:schemeClr val="bg1">
                    <a:lumMod val="50000"/>
                  </a:schemeClr>
                </a:solidFill>
                <a:latin typeface="Arial" panose="020B0604020202020204" pitchFamily="34" charset="0"/>
                <a:cs typeface="Arial" panose="020B0604020202020204" pitchFamily="34" charset="0"/>
              </a:defRPr>
            </a:lvl1pPr>
          </a:lstStyle>
          <a:p>
            <a:r>
              <a:rPr lang="en-US" dirty="0"/>
              <a:t>47-10780-30</a:t>
            </a:r>
          </a:p>
        </p:txBody>
      </p:sp>
      <p:sp>
        <p:nvSpPr>
          <p:cNvPr id="24" name="Date Placeholder 6"/>
          <p:cNvSpPr>
            <a:spLocks noGrp="1"/>
          </p:cNvSpPr>
          <p:nvPr>
            <p:ph type="dt" sz="half" idx="2"/>
          </p:nvPr>
        </p:nvSpPr>
        <p:spPr>
          <a:xfrm>
            <a:off x="3910279" y="4686923"/>
            <a:ext cx="546126" cy="274604"/>
          </a:xfrm>
          <a:prstGeom prst="rect">
            <a:avLst/>
          </a:prstGeom>
        </p:spPr>
        <p:txBody>
          <a:bodyPr vert="horz" lIns="91440" tIns="45720" rIns="91440" bIns="45720" rtlCol="0" anchor="ctr"/>
          <a:lstStyle>
            <a:lvl1pPr algn="ctr">
              <a:defRPr sz="600">
                <a:solidFill>
                  <a:schemeClr val="bg1">
                    <a:lumMod val="50000"/>
                  </a:schemeClr>
                </a:solidFill>
              </a:defRPr>
            </a:lvl1pPr>
          </a:lstStyle>
          <a:p>
            <a:r>
              <a:rPr lang="en-US"/>
              <a:t>2024/11/14</a:t>
            </a:r>
            <a:endParaRPr lang="en-US" dirty="0"/>
          </a:p>
        </p:txBody>
      </p:sp>
      <p:sp>
        <p:nvSpPr>
          <p:cNvPr id="25" name="Slide Number Placeholder 17"/>
          <p:cNvSpPr>
            <a:spLocks noGrp="1"/>
          </p:cNvSpPr>
          <p:nvPr>
            <p:ph type="sldNum" sz="quarter" idx="4"/>
          </p:nvPr>
        </p:nvSpPr>
        <p:spPr>
          <a:xfrm>
            <a:off x="4572001" y="4686923"/>
            <a:ext cx="423575" cy="274604"/>
          </a:xfrm>
          <a:prstGeom prst="rect">
            <a:avLst/>
          </a:prstGeom>
        </p:spPr>
        <p:txBody>
          <a:bodyPr vert="horz" lIns="91440" tIns="45720" rIns="91440" bIns="45720" rtlCol="0" anchor="ctr"/>
          <a:lstStyle>
            <a:lvl1pPr algn="l">
              <a:defRPr sz="600">
                <a:solidFill>
                  <a:schemeClr val="bg1">
                    <a:lumMod val="50000"/>
                  </a:schemeClr>
                </a:solidFill>
              </a:defRPr>
            </a:lvl1pPr>
          </a:lstStyle>
          <a:p>
            <a:fld id="{DFF2723C-031C-433E-81DC-635AF124FD5B}" type="slidenum">
              <a:rPr lang="en-US" smtClean="0"/>
              <a:pPr/>
              <a:t>‹#›</a:t>
            </a:fld>
            <a:endParaRPr lang="en-US" dirty="0"/>
          </a:p>
        </p:txBody>
      </p:sp>
      <p:sp>
        <p:nvSpPr>
          <p:cNvPr id="26" name="Date Placeholder 6"/>
          <p:cNvSpPr txBox="1">
            <a:spLocks/>
          </p:cNvSpPr>
          <p:nvPr userDrawn="1"/>
        </p:nvSpPr>
        <p:spPr>
          <a:xfrm>
            <a:off x="3792342" y="4686922"/>
            <a:ext cx="117938" cy="274604"/>
          </a:xfrm>
          <a:prstGeom prst="rect">
            <a:avLst/>
          </a:prstGeom>
        </p:spPr>
        <p:txBody>
          <a:bodyPr vert="horz" lIns="68580" tIns="34290" rIns="68580" bIns="3429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600" dirty="0">
                <a:solidFill>
                  <a:schemeClr val="bg1">
                    <a:lumMod val="50000"/>
                  </a:schemeClr>
                </a:solidFill>
              </a:rPr>
              <a:t>|</a:t>
            </a:r>
          </a:p>
        </p:txBody>
      </p:sp>
      <p:sp>
        <p:nvSpPr>
          <p:cNvPr id="27" name="Date Placeholder 6"/>
          <p:cNvSpPr txBox="1">
            <a:spLocks/>
          </p:cNvSpPr>
          <p:nvPr userDrawn="1"/>
        </p:nvSpPr>
        <p:spPr>
          <a:xfrm>
            <a:off x="4447771" y="4686921"/>
            <a:ext cx="117938" cy="274604"/>
          </a:xfrm>
          <a:prstGeom prst="rect">
            <a:avLst/>
          </a:prstGeom>
        </p:spPr>
        <p:txBody>
          <a:bodyPr vert="horz" lIns="68580" tIns="34290" rIns="68580" bIns="3429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600" dirty="0">
                <a:solidFill>
                  <a:schemeClr val="bg1">
                    <a:lumMod val="50000"/>
                  </a:schemeClr>
                </a:solidFill>
              </a:rPr>
              <a:t>|</a:t>
            </a:r>
          </a:p>
        </p:txBody>
      </p:sp>
      <p:sp>
        <p:nvSpPr>
          <p:cNvPr id="18" name="Text Placeholder 7"/>
          <p:cNvSpPr>
            <a:spLocks noGrp="1"/>
          </p:cNvSpPr>
          <p:nvPr>
            <p:ph type="body" sz="quarter" idx="10" hasCustomPrompt="1"/>
          </p:nvPr>
        </p:nvSpPr>
        <p:spPr>
          <a:xfrm>
            <a:off x="469527" y="405665"/>
            <a:ext cx="2947648" cy="220618"/>
          </a:xfrm>
        </p:spPr>
        <p:txBody>
          <a:bodyPr>
            <a:noAutofit/>
          </a:bodyPr>
          <a:lstStyle>
            <a:lvl1pPr marL="0" indent="0">
              <a:buNone/>
              <a:defRPr sz="675" baseline="0">
                <a:solidFill>
                  <a:schemeClr val="tx1"/>
                </a:solidFill>
                <a:latin typeface="Arial" panose="020B0604020202020204" pitchFamily="34" charset="0"/>
                <a:cs typeface="Arial" panose="020B060402020202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r>
              <a:rPr lang="en-US" dirty="0"/>
              <a:t>SECURITY BENEFIT FINANCIAL ESSENTIALS</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69526" y="4686923"/>
            <a:ext cx="1318712" cy="187164"/>
          </a:xfrm>
          <a:prstGeom prst="rect">
            <a:avLst/>
          </a:prstGeom>
        </p:spPr>
      </p:pic>
    </p:spTree>
    <p:extLst>
      <p:ext uri="{BB962C8B-B14F-4D97-AF65-F5344CB8AC3E}">
        <p14:creationId xmlns:p14="http://schemas.microsoft.com/office/powerpoint/2010/main" val="971522104"/>
      </p:ext>
    </p:extLst>
  </p:cSld>
  <p:clrMapOvr>
    <a:masterClrMapping/>
  </p:clrMapOvr>
  <p:extLst>
    <p:ext uri="{DCECCB84-F9BA-43D5-87BE-67443E8EF086}">
      <p15:sldGuideLst xmlns:p15="http://schemas.microsoft.com/office/powerpoint/2012/main">
        <p15:guide id="1" orient="horz" pos="4056">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6_Title and Content_white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469527" y="627906"/>
            <a:ext cx="8045824" cy="643634"/>
          </a:xfrm>
        </p:spPr>
        <p:txBody>
          <a:bodyPr>
            <a:normAutofit/>
          </a:bodyPr>
          <a:lstStyle>
            <a:lvl1pPr>
              <a:defRPr sz="24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69527" y="1373022"/>
            <a:ext cx="8045824" cy="3213167"/>
          </a:xfrm>
        </p:spPr>
        <p:txBody>
          <a:bodyPr>
            <a:normAutofit/>
          </a:bodyPr>
          <a:lstStyle>
            <a:lvl1pPr>
              <a:defRPr sz="1500" b="1"/>
            </a:lvl1pPr>
            <a:lvl2pPr>
              <a:defRPr sz="1350"/>
            </a:lvl2pPr>
            <a:lvl3pPr>
              <a:defRPr sz="1200"/>
            </a:lvl3pPr>
            <a:lvl4pPr>
              <a:defRPr sz="1050"/>
            </a:lvl4pPr>
            <a:lvl5pPr>
              <a:defRPr sz="105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TextBox 16"/>
          <p:cNvSpPr txBox="1"/>
          <p:nvPr userDrawn="1"/>
        </p:nvSpPr>
        <p:spPr>
          <a:xfrm>
            <a:off x="469527" y="178154"/>
            <a:ext cx="2938507" cy="228909"/>
          </a:xfrm>
          <a:prstGeom prst="rect">
            <a:avLst/>
          </a:prstGeom>
          <a:noFill/>
        </p:spPr>
        <p:txBody>
          <a:bodyPr wrap="square" rtlCol="0">
            <a:spAutoFit/>
          </a:bodyPr>
          <a:lstStyle/>
          <a:p>
            <a:pPr>
              <a:lnSpc>
                <a:spcPct val="150000"/>
              </a:lnSpc>
            </a:pPr>
            <a:r>
              <a:rPr lang="en-US" sz="675" dirty="0">
                <a:solidFill>
                  <a:schemeClr val="tx1"/>
                </a:solidFill>
                <a:latin typeface="Arial" panose="020B0604020202020204" pitchFamily="34" charset="0"/>
                <a:cs typeface="Arial" panose="020B0604020202020204" pitchFamily="34" charset="0"/>
              </a:rPr>
              <a:t>—</a:t>
            </a:r>
          </a:p>
        </p:txBody>
      </p:sp>
      <p:sp>
        <p:nvSpPr>
          <p:cNvPr id="23" name="Footer Placeholder 4"/>
          <p:cNvSpPr>
            <a:spLocks noGrp="1"/>
          </p:cNvSpPr>
          <p:nvPr>
            <p:ph type="ftr" sz="quarter" idx="3"/>
          </p:nvPr>
        </p:nvSpPr>
        <p:spPr>
          <a:xfrm>
            <a:off x="3122638" y="4686923"/>
            <a:ext cx="650829" cy="274604"/>
          </a:xfrm>
          <a:prstGeom prst="rect">
            <a:avLst/>
          </a:prstGeom>
        </p:spPr>
        <p:txBody>
          <a:bodyPr anchor="ctr"/>
          <a:lstStyle>
            <a:lvl1pPr algn="r">
              <a:defRPr sz="600">
                <a:solidFill>
                  <a:schemeClr val="bg1">
                    <a:lumMod val="50000"/>
                  </a:schemeClr>
                </a:solidFill>
                <a:latin typeface="Arial" panose="020B0604020202020204" pitchFamily="34" charset="0"/>
                <a:cs typeface="Arial" panose="020B0604020202020204" pitchFamily="34" charset="0"/>
              </a:defRPr>
            </a:lvl1pPr>
          </a:lstStyle>
          <a:p>
            <a:r>
              <a:rPr lang="en-US" dirty="0"/>
              <a:t>47-10780-30</a:t>
            </a:r>
          </a:p>
        </p:txBody>
      </p:sp>
      <p:sp>
        <p:nvSpPr>
          <p:cNvPr id="24" name="Date Placeholder 6"/>
          <p:cNvSpPr>
            <a:spLocks noGrp="1"/>
          </p:cNvSpPr>
          <p:nvPr>
            <p:ph type="dt" sz="half" idx="2"/>
          </p:nvPr>
        </p:nvSpPr>
        <p:spPr>
          <a:xfrm>
            <a:off x="3910279" y="4686923"/>
            <a:ext cx="546126" cy="274604"/>
          </a:xfrm>
          <a:prstGeom prst="rect">
            <a:avLst/>
          </a:prstGeom>
        </p:spPr>
        <p:txBody>
          <a:bodyPr vert="horz" lIns="91440" tIns="45720" rIns="91440" bIns="45720" rtlCol="0" anchor="ctr"/>
          <a:lstStyle>
            <a:lvl1pPr algn="ctr">
              <a:defRPr sz="600">
                <a:solidFill>
                  <a:schemeClr val="bg1">
                    <a:lumMod val="50000"/>
                  </a:schemeClr>
                </a:solidFill>
              </a:defRPr>
            </a:lvl1pPr>
          </a:lstStyle>
          <a:p>
            <a:r>
              <a:rPr lang="en-US"/>
              <a:t>2024/11/14</a:t>
            </a:r>
            <a:endParaRPr lang="en-US" dirty="0"/>
          </a:p>
        </p:txBody>
      </p:sp>
      <p:sp>
        <p:nvSpPr>
          <p:cNvPr id="25" name="Slide Number Placeholder 17"/>
          <p:cNvSpPr>
            <a:spLocks noGrp="1"/>
          </p:cNvSpPr>
          <p:nvPr>
            <p:ph type="sldNum" sz="quarter" idx="4"/>
          </p:nvPr>
        </p:nvSpPr>
        <p:spPr>
          <a:xfrm>
            <a:off x="4572001" y="4686923"/>
            <a:ext cx="423575" cy="274604"/>
          </a:xfrm>
          <a:prstGeom prst="rect">
            <a:avLst/>
          </a:prstGeom>
        </p:spPr>
        <p:txBody>
          <a:bodyPr vert="horz" lIns="91440" tIns="45720" rIns="91440" bIns="45720" rtlCol="0" anchor="ctr"/>
          <a:lstStyle>
            <a:lvl1pPr algn="l">
              <a:defRPr sz="600">
                <a:solidFill>
                  <a:schemeClr val="bg1">
                    <a:lumMod val="50000"/>
                  </a:schemeClr>
                </a:solidFill>
              </a:defRPr>
            </a:lvl1pPr>
          </a:lstStyle>
          <a:p>
            <a:fld id="{DFF2723C-031C-433E-81DC-635AF124FD5B}" type="slidenum">
              <a:rPr lang="en-US" smtClean="0"/>
              <a:pPr/>
              <a:t>‹#›</a:t>
            </a:fld>
            <a:endParaRPr lang="en-US" dirty="0"/>
          </a:p>
        </p:txBody>
      </p:sp>
      <p:sp>
        <p:nvSpPr>
          <p:cNvPr id="26" name="Date Placeholder 6"/>
          <p:cNvSpPr txBox="1">
            <a:spLocks/>
          </p:cNvSpPr>
          <p:nvPr userDrawn="1"/>
        </p:nvSpPr>
        <p:spPr>
          <a:xfrm>
            <a:off x="3792342" y="4686922"/>
            <a:ext cx="117938" cy="274604"/>
          </a:xfrm>
          <a:prstGeom prst="rect">
            <a:avLst/>
          </a:prstGeom>
        </p:spPr>
        <p:txBody>
          <a:bodyPr vert="horz" lIns="68580" tIns="34290" rIns="68580" bIns="3429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600" dirty="0">
                <a:solidFill>
                  <a:schemeClr val="bg1">
                    <a:lumMod val="50000"/>
                  </a:schemeClr>
                </a:solidFill>
              </a:rPr>
              <a:t>|</a:t>
            </a:r>
          </a:p>
        </p:txBody>
      </p:sp>
      <p:sp>
        <p:nvSpPr>
          <p:cNvPr id="27" name="Date Placeholder 6"/>
          <p:cNvSpPr txBox="1">
            <a:spLocks/>
          </p:cNvSpPr>
          <p:nvPr userDrawn="1"/>
        </p:nvSpPr>
        <p:spPr>
          <a:xfrm>
            <a:off x="4447771" y="4686921"/>
            <a:ext cx="117938" cy="274604"/>
          </a:xfrm>
          <a:prstGeom prst="rect">
            <a:avLst/>
          </a:prstGeom>
        </p:spPr>
        <p:txBody>
          <a:bodyPr vert="horz" lIns="68580" tIns="34290" rIns="68580" bIns="3429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600" dirty="0">
                <a:solidFill>
                  <a:schemeClr val="bg1">
                    <a:lumMod val="50000"/>
                  </a:schemeClr>
                </a:solidFill>
              </a:rPr>
              <a:t>|</a:t>
            </a:r>
          </a:p>
        </p:txBody>
      </p:sp>
      <p:sp>
        <p:nvSpPr>
          <p:cNvPr id="18" name="Text Placeholder 7"/>
          <p:cNvSpPr>
            <a:spLocks noGrp="1"/>
          </p:cNvSpPr>
          <p:nvPr>
            <p:ph type="body" sz="quarter" idx="10" hasCustomPrompt="1"/>
          </p:nvPr>
        </p:nvSpPr>
        <p:spPr>
          <a:xfrm>
            <a:off x="469527" y="405665"/>
            <a:ext cx="2947648" cy="220618"/>
          </a:xfrm>
        </p:spPr>
        <p:txBody>
          <a:bodyPr>
            <a:noAutofit/>
          </a:bodyPr>
          <a:lstStyle>
            <a:lvl1pPr marL="0" indent="0">
              <a:buNone/>
              <a:defRPr sz="675" baseline="0">
                <a:solidFill>
                  <a:schemeClr val="tx1"/>
                </a:solidFill>
                <a:latin typeface="Arial" panose="020B0604020202020204" pitchFamily="34" charset="0"/>
                <a:cs typeface="Arial" panose="020B060402020202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r>
              <a:rPr lang="en-US" dirty="0"/>
              <a:t>SECURITY BENEFIT FINANCIAL ESSENTIALS</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69526" y="4686923"/>
            <a:ext cx="1318712" cy="187164"/>
          </a:xfrm>
          <a:prstGeom prst="rect">
            <a:avLst/>
          </a:prstGeom>
        </p:spPr>
      </p:pic>
    </p:spTree>
    <p:extLst>
      <p:ext uri="{BB962C8B-B14F-4D97-AF65-F5344CB8AC3E}">
        <p14:creationId xmlns:p14="http://schemas.microsoft.com/office/powerpoint/2010/main" val="872394072"/>
      </p:ext>
    </p:extLst>
  </p:cSld>
  <p:clrMapOvr>
    <a:masterClrMapping/>
  </p:clrMapOvr>
  <p:extLst>
    <p:ext uri="{DCECCB84-F9BA-43D5-87BE-67443E8EF086}">
      <p15:sldGuideLst xmlns:p15="http://schemas.microsoft.com/office/powerpoint/2012/main">
        <p15:guide id="1" orient="horz" pos="4056">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7_Title and Content_white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469527" y="627906"/>
            <a:ext cx="8045824" cy="643634"/>
          </a:xfrm>
        </p:spPr>
        <p:txBody>
          <a:bodyPr>
            <a:normAutofit/>
          </a:bodyPr>
          <a:lstStyle>
            <a:lvl1pPr>
              <a:defRPr sz="24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69527" y="1373022"/>
            <a:ext cx="8045824" cy="3213167"/>
          </a:xfrm>
        </p:spPr>
        <p:txBody>
          <a:bodyPr>
            <a:normAutofit/>
          </a:bodyPr>
          <a:lstStyle>
            <a:lvl1pPr>
              <a:defRPr sz="1500" b="1"/>
            </a:lvl1pPr>
            <a:lvl2pPr>
              <a:defRPr sz="1350"/>
            </a:lvl2pPr>
            <a:lvl3pPr>
              <a:defRPr sz="1200"/>
            </a:lvl3pPr>
            <a:lvl4pPr>
              <a:defRPr sz="1050"/>
            </a:lvl4pPr>
            <a:lvl5pPr>
              <a:defRPr sz="105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TextBox 16"/>
          <p:cNvSpPr txBox="1"/>
          <p:nvPr userDrawn="1"/>
        </p:nvSpPr>
        <p:spPr>
          <a:xfrm>
            <a:off x="469527" y="178154"/>
            <a:ext cx="2938507" cy="228909"/>
          </a:xfrm>
          <a:prstGeom prst="rect">
            <a:avLst/>
          </a:prstGeom>
          <a:noFill/>
        </p:spPr>
        <p:txBody>
          <a:bodyPr wrap="square" rtlCol="0">
            <a:spAutoFit/>
          </a:bodyPr>
          <a:lstStyle/>
          <a:p>
            <a:pPr>
              <a:lnSpc>
                <a:spcPct val="150000"/>
              </a:lnSpc>
            </a:pPr>
            <a:r>
              <a:rPr lang="en-US" sz="675" dirty="0">
                <a:solidFill>
                  <a:schemeClr val="tx1"/>
                </a:solidFill>
                <a:latin typeface="Arial" panose="020B0604020202020204" pitchFamily="34" charset="0"/>
                <a:cs typeface="Arial" panose="020B0604020202020204" pitchFamily="34" charset="0"/>
              </a:rPr>
              <a:t>—</a:t>
            </a:r>
          </a:p>
        </p:txBody>
      </p:sp>
      <p:sp>
        <p:nvSpPr>
          <p:cNvPr id="23" name="Footer Placeholder 4"/>
          <p:cNvSpPr>
            <a:spLocks noGrp="1"/>
          </p:cNvSpPr>
          <p:nvPr>
            <p:ph type="ftr" sz="quarter" idx="3"/>
          </p:nvPr>
        </p:nvSpPr>
        <p:spPr>
          <a:xfrm>
            <a:off x="3122638" y="4686923"/>
            <a:ext cx="650829" cy="274604"/>
          </a:xfrm>
          <a:prstGeom prst="rect">
            <a:avLst/>
          </a:prstGeom>
        </p:spPr>
        <p:txBody>
          <a:bodyPr anchor="ctr"/>
          <a:lstStyle>
            <a:lvl1pPr algn="r">
              <a:defRPr sz="600">
                <a:solidFill>
                  <a:schemeClr val="bg1">
                    <a:lumMod val="50000"/>
                  </a:schemeClr>
                </a:solidFill>
                <a:latin typeface="Arial" panose="020B0604020202020204" pitchFamily="34" charset="0"/>
                <a:cs typeface="Arial" panose="020B0604020202020204" pitchFamily="34" charset="0"/>
              </a:defRPr>
            </a:lvl1pPr>
          </a:lstStyle>
          <a:p>
            <a:r>
              <a:rPr lang="en-US" dirty="0"/>
              <a:t>47-10780-30</a:t>
            </a:r>
          </a:p>
        </p:txBody>
      </p:sp>
      <p:sp>
        <p:nvSpPr>
          <p:cNvPr id="24" name="Date Placeholder 6"/>
          <p:cNvSpPr>
            <a:spLocks noGrp="1"/>
          </p:cNvSpPr>
          <p:nvPr>
            <p:ph type="dt" sz="half" idx="2"/>
          </p:nvPr>
        </p:nvSpPr>
        <p:spPr>
          <a:xfrm>
            <a:off x="3910279" y="4686923"/>
            <a:ext cx="546126" cy="274604"/>
          </a:xfrm>
          <a:prstGeom prst="rect">
            <a:avLst/>
          </a:prstGeom>
        </p:spPr>
        <p:txBody>
          <a:bodyPr vert="horz" lIns="91440" tIns="45720" rIns="91440" bIns="45720" rtlCol="0" anchor="ctr"/>
          <a:lstStyle>
            <a:lvl1pPr algn="ctr">
              <a:defRPr sz="600">
                <a:solidFill>
                  <a:schemeClr val="bg1">
                    <a:lumMod val="50000"/>
                  </a:schemeClr>
                </a:solidFill>
              </a:defRPr>
            </a:lvl1pPr>
          </a:lstStyle>
          <a:p>
            <a:r>
              <a:rPr lang="en-US"/>
              <a:t>2024/11/14</a:t>
            </a:r>
            <a:endParaRPr lang="en-US" dirty="0"/>
          </a:p>
        </p:txBody>
      </p:sp>
      <p:sp>
        <p:nvSpPr>
          <p:cNvPr id="25" name="Slide Number Placeholder 17"/>
          <p:cNvSpPr>
            <a:spLocks noGrp="1"/>
          </p:cNvSpPr>
          <p:nvPr>
            <p:ph type="sldNum" sz="quarter" idx="4"/>
          </p:nvPr>
        </p:nvSpPr>
        <p:spPr>
          <a:xfrm>
            <a:off x="4572001" y="4686923"/>
            <a:ext cx="423575" cy="274604"/>
          </a:xfrm>
          <a:prstGeom prst="rect">
            <a:avLst/>
          </a:prstGeom>
        </p:spPr>
        <p:txBody>
          <a:bodyPr vert="horz" lIns="91440" tIns="45720" rIns="91440" bIns="45720" rtlCol="0" anchor="ctr"/>
          <a:lstStyle>
            <a:lvl1pPr algn="l">
              <a:defRPr sz="600">
                <a:solidFill>
                  <a:schemeClr val="bg1">
                    <a:lumMod val="50000"/>
                  </a:schemeClr>
                </a:solidFill>
              </a:defRPr>
            </a:lvl1pPr>
          </a:lstStyle>
          <a:p>
            <a:fld id="{DFF2723C-031C-433E-81DC-635AF124FD5B}" type="slidenum">
              <a:rPr lang="en-US" smtClean="0"/>
              <a:pPr/>
              <a:t>‹#›</a:t>
            </a:fld>
            <a:endParaRPr lang="en-US" dirty="0"/>
          </a:p>
        </p:txBody>
      </p:sp>
      <p:sp>
        <p:nvSpPr>
          <p:cNvPr id="26" name="Date Placeholder 6"/>
          <p:cNvSpPr txBox="1">
            <a:spLocks/>
          </p:cNvSpPr>
          <p:nvPr userDrawn="1"/>
        </p:nvSpPr>
        <p:spPr>
          <a:xfrm>
            <a:off x="3792342" y="4686922"/>
            <a:ext cx="117938" cy="274604"/>
          </a:xfrm>
          <a:prstGeom prst="rect">
            <a:avLst/>
          </a:prstGeom>
        </p:spPr>
        <p:txBody>
          <a:bodyPr vert="horz" lIns="68580" tIns="34290" rIns="68580" bIns="3429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600" dirty="0">
                <a:solidFill>
                  <a:schemeClr val="bg1">
                    <a:lumMod val="50000"/>
                  </a:schemeClr>
                </a:solidFill>
              </a:rPr>
              <a:t>|</a:t>
            </a:r>
          </a:p>
        </p:txBody>
      </p:sp>
      <p:sp>
        <p:nvSpPr>
          <p:cNvPr id="27" name="Date Placeholder 6"/>
          <p:cNvSpPr txBox="1">
            <a:spLocks/>
          </p:cNvSpPr>
          <p:nvPr userDrawn="1"/>
        </p:nvSpPr>
        <p:spPr>
          <a:xfrm>
            <a:off x="4447771" y="4686921"/>
            <a:ext cx="117938" cy="274604"/>
          </a:xfrm>
          <a:prstGeom prst="rect">
            <a:avLst/>
          </a:prstGeom>
        </p:spPr>
        <p:txBody>
          <a:bodyPr vert="horz" lIns="68580" tIns="34290" rIns="68580" bIns="3429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600" dirty="0">
                <a:solidFill>
                  <a:schemeClr val="bg1">
                    <a:lumMod val="50000"/>
                  </a:schemeClr>
                </a:solidFill>
              </a:rPr>
              <a:t>|</a:t>
            </a:r>
          </a:p>
        </p:txBody>
      </p:sp>
      <p:sp>
        <p:nvSpPr>
          <p:cNvPr id="18" name="Text Placeholder 7"/>
          <p:cNvSpPr>
            <a:spLocks noGrp="1"/>
          </p:cNvSpPr>
          <p:nvPr>
            <p:ph type="body" sz="quarter" idx="10" hasCustomPrompt="1"/>
          </p:nvPr>
        </p:nvSpPr>
        <p:spPr>
          <a:xfrm>
            <a:off x="469527" y="405665"/>
            <a:ext cx="2947648" cy="220618"/>
          </a:xfrm>
        </p:spPr>
        <p:txBody>
          <a:bodyPr>
            <a:noAutofit/>
          </a:bodyPr>
          <a:lstStyle>
            <a:lvl1pPr marL="0" indent="0">
              <a:buNone/>
              <a:defRPr sz="675" baseline="0">
                <a:solidFill>
                  <a:schemeClr val="tx1"/>
                </a:solidFill>
                <a:latin typeface="Arial" panose="020B0604020202020204" pitchFamily="34" charset="0"/>
                <a:cs typeface="Arial" panose="020B060402020202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r>
              <a:rPr lang="en-US" dirty="0"/>
              <a:t>SECURITY BENEFIT FINANCIAL ESSENTIALS</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69526" y="4686923"/>
            <a:ext cx="1318712" cy="187164"/>
          </a:xfrm>
          <a:prstGeom prst="rect">
            <a:avLst/>
          </a:prstGeom>
        </p:spPr>
      </p:pic>
    </p:spTree>
    <p:extLst>
      <p:ext uri="{BB962C8B-B14F-4D97-AF65-F5344CB8AC3E}">
        <p14:creationId xmlns:p14="http://schemas.microsoft.com/office/powerpoint/2010/main" val="1867609653"/>
      </p:ext>
    </p:extLst>
  </p:cSld>
  <p:clrMapOvr>
    <a:masterClrMapping/>
  </p:clrMapOvr>
  <p:extLst>
    <p:ext uri="{DCECCB84-F9BA-43D5-87BE-67443E8EF086}">
      <p15:sldGuideLst xmlns:p15="http://schemas.microsoft.com/office/powerpoint/2012/main">
        <p15:guide id="1" orient="horz" pos="4056">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8_Title and Content_white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469527" y="627906"/>
            <a:ext cx="8045824" cy="643634"/>
          </a:xfrm>
        </p:spPr>
        <p:txBody>
          <a:bodyPr>
            <a:normAutofit/>
          </a:bodyPr>
          <a:lstStyle>
            <a:lvl1pPr>
              <a:defRPr sz="24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69527" y="1373022"/>
            <a:ext cx="8045824" cy="3213167"/>
          </a:xfrm>
        </p:spPr>
        <p:txBody>
          <a:bodyPr>
            <a:normAutofit/>
          </a:bodyPr>
          <a:lstStyle>
            <a:lvl1pPr>
              <a:defRPr sz="1500" b="1"/>
            </a:lvl1pPr>
            <a:lvl2pPr>
              <a:defRPr sz="1350"/>
            </a:lvl2pPr>
            <a:lvl3pPr>
              <a:defRPr sz="1200"/>
            </a:lvl3pPr>
            <a:lvl4pPr>
              <a:defRPr sz="1050"/>
            </a:lvl4pPr>
            <a:lvl5pPr>
              <a:defRPr sz="105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TextBox 16"/>
          <p:cNvSpPr txBox="1"/>
          <p:nvPr userDrawn="1"/>
        </p:nvSpPr>
        <p:spPr>
          <a:xfrm>
            <a:off x="469527" y="178154"/>
            <a:ext cx="2938507" cy="228909"/>
          </a:xfrm>
          <a:prstGeom prst="rect">
            <a:avLst/>
          </a:prstGeom>
          <a:noFill/>
        </p:spPr>
        <p:txBody>
          <a:bodyPr wrap="square" rtlCol="0">
            <a:spAutoFit/>
          </a:bodyPr>
          <a:lstStyle/>
          <a:p>
            <a:pPr>
              <a:lnSpc>
                <a:spcPct val="150000"/>
              </a:lnSpc>
            </a:pPr>
            <a:r>
              <a:rPr lang="en-US" sz="675" dirty="0">
                <a:solidFill>
                  <a:schemeClr val="tx1"/>
                </a:solidFill>
                <a:latin typeface="Arial" panose="020B0604020202020204" pitchFamily="34" charset="0"/>
                <a:cs typeface="Arial" panose="020B0604020202020204" pitchFamily="34" charset="0"/>
              </a:rPr>
              <a:t>—</a:t>
            </a:r>
          </a:p>
        </p:txBody>
      </p:sp>
      <p:sp>
        <p:nvSpPr>
          <p:cNvPr id="23" name="Footer Placeholder 4"/>
          <p:cNvSpPr>
            <a:spLocks noGrp="1"/>
          </p:cNvSpPr>
          <p:nvPr>
            <p:ph type="ftr" sz="quarter" idx="3"/>
          </p:nvPr>
        </p:nvSpPr>
        <p:spPr>
          <a:xfrm>
            <a:off x="3122638" y="4686923"/>
            <a:ext cx="650829" cy="274604"/>
          </a:xfrm>
          <a:prstGeom prst="rect">
            <a:avLst/>
          </a:prstGeom>
        </p:spPr>
        <p:txBody>
          <a:bodyPr anchor="ctr"/>
          <a:lstStyle>
            <a:lvl1pPr algn="r">
              <a:defRPr sz="600">
                <a:solidFill>
                  <a:schemeClr val="bg1">
                    <a:lumMod val="50000"/>
                  </a:schemeClr>
                </a:solidFill>
                <a:latin typeface="Arial" panose="020B0604020202020204" pitchFamily="34" charset="0"/>
                <a:cs typeface="Arial" panose="020B0604020202020204" pitchFamily="34" charset="0"/>
              </a:defRPr>
            </a:lvl1pPr>
          </a:lstStyle>
          <a:p>
            <a:r>
              <a:rPr lang="en-US" dirty="0"/>
              <a:t>47-10780-30</a:t>
            </a:r>
          </a:p>
        </p:txBody>
      </p:sp>
      <p:sp>
        <p:nvSpPr>
          <p:cNvPr id="24" name="Date Placeholder 6"/>
          <p:cNvSpPr>
            <a:spLocks noGrp="1"/>
          </p:cNvSpPr>
          <p:nvPr>
            <p:ph type="dt" sz="half" idx="2"/>
          </p:nvPr>
        </p:nvSpPr>
        <p:spPr>
          <a:xfrm>
            <a:off x="3910279" y="4686923"/>
            <a:ext cx="546126" cy="274604"/>
          </a:xfrm>
          <a:prstGeom prst="rect">
            <a:avLst/>
          </a:prstGeom>
        </p:spPr>
        <p:txBody>
          <a:bodyPr vert="horz" lIns="91440" tIns="45720" rIns="91440" bIns="45720" rtlCol="0" anchor="ctr"/>
          <a:lstStyle>
            <a:lvl1pPr algn="ctr">
              <a:defRPr sz="600">
                <a:solidFill>
                  <a:schemeClr val="bg1">
                    <a:lumMod val="50000"/>
                  </a:schemeClr>
                </a:solidFill>
              </a:defRPr>
            </a:lvl1pPr>
          </a:lstStyle>
          <a:p>
            <a:r>
              <a:rPr lang="en-US"/>
              <a:t>2024/11/14</a:t>
            </a:r>
            <a:endParaRPr lang="en-US" dirty="0"/>
          </a:p>
        </p:txBody>
      </p:sp>
      <p:sp>
        <p:nvSpPr>
          <p:cNvPr id="25" name="Slide Number Placeholder 17"/>
          <p:cNvSpPr>
            <a:spLocks noGrp="1"/>
          </p:cNvSpPr>
          <p:nvPr>
            <p:ph type="sldNum" sz="quarter" idx="4"/>
          </p:nvPr>
        </p:nvSpPr>
        <p:spPr>
          <a:xfrm>
            <a:off x="4572001" y="4686923"/>
            <a:ext cx="423575" cy="274604"/>
          </a:xfrm>
          <a:prstGeom prst="rect">
            <a:avLst/>
          </a:prstGeom>
        </p:spPr>
        <p:txBody>
          <a:bodyPr vert="horz" lIns="91440" tIns="45720" rIns="91440" bIns="45720" rtlCol="0" anchor="ctr"/>
          <a:lstStyle>
            <a:lvl1pPr algn="l">
              <a:defRPr sz="600">
                <a:solidFill>
                  <a:schemeClr val="bg1">
                    <a:lumMod val="50000"/>
                  </a:schemeClr>
                </a:solidFill>
              </a:defRPr>
            </a:lvl1pPr>
          </a:lstStyle>
          <a:p>
            <a:fld id="{DFF2723C-031C-433E-81DC-635AF124FD5B}" type="slidenum">
              <a:rPr lang="en-US" smtClean="0"/>
              <a:pPr/>
              <a:t>‹#›</a:t>
            </a:fld>
            <a:endParaRPr lang="en-US" dirty="0"/>
          </a:p>
        </p:txBody>
      </p:sp>
      <p:sp>
        <p:nvSpPr>
          <p:cNvPr id="26" name="Date Placeholder 6"/>
          <p:cNvSpPr txBox="1">
            <a:spLocks/>
          </p:cNvSpPr>
          <p:nvPr userDrawn="1"/>
        </p:nvSpPr>
        <p:spPr>
          <a:xfrm>
            <a:off x="3792342" y="4686922"/>
            <a:ext cx="117938" cy="274604"/>
          </a:xfrm>
          <a:prstGeom prst="rect">
            <a:avLst/>
          </a:prstGeom>
        </p:spPr>
        <p:txBody>
          <a:bodyPr vert="horz" lIns="68580" tIns="34290" rIns="68580" bIns="3429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600" dirty="0">
                <a:solidFill>
                  <a:schemeClr val="bg1">
                    <a:lumMod val="50000"/>
                  </a:schemeClr>
                </a:solidFill>
              </a:rPr>
              <a:t>|</a:t>
            </a:r>
          </a:p>
        </p:txBody>
      </p:sp>
      <p:sp>
        <p:nvSpPr>
          <p:cNvPr id="27" name="Date Placeholder 6"/>
          <p:cNvSpPr txBox="1">
            <a:spLocks/>
          </p:cNvSpPr>
          <p:nvPr userDrawn="1"/>
        </p:nvSpPr>
        <p:spPr>
          <a:xfrm>
            <a:off x="4447771" y="4686921"/>
            <a:ext cx="117938" cy="274604"/>
          </a:xfrm>
          <a:prstGeom prst="rect">
            <a:avLst/>
          </a:prstGeom>
        </p:spPr>
        <p:txBody>
          <a:bodyPr vert="horz" lIns="68580" tIns="34290" rIns="68580" bIns="3429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600" dirty="0">
                <a:solidFill>
                  <a:schemeClr val="bg1">
                    <a:lumMod val="50000"/>
                  </a:schemeClr>
                </a:solidFill>
              </a:rPr>
              <a:t>|</a:t>
            </a:r>
          </a:p>
        </p:txBody>
      </p:sp>
      <p:sp>
        <p:nvSpPr>
          <p:cNvPr id="18" name="Text Placeholder 7"/>
          <p:cNvSpPr>
            <a:spLocks noGrp="1"/>
          </p:cNvSpPr>
          <p:nvPr>
            <p:ph type="body" sz="quarter" idx="10" hasCustomPrompt="1"/>
          </p:nvPr>
        </p:nvSpPr>
        <p:spPr>
          <a:xfrm>
            <a:off x="469527" y="405665"/>
            <a:ext cx="2947648" cy="220618"/>
          </a:xfrm>
        </p:spPr>
        <p:txBody>
          <a:bodyPr>
            <a:noAutofit/>
          </a:bodyPr>
          <a:lstStyle>
            <a:lvl1pPr marL="0" indent="0">
              <a:buNone/>
              <a:defRPr sz="675" baseline="0">
                <a:solidFill>
                  <a:schemeClr val="tx1"/>
                </a:solidFill>
                <a:latin typeface="Arial" panose="020B0604020202020204" pitchFamily="34" charset="0"/>
                <a:cs typeface="Arial" panose="020B060402020202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r>
              <a:rPr lang="en-US" dirty="0"/>
              <a:t>SECURITY BENEFIT FINANCIAL ESSENTIALS</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69526" y="4686923"/>
            <a:ext cx="1318712" cy="187164"/>
          </a:xfrm>
          <a:prstGeom prst="rect">
            <a:avLst/>
          </a:prstGeom>
        </p:spPr>
      </p:pic>
    </p:spTree>
    <p:extLst>
      <p:ext uri="{BB962C8B-B14F-4D97-AF65-F5344CB8AC3E}">
        <p14:creationId xmlns:p14="http://schemas.microsoft.com/office/powerpoint/2010/main" val="1915468753"/>
      </p:ext>
    </p:extLst>
  </p:cSld>
  <p:clrMapOvr>
    <a:masterClrMapping/>
  </p:clrMapOvr>
  <p:extLst>
    <p:ext uri="{DCECCB84-F9BA-43D5-87BE-67443E8EF086}">
      <p15:sldGuideLst xmlns:p15="http://schemas.microsoft.com/office/powerpoint/2012/main">
        <p15:guide id="1" orient="horz" pos="4056">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9_Title and Content_white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469527" y="627906"/>
            <a:ext cx="8045824" cy="643634"/>
          </a:xfrm>
        </p:spPr>
        <p:txBody>
          <a:bodyPr>
            <a:normAutofit/>
          </a:bodyPr>
          <a:lstStyle>
            <a:lvl1pPr>
              <a:defRPr sz="24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69527" y="1373022"/>
            <a:ext cx="8045824" cy="3213167"/>
          </a:xfrm>
        </p:spPr>
        <p:txBody>
          <a:bodyPr>
            <a:normAutofit/>
          </a:bodyPr>
          <a:lstStyle>
            <a:lvl1pPr>
              <a:defRPr sz="1500" b="1"/>
            </a:lvl1pPr>
            <a:lvl2pPr>
              <a:defRPr sz="1350"/>
            </a:lvl2pPr>
            <a:lvl3pPr>
              <a:defRPr sz="1200"/>
            </a:lvl3pPr>
            <a:lvl4pPr>
              <a:defRPr sz="1050"/>
            </a:lvl4pPr>
            <a:lvl5pPr>
              <a:defRPr sz="105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TextBox 16"/>
          <p:cNvSpPr txBox="1"/>
          <p:nvPr userDrawn="1"/>
        </p:nvSpPr>
        <p:spPr>
          <a:xfrm>
            <a:off x="469527" y="178154"/>
            <a:ext cx="2938507" cy="228909"/>
          </a:xfrm>
          <a:prstGeom prst="rect">
            <a:avLst/>
          </a:prstGeom>
          <a:noFill/>
        </p:spPr>
        <p:txBody>
          <a:bodyPr wrap="square" rtlCol="0">
            <a:spAutoFit/>
          </a:bodyPr>
          <a:lstStyle/>
          <a:p>
            <a:pPr>
              <a:lnSpc>
                <a:spcPct val="150000"/>
              </a:lnSpc>
            </a:pPr>
            <a:r>
              <a:rPr lang="en-US" sz="675" dirty="0">
                <a:solidFill>
                  <a:schemeClr val="tx1"/>
                </a:solidFill>
                <a:latin typeface="Arial" panose="020B0604020202020204" pitchFamily="34" charset="0"/>
                <a:cs typeface="Arial" panose="020B0604020202020204" pitchFamily="34" charset="0"/>
              </a:rPr>
              <a:t>—</a:t>
            </a:r>
          </a:p>
        </p:txBody>
      </p:sp>
      <p:sp>
        <p:nvSpPr>
          <p:cNvPr id="23" name="Footer Placeholder 4"/>
          <p:cNvSpPr>
            <a:spLocks noGrp="1"/>
          </p:cNvSpPr>
          <p:nvPr>
            <p:ph type="ftr" sz="quarter" idx="3"/>
          </p:nvPr>
        </p:nvSpPr>
        <p:spPr>
          <a:xfrm>
            <a:off x="3122638" y="4686923"/>
            <a:ext cx="650829" cy="274604"/>
          </a:xfrm>
          <a:prstGeom prst="rect">
            <a:avLst/>
          </a:prstGeom>
        </p:spPr>
        <p:txBody>
          <a:bodyPr anchor="ctr"/>
          <a:lstStyle>
            <a:lvl1pPr algn="r">
              <a:defRPr sz="600">
                <a:solidFill>
                  <a:schemeClr val="bg1">
                    <a:lumMod val="50000"/>
                  </a:schemeClr>
                </a:solidFill>
                <a:latin typeface="Arial" panose="020B0604020202020204" pitchFamily="34" charset="0"/>
                <a:cs typeface="Arial" panose="020B0604020202020204" pitchFamily="34" charset="0"/>
              </a:defRPr>
            </a:lvl1pPr>
          </a:lstStyle>
          <a:p>
            <a:r>
              <a:rPr lang="en-US" dirty="0"/>
              <a:t>47-10780-30</a:t>
            </a:r>
          </a:p>
        </p:txBody>
      </p:sp>
      <p:sp>
        <p:nvSpPr>
          <p:cNvPr id="24" name="Date Placeholder 6"/>
          <p:cNvSpPr>
            <a:spLocks noGrp="1"/>
          </p:cNvSpPr>
          <p:nvPr>
            <p:ph type="dt" sz="half" idx="2"/>
          </p:nvPr>
        </p:nvSpPr>
        <p:spPr>
          <a:xfrm>
            <a:off x="3910279" y="4686923"/>
            <a:ext cx="546126" cy="274604"/>
          </a:xfrm>
          <a:prstGeom prst="rect">
            <a:avLst/>
          </a:prstGeom>
        </p:spPr>
        <p:txBody>
          <a:bodyPr vert="horz" lIns="91440" tIns="45720" rIns="91440" bIns="45720" rtlCol="0" anchor="ctr"/>
          <a:lstStyle>
            <a:lvl1pPr algn="ctr">
              <a:defRPr sz="600">
                <a:solidFill>
                  <a:schemeClr val="bg1">
                    <a:lumMod val="50000"/>
                  </a:schemeClr>
                </a:solidFill>
              </a:defRPr>
            </a:lvl1pPr>
          </a:lstStyle>
          <a:p>
            <a:r>
              <a:rPr lang="en-US"/>
              <a:t>2024/11/14</a:t>
            </a:r>
            <a:endParaRPr lang="en-US" dirty="0"/>
          </a:p>
        </p:txBody>
      </p:sp>
      <p:sp>
        <p:nvSpPr>
          <p:cNvPr id="25" name="Slide Number Placeholder 17"/>
          <p:cNvSpPr>
            <a:spLocks noGrp="1"/>
          </p:cNvSpPr>
          <p:nvPr>
            <p:ph type="sldNum" sz="quarter" idx="4"/>
          </p:nvPr>
        </p:nvSpPr>
        <p:spPr>
          <a:xfrm>
            <a:off x="4572001" y="4686923"/>
            <a:ext cx="423575" cy="274604"/>
          </a:xfrm>
          <a:prstGeom prst="rect">
            <a:avLst/>
          </a:prstGeom>
        </p:spPr>
        <p:txBody>
          <a:bodyPr vert="horz" lIns="91440" tIns="45720" rIns="91440" bIns="45720" rtlCol="0" anchor="ctr"/>
          <a:lstStyle>
            <a:lvl1pPr algn="l">
              <a:defRPr sz="600">
                <a:solidFill>
                  <a:schemeClr val="bg1">
                    <a:lumMod val="50000"/>
                  </a:schemeClr>
                </a:solidFill>
              </a:defRPr>
            </a:lvl1pPr>
          </a:lstStyle>
          <a:p>
            <a:fld id="{DFF2723C-031C-433E-81DC-635AF124FD5B}" type="slidenum">
              <a:rPr lang="en-US" smtClean="0"/>
              <a:pPr/>
              <a:t>‹#›</a:t>
            </a:fld>
            <a:endParaRPr lang="en-US" dirty="0"/>
          </a:p>
        </p:txBody>
      </p:sp>
      <p:sp>
        <p:nvSpPr>
          <p:cNvPr id="26" name="Date Placeholder 6"/>
          <p:cNvSpPr txBox="1">
            <a:spLocks/>
          </p:cNvSpPr>
          <p:nvPr userDrawn="1"/>
        </p:nvSpPr>
        <p:spPr>
          <a:xfrm>
            <a:off x="3792342" y="4686922"/>
            <a:ext cx="117938" cy="274604"/>
          </a:xfrm>
          <a:prstGeom prst="rect">
            <a:avLst/>
          </a:prstGeom>
        </p:spPr>
        <p:txBody>
          <a:bodyPr vert="horz" lIns="68580" tIns="34290" rIns="68580" bIns="3429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600" dirty="0">
                <a:solidFill>
                  <a:schemeClr val="bg1">
                    <a:lumMod val="50000"/>
                  </a:schemeClr>
                </a:solidFill>
              </a:rPr>
              <a:t>|</a:t>
            </a:r>
          </a:p>
        </p:txBody>
      </p:sp>
      <p:sp>
        <p:nvSpPr>
          <p:cNvPr id="27" name="Date Placeholder 6"/>
          <p:cNvSpPr txBox="1">
            <a:spLocks/>
          </p:cNvSpPr>
          <p:nvPr userDrawn="1"/>
        </p:nvSpPr>
        <p:spPr>
          <a:xfrm>
            <a:off x="4447771" y="4686921"/>
            <a:ext cx="117938" cy="274604"/>
          </a:xfrm>
          <a:prstGeom prst="rect">
            <a:avLst/>
          </a:prstGeom>
        </p:spPr>
        <p:txBody>
          <a:bodyPr vert="horz" lIns="68580" tIns="34290" rIns="68580" bIns="3429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600" dirty="0">
                <a:solidFill>
                  <a:schemeClr val="bg1">
                    <a:lumMod val="50000"/>
                  </a:schemeClr>
                </a:solidFill>
              </a:rPr>
              <a:t>|</a:t>
            </a:r>
          </a:p>
        </p:txBody>
      </p:sp>
      <p:sp>
        <p:nvSpPr>
          <p:cNvPr id="18" name="Text Placeholder 7"/>
          <p:cNvSpPr>
            <a:spLocks noGrp="1"/>
          </p:cNvSpPr>
          <p:nvPr>
            <p:ph type="body" sz="quarter" idx="10" hasCustomPrompt="1"/>
          </p:nvPr>
        </p:nvSpPr>
        <p:spPr>
          <a:xfrm>
            <a:off x="469527" y="405665"/>
            <a:ext cx="2947648" cy="220618"/>
          </a:xfrm>
        </p:spPr>
        <p:txBody>
          <a:bodyPr>
            <a:noAutofit/>
          </a:bodyPr>
          <a:lstStyle>
            <a:lvl1pPr marL="0" indent="0">
              <a:buNone/>
              <a:defRPr sz="675" baseline="0">
                <a:solidFill>
                  <a:schemeClr val="tx1"/>
                </a:solidFill>
                <a:latin typeface="Arial" panose="020B0604020202020204" pitchFamily="34" charset="0"/>
                <a:cs typeface="Arial" panose="020B060402020202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r>
              <a:rPr lang="en-US" dirty="0"/>
              <a:t>SECURITY BENEFIT FINANCIAL ESSENTIALS</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69526" y="4686923"/>
            <a:ext cx="1318712" cy="187164"/>
          </a:xfrm>
          <a:prstGeom prst="rect">
            <a:avLst/>
          </a:prstGeom>
        </p:spPr>
      </p:pic>
    </p:spTree>
    <p:extLst>
      <p:ext uri="{BB962C8B-B14F-4D97-AF65-F5344CB8AC3E}">
        <p14:creationId xmlns:p14="http://schemas.microsoft.com/office/powerpoint/2010/main" val="3252109309"/>
      </p:ext>
    </p:extLst>
  </p:cSld>
  <p:clrMapOvr>
    <a:masterClrMapping/>
  </p:clrMapOvr>
  <p:extLst>
    <p:ext uri="{DCECCB84-F9BA-43D5-87BE-67443E8EF086}">
      <p15:sldGuideLst xmlns:p15="http://schemas.microsoft.com/office/powerpoint/2012/main">
        <p15:guide id="1" orient="horz" pos="4056">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10_Title and Content_white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469527" y="627906"/>
            <a:ext cx="8045824" cy="643634"/>
          </a:xfrm>
        </p:spPr>
        <p:txBody>
          <a:bodyPr>
            <a:normAutofit/>
          </a:bodyPr>
          <a:lstStyle>
            <a:lvl1pPr>
              <a:defRPr sz="24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69527" y="1373022"/>
            <a:ext cx="8045824" cy="3213167"/>
          </a:xfrm>
        </p:spPr>
        <p:txBody>
          <a:bodyPr>
            <a:normAutofit/>
          </a:bodyPr>
          <a:lstStyle>
            <a:lvl1pPr>
              <a:defRPr sz="1500" b="1"/>
            </a:lvl1pPr>
            <a:lvl2pPr>
              <a:defRPr sz="1350"/>
            </a:lvl2pPr>
            <a:lvl3pPr>
              <a:defRPr sz="1200"/>
            </a:lvl3pPr>
            <a:lvl4pPr>
              <a:defRPr sz="1050"/>
            </a:lvl4pPr>
            <a:lvl5pPr>
              <a:defRPr sz="105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TextBox 16"/>
          <p:cNvSpPr txBox="1"/>
          <p:nvPr userDrawn="1"/>
        </p:nvSpPr>
        <p:spPr>
          <a:xfrm>
            <a:off x="469527" y="178154"/>
            <a:ext cx="2938507" cy="228909"/>
          </a:xfrm>
          <a:prstGeom prst="rect">
            <a:avLst/>
          </a:prstGeom>
          <a:noFill/>
        </p:spPr>
        <p:txBody>
          <a:bodyPr wrap="square" rtlCol="0">
            <a:spAutoFit/>
          </a:bodyPr>
          <a:lstStyle/>
          <a:p>
            <a:pPr>
              <a:lnSpc>
                <a:spcPct val="150000"/>
              </a:lnSpc>
            </a:pPr>
            <a:r>
              <a:rPr lang="en-US" sz="675" dirty="0">
                <a:solidFill>
                  <a:schemeClr val="tx1"/>
                </a:solidFill>
                <a:latin typeface="Arial" panose="020B0604020202020204" pitchFamily="34" charset="0"/>
                <a:cs typeface="Arial" panose="020B0604020202020204" pitchFamily="34" charset="0"/>
              </a:rPr>
              <a:t>—</a:t>
            </a:r>
          </a:p>
        </p:txBody>
      </p:sp>
      <p:sp>
        <p:nvSpPr>
          <p:cNvPr id="23" name="Footer Placeholder 4"/>
          <p:cNvSpPr>
            <a:spLocks noGrp="1"/>
          </p:cNvSpPr>
          <p:nvPr>
            <p:ph type="ftr" sz="quarter" idx="3"/>
          </p:nvPr>
        </p:nvSpPr>
        <p:spPr>
          <a:xfrm>
            <a:off x="3122638" y="4686923"/>
            <a:ext cx="650829" cy="274604"/>
          </a:xfrm>
          <a:prstGeom prst="rect">
            <a:avLst/>
          </a:prstGeom>
        </p:spPr>
        <p:txBody>
          <a:bodyPr anchor="ctr"/>
          <a:lstStyle>
            <a:lvl1pPr algn="r">
              <a:defRPr sz="600">
                <a:solidFill>
                  <a:schemeClr val="bg1">
                    <a:lumMod val="50000"/>
                  </a:schemeClr>
                </a:solidFill>
                <a:latin typeface="Arial" panose="020B0604020202020204" pitchFamily="34" charset="0"/>
                <a:cs typeface="Arial" panose="020B0604020202020204" pitchFamily="34" charset="0"/>
              </a:defRPr>
            </a:lvl1pPr>
          </a:lstStyle>
          <a:p>
            <a:r>
              <a:rPr lang="en-US" dirty="0"/>
              <a:t>47-10780-30</a:t>
            </a:r>
          </a:p>
        </p:txBody>
      </p:sp>
      <p:sp>
        <p:nvSpPr>
          <p:cNvPr id="24" name="Date Placeholder 6"/>
          <p:cNvSpPr>
            <a:spLocks noGrp="1"/>
          </p:cNvSpPr>
          <p:nvPr>
            <p:ph type="dt" sz="half" idx="2"/>
          </p:nvPr>
        </p:nvSpPr>
        <p:spPr>
          <a:xfrm>
            <a:off x="3910279" y="4686923"/>
            <a:ext cx="546126" cy="274604"/>
          </a:xfrm>
          <a:prstGeom prst="rect">
            <a:avLst/>
          </a:prstGeom>
        </p:spPr>
        <p:txBody>
          <a:bodyPr vert="horz" lIns="91440" tIns="45720" rIns="91440" bIns="45720" rtlCol="0" anchor="ctr"/>
          <a:lstStyle>
            <a:lvl1pPr algn="ctr">
              <a:defRPr sz="600">
                <a:solidFill>
                  <a:schemeClr val="bg1">
                    <a:lumMod val="50000"/>
                  </a:schemeClr>
                </a:solidFill>
              </a:defRPr>
            </a:lvl1pPr>
          </a:lstStyle>
          <a:p>
            <a:r>
              <a:rPr lang="en-US"/>
              <a:t>2024/11/14</a:t>
            </a:r>
            <a:endParaRPr lang="en-US" dirty="0"/>
          </a:p>
        </p:txBody>
      </p:sp>
      <p:sp>
        <p:nvSpPr>
          <p:cNvPr id="25" name="Slide Number Placeholder 17"/>
          <p:cNvSpPr>
            <a:spLocks noGrp="1"/>
          </p:cNvSpPr>
          <p:nvPr>
            <p:ph type="sldNum" sz="quarter" idx="4"/>
          </p:nvPr>
        </p:nvSpPr>
        <p:spPr>
          <a:xfrm>
            <a:off x="4572001" y="4686923"/>
            <a:ext cx="423575" cy="274604"/>
          </a:xfrm>
          <a:prstGeom prst="rect">
            <a:avLst/>
          </a:prstGeom>
        </p:spPr>
        <p:txBody>
          <a:bodyPr vert="horz" lIns="91440" tIns="45720" rIns="91440" bIns="45720" rtlCol="0" anchor="ctr"/>
          <a:lstStyle>
            <a:lvl1pPr algn="l">
              <a:defRPr sz="600">
                <a:solidFill>
                  <a:schemeClr val="bg1">
                    <a:lumMod val="50000"/>
                  </a:schemeClr>
                </a:solidFill>
              </a:defRPr>
            </a:lvl1pPr>
          </a:lstStyle>
          <a:p>
            <a:fld id="{DFF2723C-031C-433E-81DC-635AF124FD5B}" type="slidenum">
              <a:rPr lang="en-US" smtClean="0"/>
              <a:pPr/>
              <a:t>‹#›</a:t>
            </a:fld>
            <a:endParaRPr lang="en-US" dirty="0"/>
          </a:p>
        </p:txBody>
      </p:sp>
      <p:sp>
        <p:nvSpPr>
          <p:cNvPr id="26" name="Date Placeholder 6"/>
          <p:cNvSpPr txBox="1">
            <a:spLocks/>
          </p:cNvSpPr>
          <p:nvPr userDrawn="1"/>
        </p:nvSpPr>
        <p:spPr>
          <a:xfrm>
            <a:off x="3792342" y="4686922"/>
            <a:ext cx="117938" cy="274604"/>
          </a:xfrm>
          <a:prstGeom prst="rect">
            <a:avLst/>
          </a:prstGeom>
        </p:spPr>
        <p:txBody>
          <a:bodyPr vert="horz" lIns="68580" tIns="34290" rIns="68580" bIns="3429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600" dirty="0">
                <a:solidFill>
                  <a:schemeClr val="bg1">
                    <a:lumMod val="50000"/>
                  </a:schemeClr>
                </a:solidFill>
              </a:rPr>
              <a:t>|</a:t>
            </a:r>
          </a:p>
        </p:txBody>
      </p:sp>
      <p:sp>
        <p:nvSpPr>
          <p:cNvPr id="27" name="Date Placeholder 6"/>
          <p:cNvSpPr txBox="1">
            <a:spLocks/>
          </p:cNvSpPr>
          <p:nvPr userDrawn="1"/>
        </p:nvSpPr>
        <p:spPr>
          <a:xfrm>
            <a:off x="4447771" y="4686921"/>
            <a:ext cx="117938" cy="274604"/>
          </a:xfrm>
          <a:prstGeom prst="rect">
            <a:avLst/>
          </a:prstGeom>
        </p:spPr>
        <p:txBody>
          <a:bodyPr vert="horz" lIns="68580" tIns="34290" rIns="68580" bIns="3429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600" dirty="0">
                <a:solidFill>
                  <a:schemeClr val="bg1">
                    <a:lumMod val="50000"/>
                  </a:schemeClr>
                </a:solidFill>
              </a:rPr>
              <a:t>|</a:t>
            </a:r>
          </a:p>
        </p:txBody>
      </p:sp>
      <p:sp>
        <p:nvSpPr>
          <p:cNvPr id="18" name="Text Placeholder 7"/>
          <p:cNvSpPr>
            <a:spLocks noGrp="1"/>
          </p:cNvSpPr>
          <p:nvPr>
            <p:ph type="body" sz="quarter" idx="10" hasCustomPrompt="1"/>
          </p:nvPr>
        </p:nvSpPr>
        <p:spPr>
          <a:xfrm>
            <a:off x="469527" y="405665"/>
            <a:ext cx="2947648" cy="220618"/>
          </a:xfrm>
        </p:spPr>
        <p:txBody>
          <a:bodyPr>
            <a:noAutofit/>
          </a:bodyPr>
          <a:lstStyle>
            <a:lvl1pPr marL="0" indent="0">
              <a:buNone/>
              <a:defRPr sz="675" baseline="0">
                <a:solidFill>
                  <a:schemeClr val="tx1"/>
                </a:solidFill>
                <a:latin typeface="Arial" panose="020B0604020202020204" pitchFamily="34" charset="0"/>
                <a:cs typeface="Arial" panose="020B060402020202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r>
              <a:rPr lang="en-US" dirty="0"/>
              <a:t>SECURITY BENEFIT FINANCIAL ESSENTIALS</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69526" y="4686923"/>
            <a:ext cx="1318712" cy="187164"/>
          </a:xfrm>
          <a:prstGeom prst="rect">
            <a:avLst/>
          </a:prstGeom>
        </p:spPr>
      </p:pic>
    </p:spTree>
    <p:extLst>
      <p:ext uri="{BB962C8B-B14F-4D97-AF65-F5344CB8AC3E}">
        <p14:creationId xmlns:p14="http://schemas.microsoft.com/office/powerpoint/2010/main" val="105820765"/>
      </p:ext>
    </p:extLst>
  </p:cSld>
  <p:clrMapOvr>
    <a:masterClrMapping/>
  </p:clrMapOvr>
  <p:extLst>
    <p:ext uri="{DCECCB84-F9BA-43D5-87BE-67443E8EF086}">
      <p15:sldGuideLst xmlns:p15="http://schemas.microsoft.com/office/powerpoint/2012/main">
        <p15:guide id="1" orient="horz" pos="4056">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11_Title and Content_white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469527" y="627906"/>
            <a:ext cx="8045824" cy="643634"/>
          </a:xfrm>
        </p:spPr>
        <p:txBody>
          <a:bodyPr>
            <a:normAutofit/>
          </a:bodyPr>
          <a:lstStyle>
            <a:lvl1pPr>
              <a:defRPr sz="24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69527" y="1373022"/>
            <a:ext cx="8045824" cy="3213167"/>
          </a:xfrm>
        </p:spPr>
        <p:txBody>
          <a:bodyPr>
            <a:normAutofit/>
          </a:bodyPr>
          <a:lstStyle>
            <a:lvl1pPr>
              <a:defRPr sz="1500" b="1"/>
            </a:lvl1pPr>
            <a:lvl2pPr>
              <a:defRPr sz="1350"/>
            </a:lvl2pPr>
            <a:lvl3pPr>
              <a:defRPr sz="1200"/>
            </a:lvl3pPr>
            <a:lvl4pPr>
              <a:defRPr sz="1050"/>
            </a:lvl4pPr>
            <a:lvl5pPr>
              <a:defRPr sz="105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TextBox 16"/>
          <p:cNvSpPr txBox="1"/>
          <p:nvPr userDrawn="1"/>
        </p:nvSpPr>
        <p:spPr>
          <a:xfrm>
            <a:off x="469527" y="178154"/>
            <a:ext cx="2938507" cy="228909"/>
          </a:xfrm>
          <a:prstGeom prst="rect">
            <a:avLst/>
          </a:prstGeom>
          <a:noFill/>
        </p:spPr>
        <p:txBody>
          <a:bodyPr wrap="square" rtlCol="0">
            <a:spAutoFit/>
          </a:bodyPr>
          <a:lstStyle/>
          <a:p>
            <a:pPr>
              <a:lnSpc>
                <a:spcPct val="150000"/>
              </a:lnSpc>
            </a:pPr>
            <a:r>
              <a:rPr lang="en-US" sz="675" dirty="0">
                <a:solidFill>
                  <a:schemeClr val="tx1"/>
                </a:solidFill>
                <a:latin typeface="Arial" panose="020B0604020202020204" pitchFamily="34" charset="0"/>
                <a:cs typeface="Arial" panose="020B0604020202020204" pitchFamily="34" charset="0"/>
              </a:rPr>
              <a:t>—</a:t>
            </a:r>
          </a:p>
        </p:txBody>
      </p:sp>
      <p:sp>
        <p:nvSpPr>
          <p:cNvPr id="23" name="Footer Placeholder 4"/>
          <p:cNvSpPr>
            <a:spLocks noGrp="1"/>
          </p:cNvSpPr>
          <p:nvPr>
            <p:ph type="ftr" sz="quarter" idx="3"/>
          </p:nvPr>
        </p:nvSpPr>
        <p:spPr>
          <a:xfrm>
            <a:off x="3122638" y="4686923"/>
            <a:ext cx="650829" cy="274604"/>
          </a:xfrm>
          <a:prstGeom prst="rect">
            <a:avLst/>
          </a:prstGeom>
        </p:spPr>
        <p:txBody>
          <a:bodyPr anchor="ctr"/>
          <a:lstStyle>
            <a:lvl1pPr algn="r">
              <a:defRPr sz="600">
                <a:solidFill>
                  <a:schemeClr val="bg1">
                    <a:lumMod val="50000"/>
                  </a:schemeClr>
                </a:solidFill>
                <a:latin typeface="Arial" panose="020B0604020202020204" pitchFamily="34" charset="0"/>
                <a:cs typeface="Arial" panose="020B0604020202020204" pitchFamily="34" charset="0"/>
              </a:defRPr>
            </a:lvl1pPr>
          </a:lstStyle>
          <a:p>
            <a:r>
              <a:rPr lang="en-US" dirty="0"/>
              <a:t>47-10780-30</a:t>
            </a:r>
          </a:p>
        </p:txBody>
      </p:sp>
      <p:sp>
        <p:nvSpPr>
          <p:cNvPr id="24" name="Date Placeholder 6"/>
          <p:cNvSpPr>
            <a:spLocks noGrp="1"/>
          </p:cNvSpPr>
          <p:nvPr>
            <p:ph type="dt" sz="half" idx="2"/>
          </p:nvPr>
        </p:nvSpPr>
        <p:spPr>
          <a:xfrm>
            <a:off x="3910279" y="4686923"/>
            <a:ext cx="546126" cy="274604"/>
          </a:xfrm>
          <a:prstGeom prst="rect">
            <a:avLst/>
          </a:prstGeom>
        </p:spPr>
        <p:txBody>
          <a:bodyPr vert="horz" lIns="91440" tIns="45720" rIns="91440" bIns="45720" rtlCol="0" anchor="ctr"/>
          <a:lstStyle>
            <a:lvl1pPr algn="ctr">
              <a:defRPr sz="600">
                <a:solidFill>
                  <a:schemeClr val="bg1">
                    <a:lumMod val="50000"/>
                  </a:schemeClr>
                </a:solidFill>
              </a:defRPr>
            </a:lvl1pPr>
          </a:lstStyle>
          <a:p>
            <a:r>
              <a:rPr lang="en-US"/>
              <a:t>2024/11/14</a:t>
            </a:r>
            <a:endParaRPr lang="en-US" dirty="0"/>
          </a:p>
        </p:txBody>
      </p:sp>
      <p:sp>
        <p:nvSpPr>
          <p:cNvPr id="25" name="Slide Number Placeholder 17"/>
          <p:cNvSpPr>
            <a:spLocks noGrp="1"/>
          </p:cNvSpPr>
          <p:nvPr>
            <p:ph type="sldNum" sz="quarter" idx="4"/>
          </p:nvPr>
        </p:nvSpPr>
        <p:spPr>
          <a:xfrm>
            <a:off x="4572001" y="4686923"/>
            <a:ext cx="423575" cy="274604"/>
          </a:xfrm>
          <a:prstGeom prst="rect">
            <a:avLst/>
          </a:prstGeom>
        </p:spPr>
        <p:txBody>
          <a:bodyPr vert="horz" lIns="91440" tIns="45720" rIns="91440" bIns="45720" rtlCol="0" anchor="ctr"/>
          <a:lstStyle>
            <a:lvl1pPr algn="l">
              <a:defRPr sz="600">
                <a:solidFill>
                  <a:schemeClr val="bg1">
                    <a:lumMod val="50000"/>
                  </a:schemeClr>
                </a:solidFill>
              </a:defRPr>
            </a:lvl1pPr>
          </a:lstStyle>
          <a:p>
            <a:fld id="{DFF2723C-031C-433E-81DC-635AF124FD5B}" type="slidenum">
              <a:rPr lang="en-US" smtClean="0"/>
              <a:pPr/>
              <a:t>‹#›</a:t>
            </a:fld>
            <a:endParaRPr lang="en-US" dirty="0"/>
          </a:p>
        </p:txBody>
      </p:sp>
      <p:sp>
        <p:nvSpPr>
          <p:cNvPr id="26" name="Date Placeholder 6"/>
          <p:cNvSpPr txBox="1">
            <a:spLocks/>
          </p:cNvSpPr>
          <p:nvPr userDrawn="1"/>
        </p:nvSpPr>
        <p:spPr>
          <a:xfrm>
            <a:off x="3792342" y="4686922"/>
            <a:ext cx="117938" cy="274604"/>
          </a:xfrm>
          <a:prstGeom prst="rect">
            <a:avLst/>
          </a:prstGeom>
        </p:spPr>
        <p:txBody>
          <a:bodyPr vert="horz" lIns="68580" tIns="34290" rIns="68580" bIns="3429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600" dirty="0">
                <a:solidFill>
                  <a:schemeClr val="bg1">
                    <a:lumMod val="50000"/>
                  </a:schemeClr>
                </a:solidFill>
              </a:rPr>
              <a:t>|</a:t>
            </a:r>
          </a:p>
        </p:txBody>
      </p:sp>
      <p:sp>
        <p:nvSpPr>
          <p:cNvPr id="27" name="Date Placeholder 6"/>
          <p:cNvSpPr txBox="1">
            <a:spLocks/>
          </p:cNvSpPr>
          <p:nvPr userDrawn="1"/>
        </p:nvSpPr>
        <p:spPr>
          <a:xfrm>
            <a:off x="4447771" y="4686921"/>
            <a:ext cx="117938" cy="274604"/>
          </a:xfrm>
          <a:prstGeom prst="rect">
            <a:avLst/>
          </a:prstGeom>
        </p:spPr>
        <p:txBody>
          <a:bodyPr vert="horz" lIns="68580" tIns="34290" rIns="68580" bIns="3429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600" dirty="0">
                <a:solidFill>
                  <a:schemeClr val="bg1">
                    <a:lumMod val="50000"/>
                  </a:schemeClr>
                </a:solidFill>
              </a:rPr>
              <a:t>|</a:t>
            </a:r>
          </a:p>
        </p:txBody>
      </p:sp>
      <p:sp>
        <p:nvSpPr>
          <p:cNvPr id="18" name="Text Placeholder 7"/>
          <p:cNvSpPr>
            <a:spLocks noGrp="1"/>
          </p:cNvSpPr>
          <p:nvPr>
            <p:ph type="body" sz="quarter" idx="10" hasCustomPrompt="1"/>
          </p:nvPr>
        </p:nvSpPr>
        <p:spPr>
          <a:xfrm>
            <a:off x="469527" y="405665"/>
            <a:ext cx="2947648" cy="220618"/>
          </a:xfrm>
        </p:spPr>
        <p:txBody>
          <a:bodyPr>
            <a:noAutofit/>
          </a:bodyPr>
          <a:lstStyle>
            <a:lvl1pPr marL="0" indent="0">
              <a:buNone/>
              <a:defRPr sz="675" baseline="0">
                <a:solidFill>
                  <a:schemeClr val="tx1"/>
                </a:solidFill>
                <a:latin typeface="Arial" panose="020B0604020202020204" pitchFamily="34" charset="0"/>
                <a:cs typeface="Arial" panose="020B060402020202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r>
              <a:rPr lang="en-US" dirty="0"/>
              <a:t>SECURITY BENEFIT FINANCIAL ESSENTIALS</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69526" y="4686923"/>
            <a:ext cx="1318712" cy="187164"/>
          </a:xfrm>
          <a:prstGeom prst="rect">
            <a:avLst/>
          </a:prstGeom>
        </p:spPr>
      </p:pic>
    </p:spTree>
    <p:extLst>
      <p:ext uri="{BB962C8B-B14F-4D97-AF65-F5344CB8AC3E}">
        <p14:creationId xmlns:p14="http://schemas.microsoft.com/office/powerpoint/2010/main" val="4003051663"/>
      </p:ext>
    </p:extLst>
  </p:cSld>
  <p:clrMapOvr>
    <a:masterClrMapping/>
  </p:clrMapOvr>
  <p:extLst>
    <p:ext uri="{DCECCB84-F9BA-43D5-87BE-67443E8EF086}">
      <p15:sldGuideLst xmlns:p15="http://schemas.microsoft.com/office/powerpoint/2012/main">
        <p15:guide id="1" orient="horz" pos="4056">
          <p15:clr>
            <a:srgbClr val="FBAE40"/>
          </p15:clr>
        </p15:guide>
      </p15:sldGuideLst>
    </p:ext>
  </p:extLs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20" Type="http://schemas.openxmlformats.org/officeDocument/2006/relationships/slideLayout" Target="../slideLayouts/slideLayout20.xml"/><Relationship Id="rId41"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53404"/>
            <a:ext cx="8458200" cy="712295"/>
          </a:xfrm>
          <a:prstGeom prst="rect">
            <a:avLst/>
          </a:prstGeom>
        </p:spPr>
        <p:txBody>
          <a:bodyPr vert="horz" lIns="0" tIns="0" rIns="0" bIns="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342900" y="1199667"/>
            <a:ext cx="8458200" cy="3297924"/>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Footer Placeholder 13">
            <a:extLst>
              <a:ext uri="{FF2B5EF4-FFF2-40B4-BE49-F238E27FC236}">
                <a16:creationId xmlns:a16="http://schemas.microsoft.com/office/drawing/2014/main" id="{AF66A51F-7BC8-C341-A2A3-410727855774}"/>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47-10780-30</a:t>
            </a:r>
            <a:endParaRPr lang="en-US" dirty="0"/>
          </a:p>
        </p:txBody>
      </p:sp>
      <p:sp>
        <p:nvSpPr>
          <p:cNvPr id="16" name="Date Placeholder 15">
            <a:extLst>
              <a:ext uri="{FF2B5EF4-FFF2-40B4-BE49-F238E27FC236}">
                <a16:creationId xmlns:a16="http://schemas.microsoft.com/office/drawing/2014/main" id="{3C40E949-B12C-D34A-AF11-93FF2BF2080A}"/>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r>
              <a:rPr lang="en-US"/>
              <a:t>2024/11/14</a:t>
            </a:r>
            <a:endParaRPr lang="en-US" dirty="0"/>
          </a:p>
        </p:txBody>
      </p:sp>
      <p:sp>
        <p:nvSpPr>
          <p:cNvPr id="17" name="Slide Number Placeholder 16">
            <a:extLst>
              <a:ext uri="{FF2B5EF4-FFF2-40B4-BE49-F238E27FC236}">
                <a16:creationId xmlns:a16="http://schemas.microsoft.com/office/drawing/2014/main" id="{0E981E01-085D-CB44-9DA3-5CFB55B3B9CE}"/>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550215921"/>
      </p:ext>
    </p:extLst>
  </p:cSld>
  <p:clrMap bg1="lt1" tx1="dk1" bg2="lt2" tx2="dk2" accent1="accent1" accent2="accent2" accent3="accent3" accent4="accent4" accent5="accent5" accent6="accent6" hlink="hlink" folHlink="folHlink"/>
  <p:sldLayoutIdLst>
    <p:sldLayoutId id="2147483769" r:id="rId1"/>
    <p:sldLayoutId id="2147483771" r:id="rId2"/>
    <p:sldLayoutId id="2147483773" r:id="rId3"/>
    <p:sldLayoutId id="2147483775" r:id="rId4"/>
    <p:sldLayoutId id="2147483777" r:id="rId5"/>
    <p:sldLayoutId id="2147483778" r:id="rId6"/>
    <p:sldLayoutId id="2147483779" r:id="rId7"/>
    <p:sldLayoutId id="2147483780" r:id="rId8"/>
    <p:sldLayoutId id="2147483781" r:id="rId9"/>
    <p:sldLayoutId id="2147483782" r:id="rId10"/>
    <p:sldLayoutId id="2147483783" r:id="rId11"/>
    <p:sldLayoutId id="2147483784" r:id="rId12"/>
    <p:sldLayoutId id="2147483785" r:id="rId13"/>
    <p:sldLayoutId id="2147483786" r:id="rId14"/>
    <p:sldLayoutId id="2147483787" r:id="rId15"/>
    <p:sldLayoutId id="2147483788" r:id="rId16"/>
    <p:sldLayoutId id="2147483789" r:id="rId17"/>
    <p:sldLayoutId id="2147483790" r:id="rId18"/>
    <p:sldLayoutId id="2147483791" r:id="rId19"/>
    <p:sldLayoutId id="2147483792" r:id="rId20"/>
    <p:sldLayoutId id="2147483793" r:id="rId21"/>
    <p:sldLayoutId id="2147483794" r:id="rId22"/>
    <p:sldLayoutId id="2147483795" r:id="rId23"/>
    <p:sldLayoutId id="2147483796" r:id="rId24"/>
    <p:sldLayoutId id="2147483797" r:id="rId25"/>
    <p:sldLayoutId id="2147483798" r:id="rId26"/>
    <p:sldLayoutId id="2147483799" r:id="rId27"/>
    <p:sldLayoutId id="2147483800" r:id="rId28"/>
    <p:sldLayoutId id="2147483801" r:id="rId29"/>
    <p:sldLayoutId id="2147483802" r:id="rId30"/>
    <p:sldLayoutId id="2147483803" r:id="rId31"/>
    <p:sldLayoutId id="2147483804" r:id="rId32"/>
    <p:sldLayoutId id="2147483806" r:id="rId33"/>
    <p:sldLayoutId id="2147483807" r:id="rId34"/>
    <p:sldLayoutId id="2147483808" r:id="rId35"/>
    <p:sldLayoutId id="2147483809" r:id="rId36"/>
    <p:sldLayoutId id="2147483810" r:id="rId37"/>
    <p:sldLayoutId id="2147483811" r:id="rId38"/>
    <p:sldLayoutId id="2147483812" r:id="rId39"/>
    <p:sldLayoutId id="2147483813" r:id="rId40"/>
    <p:sldLayoutId id="2147483814" r:id="rId41"/>
    <p:sldLayoutId id="2147483815" r:id="rId42"/>
    <p:sldLayoutId id="2147483816" r:id="rId43"/>
    <p:sldLayoutId id="2147483817" r:id="rId44"/>
  </p:sldLayoutIdLst>
  <p:transition>
    <p:fade/>
  </p:transition>
  <p:hf hdr="0"/>
  <p:txStyles>
    <p:titleStyle>
      <a:lvl1pPr algn="l" defTabSz="685800" rtl="0" eaLnBrk="1" latinLnBrk="0" hangingPunct="1">
        <a:lnSpc>
          <a:spcPct val="90000"/>
        </a:lnSpc>
        <a:spcBef>
          <a:spcPct val="0"/>
        </a:spcBef>
        <a:buNone/>
        <a:defRPr sz="24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1800" b="0" i="0" kern="1200">
          <a:solidFill>
            <a:schemeClr val="accent3"/>
          </a:solidFill>
          <a:latin typeface="+mn-lt"/>
          <a:ea typeface="+mn-ea"/>
          <a:cs typeface="Calibri" panose="020F050202020403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500" b="0" i="0" kern="1200">
          <a:solidFill>
            <a:schemeClr val="accent3"/>
          </a:solidFill>
          <a:latin typeface="+mn-lt"/>
          <a:ea typeface="+mn-ea"/>
          <a:cs typeface="Calibri" panose="020F050202020403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350" b="0" i="0" kern="1200">
          <a:solidFill>
            <a:schemeClr val="accent3"/>
          </a:solidFill>
          <a:latin typeface="+mn-lt"/>
          <a:ea typeface="+mn-ea"/>
          <a:cs typeface="Calibri" panose="020F050202020403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200" b="0" i="0" kern="1200">
          <a:solidFill>
            <a:schemeClr val="accent3"/>
          </a:solidFill>
          <a:latin typeface="+mn-lt"/>
          <a:ea typeface="+mn-ea"/>
          <a:cs typeface="Calibri" panose="020F050202020403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200" b="0" i="0" kern="1200">
          <a:solidFill>
            <a:schemeClr val="accent3"/>
          </a:solidFill>
          <a:latin typeface="+mn-lt"/>
          <a:ea typeface="+mn-ea"/>
          <a:cs typeface="Calibri" panose="020F050202020403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880" userDrawn="1">
          <p15:clr>
            <a:srgbClr val="F26B43"/>
          </p15:clr>
        </p15:guide>
        <p15:guide id="2" orient="horz" pos="1625" userDrawn="1">
          <p15:clr>
            <a:srgbClr val="F26B43"/>
          </p15:clr>
        </p15:guide>
        <p15:guide id="3" pos="216" userDrawn="1">
          <p15:clr>
            <a:srgbClr val="F26B43"/>
          </p15:clr>
        </p15:guide>
        <p15:guide id="4" orient="horz" pos="217" userDrawn="1">
          <p15:clr>
            <a:srgbClr val="F26B43"/>
          </p15:clr>
        </p15:guide>
        <p15:guide id="5" orient="horz" pos="3032" userDrawn="1">
          <p15:clr>
            <a:srgbClr val="F26B43"/>
          </p15:clr>
        </p15:guide>
        <p15:guide id="6" pos="5544"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hyperlink" Target="https://portal.ct.gov/TRB/Content/Active-and-Inactive/Active-and-Inactive-Menu/Publications" TargetMode="External"/><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hyperlink" Target="https://portal.ct.gov/TRB/Content/Active-and-Inactive/Active-and-Inactive-Menu/Publications" TargetMode="External"/><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hyperlink" Target="https://portal.ct.gov/-/media/TRB/Content/ActiveInactive/AI_HANDBOOK.pdf?la=en" TargetMode="External"/><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hyperlink" Target="https://portal.ct.gov/-/media/TRB/Content/ActiveInactive/AI_HANDBOOK.pdf?la=en" TargetMode="External"/><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hyperlink" Target="https://portal.ct.gov/-/media/TRB/Content/ActiveInactive/AI_HANDBOOK.pdf?la=en" TargetMode="External"/><Relationship Id="rId7" Type="http://schemas.openxmlformats.org/officeDocument/2006/relationships/diagramColors" Target="../diagrams/colors1.xml"/><Relationship Id="rId2" Type="http://schemas.openxmlformats.org/officeDocument/2006/relationships/notesSlide" Target="../notesSlides/notesSlide8.xml"/><Relationship Id="rId1" Type="http://schemas.openxmlformats.org/officeDocument/2006/relationships/slideLayout" Target="../slideLayouts/slideLayout15.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9.xml.rels><?xml version="1.0" encoding="UTF-8" standalone="yes"?>
<Relationships xmlns="http://schemas.openxmlformats.org/package/2006/relationships"><Relationship Id="rId3" Type="http://schemas.openxmlformats.org/officeDocument/2006/relationships/hyperlink" Target="https://portal.ct.gov/-/media/TRB/Content/ActiveInactive/AI_HANDBOOK.pdf?la=en" TargetMode="External"/><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hyperlink" Target="https://portal.ct.gov/-/media/TRB/Content/ActiveInactive/AI_HANDBOOK.pdf?la=en" TargetMode="External"/><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hyperlink" Target="https://portal.ct.gov/-/media/TRB/Content/ActiveInactive/AI_HANDBOOK.pdf?la=en" TargetMode="External"/><Relationship Id="rId7" Type="http://schemas.openxmlformats.org/officeDocument/2006/relationships/diagramColors" Target="../diagrams/colors2.xml"/><Relationship Id="rId2" Type="http://schemas.openxmlformats.org/officeDocument/2006/relationships/notesSlide" Target="../notesSlides/notesSlide11.xml"/><Relationship Id="rId1" Type="http://schemas.openxmlformats.org/officeDocument/2006/relationships/slideLayout" Target="../slideLayouts/slideLayout15.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2.xml.rels><?xml version="1.0" encoding="UTF-8" standalone="yes"?>
<Relationships xmlns="http://schemas.openxmlformats.org/package/2006/relationships"><Relationship Id="rId3" Type="http://schemas.openxmlformats.org/officeDocument/2006/relationships/hyperlink" Target="https://portal.ct.gov/-/media/TRB/Content/ActiveInactive/AI_HANDBOOK.pdf?la=en" TargetMode="External"/><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hyperlink" Target="https://portal.ct.gov/-/media/TRB/Content/ActiveInactive/AI_HANDBOOK.pdf?la=en" TargetMode="External"/><Relationship Id="rId7" Type="http://schemas.openxmlformats.org/officeDocument/2006/relationships/diagramColors" Target="../diagrams/colors3.xml"/><Relationship Id="rId2" Type="http://schemas.openxmlformats.org/officeDocument/2006/relationships/notesSlide" Target="../notesSlides/notesSlide13.xml"/><Relationship Id="rId1" Type="http://schemas.openxmlformats.org/officeDocument/2006/relationships/slideLayout" Target="../slideLayouts/slideLayout15.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4.xml.rels><?xml version="1.0" encoding="UTF-8" standalone="yes"?>
<Relationships xmlns="http://schemas.openxmlformats.org/package/2006/relationships"><Relationship Id="rId3" Type="http://schemas.openxmlformats.org/officeDocument/2006/relationships/hyperlink" Target="https://portal.ct.gov/TRB/Content/Retired/Retired-Menu/Cost-of-Living-Adjustments-for-2019" TargetMode="External"/><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hyperlink" Target="https://www.cga.ct.gov/ofa/Documents/year/SMF/2024SMF-20231213_Teachers%20Retirement%20System%20(December%202023).pdf" TargetMode="External"/><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1.xml"/><Relationship Id="rId1" Type="http://schemas.openxmlformats.org/officeDocument/2006/relationships/slideLayout" Target="../slideLayouts/slideLayout1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4.xml"/><Relationship Id="rId1" Type="http://schemas.openxmlformats.org/officeDocument/2006/relationships/slideLayout" Target="../slideLayouts/slideLayout6.xml"/><Relationship Id="rId4" Type="http://schemas.microsoft.com/office/2007/relationships/hdphoto" Target="../media/hdphoto2.wdp"/></Relationships>
</file>

<file path=ppt/slides/_rels/slide25.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7.xml"/><Relationship Id="rId1" Type="http://schemas.openxmlformats.org/officeDocument/2006/relationships/slideLayout" Target="../slideLayouts/slideLayout6.xml"/><Relationship Id="rId4" Type="http://schemas.microsoft.com/office/2007/relationships/hdphoto" Target="../media/hdphoto3.wdp"/></Relationships>
</file>

<file path=ppt/slides/_rels/slide2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8.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2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9.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0.xml"/><Relationship Id="rId1" Type="http://schemas.openxmlformats.org/officeDocument/2006/relationships/slideLayout" Target="../slideLayouts/slideLayout21.xml"/></Relationships>
</file>

<file path=ppt/slides/_rels/slide3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1.xm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32.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notesSlide" Target="../notesSlides/notesSlide32.xml"/><Relationship Id="rId1" Type="http://schemas.openxmlformats.org/officeDocument/2006/relationships/slideLayout" Target="../slideLayouts/slideLayout12.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33.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33.xml"/><Relationship Id="rId1" Type="http://schemas.openxmlformats.org/officeDocument/2006/relationships/slideLayout" Target="../slideLayouts/slideLayout15.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 Id="rId9" Type="http://schemas.openxmlformats.org/officeDocument/2006/relationships/image" Target="../media/image39.svg"/></Relationships>
</file>

<file path=ppt/slides/_rels/slide3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4.xml"/><Relationship Id="rId1" Type="http://schemas.openxmlformats.org/officeDocument/2006/relationships/slideLayout" Target="../slideLayouts/slideLayout12.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3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5.xml"/><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image" Target="../media/image15.png"/></Relationships>
</file>

<file path=ppt/slides/_rels/slide3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5.png"/><Relationship Id="rId4" Type="http://schemas.openxmlformats.org/officeDocument/2006/relationships/image" Target="../media/image16.png"/></Relationships>
</file>

<file path=ppt/slides/_rels/slide37.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37.xml"/><Relationship Id="rId1" Type="http://schemas.openxmlformats.org/officeDocument/2006/relationships/slideLayout" Target="../slideLayouts/slideLayout23.xml"/><Relationship Id="rId6" Type="http://schemas.openxmlformats.org/officeDocument/2006/relationships/image" Target="../media/image17.png"/><Relationship Id="rId5" Type="http://schemas.openxmlformats.org/officeDocument/2006/relationships/image" Target="../media/image15.png"/><Relationship Id="rId4" Type="http://schemas.openxmlformats.org/officeDocument/2006/relationships/image" Target="../media/image16.png"/></Relationships>
</file>

<file path=ppt/slides/_rels/slide38.xml.rels><?xml version="1.0" encoding="UTF-8" standalone="yes"?>
<Relationships xmlns="http://schemas.openxmlformats.org/package/2006/relationships"><Relationship Id="rId3" Type="http://schemas.openxmlformats.org/officeDocument/2006/relationships/hyperlink" Target="mailto:First.Last@SecurityBenefit.com" TargetMode="External"/><Relationship Id="rId2" Type="http://schemas.openxmlformats.org/officeDocument/2006/relationships/notesSlide" Target="../notesSlides/notesSlide38.xml"/><Relationship Id="rId1" Type="http://schemas.openxmlformats.org/officeDocument/2006/relationships/slideLayout" Target="../slideLayouts/slideLayout32.xml"/><Relationship Id="rId4" Type="http://schemas.openxmlformats.org/officeDocument/2006/relationships/image" Target="../media/image46.jpe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8" name="Text Placeholder 7"/>
          <p:cNvSpPr>
            <a:spLocks noGrp="1"/>
          </p:cNvSpPr>
          <p:nvPr>
            <p:ph type="body" sz="quarter" idx="10"/>
          </p:nvPr>
        </p:nvSpPr>
        <p:spPr>
          <a:xfrm>
            <a:off x="342901" y="636743"/>
            <a:ext cx="2928938" cy="220007"/>
          </a:xfrm>
        </p:spPr>
        <p:txBody>
          <a:bodyPr/>
          <a:lstStyle/>
          <a:p>
            <a:r>
              <a:rPr lang="en-US" dirty="0"/>
              <a:t>38-10780-10  |  2022/01/14</a:t>
            </a:r>
          </a:p>
        </p:txBody>
      </p:sp>
      <p:pic>
        <p:nvPicPr>
          <p:cNvPr id="4" name="Picture 3">
            <a:extLst>
              <a:ext uri="{FF2B5EF4-FFF2-40B4-BE49-F238E27FC236}">
                <a16:creationId xmlns:a16="http://schemas.microsoft.com/office/drawing/2014/main" id="{2CE01344-AA8E-C344-8643-BE9B665C840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889332" y="7144"/>
            <a:ext cx="5254668" cy="5143500"/>
          </a:xfrm>
          <a:prstGeom prst="rect">
            <a:avLst/>
          </a:prstGeom>
        </p:spPr>
      </p:pic>
      <p:sp>
        <p:nvSpPr>
          <p:cNvPr id="23" name="Parallelogram 22">
            <a:extLst>
              <a:ext uri="{FF2B5EF4-FFF2-40B4-BE49-F238E27FC236}">
                <a16:creationId xmlns:a16="http://schemas.microsoft.com/office/drawing/2014/main" id="{34527DC6-A3D6-AC47-8B8A-D9A8FE7DF354}"/>
              </a:ext>
            </a:extLst>
          </p:cNvPr>
          <p:cNvSpPr/>
          <p:nvPr/>
        </p:nvSpPr>
        <p:spPr>
          <a:xfrm>
            <a:off x="2957824" y="7144"/>
            <a:ext cx="1581611" cy="5143500"/>
          </a:xfrm>
          <a:prstGeom prst="parallelogram">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11" name="Text Placeholder 10">
            <a:extLst>
              <a:ext uri="{FF2B5EF4-FFF2-40B4-BE49-F238E27FC236}">
                <a16:creationId xmlns:a16="http://schemas.microsoft.com/office/drawing/2014/main" id="{5D9054A8-3073-6141-8A73-FE8332737D9D}"/>
              </a:ext>
            </a:extLst>
          </p:cNvPr>
          <p:cNvSpPr>
            <a:spLocks noGrp="1"/>
          </p:cNvSpPr>
          <p:nvPr>
            <p:ph type="body" sz="quarter" idx="12"/>
          </p:nvPr>
        </p:nvSpPr>
        <p:spPr/>
        <p:txBody>
          <a:bodyPr/>
          <a:lstStyle/>
          <a:p>
            <a:endParaRPr lang="en-US" dirty="0"/>
          </a:p>
        </p:txBody>
      </p:sp>
      <p:sp>
        <p:nvSpPr>
          <p:cNvPr id="16" name="Text Placeholder 15">
            <a:extLst>
              <a:ext uri="{FF2B5EF4-FFF2-40B4-BE49-F238E27FC236}">
                <a16:creationId xmlns:a16="http://schemas.microsoft.com/office/drawing/2014/main" id="{AFF616D6-369E-C74A-9CB7-5E49E9A72607}"/>
              </a:ext>
            </a:extLst>
          </p:cNvPr>
          <p:cNvSpPr>
            <a:spLocks noGrp="1"/>
          </p:cNvSpPr>
          <p:nvPr>
            <p:ph type="body" sz="quarter" idx="11"/>
          </p:nvPr>
        </p:nvSpPr>
        <p:spPr/>
        <p:txBody>
          <a:bodyPr/>
          <a:lstStyle/>
          <a:p>
            <a:endParaRPr lang="en-US" dirty="0"/>
          </a:p>
        </p:txBody>
      </p:sp>
      <p:pic>
        <p:nvPicPr>
          <p:cNvPr id="20" name="Picture 19">
            <a:extLst>
              <a:ext uri="{FF2B5EF4-FFF2-40B4-BE49-F238E27FC236}">
                <a16:creationId xmlns:a16="http://schemas.microsoft.com/office/drawing/2014/main" id="{D1177BD5-08C9-1644-9DD6-30E028632E4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420509" y="892969"/>
            <a:ext cx="1552575" cy="1076325"/>
          </a:xfrm>
          <a:prstGeom prst="rect">
            <a:avLst/>
          </a:prstGeom>
        </p:spPr>
      </p:pic>
      <p:pic>
        <p:nvPicPr>
          <p:cNvPr id="18" name="Picture 17">
            <a:extLst>
              <a:ext uri="{FF2B5EF4-FFF2-40B4-BE49-F238E27FC236}">
                <a16:creationId xmlns:a16="http://schemas.microsoft.com/office/drawing/2014/main" id="{4577F8CF-201D-2A4F-BE65-9E48BFF8FB3C}"/>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364079" y="1400783"/>
            <a:ext cx="1590675" cy="1076325"/>
          </a:xfrm>
          <a:prstGeom prst="rect">
            <a:avLst/>
          </a:prstGeom>
        </p:spPr>
      </p:pic>
      <p:pic>
        <p:nvPicPr>
          <p:cNvPr id="22" name="Picture 21">
            <a:extLst>
              <a:ext uri="{FF2B5EF4-FFF2-40B4-BE49-F238E27FC236}">
                <a16:creationId xmlns:a16="http://schemas.microsoft.com/office/drawing/2014/main" id="{63FFA370-BA98-0646-A812-DB05ECE3ED8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055204" y="3707607"/>
            <a:ext cx="1609725" cy="1076325"/>
          </a:xfrm>
          <a:prstGeom prst="rect">
            <a:avLst/>
          </a:prstGeom>
        </p:spPr>
      </p:pic>
      <p:sp>
        <p:nvSpPr>
          <p:cNvPr id="6" name="Title 5"/>
          <p:cNvSpPr>
            <a:spLocks noGrp="1"/>
          </p:cNvSpPr>
          <p:nvPr>
            <p:ph type="ctrTitle"/>
          </p:nvPr>
        </p:nvSpPr>
        <p:spPr>
          <a:xfrm>
            <a:off x="342900" y="2060460"/>
            <a:ext cx="3401198" cy="999447"/>
          </a:xfrm>
        </p:spPr>
        <p:txBody>
          <a:bodyPr>
            <a:normAutofit fontScale="90000"/>
          </a:bodyPr>
          <a:lstStyle/>
          <a:p>
            <a:r>
              <a:rPr lang="en-US" dirty="0"/>
              <a:t>Navigating Your Investment Journey</a:t>
            </a:r>
          </a:p>
        </p:txBody>
      </p:sp>
      <p:sp>
        <p:nvSpPr>
          <p:cNvPr id="15" name="Subtitle 13">
            <a:extLst>
              <a:ext uri="{FF2B5EF4-FFF2-40B4-BE49-F238E27FC236}">
                <a16:creationId xmlns:a16="http://schemas.microsoft.com/office/drawing/2014/main" id="{4E3BA664-90AA-C64B-BA96-A8743149BD33}"/>
              </a:ext>
            </a:extLst>
          </p:cNvPr>
          <p:cNvSpPr txBox="1">
            <a:spLocks/>
          </p:cNvSpPr>
          <p:nvPr/>
        </p:nvSpPr>
        <p:spPr>
          <a:xfrm>
            <a:off x="381997" y="1925093"/>
            <a:ext cx="4775886" cy="220007"/>
          </a:xfrm>
          <a:prstGeom prst="rect">
            <a:avLst/>
          </a:prstGeom>
        </p:spPr>
        <p:txBody>
          <a:bodyPr vert="horz" lIns="0" tIns="0" rIns="0" bIns="0" rtlCol="0">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bg1"/>
                </a:solidFill>
                <a:latin typeface="Calibri" panose="020F0502020204030204" pitchFamily="34" charset="0"/>
                <a:ea typeface="+mn-ea"/>
                <a:cs typeface="Calibri" panose="020F050202020403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accent3"/>
                </a:solidFill>
                <a:latin typeface="+mn-lt"/>
                <a:ea typeface="+mn-ea"/>
                <a:cs typeface="Calibri" panose="020F050202020403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accent3"/>
                </a:solidFill>
                <a:latin typeface="+mn-lt"/>
                <a:ea typeface="+mn-ea"/>
                <a:cs typeface="Calibri" panose="020F050202020403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accent3"/>
                </a:solidFill>
                <a:latin typeface="+mn-lt"/>
                <a:ea typeface="+mn-ea"/>
                <a:cs typeface="Calibri" panose="020F050202020403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accent3"/>
                </a:solidFill>
                <a:latin typeface="+mn-lt"/>
                <a:ea typeface="+mn-ea"/>
                <a:cs typeface="Calibri" panose="020F050202020403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050" dirty="0"/>
              <a:t>SECURITY BENEFIT</a:t>
            </a:r>
          </a:p>
        </p:txBody>
      </p:sp>
      <p:sp>
        <p:nvSpPr>
          <p:cNvPr id="14" name="Subtitle 13"/>
          <p:cNvSpPr>
            <a:spLocks noGrp="1"/>
          </p:cNvSpPr>
          <p:nvPr>
            <p:ph type="subTitle" idx="1"/>
          </p:nvPr>
        </p:nvSpPr>
        <p:spPr>
          <a:xfrm>
            <a:off x="342900" y="3128802"/>
            <a:ext cx="4775886" cy="1241822"/>
          </a:xfrm>
        </p:spPr>
        <p:txBody>
          <a:bodyPr/>
          <a:lstStyle/>
          <a:p>
            <a:r>
              <a:rPr lang="en-US" dirty="0"/>
              <a:t>WHICH PATH ARE YOU ON? –  403(b)</a:t>
            </a:r>
          </a:p>
          <a:p>
            <a:r>
              <a:rPr lang="en-US" dirty="0"/>
              <a:t>Connecticut</a:t>
            </a:r>
          </a:p>
        </p:txBody>
      </p:sp>
    </p:spTree>
    <p:extLst>
      <p:ext uri="{BB962C8B-B14F-4D97-AF65-F5344CB8AC3E}">
        <p14:creationId xmlns:p14="http://schemas.microsoft.com/office/powerpoint/2010/main" val="3397746794"/>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42901" y="2268988"/>
            <a:ext cx="3847538" cy="1138973"/>
          </a:xfrm>
        </p:spPr>
        <p:txBody>
          <a:bodyPr>
            <a:normAutofit/>
          </a:bodyPr>
          <a:lstStyle/>
          <a:p>
            <a:r>
              <a:rPr lang="en-US" sz="1800" dirty="0">
                <a:latin typeface="Calibri" panose="020F0502020204030204" pitchFamily="34" charset="0"/>
              </a:rPr>
              <a:t>Your Options for Retirement</a:t>
            </a:r>
          </a:p>
          <a:p>
            <a:r>
              <a:rPr lang="en-US" sz="1800" dirty="0">
                <a:latin typeface="Calibri" panose="020F0502020204030204" pitchFamily="34" charset="0"/>
              </a:rPr>
              <a:t>Why it Matters</a:t>
            </a:r>
          </a:p>
          <a:p>
            <a:r>
              <a:rPr lang="en-US" sz="1800" dirty="0">
                <a:latin typeface="Calibri" panose="020F0502020204030204" pitchFamily="34" charset="0"/>
              </a:rPr>
              <a:t>How to Take Action</a:t>
            </a:r>
          </a:p>
        </p:txBody>
      </p:sp>
      <p:sp>
        <p:nvSpPr>
          <p:cNvPr id="2" name="Title 1"/>
          <p:cNvSpPr>
            <a:spLocks noGrp="1"/>
          </p:cNvSpPr>
          <p:nvPr>
            <p:ph type="title"/>
          </p:nvPr>
        </p:nvSpPr>
        <p:spPr/>
        <p:txBody>
          <a:bodyPr/>
          <a:lstStyle/>
          <a:p>
            <a:r>
              <a:rPr lang="en-US" dirty="0">
                <a:latin typeface="Calibri" panose="020F0502020204030204" pitchFamily="34" charset="0"/>
                <a:cs typeface="Calibri" panose="020F0502020204030204" pitchFamily="34" charset="0"/>
              </a:rPr>
              <a:t>Agenda	</a:t>
            </a:r>
          </a:p>
        </p:txBody>
      </p:sp>
      <p:sp>
        <p:nvSpPr>
          <p:cNvPr id="5" name="Text Placeholder 4">
            <a:extLst>
              <a:ext uri="{FF2B5EF4-FFF2-40B4-BE49-F238E27FC236}">
                <a16:creationId xmlns:a16="http://schemas.microsoft.com/office/drawing/2014/main" id="{78EAB150-2714-F54E-9FC5-E0A737C065B0}"/>
              </a:ext>
            </a:extLst>
          </p:cNvPr>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a:t>47-10780-30</a:t>
            </a:r>
            <a:endParaRPr lang="en-US" dirty="0"/>
          </a:p>
        </p:txBody>
      </p:sp>
      <p:sp>
        <p:nvSpPr>
          <p:cNvPr id="7" name="Date Placeholder 6"/>
          <p:cNvSpPr>
            <a:spLocks noGrp="1"/>
          </p:cNvSpPr>
          <p:nvPr>
            <p:ph type="dt" sz="half" idx="2"/>
          </p:nvPr>
        </p:nvSpPr>
        <p:spPr/>
        <p:txBody>
          <a:bodyPr/>
          <a:lstStyle/>
          <a:p>
            <a:r>
              <a:rPr lang="en-US"/>
              <a:t>2024/11/14</a:t>
            </a:r>
            <a:endParaRPr lang="en-US" dirty="0"/>
          </a:p>
        </p:txBody>
      </p:sp>
      <p:sp>
        <p:nvSpPr>
          <p:cNvPr id="8" name="Slide Number Placeholder 7"/>
          <p:cNvSpPr>
            <a:spLocks noGrp="1"/>
          </p:cNvSpPr>
          <p:nvPr>
            <p:ph type="sldNum" sz="quarter" idx="4"/>
          </p:nvPr>
        </p:nvSpPr>
        <p:spPr/>
        <p:txBody>
          <a:bodyPr/>
          <a:lstStyle/>
          <a:p>
            <a:fld id="{DFF2723C-031C-433E-81DC-635AF124FD5B}" type="slidenum">
              <a:rPr lang="en-US" smtClean="0"/>
              <a:pPr/>
              <a:t>2</a:t>
            </a:fld>
            <a:endParaRPr lang="en-US" dirty="0"/>
          </a:p>
        </p:txBody>
      </p:sp>
    </p:spTree>
    <p:extLst>
      <p:ext uri="{BB962C8B-B14F-4D97-AF65-F5344CB8AC3E}">
        <p14:creationId xmlns:p14="http://schemas.microsoft.com/office/powerpoint/2010/main" val="2974288974"/>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A8ADA00C-A4BA-3D4F-A467-62AC81EFE7C0}"/>
              </a:ext>
            </a:extLst>
          </p:cNvPr>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a:t>47-10780-30</a:t>
            </a:r>
            <a:endParaRPr lang="en-US" dirty="0"/>
          </a:p>
        </p:txBody>
      </p:sp>
      <p:sp>
        <p:nvSpPr>
          <p:cNvPr id="5" name="Date Placeholder 4"/>
          <p:cNvSpPr>
            <a:spLocks noGrp="1"/>
          </p:cNvSpPr>
          <p:nvPr>
            <p:ph type="dt" sz="half" idx="2"/>
          </p:nvPr>
        </p:nvSpPr>
        <p:spPr/>
        <p:txBody>
          <a:bodyPr/>
          <a:lstStyle/>
          <a:p>
            <a:r>
              <a:rPr lang="en-US"/>
              <a:t>2024/11/14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3</a:t>
            </a:fld>
            <a:endParaRPr lang="en-US" dirty="0"/>
          </a:p>
        </p:txBody>
      </p:sp>
      <p:sp>
        <p:nvSpPr>
          <p:cNvPr id="7" name="Title 6"/>
          <p:cNvSpPr>
            <a:spLocks noGrp="1"/>
          </p:cNvSpPr>
          <p:nvPr>
            <p:ph type="ctrTitle"/>
          </p:nvPr>
        </p:nvSpPr>
        <p:spPr/>
        <p:txBody>
          <a:bodyPr/>
          <a:lstStyle/>
          <a:p>
            <a:r>
              <a:rPr lang="en-US" sz="3000" dirty="0">
                <a:cs typeface="Calibri" panose="020F0502020204030204" pitchFamily="34" charset="0"/>
              </a:rPr>
              <a:t>Your Options for Retirement</a:t>
            </a:r>
            <a:endParaRPr lang="en-US" dirty="0">
              <a:latin typeface="Calibri" panose="020F0502020204030204" pitchFamily="34" charset="0"/>
              <a:cs typeface="Calibri" panose="020F0502020204030204" pitchFamily="34" charset="0"/>
            </a:endParaRPr>
          </a:p>
        </p:txBody>
      </p:sp>
      <p:sp>
        <p:nvSpPr>
          <p:cNvPr id="2" name="Subtitle 1">
            <a:extLst>
              <a:ext uri="{FF2B5EF4-FFF2-40B4-BE49-F238E27FC236}">
                <a16:creationId xmlns:a16="http://schemas.microsoft.com/office/drawing/2014/main" id="{BA290E35-B5B5-9B42-9010-427D72D22EC7}"/>
              </a:ext>
            </a:extLst>
          </p:cNvPr>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3599565256"/>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4931" y="350044"/>
            <a:ext cx="8446169" cy="641852"/>
          </a:xfrm>
        </p:spPr>
        <p:txBody>
          <a:bodyPr/>
          <a:lstStyle/>
          <a:p>
            <a:r>
              <a:rPr lang="en-US" dirty="0"/>
              <a:t>Social Security</a:t>
            </a:r>
          </a:p>
        </p:txBody>
      </p:sp>
      <p:sp>
        <p:nvSpPr>
          <p:cNvPr id="3" name="Content Placeholder 2"/>
          <p:cNvSpPr>
            <a:spLocks noGrp="1"/>
          </p:cNvSpPr>
          <p:nvPr>
            <p:ph idx="1"/>
          </p:nvPr>
        </p:nvSpPr>
        <p:spPr>
          <a:xfrm>
            <a:off x="337772" y="1249491"/>
            <a:ext cx="8468456" cy="3331137"/>
          </a:xfrm>
        </p:spPr>
        <p:txBody>
          <a:bodyPr>
            <a:normAutofit/>
          </a:bodyPr>
          <a:lstStyle/>
          <a:p>
            <a:r>
              <a:rPr lang="en-US" sz="1600" b="1" dirty="0">
                <a:latin typeface="Calibri" panose="020F0502020204030204" pitchFamily="34" charset="0"/>
              </a:rPr>
              <a:t>Overview</a:t>
            </a:r>
          </a:p>
          <a:p>
            <a:pPr marL="171450" lvl="1" indent="0">
              <a:buNone/>
            </a:pPr>
            <a:r>
              <a:rPr lang="en-US" sz="1600" dirty="0"/>
              <a:t>Members of the Connecticut Teachers’ Retirement System do not contribute to Social Security while they are working</a:t>
            </a:r>
          </a:p>
          <a:p>
            <a:r>
              <a:rPr lang="en-US" sz="1600" b="1" dirty="0">
                <a:latin typeface="Calibri" panose="020F0502020204030204" pitchFamily="34" charset="0"/>
              </a:rPr>
              <a:t>Other Employment</a:t>
            </a:r>
          </a:p>
          <a:p>
            <a:pPr marL="171450" lvl="1" indent="0">
              <a:buNone/>
            </a:pPr>
            <a:r>
              <a:rPr lang="en-US" sz="1600" dirty="0"/>
              <a:t>It you have also worked for a different employer and paid into Social Security, you may be eligible for reduced benefits</a:t>
            </a:r>
          </a:p>
          <a:p>
            <a:r>
              <a:rPr lang="en-US" sz="1600" b="1" dirty="0">
                <a:latin typeface="Calibri" panose="020F0502020204030204" pitchFamily="34" charset="0"/>
              </a:rPr>
              <a:t>Spousal Employment</a:t>
            </a:r>
          </a:p>
          <a:p>
            <a:pPr indent="0">
              <a:buNone/>
            </a:pPr>
            <a:r>
              <a:rPr lang="en-US" sz="1600" dirty="0"/>
              <a:t>You may also be able to claim reduced Social Security benefits on behalf of a spouse who paid into Social Security during their working career</a:t>
            </a:r>
          </a:p>
        </p:txBody>
      </p:sp>
      <p:sp>
        <p:nvSpPr>
          <p:cNvPr id="7" name="Text Placeholder 6"/>
          <p:cNvSpPr>
            <a:spLocks noGrp="1"/>
          </p:cNvSpPr>
          <p:nvPr>
            <p:ph type="body" sz="quarter" idx="12"/>
          </p:nvPr>
        </p:nvSpPr>
        <p:spPr>
          <a:xfrm>
            <a:off x="4572000" y="4572337"/>
            <a:ext cx="4229100" cy="235407"/>
          </a:xfrm>
        </p:spPr>
        <p:txBody>
          <a:bodyPr/>
          <a:lstStyle/>
          <a:p>
            <a:endParaRPr lang="en-US" dirty="0"/>
          </a:p>
        </p:txBody>
      </p:sp>
      <p:sp>
        <p:nvSpPr>
          <p:cNvPr id="4" name="Footer Placeholder 3"/>
          <p:cNvSpPr>
            <a:spLocks noGrp="1"/>
          </p:cNvSpPr>
          <p:nvPr>
            <p:ph type="ftr" sz="quarter" idx="3"/>
          </p:nvPr>
        </p:nvSpPr>
        <p:spPr>
          <a:xfrm>
            <a:off x="1914526" y="4625873"/>
            <a:ext cx="1543050" cy="172346"/>
          </a:xfrm>
        </p:spPr>
        <p:txBody>
          <a:bodyPr/>
          <a:lstStyle/>
          <a:p>
            <a:r>
              <a:rPr lang="en-US"/>
              <a:t>47-10780-30</a:t>
            </a:r>
            <a:endParaRPr lang="en-US" dirty="0"/>
          </a:p>
        </p:txBody>
      </p:sp>
      <p:sp>
        <p:nvSpPr>
          <p:cNvPr id="5" name="Date Placeholder 4"/>
          <p:cNvSpPr>
            <a:spLocks noGrp="1"/>
          </p:cNvSpPr>
          <p:nvPr>
            <p:ph type="dt" sz="half" idx="2"/>
          </p:nvPr>
        </p:nvSpPr>
        <p:spPr>
          <a:xfrm>
            <a:off x="3543300" y="4625873"/>
            <a:ext cx="561415" cy="172346"/>
          </a:xfrm>
        </p:spPr>
        <p:txBody>
          <a:bodyPr/>
          <a:lstStyle/>
          <a:p>
            <a:pPr algn="ctr"/>
            <a:r>
              <a:rPr lang="en-US"/>
              <a:t>2024/11/14</a:t>
            </a:r>
            <a:endParaRPr lang="en-US" dirty="0"/>
          </a:p>
        </p:txBody>
      </p:sp>
      <p:sp>
        <p:nvSpPr>
          <p:cNvPr id="6" name="Slide Number Placeholder 5"/>
          <p:cNvSpPr>
            <a:spLocks noGrp="1"/>
          </p:cNvSpPr>
          <p:nvPr>
            <p:ph type="sldNum" sz="quarter" idx="4"/>
          </p:nvPr>
        </p:nvSpPr>
        <p:spPr>
          <a:xfrm>
            <a:off x="4190439" y="4625874"/>
            <a:ext cx="381561" cy="172345"/>
          </a:xfrm>
        </p:spPr>
        <p:txBody>
          <a:bodyPr/>
          <a:lstStyle/>
          <a:p>
            <a:fld id="{DFF2723C-031C-433E-81DC-635AF124FD5B}" type="slidenum">
              <a:rPr lang="en-US" smtClean="0"/>
              <a:pPr/>
              <a:t>4</a:t>
            </a:fld>
            <a:endParaRPr lang="en-US" dirty="0"/>
          </a:p>
        </p:txBody>
      </p:sp>
      <p:sp>
        <p:nvSpPr>
          <p:cNvPr id="8" name="TextBox 7"/>
          <p:cNvSpPr txBox="1"/>
          <p:nvPr/>
        </p:nvSpPr>
        <p:spPr>
          <a:xfrm>
            <a:off x="338138" y="4111571"/>
            <a:ext cx="5217710" cy="338554"/>
          </a:xfrm>
          <a:prstGeom prst="rect">
            <a:avLst/>
          </a:prstGeom>
          <a:noFill/>
        </p:spPr>
        <p:txBody>
          <a:bodyPr wrap="square" lIns="0" rtlCol="0">
            <a:spAutoFit/>
          </a:bodyPr>
          <a:lstStyle/>
          <a:p>
            <a:r>
              <a:rPr lang="en-US" sz="800" dirty="0">
                <a:solidFill>
                  <a:schemeClr val="bg2">
                    <a:lumMod val="50000"/>
                  </a:schemeClr>
                </a:solidFill>
              </a:rPr>
              <a:t>Source:  Social Security and Your CTRB Benefit</a:t>
            </a:r>
            <a:br>
              <a:rPr lang="en-US" sz="800" dirty="0">
                <a:solidFill>
                  <a:schemeClr val="bg2">
                    <a:lumMod val="50000"/>
                  </a:schemeClr>
                </a:solidFill>
              </a:rPr>
            </a:br>
            <a:r>
              <a:rPr lang="en-US" sz="800" dirty="0">
                <a:solidFill>
                  <a:schemeClr val="bg2">
                    <a:lumMod val="50000"/>
                  </a:schemeClr>
                </a:solidFill>
                <a:hlinkClick r:id="rId3"/>
              </a:rPr>
              <a:t>https://portal.ct.gov/TRB/Content/Active-and-Inactive/Active-and-Inactive-Menu/Publications</a:t>
            </a:r>
            <a:r>
              <a:rPr lang="en-US" sz="800" dirty="0">
                <a:solidFill>
                  <a:schemeClr val="bg2">
                    <a:lumMod val="50000"/>
                  </a:schemeClr>
                </a:solidFill>
              </a:rPr>
              <a:t> </a:t>
            </a:r>
          </a:p>
        </p:txBody>
      </p:sp>
    </p:spTree>
    <p:extLst>
      <p:ext uri="{BB962C8B-B14F-4D97-AF65-F5344CB8AC3E}">
        <p14:creationId xmlns:p14="http://schemas.microsoft.com/office/powerpoint/2010/main" val="2337174365"/>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Social Security</a:t>
            </a:r>
          </a:p>
        </p:txBody>
      </p:sp>
      <p:sp>
        <p:nvSpPr>
          <p:cNvPr id="3" name="Content Placeholder 2"/>
          <p:cNvSpPr>
            <a:spLocks noGrp="1"/>
          </p:cNvSpPr>
          <p:nvPr>
            <p:ph idx="1"/>
          </p:nvPr>
        </p:nvSpPr>
        <p:spPr/>
        <p:txBody>
          <a:bodyPr>
            <a:normAutofit/>
          </a:bodyPr>
          <a:lstStyle/>
          <a:p>
            <a:r>
              <a:rPr lang="en-US" sz="1600" b="1" dirty="0">
                <a:latin typeface="Calibri" panose="020F0502020204030204" pitchFamily="34" charset="0"/>
              </a:rPr>
              <a:t>Windfall Elimination Provision (WEP)</a:t>
            </a:r>
          </a:p>
          <a:p>
            <a:pPr marL="167879" lvl="1" indent="0">
              <a:buNone/>
            </a:pPr>
            <a:r>
              <a:rPr lang="en-US" sz="1600" dirty="0"/>
              <a:t>The WEP affects Social Security benefits that are based on your earnings. The rule may reduce your Social Security benefit, but it will not eliminate it. </a:t>
            </a:r>
            <a:br>
              <a:rPr lang="en-US" sz="1600" dirty="0"/>
            </a:br>
            <a:endParaRPr lang="en-US" sz="1600" dirty="0"/>
          </a:p>
          <a:p>
            <a:r>
              <a:rPr lang="en-US" sz="1600" b="1" dirty="0">
                <a:latin typeface="Calibri" panose="020F0502020204030204" pitchFamily="34" charset="0"/>
              </a:rPr>
              <a:t>Government Pension Offset (GPO)</a:t>
            </a:r>
          </a:p>
          <a:p>
            <a:pPr marL="167879" lvl="1" indent="0">
              <a:buNone/>
            </a:pPr>
            <a:r>
              <a:rPr lang="en-US" sz="1600" dirty="0"/>
              <a:t>The GPO affects your spousal, widow or widower benefits that are based on your spouse’s earnings. Under this rule, your benefit could be reduced by 2/3 of your PERA retirement benefit.</a:t>
            </a:r>
          </a:p>
        </p:txBody>
      </p:sp>
      <p:sp>
        <p:nvSpPr>
          <p:cNvPr id="7" name="Text Placeholder 6"/>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a:t>47-10780-30</a:t>
            </a:r>
            <a:endParaRPr lang="en-US" dirty="0"/>
          </a:p>
        </p:txBody>
      </p:sp>
      <p:sp>
        <p:nvSpPr>
          <p:cNvPr id="5" name="Date Placeholder 4"/>
          <p:cNvSpPr>
            <a:spLocks noGrp="1"/>
          </p:cNvSpPr>
          <p:nvPr>
            <p:ph type="dt" sz="half" idx="2"/>
          </p:nvPr>
        </p:nvSpPr>
        <p:spPr/>
        <p:txBody>
          <a:bodyPr/>
          <a:lstStyle/>
          <a:p>
            <a:r>
              <a:rPr lang="en-US"/>
              <a:t>2024/11/14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5</a:t>
            </a:fld>
            <a:endParaRPr lang="en-US" dirty="0"/>
          </a:p>
        </p:txBody>
      </p:sp>
      <p:sp>
        <p:nvSpPr>
          <p:cNvPr id="8" name="TextBox 7"/>
          <p:cNvSpPr txBox="1"/>
          <p:nvPr/>
        </p:nvSpPr>
        <p:spPr>
          <a:xfrm>
            <a:off x="192751" y="4110165"/>
            <a:ext cx="5571442" cy="338554"/>
          </a:xfrm>
          <a:prstGeom prst="rect">
            <a:avLst/>
          </a:prstGeom>
          <a:noFill/>
        </p:spPr>
        <p:txBody>
          <a:bodyPr wrap="square" rtlCol="0">
            <a:spAutoFit/>
          </a:bodyPr>
          <a:lstStyle/>
          <a:p>
            <a:r>
              <a:rPr lang="en-US" sz="800" dirty="0">
                <a:solidFill>
                  <a:schemeClr val="bg2">
                    <a:lumMod val="50000"/>
                  </a:schemeClr>
                </a:solidFill>
              </a:rPr>
              <a:t>Source:  Social Security and Your CTRB Benefit</a:t>
            </a:r>
            <a:br>
              <a:rPr lang="en-US" sz="800" dirty="0">
                <a:solidFill>
                  <a:schemeClr val="bg2">
                    <a:lumMod val="50000"/>
                  </a:schemeClr>
                </a:solidFill>
              </a:rPr>
            </a:br>
            <a:r>
              <a:rPr lang="en-US" sz="800" dirty="0">
                <a:solidFill>
                  <a:schemeClr val="bg2">
                    <a:lumMod val="50000"/>
                  </a:schemeClr>
                </a:solidFill>
                <a:hlinkClick r:id="rId3"/>
              </a:rPr>
              <a:t>https://portal.ct.gov/TRB/Content/Active-and-Inactive/Active-and-Inactive-Menu/Publications</a:t>
            </a:r>
            <a:r>
              <a:rPr lang="en-US" sz="800" dirty="0">
                <a:solidFill>
                  <a:schemeClr val="bg2">
                    <a:lumMod val="50000"/>
                  </a:schemeClr>
                </a:solidFill>
              </a:rPr>
              <a:t> </a:t>
            </a:r>
          </a:p>
        </p:txBody>
      </p:sp>
    </p:spTree>
    <p:extLst>
      <p:ext uri="{BB962C8B-B14F-4D97-AF65-F5344CB8AC3E}">
        <p14:creationId xmlns:p14="http://schemas.microsoft.com/office/powerpoint/2010/main" val="584298488"/>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Connecticut Teachers' Retirement System </a:t>
            </a:r>
          </a:p>
        </p:txBody>
      </p:sp>
      <p:sp>
        <p:nvSpPr>
          <p:cNvPr id="3" name="Content Placeholder 2"/>
          <p:cNvSpPr>
            <a:spLocks noGrp="1"/>
          </p:cNvSpPr>
          <p:nvPr>
            <p:ph idx="1"/>
          </p:nvPr>
        </p:nvSpPr>
        <p:spPr/>
        <p:txBody>
          <a:bodyPr>
            <a:normAutofit/>
          </a:bodyPr>
          <a:lstStyle/>
          <a:p>
            <a:r>
              <a:rPr lang="en-US" sz="1600" b="1" dirty="0">
                <a:latin typeface="Calibri" panose="020F0502020204030204" pitchFamily="34" charset="0"/>
              </a:rPr>
              <a:t>Overview</a:t>
            </a:r>
          </a:p>
          <a:p>
            <a:pPr marL="167879" lvl="1" indent="0">
              <a:buNone/>
            </a:pPr>
            <a:r>
              <a:rPr lang="en-US" sz="1600" dirty="0"/>
              <a:t>State pension program for employees that guarantees a certain benefit based on a pension multiplier, years of service, age, final average salary and full-time equivalency</a:t>
            </a:r>
          </a:p>
          <a:p>
            <a:pPr marL="167879" lvl="1" indent="0">
              <a:buNone/>
            </a:pPr>
            <a:endParaRPr lang="en-US" sz="1600" dirty="0"/>
          </a:p>
          <a:p>
            <a:r>
              <a:rPr lang="en-US" sz="1600" b="1" dirty="0">
                <a:latin typeface="Calibri" panose="020F0502020204030204" pitchFamily="34" charset="0"/>
              </a:rPr>
              <a:t>New workers receive less benefit</a:t>
            </a:r>
          </a:p>
          <a:p>
            <a:pPr marL="167879" lvl="1" indent="0">
              <a:buNone/>
            </a:pPr>
            <a:r>
              <a:rPr lang="en-US" sz="1600" dirty="0"/>
              <a:t>As more workers enter the system, newer and younger workers are typically seeing less benefits</a:t>
            </a:r>
            <a:br>
              <a:rPr lang="en-US" sz="1600" dirty="0"/>
            </a:br>
            <a:endParaRPr lang="en-US" sz="1600" dirty="0"/>
          </a:p>
          <a:p>
            <a:r>
              <a:rPr lang="en-US" sz="1600" b="1" dirty="0">
                <a:latin typeface="Calibri" panose="020F0502020204030204" pitchFamily="34" charset="0"/>
              </a:rPr>
              <a:t>Subject to state control</a:t>
            </a:r>
          </a:p>
          <a:p>
            <a:pPr marL="170260" lvl="1" indent="0">
              <a:buNone/>
            </a:pPr>
            <a:r>
              <a:rPr lang="en-US" sz="1600" dirty="0"/>
              <a:t>The state can choose to make changes at any time</a:t>
            </a:r>
          </a:p>
        </p:txBody>
      </p:sp>
      <p:sp>
        <p:nvSpPr>
          <p:cNvPr id="7" name="Text Placeholder 6"/>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dirty="0"/>
              <a:t>47-10780-30</a:t>
            </a:r>
          </a:p>
        </p:txBody>
      </p:sp>
      <p:sp>
        <p:nvSpPr>
          <p:cNvPr id="5" name="Date Placeholder 4"/>
          <p:cNvSpPr>
            <a:spLocks noGrp="1"/>
          </p:cNvSpPr>
          <p:nvPr>
            <p:ph type="dt" sz="half" idx="2"/>
          </p:nvPr>
        </p:nvSpPr>
        <p:spPr/>
        <p:txBody>
          <a:bodyPr/>
          <a:lstStyle/>
          <a:p>
            <a:r>
              <a:rPr lang="en-US"/>
              <a:t>2024/11/14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6</a:t>
            </a:fld>
            <a:endParaRPr lang="en-US" dirty="0"/>
          </a:p>
        </p:txBody>
      </p:sp>
      <p:sp>
        <p:nvSpPr>
          <p:cNvPr id="8" name="TextBox 7"/>
          <p:cNvSpPr txBox="1"/>
          <p:nvPr/>
        </p:nvSpPr>
        <p:spPr>
          <a:xfrm>
            <a:off x="185940" y="4078053"/>
            <a:ext cx="4032010" cy="338554"/>
          </a:xfrm>
          <a:prstGeom prst="rect">
            <a:avLst/>
          </a:prstGeom>
          <a:noFill/>
        </p:spPr>
        <p:txBody>
          <a:bodyPr wrap="square" rtlCol="0">
            <a:spAutoFit/>
          </a:bodyPr>
          <a:lstStyle/>
          <a:p>
            <a:r>
              <a:rPr lang="en-US" sz="800" dirty="0">
                <a:solidFill>
                  <a:schemeClr val="bg2">
                    <a:lumMod val="50000"/>
                  </a:schemeClr>
                </a:solidFill>
              </a:rPr>
              <a:t>Source:  CTRS Active Teachers’ Handbook</a:t>
            </a:r>
            <a:br>
              <a:rPr lang="en-US" sz="800" dirty="0">
                <a:solidFill>
                  <a:schemeClr val="bg2">
                    <a:lumMod val="50000"/>
                  </a:schemeClr>
                </a:solidFill>
              </a:rPr>
            </a:br>
            <a:r>
              <a:rPr lang="en-US" sz="800" dirty="0">
                <a:solidFill>
                  <a:schemeClr val="bg2">
                    <a:lumMod val="50000"/>
                  </a:schemeClr>
                </a:solidFill>
                <a:hlinkClick r:id="rId3"/>
              </a:rPr>
              <a:t>https://portal.ct.gov/-/media/TRB/Content/ActiveInactive/AI_HANDBOOK.pdf?la=en</a:t>
            </a:r>
            <a:r>
              <a:rPr lang="en-US" sz="800" dirty="0">
                <a:solidFill>
                  <a:schemeClr val="bg2">
                    <a:lumMod val="50000"/>
                  </a:schemeClr>
                </a:solidFill>
              </a:rPr>
              <a:t> </a:t>
            </a:r>
          </a:p>
        </p:txBody>
      </p:sp>
    </p:spTree>
    <p:extLst>
      <p:ext uri="{BB962C8B-B14F-4D97-AF65-F5344CB8AC3E}">
        <p14:creationId xmlns:p14="http://schemas.microsoft.com/office/powerpoint/2010/main" val="274355354"/>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Connecticut Teachers' Retirement System </a:t>
            </a:r>
          </a:p>
        </p:txBody>
      </p:sp>
      <p:sp>
        <p:nvSpPr>
          <p:cNvPr id="9" name="Text Placeholder 8">
            <a:extLst>
              <a:ext uri="{FF2B5EF4-FFF2-40B4-BE49-F238E27FC236}">
                <a16:creationId xmlns:a16="http://schemas.microsoft.com/office/drawing/2014/main" id="{80E97CE7-6174-A24F-BE2E-997BCE464834}"/>
              </a:ext>
            </a:extLst>
          </p:cNvPr>
          <p:cNvSpPr>
            <a:spLocks noGrp="1"/>
          </p:cNvSpPr>
          <p:nvPr>
            <p:ph type="body" sz="quarter" idx="12"/>
          </p:nvPr>
        </p:nvSpPr>
        <p:spPr/>
        <p:txBody>
          <a:bodyPr/>
          <a:lstStyle/>
          <a:p>
            <a:endParaRPr lang="en-US"/>
          </a:p>
        </p:txBody>
      </p:sp>
      <p:sp>
        <p:nvSpPr>
          <p:cNvPr id="11" name="Text Placeholder 10">
            <a:extLst>
              <a:ext uri="{FF2B5EF4-FFF2-40B4-BE49-F238E27FC236}">
                <a16:creationId xmlns:a16="http://schemas.microsoft.com/office/drawing/2014/main" id="{06888C51-E7C9-CE46-A4A5-95A0C89E4AE8}"/>
              </a:ext>
            </a:extLst>
          </p:cNvPr>
          <p:cNvSpPr>
            <a:spLocks noGrp="1"/>
          </p:cNvSpPr>
          <p:nvPr>
            <p:ph type="body" sz="quarter" idx="13"/>
          </p:nvPr>
        </p:nvSpPr>
        <p:spPr/>
        <p:txBody>
          <a:bodyPr/>
          <a:lstStyle/>
          <a:p>
            <a:r>
              <a:rPr lang="en-US" dirty="0"/>
              <a:t>Retirement Benefits – Normal Retirement</a:t>
            </a:r>
          </a:p>
        </p:txBody>
      </p:sp>
      <p:sp>
        <p:nvSpPr>
          <p:cNvPr id="4" name="Footer Placeholder 3"/>
          <p:cNvSpPr>
            <a:spLocks noGrp="1"/>
          </p:cNvSpPr>
          <p:nvPr>
            <p:ph type="ftr" sz="quarter" idx="3"/>
          </p:nvPr>
        </p:nvSpPr>
        <p:spPr/>
        <p:txBody>
          <a:bodyPr/>
          <a:lstStyle/>
          <a:p>
            <a:r>
              <a:rPr lang="en-US" dirty="0"/>
              <a:t>47-10780-30</a:t>
            </a:r>
          </a:p>
        </p:txBody>
      </p:sp>
      <p:sp>
        <p:nvSpPr>
          <p:cNvPr id="5" name="Date Placeholder 4"/>
          <p:cNvSpPr>
            <a:spLocks noGrp="1"/>
          </p:cNvSpPr>
          <p:nvPr>
            <p:ph type="dt" sz="half" idx="2"/>
          </p:nvPr>
        </p:nvSpPr>
        <p:spPr/>
        <p:txBody>
          <a:bodyPr/>
          <a:lstStyle/>
          <a:p>
            <a:r>
              <a:rPr lang="en-US"/>
              <a:t>2024/11/14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7</a:t>
            </a:fld>
            <a:endParaRPr lang="en-US" dirty="0"/>
          </a:p>
        </p:txBody>
      </p:sp>
      <p:sp>
        <p:nvSpPr>
          <p:cNvPr id="10" name="TextBox 9"/>
          <p:cNvSpPr txBox="1"/>
          <p:nvPr/>
        </p:nvSpPr>
        <p:spPr>
          <a:xfrm>
            <a:off x="5111170" y="4686806"/>
            <a:ext cx="3510315" cy="276999"/>
          </a:xfrm>
          <a:prstGeom prst="rect">
            <a:avLst/>
          </a:prstGeom>
          <a:noFill/>
        </p:spPr>
        <p:txBody>
          <a:bodyPr wrap="square" rtlCol="0">
            <a:spAutoFit/>
          </a:bodyPr>
          <a:lstStyle/>
          <a:p>
            <a:r>
              <a:rPr lang="en-US" sz="600" dirty="0">
                <a:solidFill>
                  <a:schemeClr val="bg2">
                    <a:lumMod val="50000"/>
                  </a:schemeClr>
                </a:solidFill>
              </a:rPr>
              <a:t>Source:  CT Teachers’ Retirement System Active Teachers’ Handbook, July 2018 </a:t>
            </a:r>
            <a:r>
              <a:rPr lang="en-US" sz="600" dirty="0">
                <a:hlinkClick r:id="rId3"/>
              </a:rPr>
              <a:t>https://portal.ct.gov/-/media/TRB/Content/ActiveInactive/AI_HANDBOOK.pdf?la=en</a:t>
            </a:r>
            <a:r>
              <a:rPr lang="en-US" sz="600" dirty="0"/>
              <a:t> </a:t>
            </a:r>
            <a:endParaRPr lang="en-US" sz="600" dirty="0">
              <a:solidFill>
                <a:schemeClr val="bg2">
                  <a:lumMod val="50000"/>
                </a:schemeClr>
              </a:solidFill>
            </a:endParaRPr>
          </a:p>
        </p:txBody>
      </p:sp>
      <p:graphicFrame>
        <p:nvGraphicFramePr>
          <p:cNvPr id="3" name="Table 2"/>
          <p:cNvGraphicFramePr>
            <a:graphicFrameLocks noGrp="1"/>
          </p:cNvGraphicFramePr>
          <p:nvPr>
            <p:extLst>
              <p:ext uri="{D42A27DB-BD31-4B8C-83A1-F6EECF244321}">
                <p14:modId xmlns:p14="http://schemas.microsoft.com/office/powerpoint/2010/main" val="1091589541"/>
              </p:ext>
            </p:extLst>
          </p:nvPr>
        </p:nvGraphicFramePr>
        <p:xfrm>
          <a:off x="1776371" y="1802103"/>
          <a:ext cx="5591258" cy="1983500"/>
        </p:xfrm>
        <a:graphic>
          <a:graphicData uri="http://schemas.openxmlformats.org/drawingml/2006/table">
            <a:tbl>
              <a:tblPr firstCol="1">
                <a:tableStyleId>{8EC20E35-A176-4012-BC5E-935CFFF8708E}</a:tableStyleId>
              </a:tblPr>
              <a:tblGrid>
                <a:gridCol w="2489986">
                  <a:extLst>
                    <a:ext uri="{9D8B030D-6E8A-4147-A177-3AD203B41FA5}">
                      <a16:colId xmlns:a16="http://schemas.microsoft.com/office/drawing/2014/main" val="674495515"/>
                    </a:ext>
                  </a:extLst>
                </a:gridCol>
                <a:gridCol w="3101272">
                  <a:extLst>
                    <a:ext uri="{9D8B030D-6E8A-4147-A177-3AD203B41FA5}">
                      <a16:colId xmlns:a16="http://schemas.microsoft.com/office/drawing/2014/main" val="321314226"/>
                    </a:ext>
                  </a:extLst>
                </a:gridCol>
              </a:tblGrid>
              <a:tr h="389616">
                <a:tc rowSpan="2">
                  <a:txBody>
                    <a:bodyPr/>
                    <a:lstStyle/>
                    <a:p>
                      <a:pPr algn="l" fontAlgn="b"/>
                      <a:r>
                        <a:rPr lang="en-US" sz="1200" u="none" strike="noStrike" dirty="0">
                          <a:effectLst/>
                        </a:rPr>
                        <a:t>Age and Service Requirement</a:t>
                      </a:r>
                      <a:endParaRPr lang="en-US" sz="1200" b="0" i="0" u="none" strike="noStrike" dirty="0">
                        <a:solidFill>
                          <a:srgbClr val="000000"/>
                        </a:solidFill>
                        <a:effectLst/>
                        <a:latin typeface="Calibri" panose="020F0502020204030204" pitchFamily="34" charset="0"/>
                      </a:endParaRPr>
                    </a:p>
                  </a:txBody>
                  <a:tcPr marL="34290" marR="34290" marT="34290" marB="34290" anchor="ctr">
                    <a:lnB w="12700" cap="flat" cmpd="sng" algn="ctr">
                      <a:solidFill>
                        <a:schemeClr val="bg1"/>
                      </a:solidFill>
                      <a:prstDash val="solid"/>
                      <a:round/>
                      <a:headEnd type="none" w="med" len="med"/>
                      <a:tailEnd type="none" w="med" len="med"/>
                    </a:lnB>
                  </a:tcPr>
                </a:tc>
                <a:tc>
                  <a:txBody>
                    <a:bodyPr/>
                    <a:lstStyle/>
                    <a:p>
                      <a:pPr marL="0" indent="0" algn="l" fontAlgn="b">
                        <a:buFont typeface="Arial" panose="020B0604020202020204" pitchFamily="34" charset="0"/>
                        <a:buNone/>
                      </a:pPr>
                      <a:r>
                        <a:rPr lang="en-US" sz="1200" u="none" strike="noStrike" dirty="0">
                          <a:solidFill>
                            <a:schemeClr val="accent3"/>
                          </a:solidFill>
                          <a:effectLst/>
                        </a:rPr>
                        <a:t>Age 60 and 20 years of service </a:t>
                      </a:r>
                    </a:p>
                  </a:txBody>
                  <a:tcPr marL="34290" marR="34290" marT="34290" marB="34290" anchor="ctr"/>
                </a:tc>
                <a:extLst>
                  <a:ext uri="{0D108BD9-81ED-4DB2-BD59-A6C34878D82A}">
                    <a16:rowId xmlns:a16="http://schemas.microsoft.com/office/drawing/2014/main" val="4017528324"/>
                  </a:ext>
                </a:extLst>
              </a:tr>
              <a:tr h="389616">
                <a:tc vMerge="1">
                  <a:txBody>
                    <a:bodyPr/>
                    <a:lstStyle/>
                    <a:p>
                      <a:endParaRPr lang="en-US"/>
                    </a:p>
                  </a:txBody>
                  <a:tcPr/>
                </a:tc>
                <a:tc>
                  <a:txBody>
                    <a:bodyPr/>
                    <a:lstStyle/>
                    <a:p>
                      <a:pPr marL="0" marR="0" lvl="0" indent="0" algn="l" defTabSz="685800" rtl="0" eaLnBrk="1" fontAlgn="b" latinLnBrk="0" hangingPunct="1">
                        <a:lnSpc>
                          <a:spcPct val="100000"/>
                        </a:lnSpc>
                        <a:spcBef>
                          <a:spcPts val="0"/>
                        </a:spcBef>
                        <a:spcAft>
                          <a:spcPts val="0"/>
                        </a:spcAft>
                        <a:buClrTx/>
                        <a:buSzTx/>
                        <a:buFont typeface="Arial" panose="020B0604020202020204" pitchFamily="34" charset="0"/>
                        <a:buNone/>
                        <a:tabLst/>
                        <a:defRPr/>
                      </a:pPr>
                      <a:r>
                        <a:rPr lang="en-US" sz="1200" u="none" strike="noStrike" dirty="0">
                          <a:solidFill>
                            <a:schemeClr val="accent3"/>
                          </a:solidFill>
                          <a:effectLst/>
                        </a:rPr>
                        <a:t>Any age and 35 years of service</a:t>
                      </a:r>
                      <a:endParaRPr lang="en-US" sz="1200" b="0" i="0" u="none" strike="noStrike" dirty="0">
                        <a:solidFill>
                          <a:schemeClr val="accent3"/>
                        </a:solidFill>
                        <a:effectLst/>
                        <a:latin typeface="Calibri" panose="020F0502020204030204" pitchFamily="34" charset="0"/>
                      </a:endParaRPr>
                    </a:p>
                  </a:txBody>
                  <a:tcPr marL="34290" marR="34290" marT="34290" marB="34290" anchor="ctr">
                    <a:lnB w="12700" cap="flat" cmpd="sng" algn="ctr">
                      <a:solidFill>
                        <a:schemeClr val="bg1">
                          <a:lumMod val="50000"/>
                        </a:schemeClr>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577257601"/>
                  </a:ext>
                </a:extLst>
              </a:tr>
              <a:tr h="425036">
                <a:tc>
                  <a:txBody>
                    <a:bodyPr/>
                    <a:lstStyle/>
                    <a:p>
                      <a:pPr marL="0" indent="0" algn="l" fontAlgn="b">
                        <a:buFont typeface="Arial" panose="020B0604020202020204" pitchFamily="34" charset="0"/>
                        <a:buNone/>
                      </a:pPr>
                      <a:r>
                        <a:rPr lang="en-US" sz="1200" u="none" strike="noStrike" dirty="0">
                          <a:effectLst/>
                        </a:rPr>
                        <a:t>Benefit Multiplier</a:t>
                      </a:r>
                      <a:endParaRPr lang="en-US" sz="1200" b="0" i="0" u="none" strike="noStrike" dirty="0">
                        <a:solidFill>
                          <a:srgbClr val="000000"/>
                        </a:solidFill>
                        <a:effectLst/>
                        <a:latin typeface="Calibri" panose="020F0502020204030204" pitchFamily="34" charset="0"/>
                      </a:endParaRPr>
                    </a:p>
                  </a:txBody>
                  <a:tcPr marL="34290" marR="34290" marT="34290" marB="34290" anchor="ct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indent="0" algn="l" fontAlgn="b">
                        <a:buFont typeface="Arial" panose="020B0604020202020204" pitchFamily="34" charset="0"/>
                        <a:buNone/>
                      </a:pPr>
                      <a:r>
                        <a:rPr lang="en-US" sz="1200" u="none" strike="noStrike" dirty="0">
                          <a:solidFill>
                            <a:schemeClr val="accent3"/>
                          </a:solidFill>
                          <a:effectLst/>
                        </a:rPr>
                        <a:t>2%</a:t>
                      </a:r>
                      <a:endParaRPr lang="en-US" sz="1200" b="0" i="0" u="none" strike="noStrike" dirty="0">
                        <a:solidFill>
                          <a:schemeClr val="accent3"/>
                        </a:solidFill>
                        <a:effectLst/>
                        <a:latin typeface="Calibri" panose="020F0502020204030204" pitchFamily="34" charset="0"/>
                      </a:endParaRPr>
                    </a:p>
                  </a:txBody>
                  <a:tcPr marL="34290" marR="34290" marT="34290" marB="34290" anchor="ct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extLst>
                  <a:ext uri="{0D108BD9-81ED-4DB2-BD59-A6C34878D82A}">
                    <a16:rowId xmlns:a16="http://schemas.microsoft.com/office/drawing/2014/main" val="2452164423"/>
                  </a:ext>
                </a:extLst>
              </a:tr>
              <a:tr h="389616">
                <a:tc>
                  <a:txBody>
                    <a:bodyPr/>
                    <a:lstStyle/>
                    <a:p>
                      <a:pPr algn="l" fontAlgn="b"/>
                      <a:r>
                        <a:rPr lang="en-US" sz="1200" u="none" strike="noStrike" dirty="0">
                          <a:effectLst/>
                        </a:rPr>
                        <a:t>Final Average Salary</a:t>
                      </a:r>
                      <a:endParaRPr lang="en-US" sz="1200" b="0" i="0" u="none" strike="noStrike" dirty="0">
                        <a:solidFill>
                          <a:srgbClr val="000000"/>
                        </a:solidFill>
                        <a:effectLst/>
                        <a:latin typeface="Calibri" panose="020F0502020204030204" pitchFamily="34" charset="0"/>
                      </a:endParaRPr>
                    </a:p>
                  </a:txBody>
                  <a:tcPr marL="34290" marR="34290" marT="34290" marB="34290" anchor="ct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b"/>
                      <a:r>
                        <a:rPr lang="en-US" sz="1200" u="none" strike="noStrike" dirty="0">
                          <a:solidFill>
                            <a:schemeClr val="accent3"/>
                          </a:solidFill>
                          <a:effectLst/>
                        </a:rPr>
                        <a:t>Three highest-paid years</a:t>
                      </a:r>
                      <a:endParaRPr lang="en-US" sz="1200" b="0" i="0" u="none" strike="noStrike" dirty="0">
                        <a:solidFill>
                          <a:schemeClr val="accent3"/>
                        </a:solidFill>
                        <a:effectLst/>
                        <a:latin typeface="Calibri" panose="020F0502020204030204" pitchFamily="34" charset="0"/>
                      </a:endParaRPr>
                    </a:p>
                  </a:txBody>
                  <a:tcPr marL="34290" marR="34290" marT="34290" marB="34290" anchor="ct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extLst>
                  <a:ext uri="{0D108BD9-81ED-4DB2-BD59-A6C34878D82A}">
                    <a16:rowId xmlns:a16="http://schemas.microsoft.com/office/drawing/2014/main" val="170997837"/>
                  </a:ext>
                </a:extLst>
              </a:tr>
              <a:tr h="389616">
                <a:tc>
                  <a:txBody>
                    <a:bodyPr/>
                    <a:lstStyle/>
                    <a:p>
                      <a:pPr algn="l" fontAlgn="b"/>
                      <a:r>
                        <a:rPr lang="en-US" sz="1200" u="none" strike="noStrike" dirty="0">
                          <a:effectLst/>
                        </a:rPr>
                        <a:t>Vested</a:t>
                      </a:r>
                      <a:endParaRPr lang="en-US" sz="1200" b="0" i="0" u="none" strike="noStrike" dirty="0">
                        <a:solidFill>
                          <a:srgbClr val="000000"/>
                        </a:solidFill>
                        <a:effectLst/>
                        <a:latin typeface="Calibri" panose="020F0502020204030204" pitchFamily="34" charset="0"/>
                      </a:endParaRPr>
                    </a:p>
                  </a:txBody>
                  <a:tcPr marL="34290" marR="34290" marT="34290" marB="34290" anchor="ctr">
                    <a:lnT w="12700" cap="flat" cmpd="sng" algn="ctr">
                      <a:solidFill>
                        <a:schemeClr val="bg1"/>
                      </a:solidFill>
                      <a:prstDash val="solid"/>
                      <a:round/>
                      <a:headEnd type="none" w="med" len="med"/>
                      <a:tailEnd type="none" w="med" len="med"/>
                    </a:lnT>
                  </a:tcPr>
                </a:tc>
                <a:tc>
                  <a:txBody>
                    <a:bodyPr/>
                    <a:lstStyle/>
                    <a:p>
                      <a:pPr algn="l" fontAlgn="b"/>
                      <a:r>
                        <a:rPr lang="en-US" sz="1200" u="none" strike="noStrike" dirty="0">
                          <a:solidFill>
                            <a:schemeClr val="accent3"/>
                          </a:solidFill>
                          <a:effectLst/>
                        </a:rPr>
                        <a:t>10 years of service</a:t>
                      </a:r>
                      <a:endParaRPr lang="en-US" sz="1200" b="0" i="0" u="none" strike="noStrike" dirty="0">
                        <a:solidFill>
                          <a:schemeClr val="accent3"/>
                        </a:solidFill>
                        <a:effectLst/>
                        <a:latin typeface="Calibri" panose="020F0502020204030204" pitchFamily="34" charset="0"/>
                      </a:endParaRPr>
                    </a:p>
                  </a:txBody>
                  <a:tcPr marL="34290" marR="34290" marT="34290" marB="34290" anchor="ctr">
                    <a:lnT w="12700" cap="flat" cmpd="sng" algn="ctr">
                      <a:solidFill>
                        <a:schemeClr val="bg1">
                          <a:lumMod val="50000"/>
                        </a:schemeClr>
                      </a:solidFill>
                      <a:prstDash val="solid"/>
                      <a:round/>
                      <a:headEnd type="none" w="med" len="med"/>
                      <a:tailEnd type="none" w="med" len="med"/>
                    </a:lnT>
                  </a:tcPr>
                </a:tc>
                <a:extLst>
                  <a:ext uri="{0D108BD9-81ED-4DB2-BD59-A6C34878D82A}">
                    <a16:rowId xmlns:a16="http://schemas.microsoft.com/office/drawing/2014/main" val="3238796713"/>
                  </a:ext>
                </a:extLst>
              </a:tr>
            </a:tbl>
          </a:graphicData>
        </a:graphic>
      </p:graphicFrame>
    </p:spTree>
    <p:extLst>
      <p:ext uri="{BB962C8B-B14F-4D97-AF65-F5344CB8AC3E}">
        <p14:creationId xmlns:p14="http://schemas.microsoft.com/office/powerpoint/2010/main" val="2602803209"/>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Connecticut Teachers' Retirement System </a:t>
            </a:r>
          </a:p>
        </p:txBody>
      </p:sp>
      <p:sp>
        <p:nvSpPr>
          <p:cNvPr id="3" name="Content Placeholder 2">
            <a:extLst>
              <a:ext uri="{FF2B5EF4-FFF2-40B4-BE49-F238E27FC236}">
                <a16:creationId xmlns:a16="http://schemas.microsoft.com/office/drawing/2014/main" id="{8A9FA7B5-8898-0B49-96AE-94DC6C454605}"/>
              </a:ext>
            </a:extLst>
          </p:cNvPr>
          <p:cNvSpPr>
            <a:spLocks noGrp="1"/>
          </p:cNvSpPr>
          <p:nvPr>
            <p:ph idx="1"/>
          </p:nvPr>
        </p:nvSpPr>
        <p:spPr>
          <a:xfrm>
            <a:off x="337772" y="1672947"/>
            <a:ext cx="3119804" cy="2913242"/>
          </a:xfrm>
        </p:spPr>
        <p:txBody>
          <a:bodyPr/>
          <a:lstStyle/>
          <a:p>
            <a:pPr marL="0" indent="0">
              <a:spcBef>
                <a:spcPts val="0"/>
              </a:spcBef>
              <a:buNone/>
            </a:pPr>
            <a:r>
              <a:rPr lang="en-US" sz="1600" b="1" dirty="0">
                <a:solidFill>
                  <a:schemeClr val="bg2">
                    <a:lumMod val="50000"/>
                  </a:schemeClr>
                </a:solidFill>
              </a:rPr>
              <a:t>Example #1 – </a:t>
            </a:r>
            <a:r>
              <a:rPr lang="en-US" sz="1600" dirty="0">
                <a:solidFill>
                  <a:schemeClr val="bg2">
                    <a:lumMod val="50000"/>
                  </a:schemeClr>
                </a:solidFill>
              </a:rPr>
              <a:t>Ann, age 59</a:t>
            </a:r>
          </a:p>
          <a:p>
            <a:pPr marL="0" indent="0">
              <a:spcBef>
                <a:spcPts val="0"/>
              </a:spcBef>
              <a:buNone/>
            </a:pPr>
            <a:r>
              <a:rPr lang="en-US" sz="1600" b="1" dirty="0">
                <a:solidFill>
                  <a:schemeClr val="bg2">
                    <a:lumMod val="50000"/>
                  </a:schemeClr>
                </a:solidFill>
                <a:latin typeface="Calibri" panose="020F0502020204030204" pitchFamily="34" charset="0"/>
              </a:rPr>
              <a:t>Years of service </a:t>
            </a:r>
            <a:r>
              <a:rPr lang="en-US" sz="1600" dirty="0">
                <a:solidFill>
                  <a:schemeClr val="bg2">
                    <a:lumMod val="50000"/>
                  </a:schemeClr>
                </a:solidFill>
              </a:rPr>
              <a:t>= 35</a:t>
            </a:r>
          </a:p>
          <a:p>
            <a:pPr marL="0" indent="0">
              <a:spcBef>
                <a:spcPts val="0"/>
              </a:spcBef>
              <a:buNone/>
            </a:pPr>
            <a:r>
              <a:rPr lang="en-US" sz="1600" b="1" dirty="0">
                <a:solidFill>
                  <a:schemeClr val="bg2">
                    <a:lumMod val="50000"/>
                  </a:schemeClr>
                </a:solidFill>
                <a:latin typeface="Calibri" panose="020F0502020204030204" pitchFamily="34" charset="0"/>
              </a:rPr>
              <a:t>Full time equivalency</a:t>
            </a:r>
            <a:r>
              <a:rPr lang="en-US" sz="1600" dirty="0">
                <a:solidFill>
                  <a:schemeClr val="bg2">
                    <a:lumMod val="50000"/>
                  </a:schemeClr>
                </a:solidFill>
              </a:rPr>
              <a:t> = 85%</a:t>
            </a:r>
          </a:p>
          <a:p>
            <a:pPr marL="0" indent="0">
              <a:spcBef>
                <a:spcPts val="0"/>
              </a:spcBef>
              <a:buNone/>
            </a:pPr>
            <a:r>
              <a:rPr lang="en-US" sz="1600" b="1" dirty="0">
                <a:solidFill>
                  <a:schemeClr val="bg2">
                    <a:lumMod val="50000"/>
                  </a:schemeClr>
                </a:solidFill>
                <a:latin typeface="Calibri" panose="020F0502020204030204" pitchFamily="34" charset="0"/>
              </a:rPr>
              <a:t>Final average salary </a:t>
            </a:r>
            <a:r>
              <a:rPr lang="en-US" sz="1600" dirty="0">
                <a:solidFill>
                  <a:schemeClr val="bg2">
                    <a:lumMod val="50000"/>
                  </a:schemeClr>
                </a:solidFill>
              </a:rPr>
              <a:t>= $100,000</a:t>
            </a:r>
          </a:p>
        </p:txBody>
      </p:sp>
      <p:sp>
        <p:nvSpPr>
          <p:cNvPr id="8" name="Text Placeholder 7">
            <a:extLst>
              <a:ext uri="{FF2B5EF4-FFF2-40B4-BE49-F238E27FC236}">
                <a16:creationId xmlns:a16="http://schemas.microsoft.com/office/drawing/2014/main" id="{1575D63E-1A8B-FC42-A34C-0E3431C205BD}"/>
              </a:ext>
            </a:extLst>
          </p:cNvPr>
          <p:cNvSpPr>
            <a:spLocks noGrp="1"/>
          </p:cNvSpPr>
          <p:nvPr>
            <p:ph type="body" sz="quarter" idx="12"/>
          </p:nvPr>
        </p:nvSpPr>
        <p:spPr/>
        <p:txBody>
          <a:bodyPr/>
          <a:lstStyle/>
          <a:p>
            <a:endParaRPr lang="en-US"/>
          </a:p>
        </p:txBody>
      </p:sp>
      <p:sp>
        <p:nvSpPr>
          <p:cNvPr id="11" name="Text Placeholder 10">
            <a:extLst>
              <a:ext uri="{FF2B5EF4-FFF2-40B4-BE49-F238E27FC236}">
                <a16:creationId xmlns:a16="http://schemas.microsoft.com/office/drawing/2014/main" id="{AB130E8C-7443-DD4B-AF3D-9FDCACF4F989}"/>
              </a:ext>
            </a:extLst>
          </p:cNvPr>
          <p:cNvSpPr>
            <a:spLocks noGrp="1"/>
          </p:cNvSpPr>
          <p:nvPr>
            <p:ph type="body" sz="quarter" idx="13"/>
          </p:nvPr>
        </p:nvSpPr>
        <p:spPr/>
        <p:txBody>
          <a:bodyPr/>
          <a:lstStyle/>
          <a:p>
            <a:r>
              <a:rPr lang="en-US" dirty="0"/>
              <a:t>Retirement Benefits – Normal Retirement Calculation Example</a:t>
            </a:r>
          </a:p>
        </p:txBody>
      </p:sp>
      <p:sp>
        <p:nvSpPr>
          <p:cNvPr id="4" name="Footer Placeholder 3"/>
          <p:cNvSpPr>
            <a:spLocks noGrp="1"/>
          </p:cNvSpPr>
          <p:nvPr>
            <p:ph type="ftr" sz="quarter" idx="3"/>
          </p:nvPr>
        </p:nvSpPr>
        <p:spPr/>
        <p:txBody>
          <a:bodyPr/>
          <a:lstStyle/>
          <a:p>
            <a:r>
              <a:rPr lang="en-US" dirty="0"/>
              <a:t>47-10780-30</a:t>
            </a:r>
          </a:p>
        </p:txBody>
      </p:sp>
      <p:sp>
        <p:nvSpPr>
          <p:cNvPr id="5" name="Date Placeholder 4"/>
          <p:cNvSpPr>
            <a:spLocks noGrp="1"/>
          </p:cNvSpPr>
          <p:nvPr>
            <p:ph type="dt" sz="half" idx="2"/>
          </p:nvPr>
        </p:nvSpPr>
        <p:spPr/>
        <p:txBody>
          <a:bodyPr/>
          <a:lstStyle/>
          <a:p>
            <a:r>
              <a:rPr lang="en-US"/>
              <a:t>2024/11/14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8</a:t>
            </a:fld>
            <a:endParaRPr lang="en-US" dirty="0"/>
          </a:p>
        </p:txBody>
      </p:sp>
      <p:sp>
        <p:nvSpPr>
          <p:cNvPr id="10" name="TextBox 9"/>
          <p:cNvSpPr txBox="1"/>
          <p:nvPr/>
        </p:nvSpPr>
        <p:spPr>
          <a:xfrm>
            <a:off x="237136" y="4186750"/>
            <a:ext cx="4031071" cy="338554"/>
          </a:xfrm>
          <a:prstGeom prst="rect">
            <a:avLst/>
          </a:prstGeom>
          <a:noFill/>
        </p:spPr>
        <p:txBody>
          <a:bodyPr wrap="square" rtlCol="0">
            <a:spAutoFit/>
          </a:bodyPr>
          <a:lstStyle/>
          <a:p>
            <a:r>
              <a:rPr lang="en-US" sz="800" dirty="0">
                <a:solidFill>
                  <a:schemeClr val="bg2">
                    <a:lumMod val="50000"/>
                  </a:schemeClr>
                </a:solidFill>
              </a:rPr>
              <a:t>Source:  CT Teachers’ Retirement System Active Teachers’ Handbook, July 2018 </a:t>
            </a:r>
            <a:r>
              <a:rPr lang="en-US" sz="800" dirty="0">
                <a:hlinkClick r:id="rId3"/>
              </a:rPr>
              <a:t>https://portal.ct.gov/-/media/TRB/Content/ActiveInactive/AI_HANDBOOK.pdf?la=en</a:t>
            </a:r>
            <a:r>
              <a:rPr lang="en-US" sz="800" dirty="0"/>
              <a:t> </a:t>
            </a:r>
            <a:endParaRPr lang="en-US" sz="800" dirty="0">
              <a:solidFill>
                <a:schemeClr val="bg2">
                  <a:lumMod val="50000"/>
                </a:schemeClr>
              </a:solidFill>
            </a:endParaRPr>
          </a:p>
        </p:txBody>
      </p:sp>
      <p:grpSp>
        <p:nvGrpSpPr>
          <p:cNvPr id="30" name="Group 29"/>
          <p:cNvGrpSpPr/>
          <p:nvPr/>
        </p:nvGrpSpPr>
        <p:grpSpPr>
          <a:xfrm>
            <a:off x="739769" y="2482358"/>
            <a:ext cx="7664462" cy="1406313"/>
            <a:chOff x="751511" y="1680478"/>
            <a:chExt cx="10219282" cy="1875084"/>
          </a:xfrm>
        </p:grpSpPr>
        <p:graphicFrame>
          <p:nvGraphicFramePr>
            <p:cNvPr id="14" name="Diagram 13"/>
            <p:cNvGraphicFramePr/>
            <p:nvPr>
              <p:extLst>
                <p:ext uri="{D42A27DB-BD31-4B8C-83A1-F6EECF244321}">
                  <p14:modId xmlns:p14="http://schemas.microsoft.com/office/powerpoint/2010/main" val="33971398"/>
                </p:ext>
              </p:extLst>
            </p:nvPr>
          </p:nvGraphicFramePr>
          <p:xfrm>
            <a:off x="751511" y="1680478"/>
            <a:ext cx="10214966" cy="187508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1" name="Freeform 20"/>
            <p:cNvSpPr/>
            <p:nvPr/>
          </p:nvSpPr>
          <p:spPr>
            <a:xfrm>
              <a:off x="751511" y="3076498"/>
              <a:ext cx="1560576" cy="448491"/>
            </a:xfrm>
            <a:custGeom>
              <a:avLst/>
              <a:gdLst>
                <a:gd name="connsiteX0" fmla="*/ 0 w 1551946"/>
                <a:gd name="connsiteY0" fmla="*/ 0 h 448490"/>
                <a:gd name="connsiteX1" fmla="*/ 1551946 w 1551946"/>
                <a:gd name="connsiteY1" fmla="*/ 0 h 448490"/>
                <a:gd name="connsiteX2" fmla="*/ 1551946 w 1551946"/>
                <a:gd name="connsiteY2" fmla="*/ 448490 h 448490"/>
                <a:gd name="connsiteX3" fmla="*/ 0 w 1551946"/>
                <a:gd name="connsiteY3" fmla="*/ 448490 h 448490"/>
                <a:gd name="connsiteX4" fmla="*/ 0 w 1551946"/>
                <a:gd name="connsiteY4" fmla="*/ 0 h 4484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1946" h="448490">
                  <a:moveTo>
                    <a:pt x="0" y="0"/>
                  </a:moveTo>
                  <a:lnTo>
                    <a:pt x="1551946" y="0"/>
                  </a:lnTo>
                  <a:lnTo>
                    <a:pt x="1551946" y="448490"/>
                  </a:lnTo>
                  <a:lnTo>
                    <a:pt x="0" y="448490"/>
                  </a:lnTo>
                  <a:lnTo>
                    <a:pt x="0" y="0"/>
                  </a:lnTo>
                  <a:close/>
                </a:path>
              </a:pathLst>
            </a:custGeom>
            <a:solidFill>
              <a:schemeClr val="accent2"/>
            </a:solidFill>
            <a:effectLst/>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45720" tIns="45720" rIns="45720" bIns="45720" numCol="1" spcCol="1270" anchor="ctr" anchorCtr="0">
              <a:noAutofit/>
            </a:bodyPr>
            <a:lstStyle/>
            <a:p>
              <a:pPr algn="ctr" defTabSz="533400">
                <a:lnSpc>
                  <a:spcPct val="90000"/>
                </a:lnSpc>
                <a:spcBef>
                  <a:spcPct val="0"/>
                </a:spcBef>
                <a:spcAft>
                  <a:spcPct val="35000"/>
                </a:spcAft>
              </a:pPr>
              <a:r>
                <a:rPr lang="en-US" sz="1013" dirty="0"/>
                <a:t>2%</a:t>
              </a:r>
            </a:p>
          </p:txBody>
        </p:sp>
        <p:sp>
          <p:nvSpPr>
            <p:cNvPr id="23" name="Freeform 22"/>
            <p:cNvSpPr/>
            <p:nvPr/>
          </p:nvSpPr>
          <p:spPr>
            <a:xfrm>
              <a:off x="2908636" y="3076498"/>
              <a:ext cx="1560576" cy="448491"/>
            </a:xfrm>
            <a:custGeom>
              <a:avLst/>
              <a:gdLst>
                <a:gd name="connsiteX0" fmla="*/ 0 w 1551946"/>
                <a:gd name="connsiteY0" fmla="*/ 0 h 448490"/>
                <a:gd name="connsiteX1" fmla="*/ 1551946 w 1551946"/>
                <a:gd name="connsiteY1" fmla="*/ 0 h 448490"/>
                <a:gd name="connsiteX2" fmla="*/ 1551946 w 1551946"/>
                <a:gd name="connsiteY2" fmla="*/ 448490 h 448490"/>
                <a:gd name="connsiteX3" fmla="*/ 0 w 1551946"/>
                <a:gd name="connsiteY3" fmla="*/ 448490 h 448490"/>
                <a:gd name="connsiteX4" fmla="*/ 0 w 1551946"/>
                <a:gd name="connsiteY4" fmla="*/ 0 h 4484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1946" h="448490">
                  <a:moveTo>
                    <a:pt x="0" y="0"/>
                  </a:moveTo>
                  <a:lnTo>
                    <a:pt x="1551946" y="0"/>
                  </a:lnTo>
                  <a:lnTo>
                    <a:pt x="1551946" y="448490"/>
                  </a:lnTo>
                  <a:lnTo>
                    <a:pt x="0" y="448490"/>
                  </a:lnTo>
                  <a:lnTo>
                    <a:pt x="0" y="0"/>
                  </a:lnTo>
                  <a:close/>
                </a:path>
              </a:pathLst>
            </a:custGeom>
            <a:solidFill>
              <a:schemeClr val="accent2"/>
            </a:solidFill>
            <a:effectLst/>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45720" tIns="45720" rIns="45720" bIns="45720" numCol="1" spcCol="1270" anchor="ctr" anchorCtr="0">
              <a:noAutofit/>
            </a:bodyPr>
            <a:lstStyle/>
            <a:p>
              <a:pPr algn="ctr" defTabSz="533400">
                <a:lnSpc>
                  <a:spcPct val="90000"/>
                </a:lnSpc>
                <a:spcBef>
                  <a:spcPct val="0"/>
                </a:spcBef>
                <a:spcAft>
                  <a:spcPct val="35000"/>
                </a:spcAft>
              </a:pPr>
              <a:r>
                <a:rPr lang="en-US" sz="1013" dirty="0"/>
                <a:t>35</a:t>
              </a:r>
            </a:p>
          </p:txBody>
        </p:sp>
        <p:sp>
          <p:nvSpPr>
            <p:cNvPr id="25" name="Freeform 24"/>
            <p:cNvSpPr/>
            <p:nvPr/>
          </p:nvSpPr>
          <p:spPr>
            <a:xfrm>
              <a:off x="5078705" y="3076498"/>
              <a:ext cx="1560576" cy="448491"/>
            </a:xfrm>
            <a:custGeom>
              <a:avLst/>
              <a:gdLst>
                <a:gd name="connsiteX0" fmla="*/ 0 w 1551946"/>
                <a:gd name="connsiteY0" fmla="*/ 0 h 448490"/>
                <a:gd name="connsiteX1" fmla="*/ 1551946 w 1551946"/>
                <a:gd name="connsiteY1" fmla="*/ 0 h 448490"/>
                <a:gd name="connsiteX2" fmla="*/ 1551946 w 1551946"/>
                <a:gd name="connsiteY2" fmla="*/ 448490 h 448490"/>
                <a:gd name="connsiteX3" fmla="*/ 0 w 1551946"/>
                <a:gd name="connsiteY3" fmla="*/ 448490 h 448490"/>
                <a:gd name="connsiteX4" fmla="*/ 0 w 1551946"/>
                <a:gd name="connsiteY4" fmla="*/ 0 h 4484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1946" h="448490">
                  <a:moveTo>
                    <a:pt x="0" y="0"/>
                  </a:moveTo>
                  <a:lnTo>
                    <a:pt x="1551946" y="0"/>
                  </a:lnTo>
                  <a:lnTo>
                    <a:pt x="1551946" y="448490"/>
                  </a:lnTo>
                  <a:lnTo>
                    <a:pt x="0" y="448490"/>
                  </a:lnTo>
                  <a:lnTo>
                    <a:pt x="0" y="0"/>
                  </a:lnTo>
                  <a:close/>
                </a:path>
              </a:pathLst>
            </a:custGeom>
            <a:solidFill>
              <a:schemeClr val="accent2"/>
            </a:solidFill>
            <a:effectLst/>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45720" tIns="45720" rIns="45720" bIns="45720" numCol="1" spcCol="1270" anchor="ctr" anchorCtr="0">
              <a:noAutofit/>
            </a:bodyPr>
            <a:lstStyle/>
            <a:p>
              <a:pPr algn="ctr" defTabSz="533400">
                <a:lnSpc>
                  <a:spcPct val="90000"/>
                </a:lnSpc>
                <a:spcBef>
                  <a:spcPct val="0"/>
                </a:spcBef>
                <a:spcAft>
                  <a:spcPct val="35000"/>
                </a:spcAft>
              </a:pPr>
              <a:r>
                <a:rPr lang="en-US" sz="1013" dirty="0"/>
                <a:t>$100,000</a:t>
              </a:r>
            </a:p>
          </p:txBody>
        </p:sp>
        <p:sp>
          <p:nvSpPr>
            <p:cNvPr id="27" name="Freeform 26"/>
            <p:cNvSpPr/>
            <p:nvPr/>
          </p:nvSpPr>
          <p:spPr>
            <a:xfrm>
              <a:off x="7244461" y="3076498"/>
              <a:ext cx="1560576" cy="448491"/>
            </a:xfrm>
            <a:custGeom>
              <a:avLst/>
              <a:gdLst>
                <a:gd name="connsiteX0" fmla="*/ 0 w 1551946"/>
                <a:gd name="connsiteY0" fmla="*/ 0 h 448490"/>
                <a:gd name="connsiteX1" fmla="*/ 1551946 w 1551946"/>
                <a:gd name="connsiteY1" fmla="*/ 0 h 448490"/>
                <a:gd name="connsiteX2" fmla="*/ 1551946 w 1551946"/>
                <a:gd name="connsiteY2" fmla="*/ 448490 h 448490"/>
                <a:gd name="connsiteX3" fmla="*/ 0 w 1551946"/>
                <a:gd name="connsiteY3" fmla="*/ 448490 h 448490"/>
                <a:gd name="connsiteX4" fmla="*/ 0 w 1551946"/>
                <a:gd name="connsiteY4" fmla="*/ 0 h 4484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1946" h="448490">
                  <a:moveTo>
                    <a:pt x="0" y="0"/>
                  </a:moveTo>
                  <a:lnTo>
                    <a:pt x="1551946" y="0"/>
                  </a:lnTo>
                  <a:lnTo>
                    <a:pt x="1551946" y="448490"/>
                  </a:lnTo>
                  <a:lnTo>
                    <a:pt x="0" y="448490"/>
                  </a:lnTo>
                  <a:lnTo>
                    <a:pt x="0" y="0"/>
                  </a:lnTo>
                  <a:close/>
                </a:path>
              </a:pathLst>
            </a:custGeom>
            <a:solidFill>
              <a:schemeClr val="accent2"/>
            </a:solidFill>
            <a:effectLst/>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45720" tIns="45720" rIns="45720" bIns="45720" numCol="1" spcCol="1270" anchor="ctr" anchorCtr="0">
              <a:noAutofit/>
            </a:bodyPr>
            <a:lstStyle/>
            <a:p>
              <a:pPr algn="ctr" defTabSz="533400">
                <a:lnSpc>
                  <a:spcPct val="90000"/>
                </a:lnSpc>
                <a:spcBef>
                  <a:spcPct val="0"/>
                </a:spcBef>
                <a:spcAft>
                  <a:spcPct val="35000"/>
                </a:spcAft>
              </a:pPr>
              <a:r>
                <a:rPr lang="en-US" sz="1013" dirty="0"/>
                <a:t>85%</a:t>
              </a:r>
            </a:p>
          </p:txBody>
        </p:sp>
        <p:sp>
          <p:nvSpPr>
            <p:cNvPr id="29" name="Freeform 28"/>
            <p:cNvSpPr/>
            <p:nvPr/>
          </p:nvSpPr>
          <p:spPr>
            <a:xfrm>
              <a:off x="9410217" y="3076498"/>
              <a:ext cx="1560576" cy="448491"/>
            </a:xfrm>
            <a:custGeom>
              <a:avLst/>
              <a:gdLst>
                <a:gd name="connsiteX0" fmla="*/ 0 w 1551946"/>
                <a:gd name="connsiteY0" fmla="*/ 0 h 448490"/>
                <a:gd name="connsiteX1" fmla="*/ 1551946 w 1551946"/>
                <a:gd name="connsiteY1" fmla="*/ 0 h 448490"/>
                <a:gd name="connsiteX2" fmla="*/ 1551946 w 1551946"/>
                <a:gd name="connsiteY2" fmla="*/ 448490 h 448490"/>
                <a:gd name="connsiteX3" fmla="*/ 0 w 1551946"/>
                <a:gd name="connsiteY3" fmla="*/ 448490 h 448490"/>
                <a:gd name="connsiteX4" fmla="*/ 0 w 1551946"/>
                <a:gd name="connsiteY4" fmla="*/ 0 h 4484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1946" h="448490">
                  <a:moveTo>
                    <a:pt x="0" y="0"/>
                  </a:moveTo>
                  <a:lnTo>
                    <a:pt x="1551946" y="0"/>
                  </a:lnTo>
                  <a:lnTo>
                    <a:pt x="1551946" y="448490"/>
                  </a:lnTo>
                  <a:lnTo>
                    <a:pt x="0" y="448490"/>
                  </a:lnTo>
                  <a:lnTo>
                    <a:pt x="0" y="0"/>
                  </a:lnTo>
                  <a:close/>
                </a:path>
              </a:pathLst>
            </a:custGeom>
            <a:solidFill>
              <a:schemeClr val="accent2"/>
            </a:solidFill>
            <a:effectLst/>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45720" tIns="45720" rIns="45720" bIns="45720" numCol="1" spcCol="1270" anchor="ctr" anchorCtr="0">
              <a:noAutofit/>
            </a:bodyPr>
            <a:lstStyle/>
            <a:p>
              <a:pPr algn="ctr" defTabSz="533400">
                <a:lnSpc>
                  <a:spcPct val="90000"/>
                </a:lnSpc>
                <a:spcBef>
                  <a:spcPct val="0"/>
                </a:spcBef>
                <a:spcAft>
                  <a:spcPct val="35000"/>
                </a:spcAft>
              </a:pPr>
              <a:r>
                <a:rPr lang="en-US" sz="1013" dirty="0"/>
                <a:t>$4,958/mo</a:t>
              </a:r>
            </a:p>
          </p:txBody>
        </p:sp>
      </p:grpSp>
    </p:spTree>
    <p:extLst>
      <p:ext uri="{BB962C8B-B14F-4D97-AF65-F5344CB8AC3E}">
        <p14:creationId xmlns:p14="http://schemas.microsoft.com/office/powerpoint/2010/main" val="569113003"/>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Connecticut Teachers' Retirement System </a:t>
            </a:r>
          </a:p>
        </p:txBody>
      </p:sp>
      <p:sp>
        <p:nvSpPr>
          <p:cNvPr id="8" name="Text Placeholder 7">
            <a:extLst>
              <a:ext uri="{FF2B5EF4-FFF2-40B4-BE49-F238E27FC236}">
                <a16:creationId xmlns:a16="http://schemas.microsoft.com/office/drawing/2014/main" id="{3448B6B2-C07B-B64F-BB48-2B567EABD670}"/>
              </a:ext>
            </a:extLst>
          </p:cNvPr>
          <p:cNvSpPr>
            <a:spLocks noGrp="1"/>
          </p:cNvSpPr>
          <p:nvPr>
            <p:ph type="body" sz="quarter" idx="12"/>
          </p:nvPr>
        </p:nvSpPr>
        <p:spPr/>
        <p:txBody>
          <a:bodyPr/>
          <a:lstStyle/>
          <a:p>
            <a:endParaRPr lang="en-US"/>
          </a:p>
        </p:txBody>
      </p:sp>
      <p:sp>
        <p:nvSpPr>
          <p:cNvPr id="9" name="Text Placeholder 8">
            <a:extLst>
              <a:ext uri="{FF2B5EF4-FFF2-40B4-BE49-F238E27FC236}">
                <a16:creationId xmlns:a16="http://schemas.microsoft.com/office/drawing/2014/main" id="{C3AD4B6D-436D-5C42-BB8A-95D15004F309}"/>
              </a:ext>
            </a:extLst>
          </p:cNvPr>
          <p:cNvSpPr>
            <a:spLocks noGrp="1"/>
          </p:cNvSpPr>
          <p:nvPr>
            <p:ph type="body" sz="quarter" idx="13"/>
          </p:nvPr>
        </p:nvSpPr>
        <p:spPr/>
        <p:txBody>
          <a:bodyPr/>
          <a:lstStyle/>
          <a:p>
            <a:r>
              <a:rPr lang="en-US" dirty="0"/>
              <a:t>Retirement Benefits – Early Retirement</a:t>
            </a:r>
          </a:p>
        </p:txBody>
      </p:sp>
      <p:sp>
        <p:nvSpPr>
          <p:cNvPr id="4" name="Footer Placeholder 3"/>
          <p:cNvSpPr>
            <a:spLocks noGrp="1"/>
          </p:cNvSpPr>
          <p:nvPr>
            <p:ph type="ftr" sz="quarter" idx="3"/>
          </p:nvPr>
        </p:nvSpPr>
        <p:spPr/>
        <p:txBody>
          <a:bodyPr/>
          <a:lstStyle/>
          <a:p>
            <a:r>
              <a:rPr lang="en-US" dirty="0"/>
              <a:t>47-10780-30</a:t>
            </a:r>
          </a:p>
        </p:txBody>
      </p:sp>
      <p:sp>
        <p:nvSpPr>
          <p:cNvPr id="5" name="Date Placeholder 4"/>
          <p:cNvSpPr>
            <a:spLocks noGrp="1"/>
          </p:cNvSpPr>
          <p:nvPr>
            <p:ph type="dt" sz="half" idx="2"/>
          </p:nvPr>
        </p:nvSpPr>
        <p:spPr/>
        <p:txBody>
          <a:bodyPr/>
          <a:lstStyle/>
          <a:p>
            <a:r>
              <a:rPr lang="en-US"/>
              <a:t>2024/11/14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9</a:t>
            </a:fld>
            <a:endParaRPr lang="en-US" dirty="0"/>
          </a:p>
        </p:txBody>
      </p:sp>
      <p:sp>
        <p:nvSpPr>
          <p:cNvPr id="10" name="TextBox 9"/>
          <p:cNvSpPr txBox="1"/>
          <p:nvPr/>
        </p:nvSpPr>
        <p:spPr>
          <a:xfrm>
            <a:off x="159368" y="4108072"/>
            <a:ext cx="3945347" cy="338554"/>
          </a:xfrm>
          <a:prstGeom prst="rect">
            <a:avLst/>
          </a:prstGeom>
          <a:noFill/>
        </p:spPr>
        <p:txBody>
          <a:bodyPr wrap="square" rtlCol="0">
            <a:spAutoFit/>
          </a:bodyPr>
          <a:lstStyle/>
          <a:p>
            <a:r>
              <a:rPr lang="en-US" sz="800" dirty="0">
                <a:solidFill>
                  <a:schemeClr val="bg2">
                    <a:lumMod val="50000"/>
                  </a:schemeClr>
                </a:solidFill>
              </a:rPr>
              <a:t>Source:  CT Teachers’ Retirement System Active Teachers’ Handbook, July 2018 </a:t>
            </a:r>
            <a:r>
              <a:rPr lang="en-US" sz="800" dirty="0">
                <a:hlinkClick r:id="rId3"/>
              </a:rPr>
              <a:t>https://portal.ct.gov/-/media/TRB/Content/ActiveInactive/AI_HANDBOOK.pdf?la=en</a:t>
            </a:r>
            <a:r>
              <a:rPr lang="en-US" sz="800" dirty="0"/>
              <a:t> </a:t>
            </a:r>
            <a:endParaRPr lang="en-US" sz="800" dirty="0">
              <a:solidFill>
                <a:schemeClr val="bg2">
                  <a:lumMod val="50000"/>
                </a:schemeClr>
              </a:solidFill>
            </a:endParaRPr>
          </a:p>
        </p:txBody>
      </p:sp>
      <p:graphicFrame>
        <p:nvGraphicFramePr>
          <p:cNvPr id="14" name="Table 13">
            <a:extLst>
              <a:ext uri="{FF2B5EF4-FFF2-40B4-BE49-F238E27FC236}">
                <a16:creationId xmlns:a16="http://schemas.microsoft.com/office/drawing/2014/main" id="{1570686B-2D05-9841-9BB1-17EA5E9B4B71}"/>
              </a:ext>
            </a:extLst>
          </p:cNvPr>
          <p:cNvGraphicFramePr>
            <a:graphicFrameLocks noGrp="1"/>
          </p:cNvGraphicFramePr>
          <p:nvPr>
            <p:extLst>
              <p:ext uri="{D42A27DB-BD31-4B8C-83A1-F6EECF244321}">
                <p14:modId xmlns:p14="http://schemas.microsoft.com/office/powerpoint/2010/main" val="2068767371"/>
              </p:ext>
            </p:extLst>
          </p:nvPr>
        </p:nvGraphicFramePr>
        <p:xfrm>
          <a:off x="1776371" y="1729251"/>
          <a:ext cx="5591258" cy="2175684"/>
        </p:xfrm>
        <a:graphic>
          <a:graphicData uri="http://schemas.openxmlformats.org/drawingml/2006/table">
            <a:tbl>
              <a:tblPr firstCol="1">
                <a:tableStyleId>{8EC20E35-A176-4012-BC5E-935CFFF8708E}</a:tableStyleId>
              </a:tblPr>
              <a:tblGrid>
                <a:gridCol w="2489986">
                  <a:extLst>
                    <a:ext uri="{9D8B030D-6E8A-4147-A177-3AD203B41FA5}">
                      <a16:colId xmlns:a16="http://schemas.microsoft.com/office/drawing/2014/main" val="674495515"/>
                    </a:ext>
                  </a:extLst>
                </a:gridCol>
                <a:gridCol w="3101272">
                  <a:extLst>
                    <a:ext uri="{9D8B030D-6E8A-4147-A177-3AD203B41FA5}">
                      <a16:colId xmlns:a16="http://schemas.microsoft.com/office/drawing/2014/main" val="321314226"/>
                    </a:ext>
                  </a:extLst>
                </a:gridCol>
              </a:tblGrid>
              <a:tr h="389616">
                <a:tc rowSpan="2">
                  <a:txBody>
                    <a:bodyPr/>
                    <a:lstStyle/>
                    <a:p>
                      <a:pPr algn="l" fontAlgn="b"/>
                      <a:r>
                        <a:rPr lang="en-US" sz="1200" u="none" strike="noStrike" dirty="0">
                          <a:effectLst/>
                        </a:rPr>
                        <a:t>Age and Service Requirement</a:t>
                      </a:r>
                      <a:endParaRPr lang="en-US" sz="1200" b="0" i="0" u="none" strike="noStrike" dirty="0">
                        <a:solidFill>
                          <a:srgbClr val="000000"/>
                        </a:solidFill>
                        <a:effectLst/>
                        <a:latin typeface="Calibri" panose="020F0502020204030204" pitchFamily="34" charset="0"/>
                      </a:endParaRPr>
                    </a:p>
                  </a:txBody>
                  <a:tcPr marL="34290" marR="34290" marT="34290" marB="34290" anchor="ctr">
                    <a:lnB w="12700" cap="flat" cmpd="sng" algn="ctr">
                      <a:solidFill>
                        <a:schemeClr val="bg1"/>
                      </a:solidFill>
                      <a:prstDash val="solid"/>
                      <a:round/>
                      <a:headEnd type="none" w="med" len="med"/>
                      <a:tailEnd type="none" w="med" len="med"/>
                    </a:lnB>
                  </a:tcPr>
                </a:tc>
                <a:tc>
                  <a:txBody>
                    <a:bodyPr/>
                    <a:lstStyle/>
                    <a:p>
                      <a:pPr marL="0" indent="0" algn="l" fontAlgn="b">
                        <a:buFont typeface="Arial" panose="020B0604020202020204" pitchFamily="34" charset="0"/>
                        <a:buNone/>
                      </a:pPr>
                      <a:r>
                        <a:rPr lang="en-US" sz="1200" u="none" strike="noStrike" dirty="0">
                          <a:solidFill>
                            <a:schemeClr val="accent3"/>
                          </a:solidFill>
                          <a:effectLst/>
                        </a:rPr>
                        <a:t>Age 55 and 20 years of service </a:t>
                      </a:r>
                    </a:p>
                  </a:txBody>
                  <a:tcPr marL="34290" marR="34290" marT="34290" marB="34290" anchor="ctr"/>
                </a:tc>
                <a:extLst>
                  <a:ext uri="{0D108BD9-81ED-4DB2-BD59-A6C34878D82A}">
                    <a16:rowId xmlns:a16="http://schemas.microsoft.com/office/drawing/2014/main" val="4017528324"/>
                  </a:ext>
                </a:extLst>
              </a:tr>
              <a:tr h="389616">
                <a:tc vMerge="1">
                  <a:txBody>
                    <a:bodyPr/>
                    <a:lstStyle/>
                    <a:p>
                      <a:endParaRPr lang="en-US"/>
                    </a:p>
                  </a:txBody>
                  <a:tcPr/>
                </a:tc>
                <a:tc>
                  <a:txBody>
                    <a:bodyPr/>
                    <a:lstStyle/>
                    <a:p>
                      <a:pPr marL="0" marR="0" lvl="0" indent="0" algn="l" defTabSz="685800" rtl="0" eaLnBrk="1" fontAlgn="b" latinLnBrk="0" hangingPunct="1">
                        <a:lnSpc>
                          <a:spcPct val="100000"/>
                        </a:lnSpc>
                        <a:spcBef>
                          <a:spcPts val="0"/>
                        </a:spcBef>
                        <a:spcAft>
                          <a:spcPts val="0"/>
                        </a:spcAft>
                        <a:buClrTx/>
                        <a:buSzTx/>
                        <a:buFont typeface="Arial" panose="020B0604020202020204" pitchFamily="34" charset="0"/>
                        <a:buNone/>
                        <a:tabLst/>
                        <a:defRPr/>
                      </a:pPr>
                      <a:r>
                        <a:rPr lang="en-US" sz="1200" u="none" strike="noStrike" dirty="0">
                          <a:solidFill>
                            <a:schemeClr val="accent3"/>
                          </a:solidFill>
                          <a:effectLst/>
                        </a:rPr>
                        <a:t>Any age and 25 years of service</a:t>
                      </a:r>
                      <a:endParaRPr lang="en-US" sz="1200" b="0" i="0" u="none" strike="noStrike" dirty="0">
                        <a:solidFill>
                          <a:schemeClr val="accent3"/>
                        </a:solidFill>
                        <a:effectLst/>
                        <a:latin typeface="Calibri" panose="020F0502020204030204" pitchFamily="34" charset="0"/>
                      </a:endParaRPr>
                    </a:p>
                  </a:txBody>
                  <a:tcPr marL="34290" marR="34290" marT="34290" marB="34290" anchor="ctr">
                    <a:lnB w="12700" cap="flat" cmpd="sng" algn="ctr">
                      <a:solidFill>
                        <a:schemeClr val="bg1">
                          <a:lumMod val="50000"/>
                        </a:schemeClr>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577257601"/>
                  </a:ext>
                </a:extLst>
              </a:tr>
              <a:tr h="425036">
                <a:tc>
                  <a:txBody>
                    <a:bodyPr/>
                    <a:lstStyle/>
                    <a:p>
                      <a:pPr marL="0" indent="0" algn="l" fontAlgn="b">
                        <a:buFont typeface="Arial" panose="020B0604020202020204" pitchFamily="34" charset="0"/>
                        <a:buNone/>
                      </a:pPr>
                      <a:r>
                        <a:rPr lang="en-US" sz="1200" u="none" strike="noStrike" dirty="0">
                          <a:effectLst/>
                        </a:rPr>
                        <a:t>Benefit Multiplier</a:t>
                      </a:r>
                      <a:endParaRPr lang="en-US" sz="1200" b="0" i="0" u="none" strike="noStrike" dirty="0">
                        <a:solidFill>
                          <a:srgbClr val="000000"/>
                        </a:solidFill>
                        <a:effectLst/>
                        <a:latin typeface="Calibri" panose="020F0502020204030204" pitchFamily="34" charset="0"/>
                      </a:endParaRPr>
                    </a:p>
                  </a:txBody>
                  <a:tcPr marL="34290" marR="34290" marT="34290" marB="34290" anchor="ct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lvl="0" indent="0" algn="l" defTabSz="685800" rtl="0" eaLnBrk="1" fontAlgn="b" latinLnBrk="0" hangingPunct="1">
                        <a:lnSpc>
                          <a:spcPct val="100000"/>
                        </a:lnSpc>
                        <a:spcBef>
                          <a:spcPts val="0"/>
                        </a:spcBef>
                        <a:spcAft>
                          <a:spcPts val="0"/>
                        </a:spcAft>
                        <a:buClrTx/>
                        <a:buSzTx/>
                        <a:buFont typeface="Arial" panose="020B0604020202020204" pitchFamily="34" charset="0"/>
                        <a:buNone/>
                        <a:tabLst/>
                        <a:defRPr/>
                      </a:pPr>
                      <a:r>
                        <a:rPr lang="en-US" sz="1200" b="0" i="1" u="none" strike="noStrike" dirty="0">
                          <a:solidFill>
                            <a:schemeClr val="accent3"/>
                          </a:solidFill>
                          <a:effectLst/>
                        </a:rPr>
                        <a:t>Dependent upon the number</a:t>
                      </a:r>
                      <a:r>
                        <a:rPr lang="en-US" sz="1200" b="0" i="1" u="none" strike="noStrike" baseline="0" dirty="0">
                          <a:solidFill>
                            <a:schemeClr val="accent3"/>
                          </a:solidFill>
                          <a:effectLst/>
                        </a:rPr>
                        <a:t> </a:t>
                      </a:r>
                      <a:r>
                        <a:rPr lang="en-US" sz="1200" b="0" i="1" u="none" strike="noStrike" dirty="0">
                          <a:solidFill>
                            <a:schemeClr val="accent3"/>
                          </a:solidFill>
                          <a:effectLst/>
                        </a:rPr>
                        <a:t>of years and months a member’s early retirement date precedes the normal retirement date</a:t>
                      </a:r>
                    </a:p>
                  </a:txBody>
                  <a:tcPr marL="34290" marR="34290" marT="34290" marB="34290" anchor="ct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extLst>
                  <a:ext uri="{0D108BD9-81ED-4DB2-BD59-A6C34878D82A}">
                    <a16:rowId xmlns:a16="http://schemas.microsoft.com/office/drawing/2014/main" val="2452164423"/>
                  </a:ext>
                </a:extLst>
              </a:tr>
              <a:tr h="389616">
                <a:tc>
                  <a:txBody>
                    <a:bodyPr/>
                    <a:lstStyle/>
                    <a:p>
                      <a:pPr algn="l" fontAlgn="b"/>
                      <a:r>
                        <a:rPr lang="en-US" sz="1200" u="none" strike="noStrike" dirty="0">
                          <a:effectLst/>
                        </a:rPr>
                        <a:t>Final Average Salary</a:t>
                      </a:r>
                      <a:endParaRPr lang="en-US" sz="1200" b="0" i="0" u="none" strike="noStrike" dirty="0">
                        <a:solidFill>
                          <a:srgbClr val="000000"/>
                        </a:solidFill>
                        <a:effectLst/>
                        <a:latin typeface="Calibri" panose="020F0502020204030204" pitchFamily="34" charset="0"/>
                      </a:endParaRPr>
                    </a:p>
                  </a:txBody>
                  <a:tcPr marL="34290" marR="34290" marT="34290" marB="34290" anchor="ct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b"/>
                      <a:r>
                        <a:rPr lang="en-US" sz="1200" u="none" strike="noStrike" dirty="0">
                          <a:solidFill>
                            <a:schemeClr val="accent3"/>
                          </a:solidFill>
                          <a:effectLst/>
                        </a:rPr>
                        <a:t>Three highest-paid years</a:t>
                      </a:r>
                      <a:endParaRPr lang="en-US" sz="1200" b="0" i="0" u="none" strike="noStrike" dirty="0">
                        <a:solidFill>
                          <a:schemeClr val="accent3"/>
                        </a:solidFill>
                        <a:effectLst/>
                        <a:latin typeface="Calibri" panose="020F0502020204030204" pitchFamily="34" charset="0"/>
                      </a:endParaRPr>
                    </a:p>
                  </a:txBody>
                  <a:tcPr marL="34290" marR="34290" marT="34290" marB="34290" anchor="ct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extLst>
                  <a:ext uri="{0D108BD9-81ED-4DB2-BD59-A6C34878D82A}">
                    <a16:rowId xmlns:a16="http://schemas.microsoft.com/office/drawing/2014/main" val="170997837"/>
                  </a:ext>
                </a:extLst>
              </a:tr>
              <a:tr h="389616">
                <a:tc>
                  <a:txBody>
                    <a:bodyPr/>
                    <a:lstStyle/>
                    <a:p>
                      <a:pPr algn="l" fontAlgn="b"/>
                      <a:r>
                        <a:rPr lang="en-US" sz="1200" u="none" strike="noStrike" dirty="0">
                          <a:effectLst/>
                        </a:rPr>
                        <a:t>Vested</a:t>
                      </a:r>
                      <a:endParaRPr lang="en-US" sz="1200" b="0" i="0" u="none" strike="noStrike" dirty="0">
                        <a:solidFill>
                          <a:srgbClr val="000000"/>
                        </a:solidFill>
                        <a:effectLst/>
                        <a:latin typeface="Calibri" panose="020F0502020204030204" pitchFamily="34" charset="0"/>
                      </a:endParaRPr>
                    </a:p>
                  </a:txBody>
                  <a:tcPr marL="34290" marR="34290" marT="34290" marB="34290" anchor="ctr">
                    <a:lnT w="12700" cap="flat" cmpd="sng" algn="ctr">
                      <a:solidFill>
                        <a:schemeClr val="bg1"/>
                      </a:solidFill>
                      <a:prstDash val="solid"/>
                      <a:round/>
                      <a:headEnd type="none" w="med" len="med"/>
                      <a:tailEnd type="none" w="med" len="med"/>
                    </a:lnT>
                  </a:tcPr>
                </a:tc>
                <a:tc>
                  <a:txBody>
                    <a:bodyPr/>
                    <a:lstStyle/>
                    <a:p>
                      <a:pPr algn="l" fontAlgn="b"/>
                      <a:r>
                        <a:rPr lang="en-US" sz="1200" u="none" strike="noStrike" dirty="0">
                          <a:solidFill>
                            <a:schemeClr val="accent3"/>
                          </a:solidFill>
                          <a:effectLst/>
                        </a:rPr>
                        <a:t>10 years of service</a:t>
                      </a:r>
                      <a:endParaRPr lang="en-US" sz="1200" b="0" i="0" u="none" strike="noStrike" dirty="0">
                        <a:solidFill>
                          <a:schemeClr val="accent3"/>
                        </a:solidFill>
                        <a:effectLst/>
                        <a:latin typeface="Calibri" panose="020F0502020204030204" pitchFamily="34" charset="0"/>
                      </a:endParaRPr>
                    </a:p>
                  </a:txBody>
                  <a:tcPr marL="34290" marR="34290" marT="34290" marB="34290" anchor="ctr">
                    <a:lnT w="12700" cap="flat" cmpd="sng" algn="ctr">
                      <a:solidFill>
                        <a:schemeClr val="bg1">
                          <a:lumMod val="50000"/>
                        </a:schemeClr>
                      </a:solidFill>
                      <a:prstDash val="solid"/>
                      <a:round/>
                      <a:headEnd type="none" w="med" len="med"/>
                      <a:tailEnd type="none" w="med" len="med"/>
                    </a:lnT>
                  </a:tcPr>
                </a:tc>
                <a:extLst>
                  <a:ext uri="{0D108BD9-81ED-4DB2-BD59-A6C34878D82A}">
                    <a16:rowId xmlns:a16="http://schemas.microsoft.com/office/drawing/2014/main" val="3238796713"/>
                  </a:ext>
                </a:extLst>
              </a:tr>
            </a:tbl>
          </a:graphicData>
        </a:graphic>
      </p:graphicFrame>
    </p:spTree>
    <p:extLst>
      <p:ext uri="{BB962C8B-B14F-4D97-AF65-F5344CB8AC3E}">
        <p14:creationId xmlns:p14="http://schemas.microsoft.com/office/powerpoint/2010/main" val="2581448976"/>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Connecticut Teachers' Retirement System </a:t>
            </a:r>
          </a:p>
        </p:txBody>
      </p:sp>
      <p:sp>
        <p:nvSpPr>
          <p:cNvPr id="4" name="Text Placeholder 3">
            <a:extLst>
              <a:ext uri="{FF2B5EF4-FFF2-40B4-BE49-F238E27FC236}">
                <a16:creationId xmlns:a16="http://schemas.microsoft.com/office/drawing/2014/main" id="{EDA7DA24-7D19-DC44-86EF-0B98A56105C2}"/>
              </a:ext>
            </a:extLst>
          </p:cNvPr>
          <p:cNvSpPr>
            <a:spLocks noGrp="1"/>
          </p:cNvSpPr>
          <p:nvPr>
            <p:ph type="body" sz="quarter" idx="12"/>
          </p:nvPr>
        </p:nvSpPr>
        <p:spPr/>
        <p:txBody>
          <a:bodyPr/>
          <a:lstStyle/>
          <a:p>
            <a:endParaRPr lang="en-US"/>
          </a:p>
        </p:txBody>
      </p:sp>
      <p:sp>
        <p:nvSpPr>
          <p:cNvPr id="5" name="Text Placeholder 4">
            <a:extLst>
              <a:ext uri="{FF2B5EF4-FFF2-40B4-BE49-F238E27FC236}">
                <a16:creationId xmlns:a16="http://schemas.microsoft.com/office/drawing/2014/main" id="{E9C83630-6F75-8344-846D-0A6885DC8ED6}"/>
              </a:ext>
            </a:extLst>
          </p:cNvPr>
          <p:cNvSpPr>
            <a:spLocks noGrp="1"/>
          </p:cNvSpPr>
          <p:nvPr>
            <p:ph type="body" sz="quarter" idx="13"/>
          </p:nvPr>
        </p:nvSpPr>
        <p:spPr>
          <a:xfrm>
            <a:off x="348854" y="1245272"/>
            <a:ext cx="8457009" cy="643634"/>
          </a:xfrm>
        </p:spPr>
        <p:txBody>
          <a:bodyPr>
            <a:normAutofit/>
          </a:bodyPr>
          <a:lstStyle/>
          <a:p>
            <a:r>
              <a:rPr lang="en-US" dirty="0"/>
              <a:t>Retirement Benefits – </a:t>
            </a:r>
            <a:br>
              <a:rPr lang="en-US" dirty="0"/>
            </a:br>
            <a:r>
              <a:rPr lang="en-US" dirty="0"/>
              <a:t>Early Retirement Percentage</a:t>
            </a:r>
          </a:p>
          <a:p>
            <a:endParaRPr lang="en-US" dirty="0"/>
          </a:p>
        </p:txBody>
      </p:sp>
      <p:sp>
        <p:nvSpPr>
          <p:cNvPr id="18" name="Footer Placeholder 3"/>
          <p:cNvSpPr>
            <a:spLocks noGrp="1"/>
          </p:cNvSpPr>
          <p:nvPr>
            <p:ph type="ftr" sz="quarter" idx="3"/>
          </p:nvPr>
        </p:nvSpPr>
        <p:spPr/>
        <p:txBody>
          <a:bodyPr/>
          <a:lstStyle/>
          <a:p>
            <a:r>
              <a:rPr lang="en-US" dirty="0"/>
              <a:t>47-10780-30</a:t>
            </a:r>
          </a:p>
        </p:txBody>
      </p:sp>
      <p:sp>
        <p:nvSpPr>
          <p:cNvPr id="19" name="Date Placeholder 4"/>
          <p:cNvSpPr>
            <a:spLocks noGrp="1"/>
          </p:cNvSpPr>
          <p:nvPr>
            <p:ph type="dt" sz="half" idx="2"/>
          </p:nvPr>
        </p:nvSpPr>
        <p:spPr/>
        <p:txBody>
          <a:bodyPr/>
          <a:lstStyle/>
          <a:p>
            <a:r>
              <a:rPr lang="en-US"/>
              <a:t>2024/11/14</a:t>
            </a:r>
            <a:endParaRPr lang="en-US" dirty="0"/>
          </a:p>
        </p:txBody>
      </p:sp>
      <p:sp>
        <p:nvSpPr>
          <p:cNvPr id="20" name="Slide Number Placeholder 5"/>
          <p:cNvSpPr>
            <a:spLocks noGrp="1"/>
          </p:cNvSpPr>
          <p:nvPr>
            <p:ph type="sldNum" sz="quarter" idx="4"/>
          </p:nvPr>
        </p:nvSpPr>
        <p:spPr/>
        <p:txBody>
          <a:bodyPr/>
          <a:lstStyle/>
          <a:p>
            <a:fld id="{DFF2723C-031C-433E-81DC-635AF124FD5B}" type="slidenum">
              <a:rPr lang="en-US" smtClean="0"/>
              <a:pPr/>
              <a:t>10</a:t>
            </a:fld>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597620378"/>
              </p:ext>
            </p:extLst>
          </p:nvPr>
        </p:nvGraphicFramePr>
        <p:xfrm>
          <a:off x="3714241" y="1046936"/>
          <a:ext cx="5080905" cy="3169920"/>
        </p:xfrm>
        <a:graphic>
          <a:graphicData uri="http://schemas.openxmlformats.org/drawingml/2006/table">
            <a:tbl>
              <a:tblPr firstRow="1" bandRow="1">
                <a:tableStyleId>{6E25E649-3F16-4E02-A733-19D2CDBF48F0}</a:tableStyleId>
              </a:tblPr>
              <a:tblGrid>
                <a:gridCol w="1270226">
                  <a:extLst>
                    <a:ext uri="{9D8B030D-6E8A-4147-A177-3AD203B41FA5}">
                      <a16:colId xmlns:a16="http://schemas.microsoft.com/office/drawing/2014/main" val="1759851381"/>
                    </a:ext>
                  </a:extLst>
                </a:gridCol>
                <a:gridCol w="1270226">
                  <a:extLst>
                    <a:ext uri="{9D8B030D-6E8A-4147-A177-3AD203B41FA5}">
                      <a16:colId xmlns:a16="http://schemas.microsoft.com/office/drawing/2014/main" val="3296440769"/>
                    </a:ext>
                  </a:extLst>
                </a:gridCol>
                <a:gridCol w="1349874">
                  <a:extLst>
                    <a:ext uri="{9D8B030D-6E8A-4147-A177-3AD203B41FA5}">
                      <a16:colId xmlns:a16="http://schemas.microsoft.com/office/drawing/2014/main" val="1747548381"/>
                    </a:ext>
                  </a:extLst>
                </a:gridCol>
                <a:gridCol w="1190579">
                  <a:extLst>
                    <a:ext uri="{9D8B030D-6E8A-4147-A177-3AD203B41FA5}">
                      <a16:colId xmlns:a16="http://schemas.microsoft.com/office/drawing/2014/main" val="1632982138"/>
                    </a:ext>
                  </a:extLst>
                </a:gridCol>
              </a:tblGrid>
              <a:tr h="388620">
                <a:tc>
                  <a:txBody>
                    <a:bodyPr/>
                    <a:lstStyle/>
                    <a:p>
                      <a:pPr algn="ctr" fontAlgn="b"/>
                      <a:r>
                        <a:rPr lang="en-US" sz="1100" u="none" strike="noStrike" dirty="0">
                          <a:effectLst/>
                        </a:rPr>
                        <a:t>Years Away from </a:t>
                      </a:r>
                      <a:br>
                        <a:rPr lang="en-US" sz="1100" u="none" strike="noStrike" dirty="0">
                          <a:effectLst/>
                        </a:rPr>
                      </a:br>
                      <a:r>
                        <a:rPr lang="en-US" sz="1100" u="none" strike="noStrike" dirty="0">
                          <a:effectLst/>
                        </a:rPr>
                        <a:t>Normal Retirement</a:t>
                      </a:r>
                      <a:endParaRPr lang="en-US" sz="1100" b="0" i="0" u="none" strike="noStrike" dirty="0">
                        <a:solidFill>
                          <a:srgbClr val="000000"/>
                        </a:solidFill>
                        <a:effectLst/>
                        <a:latin typeface="Calibri" panose="020F0502020204030204" pitchFamily="34" charset="0"/>
                      </a:endParaRPr>
                    </a:p>
                  </a:txBody>
                  <a:tcPr marL="34290" marR="34290" marT="34290" marB="34290" anchor="b">
                    <a:lnR w="12700" cap="flat" cmpd="sng" algn="ctr">
                      <a:solidFill>
                        <a:schemeClr val="bg1"/>
                      </a:solidFill>
                      <a:prstDash val="solid"/>
                      <a:round/>
                      <a:headEnd type="none" w="med" len="med"/>
                      <a:tailEnd type="none" w="med" len="med"/>
                    </a:lnR>
                  </a:tcPr>
                </a:tc>
                <a:tc>
                  <a:txBody>
                    <a:bodyPr/>
                    <a:lstStyle/>
                    <a:p>
                      <a:pPr algn="ctr" fontAlgn="b"/>
                      <a:r>
                        <a:rPr lang="en-US" sz="1100" u="none" strike="noStrike" dirty="0">
                          <a:effectLst/>
                        </a:rPr>
                        <a:t>Early Retirement </a:t>
                      </a:r>
                      <a:br>
                        <a:rPr lang="en-US" sz="1100" u="none" strike="noStrike" dirty="0">
                          <a:effectLst/>
                        </a:rPr>
                      </a:br>
                      <a:r>
                        <a:rPr lang="en-US" sz="1100" u="none" strike="noStrike" dirty="0">
                          <a:effectLst/>
                        </a:rPr>
                        <a:t>Percentage</a:t>
                      </a:r>
                      <a:endParaRPr lang="en-US" sz="1100" b="0" i="0" u="none" strike="noStrike" dirty="0">
                        <a:solidFill>
                          <a:srgbClr val="000000"/>
                        </a:solidFill>
                        <a:effectLst/>
                        <a:latin typeface="Calibri" panose="020F0502020204030204" pitchFamily="34" charset="0"/>
                      </a:endParaRPr>
                    </a:p>
                  </a:txBody>
                  <a:tcPr marL="34290" marR="34290" marT="34290" marB="3429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US" sz="1100" b="1" dirty="0"/>
                        <a:t>Less than 30 Years </a:t>
                      </a:r>
                      <a:br>
                        <a:rPr lang="en-US" sz="1100" b="1" dirty="0"/>
                      </a:br>
                      <a:r>
                        <a:rPr lang="en-US" sz="1100" b="1" dirty="0"/>
                        <a:t>of Service</a:t>
                      </a:r>
                      <a:endParaRPr lang="en-US" sz="1100" b="0" i="0" u="none" strike="noStrike" dirty="0">
                        <a:solidFill>
                          <a:srgbClr val="000000"/>
                        </a:solidFill>
                        <a:effectLst/>
                        <a:latin typeface="Calibri" panose="020F0502020204030204" pitchFamily="34" charset="0"/>
                      </a:endParaRPr>
                    </a:p>
                  </a:txBody>
                  <a:tcPr marL="34290" marR="34290" marT="34290" marB="3429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US" sz="1100" b="1" dirty="0"/>
                        <a:t>30+ Years </a:t>
                      </a:r>
                      <a:br>
                        <a:rPr lang="en-US" sz="1100" b="1" dirty="0"/>
                      </a:br>
                      <a:r>
                        <a:rPr lang="en-US" sz="1100" b="1" dirty="0"/>
                        <a:t>of Service</a:t>
                      </a:r>
                      <a:endParaRPr lang="en-US" sz="1100" b="0" i="0" u="none" strike="noStrike" dirty="0">
                        <a:solidFill>
                          <a:srgbClr val="000000"/>
                        </a:solidFill>
                        <a:effectLst/>
                        <a:latin typeface="Calibri" panose="020F0502020204030204" pitchFamily="34" charset="0"/>
                      </a:endParaRPr>
                    </a:p>
                  </a:txBody>
                  <a:tcPr marL="34290" marR="34290" marT="34290" marB="34290" anchor="b">
                    <a:lnL w="12700" cap="flat" cmpd="sng" algn="ctr">
                      <a:solidFill>
                        <a:schemeClr val="bg1"/>
                      </a:solidFill>
                      <a:prstDash val="solid"/>
                      <a:round/>
                      <a:headEnd type="none" w="med" len="med"/>
                      <a:tailEnd type="none" w="med" len="med"/>
                    </a:lnL>
                  </a:tcPr>
                </a:tc>
                <a:extLst>
                  <a:ext uri="{0D108BD9-81ED-4DB2-BD59-A6C34878D82A}">
                    <a16:rowId xmlns:a16="http://schemas.microsoft.com/office/drawing/2014/main" val="1342837120"/>
                  </a:ext>
                </a:extLst>
              </a:tr>
              <a:tr h="251460">
                <a:tc>
                  <a:txBody>
                    <a:bodyPr/>
                    <a:lstStyle/>
                    <a:p>
                      <a:pPr algn="ctr" fontAlgn="b"/>
                      <a:r>
                        <a:rPr lang="en-US" sz="1200" u="none" strike="noStrike" dirty="0">
                          <a:solidFill>
                            <a:schemeClr val="accent3"/>
                          </a:solidFill>
                          <a:effectLst/>
                        </a:rPr>
                        <a:t>0</a:t>
                      </a:r>
                      <a:endParaRPr lang="en-US" sz="1200" b="0" i="0" u="none" strike="noStrike" dirty="0">
                        <a:solidFill>
                          <a:schemeClr val="accent3"/>
                        </a:solidFill>
                        <a:effectLst/>
                        <a:latin typeface="Calibri" panose="020F0502020204030204" pitchFamily="34" charset="0"/>
                      </a:endParaRPr>
                    </a:p>
                  </a:txBody>
                  <a:tcPr marL="34290" marR="34290" marT="34290" marB="34290" anchor="b">
                    <a:lnR w="12700" cap="flat" cmpd="sng" algn="ctr">
                      <a:solidFill>
                        <a:schemeClr val="bg1">
                          <a:lumMod val="50000"/>
                        </a:schemeClr>
                      </a:solidFill>
                      <a:prstDash val="solid"/>
                      <a:round/>
                      <a:headEnd type="none" w="med" len="med"/>
                      <a:tailEnd type="none" w="med" len="med"/>
                    </a:lnR>
                  </a:tcPr>
                </a:tc>
                <a:tc>
                  <a:txBody>
                    <a:bodyPr/>
                    <a:lstStyle/>
                    <a:p>
                      <a:pPr algn="ctr" fontAlgn="b"/>
                      <a:r>
                        <a:rPr lang="en-US" sz="1200" u="none" strike="noStrike" dirty="0">
                          <a:solidFill>
                            <a:schemeClr val="accent3"/>
                          </a:solidFill>
                          <a:effectLst/>
                        </a:rPr>
                        <a:t>2.00%</a:t>
                      </a:r>
                      <a:endParaRPr lang="en-US" sz="1200" b="0" i="0" u="none" strike="noStrike" dirty="0">
                        <a:solidFill>
                          <a:schemeClr val="accent3"/>
                        </a:solidFill>
                        <a:effectLst/>
                        <a:latin typeface="Calibri" panose="020F0502020204030204" pitchFamily="34" charset="0"/>
                      </a:endParaRPr>
                    </a:p>
                  </a:txBody>
                  <a:tcPr marL="34290" marR="34290" marT="34290" marB="3429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sym typeface="Wingdings" panose="05000000000000000000" pitchFamily="2" charset="2"/>
                        </a:rPr>
                        <a:t></a:t>
                      </a:r>
                      <a:endParaRPr kumimoji="0" lang="en-US" sz="1200" b="1"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endParaRPr>
                    </a:p>
                  </a:txBody>
                  <a:tcPr marL="34290" marR="34290" marT="34290" marB="3429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tcPr>
                </a:tc>
                <a:tc>
                  <a:txBody>
                    <a:bodyPr/>
                    <a:lstStyle/>
                    <a:p>
                      <a:pPr algn="ctr" fontAlgn="b"/>
                      <a:r>
                        <a:rPr lang="en-US" sz="1200" b="1" i="0" u="none" strike="noStrike" dirty="0">
                          <a:solidFill>
                            <a:schemeClr val="accent3"/>
                          </a:solidFill>
                          <a:effectLst/>
                          <a:latin typeface="Calibri" panose="020F0502020204030204" pitchFamily="34" charset="0"/>
                          <a:sym typeface="Wingdings" panose="05000000000000000000" pitchFamily="2" charset="2"/>
                        </a:rPr>
                        <a:t></a:t>
                      </a:r>
                      <a:endParaRPr lang="en-US" sz="1200" b="1" i="0" u="none" strike="noStrike" dirty="0">
                        <a:solidFill>
                          <a:schemeClr val="accent3"/>
                        </a:solidFill>
                        <a:effectLst/>
                        <a:latin typeface="Calibri" panose="020F0502020204030204" pitchFamily="34" charset="0"/>
                      </a:endParaRPr>
                    </a:p>
                  </a:txBody>
                  <a:tcPr marL="34290" marR="34290" marT="34290" marB="34290" anchor="b">
                    <a:lnL w="12700" cap="flat" cmpd="sng" algn="ctr">
                      <a:solidFill>
                        <a:schemeClr val="bg1">
                          <a:lumMod val="50000"/>
                        </a:schemeClr>
                      </a:solidFill>
                      <a:prstDash val="solid"/>
                      <a:round/>
                      <a:headEnd type="none" w="med" len="med"/>
                      <a:tailEnd type="none" w="med" len="med"/>
                    </a:lnL>
                  </a:tcPr>
                </a:tc>
                <a:extLst>
                  <a:ext uri="{0D108BD9-81ED-4DB2-BD59-A6C34878D82A}">
                    <a16:rowId xmlns:a16="http://schemas.microsoft.com/office/drawing/2014/main" val="3637555010"/>
                  </a:ext>
                </a:extLst>
              </a:tr>
              <a:tr h="251460">
                <a:tc>
                  <a:txBody>
                    <a:bodyPr/>
                    <a:lstStyle/>
                    <a:p>
                      <a:pPr algn="ctr" fontAlgn="b"/>
                      <a:r>
                        <a:rPr lang="en-US" sz="1200" u="none" strike="noStrike" dirty="0">
                          <a:solidFill>
                            <a:schemeClr val="accent3"/>
                          </a:solidFill>
                          <a:effectLst/>
                        </a:rPr>
                        <a:t>1</a:t>
                      </a:r>
                      <a:endParaRPr lang="en-US" sz="1200" b="0" i="0" u="none" strike="noStrike" dirty="0">
                        <a:solidFill>
                          <a:schemeClr val="accent3"/>
                        </a:solidFill>
                        <a:effectLst/>
                        <a:latin typeface="Calibri" panose="020F0502020204030204" pitchFamily="34" charset="0"/>
                      </a:endParaRPr>
                    </a:p>
                  </a:txBody>
                  <a:tcPr marL="34290" marR="34290" marT="34290" marB="34290" anchor="b">
                    <a:lnR w="12700" cap="flat" cmpd="sng" algn="ctr">
                      <a:solidFill>
                        <a:schemeClr val="bg1">
                          <a:lumMod val="50000"/>
                        </a:schemeClr>
                      </a:solidFill>
                      <a:prstDash val="solid"/>
                      <a:round/>
                      <a:headEnd type="none" w="med" len="med"/>
                      <a:tailEnd type="none" w="med" len="med"/>
                    </a:lnR>
                  </a:tcPr>
                </a:tc>
                <a:tc>
                  <a:txBody>
                    <a:bodyPr/>
                    <a:lstStyle/>
                    <a:p>
                      <a:pPr algn="ctr" fontAlgn="b"/>
                      <a:r>
                        <a:rPr lang="en-US" sz="1200" u="none" strike="noStrike" dirty="0">
                          <a:solidFill>
                            <a:schemeClr val="accent3"/>
                          </a:solidFill>
                          <a:effectLst/>
                        </a:rPr>
                        <a:t>1.88%</a:t>
                      </a:r>
                      <a:endParaRPr lang="en-US" sz="1200" b="0" i="0" u="none" strike="noStrike" dirty="0">
                        <a:solidFill>
                          <a:schemeClr val="accent3"/>
                        </a:solidFill>
                        <a:effectLst/>
                        <a:latin typeface="Calibri" panose="020F0502020204030204" pitchFamily="34" charset="0"/>
                      </a:endParaRPr>
                    </a:p>
                  </a:txBody>
                  <a:tcPr marL="34290" marR="34290" marT="34290" marB="3429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sym typeface="Wingdings" panose="05000000000000000000" pitchFamily="2" charset="2"/>
                        </a:rPr>
                        <a:t></a:t>
                      </a:r>
                      <a:endParaRPr kumimoji="0" lang="en-US" sz="1200" b="1"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endParaRPr>
                    </a:p>
                  </a:txBody>
                  <a:tcPr marL="34290" marR="34290" marT="34290" marB="3429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sym typeface="Wingdings" panose="05000000000000000000" pitchFamily="2" charset="2"/>
                        </a:rPr>
                        <a:t></a:t>
                      </a:r>
                      <a:endParaRPr kumimoji="0" lang="en-US" sz="1200" b="1"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endParaRPr>
                    </a:p>
                  </a:txBody>
                  <a:tcPr marL="34290" marR="34290" marT="34290" marB="34290" anchor="b">
                    <a:lnL w="12700" cap="flat" cmpd="sng" algn="ctr">
                      <a:solidFill>
                        <a:schemeClr val="bg1">
                          <a:lumMod val="50000"/>
                        </a:schemeClr>
                      </a:solidFill>
                      <a:prstDash val="solid"/>
                      <a:round/>
                      <a:headEnd type="none" w="med" len="med"/>
                      <a:tailEnd type="none" w="med" len="med"/>
                    </a:lnL>
                  </a:tcPr>
                </a:tc>
                <a:extLst>
                  <a:ext uri="{0D108BD9-81ED-4DB2-BD59-A6C34878D82A}">
                    <a16:rowId xmlns:a16="http://schemas.microsoft.com/office/drawing/2014/main" val="4282467836"/>
                  </a:ext>
                </a:extLst>
              </a:tr>
              <a:tr h="251460">
                <a:tc>
                  <a:txBody>
                    <a:bodyPr/>
                    <a:lstStyle/>
                    <a:p>
                      <a:pPr algn="ctr" fontAlgn="b"/>
                      <a:r>
                        <a:rPr lang="en-US" sz="1200" u="none" strike="noStrike" dirty="0">
                          <a:solidFill>
                            <a:schemeClr val="accent3"/>
                          </a:solidFill>
                          <a:effectLst/>
                        </a:rPr>
                        <a:t>2</a:t>
                      </a:r>
                      <a:endParaRPr lang="en-US" sz="1200" b="0" i="0" u="none" strike="noStrike" dirty="0">
                        <a:solidFill>
                          <a:schemeClr val="accent3"/>
                        </a:solidFill>
                        <a:effectLst/>
                        <a:latin typeface="Calibri" panose="020F0502020204030204" pitchFamily="34" charset="0"/>
                      </a:endParaRPr>
                    </a:p>
                  </a:txBody>
                  <a:tcPr marL="34290" marR="34290" marT="34290" marB="34290" anchor="b">
                    <a:lnR w="12700" cap="flat" cmpd="sng" algn="ctr">
                      <a:solidFill>
                        <a:schemeClr val="bg1">
                          <a:lumMod val="50000"/>
                        </a:schemeClr>
                      </a:solidFill>
                      <a:prstDash val="solid"/>
                      <a:round/>
                      <a:headEnd type="none" w="med" len="med"/>
                      <a:tailEnd type="none" w="med" len="med"/>
                    </a:lnR>
                  </a:tcPr>
                </a:tc>
                <a:tc>
                  <a:txBody>
                    <a:bodyPr/>
                    <a:lstStyle/>
                    <a:p>
                      <a:pPr algn="ctr" fontAlgn="b"/>
                      <a:r>
                        <a:rPr lang="en-US" sz="1200" u="none" strike="noStrike" dirty="0">
                          <a:solidFill>
                            <a:schemeClr val="accent3"/>
                          </a:solidFill>
                          <a:effectLst/>
                        </a:rPr>
                        <a:t>1.76%</a:t>
                      </a:r>
                      <a:endParaRPr lang="en-US" sz="1200" b="0" i="0" u="none" strike="noStrike" dirty="0">
                        <a:solidFill>
                          <a:schemeClr val="accent3"/>
                        </a:solidFill>
                        <a:effectLst/>
                        <a:latin typeface="Calibri" panose="020F0502020204030204" pitchFamily="34" charset="0"/>
                      </a:endParaRPr>
                    </a:p>
                  </a:txBody>
                  <a:tcPr marL="34290" marR="34290" marT="34290" marB="3429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sym typeface="Wingdings" panose="05000000000000000000" pitchFamily="2" charset="2"/>
                        </a:rPr>
                        <a:t></a:t>
                      </a:r>
                      <a:endParaRPr kumimoji="0" lang="en-US" sz="1200" b="1"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endParaRPr>
                    </a:p>
                  </a:txBody>
                  <a:tcPr marL="34290" marR="34290" marT="34290" marB="3429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sym typeface="Wingdings" panose="05000000000000000000" pitchFamily="2" charset="2"/>
                        </a:rPr>
                        <a:t></a:t>
                      </a:r>
                      <a:endParaRPr kumimoji="0" lang="en-US" sz="1200" b="1"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endParaRPr>
                    </a:p>
                  </a:txBody>
                  <a:tcPr marL="34290" marR="34290" marT="34290" marB="34290" anchor="b">
                    <a:lnL w="12700" cap="flat" cmpd="sng" algn="ctr">
                      <a:solidFill>
                        <a:schemeClr val="bg1">
                          <a:lumMod val="50000"/>
                        </a:schemeClr>
                      </a:solidFill>
                      <a:prstDash val="solid"/>
                      <a:round/>
                      <a:headEnd type="none" w="med" len="med"/>
                      <a:tailEnd type="none" w="med" len="med"/>
                    </a:lnL>
                  </a:tcPr>
                </a:tc>
                <a:extLst>
                  <a:ext uri="{0D108BD9-81ED-4DB2-BD59-A6C34878D82A}">
                    <a16:rowId xmlns:a16="http://schemas.microsoft.com/office/drawing/2014/main" val="1578751421"/>
                  </a:ext>
                </a:extLst>
              </a:tr>
              <a:tr h="251460">
                <a:tc>
                  <a:txBody>
                    <a:bodyPr/>
                    <a:lstStyle/>
                    <a:p>
                      <a:pPr algn="ctr" fontAlgn="b"/>
                      <a:r>
                        <a:rPr lang="en-US" sz="1200" u="none" strike="noStrike" dirty="0">
                          <a:solidFill>
                            <a:schemeClr val="accent3"/>
                          </a:solidFill>
                          <a:effectLst/>
                        </a:rPr>
                        <a:t>3</a:t>
                      </a:r>
                      <a:endParaRPr lang="en-US" sz="1200" b="0" i="0" u="none" strike="noStrike" dirty="0">
                        <a:solidFill>
                          <a:schemeClr val="accent3"/>
                        </a:solidFill>
                        <a:effectLst/>
                        <a:latin typeface="Calibri" panose="020F0502020204030204" pitchFamily="34" charset="0"/>
                      </a:endParaRPr>
                    </a:p>
                  </a:txBody>
                  <a:tcPr marL="34290" marR="34290" marT="34290" marB="34290" anchor="b">
                    <a:lnR w="12700" cap="flat" cmpd="sng" algn="ctr">
                      <a:solidFill>
                        <a:schemeClr val="bg1">
                          <a:lumMod val="50000"/>
                        </a:schemeClr>
                      </a:solidFill>
                      <a:prstDash val="solid"/>
                      <a:round/>
                      <a:headEnd type="none" w="med" len="med"/>
                      <a:tailEnd type="none" w="med" len="med"/>
                    </a:lnR>
                  </a:tcPr>
                </a:tc>
                <a:tc>
                  <a:txBody>
                    <a:bodyPr/>
                    <a:lstStyle/>
                    <a:p>
                      <a:pPr algn="ctr" fontAlgn="b"/>
                      <a:r>
                        <a:rPr lang="en-US" sz="1200" u="none" strike="noStrike" dirty="0">
                          <a:solidFill>
                            <a:schemeClr val="accent3"/>
                          </a:solidFill>
                          <a:effectLst/>
                        </a:rPr>
                        <a:t>1.64%</a:t>
                      </a:r>
                      <a:endParaRPr lang="en-US" sz="1200" b="0" i="0" u="none" strike="noStrike" dirty="0">
                        <a:solidFill>
                          <a:schemeClr val="accent3"/>
                        </a:solidFill>
                        <a:effectLst/>
                        <a:latin typeface="Calibri" panose="020F0502020204030204" pitchFamily="34" charset="0"/>
                      </a:endParaRPr>
                    </a:p>
                  </a:txBody>
                  <a:tcPr marL="34290" marR="34290" marT="34290" marB="3429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sym typeface="Wingdings" panose="05000000000000000000" pitchFamily="2" charset="2"/>
                        </a:rPr>
                        <a:t></a:t>
                      </a:r>
                      <a:endParaRPr kumimoji="0" lang="en-US" sz="1200" b="1"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endParaRPr>
                    </a:p>
                  </a:txBody>
                  <a:tcPr marL="34290" marR="34290" marT="34290" marB="3429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sym typeface="Wingdings" panose="05000000000000000000" pitchFamily="2" charset="2"/>
                        </a:rPr>
                        <a:t></a:t>
                      </a:r>
                      <a:endParaRPr kumimoji="0" lang="en-US" sz="1200" b="1"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endParaRPr>
                    </a:p>
                  </a:txBody>
                  <a:tcPr marL="34290" marR="34290" marT="34290" marB="34290" anchor="b">
                    <a:lnL w="12700" cap="flat" cmpd="sng" algn="ctr">
                      <a:solidFill>
                        <a:schemeClr val="bg1">
                          <a:lumMod val="50000"/>
                        </a:schemeClr>
                      </a:solidFill>
                      <a:prstDash val="solid"/>
                      <a:round/>
                      <a:headEnd type="none" w="med" len="med"/>
                      <a:tailEnd type="none" w="med" len="med"/>
                    </a:lnL>
                  </a:tcPr>
                </a:tc>
                <a:extLst>
                  <a:ext uri="{0D108BD9-81ED-4DB2-BD59-A6C34878D82A}">
                    <a16:rowId xmlns:a16="http://schemas.microsoft.com/office/drawing/2014/main" val="2919277844"/>
                  </a:ext>
                </a:extLst>
              </a:tr>
              <a:tr h="251460">
                <a:tc>
                  <a:txBody>
                    <a:bodyPr/>
                    <a:lstStyle/>
                    <a:p>
                      <a:pPr algn="ctr" fontAlgn="b"/>
                      <a:r>
                        <a:rPr lang="en-US" sz="1200" u="none" strike="noStrike" dirty="0">
                          <a:solidFill>
                            <a:schemeClr val="accent3"/>
                          </a:solidFill>
                          <a:effectLst/>
                        </a:rPr>
                        <a:t>4</a:t>
                      </a:r>
                      <a:endParaRPr lang="en-US" sz="1200" b="0" i="0" u="none" strike="noStrike" dirty="0">
                        <a:solidFill>
                          <a:schemeClr val="accent3"/>
                        </a:solidFill>
                        <a:effectLst/>
                        <a:latin typeface="Calibri" panose="020F0502020204030204" pitchFamily="34" charset="0"/>
                      </a:endParaRPr>
                    </a:p>
                  </a:txBody>
                  <a:tcPr marL="34290" marR="34290" marT="34290" marB="34290" anchor="b">
                    <a:lnR w="12700" cap="flat" cmpd="sng" algn="ctr">
                      <a:solidFill>
                        <a:schemeClr val="bg1">
                          <a:lumMod val="50000"/>
                        </a:schemeClr>
                      </a:solidFill>
                      <a:prstDash val="solid"/>
                      <a:round/>
                      <a:headEnd type="none" w="med" len="med"/>
                      <a:tailEnd type="none" w="med" len="med"/>
                    </a:lnR>
                  </a:tcPr>
                </a:tc>
                <a:tc>
                  <a:txBody>
                    <a:bodyPr/>
                    <a:lstStyle/>
                    <a:p>
                      <a:pPr algn="ctr" fontAlgn="b"/>
                      <a:r>
                        <a:rPr lang="en-US" sz="1200" u="none" strike="noStrike" dirty="0">
                          <a:solidFill>
                            <a:schemeClr val="accent3"/>
                          </a:solidFill>
                          <a:effectLst/>
                        </a:rPr>
                        <a:t>1.52%</a:t>
                      </a:r>
                      <a:endParaRPr lang="en-US" sz="1200" b="0" i="0" u="none" strike="noStrike" dirty="0">
                        <a:solidFill>
                          <a:schemeClr val="accent3"/>
                        </a:solidFill>
                        <a:effectLst/>
                        <a:latin typeface="Calibri" panose="020F0502020204030204" pitchFamily="34" charset="0"/>
                      </a:endParaRPr>
                    </a:p>
                  </a:txBody>
                  <a:tcPr marL="34290" marR="34290" marT="34290" marB="3429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sym typeface="Wingdings" panose="05000000000000000000" pitchFamily="2" charset="2"/>
                        </a:rPr>
                        <a:t></a:t>
                      </a:r>
                      <a:endParaRPr kumimoji="0" lang="en-US" sz="1200" b="1"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endParaRPr>
                    </a:p>
                  </a:txBody>
                  <a:tcPr marL="34290" marR="34290" marT="34290" marB="3429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sym typeface="Wingdings" panose="05000000000000000000" pitchFamily="2" charset="2"/>
                        </a:rPr>
                        <a:t></a:t>
                      </a:r>
                      <a:endParaRPr kumimoji="0" lang="en-US" sz="1200" b="1"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endParaRPr>
                    </a:p>
                  </a:txBody>
                  <a:tcPr marL="34290" marR="34290" marT="34290" marB="34290" anchor="b">
                    <a:lnL w="12700" cap="flat" cmpd="sng" algn="ctr">
                      <a:solidFill>
                        <a:schemeClr val="bg1">
                          <a:lumMod val="50000"/>
                        </a:schemeClr>
                      </a:solidFill>
                      <a:prstDash val="solid"/>
                      <a:round/>
                      <a:headEnd type="none" w="med" len="med"/>
                      <a:tailEnd type="none" w="med" len="med"/>
                    </a:lnL>
                  </a:tcPr>
                </a:tc>
                <a:extLst>
                  <a:ext uri="{0D108BD9-81ED-4DB2-BD59-A6C34878D82A}">
                    <a16:rowId xmlns:a16="http://schemas.microsoft.com/office/drawing/2014/main" val="453874283"/>
                  </a:ext>
                </a:extLst>
              </a:tr>
              <a:tr h="251460">
                <a:tc>
                  <a:txBody>
                    <a:bodyPr/>
                    <a:lstStyle/>
                    <a:p>
                      <a:pPr algn="ctr" fontAlgn="b"/>
                      <a:r>
                        <a:rPr lang="en-US" sz="1200" u="none" strike="noStrike" dirty="0">
                          <a:solidFill>
                            <a:schemeClr val="accent3"/>
                          </a:solidFill>
                          <a:effectLst/>
                        </a:rPr>
                        <a:t>5</a:t>
                      </a:r>
                      <a:endParaRPr lang="en-US" sz="1200" b="0" i="0" u="none" strike="noStrike" dirty="0">
                        <a:solidFill>
                          <a:schemeClr val="accent3"/>
                        </a:solidFill>
                        <a:effectLst/>
                        <a:latin typeface="Calibri" panose="020F0502020204030204" pitchFamily="34" charset="0"/>
                      </a:endParaRPr>
                    </a:p>
                  </a:txBody>
                  <a:tcPr marL="34290" marR="34290" marT="34290" marB="34290" anchor="b">
                    <a:lnR w="12700" cap="flat" cmpd="sng" algn="ctr">
                      <a:solidFill>
                        <a:schemeClr val="bg1">
                          <a:lumMod val="50000"/>
                        </a:schemeClr>
                      </a:solidFill>
                      <a:prstDash val="solid"/>
                      <a:round/>
                      <a:headEnd type="none" w="med" len="med"/>
                      <a:tailEnd type="none" w="med" len="med"/>
                    </a:lnR>
                  </a:tcPr>
                </a:tc>
                <a:tc>
                  <a:txBody>
                    <a:bodyPr/>
                    <a:lstStyle/>
                    <a:p>
                      <a:pPr algn="ctr" fontAlgn="b"/>
                      <a:r>
                        <a:rPr lang="en-US" sz="1200" u="none" strike="noStrike" dirty="0">
                          <a:solidFill>
                            <a:schemeClr val="accent3"/>
                          </a:solidFill>
                          <a:effectLst/>
                        </a:rPr>
                        <a:t>1.40%</a:t>
                      </a:r>
                      <a:endParaRPr lang="en-US" sz="1200" b="0" i="0" u="none" strike="noStrike" dirty="0">
                        <a:solidFill>
                          <a:schemeClr val="accent3"/>
                        </a:solidFill>
                        <a:effectLst/>
                        <a:latin typeface="Calibri" panose="020F0502020204030204" pitchFamily="34" charset="0"/>
                      </a:endParaRPr>
                    </a:p>
                  </a:txBody>
                  <a:tcPr marL="34290" marR="34290" marT="34290" marB="3429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sym typeface="Wingdings" panose="05000000000000000000" pitchFamily="2" charset="2"/>
                        </a:rPr>
                        <a:t></a:t>
                      </a:r>
                      <a:endParaRPr kumimoji="0" lang="en-US" sz="1200" b="1"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endParaRPr>
                    </a:p>
                  </a:txBody>
                  <a:tcPr marL="34290" marR="34290" marT="34290" marB="3429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sym typeface="Wingdings" panose="05000000000000000000" pitchFamily="2" charset="2"/>
                        </a:rPr>
                        <a:t></a:t>
                      </a:r>
                      <a:endParaRPr kumimoji="0" lang="en-US" sz="1200" b="1"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endParaRPr>
                    </a:p>
                  </a:txBody>
                  <a:tcPr marL="34290" marR="34290" marT="34290" marB="34290" anchor="b">
                    <a:lnL w="12700" cap="flat" cmpd="sng" algn="ctr">
                      <a:solidFill>
                        <a:schemeClr val="bg1">
                          <a:lumMod val="50000"/>
                        </a:schemeClr>
                      </a:solidFill>
                      <a:prstDash val="solid"/>
                      <a:round/>
                      <a:headEnd type="none" w="med" len="med"/>
                      <a:tailEnd type="none" w="med" len="med"/>
                    </a:lnL>
                  </a:tcPr>
                </a:tc>
                <a:extLst>
                  <a:ext uri="{0D108BD9-81ED-4DB2-BD59-A6C34878D82A}">
                    <a16:rowId xmlns:a16="http://schemas.microsoft.com/office/drawing/2014/main" val="229642492"/>
                  </a:ext>
                </a:extLst>
              </a:tr>
              <a:tr h="251460">
                <a:tc>
                  <a:txBody>
                    <a:bodyPr/>
                    <a:lstStyle/>
                    <a:p>
                      <a:pPr algn="ctr" fontAlgn="b"/>
                      <a:r>
                        <a:rPr lang="en-US" sz="1200" u="none" strike="noStrike" dirty="0">
                          <a:solidFill>
                            <a:schemeClr val="accent3"/>
                          </a:solidFill>
                          <a:effectLst/>
                        </a:rPr>
                        <a:t>6</a:t>
                      </a:r>
                      <a:endParaRPr lang="en-US" sz="1200" b="0" i="0" u="none" strike="noStrike" dirty="0">
                        <a:solidFill>
                          <a:schemeClr val="accent3"/>
                        </a:solidFill>
                        <a:effectLst/>
                        <a:latin typeface="Calibri" panose="020F0502020204030204" pitchFamily="34" charset="0"/>
                      </a:endParaRPr>
                    </a:p>
                  </a:txBody>
                  <a:tcPr marL="34290" marR="34290" marT="34290" marB="34290" anchor="b">
                    <a:lnR w="12700" cap="flat" cmpd="sng" algn="ctr">
                      <a:solidFill>
                        <a:schemeClr val="bg1">
                          <a:lumMod val="50000"/>
                        </a:schemeClr>
                      </a:solidFill>
                      <a:prstDash val="solid"/>
                      <a:round/>
                      <a:headEnd type="none" w="med" len="med"/>
                      <a:tailEnd type="none" w="med" len="med"/>
                    </a:lnR>
                  </a:tcPr>
                </a:tc>
                <a:tc>
                  <a:txBody>
                    <a:bodyPr/>
                    <a:lstStyle/>
                    <a:p>
                      <a:pPr algn="ctr" fontAlgn="b"/>
                      <a:r>
                        <a:rPr lang="en-US" sz="1200" u="none" strike="noStrike" dirty="0">
                          <a:solidFill>
                            <a:schemeClr val="accent3"/>
                          </a:solidFill>
                          <a:effectLst/>
                        </a:rPr>
                        <a:t>1.32%</a:t>
                      </a:r>
                      <a:endParaRPr lang="en-US" sz="1200" b="0" i="0" u="none" strike="noStrike" dirty="0">
                        <a:solidFill>
                          <a:schemeClr val="accent3"/>
                        </a:solidFill>
                        <a:effectLst/>
                        <a:latin typeface="Calibri" panose="020F0502020204030204" pitchFamily="34" charset="0"/>
                      </a:endParaRPr>
                    </a:p>
                  </a:txBody>
                  <a:tcPr marL="34290" marR="34290" marT="34290" marB="3429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sym typeface="Wingdings" panose="05000000000000000000" pitchFamily="2" charset="2"/>
                        </a:rPr>
                        <a:t></a:t>
                      </a:r>
                      <a:endParaRPr kumimoji="0" lang="en-US" sz="1200" b="1"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endParaRPr>
                    </a:p>
                  </a:txBody>
                  <a:tcPr marL="34290" marR="34290" marT="34290" marB="3429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tcPr>
                </a:tc>
                <a:tc>
                  <a:txBody>
                    <a:bodyPr/>
                    <a:lstStyle/>
                    <a:p>
                      <a:pPr algn="ctr" fontAlgn="b"/>
                      <a:r>
                        <a:rPr lang="en-US" sz="1200" b="0" i="0" u="none" strike="noStrike" dirty="0">
                          <a:solidFill>
                            <a:schemeClr val="accent3"/>
                          </a:solidFill>
                          <a:effectLst/>
                          <a:latin typeface="+mn-lt"/>
                        </a:rPr>
                        <a:t>n/a</a:t>
                      </a:r>
                    </a:p>
                  </a:txBody>
                  <a:tcPr marL="34290" marR="34290" marT="34290" marB="34290" anchor="b">
                    <a:lnL w="12700" cap="flat" cmpd="sng" algn="ctr">
                      <a:solidFill>
                        <a:schemeClr val="bg1">
                          <a:lumMod val="50000"/>
                        </a:schemeClr>
                      </a:solidFill>
                      <a:prstDash val="solid"/>
                      <a:round/>
                      <a:headEnd type="none" w="med" len="med"/>
                      <a:tailEnd type="none" w="med" len="med"/>
                    </a:lnL>
                  </a:tcPr>
                </a:tc>
                <a:extLst>
                  <a:ext uri="{0D108BD9-81ED-4DB2-BD59-A6C34878D82A}">
                    <a16:rowId xmlns:a16="http://schemas.microsoft.com/office/drawing/2014/main" val="2810796527"/>
                  </a:ext>
                </a:extLst>
              </a:tr>
              <a:tr h="251460">
                <a:tc>
                  <a:txBody>
                    <a:bodyPr/>
                    <a:lstStyle/>
                    <a:p>
                      <a:pPr algn="ctr" fontAlgn="b"/>
                      <a:r>
                        <a:rPr lang="en-US" sz="1200" u="none" strike="noStrike" dirty="0">
                          <a:solidFill>
                            <a:schemeClr val="accent3"/>
                          </a:solidFill>
                          <a:effectLst/>
                        </a:rPr>
                        <a:t>7</a:t>
                      </a:r>
                      <a:endParaRPr lang="en-US" sz="1200" b="0" i="0" u="none" strike="noStrike" dirty="0">
                        <a:solidFill>
                          <a:schemeClr val="accent3"/>
                        </a:solidFill>
                        <a:effectLst/>
                        <a:latin typeface="Calibri" panose="020F0502020204030204" pitchFamily="34" charset="0"/>
                      </a:endParaRPr>
                    </a:p>
                  </a:txBody>
                  <a:tcPr marL="34290" marR="34290" marT="34290" marB="34290" anchor="b">
                    <a:lnR w="12700" cap="flat" cmpd="sng" algn="ctr">
                      <a:solidFill>
                        <a:schemeClr val="bg1">
                          <a:lumMod val="50000"/>
                        </a:schemeClr>
                      </a:solidFill>
                      <a:prstDash val="solid"/>
                      <a:round/>
                      <a:headEnd type="none" w="med" len="med"/>
                      <a:tailEnd type="none" w="med" len="med"/>
                    </a:lnR>
                  </a:tcPr>
                </a:tc>
                <a:tc>
                  <a:txBody>
                    <a:bodyPr/>
                    <a:lstStyle/>
                    <a:p>
                      <a:pPr algn="ctr" fontAlgn="b"/>
                      <a:r>
                        <a:rPr lang="en-US" sz="1200" u="none" strike="noStrike" dirty="0">
                          <a:solidFill>
                            <a:schemeClr val="accent3"/>
                          </a:solidFill>
                          <a:effectLst/>
                        </a:rPr>
                        <a:t>1.24%</a:t>
                      </a:r>
                      <a:endParaRPr lang="en-US" sz="1200" b="0" i="0" u="none" strike="noStrike" dirty="0">
                        <a:solidFill>
                          <a:schemeClr val="accent3"/>
                        </a:solidFill>
                        <a:effectLst/>
                        <a:latin typeface="Calibri" panose="020F0502020204030204" pitchFamily="34" charset="0"/>
                      </a:endParaRPr>
                    </a:p>
                  </a:txBody>
                  <a:tcPr marL="34290" marR="34290" marT="34290" marB="3429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sym typeface="Wingdings" panose="05000000000000000000" pitchFamily="2" charset="2"/>
                        </a:rPr>
                        <a:t></a:t>
                      </a:r>
                      <a:endParaRPr kumimoji="0" lang="en-US" sz="1200" b="1"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endParaRPr>
                    </a:p>
                  </a:txBody>
                  <a:tcPr marL="34290" marR="34290" marT="34290" marB="3429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3"/>
                          </a:solidFill>
                          <a:effectLst/>
                          <a:uLnTx/>
                          <a:uFillTx/>
                          <a:latin typeface="Arial"/>
                          <a:ea typeface="+mn-ea"/>
                          <a:cs typeface="+mn-cs"/>
                        </a:rPr>
                        <a:t>n/a</a:t>
                      </a:r>
                    </a:p>
                  </a:txBody>
                  <a:tcPr marL="34290" marR="34290" marT="34290" marB="34290" anchor="b">
                    <a:lnL w="12700" cap="flat" cmpd="sng" algn="ctr">
                      <a:solidFill>
                        <a:schemeClr val="bg1">
                          <a:lumMod val="50000"/>
                        </a:schemeClr>
                      </a:solidFill>
                      <a:prstDash val="solid"/>
                      <a:round/>
                      <a:headEnd type="none" w="med" len="med"/>
                      <a:tailEnd type="none" w="med" len="med"/>
                    </a:lnL>
                  </a:tcPr>
                </a:tc>
                <a:extLst>
                  <a:ext uri="{0D108BD9-81ED-4DB2-BD59-A6C34878D82A}">
                    <a16:rowId xmlns:a16="http://schemas.microsoft.com/office/drawing/2014/main" val="539629420"/>
                  </a:ext>
                </a:extLst>
              </a:tr>
              <a:tr h="251460">
                <a:tc>
                  <a:txBody>
                    <a:bodyPr/>
                    <a:lstStyle/>
                    <a:p>
                      <a:pPr algn="ctr" fontAlgn="b"/>
                      <a:r>
                        <a:rPr lang="en-US" sz="1200" u="none" strike="noStrike" dirty="0">
                          <a:solidFill>
                            <a:schemeClr val="accent3"/>
                          </a:solidFill>
                          <a:effectLst/>
                        </a:rPr>
                        <a:t>8</a:t>
                      </a:r>
                      <a:endParaRPr lang="en-US" sz="1200" b="0" i="0" u="none" strike="noStrike" dirty="0">
                        <a:solidFill>
                          <a:schemeClr val="accent3"/>
                        </a:solidFill>
                        <a:effectLst/>
                        <a:latin typeface="Calibri" panose="020F0502020204030204" pitchFamily="34" charset="0"/>
                      </a:endParaRPr>
                    </a:p>
                  </a:txBody>
                  <a:tcPr marL="34290" marR="34290" marT="34290" marB="34290" anchor="b">
                    <a:lnR w="12700" cap="flat" cmpd="sng" algn="ctr">
                      <a:solidFill>
                        <a:schemeClr val="bg1">
                          <a:lumMod val="50000"/>
                        </a:schemeClr>
                      </a:solidFill>
                      <a:prstDash val="solid"/>
                      <a:round/>
                      <a:headEnd type="none" w="med" len="med"/>
                      <a:tailEnd type="none" w="med" len="med"/>
                    </a:lnR>
                  </a:tcPr>
                </a:tc>
                <a:tc>
                  <a:txBody>
                    <a:bodyPr/>
                    <a:lstStyle/>
                    <a:p>
                      <a:pPr algn="ctr" fontAlgn="b"/>
                      <a:r>
                        <a:rPr lang="en-US" sz="1200" u="none" strike="noStrike" dirty="0">
                          <a:solidFill>
                            <a:schemeClr val="accent3"/>
                          </a:solidFill>
                          <a:effectLst/>
                        </a:rPr>
                        <a:t>1.16%</a:t>
                      </a:r>
                      <a:endParaRPr lang="en-US" sz="1200" b="0" i="0" u="none" strike="noStrike" dirty="0">
                        <a:solidFill>
                          <a:schemeClr val="accent3"/>
                        </a:solidFill>
                        <a:effectLst/>
                        <a:latin typeface="Calibri" panose="020F0502020204030204" pitchFamily="34" charset="0"/>
                      </a:endParaRPr>
                    </a:p>
                  </a:txBody>
                  <a:tcPr marL="34290" marR="34290" marT="34290" marB="3429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sym typeface="Wingdings" panose="05000000000000000000" pitchFamily="2" charset="2"/>
                        </a:rPr>
                        <a:t></a:t>
                      </a:r>
                      <a:endParaRPr kumimoji="0" lang="en-US" sz="1200" b="1"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endParaRPr>
                    </a:p>
                  </a:txBody>
                  <a:tcPr marL="34290" marR="34290" marT="34290" marB="3429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3"/>
                          </a:solidFill>
                          <a:effectLst/>
                          <a:uLnTx/>
                          <a:uFillTx/>
                          <a:latin typeface="Arial"/>
                          <a:ea typeface="+mn-ea"/>
                          <a:cs typeface="+mn-cs"/>
                        </a:rPr>
                        <a:t>n/a</a:t>
                      </a:r>
                    </a:p>
                  </a:txBody>
                  <a:tcPr marL="34290" marR="34290" marT="34290" marB="34290" anchor="b">
                    <a:lnL w="12700" cap="flat" cmpd="sng" algn="ctr">
                      <a:solidFill>
                        <a:schemeClr val="bg1">
                          <a:lumMod val="50000"/>
                        </a:schemeClr>
                      </a:solidFill>
                      <a:prstDash val="solid"/>
                      <a:round/>
                      <a:headEnd type="none" w="med" len="med"/>
                      <a:tailEnd type="none" w="med" len="med"/>
                    </a:lnL>
                  </a:tcPr>
                </a:tc>
                <a:extLst>
                  <a:ext uri="{0D108BD9-81ED-4DB2-BD59-A6C34878D82A}">
                    <a16:rowId xmlns:a16="http://schemas.microsoft.com/office/drawing/2014/main" val="580833029"/>
                  </a:ext>
                </a:extLst>
              </a:tr>
              <a:tr h="251460">
                <a:tc>
                  <a:txBody>
                    <a:bodyPr/>
                    <a:lstStyle/>
                    <a:p>
                      <a:pPr algn="ctr" fontAlgn="b"/>
                      <a:r>
                        <a:rPr lang="en-US" sz="1200" u="none" strike="noStrike" dirty="0">
                          <a:solidFill>
                            <a:schemeClr val="accent3"/>
                          </a:solidFill>
                          <a:effectLst/>
                        </a:rPr>
                        <a:t>9</a:t>
                      </a:r>
                      <a:endParaRPr lang="en-US" sz="1200" b="0" i="0" u="none" strike="noStrike" dirty="0">
                        <a:solidFill>
                          <a:schemeClr val="accent3"/>
                        </a:solidFill>
                        <a:effectLst/>
                        <a:latin typeface="Calibri" panose="020F0502020204030204" pitchFamily="34" charset="0"/>
                      </a:endParaRPr>
                    </a:p>
                  </a:txBody>
                  <a:tcPr marL="34290" marR="34290" marT="34290" marB="34290" anchor="b">
                    <a:lnR w="12700" cap="flat" cmpd="sng" algn="ctr">
                      <a:solidFill>
                        <a:schemeClr val="bg1">
                          <a:lumMod val="50000"/>
                        </a:schemeClr>
                      </a:solidFill>
                      <a:prstDash val="solid"/>
                      <a:round/>
                      <a:headEnd type="none" w="med" len="med"/>
                      <a:tailEnd type="none" w="med" len="med"/>
                    </a:lnR>
                  </a:tcPr>
                </a:tc>
                <a:tc>
                  <a:txBody>
                    <a:bodyPr/>
                    <a:lstStyle/>
                    <a:p>
                      <a:pPr algn="ctr" fontAlgn="b"/>
                      <a:r>
                        <a:rPr lang="en-US" sz="1200" u="none" strike="noStrike" dirty="0">
                          <a:solidFill>
                            <a:schemeClr val="accent3"/>
                          </a:solidFill>
                          <a:effectLst/>
                        </a:rPr>
                        <a:t>1.08%</a:t>
                      </a:r>
                      <a:endParaRPr lang="en-US" sz="1200" b="0" i="0" u="none" strike="noStrike" dirty="0">
                        <a:solidFill>
                          <a:schemeClr val="accent3"/>
                        </a:solidFill>
                        <a:effectLst/>
                        <a:latin typeface="Calibri" panose="020F0502020204030204" pitchFamily="34" charset="0"/>
                      </a:endParaRPr>
                    </a:p>
                  </a:txBody>
                  <a:tcPr marL="34290" marR="34290" marT="34290" marB="3429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sym typeface="Wingdings" panose="05000000000000000000" pitchFamily="2" charset="2"/>
                        </a:rPr>
                        <a:t></a:t>
                      </a:r>
                      <a:endParaRPr kumimoji="0" lang="en-US" sz="1200" b="1"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endParaRPr>
                    </a:p>
                  </a:txBody>
                  <a:tcPr marL="34290" marR="34290" marT="34290" marB="3429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3"/>
                          </a:solidFill>
                          <a:effectLst/>
                          <a:uLnTx/>
                          <a:uFillTx/>
                          <a:latin typeface="Arial"/>
                          <a:ea typeface="+mn-ea"/>
                          <a:cs typeface="+mn-cs"/>
                        </a:rPr>
                        <a:t>n/a</a:t>
                      </a:r>
                    </a:p>
                  </a:txBody>
                  <a:tcPr marL="34290" marR="34290" marT="34290" marB="34290" anchor="b">
                    <a:lnL w="12700" cap="flat" cmpd="sng" algn="ctr">
                      <a:solidFill>
                        <a:schemeClr val="bg1">
                          <a:lumMod val="50000"/>
                        </a:schemeClr>
                      </a:solidFill>
                      <a:prstDash val="solid"/>
                      <a:round/>
                      <a:headEnd type="none" w="med" len="med"/>
                      <a:tailEnd type="none" w="med" len="med"/>
                    </a:lnL>
                  </a:tcPr>
                </a:tc>
                <a:extLst>
                  <a:ext uri="{0D108BD9-81ED-4DB2-BD59-A6C34878D82A}">
                    <a16:rowId xmlns:a16="http://schemas.microsoft.com/office/drawing/2014/main" val="2267539807"/>
                  </a:ext>
                </a:extLst>
              </a:tr>
              <a:tr h="251460">
                <a:tc>
                  <a:txBody>
                    <a:bodyPr/>
                    <a:lstStyle/>
                    <a:p>
                      <a:pPr algn="ctr" fontAlgn="b"/>
                      <a:r>
                        <a:rPr lang="en-US" sz="1200" u="none" strike="noStrike" dirty="0">
                          <a:solidFill>
                            <a:schemeClr val="accent3"/>
                          </a:solidFill>
                          <a:effectLst/>
                        </a:rPr>
                        <a:t>10</a:t>
                      </a:r>
                      <a:endParaRPr lang="en-US" sz="1200" b="0" i="0" u="none" strike="noStrike" dirty="0">
                        <a:solidFill>
                          <a:schemeClr val="accent3"/>
                        </a:solidFill>
                        <a:effectLst/>
                        <a:latin typeface="Calibri" panose="020F0502020204030204" pitchFamily="34" charset="0"/>
                      </a:endParaRPr>
                    </a:p>
                  </a:txBody>
                  <a:tcPr marL="34290" marR="34290" marT="34290" marB="34290" anchor="b">
                    <a:lnR w="12700" cap="flat" cmpd="sng" algn="ctr">
                      <a:solidFill>
                        <a:schemeClr val="bg1">
                          <a:lumMod val="50000"/>
                        </a:schemeClr>
                      </a:solidFill>
                      <a:prstDash val="solid"/>
                      <a:round/>
                      <a:headEnd type="none" w="med" len="med"/>
                      <a:tailEnd type="none" w="med" len="med"/>
                    </a:lnR>
                  </a:tcPr>
                </a:tc>
                <a:tc>
                  <a:txBody>
                    <a:bodyPr/>
                    <a:lstStyle/>
                    <a:p>
                      <a:pPr algn="ctr" fontAlgn="b"/>
                      <a:r>
                        <a:rPr lang="en-US" sz="1200" u="none" strike="noStrike" dirty="0">
                          <a:solidFill>
                            <a:schemeClr val="accent3"/>
                          </a:solidFill>
                          <a:effectLst/>
                        </a:rPr>
                        <a:t>1.00%</a:t>
                      </a:r>
                      <a:endParaRPr lang="en-US" sz="1200" b="0" i="0" u="none" strike="noStrike" dirty="0">
                        <a:solidFill>
                          <a:schemeClr val="accent3"/>
                        </a:solidFill>
                        <a:effectLst/>
                        <a:latin typeface="Calibri" panose="020F0502020204030204" pitchFamily="34" charset="0"/>
                      </a:endParaRPr>
                    </a:p>
                  </a:txBody>
                  <a:tcPr marL="34290" marR="34290" marT="34290" marB="3429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sym typeface="Wingdings" panose="05000000000000000000" pitchFamily="2" charset="2"/>
                        </a:rPr>
                        <a:t></a:t>
                      </a:r>
                      <a:endParaRPr kumimoji="0" lang="en-US" sz="1200" b="1"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endParaRPr>
                    </a:p>
                  </a:txBody>
                  <a:tcPr marL="34290" marR="34290" marT="34290" marB="3429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accent3"/>
                          </a:solidFill>
                          <a:effectLst/>
                          <a:uLnTx/>
                          <a:uFillTx/>
                          <a:latin typeface="Arial"/>
                          <a:ea typeface="+mn-ea"/>
                          <a:cs typeface="+mn-cs"/>
                        </a:rPr>
                        <a:t>n/a</a:t>
                      </a:r>
                    </a:p>
                  </a:txBody>
                  <a:tcPr marL="34290" marR="34290" marT="34290" marB="34290" anchor="b">
                    <a:lnL w="12700" cap="flat" cmpd="sng" algn="ctr">
                      <a:solidFill>
                        <a:schemeClr val="bg1">
                          <a:lumMod val="50000"/>
                        </a:schemeClr>
                      </a:solidFill>
                      <a:prstDash val="solid"/>
                      <a:round/>
                      <a:headEnd type="none" w="med" len="med"/>
                      <a:tailEnd type="none" w="med" len="med"/>
                    </a:lnL>
                  </a:tcPr>
                </a:tc>
                <a:extLst>
                  <a:ext uri="{0D108BD9-81ED-4DB2-BD59-A6C34878D82A}">
                    <a16:rowId xmlns:a16="http://schemas.microsoft.com/office/drawing/2014/main" val="2154117865"/>
                  </a:ext>
                </a:extLst>
              </a:tr>
            </a:tbl>
          </a:graphicData>
        </a:graphic>
      </p:graphicFrame>
      <p:sp>
        <p:nvSpPr>
          <p:cNvPr id="21" name="TextBox 20"/>
          <p:cNvSpPr txBox="1"/>
          <p:nvPr/>
        </p:nvSpPr>
        <p:spPr>
          <a:xfrm>
            <a:off x="216011" y="4075522"/>
            <a:ext cx="3707807" cy="338554"/>
          </a:xfrm>
          <a:prstGeom prst="rect">
            <a:avLst/>
          </a:prstGeom>
          <a:noFill/>
        </p:spPr>
        <p:txBody>
          <a:bodyPr wrap="square" rtlCol="0">
            <a:spAutoFit/>
          </a:bodyPr>
          <a:lstStyle/>
          <a:p>
            <a:r>
              <a:rPr lang="en-US" sz="800" dirty="0">
                <a:solidFill>
                  <a:schemeClr val="bg2">
                    <a:lumMod val="50000"/>
                  </a:schemeClr>
                </a:solidFill>
              </a:rPr>
              <a:t>Source:  CT Teachers’ Retirement System Active Teachers’ Handbook, July 2018 </a:t>
            </a:r>
            <a:r>
              <a:rPr lang="en-US" sz="800" dirty="0">
                <a:hlinkClick r:id="rId3"/>
              </a:rPr>
              <a:t>https://portal.ct.gov/-/media/TRB/Content/ActiveInactive/AI_HANDBOOK.pdf?la=en</a:t>
            </a:r>
            <a:r>
              <a:rPr lang="en-US" sz="800" dirty="0"/>
              <a:t> </a:t>
            </a:r>
            <a:endParaRPr lang="en-US" sz="800" dirty="0">
              <a:solidFill>
                <a:schemeClr val="bg2">
                  <a:lumMod val="50000"/>
                </a:schemeClr>
              </a:solidFill>
            </a:endParaRPr>
          </a:p>
        </p:txBody>
      </p:sp>
    </p:spTree>
    <p:extLst>
      <p:ext uri="{BB962C8B-B14F-4D97-AF65-F5344CB8AC3E}">
        <p14:creationId xmlns:p14="http://schemas.microsoft.com/office/powerpoint/2010/main" val="1852508915"/>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Connecticut Teachers' Retirement System </a:t>
            </a:r>
          </a:p>
        </p:txBody>
      </p:sp>
      <p:sp>
        <p:nvSpPr>
          <p:cNvPr id="8" name="Content Placeholder 7">
            <a:extLst>
              <a:ext uri="{FF2B5EF4-FFF2-40B4-BE49-F238E27FC236}">
                <a16:creationId xmlns:a16="http://schemas.microsoft.com/office/drawing/2014/main" id="{48E97A06-AB8C-CF4F-A1A4-BE0F66289E06}"/>
              </a:ext>
            </a:extLst>
          </p:cNvPr>
          <p:cNvSpPr>
            <a:spLocks noGrp="1"/>
          </p:cNvSpPr>
          <p:nvPr>
            <p:ph idx="1"/>
          </p:nvPr>
        </p:nvSpPr>
        <p:spPr/>
        <p:txBody>
          <a:bodyPr/>
          <a:lstStyle/>
          <a:p>
            <a:pPr marL="0" indent="0">
              <a:spcBef>
                <a:spcPts val="0"/>
              </a:spcBef>
              <a:buNone/>
            </a:pPr>
            <a:r>
              <a:rPr lang="en-US" sz="1600" b="1" dirty="0">
                <a:solidFill>
                  <a:schemeClr val="bg2">
                    <a:lumMod val="50000"/>
                  </a:schemeClr>
                </a:solidFill>
              </a:rPr>
              <a:t>Example #2 – </a:t>
            </a:r>
            <a:r>
              <a:rPr lang="en-US" sz="1600" dirty="0">
                <a:solidFill>
                  <a:schemeClr val="bg2">
                    <a:lumMod val="50000"/>
                  </a:schemeClr>
                </a:solidFill>
              </a:rPr>
              <a:t>Bob, age 54</a:t>
            </a:r>
          </a:p>
          <a:p>
            <a:pPr marL="0" indent="0">
              <a:spcBef>
                <a:spcPts val="0"/>
              </a:spcBef>
              <a:buNone/>
            </a:pPr>
            <a:r>
              <a:rPr lang="en-US" sz="1600" b="1" dirty="0">
                <a:solidFill>
                  <a:schemeClr val="bg2">
                    <a:lumMod val="50000"/>
                  </a:schemeClr>
                </a:solidFill>
                <a:latin typeface="Calibri" panose="020F0502020204030204" pitchFamily="34" charset="0"/>
              </a:rPr>
              <a:t>Years of service </a:t>
            </a:r>
            <a:r>
              <a:rPr lang="en-US" sz="1600" dirty="0">
                <a:solidFill>
                  <a:schemeClr val="bg2">
                    <a:lumMod val="50000"/>
                  </a:schemeClr>
                </a:solidFill>
              </a:rPr>
              <a:t>= 30</a:t>
            </a:r>
          </a:p>
          <a:p>
            <a:pPr marL="0" indent="0">
              <a:spcBef>
                <a:spcPts val="0"/>
              </a:spcBef>
              <a:buNone/>
            </a:pPr>
            <a:r>
              <a:rPr lang="en-US" sz="1600" b="1" dirty="0">
                <a:solidFill>
                  <a:schemeClr val="bg2">
                    <a:lumMod val="50000"/>
                  </a:schemeClr>
                </a:solidFill>
                <a:latin typeface="Calibri" panose="020F0502020204030204" pitchFamily="34" charset="0"/>
              </a:rPr>
              <a:t>Full time equivalency </a:t>
            </a:r>
            <a:r>
              <a:rPr lang="en-US" sz="1600" dirty="0">
                <a:solidFill>
                  <a:schemeClr val="bg2">
                    <a:lumMod val="50000"/>
                  </a:schemeClr>
                </a:solidFill>
              </a:rPr>
              <a:t>= 90%</a:t>
            </a:r>
          </a:p>
          <a:p>
            <a:pPr marL="0" indent="0">
              <a:spcBef>
                <a:spcPts val="0"/>
              </a:spcBef>
              <a:buNone/>
            </a:pPr>
            <a:r>
              <a:rPr lang="en-US" sz="1600" b="1" dirty="0">
                <a:solidFill>
                  <a:schemeClr val="bg2">
                    <a:lumMod val="50000"/>
                  </a:schemeClr>
                </a:solidFill>
                <a:latin typeface="Calibri" panose="020F0502020204030204" pitchFamily="34" charset="0"/>
              </a:rPr>
              <a:t>Final average salary</a:t>
            </a:r>
            <a:r>
              <a:rPr lang="en-US" sz="1600" dirty="0">
                <a:solidFill>
                  <a:schemeClr val="bg2">
                    <a:lumMod val="50000"/>
                  </a:schemeClr>
                </a:solidFill>
              </a:rPr>
              <a:t> = $100,000</a:t>
            </a:r>
          </a:p>
        </p:txBody>
      </p:sp>
      <p:sp>
        <p:nvSpPr>
          <p:cNvPr id="9" name="Text Placeholder 8">
            <a:extLst>
              <a:ext uri="{FF2B5EF4-FFF2-40B4-BE49-F238E27FC236}">
                <a16:creationId xmlns:a16="http://schemas.microsoft.com/office/drawing/2014/main" id="{5EEB269D-E0F6-6E40-868D-208EC286A92D}"/>
              </a:ext>
            </a:extLst>
          </p:cNvPr>
          <p:cNvSpPr>
            <a:spLocks noGrp="1"/>
          </p:cNvSpPr>
          <p:nvPr>
            <p:ph type="body" sz="quarter" idx="12"/>
          </p:nvPr>
        </p:nvSpPr>
        <p:spPr/>
        <p:txBody>
          <a:bodyPr/>
          <a:lstStyle/>
          <a:p>
            <a:endParaRPr lang="en-US"/>
          </a:p>
        </p:txBody>
      </p:sp>
      <p:sp>
        <p:nvSpPr>
          <p:cNvPr id="19" name="Text Placeholder 18">
            <a:extLst>
              <a:ext uri="{FF2B5EF4-FFF2-40B4-BE49-F238E27FC236}">
                <a16:creationId xmlns:a16="http://schemas.microsoft.com/office/drawing/2014/main" id="{F580FFCA-0D8F-0E40-AA05-9A3A699A3537}"/>
              </a:ext>
            </a:extLst>
          </p:cNvPr>
          <p:cNvSpPr>
            <a:spLocks noGrp="1"/>
          </p:cNvSpPr>
          <p:nvPr>
            <p:ph type="body" sz="quarter" idx="13"/>
          </p:nvPr>
        </p:nvSpPr>
        <p:spPr/>
        <p:txBody>
          <a:bodyPr/>
          <a:lstStyle/>
          <a:p>
            <a:r>
              <a:rPr lang="en-US" dirty="0"/>
              <a:t>Retirement Benefits – Early Retirement Calculation</a:t>
            </a:r>
          </a:p>
        </p:txBody>
      </p:sp>
      <p:sp>
        <p:nvSpPr>
          <p:cNvPr id="4" name="Footer Placeholder 3"/>
          <p:cNvSpPr>
            <a:spLocks noGrp="1"/>
          </p:cNvSpPr>
          <p:nvPr>
            <p:ph type="ftr" sz="quarter" idx="3"/>
          </p:nvPr>
        </p:nvSpPr>
        <p:spPr/>
        <p:txBody>
          <a:bodyPr/>
          <a:lstStyle/>
          <a:p>
            <a:r>
              <a:rPr lang="en-US" dirty="0"/>
              <a:t>47-10780-30</a:t>
            </a:r>
          </a:p>
        </p:txBody>
      </p:sp>
      <p:sp>
        <p:nvSpPr>
          <p:cNvPr id="5" name="Date Placeholder 4"/>
          <p:cNvSpPr>
            <a:spLocks noGrp="1"/>
          </p:cNvSpPr>
          <p:nvPr>
            <p:ph type="dt" sz="half" idx="2"/>
          </p:nvPr>
        </p:nvSpPr>
        <p:spPr/>
        <p:txBody>
          <a:bodyPr/>
          <a:lstStyle/>
          <a:p>
            <a:r>
              <a:rPr lang="en-US"/>
              <a:t>2024/11/14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11</a:t>
            </a:fld>
            <a:endParaRPr lang="en-US" dirty="0"/>
          </a:p>
        </p:txBody>
      </p:sp>
      <p:sp>
        <p:nvSpPr>
          <p:cNvPr id="10" name="TextBox 9"/>
          <p:cNvSpPr txBox="1"/>
          <p:nvPr/>
        </p:nvSpPr>
        <p:spPr>
          <a:xfrm>
            <a:off x="261807" y="4166420"/>
            <a:ext cx="4119412" cy="338554"/>
          </a:xfrm>
          <a:prstGeom prst="rect">
            <a:avLst/>
          </a:prstGeom>
          <a:noFill/>
        </p:spPr>
        <p:txBody>
          <a:bodyPr wrap="square" rtlCol="0">
            <a:spAutoFit/>
          </a:bodyPr>
          <a:lstStyle/>
          <a:p>
            <a:r>
              <a:rPr lang="en-US" sz="800" dirty="0">
                <a:solidFill>
                  <a:schemeClr val="bg2">
                    <a:lumMod val="50000"/>
                  </a:schemeClr>
                </a:solidFill>
              </a:rPr>
              <a:t>Source:  CT Teachers’ Retirement System Active Teachers’ Handbook, July 2018 </a:t>
            </a:r>
            <a:r>
              <a:rPr lang="en-US" sz="800" dirty="0">
                <a:hlinkClick r:id="rId3"/>
              </a:rPr>
              <a:t>https://portal.ct.gov/-/media/TRB/Content/ActiveInactive/AI_HANDBOOK.pdf?la=en</a:t>
            </a:r>
            <a:r>
              <a:rPr lang="en-US" sz="800" dirty="0"/>
              <a:t> </a:t>
            </a:r>
            <a:endParaRPr lang="en-US" sz="800" dirty="0">
              <a:solidFill>
                <a:schemeClr val="bg2">
                  <a:lumMod val="50000"/>
                </a:schemeClr>
              </a:solidFill>
            </a:endParaRPr>
          </a:p>
        </p:txBody>
      </p:sp>
      <p:grpSp>
        <p:nvGrpSpPr>
          <p:cNvPr id="20" name="Group 19">
            <a:extLst>
              <a:ext uri="{FF2B5EF4-FFF2-40B4-BE49-F238E27FC236}">
                <a16:creationId xmlns:a16="http://schemas.microsoft.com/office/drawing/2014/main" id="{1E733DD4-2E1C-7341-A2E6-9614732DE07C}"/>
              </a:ext>
            </a:extLst>
          </p:cNvPr>
          <p:cNvGrpSpPr/>
          <p:nvPr/>
        </p:nvGrpSpPr>
        <p:grpSpPr>
          <a:xfrm>
            <a:off x="739769" y="2482358"/>
            <a:ext cx="7664462" cy="1406313"/>
            <a:chOff x="751511" y="1680478"/>
            <a:chExt cx="10219282" cy="1875084"/>
          </a:xfrm>
        </p:grpSpPr>
        <p:graphicFrame>
          <p:nvGraphicFramePr>
            <p:cNvPr id="21" name="Diagram 20">
              <a:extLst>
                <a:ext uri="{FF2B5EF4-FFF2-40B4-BE49-F238E27FC236}">
                  <a16:creationId xmlns:a16="http://schemas.microsoft.com/office/drawing/2014/main" id="{10CC8356-0E12-A44A-9136-A52F54C17895}"/>
                </a:ext>
              </a:extLst>
            </p:cNvPr>
            <p:cNvGraphicFramePr/>
            <p:nvPr>
              <p:extLst>
                <p:ext uri="{D42A27DB-BD31-4B8C-83A1-F6EECF244321}">
                  <p14:modId xmlns:p14="http://schemas.microsoft.com/office/powerpoint/2010/main" val="2721383429"/>
                </p:ext>
              </p:extLst>
            </p:nvPr>
          </p:nvGraphicFramePr>
          <p:xfrm>
            <a:off x="751511" y="1680478"/>
            <a:ext cx="10214966" cy="187508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2" name="Freeform 21">
              <a:extLst>
                <a:ext uri="{FF2B5EF4-FFF2-40B4-BE49-F238E27FC236}">
                  <a16:creationId xmlns:a16="http://schemas.microsoft.com/office/drawing/2014/main" id="{96366691-2D3E-134A-B659-F2AA3024F73B}"/>
                </a:ext>
              </a:extLst>
            </p:cNvPr>
            <p:cNvSpPr/>
            <p:nvPr/>
          </p:nvSpPr>
          <p:spPr>
            <a:xfrm>
              <a:off x="751511" y="3076498"/>
              <a:ext cx="1560576" cy="448491"/>
            </a:xfrm>
            <a:custGeom>
              <a:avLst/>
              <a:gdLst>
                <a:gd name="connsiteX0" fmla="*/ 0 w 1551946"/>
                <a:gd name="connsiteY0" fmla="*/ 0 h 448490"/>
                <a:gd name="connsiteX1" fmla="*/ 1551946 w 1551946"/>
                <a:gd name="connsiteY1" fmla="*/ 0 h 448490"/>
                <a:gd name="connsiteX2" fmla="*/ 1551946 w 1551946"/>
                <a:gd name="connsiteY2" fmla="*/ 448490 h 448490"/>
                <a:gd name="connsiteX3" fmla="*/ 0 w 1551946"/>
                <a:gd name="connsiteY3" fmla="*/ 448490 h 448490"/>
                <a:gd name="connsiteX4" fmla="*/ 0 w 1551946"/>
                <a:gd name="connsiteY4" fmla="*/ 0 h 4484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1946" h="448490">
                  <a:moveTo>
                    <a:pt x="0" y="0"/>
                  </a:moveTo>
                  <a:lnTo>
                    <a:pt x="1551946" y="0"/>
                  </a:lnTo>
                  <a:lnTo>
                    <a:pt x="1551946" y="448490"/>
                  </a:lnTo>
                  <a:lnTo>
                    <a:pt x="0" y="448490"/>
                  </a:lnTo>
                  <a:lnTo>
                    <a:pt x="0" y="0"/>
                  </a:lnTo>
                  <a:close/>
                </a:path>
              </a:pathLst>
            </a:custGeom>
            <a:solidFill>
              <a:schemeClr val="accent2"/>
            </a:solidFill>
            <a:effectLst/>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45720" tIns="45720" rIns="45720" bIns="45720" numCol="1" spcCol="1270" anchor="ctr" anchorCtr="0">
              <a:noAutofit/>
            </a:bodyPr>
            <a:lstStyle/>
            <a:p>
              <a:pPr algn="ctr" defTabSz="533400">
                <a:lnSpc>
                  <a:spcPct val="90000"/>
                </a:lnSpc>
                <a:spcBef>
                  <a:spcPct val="0"/>
                </a:spcBef>
                <a:spcAft>
                  <a:spcPct val="35000"/>
                </a:spcAft>
              </a:pPr>
              <a:r>
                <a:rPr lang="en-US" sz="1013" dirty="0"/>
                <a:t>1.7%</a:t>
              </a:r>
            </a:p>
          </p:txBody>
        </p:sp>
        <p:sp>
          <p:nvSpPr>
            <p:cNvPr id="23" name="Freeform 22">
              <a:extLst>
                <a:ext uri="{FF2B5EF4-FFF2-40B4-BE49-F238E27FC236}">
                  <a16:creationId xmlns:a16="http://schemas.microsoft.com/office/drawing/2014/main" id="{FAF032B6-BF46-7149-8C97-B765876DF2CC}"/>
                </a:ext>
              </a:extLst>
            </p:cNvPr>
            <p:cNvSpPr/>
            <p:nvPr/>
          </p:nvSpPr>
          <p:spPr>
            <a:xfrm>
              <a:off x="2908636" y="3076498"/>
              <a:ext cx="1560576" cy="448491"/>
            </a:xfrm>
            <a:custGeom>
              <a:avLst/>
              <a:gdLst>
                <a:gd name="connsiteX0" fmla="*/ 0 w 1551946"/>
                <a:gd name="connsiteY0" fmla="*/ 0 h 448490"/>
                <a:gd name="connsiteX1" fmla="*/ 1551946 w 1551946"/>
                <a:gd name="connsiteY1" fmla="*/ 0 h 448490"/>
                <a:gd name="connsiteX2" fmla="*/ 1551946 w 1551946"/>
                <a:gd name="connsiteY2" fmla="*/ 448490 h 448490"/>
                <a:gd name="connsiteX3" fmla="*/ 0 w 1551946"/>
                <a:gd name="connsiteY3" fmla="*/ 448490 h 448490"/>
                <a:gd name="connsiteX4" fmla="*/ 0 w 1551946"/>
                <a:gd name="connsiteY4" fmla="*/ 0 h 4484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1946" h="448490">
                  <a:moveTo>
                    <a:pt x="0" y="0"/>
                  </a:moveTo>
                  <a:lnTo>
                    <a:pt x="1551946" y="0"/>
                  </a:lnTo>
                  <a:lnTo>
                    <a:pt x="1551946" y="448490"/>
                  </a:lnTo>
                  <a:lnTo>
                    <a:pt x="0" y="448490"/>
                  </a:lnTo>
                  <a:lnTo>
                    <a:pt x="0" y="0"/>
                  </a:lnTo>
                  <a:close/>
                </a:path>
              </a:pathLst>
            </a:custGeom>
            <a:solidFill>
              <a:schemeClr val="accent2"/>
            </a:solidFill>
            <a:effectLst/>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45720" tIns="45720" rIns="45720" bIns="45720" numCol="1" spcCol="1270" anchor="ctr" anchorCtr="0">
              <a:noAutofit/>
            </a:bodyPr>
            <a:lstStyle/>
            <a:p>
              <a:pPr algn="ctr" defTabSz="533400">
                <a:lnSpc>
                  <a:spcPct val="90000"/>
                </a:lnSpc>
                <a:spcBef>
                  <a:spcPct val="0"/>
                </a:spcBef>
                <a:spcAft>
                  <a:spcPct val="35000"/>
                </a:spcAft>
              </a:pPr>
              <a:r>
                <a:rPr lang="en-US" sz="1013" dirty="0"/>
                <a:t>30</a:t>
              </a:r>
            </a:p>
          </p:txBody>
        </p:sp>
        <p:sp>
          <p:nvSpPr>
            <p:cNvPr id="24" name="Freeform 23">
              <a:extLst>
                <a:ext uri="{FF2B5EF4-FFF2-40B4-BE49-F238E27FC236}">
                  <a16:creationId xmlns:a16="http://schemas.microsoft.com/office/drawing/2014/main" id="{ABD9CB6C-ECEF-B74F-A1DB-EB84162ABF51}"/>
                </a:ext>
              </a:extLst>
            </p:cNvPr>
            <p:cNvSpPr/>
            <p:nvPr/>
          </p:nvSpPr>
          <p:spPr>
            <a:xfrm>
              <a:off x="5078705" y="3076498"/>
              <a:ext cx="1560576" cy="448491"/>
            </a:xfrm>
            <a:custGeom>
              <a:avLst/>
              <a:gdLst>
                <a:gd name="connsiteX0" fmla="*/ 0 w 1551946"/>
                <a:gd name="connsiteY0" fmla="*/ 0 h 448490"/>
                <a:gd name="connsiteX1" fmla="*/ 1551946 w 1551946"/>
                <a:gd name="connsiteY1" fmla="*/ 0 h 448490"/>
                <a:gd name="connsiteX2" fmla="*/ 1551946 w 1551946"/>
                <a:gd name="connsiteY2" fmla="*/ 448490 h 448490"/>
                <a:gd name="connsiteX3" fmla="*/ 0 w 1551946"/>
                <a:gd name="connsiteY3" fmla="*/ 448490 h 448490"/>
                <a:gd name="connsiteX4" fmla="*/ 0 w 1551946"/>
                <a:gd name="connsiteY4" fmla="*/ 0 h 4484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1946" h="448490">
                  <a:moveTo>
                    <a:pt x="0" y="0"/>
                  </a:moveTo>
                  <a:lnTo>
                    <a:pt x="1551946" y="0"/>
                  </a:lnTo>
                  <a:lnTo>
                    <a:pt x="1551946" y="448490"/>
                  </a:lnTo>
                  <a:lnTo>
                    <a:pt x="0" y="448490"/>
                  </a:lnTo>
                  <a:lnTo>
                    <a:pt x="0" y="0"/>
                  </a:lnTo>
                  <a:close/>
                </a:path>
              </a:pathLst>
            </a:custGeom>
            <a:solidFill>
              <a:schemeClr val="accent2"/>
            </a:solidFill>
            <a:effectLst/>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45720" tIns="45720" rIns="45720" bIns="45720" numCol="1" spcCol="1270" anchor="ctr" anchorCtr="0">
              <a:noAutofit/>
            </a:bodyPr>
            <a:lstStyle/>
            <a:p>
              <a:pPr algn="ctr" defTabSz="533400">
                <a:lnSpc>
                  <a:spcPct val="90000"/>
                </a:lnSpc>
                <a:spcBef>
                  <a:spcPct val="0"/>
                </a:spcBef>
                <a:spcAft>
                  <a:spcPct val="35000"/>
                </a:spcAft>
              </a:pPr>
              <a:r>
                <a:rPr lang="en-US" sz="1013" dirty="0"/>
                <a:t>$100,000</a:t>
              </a:r>
            </a:p>
          </p:txBody>
        </p:sp>
        <p:sp>
          <p:nvSpPr>
            <p:cNvPr id="25" name="Freeform 24">
              <a:extLst>
                <a:ext uri="{FF2B5EF4-FFF2-40B4-BE49-F238E27FC236}">
                  <a16:creationId xmlns:a16="http://schemas.microsoft.com/office/drawing/2014/main" id="{C7E20D7E-B7E2-C044-95D7-638FFD65491A}"/>
                </a:ext>
              </a:extLst>
            </p:cNvPr>
            <p:cNvSpPr/>
            <p:nvPr/>
          </p:nvSpPr>
          <p:spPr>
            <a:xfrm>
              <a:off x="7244461" y="3076498"/>
              <a:ext cx="1560576" cy="448491"/>
            </a:xfrm>
            <a:custGeom>
              <a:avLst/>
              <a:gdLst>
                <a:gd name="connsiteX0" fmla="*/ 0 w 1551946"/>
                <a:gd name="connsiteY0" fmla="*/ 0 h 448490"/>
                <a:gd name="connsiteX1" fmla="*/ 1551946 w 1551946"/>
                <a:gd name="connsiteY1" fmla="*/ 0 h 448490"/>
                <a:gd name="connsiteX2" fmla="*/ 1551946 w 1551946"/>
                <a:gd name="connsiteY2" fmla="*/ 448490 h 448490"/>
                <a:gd name="connsiteX3" fmla="*/ 0 w 1551946"/>
                <a:gd name="connsiteY3" fmla="*/ 448490 h 448490"/>
                <a:gd name="connsiteX4" fmla="*/ 0 w 1551946"/>
                <a:gd name="connsiteY4" fmla="*/ 0 h 4484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1946" h="448490">
                  <a:moveTo>
                    <a:pt x="0" y="0"/>
                  </a:moveTo>
                  <a:lnTo>
                    <a:pt x="1551946" y="0"/>
                  </a:lnTo>
                  <a:lnTo>
                    <a:pt x="1551946" y="448490"/>
                  </a:lnTo>
                  <a:lnTo>
                    <a:pt x="0" y="448490"/>
                  </a:lnTo>
                  <a:lnTo>
                    <a:pt x="0" y="0"/>
                  </a:lnTo>
                  <a:close/>
                </a:path>
              </a:pathLst>
            </a:custGeom>
            <a:solidFill>
              <a:schemeClr val="accent2"/>
            </a:solidFill>
            <a:effectLst/>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45720" tIns="45720" rIns="45720" bIns="45720" numCol="1" spcCol="1270" anchor="ctr" anchorCtr="0">
              <a:noAutofit/>
            </a:bodyPr>
            <a:lstStyle/>
            <a:p>
              <a:pPr algn="ctr" defTabSz="533400">
                <a:lnSpc>
                  <a:spcPct val="90000"/>
                </a:lnSpc>
                <a:spcBef>
                  <a:spcPct val="0"/>
                </a:spcBef>
                <a:spcAft>
                  <a:spcPct val="35000"/>
                </a:spcAft>
              </a:pPr>
              <a:r>
                <a:rPr lang="en-US" sz="1013" dirty="0"/>
                <a:t>90%</a:t>
              </a:r>
            </a:p>
          </p:txBody>
        </p:sp>
        <p:sp>
          <p:nvSpPr>
            <p:cNvPr id="26" name="Freeform 25">
              <a:extLst>
                <a:ext uri="{FF2B5EF4-FFF2-40B4-BE49-F238E27FC236}">
                  <a16:creationId xmlns:a16="http://schemas.microsoft.com/office/drawing/2014/main" id="{85D7EFF0-B748-7C44-B03C-FDA66DA4575C}"/>
                </a:ext>
              </a:extLst>
            </p:cNvPr>
            <p:cNvSpPr/>
            <p:nvPr/>
          </p:nvSpPr>
          <p:spPr>
            <a:xfrm>
              <a:off x="9410217" y="3076498"/>
              <a:ext cx="1560576" cy="448491"/>
            </a:xfrm>
            <a:custGeom>
              <a:avLst/>
              <a:gdLst>
                <a:gd name="connsiteX0" fmla="*/ 0 w 1551946"/>
                <a:gd name="connsiteY0" fmla="*/ 0 h 448490"/>
                <a:gd name="connsiteX1" fmla="*/ 1551946 w 1551946"/>
                <a:gd name="connsiteY1" fmla="*/ 0 h 448490"/>
                <a:gd name="connsiteX2" fmla="*/ 1551946 w 1551946"/>
                <a:gd name="connsiteY2" fmla="*/ 448490 h 448490"/>
                <a:gd name="connsiteX3" fmla="*/ 0 w 1551946"/>
                <a:gd name="connsiteY3" fmla="*/ 448490 h 448490"/>
                <a:gd name="connsiteX4" fmla="*/ 0 w 1551946"/>
                <a:gd name="connsiteY4" fmla="*/ 0 h 4484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1946" h="448490">
                  <a:moveTo>
                    <a:pt x="0" y="0"/>
                  </a:moveTo>
                  <a:lnTo>
                    <a:pt x="1551946" y="0"/>
                  </a:lnTo>
                  <a:lnTo>
                    <a:pt x="1551946" y="448490"/>
                  </a:lnTo>
                  <a:lnTo>
                    <a:pt x="0" y="448490"/>
                  </a:lnTo>
                  <a:lnTo>
                    <a:pt x="0" y="0"/>
                  </a:lnTo>
                  <a:close/>
                </a:path>
              </a:pathLst>
            </a:custGeom>
            <a:solidFill>
              <a:schemeClr val="accent2"/>
            </a:solidFill>
            <a:effectLst/>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45720" tIns="45720" rIns="45720" bIns="45720" numCol="1" spcCol="1270" anchor="ctr" anchorCtr="0">
              <a:noAutofit/>
            </a:bodyPr>
            <a:lstStyle/>
            <a:p>
              <a:pPr algn="ctr" defTabSz="533400">
                <a:lnSpc>
                  <a:spcPct val="90000"/>
                </a:lnSpc>
                <a:spcBef>
                  <a:spcPct val="0"/>
                </a:spcBef>
                <a:spcAft>
                  <a:spcPct val="35000"/>
                </a:spcAft>
              </a:pPr>
              <a:r>
                <a:rPr lang="en-US" sz="1013" dirty="0"/>
                <a:t>$3,825/mo</a:t>
              </a:r>
            </a:p>
          </p:txBody>
        </p:sp>
      </p:grpSp>
    </p:spTree>
    <p:extLst>
      <p:ext uri="{BB962C8B-B14F-4D97-AF65-F5344CB8AC3E}">
        <p14:creationId xmlns:p14="http://schemas.microsoft.com/office/powerpoint/2010/main" val="4183769462"/>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Connecticut Teachers' Retirement System </a:t>
            </a:r>
          </a:p>
        </p:txBody>
      </p:sp>
      <p:sp>
        <p:nvSpPr>
          <p:cNvPr id="8" name="Text Placeholder 7">
            <a:extLst>
              <a:ext uri="{FF2B5EF4-FFF2-40B4-BE49-F238E27FC236}">
                <a16:creationId xmlns:a16="http://schemas.microsoft.com/office/drawing/2014/main" id="{9A10B28A-D4A3-EB49-86BA-81EF84099315}"/>
              </a:ext>
            </a:extLst>
          </p:cNvPr>
          <p:cNvSpPr>
            <a:spLocks noGrp="1"/>
          </p:cNvSpPr>
          <p:nvPr>
            <p:ph type="body" sz="quarter" idx="12"/>
          </p:nvPr>
        </p:nvSpPr>
        <p:spPr/>
        <p:txBody>
          <a:bodyPr/>
          <a:lstStyle/>
          <a:p>
            <a:endParaRPr lang="en-US"/>
          </a:p>
        </p:txBody>
      </p:sp>
      <p:sp>
        <p:nvSpPr>
          <p:cNvPr id="9" name="Text Placeholder 8">
            <a:extLst>
              <a:ext uri="{FF2B5EF4-FFF2-40B4-BE49-F238E27FC236}">
                <a16:creationId xmlns:a16="http://schemas.microsoft.com/office/drawing/2014/main" id="{BA8C6CE4-00F0-D343-A95C-6B932DFFABBD}"/>
              </a:ext>
            </a:extLst>
          </p:cNvPr>
          <p:cNvSpPr>
            <a:spLocks noGrp="1"/>
          </p:cNvSpPr>
          <p:nvPr>
            <p:ph type="body" sz="quarter" idx="13"/>
          </p:nvPr>
        </p:nvSpPr>
        <p:spPr/>
        <p:txBody>
          <a:bodyPr/>
          <a:lstStyle/>
          <a:p>
            <a:r>
              <a:rPr lang="en-US" dirty="0"/>
              <a:t>Retirement Benefits – Pro-ratable Retirement</a:t>
            </a:r>
          </a:p>
        </p:txBody>
      </p:sp>
      <p:sp>
        <p:nvSpPr>
          <p:cNvPr id="4" name="Footer Placeholder 3"/>
          <p:cNvSpPr>
            <a:spLocks noGrp="1"/>
          </p:cNvSpPr>
          <p:nvPr>
            <p:ph type="ftr" sz="quarter" idx="3"/>
          </p:nvPr>
        </p:nvSpPr>
        <p:spPr/>
        <p:txBody>
          <a:bodyPr/>
          <a:lstStyle/>
          <a:p>
            <a:r>
              <a:rPr lang="en-US" dirty="0"/>
              <a:t>47-10780-30</a:t>
            </a:r>
          </a:p>
        </p:txBody>
      </p:sp>
      <p:sp>
        <p:nvSpPr>
          <p:cNvPr id="5" name="Date Placeholder 4"/>
          <p:cNvSpPr>
            <a:spLocks noGrp="1"/>
          </p:cNvSpPr>
          <p:nvPr>
            <p:ph type="dt" sz="half" idx="2"/>
          </p:nvPr>
        </p:nvSpPr>
        <p:spPr/>
        <p:txBody>
          <a:bodyPr/>
          <a:lstStyle/>
          <a:p>
            <a:r>
              <a:rPr lang="en-US"/>
              <a:t>2024/11/14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12</a:t>
            </a:fld>
            <a:endParaRPr lang="en-US" dirty="0"/>
          </a:p>
        </p:txBody>
      </p:sp>
      <p:sp>
        <p:nvSpPr>
          <p:cNvPr id="10" name="TextBox 9"/>
          <p:cNvSpPr txBox="1"/>
          <p:nvPr/>
        </p:nvSpPr>
        <p:spPr>
          <a:xfrm>
            <a:off x="248542" y="4129747"/>
            <a:ext cx="4323458" cy="338554"/>
          </a:xfrm>
          <a:prstGeom prst="rect">
            <a:avLst/>
          </a:prstGeom>
          <a:noFill/>
        </p:spPr>
        <p:txBody>
          <a:bodyPr wrap="square" rtlCol="0">
            <a:spAutoFit/>
          </a:bodyPr>
          <a:lstStyle/>
          <a:p>
            <a:r>
              <a:rPr lang="en-US" sz="800" dirty="0">
                <a:solidFill>
                  <a:schemeClr val="bg2">
                    <a:lumMod val="50000"/>
                  </a:schemeClr>
                </a:solidFill>
              </a:rPr>
              <a:t>Source:  CT Teachers’ Retirement System Active Teachers’ Handbook, July 2018 </a:t>
            </a:r>
            <a:r>
              <a:rPr lang="en-US" sz="800" dirty="0">
                <a:hlinkClick r:id="rId3"/>
              </a:rPr>
              <a:t>https://portal.ct.gov/-/media/TRB/Content/ActiveInactive/AI_HANDBOOK.pdf?la=en</a:t>
            </a:r>
            <a:r>
              <a:rPr lang="en-US" sz="800" dirty="0"/>
              <a:t> </a:t>
            </a:r>
            <a:endParaRPr lang="en-US" sz="800" dirty="0">
              <a:solidFill>
                <a:schemeClr val="bg2">
                  <a:lumMod val="50000"/>
                </a:schemeClr>
              </a:solidFill>
            </a:endParaRPr>
          </a:p>
        </p:txBody>
      </p:sp>
      <p:graphicFrame>
        <p:nvGraphicFramePr>
          <p:cNvPr id="14" name="Table 13">
            <a:extLst>
              <a:ext uri="{FF2B5EF4-FFF2-40B4-BE49-F238E27FC236}">
                <a16:creationId xmlns:a16="http://schemas.microsoft.com/office/drawing/2014/main" id="{1C05D414-7153-5F41-BABF-5013A082C0F5}"/>
              </a:ext>
            </a:extLst>
          </p:cNvPr>
          <p:cNvGraphicFramePr>
            <a:graphicFrameLocks noGrp="1"/>
          </p:cNvGraphicFramePr>
          <p:nvPr>
            <p:extLst>
              <p:ext uri="{D42A27DB-BD31-4B8C-83A1-F6EECF244321}">
                <p14:modId xmlns:p14="http://schemas.microsoft.com/office/powerpoint/2010/main" val="3082609225"/>
              </p:ext>
            </p:extLst>
          </p:nvPr>
        </p:nvGraphicFramePr>
        <p:xfrm>
          <a:off x="1776371" y="1895135"/>
          <a:ext cx="5591258" cy="1778379"/>
        </p:xfrm>
        <a:graphic>
          <a:graphicData uri="http://schemas.openxmlformats.org/drawingml/2006/table">
            <a:tbl>
              <a:tblPr firstCol="1">
                <a:tableStyleId>{8EC20E35-A176-4012-BC5E-935CFFF8708E}</a:tableStyleId>
              </a:tblPr>
              <a:tblGrid>
                <a:gridCol w="2489986">
                  <a:extLst>
                    <a:ext uri="{9D8B030D-6E8A-4147-A177-3AD203B41FA5}">
                      <a16:colId xmlns:a16="http://schemas.microsoft.com/office/drawing/2014/main" val="674495515"/>
                    </a:ext>
                  </a:extLst>
                </a:gridCol>
                <a:gridCol w="3101272">
                  <a:extLst>
                    <a:ext uri="{9D8B030D-6E8A-4147-A177-3AD203B41FA5}">
                      <a16:colId xmlns:a16="http://schemas.microsoft.com/office/drawing/2014/main" val="321314226"/>
                    </a:ext>
                  </a:extLst>
                </a:gridCol>
              </a:tblGrid>
              <a:tr h="574111">
                <a:tc>
                  <a:txBody>
                    <a:bodyPr/>
                    <a:lstStyle/>
                    <a:p>
                      <a:pPr algn="l" fontAlgn="b"/>
                      <a:r>
                        <a:rPr lang="en-US" sz="1200" u="none" strike="noStrike" dirty="0">
                          <a:effectLst/>
                        </a:rPr>
                        <a:t>Age and Service Requirement</a:t>
                      </a:r>
                      <a:endParaRPr lang="en-US" sz="1200" b="0" i="0" u="none" strike="noStrike" dirty="0">
                        <a:solidFill>
                          <a:srgbClr val="000000"/>
                        </a:solidFill>
                        <a:effectLst/>
                        <a:latin typeface="Calibri" panose="020F0502020204030204" pitchFamily="34" charset="0"/>
                      </a:endParaRPr>
                    </a:p>
                  </a:txBody>
                  <a:tcPr marL="34290" marR="34290" marT="34290" marB="34290" anchor="ctr">
                    <a:lnB w="12700" cap="flat" cmpd="sng" algn="ctr">
                      <a:solidFill>
                        <a:schemeClr val="bg1"/>
                      </a:solidFill>
                      <a:prstDash val="solid"/>
                      <a:round/>
                      <a:headEnd type="none" w="med" len="med"/>
                      <a:tailEnd type="none" w="med" len="med"/>
                    </a:lnB>
                  </a:tcPr>
                </a:tc>
                <a:tc>
                  <a:txBody>
                    <a:bodyPr/>
                    <a:lstStyle/>
                    <a:p>
                      <a:pPr marL="0" indent="0" algn="l" fontAlgn="b">
                        <a:buFont typeface="Arial" panose="020B0604020202020204" pitchFamily="34" charset="0"/>
                        <a:buNone/>
                      </a:pPr>
                      <a:r>
                        <a:rPr lang="en-US" sz="1200" u="none" strike="noStrike" dirty="0">
                          <a:solidFill>
                            <a:schemeClr val="accent3"/>
                          </a:solidFill>
                          <a:effectLst/>
                        </a:rPr>
                        <a:t>Age 60+ and 10-19 years of service </a:t>
                      </a:r>
                    </a:p>
                  </a:txBody>
                  <a:tcPr marL="34290" marR="34290" marT="34290" marB="34290" anchor="ctr">
                    <a:lnB w="12700" cap="flat" cmpd="sng" algn="ctr">
                      <a:solidFill>
                        <a:schemeClr val="bg1">
                          <a:lumMod val="50000"/>
                        </a:schemeClr>
                      </a:solidFill>
                      <a:prstDash val="solid"/>
                      <a:round/>
                      <a:headEnd type="none" w="med" len="med"/>
                      <a:tailEnd type="none" w="med" len="med"/>
                    </a:lnB>
                  </a:tcPr>
                </a:tc>
                <a:extLst>
                  <a:ext uri="{0D108BD9-81ED-4DB2-BD59-A6C34878D82A}">
                    <a16:rowId xmlns:a16="http://schemas.microsoft.com/office/drawing/2014/main" val="4017528324"/>
                  </a:ext>
                </a:extLst>
              </a:tr>
              <a:tr h="425036">
                <a:tc>
                  <a:txBody>
                    <a:bodyPr/>
                    <a:lstStyle/>
                    <a:p>
                      <a:pPr marL="0" indent="0" algn="l" fontAlgn="b">
                        <a:buFont typeface="Arial" panose="020B0604020202020204" pitchFamily="34" charset="0"/>
                        <a:buNone/>
                      </a:pPr>
                      <a:r>
                        <a:rPr lang="en-US" sz="1200" u="none" strike="noStrike" dirty="0">
                          <a:effectLst/>
                        </a:rPr>
                        <a:t>Benefit Multiplier</a:t>
                      </a:r>
                      <a:endParaRPr lang="en-US" sz="1200" b="0" i="0" u="none" strike="noStrike" dirty="0">
                        <a:solidFill>
                          <a:srgbClr val="000000"/>
                        </a:solidFill>
                        <a:effectLst/>
                        <a:latin typeface="Calibri" panose="020F0502020204030204" pitchFamily="34" charset="0"/>
                      </a:endParaRPr>
                    </a:p>
                  </a:txBody>
                  <a:tcPr marL="34290" marR="34290" marT="34290" marB="34290" anchor="ct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indent="0" algn="l" fontAlgn="b">
                        <a:buFont typeface="Arial" panose="020B0604020202020204" pitchFamily="34" charset="0"/>
                        <a:buNone/>
                      </a:pPr>
                      <a:r>
                        <a:rPr lang="en-US" sz="1200" u="none" strike="noStrike" dirty="0">
                          <a:solidFill>
                            <a:schemeClr val="accent3"/>
                          </a:solidFill>
                          <a:effectLst/>
                        </a:rPr>
                        <a:t>Years of service ÷ 10</a:t>
                      </a:r>
                    </a:p>
                  </a:txBody>
                  <a:tcPr marL="34290" marR="34290" marT="34290" marB="34290" anchor="ct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extLst>
                  <a:ext uri="{0D108BD9-81ED-4DB2-BD59-A6C34878D82A}">
                    <a16:rowId xmlns:a16="http://schemas.microsoft.com/office/drawing/2014/main" val="2452164423"/>
                  </a:ext>
                </a:extLst>
              </a:tr>
              <a:tr h="389616">
                <a:tc>
                  <a:txBody>
                    <a:bodyPr/>
                    <a:lstStyle/>
                    <a:p>
                      <a:pPr algn="l" fontAlgn="b"/>
                      <a:r>
                        <a:rPr lang="en-US" sz="1200" u="none" strike="noStrike" dirty="0">
                          <a:effectLst/>
                        </a:rPr>
                        <a:t>Final Average Salary</a:t>
                      </a:r>
                      <a:endParaRPr lang="en-US" sz="1200" b="0" i="0" u="none" strike="noStrike" dirty="0">
                        <a:solidFill>
                          <a:srgbClr val="000000"/>
                        </a:solidFill>
                        <a:effectLst/>
                        <a:latin typeface="Calibri" panose="020F0502020204030204" pitchFamily="34" charset="0"/>
                      </a:endParaRPr>
                    </a:p>
                  </a:txBody>
                  <a:tcPr marL="34290" marR="34290" marT="34290" marB="34290" anchor="ct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b"/>
                      <a:r>
                        <a:rPr lang="en-US" sz="1200" u="none" strike="noStrike" dirty="0">
                          <a:solidFill>
                            <a:schemeClr val="accent3"/>
                          </a:solidFill>
                          <a:effectLst/>
                        </a:rPr>
                        <a:t>Three highest-paid years</a:t>
                      </a:r>
                      <a:endParaRPr lang="en-US" sz="1200" b="0" i="0" u="none" strike="noStrike" dirty="0">
                        <a:solidFill>
                          <a:schemeClr val="accent3"/>
                        </a:solidFill>
                        <a:effectLst/>
                        <a:latin typeface="Calibri" panose="020F0502020204030204" pitchFamily="34" charset="0"/>
                      </a:endParaRPr>
                    </a:p>
                  </a:txBody>
                  <a:tcPr marL="34290" marR="34290" marT="34290" marB="34290" anchor="ct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extLst>
                  <a:ext uri="{0D108BD9-81ED-4DB2-BD59-A6C34878D82A}">
                    <a16:rowId xmlns:a16="http://schemas.microsoft.com/office/drawing/2014/main" val="170997837"/>
                  </a:ext>
                </a:extLst>
              </a:tr>
              <a:tr h="389616">
                <a:tc>
                  <a:txBody>
                    <a:bodyPr/>
                    <a:lstStyle/>
                    <a:p>
                      <a:pPr algn="l" fontAlgn="b"/>
                      <a:r>
                        <a:rPr lang="en-US" sz="1200" u="none" strike="noStrike" dirty="0">
                          <a:effectLst/>
                        </a:rPr>
                        <a:t>Vested</a:t>
                      </a:r>
                      <a:endParaRPr lang="en-US" sz="1200" b="0" i="0" u="none" strike="noStrike" dirty="0">
                        <a:solidFill>
                          <a:srgbClr val="000000"/>
                        </a:solidFill>
                        <a:effectLst/>
                        <a:latin typeface="Calibri" panose="020F0502020204030204" pitchFamily="34" charset="0"/>
                      </a:endParaRPr>
                    </a:p>
                  </a:txBody>
                  <a:tcPr marL="34290" marR="34290" marT="34290" marB="34290" anchor="ctr">
                    <a:lnT w="12700" cap="flat" cmpd="sng" algn="ctr">
                      <a:solidFill>
                        <a:schemeClr val="bg1"/>
                      </a:solidFill>
                      <a:prstDash val="solid"/>
                      <a:round/>
                      <a:headEnd type="none" w="med" len="med"/>
                      <a:tailEnd type="none" w="med" len="med"/>
                    </a:lnT>
                  </a:tcPr>
                </a:tc>
                <a:tc>
                  <a:txBody>
                    <a:bodyPr/>
                    <a:lstStyle/>
                    <a:p>
                      <a:pPr algn="l" fontAlgn="b"/>
                      <a:r>
                        <a:rPr lang="en-US" sz="1200" u="none" strike="noStrike" dirty="0">
                          <a:solidFill>
                            <a:schemeClr val="accent3"/>
                          </a:solidFill>
                          <a:effectLst/>
                        </a:rPr>
                        <a:t>10 years of service</a:t>
                      </a:r>
                      <a:endParaRPr lang="en-US" sz="1200" b="0" i="0" u="none" strike="noStrike" dirty="0">
                        <a:solidFill>
                          <a:schemeClr val="accent3"/>
                        </a:solidFill>
                        <a:effectLst/>
                        <a:latin typeface="Calibri" panose="020F0502020204030204" pitchFamily="34" charset="0"/>
                      </a:endParaRPr>
                    </a:p>
                  </a:txBody>
                  <a:tcPr marL="34290" marR="34290" marT="34290" marB="34290" anchor="ctr">
                    <a:lnT w="12700" cap="flat" cmpd="sng" algn="ctr">
                      <a:solidFill>
                        <a:schemeClr val="bg1">
                          <a:lumMod val="50000"/>
                        </a:schemeClr>
                      </a:solidFill>
                      <a:prstDash val="solid"/>
                      <a:round/>
                      <a:headEnd type="none" w="med" len="med"/>
                      <a:tailEnd type="none" w="med" len="med"/>
                    </a:lnT>
                  </a:tcPr>
                </a:tc>
                <a:extLst>
                  <a:ext uri="{0D108BD9-81ED-4DB2-BD59-A6C34878D82A}">
                    <a16:rowId xmlns:a16="http://schemas.microsoft.com/office/drawing/2014/main" val="3238796713"/>
                  </a:ext>
                </a:extLst>
              </a:tr>
            </a:tbl>
          </a:graphicData>
        </a:graphic>
      </p:graphicFrame>
    </p:spTree>
    <p:extLst>
      <p:ext uri="{BB962C8B-B14F-4D97-AF65-F5344CB8AC3E}">
        <p14:creationId xmlns:p14="http://schemas.microsoft.com/office/powerpoint/2010/main" val="1211308269"/>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Connecticut Teachers' Retirement System </a:t>
            </a:r>
          </a:p>
        </p:txBody>
      </p:sp>
      <p:sp>
        <p:nvSpPr>
          <p:cNvPr id="3" name="Content Placeholder 2">
            <a:extLst>
              <a:ext uri="{FF2B5EF4-FFF2-40B4-BE49-F238E27FC236}">
                <a16:creationId xmlns:a16="http://schemas.microsoft.com/office/drawing/2014/main" id="{D69D82D2-0083-7347-A3E9-FAEA9EF58C31}"/>
              </a:ext>
            </a:extLst>
          </p:cNvPr>
          <p:cNvSpPr>
            <a:spLocks noGrp="1"/>
          </p:cNvSpPr>
          <p:nvPr>
            <p:ph idx="1"/>
          </p:nvPr>
        </p:nvSpPr>
        <p:spPr/>
        <p:txBody>
          <a:bodyPr/>
          <a:lstStyle/>
          <a:p>
            <a:pPr marL="0" indent="0">
              <a:spcBef>
                <a:spcPts val="0"/>
              </a:spcBef>
              <a:buNone/>
            </a:pPr>
            <a:r>
              <a:rPr lang="en-US" sz="1600" b="1" dirty="0">
                <a:solidFill>
                  <a:schemeClr val="bg2">
                    <a:lumMod val="50000"/>
                  </a:schemeClr>
                </a:solidFill>
              </a:rPr>
              <a:t>Example #3 – </a:t>
            </a:r>
            <a:r>
              <a:rPr lang="en-US" sz="1600" dirty="0">
                <a:solidFill>
                  <a:schemeClr val="bg2">
                    <a:lumMod val="50000"/>
                  </a:schemeClr>
                </a:solidFill>
              </a:rPr>
              <a:t>Chris, age 62</a:t>
            </a:r>
          </a:p>
          <a:p>
            <a:pPr marL="0" indent="0">
              <a:spcBef>
                <a:spcPts val="0"/>
              </a:spcBef>
              <a:buNone/>
            </a:pPr>
            <a:r>
              <a:rPr lang="en-US" sz="1600" b="1" dirty="0">
                <a:solidFill>
                  <a:schemeClr val="bg2">
                    <a:lumMod val="50000"/>
                  </a:schemeClr>
                </a:solidFill>
                <a:latin typeface="Calibri" panose="020F0502020204030204" pitchFamily="34" charset="0"/>
              </a:rPr>
              <a:t>Years of service </a:t>
            </a:r>
            <a:r>
              <a:rPr lang="en-US" sz="1600" dirty="0">
                <a:solidFill>
                  <a:schemeClr val="bg2">
                    <a:lumMod val="50000"/>
                  </a:schemeClr>
                </a:solidFill>
              </a:rPr>
              <a:t>= 15.2</a:t>
            </a:r>
          </a:p>
          <a:p>
            <a:pPr marL="0" indent="0">
              <a:spcBef>
                <a:spcPts val="0"/>
              </a:spcBef>
              <a:buNone/>
            </a:pPr>
            <a:r>
              <a:rPr lang="en-US" sz="1600" b="1" dirty="0">
                <a:solidFill>
                  <a:schemeClr val="bg2">
                    <a:lumMod val="50000"/>
                  </a:schemeClr>
                </a:solidFill>
                <a:latin typeface="Calibri" panose="020F0502020204030204" pitchFamily="34" charset="0"/>
              </a:rPr>
              <a:t>Final average salary </a:t>
            </a:r>
            <a:r>
              <a:rPr lang="en-US" sz="1600" dirty="0">
                <a:solidFill>
                  <a:schemeClr val="bg2">
                    <a:lumMod val="50000"/>
                  </a:schemeClr>
                </a:solidFill>
              </a:rPr>
              <a:t>= $100,000</a:t>
            </a:r>
          </a:p>
        </p:txBody>
      </p:sp>
      <p:sp>
        <p:nvSpPr>
          <p:cNvPr id="8" name="Text Placeholder 7">
            <a:extLst>
              <a:ext uri="{FF2B5EF4-FFF2-40B4-BE49-F238E27FC236}">
                <a16:creationId xmlns:a16="http://schemas.microsoft.com/office/drawing/2014/main" id="{86A8138B-6548-2749-848A-7F80BE131A9E}"/>
              </a:ext>
            </a:extLst>
          </p:cNvPr>
          <p:cNvSpPr>
            <a:spLocks noGrp="1"/>
          </p:cNvSpPr>
          <p:nvPr>
            <p:ph type="body" sz="quarter" idx="12"/>
          </p:nvPr>
        </p:nvSpPr>
        <p:spPr/>
        <p:txBody>
          <a:bodyPr/>
          <a:lstStyle/>
          <a:p>
            <a:endParaRPr lang="en-US"/>
          </a:p>
        </p:txBody>
      </p:sp>
      <p:sp>
        <p:nvSpPr>
          <p:cNvPr id="9" name="Text Placeholder 8">
            <a:extLst>
              <a:ext uri="{FF2B5EF4-FFF2-40B4-BE49-F238E27FC236}">
                <a16:creationId xmlns:a16="http://schemas.microsoft.com/office/drawing/2014/main" id="{A4129A71-F8C8-F34C-A431-3ECCC4DA7C64}"/>
              </a:ext>
            </a:extLst>
          </p:cNvPr>
          <p:cNvSpPr>
            <a:spLocks noGrp="1"/>
          </p:cNvSpPr>
          <p:nvPr>
            <p:ph type="body" sz="quarter" idx="13"/>
          </p:nvPr>
        </p:nvSpPr>
        <p:spPr/>
        <p:txBody>
          <a:bodyPr/>
          <a:lstStyle/>
          <a:p>
            <a:r>
              <a:rPr lang="en-US" dirty="0"/>
              <a:t>Retirement Benefits – Pro-ratable Retirement Calculation</a:t>
            </a:r>
          </a:p>
        </p:txBody>
      </p:sp>
      <p:sp>
        <p:nvSpPr>
          <p:cNvPr id="4" name="Footer Placeholder 3"/>
          <p:cNvSpPr>
            <a:spLocks noGrp="1"/>
          </p:cNvSpPr>
          <p:nvPr>
            <p:ph type="ftr" sz="quarter" idx="3"/>
          </p:nvPr>
        </p:nvSpPr>
        <p:spPr/>
        <p:txBody>
          <a:bodyPr/>
          <a:lstStyle/>
          <a:p>
            <a:r>
              <a:rPr lang="en-US" dirty="0"/>
              <a:t>47-10780-30</a:t>
            </a:r>
          </a:p>
        </p:txBody>
      </p:sp>
      <p:sp>
        <p:nvSpPr>
          <p:cNvPr id="5" name="Date Placeholder 4"/>
          <p:cNvSpPr>
            <a:spLocks noGrp="1"/>
          </p:cNvSpPr>
          <p:nvPr>
            <p:ph type="dt" sz="half" idx="2"/>
          </p:nvPr>
        </p:nvSpPr>
        <p:spPr/>
        <p:txBody>
          <a:bodyPr/>
          <a:lstStyle/>
          <a:p>
            <a:r>
              <a:rPr lang="en-US"/>
              <a:t>2024/11/14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13</a:t>
            </a:fld>
            <a:endParaRPr lang="en-US" dirty="0"/>
          </a:p>
        </p:txBody>
      </p:sp>
      <p:sp>
        <p:nvSpPr>
          <p:cNvPr id="10" name="TextBox 9"/>
          <p:cNvSpPr txBox="1"/>
          <p:nvPr/>
        </p:nvSpPr>
        <p:spPr>
          <a:xfrm>
            <a:off x="234370" y="4205033"/>
            <a:ext cx="4332502" cy="338554"/>
          </a:xfrm>
          <a:prstGeom prst="rect">
            <a:avLst/>
          </a:prstGeom>
          <a:noFill/>
        </p:spPr>
        <p:txBody>
          <a:bodyPr wrap="square" rtlCol="0">
            <a:spAutoFit/>
          </a:bodyPr>
          <a:lstStyle/>
          <a:p>
            <a:r>
              <a:rPr lang="en-US" sz="800" dirty="0">
                <a:solidFill>
                  <a:schemeClr val="bg2">
                    <a:lumMod val="50000"/>
                  </a:schemeClr>
                </a:solidFill>
              </a:rPr>
              <a:t>Source:  CT Teachers’ Retirement System Active Teachers’ Handbook, July 2018 </a:t>
            </a:r>
            <a:r>
              <a:rPr lang="en-US" sz="800" dirty="0">
                <a:hlinkClick r:id="rId3"/>
              </a:rPr>
              <a:t>https://portal.ct.gov/-/media/TRB/Content/ActiveInactive/AI_HANDBOOK.pdf?la=en</a:t>
            </a:r>
            <a:r>
              <a:rPr lang="en-US" sz="800" dirty="0"/>
              <a:t> </a:t>
            </a:r>
            <a:endParaRPr lang="en-US" sz="800" dirty="0">
              <a:solidFill>
                <a:schemeClr val="bg2">
                  <a:lumMod val="50000"/>
                </a:schemeClr>
              </a:solidFill>
            </a:endParaRPr>
          </a:p>
        </p:txBody>
      </p:sp>
      <p:grpSp>
        <p:nvGrpSpPr>
          <p:cNvPr id="18" name="Group 17">
            <a:extLst>
              <a:ext uri="{FF2B5EF4-FFF2-40B4-BE49-F238E27FC236}">
                <a16:creationId xmlns:a16="http://schemas.microsoft.com/office/drawing/2014/main" id="{A3C661EC-65F3-7043-A694-4A347E3BACB3}"/>
              </a:ext>
            </a:extLst>
          </p:cNvPr>
          <p:cNvGrpSpPr/>
          <p:nvPr/>
        </p:nvGrpSpPr>
        <p:grpSpPr>
          <a:xfrm>
            <a:off x="739768" y="2590593"/>
            <a:ext cx="7664463" cy="1406313"/>
            <a:chOff x="751510" y="1680478"/>
            <a:chExt cx="10219283" cy="1875084"/>
          </a:xfrm>
        </p:grpSpPr>
        <p:graphicFrame>
          <p:nvGraphicFramePr>
            <p:cNvPr id="19" name="Diagram 18">
              <a:extLst>
                <a:ext uri="{FF2B5EF4-FFF2-40B4-BE49-F238E27FC236}">
                  <a16:creationId xmlns:a16="http://schemas.microsoft.com/office/drawing/2014/main" id="{8433FDD9-5C05-1A49-AB21-06580778DC0B}"/>
                </a:ext>
              </a:extLst>
            </p:cNvPr>
            <p:cNvGraphicFramePr/>
            <p:nvPr>
              <p:extLst>
                <p:ext uri="{D42A27DB-BD31-4B8C-83A1-F6EECF244321}">
                  <p14:modId xmlns:p14="http://schemas.microsoft.com/office/powerpoint/2010/main" val="2271991561"/>
                </p:ext>
              </p:extLst>
            </p:nvPr>
          </p:nvGraphicFramePr>
          <p:xfrm>
            <a:off x="751511" y="1680478"/>
            <a:ext cx="10214966" cy="187508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0" name="Freeform 19">
              <a:extLst>
                <a:ext uri="{FF2B5EF4-FFF2-40B4-BE49-F238E27FC236}">
                  <a16:creationId xmlns:a16="http://schemas.microsoft.com/office/drawing/2014/main" id="{D5DC2EDD-1E79-E041-B156-5A400E88CC2A}"/>
                </a:ext>
              </a:extLst>
            </p:cNvPr>
            <p:cNvSpPr/>
            <p:nvPr/>
          </p:nvSpPr>
          <p:spPr>
            <a:xfrm>
              <a:off x="751510" y="3076498"/>
              <a:ext cx="1980361" cy="448491"/>
            </a:xfrm>
            <a:custGeom>
              <a:avLst/>
              <a:gdLst>
                <a:gd name="connsiteX0" fmla="*/ 0 w 1551946"/>
                <a:gd name="connsiteY0" fmla="*/ 0 h 448490"/>
                <a:gd name="connsiteX1" fmla="*/ 1551946 w 1551946"/>
                <a:gd name="connsiteY1" fmla="*/ 0 h 448490"/>
                <a:gd name="connsiteX2" fmla="*/ 1551946 w 1551946"/>
                <a:gd name="connsiteY2" fmla="*/ 448490 h 448490"/>
                <a:gd name="connsiteX3" fmla="*/ 0 w 1551946"/>
                <a:gd name="connsiteY3" fmla="*/ 448490 h 448490"/>
                <a:gd name="connsiteX4" fmla="*/ 0 w 1551946"/>
                <a:gd name="connsiteY4" fmla="*/ 0 h 4484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1946" h="448490">
                  <a:moveTo>
                    <a:pt x="0" y="0"/>
                  </a:moveTo>
                  <a:lnTo>
                    <a:pt x="1551946" y="0"/>
                  </a:lnTo>
                  <a:lnTo>
                    <a:pt x="1551946" y="448490"/>
                  </a:lnTo>
                  <a:lnTo>
                    <a:pt x="0" y="448490"/>
                  </a:lnTo>
                  <a:lnTo>
                    <a:pt x="0" y="0"/>
                  </a:lnTo>
                  <a:close/>
                </a:path>
              </a:pathLst>
            </a:custGeom>
            <a:solidFill>
              <a:schemeClr val="accent2"/>
            </a:solidFill>
            <a:effectLst/>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45720" tIns="45720" rIns="45720" bIns="45720" numCol="1" spcCol="1270" anchor="ctr" anchorCtr="0">
              <a:noAutofit/>
            </a:bodyPr>
            <a:lstStyle/>
            <a:p>
              <a:pPr algn="ctr" defTabSz="533400">
                <a:lnSpc>
                  <a:spcPct val="90000"/>
                </a:lnSpc>
                <a:spcBef>
                  <a:spcPct val="0"/>
                </a:spcBef>
                <a:spcAft>
                  <a:spcPct val="35000"/>
                </a:spcAft>
              </a:pPr>
              <a:r>
                <a:rPr lang="en-US" sz="1013" dirty="0"/>
                <a:t>1.52%</a:t>
              </a:r>
            </a:p>
          </p:txBody>
        </p:sp>
        <p:sp>
          <p:nvSpPr>
            <p:cNvPr id="21" name="Freeform 20">
              <a:extLst>
                <a:ext uri="{FF2B5EF4-FFF2-40B4-BE49-F238E27FC236}">
                  <a16:creationId xmlns:a16="http://schemas.microsoft.com/office/drawing/2014/main" id="{068F8A72-788E-F045-BC32-BE03DCFD0001}"/>
                </a:ext>
              </a:extLst>
            </p:cNvPr>
            <p:cNvSpPr/>
            <p:nvPr/>
          </p:nvSpPr>
          <p:spPr>
            <a:xfrm>
              <a:off x="3501482" y="3076498"/>
              <a:ext cx="1991358" cy="448491"/>
            </a:xfrm>
            <a:custGeom>
              <a:avLst/>
              <a:gdLst>
                <a:gd name="connsiteX0" fmla="*/ 0 w 1551946"/>
                <a:gd name="connsiteY0" fmla="*/ 0 h 448490"/>
                <a:gd name="connsiteX1" fmla="*/ 1551946 w 1551946"/>
                <a:gd name="connsiteY1" fmla="*/ 0 h 448490"/>
                <a:gd name="connsiteX2" fmla="*/ 1551946 w 1551946"/>
                <a:gd name="connsiteY2" fmla="*/ 448490 h 448490"/>
                <a:gd name="connsiteX3" fmla="*/ 0 w 1551946"/>
                <a:gd name="connsiteY3" fmla="*/ 448490 h 448490"/>
                <a:gd name="connsiteX4" fmla="*/ 0 w 1551946"/>
                <a:gd name="connsiteY4" fmla="*/ 0 h 4484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1946" h="448490">
                  <a:moveTo>
                    <a:pt x="0" y="0"/>
                  </a:moveTo>
                  <a:lnTo>
                    <a:pt x="1551946" y="0"/>
                  </a:lnTo>
                  <a:lnTo>
                    <a:pt x="1551946" y="448490"/>
                  </a:lnTo>
                  <a:lnTo>
                    <a:pt x="0" y="448490"/>
                  </a:lnTo>
                  <a:lnTo>
                    <a:pt x="0" y="0"/>
                  </a:lnTo>
                  <a:close/>
                </a:path>
              </a:pathLst>
            </a:custGeom>
            <a:solidFill>
              <a:schemeClr val="accent2"/>
            </a:solidFill>
            <a:effectLst/>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45720" tIns="45720" rIns="45720" bIns="45720" numCol="1" spcCol="1270" anchor="ctr" anchorCtr="0">
              <a:noAutofit/>
            </a:bodyPr>
            <a:lstStyle/>
            <a:p>
              <a:pPr algn="ctr" defTabSz="533400">
                <a:lnSpc>
                  <a:spcPct val="90000"/>
                </a:lnSpc>
                <a:spcBef>
                  <a:spcPct val="0"/>
                </a:spcBef>
                <a:spcAft>
                  <a:spcPct val="35000"/>
                </a:spcAft>
              </a:pPr>
              <a:r>
                <a:rPr lang="en-US" sz="1013" dirty="0"/>
                <a:t>15.2</a:t>
              </a:r>
            </a:p>
          </p:txBody>
        </p:sp>
        <p:sp>
          <p:nvSpPr>
            <p:cNvPr id="22" name="Freeform 21">
              <a:extLst>
                <a:ext uri="{FF2B5EF4-FFF2-40B4-BE49-F238E27FC236}">
                  <a16:creationId xmlns:a16="http://schemas.microsoft.com/office/drawing/2014/main" id="{127F7414-602A-8E4B-BE07-F920CD3D4695}"/>
                </a:ext>
              </a:extLst>
            </p:cNvPr>
            <p:cNvSpPr/>
            <p:nvPr/>
          </p:nvSpPr>
          <p:spPr>
            <a:xfrm>
              <a:off x="6240459" y="3076498"/>
              <a:ext cx="1991358" cy="448491"/>
            </a:xfrm>
            <a:custGeom>
              <a:avLst/>
              <a:gdLst>
                <a:gd name="connsiteX0" fmla="*/ 0 w 1551946"/>
                <a:gd name="connsiteY0" fmla="*/ 0 h 448490"/>
                <a:gd name="connsiteX1" fmla="*/ 1551946 w 1551946"/>
                <a:gd name="connsiteY1" fmla="*/ 0 h 448490"/>
                <a:gd name="connsiteX2" fmla="*/ 1551946 w 1551946"/>
                <a:gd name="connsiteY2" fmla="*/ 448490 h 448490"/>
                <a:gd name="connsiteX3" fmla="*/ 0 w 1551946"/>
                <a:gd name="connsiteY3" fmla="*/ 448490 h 448490"/>
                <a:gd name="connsiteX4" fmla="*/ 0 w 1551946"/>
                <a:gd name="connsiteY4" fmla="*/ 0 h 4484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1946" h="448490">
                  <a:moveTo>
                    <a:pt x="0" y="0"/>
                  </a:moveTo>
                  <a:lnTo>
                    <a:pt x="1551946" y="0"/>
                  </a:lnTo>
                  <a:lnTo>
                    <a:pt x="1551946" y="448490"/>
                  </a:lnTo>
                  <a:lnTo>
                    <a:pt x="0" y="448490"/>
                  </a:lnTo>
                  <a:lnTo>
                    <a:pt x="0" y="0"/>
                  </a:lnTo>
                  <a:close/>
                </a:path>
              </a:pathLst>
            </a:custGeom>
            <a:solidFill>
              <a:schemeClr val="accent2"/>
            </a:solidFill>
            <a:effectLst/>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45720" tIns="45720" rIns="45720" bIns="45720" numCol="1" spcCol="1270" anchor="ctr" anchorCtr="0">
              <a:noAutofit/>
            </a:bodyPr>
            <a:lstStyle/>
            <a:p>
              <a:pPr algn="ctr" defTabSz="533400">
                <a:lnSpc>
                  <a:spcPct val="90000"/>
                </a:lnSpc>
                <a:spcBef>
                  <a:spcPct val="0"/>
                </a:spcBef>
                <a:spcAft>
                  <a:spcPct val="35000"/>
                </a:spcAft>
              </a:pPr>
              <a:r>
                <a:rPr lang="en-US" sz="1013" dirty="0"/>
                <a:t>$100,000</a:t>
              </a:r>
            </a:p>
          </p:txBody>
        </p:sp>
        <p:sp>
          <p:nvSpPr>
            <p:cNvPr id="24" name="Freeform 23">
              <a:extLst>
                <a:ext uri="{FF2B5EF4-FFF2-40B4-BE49-F238E27FC236}">
                  <a16:creationId xmlns:a16="http://schemas.microsoft.com/office/drawing/2014/main" id="{431FE87B-A299-8B43-AAE8-D1D2F1080411}"/>
                </a:ext>
              </a:extLst>
            </p:cNvPr>
            <p:cNvSpPr/>
            <p:nvPr/>
          </p:nvSpPr>
          <p:spPr>
            <a:xfrm>
              <a:off x="8979435" y="3076498"/>
              <a:ext cx="1991358" cy="448491"/>
            </a:xfrm>
            <a:custGeom>
              <a:avLst/>
              <a:gdLst>
                <a:gd name="connsiteX0" fmla="*/ 0 w 1551946"/>
                <a:gd name="connsiteY0" fmla="*/ 0 h 448490"/>
                <a:gd name="connsiteX1" fmla="*/ 1551946 w 1551946"/>
                <a:gd name="connsiteY1" fmla="*/ 0 h 448490"/>
                <a:gd name="connsiteX2" fmla="*/ 1551946 w 1551946"/>
                <a:gd name="connsiteY2" fmla="*/ 448490 h 448490"/>
                <a:gd name="connsiteX3" fmla="*/ 0 w 1551946"/>
                <a:gd name="connsiteY3" fmla="*/ 448490 h 448490"/>
                <a:gd name="connsiteX4" fmla="*/ 0 w 1551946"/>
                <a:gd name="connsiteY4" fmla="*/ 0 h 4484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1946" h="448490">
                  <a:moveTo>
                    <a:pt x="0" y="0"/>
                  </a:moveTo>
                  <a:lnTo>
                    <a:pt x="1551946" y="0"/>
                  </a:lnTo>
                  <a:lnTo>
                    <a:pt x="1551946" y="448490"/>
                  </a:lnTo>
                  <a:lnTo>
                    <a:pt x="0" y="448490"/>
                  </a:lnTo>
                  <a:lnTo>
                    <a:pt x="0" y="0"/>
                  </a:lnTo>
                  <a:close/>
                </a:path>
              </a:pathLst>
            </a:custGeom>
            <a:solidFill>
              <a:schemeClr val="accent2"/>
            </a:solidFill>
            <a:effectLst/>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45720" tIns="45720" rIns="45720" bIns="45720" numCol="1" spcCol="1270" anchor="ctr" anchorCtr="0">
              <a:noAutofit/>
            </a:bodyPr>
            <a:lstStyle/>
            <a:p>
              <a:pPr algn="ctr" defTabSz="533400">
                <a:lnSpc>
                  <a:spcPct val="90000"/>
                </a:lnSpc>
                <a:spcBef>
                  <a:spcPct val="0"/>
                </a:spcBef>
                <a:spcAft>
                  <a:spcPct val="35000"/>
                </a:spcAft>
              </a:pPr>
              <a:r>
                <a:rPr lang="en-US" sz="1013" dirty="0"/>
                <a:t>$1,925.33/mo</a:t>
              </a:r>
            </a:p>
          </p:txBody>
        </p:sp>
      </p:grpSp>
    </p:spTree>
    <p:extLst>
      <p:ext uri="{BB962C8B-B14F-4D97-AF65-F5344CB8AC3E}">
        <p14:creationId xmlns:p14="http://schemas.microsoft.com/office/powerpoint/2010/main" val="3457631554"/>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Connecticut Teachers' Retirement System </a:t>
            </a:r>
          </a:p>
        </p:txBody>
      </p:sp>
      <p:sp>
        <p:nvSpPr>
          <p:cNvPr id="9" name="Text Placeholder 8">
            <a:extLst>
              <a:ext uri="{FF2B5EF4-FFF2-40B4-BE49-F238E27FC236}">
                <a16:creationId xmlns:a16="http://schemas.microsoft.com/office/drawing/2014/main" id="{49953795-8861-B64A-B7B5-AF6D038605E4}"/>
              </a:ext>
            </a:extLst>
          </p:cNvPr>
          <p:cNvSpPr>
            <a:spLocks noGrp="1"/>
          </p:cNvSpPr>
          <p:nvPr>
            <p:ph type="body" sz="quarter" idx="12"/>
          </p:nvPr>
        </p:nvSpPr>
        <p:spPr/>
        <p:txBody>
          <a:bodyPr/>
          <a:lstStyle/>
          <a:p>
            <a:endParaRPr lang="en-US"/>
          </a:p>
        </p:txBody>
      </p:sp>
      <p:sp>
        <p:nvSpPr>
          <p:cNvPr id="11" name="Text Placeholder 10">
            <a:extLst>
              <a:ext uri="{FF2B5EF4-FFF2-40B4-BE49-F238E27FC236}">
                <a16:creationId xmlns:a16="http://schemas.microsoft.com/office/drawing/2014/main" id="{FD97225F-308A-E840-BF3B-C4D008FF4E0E}"/>
              </a:ext>
            </a:extLst>
          </p:cNvPr>
          <p:cNvSpPr>
            <a:spLocks noGrp="1"/>
          </p:cNvSpPr>
          <p:nvPr>
            <p:ph type="body" sz="quarter" idx="13"/>
          </p:nvPr>
        </p:nvSpPr>
        <p:spPr/>
        <p:txBody>
          <a:bodyPr/>
          <a:lstStyle/>
          <a:p>
            <a:r>
              <a:rPr lang="en-US" dirty="0"/>
              <a:t>Retirement Benefits – COLA</a:t>
            </a:r>
          </a:p>
        </p:txBody>
      </p:sp>
      <p:sp>
        <p:nvSpPr>
          <p:cNvPr id="4" name="Footer Placeholder 3"/>
          <p:cNvSpPr>
            <a:spLocks noGrp="1"/>
          </p:cNvSpPr>
          <p:nvPr>
            <p:ph type="ftr" sz="quarter" idx="3"/>
          </p:nvPr>
        </p:nvSpPr>
        <p:spPr/>
        <p:txBody>
          <a:bodyPr/>
          <a:lstStyle/>
          <a:p>
            <a:r>
              <a:rPr lang="en-US" dirty="0"/>
              <a:t>47-10780-30</a:t>
            </a:r>
          </a:p>
        </p:txBody>
      </p:sp>
      <p:sp>
        <p:nvSpPr>
          <p:cNvPr id="5" name="Date Placeholder 4"/>
          <p:cNvSpPr>
            <a:spLocks noGrp="1"/>
          </p:cNvSpPr>
          <p:nvPr>
            <p:ph type="dt" sz="half" idx="2"/>
          </p:nvPr>
        </p:nvSpPr>
        <p:spPr/>
        <p:txBody>
          <a:bodyPr/>
          <a:lstStyle/>
          <a:p>
            <a:r>
              <a:rPr lang="en-US"/>
              <a:t>2024/11/14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14</a:t>
            </a:fld>
            <a:endParaRPr lang="en-US" dirty="0"/>
          </a:p>
        </p:txBody>
      </p:sp>
      <p:sp>
        <p:nvSpPr>
          <p:cNvPr id="10" name="TextBox 9"/>
          <p:cNvSpPr txBox="1"/>
          <p:nvPr/>
        </p:nvSpPr>
        <p:spPr>
          <a:xfrm>
            <a:off x="205705" y="4123415"/>
            <a:ext cx="4732055" cy="338554"/>
          </a:xfrm>
          <a:prstGeom prst="rect">
            <a:avLst/>
          </a:prstGeom>
          <a:noFill/>
        </p:spPr>
        <p:txBody>
          <a:bodyPr wrap="square" rtlCol="0">
            <a:spAutoFit/>
          </a:bodyPr>
          <a:lstStyle/>
          <a:p>
            <a:r>
              <a:rPr lang="en-US" sz="800" dirty="0">
                <a:solidFill>
                  <a:schemeClr val="bg2">
                    <a:lumMod val="50000"/>
                  </a:schemeClr>
                </a:solidFill>
              </a:rPr>
              <a:t>Source:  Connecticut Teachers' Retirement Board, Cost of Living Adjustments for 2019</a:t>
            </a:r>
            <a:br>
              <a:rPr lang="en-US" sz="800" dirty="0">
                <a:solidFill>
                  <a:schemeClr val="bg2">
                    <a:lumMod val="50000"/>
                  </a:schemeClr>
                </a:solidFill>
              </a:rPr>
            </a:br>
            <a:r>
              <a:rPr lang="en-US" sz="800" dirty="0">
                <a:hlinkClick r:id="rId3"/>
              </a:rPr>
              <a:t>https://portal.ct.gov/TRB/Content/Retired/Retired-Menu/Cost-of-Living-Adjustments-for-2019</a:t>
            </a:r>
            <a:r>
              <a:rPr lang="en-US" sz="800" dirty="0"/>
              <a:t> </a:t>
            </a:r>
            <a:endParaRPr lang="en-US" sz="800" dirty="0">
              <a:solidFill>
                <a:schemeClr val="bg2">
                  <a:lumMod val="50000"/>
                </a:schemeClr>
              </a:solidFill>
            </a:endParaRPr>
          </a:p>
        </p:txBody>
      </p:sp>
      <p:graphicFrame>
        <p:nvGraphicFramePr>
          <p:cNvPr id="3" name="Table 2"/>
          <p:cNvGraphicFramePr>
            <a:graphicFrameLocks noGrp="1"/>
          </p:cNvGraphicFramePr>
          <p:nvPr>
            <p:extLst>
              <p:ext uri="{D42A27DB-BD31-4B8C-83A1-F6EECF244321}">
                <p14:modId xmlns:p14="http://schemas.microsoft.com/office/powerpoint/2010/main" val="683699281"/>
              </p:ext>
            </p:extLst>
          </p:nvPr>
        </p:nvGraphicFramePr>
        <p:xfrm>
          <a:off x="1681450" y="1802103"/>
          <a:ext cx="5399538" cy="1931670"/>
        </p:xfrm>
        <a:graphic>
          <a:graphicData uri="http://schemas.openxmlformats.org/drawingml/2006/table">
            <a:tbl>
              <a:tblPr firstRow="1" firstCol="1" bandRow="1">
                <a:tableStyleId>{6E25E649-3F16-4E02-A733-19D2CDBF48F0}</a:tableStyleId>
              </a:tblPr>
              <a:tblGrid>
                <a:gridCol w="3873385">
                  <a:extLst>
                    <a:ext uri="{9D8B030D-6E8A-4147-A177-3AD203B41FA5}">
                      <a16:colId xmlns:a16="http://schemas.microsoft.com/office/drawing/2014/main" val="11093615"/>
                    </a:ext>
                  </a:extLst>
                </a:gridCol>
                <a:gridCol w="1526153">
                  <a:extLst>
                    <a:ext uri="{9D8B030D-6E8A-4147-A177-3AD203B41FA5}">
                      <a16:colId xmlns:a16="http://schemas.microsoft.com/office/drawing/2014/main" val="3618707963"/>
                    </a:ext>
                  </a:extLst>
                </a:gridCol>
              </a:tblGrid>
              <a:tr h="285750">
                <a:tc>
                  <a:txBody>
                    <a:bodyPr/>
                    <a:lstStyle/>
                    <a:p>
                      <a:pPr algn="ctr"/>
                      <a:r>
                        <a:rPr lang="en-US" sz="1000" dirty="0">
                          <a:effectLst/>
                        </a:rPr>
                        <a:t>COLA Group</a:t>
                      </a:r>
                    </a:p>
                  </a:txBody>
                  <a:tcPr marL="34290" marR="34290" marT="34290" marB="34290" anchor="ctr"/>
                </a:tc>
                <a:tc>
                  <a:txBody>
                    <a:bodyPr/>
                    <a:lstStyle/>
                    <a:p>
                      <a:pPr algn="ctr"/>
                      <a:r>
                        <a:rPr lang="en-US" sz="1000" dirty="0">
                          <a:effectLst/>
                        </a:rPr>
                        <a:t>COLA Increase</a:t>
                      </a:r>
                    </a:p>
                  </a:txBody>
                  <a:tcPr marL="34290" marR="34290" marT="34290" marB="34290" anchor="ctr"/>
                </a:tc>
                <a:extLst>
                  <a:ext uri="{0D108BD9-81ED-4DB2-BD59-A6C34878D82A}">
                    <a16:rowId xmlns:a16="http://schemas.microsoft.com/office/drawing/2014/main" val="2755931763"/>
                  </a:ext>
                </a:extLst>
              </a:tr>
              <a:tr h="548640">
                <a:tc>
                  <a:txBody>
                    <a:bodyPr/>
                    <a:lstStyle/>
                    <a:p>
                      <a:r>
                        <a:rPr lang="en-US" sz="1000" b="0" dirty="0"/>
                        <a:t>Members retired prior to September 1992</a:t>
                      </a:r>
                    </a:p>
                  </a:txBody>
                  <a:tcPr marL="34290" marR="34290" marT="34290" marB="34290" anchor="ctr">
                    <a:lnB w="12700" cap="flat" cmpd="sng" algn="ctr">
                      <a:solidFill>
                        <a:schemeClr val="bg1"/>
                      </a:solidFill>
                      <a:prstDash val="solid"/>
                      <a:round/>
                      <a:headEnd type="none" w="med" len="med"/>
                      <a:tailEnd type="none" w="med" len="med"/>
                    </a:lnB>
                    <a:solidFill>
                      <a:schemeClr val="accent2"/>
                    </a:solidFill>
                  </a:tcPr>
                </a:tc>
                <a:tc>
                  <a:txBody>
                    <a:bodyPr/>
                    <a:lstStyle/>
                    <a:p>
                      <a:pPr algn="ctr"/>
                      <a:r>
                        <a:rPr lang="en-US" sz="1000" dirty="0">
                          <a:solidFill>
                            <a:schemeClr val="accent3"/>
                          </a:solidFill>
                          <a:effectLst/>
                        </a:rPr>
                        <a:t>3%</a:t>
                      </a:r>
                    </a:p>
                  </a:txBody>
                  <a:tcPr marL="34290" marR="34290" marT="34290" marB="34290" anchor="ctr"/>
                </a:tc>
                <a:extLst>
                  <a:ext uri="{0D108BD9-81ED-4DB2-BD59-A6C34878D82A}">
                    <a16:rowId xmlns:a16="http://schemas.microsoft.com/office/drawing/2014/main" val="1975656568"/>
                  </a:ext>
                </a:extLst>
              </a:tr>
              <a:tr h="548640">
                <a:tc>
                  <a:txBody>
                    <a:bodyPr/>
                    <a:lstStyle/>
                    <a:p>
                      <a:r>
                        <a:rPr lang="en-US" sz="1000" b="0" dirty="0"/>
                        <a:t>Members retired on or after September 1, 1992 and joined the system prior to July 1, 2007</a:t>
                      </a:r>
                    </a:p>
                  </a:txBody>
                  <a:tcPr marL="34290" marR="34290" marT="34290" marB="34290" anchor="ct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2"/>
                    </a:solidFill>
                  </a:tcPr>
                </a:tc>
                <a:tc>
                  <a:txBody>
                    <a:bodyPr/>
                    <a:lstStyle/>
                    <a:p>
                      <a:pPr algn="ctr"/>
                      <a:r>
                        <a:rPr lang="en-US" sz="1000" dirty="0">
                          <a:solidFill>
                            <a:schemeClr val="accent3"/>
                          </a:solidFill>
                          <a:effectLst/>
                        </a:rPr>
                        <a:t>1.5%</a:t>
                      </a:r>
                    </a:p>
                  </a:txBody>
                  <a:tcPr marL="34290" marR="34290" marT="34290" marB="34290" anchor="ctr"/>
                </a:tc>
                <a:extLst>
                  <a:ext uri="{0D108BD9-81ED-4DB2-BD59-A6C34878D82A}">
                    <a16:rowId xmlns:a16="http://schemas.microsoft.com/office/drawing/2014/main" val="2036079662"/>
                  </a:ext>
                </a:extLst>
              </a:tr>
              <a:tr h="548640">
                <a:tc>
                  <a:txBody>
                    <a:bodyPr/>
                    <a:lstStyle/>
                    <a:p>
                      <a:r>
                        <a:rPr lang="en-US" sz="1000" b="0" dirty="0"/>
                        <a:t>Members retired on or after September 1, 1992 and joined the system </a:t>
                      </a:r>
                      <a:br>
                        <a:rPr lang="en-US" sz="1000" b="0" dirty="0"/>
                      </a:br>
                      <a:r>
                        <a:rPr lang="en-US" sz="1000" b="0" dirty="0"/>
                        <a:t>on or after July 1, 2007</a:t>
                      </a:r>
                    </a:p>
                  </a:txBody>
                  <a:tcPr marL="34290" marR="34290" marT="34290" marB="34290" anchor="ctr">
                    <a:lnT w="12700" cap="flat" cmpd="sng" algn="ctr">
                      <a:solidFill>
                        <a:schemeClr val="bg1"/>
                      </a:solidFill>
                      <a:prstDash val="solid"/>
                      <a:round/>
                      <a:headEnd type="none" w="med" len="med"/>
                      <a:tailEnd type="none" w="med" len="med"/>
                    </a:lnT>
                    <a:solidFill>
                      <a:schemeClr val="accent2"/>
                    </a:solidFill>
                  </a:tcPr>
                </a:tc>
                <a:tc>
                  <a:txBody>
                    <a:bodyPr/>
                    <a:lstStyle/>
                    <a:p>
                      <a:pPr algn="ctr"/>
                      <a:r>
                        <a:rPr lang="en-US" sz="1000" dirty="0">
                          <a:solidFill>
                            <a:schemeClr val="accent3"/>
                          </a:solidFill>
                          <a:effectLst/>
                        </a:rPr>
                        <a:t>1%</a:t>
                      </a:r>
                    </a:p>
                  </a:txBody>
                  <a:tcPr marL="34290" marR="34290" marT="34290" marB="34290" anchor="ctr"/>
                </a:tc>
                <a:extLst>
                  <a:ext uri="{0D108BD9-81ED-4DB2-BD59-A6C34878D82A}">
                    <a16:rowId xmlns:a16="http://schemas.microsoft.com/office/drawing/2014/main" val="1527662344"/>
                  </a:ext>
                </a:extLst>
              </a:tr>
            </a:tbl>
          </a:graphicData>
        </a:graphic>
      </p:graphicFrame>
    </p:spTree>
    <p:extLst>
      <p:ext uri="{BB962C8B-B14F-4D97-AF65-F5344CB8AC3E}">
        <p14:creationId xmlns:p14="http://schemas.microsoft.com/office/powerpoint/2010/main" val="2540652328"/>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533372" y="1998793"/>
            <a:ext cx="3610628" cy="111041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2" name="Title 1"/>
          <p:cNvSpPr>
            <a:spLocks noGrp="1"/>
          </p:cNvSpPr>
          <p:nvPr>
            <p:ph type="title"/>
          </p:nvPr>
        </p:nvSpPr>
        <p:spPr/>
        <p:txBody>
          <a:bodyPr>
            <a:normAutofit/>
          </a:bodyPr>
          <a:lstStyle/>
          <a:p>
            <a:r>
              <a:rPr lang="en-US" dirty="0">
                <a:latin typeface="Calibri" panose="020F0502020204030204" pitchFamily="34" charset="0"/>
                <a:cs typeface="Calibri" panose="020F0502020204030204" pitchFamily="34" charset="0"/>
              </a:rPr>
              <a:t>State Pension</a:t>
            </a:r>
          </a:p>
        </p:txBody>
      </p:sp>
      <p:sp>
        <p:nvSpPr>
          <p:cNvPr id="12" name="Content Placeholder 2"/>
          <p:cNvSpPr>
            <a:spLocks noGrp="1"/>
          </p:cNvSpPr>
          <p:nvPr>
            <p:ph idx="1"/>
          </p:nvPr>
        </p:nvSpPr>
        <p:spPr>
          <a:xfrm>
            <a:off x="5533373" y="1998793"/>
            <a:ext cx="3267728" cy="1110418"/>
          </a:xfrm>
        </p:spPr>
        <p:txBody>
          <a:bodyPr vert="horz" lIns="205740" tIns="0" rIns="0" bIns="0" rtlCol="0" anchor="ctr">
            <a:normAutofit/>
          </a:bodyPr>
          <a:lstStyle/>
          <a:p>
            <a:pPr marL="0" indent="0">
              <a:buNone/>
            </a:pPr>
            <a:r>
              <a:rPr lang="en-US" b="0" dirty="0">
                <a:latin typeface="Calibri" panose="020F0502020204030204" pitchFamily="34" charset="0"/>
                <a:cs typeface="Calibri" panose="020F0502020204030204" pitchFamily="34" charset="0"/>
              </a:rPr>
              <a:t>You can’t control Social Security or state pension amounts. </a:t>
            </a:r>
          </a:p>
          <a:p>
            <a:pPr marL="0" indent="0">
              <a:buNone/>
            </a:pPr>
            <a:r>
              <a:rPr lang="en-US" b="0" dirty="0">
                <a:latin typeface="Calibri" panose="020F0502020204030204" pitchFamily="34" charset="0"/>
                <a:cs typeface="Calibri" panose="020F0502020204030204" pitchFamily="34" charset="0"/>
              </a:rPr>
              <a:t>You can’t control inflation or unexpected expenses.</a:t>
            </a:r>
          </a:p>
        </p:txBody>
      </p:sp>
      <p:sp>
        <p:nvSpPr>
          <p:cNvPr id="7" name="Text Placeholder 6"/>
          <p:cNvSpPr>
            <a:spLocks noGrp="1"/>
          </p:cNvSpPr>
          <p:nvPr>
            <p:ph type="body" sz="quarter" idx="12"/>
          </p:nvPr>
        </p:nvSpPr>
        <p:spPr/>
        <p:txBody>
          <a:bodyPr/>
          <a:lstStyle/>
          <a:p>
            <a:endParaRPr lang="en-US" dirty="0"/>
          </a:p>
        </p:txBody>
      </p:sp>
      <p:sp>
        <p:nvSpPr>
          <p:cNvPr id="10" name="Text Placeholder 9">
            <a:extLst>
              <a:ext uri="{FF2B5EF4-FFF2-40B4-BE49-F238E27FC236}">
                <a16:creationId xmlns:a16="http://schemas.microsoft.com/office/drawing/2014/main" id="{60382C5A-99A1-DE4C-80E4-17856EBE5198}"/>
              </a:ext>
            </a:extLst>
          </p:cNvPr>
          <p:cNvSpPr>
            <a:spLocks noGrp="1"/>
          </p:cNvSpPr>
          <p:nvPr>
            <p:ph type="body" sz="quarter" idx="13"/>
          </p:nvPr>
        </p:nvSpPr>
        <p:spPr/>
        <p:txBody>
          <a:bodyPr/>
          <a:lstStyle/>
          <a:p>
            <a:r>
              <a:rPr lang="en-US" dirty="0">
                <a:solidFill>
                  <a:schemeClr val="tx2"/>
                </a:solidFill>
              </a:rPr>
              <a:t>Will a state pension be enough?</a:t>
            </a:r>
          </a:p>
        </p:txBody>
      </p:sp>
      <p:sp>
        <p:nvSpPr>
          <p:cNvPr id="4" name="Footer Placeholder 3"/>
          <p:cNvSpPr>
            <a:spLocks noGrp="1"/>
          </p:cNvSpPr>
          <p:nvPr>
            <p:ph type="ftr" sz="quarter" idx="3"/>
          </p:nvPr>
        </p:nvSpPr>
        <p:spPr/>
        <p:txBody>
          <a:bodyPr/>
          <a:lstStyle/>
          <a:p>
            <a:r>
              <a:rPr lang="en-US"/>
              <a:t>47-10780-30</a:t>
            </a:r>
            <a:endParaRPr lang="en-US" dirty="0"/>
          </a:p>
        </p:txBody>
      </p:sp>
      <p:sp>
        <p:nvSpPr>
          <p:cNvPr id="5" name="Date Placeholder 4"/>
          <p:cNvSpPr>
            <a:spLocks noGrp="1"/>
          </p:cNvSpPr>
          <p:nvPr>
            <p:ph type="dt" sz="half" idx="2"/>
          </p:nvPr>
        </p:nvSpPr>
        <p:spPr/>
        <p:txBody>
          <a:bodyPr/>
          <a:lstStyle/>
          <a:p>
            <a:r>
              <a:rPr lang="en-US"/>
              <a:t>2024/11/14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15</a:t>
            </a:fld>
            <a:endParaRPr lang="en-US" dirty="0"/>
          </a:p>
        </p:txBody>
      </p:sp>
      <p:graphicFrame>
        <p:nvGraphicFramePr>
          <p:cNvPr id="14" name="Table 14">
            <a:extLst>
              <a:ext uri="{FF2B5EF4-FFF2-40B4-BE49-F238E27FC236}">
                <a16:creationId xmlns:a16="http://schemas.microsoft.com/office/drawing/2014/main" id="{BDEDB6AC-81E3-8748-AB50-0CC43511BF15}"/>
              </a:ext>
            </a:extLst>
          </p:cNvPr>
          <p:cNvGraphicFramePr>
            <a:graphicFrameLocks noGrp="1"/>
          </p:cNvGraphicFramePr>
          <p:nvPr>
            <p:extLst>
              <p:ext uri="{D42A27DB-BD31-4B8C-83A1-F6EECF244321}">
                <p14:modId xmlns:p14="http://schemas.microsoft.com/office/powerpoint/2010/main" val="3066845638"/>
              </p:ext>
            </p:extLst>
          </p:nvPr>
        </p:nvGraphicFramePr>
        <p:xfrm>
          <a:off x="491274" y="1996066"/>
          <a:ext cx="4389553" cy="1110418"/>
        </p:xfrm>
        <a:graphic>
          <a:graphicData uri="http://schemas.openxmlformats.org/drawingml/2006/table">
            <a:tbl>
              <a:tblPr firstRow="1" bandRow="1">
                <a:tableStyleId>{5C22544A-7EE6-4342-B048-85BDC9FD1C3A}</a:tableStyleId>
              </a:tblPr>
              <a:tblGrid>
                <a:gridCol w="3383713">
                  <a:extLst>
                    <a:ext uri="{9D8B030D-6E8A-4147-A177-3AD203B41FA5}">
                      <a16:colId xmlns:a16="http://schemas.microsoft.com/office/drawing/2014/main" val="947193934"/>
                    </a:ext>
                  </a:extLst>
                </a:gridCol>
                <a:gridCol w="1005840">
                  <a:extLst>
                    <a:ext uri="{9D8B030D-6E8A-4147-A177-3AD203B41FA5}">
                      <a16:colId xmlns:a16="http://schemas.microsoft.com/office/drawing/2014/main" val="2008798206"/>
                    </a:ext>
                  </a:extLst>
                </a:gridCol>
              </a:tblGrid>
              <a:tr h="55520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solidFill>
                            <a:schemeClr val="accent3"/>
                          </a:solidFill>
                          <a:latin typeface="Calibri" panose="020F0502020204030204" pitchFamily="34" charset="0"/>
                          <a:cs typeface="Calibri" panose="020F0502020204030204" pitchFamily="34" charset="0"/>
                        </a:rPr>
                        <a:t>Type of Benefit</a:t>
                      </a:r>
                      <a:endParaRPr lang="en-US" sz="1400" b="1" i="0" baseline="30000" dirty="0">
                        <a:solidFill>
                          <a:schemeClr val="accent3"/>
                        </a:solidFill>
                        <a:latin typeface="Calibri" panose="020F0502020204030204" pitchFamily="34" charset="0"/>
                        <a:cs typeface="Calibri" panose="020F0502020204030204" pitchFamily="34" charset="0"/>
                      </a:endParaRPr>
                    </a:p>
                  </a:txBody>
                  <a:tcPr marL="68580" marR="68580" marT="34290" marB="34290" anchor="ctr">
                    <a:lnL w="12700" cmpd="sng">
                      <a:noFill/>
                    </a:lnL>
                    <a:lnR w="12700" cap="flat" cmpd="sng" algn="ctr">
                      <a:solidFill>
                        <a:schemeClr val="bg1">
                          <a:lumMod val="50000"/>
                        </a:schemeClr>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400" dirty="0"/>
                        <a:t>Amount</a:t>
                      </a:r>
                      <a:endParaRPr lang="en-US" sz="1000" dirty="0"/>
                    </a:p>
                  </a:txBody>
                  <a:tcPr marL="68580" marR="68580" marT="34290" marB="34290" anchor="ctr">
                    <a:lnL w="12700" cap="flat" cmpd="sng" algn="ctr">
                      <a:solidFill>
                        <a:schemeClr val="bg1">
                          <a:lumMod val="50000"/>
                        </a:schemeClr>
                      </a:solidFill>
                      <a:prstDash val="solid"/>
                      <a:round/>
                      <a:headEnd type="none" w="med" len="med"/>
                      <a:tailEnd type="none" w="med" len="med"/>
                    </a:lnL>
                    <a:solidFill>
                      <a:schemeClr val="accent3"/>
                    </a:solidFill>
                  </a:tcPr>
                </a:tc>
                <a:extLst>
                  <a:ext uri="{0D108BD9-81ED-4DB2-BD59-A6C34878D82A}">
                    <a16:rowId xmlns:a16="http://schemas.microsoft.com/office/drawing/2014/main" val="3240669678"/>
                  </a:ext>
                </a:extLst>
              </a:tr>
              <a:tr h="55520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i="0" dirty="0">
                          <a:solidFill>
                            <a:schemeClr val="accent3"/>
                          </a:solidFill>
                          <a:latin typeface="Calibri" panose="020F0502020204030204" pitchFamily="34" charset="0"/>
                          <a:cs typeface="Calibri" panose="020F0502020204030204" pitchFamily="34" charset="0"/>
                        </a:rPr>
                        <a:t>Average annual CTRB Benefit</a:t>
                      </a:r>
                    </a:p>
                  </a:txBody>
                  <a:tcPr marL="68580" marR="68580" marT="34290" marB="34290" anchor="ctr">
                    <a:lnL w="12700" cmpd="sng">
                      <a:noFill/>
                    </a:lnL>
                    <a:lnR w="12700" cap="flat" cmpd="sng" algn="ctr">
                      <a:solidFill>
                        <a:schemeClr val="bg1">
                          <a:lumMod val="50000"/>
                        </a:schemeClr>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solidFill>
                            <a:schemeClr val="bg1"/>
                          </a:solidFill>
                          <a:latin typeface="Calibri" panose="020F0502020204030204" pitchFamily="34" charset="0"/>
                          <a:cs typeface="Calibri" panose="020F0502020204030204" pitchFamily="34" charset="0"/>
                        </a:rPr>
                        <a:t>$61,508</a:t>
                      </a:r>
                    </a:p>
                  </a:txBody>
                  <a:tcPr marL="68580" marR="68580" marT="34290" marB="34290" anchor="ctr">
                    <a:lnL w="12700" cap="flat" cmpd="sng" algn="ctr">
                      <a:solidFill>
                        <a:schemeClr val="bg1">
                          <a:lumMod val="50000"/>
                        </a:schemeClr>
                      </a:solidFill>
                      <a:prstDash val="solid"/>
                      <a:round/>
                      <a:headEnd type="none" w="med" len="med"/>
                      <a:tailEnd type="none" w="med" len="med"/>
                    </a:lnL>
                    <a:solidFill>
                      <a:schemeClr val="accent3"/>
                    </a:solidFill>
                  </a:tcPr>
                </a:tc>
                <a:extLst>
                  <a:ext uri="{0D108BD9-81ED-4DB2-BD59-A6C34878D82A}">
                    <a16:rowId xmlns:a16="http://schemas.microsoft.com/office/drawing/2014/main" val="3621380039"/>
                  </a:ext>
                </a:extLst>
              </a:tr>
            </a:tbl>
          </a:graphicData>
        </a:graphic>
      </p:graphicFrame>
      <p:sp>
        <p:nvSpPr>
          <p:cNvPr id="13" name="TextBox 12">
            <a:extLst>
              <a:ext uri="{FF2B5EF4-FFF2-40B4-BE49-F238E27FC236}">
                <a16:creationId xmlns:a16="http://schemas.microsoft.com/office/drawing/2014/main" id="{7348B033-4521-8C4C-8587-B7DEFD2D5725}"/>
              </a:ext>
            </a:extLst>
          </p:cNvPr>
          <p:cNvSpPr txBox="1"/>
          <p:nvPr/>
        </p:nvSpPr>
        <p:spPr>
          <a:xfrm>
            <a:off x="354931" y="4029358"/>
            <a:ext cx="8446169" cy="338554"/>
          </a:xfrm>
          <a:prstGeom prst="rect">
            <a:avLst/>
          </a:prstGeom>
          <a:noFill/>
        </p:spPr>
        <p:txBody>
          <a:bodyPr wrap="square" rtlCol="0">
            <a:spAutoFit/>
          </a:bodyPr>
          <a:lstStyle/>
          <a:p>
            <a:r>
              <a:rPr lang="en-US" sz="800" dirty="0">
                <a:solidFill>
                  <a:schemeClr val="bg2">
                    <a:lumMod val="50000"/>
                  </a:schemeClr>
                </a:solidFill>
              </a:rPr>
              <a:t>Source:  </a:t>
            </a:r>
            <a:r>
              <a:rPr lang="en-US" sz="800" dirty="0">
                <a:solidFill>
                  <a:schemeClr val="bg2">
                    <a:lumMod val="50000"/>
                  </a:schemeClr>
                </a:solidFill>
                <a:effectLst/>
                <a:latin typeface="Calibri" panose="020F0502020204030204" pitchFamily="34" charset="0"/>
              </a:rPr>
              <a:t>Connecticut General Assembly's Office of Fiscal Analysis - Teachers Retirement System Quick Facts (December 2023) </a:t>
            </a:r>
            <a:r>
              <a:rPr lang="en-US" sz="800" u="none" strike="noStrike" dirty="0">
                <a:solidFill>
                  <a:srgbClr val="2F609F"/>
                </a:solidFill>
                <a:effectLst/>
                <a:latin typeface="Calibri" panose="020F0502020204030204" pitchFamily="34" charset="0"/>
                <a:hlinkClick r:id="rId3"/>
              </a:rPr>
              <a:t>https://www.cga.ct.gov/ofa/Documents/year/SMF/2024SMF-20231213_Teachers%20Retirement%20System%20(December%202023).pdf</a:t>
            </a:r>
            <a:endParaRPr lang="en-US" sz="800" dirty="0">
              <a:solidFill>
                <a:schemeClr val="accent6"/>
              </a:solidFill>
            </a:endParaRPr>
          </a:p>
        </p:txBody>
      </p:sp>
    </p:spTree>
    <p:extLst>
      <p:ext uri="{BB962C8B-B14F-4D97-AF65-F5344CB8AC3E}">
        <p14:creationId xmlns:p14="http://schemas.microsoft.com/office/powerpoint/2010/main" val="1366040770"/>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latin typeface="Calibri" panose="020F0502020204030204" pitchFamily="34" charset="0"/>
                <a:cs typeface="Calibri" panose="020F0502020204030204" pitchFamily="34" charset="0"/>
              </a:rPr>
              <a:t>Supplemental Savings</a:t>
            </a:r>
          </a:p>
        </p:txBody>
      </p:sp>
      <p:sp>
        <p:nvSpPr>
          <p:cNvPr id="7" name="Text Placeholder 6"/>
          <p:cNvSpPr>
            <a:spLocks noGrp="1"/>
          </p:cNvSpPr>
          <p:nvPr>
            <p:ph type="body" sz="quarter" idx="12"/>
          </p:nvPr>
        </p:nvSpPr>
        <p:spPr/>
        <p:txBody>
          <a:bodyPr/>
          <a:lstStyle/>
          <a:p>
            <a:endParaRPr lang="en-US" dirty="0"/>
          </a:p>
        </p:txBody>
      </p:sp>
      <p:sp>
        <p:nvSpPr>
          <p:cNvPr id="10" name="Text Placeholder 9">
            <a:extLst>
              <a:ext uri="{FF2B5EF4-FFF2-40B4-BE49-F238E27FC236}">
                <a16:creationId xmlns:a16="http://schemas.microsoft.com/office/drawing/2014/main" id="{C4CD2F90-F3D5-2B4A-B2F7-2C0F9AD1F6E2}"/>
              </a:ext>
            </a:extLst>
          </p:cNvPr>
          <p:cNvSpPr>
            <a:spLocks noGrp="1"/>
          </p:cNvSpPr>
          <p:nvPr>
            <p:ph type="body" sz="quarter" idx="13"/>
          </p:nvPr>
        </p:nvSpPr>
        <p:spPr/>
        <p:txBody>
          <a:bodyPr/>
          <a:lstStyle/>
          <a:p>
            <a:r>
              <a:rPr lang="en-US" dirty="0"/>
              <a:t>How Can You Save More?</a:t>
            </a:r>
          </a:p>
        </p:txBody>
      </p:sp>
      <p:sp>
        <p:nvSpPr>
          <p:cNvPr id="4" name="Footer Placeholder 3"/>
          <p:cNvSpPr>
            <a:spLocks noGrp="1"/>
          </p:cNvSpPr>
          <p:nvPr>
            <p:ph type="ftr" sz="quarter" idx="3"/>
          </p:nvPr>
        </p:nvSpPr>
        <p:spPr/>
        <p:txBody>
          <a:bodyPr/>
          <a:lstStyle/>
          <a:p>
            <a:r>
              <a:rPr lang="en-US"/>
              <a:t>47-10780-30</a:t>
            </a:r>
            <a:endParaRPr lang="en-US" dirty="0"/>
          </a:p>
        </p:txBody>
      </p:sp>
      <p:sp>
        <p:nvSpPr>
          <p:cNvPr id="5" name="Date Placeholder 4"/>
          <p:cNvSpPr>
            <a:spLocks noGrp="1"/>
          </p:cNvSpPr>
          <p:nvPr>
            <p:ph type="dt" sz="half" idx="2"/>
          </p:nvPr>
        </p:nvSpPr>
        <p:spPr/>
        <p:txBody>
          <a:bodyPr/>
          <a:lstStyle/>
          <a:p>
            <a:r>
              <a:rPr lang="en-US"/>
              <a:t>2024/11/14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16</a:t>
            </a:fld>
            <a:endParaRPr lang="en-US" dirty="0"/>
          </a:p>
        </p:txBody>
      </p:sp>
      <p:graphicFrame>
        <p:nvGraphicFramePr>
          <p:cNvPr id="15" name="Chart 14"/>
          <p:cNvGraphicFramePr/>
          <p:nvPr>
            <p:extLst>
              <p:ext uri="{D42A27DB-BD31-4B8C-83A1-F6EECF244321}">
                <p14:modId xmlns:p14="http://schemas.microsoft.com/office/powerpoint/2010/main" val="1371015618"/>
              </p:ext>
            </p:extLst>
          </p:nvPr>
        </p:nvGraphicFramePr>
        <p:xfrm>
          <a:off x="1240033" y="1397413"/>
          <a:ext cx="6623181" cy="3297597"/>
        </p:xfrm>
        <a:graphic>
          <a:graphicData uri="http://schemas.openxmlformats.org/drawingml/2006/chart">
            <c:chart xmlns:c="http://schemas.openxmlformats.org/drawingml/2006/chart" xmlns:r="http://schemas.openxmlformats.org/officeDocument/2006/relationships" r:id="rId3"/>
          </a:graphicData>
        </a:graphic>
      </p:graphicFrame>
      <p:sp>
        <p:nvSpPr>
          <p:cNvPr id="17" name="Rectangle 16"/>
          <p:cNvSpPr/>
          <p:nvPr/>
        </p:nvSpPr>
        <p:spPr>
          <a:xfrm>
            <a:off x="1623676" y="2668252"/>
            <a:ext cx="1144545" cy="323165"/>
          </a:xfrm>
          <a:prstGeom prst="rect">
            <a:avLst/>
          </a:prstGeom>
        </p:spPr>
        <p:txBody>
          <a:bodyPr wrap="none" lIns="0">
            <a:spAutoFit/>
          </a:bodyPr>
          <a:lstStyle/>
          <a:p>
            <a:pPr algn="ctr">
              <a:defRPr sz="1800" b="1" i="0" u="none" strike="noStrike" kern="1200" baseline="0">
                <a:solidFill>
                  <a:srgbClr val="477388"/>
                </a:solidFill>
                <a:latin typeface="+mn-lt"/>
                <a:ea typeface="+mn-ea"/>
                <a:cs typeface="+mn-cs"/>
              </a:defRPr>
            </a:pPr>
            <a:r>
              <a:rPr lang="en-US" sz="1500" dirty="0">
                <a:solidFill>
                  <a:schemeClr val="accent3"/>
                </a:solidFill>
                <a:latin typeface="Calibri" panose="020F0502020204030204" pitchFamily="34" charset="0"/>
              </a:rPr>
              <a:t>Can’t Control</a:t>
            </a:r>
          </a:p>
        </p:txBody>
      </p:sp>
      <p:sp>
        <p:nvSpPr>
          <p:cNvPr id="21" name="TextBox 20"/>
          <p:cNvSpPr txBox="1"/>
          <p:nvPr/>
        </p:nvSpPr>
        <p:spPr>
          <a:xfrm>
            <a:off x="6499903" y="2668253"/>
            <a:ext cx="1711355" cy="1015663"/>
          </a:xfrm>
          <a:prstGeom prst="rect">
            <a:avLst/>
          </a:prstGeom>
          <a:noFill/>
        </p:spPr>
        <p:txBody>
          <a:bodyPr wrap="square" lIns="0" rtlCol="0">
            <a:spAutoFit/>
          </a:bodyPr>
          <a:lstStyle/>
          <a:p>
            <a:r>
              <a:rPr lang="en-US" sz="1200" dirty="0">
                <a:solidFill>
                  <a:schemeClr val="bg2">
                    <a:lumMod val="50000"/>
                  </a:schemeClr>
                </a:solidFill>
                <a:latin typeface="Calibri" panose="020F0502020204030204" pitchFamily="34" charset="0"/>
              </a:rPr>
              <a:t>Personal Savings</a:t>
            </a:r>
          </a:p>
          <a:p>
            <a:pPr marL="171450" indent="-171450">
              <a:buFont typeface="Arial" panose="020B0604020202020204" pitchFamily="34" charset="0"/>
              <a:buChar char="•"/>
            </a:pPr>
            <a:r>
              <a:rPr lang="en-US" sz="1200" dirty="0">
                <a:solidFill>
                  <a:schemeClr val="bg2">
                    <a:lumMod val="50000"/>
                  </a:schemeClr>
                </a:solidFill>
                <a:latin typeface="Calibri" panose="020F0502020204030204" pitchFamily="34" charset="0"/>
              </a:rPr>
              <a:t>403(b) account</a:t>
            </a:r>
          </a:p>
          <a:p>
            <a:pPr marL="171450" indent="-171450">
              <a:buFont typeface="Arial" panose="020B0604020202020204" pitchFamily="34" charset="0"/>
              <a:buChar char="•"/>
            </a:pPr>
            <a:r>
              <a:rPr lang="en-US" sz="1200" dirty="0">
                <a:solidFill>
                  <a:schemeClr val="bg2">
                    <a:lumMod val="50000"/>
                  </a:schemeClr>
                </a:solidFill>
                <a:latin typeface="Calibri" panose="020F0502020204030204" pitchFamily="34" charset="0"/>
              </a:rPr>
              <a:t>IRAs</a:t>
            </a:r>
          </a:p>
          <a:p>
            <a:pPr marL="171450" indent="-171450">
              <a:buFont typeface="Arial" panose="020B0604020202020204" pitchFamily="34" charset="0"/>
              <a:buChar char="•"/>
            </a:pPr>
            <a:r>
              <a:rPr lang="en-US" sz="1200" dirty="0">
                <a:solidFill>
                  <a:schemeClr val="bg2">
                    <a:lumMod val="50000"/>
                  </a:schemeClr>
                </a:solidFill>
                <a:latin typeface="Calibri" panose="020F0502020204030204" pitchFamily="34" charset="0"/>
              </a:rPr>
              <a:t>Other savings</a:t>
            </a:r>
          </a:p>
          <a:p>
            <a:pPr marL="342900" indent="-171450">
              <a:buFont typeface="Arial" panose="020B0604020202020204" pitchFamily="34" charset="0"/>
              <a:buChar char="•"/>
            </a:pPr>
            <a:endParaRPr lang="en-US" sz="1200" dirty="0">
              <a:solidFill>
                <a:schemeClr val="bg2">
                  <a:lumMod val="50000"/>
                </a:schemeClr>
              </a:solidFill>
              <a:latin typeface="Calibri" panose="020F0502020204030204" pitchFamily="34" charset="0"/>
            </a:endParaRPr>
          </a:p>
        </p:txBody>
      </p:sp>
      <p:sp>
        <p:nvSpPr>
          <p:cNvPr id="22" name="Rectangle 21"/>
          <p:cNvSpPr/>
          <p:nvPr/>
        </p:nvSpPr>
        <p:spPr>
          <a:xfrm>
            <a:off x="6315033" y="2383926"/>
            <a:ext cx="1027525" cy="323165"/>
          </a:xfrm>
          <a:prstGeom prst="rect">
            <a:avLst/>
          </a:prstGeom>
        </p:spPr>
        <p:txBody>
          <a:bodyPr wrap="none" lIns="0">
            <a:spAutoFit/>
          </a:bodyPr>
          <a:lstStyle/>
          <a:p>
            <a:pPr algn="ctr">
              <a:defRPr sz="1800" b="1" i="0" u="none" strike="noStrike" kern="1200" baseline="0">
                <a:solidFill>
                  <a:srgbClr val="477388"/>
                </a:solidFill>
                <a:latin typeface="+mn-lt"/>
                <a:ea typeface="+mn-ea"/>
                <a:cs typeface="+mn-cs"/>
              </a:defRPr>
            </a:pPr>
            <a:r>
              <a:rPr lang="en-US" sz="1500" dirty="0">
                <a:solidFill>
                  <a:schemeClr val="accent3"/>
                </a:solidFill>
                <a:latin typeface="Calibri" panose="020F0502020204030204" pitchFamily="34" charset="0"/>
                <a:cs typeface="Calibri" panose="020F0502020204030204" pitchFamily="34" charset="0"/>
              </a:rPr>
              <a:t>Can Control</a:t>
            </a:r>
          </a:p>
        </p:txBody>
      </p:sp>
      <p:sp>
        <p:nvSpPr>
          <p:cNvPr id="23" name="Rectangle 22"/>
          <p:cNvSpPr/>
          <p:nvPr/>
        </p:nvSpPr>
        <p:spPr>
          <a:xfrm>
            <a:off x="6334520" y="2731864"/>
            <a:ext cx="102870" cy="102870"/>
          </a:xfrm>
          <a:prstGeom prst="rect">
            <a:avLst/>
          </a:prstGeom>
          <a:solidFill>
            <a:srgbClr val="BED8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chemeClr val="accent1">
                  <a:lumMod val="75000"/>
                </a:schemeClr>
              </a:solidFill>
              <a:latin typeface="Calibri" panose="020F0502020204030204" pitchFamily="34" charset="0"/>
            </a:endParaRPr>
          </a:p>
        </p:txBody>
      </p:sp>
      <p:sp>
        <p:nvSpPr>
          <p:cNvPr id="24" name="TextBox 23"/>
          <p:cNvSpPr txBox="1"/>
          <p:nvPr/>
        </p:nvSpPr>
        <p:spPr>
          <a:xfrm>
            <a:off x="1769743" y="2925212"/>
            <a:ext cx="1711355" cy="525785"/>
          </a:xfrm>
          <a:prstGeom prst="rect">
            <a:avLst/>
          </a:prstGeom>
          <a:noFill/>
        </p:spPr>
        <p:txBody>
          <a:bodyPr wrap="square" rtlCol="0">
            <a:spAutoFit/>
          </a:bodyPr>
          <a:lstStyle/>
          <a:p>
            <a:pPr>
              <a:spcBef>
                <a:spcPts val="450"/>
              </a:spcBef>
            </a:pPr>
            <a:r>
              <a:rPr lang="en-US" sz="1200" dirty="0">
                <a:solidFill>
                  <a:schemeClr val="bg2">
                    <a:lumMod val="50000"/>
                  </a:schemeClr>
                </a:solidFill>
                <a:latin typeface="Calibri" panose="020F0502020204030204" pitchFamily="34" charset="0"/>
              </a:rPr>
              <a:t>State Pension</a:t>
            </a:r>
          </a:p>
          <a:p>
            <a:pPr>
              <a:spcBef>
                <a:spcPts val="450"/>
              </a:spcBef>
            </a:pPr>
            <a:r>
              <a:rPr lang="en-US" sz="1200" dirty="0">
                <a:solidFill>
                  <a:schemeClr val="bg2">
                    <a:lumMod val="50000"/>
                  </a:schemeClr>
                </a:solidFill>
                <a:latin typeface="Calibri" panose="020F0502020204030204" pitchFamily="34" charset="0"/>
              </a:rPr>
              <a:t>Social Security</a:t>
            </a:r>
          </a:p>
        </p:txBody>
      </p:sp>
      <p:sp>
        <p:nvSpPr>
          <p:cNvPr id="25" name="Rectangle 24"/>
          <p:cNvSpPr/>
          <p:nvPr/>
        </p:nvSpPr>
        <p:spPr>
          <a:xfrm>
            <a:off x="1665770" y="3242292"/>
            <a:ext cx="102870" cy="10287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27" name="Rectangle 26"/>
          <p:cNvSpPr/>
          <p:nvPr/>
        </p:nvSpPr>
        <p:spPr>
          <a:xfrm>
            <a:off x="1665770" y="3002278"/>
            <a:ext cx="102870" cy="10287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11" name="Right Brace 10">
            <a:extLst>
              <a:ext uri="{FF2B5EF4-FFF2-40B4-BE49-F238E27FC236}">
                <a16:creationId xmlns:a16="http://schemas.microsoft.com/office/drawing/2014/main" id="{FA79A341-E3B3-E546-A407-592A48750E8D}"/>
              </a:ext>
            </a:extLst>
          </p:cNvPr>
          <p:cNvSpPr/>
          <p:nvPr/>
        </p:nvSpPr>
        <p:spPr>
          <a:xfrm>
            <a:off x="5855099" y="1695630"/>
            <a:ext cx="296760" cy="2407525"/>
          </a:xfrm>
          <a:prstGeom prst="rightBrace">
            <a:avLst/>
          </a:prstGeom>
          <a:ln w="22225">
            <a:solidFill>
              <a:schemeClr val="accent3">
                <a:alpha val="99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p>
        </p:txBody>
      </p:sp>
      <p:sp>
        <p:nvSpPr>
          <p:cNvPr id="26" name="Right Brace 25">
            <a:extLst>
              <a:ext uri="{FF2B5EF4-FFF2-40B4-BE49-F238E27FC236}">
                <a16:creationId xmlns:a16="http://schemas.microsoft.com/office/drawing/2014/main" id="{F0337F3C-9DD7-7A40-97E2-8B502E33A60E}"/>
              </a:ext>
            </a:extLst>
          </p:cNvPr>
          <p:cNvSpPr/>
          <p:nvPr/>
        </p:nvSpPr>
        <p:spPr>
          <a:xfrm rot="10800000">
            <a:off x="2931639" y="1726423"/>
            <a:ext cx="296760" cy="2639778"/>
          </a:xfrm>
          <a:prstGeom prst="rightBrace">
            <a:avLst/>
          </a:prstGeom>
          <a:ln w="22225">
            <a:solidFill>
              <a:schemeClr val="accent3">
                <a:alpha val="99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p>
        </p:txBody>
      </p:sp>
    </p:spTree>
    <p:extLst>
      <p:ext uri="{BB962C8B-B14F-4D97-AF65-F5344CB8AC3E}">
        <p14:creationId xmlns:p14="http://schemas.microsoft.com/office/powerpoint/2010/main" val="2232570847"/>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3"/>
          </p:nvPr>
        </p:nvSpPr>
        <p:spPr/>
        <p:txBody>
          <a:bodyPr/>
          <a:lstStyle/>
          <a:p>
            <a:r>
              <a:rPr lang="en-US"/>
              <a:t>47-10780-30</a:t>
            </a:r>
            <a:endParaRPr lang="en-US" dirty="0"/>
          </a:p>
        </p:txBody>
      </p:sp>
      <p:sp>
        <p:nvSpPr>
          <p:cNvPr id="2" name="Title 1"/>
          <p:cNvSpPr>
            <a:spLocks noGrp="1"/>
          </p:cNvSpPr>
          <p:nvPr>
            <p:ph type="title"/>
          </p:nvPr>
        </p:nvSpPr>
        <p:spPr/>
        <p:txBody>
          <a:bodyPr>
            <a:normAutofit/>
          </a:bodyPr>
          <a:lstStyle/>
          <a:p>
            <a:r>
              <a:rPr lang="en-US" dirty="0">
                <a:latin typeface="Calibri" panose="020F0502020204030204" pitchFamily="34" charset="0"/>
                <a:cs typeface="Calibri" panose="020F0502020204030204" pitchFamily="34" charset="0"/>
              </a:rPr>
              <a:t>Supplemental Savings</a:t>
            </a:r>
          </a:p>
        </p:txBody>
      </p:sp>
      <p:sp>
        <p:nvSpPr>
          <p:cNvPr id="3" name="Content Placeholder 2"/>
          <p:cNvSpPr>
            <a:spLocks noGrp="1"/>
          </p:cNvSpPr>
          <p:nvPr>
            <p:ph idx="1"/>
          </p:nvPr>
        </p:nvSpPr>
        <p:spPr>
          <a:xfrm>
            <a:off x="337772" y="1675457"/>
            <a:ext cx="3852668" cy="2905172"/>
          </a:xfrm>
        </p:spPr>
        <p:txBody>
          <a:bodyPr>
            <a:normAutofit/>
          </a:bodyPr>
          <a:lstStyle/>
          <a:p>
            <a:pPr marL="0" indent="0">
              <a:buNone/>
            </a:pPr>
            <a:r>
              <a:rPr lang="en-US" sz="1950" b="1" dirty="0">
                <a:solidFill>
                  <a:schemeClr val="accent1"/>
                </a:solidFill>
                <a:latin typeface="Calibri" panose="020F0502020204030204" pitchFamily="34" charset="0"/>
              </a:rPr>
              <a:t>Pretax</a:t>
            </a:r>
          </a:p>
          <a:p>
            <a:pPr marL="0" indent="0">
              <a:buNone/>
            </a:pPr>
            <a:r>
              <a:rPr lang="en-US" b="0" dirty="0">
                <a:latin typeface="Calibri" panose="020F0502020204030204" pitchFamily="34" charset="0"/>
                <a:cs typeface="Calibri" panose="020F0502020204030204" pitchFamily="34" charset="0"/>
              </a:rPr>
              <a:t>Contributions are made to an account</a:t>
            </a:r>
            <a:r>
              <a:rPr lang="en-US" b="0" i="1" dirty="0">
                <a:solidFill>
                  <a:srgbClr val="0070C0"/>
                </a:solidFill>
                <a:latin typeface="Calibri" panose="020F0502020204030204" pitchFamily="34" charset="0"/>
                <a:cs typeface="Calibri" panose="020F0502020204030204" pitchFamily="34" charset="0"/>
              </a:rPr>
              <a:t> </a:t>
            </a:r>
            <a:r>
              <a:rPr lang="en-US" b="1" i="1" dirty="0">
                <a:solidFill>
                  <a:schemeClr val="tx1"/>
                </a:solidFill>
                <a:latin typeface="Calibri" panose="020F0502020204030204" pitchFamily="34" charset="0"/>
                <a:cs typeface="Calibri" panose="020F0502020204030204" pitchFamily="34" charset="0"/>
              </a:rPr>
              <a:t>BEFORE</a:t>
            </a:r>
            <a:r>
              <a:rPr lang="en-US" b="0" i="1" dirty="0">
                <a:solidFill>
                  <a:schemeClr val="accent2">
                    <a:lumMod val="75000"/>
                  </a:schemeClr>
                </a:solidFill>
                <a:latin typeface="Calibri" panose="020F0502020204030204" pitchFamily="34" charset="0"/>
                <a:cs typeface="Calibri" panose="020F0502020204030204" pitchFamily="34" charset="0"/>
              </a:rPr>
              <a:t> </a:t>
            </a:r>
            <a:r>
              <a:rPr lang="en-US" b="0" dirty="0">
                <a:latin typeface="Calibri" panose="020F0502020204030204" pitchFamily="34" charset="0"/>
                <a:cs typeface="Calibri" panose="020F0502020204030204" pitchFamily="34" charset="0"/>
              </a:rPr>
              <a:t>income taxes are calculated</a:t>
            </a:r>
          </a:p>
          <a:p>
            <a:endParaRPr lang="en-US" sz="1350" dirty="0"/>
          </a:p>
        </p:txBody>
      </p:sp>
      <p:sp>
        <p:nvSpPr>
          <p:cNvPr id="7" name="Text Placeholder 6"/>
          <p:cNvSpPr>
            <a:spLocks noGrp="1"/>
          </p:cNvSpPr>
          <p:nvPr>
            <p:ph type="body" sz="quarter" idx="12"/>
          </p:nvPr>
        </p:nvSpPr>
        <p:spPr/>
        <p:txBody>
          <a:bodyPr/>
          <a:lstStyle/>
          <a:p>
            <a:endParaRPr lang="en-US" dirty="0"/>
          </a:p>
        </p:txBody>
      </p:sp>
      <p:sp>
        <p:nvSpPr>
          <p:cNvPr id="8" name="Text Placeholder 7">
            <a:extLst>
              <a:ext uri="{FF2B5EF4-FFF2-40B4-BE49-F238E27FC236}">
                <a16:creationId xmlns:a16="http://schemas.microsoft.com/office/drawing/2014/main" id="{83656B32-E801-5047-8791-2021DA7F7971}"/>
              </a:ext>
            </a:extLst>
          </p:cNvPr>
          <p:cNvSpPr>
            <a:spLocks noGrp="1"/>
          </p:cNvSpPr>
          <p:nvPr>
            <p:ph type="body" sz="quarter" idx="13"/>
          </p:nvPr>
        </p:nvSpPr>
        <p:spPr/>
        <p:txBody>
          <a:bodyPr/>
          <a:lstStyle/>
          <a:p>
            <a:r>
              <a:rPr lang="en-US" dirty="0"/>
              <a:t>Two ways to help you save for the future</a:t>
            </a:r>
          </a:p>
        </p:txBody>
      </p:sp>
      <p:sp>
        <p:nvSpPr>
          <p:cNvPr id="5" name="Date Placeholder 4"/>
          <p:cNvSpPr>
            <a:spLocks noGrp="1"/>
          </p:cNvSpPr>
          <p:nvPr>
            <p:ph type="dt" sz="half" idx="2"/>
          </p:nvPr>
        </p:nvSpPr>
        <p:spPr/>
        <p:txBody>
          <a:bodyPr/>
          <a:lstStyle/>
          <a:p>
            <a:r>
              <a:rPr lang="en-US"/>
              <a:t>2024/11/14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17</a:t>
            </a:fld>
            <a:endParaRPr lang="en-US" dirty="0"/>
          </a:p>
        </p:txBody>
      </p:sp>
      <p:graphicFrame>
        <p:nvGraphicFramePr>
          <p:cNvPr id="14" name="Table 13"/>
          <p:cNvGraphicFramePr>
            <a:graphicFrameLocks noGrp="1"/>
          </p:cNvGraphicFramePr>
          <p:nvPr>
            <p:extLst>
              <p:ext uri="{D42A27DB-BD31-4B8C-83A1-F6EECF244321}">
                <p14:modId xmlns:p14="http://schemas.microsoft.com/office/powerpoint/2010/main" val="3985308980"/>
              </p:ext>
            </p:extLst>
          </p:nvPr>
        </p:nvGraphicFramePr>
        <p:xfrm>
          <a:off x="337772" y="2617733"/>
          <a:ext cx="3713854" cy="1234653"/>
        </p:xfrm>
        <a:graphic>
          <a:graphicData uri="http://schemas.openxmlformats.org/drawingml/2006/table">
            <a:tbl>
              <a:tblPr firstRow="1" bandRow="1">
                <a:tableStyleId>{6E25E649-3F16-4E02-A733-19D2CDBF48F0}</a:tableStyleId>
              </a:tblPr>
              <a:tblGrid>
                <a:gridCol w="1392695">
                  <a:extLst>
                    <a:ext uri="{9D8B030D-6E8A-4147-A177-3AD203B41FA5}">
                      <a16:colId xmlns:a16="http://schemas.microsoft.com/office/drawing/2014/main" val="20000"/>
                    </a:ext>
                  </a:extLst>
                </a:gridCol>
                <a:gridCol w="2321159">
                  <a:extLst>
                    <a:ext uri="{9D8B030D-6E8A-4147-A177-3AD203B41FA5}">
                      <a16:colId xmlns:a16="http://schemas.microsoft.com/office/drawing/2014/main" val="20001"/>
                    </a:ext>
                  </a:extLst>
                </a:gridCol>
              </a:tblGrid>
              <a:tr h="411551">
                <a:tc>
                  <a:txBody>
                    <a:bodyPr/>
                    <a:lstStyle/>
                    <a:p>
                      <a:pPr algn="l"/>
                      <a:r>
                        <a:rPr lang="en-US" sz="1100" b="1" i="0" dirty="0">
                          <a:latin typeface="Calibri" panose="020F0502020204030204" pitchFamily="34" charset="0"/>
                          <a:cs typeface="Calibri" panose="020F0502020204030204" pitchFamily="34" charset="0"/>
                        </a:rPr>
                        <a:t>Account</a:t>
                      </a:r>
                    </a:p>
                  </a:txBody>
                  <a:tcPr marL="68580" marR="68580" marT="34290" marB="34290"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l"/>
                      <a:r>
                        <a:rPr lang="en-US" sz="1100" b="1" i="0" dirty="0">
                          <a:latin typeface="Calibri" panose="020F0502020204030204" pitchFamily="34" charset="0"/>
                          <a:cs typeface="Calibri" panose="020F0502020204030204" pitchFamily="34" charset="0"/>
                        </a:rPr>
                        <a:t>Contributions</a:t>
                      </a:r>
                    </a:p>
                  </a:txBody>
                  <a:tcPr marL="68580" marR="68580" marT="34290" marB="34290" anchor="ctr">
                    <a:lnL>
                      <a:noFill/>
                    </a:lnL>
                    <a:lnR>
                      <a:noFill/>
                    </a:lnR>
                    <a:lnT w="25400" cmpd="sng">
                      <a:noFill/>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411551">
                <a:tc>
                  <a:txBody>
                    <a:bodyPr/>
                    <a:lstStyle/>
                    <a:p>
                      <a:pPr algn="l"/>
                      <a:r>
                        <a:rPr lang="en-US" sz="1100" b="0" i="0" dirty="0">
                          <a:solidFill>
                            <a:schemeClr val="accent3"/>
                          </a:solidFill>
                          <a:latin typeface="Calibri" panose="020F0502020204030204" pitchFamily="34" charset="0"/>
                          <a:cs typeface="Calibri" panose="020F0502020204030204" pitchFamily="34" charset="0"/>
                        </a:rPr>
                        <a:t>403(b)</a:t>
                      </a:r>
                    </a:p>
                  </a:txBody>
                  <a:tcPr marL="68580" marR="68580" marT="34290" marB="34290" anchor="ctr">
                    <a:lnL>
                      <a:noFill/>
                    </a:lnL>
                    <a:lnR>
                      <a:noFill/>
                    </a:lnR>
                    <a:lnT w="25400" cmpd="sng">
                      <a:noFill/>
                    </a:lnT>
                    <a:lnB>
                      <a:noFill/>
                    </a:lnB>
                    <a:lnTlToBr w="12700" cmpd="sng">
                      <a:noFill/>
                      <a:prstDash val="solid"/>
                    </a:lnTlToBr>
                    <a:lnBlToTr w="12700" cmpd="sng">
                      <a:noFill/>
                      <a:prstDash val="solid"/>
                    </a:lnBlToTr>
                    <a:solidFill>
                      <a:schemeClr val="bg1">
                        <a:lumMod val="95000"/>
                      </a:schemeClr>
                    </a:solidFill>
                  </a:tcPr>
                </a:tc>
                <a:tc>
                  <a:txBody>
                    <a:bodyPr/>
                    <a:lstStyle/>
                    <a:p>
                      <a:pPr algn="l"/>
                      <a:r>
                        <a:rPr lang="en-US" sz="1100" b="0" i="0" baseline="0" dirty="0">
                          <a:solidFill>
                            <a:schemeClr val="accent3"/>
                          </a:solidFill>
                          <a:latin typeface="Calibri" panose="020F0502020204030204" pitchFamily="34" charset="0"/>
                          <a:cs typeface="Calibri" panose="020F0502020204030204" pitchFamily="34" charset="0"/>
                        </a:rPr>
                        <a:t>From your paycheck</a:t>
                      </a:r>
                      <a:endParaRPr lang="en-US" sz="1100" dirty="0">
                        <a:solidFill>
                          <a:schemeClr val="accent3"/>
                        </a:solidFill>
                        <a:latin typeface="Calibri" panose="020F0502020204030204" pitchFamily="34" charset="0"/>
                        <a:cs typeface="Calibri" panose="020F0502020204030204" pitchFamily="34" charset="0"/>
                      </a:endParaRPr>
                    </a:p>
                  </a:txBody>
                  <a:tcPr marL="68580" marR="68580" marT="34290" marB="34290" anchor="ctr">
                    <a:lnL>
                      <a:noFill/>
                    </a:lnL>
                    <a:lnR>
                      <a:noFill/>
                    </a:lnR>
                    <a:lnT w="25400" cmpd="sng">
                      <a:noFill/>
                    </a:lnT>
                    <a:lnB>
                      <a:noFill/>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10001"/>
                  </a:ext>
                </a:extLst>
              </a:tr>
              <a:tr h="411551">
                <a:tc>
                  <a:txBody>
                    <a:bodyPr/>
                    <a:lstStyle/>
                    <a:p>
                      <a:pPr algn="l"/>
                      <a:r>
                        <a:rPr lang="en-US" sz="1100" b="0" i="0" dirty="0">
                          <a:solidFill>
                            <a:schemeClr val="accent3"/>
                          </a:solidFill>
                          <a:latin typeface="Calibri" panose="020F0502020204030204" pitchFamily="34" charset="0"/>
                          <a:cs typeface="Calibri" panose="020F0502020204030204" pitchFamily="34" charset="0"/>
                        </a:rPr>
                        <a:t>IRA</a:t>
                      </a:r>
                    </a:p>
                  </a:txBody>
                  <a:tcPr marL="68580" marR="68580" marT="34290" marB="34290" anchor="ctr">
                    <a:lnL>
                      <a:noFill/>
                    </a:lnL>
                    <a:lnR>
                      <a:noFill/>
                    </a:lnR>
                    <a:lnT>
                      <a:noFill/>
                    </a:lnT>
                    <a:lnB w="25400" cmpd="sng">
                      <a:noFill/>
                    </a:lnB>
                    <a:lnTlToBr w="12700" cmpd="sng">
                      <a:noFill/>
                      <a:prstDash val="solid"/>
                    </a:lnTlToBr>
                    <a:lnBlToTr w="12700" cmpd="sng">
                      <a:noFill/>
                      <a:prstDash val="solid"/>
                    </a:lnBlToTr>
                  </a:tcPr>
                </a:tc>
                <a:tc>
                  <a:txBody>
                    <a:bodyPr/>
                    <a:lstStyle/>
                    <a:p>
                      <a:pPr algn="l"/>
                      <a:r>
                        <a:rPr lang="en-US" sz="1100" b="0" i="0" u="sng" dirty="0">
                          <a:solidFill>
                            <a:schemeClr val="accent3"/>
                          </a:solidFill>
                          <a:latin typeface="Calibri" panose="020F0502020204030204" pitchFamily="34" charset="0"/>
                          <a:cs typeface="Calibri" panose="020F0502020204030204" pitchFamily="34" charset="0"/>
                        </a:rPr>
                        <a:t>On your own</a:t>
                      </a:r>
                      <a:r>
                        <a:rPr lang="en-US" sz="1100" u="none" dirty="0">
                          <a:solidFill>
                            <a:schemeClr val="accent3"/>
                          </a:solidFill>
                          <a:latin typeface="Calibri" panose="020F0502020204030204" pitchFamily="34" charset="0"/>
                          <a:cs typeface="Calibri" panose="020F0502020204030204" pitchFamily="34" charset="0"/>
                        </a:rPr>
                        <a:t> to</a:t>
                      </a:r>
                      <a:r>
                        <a:rPr lang="en-US" sz="1100" dirty="0">
                          <a:solidFill>
                            <a:schemeClr val="accent3"/>
                          </a:solidFill>
                          <a:latin typeface="Calibri" panose="020F0502020204030204" pitchFamily="34" charset="0"/>
                          <a:cs typeface="Calibri" panose="020F0502020204030204" pitchFamily="34" charset="0"/>
                        </a:rPr>
                        <a:t> an individual</a:t>
                      </a:r>
                      <a:r>
                        <a:rPr lang="en-US" sz="1100" baseline="0" dirty="0">
                          <a:solidFill>
                            <a:schemeClr val="accent3"/>
                          </a:solidFill>
                          <a:latin typeface="Calibri" panose="020F0502020204030204" pitchFamily="34" charset="0"/>
                          <a:cs typeface="Calibri" panose="020F0502020204030204" pitchFamily="34" charset="0"/>
                        </a:rPr>
                        <a:t> account</a:t>
                      </a:r>
                      <a:endParaRPr lang="en-US" sz="1100" dirty="0">
                        <a:solidFill>
                          <a:schemeClr val="accent3"/>
                        </a:solidFill>
                        <a:latin typeface="Calibri" panose="020F0502020204030204" pitchFamily="34" charset="0"/>
                        <a:cs typeface="Calibri" panose="020F0502020204030204" pitchFamily="34" charset="0"/>
                      </a:endParaRPr>
                    </a:p>
                  </a:txBody>
                  <a:tcPr marL="68580" marR="68580" marT="34290" marB="34290" anchor="ctr">
                    <a:lnL>
                      <a:noFill/>
                    </a:lnL>
                    <a:lnR>
                      <a:noFill/>
                    </a:lnR>
                    <a:lnT>
                      <a:noFill/>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bl>
          </a:graphicData>
        </a:graphic>
      </p:graphicFrame>
      <p:graphicFrame>
        <p:nvGraphicFramePr>
          <p:cNvPr id="15" name="Table 14"/>
          <p:cNvGraphicFramePr>
            <a:graphicFrameLocks noGrp="1"/>
          </p:cNvGraphicFramePr>
          <p:nvPr>
            <p:extLst>
              <p:ext uri="{D42A27DB-BD31-4B8C-83A1-F6EECF244321}">
                <p14:modId xmlns:p14="http://schemas.microsoft.com/office/powerpoint/2010/main" val="991774706"/>
              </p:ext>
            </p:extLst>
          </p:nvPr>
        </p:nvGraphicFramePr>
        <p:xfrm>
          <a:off x="4564118" y="2617733"/>
          <a:ext cx="4250614" cy="1707395"/>
        </p:xfrm>
        <a:graphic>
          <a:graphicData uri="http://schemas.openxmlformats.org/drawingml/2006/table">
            <a:tbl>
              <a:tblPr firstRow="1" bandRow="1">
                <a:tableStyleId>{0660B408-B3CF-4A94-85FC-2B1E0A45F4A2}</a:tableStyleId>
              </a:tblPr>
              <a:tblGrid>
                <a:gridCol w="1593980">
                  <a:extLst>
                    <a:ext uri="{9D8B030D-6E8A-4147-A177-3AD203B41FA5}">
                      <a16:colId xmlns:a16="http://schemas.microsoft.com/office/drawing/2014/main" val="20000"/>
                    </a:ext>
                  </a:extLst>
                </a:gridCol>
                <a:gridCol w="2656634">
                  <a:extLst>
                    <a:ext uri="{9D8B030D-6E8A-4147-A177-3AD203B41FA5}">
                      <a16:colId xmlns:a16="http://schemas.microsoft.com/office/drawing/2014/main" val="20001"/>
                    </a:ext>
                  </a:extLst>
                </a:gridCol>
              </a:tblGrid>
              <a:tr h="405053">
                <a:tc>
                  <a:txBody>
                    <a:bodyPr/>
                    <a:lstStyle/>
                    <a:p>
                      <a:pPr algn="l"/>
                      <a:r>
                        <a:rPr lang="en-US" sz="1100" b="1" i="0" dirty="0">
                          <a:latin typeface="Calibri" panose="020F0502020204030204" pitchFamily="34" charset="0"/>
                          <a:cs typeface="Calibri" panose="020F0502020204030204" pitchFamily="34" charset="0"/>
                        </a:rPr>
                        <a:t>Account</a:t>
                      </a:r>
                    </a:p>
                  </a:txBody>
                  <a:tcPr marL="68580" marR="68580" marT="34290" marB="3429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b="1" i="0" dirty="0">
                          <a:latin typeface="Calibri" panose="020F0502020204030204" pitchFamily="34" charset="0"/>
                          <a:cs typeface="Calibri" panose="020F0502020204030204" pitchFamily="34" charset="0"/>
                        </a:rPr>
                        <a:t>Contributions</a:t>
                      </a:r>
                    </a:p>
                  </a:txBody>
                  <a:tcPr marL="68580" marR="68580" marT="34290" marB="34290" anchor="ctr"/>
                </a:tc>
                <a:extLst>
                  <a:ext uri="{0D108BD9-81ED-4DB2-BD59-A6C34878D82A}">
                    <a16:rowId xmlns:a16="http://schemas.microsoft.com/office/drawing/2014/main" val="10000"/>
                  </a:ext>
                </a:extLst>
              </a:tr>
              <a:tr h="535640">
                <a:tc>
                  <a:txBody>
                    <a:bodyPr/>
                    <a:lstStyle/>
                    <a:p>
                      <a:pPr algn="l"/>
                      <a:r>
                        <a:rPr lang="en-US" sz="1100" b="0" i="0" dirty="0">
                          <a:solidFill>
                            <a:schemeClr val="accent3"/>
                          </a:solidFill>
                          <a:latin typeface="Calibri" panose="020F0502020204030204" pitchFamily="34" charset="0"/>
                        </a:rPr>
                        <a:t>Bank</a:t>
                      </a:r>
                      <a:r>
                        <a:rPr lang="en-US" sz="1100" baseline="0" dirty="0">
                          <a:solidFill>
                            <a:schemeClr val="accent3"/>
                          </a:solidFill>
                        </a:rPr>
                        <a:t> savings account</a:t>
                      </a:r>
                      <a:endParaRPr lang="en-US" sz="1100" dirty="0">
                        <a:solidFill>
                          <a:schemeClr val="accent3"/>
                        </a:solidFill>
                      </a:endParaRPr>
                    </a:p>
                  </a:txBody>
                  <a:tcPr marL="68580" marR="68580" marT="34290" marB="34290" anchor="c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b="0" i="0" u="sng" dirty="0">
                          <a:solidFill>
                            <a:schemeClr val="accent3"/>
                          </a:solidFill>
                          <a:latin typeface="Calibri" panose="020F0502020204030204" pitchFamily="34" charset="0"/>
                        </a:rPr>
                        <a:t>On your own</a:t>
                      </a:r>
                      <a:r>
                        <a:rPr lang="en-US" sz="1100" u="none" dirty="0">
                          <a:solidFill>
                            <a:schemeClr val="accent3"/>
                          </a:solidFill>
                        </a:rPr>
                        <a:t> to</a:t>
                      </a:r>
                      <a:r>
                        <a:rPr lang="en-US" sz="1100" dirty="0">
                          <a:solidFill>
                            <a:schemeClr val="accent3"/>
                          </a:solidFill>
                        </a:rPr>
                        <a:t> individual</a:t>
                      </a:r>
                      <a:r>
                        <a:rPr lang="en-US" sz="1100" baseline="0" dirty="0">
                          <a:solidFill>
                            <a:schemeClr val="accent3"/>
                          </a:solidFill>
                        </a:rPr>
                        <a:t> account AND earnings are taxable</a:t>
                      </a:r>
                      <a:endParaRPr lang="en-US" sz="1100" dirty="0">
                        <a:solidFill>
                          <a:schemeClr val="accent3"/>
                        </a:solidFill>
                      </a:endParaRPr>
                    </a:p>
                  </a:txBody>
                  <a:tcPr marL="68580" marR="68580" marT="34290" marB="34290" anchor="ctr">
                    <a:solidFill>
                      <a:schemeClr val="bg1">
                        <a:lumMod val="95000"/>
                      </a:schemeClr>
                    </a:solidFill>
                  </a:tcPr>
                </a:tc>
                <a:extLst>
                  <a:ext uri="{0D108BD9-81ED-4DB2-BD59-A6C34878D82A}">
                    <a16:rowId xmlns:a16="http://schemas.microsoft.com/office/drawing/2014/main" val="10001"/>
                  </a:ext>
                </a:extLst>
              </a:tr>
              <a:tr h="383351">
                <a:tc>
                  <a:txBody>
                    <a:bodyPr/>
                    <a:lstStyle/>
                    <a:p>
                      <a:pPr algn="l"/>
                      <a:r>
                        <a:rPr lang="en-US" sz="1100" b="0" i="0" dirty="0">
                          <a:solidFill>
                            <a:schemeClr val="accent3"/>
                          </a:solidFill>
                          <a:latin typeface="Calibri" panose="020F0502020204030204" pitchFamily="34" charset="0"/>
                        </a:rPr>
                        <a:t>Roth 403(b)</a:t>
                      </a:r>
                    </a:p>
                  </a:txBody>
                  <a:tcPr marL="68580" marR="68580" marT="34290" marB="34290" anchor="ctr">
                    <a:noFill/>
                  </a:tcPr>
                </a:tc>
                <a:tc>
                  <a:txBody>
                    <a:bodyPr/>
                    <a:lstStyle/>
                    <a:p>
                      <a:pPr algn="l"/>
                      <a:r>
                        <a:rPr lang="en-US" sz="1100" b="0" i="0" dirty="0">
                          <a:solidFill>
                            <a:schemeClr val="accent3"/>
                          </a:solidFill>
                          <a:latin typeface="Calibri" panose="020F0502020204030204" pitchFamily="34" charset="0"/>
                        </a:rPr>
                        <a:t>From </a:t>
                      </a:r>
                      <a:r>
                        <a:rPr lang="en-US" sz="1100" baseline="0" dirty="0">
                          <a:solidFill>
                            <a:schemeClr val="accent3"/>
                          </a:solidFill>
                        </a:rPr>
                        <a:t>your paycheck</a:t>
                      </a:r>
                      <a:endParaRPr lang="en-US" sz="1100" dirty="0">
                        <a:solidFill>
                          <a:schemeClr val="accent3"/>
                        </a:solidFill>
                      </a:endParaRPr>
                    </a:p>
                  </a:txBody>
                  <a:tcPr marL="68580" marR="68580" marT="34290" marB="34290" anchor="ctr">
                    <a:noFill/>
                  </a:tcPr>
                </a:tc>
                <a:extLst>
                  <a:ext uri="{0D108BD9-81ED-4DB2-BD59-A6C34878D82A}">
                    <a16:rowId xmlns:a16="http://schemas.microsoft.com/office/drawing/2014/main" val="10002"/>
                  </a:ext>
                </a:extLst>
              </a:tr>
              <a:tr h="383351">
                <a:tc>
                  <a:txBody>
                    <a:bodyPr/>
                    <a:lstStyle/>
                    <a:p>
                      <a:pPr algn="l"/>
                      <a:r>
                        <a:rPr lang="en-US" sz="1100" b="0" i="0" dirty="0">
                          <a:solidFill>
                            <a:schemeClr val="accent3"/>
                          </a:solidFill>
                          <a:latin typeface="Calibri" panose="020F0502020204030204" pitchFamily="34" charset="0"/>
                        </a:rPr>
                        <a:t>Roth</a:t>
                      </a:r>
                      <a:r>
                        <a:rPr lang="en-US" sz="1100" baseline="0" dirty="0">
                          <a:solidFill>
                            <a:schemeClr val="accent3"/>
                          </a:solidFill>
                        </a:rPr>
                        <a:t> IRA</a:t>
                      </a:r>
                      <a:endParaRPr lang="en-US" sz="1100" dirty="0">
                        <a:solidFill>
                          <a:schemeClr val="accent3"/>
                        </a:solidFill>
                      </a:endParaRPr>
                    </a:p>
                  </a:txBody>
                  <a:tcPr marL="68580" marR="68580" marT="34290" marB="34290" anchor="ctr">
                    <a:solidFill>
                      <a:schemeClr val="bg1">
                        <a:lumMod val="95000"/>
                      </a:schemeClr>
                    </a:solidFill>
                  </a:tcPr>
                </a:tc>
                <a:tc>
                  <a:txBody>
                    <a:bodyPr/>
                    <a:lstStyle/>
                    <a:p>
                      <a:pPr algn="l"/>
                      <a:r>
                        <a:rPr lang="en-US" sz="1100" b="0" i="0" u="sng" dirty="0">
                          <a:solidFill>
                            <a:schemeClr val="accent3"/>
                          </a:solidFill>
                          <a:latin typeface="Calibri" panose="020F0502020204030204" pitchFamily="34" charset="0"/>
                        </a:rPr>
                        <a:t>On your own</a:t>
                      </a:r>
                      <a:r>
                        <a:rPr lang="en-US" sz="1100" u="none" dirty="0">
                          <a:solidFill>
                            <a:schemeClr val="accent3"/>
                          </a:solidFill>
                        </a:rPr>
                        <a:t> to</a:t>
                      </a:r>
                      <a:r>
                        <a:rPr lang="en-US" sz="1100" dirty="0">
                          <a:solidFill>
                            <a:schemeClr val="accent3"/>
                          </a:solidFill>
                        </a:rPr>
                        <a:t> individual</a:t>
                      </a:r>
                      <a:r>
                        <a:rPr lang="en-US" sz="1100" baseline="0" dirty="0">
                          <a:solidFill>
                            <a:schemeClr val="accent3"/>
                          </a:solidFill>
                        </a:rPr>
                        <a:t> account</a:t>
                      </a:r>
                      <a:endParaRPr lang="en-US" sz="1100" dirty="0">
                        <a:solidFill>
                          <a:schemeClr val="accent3"/>
                        </a:solidFill>
                      </a:endParaRPr>
                    </a:p>
                  </a:txBody>
                  <a:tcPr marL="68580" marR="68580" marT="34290" marB="34290" anchor="ctr">
                    <a:solidFill>
                      <a:schemeClr val="bg1">
                        <a:lumMod val="95000"/>
                      </a:schemeClr>
                    </a:solidFill>
                  </a:tcPr>
                </a:tc>
                <a:extLst>
                  <a:ext uri="{0D108BD9-81ED-4DB2-BD59-A6C34878D82A}">
                    <a16:rowId xmlns:a16="http://schemas.microsoft.com/office/drawing/2014/main" val="10003"/>
                  </a:ext>
                </a:extLst>
              </a:tr>
            </a:tbl>
          </a:graphicData>
        </a:graphic>
      </p:graphicFrame>
      <p:sp>
        <p:nvSpPr>
          <p:cNvPr id="16" name="Content Placeholder 2"/>
          <p:cNvSpPr txBox="1">
            <a:spLocks/>
          </p:cNvSpPr>
          <p:nvPr/>
        </p:nvSpPr>
        <p:spPr>
          <a:xfrm>
            <a:off x="4564118" y="1705179"/>
            <a:ext cx="4250614" cy="834876"/>
          </a:xfrm>
          <a:prstGeom prst="rect">
            <a:avLst/>
          </a:prstGeom>
        </p:spPr>
        <p:txBody>
          <a:bodyPr vert="horz" lIns="68580" tIns="34290" rIns="68580" bIns="3429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000" b="1"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950" dirty="0">
                <a:solidFill>
                  <a:schemeClr val="accent2"/>
                </a:solidFill>
                <a:latin typeface="Calibri" panose="020F0502020204030204" pitchFamily="34" charset="0"/>
                <a:cs typeface="Calibri" panose="020F0502020204030204" pitchFamily="34" charset="0"/>
              </a:rPr>
              <a:t>After-tax</a:t>
            </a:r>
          </a:p>
          <a:p>
            <a:pPr marL="0" indent="0">
              <a:buNone/>
            </a:pPr>
            <a:r>
              <a:rPr lang="en-US" sz="1500" b="0" dirty="0">
                <a:latin typeface="Calibri" panose="020F0502020204030204" pitchFamily="34" charset="0"/>
                <a:cs typeface="Calibri" panose="020F0502020204030204" pitchFamily="34" charset="0"/>
              </a:rPr>
              <a:t>Contributions are made to an account  </a:t>
            </a:r>
            <a:br>
              <a:rPr lang="en-US" sz="1500" b="0" dirty="0">
                <a:latin typeface="Calibri" panose="020F0502020204030204" pitchFamily="34" charset="0"/>
                <a:cs typeface="Calibri" panose="020F0502020204030204" pitchFamily="34" charset="0"/>
              </a:rPr>
            </a:br>
            <a:r>
              <a:rPr lang="en-US" sz="1500" i="1" dirty="0">
                <a:solidFill>
                  <a:schemeClr val="accent2"/>
                </a:solidFill>
                <a:latin typeface="Calibri" panose="020F0502020204030204" pitchFamily="34" charset="0"/>
                <a:cs typeface="Calibri" panose="020F0502020204030204" pitchFamily="34" charset="0"/>
              </a:rPr>
              <a:t>AFTER</a:t>
            </a:r>
            <a:r>
              <a:rPr lang="en-US" sz="1500" b="0" dirty="0">
                <a:solidFill>
                  <a:schemeClr val="accent2"/>
                </a:solidFill>
                <a:latin typeface="Calibri" panose="020F0502020204030204" pitchFamily="34" charset="0"/>
                <a:cs typeface="Calibri" panose="020F0502020204030204" pitchFamily="34" charset="0"/>
              </a:rPr>
              <a:t> </a:t>
            </a:r>
            <a:r>
              <a:rPr lang="en-US" sz="1500" b="0" dirty="0">
                <a:latin typeface="Calibri" panose="020F0502020204030204" pitchFamily="34" charset="0"/>
                <a:cs typeface="Calibri" panose="020F0502020204030204" pitchFamily="34" charset="0"/>
              </a:rPr>
              <a:t>income taxes are calculated</a:t>
            </a:r>
          </a:p>
          <a:p>
            <a:pPr marL="0" indent="0" algn="ctr">
              <a:buNone/>
            </a:pPr>
            <a:endParaRPr lang="en-US" sz="1350" b="0" dirty="0">
              <a:latin typeface="Calibri" panose="020F0502020204030204" pitchFamily="34" charset="0"/>
              <a:cs typeface="Calibri" panose="020F0502020204030204" pitchFamily="34" charset="0"/>
            </a:endParaRPr>
          </a:p>
          <a:p>
            <a:endParaRPr lang="en-US" sz="1350" b="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305032374"/>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alibri" panose="020F0502020204030204" pitchFamily="34" charset="0"/>
                <a:cs typeface="Calibri" panose="020F0502020204030204" pitchFamily="34" charset="0"/>
              </a:rPr>
              <a:t>Supplemental Savings – Pretax vs. After-tax</a:t>
            </a:r>
          </a:p>
        </p:txBody>
      </p:sp>
      <p:sp>
        <p:nvSpPr>
          <p:cNvPr id="8" name="Text Placeholder 7">
            <a:extLst>
              <a:ext uri="{FF2B5EF4-FFF2-40B4-BE49-F238E27FC236}">
                <a16:creationId xmlns:a16="http://schemas.microsoft.com/office/drawing/2014/main" id="{633801C6-958F-F24C-BB31-ECE3DB806206}"/>
              </a:ext>
            </a:extLst>
          </p:cNvPr>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a:t>47-10780-30</a:t>
            </a:r>
            <a:endParaRPr lang="en-US" dirty="0"/>
          </a:p>
        </p:txBody>
      </p:sp>
      <p:sp>
        <p:nvSpPr>
          <p:cNvPr id="5" name="Date Placeholder 4"/>
          <p:cNvSpPr>
            <a:spLocks noGrp="1"/>
          </p:cNvSpPr>
          <p:nvPr>
            <p:ph type="dt" sz="half" idx="2"/>
          </p:nvPr>
        </p:nvSpPr>
        <p:spPr/>
        <p:txBody>
          <a:bodyPr/>
          <a:lstStyle/>
          <a:p>
            <a:pPr algn="ctr"/>
            <a:r>
              <a:rPr lang="en-US"/>
              <a:t>2024/11/14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18</a:t>
            </a:fld>
            <a:endParaRPr lang="en-US" dirty="0"/>
          </a:p>
        </p:txBody>
      </p:sp>
      <p:sp>
        <p:nvSpPr>
          <p:cNvPr id="10" name="Rectangle 9"/>
          <p:cNvSpPr/>
          <p:nvPr/>
        </p:nvSpPr>
        <p:spPr>
          <a:xfrm>
            <a:off x="6124603" y="1341556"/>
            <a:ext cx="2165279" cy="2926442"/>
          </a:xfrm>
          <a:prstGeom prst="rect">
            <a:avLst/>
          </a:prstGeom>
        </p:spPr>
        <p:txBody>
          <a:bodyPr wrap="square">
            <a:spAutoFit/>
          </a:bodyPr>
          <a:lstStyle/>
          <a:p>
            <a:pPr>
              <a:spcBef>
                <a:spcPts val="450"/>
              </a:spcBef>
            </a:pPr>
            <a:r>
              <a:rPr lang="en-US" sz="750" dirty="0">
                <a:solidFill>
                  <a:schemeClr val="bg2">
                    <a:lumMod val="50000"/>
                  </a:schemeClr>
                </a:solidFill>
                <a:latin typeface="Calibri" panose="020F0502020204030204" pitchFamily="34" charset="0"/>
              </a:rPr>
              <a:t>This hypothetical tax-deferred investment does not reflect deduction of any fees associated with the investment product to which contributions are directed.  It is important to note that while taxes on amounts invested in tax-deferred investment are deferred until withdrawn, withdrawals are subject to ordinary income tax and, if made prior to age 59½, may be subject to a 10% IRS penalty tax. Conversely, earnings from investments that do not offer tax deferral are taxed currently, and withdrawals from such an investment are not subject to the penalty tax. </a:t>
            </a:r>
          </a:p>
          <a:p>
            <a:pPr>
              <a:spcBef>
                <a:spcPts val="450"/>
              </a:spcBef>
            </a:pPr>
            <a:r>
              <a:rPr lang="en-US" sz="750" dirty="0">
                <a:solidFill>
                  <a:schemeClr val="bg2">
                    <a:lumMod val="50000"/>
                  </a:schemeClr>
                </a:solidFill>
                <a:latin typeface="Calibri" panose="020F0502020204030204" pitchFamily="34" charset="0"/>
              </a:rPr>
              <a:t>Some situations such as your personal investment horizon and income tax brackets (both current and anticipated), changes in tax rates and tax treatment of investment earnings, and lower maximum tax rates on capital gains and dividends may impact the results of this comparison. Each person’s situation is different so these and other considerations must be taken into account when making an investment decision. For illustrative purposes a tax rate of 24% has been used; however, a person’s tax rate will likely change over time. </a:t>
            </a:r>
          </a:p>
        </p:txBody>
      </p:sp>
      <p:graphicFrame>
        <p:nvGraphicFramePr>
          <p:cNvPr id="9" name="Group 102"/>
          <p:cNvGraphicFramePr>
            <a:graphicFrameLocks noGrp="1"/>
          </p:cNvGraphicFramePr>
          <p:nvPr>
            <p:extLst>
              <p:ext uri="{D42A27DB-BD31-4B8C-83A1-F6EECF244321}">
                <p14:modId xmlns:p14="http://schemas.microsoft.com/office/powerpoint/2010/main" val="1733723586"/>
              </p:ext>
            </p:extLst>
          </p:nvPr>
        </p:nvGraphicFramePr>
        <p:xfrm>
          <a:off x="354932" y="1341555"/>
          <a:ext cx="5506516" cy="3086100"/>
        </p:xfrm>
        <a:graphic>
          <a:graphicData uri="http://schemas.openxmlformats.org/drawingml/2006/table">
            <a:tbl>
              <a:tblPr firstRow="1" lastRow="1">
                <a:tableStyleId>{7DF18680-E054-41AD-8BC1-D1AEF772440D}</a:tableStyleId>
              </a:tblPr>
              <a:tblGrid>
                <a:gridCol w="2944078">
                  <a:extLst>
                    <a:ext uri="{9D8B030D-6E8A-4147-A177-3AD203B41FA5}">
                      <a16:colId xmlns:a16="http://schemas.microsoft.com/office/drawing/2014/main" val="20000"/>
                    </a:ext>
                  </a:extLst>
                </a:gridCol>
                <a:gridCol w="1281219">
                  <a:extLst>
                    <a:ext uri="{9D8B030D-6E8A-4147-A177-3AD203B41FA5}">
                      <a16:colId xmlns:a16="http://schemas.microsoft.com/office/drawing/2014/main" val="20002"/>
                    </a:ext>
                  </a:extLst>
                </a:gridCol>
                <a:gridCol w="1281219">
                  <a:extLst>
                    <a:ext uri="{9D8B030D-6E8A-4147-A177-3AD203B41FA5}">
                      <a16:colId xmlns:a16="http://schemas.microsoft.com/office/drawing/2014/main" val="4196213241"/>
                    </a:ext>
                  </a:extLst>
                </a:gridCol>
              </a:tblGrid>
              <a:tr h="342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1" i="0" u="none" strike="noStrike" cap="none" normalizeH="0" baseline="0" dirty="0">
                          <a:ln>
                            <a:noFill/>
                          </a:ln>
                          <a:effectLst/>
                          <a:latin typeface="Calibri" panose="020F0502020204030204" pitchFamily="34" charset="0"/>
                          <a:cs typeface="Calibri" panose="020F0502020204030204" pitchFamily="34" charset="0"/>
                        </a:rPr>
                        <a:t>Sample Paycheck</a:t>
                      </a:r>
                      <a:endParaRPr kumimoji="0" lang="en-US" sz="1100" b="1"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a:txBody>
                  <a:tcPr marL="68580" marR="68580" marT="34290" marB="34290" anchor="ctr" horzOverflow="overflow">
                    <a:solidFill>
                      <a:schemeClr val="accent3"/>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1" i="0" u="none" strike="noStrike" cap="none" normalizeH="0" baseline="0" dirty="0">
                          <a:ln>
                            <a:noFill/>
                          </a:ln>
                          <a:effectLst/>
                          <a:latin typeface="Calibri" panose="020F0502020204030204" pitchFamily="34" charset="0"/>
                          <a:cs typeface="Calibri" panose="020F0502020204030204" pitchFamily="34" charset="0"/>
                        </a:rPr>
                        <a:t>Pretax</a:t>
                      </a:r>
                      <a:endParaRPr kumimoji="0" lang="en-US" sz="1100" b="1"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txBody>
                  <a:tcPr marL="68580" marR="68580" marT="34290" marB="34290" anchor="ctr" horzOverflow="overflow">
                    <a:solidFill>
                      <a:schemeClr val="accent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1" i="0" u="none" strike="noStrike" cap="none" normalizeH="0" baseline="0" dirty="0">
                          <a:ln>
                            <a:noFill/>
                          </a:ln>
                          <a:effectLst/>
                          <a:latin typeface="Calibri" panose="020F0502020204030204" pitchFamily="34" charset="0"/>
                          <a:cs typeface="Calibri" panose="020F0502020204030204" pitchFamily="34" charset="0"/>
                        </a:rPr>
                        <a:t>After-tax</a:t>
                      </a:r>
                      <a:endParaRPr kumimoji="0" lang="en-US" sz="1100" b="1"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txBody>
                  <a:tcPr marL="68580" marR="68580" marT="34290" marB="34290" anchor="ctr" horzOverflow="overflow">
                    <a:solidFill>
                      <a:schemeClr val="tx2"/>
                    </a:solidFill>
                  </a:tcPr>
                </a:tc>
                <a:extLst>
                  <a:ext uri="{0D108BD9-81ED-4DB2-BD59-A6C34878D82A}">
                    <a16:rowId xmlns:a16="http://schemas.microsoft.com/office/drawing/2014/main" val="10000"/>
                  </a:ext>
                </a:extLst>
              </a:tr>
              <a:tr h="342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Gross Income Per Pay Period</a:t>
                      </a:r>
                    </a:p>
                  </a:txBody>
                  <a:tcPr marL="68580" marR="68580" marT="34290" marB="34290" anchor="ctr" horzOverflow="overflow">
                    <a:lnB w="12700" cap="flat" cmpd="sng" algn="ctr">
                      <a:solidFill>
                        <a:schemeClr val="bg1">
                          <a:lumMod val="50000"/>
                        </a:schemeClr>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$1,000</a:t>
                      </a:r>
                    </a:p>
                  </a:txBody>
                  <a:tcPr marL="68580" marR="68580" marT="34290" marB="34290" anchor="ctr" horzOverflow="overflow">
                    <a:lnB w="12700" cap="flat" cmpd="sng" algn="ctr">
                      <a:solidFill>
                        <a:schemeClr val="bg1">
                          <a:lumMod val="50000"/>
                        </a:schemeClr>
                      </a:solidFill>
                      <a:prstDash val="solid"/>
                      <a:round/>
                      <a:headEnd type="none" w="med" len="med"/>
                      <a:tailEnd type="none" w="med" len="med"/>
                    </a:lnB>
                    <a:solidFill>
                      <a:schemeClr val="accent5">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$1,000</a:t>
                      </a:r>
                    </a:p>
                  </a:txBody>
                  <a:tcPr marL="68580" marR="68580" marT="34290" marB="34290" anchor="ctr" horzOverflow="overflow">
                    <a:lnB w="12700" cap="flat" cmpd="sng" algn="ctr">
                      <a:solidFill>
                        <a:schemeClr val="bg1">
                          <a:lumMod val="50000"/>
                        </a:schemeClr>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10001"/>
                  </a:ext>
                </a:extLst>
              </a:tr>
              <a:tr h="342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Tax-deferred Contributions (403(b)/IRA)</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$100</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accent5">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$0</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10002"/>
                  </a:ext>
                </a:extLst>
              </a:tr>
              <a:tr h="342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Current Taxable Salary</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$900</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accent5">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$1,000</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10003"/>
                  </a:ext>
                </a:extLst>
              </a:tr>
              <a:tr h="342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Tax (at federal tax rate of 24%)</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$216</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accent5">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$240</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10004"/>
                  </a:ext>
                </a:extLst>
              </a:tr>
              <a:tr h="342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Take Home Pay</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$684</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accent5">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$760</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10005"/>
                  </a:ext>
                </a:extLst>
              </a:tr>
              <a:tr h="342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After-tax Contribution (savings account)</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N/A</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accent5">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$100</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10006"/>
                  </a:ext>
                </a:extLst>
              </a:tr>
              <a:tr h="342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Net Take Home Pay </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$684</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solidFill>
                      <a:schemeClr val="accent5">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$660</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solidFill>
                      <a:schemeClr val="tx2">
                        <a:lumMod val="20000"/>
                        <a:lumOff val="80000"/>
                      </a:schemeClr>
                    </a:solidFill>
                  </a:tcPr>
                </a:tc>
                <a:extLst>
                  <a:ext uri="{0D108BD9-81ED-4DB2-BD59-A6C34878D82A}">
                    <a16:rowId xmlns:a16="http://schemas.microsoft.com/office/drawing/2014/main" val="10007"/>
                  </a:ext>
                </a:extLst>
              </a:tr>
              <a:tr h="342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1" i="0" u="none" strike="noStrike" cap="none" normalizeH="0" baseline="0" dirty="0">
                          <a:ln>
                            <a:noFill/>
                          </a:ln>
                          <a:effectLst/>
                          <a:latin typeface="Calibri" panose="020F0502020204030204" pitchFamily="34" charset="0"/>
                          <a:cs typeface="Calibri" panose="020F0502020204030204" pitchFamily="34" charset="0"/>
                        </a:rPr>
                        <a:t>Tax Savings</a:t>
                      </a:r>
                      <a:endParaRPr kumimoji="0" lang="en-US" sz="1100" b="1"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txBody>
                  <a:tcPr marL="68580" marR="68580" marT="34290" marB="34290" anchor="ctr" horzOverflow="overflow">
                    <a:solidFill>
                      <a:schemeClr val="accent3"/>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1" i="0" u="none" strike="noStrike" cap="none" normalizeH="0" baseline="0" dirty="0">
                          <a:ln>
                            <a:noFill/>
                          </a:ln>
                          <a:effectLst/>
                          <a:latin typeface="Calibri" panose="020F0502020204030204" pitchFamily="34" charset="0"/>
                          <a:cs typeface="Calibri" panose="020F0502020204030204" pitchFamily="34" charset="0"/>
                        </a:rPr>
                        <a:t>$24</a:t>
                      </a:r>
                      <a:endParaRPr kumimoji="0" lang="en-US" sz="1100" b="1"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a:txBody>
                  <a:tcPr marL="68580" marR="68580" marT="34290" marB="34290" anchor="ctr" horzOverflow="overflow">
                    <a:solidFill>
                      <a:schemeClr val="tx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1" i="0" u="none" strike="noStrike" cap="none" normalizeH="0" baseline="0" dirty="0">
                          <a:ln>
                            <a:noFill/>
                          </a:ln>
                          <a:effectLst/>
                          <a:latin typeface="Calibri" panose="020F0502020204030204" pitchFamily="34" charset="0"/>
                          <a:cs typeface="Calibri" panose="020F0502020204030204" pitchFamily="34" charset="0"/>
                        </a:rPr>
                        <a:t>$0</a:t>
                      </a:r>
                      <a:endParaRPr kumimoji="0" lang="en-US" sz="1100" b="1"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txBody>
                  <a:tcPr marL="68580" marR="68580" marT="34290" marB="34290" anchor="ctr" horzOverflow="overflow">
                    <a:solidFill>
                      <a:schemeClr val="tx2"/>
                    </a:solid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2092462943"/>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1" name="Text Placeholder 10">
            <a:extLst>
              <a:ext uri="{FF2B5EF4-FFF2-40B4-BE49-F238E27FC236}">
                <a16:creationId xmlns:a16="http://schemas.microsoft.com/office/drawing/2014/main" id="{B4BB6FD3-5621-D848-89FD-46A41471317C}"/>
              </a:ext>
            </a:extLst>
          </p:cNvPr>
          <p:cNvSpPr>
            <a:spLocks noGrp="1"/>
          </p:cNvSpPr>
          <p:nvPr>
            <p:ph type="body" sz="quarter" idx="12"/>
          </p:nvPr>
        </p:nvSpPr>
        <p:spPr/>
        <p:txBody>
          <a:bodyPr/>
          <a:lstStyle/>
          <a:p>
            <a:endParaRPr lang="en-US" dirty="0"/>
          </a:p>
        </p:txBody>
      </p:sp>
      <p:sp>
        <p:nvSpPr>
          <p:cNvPr id="5" name="Footer Placeholder 4"/>
          <p:cNvSpPr>
            <a:spLocks noGrp="1"/>
          </p:cNvSpPr>
          <p:nvPr>
            <p:ph type="ftr" sz="quarter" idx="3"/>
          </p:nvPr>
        </p:nvSpPr>
        <p:spPr/>
        <p:txBody>
          <a:bodyPr/>
          <a:lstStyle/>
          <a:p>
            <a:r>
              <a:rPr lang="en-US"/>
              <a:t>47-10780-30</a:t>
            </a:r>
            <a:endParaRPr lang="en-US" dirty="0"/>
          </a:p>
        </p:txBody>
      </p:sp>
      <p:sp>
        <p:nvSpPr>
          <p:cNvPr id="6" name="Date Placeholder 5"/>
          <p:cNvSpPr>
            <a:spLocks noGrp="1"/>
          </p:cNvSpPr>
          <p:nvPr>
            <p:ph type="dt" sz="half" idx="2"/>
          </p:nvPr>
        </p:nvSpPr>
        <p:spPr/>
        <p:txBody>
          <a:bodyPr/>
          <a:lstStyle/>
          <a:p>
            <a:r>
              <a:rPr lang="en-US"/>
              <a:t>2024/11/14</a:t>
            </a:r>
            <a:endParaRPr lang="en-US" dirty="0"/>
          </a:p>
        </p:txBody>
      </p:sp>
      <p:sp>
        <p:nvSpPr>
          <p:cNvPr id="7" name="Slide Number Placeholder 6"/>
          <p:cNvSpPr>
            <a:spLocks noGrp="1"/>
          </p:cNvSpPr>
          <p:nvPr>
            <p:ph type="sldNum" sz="quarter" idx="4"/>
          </p:nvPr>
        </p:nvSpPr>
        <p:spPr/>
        <p:txBody>
          <a:bodyPr/>
          <a:lstStyle/>
          <a:p>
            <a:fld id="{DFF2723C-031C-433E-81DC-635AF124FD5B}" type="slidenum">
              <a:rPr lang="en-US" smtClean="0"/>
              <a:pPr/>
              <a:t>19</a:t>
            </a:fld>
            <a:endParaRPr lang="en-US" dirty="0"/>
          </a:p>
        </p:txBody>
      </p:sp>
      <p:sp>
        <p:nvSpPr>
          <p:cNvPr id="8" name="Title 7"/>
          <p:cNvSpPr>
            <a:spLocks noGrp="1"/>
          </p:cNvSpPr>
          <p:nvPr>
            <p:ph type="ctrTitle"/>
          </p:nvPr>
        </p:nvSpPr>
        <p:spPr/>
        <p:txBody>
          <a:bodyPr/>
          <a:lstStyle/>
          <a:p>
            <a:r>
              <a:rPr lang="en-US" dirty="0">
                <a:latin typeface="Calibri" panose="020F0502020204030204" pitchFamily="34" charset="0"/>
                <a:cs typeface="Calibri" panose="020F0502020204030204" pitchFamily="34" charset="0"/>
              </a:rPr>
              <a:t>Why it Matters</a:t>
            </a:r>
          </a:p>
        </p:txBody>
      </p:sp>
      <p:sp>
        <p:nvSpPr>
          <p:cNvPr id="2" name="Subtitle 1">
            <a:extLst>
              <a:ext uri="{FF2B5EF4-FFF2-40B4-BE49-F238E27FC236}">
                <a16:creationId xmlns:a16="http://schemas.microsoft.com/office/drawing/2014/main" id="{52B6ED44-48A5-5047-851F-846F1A0CBCED}"/>
              </a:ext>
            </a:extLst>
          </p:cNvPr>
          <p:cNvSpPr>
            <a:spLocks noGrp="1"/>
          </p:cNvSpPr>
          <p:nvPr>
            <p:ph type="subTitle" idx="1"/>
          </p:nvPr>
        </p:nvSpPr>
        <p:spPr/>
        <p:txBody>
          <a:bodyPr/>
          <a:lstStyle/>
          <a:p>
            <a:r>
              <a:rPr lang="en-US" dirty="0"/>
              <a:t>THE IMPORTANCE OF SAVING ON YOUR OWN</a:t>
            </a:r>
          </a:p>
        </p:txBody>
      </p:sp>
    </p:spTree>
    <p:extLst>
      <p:ext uri="{BB962C8B-B14F-4D97-AF65-F5344CB8AC3E}">
        <p14:creationId xmlns:p14="http://schemas.microsoft.com/office/powerpoint/2010/main" val="638830617"/>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Content Placeholder 14"/>
          <p:cNvSpPr txBox="1">
            <a:spLocks/>
          </p:cNvSpPr>
          <p:nvPr/>
        </p:nvSpPr>
        <p:spPr>
          <a:xfrm>
            <a:off x="4189632" y="1236176"/>
            <a:ext cx="4502073" cy="2895734"/>
          </a:xfrm>
          <a:prstGeom prst="rect">
            <a:avLst/>
          </a:prstGeom>
          <a:solidFill>
            <a:schemeClr val="bg2"/>
          </a:solidFill>
        </p:spPr>
        <p:txBody>
          <a:bodyPr vert="horz" lIns="273813" tIns="34227" rIns="68453" bIns="34227" rtlCol="0" anchor="b">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b="1"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algn="ctr">
              <a:buNone/>
            </a:pPr>
            <a:endParaRPr lang="en-US" sz="1198" dirty="0">
              <a:solidFill>
                <a:schemeClr val="accent1"/>
              </a:solidFill>
              <a:latin typeface="Calibri" panose="020F0502020204030204" pitchFamily="34" charset="0"/>
              <a:cs typeface="Calibri" panose="020F0502020204030204" pitchFamily="34" charset="0"/>
            </a:endParaRPr>
          </a:p>
          <a:p>
            <a:pPr marL="0" lvl="1" indent="0">
              <a:buNone/>
            </a:pPr>
            <a:r>
              <a:rPr lang="en-US" sz="1198" dirty="0">
                <a:solidFill>
                  <a:schemeClr val="accent3"/>
                </a:solidFill>
                <a:latin typeface="Calibri" panose="020F0502020204030204" pitchFamily="34" charset="0"/>
                <a:cs typeface="Calibri" panose="020F0502020204030204" pitchFamily="34" charset="0"/>
              </a:rPr>
              <a:t>ON AVERAGE, WE ARE LIVING LONGER</a:t>
            </a:r>
            <a:r>
              <a:rPr lang="en-US" sz="1198" baseline="30000" dirty="0">
                <a:solidFill>
                  <a:schemeClr val="accent3"/>
                </a:solidFill>
                <a:latin typeface="Calibri" panose="020F0502020204030204" pitchFamily="34" charset="0"/>
                <a:cs typeface="Calibri" panose="020F0502020204030204" pitchFamily="34" charset="0"/>
              </a:rPr>
              <a:t>4</a:t>
            </a:r>
            <a:endParaRPr lang="en-US" sz="1198" baseline="30000" dirty="0">
              <a:solidFill>
                <a:schemeClr val="accent1"/>
              </a:solidFill>
              <a:latin typeface="Calibri" panose="020F0502020204030204" pitchFamily="34" charset="0"/>
              <a:cs typeface="Calibri" panose="020F0502020204030204" pitchFamily="34" charset="0"/>
            </a:endParaRPr>
          </a:p>
          <a:p>
            <a:pPr marL="0" lvl="1" indent="0">
              <a:buNone/>
            </a:pPr>
            <a:endParaRPr lang="en-US" sz="1198" baseline="30000" dirty="0">
              <a:solidFill>
                <a:schemeClr val="accent1"/>
              </a:solidFill>
              <a:latin typeface="Calibri" panose="020F0502020204030204" pitchFamily="34" charset="0"/>
              <a:cs typeface="Calibri" panose="020F0502020204030204" pitchFamily="34" charset="0"/>
            </a:endParaRPr>
          </a:p>
          <a:p>
            <a:pPr marL="0" lvl="1" indent="0">
              <a:buNone/>
            </a:pPr>
            <a:endParaRPr lang="en-US" sz="1198" baseline="30000" dirty="0">
              <a:solidFill>
                <a:schemeClr val="accent1"/>
              </a:solidFill>
              <a:latin typeface="Calibri" panose="020F0502020204030204" pitchFamily="34" charset="0"/>
              <a:cs typeface="Calibri" panose="020F0502020204030204" pitchFamily="34" charset="0"/>
            </a:endParaRPr>
          </a:p>
          <a:p>
            <a:pPr marL="0" lvl="1" indent="0">
              <a:buNone/>
            </a:pPr>
            <a:endParaRPr lang="en-US" sz="1198" baseline="30000" dirty="0">
              <a:solidFill>
                <a:schemeClr val="accent1"/>
              </a:solidFill>
              <a:latin typeface="Calibri" panose="020F0502020204030204" pitchFamily="34" charset="0"/>
              <a:cs typeface="Calibri" panose="020F0502020204030204" pitchFamily="34" charset="0"/>
            </a:endParaRPr>
          </a:p>
          <a:p>
            <a:pPr marL="0" lvl="1" indent="0">
              <a:buNone/>
            </a:pPr>
            <a:endParaRPr lang="en-US" sz="1198" baseline="30000" dirty="0">
              <a:solidFill>
                <a:schemeClr val="accent1"/>
              </a:solidFill>
              <a:latin typeface="Calibri" panose="020F0502020204030204" pitchFamily="34" charset="0"/>
              <a:cs typeface="Calibri" panose="020F0502020204030204" pitchFamily="34" charset="0"/>
            </a:endParaRPr>
          </a:p>
          <a:p>
            <a:pPr marL="0" lvl="1" indent="0">
              <a:buNone/>
            </a:pPr>
            <a:endParaRPr lang="en-US" sz="1198" baseline="30000" dirty="0">
              <a:solidFill>
                <a:schemeClr val="accent1"/>
              </a:solidFill>
              <a:latin typeface="Calibri" panose="020F0502020204030204" pitchFamily="34" charset="0"/>
              <a:cs typeface="Calibri" panose="020F0502020204030204" pitchFamily="34" charset="0"/>
            </a:endParaRPr>
          </a:p>
          <a:p>
            <a:pPr marL="0" lvl="1" indent="0">
              <a:buNone/>
            </a:pPr>
            <a:endParaRPr lang="en-US" sz="1198" baseline="30000" dirty="0">
              <a:solidFill>
                <a:schemeClr val="accent1"/>
              </a:solidFill>
              <a:latin typeface="Calibri" panose="020F0502020204030204" pitchFamily="34" charset="0"/>
              <a:cs typeface="Calibri" panose="020F0502020204030204" pitchFamily="34" charset="0"/>
            </a:endParaRPr>
          </a:p>
          <a:p>
            <a:pPr marL="0" lvl="1" indent="0">
              <a:buNone/>
            </a:pPr>
            <a:r>
              <a:rPr lang="en-US" sz="1198" dirty="0">
                <a:solidFill>
                  <a:schemeClr val="accent3"/>
                </a:solidFill>
                <a:latin typeface="Calibri" panose="020F0502020204030204" pitchFamily="34" charset="0"/>
                <a:cs typeface="Calibri" panose="020F0502020204030204" pitchFamily="34" charset="0"/>
              </a:rPr>
              <a:t>MARRIED PEOPLE ARE LIVING EVEN LONGER</a:t>
            </a:r>
            <a:r>
              <a:rPr lang="en-US" sz="1198" baseline="30000" dirty="0">
                <a:solidFill>
                  <a:schemeClr val="accent3"/>
                </a:solidFill>
                <a:latin typeface="Calibri" panose="020F0502020204030204" pitchFamily="34" charset="0"/>
                <a:cs typeface="Calibri" panose="020F0502020204030204" pitchFamily="34" charset="0"/>
              </a:rPr>
              <a:t>4</a:t>
            </a:r>
          </a:p>
          <a:p>
            <a:pPr marL="0" lvl="1" indent="0" algn="ctr">
              <a:buNone/>
            </a:pPr>
            <a:endParaRPr lang="en-US" sz="1198" dirty="0">
              <a:solidFill>
                <a:schemeClr val="accent1"/>
              </a:solidFill>
              <a:latin typeface="Calibri" panose="020F0502020204030204" pitchFamily="34" charset="0"/>
              <a:cs typeface="Calibri" panose="020F0502020204030204" pitchFamily="34" charset="0"/>
            </a:endParaRPr>
          </a:p>
          <a:p>
            <a:pPr marL="0" lvl="1" indent="0" algn="ctr">
              <a:buNone/>
            </a:pPr>
            <a:endParaRPr lang="en-US" sz="1198" baseline="30000" dirty="0">
              <a:solidFill>
                <a:schemeClr val="accent1"/>
              </a:solidFill>
              <a:latin typeface="Calibri" panose="020F0502020204030204" pitchFamily="34" charset="0"/>
              <a:cs typeface="Calibri" panose="020F0502020204030204" pitchFamily="34" charset="0"/>
            </a:endParaRPr>
          </a:p>
          <a:p>
            <a:pPr marL="0" lvl="1" indent="0" algn="ctr">
              <a:buNone/>
            </a:pPr>
            <a:endParaRPr lang="en-US" sz="1198" baseline="30000" dirty="0">
              <a:solidFill>
                <a:schemeClr val="accent1"/>
              </a:solidFill>
              <a:latin typeface="Calibri" panose="020F0502020204030204" pitchFamily="34" charset="0"/>
              <a:cs typeface="Calibri" panose="020F0502020204030204" pitchFamily="34" charset="0"/>
            </a:endParaRPr>
          </a:p>
          <a:p>
            <a:pPr marL="0" lvl="1" indent="0" algn="ctr">
              <a:buNone/>
            </a:pPr>
            <a:endParaRPr lang="en-US" sz="1198" baseline="30000" dirty="0">
              <a:solidFill>
                <a:schemeClr val="accent1"/>
              </a:solidFill>
              <a:latin typeface="Calibri" panose="020F0502020204030204" pitchFamily="34" charset="0"/>
              <a:cs typeface="Calibri" panose="020F0502020204030204" pitchFamily="34" charset="0"/>
            </a:endParaRPr>
          </a:p>
          <a:p>
            <a:pPr marL="0" lvl="1" indent="0" algn="ctr">
              <a:buNone/>
            </a:pPr>
            <a:endParaRPr lang="en-US" sz="1198" baseline="30000" dirty="0">
              <a:solidFill>
                <a:schemeClr val="accent1"/>
              </a:solidFill>
              <a:latin typeface="Calibri" panose="020F0502020204030204" pitchFamily="34" charset="0"/>
              <a:cs typeface="Calibri" panose="020F0502020204030204" pitchFamily="34" charset="0"/>
            </a:endParaRPr>
          </a:p>
          <a:p>
            <a:pPr marL="0" lvl="1" indent="0" algn="ctr">
              <a:buNone/>
            </a:pPr>
            <a:endParaRPr lang="en-US" sz="1198" baseline="30000" dirty="0">
              <a:solidFill>
                <a:schemeClr val="accent1"/>
              </a:solidFill>
              <a:latin typeface="Calibri" panose="020F0502020204030204" pitchFamily="34" charset="0"/>
              <a:cs typeface="Calibri" panose="020F0502020204030204" pitchFamily="34" charset="0"/>
            </a:endParaRPr>
          </a:p>
          <a:p>
            <a:pPr marL="0" lvl="1" indent="0" algn="ctr">
              <a:buNone/>
            </a:pPr>
            <a:endParaRPr lang="en-US" sz="1198" baseline="30000" dirty="0">
              <a:solidFill>
                <a:schemeClr val="accent1"/>
              </a:solidFill>
              <a:latin typeface="Calibri" panose="020F0502020204030204" pitchFamily="34" charset="0"/>
              <a:cs typeface="Calibri" panose="020F0502020204030204" pitchFamily="34" charset="0"/>
            </a:endParaRPr>
          </a:p>
        </p:txBody>
      </p:sp>
      <p:sp>
        <p:nvSpPr>
          <p:cNvPr id="2" name="Title 1"/>
          <p:cNvSpPr>
            <a:spLocks noGrp="1"/>
          </p:cNvSpPr>
          <p:nvPr>
            <p:ph type="title"/>
          </p:nvPr>
        </p:nvSpPr>
        <p:spPr/>
        <p:txBody>
          <a:bodyPr/>
          <a:lstStyle/>
          <a:p>
            <a:r>
              <a:rPr lang="en-US" dirty="0">
                <a:latin typeface="Calibri" panose="020F0502020204030204" pitchFamily="34" charset="0"/>
                <a:cs typeface="Calibri" panose="020F0502020204030204" pitchFamily="34" charset="0"/>
              </a:rPr>
              <a:t>What will retirement look like?</a:t>
            </a:r>
          </a:p>
        </p:txBody>
      </p:sp>
      <p:sp>
        <p:nvSpPr>
          <p:cNvPr id="15" name="Content Placeholder 14"/>
          <p:cNvSpPr>
            <a:spLocks noGrp="1"/>
          </p:cNvSpPr>
          <p:nvPr>
            <p:ph idx="1"/>
          </p:nvPr>
        </p:nvSpPr>
        <p:spPr>
          <a:xfrm>
            <a:off x="627501" y="1680446"/>
            <a:ext cx="8170909" cy="2902036"/>
          </a:xfrm>
          <a:noFill/>
        </p:spPr>
        <p:txBody>
          <a:bodyPr vert="horz" lIns="273813" tIns="205360" rIns="205360" bIns="0" rtlCol="0" anchor="t">
            <a:normAutofit/>
          </a:bodyPr>
          <a:lstStyle/>
          <a:p>
            <a:pPr marL="0" lvl="1" indent="0">
              <a:buNone/>
            </a:pPr>
            <a:r>
              <a:rPr lang="en-US" sz="1198" dirty="0">
                <a:latin typeface="Calibri" panose="020F0502020204030204" pitchFamily="34" charset="0"/>
              </a:rPr>
              <a:t>THE AVERAGE U.S. WORKER RETIRES AT</a:t>
            </a:r>
            <a:r>
              <a:rPr lang="en-US" sz="1198" b="1" baseline="30000" dirty="0"/>
              <a:t>3</a:t>
            </a:r>
            <a:endParaRPr lang="en-US" sz="1198" dirty="0">
              <a:latin typeface="Calibri" panose="020F0502020204030204" pitchFamily="34" charset="0"/>
            </a:endParaRPr>
          </a:p>
          <a:p>
            <a:pPr marL="0" lvl="1" indent="0" algn="ctr">
              <a:buNone/>
            </a:pPr>
            <a:endParaRPr lang="en-US" sz="2995" dirty="0">
              <a:solidFill>
                <a:schemeClr val="accent1"/>
              </a:solidFill>
              <a:latin typeface="Calibri" panose="020F0502020204030204" pitchFamily="34" charset="0"/>
            </a:endParaRPr>
          </a:p>
          <a:p>
            <a:pPr marL="0" lvl="1" indent="0" algn="ctr">
              <a:buNone/>
            </a:pPr>
            <a:endParaRPr lang="en-US" sz="2995" dirty="0">
              <a:solidFill>
                <a:schemeClr val="accent1"/>
              </a:solidFill>
              <a:latin typeface="Calibri" panose="020F0502020204030204" pitchFamily="34" charset="0"/>
            </a:endParaRPr>
          </a:p>
          <a:p>
            <a:pPr marL="0" lvl="1" indent="0" algn="ctr">
              <a:buNone/>
            </a:pPr>
            <a:br>
              <a:rPr lang="en-US" sz="1497" dirty="0">
                <a:solidFill>
                  <a:srgbClr val="F2F2F2">
                    <a:lumMod val="50000"/>
                  </a:srgbClr>
                </a:solidFill>
              </a:rPr>
            </a:br>
            <a:endParaRPr lang="en-US" sz="1123" dirty="0">
              <a:solidFill>
                <a:schemeClr val="accent5">
                  <a:lumMod val="20000"/>
                  <a:lumOff val="80000"/>
                </a:schemeClr>
              </a:solidFill>
            </a:endParaRPr>
          </a:p>
        </p:txBody>
      </p:sp>
      <p:sp>
        <p:nvSpPr>
          <p:cNvPr id="10" name="Text Placeholder 9">
            <a:extLst>
              <a:ext uri="{FF2B5EF4-FFF2-40B4-BE49-F238E27FC236}">
                <a16:creationId xmlns:a16="http://schemas.microsoft.com/office/drawing/2014/main" id="{5689DF34-F9E9-4545-9713-03B14E5BB6DA}"/>
              </a:ext>
            </a:extLst>
          </p:cNvPr>
          <p:cNvSpPr>
            <a:spLocks noGrp="1"/>
          </p:cNvSpPr>
          <p:nvPr>
            <p:ph type="body" sz="quarter" idx="12"/>
          </p:nvPr>
        </p:nvSpPr>
        <p:spPr/>
        <p:txBody>
          <a:bodyPr/>
          <a:lstStyle/>
          <a:p>
            <a:endParaRPr lang="en-US"/>
          </a:p>
        </p:txBody>
      </p:sp>
      <p:sp>
        <p:nvSpPr>
          <p:cNvPr id="4" name="Footer Placeholder 3"/>
          <p:cNvSpPr>
            <a:spLocks noGrp="1"/>
          </p:cNvSpPr>
          <p:nvPr>
            <p:ph type="ftr" sz="quarter" idx="3"/>
          </p:nvPr>
        </p:nvSpPr>
        <p:spPr/>
        <p:txBody>
          <a:bodyPr/>
          <a:lstStyle/>
          <a:p>
            <a:r>
              <a:rPr lang="en-US"/>
              <a:t>47-10780-31</a:t>
            </a:r>
            <a:endParaRPr lang="en-US" dirty="0"/>
          </a:p>
        </p:txBody>
      </p:sp>
      <p:sp>
        <p:nvSpPr>
          <p:cNvPr id="5" name="Date Placeholder 4"/>
          <p:cNvSpPr>
            <a:spLocks noGrp="1"/>
          </p:cNvSpPr>
          <p:nvPr>
            <p:ph type="dt" sz="half" idx="2"/>
          </p:nvPr>
        </p:nvSpPr>
        <p:spPr/>
        <p:txBody>
          <a:bodyPr/>
          <a:lstStyle/>
          <a:p>
            <a:pPr algn="ctr"/>
            <a:r>
              <a:rPr lang="en-US"/>
              <a:t>2024/11/14</a:t>
            </a:r>
            <a:endParaRPr lang="en-US" dirty="0"/>
          </a:p>
        </p:txBody>
      </p:sp>
      <p:sp>
        <p:nvSpPr>
          <p:cNvPr id="30" name="Rectangle 29"/>
          <p:cNvSpPr/>
          <p:nvPr/>
        </p:nvSpPr>
        <p:spPr>
          <a:xfrm>
            <a:off x="286227" y="3932120"/>
            <a:ext cx="3469697" cy="415114"/>
          </a:xfrm>
          <a:prstGeom prst="rect">
            <a:avLst/>
          </a:prstGeom>
        </p:spPr>
        <p:txBody>
          <a:bodyPr wrap="square">
            <a:spAutoFit/>
          </a:bodyPr>
          <a:lstStyle/>
          <a:p>
            <a:r>
              <a:rPr lang="en-US" sz="699" baseline="30000" dirty="0">
                <a:solidFill>
                  <a:schemeClr val="accent6"/>
                </a:solidFill>
                <a:latin typeface="Calibri" panose="020F0502020204030204" pitchFamily="34" charset="0"/>
                <a:cs typeface="Calibri" panose="020F0502020204030204" pitchFamily="34" charset="0"/>
              </a:rPr>
              <a:t>3</a:t>
            </a:r>
            <a:r>
              <a:rPr lang="en-US" sz="699" dirty="0">
                <a:solidFill>
                  <a:schemeClr val="accent6"/>
                </a:solidFill>
                <a:latin typeface="Calibri" panose="020F0502020204030204" pitchFamily="34" charset="0"/>
                <a:cs typeface="Calibri" panose="020F0502020204030204" pitchFamily="34" charset="0"/>
              </a:rPr>
              <a:t> Picchi, A. (2024). Planning on Retiring at 65? Most Americans Retire Far Earlier - And Not By Choice.</a:t>
            </a:r>
          </a:p>
          <a:p>
            <a:r>
              <a:rPr lang="en-US" sz="699" baseline="30000" dirty="0">
                <a:solidFill>
                  <a:schemeClr val="accent6"/>
                </a:solidFill>
                <a:latin typeface="Calibri" panose="020F0502020204030204" pitchFamily="34" charset="0"/>
                <a:cs typeface="Calibri" panose="020F0502020204030204" pitchFamily="34" charset="0"/>
              </a:rPr>
              <a:t>4</a:t>
            </a:r>
            <a:r>
              <a:rPr lang="en-US" sz="699" dirty="0">
                <a:solidFill>
                  <a:schemeClr val="accent6"/>
                </a:solidFill>
                <a:latin typeface="Calibri" panose="020F0502020204030204" pitchFamily="34" charset="0"/>
                <a:cs typeface="Calibri" panose="020F0502020204030204" pitchFamily="34" charset="0"/>
              </a:rPr>
              <a:t> Kitces, M. (2019). Life Expectancy Assumptions in Retirement Planning.</a:t>
            </a:r>
          </a:p>
        </p:txBody>
      </p:sp>
      <p:sp>
        <p:nvSpPr>
          <p:cNvPr id="9" name="Rectangle 8"/>
          <p:cNvSpPr/>
          <p:nvPr/>
        </p:nvSpPr>
        <p:spPr>
          <a:xfrm>
            <a:off x="5899425" y="1680448"/>
            <a:ext cx="2157425" cy="1013787"/>
          </a:xfrm>
          <a:prstGeom prst="rect">
            <a:avLst/>
          </a:prstGeom>
        </p:spPr>
        <p:txBody>
          <a:bodyPr wrap="square">
            <a:spAutoFit/>
          </a:bodyPr>
          <a:lstStyle/>
          <a:p>
            <a:pPr marL="3566" lvl="3"/>
            <a:r>
              <a:rPr lang="en-US" sz="1797" b="1" dirty="0">
                <a:solidFill>
                  <a:schemeClr val="accent2"/>
                </a:solidFill>
                <a:latin typeface="Calibri" panose="020F0502020204030204" pitchFamily="34" charset="0"/>
                <a:cs typeface="Calibri" panose="020F0502020204030204" pitchFamily="34" charset="0"/>
              </a:rPr>
              <a:t>1 in 2</a:t>
            </a:r>
          </a:p>
          <a:p>
            <a:pPr marL="3566" lvl="3"/>
            <a:r>
              <a:rPr lang="en-US" sz="1198" dirty="0">
                <a:solidFill>
                  <a:schemeClr val="accent3"/>
                </a:solidFill>
                <a:latin typeface="Calibri" panose="020F0502020204030204" pitchFamily="34" charset="0"/>
              </a:rPr>
              <a:t>men will live to be 90</a:t>
            </a:r>
          </a:p>
          <a:p>
            <a:pPr marL="3566" lvl="3"/>
            <a:r>
              <a:rPr lang="en-US" sz="1797" b="1" dirty="0">
                <a:solidFill>
                  <a:schemeClr val="accent2"/>
                </a:solidFill>
                <a:latin typeface="Calibri" panose="020F0502020204030204" pitchFamily="34" charset="0"/>
                <a:cs typeface="Calibri" panose="020F0502020204030204" pitchFamily="34" charset="0"/>
              </a:rPr>
              <a:t>1 in 2</a:t>
            </a:r>
          </a:p>
          <a:p>
            <a:pPr marL="3566" lvl="3"/>
            <a:r>
              <a:rPr lang="en-US" sz="1198" dirty="0">
                <a:solidFill>
                  <a:schemeClr val="accent3"/>
                </a:solidFill>
                <a:latin typeface="Calibri" panose="020F0502020204030204" pitchFamily="34" charset="0"/>
              </a:rPr>
              <a:t>women will live to be 90</a:t>
            </a:r>
          </a:p>
        </p:txBody>
      </p:sp>
      <p:pic>
        <p:nvPicPr>
          <p:cNvPr id="16" name="Picture 1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497020" y="1752271"/>
            <a:ext cx="369648" cy="369648"/>
          </a:xfrm>
          <a:prstGeom prst="rect">
            <a:avLst/>
          </a:prstGeom>
        </p:spPr>
      </p:pic>
      <p:pic>
        <p:nvPicPr>
          <p:cNvPr id="45" name="Picture 4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508037" y="2216648"/>
            <a:ext cx="369648" cy="369648"/>
          </a:xfrm>
          <a:prstGeom prst="rect">
            <a:avLst/>
          </a:prstGeom>
        </p:spPr>
      </p:pic>
      <p:pic>
        <p:nvPicPr>
          <p:cNvPr id="27" name="Picture 26"/>
          <p:cNvPicPr>
            <a:picLocks noChangeAspect="1"/>
          </p:cNvPicPr>
          <p:nvPr/>
        </p:nvPicPr>
        <p:blipFill>
          <a:blip r:embed="rId3">
            <a:duotone>
              <a:schemeClr val="accent2">
                <a:shade val="45000"/>
                <a:satMod val="135000"/>
              </a:schemeClr>
              <a:prstClr val="white"/>
            </a:duotone>
            <a:extLst>
              <a:ext uri="{28A0092B-C50C-407E-A947-70E740481C1C}">
                <a14:useLocalDpi xmlns:a14="http://schemas.microsoft.com/office/drawing/2010/main"/>
              </a:ext>
            </a:extLst>
          </a:blip>
          <a:stretch>
            <a:fillRect/>
          </a:stretch>
        </p:blipFill>
        <p:spPr>
          <a:xfrm>
            <a:off x="5138389" y="1749065"/>
            <a:ext cx="369648" cy="369648"/>
          </a:xfrm>
          <a:prstGeom prst="rect">
            <a:avLst/>
          </a:prstGeom>
        </p:spPr>
      </p:pic>
      <p:pic>
        <p:nvPicPr>
          <p:cNvPr id="28" name="Picture 27"/>
          <p:cNvPicPr>
            <a:picLocks noChangeAspect="1"/>
          </p:cNvPicPr>
          <p:nvPr/>
        </p:nvPicPr>
        <p:blipFill>
          <a:blip r:embed="rId4">
            <a:duotone>
              <a:schemeClr val="accent2">
                <a:shade val="45000"/>
                <a:satMod val="135000"/>
              </a:schemeClr>
              <a:prstClr val="white"/>
            </a:duotone>
            <a:extLst>
              <a:ext uri="{28A0092B-C50C-407E-A947-70E740481C1C}">
                <a14:useLocalDpi xmlns:a14="http://schemas.microsoft.com/office/drawing/2010/main"/>
              </a:ext>
            </a:extLst>
          </a:blip>
          <a:stretch>
            <a:fillRect/>
          </a:stretch>
        </p:blipFill>
        <p:spPr>
          <a:xfrm>
            <a:off x="5144082" y="2213442"/>
            <a:ext cx="369648" cy="369648"/>
          </a:xfrm>
          <a:prstGeom prst="rect">
            <a:avLst/>
          </a:prstGeom>
        </p:spPr>
      </p:pic>
      <p:sp>
        <p:nvSpPr>
          <p:cNvPr id="3" name="Rectangle 2"/>
          <p:cNvSpPr/>
          <p:nvPr/>
        </p:nvSpPr>
        <p:spPr>
          <a:xfrm>
            <a:off x="5899425" y="2960064"/>
            <a:ext cx="2977075" cy="1013787"/>
          </a:xfrm>
          <a:prstGeom prst="rect">
            <a:avLst/>
          </a:prstGeom>
        </p:spPr>
        <p:txBody>
          <a:bodyPr wrap="square">
            <a:spAutoFit/>
          </a:bodyPr>
          <a:lstStyle/>
          <a:p>
            <a:pPr marL="3566" lvl="3"/>
            <a:r>
              <a:rPr lang="en-US" sz="1797" b="1" dirty="0">
                <a:solidFill>
                  <a:schemeClr val="accent2"/>
                </a:solidFill>
                <a:latin typeface="Calibri" panose="020F0502020204030204" pitchFamily="34" charset="0"/>
                <a:cs typeface="Calibri" panose="020F0502020204030204" pitchFamily="34" charset="0"/>
              </a:rPr>
              <a:t>1 in 2 </a:t>
            </a:r>
          </a:p>
          <a:p>
            <a:pPr marL="3566" lvl="3"/>
            <a:r>
              <a:rPr lang="en-US" sz="1198" dirty="0">
                <a:solidFill>
                  <a:schemeClr val="accent3"/>
                </a:solidFill>
                <a:latin typeface="Calibri" panose="020F0502020204030204" pitchFamily="34" charset="0"/>
              </a:rPr>
              <a:t>spouses will live to be 89</a:t>
            </a:r>
          </a:p>
          <a:p>
            <a:pPr marL="3566" lvl="3"/>
            <a:r>
              <a:rPr lang="en-US" sz="1797" b="1" dirty="0">
                <a:solidFill>
                  <a:schemeClr val="accent2"/>
                </a:solidFill>
                <a:latin typeface="Calibri" panose="020F0502020204030204" pitchFamily="34" charset="0"/>
                <a:cs typeface="Calibri" panose="020F0502020204030204" pitchFamily="34" charset="0"/>
              </a:rPr>
              <a:t>1 in 4 </a:t>
            </a:r>
          </a:p>
          <a:p>
            <a:pPr marL="3566" lvl="3"/>
            <a:r>
              <a:rPr lang="en-US" sz="1198" dirty="0">
                <a:solidFill>
                  <a:schemeClr val="accent3"/>
                </a:solidFill>
                <a:latin typeface="Calibri" panose="020F0502020204030204" pitchFamily="34" charset="0"/>
              </a:rPr>
              <a:t>spouses will live to be 94</a:t>
            </a:r>
          </a:p>
        </p:txBody>
      </p:sp>
      <p:pic>
        <p:nvPicPr>
          <p:cNvPr id="26" name="Picture 2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497020" y="3029643"/>
            <a:ext cx="369648" cy="369648"/>
          </a:xfrm>
          <a:prstGeom prst="rect">
            <a:avLst/>
          </a:prstGeom>
        </p:spPr>
      </p:pic>
      <p:pic>
        <p:nvPicPr>
          <p:cNvPr id="35" name="Picture 34"/>
          <p:cNvPicPr>
            <a:picLocks noChangeAspect="1"/>
          </p:cNvPicPr>
          <p:nvPr/>
        </p:nvPicPr>
        <p:blipFill>
          <a:blip r:embed="rId3">
            <a:duotone>
              <a:schemeClr val="accent2">
                <a:shade val="45000"/>
                <a:satMod val="135000"/>
              </a:schemeClr>
              <a:prstClr val="white"/>
            </a:duotone>
            <a:extLst>
              <a:ext uri="{28A0092B-C50C-407E-A947-70E740481C1C}">
                <a14:useLocalDpi xmlns:a14="http://schemas.microsoft.com/office/drawing/2010/main"/>
              </a:ext>
            </a:extLst>
          </a:blip>
          <a:stretch>
            <a:fillRect/>
          </a:stretch>
        </p:blipFill>
        <p:spPr>
          <a:xfrm>
            <a:off x="5141876" y="3034332"/>
            <a:ext cx="369648" cy="369648"/>
          </a:xfrm>
          <a:prstGeom prst="rect">
            <a:avLst/>
          </a:prstGeom>
        </p:spPr>
      </p:pic>
      <p:pic>
        <p:nvPicPr>
          <p:cNvPr id="36" name="Picture 35"/>
          <p:cNvPicPr>
            <a:picLocks noChangeAspect="1"/>
          </p:cNvPicPr>
          <p:nvPr/>
        </p:nvPicPr>
        <p:blipFill>
          <a:blip r:embed="rId4">
            <a:duotone>
              <a:schemeClr val="accent2">
                <a:shade val="45000"/>
                <a:satMod val="135000"/>
              </a:schemeClr>
              <a:prstClr val="white"/>
            </a:duotone>
            <a:extLst>
              <a:ext uri="{28A0092B-C50C-407E-A947-70E740481C1C}">
                <a14:useLocalDpi xmlns:a14="http://schemas.microsoft.com/office/drawing/2010/main"/>
              </a:ext>
            </a:extLst>
          </a:blip>
          <a:stretch>
            <a:fillRect/>
          </a:stretch>
        </p:blipFill>
        <p:spPr>
          <a:xfrm>
            <a:off x="4427413" y="3492313"/>
            <a:ext cx="369648" cy="369648"/>
          </a:xfrm>
          <a:prstGeom prst="rect">
            <a:avLst/>
          </a:prstGeom>
        </p:spPr>
      </p:pic>
      <p:pic>
        <p:nvPicPr>
          <p:cNvPr id="37" name="Picture 3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508037" y="3501690"/>
            <a:ext cx="369648" cy="369648"/>
          </a:xfrm>
          <a:prstGeom prst="rect">
            <a:avLst/>
          </a:prstGeom>
        </p:spPr>
      </p:pic>
      <p:pic>
        <p:nvPicPr>
          <p:cNvPr id="38" name="Picture 37"/>
          <p:cNvPicPr>
            <a:picLocks noChangeAspect="1"/>
          </p:cNvPicPr>
          <p:nvPr/>
        </p:nvPicPr>
        <p:blipFill>
          <a:blip r:embed="rId4">
            <a:duotone>
              <a:schemeClr val="accent2">
                <a:shade val="45000"/>
                <a:satMod val="135000"/>
              </a:schemeClr>
              <a:prstClr val="white"/>
            </a:duotone>
            <a:extLst>
              <a:ext uri="{28A0092B-C50C-407E-A947-70E740481C1C}">
                <a14:useLocalDpi xmlns:a14="http://schemas.microsoft.com/office/drawing/2010/main"/>
              </a:ext>
            </a:extLst>
          </a:blip>
          <a:stretch>
            <a:fillRect/>
          </a:stretch>
        </p:blipFill>
        <p:spPr>
          <a:xfrm>
            <a:off x="5138389" y="3499264"/>
            <a:ext cx="369648" cy="369648"/>
          </a:xfrm>
          <a:prstGeom prst="rect">
            <a:avLst/>
          </a:prstGeom>
        </p:spPr>
      </p:pic>
      <p:pic>
        <p:nvPicPr>
          <p:cNvPr id="39" name="Picture 38"/>
          <p:cNvPicPr>
            <a:picLocks noChangeAspect="1"/>
          </p:cNvPicPr>
          <p:nvPr/>
        </p:nvPicPr>
        <p:blipFill>
          <a:blip r:embed="rId3">
            <a:duotone>
              <a:schemeClr val="accent2">
                <a:shade val="45000"/>
                <a:satMod val="135000"/>
              </a:schemeClr>
              <a:prstClr val="white"/>
            </a:duotone>
            <a:extLst>
              <a:ext uri="{28A0092B-C50C-407E-A947-70E740481C1C}">
                <a14:useLocalDpi xmlns:a14="http://schemas.microsoft.com/office/drawing/2010/main"/>
              </a:ext>
            </a:extLst>
          </a:blip>
          <a:stretch>
            <a:fillRect/>
          </a:stretch>
        </p:blipFill>
        <p:spPr>
          <a:xfrm>
            <a:off x="4787621" y="3499264"/>
            <a:ext cx="369648" cy="369648"/>
          </a:xfrm>
          <a:prstGeom prst="rect">
            <a:avLst/>
          </a:prstGeom>
        </p:spPr>
      </p:pic>
      <p:sp>
        <p:nvSpPr>
          <p:cNvPr id="8" name="TextBox 7">
            <a:extLst>
              <a:ext uri="{FF2B5EF4-FFF2-40B4-BE49-F238E27FC236}">
                <a16:creationId xmlns:a16="http://schemas.microsoft.com/office/drawing/2014/main" id="{56D65EBB-4420-5F4C-8E72-E63B2FC6196F}"/>
              </a:ext>
            </a:extLst>
          </p:cNvPr>
          <p:cNvSpPr txBox="1"/>
          <p:nvPr/>
        </p:nvSpPr>
        <p:spPr>
          <a:xfrm>
            <a:off x="1473057" y="1778307"/>
            <a:ext cx="2023042" cy="2004533"/>
          </a:xfrm>
          <a:prstGeom prst="rect">
            <a:avLst/>
          </a:prstGeom>
          <a:noFill/>
        </p:spPr>
        <p:txBody>
          <a:bodyPr wrap="square" rtlCol="0">
            <a:spAutoFit/>
          </a:bodyPr>
          <a:lstStyle/>
          <a:p>
            <a:r>
              <a:rPr lang="en-US" sz="12428" b="1" dirty="0">
                <a:latin typeface="Calibri" panose="020F0502020204030204" pitchFamily="34" charset="0"/>
                <a:cs typeface="Calibri" panose="020F0502020204030204" pitchFamily="34" charset="0"/>
              </a:rPr>
              <a:t>62</a:t>
            </a:r>
          </a:p>
        </p:txBody>
      </p:sp>
      <p:sp>
        <p:nvSpPr>
          <p:cNvPr id="11" name="TextBox 10">
            <a:extLst>
              <a:ext uri="{FF2B5EF4-FFF2-40B4-BE49-F238E27FC236}">
                <a16:creationId xmlns:a16="http://schemas.microsoft.com/office/drawing/2014/main" id="{5CD6A168-F725-F041-A65D-436E897D4D12}"/>
              </a:ext>
            </a:extLst>
          </p:cNvPr>
          <p:cNvSpPr txBox="1"/>
          <p:nvPr/>
        </p:nvSpPr>
        <p:spPr>
          <a:xfrm rot="16200000">
            <a:off x="561935" y="2367313"/>
            <a:ext cx="1280579" cy="783381"/>
          </a:xfrm>
          <a:prstGeom prst="rect">
            <a:avLst/>
          </a:prstGeom>
          <a:noFill/>
        </p:spPr>
        <p:txBody>
          <a:bodyPr wrap="square" rtlCol="0">
            <a:spAutoFit/>
          </a:bodyPr>
          <a:lstStyle/>
          <a:p>
            <a:r>
              <a:rPr lang="en-US" sz="4492" b="1" spc="225" dirty="0">
                <a:solidFill>
                  <a:schemeClr val="accent6"/>
                </a:solidFill>
                <a:latin typeface="Calibri" panose="020F0502020204030204" pitchFamily="34" charset="0"/>
                <a:cs typeface="Calibri" panose="020F0502020204030204" pitchFamily="34" charset="0"/>
              </a:rPr>
              <a:t>AGE</a:t>
            </a:r>
          </a:p>
        </p:txBody>
      </p:sp>
      <p:sp>
        <p:nvSpPr>
          <p:cNvPr id="6" name="Slide Number Placeholder 5">
            <a:extLst>
              <a:ext uri="{FF2B5EF4-FFF2-40B4-BE49-F238E27FC236}">
                <a16:creationId xmlns:a16="http://schemas.microsoft.com/office/drawing/2014/main" id="{801D0F7B-0EE9-9AC1-9969-24A4F5904134}"/>
              </a:ext>
            </a:extLst>
          </p:cNvPr>
          <p:cNvSpPr>
            <a:spLocks noGrp="1"/>
          </p:cNvSpPr>
          <p:nvPr>
            <p:ph type="sldNum" sz="quarter" idx="4"/>
          </p:nvPr>
        </p:nvSpPr>
        <p:spPr/>
        <p:txBody>
          <a:bodyPr/>
          <a:lstStyle/>
          <a:p>
            <a:fld id="{1C0B272F-4456-0844-949C-3E7D42274ABC}" type="slidenum">
              <a:rPr lang="en-US" smtClean="0"/>
              <a:pPr/>
              <a:t>20</a:t>
            </a:fld>
            <a:endParaRPr lang="en-US" dirty="0"/>
          </a:p>
        </p:txBody>
      </p:sp>
    </p:spTree>
    <p:extLst>
      <p:ext uri="{BB962C8B-B14F-4D97-AF65-F5344CB8AC3E}">
        <p14:creationId xmlns:p14="http://schemas.microsoft.com/office/powerpoint/2010/main" val="2019753009"/>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Pentagon 62">
            <a:extLst>
              <a:ext uri="{FF2B5EF4-FFF2-40B4-BE49-F238E27FC236}">
                <a16:creationId xmlns:a16="http://schemas.microsoft.com/office/drawing/2014/main" id="{5B425A09-E867-E74B-9186-E5AA60BA82C0}"/>
              </a:ext>
            </a:extLst>
          </p:cNvPr>
          <p:cNvSpPr/>
          <p:nvPr/>
        </p:nvSpPr>
        <p:spPr>
          <a:xfrm rot="10800000">
            <a:off x="6456850" y="1331544"/>
            <a:ext cx="2795435" cy="889352"/>
          </a:xfrm>
          <a:prstGeom prst="homePlat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en-US" sz="1350" dirty="0">
              <a:solidFill>
                <a:srgbClr val="FFFFFF"/>
              </a:solidFill>
              <a:latin typeface="Calibri" panose="020F0502020204030204"/>
            </a:endParaRPr>
          </a:p>
        </p:txBody>
      </p:sp>
      <p:sp>
        <p:nvSpPr>
          <p:cNvPr id="2" name="Title 1"/>
          <p:cNvSpPr>
            <a:spLocks noGrp="1"/>
          </p:cNvSpPr>
          <p:nvPr>
            <p:ph type="title"/>
          </p:nvPr>
        </p:nvSpPr>
        <p:spPr/>
        <p:txBody>
          <a:bodyPr>
            <a:normAutofit/>
          </a:bodyPr>
          <a:lstStyle/>
          <a:p>
            <a:r>
              <a:rPr lang="en-US" dirty="0">
                <a:latin typeface="Calibri" panose="020F0502020204030204" pitchFamily="34" charset="0"/>
                <a:cs typeface="Calibri" panose="020F0502020204030204" pitchFamily="34" charset="0"/>
              </a:rPr>
              <a:t>Retirement expenses could look different.</a:t>
            </a:r>
          </a:p>
        </p:txBody>
      </p:sp>
      <p:sp>
        <p:nvSpPr>
          <p:cNvPr id="7" name="Text Placeholder 6"/>
          <p:cNvSpPr>
            <a:spLocks noGrp="1"/>
          </p:cNvSpPr>
          <p:nvPr>
            <p:ph type="body" sz="quarter" idx="12"/>
          </p:nvPr>
        </p:nvSpPr>
        <p:spPr/>
        <p:txBody>
          <a:bodyPr/>
          <a:lstStyle/>
          <a:p>
            <a:endParaRPr lang="en-US" dirty="0"/>
          </a:p>
        </p:txBody>
      </p:sp>
      <p:sp>
        <p:nvSpPr>
          <p:cNvPr id="6" name="Slide Number Placeholder 5"/>
          <p:cNvSpPr>
            <a:spLocks noGrp="1"/>
          </p:cNvSpPr>
          <p:nvPr>
            <p:ph type="sldNum" sz="quarter" idx="4"/>
          </p:nvPr>
        </p:nvSpPr>
        <p:spPr/>
        <p:txBody>
          <a:bodyPr/>
          <a:lstStyle/>
          <a:p>
            <a:pPr defTabSz="342900">
              <a:defRPr/>
            </a:pPr>
            <a:fld id="{DFF2723C-031C-433E-81DC-635AF124FD5B}" type="slidenum">
              <a:rPr lang="en-US">
                <a:solidFill>
                  <a:srgbClr val="7F7F7F"/>
                </a:solidFill>
              </a:rPr>
              <a:pPr defTabSz="342900">
                <a:defRPr/>
              </a:pPr>
              <a:t>21</a:t>
            </a:fld>
            <a:endParaRPr lang="en-US" dirty="0">
              <a:solidFill>
                <a:srgbClr val="7F7F7F"/>
              </a:solidFill>
            </a:endParaRPr>
          </a:p>
        </p:txBody>
      </p:sp>
      <p:sp>
        <p:nvSpPr>
          <p:cNvPr id="30" name="Rectangle 29"/>
          <p:cNvSpPr/>
          <p:nvPr/>
        </p:nvSpPr>
        <p:spPr>
          <a:xfrm>
            <a:off x="7008921" y="2370994"/>
            <a:ext cx="1973876" cy="1283685"/>
          </a:xfrm>
          <a:prstGeom prst="rect">
            <a:avLst/>
          </a:prstGeom>
        </p:spPr>
        <p:txBody>
          <a:bodyPr wrap="square" lIns="0">
            <a:spAutoFit/>
          </a:bodyPr>
          <a:lstStyle/>
          <a:p>
            <a:pPr defTabSz="342900">
              <a:spcBef>
                <a:spcPts val="450"/>
              </a:spcBef>
              <a:defRPr/>
            </a:pPr>
            <a:r>
              <a:rPr lang="en-US" sz="675" baseline="30000" dirty="0">
                <a:solidFill>
                  <a:srgbClr val="FFFFFF">
                    <a:lumMod val="50000"/>
                  </a:srgbClr>
                </a:solidFill>
                <a:latin typeface="Calibri" panose="020F0502020204030204" pitchFamily="34" charset="0"/>
                <a:cs typeface="Calibri" panose="020F0502020204030204" pitchFamily="34" charset="0"/>
              </a:rPr>
              <a:t>5 </a:t>
            </a:r>
            <a:r>
              <a:rPr lang="en-US" sz="675" dirty="0">
                <a:solidFill>
                  <a:srgbClr val="FFFFFF">
                    <a:lumMod val="50000"/>
                  </a:srgbClr>
                </a:solidFill>
                <a:latin typeface="Calibri" panose="020F0502020204030204" pitchFamily="34" charset="0"/>
                <a:cs typeface="Calibri" panose="020F0502020204030204" pitchFamily="34" charset="0"/>
              </a:rPr>
              <a:t>FRED. (2024). 20-Year Expected Inflation.</a:t>
            </a:r>
          </a:p>
          <a:p>
            <a:pPr defTabSz="342900">
              <a:spcBef>
                <a:spcPts val="450"/>
              </a:spcBef>
              <a:defRPr/>
            </a:pPr>
            <a:r>
              <a:rPr lang="en-US" sz="675" baseline="30000" dirty="0">
                <a:solidFill>
                  <a:srgbClr val="FFFFFF">
                    <a:lumMod val="50000"/>
                  </a:srgbClr>
                </a:solidFill>
                <a:latin typeface="Calibri" panose="020F0502020204030204" pitchFamily="34" charset="0"/>
                <a:cs typeface="Calibri" panose="020F0502020204030204" pitchFamily="34" charset="0"/>
              </a:rPr>
              <a:t>6 </a:t>
            </a:r>
            <a:r>
              <a:rPr lang="en-US" sz="675" dirty="0">
                <a:solidFill>
                  <a:srgbClr val="FFFFFF">
                    <a:lumMod val="50000"/>
                  </a:srgbClr>
                </a:solidFill>
                <a:latin typeface="Calibri" panose="020F0502020204030204" pitchFamily="34" charset="0"/>
                <a:cs typeface="Calibri" panose="020F0502020204030204" pitchFamily="34" charset="0"/>
              </a:rPr>
              <a:t>U.S. Bureau of Labor Statistics. (2024). Consumer Expenditures--2023 - 2023 A01 results.</a:t>
            </a:r>
          </a:p>
          <a:p>
            <a:pPr defTabSz="342900">
              <a:spcBef>
                <a:spcPts val="450"/>
              </a:spcBef>
              <a:defRPr/>
            </a:pPr>
            <a:r>
              <a:rPr lang="en-US" sz="675" baseline="30000" dirty="0">
                <a:solidFill>
                  <a:srgbClr val="FFFFFF">
                    <a:lumMod val="50000"/>
                  </a:srgbClr>
                </a:solidFill>
                <a:latin typeface="Calibri" panose="020F0502020204030204" pitchFamily="34" charset="0"/>
                <a:cs typeface="Calibri" panose="020F0502020204030204" pitchFamily="34" charset="0"/>
              </a:rPr>
              <a:t>7 </a:t>
            </a:r>
            <a:r>
              <a:rPr lang="en-US" sz="675" dirty="0">
                <a:solidFill>
                  <a:srgbClr val="FFFFFF">
                    <a:lumMod val="50000"/>
                  </a:srgbClr>
                </a:solidFill>
                <a:latin typeface="Calibri" panose="020F0502020204030204" pitchFamily="34" charset="0"/>
                <a:cs typeface="Calibri" panose="020F0502020204030204" pitchFamily="34" charset="0"/>
              </a:rPr>
              <a:t>Fischer, J. (2024). New Car Price Trends in 2024: Average Selling Prices Hold Steady.</a:t>
            </a:r>
          </a:p>
          <a:p>
            <a:pPr defTabSz="342900">
              <a:spcBef>
                <a:spcPts val="450"/>
              </a:spcBef>
              <a:defRPr/>
            </a:pPr>
            <a:r>
              <a:rPr lang="en-US" sz="675" baseline="30000" dirty="0">
                <a:solidFill>
                  <a:srgbClr val="FFFFFF">
                    <a:lumMod val="50000"/>
                  </a:srgbClr>
                </a:solidFill>
                <a:latin typeface="Calibri" panose="020F0502020204030204" pitchFamily="34" charset="0"/>
                <a:cs typeface="Calibri" panose="020F0502020204030204" pitchFamily="34" charset="0"/>
              </a:rPr>
              <a:t>8</a:t>
            </a:r>
            <a:r>
              <a:rPr lang="en-US" sz="675" dirty="0">
                <a:solidFill>
                  <a:srgbClr val="FFFFFF">
                    <a:lumMod val="50000"/>
                  </a:srgbClr>
                </a:solidFill>
                <a:latin typeface="Calibri" panose="020F0502020204030204" pitchFamily="34" charset="0"/>
                <a:cs typeface="Calibri" panose="020F0502020204030204" pitchFamily="34" charset="0"/>
              </a:rPr>
              <a:t> Hoyt, J. (2024). Nursing Home Costs in 2024 By State and Type of Care.</a:t>
            </a:r>
          </a:p>
          <a:p>
            <a:pPr defTabSz="342900">
              <a:spcBef>
                <a:spcPts val="450"/>
              </a:spcBef>
              <a:defRPr/>
            </a:pPr>
            <a:r>
              <a:rPr lang="en-US" sz="675" dirty="0">
                <a:solidFill>
                  <a:srgbClr val="FFFFFF">
                    <a:lumMod val="50000"/>
                  </a:srgbClr>
                </a:solidFill>
                <a:latin typeface="Calibri" panose="020F0502020204030204" pitchFamily="34" charset="0"/>
                <a:cs typeface="Calibri" panose="020F0502020204030204" pitchFamily="34" charset="0"/>
              </a:rPr>
              <a:t>Source: </a:t>
            </a:r>
            <a:r>
              <a:rPr lang="en-US" sz="675" dirty="0" err="1">
                <a:solidFill>
                  <a:srgbClr val="FFFFFF">
                    <a:lumMod val="50000"/>
                  </a:srgbClr>
                </a:solidFill>
                <a:latin typeface="Calibri" panose="020F0502020204030204" pitchFamily="34" charset="0"/>
                <a:cs typeface="Calibri" panose="020F0502020204030204" pitchFamily="34" charset="0"/>
              </a:rPr>
              <a:t>SmartAsset</a:t>
            </a:r>
            <a:r>
              <a:rPr lang="en-US" sz="675" dirty="0">
                <a:solidFill>
                  <a:srgbClr val="FFFFFF">
                    <a:lumMod val="50000"/>
                  </a:srgbClr>
                </a:solidFill>
                <a:latin typeface="Calibri" panose="020F0502020204030204" pitchFamily="34" charset="0"/>
                <a:cs typeface="Calibri" panose="020F0502020204030204" pitchFamily="34" charset="0"/>
              </a:rPr>
              <a:t>. (2024). Inflation Calculator 2024 - Calculate U.S. Inflation By Year.</a:t>
            </a:r>
          </a:p>
        </p:txBody>
      </p:sp>
      <p:pic>
        <p:nvPicPr>
          <p:cNvPr id="23" name="Picture 22"/>
          <p:cNvPicPr>
            <a:picLocks noChangeAspect="1"/>
          </p:cNvPicPr>
          <p:nvPr/>
        </p:nvPicPr>
        <p:blipFill>
          <a:blip r:embed="rId3">
            <a:extLst>
              <a:ext uri="{28A0092B-C50C-407E-A947-70E740481C1C}">
                <a14:useLocalDpi xmlns:a14="http://schemas.microsoft.com/office/drawing/2010/main"/>
              </a:ext>
            </a:extLst>
          </a:blip>
          <a:srcRect/>
          <a:stretch/>
        </p:blipFill>
        <p:spPr>
          <a:xfrm>
            <a:off x="1118598" y="2319370"/>
            <a:ext cx="496248" cy="496248"/>
          </a:xfrm>
          <a:prstGeom prst="rect">
            <a:avLst/>
          </a:prstGeom>
        </p:spPr>
      </p:pic>
      <p:pic>
        <p:nvPicPr>
          <p:cNvPr id="19" name="Picture 18">
            <a:extLst>
              <a:ext uri="{FF2B5EF4-FFF2-40B4-BE49-F238E27FC236}">
                <a16:creationId xmlns:a16="http://schemas.microsoft.com/office/drawing/2014/main" id="{95A0CC76-B1E8-7E49-B714-4B681E065FC9}"/>
              </a:ext>
            </a:extLst>
          </p:cNvPr>
          <p:cNvPicPr>
            <a:picLocks noChangeAspect="1"/>
          </p:cNvPicPr>
          <p:nvPr/>
        </p:nvPicPr>
        <p:blipFill>
          <a:blip r:embed="rId3">
            <a:duotone>
              <a:prstClr val="black"/>
              <a:srgbClr val="BED85F">
                <a:tint val="45000"/>
                <a:satMod val="400000"/>
              </a:srgbClr>
            </a:duotone>
            <a:extLst>
              <a:ext uri="{28A0092B-C50C-407E-A947-70E740481C1C}">
                <a14:useLocalDpi xmlns:a14="http://schemas.microsoft.com/office/drawing/2010/main"/>
              </a:ext>
            </a:extLst>
          </a:blip>
          <a:srcRect/>
          <a:stretch/>
        </p:blipFill>
        <p:spPr>
          <a:xfrm>
            <a:off x="1711774" y="1921453"/>
            <a:ext cx="895182" cy="895182"/>
          </a:xfrm>
          <a:prstGeom prst="rect">
            <a:avLst/>
          </a:prstGeom>
        </p:spPr>
      </p:pic>
      <p:sp>
        <p:nvSpPr>
          <p:cNvPr id="3" name="Rectangle 2">
            <a:extLst>
              <a:ext uri="{FF2B5EF4-FFF2-40B4-BE49-F238E27FC236}">
                <a16:creationId xmlns:a16="http://schemas.microsoft.com/office/drawing/2014/main" id="{55FB42FC-3EA5-AD4F-B4D1-F02BE20915D3}"/>
              </a:ext>
            </a:extLst>
          </p:cNvPr>
          <p:cNvSpPr/>
          <p:nvPr/>
        </p:nvSpPr>
        <p:spPr>
          <a:xfrm>
            <a:off x="966348" y="2813149"/>
            <a:ext cx="1783117" cy="300082"/>
          </a:xfrm>
          <a:prstGeom prst="rect">
            <a:avLst/>
          </a:prstGeom>
        </p:spPr>
        <p:txBody>
          <a:bodyPr wrap="none">
            <a:spAutoFit/>
          </a:bodyPr>
          <a:lstStyle/>
          <a:p>
            <a:pPr defTabSz="342900">
              <a:defRPr/>
            </a:pPr>
            <a:r>
              <a:rPr lang="en-US" sz="1350" b="1" dirty="0">
                <a:solidFill>
                  <a:srgbClr val="5B5D61"/>
                </a:solidFill>
                <a:latin typeface="Calibri" panose="020F0502020204030204" pitchFamily="34" charset="0"/>
                <a:cs typeface="Calibri" panose="020F0502020204030204" pitchFamily="34" charset="0"/>
              </a:rPr>
              <a:t>Annual Medical Costs</a:t>
            </a:r>
            <a:r>
              <a:rPr lang="en-US" sz="1350" b="1" baseline="30000" dirty="0">
                <a:solidFill>
                  <a:srgbClr val="5B5D61"/>
                </a:solidFill>
                <a:latin typeface="Calibri" panose="020F0502020204030204" pitchFamily="34" charset="0"/>
                <a:cs typeface="Calibri" panose="020F0502020204030204" pitchFamily="34" charset="0"/>
              </a:rPr>
              <a:t>6</a:t>
            </a:r>
          </a:p>
        </p:txBody>
      </p:sp>
      <p:sp>
        <p:nvSpPr>
          <p:cNvPr id="8" name="Rectangle 7">
            <a:extLst>
              <a:ext uri="{FF2B5EF4-FFF2-40B4-BE49-F238E27FC236}">
                <a16:creationId xmlns:a16="http://schemas.microsoft.com/office/drawing/2014/main" id="{69396EA3-78DA-1443-9ECD-9481BF8B6E59}"/>
              </a:ext>
            </a:extLst>
          </p:cNvPr>
          <p:cNvSpPr/>
          <p:nvPr/>
        </p:nvSpPr>
        <p:spPr>
          <a:xfrm>
            <a:off x="482143" y="1881285"/>
            <a:ext cx="668773" cy="300210"/>
          </a:xfrm>
          <a:prstGeom prst="rect">
            <a:avLst/>
          </a:prstGeom>
        </p:spPr>
        <p:txBody>
          <a:bodyPr wrap="square">
            <a:spAutoFit/>
          </a:bodyPr>
          <a:lstStyle/>
          <a:p>
            <a:pPr defTabSz="342900">
              <a:defRPr/>
            </a:pPr>
            <a:r>
              <a:rPr lang="en-US" sz="1350" b="1" dirty="0">
                <a:solidFill>
                  <a:srgbClr val="477388"/>
                </a:solidFill>
                <a:latin typeface="Calibri" panose="020F0502020204030204" pitchFamily="34" charset="0"/>
                <a:cs typeface="Calibri" panose="020F0502020204030204" pitchFamily="34" charset="0"/>
              </a:rPr>
              <a:t>$6,159</a:t>
            </a:r>
          </a:p>
        </p:txBody>
      </p:sp>
      <p:sp>
        <p:nvSpPr>
          <p:cNvPr id="20" name="Rectangle 19">
            <a:extLst>
              <a:ext uri="{FF2B5EF4-FFF2-40B4-BE49-F238E27FC236}">
                <a16:creationId xmlns:a16="http://schemas.microsoft.com/office/drawing/2014/main" id="{0DBA0BED-BE1E-D741-9D8D-82A7ED6F6DCE}"/>
              </a:ext>
            </a:extLst>
          </p:cNvPr>
          <p:cNvSpPr/>
          <p:nvPr/>
        </p:nvSpPr>
        <p:spPr>
          <a:xfrm>
            <a:off x="2576707" y="1635201"/>
            <a:ext cx="670376" cy="300082"/>
          </a:xfrm>
          <a:prstGeom prst="rect">
            <a:avLst/>
          </a:prstGeom>
        </p:spPr>
        <p:txBody>
          <a:bodyPr wrap="none">
            <a:spAutoFit/>
          </a:bodyPr>
          <a:lstStyle/>
          <a:p>
            <a:pPr defTabSz="342900">
              <a:defRPr/>
            </a:pPr>
            <a:r>
              <a:rPr lang="en-US" sz="1350" b="1" dirty="0">
                <a:solidFill>
                  <a:srgbClr val="6A6B3F"/>
                </a:solidFill>
                <a:latin typeface="Calibri" panose="020F0502020204030204" pitchFamily="34" charset="0"/>
                <a:cs typeface="Calibri" panose="020F0502020204030204" pitchFamily="34" charset="0"/>
              </a:rPr>
              <a:t>$9,518</a:t>
            </a:r>
          </a:p>
        </p:txBody>
      </p:sp>
      <p:cxnSp>
        <p:nvCxnSpPr>
          <p:cNvPr id="10" name="Elbow Connector 9">
            <a:extLst>
              <a:ext uri="{FF2B5EF4-FFF2-40B4-BE49-F238E27FC236}">
                <a16:creationId xmlns:a16="http://schemas.microsoft.com/office/drawing/2014/main" id="{64CA24B8-43BF-4A41-9DDF-56382A980095}"/>
              </a:ext>
            </a:extLst>
          </p:cNvPr>
          <p:cNvCxnSpPr>
            <a:stCxn id="20" idx="1"/>
            <a:endCxn id="19" idx="0"/>
          </p:cNvCxnSpPr>
          <p:nvPr/>
        </p:nvCxnSpPr>
        <p:spPr>
          <a:xfrm rot="10800000" flipV="1">
            <a:off x="2159365" y="1785242"/>
            <a:ext cx="417342" cy="136211"/>
          </a:xfrm>
          <a:prstGeom prst="bentConnector2">
            <a:avLst/>
          </a:prstGeom>
          <a:ln w="222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7" name="Elbow Connector 26">
            <a:extLst>
              <a:ext uri="{FF2B5EF4-FFF2-40B4-BE49-F238E27FC236}">
                <a16:creationId xmlns:a16="http://schemas.microsoft.com/office/drawing/2014/main" id="{177BBFCA-B5D6-1947-9D1F-54F685B880B9}"/>
              </a:ext>
            </a:extLst>
          </p:cNvPr>
          <p:cNvCxnSpPr>
            <a:cxnSpLocks/>
            <a:stCxn id="8" idx="3"/>
            <a:endCxn id="23" idx="0"/>
          </p:cNvCxnSpPr>
          <p:nvPr/>
        </p:nvCxnSpPr>
        <p:spPr>
          <a:xfrm>
            <a:off x="1150916" y="2031390"/>
            <a:ext cx="215807" cy="287980"/>
          </a:xfrm>
          <a:prstGeom prst="bentConnector2">
            <a:avLst/>
          </a:prstGeom>
          <a:ln w="22225">
            <a:solidFill>
              <a:schemeClr val="accent3"/>
            </a:solidFill>
            <a:prstDash val="dash"/>
          </a:ln>
        </p:spPr>
        <p:style>
          <a:lnRef idx="1">
            <a:schemeClr val="accent1"/>
          </a:lnRef>
          <a:fillRef idx="0">
            <a:schemeClr val="accent1"/>
          </a:fillRef>
          <a:effectRef idx="0">
            <a:schemeClr val="accent1"/>
          </a:effectRef>
          <a:fontRef idx="minor">
            <a:schemeClr val="tx1"/>
          </a:fontRef>
        </p:style>
      </p:cxnSp>
      <p:pic>
        <p:nvPicPr>
          <p:cNvPr id="28" name="Picture 27">
            <a:extLst>
              <a:ext uri="{FF2B5EF4-FFF2-40B4-BE49-F238E27FC236}">
                <a16:creationId xmlns:a16="http://schemas.microsoft.com/office/drawing/2014/main" id="{5B2F9DA8-2480-D349-926D-F4A82EA6480C}"/>
              </a:ext>
            </a:extLst>
          </p:cNvPr>
          <p:cNvPicPr>
            <a:picLocks noChangeAspect="1"/>
          </p:cNvPicPr>
          <p:nvPr/>
        </p:nvPicPr>
        <p:blipFill>
          <a:blip r:embed="rId4">
            <a:extLst>
              <a:ext uri="{28A0092B-C50C-407E-A947-70E740481C1C}">
                <a14:useLocalDpi xmlns:a14="http://schemas.microsoft.com/office/drawing/2010/main"/>
              </a:ext>
            </a:extLst>
          </a:blip>
          <a:srcRect/>
          <a:stretch/>
        </p:blipFill>
        <p:spPr>
          <a:xfrm>
            <a:off x="948655" y="3871208"/>
            <a:ext cx="514088" cy="514088"/>
          </a:xfrm>
          <a:prstGeom prst="rect">
            <a:avLst/>
          </a:prstGeom>
        </p:spPr>
      </p:pic>
      <p:pic>
        <p:nvPicPr>
          <p:cNvPr id="29" name="Picture 28">
            <a:extLst>
              <a:ext uri="{FF2B5EF4-FFF2-40B4-BE49-F238E27FC236}">
                <a16:creationId xmlns:a16="http://schemas.microsoft.com/office/drawing/2014/main" id="{029EB45D-6D93-D141-9515-3EC80D4355C2}"/>
              </a:ext>
            </a:extLst>
          </p:cNvPr>
          <p:cNvPicPr>
            <a:picLocks noChangeAspect="1"/>
          </p:cNvPicPr>
          <p:nvPr/>
        </p:nvPicPr>
        <p:blipFill>
          <a:blip r:embed="rId4">
            <a:duotone>
              <a:prstClr val="black"/>
              <a:srgbClr val="BED85F">
                <a:tint val="45000"/>
                <a:satMod val="400000"/>
              </a:srgbClr>
            </a:duotone>
            <a:extLst>
              <a:ext uri="{28A0092B-C50C-407E-A947-70E740481C1C}">
                <a14:useLocalDpi xmlns:a14="http://schemas.microsoft.com/office/drawing/2010/main"/>
              </a:ext>
            </a:extLst>
          </a:blip>
          <a:srcRect/>
          <a:stretch/>
        </p:blipFill>
        <p:spPr>
          <a:xfrm>
            <a:off x="1584564" y="3490114"/>
            <a:ext cx="895182" cy="895182"/>
          </a:xfrm>
          <a:prstGeom prst="rect">
            <a:avLst/>
          </a:prstGeom>
        </p:spPr>
      </p:pic>
      <p:sp>
        <p:nvSpPr>
          <p:cNvPr id="31" name="Rectangle 30">
            <a:extLst>
              <a:ext uri="{FF2B5EF4-FFF2-40B4-BE49-F238E27FC236}">
                <a16:creationId xmlns:a16="http://schemas.microsoft.com/office/drawing/2014/main" id="{7EB04D6A-4698-4D4F-8953-7418F0BC6911}"/>
              </a:ext>
            </a:extLst>
          </p:cNvPr>
          <p:cNvSpPr/>
          <p:nvPr/>
        </p:nvSpPr>
        <p:spPr>
          <a:xfrm>
            <a:off x="839138" y="4381811"/>
            <a:ext cx="1472967" cy="300082"/>
          </a:xfrm>
          <a:prstGeom prst="rect">
            <a:avLst/>
          </a:prstGeom>
        </p:spPr>
        <p:txBody>
          <a:bodyPr wrap="none">
            <a:spAutoFit/>
          </a:bodyPr>
          <a:lstStyle/>
          <a:p>
            <a:pPr defTabSz="342900">
              <a:defRPr/>
            </a:pPr>
            <a:r>
              <a:rPr lang="en-US" sz="1350" b="1" dirty="0">
                <a:solidFill>
                  <a:srgbClr val="5B5D61"/>
                </a:solidFill>
                <a:latin typeface="Calibri" panose="020F0502020204030204" pitchFamily="34" charset="0"/>
                <a:cs typeface="Calibri" panose="020F0502020204030204" pitchFamily="34" charset="0"/>
              </a:rPr>
              <a:t>Annual Groceries</a:t>
            </a:r>
            <a:r>
              <a:rPr lang="en-US" sz="1350" b="1" baseline="30000" dirty="0">
                <a:solidFill>
                  <a:srgbClr val="5B5D61"/>
                </a:solidFill>
                <a:latin typeface="Calibri" panose="020F0502020204030204" pitchFamily="34" charset="0"/>
                <a:cs typeface="Calibri" panose="020F0502020204030204" pitchFamily="34" charset="0"/>
              </a:rPr>
              <a:t>6</a:t>
            </a:r>
          </a:p>
        </p:txBody>
      </p:sp>
      <p:sp>
        <p:nvSpPr>
          <p:cNvPr id="32" name="Rectangle 31">
            <a:extLst>
              <a:ext uri="{FF2B5EF4-FFF2-40B4-BE49-F238E27FC236}">
                <a16:creationId xmlns:a16="http://schemas.microsoft.com/office/drawing/2014/main" id="{8116C07B-674F-C748-8C94-D294E903A9F1}"/>
              </a:ext>
            </a:extLst>
          </p:cNvPr>
          <p:cNvSpPr/>
          <p:nvPr/>
        </p:nvSpPr>
        <p:spPr>
          <a:xfrm>
            <a:off x="427376" y="3461658"/>
            <a:ext cx="670376" cy="300082"/>
          </a:xfrm>
          <a:prstGeom prst="rect">
            <a:avLst/>
          </a:prstGeom>
        </p:spPr>
        <p:txBody>
          <a:bodyPr wrap="none">
            <a:spAutoFit/>
          </a:bodyPr>
          <a:lstStyle/>
          <a:p>
            <a:pPr defTabSz="342900">
              <a:defRPr/>
            </a:pPr>
            <a:r>
              <a:rPr lang="en-US" sz="1350" b="1" dirty="0">
                <a:solidFill>
                  <a:srgbClr val="477388"/>
                </a:solidFill>
                <a:latin typeface="Calibri" panose="020F0502020204030204" pitchFamily="34" charset="0"/>
                <a:cs typeface="Calibri" panose="020F0502020204030204" pitchFamily="34" charset="0"/>
              </a:rPr>
              <a:t>$9,985</a:t>
            </a:r>
          </a:p>
        </p:txBody>
      </p:sp>
      <p:sp>
        <p:nvSpPr>
          <p:cNvPr id="33" name="Rectangle 32">
            <a:extLst>
              <a:ext uri="{FF2B5EF4-FFF2-40B4-BE49-F238E27FC236}">
                <a16:creationId xmlns:a16="http://schemas.microsoft.com/office/drawing/2014/main" id="{7A661CCB-4DB3-C549-8A14-B2B9EA2A6D7D}"/>
              </a:ext>
            </a:extLst>
          </p:cNvPr>
          <p:cNvSpPr/>
          <p:nvPr/>
        </p:nvSpPr>
        <p:spPr>
          <a:xfrm>
            <a:off x="2449498" y="3203863"/>
            <a:ext cx="758541" cy="300082"/>
          </a:xfrm>
          <a:prstGeom prst="rect">
            <a:avLst/>
          </a:prstGeom>
        </p:spPr>
        <p:txBody>
          <a:bodyPr wrap="none">
            <a:spAutoFit/>
          </a:bodyPr>
          <a:lstStyle/>
          <a:p>
            <a:pPr defTabSz="342900">
              <a:defRPr/>
            </a:pPr>
            <a:r>
              <a:rPr lang="en-US" sz="1350" b="1" dirty="0">
                <a:solidFill>
                  <a:srgbClr val="6A6B3F"/>
                </a:solidFill>
                <a:latin typeface="Calibri" panose="020F0502020204030204" pitchFamily="34" charset="0"/>
                <a:cs typeface="Calibri" panose="020F0502020204030204" pitchFamily="34" charset="0"/>
              </a:rPr>
              <a:t>$15,430</a:t>
            </a:r>
          </a:p>
        </p:txBody>
      </p:sp>
      <p:cxnSp>
        <p:nvCxnSpPr>
          <p:cNvPr id="34" name="Elbow Connector 33">
            <a:extLst>
              <a:ext uri="{FF2B5EF4-FFF2-40B4-BE49-F238E27FC236}">
                <a16:creationId xmlns:a16="http://schemas.microsoft.com/office/drawing/2014/main" id="{D4EB1BF7-D72B-4D4A-A9B0-3ADC0BE8CA13}"/>
              </a:ext>
            </a:extLst>
          </p:cNvPr>
          <p:cNvCxnSpPr>
            <a:cxnSpLocks/>
            <a:stCxn id="33" idx="1"/>
            <a:endCxn id="29" idx="0"/>
          </p:cNvCxnSpPr>
          <p:nvPr/>
        </p:nvCxnSpPr>
        <p:spPr>
          <a:xfrm rot="10800000" flipV="1">
            <a:off x="2032155" y="3353904"/>
            <a:ext cx="417342" cy="136210"/>
          </a:xfrm>
          <a:prstGeom prst="bentConnector2">
            <a:avLst/>
          </a:prstGeom>
          <a:ln w="222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35" name="Elbow Connector 34">
            <a:extLst>
              <a:ext uri="{FF2B5EF4-FFF2-40B4-BE49-F238E27FC236}">
                <a16:creationId xmlns:a16="http://schemas.microsoft.com/office/drawing/2014/main" id="{7C49855A-0AC1-4443-957B-9856065C28FD}"/>
              </a:ext>
            </a:extLst>
          </p:cNvPr>
          <p:cNvCxnSpPr>
            <a:cxnSpLocks/>
            <a:stCxn id="32" idx="3"/>
            <a:endCxn id="28" idx="0"/>
          </p:cNvCxnSpPr>
          <p:nvPr/>
        </p:nvCxnSpPr>
        <p:spPr>
          <a:xfrm>
            <a:off x="1097753" y="3611700"/>
            <a:ext cx="107947" cy="259509"/>
          </a:xfrm>
          <a:prstGeom prst="bentConnector2">
            <a:avLst/>
          </a:prstGeom>
          <a:ln w="22225">
            <a:solidFill>
              <a:schemeClr val="accent3"/>
            </a:solidFill>
            <a:prstDash val="dash"/>
          </a:ln>
        </p:spPr>
        <p:style>
          <a:lnRef idx="1">
            <a:schemeClr val="accent1"/>
          </a:lnRef>
          <a:fillRef idx="0">
            <a:schemeClr val="accent1"/>
          </a:fillRef>
          <a:effectRef idx="0">
            <a:schemeClr val="accent1"/>
          </a:effectRef>
          <a:fontRef idx="minor">
            <a:schemeClr val="tx1"/>
          </a:fontRef>
        </p:style>
      </p:cxnSp>
      <p:pic>
        <p:nvPicPr>
          <p:cNvPr id="36" name="Picture 35">
            <a:extLst>
              <a:ext uri="{FF2B5EF4-FFF2-40B4-BE49-F238E27FC236}">
                <a16:creationId xmlns:a16="http://schemas.microsoft.com/office/drawing/2014/main" id="{57D0C009-CFA4-C04D-9E85-FE739C68340D}"/>
              </a:ext>
            </a:extLst>
          </p:cNvPr>
          <p:cNvPicPr>
            <a:picLocks noChangeAspect="1"/>
          </p:cNvPicPr>
          <p:nvPr/>
        </p:nvPicPr>
        <p:blipFill>
          <a:blip r:embed="rId5">
            <a:extLst>
              <a:ext uri="{28A0092B-C50C-407E-A947-70E740481C1C}">
                <a14:useLocalDpi xmlns:a14="http://schemas.microsoft.com/office/drawing/2010/main"/>
              </a:ext>
            </a:extLst>
          </a:blip>
          <a:srcRect/>
          <a:stretch/>
        </p:blipFill>
        <p:spPr>
          <a:xfrm>
            <a:off x="3956256" y="2138479"/>
            <a:ext cx="694565" cy="694565"/>
          </a:xfrm>
          <a:prstGeom prst="rect">
            <a:avLst/>
          </a:prstGeom>
        </p:spPr>
      </p:pic>
      <p:pic>
        <p:nvPicPr>
          <p:cNvPr id="37" name="Picture 36">
            <a:extLst>
              <a:ext uri="{FF2B5EF4-FFF2-40B4-BE49-F238E27FC236}">
                <a16:creationId xmlns:a16="http://schemas.microsoft.com/office/drawing/2014/main" id="{AE27A6A3-E599-4E47-B726-5B023A6E5C5B}"/>
              </a:ext>
            </a:extLst>
          </p:cNvPr>
          <p:cNvPicPr>
            <a:picLocks noChangeAspect="1"/>
          </p:cNvPicPr>
          <p:nvPr/>
        </p:nvPicPr>
        <p:blipFill>
          <a:blip r:embed="rId5">
            <a:duotone>
              <a:prstClr val="black"/>
              <a:srgbClr val="BED85F">
                <a:tint val="45000"/>
                <a:satMod val="400000"/>
              </a:srgbClr>
            </a:duotone>
            <a:extLst>
              <a:ext uri="{28A0092B-C50C-407E-A947-70E740481C1C}">
                <a14:useLocalDpi xmlns:a14="http://schemas.microsoft.com/office/drawing/2010/main"/>
              </a:ext>
            </a:extLst>
          </a:blip>
          <a:srcRect/>
          <a:stretch/>
        </p:blipFill>
        <p:spPr>
          <a:xfrm>
            <a:off x="4791159" y="1968114"/>
            <a:ext cx="895182" cy="895182"/>
          </a:xfrm>
          <a:prstGeom prst="rect">
            <a:avLst/>
          </a:prstGeom>
        </p:spPr>
      </p:pic>
      <p:sp>
        <p:nvSpPr>
          <p:cNvPr id="38" name="Rectangle 37">
            <a:extLst>
              <a:ext uri="{FF2B5EF4-FFF2-40B4-BE49-F238E27FC236}">
                <a16:creationId xmlns:a16="http://schemas.microsoft.com/office/drawing/2014/main" id="{522B57BB-C45F-C041-BDC4-DA2A360CE45E}"/>
              </a:ext>
            </a:extLst>
          </p:cNvPr>
          <p:cNvSpPr/>
          <p:nvPr/>
        </p:nvSpPr>
        <p:spPr>
          <a:xfrm>
            <a:off x="4389318" y="2739968"/>
            <a:ext cx="845873" cy="300082"/>
          </a:xfrm>
          <a:prstGeom prst="rect">
            <a:avLst/>
          </a:prstGeom>
        </p:spPr>
        <p:txBody>
          <a:bodyPr wrap="none">
            <a:spAutoFit/>
          </a:bodyPr>
          <a:lstStyle/>
          <a:p>
            <a:pPr defTabSz="342900">
              <a:defRPr/>
            </a:pPr>
            <a:r>
              <a:rPr lang="en-US" sz="1350" b="1" dirty="0">
                <a:solidFill>
                  <a:srgbClr val="5B5D61"/>
                </a:solidFill>
                <a:latin typeface="Calibri" panose="020F0502020204030204" pitchFamily="34" charset="0"/>
                <a:cs typeface="Calibri" panose="020F0502020204030204" pitchFamily="34" charset="0"/>
              </a:rPr>
              <a:t>New Car</a:t>
            </a:r>
            <a:r>
              <a:rPr lang="en-US" sz="1350" b="1" baseline="30000" dirty="0">
                <a:solidFill>
                  <a:srgbClr val="5B5D61"/>
                </a:solidFill>
                <a:latin typeface="Calibri" panose="020F0502020204030204" pitchFamily="34" charset="0"/>
                <a:cs typeface="Calibri" panose="020F0502020204030204" pitchFamily="34" charset="0"/>
              </a:rPr>
              <a:t>7</a:t>
            </a:r>
          </a:p>
        </p:txBody>
      </p:sp>
      <p:sp>
        <p:nvSpPr>
          <p:cNvPr id="39" name="Rectangle 38">
            <a:extLst>
              <a:ext uri="{FF2B5EF4-FFF2-40B4-BE49-F238E27FC236}">
                <a16:creationId xmlns:a16="http://schemas.microsoft.com/office/drawing/2014/main" id="{E2160D2E-DDCA-3641-B14D-5B45C44775E3}"/>
              </a:ext>
            </a:extLst>
          </p:cNvPr>
          <p:cNvSpPr/>
          <p:nvPr/>
        </p:nvSpPr>
        <p:spPr>
          <a:xfrm>
            <a:off x="3484803" y="1779787"/>
            <a:ext cx="758541" cy="300082"/>
          </a:xfrm>
          <a:prstGeom prst="rect">
            <a:avLst/>
          </a:prstGeom>
        </p:spPr>
        <p:txBody>
          <a:bodyPr wrap="none">
            <a:spAutoFit/>
          </a:bodyPr>
          <a:lstStyle/>
          <a:p>
            <a:pPr defTabSz="342900">
              <a:defRPr/>
            </a:pPr>
            <a:r>
              <a:rPr lang="en-US" sz="1350" b="1" dirty="0">
                <a:solidFill>
                  <a:srgbClr val="477388"/>
                </a:solidFill>
                <a:latin typeface="Calibri" panose="020F0502020204030204" pitchFamily="34" charset="0"/>
                <a:cs typeface="Calibri" panose="020F0502020204030204" pitchFamily="34" charset="0"/>
              </a:rPr>
              <a:t>$48,397</a:t>
            </a:r>
          </a:p>
        </p:txBody>
      </p:sp>
      <p:sp>
        <p:nvSpPr>
          <p:cNvPr id="40" name="Rectangle 39">
            <a:extLst>
              <a:ext uri="{FF2B5EF4-FFF2-40B4-BE49-F238E27FC236}">
                <a16:creationId xmlns:a16="http://schemas.microsoft.com/office/drawing/2014/main" id="{2A5F2D7C-4F1D-9F49-8D3E-1A955BC67275}"/>
              </a:ext>
            </a:extLst>
          </p:cNvPr>
          <p:cNvSpPr/>
          <p:nvPr/>
        </p:nvSpPr>
        <p:spPr>
          <a:xfrm>
            <a:off x="5656091" y="1584739"/>
            <a:ext cx="758541" cy="300082"/>
          </a:xfrm>
          <a:prstGeom prst="rect">
            <a:avLst/>
          </a:prstGeom>
        </p:spPr>
        <p:txBody>
          <a:bodyPr wrap="none">
            <a:spAutoFit/>
          </a:bodyPr>
          <a:lstStyle/>
          <a:p>
            <a:pPr defTabSz="342900">
              <a:defRPr/>
            </a:pPr>
            <a:r>
              <a:rPr lang="en-US" sz="1350" b="1" dirty="0">
                <a:solidFill>
                  <a:srgbClr val="6A6B3F"/>
                </a:solidFill>
                <a:latin typeface="Calibri" panose="020F0502020204030204" pitchFamily="34" charset="0"/>
                <a:cs typeface="Calibri" panose="020F0502020204030204" pitchFamily="34" charset="0"/>
              </a:rPr>
              <a:t>$74,789</a:t>
            </a:r>
          </a:p>
        </p:txBody>
      </p:sp>
      <p:cxnSp>
        <p:nvCxnSpPr>
          <p:cNvPr id="41" name="Elbow Connector 40">
            <a:extLst>
              <a:ext uri="{FF2B5EF4-FFF2-40B4-BE49-F238E27FC236}">
                <a16:creationId xmlns:a16="http://schemas.microsoft.com/office/drawing/2014/main" id="{C70E18BE-6E8A-6444-A4D2-8B45BF94D167}"/>
              </a:ext>
            </a:extLst>
          </p:cNvPr>
          <p:cNvCxnSpPr>
            <a:stCxn id="40" idx="1"/>
            <a:endCxn id="37" idx="0"/>
          </p:cNvCxnSpPr>
          <p:nvPr/>
        </p:nvCxnSpPr>
        <p:spPr>
          <a:xfrm rot="10800000" flipV="1">
            <a:off x="5238750" y="1734780"/>
            <a:ext cx="417340" cy="233334"/>
          </a:xfrm>
          <a:prstGeom prst="bentConnector2">
            <a:avLst/>
          </a:prstGeom>
          <a:ln w="222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42" name="Elbow Connector 41">
            <a:extLst>
              <a:ext uri="{FF2B5EF4-FFF2-40B4-BE49-F238E27FC236}">
                <a16:creationId xmlns:a16="http://schemas.microsoft.com/office/drawing/2014/main" id="{49782174-02BF-584E-A1CE-C91242D4C18E}"/>
              </a:ext>
            </a:extLst>
          </p:cNvPr>
          <p:cNvCxnSpPr>
            <a:cxnSpLocks/>
            <a:stCxn id="39" idx="3"/>
            <a:endCxn id="36" idx="0"/>
          </p:cNvCxnSpPr>
          <p:nvPr/>
        </p:nvCxnSpPr>
        <p:spPr>
          <a:xfrm>
            <a:off x="4243344" y="1929828"/>
            <a:ext cx="60195" cy="208650"/>
          </a:xfrm>
          <a:prstGeom prst="bentConnector2">
            <a:avLst/>
          </a:prstGeom>
          <a:ln w="22225">
            <a:solidFill>
              <a:schemeClr val="accent3"/>
            </a:solidFill>
            <a:prstDash val="dash"/>
          </a:ln>
        </p:spPr>
        <p:style>
          <a:lnRef idx="1">
            <a:schemeClr val="accent1"/>
          </a:lnRef>
          <a:fillRef idx="0">
            <a:schemeClr val="accent1"/>
          </a:fillRef>
          <a:effectRef idx="0">
            <a:schemeClr val="accent1"/>
          </a:effectRef>
          <a:fontRef idx="minor">
            <a:schemeClr val="tx1"/>
          </a:fontRef>
        </p:style>
      </p:cxnSp>
      <p:pic>
        <p:nvPicPr>
          <p:cNvPr id="45" name="Picture 44">
            <a:extLst>
              <a:ext uri="{FF2B5EF4-FFF2-40B4-BE49-F238E27FC236}">
                <a16:creationId xmlns:a16="http://schemas.microsoft.com/office/drawing/2014/main" id="{13EB556F-513C-7C45-8394-DAE50C55DA47}"/>
              </a:ext>
            </a:extLst>
          </p:cNvPr>
          <p:cNvPicPr>
            <a:picLocks noChangeAspect="1"/>
          </p:cNvPicPr>
          <p:nvPr/>
        </p:nvPicPr>
        <p:blipFill>
          <a:blip r:embed="rId6">
            <a:extLst>
              <a:ext uri="{28A0092B-C50C-407E-A947-70E740481C1C}">
                <a14:useLocalDpi xmlns:a14="http://schemas.microsoft.com/office/drawing/2010/main"/>
              </a:ext>
            </a:extLst>
          </a:blip>
          <a:srcRect/>
          <a:stretch/>
        </p:blipFill>
        <p:spPr>
          <a:xfrm>
            <a:off x="4004812" y="3747003"/>
            <a:ext cx="619091" cy="619091"/>
          </a:xfrm>
          <a:prstGeom prst="rect">
            <a:avLst/>
          </a:prstGeom>
        </p:spPr>
      </p:pic>
      <p:pic>
        <p:nvPicPr>
          <p:cNvPr id="46" name="Picture 45">
            <a:extLst>
              <a:ext uri="{FF2B5EF4-FFF2-40B4-BE49-F238E27FC236}">
                <a16:creationId xmlns:a16="http://schemas.microsoft.com/office/drawing/2014/main" id="{5F3543D3-22C4-A749-B8CA-C4CC6623302C}"/>
              </a:ext>
            </a:extLst>
          </p:cNvPr>
          <p:cNvPicPr>
            <a:picLocks noChangeAspect="1"/>
          </p:cNvPicPr>
          <p:nvPr/>
        </p:nvPicPr>
        <p:blipFill>
          <a:blip r:embed="rId6">
            <a:duotone>
              <a:prstClr val="black"/>
              <a:srgbClr val="BED85F">
                <a:tint val="45000"/>
                <a:satMod val="400000"/>
              </a:srgbClr>
            </a:duotone>
            <a:extLst>
              <a:ext uri="{28A0092B-C50C-407E-A947-70E740481C1C}">
                <a14:useLocalDpi xmlns:a14="http://schemas.microsoft.com/office/drawing/2010/main"/>
              </a:ext>
            </a:extLst>
          </a:blip>
          <a:srcRect/>
          <a:stretch/>
        </p:blipFill>
        <p:spPr>
          <a:xfrm>
            <a:off x="4750238" y="3470910"/>
            <a:ext cx="895182" cy="895182"/>
          </a:xfrm>
          <a:prstGeom prst="rect">
            <a:avLst/>
          </a:prstGeom>
        </p:spPr>
      </p:pic>
      <p:sp>
        <p:nvSpPr>
          <p:cNvPr id="47" name="Rectangle 46">
            <a:extLst>
              <a:ext uri="{FF2B5EF4-FFF2-40B4-BE49-F238E27FC236}">
                <a16:creationId xmlns:a16="http://schemas.microsoft.com/office/drawing/2014/main" id="{27B3E01B-A204-8545-A39F-A453B375823E}"/>
              </a:ext>
            </a:extLst>
          </p:cNvPr>
          <p:cNvSpPr/>
          <p:nvPr/>
        </p:nvSpPr>
        <p:spPr>
          <a:xfrm>
            <a:off x="4004810" y="4362607"/>
            <a:ext cx="1891030" cy="300082"/>
          </a:xfrm>
          <a:prstGeom prst="rect">
            <a:avLst/>
          </a:prstGeom>
        </p:spPr>
        <p:txBody>
          <a:bodyPr wrap="none">
            <a:spAutoFit/>
          </a:bodyPr>
          <a:lstStyle/>
          <a:p>
            <a:pPr defTabSz="342900">
              <a:defRPr/>
            </a:pPr>
            <a:r>
              <a:rPr lang="en-US" sz="1350" b="1" dirty="0">
                <a:solidFill>
                  <a:srgbClr val="5B5D61"/>
                </a:solidFill>
                <a:latin typeface="Calibri" panose="020F0502020204030204" pitchFamily="34" charset="0"/>
                <a:cs typeface="Calibri" panose="020F0502020204030204" pitchFamily="34" charset="0"/>
              </a:rPr>
              <a:t>Annual Long Term Care</a:t>
            </a:r>
            <a:r>
              <a:rPr lang="en-US" sz="1350" b="1" baseline="30000" dirty="0">
                <a:solidFill>
                  <a:srgbClr val="5B5D61"/>
                </a:solidFill>
                <a:latin typeface="Calibri" panose="020F0502020204030204" pitchFamily="34" charset="0"/>
                <a:cs typeface="Calibri" panose="020F0502020204030204" pitchFamily="34" charset="0"/>
              </a:rPr>
              <a:t>8</a:t>
            </a:r>
          </a:p>
        </p:txBody>
      </p:sp>
      <p:sp>
        <p:nvSpPr>
          <p:cNvPr id="48" name="Rectangle 47">
            <a:extLst>
              <a:ext uri="{FF2B5EF4-FFF2-40B4-BE49-F238E27FC236}">
                <a16:creationId xmlns:a16="http://schemas.microsoft.com/office/drawing/2014/main" id="{1D6226FE-9F85-3C4B-A4F1-44EB786AAB8C}"/>
              </a:ext>
            </a:extLst>
          </p:cNvPr>
          <p:cNvSpPr/>
          <p:nvPr/>
        </p:nvSpPr>
        <p:spPr>
          <a:xfrm>
            <a:off x="3449682" y="3401967"/>
            <a:ext cx="846707" cy="300082"/>
          </a:xfrm>
          <a:prstGeom prst="rect">
            <a:avLst/>
          </a:prstGeom>
        </p:spPr>
        <p:txBody>
          <a:bodyPr wrap="none">
            <a:spAutoFit/>
          </a:bodyPr>
          <a:lstStyle/>
          <a:p>
            <a:pPr defTabSz="342900">
              <a:defRPr/>
            </a:pPr>
            <a:r>
              <a:rPr lang="en-US" sz="1350" b="1" dirty="0">
                <a:solidFill>
                  <a:srgbClr val="477388"/>
                </a:solidFill>
                <a:latin typeface="Calibri" panose="020F0502020204030204" pitchFamily="34" charset="0"/>
                <a:cs typeface="Calibri" panose="020F0502020204030204" pitchFamily="34" charset="0"/>
              </a:rPr>
              <a:t>$113,725</a:t>
            </a:r>
          </a:p>
        </p:txBody>
      </p:sp>
      <p:sp>
        <p:nvSpPr>
          <p:cNvPr id="49" name="Rectangle 48">
            <a:extLst>
              <a:ext uri="{FF2B5EF4-FFF2-40B4-BE49-F238E27FC236}">
                <a16:creationId xmlns:a16="http://schemas.microsoft.com/office/drawing/2014/main" id="{BA8D49DF-254E-584F-B661-E957DB4D04B3}"/>
              </a:ext>
            </a:extLst>
          </p:cNvPr>
          <p:cNvSpPr/>
          <p:nvPr/>
        </p:nvSpPr>
        <p:spPr>
          <a:xfrm>
            <a:off x="5615171" y="3184659"/>
            <a:ext cx="846707" cy="300082"/>
          </a:xfrm>
          <a:prstGeom prst="rect">
            <a:avLst/>
          </a:prstGeom>
        </p:spPr>
        <p:txBody>
          <a:bodyPr wrap="none">
            <a:spAutoFit/>
          </a:bodyPr>
          <a:lstStyle/>
          <a:p>
            <a:pPr defTabSz="342900">
              <a:defRPr/>
            </a:pPr>
            <a:r>
              <a:rPr lang="en-US" sz="1350" b="1" dirty="0">
                <a:solidFill>
                  <a:srgbClr val="6A6B3F"/>
                </a:solidFill>
                <a:latin typeface="Calibri" panose="020F0502020204030204" pitchFamily="34" charset="0"/>
                <a:cs typeface="Calibri" panose="020F0502020204030204" pitchFamily="34" charset="0"/>
              </a:rPr>
              <a:t>$175,741</a:t>
            </a:r>
          </a:p>
        </p:txBody>
      </p:sp>
      <p:cxnSp>
        <p:nvCxnSpPr>
          <p:cNvPr id="50" name="Elbow Connector 49">
            <a:extLst>
              <a:ext uri="{FF2B5EF4-FFF2-40B4-BE49-F238E27FC236}">
                <a16:creationId xmlns:a16="http://schemas.microsoft.com/office/drawing/2014/main" id="{F521E538-7B2C-E64A-9734-44344C37B769}"/>
              </a:ext>
            </a:extLst>
          </p:cNvPr>
          <p:cNvCxnSpPr>
            <a:stCxn id="49" idx="1"/>
            <a:endCxn id="46" idx="0"/>
          </p:cNvCxnSpPr>
          <p:nvPr/>
        </p:nvCxnSpPr>
        <p:spPr>
          <a:xfrm rot="10800000" flipV="1">
            <a:off x="5197831" y="3334700"/>
            <a:ext cx="417341" cy="136210"/>
          </a:xfrm>
          <a:prstGeom prst="bentConnector2">
            <a:avLst/>
          </a:prstGeom>
          <a:ln w="222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8" name="Oval 57">
            <a:extLst>
              <a:ext uri="{FF2B5EF4-FFF2-40B4-BE49-F238E27FC236}">
                <a16:creationId xmlns:a16="http://schemas.microsoft.com/office/drawing/2014/main" id="{61861B17-7F47-C440-94A3-4538605F2DEC}"/>
              </a:ext>
            </a:extLst>
          </p:cNvPr>
          <p:cNvSpPr/>
          <p:nvPr/>
        </p:nvSpPr>
        <p:spPr>
          <a:xfrm>
            <a:off x="6971745" y="1531102"/>
            <a:ext cx="196112" cy="19611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en-US" sz="1350" dirty="0">
              <a:solidFill>
                <a:srgbClr val="FFFFFF"/>
              </a:solidFill>
              <a:latin typeface="Calibri" panose="020F0502020204030204"/>
            </a:endParaRPr>
          </a:p>
        </p:txBody>
      </p:sp>
      <p:sp>
        <p:nvSpPr>
          <p:cNvPr id="59" name="TextBox 58">
            <a:extLst>
              <a:ext uri="{FF2B5EF4-FFF2-40B4-BE49-F238E27FC236}">
                <a16:creationId xmlns:a16="http://schemas.microsoft.com/office/drawing/2014/main" id="{98B9766B-F98F-8F42-AB93-2608153B5AB8}"/>
              </a:ext>
            </a:extLst>
          </p:cNvPr>
          <p:cNvSpPr txBox="1"/>
          <p:nvPr/>
        </p:nvSpPr>
        <p:spPr>
          <a:xfrm>
            <a:off x="7233002" y="1513353"/>
            <a:ext cx="1534026" cy="276999"/>
          </a:xfrm>
          <a:prstGeom prst="rect">
            <a:avLst/>
          </a:prstGeom>
          <a:noFill/>
        </p:spPr>
        <p:txBody>
          <a:bodyPr wrap="square" rtlCol="0">
            <a:spAutoFit/>
          </a:bodyPr>
          <a:lstStyle/>
          <a:p>
            <a:pPr defTabSz="342900">
              <a:defRPr/>
            </a:pPr>
            <a:r>
              <a:rPr lang="en-US" sz="1200" b="1" dirty="0">
                <a:solidFill>
                  <a:srgbClr val="477388"/>
                </a:solidFill>
                <a:latin typeface="Calibri" panose="020F0502020204030204" pitchFamily="34" charset="0"/>
                <a:cs typeface="Calibri" panose="020F0502020204030204" pitchFamily="34" charset="0"/>
              </a:rPr>
              <a:t>Today’s Cost</a:t>
            </a:r>
          </a:p>
        </p:txBody>
      </p:sp>
      <p:sp>
        <p:nvSpPr>
          <p:cNvPr id="60" name="Oval 59">
            <a:extLst>
              <a:ext uri="{FF2B5EF4-FFF2-40B4-BE49-F238E27FC236}">
                <a16:creationId xmlns:a16="http://schemas.microsoft.com/office/drawing/2014/main" id="{8EFBA608-5379-604E-9991-760DBFD52376}"/>
              </a:ext>
            </a:extLst>
          </p:cNvPr>
          <p:cNvSpPr/>
          <p:nvPr/>
        </p:nvSpPr>
        <p:spPr>
          <a:xfrm>
            <a:off x="6968306" y="1861763"/>
            <a:ext cx="196112" cy="196112"/>
          </a:xfrm>
          <a:prstGeom prst="ellipse">
            <a:avLst/>
          </a:prstGeom>
          <a:solidFill>
            <a:srgbClr val="6A6B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en-US" sz="1350" dirty="0">
              <a:solidFill>
                <a:srgbClr val="FFFFFF"/>
              </a:solidFill>
              <a:latin typeface="Calibri" panose="020F0502020204030204"/>
            </a:endParaRPr>
          </a:p>
        </p:txBody>
      </p:sp>
      <p:sp>
        <p:nvSpPr>
          <p:cNvPr id="61" name="TextBox 60">
            <a:extLst>
              <a:ext uri="{FF2B5EF4-FFF2-40B4-BE49-F238E27FC236}">
                <a16:creationId xmlns:a16="http://schemas.microsoft.com/office/drawing/2014/main" id="{732BB8AC-9BAE-9740-81EA-9EA17E3C89E0}"/>
              </a:ext>
            </a:extLst>
          </p:cNvPr>
          <p:cNvSpPr txBox="1"/>
          <p:nvPr/>
        </p:nvSpPr>
        <p:spPr>
          <a:xfrm>
            <a:off x="7233002" y="1819893"/>
            <a:ext cx="1534026" cy="276999"/>
          </a:xfrm>
          <a:prstGeom prst="rect">
            <a:avLst/>
          </a:prstGeom>
          <a:noFill/>
        </p:spPr>
        <p:txBody>
          <a:bodyPr wrap="square" rtlCol="0">
            <a:spAutoFit/>
          </a:bodyPr>
          <a:lstStyle/>
          <a:p>
            <a:pPr defTabSz="342900">
              <a:defRPr/>
            </a:pPr>
            <a:r>
              <a:rPr lang="en-US" sz="1200" b="1" dirty="0">
                <a:solidFill>
                  <a:srgbClr val="6A6B3F"/>
                </a:solidFill>
                <a:latin typeface="Calibri" panose="020F0502020204030204" pitchFamily="34" charset="0"/>
                <a:cs typeface="Calibri" panose="020F0502020204030204" pitchFamily="34" charset="0"/>
              </a:rPr>
              <a:t>In 20 Years</a:t>
            </a:r>
          </a:p>
        </p:txBody>
      </p:sp>
      <p:sp>
        <p:nvSpPr>
          <p:cNvPr id="4" name="Date Placeholder 3">
            <a:extLst>
              <a:ext uri="{FF2B5EF4-FFF2-40B4-BE49-F238E27FC236}">
                <a16:creationId xmlns:a16="http://schemas.microsoft.com/office/drawing/2014/main" id="{74266278-0F5A-7AE6-1E4D-984087897218}"/>
              </a:ext>
            </a:extLst>
          </p:cNvPr>
          <p:cNvSpPr>
            <a:spLocks noGrp="1"/>
          </p:cNvSpPr>
          <p:nvPr>
            <p:ph type="dt" sz="half" idx="2"/>
          </p:nvPr>
        </p:nvSpPr>
        <p:spPr/>
        <p:txBody>
          <a:bodyPr/>
          <a:lstStyle/>
          <a:p>
            <a:pPr algn="ctr"/>
            <a:r>
              <a:rPr lang="en-US"/>
              <a:t>2024/11/14</a:t>
            </a:r>
            <a:endParaRPr lang="en-US" dirty="0"/>
          </a:p>
        </p:txBody>
      </p:sp>
      <p:sp>
        <p:nvSpPr>
          <p:cNvPr id="5" name="Footer Placeholder 4">
            <a:extLst>
              <a:ext uri="{FF2B5EF4-FFF2-40B4-BE49-F238E27FC236}">
                <a16:creationId xmlns:a16="http://schemas.microsoft.com/office/drawing/2014/main" id="{B71EA42C-FC7E-68E6-C75F-39182AA88DD2}"/>
              </a:ext>
            </a:extLst>
          </p:cNvPr>
          <p:cNvSpPr>
            <a:spLocks noGrp="1"/>
          </p:cNvSpPr>
          <p:nvPr>
            <p:ph type="ftr" sz="quarter" idx="3"/>
          </p:nvPr>
        </p:nvSpPr>
        <p:spPr/>
        <p:txBody>
          <a:bodyPr/>
          <a:lstStyle/>
          <a:p>
            <a:r>
              <a:rPr lang="en-US"/>
              <a:t>47-10780-31</a:t>
            </a:r>
            <a:endParaRPr lang="en-US" dirty="0"/>
          </a:p>
        </p:txBody>
      </p:sp>
      <p:sp>
        <p:nvSpPr>
          <p:cNvPr id="11" name="Text Placeholder 7">
            <a:extLst>
              <a:ext uri="{FF2B5EF4-FFF2-40B4-BE49-F238E27FC236}">
                <a16:creationId xmlns:a16="http://schemas.microsoft.com/office/drawing/2014/main" id="{6261A97D-4188-FC49-9DC7-B7B1CAD15D71}"/>
              </a:ext>
            </a:extLst>
          </p:cNvPr>
          <p:cNvSpPr txBox="1">
            <a:spLocks/>
          </p:cNvSpPr>
          <p:nvPr/>
        </p:nvSpPr>
        <p:spPr>
          <a:xfrm>
            <a:off x="270200" y="1247735"/>
            <a:ext cx="8457009" cy="298494"/>
          </a:xfrm>
          <a:prstGeom prst="rect">
            <a:avLst/>
          </a:prstGeom>
        </p:spPr>
        <p:txBody>
          <a:bodyPr/>
          <a:lstStyle>
            <a:lvl1pPr marL="171141" indent="-171141" algn="l" defTabSz="684566" rtl="0" eaLnBrk="1" latinLnBrk="0" hangingPunct="1">
              <a:lnSpc>
                <a:spcPct val="90000"/>
              </a:lnSpc>
              <a:spcBef>
                <a:spcPts val="749"/>
              </a:spcBef>
              <a:buFont typeface="Arial" panose="020B0604020202020204" pitchFamily="34" charset="0"/>
              <a:buChar char="•"/>
              <a:defRPr sz="1797" b="0" i="0" kern="1200">
                <a:solidFill>
                  <a:schemeClr val="accent3"/>
                </a:solidFill>
                <a:latin typeface="+mn-lt"/>
                <a:ea typeface="+mn-ea"/>
                <a:cs typeface="Calibri" panose="020F0502020204030204" pitchFamily="34" charset="0"/>
              </a:defRPr>
            </a:lvl1pPr>
            <a:lvl2pPr marL="513424" indent="-171141" algn="l" defTabSz="684566" rtl="0" eaLnBrk="1" latinLnBrk="0" hangingPunct="1">
              <a:lnSpc>
                <a:spcPct val="90000"/>
              </a:lnSpc>
              <a:spcBef>
                <a:spcPts val="374"/>
              </a:spcBef>
              <a:buFont typeface="Arial" panose="020B0604020202020204" pitchFamily="34" charset="0"/>
              <a:buChar char="•"/>
              <a:defRPr sz="1497" b="0" i="0" kern="1200">
                <a:solidFill>
                  <a:schemeClr val="accent3"/>
                </a:solidFill>
                <a:latin typeface="+mn-lt"/>
                <a:ea typeface="+mn-ea"/>
                <a:cs typeface="Calibri" panose="020F0502020204030204" pitchFamily="34" charset="0"/>
              </a:defRPr>
            </a:lvl2pPr>
            <a:lvl3pPr marL="855707" indent="-171141" algn="l" defTabSz="684566" rtl="0" eaLnBrk="1" latinLnBrk="0" hangingPunct="1">
              <a:lnSpc>
                <a:spcPct val="90000"/>
              </a:lnSpc>
              <a:spcBef>
                <a:spcPts val="374"/>
              </a:spcBef>
              <a:buFont typeface="Arial" panose="020B0604020202020204" pitchFamily="34" charset="0"/>
              <a:buChar char="•"/>
              <a:defRPr sz="1348" b="0" i="0" kern="1200">
                <a:solidFill>
                  <a:schemeClr val="accent3"/>
                </a:solidFill>
                <a:latin typeface="+mn-lt"/>
                <a:ea typeface="+mn-ea"/>
                <a:cs typeface="Calibri" panose="020F0502020204030204" pitchFamily="34" charset="0"/>
              </a:defRPr>
            </a:lvl3pPr>
            <a:lvl4pPr marL="1197990" indent="-171141" algn="l" defTabSz="684566" rtl="0" eaLnBrk="1" latinLnBrk="0" hangingPunct="1">
              <a:lnSpc>
                <a:spcPct val="90000"/>
              </a:lnSpc>
              <a:spcBef>
                <a:spcPts val="374"/>
              </a:spcBef>
              <a:buFont typeface="Arial" panose="020B0604020202020204" pitchFamily="34" charset="0"/>
              <a:buChar char="•"/>
              <a:defRPr sz="1198" b="0" i="0" kern="1200">
                <a:solidFill>
                  <a:schemeClr val="accent3"/>
                </a:solidFill>
                <a:latin typeface="+mn-lt"/>
                <a:ea typeface="+mn-ea"/>
                <a:cs typeface="Calibri" panose="020F0502020204030204" pitchFamily="34" charset="0"/>
              </a:defRPr>
            </a:lvl4pPr>
            <a:lvl5pPr marL="1540273" indent="-171141" algn="l" defTabSz="684566" rtl="0" eaLnBrk="1" latinLnBrk="0" hangingPunct="1">
              <a:lnSpc>
                <a:spcPct val="90000"/>
              </a:lnSpc>
              <a:spcBef>
                <a:spcPts val="374"/>
              </a:spcBef>
              <a:buFont typeface="Arial" panose="020B0604020202020204" pitchFamily="34" charset="0"/>
              <a:buChar char="•"/>
              <a:defRPr sz="1198" b="0" i="0" kern="1200">
                <a:solidFill>
                  <a:schemeClr val="accent3"/>
                </a:solidFill>
                <a:latin typeface="+mn-lt"/>
                <a:ea typeface="+mn-ea"/>
                <a:cs typeface="Calibri" panose="020F0502020204030204" pitchFamily="34" charset="0"/>
              </a:defRPr>
            </a:lvl5pPr>
            <a:lvl6pPr marL="1882555" indent="-171141" algn="l" defTabSz="684566" rtl="0" eaLnBrk="1" latinLnBrk="0" hangingPunct="1">
              <a:lnSpc>
                <a:spcPct val="90000"/>
              </a:lnSpc>
              <a:spcBef>
                <a:spcPts val="374"/>
              </a:spcBef>
              <a:buFont typeface="Arial" panose="020B0604020202020204" pitchFamily="34" charset="0"/>
              <a:buChar char="•"/>
              <a:defRPr sz="1348" kern="1200">
                <a:solidFill>
                  <a:schemeClr val="tx1"/>
                </a:solidFill>
                <a:latin typeface="+mn-lt"/>
                <a:ea typeface="+mn-ea"/>
                <a:cs typeface="+mn-cs"/>
              </a:defRPr>
            </a:lvl6pPr>
            <a:lvl7pPr marL="2224838" indent="-171141" algn="l" defTabSz="684566" rtl="0" eaLnBrk="1" latinLnBrk="0" hangingPunct="1">
              <a:lnSpc>
                <a:spcPct val="90000"/>
              </a:lnSpc>
              <a:spcBef>
                <a:spcPts val="374"/>
              </a:spcBef>
              <a:buFont typeface="Arial" panose="020B0604020202020204" pitchFamily="34" charset="0"/>
              <a:buChar char="•"/>
              <a:defRPr sz="1348" kern="1200">
                <a:solidFill>
                  <a:schemeClr val="tx1"/>
                </a:solidFill>
                <a:latin typeface="+mn-lt"/>
                <a:ea typeface="+mn-ea"/>
                <a:cs typeface="+mn-cs"/>
              </a:defRPr>
            </a:lvl7pPr>
            <a:lvl8pPr marL="2567121" indent="-171141" algn="l" defTabSz="684566" rtl="0" eaLnBrk="1" latinLnBrk="0" hangingPunct="1">
              <a:lnSpc>
                <a:spcPct val="90000"/>
              </a:lnSpc>
              <a:spcBef>
                <a:spcPts val="374"/>
              </a:spcBef>
              <a:buFont typeface="Arial" panose="020B0604020202020204" pitchFamily="34" charset="0"/>
              <a:buChar char="•"/>
              <a:defRPr sz="1348" kern="1200">
                <a:solidFill>
                  <a:schemeClr val="tx1"/>
                </a:solidFill>
                <a:latin typeface="+mn-lt"/>
                <a:ea typeface="+mn-ea"/>
                <a:cs typeface="+mn-cs"/>
              </a:defRPr>
            </a:lvl8pPr>
            <a:lvl9pPr marL="2909404" indent="-171141" algn="l" defTabSz="684566" rtl="0" eaLnBrk="1" latinLnBrk="0" hangingPunct="1">
              <a:lnSpc>
                <a:spcPct val="90000"/>
              </a:lnSpc>
              <a:spcBef>
                <a:spcPts val="374"/>
              </a:spcBef>
              <a:buFont typeface="Arial" panose="020B0604020202020204" pitchFamily="34" charset="0"/>
              <a:buChar char="•"/>
              <a:defRPr sz="1348" kern="1200">
                <a:solidFill>
                  <a:schemeClr val="tx1"/>
                </a:solidFill>
                <a:latin typeface="+mn-lt"/>
                <a:ea typeface="+mn-ea"/>
                <a:cs typeface="+mn-cs"/>
              </a:defRPr>
            </a:lvl9pPr>
          </a:lstStyle>
          <a:p>
            <a:pPr marL="0" indent="0">
              <a:buNone/>
            </a:pPr>
            <a:r>
              <a:rPr lang="en-US" b="1" dirty="0">
                <a:solidFill>
                  <a:schemeClr val="accent2"/>
                </a:solidFill>
                <a:latin typeface="Calibri" panose="020F0502020204030204" pitchFamily="34" charset="0"/>
              </a:rPr>
              <a:t>Based on a Single Person with a 20-Year Inflation Rate of 2.2% </a:t>
            </a:r>
            <a:r>
              <a:rPr lang="en-US" b="1" baseline="30000" dirty="0">
                <a:solidFill>
                  <a:schemeClr val="accent2"/>
                </a:solidFill>
                <a:latin typeface="Calibri" panose="020F0502020204030204" pitchFamily="34" charset="0"/>
              </a:rPr>
              <a:t>5</a:t>
            </a:r>
          </a:p>
        </p:txBody>
      </p:sp>
      <p:cxnSp>
        <p:nvCxnSpPr>
          <p:cNvPr id="24" name="Elbow Connector 23">
            <a:extLst>
              <a:ext uri="{FF2B5EF4-FFF2-40B4-BE49-F238E27FC236}">
                <a16:creationId xmlns:a16="http://schemas.microsoft.com/office/drawing/2014/main" id="{18B7E93C-14ED-89A3-849B-CF39226D337C}"/>
              </a:ext>
            </a:extLst>
          </p:cNvPr>
          <p:cNvCxnSpPr>
            <a:cxnSpLocks/>
          </p:cNvCxnSpPr>
          <p:nvPr/>
        </p:nvCxnSpPr>
        <p:spPr>
          <a:xfrm>
            <a:off x="4323202" y="3554973"/>
            <a:ext cx="60195" cy="208650"/>
          </a:xfrm>
          <a:prstGeom prst="bentConnector2">
            <a:avLst/>
          </a:prstGeom>
          <a:ln w="22225">
            <a:solidFill>
              <a:schemeClr val="accent3"/>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18187974"/>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alibri" panose="020F0502020204030204" pitchFamily="34" charset="0"/>
                <a:cs typeface="Calibri" panose="020F0502020204030204" pitchFamily="34" charset="0"/>
              </a:rPr>
              <a:t>How much will I need?</a:t>
            </a:r>
          </a:p>
        </p:txBody>
      </p:sp>
      <p:sp>
        <p:nvSpPr>
          <p:cNvPr id="15" name="Content Placeholder 14"/>
          <p:cNvSpPr>
            <a:spLocks noGrp="1"/>
          </p:cNvSpPr>
          <p:nvPr>
            <p:ph idx="1"/>
          </p:nvPr>
        </p:nvSpPr>
        <p:spPr>
          <a:xfrm>
            <a:off x="337772" y="1249491"/>
            <a:ext cx="3638805" cy="3331137"/>
          </a:xfrm>
        </p:spPr>
        <p:txBody>
          <a:bodyPr/>
          <a:lstStyle/>
          <a:p>
            <a:pPr marL="0" indent="0">
              <a:buNone/>
            </a:pPr>
            <a:r>
              <a:rPr lang="en-US" b="0" dirty="0">
                <a:solidFill>
                  <a:srgbClr val="F2F2F2">
                    <a:lumMod val="50000"/>
                  </a:srgbClr>
                </a:solidFill>
                <a:latin typeface="Calibri" panose="020F0502020204030204" pitchFamily="34" charset="0"/>
                <a:cs typeface="Calibri" panose="020F0502020204030204" pitchFamily="34" charset="0"/>
              </a:rPr>
              <a:t>Everyone’s retirement income needs are different, but on average, Social Security and a state pension are not enough to meet expenses</a:t>
            </a:r>
            <a:r>
              <a:rPr lang="en-US" b="0" dirty="0">
                <a:solidFill>
                  <a:schemeClr val="bg1">
                    <a:lumMod val="65000"/>
                  </a:schemeClr>
                </a:solidFill>
                <a:latin typeface="Calibri" panose="020F0502020204030204" pitchFamily="34" charset="0"/>
                <a:cs typeface="Calibri" panose="020F0502020204030204" pitchFamily="34" charset="0"/>
              </a:rPr>
              <a:t>.</a:t>
            </a:r>
          </a:p>
          <a:p>
            <a:pPr marL="0" indent="0">
              <a:buNone/>
            </a:pPr>
            <a:endParaRPr lang="en-US" b="0" dirty="0"/>
          </a:p>
        </p:txBody>
      </p:sp>
      <p:sp>
        <p:nvSpPr>
          <p:cNvPr id="3" name="Text Placeholder 2">
            <a:extLst>
              <a:ext uri="{FF2B5EF4-FFF2-40B4-BE49-F238E27FC236}">
                <a16:creationId xmlns:a16="http://schemas.microsoft.com/office/drawing/2014/main" id="{DD22A070-BB63-7742-BDD8-7A612F0D0B25}"/>
              </a:ext>
            </a:extLst>
          </p:cNvPr>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a:t>47-10780-30</a:t>
            </a:r>
            <a:endParaRPr lang="en-US" dirty="0"/>
          </a:p>
        </p:txBody>
      </p:sp>
      <p:sp>
        <p:nvSpPr>
          <p:cNvPr id="5" name="Date Placeholder 4"/>
          <p:cNvSpPr>
            <a:spLocks noGrp="1"/>
          </p:cNvSpPr>
          <p:nvPr>
            <p:ph type="dt" sz="half" idx="2"/>
          </p:nvPr>
        </p:nvSpPr>
        <p:spPr/>
        <p:txBody>
          <a:bodyPr/>
          <a:lstStyle/>
          <a:p>
            <a:pPr algn="ctr"/>
            <a:r>
              <a:rPr lang="en-US"/>
              <a:t>2024/11/14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22</a:t>
            </a:fld>
            <a:endParaRPr lang="en-US" dirty="0"/>
          </a:p>
        </p:txBody>
      </p:sp>
      <p:sp>
        <p:nvSpPr>
          <p:cNvPr id="9" name="TextBox 8"/>
          <p:cNvSpPr txBox="1"/>
          <p:nvPr/>
        </p:nvSpPr>
        <p:spPr>
          <a:xfrm>
            <a:off x="5502391" y="4371958"/>
            <a:ext cx="1277021" cy="276999"/>
          </a:xfrm>
          <a:prstGeom prst="rect">
            <a:avLst/>
          </a:prstGeom>
          <a:noFill/>
        </p:spPr>
        <p:txBody>
          <a:bodyPr wrap="square" rtlCol="0">
            <a:spAutoFit/>
          </a:bodyPr>
          <a:lstStyle/>
          <a:p>
            <a:pPr algn="r"/>
            <a:r>
              <a:rPr lang="en-US" sz="1200" dirty="0">
                <a:solidFill>
                  <a:schemeClr val="accent6"/>
                </a:solidFill>
                <a:latin typeface="Calibri" panose="020F0502020204030204" pitchFamily="34" charset="0"/>
              </a:rPr>
              <a:t>Retirement Age</a:t>
            </a:r>
          </a:p>
        </p:txBody>
      </p:sp>
      <p:graphicFrame>
        <p:nvGraphicFramePr>
          <p:cNvPr id="24" name="Chart 23">
            <a:extLst>
              <a:ext uri="{FF2B5EF4-FFF2-40B4-BE49-F238E27FC236}">
                <a16:creationId xmlns:a16="http://schemas.microsoft.com/office/drawing/2014/main" id="{B8355813-C31D-CD41-9104-E70C6F2BBFED}"/>
              </a:ext>
            </a:extLst>
          </p:cNvPr>
          <p:cNvGraphicFramePr/>
          <p:nvPr>
            <p:extLst>
              <p:ext uri="{D42A27DB-BD31-4B8C-83A1-F6EECF244321}">
                <p14:modId xmlns:p14="http://schemas.microsoft.com/office/powerpoint/2010/main" val="610008526"/>
              </p:ext>
            </p:extLst>
          </p:nvPr>
        </p:nvGraphicFramePr>
        <p:xfrm>
          <a:off x="4572000" y="768013"/>
          <a:ext cx="4611602" cy="3730903"/>
        </p:xfrm>
        <a:graphic>
          <a:graphicData uri="http://schemas.openxmlformats.org/drawingml/2006/chart">
            <c:chart xmlns:c="http://schemas.openxmlformats.org/drawingml/2006/chart" xmlns:r="http://schemas.openxmlformats.org/officeDocument/2006/relationships" r:id="rId3"/>
          </a:graphicData>
        </a:graphic>
      </p:graphicFrame>
      <p:sp>
        <p:nvSpPr>
          <p:cNvPr id="26" name="TextBox 25">
            <a:extLst>
              <a:ext uri="{FF2B5EF4-FFF2-40B4-BE49-F238E27FC236}">
                <a16:creationId xmlns:a16="http://schemas.microsoft.com/office/drawing/2014/main" id="{256696B9-5C59-724A-93CA-A2F641428A6F}"/>
              </a:ext>
            </a:extLst>
          </p:cNvPr>
          <p:cNvSpPr txBox="1"/>
          <p:nvPr/>
        </p:nvSpPr>
        <p:spPr>
          <a:xfrm>
            <a:off x="5502391" y="4371958"/>
            <a:ext cx="1277021" cy="276999"/>
          </a:xfrm>
          <a:prstGeom prst="rect">
            <a:avLst/>
          </a:prstGeom>
          <a:noFill/>
        </p:spPr>
        <p:txBody>
          <a:bodyPr wrap="square" rtlCol="0">
            <a:spAutoFit/>
          </a:bodyPr>
          <a:lstStyle/>
          <a:p>
            <a:pPr algn="r"/>
            <a:r>
              <a:rPr lang="en-US" sz="1200" dirty="0">
                <a:solidFill>
                  <a:schemeClr val="accent6"/>
                </a:solidFill>
                <a:latin typeface="Calibri" panose="020F0502020204030204" pitchFamily="34" charset="0"/>
              </a:rPr>
              <a:t>Retirement Age</a:t>
            </a:r>
          </a:p>
        </p:txBody>
      </p:sp>
      <p:sp>
        <p:nvSpPr>
          <p:cNvPr id="27" name="Rectangle 26">
            <a:extLst>
              <a:ext uri="{FF2B5EF4-FFF2-40B4-BE49-F238E27FC236}">
                <a16:creationId xmlns:a16="http://schemas.microsoft.com/office/drawing/2014/main" id="{CBB36AC8-16AF-944C-AE4C-1B455E9609A9}"/>
              </a:ext>
            </a:extLst>
          </p:cNvPr>
          <p:cNvSpPr/>
          <p:nvPr/>
        </p:nvSpPr>
        <p:spPr>
          <a:xfrm>
            <a:off x="4734137" y="998600"/>
            <a:ext cx="2682153" cy="646331"/>
          </a:xfrm>
          <a:prstGeom prst="rect">
            <a:avLst/>
          </a:prstGeom>
          <a:solidFill>
            <a:schemeClr val="bg1">
              <a:lumMod val="95000"/>
            </a:schemeClr>
          </a:solidFill>
        </p:spPr>
        <p:txBody>
          <a:bodyPr wrap="square" lIns="205740" tIns="137160" rIns="205740" bIns="137160">
            <a:spAutoFit/>
          </a:bodyPr>
          <a:lstStyle/>
          <a:p>
            <a:pPr lvl="0" algn="ctr"/>
            <a:r>
              <a:rPr lang="en-US" sz="1200" dirty="0">
                <a:solidFill>
                  <a:schemeClr val="accent3"/>
                </a:solidFill>
                <a:latin typeface="Calibri" panose="020F0502020204030204" pitchFamily="34" charset="0"/>
              </a:rPr>
              <a:t>How do you fill your income gap during retirement?</a:t>
            </a:r>
          </a:p>
        </p:txBody>
      </p:sp>
      <p:sp>
        <p:nvSpPr>
          <p:cNvPr id="28" name="TextBox 27">
            <a:extLst>
              <a:ext uri="{FF2B5EF4-FFF2-40B4-BE49-F238E27FC236}">
                <a16:creationId xmlns:a16="http://schemas.microsoft.com/office/drawing/2014/main" id="{672A3199-F55C-634B-9676-7EC775FD4B8C}"/>
              </a:ext>
            </a:extLst>
          </p:cNvPr>
          <p:cNvSpPr txBox="1"/>
          <p:nvPr/>
        </p:nvSpPr>
        <p:spPr>
          <a:xfrm rot="16200000" flipH="1">
            <a:off x="4306111" y="2289575"/>
            <a:ext cx="711706" cy="369332"/>
          </a:xfrm>
          <a:prstGeom prst="rect">
            <a:avLst/>
          </a:prstGeom>
          <a:solidFill>
            <a:schemeClr val="bg1"/>
          </a:solidFill>
        </p:spPr>
        <p:txBody>
          <a:bodyPr wrap="square" tIns="0" bIns="0" rtlCol="0">
            <a:spAutoFit/>
          </a:bodyPr>
          <a:lstStyle/>
          <a:p>
            <a:pPr algn="ctr"/>
            <a:r>
              <a:rPr lang="en-US" sz="1200" dirty="0">
                <a:solidFill>
                  <a:schemeClr val="accent3"/>
                </a:solidFill>
                <a:latin typeface="Calibri" panose="020F0502020204030204" pitchFamily="34" charset="0"/>
              </a:rPr>
              <a:t>Income $</a:t>
            </a:r>
          </a:p>
        </p:txBody>
      </p:sp>
      <p:cxnSp>
        <p:nvCxnSpPr>
          <p:cNvPr id="29" name="Straight Connector 28">
            <a:extLst>
              <a:ext uri="{FF2B5EF4-FFF2-40B4-BE49-F238E27FC236}">
                <a16:creationId xmlns:a16="http://schemas.microsoft.com/office/drawing/2014/main" id="{9A9DA72D-1075-2E4D-8F08-B52F1747040F}"/>
              </a:ext>
            </a:extLst>
          </p:cNvPr>
          <p:cNvCxnSpPr>
            <a:cxnSpLocks/>
          </p:cNvCxnSpPr>
          <p:nvPr/>
        </p:nvCxnSpPr>
        <p:spPr>
          <a:xfrm>
            <a:off x="4754297" y="928372"/>
            <a:ext cx="2570332" cy="1"/>
          </a:xfrm>
          <a:prstGeom prst="line">
            <a:avLst/>
          </a:prstGeom>
          <a:ln w="28575">
            <a:solidFill>
              <a:schemeClr val="accent3"/>
            </a:solidFill>
            <a:prstDash val="dash"/>
          </a:ln>
        </p:spPr>
        <p:style>
          <a:lnRef idx="3">
            <a:schemeClr val="dk1"/>
          </a:lnRef>
          <a:fillRef idx="0">
            <a:schemeClr val="dk1"/>
          </a:fillRef>
          <a:effectRef idx="2">
            <a:schemeClr val="dk1"/>
          </a:effectRef>
          <a:fontRef idx="minor">
            <a:schemeClr val="tx1"/>
          </a:fontRef>
        </p:style>
      </p:cxnSp>
      <p:sp>
        <p:nvSpPr>
          <p:cNvPr id="30" name="TextBox 29">
            <a:extLst>
              <a:ext uri="{FF2B5EF4-FFF2-40B4-BE49-F238E27FC236}">
                <a16:creationId xmlns:a16="http://schemas.microsoft.com/office/drawing/2014/main" id="{8A99CD60-B698-474E-BA0A-4A6918C5CE71}"/>
              </a:ext>
            </a:extLst>
          </p:cNvPr>
          <p:cNvSpPr txBox="1"/>
          <p:nvPr/>
        </p:nvSpPr>
        <p:spPr>
          <a:xfrm>
            <a:off x="5428509" y="761308"/>
            <a:ext cx="1339996" cy="155877"/>
          </a:xfrm>
          <a:prstGeom prst="rect">
            <a:avLst/>
          </a:prstGeom>
          <a:solidFill>
            <a:schemeClr val="bg1"/>
          </a:solidFill>
        </p:spPr>
        <p:txBody>
          <a:bodyPr wrap="square" tIns="0" bIns="0" rtlCol="0">
            <a:spAutoFit/>
          </a:bodyPr>
          <a:lstStyle/>
          <a:p>
            <a:pPr algn="ctr"/>
            <a:r>
              <a:rPr lang="en-US" sz="1013" dirty="0">
                <a:solidFill>
                  <a:schemeClr val="accent3"/>
                </a:solidFill>
                <a:latin typeface="Calibri" panose="020F0502020204030204" pitchFamily="34" charset="0"/>
              </a:rPr>
              <a:t>Income needed</a:t>
            </a:r>
          </a:p>
        </p:txBody>
      </p:sp>
    </p:spTree>
    <p:extLst>
      <p:ext uri="{BB962C8B-B14F-4D97-AF65-F5344CB8AC3E}">
        <p14:creationId xmlns:p14="http://schemas.microsoft.com/office/powerpoint/2010/main" val="3169270632"/>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alibri" panose="020F0502020204030204" pitchFamily="34" charset="0"/>
                <a:cs typeface="Calibri" panose="020F0502020204030204" pitchFamily="34" charset="0"/>
              </a:rPr>
              <a:t>How much will I need?</a:t>
            </a:r>
          </a:p>
        </p:txBody>
      </p:sp>
      <p:sp>
        <p:nvSpPr>
          <p:cNvPr id="18" name="Content Placeholder 17"/>
          <p:cNvSpPr>
            <a:spLocks noGrp="1"/>
          </p:cNvSpPr>
          <p:nvPr>
            <p:ph idx="1"/>
          </p:nvPr>
        </p:nvSpPr>
        <p:spPr>
          <a:xfrm>
            <a:off x="337772" y="1249491"/>
            <a:ext cx="3119804" cy="3331137"/>
          </a:xfrm>
        </p:spPr>
        <p:txBody>
          <a:bodyPr/>
          <a:lstStyle/>
          <a:p>
            <a:pPr marL="0" indent="0">
              <a:buNone/>
            </a:pPr>
            <a:r>
              <a:rPr lang="en-US" b="0" dirty="0">
                <a:solidFill>
                  <a:srgbClr val="F2F2F2">
                    <a:lumMod val="50000"/>
                  </a:srgbClr>
                </a:solidFill>
                <a:latin typeface="Calibri" panose="020F0502020204030204" pitchFamily="34" charset="0"/>
                <a:cs typeface="Calibri" panose="020F0502020204030204" pitchFamily="34" charset="0"/>
              </a:rPr>
              <a:t>403(b) accounts and IRAs can be used to:</a:t>
            </a:r>
          </a:p>
          <a:p>
            <a:pPr marL="257175" indent="-257175"/>
            <a:r>
              <a:rPr lang="en-US" b="0" dirty="0">
                <a:solidFill>
                  <a:srgbClr val="F2F2F2">
                    <a:lumMod val="50000"/>
                  </a:srgbClr>
                </a:solidFill>
                <a:latin typeface="Calibri" panose="020F0502020204030204" pitchFamily="34" charset="0"/>
                <a:cs typeface="Calibri" panose="020F0502020204030204" pitchFamily="34" charset="0"/>
              </a:rPr>
              <a:t>Help you generate retirement income; or</a:t>
            </a:r>
          </a:p>
          <a:p>
            <a:pPr marL="257175" indent="-257175"/>
            <a:r>
              <a:rPr lang="en-US" b="0" dirty="0">
                <a:solidFill>
                  <a:srgbClr val="F2F2F2">
                    <a:lumMod val="50000"/>
                  </a:srgbClr>
                </a:solidFill>
                <a:latin typeface="Calibri" panose="020F0502020204030204" pitchFamily="34" charset="0"/>
                <a:cs typeface="Calibri" panose="020F0502020204030204" pitchFamily="34" charset="0"/>
              </a:rPr>
              <a:t>Provide time for you to wait and maximize other sources of income</a:t>
            </a:r>
          </a:p>
          <a:p>
            <a:endParaRPr lang="en-US" dirty="0"/>
          </a:p>
        </p:txBody>
      </p:sp>
      <p:sp>
        <p:nvSpPr>
          <p:cNvPr id="3" name="Text Placeholder 2">
            <a:extLst>
              <a:ext uri="{FF2B5EF4-FFF2-40B4-BE49-F238E27FC236}">
                <a16:creationId xmlns:a16="http://schemas.microsoft.com/office/drawing/2014/main" id="{B169AF93-3C0B-514E-99AA-456EA0528D9C}"/>
              </a:ext>
            </a:extLst>
          </p:cNvPr>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a:t>47-10780-30</a:t>
            </a:r>
            <a:endParaRPr lang="en-US" dirty="0"/>
          </a:p>
        </p:txBody>
      </p:sp>
      <p:sp>
        <p:nvSpPr>
          <p:cNvPr id="5" name="Date Placeholder 4"/>
          <p:cNvSpPr>
            <a:spLocks noGrp="1"/>
          </p:cNvSpPr>
          <p:nvPr>
            <p:ph type="dt" sz="half" idx="2"/>
          </p:nvPr>
        </p:nvSpPr>
        <p:spPr/>
        <p:txBody>
          <a:bodyPr/>
          <a:lstStyle/>
          <a:p>
            <a:pPr algn="ctr"/>
            <a:r>
              <a:rPr lang="en-US"/>
              <a:t>2024/11/14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23</a:t>
            </a:fld>
            <a:endParaRPr lang="en-US" dirty="0"/>
          </a:p>
        </p:txBody>
      </p:sp>
      <p:sp>
        <p:nvSpPr>
          <p:cNvPr id="13" name="TextBox 12">
            <a:extLst>
              <a:ext uri="{FF2B5EF4-FFF2-40B4-BE49-F238E27FC236}">
                <a16:creationId xmlns:a16="http://schemas.microsoft.com/office/drawing/2014/main" id="{A58E0AB2-CD7E-2D41-9039-3EF837FB0EFA}"/>
              </a:ext>
            </a:extLst>
          </p:cNvPr>
          <p:cNvSpPr txBox="1"/>
          <p:nvPr/>
        </p:nvSpPr>
        <p:spPr>
          <a:xfrm>
            <a:off x="5502391" y="4371958"/>
            <a:ext cx="1277021" cy="276999"/>
          </a:xfrm>
          <a:prstGeom prst="rect">
            <a:avLst/>
          </a:prstGeom>
          <a:noFill/>
        </p:spPr>
        <p:txBody>
          <a:bodyPr wrap="square" rtlCol="0">
            <a:spAutoFit/>
          </a:bodyPr>
          <a:lstStyle/>
          <a:p>
            <a:pPr algn="r"/>
            <a:r>
              <a:rPr lang="en-US" sz="1200" dirty="0">
                <a:solidFill>
                  <a:schemeClr val="accent6"/>
                </a:solidFill>
                <a:latin typeface="Calibri" panose="020F0502020204030204" pitchFamily="34" charset="0"/>
              </a:rPr>
              <a:t>Retirement Age</a:t>
            </a:r>
          </a:p>
        </p:txBody>
      </p:sp>
      <p:cxnSp>
        <p:nvCxnSpPr>
          <p:cNvPr id="14" name="Straight Connector 13">
            <a:extLst>
              <a:ext uri="{FF2B5EF4-FFF2-40B4-BE49-F238E27FC236}">
                <a16:creationId xmlns:a16="http://schemas.microsoft.com/office/drawing/2014/main" id="{39D1F97A-FD11-A043-A54C-77DB5F96B042}"/>
              </a:ext>
            </a:extLst>
          </p:cNvPr>
          <p:cNvCxnSpPr>
            <a:cxnSpLocks/>
          </p:cNvCxnSpPr>
          <p:nvPr/>
        </p:nvCxnSpPr>
        <p:spPr>
          <a:xfrm>
            <a:off x="4754297" y="928372"/>
            <a:ext cx="2570332" cy="1"/>
          </a:xfrm>
          <a:prstGeom prst="line">
            <a:avLst/>
          </a:prstGeom>
          <a:ln w="28575">
            <a:solidFill>
              <a:schemeClr val="accent3"/>
            </a:solidFill>
            <a:prstDash val="dash"/>
          </a:ln>
        </p:spPr>
        <p:style>
          <a:lnRef idx="3">
            <a:schemeClr val="dk1"/>
          </a:lnRef>
          <a:fillRef idx="0">
            <a:schemeClr val="dk1"/>
          </a:fillRef>
          <a:effectRef idx="2">
            <a:schemeClr val="dk1"/>
          </a:effectRef>
          <a:fontRef idx="minor">
            <a:schemeClr val="tx1"/>
          </a:fontRef>
        </p:style>
      </p:cxnSp>
      <p:sp>
        <p:nvSpPr>
          <p:cNvPr id="15" name="TextBox 14">
            <a:extLst>
              <a:ext uri="{FF2B5EF4-FFF2-40B4-BE49-F238E27FC236}">
                <a16:creationId xmlns:a16="http://schemas.microsoft.com/office/drawing/2014/main" id="{A8598B59-8AB3-4E4A-A068-CFD9512042CC}"/>
              </a:ext>
            </a:extLst>
          </p:cNvPr>
          <p:cNvSpPr txBox="1"/>
          <p:nvPr/>
        </p:nvSpPr>
        <p:spPr>
          <a:xfrm>
            <a:off x="5428509" y="761308"/>
            <a:ext cx="1339996" cy="155877"/>
          </a:xfrm>
          <a:prstGeom prst="rect">
            <a:avLst/>
          </a:prstGeom>
          <a:solidFill>
            <a:schemeClr val="bg1"/>
          </a:solidFill>
        </p:spPr>
        <p:txBody>
          <a:bodyPr wrap="square" tIns="0" bIns="0" rtlCol="0">
            <a:spAutoFit/>
          </a:bodyPr>
          <a:lstStyle/>
          <a:p>
            <a:pPr algn="ctr"/>
            <a:r>
              <a:rPr lang="en-US" sz="1013" dirty="0">
                <a:solidFill>
                  <a:schemeClr val="accent3"/>
                </a:solidFill>
                <a:latin typeface="Calibri" panose="020F0502020204030204" pitchFamily="34" charset="0"/>
              </a:rPr>
              <a:t>Income needed</a:t>
            </a:r>
          </a:p>
        </p:txBody>
      </p:sp>
      <p:sp>
        <p:nvSpPr>
          <p:cNvPr id="16" name="TextBox 15">
            <a:extLst>
              <a:ext uri="{FF2B5EF4-FFF2-40B4-BE49-F238E27FC236}">
                <a16:creationId xmlns:a16="http://schemas.microsoft.com/office/drawing/2014/main" id="{3878DEBB-3E80-8F4E-97C6-76D99E47FEE6}"/>
              </a:ext>
            </a:extLst>
          </p:cNvPr>
          <p:cNvSpPr txBox="1"/>
          <p:nvPr/>
        </p:nvSpPr>
        <p:spPr>
          <a:xfrm rot="16200000" flipH="1">
            <a:off x="4306111" y="2289575"/>
            <a:ext cx="711706" cy="369332"/>
          </a:xfrm>
          <a:prstGeom prst="rect">
            <a:avLst/>
          </a:prstGeom>
          <a:solidFill>
            <a:schemeClr val="bg1"/>
          </a:solidFill>
        </p:spPr>
        <p:txBody>
          <a:bodyPr wrap="square" tIns="0" bIns="0" rtlCol="0">
            <a:spAutoFit/>
          </a:bodyPr>
          <a:lstStyle/>
          <a:p>
            <a:pPr algn="ctr"/>
            <a:r>
              <a:rPr lang="en-US" sz="1200" dirty="0">
                <a:solidFill>
                  <a:schemeClr val="accent3"/>
                </a:solidFill>
                <a:latin typeface="Calibri" panose="020F0502020204030204" pitchFamily="34" charset="0"/>
              </a:rPr>
              <a:t>Income $</a:t>
            </a:r>
          </a:p>
        </p:txBody>
      </p:sp>
      <p:graphicFrame>
        <p:nvGraphicFramePr>
          <p:cNvPr id="17" name="Chart 16">
            <a:extLst>
              <a:ext uri="{FF2B5EF4-FFF2-40B4-BE49-F238E27FC236}">
                <a16:creationId xmlns:a16="http://schemas.microsoft.com/office/drawing/2014/main" id="{BF99FB7A-1668-FB46-878F-E245F28A4DC8}"/>
              </a:ext>
            </a:extLst>
          </p:cNvPr>
          <p:cNvGraphicFramePr/>
          <p:nvPr>
            <p:extLst>
              <p:ext uri="{D42A27DB-BD31-4B8C-83A1-F6EECF244321}">
                <p14:modId xmlns:p14="http://schemas.microsoft.com/office/powerpoint/2010/main" val="1198595359"/>
              </p:ext>
            </p:extLst>
          </p:nvPr>
        </p:nvGraphicFramePr>
        <p:xfrm>
          <a:off x="4572000" y="768013"/>
          <a:ext cx="4611602" cy="373090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04623196"/>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extLst>
              <a:ext uri="{BEBA8EAE-BF5A-486C-A8C5-ECC9F3942E4B}">
                <a14:imgProps xmlns:a14="http://schemas.microsoft.com/office/drawing/2010/main">
                  <a14:imgLayer r:embed="rId4">
                    <a14:imgEffect>
                      <a14:brightnessContrast bright="-21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58B8684B-3E09-384F-9874-0D4BE41B106C}"/>
              </a:ext>
            </a:extLst>
          </p:cNvPr>
          <p:cNvSpPr>
            <a:spLocks noGrp="1"/>
          </p:cNvSpPr>
          <p:nvPr>
            <p:ph type="body" sz="quarter" idx="12"/>
          </p:nvPr>
        </p:nvSpPr>
        <p:spPr/>
        <p:txBody>
          <a:bodyPr/>
          <a:lstStyle/>
          <a:p>
            <a:endParaRPr lang="en-US" dirty="0"/>
          </a:p>
        </p:txBody>
      </p:sp>
      <p:sp>
        <p:nvSpPr>
          <p:cNvPr id="5" name="Footer Placeholder 4"/>
          <p:cNvSpPr>
            <a:spLocks noGrp="1"/>
          </p:cNvSpPr>
          <p:nvPr>
            <p:ph type="ftr" sz="quarter" idx="3"/>
          </p:nvPr>
        </p:nvSpPr>
        <p:spPr/>
        <p:txBody>
          <a:bodyPr/>
          <a:lstStyle/>
          <a:p>
            <a:r>
              <a:rPr lang="en-US"/>
              <a:t>47-10780-30</a:t>
            </a:r>
            <a:endParaRPr lang="en-US" dirty="0"/>
          </a:p>
        </p:txBody>
      </p:sp>
      <p:sp>
        <p:nvSpPr>
          <p:cNvPr id="6" name="Date Placeholder 5"/>
          <p:cNvSpPr>
            <a:spLocks noGrp="1"/>
          </p:cNvSpPr>
          <p:nvPr>
            <p:ph type="dt" sz="half" idx="2"/>
          </p:nvPr>
        </p:nvSpPr>
        <p:spPr/>
        <p:txBody>
          <a:bodyPr/>
          <a:lstStyle/>
          <a:p>
            <a:r>
              <a:rPr lang="en-US"/>
              <a:t>2024/11/14</a:t>
            </a:r>
            <a:endParaRPr lang="en-US" dirty="0"/>
          </a:p>
        </p:txBody>
      </p:sp>
      <p:sp>
        <p:nvSpPr>
          <p:cNvPr id="7" name="Slide Number Placeholder 6"/>
          <p:cNvSpPr>
            <a:spLocks noGrp="1"/>
          </p:cNvSpPr>
          <p:nvPr>
            <p:ph type="sldNum" sz="quarter" idx="4"/>
          </p:nvPr>
        </p:nvSpPr>
        <p:spPr/>
        <p:txBody>
          <a:bodyPr/>
          <a:lstStyle/>
          <a:p>
            <a:fld id="{DFF2723C-031C-433E-81DC-635AF124FD5B}" type="slidenum">
              <a:rPr lang="en-US" smtClean="0"/>
              <a:pPr/>
              <a:t>24</a:t>
            </a:fld>
            <a:endParaRPr lang="en-US" dirty="0"/>
          </a:p>
        </p:txBody>
      </p:sp>
      <p:sp>
        <p:nvSpPr>
          <p:cNvPr id="8" name="Title 7"/>
          <p:cNvSpPr>
            <a:spLocks noGrp="1"/>
          </p:cNvSpPr>
          <p:nvPr>
            <p:ph type="ctrTitle"/>
          </p:nvPr>
        </p:nvSpPr>
        <p:spPr>
          <a:xfrm>
            <a:off x="5261372" y="1743075"/>
            <a:ext cx="3353991" cy="1971676"/>
          </a:xfrm>
        </p:spPr>
        <p:txBody>
          <a:bodyPr anchor="ctr">
            <a:noAutofit/>
          </a:bodyPr>
          <a:lstStyle/>
          <a:p>
            <a:pPr>
              <a:lnSpc>
                <a:spcPct val="100000"/>
              </a:lnSpc>
            </a:pPr>
            <a:r>
              <a:rPr lang="en-US" sz="2100" dirty="0">
                <a:cs typeface="Calibri" panose="020F0502020204030204" pitchFamily="34" charset="0"/>
              </a:rPr>
              <a:t>Saving on your own for retirement matters because it may be the only way to bridge the gap between </a:t>
            </a:r>
            <a:r>
              <a:rPr lang="en-US" sz="2100" b="1" i="1" dirty="0">
                <a:solidFill>
                  <a:srgbClr val="BED85F"/>
                </a:solidFill>
                <a:cs typeface="Calibri" panose="020F0502020204030204" pitchFamily="34" charset="0"/>
              </a:rPr>
              <a:t>what you have </a:t>
            </a:r>
            <a:r>
              <a:rPr lang="en-US" sz="2100" dirty="0">
                <a:cs typeface="Calibri" panose="020F0502020204030204" pitchFamily="34" charset="0"/>
              </a:rPr>
              <a:t>and</a:t>
            </a:r>
            <a:r>
              <a:rPr lang="en-US" sz="2100" b="1" dirty="0">
                <a:cs typeface="Calibri" panose="020F0502020204030204" pitchFamily="34" charset="0"/>
              </a:rPr>
              <a:t> </a:t>
            </a:r>
            <a:r>
              <a:rPr lang="en-US" sz="2100" b="1" i="1" dirty="0">
                <a:solidFill>
                  <a:srgbClr val="BED85F"/>
                </a:solidFill>
                <a:cs typeface="Calibri" panose="020F0502020204030204" pitchFamily="34" charset="0"/>
              </a:rPr>
              <a:t>what you need</a:t>
            </a:r>
            <a:r>
              <a:rPr lang="en-US" sz="2100" dirty="0">
                <a:cs typeface="Calibri" panose="020F0502020204030204" pitchFamily="34" charset="0"/>
              </a:rPr>
              <a:t>.</a:t>
            </a:r>
          </a:p>
        </p:txBody>
      </p:sp>
    </p:spTree>
    <p:extLst>
      <p:ext uri="{BB962C8B-B14F-4D97-AF65-F5344CB8AC3E}">
        <p14:creationId xmlns:p14="http://schemas.microsoft.com/office/powerpoint/2010/main" val="3912467869"/>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1" y="350045"/>
            <a:ext cx="8458199" cy="484748"/>
          </a:xfrm>
        </p:spPr>
        <p:txBody>
          <a:bodyPr/>
          <a:lstStyle/>
          <a:p>
            <a:r>
              <a:rPr lang="en-US" dirty="0">
                <a:latin typeface="Calibri" panose="020F0502020204030204" pitchFamily="34" charset="0"/>
                <a:cs typeface="Calibri" panose="020F0502020204030204" pitchFamily="34" charset="0"/>
              </a:rPr>
              <a:t>How much can I save?</a:t>
            </a:r>
          </a:p>
        </p:txBody>
      </p:sp>
      <p:sp>
        <p:nvSpPr>
          <p:cNvPr id="7" name="Text Placeholder 6"/>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a:t>47-10780-30</a:t>
            </a:r>
            <a:endParaRPr lang="en-US" dirty="0"/>
          </a:p>
        </p:txBody>
      </p:sp>
      <p:sp>
        <p:nvSpPr>
          <p:cNvPr id="5" name="Date Placeholder 4"/>
          <p:cNvSpPr>
            <a:spLocks noGrp="1"/>
          </p:cNvSpPr>
          <p:nvPr>
            <p:ph type="dt" sz="half" idx="2"/>
          </p:nvPr>
        </p:nvSpPr>
        <p:spPr/>
        <p:txBody>
          <a:bodyPr/>
          <a:lstStyle/>
          <a:p>
            <a:r>
              <a:rPr lang="en-US"/>
              <a:t>2024/11/14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25</a:t>
            </a:fld>
            <a:endParaRPr lang="en-US" dirty="0"/>
          </a:p>
        </p:txBody>
      </p:sp>
      <p:graphicFrame>
        <p:nvGraphicFramePr>
          <p:cNvPr id="3" name="Chart 2"/>
          <p:cNvGraphicFramePr/>
          <p:nvPr>
            <p:extLst>
              <p:ext uri="{D42A27DB-BD31-4B8C-83A1-F6EECF244321}">
                <p14:modId xmlns:p14="http://schemas.microsoft.com/office/powerpoint/2010/main" val="2603526025"/>
              </p:ext>
            </p:extLst>
          </p:nvPr>
        </p:nvGraphicFramePr>
        <p:xfrm>
          <a:off x="943601" y="1553503"/>
          <a:ext cx="7732567" cy="2339062"/>
        </p:xfrm>
        <a:graphic>
          <a:graphicData uri="http://schemas.openxmlformats.org/drawingml/2006/chart">
            <c:chart xmlns:c="http://schemas.openxmlformats.org/drawingml/2006/chart" xmlns:r="http://schemas.openxmlformats.org/officeDocument/2006/relationships" r:id="rId3"/>
          </a:graphicData>
        </a:graphic>
      </p:graphicFrame>
      <p:sp>
        <p:nvSpPr>
          <p:cNvPr id="9" name="Rectangle 8"/>
          <p:cNvSpPr/>
          <p:nvPr/>
        </p:nvSpPr>
        <p:spPr>
          <a:xfrm>
            <a:off x="666602" y="2026358"/>
            <a:ext cx="323165" cy="1353897"/>
          </a:xfrm>
          <a:prstGeom prst="rect">
            <a:avLst/>
          </a:prstGeom>
        </p:spPr>
        <p:txBody>
          <a:bodyPr vert="vert270" wrap="none">
            <a:spAutoFit/>
          </a:bodyPr>
          <a:lstStyle/>
          <a:p>
            <a:pPr algn="ctr"/>
            <a:r>
              <a:rPr lang="en-US" sz="900" dirty="0">
                <a:solidFill>
                  <a:schemeClr val="accent3"/>
                </a:solidFill>
                <a:latin typeface="Calibri" panose="020F0502020204030204" pitchFamily="34" charset="0"/>
              </a:rPr>
              <a:t>Age to Begin Contributions</a:t>
            </a:r>
          </a:p>
        </p:txBody>
      </p:sp>
      <p:sp>
        <p:nvSpPr>
          <p:cNvPr id="12" name="Rectangle 11"/>
          <p:cNvSpPr/>
          <p:nvPr/>
        </p:nvSpPr>
        <p:spPr>
          <a:xfrm>
            <a:off x="261450" y="3575736"/>
            <a:ext cx="861134" cy="230832"/>
          </a:xfrm>
          <a:prstGeom prst="rect">
            <a:avLst/>
          </a:prstGeom>
        </p:spPr>
        <p:txBody>
          <a:bodyPr wrap="none">
            <a:spAutoFit/>
          </a:bodyPr>
          <a:lstStyle/>
          <a:p>
            <a:pPr algn="r"/>
            <a:r>
              <a:rPr lang="en-US" sz="900" dirty="0">
                <a:solidFill>
                  <a:schemeClr val="accent3"/>
                </a:solidFill>
                <a:latin typeface="Calibri" panose="020F0502020204030204" pitchFamily="34" charset="0"/>
              </a:rPr>
              <a:t>Account Value</a:t>
            </a:r>
          </a:p>
        </p:txBody>
      </p:sp>
      <p:sp>
        <p:nvSpPr>
          <p:cNvPr id="8" name="Rectangle 7">
            <a:extLst>
              <a:ext uri="{FF2B5EF4-FFF2-40B4-BE49-F238E27FC236}">
                <a16:creationId xmlns:a16="http://schemas.microsoft.com/office/drawing/2014/main" id="{06CC63C2-9189-6346-B8D3-C3EA08BA986A}"/>
              </a:ext>
            </a:extLst>
          </p:cNvPr>
          <p:cNvSpPr/>
          <p:nvPr/>
        </p:nvSpPr>
        <p:spPr>
          <a:xfrm>
            <a:off x="342900" y="4003897"/>
            <a:ext cx="8448994" cy="300082"/>
          </a:xfrm>
          <a:prstGeom prst="rect">
            <a:avLst/>
          </a:prstGeom>
        </p:spPr>
        <p:txBody>
          <a:bodyPr wrap="square">
            <a:spAutoFit/>
          </a:bodyPr>
          <a:lstStyle/>
          <a:p>
            <a:r>
              <a:rPr lang="en-US" sz="675" dirty="0">
                <a:solidFill>
                  <a:schemeClr val="bg2">
                    <a:lumMod val="50000"/>
                  </a:schemeClr>
                </a:solidFill>
                <a:latin typeface="Calibri" panose="020F0502020204030204" pitchFamily="34" charset="0"/>
              </a:rPr>
              <a:t>This illustration does not take into account the effect of any state or federal taxes. The performance of the investment, 6%, in the illustration is hypothetical and in no way relates to the actual or expected performance of any investment. The results of an investment may differ substantially. Investing involves risk and there is no guarantee of investment results. This illustration assumes $100 invested 26 times per year.</a:t>
            </a:r>
          </a:p>
        </p:txBody>
      </p:sp>
      <p:sp>
        <p:nvSpPr>
          <p:cNvPr id="11" name="Rectangle 10">
            <a:extLst>
              <a:ext uri="{FF2B5EF4-FFF2-40B4-BE49-F238E27FC236}">
                <a16:creationId xmlns:a16="http://schemas.microsoft.com/office/drawing/2014/main" id="{1C0ECF2D-95A1-F046-B01C-A3145C53DC06}"/>
              </a:ext>
            </a:extLst>
          </p:cNvPr>
          <p:cNvSpPr/>
          <p:nvPr/>
        </p:nvSpPr>
        <p:spPr>
          <a:xfrm>
            <a:off x="352106" y="848343"/>
            <a:ext cx="8448994" cy="404085"/>
          </a:xfrm>
          <a:prstGeom prst="rect">
            <a:avLst/>
          </a:prstGeom>
        </p:spPr>
        <p:txBody>
          <a:bodyPr wrap="square" lIns="0">
            <a:spAutoFit/>
          </a:bodyPr>
          <a:lstStyle/>
          <a:p>
            <a:r>
              <a:rPr lang="en-US" sz="1013" dirty="0">
                <a:solidFill>
                  <a:schemeClr val="bg1"/>
                </a:solidFill>
                <a:latin typeface="Calibri" panose="020F0502020204030204" pitchFamily="34" charset="0"/>
                <a:cs typeface="Calibri" panose="020F0502020204030204" pitchFamily="34" charset="0"/>
              </a:rPr>
              <a:t>Time: Your most valuable asset. If you saved just $100 per paycheck, how much might you eventually accumulate? </a:t>
            </a:r>
            <a:br>
              <a:rPr lang="en-US" sz="1013" dirty="0">
                <a:solidFill>
                  <a:schemeClr val="bg1"/>
                </a:solidFill>
                <a:latin typeface="Calibri" panose="020F0502020204030204" pitchFamily="34" charset="0"/>
                <a:cs typeface="Calibri" panose="020F0502020204030204" pitchFamily="34" charset="0"/>
              </a:rPr>
            </a:br>
            <a:r>
              <a:rPr lang="en-US" sz="1013" dirty="0">
                <a:solidFill>
                  <a:schemeClr val="accent2"/>
                </a:solidFill>
                <a:latin typeface="Calibri" panose="020F0502020204030204" pitchFamily="34" charset="0"/>
                <a:cs typeface="Calibri" panose="020F0502020204030204" pitchFamily="34" charset="0"/>
              </a:rPr>
              <a:t>It’s never too early – or too late – to start saving for retirement.</a:t>
            </a:r>
          </a:p>
        </p:txBody>
      </p:sp>
    </p:spTree>
    <p:extLst>
      <p:ext uri="{BB962C8B-B14F-4D97-AF65-F5344CB8AC3E}">
        <p14:creationId xmlns:p14="http://schemas.microsoft.com/office/powerpoint/2010/main" val="4056554228"/>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E58834-67BF-D041-4948-CBD12145235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7187F80-4E7C-3845-E7B4-9797C652824A}"/>
              </a:ext>
            </a:extLst>
          </p:cNvPr>
          <p:cNvSpPr>
            <a:spLocks noGrp="1"/>
          </p:cNvSpPr>
          <p:nvPr>
            <p:ph type="title"/>
          </p:nvPr>
        </p:nvSpPr>
        <p:spPr/>
        <p:txBody>
          <a:bodyPr/>
          <a:lstStyle/>
          <a:p>
            <a:r>
              <a:rPr lang="en-US" dirty="0">
                <a:latin typeface="Calibri" panose="020F0502020204030204" pitchFamily="34" charset="0"/>
                <a:cs typeface="Calibri" panose="020F0502020204030204" pitchFamily="34" charset="0"/>
              </a:rPr>
              <a:t>The basics of tax-deferred saving</a:t>
            </a:r>
          </a:p>
        </p:txBody>
      </p:sp>
      <p:sp>
        <p:nvSpPr>
          <p:cNvPr id="8" name="Content Placeholder 7">
            <a:extLst>
              <a:ext uri="{FF2B5EF4-FFF2-40B4-BE49-F238E27FC236}">
                <a16:creationId xmlns:a16="http://schemas.microsoft.com/office/drawing/2014/main" id="{297C636B-C074-C87A-1E3F-FA606F542CF6}"/>
              </a:ext>
            </a:extLst>
          </p:cNvPr>
          <p:cNvSpPr>
            <a:spLocks noGrp="1"/>
          </p:cNvSpPr>
          <p:nvPr>
            <p:ph idx="1"/>
          </p:nvPr>
        </p:nvSpPr>
        <p:spPr>
          <a:xfrm>
            <a:off x="337774" y="1249492"/>
            <a:ext cx="1687581" cy="3331137"/>
          </a:xfrm>
        </p:spPr>
        <p:txBody>
          <a:bodyPr>
            <a:normAutofit/>
          </a:bodyPr>
          <a:lstStyle/>
          <a:p>
            <a:r>
              <a:rPr lang="en-US" sz="1200" dirty="0">
                <a:latin typeface="Calibri" panose="020F0502020204030204" pitchFamily="34" charset="0"/>
              </a:rPr>
              <a:t>Tax-deferred saving is available in a 403(b), 457 or IRA</a:t>
            </a:r>
          </a:p>
          <a:p>
            <a:r>
              <a:rPr lang="en-US" sz="1200" dirty="0">
                <a:latin typeface="Calibri" panose="020F0502020204030204" pitchFamily="34" charset="0"/>
              </a:rPr>
              <a:t>Save pretax now, pay taxes on withdrawal </a:t>
            </a:r>
            <a:br>
              <a:rPr lang="en-US" sz="1200" dirty="0">
                <a:latin typeface="Calibri" panose="020F0502020204030204" pitchFamily="34" charset="0"/>
              </a:rPr>
            </a:br>
            <a:r>
              <a:rPr lang="en-US" sz="1200" dirty="0">
                <a:latin typeface="Calibri" panose="020F0502020204030204" pitchFamily="34" charset="0"/>
              </a:rPr>
              <a:t>at retirement</a:t>
            </a:r>
          </a:p>
          <a:p>
            <a:r>
              <a:rPr lang="en-US" sz="1200" dirty="0">
                <a:latin typeface="Calibri" panose="020F0502020204030204" pitchFamily="34" charset="0"/>
              </a:rPr>
              <a:t>Depending on tax brackets, it might be like getting as much as </a:t>
            </a:r>
            <a:r>
              <a:rPr lang="en-US" sz="1200" b="1" dirty="0">
                <a:solidFill>
                  <a:schemeClr val="tx2"/>
                </a:solidFill>
                <a:latin typeface="Calibri" panose="020F0502020204030204" pitchFamily="34" charset="0"/>
              </a:rPr>
              <a:t>22% extra </a:t>
            </a:r>
            <a:r>
              <a:rPr lang="en-US" sz="1200" dirty="0">
                <a:latin typeface="Calibri" panose="020F0502020204030204" pitchFamily="34" charset="0"/>
              </a:rPr>
              <a:t>for every dollar you save!</a:t>
            </a:r>
          </a:p>
          <a:p>
            <a:pPr marL="0" indent="0">
              <a:buNone/>
            </a:pPr>
            <a:endParaRPr lang="en-US" sz="1200" dirty="0">
              <a:latin typeface="Calibri" panose="020F0502020204030204" pitchFamily="34" charset="0"/>
            </a:endParaRPr>
          </a:p>
        </p:txBody>
      </p:sp>
      <p:sp>
        <p:nvSpPr>
          <p:cNvPr id="4" name="Footer Placeholder 3">
            <a:extLst>
              <a:ext uri="{FF2B5EF4-FFF2-40B4-BE49-F238E27FC236}">
                <a16:creationId xmlns:a16="http://schemas.microsoft.com/office/drawing/2014/main" id="{563BFF31-ACB0-BD26-CDAA-3C042608B8D0}"/>
              </a:ext>
            </a:extLst>
          </p:cNvPr>
          <p:cNvSpPr>
            <a:spLocks noGrp="1"/>
          </p:cNvSpPr>
          <p:nvPr>
            <p:ph type="ftr" sz="quarter" idx="3"/>
          </p:nvPr>
        </p:nvSpPr>
        <p:spPr/>
        <p:txBody>
          <a:bodyPr/>
          <a:lstStyle/>
          <a:p>
            <a:pPr defTabSz="342900">
              <a:defRPr/>
            </a:pPr>
            <a:r>
              <a:rPr lang="en-US" dirty="0">
                <a:solidFill>
                  <a:srgbClr val="7F7F7F"/>
                </a:solidFill>
              </a:rPr>
              <a:t>37-79940-11</a:t>
            </a:r>
          </a:p>
        </p:txBody>
      </p:sp>
      <p:sp>
        <p:nvSpPr>
          <p:cNvPr id="5" name="Date Placeholder 4">
            <a:extLst>
              <a:ext uri="{FF2B5EF4-FFF2-40B4-BE49-F238E27FC236}">
                <a16:creationId xmlns:a16="http://schemas.microsoft.com/office/drawing/2014/main" id="{4E05677E-F519-4C80-B3E3-821AEB38EA34}"/>
              </a:ext>
            </a:extLst>
          </p:cNvPr>
          <p:cNvSpPr>
            <a:spLocks noGrp="1"/>
          </p:cNvSpPr>
          <p:nvPr>
            <p:ph type="dt" sz="half" idx="2"/>
          </p:nvPr>
        </p:nvSpPr>
        <p:spPr/>
        <p:txBody>
          <a:bodyPr/>
          <a:lstStyle/>
          <a:p>
            <a:pPr defTabSz="342900">
              <a:defRPr/>
            </a:pPr>
            <a:r>
              <a:rPr lang="en-US" dirty="0">
                <a:solidFill>
                  <a:srgbClr val="7F7F7F"/>
                </a:solidFill>
              </a:rPr>
              <a:t>2024/01/08</a:t>
            </a:r>
          </a:p>
        </p:txBody>
      </p:sp>
      <p:sp>
        <p:nvSpPr>
          <p:cNvPr id="6" name="Slide Number Placeholder 5">
            <a:extLst>
              <a:ext uri="{FF2B5EF4-FFF2-40B4-BE49-F238E27FC236}">
                <a16:creationId xmlns:a16="http://schemas.microsoft.com/office/drawing/2014/main" id="{8B8EC0B8-7D45-212D-7554-F1E3B442F2B8}"/>
              </a:ext>
            </a:extLst>
          </p:cNvPr>
          <p:cNvSpPr>
            <a:spLocks noGrp="1"/>
          </p:cNvSpPr>
          <p:nvPr>
            <p:ph type="sldNum" sz="quarter" idx="4"/>
          </p:nvPr>
        </p:nvSpPr>
        <p:spPr/>
        <p:txBody>
          <a:bodyPr/>
          <a:lstStyle/>
          <a:p>
            <a:pPr defTabSz="342900">
              <a:defRPr/>
            </a:pPr>
            <a:fld id="{DFF2723C-031C-433E-81DC-635AF124FD5B}" type="slidenum">
              <a:rPr lang="en-US">
                <a:solidFill>
                  <a:srgbClr val="7F7F7F"/>
                </a:solidFill>
              </a:rPr>
              <a:pPr defTabSz="342900">
                <a:defRPr/>
              </a:pPr>
              <a:t>26</a:t>
            </a:fld>
            <a:endParaRPr lang="en-US" dirty="0">
              <a:solidFill>
                <a:srgbClr val="7F7F7F"/>
              </a:solidFill>
            </a:endParaRPr>
          </a:p>
        </p:txBody>
      </p:sp>
      <p:graphicFrame>
        <p:nvGraphicFramePr>
          <p:cNvPr id="10" name="Table 9">
            <a:extLst>
              <a:ext uri="{FF2B5EF4-FFF2-40B4-BE49-F238E27FC236}">
                <a16:creationId xmlns:a16="http://schemas.microsoft.com/office/drawing/2014/main" id="{7CE20B25-4EC8-2472-C895-081D80DF1C5C}"/>
              </a:ext>
            </a:extLst>
          </p:cNvPr>
          <p:cNvGraphicFramePr>
            <a:graphicFrameLocks noGrp="1"/>
          </p:cNvGraphicFramePr>
          <p:nvPr>
            <p:extLst>
              <p:ext uri="{D42A27DB-BD31-4B8C-83A1-F6EECF244321}">
                <p14:modId xmlns:p14="http://schemas.microsoft.com/office/powerpoint/2010/main" val="3428179020"/>
              </p:ext>
            </p:extLst>
          </p:nvPr>
        </p:nvGraphicFramePr>
        <p:xfrm>
          <a:off x="2548332" y="864090"/>
          <a:ext cx="6257895" cy="2594531"/>
        </p:xfrm>
        <a:graphic>
          <a:graphicData uri="http://schemas.openxmlformats.org/drawingml/2006/table">
            <a:tbl>
              <a:tblPr firstRow="1" bandRow="1">
                <a:tableStyleId>{5940675A-B579-460E-94D1-54222C63F5DA}</a:tableStyleId>
              </a:tblPr>
              <a:tblGrid>
                <a:gridCol w="1251579">
                  <a:extLst>
                    <a:ext uri="{9D8B030D-6E8A-4147-A177-3AD203B41FA5}">
                      <a16:colId xmlns:a16="http://schemas.microsoft.com/office/drawing/2014/main" val="2693103330"/>
                    </a:ext>
                  </a:extLst>
                </a:gridCol>
                <a:gridCol w="2503158">
                  <a:extLst>
                    <a:ext uri="{9D8B030D-6E8A-4147-A177-3AD203B41FA5}">
                      <a16:colId xmlns:a16="http://schemas.microsoft.com/office/drawing/2014/main" val="218840000"/>
                    </a:ext>
                  </a:extLst>
                </a:gridCol>
                <a:gridCol w="1251579">
                  <a:extLst>
                    <a:ext uri="{9D8B030D-6E8A-4147-A177-3AD203B41FA5}">
                      <a16:colId xmlns:a16="http://schemas.microsoft.com/office/drawing/2014/main" val="3915834901"/>
                    </a:ext>
                  </a:extLst>
                </a:gridCol>
                <a:gridCol w="1251579">
                  <a:extLst>
                    <a:ext uri="{9D8B030D-6E8A-4147-A177-3AD203B41FA5}">
                      <a16:colId xmlns:a16="http://schemas.microsoft.com/office/drawing/2014/main" val="992456365"/>
                    </a:ext>
                  </a:extLst>
                </a:gridCol>
              </a:tblGrid>
              <a:tr h="278130">
                <a:tc gridSpan="2">
                  <a:txBody>
                    <a:bodyPr/>
                    <a:lstStyle/>
                    <a:p>
                      <a:endParaRPr lang="en-US" sz="1000" dirty="0"/>
                    </a:p>
                  </a:txBody>
                  <a:tcPr marL="68580" marR="68580" marT="34290" marB="3429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hMerge="1">
                  <a:txBody>
                    <a:bodyPr/>
                    <a:lstStyle/>
                    <a:p>
                      <a:endParaRPr lang="en-US" dirty="0"/>
                    </a:p>
                  </a:txBody>
                  <a:tcPr/>
                </a:tc>
                <a:tc>
                  <a:txBody>
                    <a:bodyPr/>
                    <a:lstStyle/>
                    <a:p>
                      <a:r>
                        <a:rPr lang="en-US" sz="1000" b="1" dirty="0">
                          <a:solidFill>
                            <a:schemeClr val="bg1"/>
                          </a:solidFill>
                        </a:rPr>
                        <a:t>Total Contributions</a:t>
                      </a:r>
                    </a:p>
                  </a:txBody>
                  <a:tcPr marL="68580" marR="68580" marT="34290" marB="3429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tx1"/>
                    </a:solidFill>
                  </a:tcPr>
                </a:tc>
                <a:tc>
                  <a:txBody>
                    <a:bodyPr/>
                    <a:lstStyle/>
                    <a:p>
                      <a:r>
                        <a:rPr lang="en-US" sz="1000" b="1" dirty="0">
                          <a:solidFill>
                            <a:schemeClr val="bg1"/>
                          </a:solidFill>
                        </a:rPr>
                        <a:t>Potential Savings</a:t>
                      </a:r>
                      <a:r>
                        <a:rPr lang="en-US" sz="1000" b="1" baseline="30000" dirty="0">
                          <a:solidFill>
                            <a:schemeClr val="bg1"/>
                          </a:solidFill>
                        </a:rPr>
                        <a:t>**</a:t>
                      </a:r>
                    </a:p>
                  </a:txBody>
                  <a:tcPr marL="68580" marR="68580" marT="34290" marB="3429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tx2"/>
                    </a:solidFill>
                  </a:tcPr>
                </a:tc>
                <a:extLst>
                  <a:ext uri="{0D108BD9-81ED-4DB2-BD59-A6C34878D82A}">
                    <a16:rowId xmlns:a16="http://schemas.microsoft.com/office/drawing/2014/main" val="1125570431"/>
                  </a:ext>
                </a:extLst>
              </a:tr>
              <a:tr h="405527">
                <a:tc rowSpan="3">
                  <a:txBody>
                    <a:bodyPr/>
                    <a:lstStyle/>
                    <a:p>
                      <a:r>
                        <a:rPr lang="en-US" sz="1000" b="1" dirty="0">
                          <a:solidFill>
                            <a:schemeClr val="bg1"/>
                          </a:solidFill>
                        </a:rPr>
                        <a:t>403(b) or 457</a:t>
                      </a:r>
                    </a:p>
                  </a:txBody>
                  <a:tcPr marL="68580" marR="68580" marT="34290" marB="3429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solidFill>
                  </a:tcPr>
                </a:tc>
                <a:tc>
                  <a:txBody>
                    <a:bodyPr/>
                    <a:lstStyle/>
                    <a:p>
                      <a:r>
                        <a:rPr lang="en-US" sz="1200" dirty="0"/>
                        <a:t>Annual Limit</a:t>
                      </a:r>
                    </a:p>
                    <a:p>
                      <a:r>
                        <a:rPr lang="en-US" sz="1000" dirty="0"/>
                        <a:t>$23,500</a:t>
                      </a:r>
                    </a:p>
                  </a:txBody>
                  <a:tcPr marL="68580" marR="68580" marT="34290" marB="3429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E9EBED"/>
                      </a:solidFill>
                      <a:prstDash val="solid"/>
                      <a:round/>
                      <a:headEnd type="none" w="med" len="med"/>
                      <a:tailEnd type="none" w="med" len="med"/>
                    </a:lnT>
                    <a:lnB w="12700" cap="flat" cmpd="sng" algn="ctr">
                      <a:noFill/>
                      <a:prstDash val="solid"/>
                      <a:round/>
                      <a:headEnd type="none" w="med" len="med"/>
                      <a:tailEnd type="none" w="med" len="med"/>
                    </a:lnB>
                    <a:solidFill>
                      <a:schemeClr val="tx2">
                        <a:lumMod val="20000"/>
                        <a:lumOff val="80000"/>
                      </a:schemeClr>
                    </a:solidFill>
                  </a:tcPr>
                </a:tc>
                <a:tc>
                  <a:txBody>
                    <a:bodyPr/>
                    <a:lstStyle/>
                    <a:p>
                      <a:r>
                        <a:rPr lang="en-US" sz="1000" dirty="0"/>
                        <a:t>$23,500</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tx2">
                        <a:lumMod val="20000"/>
                        <a:lumOff val="80000"/>
                      </a:schemeClr>
                    </a:solidFill>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US" sz="1000" b="1" dirty="0"/>
                        <a:t>$5,170</a:t>
                      </a:r>
                    </a:p>
                  </a:txBody>
                  <a:tcPr marL="68580" marR="68580" marT="34290" marB="3429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4270636887"/>
                  </a:ext>
                </a:extLst>
              </a:tr>
              <a:tr h="487680">
                <a:tc vMerge="1">
                  <a:txBody>
                    <a:bodyPr/>
                    <a:lstStyle/>
                    <a:p>
                      <a:endParaRPr lang="en-US"/>
                    </a:p>
                  </a:txBody>
                  <a:tcPr/>
                </a:tc>
                <a:tc>
                  <a:txBody>
                    <a:bodyPr/>
                    <a:lstStyle/>
                    <a:p>
                      <a:pPr marL="0" marR="0" indent="0" algn="l" defTabSz="684566" rtl="0" eaLnBrk="1" fontAlgn="auto" latinLnBrk="0" hangingPunct="1">
                        <a:lnSpc>
                          <a:spcPct val="100000"/>
                        </a:lnSpc>
                        <a:spcBef>
                          <a:spcPts val="0"/>
                        </a:spcBef>
                        <a:spcAft>
                          <a:spcPts val="0"/>
                        </a:spcAft>
                        <a:buClrTx/>
                        <a:buSzTx/>
                        <a:buFontTx/>
                        <a:buNone/>
                        <a:tabLst/>
                        <a:defRPr/>
                      </a:pPr>
                      <a:r>
                        <a:rPr lang="en-US" sz="900" dirty="0"/>
                        <a:t>Annual Catch-up: Age 50-59 or 64+</a:t>
                      </a:r>
                      <a:endParaRPr lang="en-US" sz="900" baseline="30000" dirty="0"/>
                    </a:p>
                    <a:p>
                      <a:r>
                        <a:rPr lang="en-US" sz="1000" dirty="0"/>
                        <a:t>+ $7,500</a:t>
                      </a:r>
                    </a:p>
                  </a:txBody>
                  <a:tcPr marL="68580" marR="68580" marT="34290" marB="3429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r>
                        <a:rPr lang="en-US" sz="1000" dirty="0"/>
                        <a:t>$31,000</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US" sz="1000" b="1" dirty="0"/>
                        <a:t>$6,820</a:t>
                      </a:r>
                    </a:p>
                  </a:txBody>
                  <a:tcPr marL="68580" marR="68580" marT="34290" marB="3429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996623052"/>
                  </a:ext>
                </a:extLst>
              </a:tr>
              <a:tr h="452120">
                <a:tc vMerge="1">
                  <a:txBody>
                    <a:bodyPr/>
                    <a:lstStyle/>
                    <a:p>
                      <a:endParaRPr lang="en-US"/>
                    </a:p>
                  </a:txBody>
                  <a:tcPr/>
                </a:tc>
                <a:tc>
                  <a:txBody>
                    <a:bodyPr/>
                    <a:lstStyle/>
                    <a:p>
                      <a:r>
                        <a:rPr lang="en-US" sz="900" dirty="0"/>
                        <a:t>Annual Catch-up: Age 60-63*</a:t>
                      </a:r>
                    </a:p>
                    <a:p>
                      <a:r>
                        <a:rPr lang="en-US" sz="1000" dirty="0"/>
                        <a:t>+ $11,250</a:t>
                      </a:r>
                    </a:p>
                  </a:txBody>
                  <a:tcPr marL="68580" marR="68580" marT="34290" marB="3429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r>
                        <a:rPr lang="en-US" sz="1000" dirty="0"/>
                        <a:t>$34,750</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US" sz="1000" b="1" dirty="0"/>
                        <a:t>$7,645</a:t>
                      </a:r>
                    </a:p>
                  </a:txBody>
                  <a:tcPr marL="68580" marR="68580" marT="34290" marB="3429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1901188758"/>
                  </a:ext>
                </a:extLst>
              </a:tr>
              <a:tr h="160020">
                <a:tc gridSpan="4">
                  <a:txBody>
                    <a:bodyPr/>
                    <a:lstStyle/>
                    <a:p>
                      <a:endParaRPr lang="en-US" sz="600" b="1" dirty="0">
                        <a:solidFill>
                          <a:schemeClr val="accent1"/>
                        </a:solidFill>
                      </a:endParaRP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1987980512"/>
                  </a:ext>
                </a:extLst>
              </a:tr>
              <a:tr h="405527">
                <a:tc rowSpan="2">
                  <a:txBody>
                    <a:bodyPr/>
                    <a:lstStyle/>
                    <a:p>
                      <a:r>
                        <a:rPr lang="en-US" sz="1000" b="1" dirty="0">
                          <a:solidFill>
                            <a:schemeClr val="bg1"/>
                          </a:solidFill>
                        </a:rPr>
                        <a:t>IRA</a:t>
                      </a:r>
                    </a:p>
                  </a:txBody>
                  <a:tcPr marL="68580" marR="68580" marT="34290" marB="3429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r>
                        <a:rPr lang="en-US" sz="1200" dirty="0"/>
                        <a:t>Annual Limit</a:t>
                      </a:r>
                    </a:p>
                    <a:p>
                      <a:r>
                        <a:rPr lang="en-US" sz="1000" dirty="0"/>
                        <a:t>$7,000</a:t>
                      </a:r>
                    </a:p>
                  </a:txBody>
                  <a:tcPr marL="68580" marR="68580" marT="34290" marB="3429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r>
                        <a:rPr lang="en-US" sz="1000" dirty="0"/>
                        <a:t>$7,000</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US" sz="1000" b="1"/>
                        <a:t>$1,540</a:t>
                      </a:r>
                      <a:endParaRPr lang="en-US" sz="1000" b="1" dirty="0"/>
                    </a:p>
                  </a:txBody>
                  <a:tcPr marL="68580" marR="68580" marT="34290" marB="3429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940571473"/>
                  </a:ext>
                </a:extLst>
              </a:tr>
              <a:tr h="405527">
                <a:tc vMerge="1">
                  <a:txBody>
                    <a:bodyPr/>
                    <a:lstStyle/>
                    <a:p>
                      <a:endParaRPr lang="en-US" dirty="0"/>
                    </a:p>
                  </a:txBody>
                  <a:tcPr/>
                </a:tc>
                <a:tc>
                  <a:txBody>
                    <a:bodyPr/>
                    <a:lstStyle/>
                    <a:p>
                      <a:r>
                        <a:rPr lang="en-US" sz="1200" dirty="0"/>
                        <a:t>Annual Catch-up: Age 50+</a:t>
                      </a:r>
                    </a:p>
                    <a:p>
                      <a:r>
                        <a:rPr lang="en-US" sz="1000" dirty="0"/>
                        <a:t>$1,000</a:t>
                      </a:r>
                    </a:p>
                  </a:txBody>
                  <a:tcPr marL="68580" marR="68580" marT="34290" marB="3429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r>
                        <a:rPr lang="en-US" sz="1000" dirty="0"/>
                        <a:t>$8,000</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US" sz="1000" b="1" dirty="0"/>
                        <a:t>$1,760</a:t>
                      </a:r>
                    </a:p>
                  </a:txBody>
                  <a:tcPr marL="68580" marR="68580" marT="34290" marB="3429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2944715265"/>
                  </a:ext>
                </a:extLst>
              </a:tr>
            </a:tbl>
          </a:graphicData>
        </a:graphic>
      </p:graphicFrame>
      <p:sp>
        <p:nvSpPr>
          <p:cNvPr id="11" name="TextBox 10">
            <a:extLst>
              <a:ext uri="{FF2B5EF4-FFF2-40B4-BE49-F238E27FC236}">
                <a16:creationId xmlns:a16="http://schemas.microsoft.com/office/drawing/2014/main" id="{5F6271A4-B078-EE7F-84E4-8AD4330A3021}"/>
              </a:ext>
            </a:extLst>
          </p:cNvPr>
          <p:cNvSpPr txBox="1"/>
          <p:nvPr/>
        </p:nvSpPr>
        <p:spPr>
          <a:xfrm>
            <a:off x="2548333" y="3869524"/>
            <a:ext cx="6257895" cy="553998"/>
          </a:xfrm>
          <a:prstGeom prst="rect">
            <a:avLst/>
          </a:prstGeom>
          <a:noFill/>
        </p:spPr>
        <p:txBody>
          <a:bodyPr wrap="square" rtlCol="0">
            <a:spAutoFit/>
          </a:bodyPr>
          <a:lstStyle/>
          <a:p>
            <a:r>
              <a:rPr lang="en-US" sz="750" dirty="0">
                <a:solidFill>
                  <a:schemeClr val="accent6"/>
                </a:solidFill>
                <a:latin typeface="Calibri" panose="020F0502020204030204" pitchFamily="34" charset="0"/>
                <a:cs typeface="Calibri" panose="020F0502020204030204" pitchFamily="34" charset="0"/>
              </a:rPr>
              <a:t>*Beginning Jan. 1, 2025, 403(b) plan contribution catch-up limits will increase to $10,000 or 150% of the regular catch-up limit (whichever is greater) for participants aged 60-63. </a:t>
            </a:r>
          </a:p>
          <a:p>
            <a:endParaRPr lang="en-US" sz="750" dirty="0">
              <a:solidFill>
                <a:schemeClr val="accent6"/>
              </a:solidFill>
              <a:latin typeface="Calibri" panose="020F0502020204030204" pitchFamily="34" charset="0"/>
              <a:cs typeface="Calibri" panose="020F0502020204030204" pitchFamily="34" charset="0"/>
            </a:endParaRPr>
          </a:p>
          <a:p>
            <a:pPr defTabSz="342900">
              <a:defRPr/>
            </a:pPr>
            <a:r>
              <a:rPr lang="en-US" sz="750" dirty="0">
                <a:solidFill>
                  <a:schemeClr val="accent6"/>
                </a:solidFill>
                <a:latin typeface="Calibri" panose="020F0502020204030204" pitchFamily="34" charset="0"/>
                <a:cs typeface="Calibri" panose="020F0502020204030204" pitchFamily="34" charset="0"/>
              </a:rPr>
              <a:t>**</a:t>
            </a:r>
            <a:r>
              <a:rPr lang="en-US" sz="750" dirty="0">
                <a:solidFill>
                  <a:schemeClr val="accent6"/>
                </a:solidFill>
                <a:latin typeface="Calibri" panose="020F0502020204030204" pitchFamily="34" charset="0"/>
              </a:rPr>
              <a:t>Based on IRS 2025 Contribution Limits for Retirement Plans. Assumes a federal tax rate of 22%</a:t>
            </a:r>
          </a:p>
        </p:txBody>
      </p:sp>
    </p:spTree>
    <p:extLst>
      <p:ext uri="{BB962C8B-B14F-4D97-AF65-F5344CB8AC3E}">
        <p14:creationId xmlns:p14="http://schemas.microsoft.com/office/powerpoint/2010/main" val="2888794406"/>
      </p:ext>
    </p:extLst>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extLst>
              <a:ext uri="{BEBA8EAE-BF5A-486C-A8C5-ECC9F3942E4B}">
                <a14:imgProps xmlns:a14="http://schemas.microsoft.com/office/drawing/2010/main">
                  <a14:imgLayer r:embed="rId4">
                    <a14:imgEffect>
                      <a14:brightnessContrast bright="-13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1" name="Text Placeholder 10">
            <a:extLst>
              <a:ext uri="{FF2B5EF4-FFF2-40B4-BE49-F238E27FC236}">
                <a16:creationId xmlns:a16="http://schemas.microsoft.com/office/drawing/2014/main" id="{4900965D-12A9-384B-B6E2-2D84613C3C58}"/>
              </a:ext>
            </a:extLst>
          </p:cNvPr>
          <p:cNvSpPr>
            <a:spLocks noGrp="1"/>
          </p:cNvSpPr>
          <p:nvPr>
            <p:ph type="body" sz="quarter" idx="12"/>
          </p:nvPr>
        </p:nvSpPr>
        <p:spPr/>
        <p:txBody>
          <a:bodyPr/>
          <a:lstStyle/>
          <a:p>
            <a:endParaRPr lang="en-US" dirty="0"/>
          </a:p>
        </p:txBody>
      </p:sp>
      <p:sp>
        <p:nvSpPr>
          <p:cNvPr id="5" name="Footer Placeholder 4"/>
          <p:cNvSpPr>
            <a:spLocks noGrp="1"/>
          </p:cNvSpPr>
          <p:nvPr>
            <p:ph type="ftr" sz="quarter" idx="3"/>
          </p:nvPr>
        </p:nvSpPr>
        <p:spPr/>
        <p:txBody>
          <a:bodyPr/>
          <a:lstStyle/>
          <a:p>
            <a:r>
              <a:rPr lang="en-US"/>
              <a:t>47-10780-30</a:t>
            </a:r>
            <a:endParaRPr lang="en-US" dirty="0"/>
          </a:p>
        </p:txBody>
      </p:sp>
      <p:sp>
        <p:nvSpPr>
          <p:cNvPr id="6" name="Date Placeholder 5"/>
          <p:cNvSpPr>
            <a:spLocks noGrp="1"/>
          </p:cNvSpPr>
          <p:nvPr>
            <p:ph type="dt" sz="half" idx="2"/>
          </p:nvPr>
        </p:nvSpPr>
        <p:spPr/>
        <p:txBody>
          <a:bodyPr/>
          <a:lstStyle/>
          <a:p>
            <a:r>
              <a:rPr lang="en-US"/>
              <a:t>2024/11/14</a:t>
            </a:r>
            <a:endParaRPr lang="en-US" dirty="0"/>
          </a:p>
        </p:txBody>
      </p:sp>
      <p:sp>
        <p:nvSpPr>
          <p:cNvPr id="7" name="Slide Number Placeholder 6"/>
          <p:cNvSpPr>
            <a:spLocks noGrp="1"/>
          </p:cNvSpPr>
          <p:nvPr>
            <p:ph type="sldNum" sz="quarter" idx="4"/>
          </p:nvPr>
        </p:nvSpPr>
        <p:spPr/>
        <p:txBody>
          <a:bodyPr/>
          <a:lstStyle/>
          <a:p>
            <a:fld id="{DFF2723C-031C-433E-81DC-635AF124FD5B}" type="slidenum">
              <a:rPr lang="en-US" smtClean="0"/>
              <a:pPr/>
              <a:t>27</a:t>
            </a:fld>
            <a:endParaRPr lang="en-US" dirty="0"/>
          </a:p>
        </p:txBody>
      </p:sp>
      <p:sp>
        <p:nvSpPr>
          <p:cNvPr id="8" name="Title 7"/>
          <p:cNvSpPr>
            <a:spLocks noGrp="1"/>
          </p:cNvSpPr>
          <p:nvPr>
            <p:ph type="ctrTitle"/>
          </p:nvPr>
        </p:nvSpPr>
        <p:spPr/>
        <p:txBody>
          <a:bodyPr/>
          <a:lstStyle/>
          <a:p>
            <a:r>
              <a:rPr lang="en-US" dirty="0">
                <a:latin typeface="Calibri" panose="020F0502020204030204" pitchFamily="34" charset="0"/>
                <a:cs typeface="Calibri" panose="020F0502020204030204" pitchFamily="34" charset="0"/>
              </a:rPr>
              <a:t>How to Take Action</a:t>
            </a:r>
          </a:p>
        </p:txBody>
      </p:sp>
      <p:sp>
        <p:nvSpPr>
          <p:cNvPr id="2" name="Subtitle 1">
            <a:extLst>
              <a:ext uri="{FF2B5EF4-FFF2-40B4-BE49-F238E27FC236}">
                <a16:creationId xmlns:a16="http://schemas.microsoft.com/office/drawing/2014/main" id="{B6CD6B05-8D27-494D-AA55-03F16850449E}"/>
              </a:ext>
            </a:extLst>
          </p:cNvPr>
          <p:cNvSpPr>
            <a:spLocks noGrp="1"/>
          </p:cNvSpPr>
          <p:nvPr>
            <p:ph type="subTitle" idx="1"/>
          </p:nvPr>
        </p:nvSpPr>
        <p:spPr/>
        <p:txBody>
          <a:bodyPr/>
          <a:lstStyle/>
          <a:p>
            <a:r>
              <a:rPr lang="en-US" dirty="0"/>
              <a:t>WHAT PATH ARE YOU ON?</a:t>
            </a:r>
          </a:p>
        </p:txBody>
      </p:sp>
    </p:spTree>
    <p:extLst>
      <p:ext uri="{BB962C8B-B14F-4D97-AF65-F5344CB8AC3E}">
        <p14:creationId xmlns:p14="http://schemas.microsoft.com/office/powerpoint/2010/main" val="1273966771"/>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D3F5346F-5FDE-E142-8177-16261F81E85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572000" y="7145"/>
            <a:ext cx="4572000" cy="5143499"/>
          </a:xfrm>
          <a:prstGeom prst="rect">
            <a:avLst/>
          </a:prstGeom>
        </p:spPr>
      </p:pic>
      <p:sp>
        <p:nvSpPr>
          <p:cNvPr id="14" name="Parallelogram 13">
            <a:extLst>
              <a:ext uri="{FF2B5EF4-FFF2-40B4-BE49-F238E27FC236}">
                <a16:creationId xmlns:a16="http://schemas.microsoft.com/office/drawing/2014/main" id="{19E8B18E-2494-0542-9A27-8C387C138625}"/>
              </a:ext>
            </a:extLst>
          </p:cNvPr>
          <p:cNvSpPr/>
          <p:nvPr/>
        </p:nvSpPr>
        <p:spPr>
          <a:xfrm>
            <a:off x="3432109" y="7144"/>
            <a:ext cx="1581611" cy="5143500"/>
          </a:xfrm>
          <a:prstGeom prst="parallelogram">
            <a:avLst/>
          </a:prstGeom>
          <a:solidFill>
            <a:srgbClr val="BED8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8" name="Text Placeholder 7"/>
          <p:cNvSpPr>
            <a:spLocks noGrp="1"/>
          </p:cNvSpPr>
          <p:nvPr>
            <p:ph type="body" sz="quarter" idx="12"/>
          </p:nvPr>
        </p:nvSpPr>
        <p:spPr/>
        <p:txBody>
          <a:bodyPr/>
          <a:lstStyle/>
          <a:p>
            <a:endParaRPr lang="en-US" dirty="0"/>
          </a:p>
        </p:txBody>
      </p:sp>
      <p:sp>
        <p:nvSpPr>
          <p:cNvPr id="5" name="Slide Number Placeholder 4"/>
          <p:cNvSpPr>
            <a:spLocks noGrp="1"/>
          </p:cNvSpPr>
          <p:nvPr>
            <p:ph type="sldNum" sz="quarter" idx="4"/>
          </p:nvPr>
        </p:nvSpPr>
        <p:spPr/>
        <p:txBody>
          <a:bodyPr/>
          <a:lstStyle/>
          <a:p>
            <a:fld id="{DFF2723C-031C-433E-81DC-635AF124FD5B}" type="slidenum">
              <a:rPr lang="en-US" smtClean="0"/>
              <a:pPr/>
              <a:t>28</a:t>
            </a:fld>
            <a:endParaRPr lang="en-US" dirty="0"/>
          </a:p>
        </p:txBody>
      </p:sp>
      <p:pic>
        <p:nvPicPr>
          <p:cNvPr id="12" name="Picture 11">
            <a:extLst>
              <a:ext uri="{FF2B5EF4-FFF2-40B4-BE49-F238E27FC236}">
                <a16:creationId xmlns:a16="http://schemas.microsoft.com/office/drawing/2014/main" id="{F6934163-484C-7B40-A310-8F3A8158B87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586538" y="3496011"/>
            <a:ext cx="1590675" cy="1076325"/>
          </a:xfrm>
          <a:prstGeom prst="rect">
            <a:avLst/>
          </a:prstGeom>
        </p:spPr>
      </p:pic>
      <p:sp>
        <p:nvSpPr>
          <p:cNvPr id="16" name="Parallelogram 15">
            <a:extLst>
              <a:ext uri="{FF2B5EF4-FFF2-40B4-BE49-F238E27FC236}">
                <a16:creationId xmlns:a16="http://schemas.microsoft.com/office/drawing/2014/main" id="{79E67C1A-AE50-6B4E-A5FE-F61D64046823}"/>
              </a:ext>
            </a:extLst>
          </p:cNvPr>
          <p:cNvSpPr/>
          <p:nvPr/>
        </p:nvSpPr>
        <p:spPr>
          <a:xfrm>
            <a:off x="3320235" y="7144"/>
            <a:ext cx="1581611" cy="5143500"/>
          </a:xfrm>
          <a:prstGeom prst="parallelogram">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6" name="Title 5"/>
          <p:cNvSpPr>
            <a:spLocks noGrp="1"/>
          </p:cNvSpPr>
          <p:nvPr>
            <p:ph type="title"/>
          </p:nvPr>
        </p:nvSpPr>
        <p:spPr/>
        <p:txBody>
          <a:bodyPr>
            <a:normAutofit/>
          </a:bodyPr>
          <a:lstStyle/>
          <a:p>
            <a:r>
              <a:rPr lang="en-US" dirty="0">
                <a:latin typeface="Calibri" panose="020F0502020204030204" pitchFamily="34" charset="0"/>
                <a:cs typeface="Calibri" panose="020F0502020204030204" pitchFamily="34" charset="0"/>
              </a:rPr>
              <a:t>Trail One: Early Career</a:t>
            </a:r>
            <a:br>
              <a:rPr lang="en-US" sz="2100" dirty="0">
                <a:latin typeface="Calibri" panose="020F0502020204030204" pitchFamily="34" charset="0"/>
                <a:cs typeface="Calibri" panose="020F0502020204030204" pitchFamily="34" charset="0"/>
              </a:rPr>
            </a:br>
            <a:r>
              <a:rPr lang="en-US" sz="1350" dirty="0">
                <a:latin typeface="Calibri" panose="020F0502020204030204" pitchFamily="34" charset="0"/>
                <a:cs typeface="Calibri" panose="020F0502020204030204" pitchFamily="34" charset="0"/>
              </a:rPr>
              <a:t>(working &lt; 10 years)</a:t>
            </a:r>
          </a:p>
        </p:txBody>
      </p:sp>
      <p:sp>
        <p:nvSpPr>
          <p:cNvPr id="7" name="Content Placeholder 6"/>
          <p:cNvSpPr>
            <a:spLocks noGrp="1"/>
          </p:cNvSpPr>
          <p:nvPr>
            <p:ph idx="1"/>
          </p:nvPr>
        </p:nvSpPr>
        <p:spPr>
          <a:xfrm>
            <a:off x="337772" y="1249491"/>
            <a:ext cx="3852668" cy="3331137"/>
          </a:xfrm>
        </p:spPr>
        <p:txBody>
          <a:bodyPr>
            <a:normAutofit/>
          </a:bodyPr>
          <a:lstStyle/>
          <a:p>
            <a:pPr marL="0" indent="0">
              <a:buNone/>
            </a:pPr>
            <a:r>
              <a:rPr lang="en-US" sz="1350" b="1" dirty="0">
                <a:solidFill>
                  <a:srgbClr val="BED85F"/>
                </a:solidFill>
                <a:latin typeface="Calibri" panose="020F0502020204030204" pitchFamily="34" charset="0"/>
              </a:rPr>
              <a:t>Time is your greatest asset as you start your journey.</a:t>
            </a:r>
          </a:p>
          <a:p>
            <a:r>
              <a:rPr lang="en-US" sz="1350" dirty="0">
                <a:latin typeface="Calibri" panose="020F0502020204030204" pitchFamily="34" charset="0"/>
              </a:rPr>
              <a:t>Put retirement savings first; contribute money </a:t>
            </a:r>
            <a:r>
              <a:rPr lang="en-US" sz="1350" b="1" dirty="0">
                <a:latin typeface="Calibri" panose="020F0502020204030204" pitchFamily="34" charset="0"/>
              </a:rPr>
              <a:t>each and every</a:t>
            </a:r>
            <a:r>
              <a:rPr lang="en-US" sz="1350" dirty="0">
                <a:latin typeface="Calibri" panose="020F0502020204030204" pitchFamily="34" charset="0"/>
              </a:rPr>
              <a:t> pay period</a:t>
            </a:r>
          </a:p>
          <a:p>
            <a:r>
              <a:rPr lang="en-US" sz="1350" dirty="0">
                <a:latin typeface="Calibri" panose="020F0502020204030204" pitchFamily="34" charset="0"/>
              </a:rPr>
              <a:t>Homes, cars. and even college tuition can all be financed with loans – retirement can’t</a:t>
            </a:r>
          </a:p>
          <a:p>
            <a:r>
              <a:rPr lang="en-US" sz="1350" dirty="0">
                <a:latin typeface="Calibri" panose="020F0502020204030204" pitchFamily="34" charset="0"/>
              </a:rPr>
              <a:t>Payroll deferrals make it easy</a:t>
            </a:r>
          </a:p>
          <a:p>
            <a:pPr marL="342900" lvl="2" indent="-226314" defTabSz="342900">
              <a:lnSpc>
                <a:spcPct val="100000"/>
              </a:lnSpc>
              <a:spcBef>
                <a:spcPts val="450"/>
              </a:spcBef>
            </a:pPr>
            <a:r>
              <a:rPr lang="en-US" sz="1350" dirty="0">
                <a:latin typeface="Calibri" panose="020F0502020204030204" pitchFamily="34" charset="0"/>
              </a:rPr>
              <a:t>Automatically deducted from your paycheck</a:t>
            </a:r>
          </a:p>
          <a:p>
            <a:pPr marL="342900" lvl="2" indent="-226314" defTabSz="342900">
              <a:lnSpc>
                <a:spcPct val="100000"/>
              </a:lnSpc>
              <a:spcBef>
                <a:spcPts val="450"/>
              </a:spcBef>
            </a:pPr>
            <a:r>
              <a:rPr lang="en-US" sz="1350" dirty="0">
                <a:latin typeface="Calibri" panose="020F0502020204030204" pitchFamily="34" charset="0"/>
              </a:rPr>
              <a:t>Can easily adjust contribution amount at any time</a:t>
            </a:r>
          </a:p>
          <a:p>
            <a:endParaRPr lang="en-US" dirty="0"/>
          </a:p>
          <a:p>
            <a:endParaRPr lang="en-US" dirty="0"/>
          </a:p>
        </p:txBody>
      </p:sp>
      <p:sp>
        <p:nvSpPr>
          <p:cNvPr id="31" name="Footer Placeholder 30"/>
          <p:cNvSpPr>
            <a:spLocks noGrp="1"/>
          </p:cNvSpPr>
          <p:nvPr>
            <p:ph type="ftr" sz="quarter" idx="3"/>
          </p:nvPr>
        </p:nvSpPr>
        <p:spPr/>
        <p:txBody>
          <a:bodyPr/>
          <a:lstStyle/>
          <a:p>
            <a:r>
              <a:rPr lang="en-US"/>
              <a:t>47-10780-30</a:t>
            </a:r>
            <a:endParaRPr lang="en-US" dirty="0"/>
          </a:p>
        </p:txBody>
      </p:sp>
      <p:sp>
        <p:nvSpPr>
          <p:cNvPr id="13" name="Date Placeholder 12"/>
          <p:cNvSpPr>
            <a:spLocks noGrp="1"/>
          </p:cNvSpPr>
          <p:nvPr>
            <p:ph type="dt" sz="half" idx="2"/>
          </p:nvPr>
        </p:nvSpPr>
        <p:spPr/>
        <p:txBody>
          <a:bodyPr/>
          <a:lstStyle/>
          <a:p>
            <a:pPr algn="ctr"/>
            <a:r>
              <a:rPr lang="en-US"/>
              <a:t>2024/11/14</a:t>
            </a:r>
            <a:endParaRPr lang="en-US" dirty="0"/>
          </a:p>
        </p:txBody>
      </p:sp>
    </p:spTree>
    <p:extLst>
      <p:ext uri="{BB962C8B-B14F-4D97-AF65-F5344CB8AC3E}">
        <p14:creationId xmlns:p14="http://schemas.microsoft.com/office/powerpoint/2010/main" val="913504215"/>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DDDED1B5-3311-F147-B904-FE3C0C352F6F}"/>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4572000" y="7145"/>
            <a:ext cx="4572000" cy="5143499"/>
          </a:xfrm>
          <a:prstGeom prst="rect">
            <a:avLst/>
          </a:prstGeom>
        </p:spPr>
      </p:pic>
      <p:sp>
        <p:nvSpPr>
          <p:cNvPr id="14" name="Parallelogram 13">
            <a:extLst>
              <a:ext uri="{FF2B5EF4-FFF2-40B4-BE49-F238E27FC236}">
                <a16:creationId xmlns:a16="http://schemas.microsoft.com/office/drawing/2014/main" id="{9B8E8255-C446-7844-827C-DE25F093236D}"/>
              </a:ext>
            </a:extLst>
          </p:cNvPr>
          <p:cNvSpPr/>
          <p:nvPr/>
        </p:nvSpPr>
        <p:spPr>
          <a:xfrm>
            <a:off x="3432109" y="7144"/>
            <a:ext cx="1581611" cy="5143500"/>
          </a:xfrm>
          <a:prstGeom prst="parallelogram">
            <a:avLst/>
          </a:prstGeom>
          <a:solidFill>
            <a:srgbClr val="FFAE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15" name="Parallelogram 14">
            <a:extLst>
              <a:ext uri="{FF2B5EF4-FFF2-40B4-BE49-F238E27FC236}">
                <a16:creationId xmlns:a16="http://schemas.microsoft.com/office/drawing/2014/main" id="{FEA7894C-699C-F443-A09D-D5794525A1BC}"/>
              </a:ext>
            </a:extLst>
          </p:cNvPr>
          <p:cNvSpPr/>
          <p:nvPr/>
        </p:nvSpPr>
        <p:spPr>
          <a:xfrm>
            <a:off x="3320235" y="7144"/>
            <a:ext cx="1581611" cy="5143500"/>
          </a:xfrm>
          <a:prstGeom prst="parallelogram">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6" name="Title 5"/>
          <p:cNvSpPr>
            <a:spLocks noGrp="1"/>
          </p:cNvSpPr>
          <p:nvPr>
            <p:ph type="title"/>
          </p:nvPr>
        </p:nvSpPr>
        <p:spPr/>
        <p:txBody>
          <a:bodyPr>
            <a:normAutofit/>
          </a:bodyPr>
          <a:lstStyle/>
          <a:p>
            <a:r>
              <a:rPr lang="en-US" dirty="0">
                <a:latin typeface="Calibri" panose="020F0502020204030204" pitchFamily="34" charset="0"/>
                <a:cs typeface="Calibri" panose="020F0502020204030204" pitchFamily="34" charset="0"/>
              </a:rPr>
              <a:t>Trail Two: Mid Career</a:t>
            </a:r>
            <a:br>
              <a:rPr lang="en-US" dirty="0">
                <a:latin typeface="Calibri" panose="020F0502020204030204" pitchFamily="34" charset="0"/>
                <a:cs typeface="Calibri" panose="020F0502020204030204" pitchFamily="34" charset="0"/>
              </a:rPr>
            </a:br>
            <a:r>
              <a:rPr lang="en-US" sz="1350" dirty="0">
                <a:latin typeface="Calibri" panose="020F0502020204030204" pitchFamily="34" charset="0"/>
                <a:cs typeface="Calibri" panose="020F0502020204030204" pitchFamily="34" charset="0"/>
              </a:rPr>
              <a:t>(working 10-25 years)</a:t>
            </a:r>
            <a:endParaRPr lang="en-US" dirty="0">
              <a:latin typeface="Calibri" panose="020F0502020204030204" pitchFamily="34" charset="0"/>
              <a:cs typeface="Calibri" panose="020F0502020204030204" pitchFamily="34" charset="0"/>
            </a:endParaRPr>
          </a:p>
        </p:txBody>
      </p:sp>
      <p:sp>
        <p:nvSpPr>
          <p:cNvPr id="7" name="Content Placeholder 6"/>
          <p:cNvSpPr>
            <a:spLocks noGrp="1"/>
          </p:cNvSpPr>
          <p:nvPr>
            <p:ph idx="1"/>
          </p:nvPr>
        </p:nvSpPr>
        <p:spPr>
          <a:xfrm>
            <a:off x="337772" y="1249491"/>
            <a:ext cx="3379987" cy="3331137"/>
          </a:xfrm>
        </p:spPr>
        <p:txBody>
          <a:bodyPr>
            <a:normAutofit/>
          </a:bodyPr>
          <a:lstStyle/>
          <a:p>
            <a:pPr marL="0" indent="0">
              <a:buNone/>
            </a:pPr>
            <a:r>
              <a:rPr lang="en-US" sz="1350" b="1" dirty="0">
                <a:solidFill>
                  <a:srgbClr val="FFAE28"/>
                </a:solidFill>
                <a:latin typeface="Calibri" panose="020F0502020204030204" pitchFamily="34" charset="0"/>
              </a:rPr>
              <a:t>A brisk walk into the accumulation and </a:t>
            </a:r>
            <a:br>
              <a:rPr lang="en-US" sz="1350" b="1" dirty="0">
                <a:solidFill>
                  <a:srgbClr val="FFAE28"/>
                </a:solidFill>
                <a:latin typeface="Calibri" panose="020F0502020204030204" pitchFamily="34" charset="0"/>
              </a:rPr>
            </a:br>
            <a:r>
              <a:rPr lang="en-US" sz="1350" b="1" dirty="0">
                <a:solidFill>
                  <a:srgbClr val="FFAE28"/>
                </a:solidFill>
                <a:latin typeface="Calibri" panose="020F0502020204030204" pitchFamily="34" charset="0"/>
              </a:rPr>
              <a:t>preparation stage.</a:t>
            </a:r>
          </a:p>
          <a:p>
            <a:r>
              <a:rPr lang="en-US" sz="1350" dirty="0">
                <a:latin typeface="Calibri" panose="020F0502020204030204" pitchFamily="34" charset="0"/>
              </a:rPr>
              <a:t>Review your savings plan. Has it kept up with:</a:t>
            </a:r>
          </a:p>
          <a:p>
            <a:pPr marL="377190" lvl="1" indent="-205740" defTabSz="342900">
              <a:lnSpc>
                <a:spcPct val="100000"/>
              </a:lnSpc>
              <a:spcBef>
                <a:spcPts val="450"/>
              </a:spcBef>
            </a:pPr>
            <a:r>
              <a:rPr lang="en-US" dirty="0">
                <a:latin typeface="Calibri" panose="020F0502020204030204" pitchFamily="34" charset="0"/>
                <a:cs typeface="Calibri" panose="020F0502020204030204" pitchFamily="34" charset="0"/>
              </a:rPr>
              <a:t>Job changes</a:t>
            </a:r>
          </a:p>
          <a:p>
            <a:pPr marL="377190" lvl="1" indent="-205740" defTabSz="342900">
              <a:lnSpc>
                <a:spcPct val="100000"/>
              </a:lnSpc>
              <a:spcBef>
                <a:spcPts val="450"/>
              </a:spcBef>
            </a:pPr>
            <a:r>
              <a:rPr lang="en-US" dirty="0">
                <a:latin typeface="Calibri" panose="020F0502020204030204" pitchFamily="34" charset="0"/>
                <a:cs typeface="Calibri" panose="020F0502020204030204" pitchFamily="34" charset="0"/>
              </a:rPr>
              <a:t>Annual raises</a:t>
            </a:r>
          </a:p>
          <a:p>
            <a:pPr marL="377190" lvl="1" indent="-205740" defTabSz="342900">
              <a:lnSpc>
                <a:spcPct val="100000"/>
              </a:lnSpc>
              <a:spcBef>
                <a:spcPts val="450"/>
              </a:spcBef>
            </a:pPr>
            <a:r>
              <a:rPr lang="en-US" dirty="0">
                <a:latin typeface="Calibri" panose="020F0502020204030204" pitchFamily="34" charset="0"/>
                <a:cs typeface="Calibri" panose="020F0502020204030204" pitchFamily="34" charset="0"/>
              </a:rPr>
              <a:t>Salary schedule changes</a:t>
            </a:r>
          </a:p>
          <a:p>
            <a:r>
              <a:rPr lang="en-US" sz="1350" dirty="0">
                <a:latin typeface="Calibri" panose="020F0502020204030204" pitchFamily="34" charset="0"/>
              </a:rPr>
              <a:t>Review your pension benefit</a:t>
            </a:r>
          </a:p>
          <a:p>
            <a:r>
              <a:rPr lang="en-US" sz="1350" dirty="0">
                <a:latin typeface="Calibri" panose="020F0502020204030204" pitchFamily="34" charset="0"/>
              </a:rPr>
              <a:t>Determine a strategy to take retirement income</a:t>
            </a:r>
          </a:p>
          <a:p>
            <a:r>
              <a:rPr lang="en-US" sz="1350" dirty="0">
                <a:latin typeface="Calibri" panose="020F0502020204030204" pitchFamily="34" charset="0"/>
              </a:rPr>
              <a:t>Adjust your portfolio risk, if necessary</a:t>
            </a:r>
          </a:p>
          <a:p>
            <a:endParaRPr lang="en-US" dirty="0"/>
          </a:p>
        </p:txBody>
      </p:sp>
      <p:sp>
        <p:nvSpPr>
          <p:cNvPr id="8" name="Text Placeholder 7"/>
          <p:cNvSpPr>
            <a:spLocks noGrp="1"/>
          </p:cNvSpPr>
          <p:nvPr>
            <p:ph type="body" sz="quarter" idx="12"/>
          </p:nvPr>
        </p:nvSpPr>
        <p:spPr/>
        <p:txBody>
          <a:bodyPr/>
          <a:lstStyle/>
          <a:p>
            <a:endParaRPr lang="en-US" dirty="0"/>
          </a:p>
        </p:txBody>
      </p:sp>
      <p:sp>
        <p:nvSpPr>
          <p:cNvPr id="31" name="Footer Placeholder 30"/>
          <p:cNvSpPr>
            <a:spLocks noGrp="1"/>
          </p:cNvSpPr>
          <p:nvPr>
            <p:ph type="ftr" sz="quarter" idx="3"/>
          </p:nvPr>
        </p:nvSpPr>
        <p:spPr/>
        <p:txBody>
          <a:bodyPr/>
          <a:lstStyle/>
          <a:p>
            <a:r>
              <a:rPr lang="en-US"/>
              <a:t>47-10780-30</a:t>
            </a:r>
            <a:endParaRPr lang="en-US" dirty="0"/>
          </a:p>
        </p:txBody>
      </p:sp>
      <p:sp>
        <p:nvSpPr>
          <p:cNvPr id="13" name="Date Placeholder 12"/>
          <p:cNvSpPr>
            <a:spLocks noGrp="1"/>
          </p:cNvSpPr>
          <p:nvPr>
            <p:ph type="dt" sz="half" idx="2"/>
          </p:nvPr>
        </p:nvSpPr>
        <p:spPr/>
        <p:txBody>
          <a:bodyPr/>
          <a:lstStyle/>
          <a:p>
            <a:pPr algn="ctr"/>
            <a:r>
              <a:rPr lang="en-US"/>
              <a:t>2024/11/14</a:t>
            </a:r>
            <a:endParaRPr lang="en-US" dirty="0"/>
          </a:p>
        </p:txBody>
      </p:sp>
      <p:sp>
        <p:nvSpPr>
          <p:cNvPr id="5" name="Slide Number Placeholder 4"/>
          <p:cNvSpPr>
            <a:spLocks noGrp="1"/>
          </p:cNvSpPr>
          <p:nvPr>
            <p:ph type="sldNum" sz="quarter" idx="4"/>
          </p:nvPr>
        </p:nvSpPr>
        <p:spPr/>
        <p:txBody>
          <a:bodyPr/>
          <a:lstStyle/>
          <a:p>
            <a:fld id="{DFF2723C-031C-433E-81DC-635AF124FD5B}" type="slidenum">
              <a:rPr lang="en-US" smtClean="0"/>
              <a:pPr/>
              <a:t>29</a:t>
            </a:fld>
            <a:endParaRPr lang="en-US" dirty="0"/>
          </a:p>
        </p:txBody>
      </p:sp>
      <p:pic>
        <p:nvPicPr>
          <p:cNvPr id="16" name="Picture 15">
            <a:extLst>
              <a:ext uri="{FF2B5EF4-FFF2-40B4-BE49-F238E27FC236}">
                <a16:creationId xmlns:a16="http://schemas.microsoft.com/office/drawing/2014/main" id="{246852B2-12C9-3747-9D58-44CAD50AAEF9}"/>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4876700" y="796633"/>
            <a:ext cx="1552575" cy="1076325"/>
          </a:xfrm>
          <a:prstGeom prst="rect">
            <a:avLst/>
          </a:prstGeom>
        </p:spPr>
      </p:pic>
    </p:spTree>
    <p:extLst>
      <p:ext uri="{BB962C8B-B14F-4D97-AF65-F5344CB8AC3E}">
        <p14:creationId xmlns:p14="http://schemas.microsoft.com/office/powerpoint/2010/main" val="649999472"/>
      </p:ext>
    </p:extLst>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FD1750C-AC44-514A-858C-2D27636B3A1A}"/>
              </a:ext>
            </a:extLst>
          </p:cNvPr>
          <p:cNvPicPr>
            <a:picLocks noChangeAspect="1"/>
          </p:cNvPicPr>
          <p:nvPr/>
        </p:nvPicPr>
        <p:blipFill>
          <a:blip r:embed="rId3">
            <a:extLst>
              <a:ext uri="{28A0092B-C50C-407E-A947-70E740481C1C}">
                <a14:useLocalDpi xmlns:a14="http://schemas.microsoft.com/office/drawing/2010/main"/>
              </a:ext>
            </a:extLst>
          </a:blip>
          <a:stretch/>
        </p:blipFill>
        <p:spPr>
          <a:xfrm>
            <a:off x="4314824" y="1090096"/>
            <a:ext cx="4486275" cy="3204482"/>
          </a:xfrm>
          <a:prstGeom prst="rect">
            <a:avLst/>
          </a:prstGeom>
          <a:noFill/>
        </p:spPr>
      </p:pic>
      <p:sp>
        <p:nvSpPr>
          <p:cNvPr id="8" name="Content Placeholder 7"/>
          <p:cNvSpPr>
            <a:spLocks noGrp="1"/>
          </p:cNvSpPr>
          <p:nvPr>
            <p:ph idx="1"/>
          </p:nvPr>
        </p:nvSpPr>
        <p:spPr>
          <a:xfrm>
            <a:off x="342901" y="1315578"/>
            <a:ext cx="4229099" cy="3265050"/>
          </a:xfrm>
        </p:spPr>
        <p:txBody>
          <a:bodyPr>
            <a:normAutofit/>
          </a:bodyPr>
          <a:lstStyle/>
          <a:p>
            <a:r>
              <a:rPr lang="en-US" b="0" dirty="0"/>
              <a:t>Those with more time before retirement, </a:t>
            </a:r>
            <a:br>
              <a:rPr lang="en-US" b="0" dirty="0"/>
            </a:br>
            <a:r>
              <a:rPr lang="en-US" b="0" dirty="0"/>
              <a:t>or more appetite for risk, may choose </a:t>
            </a:r>
            <a:br>
              <a:rPr lang="en-US" b="0" dirty="0"/>
            </a:br>
            <a:r>
              <a:rPr lang="en-US" b="0" dirty="0"/>
              <a:t>investments with higher returns</a:t>
            </a:r>
          </a:p>
          <a:p>
            <a:r>
              <a:rPr lang="en-US" b="0" dirty="0"/>
              <a:t>As you approach retirement, more </a:t>
            </a:r>
            <a:br>
              <a:rPr lang="en-US" b="0" dirty="0"/>
            </a:br>
            <a:r>
              <a:rPr lang="en-US" b="0" dirty="0"/>
              <a:t>conservative investments may help </a:t>
            </a:r>
            <a:br>
              <a:rPr lang="en-US" b="0" dirty="0"/>
            </a:br>
            <a:r>
              <a:rPr lang="en-US" b="0" dirty="0"/>
              <a:t>you mitigate loss</a:t>
            </a:r>
          </a:p>
          <a:p>
            <a:r>
              <a:rPr lang="en-US" b="0" dirty="0"/>
              <a:t>Remember that your account does not </a:t>
            </a:r>
            <a:br>
              <a:rPr lang="en-US" b="0" dirty="0"/>
            </a:br>
            <a:r>
              <a:rPr lang="en-US" b="0" dirty="0"/>
              <a:t>automatically update for you!</a:t>
            </a:r>
          </a:p>
        </p:txBody>
      </p:sp>
      <p:sp>
        <p:nvSpPr>
          <p:cNvPr id="2" name="Title 1"/>
          <p:cNvSpPr>
            <a:spLocks noGrp="1"/>
          </p:cNvSpPr>
          <p:nvPr>
            <p:ph type="title"/>
          </p:nvPr>
        </p:nvSpPr>
        <p:spPr>
          <a:xfrm>
            <a:off x="337771" y="350044"/>
            <a:ext cx="4231664" cy="694807"/>
          </a:xfrm>
        </p:spPr>
        <p:txBody>
          <a:bodyPr anchor="b">
            <a:normAutofit/>
          </a:bodyPr>
          <a:lstStyle/>
          <a:p>
            <a:r>
              <a:rPr lang="en-US" dirty="0"/>
              <a:t>Balancing Risk</a:t>
            </a:r>
          </a:p>
        </p:txBody>
      </p:sp>
      <p:sp>
        <p:nvSpPr>
          <p:cNvPr id="17" name="Text Placeholder 4">
            <a:extLst>
              <a:ext uri="{FF2B5EF4-FFF2-40B4-BE49-F238E27FC236}">
                <a16:creationId xmlns:a16="http://schemas.microsoft.com/office/drawing/2014/main" id="{2E85ED0B-B095-417A-97D0-553E33AC07A5}"/>
              </a:ext>
            </a:extLst>
          </p:cNvPr>
          <p:cNvSpPr>
            <a:spLocks noGrp="1"/>
          </p:cNvSpPr>
          <p:nvPr>
            <p:ph type="body" sz="quarter" idx="12"/>
          </p:nvPr>
        </p:nvSpPr>
        <p:spPr>
          <a:xfrm>
            <a:off x="4657725" y="4572338"/>
            <a:ext cx="4143376" cy="225881"/>
          </a:xfrm>
        </p:spPr>
        <p:txBody>
          <a:bodyPr/>
          <a:lstStyle/>
          <a:p>
            <a:endParaRPr lang="en-US" dirty="0"/>
          </a:p>
        </p:txBody>
      </p:sp>
      <p:sp>
        <p:nvSpPr>
          <p:cNvPr id="4" name="Footer Placeholder 3"/>
          <p:cNvSpPr>
            <a:spLocks noGrp="1"/>
          </p:cNvSpPr>
          <p:nvPr>
            <p:ph type="ftr" sz="quarter" idx="3"/>
          </p:nvPr>
        </p:nvSpPr>
        <p:spPr>
          <a:xfrm>
            <a:off x="1914526" y="4625873"/>
            <a:ext cx="1543050" cy="172346"/>
          </a:xfrm>
        </p:spPr>
        <p:txBody>
          <a:bodyPr anchor="b">
            <a:normAutofit/>
          </a:bodyPr>
          <a:lstStyle/>
          <a:p>
            <a:pPr>
              <a:spcAft>
                <a:spcPts val="450"/>
              </a:spcAft>
            </a:pPr>
            <a:r>
              <a:rPr lang="en-US"/>
              <a:t>47-10780-30</a:t>
            </a:r>
            <a:endParaRPr lang="en-US" dirty="0"/>
          </a:p>
        </p:txBody>
      </p:sp>
      <p:sp>
        <p:nvSpPr>
          <p:cNvPr id="5" name="Date Placeholder 4"/>
          <p:cNvSpPr>
            <a:spLocks noGrp="1"/>
          </p:cNvSpPr>
          <p:nvPr>
            <p:ph type="dt" sz="half" idx="2"/>
          </p:nvPr>
        </p:nvSpPr>
        <p:spPr>
          <a:xfrm>
            <a:off x="3543300" y="4625873"/>
            <a:ext cx="561415" cy="172346"/>
          </a:xfrm>
        </p:spPr>
        <p:txBody>
          <a:bodyPr anchor="b">
            <a:normAutofit/>
          </a:bodyPr>
          <a:lstStyle/>
          <a:p>
            <a:pPr>
              <a:spcAft>
                <a:spcPts val="450"/>
              </a:spcAft>
            </a:pPr>
            <a:r>
              <a:rPr lang="en-US"/>
              <a:t>2024/11/14</a:t>
            </a:r>
            <a:endParaRPr lang="en-US" dirty="0"/>
          </a:p>
        </p:txBody>
      </p:sp>
      <p:sp>
        <p:nvSpPr>
          <p:cNvPr id="6" name="Slide Number Placeholder 5"/>
          <p:cNvSpPr>
            <a:spLocks noGrp="1"/>
          </p:cNvSpPr>
          <p:nvPr>
            <p:ph type="sldNum" sz="quarter" idx="4"/>
          </p:nvPr>
        </p:nvSpPr>
        <p:spPr>
          <a:xfrm>
            <a:off x="4190439" y="4625874"/>
            <a:ext cx="381561" cy="172345"/>
          </a:xfrm>
        </p:spPr>
        <p:txBody>
          <a:bodyPr anchor="b">
            <a:normAutofit/>
          </a:bodyPr>
          <a:lstStyle/>
          <a:p>
            <a:pPr>
              <a:spcAft>
                <a:spcPts val="450"/>
              </a:spcAft>
            </a:pPr>
            <a:fld id="{DFF2723C-031C-433E-81DC-635AF124FD5B}" type="slidenum">
              <a:rPr lang="en-US" smtClean="0"/>
              <a:pPr>
                <a:spcAft>
                  <a:spcPts val="450"/>
                </a:spcAft>
              </a:pPr>
              <a:t>30</a:t>
            </a:fld>
            <a:endParaRPr lang="en-US" dirty="0"/>
          </a:p>
        </p:txBody>
      </p:sp>
    </p:spTree>
    <p:extLst>
      <p:ext uri="{BB962C8B-B14F-4D97-AF65-F5344CB8AC3E}">
        <p14:creationId xmlns:p14="http://schemas.microsoft.com/office/powerpoint/2010/main" val="1344366859"/>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65E2D4CE-E923-0346-99E3-08D10C4B65C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572000" y="7145"/>
            <a:ext cx="4572000" cy="5143499"/>
          </a:xfrm>
          <a:prstGeom prst="rect">
            <a:avLst/>
          </a:prstGeom>
        </p:spPr>
      </p:pic>
      <p:sp>
        <p:nvSpPr>
          <p:cNvPr id="10" name="Parallelogram 9">
            <a:extLst>
              <a:ext uri="{FF2B5EF4-FFF2-40B4-BE49-F238E27FC236}">
                <a16:creationId xmlns:a16="http://schemas.microsoft.com/office/drawing/2014/main" id="{FAA6B8FB-33B8-4641-9159-90B51EA94F63}"/>
              </a:ext>
            </a:extLst>
          </p:cNvPr>
          <p:cNvSpPr/>
          <p:nvPr/>
        </p:nvSpPr>
        <p:spPr>
          <a:xfrm>
            <a:off x="3432109" y="7144"/>
            <a:ext cx="1581611" cy="5143500"/>
          </a:xfrm>
          <a:prstGeom prst="parallelogram">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11" name="Parallelogram 10">
            <a:extLst>
              <a:ext uri="{FF2B5EF4-FFF2-40B4-BE49-F238E27FC236}">
                <a16:creationId xmlns:a16="http://schemas.microsoft.com/office/drawing/2014/main" id="{8CA021E8-9B14-1D45-8391-AF1D816C210B}"/>
              </a:ext>
            </a:extLst>
          </p:cNvPr>
          <p:cNvSpPr/>
          <p:nvPr/>
        </p:nvSpPr>
        <p:spPr>
          <a:xfrm>
            <a:off x="3320235" y="7144"/>
            <a:ext cx="1581611" cy="5143500"/>
          </a:xfrm>
          <a:prstGeom prst="parallelogram">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6" name="Title 5"/>
          <p:cNvSpPr>
            <a:spLocks noGrp="1"/>
          </p:cNvSpPr>
          <p:nvPr>
            <p:ph type="title"/>
          </p:nvPr>
        </p:nvSpPr>
        <p:spPr/>
        <p:txBody>
          <a:bodyPr/>
          <a:lstStyle/>
          <a:p>
            <a:r>
              <a:rPr lang="en-US" dirty="0">
                <a:latin typeface="Calibri" panose="020F0502020204030204" pitchFamily="34" charset="0"/>
                <a:cs typeface="Calibri" panose="020F0502020204030204" pitchFamily="34" charset="0"/>
              </a:rPr>
              <a:t>Trail Three: Late Career</a:t>
            </a:r>
            <a:br>
              <a:rPr lang="en-US" dirty="0">
                <a:latin typeface="Calibri" panose="020F0502020204030204" pitchFamily="34" charset="0"/>
                <a:cs typeface="Calibri" panose="020F0502020204030204" pitchFamily="34" charset="0"/>
              </a:rPr>
            </a:br>
            <a:r>
              <a:rPr lang="en-US" sz="1350" dirty="0">
                <a:latin typeface="Calibri" panose="020F0502020204030204" pitchFamily="34" charset="0"/>
                <a:cs typeface="Calibri" panose="020F0502020204030204" pitchFamily="34" charset="0"/>
              </a:rPr>
              <a:t>(last 10 years)</a:t>
            </a:r>
            <a:endParaRPr lang="en-US" dirty="0">
              <a:latin typeface="Calibri" panose="020F0502020204030204" pitchFamily="34" charset="0"/>
              <a:cs typeface="Calibri" panose="020F0502020204030204" pitchFamily="34" charset="0"/>
            </a:endParaRPr>
          </a:p>
        </p:txBody>
      </p:sp>
      <p:sp>
        <p:nvSpPr>
          <p:cNvPr id="7" name="Content Placeholder 6"/>
          <p:cNvSpPr>
            <a:spLocks noGrp="1"/>
          </p:cNvSpPr>
          <p:nvPr>
            <p:ph idx="1"/>
          </p:nvPr>
        </p:nvSpPr>
        <p:spPr>
          <a:xfrm>
            <a:off x="337772" y="1249491"/>
            <a:ext cx="3548429" cy="3331137"/>
          </a:xfrm>
        </p:spPr>
        <p:txBody>
          <a:bodyPr>
            <a:normAutofit/>
          </a:bodyPr>
          <a:lstStyle/>
          <a:p>
            <a:pPr marL="0" indent="0">
              <a:lnSpc>
                <a:spcPct val="100000"/>
              </a:lnSpc>
              <a:buNone/>
            </a:pPr>
            <a:r>
              <a:rPr lang="en-US" sz="1350" b="1" dirty="0">
                <a:solidFill>
                  <a:schemeClr val="tx2"/>
                </a:solidFill>
                <a:latin typeface="Calibri" panose="020F0502020204030204" pitchFamily="34" charset="0"/>
              </a:rPr>
              <a:t>Reaching the summit – be ready for distributions.</a:t>
            </a:r>
          </a:p>
          <a:p>
            <a:pPr>
              <a:lnSpc>
                <a:spcPct val="100000"/>
              </a:lnSpc>
            </a:pPr>
            <a:r>
              <a:rPr lang="en-US" sz="1350" dirty="0">
                <a:latin typeface="Calibri" panose="020F0502020204030204" pitchFamily="34" charset="0"/>
              </a:rPr>
              <a:t>Review your savings plan, pension benefit and retirement income strategy</a:t>
            </a:r>
          </a:p>
          <a:p>
            <a:pPr>
              <a:lnSpc>
                <a:spcPct val="100000"/>
              </a:lnSpc>
            </a:pPr>
            <a:r>
              <a:rPr lang="en-US" sz="1350" dirty="0">
                <a:latin typeface="Calibri" panose="020F0502020204030204" pitchFamily="34" charset="0"/>
              </a:rPr>
              <a:t>Adjust your portfolio risk, if necessary</a:t>
            </a:r>
          </a:p>
          <a:p>
            <a:pPr>
              <a:lnSpc>
                <a:spcPct val="100000"/>
              </a:lnSpc>
            </a:pPr>
            <a:r>
              <a:rPr lang="en-US" sz="1350" dirty="0">
                <a:latin typeface="Calibri" panose="020F0502020204030204" pitchFamily="34" charset="0"/>
              </a:rPr>
              <a:t>Consider an estimated retirement date</a:t>
            </a:r>
          </a:p>
          <a:p>
            <a:pPr>
              <a:lnSpc>
                <a:spcPct val="100000"/>
              </a:lnSpc>
            </a:pPr>
            <a:r>
              <a:rPr lang="en-US" sz="1350" dirty="0">
                <a:latin typeface="Calibri" panose="020F0502020204030204" pitchFamily="34" charset="0"/>
              </a:rPr>
              <a:t>Factor in the economic outlook</a:t>
            </a:r>
          </a:p>
          <a:p>
            <a:pPr>
              <a:lnSpc>
                <a:spcPct val="100000"/>
              </a:lnSpc>
            </a:pPr>
            <a:r>
              <a:rPr lang="en-US" sz="1350" dirty="0">
                <a:latin typeface="Calibri" panose="020F0502020204030204" pitchFamily="34" charset="0"/>
              </a:rPr>
              <a:t>Ensure post-retirement budget is still appropriate</a:t>
            </a:r>
          </a:p>
          <a:p>
            <a:endParaRPr lang="en-US" sz="1350" dirty="0"/>
          </a:p>
        </p:txBody>
      </p:sp>
      <p:sp>
        <p:nvSpPr>
          <p:cNvPr id="8" name="Text Placeholder 7"/>
          <p:cNvSpPr>
            <a:spLocks noGrp="1"/>
          </p:cNvSpPr>
          <p:nvPr>
            <p:ph type="body" sz="quarter" idx="12"/>
          </p:nvPr>
        </p:nvSpPr>
        <p:spPr/>
        <p:txBody>
          <a:bodyPr/>
          <a:lstStyle/>
          <a:p>
            <a:endParaRPr lang="en-US" dirty="0"/>
          </a:p>
        </p:txBody>
      </p:sp>
      <p:sp>
        <p:nvSpPr>
          <p:cNvPr id="31" name="Footer Placeholder 30"/>
          <p:cNvSpPr>
            <a:spLocks noGrp="1"/>
          </p:cNvSpPr>
          <p:nvPr>
            <p:ph type="ftr" sz="quarter" idx="3"/>
          </p:nvPr>
        </p:nvSpPr>
        <p:spPr/>
        <p:txBody>
          <a:bodyPr/>
          <a:lstStyle/>
          <a:p>
            <a:r>
              <a:rPr lang="en-US"/>
              <a:t>47-10780-30</a:t>
            </a:r>
            <a:endParaRPr lang="en-US" dirty="0"/>
          </a:p>
        </p:txBody>
      </p:sp>
      <p:sp>
        <p:nvSpPr>
          <p:cNvPr id="13" name="Date Placeholder 12"/>
          <p:cNvSpPr>
            <a:spLocks noGrp="1"/>
          </p:cNvSpPr>
          <p:nvPr>
            <p:ph type="dt" sz="half" idx="2"/>
          </p:nvPr>
        </p:nvSpPr>
        <p:spPr/>
        <p:txBody>
          <a:bodyPr/>
          <a:lstStyle/>
          <a:p>
            <a:pPr algn="ctr"/>
            <a:r>
              <a:rPr lang="en-US"/>
              <a:t>2024/11/14</a:t>
            </a:r>
            <a:endParaRPr lang="en-US" dirty="0"/>
          </a:p>
        </p:txBody>
      </p:sp>
      <p:sp>
        <p:nvSpPr>
          <p:cNvPr id="5" name="Slide Number Placeholder 4"/>
          <p:cNvSpPr>
            <a:spLocks noGrp="1"/>
          </p:cNvSpPr>
          <p:nvPr>
            <p:ph type="sldNum" sz="quarter" idx="4"/>
          </p:nvPr>
        </p:nvSpPr>
        <p:spPr/>
        <p:txBody>
          <a:bodyPr/>
          <a:lstStyle/>
          <a:p>
            <a:fld id="{DFF2723C-031C-433E-81DC-635AF124FD5B}" type="slidenum">
              <a:rPr lang="en-US" smtClean="0"/>
              <a:pPr/>
              <a:t>31</a:t>
            </a:fld>
            <a:endParaRPr lang="en-US" dirty="0"/>
          </a:p>
        </p:txBody>
      </p:sp>
      <p:pic>
        <p:nvPicPr>
          <p:cNvPr id="12" name="Picture 11">
            <a:extLst>
              <a:ext uri="{FF2B5EF4-FFF2-40B4-BE49-F238E27FC236}">
                <a16:creationId xmlns:a16="http://schemas.microsoft.com/office/drawing/2014/main" id="{2C32AF59-A90B-FE40-B5BA-123E301D9D05}"/>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4904181" y="2383266"/>
            <a:ext cx="1590675" cy="1063587"/>
          </a:xfrm>
          <a:prstGeom prst="rect">
            <a:avLst/>
          </a:prstGeom>
        </p:spPr>
      </p:pic>
    </p:spTree>
    <p:extLst>
      <p:ext uri="{BB962C8B-B14F-4D97-AF65-F5344CB8AC3E}">
        <p14:creationId xmlns:p14="http://schemas.microsoft.com/office/powerpoint/2010/main" val="1985362537"/>
      </p:ext>
    </p:extLst>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alibri" panose="020F0502020204030204" pitchFamily="34" charset="0"/>
                <a:cs typeface="Calibri" panose="020F0502020204030204" pitchFamily="34" charset="0"/>
              </a:rPr>
              <a:t>When do I need to decide to take benefits?</a:t>
            </a:r>
          </a:p>
        </p:txBody>
      </p:sp>
      <p:sp>
        <p:nvSpPr>
          <p:cNvPr id="4" name="Text Placeholder 3"/>
          <p:cNvSpPr>
            <a:spLocks noGrp="1"/>
          </p:cNvSpPr>
          <p:nvPr>
            <p:ph type="body" sz="quarter" idx="12"/>
          </p:nvPr>
        </p:nvSpPr>
        <p:spPr/>
        <p:txBody>
          <a:bodyPr/>
          <a:lstStyle/>
          <a:p>
            <a:endParaRPr lang="en-US" dirty="0"/>
          </a:p>
        </p:txBody>
      </p:sp>
      <p:cxnSp>
        <p:nvCxnSpPr>
          <p:cNvPr id="21" name="Straight Connector 20">
            <a:extLst>
              <a:ext uri="{FF2B5EF4-FFF2-40B4-BE49-F238E27FC236}">
                <a16:creationId xmlns:a16="http://schemas.microsoft.com/office/drawing/2014/main" id="{45C3889A-262E-8A4D-AF5A-7CE7295AC01C}"/>
              </a:ext>
            </a:extLst>
          </p:cNvPr>
          <p:cNvCxnSpPr>
            <a:cxnSpLocks/>
          </p:cNvCxnSpPr>
          <p:nvPr/>
        </p:nvCxnSpPr>
        <p:spPr>
          <a:xfrm flipH="1">
            <a:off x="356790" y="2575214"/>
            <a:ext cx="8553078" cy="0"/>
          </a:xfrm>
          <a:prstGeom prst="line">
            <a:avLst/>
          </a:prstGeom>
          <a:ln w="44450" cap="rnd">
            <a:solidFill>
              <a:schemeClr val="accent3"/>
            </a:solidFill>
            <a:headEnd type="triangle"/>
            <a:tailEnd type="oval"/>
          </a:ln>
        </p:spPr>
        <p:style>
          <a:lnRef idx="1">
            <a:schemeClr val="accent1"/>
          </a:lnRef>
          <a:fillRef idx="0">
            <a:schemeClr val="accent1"/>
          </a:fillRef>
          <a:effectRef idx="0">
            <a:schemeClr val="accent1"/>
          </a:effectRef>
          <a:fontRef idx="minor">
            <a:schemeClr val="tx1"/>
          </a:fontRef>
        </p:style>
      </p:cxnSp>
      <p:sp>
        <p:nvSpPr>
          <p:cNvPr id="26" name="Freeform 25">
            <a:extLst>
              <a:ext uri="{FF2B5EF4-FFF2-40B4-BE49-F238E27FC236}">
                <a16:creationId xmlns:a16="http://schemas.microsoft.com/office/drawing/2014/main" id="{182CB996-6C85-7F4C-A1C5-37AA6B5DEA9E}"/>
              </a:ext>
            </a:extLst>
          </p:cNvPr>
          <p:cNvSpPr/>
          <p:nvPr/>
        </p:nvSpPr>
        <p:spPr>
          <a:xfrm>
            <a:off x="3374408" y="2934755"/>
            <a:ext cx="1229936" cy="879008"/>
          </a:xfrm>
          <a:custGeom>
            <a:avLst/>
            <a:gdLst>
              <a:gd name="connsiteX0" fmla="*/ 0 w 1639915"/>
              <a:gd name="connsiteY0" fmla="*/ 0 h 1172011"/>
              <a:gd name="connsiteX1" fmla="*/ 1639915 w 1639915"/>
              <a:gd name="connsiteY1" fmla="*/ 0 h 1172011"/>
              <a:gd name="connsiteX2" fmla="*/ 1639915 w 1639915"/>
              <a:gd name="connsiteY2" fmla="*/ 1172011 h 1172011"/>
              <a:gd name="connsiteX3" fmla="*/ 0 w 1639915"/>
              <a:gd name="connsiteY3" fmla="*/ 1172011 h 1172011"/>
              <a:gd name="connsiteX4" fmla="*/ 0 w 1639915"/>
              <a:gd name="connsiteY4" fmla="*/ 0 h 11720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9915" h="1172011">
                <a:moveTo>
                  <a:pt x="0" y="0"/>
                </a:moveTo>
                <a:lnTo>
                  <a:pt x="1639915" y="0"/>
                </a:lnTo>
                <a:lnTo>
                  <a:pt x="1639915" y="1172011"/>
                </a:lnTo>
                <a:lnTo>
                  <a:pt x="0" y="117201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4028" tIns="224028" rIns="224028" bIns="224028" numCol="1" spcCol="1270" anchor="b" anchorCtr="0">
            <a:noAutofit/>
          </a:bodyPr>
          <a:lstStyle/>
          <a:p>
            <a:pPr algn="ctr" defTabSz="1400175">
              <a:lnSpc>
                <a:spcPct val="90000"/>
              </a:lnSpc>
              <a:spcBef>
                <a:spcPct val="0"/>
              </a:spcBef>
              <a:spcAft>
                <a:spcPct val="35000"/>
              </a:spcAft>
              <a:defRPr/>
            </a:pPr>
            <a:endParaRPr lang="en-US" sz="3150" dirty="0">
              <a:solidFill>
                <a:srgbClr val="477388">
                  <a:hueOff val="0"/>
                  <a:satOff val="0"/>
                  <a:lumOff val="0"/>
                  <a:alphaOff val="0"/>
                </a:srgbClr>
              </a:solidFill>
              <a:latin typeface="Calibri" panose="020F0502020204030204"/>
            </a:endParaRPr>
          </a:p>
        </p:txBody>
      </p:sp>
      <p:sp>
        <p:nvSpPr>
          <p:cNvPr id="27" name="Freeform 26">
            <a:extLst>
              <a:ext uri="{FF2B5EF4-FFF2-40B4-BE49-F238E27FC236}">
                <a16:creationId xmlns:a16="http://schemas.microsoft.com/office/drawing/2014/main" id="{7637D185-5CC4-C346-BCF6-3D42A740D3C9}"/>
              </a:ext>
            </a:extLst>
          </p:cNvPr>
          <p:cNvSpPr/>
          <p:nvPr/>
        </p:nvSpPr>
        <p:spPr>
          <a:xfrm>
            <a:off x="5957274" y="2934755"/>
            <a:ext cx="1229936" cy="879008"/>
          </a:xfrm>
          <a:custGeom>
            <a:avLst/>
            <a:gdLst>
              <a:gd name="connsiteX0" fmla="*/ 0 w 1639915"/>
              <a:gd name="connsiteY0" fmla="*/ 0 h 1172011"/>
              <a:gd name="connsiteX1" fmla="*/ 1639915 w 1639915"/>
              <a:gd name="connsiteY1" fmla="*/ 0 h 1172011"/>
              <a:gd name="connsiteX2" fmla="*/ 1639915 w 1639915"/>
              <a:gd name="connsiteY2" fmla="*/ 1172011 h 1172011"/>
              <a:gd name="connsiteX3" fmla="*/ 0 w 1639915"/>
              <a:gd name="connsiteY3" fmla="*/ 1172011 h 1172011"/>
              <a:gd name="connsiteX4" fmla="*/ 0 w 1639915"/>
              <a:gd name="connsiteY4" fmla="*/ 0 h 11720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9915" h="1172011">
                <a:moveTo>
                  <a:pt x="0" y="0"/>
                </a:moveTo>
                <a:lnTo>
                  <a:pt x="1639915" y="0"/>
                </a:lnTo>
                <a:lnTo>
                  <a:pt x="1639915" y="1172011"/>
                </a:lnTo>
                <a:lnTo>
                  <a:pt x="0" y="117201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4028" tIns="224028" rIns="224028" bIns="224028" numCol="1" spcCol="1270" anchor="b" anchorCtr="0">
            <a:noAutofit/>
          </a:bodyPr>
          <a:lstStyle/>
          <a:p>
            <a:pPr algn="ctr" defTabSz="1400175">
              <a:lnSpc>
                <a:spcPct val="90000"/>
              </a:lnSpc>
              <a:spcBef>
                <a:spcPct val="0"/>
              </a:spcBef>
              <a:spcAft>
                <a:spcPct val="35000"/>
              </a:spcAft>
              <a:defRPr/>
            </a:pPr>
            <a:endParaRPr lang="en-US" sz="3150" dirty="0">
              <a:solidFill>
                <a:srgbClr val="477388">
                  <a:hueOff val="0"/>
                  <a:satOff val="0"/>
                  <a:lumOff val="0"/>
                  <a:alphaOff val="0"/>
                </a:srgbClr>
              </a:solidFill>
              <a:latin typeface="Calibri" panose="020F0502020204030204"/>
            </a:endParaRPr>
          </a:p>
        </p:txBody>
      </p:sp>
      <p:cxnSp>
        <p:nvCxnSpPr>
          <p:cNvPr id="28" name="Straight Connector 27">
            <a:extLst>
              <a:ext uri="{FF2B5EF4-FFF2-40B4-BE49-F238E27FC236}">
                <a16:creationId xmlns:a16="http://schemas.microsoft.com/office/drawing/2014/main" id="{8652E341-6E12-4D42-8128-5A242EC2B709}"/>
              </a:ext>
            </a:extLst>
          </p:cNvPr>
          <p:cNvCxnSpPr>
            <a:cxnSpLocks/>
          </p:cNvCxnSpPr>
          <p:nvPr/>
        </p:nvCxnSpPr>
        <p:spPr>
          <a:xfrm>
            <a:off x="4542756" y="3712982"/>
            <a:ext cx="0"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29" name="Oval 28">
            <a:extLst>
              <a:ext uri="{FF2B5EF4-FFF2-40B4-BE49-F238E27FC236}">
                <a16:creationId xmlns:a16="http://schemas.microsoft.com/office/drawing/2014/main" id="{2A769A6F-3BFB-134A-AA53-E242EEFE5AA5}"/>
              </a:ext>
            </a:extLst>
          </p:cNvPr>
          <p:cNvSpPr/>
          <p:nvPr/>
        </p:nvSpPr>
        <p:spPr>
          <a:xfrm>
            <a:off x="1760123" y="2231674"/>
            <a:ext cx="737235" cy="737235"/>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31" name="TextBox 30">
            <a:extLst>
              <a:ext uri="{FF2B5EF4-FFF2-40B4-BE49-F238E27FC236}">
                <a16:creationId xmlns:a16="http://schemas.microsoft.com/office/drawing/2014/main" id="{B06401B1-B81F-2247-ACC8-6185BB1070C1}"/>
              </a:ext>
            </a:extLst>
          </p:cNvPr>
          <p:cNvSpPr txBox="1"/>
          <p:nvPr/>
        </p:nvSpPr>
        <p:spPr>
          <a:xfrm>
            <a:off x="1700156" y="2456470"/>
            <a:ext cx="857170" cy="323165"/>
          </a:xfrm>
          <a:prstGeom prst="rect">
            <a:avLst/>
          </a:prstGeom>
          <a:noFill/>
        </p:spPr>
        <p:txBody>
          <a:bodyPr wrap="square" rtlCol="0">
            <a:spAutoFit/>
          </a:bodyPr>
          <a:lstStyle/>
          <a:p>
            <a:pPr algn="ctr"/>
            <a:r>
              <a:rPr lang="en-US" sz="1500" b="1" dirty="0">
                <a:solidFill>
                  <a:schemeClr val="tx2"/>
                </a:solidFill>
                <a:latin typeface="Calibri" panose="020F0502020204030204" pitchFamily="34" charset="0"/>
                <a:cs typeface="Calibri" panose="020F0502020204030204" pitchFamily="34" charset="0"/>
              </a:rPr>
              <a:t>59½ </a:t>
            </a:r>
          </a:p>
        </p:txBody>
      </p:sp>
      <p:sp>
        <p:nvSpPr>
          <p:cNvPr id="33" name="Oval 32">
            <a:extLst>
              <a:ext uri="{FF2B5EF4-FFF2-40B4-BE49-F238E27FC236}">
                <a16:creationId xmlns:a16="http://schemas.microsoft.com/office/drawing/2014/main" id="{8CFA330F-B3F3-764A-BCDC-0BD1062C7101}"/>
              </a:ext>
            </a:extLst>
          </p:cNvPr>
          <p:cNvSpPr/>
          <p:nvPr/>
        </p:nvSpPr>
        <p:spPr>
          <a:xfrm>
            <a:off x="3048557" y="2231674"/>
            <a:ext cx="737235" cy="737235"/>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34" name="TextBox 33">
            <a:extLst>
              <a:ext uri="{FF2B5EF4-FFF2-40B4-BE49-F238E27FC236}">
                <a16:creationId xmlns:a16="http://schemas.microsoft.com/office/drawing/2014/main" id="{3C35C737-EB98-0E4B-BEFD-C07C7A18A9DF}"/>
              </a:ext>
            </a:extLst>
          </p:cNvPr>
          <p:cNvSpPr txBox="1"/>
          <p:nvPr/>
        </p:nvSpPr>
        <p:spPr>
          <a:xfrm>
            <a:off x="3153206" y="2464919"/>
            <a:ext cx="527936" cy="553998"/>
          </a:xfrm>
          <a:prstGeom prst="rect">
            <a:avLst/>
          </a:prstGeom>
          <a:noFill/>
        </p:spPr>
        <p:txBody>
          <a:bodyPr wrap="square" rtlCol="0">
            <a:spAutoFit/>
          </a:bodyPr>
          <a:lstStyle/>
          <a:p>
            <a:pPr algn="ctr"/>
            <a:r>
              <a:rPr lang="en-US" sz="1500" b="1" dirty="0">
                <a:solidFill>
                  <a:schemeClr val="tx2"/>
                </a:solidFill>
                <a:latin typeface="Calibri" panose="020F0502020204030204" pitchFamily="34" charset="0"/>
                <a:cs typeface="Calibri" panose="020F0502020204030204" pitchFamily="34" charset="0"/>
              </a:rPr>
              <a:t>62</a:t>
            </a:r>
          </a:p>
          <a:p>
            <a:pPr algn="ctr"/>
            <a:r>
              <a:rPr lang="en-US" sz="1500" b="1" dirty="0">
                <a:solidFill>
                  <a:schemeClr val="tx2"/>
                </a:solidFill>
                <a:latin typeface="Calibri" panose="020F0502020204030204" pitchFamily="34" charset="0"/>
                <a:cs typeface="Calibri" panose="020F0502020204030204" pitchFamily="34" charset="0"/>
              </a:rPr>
              <a:t> </a:t>
            </a:r>
          </a:p>
        </p:txBody>
      </p:sp>
      <p:sp>
        <p:nvSpPr>
          <p:cNvPr id="35" name="Oval 34">
            <a:extLst>
              <a:ext uri="{FF2B5EF4-FFF2-40B4-BE49-F238E27FC236}">
                <a16:creationId xmlns:a16="http://schemas.microsoft.com/office/drawing/2014/main" id="{4C36713F-B420-6247-89C4-06C46C6A6AB7}"/>
              </a:ext>
            </a:extLst>
          </p:cNvPr>
          <p:cNvSpPr/>
          <p:nvPr/>
        </p:nvSpPr>
        <p:spPr>
          <a:xfrm>
            <a:off x="4300422" y="2223001"/>
            <a:ext cx="737235" cy="737235"/>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37" name="TextBox 36">
            <a:extLst>
              <a:ext uri="{FF2B5EF4-FFF2-40B4-BE49-F238E27FC236}">
                <a16:creationId xmlns:a16="http://schemas.microsoft.com/office/drawing/2014/main" id="{BDB0B734-3583-A34A-B303-2007D40D6E49}"/>
              </a:ext>
            </a:extLst>
          </p:cNvPr>
          <p:cNvSpPr txBox="1"/>
          <p:nvPr/>
        </p:nvSpPr>
        <p:spPr>
          <a:xfrm>
            <a:off x="4405072" y="2456246"/>
            <a:ext cx="527936" cy="323165"/>
          </a:xfrm>
          <a:prstGeom prst="rect">
            <a:avLst/>
          </a:prstGeom>
          <a:noFill/>
        </p:spPr>
        <p:txBody>
          <a:bodyPr wrap="square" rtlCol="0">
            <a:spAutoFit/>
          </a:bodyPr>
          <a:lstStyle/>
          <a:p>
            <a:pPr algn="ctr"/>
            <a:r>
              <a:rPr lang="en-US" sz="1500" b="1" dirty="0">
                <a:solidFill>
                  <a:schemeClr val="tx2"/>
                </a:solidFill>
                <a:latin typeface="Calibri" panose="020F0502020204030204" pitchFamily="34" charset="0"/>
                <a:cs typeface="Calibri" panose="020F0502020204030204" pitchFamily="34" charset="0"/>
              </a:rPr>
              <a:t>65</a:t>
            </a:r>
          </a:p>
        </p:txBody>
      </p:sp>
      <p:sp>
        <p:nvSpPr>
          <p:cNvPr id="39" name="Oval 38">
            <a:extLst>
              <a:ext uri="{FF2B5EF4-FFF2-40B4-BE49-F238E27FC236}">
                <a16:creationId xmlns:a16="http://schemas.microsoft.com/office/drawing/2014/main" id="{919EB511-FADA-E749-BBD8-9927434484DA}"/>
              </a:ext>
            </a:extLst>
          </p:cNvPr>
          <p:cNvSpPr/>
          <p:nvPr/>
        </p:nvSpPr>
        <p:spPr>
          <a:xfrm>
            <a:off x="5449004" y="2221683"/>
            <a:ext cx="737235" cy="737235"/>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41" name="TextBox 40">
            <a:extLst>
              <a:ext uri="{FF2B5EF4-FFF2-40B4-BE49-F238E27FC236}">
                <a16:creationId xmlns:a16="http://schemas.microsoft.com/office/drawing/2014/main" id="{9BB65A1B-F74C-2448-BA91-669207734739}"/>
              </a:ext>
            </a:extLst>
          </p:cNvPr>
          <p:cNvSpPr txBox="1"/>
          <p:nvPr/>
        </p:nvSpPr>
        <p:spPr>
          <a:xfrm>
            <a:off x="5461725" y="2450251"/>
            <a:ext cx="707167" cy="323165"/>
          </a:xfrm>
          <a:prstGeom prst="rect">
            <a:avLst/>
          </a:prstGeom>
          <a:noFill/>
        </p:spPr>
        <p:txBody>
          <a:bodyPr wrap="square" rtlCol="0">
            <a:spAutoFit/>
          </a:bodyPr>
          <a:lstStyle/>
          <a:p>
            <a:pPr algn="ctr"/>
            <a:r>
              <a:rPr lang="en-US" sz="1500" b="1" dirty="0">
                <a:solidFill>
                  <a:schemeClr val="tx2"/>
                </a:solidFill>
                <a:latin typeface="Calibri" panose="020F0502020204030204" pitchFamily="34" charset="0"/>
                <a:cs typeface="Calibri" panose="020F0502020204030204" pitchFamily="34" charset="0"/>
              </a:rPr>
              <a:t>67</a:t>
            </a:r>
          </a:p>
        </p:txBody>
      </p:sp>
      <p:sp>
        <p:nvSpPr>
          <p:cNvPr id="42" name="Oval 41">
            <a:extLst>
              <a:ext uri="{FF2B5EF4-FFF2-40B4-BE49-F238E27FC236}">
                <a16:creationId xmlns:a16="http://schemas.microsoft.com/office/drawing/2014/main" id="{2572FDC0-9211-AC4F-B18A-1A93E06E4B69}"/>
              </a:ext>
            </a:extLst>
          </p:cNvPr>
          <p:cNvSpPr/>
          <p:nvPr/>
        </p:nvSpPr>
        <p:spPr>
          <a:xfrm>
            <a:off x="6678218" y="2231674"/>
            <a:ext cx="737235" cy="737235"/>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43" name="TextBox 42">
            <a:extLst>
              <a:ext uri="{FF2B5EF4-FFF2-40B4-BE49-F238E27FC236}">
                <a16:creationId xmlns:a16="http://schemas.microsoft.com/office/drawing/2014/main" id="{50A7DBB2-F429-D44A-A5A2-530FEEC88EC3}"/>
              </a:ext>
            </a:extLst>
          </p:cNvPr>
          <p:cNvSpPr txBox="1"/>
          <p:nvPr/>
        </p:nvSpPr>
        <p:spPr>
          <a:xfrm>
            <a:off x="6782868" y="2464919"/>
            <a:ext cx="527936" cy="323165"/>
          </a:xfrm>
          <a:prstGeom prst="rect">
            <a:avLst/>
          </a:prstGeom>
          <a:noFill/>
        </p:spPr>
        <p:txBody>
          <a:bodyPr wrap="square" rtlCol="0">
            <a:spAutoFit/>
          </a:bodyPr>
          <a:lstStyle/>
          <a:p>
            <a:pPr algn="ctr"/>
            <a:r>
              <a:rPr lang="en-US" sz="1500" b="1" dirty="0">
                <a:solidFill>
                  <a:schemeClr val="tx2"/>
                </a:solidFill>
                <a:latin typeface="Calibri" panose="020F0502020204030204" pitchFamily="34" charset="0"/>
                <a:cs typeface="Calibri" panose="020F0502020204030204" pitchFamily="34" charset="0"/>
              </a:rPr>
              <a:t>70</a:t>
            </a:r>
          </a:p>
        </p:txBody>
      </p:sp>
      <p:sp>
        <p:nvSpPr>
          <p:cNvPr id="44" name="Oval 43">
            <a:extLst>
              <a:ext uri="{FF2B5EF4-FFF2-40B4-BE49-F238E27FC236}">
                <a16:creationId xmlns:a16="http://schemas.microsoft.com/office/drawing/2014/main" id="{CA6F6812-CD51-AF40-A9D9-F1B739B636EA}"/>
              </a:ext>
            </a:extLst>
          </p:cNvPr>
          <p:cNvSpPr/>
          <p:nvPr/>
        </p:nvSpPr>
        <p:spPr>
          <a:xfrm>
            <a:off x="7835579" y="2221683"/>
            <a:ext cx="737235" cy="737235"/>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45" name="TextBox 44">
            <a:extLst>
              <a:ext uri="{FF2B5EF4-FFF2-40B4-BE49-F238E27FC236}">
                <a16:creationId xmlns:a16="http://schemas.microsoft.com/office/drawing/2014/main" id="{FDE68D75-B9AF-9249-8E5B-C960F23CD64D}"/>
              </a:ext>
            </a:extLst>
          </p:cNvPr>
          <p:cNvSpPr txBox="1"/>
          <p:nvPr/>
        </p:nvSpPr>
        <p:spPr>
          <a:xfrm>
            <a:off x="7940229" y="2454928"/>
            <a:ext cx="527936" cy="323165"/>
          </a:xfrm>
          <a:prstGeom prst="rect">
            <a:avLst/>
          </a:prstGeom>
          <a:noFill/>
        </p:spPr>
        <p:txBody>
          <a:bodyPr wrap="square" rtlCol="0">
            <a:spAutoFit/>
          </a:bodyPr>
          <a:lstStyle/>
          <a:p>
            <a:pPr algn="ctr"/>
            <a:r>
              <a:rPr lang="en-US" sz="1500" b="1" dirty="0">
                <a:solidFill>
                  <a:schemeClr val="tx2"/>
                </a:solidFill>
                <a:latin typeface="Calibri" panose="020F0502020204030204" pitchFamily="34" charset="0"/>
                <a:cs typeface="Calibri" panose="020F0502020204030204" pitchFamily="34" charset="0"/>
              </a:rPr>
              <a:t>73</a:t>
            </a:r>
          </a:p>
        </p:txBody>
      </p:sp>
      <p:pic>
        <p:nvPicPr>
          <p:cNvPr id="46" name="Picture 45">
            <a:extLst>
              <a:ext uri="{FF2B5EF4-FFF2-40B4-BE49-F238E27FC236}">
                <a16:creationId xmlns:a16="http://schemas.microsoft.com/office/drawing/2014/main" id="{427CF57E-19C0-DD49-B8E0-7456AF8E32F6}"/>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2010664" y="1139740"/>
            <a:ext cx="324190" cy="364714"/>
          </a:xfrm>
          <a:prstGeom prst="rect">
            <a:avLst/>
          </a:prstGeom>
        </p:spPr>
      </p:pic>
      <p:pic>
        <p:nvPicPr>
          <p:cNvPr id="47" name="Picture 46">
            <a:extLst>
              <a:ext uri="{FF2B5EF4-FFF2-40B4-BE49-F238E27FC236}">
                <a16:creationId xmlns:a16="http://schemas.microsoft.com/office/drawing/2014/main" id="{4B52BA68-8118-D542-AAC1-5F4B4332A93A}"/>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4464602" y="1233907"/>
            <a:ext cx="408875" cy="425230"/>
          </a:xfrm>
          <a:prstGeom prst="rect">
            <a:avLst/>
          </a:prstGeom>
        </p:spPr>
      </p:pic>
      <p:sp>
        <p:nvSpPr>
          <p:cNvPr id="48" name="TextBox 47">
            <a:extLst>
              <a:ext uri="{FF2B5EF4-FFF2-40B4-BE49-F238E27FC236}">
                <a16:creationId xmlns:a16="http://schemas.microsoft.com/office/drawing/2014/main" id="{BECCEBB6-756A-194E-9A60-B1E9968B99AC}"/>
              </a:ext>
            </a:extLst>
          </p:cNvPr>
          <p:cNvSpPr txBox="1"/>
          <p:nvPr/>
        </p:nvSpPr>
        <p:spPr>
          <a:xfrm>
            <a:off x="1128381" y="1522929"/>
            <a:ext cx="2000719" cy="548868"/>
          </a:xfrm>
          <a:prstGeom prst="rect">
            <a:avLst/>
          </a:prstGeom>
          <a:noFill/>
        </p:spPr>
        <p:txBody>
          <a:bodyPr wrap="square" rtlCol="0">
            <a:spAutoFit/>
          </a:bodyPr>
          <a:lstStyle/>
          <a:p>
            <a:pPr algn="ctr">
              <a:spcAft>
                <a:spcPts val="450"/>
              </a:spcAft>
            </a:pPr>
            <a:r>
              <a:rPr lang="en-US" sz="900" b="1" dirty="0">
                <a:solidFill>
                  <a:schemeClr val="tx2"/>
                </a:solidFill>
                <a:latin typeface="Calibri" panose="020F0502020204030204" pitchFamily="34" charset="0"/>
                <a:cs typeface="Calibri" panose="020F0502020204030204" pitchFamily="34" charset="0"/>
              </a:rPr>
              <a:t>IRAs and Other Distributions</a:t>
            </a:r>
            <a:endParaRPr lang="en-US" sz="900" dirty="0">
              <a:solidFill>
                <a:schemeClr val="tx2"/>
              </a:solidFill>
              <a:latin typeface="Calibri" panose="020F0502020204030204" pitchFamily="34" charset="0"/>
              <a:cs typeface="Calibri" panose="020F0502020204030204" pitchFamily="34" charset="0"/>
            </a:endParaRPr>
          </a:p>
          <a:p>
            <a:pPr algn="ctr">
              <a:spcAft>
                <a:spcPts val="450"/>
              </a:spcAft>
            </a:pPr>
            <a:r>
              <a:rPr lang="en-US" sz="825" dirty="0">
                <a:solidFill>
                  <a:schemeClr val="accent3"/>
                </a:solidFill>
                <a:latin typeface="Calibri" panose="020F0502020204030204" pitchFamily="34" charset="0"/>
                <a:cs typeface="Calibri" panose="020F0502020204030204" pitchFamily="34" charset="0"/>
              </a:rPr>
              <a:t>Standard age for penalty-free withdrawals from Traditional IRA or other accounts</a:t>
            </a:r>
            <a:endParaRPr lang="en-US" sz="450" dirty="0">
              <a:solidFill>
                <a:schemeClr val="accent3"/>
              </a:solidFill>
              <a:latin typeface="Calibri" panose="020F0502020204030204" pitchFamily="34" charset="0"/>
              <a:cs typeface="Calibri" panose="020F0502020204030204" pitchFamily="34" charset="0"/>
            </a:endParaRPr>
          </a:p>
        </p:txBody>
      </p:sp>
      <p:sp>
        <p:nvSpPr>
          <p:cNvPr id="49" name="TextBox 48">
            <a:extLst>
              <a:ext uri="{FF2B5EF4-FFF2-40B4-BE49-F238E27FC236}">
                <a16:creationId xmlns:a16="http://schemas.microsoft.com/office/drawing/2014/main" id="{CBE1562C-6BE0-8A44-90DD-8AFEBE5784BF}"/>
              </a:ext>
            </a:extLst>
          </p:cNvPr>
          <p:cNvSpPr txBox="1"/>
          <p:nvPr/>
        </p:nvSpPr>
        <p:spPr>
          <a:xfrm>
            <a:off x="2355116" y="3557812"/>
            <a:ext cx="2144247" cy="571951"/>
          </a:xfrm>
          <a:prstGeom prst="rect">
            <a:avLst/>
          </a:prstGeom>
          <a:noFill/>
        </p:spPr>
        <p:txBody>
          <a:bodyPr wrap="square" rtlCol="0">
            <a:spAutoFit/>
          </a:bodyPr>
          <a:lstStyle/>
          <a:p>
            <a:pPr algn="ctr">
              <a:spcBef>
                <a:spcPts val="450"/>
              </a:spcBef>
            </a:pPr>
            <a:r>
              <a:rPr lang="en-US" sz="900" b="1" dirty="0">
                <a:solidFill>
                  <a:schemeClr val="tx2"/>
                </a:solidFill>
                <a:latin typeface="Calibri" panose="020F0502020204030204" pitchFamily="34" charset="0"/>
                <a:cs typeface="Calibri" panose="020F0502020204030204" pitchFamily="34" charset="0"/>
              </a:rPr>
              <a:t>Social Security</a:t>
            </a:r>
          </a:p>
          <a:p>
            <a:pPr algn="ctr">
              <a:spcBef>
                <a:spcPts val="450"/>
              </a:spcBef>
            </a:pPr>
            <a:r>
              <a:rPr lang="en-US" sz="900" dirty="0">
                <a:solidFill>
                  <a:schemeClr val="accent3"/>
                </a:solidFill>
                <a:latin typeface="Calibri" panose="020F0502020204030204" pitchFamily="34" charset="0"/>
                <a:cs typeface="Calibri" panose="020F0502020204030204" pitchFamily="34" charset="0"/>
              </a:rPr>
              <a:t>May qualify for early benefits</a:t>
            </a:r>
            <a:r>
              <a:rPr lang="en-US" sz="900" dirty="0">
                <a:solidFill>
                  <a:schemeClr val="accent3"/>
                </a:solidFill>
              </a:rPr>
              <a:t>; benefit may be reduced by up to 30% </a:t>
            </a:r>
            <a:endParaRPr lang="en-US" sz="900" dirty="0">
              <a:solidFill>
                <a:schemeClr val="accent3"/>
              </a:solidFill>
              <a:latin typeface="Calibri" panose="020F0502020204030204" pitchFamily="34" charset="0"/>
              <a:cs typeface="Calibri" panose="020F0502020204030204" pitchFamily="34" charset="0"/>
            </a:endParaRPr>
          </a:p>
        </p:txBody>
      </p:sp>
      <p:sp>
        <p:nvSpPr>
          <p:cNvPr id="50" name="TextBox 49">
            <a:extLst>
              <a:ext uri="{FF2B5EF4-FFF2-40B4-BE49-F238E27FC236}">
                <a16:creationId xmlns:a16="http://schemas.microsoft.com/office/drawing/2014/main" id="{FCEC53C4-6A9B-D448-9022-21D3415C53DC}"/>
              </a:ext>
            </a:extLst>
          </p:cNvPr>
          <p:cNvSpPr txBox="1"/>
          <p:nvPr/>
        </p:nvSpPr>
        <p:spPr>
          <a:xfrm>
            <a:off x="3989375" y="1682358"/>
            <a:ext cx="1408995" cy="433452"/>
          </a:xfrm>
          <a:prstGeom prst="rect">
            <a:avLst/>
          </a:prstGeom>
          <a:noFill/>
        </p:spPr>
        <p:txBody>
          <a:bodyPr wrap="square" rtlCol="0">
            <a:spAutoFit/>
          </a:bodyPr>
          <a:lstStyle/>
          <a:p>
            <a:pPr algn="ctr">
              <a:spcBef>
                <a:spcPts val="450"/>
              </a:spcBef>
            </a:pPr>
            <a:r>
              <a:rPr lang="en-US" sz="900" b="1" dirty="0">
                <a:solidFill>
                  <a:schemeClr val="tx2"/>
                </a:solidFill>
                <a:latin typeface="Calibri" panose="020F0502020204030204" pitchFamily="34" charset="0"/>
                <a:cs typeface="Calibri" panose="020F0502020204030204" pitchFamily="34" charset="0"/>
              </a:rPr>
              <a:t>Medicare</a:t>
            </a:r>
            <a:endParaRPr lang="en-US" sz="900" dirty="0">
              <a:solidFill>
                <a:schemeClr val="tx2"/>
              </a:solidFill>
              <a:latin typeface="Calibri" panose="020F0502020204030204" pitchFamily="34" charset="0"/>
              <a:cs typeface="Calibri" panose="020F0502020204030204" pitchFamily="34" charset="0"/>
            </a:endParaRPr>
          </a:p>
          <a:p>
            <a:pPr algn="ctr">
              <a:spcBef>
                <a:spcPts val="450"/>
              </a:spcBef>
            </a:pPr>
            <a:r>
              <a:rPr lang="en-US" sz="900" dirty="0">
                <a:solidFill>
                  <a:schemeClr val="accent3"/>
                </a:solidFill>
                <a:latin typeface="Calibri" panose="020F0502020204030204" pitchFamily="34" charset="0"/>
                <a:cs typeface="Calibri" panose="020F0502020204030204" pitchFamily="34" charset="0"/>
              </a:rPr>
              <a:t>Qualification age</a:t>
            </a:r>
          </a:p>
        </p:txBody>
      </p:sp>
      <p:pic>
        <p:nvPicPr>
          <p:cNvPr id="51" name="Picture 50">
            <a:extLst>
              <a:ext uri="{FF2B5EF4-FFF2-40B4-BE49-F238E27FC236}">
                <a16:creationId xmlns:a16="http://schemas.microsoft.com/office/drawing/2014/main" id="{3413E20C-5C2D-3748-9F19-C0C7BCBFB336}"/>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5565685" y="3022900"/>
            <a:ext cx="486963" cy="506441"/>
          </a:xfrm>
          <a:prstGeom prst="rect">
            <a:avLst/>
          </a:prstGeom>
        </p:spPr>
      </p:pic>
      <p:sp>
        <p:nvSpPr>
          <p:cNvPr id="52" name="TextBox 51">
            <a:extLst>
              <a:ext uri="{FF2B5EF4-FFF2-40B4-BE49-F238E27FC236}">
                <a16:creationId xmlns:a16="http://schemas.microsoft.com/office/drawing/2014/main" id="{E862CBB3-C2EC-AD4C-9E1F-387BEA7E8DB5}"/>
              </a:ext>
            </a:extLst>
          </p:cNvPr>
          <p:cNvSpPr txBox="1"/>
          <p:nvPr/>
        </p:nvSpPr>
        <p:spPr>
          <a:xfrm>
            <a:off x="4705160" y="3491712"/>
            <a:ext cx="2294265" cy="838691"/>
          </a:xfrm>
          <a:prstGeom prst="rect">
            <a:avLst/>
          </a:prstGeom>
          <a:noFill/>
        </p:spPr>
        <p:txBody>
          <a:bodyPr wrap="square" rtlCol="0">
            <a:spAutoFit/>
          </a:bodyPr>
          <a:lstStyle/>
          <a:p>
            <a:pPr algn="ctr">
              <a:spcBef>
                <a:spcPts val="450"/>
              </a:spcBef>
            </a:pPr>
            <a:r>
              <a:rPr lang="en-US" sz="900" b="1" dirty="0">
                <a:solidFill>
                  <a:schemeClr val="tx2"/>
                </a:solidFill>
                <a:latin typeface="Calibri" panose="020F0502020204030204" pitchFamily="34" charset="0"/>
                <a:cs typeface="Calibri" panose="020F0502020204030204" pitchFamily="34" charset="0"/>
              </a:rPr>
              <a:t>Social Security</a:t>
            </a:r>
          </a:p>
          <a:p>
            <a:pPr algn="ctr">
              <a:spcBef>
                <a:spcPts val="450"/>
              </a:spcBef>
            </a:pPr>
            <a:r>
              <a:rPr lang="en-US" sz="900" dirty="0">
                <a:solidFill>
                  <a:schemeClr val="accent3"/>
                </a:solidFill>
                <a:latin typeface="Calibri" panose="020F0502020204030204" pitchFamily="34" charset="0"/>
                <a:cs typeface="Calibri" panose="020F0502020204030204" pitchFamily="34" charset="0"/>
              </a:rPr>
              <a:t>Full Retirement Age </a:t>
            </a:r>
          </a:p>
          <a:p>
            <a:pPr algn="ctr">
              <a:spcBef>
                <a:spcPts val="450"/>
              </a:spcBef>
            </a:pPr>
            <a:r>
              <a:rPr lang="en-US" sz="900" dirty="0">
                <a:solidFill>
                  <a:schemeClr val="accent3"/>
                </a:solidFill>
                <a:latin typeface="Calibri" panose="020F0502020204030204" pitchFamily="34" charset="0"/>
                <a:cs typeface="Calibri" panose="020F0502020204030204" pitchFamily="34" charset="0"/>
              </a:rPr>
              <a:t>Take benefits</a:t>
            </a:r>
          </a:p>
          <a:p>
            <a:pPr algn="ctr">
              <a:spcBef>
                <a:spcPts val="450"/>
              </a:spcBef>
            </a:pPr>
            <a:r>
              <a:rPr lang="en-US" sz="900" dirty="0">
                <a:solidFill>
                  <a:schemeClr val="accent3"/>
                </a:solidFill>
                <a:latin typeface="Calibri" panose="020F0502020204030204" pitchFamily="34" charset="0"/>
                <a:cs typeface="Calibri" panose="020F0502020204030204" pitchFamily="34" charset="0"/>
              </a:rPr>
              <a:t>Delay benefits until age 70</a:t>
            </a:r>
          </a:p>
        </p:txBody>
      </p:sp>
      <p:sp>
        <p:nvSpPr>
          <p:cNvPr id="53" name="TextBox 52">
            <a:extLst>
              <a:ext uri="{FF2B5EF4-FFF2-40B4-BE49-F238E27FC236}">
                <a16:creationId xmlns:a16="http://schemas.microsoft.com/office/drawing/2014/main" id="{101074D6-4ADD-9A45-AE58-6FFD14763153}"/>
              </a:ext>
            </a:extLst>
          </p:cNvPr>
          <p:cNvSpPr txBox="1"/>
          <p:nvPr/>
        </p:nvSpPr>
        <p:spPr>
          <a:xfrm>
            <a:off x="6008489" y="1545462"/>
            <a:ext cx="2076694" cy="571951"/>
          </a:xfrm>
          <a:prstGeom prst="rect">
            <a:avLst/>
          </a:prstGeom>
          <a:noFill/>
        </p:spPr>
        <p:txBody>
          <a:bodyPr wrap="square" rtlCol="0">
            <a:spAutoFit/>
          </a:bodyPr>
          <a:lstStyle/>
          <a:p>
            <a:pPr algn="ctr">
              <a:spcBef>
                <a:spcPts val="450"/>
              </a:spcBef>
            </a:pPr>
            <a:r>
              <a:rPr lang="en-US" sz="900" b="1" dirty="0">
                <a:solidFill>
                  <a:schemeClr val="tx2"/>
                </a:solidFill>
                <a:latin typeface="Calibri" panose="020F0502020204030204" pitchFamily="34" charset="0"/>
                <a:cs typeface="Calibri" panose="020F0502020204030204" pitchFamily="34" charset="0"/>
              </a:rPr>
              <a:t>Social Security </a:t>
            </a:r>
            <a:endParaRPr lang="en-US" sz="900" dirty="0">
              <a:solidFill>
                <a:schemeClr val="tx2"/>
              </a:solidFill>
              <a:latin typeface="Calibri" panose="020F0502020204030204" pitchFamily="34" charset="0"/>
              <a:cs typeface="Calibri" panose="020F0502020204030204" pitchFamily="34" charset="0"/>
            </a:endParaRPr>
          </a:p>
          <a:p>
            <a:pPr algn="ctr">
              <a:spcBef>
                <a:spcPts val="450"/>
              </a:spcBef>
            </a:pPr>
            <a:r>
              <a:rPr lang="en-US" sz="900" dirty="0">
                <a:solidFill>
                  <a:schemeClr val="accent3"/>
                </a:solidFill>
                <a:latin typeface="Calibri" panose="020F0502020204030204" pitchFamily="34" charset="0"/>
                <a:cs typeface="Calibri" panose="020F0502020204030204" pitchFamily="34" charset="0"/>
              </a:rPr>
              <a:t>Delay starting benefit until age 70; benefit may be up to 30% higher</a:t>
            </a:r>
          </a:p>
        </p:txBody>
      </p:sp>
      <p:pic>
        <p:nvPicPr>
          <p:cNvPr id="54" name="Picture 53">
            <a:extLst>
              <a:ext uri="{FF2B5EF4-FFF2-40B4-BE49-F238E27FC236}">
                <a16:creationId xmlns:a16="http://schemas.microsoft.com/office/drawing/2014/main" id="{2A13630F-0AB6-8544-8F03-BD5DE36D570E}"/>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8048345" y="3135547"/>
            <a:ext cx="344603" cy="344603"/>
          </a:xfrm>
          <a:prstGeom prst="rect">
            <a:avLst/>
          </a:prstGeom>
        </p:spPr>
      </p:pic>
      <p:sp>
        <p:nvSpPr>
          <p:cNvPr id="56" name="TextBox 55">
            <a:extLst>
              <a:ext uri="{FF2B5EF4-FFF2-40B4-BE49-F238E27FC236}">
                <a16:creationId xmlns:a16="http://schemas.microsoft.com/office/drawing/2014/main" id="{A84688AE-378E-4C4A-93ED-69EA6472E76B}"/>
              </a:ext>
            </a:extLst>
          </p:cNvPr>
          <p:cNvSpPr txBox="1"/>
          <p:nvPr/>
        </p:nvSpPr>
        <p:spPr>
          <a:xfrm>
            <a:off x="2591370" y="3075728"/>
            <a:ext cx="1639271" cy="553998"/>
          </a:xfrm>
          <a:prstGeom prst="rect">
            <a:avLst/>
          </a:prstGeom>
          <a:noFill/>
        </p:spPr>
        <p:txBody>
          <a:bodyPr wrap="square" rtlCol="0">
            <a:spAutoFit/>
          </a:bodyPr>
          <a:lstStyle/>
          <a:p>
            <a:pPr algn="ctr"/>
            <a:r>
              <a:rPr lang="en-US" sz="1200" dirty="0">
                <a:latin typeface="Calibri" panose="020F0502020204030204" pitchFamily="34" charset="0"/>
                <a:cs typeface="Calibri" panose="020F0502020204030204" pitchFamily="34" charset="0"/>
              </a:rPr>
              <a:t>Potentially UP TO</a:t>
            </a:r>
            <a:br>
              <a:rPr lang="en-US" sz="1200" dirty="0">
                <a:latin typeface="Calibri" panose="020F0502020204030204" pitchFamily="34" charset="0"/>
                <a:cs typeface="Calibri" panose="020F0502020204030204" pitchFamily="34" charset="0"/>
              </a:rPr>
            </a:br>
            <a:r>
              <a:rPr lang="en-US" sz="1500" b="1" dirty="0">
                <a:latin typeface="Calibri" panose="020F0502020204030204" pitchFamily="34" charset="0"/>
                <a:cs typeface="Calibri" panose="020F0502020204030204" pitchFamily="34" charset="0"/>
              </a:rPr>
              <a:t>30%</a:t>
            </a:r>
            <a:r>
              <a:rPr lang="en-US" sz="1800" b="1" dirty="0">
                <a:latin typeface="Calibri" panose="020F0502020204030204" pitchFamily="34" charset="0"/>
                <a:cs typeface="Calibri" panose="020F0502020204030204" pitchFamily="34" charset="0"/>
              </a:rPr>
              <a:t> </a:t>
            </a:r>
            <a:r>
              <a:rPr lang="en-US" sz="1200" dirty="0">
                <a:solidFill>
                  <a:schemeClr val="tx2"/>
                </a:solidFill>
                <a:latin typeface="Calibri" panose="020F0502020204030204" pitchFamily="34" charset="0"/>
                <a:cs typeface="Calibri" panose="020F0502020204030204" pitchFamily="34" charset="0"/>
              </a:rPr>
              <a:t>LOWER</a:t>
            </a:r>
          </a:p>
        </p:txBody>
      </p:sp>
      <p:sp>
        <p:nvSpPr>
          <p:cNvPr id="57" name="TextBox 56">
            <a:extLst>
              <a:ext uri="{FF2B5EF4-FFF2-40B4-BE49-F238E27FC236}">
                <a16:creationId xmlns:a16="http://schemas.microsoft.com/office/drawing/2014/main" id="{4E65DDEE-07FA-A746-B593-FD8379BAF8D2}"/>
              </a:ext>
            </a:extLst>
          </p:cNvPr>
          <p:cNvSpPr txBox="1"/>
          <p:nvPr/>
        </p:nvSpPr>
        <p:spPr>
          <a:xfrm>
            <a:off x="6290179" y="1087029"/>
            <a:ext cx="1513313" cy="507831"/>
          </a:xfrm>
          <a:prstGeom prst="rect">
            <a:avLst/>
          </a:prstGeom>
          <a:noFill/>
        </p:spPr>
        <p:txBody>
          <a:bodyPr wrap="square" rtlCol="0">
            <a:spAutoFit/>
          </a:bodyPr>
          <a:lstStyle/>
          <a:p>
            <a:pPr algn="ctr"/>
            <a:r>
              <a:rPr lang="en-US" sz="1200" dirty="0">
                <a:latin typeface="Calibri" panose="020F0502020204030204" pitchFamily="34" charset="0"/>
                <a:cs typeface="Calibri" panose="020F0502020204030204" pitchFamily="34" charset="0"/>
              </a:rPr>
              <a:t>Potentially UP TO</a:t>
            </a:r>
            <a:br>
              <a:rPr lang="en-US" sz="1200" dirty="0">
                <a:latin typeface="Calibri" panose="020F0502020204030204" pitchFamily="34" charset="0"/>
                <a:cs typeface="Calibri" panose="020F0502020204030204" pitchFamily="34" charset="0"/>
              </a:rPr>
            </a:br>
            <a:r>
              <a:rPr lang="en-US" sz="1500" b="1" dirty="0">
                <a:latin typeface="Calibri" panose="020F0502020204030204" pitchFamily="34" charset="0"/>
                <a:cs typeface="Calibri" panose="020F0502020204030204" pitchFamily="34" charset="0"/>
              </a:rPr>
              <a:t>30%</a:t>
            </a:r>
            <a:r>
              <a:rPr lang="en-US" sz="1200" b="1" dirty="0">
                <a:latin typeface="Calibri" panose="020F0502020204030204" pitchFamily="34" charset="0"/>
                <a:cs typeface="Calibri" panose="020F0502020204030204" pitchFamily="34" charset="0"/>
              </a:rPr>
              <a:t> </a:t>
            </a:r>
            <a:r>
              <a:rPr lang="en-US" sz="1200" dirty="0">
                <a:solidFill>
                  <a:schemeClr val="tx2"/>
                </a:solidFill>
                <a:latin typeface="Calibri" panose="020F0502020204030204" pitchFamily="34" charset="0"/>
                <a:cs typeface="Calibri" panose="020F0502020204030204" pitchFamily="34" charset="0"/>
              </a:rPr>
              <a:t>HIGHER</a:t>
            </a:r>
          </a:p>
        </p:txBody>
      </p:sp>
      <p:cxnSp>
        <p:nvCxnSpPr>
          <p:cNvPr id="59" name="Straight Connector 58">
            <a:extLst>
              <a:ext uri="{FF2B5EF4-FFF2-40B4-BE49-F238E27FC236}">
                <a16:creationId xmlns:a16="http://schemas.microsoft.com/office/drawing/2014/main" id="{F4A36612-5330-7940-9F0C-DABE46314E98}"/>
              </a:ext>
            </a:extLst>
          </p:cNvPr>
          <p:cNvCxnSpPr/>
          <p:nvPr/>
        </p:nvCxnSpPr>
        <p:spPr>
          <a:xfrm>
            <a:off x="5696534" y="3893789"/>
            <a:ext cx="269111"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45996587-EE69-8447-A600-6BB7AF9FE705}"/>
              </a:ext>
            </a:extLst>
          </p:cNvPr>
          <p:cNvCxnSpPr/>
          <p:nvPr/>
        </p:nvCxnSpPr>
        <p:spPr>
          <a:xfrm>
            <a:off x="5696534" y="4079229"/>
            <a:ext cx="269111"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61" name="Oval 60">
            <a:extLst>
              <a:ext uri="{FF2B5EF4-FFF2-40B4-BE49-F238E27FC236}">
                <a16:creationId xmlns:a16="http://schemas.microsoft.com/office/drawing/2014/main" id="{F0275FEC-C743-2F4C-A63E-4B6E30292C20}"/>
              </a:ext>
            </a:extLst>
          </p:cNvPr>
          <p:cNvSpPr/>
          <p:nvPr/>
        </p:nvSpPr>
        <p:spPr>
          <a:xfrm>
            <a:off x="541048" y="2206596"/>
            <a:ext cx="737235" cy="737235"/>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62" name="TextBox 61">
            <a:extLst>
              <a:ext uri="{FF2B5EF4-FFF2-40B4-BE49-F238E27FC236}">
                <a16:creationId xmlns:a16="http://schemas.microsoft.com/office/drawing/2014/main" id="{9659756F-A475-E34C-ABD9-B01F4F3AFC90}"/>
              </a:ext>
            </a:extLst>
          </p:cNvPr>
          <p:cNvSpPr txBox="1"/>
          <p:nvPr/>
        </p:nvSpPr>
        <p:spPr>
          <a:xfrm>
            <a:off x="481080" y="2431392"/>
            <a:ext cx="857170" cy="553998"/>
          </a:xfrm>
          <a:prstGeom prst="rect">
            <a:avLst/>
          </a:prstGeom>
          <a:noFill/>
        </p:spPr>
        <p:txBody>
          <a:bodyPr wrap="square" rtlCol="0">
            <a:spAutoFit/>
          </a:bodyPr>
          <a:lstStyle/>
          <a:p>
            <a:pPr algn="ctr"/>
            <a:r>
              <a:rPr lang="en-US" sz="1500" b="1" dirty="0">
                <a:solidFill>
                  <a:schemeClr val="tx2"/>
                </a:solidFill>
                <a:latin typeface="Calibri" panose="020F0502020204030204" pitchFamily="34" charset="0"/>
                <a:cs typeface="Calibri" panose="020F0502020204030204" pitchFamily="34" charset="0"/>
              </a:rPr>
              <a:t>55</a:t>
            </a:r>
          </a:p>
          <a:p>
            <a:pPr algn="ctr"/>
            <a:r>
              <a:rPr lang="en-US" sz="1500" dirty="0">
                <a:solidFill>
                  <a:schemeClr val="tx2"/>
                </a:solidFill>
                <a:latin typeface="Calibri" panose="020F0502020204030204" pitchFamily="34" charset="0"/>
              </a:rPr>
              <a:t> </a:t>
            </a:r>
          </a:p>
        </p:txBody>
      </p:sp>
      <p:sp>
        <p:nvSpPr>
          <p:cNvPr id="63" name="TextBox 62">
            <a:extLst>
              <a:ext uri="{FF2B5EF4-FFF2-40B4-BE49-F238E27FC236}">
                <a16:creationId xmlns:a16="http://schemas.microsoft.com/office/drawing/2014/main" id="{3EE18408-8563-4F48-9DF2-B9D02BA6100D}"/>
              </a:ext>
            </a:extLst>
          </p:cNvPr>
          <p:cNvSpPr txBox="1"/>
          <p:nvPr/>
        </p:nvSpPr>
        <p:spPr>
          <a:xfrm>
            <a:off x="139416" y="3529341"/>
            <a:ext cx="1546777" cy="848950"/>
          </a:xfrm>
          <a:prstGeom prst="rect">
            <a:avLst/>
          </a:prstGeom>
          <a:noFill/>
        </p:spPr>
        <p:txBody>
          <a:bodyPr wrap="square" rtlCol="0">
            <a:spAutoFit/>
          </a:bodyPr>
          <a:lstStyle/>
          <a:p>
            <a:pPr algn="ctr">
              <a:spcAft>
                <a:spcPts val="450"/>
              </a:spcAft>
            </a:pPr>
            <a:r>
              <a:rPr lang="en-US" sz="900" b="1" dirty="0">
                <a:solidFill>
                  <a:schemeClr val="tx2"/>
                </a:solidFill>
                <a:latin typeface="Calibri" panose="020F0502020204030204" pitchFamily="34" charset="0"/>
                <a:cs typeface="Calibri" panose="020F0502020204030204" pitchFamily="34" charset="0"/>
              </a:rPr>
              <a:t>Penalty-free Distributions</a:t>
            </a:r>
            <a:endParaRPr lang="en-US" sz="900" dirty="0">
              <a:solidFill>
                <a:schemeClr val="tx2"/>
              </a:solidFill>
              <a:latin typeface="Calibri" panose="020F0502020204030204" pitchFamily="34" charset="0"/>
              <a:cs typeface="Calibri" panose="020F0502020204030204" pitchFamily="34" charset="0"/>
            </a:endParaRPr>
          </a:p>
          <a:p>
            <a:pPr algn="ctr">
              <a:spcAft>
                <a:spcPts val="450"/>
              </a:spcAft>
            </a:pPr>
            <a:r>
              <a:rPr lang="en-US" sz="900" dirty="0">
                <a:solidFill>
                  <a:schemeClr val="accent3"/>
                </a:solidFill>
                <a:latin typeface="Calibri" panose="020F0502020204030204" pitchFamily="34" charset="0"/>
                <a:cs typeface="Calibri" panose="020F0502020204030204" pitchFamily="34" charset="0"/>
              </a:rPr>
              <a:t>403(b) and other retirement plans allow penalty-free distributions when separated from service</a:t>
            </a:r>
            <a:endParaRPr lang="en-US" sz="788" dirty="0">
              <a:solidFill>
                <a:schemeClr val="accent3"/>
              </a:solidFill>
              <a:latin typeface="Calibri" panose="020F0502020204030204" pitchFamily="34" charset="0"/>
              <a:cs typeface="Calibri" panose="020F0502020204030204" pitchFamily="34" charset="0"/>
            </a:endParaRPr>
          </a:p>
        </p:txBody>
      </p:sp>
      <p:cxnSp>
        <p:nvCxnSpPr>
          <p:cNvPr id="64" name="Straight Connector 63">
            <a:extLst>
              <a:ext uri="{FF2B5EF4-FFF2-40B4-BE49-F238E27FC236}">
                <a16:creationId xmlns:a16="http://schemas.microsoft.com/office/drawing/2014/main" id="{37F7EEFF-587A-E34C-9D0A-7B7607D6ECF2}"/>
              </a:ext>
            </a:extLst>
          </p:cNvPr>
          <p:cNvCxnSpPr>
            <a:cxnSpLocks/>
          </p:cNvCxnSpPr>
          <p:nvPr/>
        </p:nvCxnSpPr>
        <p:spPr>
          <a:xfrm>
            <a:off x="909665" y="2955449"/>
            <a:ext cx="3140" cy="141273"/>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7E0FAF08-7AF6-0E40-BF34-A6BB743395EF}"/>
              </a:ext>
            </a:extLst>
          </p:cNvPr>
          <p:cNvCxnSpPr/>
          <p:nvPr/>
        </p:nvCxnSpPr>
        <p:spPr>
          <a:xfrm>
            <a:off x="2142316" y="2096911"/>
            <a:ext cx="3140" cy="141273"/>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ABF42BE2-C643-9A41-891C-4FD85CE92AB2}"/>
              </a:ext>
            </a:extLst>
          </p:cNvPr>
          <p:cNvCxnSpPr/>
          <p:nvPr/>
        </p:nvCxnSpPr>
        <p:spPr>
          <a:xfrm>
            <a:off x="3415405" y="2964615"/>
            <a:ext cx="3140" cy="141273"/>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00C9517C-3418-1A4E-9757-A7262A6C4E41}"/>
              </a:ext>
            </a:extLst>
          </p:cNvPr>
          <p:cNvCxnSpPr/>
          <p:nvPr/>
        </p:nvCxnSpPr>
        <p:spPr>
          <a:xfrm>
            <a:off x="4679950" y="2074139"/>
            <a:ext cx="3140" cy="141273"/>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895BB08B-FF98-FA4B-8C74-65A338B6D293}"/>
              </a:ext>
            </a:extLst>
          </p:cNvPr>
          <p:cNvCxnSpPr/>
          <p:nvPr/>
        </p:nvCxnSpPr>
        <p:spPr>
          <a:xfrm>
            <a:off x="5813738" y="2943831"/>
            <a:ext cx="3140" cy="141273"/>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537723CB-E4B5-154A-9117-50994A68EA99}"/>
              </a:ext>
            </a:extLst>
          </p:cNvPr>
          <p:cNvCxnSpPr/>
          <p:nvPr/>
        </p:nvCxnSpPr>
        <p:spPr>
          <a:xfrm>
            <a:off x="7040484" y="2092407"/>
            <a:ext cx="3140" cy="141273"/>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A6234465-36A3-4F4E-8C51-1F1E49CD6247}"/>
              </a:ext>
            </a:extLst>
          </p:cNvPr>
          <p:cNvCxnSpPr/>
          <p:nvPr/>
        </p:nvCxnSpPr>
        <p:spPr>
          <a:xfrm>
            <a:off x="8211055" y="2954690"/>
            <a:ext cx="3140" cy="141273"/>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pic>
        <p:nvPicPr>
          <p:cNvPr id="71" name="Picture 70">
            <a:extLst>
              <a:ext uri="{FF2B5EF4-FFF2-40B4-BE49-F238E27FC236}">
                <a16:creationId xmlns:a16="http://schemas.microsoft.com/office/drawing/2014/main" id="{8644CC85-73C7-F34B-AB73-BED7B16C8FA3}"/>
              </a:ext>
            </a:extLst>
          </p:cNvPr>
          <p:cNvPicPr>
            <a:picLocks noChangeAspect="1"/>
          </p:cNvPicPr>
          <p:nvPr/>
        </p:nvPicPr>
        <p:blipFill>
          <a:blip r:embed="rId7" cstate="screen">
            <a:extLst>
              <a:ext uri="{28A0092B-C50C-407E-A947-70E740481C1C}">
                <a14:useLocalDpi xmlns:a14="http://schemas.microsoft.com/office/drawing/2010/main"/>
              </a:ext>
            </a:extLst>
          </a:blip>
          <a:srcRect/>
          <a:stretch/>
        </p:blipFill>
        <p:spPr>
          <a:xfrm>
            <a:off x="700899" y="3103514"/>
            <a:ext cx="364714" cy="364714"/>
          </a:xfrm>
          <a:prstGeom prst="rect">
            <a:avLst/>
          </a:prstGeom>
        </p:spPr>
      </p:pic>
      <p:sp>
        <p:nvSpPr>
          <p:cNvPr id="72" name="TextBox 71">
            <a:extLst>
              <a:ext uri="{FF2B5EF4-FFF2-40B4-BE49-F238E27FC236}">
                <a16:creationId xmlns:a16="http://schemas.microsoft.com/office/drawing/2014/main" id="{881065CC-8A5C-054D-9DBA-C6B81D655C85}"/>
              </a:ext>
            </a:extLst>
          </p:cNvPr>
          <p:cNvSpPr txBox="1"/>
          <p:nvPr/>
        </p:nvSpPr>
        <p:spPr>
          <a:xfrm>
            <a:off x="7516149" y="3519249"/>
            <a:ext cx="1408995" cy="987450"/>
          </a:xfrm>
          <a:prstGeom prst="rect">
            <a:avLst/>
          </a:prstGeom>
          <a:noFill/>
        </p:spPr>
        <p:txBody>
          <a:bodyPr wrap="square" rtlCol="0">
            <a:spAutoFit/>
          </a:bodyPr>
          <a:lstStyle/>
          <a:p>
            <a:pPr algn="ctr">
              <a:spcBef>
                <a:spcPts val="450"/>
              </a:spcBef>
            </a:pPr>
            <a:r>
              <a:rPr lang="en-US" sz="900" b="1" dirty="0">
                <a:solidFill>
                  <a:schemeClr val="tx2"/>
                </a:solidFill>
                <a:latin typeface="Calibri" panose="020F0502020204030204" pitchFamily="34" charset="0"/>
                <a:cs typeface="Calibri" panose="020F0502020204030204" pitchFamily="34" charset="0"/>
              </a:rPr>
              <a:t>Required Minimum Distributions (RMD</a:t>
            </a:r>
            <a:r>
              <a:rPr lang="en-US" sz="900" dirty="0">
                <a:solidFill>
                  <a:schemeClr val="accent3"/>
                </a:solidFill>
                <a:latin typeface="Calibri" panose="020F0502020204030204" pitchFamily="34" charset="0"/>
                <a:cs typeface="Calibri" panose="020F0502020204030204" pitchFamily="34" charset="0"/>
              </a:rPr>
              <a:t>) </a:t>
            </a:r>
          </a:p>
          <a:p>
            <a:pPr algn="ctr">
              <a:spcBef>
                <a:spcPts val="450"/>
              </a:spcBef>
            </a:pPr>
            <a:r>
              <a:rPr lang="en-US" sz="900" dirty="0">
                <a:solidFill>
                  <a:schemeClr val="accent3"/>
                </a:solidFill>
                <a:latin typeface="Calibri" panose="020F0502020204030204" pitchFamily="34" charset="0"/>
                <a:cs typeface="Calibri" panose="020F0502020204030204" pitchFamily="34" charset="0"/>
              </a:rPr>
              <a:t>Age you must begin taking withdrawals from </a:t>
            </a:r>
            <a:br>
              <a:rPr lang="en-US" sz="900" dirty="0">
                <a:solidFill>
                  <a:schemeClr val="accent3"/>
                </a:solidFill>
                <a:latin typeface="Calibri" panose="020F0502020204030204" pitchFamily="34" charset="0"/>
                <a:cs typeface="Calibri" panose="020F0502020204030204" pitchFamily="34" charset="0"/>
              </a:rPr>
            </a:br>
            <a:r>
              <a:rPr lang="en-US" sz="900" dirty="0">
                <a:solidFill>
                  <a:schemeClr val="accent3"/>
                </a:solidFill>
                <a:latin typeface="Calibri" panose="020F0502020204030204" pitchFamily="34" charset="0"/>
                <a:cs typeface="Calibri" panose="020F0502020204030204" pitchFamily="34" charset="0"/>
              </a:rPr>
              <a:t>tax-deferred accounts</a:t>
            </a:r>
          </a:p>
          <a:p>
            <a:pPr algn="ctr"/>
            <a:endParaRPr lang="en-US" sz="900" dirty="0">
              <a:solidFill>
                <a:schemeClr val="accent3"/>
              </a:solidFill>
              <a:latin typeface="Calibri" panose="020F0502020204030204" pitchFamily="34" charset="0"/>
              <a:cs typeface="Calibri" panose="020F0502020204030204" pitchFamily="34" charset="0"/>
            </a:endParaRPr>
          </a:p>
        </p:txBody>
      </p:sp>
      <p:sp>
        <p:nvSpPr>
          <p:cNvPr id="8" name="Date Placeholder 7">
            <a:extLst>
              <a:ext uri="{FF2B5EF4-FFF2-40B4-BE49-F238E27FC236}">
                <a16:creationId xmlns:a16="http://schemas.microsoft.com/office/drawing/2014/main" id="{152D8466-72F2-FA4F-8115-035FB753B727}"/>
              </a:ext>
            </a:extLst>
          </p:cNvPr>
          <p:cNvSpPr>
            <a:spLocks noGrp="1"/>
          </p:cNvSpPr>
          <p:nvPr>
            <p:ph type="dt" sz="half" idx="2"/>
          </p:nvPr>
        </p:nvSpPr>
        <p:spPr/>
        <p:txBody>
          <a:bodyPr/>
          <a:lstStyle/>
          <a:p>
            <a:pPr algn="ctr"/>
            <a:r>
              <a:rPr lang="en-US"/>
              <a:t>2024/11/14</a:t>
            </a:r>
            <a:endParaRPr lang="en-US" dirty="0"/>
          </a:p>
        </p:txBody>
      </p:sp>
      <p:sp>
        <p:nvSpPr>
          <p:cNvPr id="9" name="Footer Placeholder 8">
            <a:extLst>
              <a:ext uri="{FF2B5EF4-FFF2-40B4-BE49-F238E27FC236}">
                <a16:creationId xmlns:a16="http://schemas.microsoft.com/office/drawing/2014/main" id="{A9840A80-37C8-5C47-81AC-47896828F0DD}"/>
              </a:ext>
            </a:extLst>
          </p:cNvPr>
          <p:cNvSpPr>
            <a:spLocks noGrp="1"/>
          </p:cNvSpPr>
          <p:nvPr>
            <p:ph type="ftr" sz="quarter" idx="3"/>
          </p:nvPr>
        </p:nvSpPr>
        <p:spPr/>
        <p:txBody>
          <a:bodyPr/>
          <a:lstStyle/>
          <a:p>
            <a:r>
              <a:rPr lang="en-US"/>
              <a:t>47-10780-30</a:t>
            </a:r>
            <a:endParaRPr lang="en-US" dirty="0"/>
          </a:p>
        </p:txBody>
      </p:sp>
      <p:sp>
        <p:nvSpPr>
          <p:cNvPr id="10" name="Slide Number Placeholder 9">
            <a:extLst>
              <a:ext uri="{FF2B5EF4-FFF2-40B4-BE49-F238E27FC236}">
                <a16:creationId xmlns:a16="http://schemas.microsoft.com/office/drawing/2014/main" id="{25B6127E-9D28-DC41-B149-99EEFBB0AF73}"/>
              </a:ext>
            </a:extLst>
          </p:cNvPr>
          <p:cNvSpPr>
            <a:spLocks noGrp="1"/>
          </p:cNvSpPr>
          <p:nvPr>
            <p:ph type="sldNum" sz="quarter" idx="4"/>
          </p:nvPr>
        </p:nvSpPr>
        <p:spPr/>
        <p:txBody>
          <a:bodyPr/>
          <a:lstStyle/>
          <a:p>
            <a:fld id="{1C0B272F-4456-0844-949C-3E7D42274ABC}" type="slidenum">
              <a:rPr lang="en-US" smtClean="0"/>
              <a:pPr/>
              <a:t>32</a:t>
            </a:fld>
            <a:endParaRPr lang="en-US" dirty="0"/>
          </a:p>
        </p:txBody>
      </p:sp>
    </p:spTree>
    <p:extLst>
      <p:ext uri="{BB962C8B-B14F-4D97-AF65-F5344CB8AC3E}">
        <p14:creationId xmlns:p14="http://schemas.microsoft.com/office/powerpoint/2010/main" val="894436786"/>
      </p:ext>
    </p:extLst>
  </p:cSld>
  <p:clrMapOvr>
    <a:masterClrMapping/>
  </p:clrMapOvr>
  <p:transition>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4931" y="350044"/>
            <a:ext cx="8446169" cy="641852"/>
          </a:xfrm>
        </p:spPr>
        <p:txBody>
          <a:bodyPr anchor="b">
            <a:normAutofit/>
          </a:bodyPr>
          <a:lstStyle/>
          <a:p>
            <a:r>
              <a:rPr lang="en-US" dirty="0"/>
              <a:t>A checklist to get started:</a:t>
            </a:r>
          </a:p>
        </p:txBody>
      </p:sp>
      <p:sp>
        <p:nvSpPr>
          <p:cNvPr id="7" name="Text Placeholder 6"/>
          <p:cNvSpPr>
            <a:spLocks noGrp="1"/>
          </p:cNvSpPr>
          <p:nvPr>
            <p:ph type="body" sz="quarter" idx="12"/>
          </p:nvPr>
        </p:nvSpPr>
        <p:spPr>
          <a:xfrm>
            <a:off x="4572000" y="4580629"/>
            <a:ext cx="4229100" cy="227116"/>
          </a:xfrm>
        </p:spPr>
        <p:txBody>
          <a:bodyPr anchor="b">
            <a:normAutofit/>
          </a:bodyPr>
          <a:lstStyle/>
          <a:p>
            <a:endParaRPr lang="en-US" dirty="0"/>
          </a:p>
        </p:txBody>
      </p:sp>
      <p:sp>
        <p:nvSpPr>
          <p:cNvPr id="4" name="Footer Placeholder 3"/>
          <p:cNvSpPr>
            <a:spLocks noGrp="1"/>
          </p:cNvSpPr>
          <p:nvPr>
            <p:ph type="ftr" sz="quarter" idx="3"/>
          </p:nvPr>
        </p:nvSpPr>
        <p:spPr>
          <a:xfrm>
            <a:off x="1914526" y="4625873"/>
            <a:ext cx="1543050" cy="172346"/>
          </a:xfrm>
        </p:spPr>
        <p:txBody>
          <a:bodyPr anchor="b">
            <a:normAutofit/>
          </a:bodyPr>
          <a:lstStyle/>
          <a:p>
            <a:pPr>
              <a:spcAft>
                <a:spcPts val="450"/>
              </a:spcAft>
            </a:pPr>
            <a:r>
              <a:rPr lang="en-US"/>
              <a:t>47-10780-30</a:t>
            </a:r>
            <a:endParaRPr lang="en-US" dirty="0"/>
          </a:p>
        </p:txBody>
      </p:sp>
      <p:sp>
        <p:nvSpPr>
          <p:cNvPr id="5" name="Date Placeholder 4"/>
          <p:cNvSpPr>
            <a:spLocks noGrp="1"/>
          </p:cNvSpPr>
          <p:nvPr>
            <p:ph type="dt" sz="half" idx="2"/>
          </p:nvPr>
        </p:nvSpPr>
        <p:spPr>
          <a:xfrm>
            <a:off x="3543300" y="4625873"/>
            <a:ext cx="561415" cy="172346"/>
          </a:xfrm>
        </p:spPr>
        <p:txBody>
          <a:bodyPr anchor="b">
            <a:normAutofit/>
          </a:bodyPr>
          <a:lstStyle/>
          <a:p>
            <a:pPr>
              <a:spcAft>
                <a:spcPts val="450"/>
              </a:spcAft>
            </a:pPr>
            <a:r>
              <a:rPr lang="en-US"/>
              <a:t>2024/11/14</a:t>
            </a:r>
            <a:endParaRPr lang="en-US" dirty="0"/>
          </a:p>
        </p:txBody>
      </p:sp>
      <p:sp>
        <p:nvSpPr>
          <p:cNvPr id="6" name="Slide Number Placeholder 5"/>
          <p:cNvSpPr>
            <a:spLocks noGrp="1"/>
          </p:cNvSpPr>
          <p:nvPr>
            <p:ph type="sldNum" sz="quarter" idx="4"/>
          </p:nvPr>
        </p:nvSpPr>
        <p:spPr>
          <a:xfrm>
            <a:off x="4190439" y="4625874"/>
            <a:ext cx="381561" cy="172345"/>
          </a:xfrm>
        </p:spPr>
        <p:txBody>
          <a:bodyPr anchor="b">
            <a:normAutofit/>
          </a:bodyPr>
          <a:lstStyle/>
          <a:p>
            <a:pPr>
              <a:spcAft>
                <a:spcPts val="450"/>
              </a:spcAft>
            </a:pPr>
            <a:fld id="{DFF2723C-031C-433E-81DC-635AF124FD5B}" type="slidenum">
              <a:rPr lang="en-US" smtClean="0"/>
              <a:pPr>
                <a:spcAft>
                  <a:spcPts val="450"/>
                </a:spcAft>
              </a:pPr>
              <a:t>33</a:t>
            </a:fld>
            <a:endParaRPr lang="en-US" dirty="0"/>
          </a:p>
        </p:txBody>
      </p:sp>
      <p:graphicFrame>
        <p:nvGraphicFramePr>
          <p:cNvPr id="10" name="Content Placeholder 7">
            <a:extLst>
              <a:ext uri="{FF2B5EF4-FFF2-40B4-BE49-F238E27FC236}">
                <a16:creationId xmlns:a16="http://schemas.microsoft.com/office/drawing/2014/main" id="{D7CF394F-8257-4693-98A5-BCF82DB1AE8C}"/>
              </a:ext>
            </a:extLst>
          </p:cNvPr>
          <p:cNvGraphicFramePr>
            <a:graphicFrameLocks noGrp="1"/>
          </p:cNvGraphicFramePr>
          <p:nvPr>
            <p:ph idx="1"/>
            <p:extLst>
              <p:ext uri="{D42A27DB-BD31-4B8C-83A1-F6EECF244321}">
                <p14:modId xmlns:p14="http://schemas.microsoft.com/office/powerpoint/2010/main" val="2989796090"/>
              </p:ext>
            </p:extLst>
          </p:nvPr>
        </p:nvGraphicFramePr>
        <p:xfrm>
          <a:off x="337772" y="1126308"/>
          <a:ext cx="8468456" cy="29051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2" name="Graphic 11" descr="Checkmark with solid fill">
            <a:extLst>
              <a:ext uri="{FF2B5EF4-FFF2-40B4-BE49-F238E27FC236}">
                <a16:creationId xmlns:a16="http://schemas.microsoft.com/office/drawing/2014/main" id="{C20DD041-4EE7-3C4B-8F23-A211A643624F}"/>
              </a:ext>
            </a:extLst>
          </p:cNvPr>
          <p:cNvPicPr>
            <a:picLocks noChangeAspect="1"/>
          </p:cNvPicPr>
          <p:nvPr/>
        </p:nvPicPr>
        <p:blipFill>
          <a:blip r:embed="rId8">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1479883" y="1225135"/>
            <a:ext cx="454192" cy="454192"/>
          </a:xfrm>
          <a:prstGeom prst="rect">
            <a:avLst/>
          </a:prstGeom>
        </p:spPr>
      </p:pic>
      <p:pic>
        <p:nvPicPr>
          <p:cNvPr id="15" name="Graphic 14" descr="Checkmark with solid fill">
            <a:extLst>
              <a:ext uri="{FF2B5EF4-FFF2-40B4-BE49-F238E27FC236}">
                <a16:creationId xmlns:a16="http://schemas.microsoft.com/office/drawing/2014/main" id="{7CFB79A4-FDAC-6B4F-A525-5934AF5C576A}"/>
              </a:ext>
            </a:extLst>
          </p:cNvPr>
          <p:cNvPicPr>
            <a:picLocks noChangeAspect="1"/>
          </p:cNvPicPr>
          <p:nvPr/>
        </p:nvPicPr>
        <p:blipFill>
          <a:blip r:embed="rId8">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3194384" y="1215369"/>
            <a:ext cx="454192" cy="454192"/>
          </a:xfrm>
          <a:prstGeom prst="rect">
            <a:avLst/>
          </a:prstGeom>
        </p:spPr>
      </p:pic>
      <p:pic>
        <p:nvPicPr>
          <p:cNvPr id="16" name="Graphic 15" descr="Checkmark with solid fill">
            <a:extLst>
              <a:ext uri="{FF2B5EF4-FFF2-40B4-BE49-F238E27FC236}">
                <a16:creationId xmlns:a16="http://schemas.microsoft.com/office/drawing/2014/main" id="{9916F9EE-2E88-1848-A1C9-3E6AB5511DFD}"/>
              </a:ext>
            </a:extLst>
          </p:cNvPr>
          <p:cNvPicPr>
            <a:picLocks noChangeAspect="1"/>
          </p:cNvPicPr>
          <p:nvPr/>
        </p:nvPicPr>
        <p:blipFill>
          <a:blip r:embed="rId8">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4913396" y="1225134"/>
            <a:ext cx="454192" cy="454192"/>
          </a:xfrm>
          <a:prstGeom prst="rect">
            <a:avLst/>
          </a:prstGeom>
        </p:spPr>
      </p:pic>
      <p:pic>
        <p:nvPicPr>
          <p:cNvPr id="17" name="Graphic 16" descr="Checkmark with solid fill">
            <a:extLst>
              <a:ext uri="{FF2B5EF4-FFF2-40B4-BE49-F238E27FC236}">
                <a16:creationId xmlns:a16="http://schemas.microsoft.com/office/drawing/2014/main" id="{7AFD2C1A-F767-B842-A7CD-4B30FE171729}"/>
              </a:ext>
            </a:extLst>
          </p:cNvPr>
          <p:cNvPicPr>
            <a:picLocks noChangeAspect="1"/>
          </p:cNvPicPr>
          <p:nvPr/>
        </p:nvPicPr>
        <p:blipFill>
          <a:blip r:embed="rId8">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6632408" y="1225133"/>
            <a:ext cx="454192" cy="454192"/>
          </a:xfrm>
          <a:prstGeom prst="rect">
            <a:avLst/>
          </a:prstGeom>
        </p:spPr>
      </p:pic>
      <p:pic>
        <p:nvPicPr>
          <p:cNvPr id="18" name="Graphic 17" descr="Checkmark with solid fill">
            <a:extLst>
              <a:ext uri="{FF2B5EF4-FFF2-40B4-BE49-F238E27FC236}">
                <a16:creationId xmlns:a16="http://schemas.microsoft.com/office/drawing/2014/main" id="{784CC82B-B6A6-6F4C-9ED1-31CBEC63A215}"/>
              </a:ext>
            </a:extLst>
          </p:cNvPr>
          <p:cNvPicPr>
            <a:picLocks noChangeAspect="1"/>
          </p:cNvPicPr>
          <p:nvPr/>
        </p:nvPicPr>
        <p:blipFill>
          <a:blip r:embed="rId8">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8346909" y="1225134"/>
            <a:ext cx="454192" cy="454192"/>
          </a:xfrm>
          <a:prstGeom prst="rect">
            <a:avLst/>
          </a:prstGeom>
        </p:spPr>
      </p:pic>
    </p:spTree>
    <p:extLst>
      <p:ext uri="{BB962C8B-B14F-4D97-AF65-F5344CB8AC3E}">
        <p14:creationId xmlns:p14="http://schemas.microsoft.com/office/powerpoint/2010/main" val="234620605"/>
      </p:ext>
    </p:extLst>
  </p:cSld>
  <p:clrMapOvr>
    <a:masterClrMapping/>
  </p:clrMapOvr>
  <p:transition>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Table 8"/>
          <p:cNvGraphicFramePr>
            <a:graphicFrameLocks noGrp="1"/>
          </p:cNvGraphicFramePr>
          <p:nvPr>
            <p:extLst>
              <p:ext uri="{D42A27DB-BD31-4B8C-83A1-F6EECF244321}">
                <p14:modId xmlns:p14="http://schemas.microsoft.com/office/powerpoint/2010/main" val="2528032339"/>
              </p:ext>
            </p:extLst>
          </p:nvPr>
        </p:nvGraphicFramePr>
        <p:xfrm>
          <a:off x="354932" y="1220248"/>
          <a:ext cx="7972909" cy="3121170"/>
        </p:xfrm>
        <a:graphic>
          <a:graphicData uri="http://schemas.openxmlformats.org/drawingml/2006/table">
            <a:tbl>
              <a:tblPr>
                <a:tableStyleId>{5C22544A-7EE6-4342-B048-85BDC9FD1C3A}</a:tableStyleId>
              </a:tblPr>
              <a:tblGrid>
                <a:gridCol w="681357">
                  <a:extLst>
                    <a:ext uri="{9D8B030D-6E8A-4147-A177-3AD203B41FA5}">
                      <a16:colId xmlns:a16="http://schemas.microsoft.com/office/drawing/2014/main" val="20000"/>
                    </a:ext>
                  </a:extLst>
                </a:gridCol>
                <a:gridCol w="7291552">
                  <a:extLst>
                    <a:ext uri="{9D8B030D-6E8A-4147-A177-3AD203B41FA5}">
                      <a16:colId xmlns:a16="http://schemas.microsoft.com/office/drawing/2014/main" val="20001"/>
                    </a:ext>
                  </a:extLst>
                </a:gridCol>
              </a:tblGrid>
              <a:tr h="734270">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US" sz="1000" b="0" i="0" dirty="0">
                        <a:latin typeface="Calibri" panose="020F0502020204030204" pitchFamily="34" charset="0"/>
                      </a:endParaRPr>
                    </a:p>
                  </a:txBody>
                  <a:tcPr marL="68580" marR="68580" marT="34290" marB="34290" anchor="b">
                    <a:lnL w="12700" cmpd="sng">
                      <a:noFill/>
                    </a:lnL>
                    <a:lnR w="12700" cap="flat" cmpd="sng" algn="ctr">
                      <a:solidFill>
                        <a:schemeClr val="bg1"/>
                      </a:solidFill>
                      <a:prstDash val="solid"/>
                      <a:round/>
                      <a:headEnd type="none" w="med" len="med"/>
                      <a:tailEnd type="none" w="med" len="med"/>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400" b="1" i="0" u="none" strike="noStrike" kern="1200" cap="none" spc="0" normalizeH="0" baseline="0" noProof="0" dirty="0">
                          <a:ln>
                            <a:noFill/>
                          </a:ln>
                          <a:solidFill>
                            <a:schemeClr val="accent3"/>
                          </a:solidFill>
                          <a:effectLst/>
                          <a:uLnTx/>
                          <a:uFillTx/>
                          <a:latin typeface="Calibri" panose="020F0502020204030204" pitchFamily="34" charset="0"/>
                          <a:cs typeface="Calibri" panose="020F0502020204030204" pitchFamily="34" charset="0"/>
                        </a:rPr>
                        <a:t>Online Calculators </a:t>
                      </a:r>
                      <a:br>
                        <a:rPr kumimoji="0" lang="en-US" sz="1400" u="none" strike="noStrike" kern="1200" cap="none" spc="0" normalizeH="0" baseline="0" noProof="0" dirty="0">
                          <a:ln>
                            <a:noFill/>
                          </a:ln>
                          <a:solidFill>
                            <a:schemeClr val="accent3"/>
                          </a:solidFill>
                          <a:effectLst/>
                          <a:uLnTx/>
                          <a:uFillTx/>
                        </a:rPr>
                      </a:br>
                      <a:r>
                        <a:rPr kumimoji="0" lang="en-US" sz="1400" u="none" strike="noStrike" kern="1200" cap="none" spc="0" normalizeH="0" baseline="0" noProof="0" dirty="0">
                          <a:ln>
                            <a:noFill/>
                          </a:ln>
                          <a:solidFill>
                            <a:schemeClr val="accent3"/>
                          </a:solidFill>
                          <a:effectLst/>
                          <a:uLnTx/>
                          <a:uFillTx/>
                        </a:rPr>
                        <a:t>What will your pension and/or social security benefit be?</a:t>
                      </a:r>
                      <a:endParaRPr lang="en-US" sz="1000" dirty="0">
                        <a:solidFill>
                          <a:schemeClr val="accent3"/>
                        </a:solidFill>
                      </a:endParaRPr>
                    </a:p>
                  </a:txBody>
                  <a:tcPr marL="68580" marR="68580" marT="34290" marB="3429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740980">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1400" b="0" i="0" u="none" strike="noStrike" kern="1200" cap="none" spc="0" normalizeH="0" baseline="0" noProof="0" dirty="0">
                        <a:ln>
                          <a:noFill/>
                        </a:ln>
                        <a:solidFill>
                          <a:srgbClr val="477388"/>
                        </a:solidFill>
                        <a:effectLst/>
                        <a:uLnTx/>
                        <a:uFillTx/>
                        <a:latin typeface="Calibri" panose="020F0502020204030204" pitchFamily="34" charset="0"/>
                        <a:ea typeface="+mn-ea"/>
                        <a:cs typeface="Calibri" panose="020F0502020204030204" pitchFamily="34" charset="0"/>
                      </a:endParaRPr>
                    </a:p>
                  </a:txBody>
                  <a:tcPr marL="68580" marR="68580" marT="34290" marB="34290" anchor="b">
                    <a:lnL w="12700" cmpd="sng">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400" b="1" i="0" u="none" strike="noStrike" kern="1200" cap="none" spc="0" normalizeH="0" baseline="0" noProof="0" dirty="0">
                          <a:ln>
                            <a:noFill/>
                          </a:ln>
                          <a:solidFill>
                            <a:schemeClr val="accent3"/>
                          </a:solidFill>
                          <a:effectLst/>
                          <a:uLnTx/>
                          <a:uFillTx/>
                          <a:latin typeface="Calibri" panose="020F0502020204030204" pitchFamily="34" charset="0"/>
                          <a:cs typeface="Calibri" panose="020F0502020204030204" pitchFamily="34" charset="0"/>
                        </a:rPr>
                        <a:t>Income Gap Report</a:t>
                      </a:r>
                      <a:br>
                        <a:rPr kumimoji="0" lang="en-US" sz="1400" b="0" i="0" u="none" strike="noStrike" kern="1200" cap="none" spc="0" normalizeH="0" baseline="0" noProof="0" dirty="0">
                          <a:ln>
                            <a:noFill/>
                          </a:ln>
                          <a:solidFill>
                            <a:schemeClr val="accent3"/>
                          </a:solidFill>
                          <a:effectLst/>
                          <a:uLnTx/>
                          <a:uFillTx/>
                          <a:latin typeface="Calibri" panose="020F0502020204030204" pitchFamily="34" charset="0"/>
                        </a:rPr>
                      </a:br>
                      <a:r>
                        <a:rPr kumimoji="0" lang="en-US" sz="1400" b="0"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rPr>
                        <a:t>Are there any potential income gaps in your retirement plan?</a:t>
                      </a:r>
                    </a:p>
                  </a:txBody>
                  <a:tcPr marL="68580" marR="68580" marT="34290" marB="3429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822960">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1400" b="0" i="0" u="none" strike="noStrike" kern="1200" cap="none" spc="0" normalizeH="0" baseline="0" noProof="0" dirty="0">
                        <a:ln>
                          <a:noFill/>
                        </a:ln>
                        <a:solidFill>
                          <a:srgbClr val="477388"/>
                        </a:solidFill>
                        <a:effectLst/>
                        <a:uLnTx/>
                        <a:uFillTx/>
                        <a:latin typeface="Calibri" panose="020F0502020204030204" pitchFamily="34" charset="0"/>
                        <a:ea typeface="+mn-ea"/>
                        <a:cs typeface="Calibri" panose="020F0502020204030204" pitchFamily="34" charset="0"/>
                      </a:endParaRPr>
                    </a:p>
                  </a:txBody>
                  <a:tcPr marL="68580" marR="68580" marT="34290" marB="34290" anchor="b">
                    <a:lnL w="12700" cmpd="sng">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400" b="1" i="0" u="none" strike="noStrike" kern="1200" cap="none" spc="0" normalizeH="0" baseline="0" noProof="0" dirty="0">
                          <a:ln>
                            <a:noFill/>
                          </a:ln>
                          <a:solidFill>
                            <a:schemeClr val="accent3"/>
                          </a:solidFill>
                          <a:effectLst/>
                          <a:uLnTx/>
                          <a:uFillTx/>
                          <a:latin typeface="Calibri" panose="020F0502020204030204" pitchFamily="34" charset="0"/>
                          <a:cs typeface="Calibri" panose="020F0502020204030204" pitchFamily="34" charset="0"/>
                        </a:rPr>
                        <a:t>Paycheck Analysis Report</a:t>
                      </a:r>
                      <a:br>
                        <a:rPr kumimoji="0" lang="en-US" sz="1400" b="0" i="0" u="none" strike="noStrike" kern="1200" cap="none" spc="0" normalizeH="0" baseline="0" noProof="0" dirty="0">
                          <a:ln>
                            <a:noFill/>
                          </a:ln>
                          <a:solidFill>
                            <a:schemeClr val="accent3"/>
                          </a:solidFill>
                          <a:effectLst/>
                          <a:uLnTx/>
                          <a:uFillTx/>
                          <a:latin typeface="Calibri" panose="020F0502020204030204" pitchFamily="34" charset="0"/>
                        </a:rPr>
                      </a:br>
                      <a:r>
                        <a:rPr kumimoji="0" lang="en-US" sz="1400" b="0"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rPr>
                        <a:t>Think you can’t contribute more? Have your financial professional run a </a:t>
                      </a:r>
                      <a:br>
                        <a:rPr kumimoji="0" lang="en-US" sz="1400" b="0"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rPr>
                      </a:br>
                      <a:r>
                        <a:rPr kumimoji="0" lang="en-US" sz="1400" b="0"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rPr>
                        <a:t>paycheck analysis report. You might be surprised.</a:t>
                      </a:r>
                    </a:p>
                  </a:txBody>
                  <a:tcPr marL="68580" marR="68580" marT="34290" marB="3429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822960">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1400" b="0" i="0" u="none" strike="noStrike" kern="1200" cap="none" spc="0" normalizeH="0" baseline="0" noProof="0" dirty="0">
                        <a:ln>
                          <a:noFill/>
                        </a:ln>
                        <a:solidFill>
                          <a:srgbClr val="477388"/>
                        </a:solidFill>
                        <a:effectLst/>
                        <a:uLnTx/>
                        <a:uFillTx/>
                        <a:latin typeface="Calibri" panose="020F0502020204030204" pitchFamily="34" charset="0"/>
                        <a:ea typeface="+mn-ea"/>
                        <a:cs typeface="Calibri" panose="020F0502020204030204" pitchFamily="34" charset="0"/>
                      </a:endParaRPr>
                    </a:p>
                  </a:txBody>
                  <a:tcPr marL="68580" marR="68580" marT="34290" marB="34290" anchor="b">
                    <a:lnL w="12700" cmpd="sng">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400" b="1" i="0" u="none" strike="noStrike" kern="1200" cap="none" spc="0" normalizeH="0" baseline="0" noProof="0" dirty="0">
                          <a:ln>
                            <a:noFill/>
                          </a:ln>
                          <a:solidFill>
                            <a:schemeClr val="accent3"/>
                          </a:solidFill>
                          <a:effectLst/>
                          <a:uLnTx/>
                          <a:uFillTx/>
                          <a:latin typeface="Calibri" panose="020F0502020204030204" pitchFamily="34" charset="0"/>
                          <a:cs typeface="Calibri" panose="020F0502020204030204" pitchFamily="34" charset="0"/>
                        </a:rPr>
                        <a:t>Income and Spending Strategy </a:t>
                      </a:r>
                      <a:br>
                        <a:rPr kumimoji="0" lang="en-US" sz="1400" u="none" strike="noStrike" kern="1200" cap="none" spc="0" normalizeH="0" baseline="0" noProof="0" dirty="0">
                          <a:ln>
                            <a:noFill/>
                          </a:ln>
                          <a:solidFill>
                            <a:schemeClr val="accent3"/>
                          </a:solidFill>
                          <a:effectLst/>
                          <a:uLnTx/>
                          <a:uFillTx/>
                        </a:rPr>
                      </a:br>
                      <a:r>
                        <a:rPr kumimoji="0" lang="en-US" sz="1400" b="0"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rPr>
                        <a:t>How are you going to start taking income in retirement? Talk to your financial professional </a:t>
                      </a:r>
                      <a:br>
                        <a:rPr kumimoji="0" lang="en-US" sz="1400" b="0"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rPr>
                      </a:br>
                      <a:r>
                        <a:rPr kumimoji="0" lang="en-US" sz="1400" b="0"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rPr>
                        <a:t>to develop a plan.</a:t>
                      </a:r>
                    </a:p>
                  </a:txBody>
                  <a:tcPr marL="68580" marR="68580" marT="34290" marB="3429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bl>
          </a:graphicData>
        </a:graphic>
      </p:graphicFrame>
      <p:sp>
        <p:nvSpPr>
          <p:cNvPr id="2" name="Title 1"/>
          <p:cNvSpPr>
            <a:spLocks noGrp="1"/>
          </p:cNvSpPr>
          <p:nvPr>
            <p:ph type="title"/>
          </p:nvPr>
        </p:nvSpPr>
        <p:spPr/>
        <p:txBody>
          <a:bodyPr>
            <a:normAutofit/>
          </a:bodyPr>
          <a:lstStyle/>
          <a:p>
            <a:r>
              <a:rPr lang="en-US" dirty="0">
                <a:latin typeface="Calibri" panose="020F0502020204030204" pitchFamily="34" charset="0"/>
                <a:cs typeface="Calibri" panose="020F0502020204030204" pitchFamily="34" charset="0"/>
              </a:rPr>
              <a:t>Tools available to you:</a:t>
            </a:r>
          </a:p>
        </p:txBody>
      </p:sp>
      <p:sp>
        <p:nvSpPr>
          <p:cNvPr id="7" name="Text Placeholder 6"/>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a:t>47-10780-30</a:t>
            </a:r>
            <a:endParaRPr lang="en-US" dirty="0"/>
          </a:p>
        </p:txBody>
      </p:sp>
      <p:sp>
        <p:nvSpPr>
          <p:cNvPr id="5" name="Date Placeholder 4"/>
          <p:cNvSpPr>
            <a:spLocks noGrp="1"/>
          </p:cNvSpPr>
          <p:nvPr>
            <p:ph type="dt" sz="half" idx="2"/>
          </p:nvPr>
        </p:nvSpPr>
        <p:spPr/>
        <p:txBody>
          <a:bodyPr/>
          <a:lstStyle/>
          <a:p>
            <a:pPr algn="ctr"/>
            <a:r>
              <a:rPr lang="en-US"/>
              <a:t>2024/11/14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34</a:t>
            </a:fld>
            <a:endParaRPr lang="en-US" dirty="0"/>
          </a:p>
        </p:txBody>
      </p:sp>
      <p:pic>
        <p:nvPicPr>
          <p:cNvPr id="1026" name="Picture 2" descr="\\sbgcommon\sys\DEPTS\Marcomm\Flesher\2018 Rebrand\Icons\Calculator.pn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47387" y="1387279"/>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sbgcommon\sys\DEPTS\Marcomm\Flesher\2018 Rebrand\Icons\Portfolio.pn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64513" y="3711276"/>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a:ext>
            </a:extLst>
          </a:blip>
          <a:stretch>
            <a:fillRect/>
          </a:stretch>
        </p:blipFill>
        <p:spPr bwMode="auto">
          <a:xfrm>
            <a:off x="470435" y="2934510"/>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p:cNvPicPr>
            <a:picLocks noChangeAspect="1" noChangeArrowheads="1"/>
          </p:cNvPicPr>
          <p:nvPr/>
        </p:nvPicPr>
        <p:blipFill>
          <a:blip r:embed="rId6">
            <a:extLst>
              <a:ext uri="{28A0092B-C50C-407E-A947-70E740481C1C}">
                <a14:useLocalDpi xmlns:a14="http://schemas.microsoft.com/office/drawing/2010/main"/>
              </a:ext>
            </a:extLst>
          </a:blip>
          <a:stretch>
            <a:fillRect/>
          </a:stretch>
        </p:blipFill>
        <p:spPr bwMode="auto">
          <a:xfrm>
            <a:off x="464513" y="2142361"/>
            <a:ext cx="457200" cy="419100"/>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7"/>
          <p:cNvGrpSpPr/>
          <p:nvPr/>
        </p:nvGrpSpPr>
        <p:grpSpPr>
          <a:xfrm>
            <a:off x="382019" y="1987458"/>
            <a:ext cx="7800975" cy="2356527"/>
            <a:chOff x="609600" y="2797629"/>
            <a:chExt cx="10401300" cy="3142036"/>
          </a:xfrm>
        </p:grpSpPr>
        <p:cxnSp>
          <p:nvCxnSpPr>
            <p:cNvPr id="10" name="Straight Connector 9"/>
            <p:cNvCxnSpPr/>
            <p:nvPr/>
          </p:nvCxnSpPr>
          <p:spPr>
            <a:xfrm>
              <a:off x="609600" y="2797629"/>
              <a:ext cx="10401300" cy="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26034" y="3755614"/>
              <a:ext cx="10339905" cy="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655273" y="4822415"/>
              <a:ext cx="10339905" cy="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626034" y="5939665"/>
              <a:ext cx="10339905" cy="0"/>
            </a:xfrm>
            <a:prstGeom prst="line">
              <a:avLst/>
            </a:prstGeom>
            <a:ln w="22225"/>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10681296"/>
      </p:ext>
    </p:extLst>
  </p:cSld>
  <p:clrMapOvr>
    <a:masterClrMapping/>
  </p:clrMapOvr>
  <p:transition>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latin typeface="Calibri" panose="020F0502020204030204" pitchFamily="34" charset="0"/>
                <a:cs typeface="Calibri" panose="020F0502020204030204" pitchFamily="34" charset="0"/>
              </a:rPr>
              <a:t>Summary</a:t>
            </a:r>
          </a:p>
        </p:txBody>
      </p:sp>
      <p:sp>
        <p:nvSpPr>
          <p:cNvPr id="15" name="Content Placeholder 7"/>
          <p:cNvSpPr>
            <a:spLocks noGrp="1"/>
          </p:cNvSpPr>
          <p:nvPr>
            <p:ph idx="1"/>
          </p:nvPr>
        </p:nvSpPr>
        <p:spPr/>
        <p:txBody>
          <a:bodyPr>
            <a:noAutofit/>
          </a:bodyPr>
          <a:lstStyle/>
          <a:p>
            <a:pPr marL="0" indent="0">
              <a:buNone/>
            </a:pPr>
            <a:endParaRPr lang="en-US" sz="1350" dirty="0"/>
          </a:p>
          <a:p>
            <a:pPr marL="0" indent="0">
              <a:buNone/>
            </a:pPr>
            <a:endParaRPr lang="en-US" sz="1350" dirty="0"/>
          </a:p>
          <a:p>
            <a:pPr marL="0" indent="0">
              <a:buNone/>
            </a:pPr>
            <a:endParaRPr lang="en-US" sz="1350" dirty="0"/>
          </a:p>
          <a:p>
            <a:pPr marL="0" indent="0">
              <a:buNone/>
            </a:pPr>
            <a:endParaRPr lang="en-US" sz="1350" dirty="0"/>
          </a:p>
          <a:p>
            <a:pPr marL="0" indent="0">
              <a:buNone/>
            </a:pPr>
            <a:endParaRPr lang="en-US" sz="1350" dirty="0"/>
          </a:p>
        </p:txBody>
      </p:sp>
      <p:sp>
        <p:nvSpPr>
          <p:cNvPr id="7" name="Text Placeholder 6"/>
          <p:cNvSpPr>
            <a:spLocks noGrp="1"/>
          </p:cNvSpPr>
          <p:nvPr>
            <p:ph type="body" sz="quarter" idx="12"/>
          </p:nvPr>
        </p:nvSpPr>
        <p:spPr/>
        <p:txBody>
          <a:bodyPr/>
          <a:lstStyle/>
          <a:p>
            <a:endParaRPr lang="en-US" dirty="0"/>
          </a:p>
        </p:txBody>
      </p:sp>
      <p:sp>
        <p:nvSpPr>
          <p:cNvPr id="3" name="Text Placeholder 2">
            <a:extLst>
              <a:ext uri="{FF2B5EF4-FFF2-40B4-BE49-F238E27FC236}">
                <a16:creationId xmlns:a16="http://schemas.microsoft.com/office/drawing/2014/main" id="{ACD14414-A534-E747-B5C9-B98EF0ED4BB4}"/>
              </a:ext>
            </a:extLst>
          </p:cNvPr>
          <p:cNvSpPr>
            <a:spLocks noGrp="1"/>
          </p:cNvSpPr>
          <p:nvPr>
            <p:ph type="body" sz="quarter" idx="13"/>
          </p:nvPr>
        </p:nvSpPr>
        <p:spPr/>
        <p:txBody>
          <a:bodyPr>
            <a:normAutofit/>
          </a:bodyPr>
          <a:lstStyle/>
          <a:p>
            <a:r>
              <a:rPr lang="en-US" dirty="0">
                <a:solidFill>
                  <a:schemeClr val="tx2"/>
                </a:solidFill>
              </a:rPr>
              <a:t>Regardless of the path you’re on, you can take control of your personal financial journey.</a:t>
            </a:r>
          </a:p>
        </p:txBody>
      </p:sp>
      <p:sp>
        <p:nvSpPr>
          <p:cNvPr id="4" name="Footer Placeholder 3"/>
          <p:cNvSpPr>
            <a:spLocks noGrp="1"/>
          </p:cNvSpPr>
          <p:nvPr>
            <p:ph type="ftr" sz="quarter" idx="3"/>
          </p:nvPr>
        </p:nvSpPr>
        <p:spPr/>
        <p:txBody>
          <a:bodyPr/>
          <a:lstStyle/>
          <a:p>
            <a:r>
              <a:rPr lang="en-US"/>
              <a:t>47-10780-30</a:t>
            </a:r>
            <a:endParaRPr lang="en-US" dirty="0"/>
          </a:p>
        </p:txBody>
      </p:sp>
      <p:sp>
        <p:nvSpPr>
          <p:cNvPr id="5" name="Date Placeholder 4"/>
          <p:cNvSpPr>
            <a:spLocks noGrp="1"/>
          </p:cNvSpPr>
          <p:nvPr>
            <p:ph type="dt" sz="half" idx="2"/>
          </p:nvPr>
        </p:nvSpPr>
        <p:spPr/>
        <p:txBody>
          <a:bodyPr/>
          <a:lstStyle/>
          <a:p>
            <a:r>
              <a:rPr lang="en-US"/>
              <a:t>2024/11/14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35</a:t>
            </a:fld>
            <a:endParaRPr lang="en-US" dirty="0"/>
          </a:p>
        </p:txBody>
      </p:sp>
      <p:pic>
        <p:nvPicPr>
          <p:cNvPr id="9" name="Picture 8">
            <a:extLst>
              <a:ext uri="{FF2B5EF4-FFF2-40B4-BE49-F238E27FC236}">
                <a16:creationId xmlns:a16="http://schemas.microsoft.com/office/drawing/2014/main" id="{A814FD34-309B-4D4D-A693-4C28C5BA431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64045" y="1918325"/>
            <a:ext cx="2159229" cy="1461035"/>
          </a:xfrm>
          <a:prstGeom prst="rect">
            <a:avLst/>
          </a:prstGeom>
        </p:spPr>
      </p:pic>
      <p:pic>
        <p:nvPicPr>
          <p:cNvPr id="12" name="Picture 11">
            <a:extLst>
              <a:ext uri="{FF2B5EF4-FFF2-40B4-BE49-F238E27FC236}">
                <a16:creationId xmlns:a16="http://schemas.microsoft.com/office/drawing/2014/main" id="{7091FAE1-B4FE-6845-8D75-8EADF5EEE25D}"/>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294311" y="1918391"/>
            <a:ext cx="2107511" cy="1461035"/>
          </a:xfrm>
          <a:prstGeom prst="rect">
            <a:avLst/>
          </a:prstGeom>
        </p:spPr>
      </p:pic>
      <p:pic>
        <p:nvPicPr>
          <p:cNvPr id="20" name="Picture 19">
            <a:extLst>
              <a:ext uri="{FF2B5EF4-FFF2-40B4-BE49-F238E27FC236}">
                <a16:creationId xmlns:a16="http://schemas.microsoft.com/office/drawing/2014/main" id="{DECF56E8-0867-3B4B-A5C0-01184D9A780E}"/>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5859087" y="1901426"/>
            <a:ext cx="2185088" cy="1461035"/>
          </a:xfrm>
          <a:prstGeom prst="rect">
            <a:avLst/>
          </a:prstGeom>
        </p:spPr>
      </p:pic>
      <p:sp>
        <p:nvSpPr>
          <p:cNvPr id="21" name="Rectangle 20">
            <a:extLst>
              <a:ext uri="{FF2B5EF4-FFF2-40B4-BE49-F238E27FC236}">
                <a16:creationId xmlns:a16="http://schemas.microsoft.com/office/drawing/2014/main" id="{B0A07F30-74F9-0344-A1A8-2A2E643EAF4F}"/>
              </a:ext>
            </a:extLst>
          </p:cNvPr>
          <p:cNvSpPr/>
          <p:nvPr/>
        </p:nvSpPr>
        <p:spPr>
          <a:xfrm>
            <a:off x="622934" y="3319895"/>
            <a:ext cx="2200340" cy="715837"/>
          </a:xfrm>
          <a:prstGeom prst="rect">
            <a:avLst/>
          </a:prstGeom>
        </p:spPr>
        <p:txBody>
          <a:bodyPr wrap="square">
            <a:spAutoFit/>
          </a:bodyPr>
          <a:lstStyle/>
          <a:p>
            <a:pPr algn="ctr"/>
            <a:r>
              <a:rPr lang="en-US" sz="1013" b="1" dirty="0">
                <a:solidFill>
                  <a:schemeClr val="accent3"/>
                </a:solidFill>
                <a:latin typeface="Calibri" panose="020F0502020204030204" pitchFamily="34" charset="0"/>
                <a:cs typeface="Calibri" panose="020F0502020204030204" pitchFamily="34" charset="0"/>
              </a:rPr>
              <a:t>Start Your Journey. </a:t>
            </a:r>
            <a:br>
              <a:rPr lang="en-US" sz="1013" i="1" dirty="0">
                <a:solidFill>
                  <a:schemeClr val="accent3"/>
                </a:solidFill>
                <a:latin typeface="Calibri" panose="020F0502020204030204" pitchFamily="34" charset="0"/>
                <a:cs typeface="Calibri" panose="020F0502020204030204" pitchFamily="34" charset="0"/>
              </a:rPr>
            </a:br>
            <a:r>
              <a:rPr lang="en-US" sz="1013" dirty="0">
                <a:solidFill>
                  <a:schemeClr val="accent3"/>
                </a:solidFill>
                <a:latin typeface="Calibri" panose="020F0502020204030204" pitchFamily="34" charset="0"/>
                <a:cs typeface="Calibri" panose="020F0502020204030204" pitchFamily="34" charset="0"/>
              </a:rPr>
              <a:t>Start to save now and leverage the power of </a:t>
            </a:r>
            <a:br>
              <a:rPr lang="en-US" sz="1013" dirty="0">
                <a:solidFill>
                  <a:schemeClr val="accent3"/>
                </a:solidFill>
                <a:latin typeface="Calibri" panose="020F0502020204030204" pitchFamily="34" charset="0"/>
                <a:cs typeface="Calibri" panose="020F0502020204030204" pitchFamily="34" charset="0"/>
              </a:rPr>
            </a:br>
            <a:r>
              <a:rPr lang="en-US" sz="1013" dirty="0">
                <a:solidFill>
                  <a:schemeClr val="accent3"/>
                </a:solidFill>
                <a:latin typeface="Calibri" panose="020F0502020204030204" pitchFamily="34" charset="0"/>
                <a:cs typeface="Calibri" panose="020F0502020204030204" pitchFamily="34" charset="0"/>
              </a:rPr>
              <a:t>tax-deferral accounts.</a:t>
            </a:r>
          </a:p>
        </p:txBody>
      </p:sp>
      <p:sp>
        <p:nvSpPr>
          <p:cNvPr id="22" name="TextBox 21">
            <a:extLst>
              <a:ext uri="{FF2B5EF4-FFF2-40B4-BE49-F238E27FC236}">
                <a16:creationId xmlns:a16="http://schemas.microsoft.com/office/drawing/2014/main" id="{1B7578CB-C9AD-1D44-9D41-371AEC797E5D}"/>
              </a:ext>
            </a:extLst>
          </p:cNvPr>
          <p:cNvSpPr txBox="1"/>
          <p:nvPr/>
        </p:nvSpPr>
        <p:spPr>
          <a:xfrm>
            <a:off x="3059218" y="3332728"/>
            <a:ext cx="2577697" cy="715837"/>
          </a:xfrm>
          <a:prstGeom prst="rect">
            <a:avLst/>
          </a:prstGeom>
          <a:noFill/>
        </p:spPr>
        <p:txBody>
          <a:bodyPr wrap="square" rtlCol="0">
            <a:spAutoFit/>
          </a:bodyPr>
          <a:lstStyle/>
          <a:p>
            <a:pPr algn="ctr"/>
            <a:r>
              <a:rPr lang="en-US" sz="1013" b="1" dirty="0">
                <a:solidFill>
                  <a:schemeClr val="accent3"/>
                </a:solidFill>
                <a:latin typeface="Calibri" panose="020F0502020204030204" pitchFamily="34" charset="0"/>
                <a:cs typeface="Calibri" panose="020F0502020204030204" pitchFamily="34" charset="0"/>
              </a:rPr>
              <a:t>Move Forward.</a:t>
            </a:r>
            <a:br>
              <a:rPr lang="en-US" sz="1013" i="1" dirty="0">
                <a:solidFill>
                  <a:schemeClr val="accent3"/>
                </a:solidFill>
                <a:latin typeface="Calibri" panose="020F0502020204030204" pitchFamily="34" charset="0"/>
                <a:cs typeface="Calibri" panose="020F0502020204030204" pitchFamily="34" charset="0"/>
              </a:rPr>
            </a:br>
            <a:r>
              <a:rPr lang="en-US" sz="1013" dirty="0">
                <a:solidFill>
                  <a:schemeClr val="accent3"/>
                </a:solidFill>
                <a:latin typeface="Calibri" panose="020F0502020204030204" pitchFamily="34" charset="0"/>
                <a:cs typeface="Calibri" panose="020F0502020204030204" pitchFamily="34" charset="0"/>
              </a:rPr>
              <a:t>Understand your pension benefit and adjust your strategy now to reach your retirement goals.</a:t>
            </a:r>
          </a:p>
        </p:txBody>
      </p:sp>
      <p:sp>
        <p:nvSpPr>
          <p:cNvPr id="23" name="Rectangle 22">
            <a:extLst>
              <a:ext uri="{FF2B5EF4-FFF2-40B4-BE49-F238E27FC236}">
                <a16:creationId xmlns:a16="http://schemas.microsoft.com/office/drawing/2014/main" id="{AC9062C8-BA41-6D46-A7DB-E1941BEC9B0F}"/>
              </a:ext>
            </a:extLst>
          </p:cNvPr>
          <p:cNvSpPr/>
          <p:nvPr/>
        </p:nvSpPr>
        <p:spPr>
          <a:xfrm>
            <a:off x="5872858" y="3379360"/>
            <a:ext cx="2290436" cy="715837"/>
          </a:xfrm>
          <a:prstGeom prst="rect">
            <a:avLst/>
          </a:prstGeom>
        </p:spPr>
        <p:txBody>
          <a:bodyPr wrap="square">
            <a:spAutoFit/>
          </a:bodyPr>
          <a:lstStyle/>
          <a:p>
            <a:pPr algn="ctr"/>
            <a:r>
              <a:rPr lang="en-US" sz="1013" b="1" dirty="0">
                <a:solidFill>
                  <a:schemeClr val="accent3"/>
                </a:solidFill>
                <a:latin typeface="Calibri" panose="020F0502020204030204" pitchFamily="34" charset="0"/>
                <a:cs typeface="Calibri" panose="020F0502020204030204" pitchFamily="34" charset="0"/>
              </a:rPr>
              <a:t>Reach the Summit.</a:t>
            </a:r>
            <a:br>
              <a:rPr lang="en-US" sz="1013" i="1" dirty="0">
                <a:solidFill>
                  <a:schemeClr val="accent3"/>
                </a:solidFill>
                <a:latin typeface="Calibri" panose="020F0502020204030204" pitchFamily="34" charset="0"/>
                <a:cs typeface="Calibri" panose="020F0502020204030204" pitchFamily="34" charset="0"/>
              </a:rPr>
            </a:br>
            <a:r>
              <a:rPr lang="en-US" sz="1013" dirty="0">
                <a:solidFill>
                  <a:schemeClr val="accent3"/>
                </a:solidFill>
                <a:latin typeface="Calibri" panose="020F0502020204030204" pitchFamily="34" charset="0"/>
                <a:cs typeface="Calibri" panose="020F0502020204030204" pitchFamily="34" charset="0"/>
              </a:rPr>
              <a:t>Develop a strategy to maximize your income to meet your ever-changing needs throughout retirement.</a:t>
            </a:r>
          </a:p>
        </p:txBody>
      </p:sp>
    </p:spTree>
    <p:extLst>
      <p:ext uri="{BB962C8B-B14F-4D97-AF65-F5344CB8AC3E}">
        <p14:creationId xmlns:p14="http://schemas.microsoft.com/office/powerpoint/2010/main" val="3800414859"/>
      </p:ext>
    </p:extLst>
  </p:cSld>
  <p:clrMapOvr>
    <a:masterClrMapping/>
  </p:clrMapOvr>
  <p:transition>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p:cNvPicPr>
            <a:picLocks noGrp="1" noChangeAspect="1"/>
          </p:cNvPicPr>
          <p:nvPr>
            <p:ph type="pic" sz="quarter" idx="12"/>
          </p:nvPr>
        </p:nvPicPr>
        <p:blipFill rotWithShape="1">
          <a:blip r:embed="rId3" cstate="screen">
            <a:extLst>
              <a:ext uri="{28A0092B-C50C-407E-A947-70E740481C1C}">
                <a14:useLocalDpi xmlns:a14="http://schemas.microsoft.com/office/drawing/2010/main"/>
              </a:ext>
            </a:extLst>
          </a:blip>
          <a:srcRect/>
          <a:stretch/>
        </p:blipFill>
        <p:spPr>
          <a:xfrm>
            <a:off x="1" y="7145"/>
            <a:ext cx="9144000" cy="3105149"/>
          </a:xfrm>
          <a:prstGeom prst="rect">
            <a:avLst/>
          </a:prstGeom>
        </p:spPr>
      </p:pic>
      <p:sp>
        <p:nvSpPr>
          <p:cNvPr id="2" name="Title 1"/>
          <p:cNvSpPr>
            <a:spLocks noGrp="1"/>
          </p:cNvSpPr>
          <p:nvPr>
            <p:ph type="title"/>
          </p:nvPr>
        </p:nvSpPr>
        <p:spPr>
          <a:xfrm>
            <a:off x="410337" y="3504076"/>
            <a:ext cx="8323326" cy="994172"/>
          </a:xfrm>
        </p:spPr>
        <p:txBody>
          <a:bodyPr>
            <a:noAutofit/>
          </a:bodyPr>
          <a:lstStyle/>
          <a:p>
            <a:pPr>
              <a:lnSpc>
                <a:spcPct val="100000"/>
              </a:lnSpc>
              <a:spcBef>
                <a:spcPts val="900"/>
              </a:spcBef>
            </a:pPr>
            <a:r>
              <a:rPr lang="en-US" sz="1400" b="1" dirty="0">
                <a:latin typeface="Calibri" panose="020F0502020204030204" pitchFamily="34" charset="0"/>
                <a:cs typeface="Calibri" panose="020F0502020204030204" pitchFamily="34" charset="0"/>
              </a:rPr>
              <a:t>Our Promise: </a:t>
            </a:r>
            <a:r>
              <a:rPr lang="en-US" sz="1400" dirty="0">
                <a:latin typeface="Calibri" panose="020F0502020204030204" pitchFamily="34" charset="0"/>
                <a:cs typeface="Calibri" panose="020F0502020204030204" pitchFamily="34" charset="0"/>
              </a:rPr>
              <a:t>Helping our clients </a:t>
            </a:r>
            <a:r>
              <a:rPr lang="en-US" sz="1400" i="1" dirty="0">
                <a:latin typeface="Calibri" panose="020F0502020204030204" pitchFamily="34" charset="0"/>
                <a:cs typeface="Calibri" panose="020F0502020204030204" pitchFamily="34" charset="0"/>
              </a:rPr>
              <a:t>To and Through Retirement</a:t>
            </a:r>
            <a:r>
              <a:rPr lang="en-US" sz="1400" i="1" baseline="30000" dirty="0">
                <a:latin typeface="Calibri" panose="020F0502020204030204" pitchFamily="34" charset="0"/>
                <a:cs typeface="Calibri" panose="020F0502020204030204" pitchFamily="34" charset="0"/>
              </a:rPr>
              <a:t>®</a:t>
            </a:r>
            <a:r>
              <a:rPr lang="en-US" sz="1400" i="1" dirty="0">
                <a:latin typeface="Calibri" panose="020F0502020204030204" pitchFamily="34" charset="0"/>
                <a:cs typeface="Calibri" panose="020F0502020204030204" pitchFamily="34" charset="0"/>
              </a:rPr>
              <a:t>.</a:t>
            </a:r>
            <a:br>
              <a:rPr lang="en-US" sz="1400" i="1" dirty="0">
                <a:latin typeface="Calibri" panose="020F0502020204030204" pitchFamily="34" charset="0"/>
                <a:cs typeface="Calibri" panose="020F0502020204030204" pitchFamily="34" charset="0"/>
              </a:rPr>
            </a:br>
            <a:r>
              <a:rPr lang="en-US" sz="1400" b="1" dirty="0">
                <a:latin typeface="Calibri" panose="020F0502020204030204" pitchFamily="34" charset="0"/>
                <a:cs typeface="Calibri" panose="020F0502020204030204" pitchFamily="34" charset="0"/>
              </a:rPr>
              <a:t>Our Mission: </a:t>
            </a:r>
            <a:r>
              <a:rPr lang="en-US" sz="1400" dirty="0">
                <a:latin typeface="Calibri" panose="020F0502020204030204" pitchFamily="34" charset="0"/>
                <a:cs typeface="Calibri" panose="020F0502020204030204" pitchFamily="34" charset="0"/>
              </a:rPr>
              <a:t>Since 1892, Security Benefit has believed everyone deserves an opportunity to achieve financial security. We deliver innovative retirement solutions to individuals and families across America to help them build strong futures now and for generations to come.</a:t>
            </a:r>
            <a:br>
              <a:rPr lang="en-US" sz="1400" dirty="0">
                <a:latin typeface="Calibri" panose="020F0502020204030204" pitchFamily="34" charset="0"/>
                <a:cs typeface="Calibri" panose="020F0502020204030204" pitchFamily="34" charset="0"/>
              </a:rPr>
            </a:br>
            <a:endParaRPr lang="en-US" sz="1400" dirty="0">
              <a:latin typeface="Calibri" panose="020F0502020204030204" pitchFamily="34" charset="0"/>
              <a:cs typeface="Calibri" panose="020F0502020204030204" pitchFamily="34" charset="0"/>
            </a:endParaRPr>
          </a:p>
        </p:txBody>
      </p:sp>
      <p:sp>
        <p:nvSpPr>
          <p:cNvPr id="4" name="Text Placeholder 3">
            <a:extLst>
              <a:ext uri="{FF2B5EF4-FFF2-40B4-BE49-F238E27FC236}">
                <a16:creationId xmlns:a16="http://schemas.microsoft.com/office/drawing/2014/main" id="{A68C26A2-8D2F-5441-B9F7-DEE4F0B50708}"/>
              </a:ext>
            </a:extLst>
          </p:cNvPr>
          <p:cNvSpPr>
            <a:spLocks noGrp="1"/>
          </p:cNvSpPr>
          <p:nvPr>
            <p:ph type="body" sz="quarter" idx="13"/>
          </p:nvPr>
        </p:nvSpPr>
        <p:spPr/>
        <p:txBody>
          <a:bodyPr/>
          <a:lstStyle/>
          <a:p>
            <a:endParaRPr lang="en-US" dirty="0"/>
          </a:p>
        </p:txBody>
      </p:sp>
      <p:sp>
        <p:nvSpPr>
          <p:cNvPr id="3" name="Footer Placeholder 2"/>
          <p:cNvSpPr>
            <a:spLocks noGrp="1"/>
          </p:cNvSpPr>
          <p:nvPr>
            <p:ph type="ftr" sz="quarter" idx="3"/>
          </p:nvPr>
        </p:nvSpPr>
        <p:spPr/>
        <p:txBody>
          <a:bodyPr/>
          <a:lstStyle/>
          <a:p>
            <a:r>
              <a:rPr lang="en-US"/>
              <a:t>47-10780-30</a:t>
            </a:r>
            <a:endParaRPr lang="en-US" dirty="0"/>
          </a:p>
        </p:txBody>
      </p:sp>
      <p:sp>
        <p:nvSpPr>
          <p:cNvPr id="5" name="Date Placeholder 4"/>
          <p:cNvSpPr>
            <a:spLocks noGrp="1"/>
          </p:cNvSpPr>
          <p:nvPr>
            <p:ph type="dt" sz="half" idx="2"/>
          </p:nvPr>
        </p:nvSpPr>
        <p:spPr/>
        <p:txBody>
          <a:bodyPr/>
          <a:lstStyle/>
          <a:p>
            <a:r>
              <a:rPr lang="en-US"/>
              <a:t>2024/11/14</a:t>
            </a:r>
            <a:endParaRPr lang="en-US" dirty="0"/>
          </a:p>
        </p:txBody>
      </p:sp>
      <p:sp>
        <p:nvSpPr>
          <p:cNvPr id="8" name="Slide Number Placeholder 7"/>
          <p:cNvSpPr>
            <a:spLocks noGrp="1"/>
          </p:cNvSpPr>
          <p:nvPr>
            <p:ph type="sldNum" sz="quarter" idx="4"/>
          </p:nvPr>
        </p:nvSpPr>
        <p:spPr/>
        <p:txBody>
          <a:bodyPr/>
          <a:lstStyle/>
          <a:p>
            <a:fld id="{DFF2723C-031C-433E-81DC-635AF124FD5B}" type="slidenum">
              <a:rPr lang="en-US" smtClean="0"/>
              <a:pPr/>
              <a:t>36</a:t>
            </a:fld>
            <a:endParaRPr lang="en-US" dirty="0"/>
          </a:p>
        </p:txBody>
      </p:sp>
      <p:pic>
        <p:nvPicPr>
          <p:cNvPr id="9" name="Picture 8">
            <a:extLst>
              <a:ext uri="{FF2B5EF4-FFF2-40B4-BE49-F238E27FC236}">
                <a16:creationId xmlns:a16="http://schemas.microsoft.com/office/drawing/2014/main" id="{0F18A01A-0E9E-2741-8565-5F8029FADCD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981325" y="1902832"/>
            <a:ext cx="1590675" cy="1076325"/>
          </a:xfrm>
          <a:prstGeom prst="rect">
            <a:avLst/>
          </a:prstGeom>
        </p:spPr>
      </p:pic>
      <p:pic>
        <p:nvPicPr>
          <p:cNvPr id="11" name="Picture 10">
            <a:extLst>
              <a:ext uri="{FF2B5EF4-FFF2-40B4-BE49-F238E27FC236}">
                <a16:creationId xmlns:a16="http://schemas.microsoft.com/office/drawing/2014/main" id="{4F0AE8AE-A288-0B4B-AB5A-926C6920E18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538429" y="1919982"/>
            <a:ext cx="1552575" cy="1076325"/>
          </a:xfrm>
          <a:prstGeom prst="rect">
            <a:avLst/>
          </a:prstGeom>
        </p:spPr>
      </p:pic>
      <p:pic>
        <p:nvPicPr>
          <p:cNvPr id="13" name="Picture 12">
            <a:extLst>
              <a:ext uri="{FF2B5EF4-FFF2-40B4-BE49-F238E27FC236}">
                <a16:creationId xmlns:a16="http://schemas.microsoft.com/office/drawing/2014/main" id="{1469A7B1-BB05-3C4B-9C59-8562F9AB37F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23545" y="1924745"/>
            <a:ext cx="1609725" cy="1076325"/>
          </a:xfrm>
          <a:prstGeom prst="rect">
            <a:avLst/>
          </a:prstGeom>
        </p:spPr>
      </p:pic>
    </p:spTree>
    <p:extLst>
      <p:ext uri="{BB962C8B-B14F-4D97-AF65-F5344CB8AC3E}">
        <p14:creationId xmlns:p14="http://schemas.microsoft.com/office/powerpoint/2010/main" val="3825165711"/>
      </p:ext>
    </p:extLst>
  </p:cSld>
  <p:clrMapOvr>
    <a:masterClrMapping/>
  </p:clrMapOvr>
  <p:transition>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latin typeface="Calibri" panose="020F0502020204030204" pitchFamily="34" charset="0"/>
                <a:cs typeface="Calibri" panose="020F0502020204030204" pitchFamily="34" charset="0"/>
              </a:rPr>
              <a:t>Learn More</a:t>
            </a:r>
          </a:p>
        </p:txBody>
      </p:sp>
      <p:sp>
        <p:nvSpPr>
          <p:cNvPr id="3" name="Content Placeholder 2"/>
          <p:cNvSpPr>
            <a:spLocks noGrp="1"/>
          </p:cNvSpPr>
          <p:nvPr>
            <p:ph idx="1"/>
          </p:nvPr>
        </p:nvSpPr>
        <p:spPr/>
        <p:txBody>
          <a:bodyPr>
            <a:normAutofit/>
          </a:bodyPr>
          <a:lstStyle/>
          <a:p>
            <a:pPr marL="0" indent="0">
              <a:buNone/>
            </a:pPr>
            <a:r>
              <a:rPr lang="en-US" sz="1425" b="1" dirty="0">
                <a:solidFill>
                  <a:schemeClr val="accent2"/>
                </a:solidFill>
                <a:latin typeface="Calibri" panose="020F0502020204030204" pitchFamily="34" charset="0"/>
              </a:rPr>
              <a:t>Meet with your school district’s local financial professional: </a:t>
            </a:r>
            <a:br>
              <a:rPr lang="en-US" b="1" i="1" dirty="0">
                <a:solidFill>
                  <a:schemeClr val="bg1">
                    <a:lumMod val="50000"/>
                  </a:schemeClr>
                </a:solidFill>
                <a:latin typeface="Calibri" panose="020F0502020204030204" pitchFamily="34" charset="0"/>
                <a:cs typeface="Calibri" panose="020F0502020204030204" pitchFamily="34" charset="0"/>
              </a:rPr>
            </a:br>
            <a:endParaRPr lang="en-US" dirty="0"/>
          </a:p>
        </p:txBody>
      </p:sp>
      <p:sp>
        <p:nvSpPr>
          <p:cNvPr id="6" name="Text Placeholder 5"/>
          <p:cNvSpPr>
            <a:spLocks noGrp="1"/>
          </p:cNvSpPr>
          <p:nvPr>
            <p:ph type="body" sz="quarter" idx="12"/>
          </p:nvPr>
        </p:nvSpPr>
        <p:spPr/>
        <p:txBody>
          <a:bodyPr/>
          <a:lstStyle/>
          <a:p>
            <a:endParaRPr lang="en-US" dirty="0"/>
          </a:p>
        </p:txBody>
      </p:sp>
      <p:sp>
        <p:nvSpPr>
          <p:cNvPr id="4" name="Rectangle 3">
            <a:extLst>
              <a:ext uri="{FF2B5EF4-FFF2-40B4-BE49-F238E27FC236}">
                <a16:creationId xmlns:a16="http://schemas.microsoft.com/office/drawing/2014/main" id="{7CF8E21A-5EA1-184D-9085-D7B143704B89}"/>
              </a:ext>
            </a:extLst>
          </p:cNvPr>
          <p:cNvSpPr/>
          <p:nvPr/>
        </p:nvSpPr>
        <p:spPr>
          <a:xfrm>
            <a:off x="6735832" y="713359"/>
            <a:ext cx="1726734" cy="175628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en-US" sz="1350" dirty="0">
              <a:solidFill>
                <a:prstClr val="white"/>
              </a:solidFill>
              <a:latin typeface="Calibri" panose="020F0502020204030204" pitchFamily="34" charset="0"/>
            </a:endParaRPr>
          </a:p>
        </p:txBody>
      </p:sp>
      <p:pic>
        <p:nvPicPr>
          <p:cNvPr id="8" name="Picture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855664" y="855274"/>
            <a:ext cx="1489963" cy="1489963"/>
          </a:xfrm>
          <a:prstGeom prst="rect">
            <a:avLst/>
          </a:prstGeom>
        </p:spPr>
      </p:pic>
      <p:sp>
        <p:nvSpPr>
          <p:cNvPr id="11" name="Triangle 10">
            <a:extLst>
              <a:ext uri="{FF2B5EF4-FFF2-40B4-BE49-F238E27FC236}">
                <a16:creationId xmlns:a16="http://schemas.microsoft.com/office/drawing/2014/main" id="{64B164B8-FAC1-A244-9695-9DA7B0F2301B}"/>
              </a:ext>
            </a:extLst>
          </p:cNvPr>
          <p:cNvSpPr/>
          <p:nvPr/>
        </p:nvSpPr>
        <p:spPr>
          <a:xfrm rot="10800000">
            <a:off x="7464605" y="2409678"/>
            <a:ext cx="242676" cy="218495"/>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en-US" sz="1350" dirty="0">
              <a:solidFill>
                <a:prstClr val="white"/>
              </a:solidFill>
              <a:latin typeface="Calibri" panose="020F0502020204030204" pitchFamily="34" charset="0"/>
            </a:endParaRPr>
          </a:p>
        </p:txBody>
      </p:sp>
      <p:sp>
        <p:nvSpPr>
          <p:cNvPr id="13" name="TextBox 12">
            <a:extLst>
              <a:ext uri="{FF2B5EF4-FFF2-40B4-BE49-F238E27FC236}">
                <a16:creationId xmlns:a16="http://schemas.microsoft.com/office/drawing/2014/main" id="{69EB423D-B720-0447-898A-836DB5F6C785}"/>
              </a:ext>
            </a:extLst>
          </p:cNvPr>
          <p:cNvSpPr txBox="1"/>
          <p:nvPr/>
        </p:nvSpPr>
        <p:spPr>
          <a:xfrm>
            <a:off x="6340642" y="2728078"/>
            <a:ext cx="2331118" cy="1384995"/>
          </a:xfrm>
          <a:prstGeom prst="rect">
            <a:avLst/>
          </a:prstGeom>
          <a:noFill/>
        </p:spPr>
        <p:txBody>
          <a:bodyPr wrap="square" rtlCol="0">
            <a:spAutoFit/>
          </a:bodyPr>
          <a:lstStyle/>
          <a:p>
            <a:pPr marL="257175" indent="-257175" defTabSz="685800">
              <a:buFontTx/>
              <a:buAutoNum type="arabicPeriod"/>
              <a:defRPr/>
            </a:pPr>
            <a:r>
              <a:rPr lang="en-US" sz="1050" kern="0" dirty="0">
                <a:solidFill>
                  <a:schemeClr val="accent3"/>
                </a:solidFill>
                <a:latin typeface="Calibri" panose="020F0502020204030204" pitchFamily="34" charset="0"/>
                <a:cs typeface="Calibri" panose="020F0502020204030204" pitchFamily="34" charset="0"/>
              </a:rPr>
              <a:t>Launch the Camera app on your device</a:t>
            </a:r>
          </a:p>
          <a:p>
            <a:pPr marL="257175" indent="-257175" defTabSz="685800">
              <a:buFontTx/>
              <a:buAutoNum type="arabicPeriod"/>
              <a:defRPr/>
            </a:pPr>
            <a:r>
              <a:rPr lang="en-US" sz="1050" kern="0" dirty="0">
                <a:solidFill>
                  <a:schemeClr val="accent3"/>
                </a:solidFill>
                <a:latin typeface="Calibri" panose="020F0502020204030204" pitchFamily="34" charset="0"/>
                <a:cs typeface="Calibri" panose="020F0502020204030204" pitchFamily="34" charset="0"/>
              </a:rPr>
              <a:t>Point it at the QR code</a:t>
            </a:r>
          </a:p>
          <a:p>
            <a:pPr marL="257175" indent="-257175" defTabSz="685800">
              <a:buFontTx/>
              <a:buAutoNum type="arabicPeriod"/>
              <a:defRPr/>
            </a:pPr>
            <a:r>
              <a:rPr lang="en-US" sz="1050" kern="0" dirty="0">
                <a:solidFill>
                  <a:schemeClr val="accent3"/>
                </a:solidFill>
                <a:latin typeface="Calibri" panose="020F0502020204030204" pitchFamily="34" charset="0"/>
                <a:cs typeface="Calibri" panose="020F0502020204030204" pitchFamily="34" charset="0"/>
              </a:rPr>
              <a:t>Look for the notification banner at the top of the screen on your device </a:t>
            </a:r>
          </a:p>
          <a:p>
            <a:pPr marL="257175" indent="-257175" defTabSz="685800">
              <a:buFontTx/>
              <a:buAutoNum type="arabicPeriod"/>
              <a:defRPr/>
            </a:pPr>
            <a:r>
              <a:rPr lang="en-US" sz="1050" kern="0" dirty="0">
                <a:solidFill>
                  <a:schemeClr val="accent3"/>
                </a:solidFill>
                <a:latin typeface="Calibri" panose="020F0502020204030204" pitchFamily="34" charset="0"/>
                <a:cs typeface="Calibri" panose="020F0502020204030204" pitchFamily="34" charset="0"/>
              </a:rPr>
              <a:t>Fill out the form to have an NEA Retirement Specialist* contact you</a:t>
            </a:r>
          </a:p>
        </p:txBody>
      </p:sp>
      <p:pic>
        <p:nvPicPr>
          <p:cNvPr id="17" name="Picture 16">
            <a:extLst>
              <a:ext uri="{FF2B5EF4-FFF2-40B4-BE49-F238E27FC236}">
                <a16:creationId xmlns:a16="http://schemas.microsoft.com/office/drawing/2014/main" id="{684B53C2-C876-114B-BBA3-7DA743BDF826}"/>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55749" y="1831295"/>
            <a:ext cx="2159229" cy="1461035"/>
          </a:xfrm>
          <a:prstGeom prst="rect">
            <a:avLst/>
          </a:prstGeom>
        </p:spPr>
      </p:pic>
      <p:pic>
        <p:nvPicPr>
          <p:cNvPr id="18" name="Picture 17">
            <a:extLst>
              <a:ext uri="{FF2B5EF4-FFF2-40B4-BE49-F238E27FC236}">
                <a16:creationId xmlns:a16="http://schemas.microsoft.com/office/drawing/2014/main" id="{96EFE9D3-0EC9-C942-A121-00C2DF2567D0}"/>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862333" y="1831361"/>
            <a:ext cx="2107511" cy="1461035"/>
          </a:xfrm>
          <a:prstGeom prst="rect">
            <a:avLst/>
          </a:prstGeom>
        </p:spPr>
      </p:pic>
      <p:pic>
        <p:nvPicPr>
          <p:cNvPr id="19" name="Picture 18">
            <a:extLst>
              <a:ext uri="{FF2B5EF4-FFF2-40B4-BE49-F238E27FC236}">
                <a16:creationId xmlns:a16="http://schemas.microsoft.com/office/drawing/2014/main" id="{24232B7D-7E52-4547-BB49-45AC64670B89}"/>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3347485" y="1814395"/>
            <a:ext cx="2185088" cy="1461035"/>
          </a:xfrm>
          <a:prstGeom prst="rect">
            <a:avLst/>
          </a:prstGeom>
        </p:spPr>
      </p:pic>
      <p:sp>
        <p:nvSpPr>
          <p:cNvPr id="20" name="Rectangle 19">
            <a:extLst>
              <a:ext uri="{FF2B5EF4-FFF2-40B4-BE49-F238E27FC236}">
                <a16:creationId xmlns:a16="http://schemas.microsoft.com/office/drawing/2014/main" id="{80594C96-6517-214B-A92E-299268A180FA}"/>
              </a:ext>
            </a:extLst>
          </p:cNvPr>
          <p:cNvSpPr/>
          <p:nvPr/>
        </p:nvSpPr>
        <p:spPr>
          <a:xfrm>
            <a:off x="114638" y="3232864"/>
            <a:ext cx="2200340" cy="248209"/>
          </a:xfrm>
          <a:prstGeom prst="rect">
            <a:avLst/>
          </a:prstGeom>
        </p:spPr>
        <p:txBody>
          <a:bodyPr wrap="square">
            <a:spAutoFit/>
          </a:bodyPr>
          <a:lstStyle/>
          <a:p>
            <a:pPr algn="ctr"/>
            <a:r>
              <a:rPr lang="en-US" sz="1013" b="1" dirty="0">
                <a:solidFill>
                  <a:schemeClr val="accent3"/>
                </a:solidFill>
                <a:latin typeface="Calibri" panose="020F0502020204030204" pitchFamily="34" charset="0"/>
                <a:cs typeface="Calibri" panose="020F0502020204030204" pitchFamily="34" charset="0"/>
              </a:rPr>
              <a:t>Start Your Journey. </a:t>
            </a:r>
            <a:endParaRPr lang="en-US" sz="1013" dirty="0">
              <a:solidFill>
                <a:schemeClr val="accent3"/>
              </a:solidFill>
              <a:latin typeface="Calibri" panose="020F0502020204030204" pitchFamily="34" charset="0"/>
              <a:cs typeface="Calibri" panose="020F0502020204030204" pitchFamily="34" charset="0"/>
            </a:endParaRPr>
          </a:p>
        </p:txBody>
      </p:sp>
      <p:sp>
        <p:nvSpPr>
          <p:cNvPr id="21" name="TextBox 20">
            <a:extLst>
              <a:ext uri="{FF2B5EF4-FFF2-40B4-BE49-F238E27FC236}">
                <a16:creationId xmlns:a16="http://schemas.microsoft.com/office/drawing/2014/main" id="{E574B8F7-F407-574D-A889-62EDA9007644}"/>
              </a:ext>
            </a:extLst>
          </p:cNvPr>
          <p:cNvSpPr txBox="1"/>
          <p:nvPr/>
        </p:nvSpPr>
        <p:spPr>
          <a:xfrm>
            <a:off x="1627240" y="3245698"/>
            <a:ext cx="2577697" cy="248209"/>
          </a:xfrm>
          <a:prstGeom prst="rect">
            <a:avLst/>
          </a:prstGeom>
          <a:noFill/>
        </p:spPr>
        <p:txBody>
          <a:bodyPr wrap="square" rtlCol="0">
            <a:spAutoFit/>
          </a:bodyPr>
          <a:lstStyle/>
          <a:p>
            <a:pPr algn="ctr"/>
            <a:r>
              <a:rPr lang="en-US" sz="1013" b="1" dirty="0">
                <a:solidFill>
                  <a:schemeClr val="accent3"/>
                </a:solidFill>
                <a:latin typeface="Calibri" panose="020F0502020204030204" pitchFamily="34" charset="0"/>
                <a:cs typeface="Calibri" panose="020F0502020204030204" pitchFamily="34" charset="0"/>
              </a:rPr>
              <a:t>Move Forward.</a:t>
            </a:r>
            <a:endParaRPr lang="en-US" sz="1013" dirty="0">
              <a:solidFill>
                <a:schemeClr val="accent3"/>
              </a:solidFill>
              <a:latin typeface="Calibri" panose="020F0502020204030204" pitchFamily="34" charset="0"/>
              <a:cs typeface="Calibri" panose="020F0502020204030204" pitchFamily="34" charset="0"/>
            </a:endParaRPr>
          </a:p>
        </p:txBody>
      </p:sp>
      <p:sp>
        <p:nvSpPr>
          <p:cNvPr id="22" name="Rectangle 21">
            <a:extLst>
              <a:ext uri="{FF2B5EF4-FFF2-40B4-BE49-F238E27FC236}">
                <a16:creationId xmlns:a16="http://schemas.microsoft.com/office/drawing/2014/main" id="{20FE33F5-6443-E748-A99A-E96EAE156250}"/>
              </a:ext>
            </a:extLst>
          </p:cNvPr>
          <p:cNvSpPr/>
          <p:nvPr/>
        </p:nvSpPr>
        <p:spPr>
          <a:xfrm>
            <a:off x="3361257" y="3245665"/>
            <a:ext cx="2290436" cy="248209"/>
          </a:xfrm>
          <a:prstGeom prst="rect">
            <a:avLst/>
          </a:prstGeom>
        </p:spPr>
        <p:txBody>
          <a:bodyPr wrap="square">
            <a:spAutoFit/>
          </a:bodyPr>
          <a:lstStyle/>
          <a:p>
            <a:pPr algn="ctr"/>
            <a:r>
              <a:rPr lang="en-US" sz="1013" b="1" dirty="0">
                <a:solidFill>
                  <a:schemeClr val="accent3"/>
                </a:solidFill>
                <a:latin typeface="Calibri" panose="020F0502020204030204" pitchFamily="34" charset="0"/>
                <a:cs typeface="Calibri" panose="020F0502020204030204" pitchFamily="34" charset="0"/>
              </a:rPr>
              <a:t>Reach the Summit.</a:t>
            </a:r>
            <a:endParaRPr lang="en-US" sz="1013" dirty="0">
              <a:solidFill>
                <a:schemeClr val="accent3"/>
              </a:solidFill>
              <a:latin typeface="Calibri" panose="020F0502020204030204" pitchFamily="34" charset="0"/>
              <a:cs typeface="Calibri" panose="020F0502020204030204" pitchFamily="34" charset="0"/>
            </a:endParaRPr>
          </a:p>
        </p:txBody>
      </p:sp>
      <p:sp>
        <p:nvSpPr>
          <p:cNvPr id="5" name="Date Placeholder 4">
            <a:extLst>
              <a:ext uri="{FF2B5EF4-FFF2-40B4-BE49-F238E27FC236}">
                <a16:creationId xmlns:a16="http://schemas.microsoft.com/office/drawing/2014/main" id="{FD4E3D85-6705-3C40-A699-286C06B6DA31}"/>
              </a:ext>
            </a:extLst>
          </p:cNvPr>
          <p:cNvSpPr>
            <a:spLocks noGrp="1"/>
          </p:cNvSpPr>
          <p:nvPr>
            <p:ph type="dt" sz="half" idx="2"/>
          </p:nvPr>
        </p:nvSpPr>
        <p:spPr/>
        <p:txBody>
          <a:bodyPr/>
          <a:lstStyle/>
          <a:p>
            <a:pPr algn="ctr"/>
            <a:r>
              <a:rPr lang="en-US"/>
              <a:t>2024/11/14</a:t>
            </a:r>
            <a:endParaRPr lang="en-US" dirty="0"/>
          </a:p>
        </p:txBody>
      </p:sp>
      <p:sp>
        <p:nvSpPr>
          <p:cNvPr id="7" name="Footer Placeholder 6">
            <a:extLst>
              <a:ext uri="{FF2B5EF4-FFF2-40B4-BE49-F238E27FC236}">
                <a16:creationId xmlns:a16="http://schemas.microsoft.com/office/drawing/2014/main" id="{A989F6BA-18C1-2A4A-9931-6A52756C6DB2}"/>
              </a:ext>
            </a:extLst>
          </p:cNvPr>
          <p:cNvSpPr>
            <a:spLocks noGrp="1"/>
          </p:cNvSpPr>
          <p:nvPr>
            <p:ph type="ftr" sz="quarter" idx="3"/>
          </p:nvPr>
        </p:nvSpPr>
        <p:spPr/>
        <p:txBody>
          <a:bodyPr/>
          <a:lstStyle/>
          <a:p>
            <a:r>
              <a:rPr lang="en-US"/>
              <a:t>47-10780-30</a:t>
            </a:r>
            <a:endParaRPr lang="en-US" dirty="0"/>
          </a:p>
        </p:txBody>
      </p:sp>
      <p:sp>
        <p:nvSpPr>
          <p:cNvPr id="9" name="Slide Number Placeholder 8">
            <a:extLst>
              <a:ext uri="{FF2B5EF4-FFF2-40B4-BE49-F238E27FC236}">
                <a16:creationId xmlns:a16="http://schemas.microsoft.com/office/drawing/2014/main" id="{946E068A-C3E3-C64F-B106-77B977710471}"/>
              </a:ext>
            </a:extLst>
          </p:cNvPr>
          <p:cNvSpPr>
            <a:spLocks noGrp="1"/>
          </p:cNvSpPr>
          <p:nvPr>
            <p:ph type="sldNum" sz="quarter" idx="4"/>
          </p:nvPr>
        </p:nvSpPr>
        <p:spPr/>
        <p:txBody>
          <a:bodyPr/>
          <a:lstStyle/>
          <a:p>
            <a:fld id="{1C0B272F-4456-0844-949C-3E7D42274ABC}" type="slidenum">
              <a:rPr lang="en-US" smtClean="0"/>
              <a:pPr/>
              <a:t>37</a:t>
            </a:fld>
            <a:endParaRPr lang="en-US" dirty="0"/>
          </a:p>
        </p:txBody>
      </p:sp>
      <p:sp>
        <p:nvSpPr>
          <p:cNvPr id="10" name="Rectangle 9">
            <a:extLst>
              <a:ext uri="{FF2B5EF4-FFF2-40B4-BE49-F238E27FC236}">
                <a16:creationId xmlns:a16="http://schemas.microsoft.com/office/drawing/2014/main" id="{AF4EC402-2940-D941-856E-A1195D5F92DD}"/>
              </a:ext>
            </a:extLst>
          </p:cNvPr>
          <p:cNvSpPr/>
          <p:nvPr/>
        </p:nvSpPr>
        <p:spPr>
          <a:xfrm>
            <a:off x="6317340" y="4189895"/>
            <a:ext cx="2331119" cy="276999"/>
          </a:xfrm>
          <a:prstGeom prst="rect">
            <a:avLst/>
          </a:prstGeom>
        </p:spPr>
        <p:txBody>
          <a:bodyPr wrap="square">
            <a:spAutoFit/>
          </a:bodyPr>
          <a:lstStyle/>
          <a:p>
            <a:r>
              <a:rPr lang="en-US" sz="600" dirty="0">
                <a:solidFill>
                  <a:schemeClr val="accent3"/>
                </a:solidFill>
                <a:latin typeface="Calibri Light" panose="020F0302020204030204" pitchFamily="34" charset="0"/>
                <a:cs typeface="Calibri Light" panose="020F0302020204030204" pitchFamily="34" charset="0"/>
              </a:rPr>
              <a:t>*NEA Retirement Specialists, when making recommendations to an NEA member, offer only Security Benefit products.</a:t>
            </a:r>
          </a:p>
        </p:txBody>
      </p:sp>
    </p:spTree>
    <p:extLst>
      <p:ext uri="{BB962C8B-B14F-4D97-AF65-F5344CB8AC3E}">
        <p14:creationId xmlns:p14="http://schemas.microsoft.com/office/powerpoint/2010/main" val="2331243933"/>
      </p:ext>
    </p:extLst>
  </p:cSld>
  <p:clrMapOvr>
    <a:masterClrMapping/>
  </p:clrMapOvr>
  <p:transition>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4950" dirty="0">
                <a:cs typeface="Calibri" panose="020F0502020204030204" pitchFamily="34" charset="0"/>
              </a:rPr>
              <a:t>Thank you</a:t>
            </a:r>
          </a:p>
        </p:txBody>
      </p:sp>
      <p:sp>
        <p:nvSpPr>
          <p:cNvPr id="3" name="Subtitle 2"/>
          <p:cNvSpPr>
            <a:spLocks noGrp="1"/>
          </p:cNvSpPr>
          <p:nvPr>
            <p:ph type="subTitle" idx="1"/>
          </p:nvPr>
        </p:nvSpPr>
        <p:spPr/>
        <p:txBody>
          <a:bodyPr>
            <a:normAutofit/>
          </a:bodyPr>
          <a:lstStyle/>
          <a:p>
            <a:r>
              <a:rPr lang="en-US" dirty="0">
                <a:latin typeface="Calibri" panose="020F0502020204030204" pitchFamily="34" charset="0"/>
                <a:cs typeface="Calibri" panose="020F0502020204030204" pitchFamily="34" charset="0"/>
              </a:rPr>
              <a:t>[First Name][Last Name]</a:t>
            </a:r>
          </a:p>
          <a:p>
            <a:r>
              <a:rPr lang="en-US" dirty="0">
                <a:latin typeface="Calibri" panose="020F0502020204030204" pitchFamily="34" charset="0"/>
                <a:cs typeface="Calibri" panose="020F0502020204030204" pitchFamily="34" charset="0"/>
              </a:rPr>
              <a:t>[Title]</a:t>
            </a:r>
          </a:p>
          <a:p>
            <a:r>
              <a:rPr lang="en-US" dirty="0">
                <a:latin typeface="Calibri" panose="020F0502020204030204" pitchFamily="34" charset="0"/>
                <a:cs typeface="Calibri" panose="020F0502020204030204" pitchFamily="34" charset="0"/>
              </a:rPr>
              <a:t>—</a:t>
            </a:r>
          </a:p>
          <a:p>
            <a:r>
              <a:rPr lang="en-US" dirty="0">
                <a:latin typeface="Calibri" panose="020F0502020204030204" pitchFamily="34" charset="0"/>
                <a:cs typeface="Calibri" panose="020F0502020204030204" pitchFamily="34" charset="0"/>
                <a:hlinkClick r:id="rId3"/>
              </a:rPr>
              <a:t>First.Last@SecurityBenefit.com</a:t>
            </a:r>
            <a:endParaRPr lang="en-US"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xxx-xxx-xxxx</a:t>
            </a:r>
          </a:p>
        </p:txBody>
      </p:sp>
      <p:sp>
        <p:nvSpPr>
          <p:cNvPr id="4" name="Text Placeholder 3">
            <a:extLst>
              <a:ext uri="{FF2B5EF4-FFF2-40B4-BE49-F238E27FC236}">
                <a16:creationId xmlns:a16="http://schemas.microsoft.com/office/drawing/2014/main" id="{9740D0CC-73A0-BF4B-849A-F66ABF4BC441}"/>
              </a:ext>
            </a:extLst>
          </p:cNvPr>
          <p:cNvSpPr>
            <a:spLocks noGrp="1"/>
          </p:cNvSpPr>
          <p:nvPr>
            <p:ph type="body" sz="quarter" idx="12"/>
          </p:nvPr>
        </p:nvSpPr>
        <p:spPr/>
        <p:txBody>
          <a:bodyPr/>
          <a:lstStyle/>
          <a:p>
            <a:endParaRPr lang="en-US" dirty="0"/>
          </a:p>
        </p:txBody>
      </p:sp>
      <p:sp>
        <p:nvSpPr>
          <p:cNvPr id="9" name="Rectangle 8">
            <a:extLst>
              <a:ext uri="{FF2B5EF4-FFF2-40B4-BE49-F238E27FC236}">
                <a16:creationId xmlns:a16="http://schemas.microsoft.com/office/drawing/2014/main" id="{7CF8E21A-5EA1-184D-9085-D7B143704B89}"/>
              </a:ext>
            </a:extLst>
          </p:cNvPr>
          <p:cNvSpPr/>
          <p:nvPr/>
        </p:nvSpPr>
        <p:spPr>
          <a:xfrm>
            <a:off x="4760142" y="1415839"/>
            <a:ext cx="1577340" cy="1577340"/>
          </a:xfrm>
          <a:prstGeom prst="rect">
            <a:avLst/>
          </a:prstGeom>
          <a:solidFill>
            <a:schemeClr val="accent2"/>
          </a:solidFill>
          <a:ln w="38100" cap="flat" cmpd="sng" algn="ctr">
            <a:noFill/>
            <a:prstDash val="solid"/>
            <a:miter lim="800000"/>
          </a:ln>
          <a:effectLst/>
        </p:spPr>
        <p:txBody>
          <a:bodyPr rtlCol="0" anchor="ctr"/>
          <a:lstStyle/>
          <a:p>
            <a:pPr algn="ctr" defTabSz="685800">
              <a:defRPr/>
            </a:pPr>
            <a:endParaRPr lang="en-US" sz="1350" kern="0" dirty="0">
              <a:solidFill>
                <a:prstClr val="white"/>
              </a:solidFill>
              <a:latin typeface="Calibri" panose="020F0502020204030204" pitchFamily="34" charset="0"/>
            </a:endParaRPr>
          </a:p>
        </p:txBody>
      </p:sp>
      <p:sp>
        <p:nvSpPr>
          <p:cNvPr id="11" name="TextBox 10"/>
          <p:cNvSpPr txBox="1"/>
          <p:nvPr/>
        </p:nvSpPr>
        <p:spPr>
          <a:xfrm>
            <a:off x="6554760" y="1513307"/>
            <a:ext cx="1988219" cy="1546577"/>
          </a:xfrm>
          <a:prstGeom prst="rect">
            <a:avLst/>
          </a:prstGeom>
          <a:noFill/>
        </p:spPr>
        <p:txBody>
          <a:bodyPr wrap="square" rtlCol="0">
            <a:spAutoFit/>
          </a:bodyPr>
          <a:lstStyle/>
          <a:p>
            <a:pPr marL="257175" indent="-257175" defTabSz="685800">
              <a:buFontTx/>
              <a:buAutoNum type="arabicPeriod"/>
              <a:defRPr/>
            </a:pPr>
            <a:r>
              <a:rPr lang="en-US" sz="1050" kern="0" dirty="0">
                <a:solidFill>
                  <a:prstClr val="white"/>
                </a:solidFill>
                <a:latin typeface="Calibri" panose="020F0502020204030204" pitchFamily="34" charset="0"/>
                <a:cs typeface="Calibri" panose="020F0502020204030204" pitchFamily="34" charset="0"/>
              </a:rPr>
              <a:t>Launch the Camera app on your device</a:t>
            </a:r>
          </a:p>
          <a:p>
            <a:pPr marL="257175" indent="-257175" defTabSz="685800">
              <a:buFontTx/>
              <a:buAutoNum type="arabicPeriod"/>
              <a:defRPr/>
            </a:pPr>
            <a:r>
              <a:rPr lang="en-US" sz="1050" kern="0" dirty="0">
                <a:solidFill>
                  <a:prstClr val="white"/>
                </a:solidFill>
                <a:latin typeface="Calibri" panose="020F0502020204030204" pitchFamily="34" charset="0"/>
                <a:cs typeface="Calibri" panose="020F0502020204030204" pitchFamily="34" charset="0"/>
              </a:rPr>
              <a:t>Point it at the QR code</a:t>
            </a:r>
          </a:p>
          <a:p>
            <a:pPr marL="257175" indent="-257175" defTabSz="685800">
              <a:buFontTx/>
              <a:buAutoNum type="arabicPeriod"/>
              <a:defRPr/>
            </a:pPr>
            <a:r>
              <a:rPr lang="en-US" sz="1050" kern="0" dirty="0">
                <a:solidFill>
                  <a:prstClr val="white"/>
                </a:solidFill>
                <a:latin typeface="Calibri" panose="020F0502020204030204" pitchFamily="34" charset="0"/>
                <a:cs typeface="Calibri" panose="020F0502020204030204" pitchFamily="34" charset="0"/>
              </a:rPr>
              <a:t>Look for the notification banner at the top of the screen on your device </a:t>
            </a:r>
          </a:p>
          <a:p>
            <a:pPr marL="257175" indent="-257175" defTabSz="685800">
              <a:buFontTx/>
              <a:buAutoNum type="arabicPeriod"/>
              <a:defRPr/>
            </a:pPr>
            <a:r>
              <a:rPr lang="en-US" sz="1050" kern="0" dirty="0">
                <a:solidFill>
                  <a:prstClr val="white"/>
                </a:solidFill>
                <a:latin typeface="Calibri" panose="020F0502020204030204" pitchFamily="34" charset="0"/>
                <a:cs typeface="Calibri" panose="020F0502020204030204" pitchFamily="34" charset="0"/>
              </a:rPr>
              <a:t>Fill out the form to have an NEA Retirement Specialist* contact you</a:t>
            </a:r>
          </a:p>
        </p:txBody>
      </p:sp>
      <p:sp>
        <p:nvSpPr>
          <p:cNvPr id="13" name="Triangle 12">
            <a:extLst>
              <a:ext uri="{FF2B5EF4-FFF2-40B4-BE49-F238E27FC236}">
                <a16:creationId xmlns:a16="http://schemas.microsoft.com/office/drawing/2014/main" id="{BAB74CF1-DB94-A14A-BE87-05EE5C56A4EE}"/>
              </a:ext>
            </a:extLst>
          </p:cNvPr>
          <p:cNvSpPr/>
          <p:nvPr/>
        </p:nvSpPr>
        <p:spPr>
          <a:xfrm rot="5400000">
            <a:off x="6306243" y="2121587"/>
            <a:ext cx="191986" cy="163074"/>
          </a:xfrm>
          <a:prstGeom prs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en-US" sz="1350" dirty="0">
              <a:solidFill>
                <a:prstClr val="white"/>
              </a:solidFill>
              <a:latin typeface="Calibri" panose="020F0502020204030204" pitchFamily="34" charset="0"/>
            </a:endParaRPr>
          </a:p>
        </p:txBody>
      </p:sp>
      <p:pic>
        <p:nvPicPr>
          <p:cNvPr id="10" name="Picture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841501" y="1490397"/>
            <a:ext cx="1402988" cy="1402988"/>
          </a:xfrm>
          <a:prstGeom prst="rect">
            <a:avLst/>
          </a:prstGeom>
          <a:ln w="28575">
            <a:noFill/>
          </a:ln>
        </p:spPr>
      </p:pic>
      <p:sp>
        <p:nvSpPr>
          <p:cNvPr id="12" name="Rectangle 11">
            <a:extLst>
              <a:ext uri="{FF2B5EF4-FFF2-40B4-BE49-F238E27FC236}">
                <a16:creationId xmlns:a16="http://schemas.microsoft.com/office/drawing/2014/main" id="{81DCADDB-0C60-AF41-B2D5-E8C1CD53AF0B}"/>
              </a:ext>
            </a:extLst>
          </p:cNvPr>
          <p:cNvSpPr/>
          <p:nvPr/>
        </p:nvSpPr>
        <p:spPr>
          <a:xfrm>
            <a:off x="6554760" y="3036801"/>
            <a:ext cx="1872960" cy="369332"/>
          </a:xfrm>
          <a:prstGeom prst="rect">
            <a:avLst/>
          </a:prstGeom>
        </p:spPr>
        <p:txBody>
          <a:bodyPr wrap="square">
            <a:spAutoFit/>
          </a:bodyPr>
          <a:lstStyle/>
          <a:p>
            <a:r>
              <a:rPr lang="en-US" sz="600" dirty="0">
                <a:solidFill>
                  <a:schemeClr val="bg1"/>
                </a:solidFill>
                <a:latin typeface="Calibri Light" panose="020F0302020204030204" pitchFamily="34" charset="0"/>
                <a:cs typeface="Calibri Light" panose="020F0302020204030204" pitchFamily="34" charset="0"/>
              </a:rPr>
              <a:t>*NEA Retirement Specialists, when making recommendations to an NEA member, offer only Security Benefit products.</a:t>
            </a:r>
          </a:p>
        </p:txBody>
      </p:sp>
    </p:spTree>
    <p:extLst>
      <p:ext uri="{BB962C8B-B14F-4D97-AF65-F5344CB8AC3E}">
        <p14:creationId xmlns:p14="http://schemas.microsoft.com/office/powerpoint/2010/main" val="1765859709"/>
      </p:ext>
    </p:extLst>
  </p:cSld>
  <p:clrMapOvr>
    <a:masterClrMapping/>
  </p:clrMapOvr>
  <p:transition>
    <p:fad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r>
              <a:rPr lang="en-US" dirty="0"/>
              <a:t>Neither Security Benefit Corporation nor its affiliates are fiduciaries. This information is general in nature and intended for use with the general public. For additional information, including any specific advice or recommendations, please visit with your financial professional.</a:t>
            </a:r>
            <a:br>
              <a:rPr lang="en-US" dirty="0"/>
            </a:br>
            <a:br>
              <a:rPr lang="en-US" dirty="0"/>
            </a:br>
            <a:r>
              <a:rPr lang="en-US" dirty="0"/>
              <a:t>Services are offered through  </a:t>
            </a:r>
            <a:r>
              <a:rPr lang="en-US" b="1" dirty="0"/>
              <a:t>Security Distributors, </a:t>
            </a:r>
            <a:r>
              <a:rPr lang="en-US" dirty="0"/>
              <a:t>a subsidiary of Security Benefit Corporation (Security Benefit).</a:t>
            </a:r>
            <a:br>
              <a:rPr lang="en-US" dirty="0"/>
            </a:br>
            <a:br>
              <a:rPr lang="en-US" dirty="0"/>
            </a:br>
            <a:endParaRPr lang="en-US" dirty="0"/>
          </a:p>
        </p:txBody>
      </p:sp>
      <p:sp>
        <p:nvSpPr>
          <p:cNvPr id="3" name="Text Placeholder 2">
            <a:extLst>
              <a:ext uri="{FF2B5EF4-FFF2-40B4-BE49-F238E27FC236}">
                <a16:creationId xmlns:a16="http://schemas.microsoft.com/office/drawing/2014/main" id="{2243C181-C896-0847-A336-31D3FBF01008}"/>
              </a:ext>
            </a:extLst>
          </p:cNvPr>
          <p:cNvSpPr>
            <a:spLocks noGrp="1"/>
          </p:cNvSpPr>
          <p:nvPr>
            <p:ph type="body" sz="quarter" idx="12"/>
          </p:nvPr>
        </p:nvSpPr>
        <p:spPr/>
        <p:txBody>
          <a:bodyPr/>
          <a:lstStyle/>
          <a:p>
            <a:endParaRPr lang="en-US" dirty="0"/>
          </a:p>
        </p:txBody>
      </p:sp>
      <p:sp>
        <p:nvSpPr>
          <p:cNvPr id="8" name="Footer Placeholder 3"/>
          <p:cNvSpPr>
            <a:spLocks noGrp="1"/>
          </p:cNvSpPr>
          <p:nvPr>
            <p:ph type="ftr" sz="quarter" idx="3"/>
          </p:nvPr>
        </p:nvSpPr>
        <p:spPr/>
        <p:txBody>
          <a:bodyPr/>
          <a:lstStyle/>
          <a:p>
            <a:r>
              <a:rPr lang="en-US"/>
              <a:t>47-10780-30</a:t>
            </a:r>
            <a:endParaRPr lang="en-US" dirty="0"/>
          </a:p>
        </p:txBody>
      </p:sp>
      <p:sp>
        <p:nvSpPr>
          <p:cNvPr id="9" name="Date Placeholder 4"/>
          <p:cNvSpPr>
            <a:spLocks noGrp="1"/>
          </p:cNvSpPr>
          <p:nvPr>
            <p:ph type="dt" sz="half" idx="2"/>
          </p:nvPr>
        </p:nvSpPr>
        <p:spPr/>
        <p:txBody>
          <a:bodyPr/>
          <a:lstStyle/>
          <a:p>
            <a:pPr algn="ctr"/>
            <a:r>
              <a:rPr lang="en-US"/>
              <a:t>2024/11/14</a:t>
            </a:r>
            <a:endParaRPr lang="en-US" dirty="0"/>
          </a:p>
        </p:txBody>
      </p:sp>
      <p:sp>
        <p:nvSpPr>
          <p:cNvPr id="10" name="Slide Number Placeholder 5"/>
          <p:cNvSpPr>
            <a:spLocks noGrp="1"/>
          </p:cNvSpPr>
          <p:nvPr>
            <p:ph type="sldNum" sz="quarter" idx="4"/>
          </p:nvPr>
        </p:nvSpPr>
        <p:spPr/>
        <p:txBody>
          <a:bodyPr/>
          <a:lstStyle/>
          <a:p>
            <a:fld id="{DFF2723C-031C-433E-81DC-635AF124FD5B}" type="slidenum">
              <a:rPr lang="en-US" smtClean="0"/>
              <a:pPr/>
              <a:t>39</a:t>
            </a:fld>
            <a:endParaRPr lang="en-US" dirty="0"/>
          </a:p>
        </p:txBody>
      </p:sp>
    </p:spTree>
    <p:extLst>
      <p:ext uri="{BB962C8B-B14F-4D97-AF65-F5344CB8AC3E}">
        <p14:creationId xmlns:p14="http://schemas.microsoft.com/office/powerpoint/2010/main" val="1856260563"/>
      </p:ext>
    </p:extLst>
  </p:cSld>
  <p:clrMapOvr>
    <a:masterClrMapping/>
  </p:clrMapOvr>
  <p:transition>
    <p:fade/>
  </p:transition>
</p:sld>
</file>

<file path=ppt/theme/theme1.xml><?xml version="1.0" encoding="utf-8"?>
<a:theme xmlns:a="http://schemas.openxmlformats.org/drawingml/2006/main" name="SB-Foundations-Wide">
  <a:themeElements>
    <a:clrScheme name="SB-Blues">
      <a:dk1>
        <a:srgbClr val="477388"/>
      </a:dk1>
      <a:lt1>
        <a:srgbClr val="FFFFFF"/>
      </a:lt1>
      <a:dk2>
        <a:srgbClr val="83B1D3"/>
      </a:dk2>
      <a:lt2>
        <a:srgbClr val="F2F2F2"/>
      </a:lt2>
      <a:accent1>
        <a:srgbClr val="477388"/>
      </a:accent1>
      <a:accent2>
        <a:srgbClr val="84B1D4"/>
      </a:accent2>
      <a:accent3>
        <a:srgbClr val="5B5D61"/>
      </a:accent3>
      <a:accent4>
        <a:srgbClr val="405866"/>
      </a:accent4>
      <a:accent5>
        <a:srgbClr val="AEC7D3"/>
      </a:accent5>
      <a:accent6>
        <a:srgbClr val="7F7F7F"/>
      </a:accent6>
      <a:hlink>
        <a:srgbClr val="84B1D4"/>
      </a:hlink>
      <a:folHlink>
        <a:srgbClr val="477388"/>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212F0D3-5976-5A4F-B424-A773B563F38A}" vid="{A44ABCD5-43F4-6F40-B09A-75A43E00ED6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Workplace Retirement Plans - Wide</Template>
  <TotalTime>12336</TotalTime>
  <Words>6337</Words>
  <Application>Microsoft Macintosh PowerPoint</Application>
  <PresentationFormat>Custom</PresentationFormat>
  <Paragraphs>771</Paragraphs>
  <Slides>39</Slides>
  <Notes>39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39</vt:i4>
      </vt:variant>
    </vt:vector>
  </HeadingPairs>
  <TitlesOfParts>
    <vt:vector size="44" baseType="lpstr">
      <vt:lpstr>Calibri Light</vt:lpstr>
      <vt:lpstr>Arial</vt:lpstr>
      <vt:lpstr>Calibri</vt:lpstr>
      <vt:lpstr>Wingdings</vt:lpstr>
      <vt:lpstr>SB-Foundations-Wide</vt:lpstr>
      <vt:lpstr>Navigating Your Investment Journey</vt:lpstr>
      <vt:lpstr>Agenda </vt:lpstr>
      <vt:lpstr>Your Options for Retirement</vt:lpstr>
      <vt:lpstr>Social Security</vt:lpstr>
      <vt:lpstr>Social Security</vt:lpstr>
      <vt:lpstr>Connecticut Teachers' Retirement System </vt:lpstr>
      <vt:lpstr>Connecticut Teachers' Retirement System </vt:lpstr>
      <vt:lpstr>Connecticut Teachers' Retirement System </vt:lpstr>
      <vt:lpstr>Connecticut Teachers' Retirement System </vt:lpstr>
      <vt:lpstr>Connecticut Teachers' Retirement System </vt:lpstr>
      <vt:lpstr>Connecticut Teachers' Retirement System </vt:lpstr>
      <vt:lpstr>Connecticut Teachers' Retirement System </vt:lpstr>
      <vt:lpstr>Connecticut Teachers' Retirement System </vt:lpstr>
      <vt:lpstr>Connecticut Teachers' Retirement System </vt:lpstr>
      <vt:lpstr>State Pension</vt:lpstr>
      <vt:lpstr>Supplemental Savings</vt:lpstr>
      <vt:lpstr>Supplemental Savings</vt:lpstr>
      <vt:lpstr>Supplemental Savings – Pretax vs. After-tax</vt:lpstr>
      <vt:lpstr>Why it Matters</vt:lpstr>
      <vt:lpstr>What will retirement look like?</vt:lpstr>
      <vt:lpstr>Retirement expenses could look different.</vt:lpstr>
      <vt:lpstr>How much will I need?</vt:lpstr>
      <vt:lpstr>How much will I need?</vt:lpstr>
      <vt:lpstr>Saving on your own for retirement matters because it may be the only way to bridge the gap between what you have and what you need.</vt:lpstr>
      <vt:lpstr>How much can I save?</vt:lpstr>
      <vt:lpstr>The basics of tax-deferred saving</vt:lpstr>
      <vt:lpstr>How to Take Action</vt:lpstr>
      <vt:lpstr>Trail One: Early Career (working &lt; 10 years)</vt:lpstr>
      <vt:lpstr>Trail Two: Mid Career (working 10-25 years)</vt:lpstr>
      <vt:lpstr>Balancing Risk</vt:lpstr>
      <vt:lpstr>Trail Three: Late Career (last 10 years)</vt:lpstr>
      <vt:lpstr>When do I need to decide to take benefits?</vt:lpstr>
      <vt:lpstr>A checklist to get started:</vt:lpstr>
      <vt:lpstr>Tools available to you:</vt:lpstr>
      <vt:lpstr>Summary</vt:lpstr>
      <vt:lpstr>Our Promise: Helping our clients To and Through Retirement®. Our Mission: Since 1892, Security Benefit has believed everyone deserves an opportunity to achieve financial security. We deliver innovative retirement solutions to individuals and families across America to help them build strong futures now and for generations to come. </vt:lpstr>
      <vt:lpstr>Learn More</vt:lpstr>
      <vt:lpstr>Thank you</vt:lpstr>
      <vt:lpstr>PowerPoint Presentation</vt:lpstr>
    </vt:vector>
  </TitlesOfParts>
  <Company>Security Benefit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Image Title Slide</dc:title>
  <dc:creator>Flesher, Melissa</dc:creator>
  <cp:lastModifiedBy>Heller, Caroline</cp:lastModifiedBy>
  <cp:revision>235</cp:revision>
  <cp:lastPrinted>2020-02-06T18:07:57Z</cp:lastPrinted>
  <dcterms:created xsi:type="dcterms:W3CDTF">2018-10-01T18:10:23Z</dcterms:created>
  <dcterms:modified xsi:type="dcterms:W3CDTF">2024-12-04T21:51:39Z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AdHocReviewCycleID">
    <vt:i4>-1947106227</vt:i4>
  </property>
  <property fmtid="{D5CDD505-2E9C-101B-9397-08002B2CF9AE}" pid="3" name="_NewReviewCycle">
    <vt:lpwstr/>
  </property>
  <property fmtid="{D5CDD505-2E9C-101B-9397-08002B2CF9AE}" pid="4" name="_EmailSubject">
    <vt:lpwstr>issue with the new SB template - please call me asap - 3381. thanks!</vt:lpwstr>
  </property>
  <property fmtid="{D5CDD505-2E9C-101B-9397-08002B2CF9AE}" pid="5" name="_AuthorEmail">
    <vt:lpwstr>Chelsi.Turner@securitybenefit.com</vt:lpwstr>
  </property>
  <property fmtid="{D5CDD505-2E9C-101B-9397-08002B2CF9AE}" pid="6" name="_AuthorEmailDisplayName">
    <vt:lpwstr>Turner, Chelsi</vt:lpwstr>
  </property>
</Properties>
</file>