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notesSlides/notesSlide17.xml" ContentType="application/vnd.openxmlformats-officedocument.presentationml.notesSlide+xml"/>
  <Override PartName="/ppt/charts/chart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notesSlides/notesSlide20.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Lst>
  <p:notesMasterIdLst>
    <p:notesMasterId r:id="rId35"/>
  </p:notesMasterIdLst>
  <p:handoutMasterIdLst>
    <p:handoutMasterId r:id="rId36"/>
  </p:handoutMasterIdLst>
  <p:sldIdLst>
    <p:sldId id="280" r:id="rId2"/>
    <p:sldId id="257" r:id="rId3"/>
    <p:sldId id="285" r:id="rId4"/>
    <p:sldId id="286" r:id="rId5"/>
    <p:sldId id="287" r:id="rId6"/>
    <p:sldId id="288" r:id="rId7"/>
    <p:sldId id="319" r:id="rId8"/>
    <p:sldId id="320" r:id="rId9"/>
    <p:sldId id="289" r:id="rId10"/>
    <p:sldId id="290" r:id="rId11"/>
    <p:sldId id="291" r:id="rId12"/>
    <p:sldId id="323" r:id="rId13"/>
    <p:sldId id="294" r:id="rId14"/>
    <p:sldId id="321" r:id="rId15"/>
    <p:sldId id="297" r:id="rId16"/>
    <p:sldId id="298" r:id="rId17"/>
    <p:sldId id="299" r:id="rId18"/>
    <p:sldId id="300" r:id="rId19"/>
    <p:sldId id="322" r:id="rId20"/>
    <p:sldId id="324" r:id="rId21"/>
    <p:sldId id="302" r:id="rId22"/>
    <p:sldId id="303" r:id="rId23"/>
    <p:sldId id="317" r:id="rId24"/>
    <p:sldId id="316" r:id="rId25"/>
    <p:sldId id="307" r:id="rId26"/>
    <p:sldId id="315" r:id="rId27"/>
    <p:sldId id="309" r:id="rId28"/>
    <p:sldId id="311" r:id="rId29"/>
    <p:sldId id="312" r:id="rId30"/>
    <p:sldId id="314" r:id="rId31"/>
    <p:sldId id="318" r:id="rId32"/>
    <p:sldId id="274" r:id="rId33"/>
    <p:sldId id="273" r:id="rId34"/>
  </p:sldIdLst>
  <p:sldSz cx="12192000" cy="6858000"/>
  <p:notesSz cx="6858000" cy="9144000"/>
  <p:embeddedFontLst>
    <p:embeddedFont>
      <p:font typeface="Cambria Math" panose="02040503050406030204" pitchFamily="18" charset="0"/>
      <p:regular r:id="rId37"/>
    </p:embeddedFont>
    <p:embeddedFont>
      <p:font typeface="Cambria" panose="02040503050406030204" pitchFamily="18" charset="0"/>
      <p:regular r:id="rId38"/>
      <p:bold r:id="rId39"/>
      <p:italic r:id="rId40"/>
      <p:boldItalic r:id="rId41"/>
    </p:embeddedFont>
    <p:embeddedFont>
      <p:font typeface="Calibri" panose="020F0502020204030204" pitchFamily="34" charset="0"/>
      <p:regular r:id="rId42"/>
      <p:bold r:id="rId43"/>
      <p:italic r:id="rId44"/>
      <p:boldItalic r:id="rId4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1068">
          <p15:clr>
            <a:srgbClr val="A4A3A4"/>
          </p15:clr>
        </p15:guide>
        <p15:guide id="4" pos="4296" userDrawn="1">
          <p15:clr>
            <a:srgbClr val="A4A3A4"/>
          </p15:clr>
        </p15:guide>
        <p15:guide id="5" pos="3852">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32" autoAdjust="0"/>
    <p:restoredTop sz="73800" autoAdjust="0"/>
  </p:normalViewPr>
  <p:slideViewPr>
    <p:cSldViewPr snapToGrid="0" showGuides="1">
      <p:cViewPr varScale="1">
        <p:scale>
          <a:sx n="58" d="100"/>
          <a:sy n="58" d="100"/>
        </p:scale>
        <p:origin x="1642" y="48"/>
      </p:cViewPr>
      <p:guideLst>
        <p:guide pos="3840"/>
        <p:guide orient="horz" pos="1068"/>
        <p:guide pos="4296"/>
        <p:guide pos="3852"/>
      </p:guideLst>
    </p:cSldViewPr>
  </p:slideViewPr>
  <p:notesTextViewPr>
    <p:cViewPr>
      <p:scale>
        <a:sx n="1" d="1"/>
        <a:sy n="1" d="1"/>
      </p:scale>
      <p:origin x="0" y="0"/>
    </p:cViewPr>
  </p:notesTextViewPr>
  <p:notesViewPr>
    <p:cSldViewPr snapToGrid="0" showGuides="1">
      <p:cViewPr varScale="1">
        <p:scale>
          <a:sx n="60" d="100"/>
          <a:sy n="60" d="100"/>
        </p:scale>
        <p:origin x="3187"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7.fntdata"/><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chemeClr val="accent4"/>
              </a:solidFill>
              <a:ln w="19050">
                <a:solidFill>
                  <a:schemeClr val="bg1"/>
                </a:solidFill>
              </a:ln>
            </c:spPr>
            <c:extLst>
              <c:ext xmlns:c16="http://schemas.microsoft.com/office/drawing/2014/chart" uri="{C3380CC4-5D6E-409C-BE32-E72D297353CC}">
                <c16:uniqueId val="{00000001-BA26-47C8-B965-8C706FED78F6}"/>
              </c:ext>
            </c:extLst>
          </c:dPt>
          <c:dPt>
            <c:idx val="1"/>
            <c:bubble3D val="0"/>
            <c:extLst>
              <c:ext xmlns:c16="http://schemas.microsoft.com/office/drawing/2014/chart" uri="{C3380CC4-5D6E-409C-BE32-E72D297353CC}">
                <c16:uniqueId val="{00000002-BA26-47C8-B965-8C706FED78F6}"/>
              </c:ext>
            </c:extLst>
          </c:dPt>
          <c:dPt>
            <c:idx val="2"/>
            <c:bubble3D val="0"/>
            <c:spPr>
              <a:solidFill>
                <a:schemeClr val="accent1"/>
              </a:solidFill>
              <a:ln w="19050">
                <a:solidFill>
                  <a:schemeClr val="bg1"/>
                </a:solidFill>
              </a:ln>
            </c:spPr>
            <c:extLst>
              <c:ext xmlns:c16="http://schemas.microsoft.com/office/drawing/2014/chart" uri="{C3380CC4-5D6E-409C-BE32-E72D297353CC}">
                <c16:uniqueId val="{00000003-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2"/>
              <c:delete val="1"/>
              <c:extLst>
                <c:ext xmlns:c15="http://schemas.microsoft.com/office/drawing/2012/chart" uri="{CE6537A1-D6FC-4f65-9D91-7224C49458BB}"/>
                <c:ext xmlns:c16="http://schemas.microsoft.com/office/drawing/2014/chart" uri="{C3380CC4-5D6E-409C-BE32-E72D297353CC}">
                  <c16:uniqueId val="{00000003-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Sheet1!$A$2:$A$4</c:f>
              <c:strCache>
                <c:ptCount val="3"/>
                <c:pt idx="0">
                  <c:v>Personal Savings</c:v>
                </c:pt>
                <c:pt idx="1">
                  <c:v>Social Security</c:v>
                </c:pt>
                <c:pt idx="2">
                  <c:v>State Pension</c:v>
                </c:pt>
              </c:strCache>
            </c:strRef>
          </c:cat>
          <c:val>
            <c:numRef>
              <c:f>Sheet1!$B$2:$B$4</c:f>
              <c:numCache>
                <c:formatCode>General</c:formatCode>
                <c:ptCount val="3"/>
                <c:pt idx="0">
                  <c:v>0.4</c:v>
                </c:pt>
                <c:pt idx="1">
                  <c:v>0.25</c:v>
                </c:pt>
                <c:pt idx="2">
                  <c:v>0.35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bg2">
                <a:lumMod val="75000"/>
              </a:schemeClr>
            </a:solidFill>
            <a:ln>
              <a:solidFill>
                <a:schemeClr val="bg2">
                  <a:lumMod val="75000"/>
                </a:schemeClr>
              </a:solid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D856-4054-846C-314BBEC26AB7}"/>
            </c:ext>
          </c:extLst>
        </c:ser>
        <c:ser>
          <c:idx val="1"/>
          <c:order val="1"/>
          <c:tx>
            <c:strRef>
              <c:f>Sheet1!$C$1</c:f>
              <c:strCache>
                <c:ptCount val="1"/>
                <c:pt idx="0">
                  <c:v>Social Security</c:v>
                </c:pt>
              </c:strCache>
            </c:strRef>
          </c:tx>
          <c:spPr>
            <a:solidFill>
              <a:schemeClr val="accent2"/>
            </a:solidFill>
            <a:ln>
              <a:solidFill>
                <a:schemeClr val="accent2"/>
              </a:solidFill>
            </a:ln>
            <a:scene3d>
              <a:camera prst="orthographicFront"/>
              <a:lightRig rig="threePt" dir="t"/>
            </a:scene3d>
          </c:spPr>
          <c:invertIfNegative val="0"/>
          <c:dPt>
            <c:idx val="2"/>
            <c:invertIfNegative val="0"/>
            <c:bubble3D val="0"/>
            <c:extLst>
              <c:ext xmlns:c16="http://schemas.microsoft.com/office/drawing/2014/chart" uri="{C3380CC4-5D6E-409C-BE32-E72D297353CC}">
                <c16:uniqueId val="{00000001-D856-4054-846C-314BBEC26AB7}"/>
              </c:ext>
            </c:extLst>
          </c:dPt>
          <c:dPt>
            <c:idx val="3"/>
            <c:invertIfNegative val="0"/>
            <c:bubble3D val="0"/>
            <c:extLst>
              <c:ext xmlns:c16="http://schemas.microsoft.com/office/drawing/2014/chart" uri="{C3380CC4-5D6E-409C-BE32-E72D297353CC}">
                <c16:uniqueId val="{00000002-D856-4054-846C-314BBEC26AB7}"/>
              </c:ext>
            </c:extLst>
          </c:dPt>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3-D856-4054-846C-314BBEC26AB7}"/>
            </c:ext>
          </c:extLst>
        </c:ser>
        <c:dLbls>
          <c:showLegendKey val="0"/>
          <c:showVal val="0"/>
          <c:showCatName val="0"/>
          <c:showSerName val="0"/>
          <c:showPercent val="0"/>
          <c:showBubbleSize val="0"/>
        </c:dLbls>
        <c:gapWidth val="150"/>
        <c:overlap val="100"/>
        <c:axId val="83262848"/>
        <c:axId val="83694720"/>
      </c:barChart>
      <c:catAx>
        <c:axId val="83262848"/>
        <c:scaling>
          <c:orientation val="minMax"/>
        </c:scaling>
        <c:delete val="0"/>
        <c:axPos val="b"/>
        <c:numFmt formatCode="General" sourceLinked="1"/>
        <c:majorTickMark val="out"/>
        <c:minorTickMark val="none"/>
        <c:tickLblPos val="nextTo"/>
        <c:txPr>
          <a:bodyPr/>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72341099941094211"/>
          <c:y val="0.71560536467032532"/>
          <c:w val="0.26419634263715108"/>
          <c:h val="0.1495973514674302"/>
        </c:manualLayout>
      </c:layout>
      <c:overlay val="0"/>
      <c:txPr>
        <a:bodyPr/>
        <a:lstStyle/>
        <a:p>
          <a:pPr>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Pension</c:v>
                </c:pt>
              </c:strCache>
            </c:strRef>
          </c:tx>
          <c:spPr>
            <a:solidFill>
              <a:schemeClr val="bg2">
                <a:lumMod val="75000"/>
              </a:schemeClr>
            </a:solidFill>
            <a:ln>
              <a:solidFill>
                <a:schemeClr val="bg2">
                  <a:lumMod val="75000"/>
                </a:schemeClr>
              </a:solid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F3FD-4DAA-8E97-F85B1A9B2A85}"/>
            </c:ext>
          </c:extLst>
        </c:ser>
        <c:ser>
          <c:idx val="1"/>
          <c:order val="1"/>
          <c:tx>
            <c:strRef>
              <c:f>Sheet1!$C$1</c:f>
              <c:strCache>
                <c:ptCount val="1"/>
                <c:pt idx="0">
                  <c:v>Social Security</c:v>
                </c:pt>
              </c:strCache>
            </c:strRef>
          </c:tx>
          <c:spPr>
            <a:solidFill>
              <a:schemeClr val="accent2"/>
            </a:solidFill>
            <a:ln>
              <a:solidFill>
                <a:schemeClr val="accent2"/>
              </a:solidFill>
            </a:ln>
            <a:scene3d>
              <a:camera prst="orthographicFront"/>
              <a:lightRig rig="threePt" dir="t"/>
            </a:scene3d>
          </c:spPr>
          <c:invertIfNegative val="0"/>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1-F3FD-4DAA-8E97-F85B1A9B2A85}"/>
            </c:ext>
          </c:extLst>
        </c:ser>
        <c:ser>
          <c:idx val="2"/>
          <c:order val="2"/>
          <c:tx>
            <c:strRef>
              <c:f>Sheet1!$D$1</c:f>
              <c:strCache>
                <c:ptCount val="1"/>
                <c:pt idx="0">
                  <c:v>Retirement Assets</c:v>
                </c:pt>
              </c:strCache>
            </c:strRef>
          </c:tx>
          <c:spPr>
            <a:solidFill>
              <a:schemeClr val="accent4"/>
            </a:solidFill>
            <a:ln>
              <a:solidFill>
                <a:schemeClr val="accent4"/>
              </a:solidFill>
            </a:ln>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pt idx="0">
                  <c:v>60</c:v>
                </c:pt>
                <c:pt idx="1">
                  <c:v>67</c:v>
                </c:pt>
                <c:pt idx="2">
                  <c:v>38</c:v>
                </c:pt>
                <c:pt idx="3">
                  <c:v>30</c:v>
                </c:pt>
              </c:numCache>
            </c:numRef>
          </c:val>
          <c:extLst>
            <c:ext xmlns:c16="http://schemas.microsoft.com/office/drawing/2014/chart" uri="{C3380CC4-5D6E-409C-BE32-E72D297353CC}">
              <c16:uniqueId val="{00000002-F3FD-4DAA-8E97-F85B1A9B2A85}"/>
            </c:ext>
          </c:extLst>
        </c:ser>
        <c:dLbls>
          <c:showLegendKey val="0"/>
          <c:showVal val="0"/>
          <c:showCatName val="0"/>
          <c:showSerName val="0"/>
          <c:showPercent val="0"/>
          <c:showBubbleSize val="0"/>
        </c:dLbls>
        <c:gapWidth val="150"/>
        <c:overlap val="100"/>
        <c:axId val="84260352"/>
        <c:axId val="84261888"/>
      </c:barChart>
      <c:catAx>
        <c:axId val="84260352"/>
        <c:scaling>
          <c:orientation val="minMax"/>
        </c:scaling>
        <c:delete val="0"/>
        <c:axPos val="b"/>
        <c:numFmt formatCode="General" sourceLinked="1"/>
        <c:majorTickMark val="out"/>
        <c:minorTickMark val="none"/>
        <c:tickLblPos val="nextTo"/>
        <c:txPr>
          <a:bodyPr/>
          <a:lstStyle/>
          <a:p>
            <a:pPr>
              <a:defRPr b="0" i="0" baseline="0">
                <a:solidFill>
                  <a:schemeClr val="accent6"/>
                </a:solidFill>
              </a:defRPr>
            </a:pPr>
            <a:endParaRPr lang="en-US"/>
          </a:p>
        </c:txPr>
        <c:crossAx val="84261888"/>
        <c:crosses val="autoZero"/>
        <c:auto val="1"/>
        <c:lblAlgn val="ctr"/>
        <c:lblOffset val="100"/>
        <c:noMultiLvlLbl val="0"/>
      </c:catAx>
      <c:valAx>
        <c:axId val="84261888"/>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4260352"/>
        <c:crosses val="autoZero"/>
        <c:crossBetween val="between"/>
      </c:valAx>
      <c:spPr>
        <a:noFill/>
        <a:ln w="25400" cmpd="sng">
          <a:noFill/>
        </a:ln>
        <a:scene3d>
          <a:camera prst="orthographicFront"/>
          <a:lightRig rig="threePt" dir="t"/>
        </a:scene3d>
      </c:spPr>
    </c:plotArea>
    <c:legend>
      <c:legendPos val="r"/>
      <c:layout>
        <c:manualLayout>
          <c:xMode val="edge"/>
          <c:yMode val="edge"/>
          <c:x val="0.68782032662622739"/>
          <c:y val="0.66195119487919718"/>
          <c:w val="0.31217967337377267"/>
          <c:h val="0.22439602720114535"/>
        </c:manualLayout>
      </c:layout>
      <c:overlay val="0"/>
      <c:txPr>
        <a:bodyPr anchor="ctr"/>
        <a:lstStyle/>
        <a:p>
          <a:pPr>
            <a:spcAft>
              <a:spcPts val="1200"/>
            </a:spcAft>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80000</c:v>
                </c:pt>
                <c:pt idx="1">
                  <c:v>60000</c:v>
                </c:pt>
                <c:pt idx="2">
                  <c:v>40000</c:v>
                </c:pt>
                <c:pt idx="3">
                  <c:v>20000</c:v>
                </c:pt>
              </c:numCache>
            </c:numRef>
          </c:val>
          <c:extLst>
            <c:ext xmlns:c16="http://schemas.microsoft.com/office/drawing/2014/chart" uri="{C3380CC4-5D6E-409C-BE32-E72D297353CC}">
              <c16:uniqueId val="{00000000-A799-4B3B-95C4-8E5645BDF475}"/>
            </c:ext>
          </c:extLst>
        </c:ser>
        <c:ser>
          <c:idx val="1"/>
          <c:order val="1"/>
          <c:tx>
            <c:strRef>
              <c:f>Sheet1!$C$1</c:f>
              <c:strCache>
                <c:ptCount val="1"/>
                <c:pt idx="0">
                  <c:v>Accumulated earnings</c:v>
                </c:pt>
              </c:strCache>
            </c:strRef>
          </c:tx>
          <c:invertIfNegative val="0"/>
          <c:dLbls>
            <c:dLbl>
              <c:idx val="0"/>
              <c:layout/>
              <c:tx>
                <c:rich>
                  <a:bodyPr/>
                  <a:lstStyle/>
                  <a:p>
                    <a:fld id="{20F7C1F0-DCC1-4A66-9236-C7205ECD5BE1}"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1-A799-4B3B-95C4-8E5645BDF475}"/>
                </c:ext>
              </c:extLst>
            </c:dLbl>
            <c:dLbl>
              <c:idx val="1"/>
              <c:layout/>
              <c:tx>
                <c:rich>
                  <a:bodyPr/>
                  <a:lstStyle/>
                  <a:p>
                    <a:fld id="{2D4A7377-86AE-4AED-9BB6-764DE21664F2}"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2-A799-4B3B-95C4-8E5645BDF475}"/>
                </c:ext>
              </c:extLst>
            </c:dLbl>
            <c:dLbl>
              <c:idx val="2"/>
              <c:layout/>
              <c:tx>
                <c:rich>
                  <a:bodyPr/>
                  <a:lstStyle/>
                  <a:p>
                    <a:fld id="{57093553-B713-462A-A600-F7D8D5D8E82E}"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3-A799-4B3B-95C4-8E5645BDF475}"/>
                </c:ext>
              </c:extLst>
            </c:dLbl>
            <c:dLbl>
              <c:idx val="3"/>
              <c:layout/>
              <c:tx>
                <c:rich>
                  <a:bodyPr/>
                  <a:lstStyle/>
                  <a:p>
                    <a:fld id="{85B992E8-B2CA-40A9-A6BF-473E01089DFA}"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4-A799-4B3B-95C4-8E5645BDF475}"/>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layout/>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222320.04</c:v>
                </c:pt>
                <c:pt idx="1">
                  <c:v>126185.54</c:v>
                </c:pt>
                <c:pt idx="2">
                  <c:v>64636.19</c:v>
                </c:pt>
                <c:pt idx="3">
                  <c:v>25229.7</c:v>
                </c:pt>
              </c:numCache>
            </c:numRef>
          </c:val>
          <c:extLst>
            <c:ext xmlns:c15="http://schemas.microsoft.com/office/drawing/2012/chart" uri="{02D57815-91ED-43cb-92C2-25804820EDAC}">
              <c15:datalabelsRange>
                <c15:f>Sheet1!$C$2:$C$5</c15:f>
                <c15:dlblRangeCache>
                  <c:ptCount val="4"/>
                  <c:pt idx="0">
                    <c:v> $222,320 </c:v>
                  </c:pt>
                  <c:pt idx="1">
                    <c:v> $126,186 </c:v>
                  </c:pt>
                  <c:pt idx="2">
                    <c:v> $64,636 </c:v>
                  </c:pt>
                  <c:pt idx="3">
                    <c:v> $25,230 </c:v>
                  </c:pt>
                </c15:dlblRangeCache>
              </c15:datalabelsRange>
            </c:ext>
            <c:ext xmlns:c16="http://schemas.microsoft.com/office/drawing/2014/chart" uri="{C3380CC4-5D6E-409C-BE32-E72D297353CC}">
              <c16:uniqueId val="{00000005-A799-4B3B-95C4-8E5645BDF475}"/>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txPr>
          <a:bodyPr/>
          <a:lstStyle/>
          <a:p>
            <a:pPr>
              <a:defRPr sz="1400" b="0">
                <a:solidFill>
                  <a:schemeClr val="accent6"/>
                </a:solidFill>
              </a:defRPr>
            </a:pPr>
            <a:endParaRPr lang="en-US"/>
          </a:p>
        </c:txPr>
        <c:crossAx val="87802624"/>
        <c:crosses val="autoZero"/>
        <c:crossBetween val="between"/>
        <c:minorUnit val="15000"/>
        <c:dispUnits>
          <c:builtInUnit val="thousands"/>
        </c:dispUnits>
      </c:valAx>
    </c:plotArea>
    <c:legend>
      <c:legendPos val="r"/>
      <c:legendEntry>
        <c:idx val="0"/>
        <c:txPr>
          <a:bodyPr/>
          <a:lstStyle/>
          <a:p>
            <a:pPr>
              <a:defRPr sz="1400">
                <a:solidFill>
                  <a:schemeClr val="tx2"/>
                </a:solidFill>
              </a:defRPr>
            </a:pPr>
            <a:endParaRPr lang="en-US"/>
          </a:p>
        </c:txPr>
      </c:legendEntry>
      <c:legendEntry>
        <c:idx val="1"/>
        <c:txPr>
          <a:bodyPr/>
          <a:lstStyle/>
          <a:p>
            <a:pPr>
              <a:defRPr sz="1400">
                <a:solidFill>
                  <a:schemeClr val="tx2"/>
                </a:solidFill>
              </a:defRPr>
            </a:pPr>
            <a:endParaRPr lang="en-US"/>
          </a:p>
        </c:txPr>
      </c:legendEntry>
      <c:layout>
        <c:manualLayout>
          <c:xMode val="edge"/>
          <c:yMode val="edge"/>
          <c:x val="0.59576071691322541"/>
          <c:y val="6.686431001661243E-2"/>
          <c:w val="0.40423928308677454"/>
          <c:h val="0.28121275549907992"/>
        </c:manualLayout>
      </c:layout>
      <c:overlay val="0"/>
      <c:txPr>
        <a:bodyPr/>
        <a:lstStyle/>
        <a:p>
          <a:pPr>
            <a:defRPr sz="1400">
              <a:solidFill>
                <a:schemeClr val="accent6"/>
              </a:solidFill>
            </a:defRPr>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$100 </c:v>
                </c:pt>
              </c:strCache>
            </c:strRef>
          </c:tx>
          <c:spPr>
            <a:ln w="28575" cap="rnd">
              <a:solidFill>
                <a:schemeClr val="accent1"/>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Sheet1!$B$2:$B$6</c:f>
              <c:numCache>
                <c:formatCode>"$"#,##0</c:formatCode>
                <c:ptCount val="5"/>
                <c:pt idx="0">
                  <c:v>11592.223943739649</c:v>
                </c:pt>
                <c:pt idx="1">
                  <c:v>27105.234526519216</c:v>
                </c:pt>
                <c:pt idx="2">
                  <c:v>47865.142073974312</c:v>
                </c:pt>
                <c:pt idx="3">
                  <c:v>75646.581342590056</c:v>
                </c:pt>
                <c:pt idx="4">
                  <c:v>112824.41395439276</c:v>
                </c:pt>
              </c:numCache>
            </c:numRef>
          </c:val>
          <c:smooth val="0"/>
          <c:extLst>
            <c:ext xmlns:c16="http://schemas.microsoft.com/office/drawing/2014/chart" uri="{C3380CC4-5D6E-409C-BE32-E72D297353CC}">
              <c16:uniqueId val="{00000000-ED30-4ABE-80C0-DA3354DC8E43}"/>
            </c:ext>
          </c:extLst>
        </c:ser>
        <c:ser>
          <c:idx val="1"/>
          <c:order val="1"/>
          <c:tx>
            <c:strRef>
              <c:f>Sheet1!$C$1</c:f>
              <c:strCache>
                <c:ptCount val="1"/>
                <c:pt idx="0">
                  <c:v>$150 </c:v>
                </c:pt>
              </c:strCache>
            </c:strRef>
          </c:tx>
          <c:spPr>
            <a:ln w="28575" cap="rnd">
              <a:solidFill>
                <a:schemeClr val="accent2"/>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Sheet1!$C$2:$C$6</c:f>
              <c:numCache>
                <c:formatCode>"$"#,##0</c:formatCode>
                <c:ptCount val="5"/>
                <c:pt idx="0">
                  <c:v>17388.335915609474</c:v>
                </c:pt>
                <c:pt idx="1">
                  <c:v>40657.851789778804</c:v>
                </c:pt>
                <c:pt idx="2">
                  <c:v>71797.713110961457</c:v>
                </c:pt>
                <c:pt idx="3">
                  <c:v>113469.87201388506</c:v>
                </c:pt>
                <c:pt idx="4">
                  <c:v>169236.6209315891</c:v>
                </c:pt>
              </c:numCache>
            </c:numRef>
          </c:val>
          <c:smooth val="0"/>
          <c:extLst>
            <c:ext xmlns:c16="http://schemas.microsoft.com/office/drawing/2014/chart" uri="{C3380CC4-5D6E-409C-BE32-E72D297353CC}">
              <c16:uniqueId val="{00000001-ED30-4ABE-80C0-DA3354DC8E43}"/>
            </c:ext>
          </c:extLst>
        </c:ser>
        <c:ser>
          <c:idx val="2"/>
          <c:order val="2"/>
          <c:tx>
            <c:strRef>
              <c:f>Sheet1!$D$1</c:f>
              <c:strCache>
                <c:ptCount val="1"/>
                <c:pt idx="0">
                  <c:v>$200 </c:v>
                </c:pt>
              </c:strCache>
            </c:strRef>
          </c:tx>
          <c:spPr>
            <a:ln w="28575" cap="rnd">
              <a:solidFill>
                <a:schemeClr val="accent3"/>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Sheet1!$D$2:$D$6</c:f>
              <c:numCache>
                <c:formatCode>"$"#,##0</c:formatCode>
                <c:ptCount val="5"/>
                <c:pt idx="0">
                  <c:v>23184.447887479299</c:v>
                </c:pt>
                <c:pt idx="1">
                  <c:v>54210.469053038432</c:v>
                </c:pt>
                <c:pt idx="2">
                  <c:v>95730.284147948623</c:v>
                </c:pt>
                <c:pt idx="3">
                  <c:v>151293.16268518011</c:v>
                </c:pt>
                <c:pt idx="4">
                  <c:v>225648.82790878552</c:v>
                </c:pt>
              </c:numCache>
            </c:numRef>
          </c:val>
          <c:smooth val="0"/>
          <c:extLst>
            <c:ext xmlns:c16="http://schemas.microsoft.com/office/drawing/2014/chart" uri="{C3380CC4-5D6E-409C-BE32-E72D297353CC}">
              <c16:uniqueId val="{00000002-ED30-4ABE-80C0-DA3354DC8E43}"/>
            </c:ext>
          </c:extLst>
        </c:ser>
        <c:ser>
          <c:idx val="3"/>
          <c:order val="3"/>
          <c:tx>
            <c:strRef>
              <c:f>Sheet1!$E$1</c:f>
              <c:strCache>
                <c:ptCount val="1"/>
                <c:pt idx="0">
                  <c:v>$250 </c:v>
                </c:pt>
              </c:strCache>
            </c:strRef>
          </c:tx>
          <c:spPr>
            <a:ln w="28575" cap="rnd">
              <a:solidFill>
                <a:schemeClr val="accent4"/>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Sheet1!$E$2:$E$6</c:f>
              <c:numCache>
                <c:formatCode>"$"#,##0</c:formatCode>
                <c:ptCount val="5"/>
                <c:pt idx="0">
                  <c:v>28980.559859349123</c:v>
                </c:pt>
                <c:pt idx="1">
                  <c:v>67763.086316298053</c:v>
                </c:pt>
                <c:pt idx="2">
                  <c:v>119662.85518493583</c:v>
                </c:pt>
                <c:pt idx="3">
                  <c:v>189116.45335647534</c:v>
                </c:pt>
                <c:pt idx="4">
                  <c:v>282061.03488598223</c:v>
                </c:pt>
              </c:numCache>
            </c:numRef>
          </c:val>
          <c:smooth val="0"/>
          <c:extLst>
            <c:ext xmlns:c16="http://schemas.microsoft.com/office/drawing/2014/chart" uri="{C3380CC4-5D6E-409C-BE32-E72D297353CC}">
              <c16:uniqueId val="{00000003-ED30-4ABE-80C0-DA3354DC8E43}"/>
            </c:ext>
          </c:extLst>
        </c:ser>
        <c:ser>
          <c:idx val="4"/>
          <c:order val="4"/>
          <c:tx>
            <c:strRef>
              <c:f>Sheet1!$F$1</c:f>
              <c:strCache>
                <c:ptCount val="1"/>
                <c:pt idx="0">
                  <c:v>$300 </c:v>
                </c:pt>
              </c:strCache>
            </c:strRef>
          </c:tx>
          <c:spPr>
            <a:ln w="28575" cap="rnd">
              <a:solidFill>
                <a:schemeClr val="accent5"/>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Sheet1!$F$2:$F$6</c:f>
              <c:numCache>
                <c:formatCode>"$"#,##0</c:formatCode>
                <c:ptCount val="5"/>
                <c:pt idx="0">
                  <c:v>34776.671831218948</c:v>
                </c:pt>
                <c:pt idx="1">
                  <c:v>81315.703579557608</c:v>
                </c:pt>
                <c:pt idx="2">
                  <c:v>143595.42622192291</c:v>
                </c:pt>
                <c:pt idx="3">
                  <c:v>226939.74402777012</c:v>
                </c:pt>
                <c:pt idx="4">
                  <c:v>338473.24186317821</c:v>
                </c:pt>
              </c:numCache>
            </c:numRef>
          </c:val>
          <c:smooth val="0"/>
          <c:extLst>
            <c:ext xmlns:c16="http://schemas.microsoft.com/office/drawing/2014/chart" uri="{C3380CC4-5D6E-409C-BE32-E72D297353CC}">
              <c16:uniqueId val="{00000004-ED30-4ABE-80C0-DA3354DC8E43}"/>
            </c:ext>
          </c:extLst>
        </c:ser>
        <c:ser>
          <c:idx val="5"/>
          <c:order val="5"/>
          <c:tx>
            <c:strRef>
              <c:f>Sheet1!$G$1</c:f>
              <c:strCache>
                <c:ptCount val="1"/>
              </c:strCache>
            </c:strRef>
          </c:tx>
          <c:spPr>
            <a:ln w="28575" cap="rnd">
              <a:solidFill>
                <a:schemeClr val="accent6"/>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Sheet1!$G$2:$G$6</c:f>
              <c:numCache>
                <c:formatCode>General</c:formatCode>
                <c:ptCount val="5"/>
              </c:numCache>
            </c:numRef>
          </c:val>
          <c:smooth val="0"/>
          <c:extLst>
            <c:ext xmlns:c16="http://schemas.microsoft.com/office/drawing/2014/chart" uri="{C3380CC4-5D6E-409C-BE32-E72D297353CC}">
              <c16:uniqueId val="{00000005-ED30-4ABE-80C0-DA3354DC8E43}"/>
            </c:ext>
          </c:extLst>
        </c:ser>
        <c:dLbls>
          <c:showLegendKey val="0"/>
          <c:showVal val="0"/>
          <c:showCatName val="0"/>
          <c:showSerName val="0"/>
          <c:showPercent val="0"/>
          <c:showBubbleSize val="0"/>
        </c:dLbls>
        <c:smooth val="0"/>
        <c:axId val="969325568"/>
        <c:axId val="969327648"/>
      </c:lineChart>
      <c:catAx>
        <c:axId val="9693255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7648"/>
        <c:crosses val="autoZero"/>
        <c:auto val="1"/>
        <c:lblAlgn val="ctr"/>
        <c:lblOffset val="100"/>
        <c:noMultiLvlLbl val="0"/>
      </c:catAx>
      <c:valAx>
        <c:axId val="969327648"/>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5568"/>
        <c:crosses val="autoZero"/>
        <c:crossBetween val="between"/>
      </c:valAx>
      <c:spPr>
        <a:noFill/>
        <a:ln>
          <a:noFill/>
        </a:ln>
        <a:effectLst/>
      </c:spPr>
    </c:plotArea>
    <c:legend>
      <c:legendPos val="r"/>
      <c:legendEntry>
        <c:idx val="5"/>
        <c:delete val="1"/>
      </c:legendEntry>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127B3F-52EB-4BB2-9044-B0572D02578E}" type="datetimeFigureOut">
              <a:rPr lang="en-US" smtClean="0"/>
              <a:t>2/4/2021</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8EF6CE-F30F-48FE-8E58-973C24AEC1FB}" type="datetimeFigureOut">
              <a:rPr lang="en-US" smtClean="0"/>
              <a:t>2/4/2021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1pPr>
    <a:lvl2pPr marL="4572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2pPr>
    <a:lvl3pPr marL="9144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3pPr>
    <a:lvl4pPr marL="13716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4pPr>
    <a:lvl5pPr marL="1828800" algn="l" defTabSz="914400" rtl="0" eaLnBrk="1" latinLnBrk="0" hangingPunct="1">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smtClean="0"/>
              <a:t>[Welcome</a:t>
            </a:r>
            <a:r>
              <a:rPr lang="en-US" i="0" baseline="0" dirty="0" smtClean="0"/>
              <a:t> from presenter]</a:t>
            </a:r>
          </a:p>
          <a:p>
            <a:endParaRPr lang="en-US" i="0" baseline="0" dirty="0" smtClean="0"/>
          </a:p>
          <a:p>
            <a:r>
              <a:rPr lang="en-US" i="0" dirty="0" smtClean="0"/>
              <a:t>Thank</a:t>
            </a:r>
            <a:r>
              <a:rPr lang="en-US" i="0" baseline="0" dirty="0" smtClean="0"/>
              <a:t> you for attending today’s Financial Essentials workshop that’s specifically designed and developed for you by Security Benefit.</a:t>
            </a:r>
          </a:p>
          <a:p>
            <a:endParaRPr lang="en-US" i="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 to the workshop!</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a:t>
            </a:fld>
            <a:endParaRPr lang="en-US" dirty="0"/>
          </a:p>
        </p:txBody>
      </p:sp>
    </p:spTree>
    <p:extLst>
      <p:ext uri="{BB962C8B-B14F-4D97-AF65-F5344CB8AC3E}">
        <p14:creationId xmlns:p14="http://schemas.microsoft.com/office/powerpoint/2010/main" val="15043583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3</a:t>
            </a:fld>
            <a:endParaRPr lang="en-US" dirty="0"/>
          </a:p>
        </p:txBody>
      </p:sp>
    </p:spTree>
    <p:extLst>
      <p:ext uri="{BB962C8B-B14F-4D97-AF65-F5344CB8AC3E}">
        <p14:creationId xmlns:p14="http://schemas.microsoft.com/office/powerpoint/2010/main" val="33022769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4</a:t>
            </a:fld>
            <a:endParaRPr lang="en-US" dirty="0"/>
          </a:p>
        </p:txBody>
      </p:sp>
    </p:spTree>
    <p:extLst>
      <p:ext uri="{BB962C8B-B14F-4D97-AF65-F5344CB8AC3E}">
        <p14:creationId xmlns:p14="http://schemas.microsoft.com/office/powerpoint/2010/main" val="110225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5</a:t>
            </a:fld>
            <a:endParaRPr lang="en-US" dirty="0"/>
          </a:p>
        </p:txBody>
      </p:sp>
    </p:spTree>
    <p:extLst>
      <p:ext uri="{BB962C8B-B14F-4D97-AF65-F5344CB8AC3E}">
        <p14:creationId xmlns:p14="http://schemas.microsoft.com/office/powerpoint/2010/main" val="1235838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6</a:t>
            </a:fld>
            <a:endParaRPr lang="en-US" dirty="0"/>
          </a:p>
        </p:txBody>
      </p:sp>
    </p:spTree>
    <p:extLst>
      <p:ext uri="{BB962C8B-B14F-4D97-AF65-F5344CB8AC3E}">
        <p14:creationId xmlns:p14="http://schemas.microsoft.com/office/powerpoint/2010/main" val="4121463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quick</a:t>
            </a:r>
            <a:r>
              <a:rPr lang="en-US" baseline="0" dirty="0" smtClean="0"/>
              <a:t> summary of the pension tiers for new employees and those that are just beginning their careers in the education system.  A pension is still one of the best benefits you have as an educator, because it provides income in retirement throughout your lifetime.  However, the amount of that benefit has changed for those that are new to the system.  For those who have entered the system in the last 5-6 years, your pension benefit will be very different than your peers who have worked longer. </a:t>
            </a:r>
          </a:p>
          <a:p>
            <a:endParaRPr lang="en-US" baseline="0" dirty="0" smtClean="0"/>
          </a:p>
          <a:p>
            <a:r>
              <a:rPr lang="en-US" baseline="0" dirty="0" smtClean="0"/>
              <a:t>If you began working in a school district </a:t>
            </a:r>
            <a:r>
              <a:rPr lang="en-US" baseline="0" smtClean="0"/>
              <a:t>AFTER July </a:t>
            </a:r>
            <a:r>
              <a:rPr lang="en-US" baseline="0" dirty="0" smtClean="0"/>
              <a:t>1, 2007 – you will be in a different tier – depending on WHEN you actually began working and enrolled. This table shows the minimum retirement age for each tier, however you may be eligible to retire earlier.  But your benefit may be reduced by 1-3% for EACH year under the minimum retirement age.</a:t>
            </a:r>
          </a:p>
          <a:p>
            <a:r>
              <a:rPr lang="en-US" baseline="0" dirty="0" smtClean="0"/>
              <a:t>For example, if you were in tier 5 and decided to retire at age 60, your pension benefit would be reduced by as much as 15%.</a:t>
            </a:r>
          </a:p>
          <a:p>
            <a:endParaRPr lang="en-US" baseline="0" dirty="0" smtClean="0"/>
          </a:p>
          <a:p>
            <a:r>
              <a:rPr lang="en-US" baseline="0" dirty="0" smtClean="0"/>
              <a:t>[Walk through the example.]</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7</a:t>
            </a:fld>
            <a:endParaRPr lang="en-US" dirty="0"/>
          </a:p>
        </p:txBody>
      </p:sp>
    </p:spTree>
    <p:extLst>
      <p:ext uri="{BB962C8B-B14F-4D97-AF65-F5344CB8AC3E}">
        <p14:creationId xmlns:p14="http://schemas.microsoft.com/office/powerpoint/2010/main" val="9476693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Available to members who have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25 years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or more of pension membership service credit before reaching age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60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for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Tier 1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and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Tier 2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members, or before age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62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for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Tier 3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and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Tier 4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members; or with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30 years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or more of pension membership service credit before age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65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for </a:t>
            </a:r>
            <a:r>
              <a:rPr lang="en-US" sz="1200" b="1" i="0" u="none" strike="noStrike" kern="1200" baseline="0" dirty="0" smtClean="0">
                <a:solidFill>
                  <a:schemeClr val="tx1"/>
                </a:solidFill>
                <a:latin typeface="Arial" panose="020B0604020202020204" pitchFamily="34" charset="0"/>
                <a:ea typeface="+mn-ea"/>
                <a:cs typeface="Arial" panose="020B0604020202020204" pitchFamily="34" charset="0"/>
              </a:rPr>
              <a:t>Tier 5 </a:t>
            </a:r>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members. </a:t>
            </a:r>
          </a:p>
          <a:p>
            <a:endPar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endParaRPr>
          </a:p>
          <a:p>
            <a:r>
              <a:rPr lang="en-US" sz="1200" b="0" i="0" u="none" strike="noStrike" kern="1200" baseline="0" dirty="0" smtClean="0">
                <a:solidFill>
                  <a:schemeClr val="tx1"/>
                </a:solidFill>
                <a:latin typeface="Arial" panose="020B0604020202020204" pitchFamily="34" charset="0"/>
                <a:ea typeface="+mn-ea"/>
                <a:cs typeface="Arial" panose="020B0604020202020204" pitchFamily="34" charset="0"/>
              </a:rPr>
              <a:t>The benefit is calculated using the appropriate Service Retirement formula; however, your allowance is permanently reduced if you retire prior to attaining certain ages as defined by your membership tier.</a:t>
            </a:r>
            <a:endParaRPr lang="en-US" baseline="0"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AB04EA2-8069-4F6F-8A1B-4CB7D01F3552}" type="slidenum">
              <a:rPr lang="en-US" smtClean="0"/>
              <a:t>8</a:t>
            </a:fld>
            <a:endParaRPr lang="en-US" dirty="0"/>
          </a:p>
        </p:txBody>
      </p:sp>
    </p:spTree>
    <p:extLst>
      <p:ext uri="{BB962C8B-B14F-4D97-AF65-F5344CB8AC3E}">
        <p14:creationId xmlns:p14="http://schemas.microsoft.com/office/powerpoint/2010/main" val="1160322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9</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What else </a:t>
            </a:r>
            <a:r>
              <a:rPr lang="en-US" b="0" baseline="0" dirty="0" smtClean="0"/>
              <a:t>can you do to take control of your retirement picture?</a:t>
            </a:r>
          </a:p>
          <a:p>
            <a:endParaRPr lang="en-US" b="0" baseline="0" dirty="0" smtClean="0"/>
          </a:p>
          <a:p>
            <a:r>
              <a:rPr lang="en-US" b="0" baseline="0" dirty="0" smtClean="0"/>
              <a:t>There are many options, but all of them can help you take control of your retirement and allow you to plan your future and retire on your terms.</a:t>
            </a:r>
          </a:p>
          <a:p>
            <a:endParaRPr lang="en-US" b="0" baseline="0" dirty="0" smtClean="0"/>
          </a:p>
          <a:p>
            <a:r>
              <a:rPr lang="en-US" b="0" baseline="0" dirty="0" smtClean="0"/>
              <a:t>A 403(b) account and IRA accounts are two primary investment vehicles that allow you to save for retirement on a “pretax” basis.</a:t>
            </a:r>
          </a:p>
          <a:p>
            <a:endParaRPr lang="en-US" b="0" baseline="0" dirty="0" smtClean="0"/>
          </a:p>
          <a:p>
            <a:r>
              <a:rPr lang="en-US" b="0" baseline="0" dirty="0" smtClean="0"/>
              <a:t>So what is the best option for you?</a:t>
            </a:r>
          </a:p>
          <a:p>
            <a:endParaRPr lang="en-US" b="0" baseline="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10</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What’s the best way for you to save?</a:t>
            </a:r>
          </a:p>
          <a:p>
            <a:endParaRPr lang="en-US" baseline="0" dirty="0" smtClean="0"/>
          </a:p>
          <a:p>
            <a:r>
              <a:rPr lang="en-US" baseline="0" dirty="0" smtClean="0"/>
              <a:t>There are two BASIC ways to save</a:t>
            </a:r>
            <a:r>
              <a:rPr lang="en-US" b="1" i="0" baseline="0" dirty="0" smtClean="0"/>
              <a:t>:</a:t>
            </a:r>
          </a:p>
          <a:p>
            <a:endParaRPr lang="en-US" b="1" i="0" baseline="0" dirty="0" smtClean="0"/>
          </a:p>
          <a:p>
            <a:r>
              <a:rPr lang="en-US" b="0" i="0" baseline="0" dirty="0" smtClean="0"/>
              <a:t>Tax-deferred saving or PRETAX savings in a 403(b) or IRA may be a good idea for you. How does it work?</a:t>
            </a:r>
          </a:p>
          <a:p>
            <a:endParaRPr lang="en-US" b="0" i="0" baseline="0" dirty="0" smtClean="0"/>
          </a:p>
          <a:p>
            <a:r>
              <a:rPr lang="en-US" b="0" i="0" baseline="0" dirty="0" smtClean="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smtClean="0"/>
          </a:p>
          <a:p>
            <a:r>
              <a:rPr lang="en-US" b="0" i="0" baseline="0" dirty="0" smtClean="0"/>
              <a:t>There are limits though, to how much you can save in a year. For a 403(b) the current limit is $19,500, but for an IRA the limit is $6,000. I know that sounds like a lot, but remember it’s a maximum. </a:t>
            </a:r>
          </a:p>
          <a:p>
            <a:endParaRPr lang="en-US" b="0" i="0" baseline="0" dirty="0" smtClean="0"/>
          </a:p>
          <a:p>
            <a:r>
              <a:rPr lang="en-US" b="0" i="0" baseline="0" dirty="0" smtClean="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smtClean="0"/>
          </a:p>
          <a:p>
            <a:r>
              <a:rPr lang="en-US" b="0" i="0" baseline="0" dirty="0" smtClean="0"/>
              <a:t>But a Roth account – an IRA or Roth 403(b) – are accounts that you can contribute to on an AFTER-TAX basis, but the difference is that ALL of you contributions AND EARNINGS are completely TAX-FREE at retirement.</a:t>
            </a:r>
          </a:p>
          <a:p>
            <a:endParaRPr lang="en-US" b="0" i="0" baseline="0" dirty="0" smtClean="0"/>
          </a:p>
          <a:p>
            <a:r>
              <a:rPr lang="en-US" b="0" i="0" baseline="0" dirty="0" smtClean="0"/>
              <a:t>Think about that for a moment … potentially you would NEVER have to pay income taxes on this money again.</a:t>
            </a:r>
          </a:p>
          <a:p>
            <a:endParaRPr lang="en-US" b="0" i="0" baseline="0" dirty="0" smtClean="0"/>
          </a:p>
          <a:p>
            <a:r>
              <a:rPr lang="en-US" b="0" i="0" baseline="0" dirty="0" smtClean="0"/>
              <a:t>Let’s take a look at an example </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11</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Here’s a sample paycheck</a:t>
            </a:r>
            <a:r>
              <a:rPr lang="en-US" baseline="0" dirty="0" smtClean="0"/>
              <a:t>. </a:t>
            </a: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smtClean="0"/>
              <a:t>In this example we started at $1000 for easy calculations and we only looked at the Federal tax rate and we made an assumption of 24% (for most of you it will likely be slightly lower).  </a:t>
            </a:r>
          </a:p>
          <a:p>
            <a:endParaRPr lang="en-US" baseline="0" dirty="0" smtClean="0"/>
          </a:p>
          <a:p>
            <a:r>
              <a:rPr lang="en-US" baseline="0" dirty="0" smtClean="0"/>
              <a:t>Your take home pay would be $760, but then you also place another $100 from your paycheck directly to a separate savings account (like your credit union account).</a:t>
            </a:r>
          </a:p>
          <a:p>
            <a:endParaRPr lang="en-US" baseline="0" dirty="0" smtClean="0"/>
          </a:p>
          <a:p>
            <a:r>
              <a:rPr lang="en-US" baseline="0" dirty="0" smtClean="0"/>
              <a:t>Your net pay is now $660.</a:t>
            </a:r>
          </a:p>
          <a:p>
            <a:endParaRPr lang="en-US" baseline="0" dirty="0" smtClean="0"/>
          </a:p>
          <a:p>
            <a:r>
              <a:rPr lang="en-US" baseline="0" dirty="0" smtClean="0"/>
              <a:t>In the after-tax column, we didn’t save anything in a retirement account – instead all of our savings is in a savings account – and remember all of the interest you earn is also taxable as well.</a:t>
            </a:r>
          </a:p>
          <a:p>
            <a:endParaRPr lang="en-US" baseline="0" dirty="0" smtClean="0"/>
          </a:p>
          <a:p>
            <a:r>
              <a:rPr lang="en-US" baseline="0" dirty="0" smtClean="0"/>
              <a:t>Let’s take a look a better way to save and </a:t>
            </a:r>
            <a:r>
              <a:rPr lang="en-US" dirty="0" smtClean="0"/>
              <a:t>move that $100 from</a:t>
            </a:r>
            <a:r>
              <a:rPr lang="en-US" baseline="0" dirty="0" smtClean="0"/>
              <a:t> your savings account into a 403(b) account.</a:t>
            </a:r>
          </a:p>
          <a:p>
            <a:endParaRPr lang="en-US" baseline="0" dirty="0" smtClean="0"/>
          </a:p>
          <a:p>
            <a:r>
              <a:rPr lang="en-US" baseline="0" dirty="0" smtClean="0"/>
              <a:t>We start with the same level of pay.</a:t>
            </a:r>
          </a:p>
          <a:p>
            <a:endParaRPr lang="en-US" baseline="0" dirty="0" smtClean="0"/>
          </a:p>
          <a:p>
            <a:r>
              <a:rPr lang="en-US" baseline="0" dirty="0" smtClean="0"/>
              <a:t>$100 is now in our 403(b) account (and remember that all of the interest or return you earn is also tax deferred, until you make a withdrawal).</a:t>
            </a:r>
          </a:p>
          <a:p>
            <a:endParaRPr lang="en-US" baseline="0" dirty="0" smtClean="0"/>
          </a:p>
          <a:p>
            <a:r>
              <a:rPr lang="en-US" baseline="0" dirty="0" smtClean="0"/>
              <a:t>Now look at your income tax.  Since your contribution is now pretax, that lowers your taxable salary and now you’re paying less taxes. And NOW you have more take home pay – since you are saving on a pretax basis.</a:t>
            </a:r>
          </a:p>
          <a:p>
            <a:endParaRPr lang="en-US" baseline="0" dirty="0" smtClean="0"/>
          </a:p>
          <a:p>
            <a:r>
              <a:rPr lang="en-US" baseline="0" dirty="0" smtClean="0"/>
              <a:t>Any questions????  (check in with audience here)</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12</a:t>
            </a:fld>
            <a:endParaRPr lang="en-US" dirty="0"/>
          </a:p>
        </p:txBody>
      </p:sp>
    </p:spTree>
    <p:extLst>
      <p:ext uri="{BB962C8B-B14F-4D97-AF65-F5344CB8AC3E}">
        <p14:creationId xmlns:p14="http://schemas.microsoft.com/office/powerpoint/2010/main" val="3624666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13</a:t>
            </a:fld>
            <a:endParaRPr lang="en-US" dirty="0"/>
          </a:p>
        </p:txBody>
      </p:sp>
    </p:spTree>
    <p:extLst>
      <p:ext uri="{BB962C8B-B14F-4D97-AF65-F5344CB8AC3E}">
        <p14:creationId xmlns:p14="http://schemas.microsoft.com/office/powerpoint/2010/main" val="40683027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32762610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One thing I hear a lot from retirees is that they’re going to be just fine – they have a pension and Social Security to provide for retirement. As we’ve discussed,  those two alone probably won’t replace all of your pre-retirement income.</a:t>
            </a:r>
          </a:p>
          <a:p>
            <a:endParaRPr lang="en-US" sz="1050" i="1" dirty="0" smtClean="0"/>
          </a:p>
          <a:p>
            <a:r>
              <a:rPr lang="en-US" sz="1200" dirty="0" smtClean="0"/>
              <a:t>Let’s use this graph to draw you</a:t>
            </a:r>
            <a:r>
              <a:rPr lang="en-US" sz="1200" baseline="0" dirty="0" smtClean="0"/>
              <a:t>r </a:t>
            </a:r>
            <a:r>
              <a:rPr lang="en-US" sz="1200" dirty="0" smtClean="0"/>
              <a:t>income you need in retirement</a:t>
            </a:r>
            <a:r>
              <a:rPr lang="en-US" sz="1200" baseline="0" dirty="0" smtClean="0"/>
              <a:t> to meet your </a:t>
            </a:r>
            <a:r>
              <a:rPr lang="en-US" sz="1200" dirty="0" smtClean="0"/>
              <a:t>expenses. </a:t>
            </a:r>
          </a:p>
          <a:p>
            <a:endParaRPr lang="en-US" sz="1050" dirty="0" smtClean="0"/>
          </a:p>
          <a:p>
            <a:r>
              <a:rPr lang="en-US" sz="1200" dirty="0" smtClean="0"/>
              <a:t>Then at 60 you retire and start drawing a pension. Now your income is not quite where it was, and there’s a significant gap between your income and your expenses. You can’t draw Social Security until at least 62, or 67 for full benefits. </a:t>
            </a:r>
          </a:p>
          <a:p>
            <a:endParaRPr lang="en-US" sz="1200" dirty="0" smtClean="0"/>
          </a:p>
          <a:p>
            <a:r>
              <a:rPr lang="en-US" sz="1200" dirty="0" smtClean="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sz="1200" i="1" dirty="0" smtClean="0"/>
              <a:t> </a:t>
            </a:r>
            <a:endParaRPr lang="en-US" sz="1200" dirty="0" smtClean="0"/>
          </a:p>
          <a:p>
            <a:endParaRPr lang="en-US" sz="1050" dirty="0" smtClean="0"/>
          </a:p>
          <a:p>
            <a:r>
              <a:rPr lang="en-US" sz="1200" dirty="0" smtClean="0"/>
              <a:t>So</a:t>
            </a:r>
            <a:r>
              <a:rPr lang="en-US" sz="1200" baseline="0" dirty="0" smtClean="0"/>
              <a:t> how can you fill the income gap during retirement?</a:t>
            </a:r>
          </a:p>
          <a:p>
            <a:endParaRPr lang="en-US" sz="1200" baseline="0" dirty="0" smtClean="0"/>
          </a:p>
          <a:p>
            <a:r>
              <a:rPr lang="en-US" sz="1200" baseline="0" dirty="0" smtClean="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dirty="0"/>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18</a:t>
            </a:fld>
            <a:endParaRPr lang="en-US" dirty="0"/>
          </a:p>
        </p:txBody>
      </p:sp>
    </p:spTree>
    <p:extLst>
      <p:ext uri="{BB962C8B-B14F-4D97-AF65-F5344CB8AC3E}">
        <p14:creationId xmlns:p14="http://schemas.microsoft.com/office/powerpoint/2010/main" val="2438287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Now let’s take a look at what our $100 from each paycheck can do for your retirement picture.</a:t>
            </a:r>
          </a:p>
          <a:p>
            <a:endParaRPr lang="en-US" sz="1200" dirty="0" smtClean="0"/>
          </a:p>
          <a:p>
            <a:r>
              <a:rPr lang="en-US" sz="1200" dirty="0" smtClean="0"/>
              <a:t>Let me stress this is a hypothetical example, based on averages. Your result could be higher than this, or it could be lower.</a:t>
            </a:r>
          </a:p>
          <a:p>
            <a:endParaRPr lang="en-US" sz="1200" dirty="0" smtClean="0"/>
          </a:p>
          <a:p>
            <a:r>
              <a:rPr lang="en-US" sz="1200" dirty="0" smtClean="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a:t>
            </a:r>
            <a:r>
              <a:rPr lang="en-US" sz="1200" baseline="0" dirty="0" smtClean="0"/>
              <a:t> dark blue is </a:t>
            </a:r>
            <a:r>
              <a:rPr lang="en-US" sz="1200" dirty="0" smtClean="0"/>
              <a:t>the actual amount you’ve contributed, and the light</a:t>
            </a:r>
            <a:r>
              <a:rPr lang="en-US" sz="1200" baseline="0" dirty="0" smtClean="0"/>
              <a:t> </a:t>
            </a:r>
            <a:r>
              <a:rPr lang="en-US" sz="1200" dirty="0" smtClean="0"/>
              <a:t>blue is your total account value.</a:t>
            </a:r>
          </a:p>
          <a:p>
            <a:endParaRPr lang="en-US" sz="1200" dirty="0" smtClean="0"/>
          </a:p>
          <a:p>
            <a:r>
              <a:rPr lang="en-US" sz="1200" dirty="0" smtClean="0"/>
              <a:t>If you start saving at 55, saving just $100 per paycheck, in 10 years you could accumulate $25,000. </a:t>
            </a:r>
          </a:p>
          <a:p>
            <a:endParaRPr lang="en-US" sz="1200" dirty="0" smtClean="0"/>
          </a:p>
          <a:p>
            <a:r>
              <a:rPr lang="en-US" sz="1200" dirty="0" smtClean="0"/>
              <a:t>If you start at 45, you could save almost $65,000! </a:t>
            </a:r>
          </a:p>
          <a:p>
            <a:endParaRPr lang="en-US" sz="1200" dirty="0" smtClean="0"/>
          </a:p>
          <a:p>
            <a:r>
              <a:rPr lang="en-US" sz="1200" dirty="0" smtClean="0"/>
              <a:t>If you start at 35, look at how much you could save! Over $126,000! And look at how much you contributed versus how much your account grew – the majority of that account value is coming from compounding, meaning that investing earlier really pays off.</a:t>
            </a:r>
          </a:p>
          <a:p>
            <a:endParaRPr lang="en-US" sz="1200" dirty="0" smtClean="0"/>
          </a:p>
          <a:p>
            <a:r>
              <a:rPr lang="en-US" sz="1200" dirty="0" smtClean="0"/>
              <a:t>But if you were to start at 25 Wow! You could have nearly $225,000! That would certainly help you toward a nice retirement. And almost all of that value comes from compounding, because you started investing early. That’s the moral of the story</a:t>
            </a:r>
            <a:r>
              <a:rPr lang="en-US" sz="1200" baseline="0" dirty="0" smtClean="0"/>
              <a:t> </a:t>
            </a:r>
            <a:r>
              <a:rPr lang="en-US" sz="1200" dirty="0" smtClean="0"/>
              <a:t>–</a:t>
            </a:r>
            <a:r>
              <a:rPr lang="en-US" sz="1200" baseline="0" dirty="0" smtClean="0"/>
              <a:t> </a:t>
            </a:r>
            <a:r>
              <a:rPr lang="en-US" sz="1200" dirty="0" smtClean="0"/>
              <a:t>it’s never too early or too later to start saving for retirement.</a:t>
            </a:r>
          </a:p>
          <a:p>
            <a:endParaRPr lang="en-US" sz="1200" dirty="0" smtClean="0"/>
          </a:p>
          <a:p>
            <a:r>
              <a:rPr lang="en-US" sz="1200" dirty="0" smtClean="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2915983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0" dirty="0" smtClean="0">
                <a:solidFill>
                  <a:srgbClr val="F2F2F2">
                    <a:lumMod val="50000"/>
                  </a:srgbClr>
                </a:solidFill>
              </a:rPr>
              <a:t>Starting your retirement savings early, even with a minimal investment, can have a big impact on how much you accumulate over time.</a:t>
            </a:r>
          </a:p>
          <a:p>
            <a:pPr marL="0" indent="0">
              <a:buNone/>
            </a:pPr>
            <a:endParaRPr lang="en-US" b="0" dirty="0" smtClean="0">
              <a:solidFill>
                <a:srgbClr val="F2F2F2">
                  <a:lumMod val="50000"/>
                </a:srgbClr>
              </a:solidFill>
            </a:endParaRPr>
          </a:p>
          <a:p>
            <a:pPr marL="0" indent="0">
              <a:buNone/>
            </a:pPr>
            <a:r>
              <a:rPr lang="en-US" b="0" dirty="0" smtClean="0">
                <a:solidFill>
                  <a:srgbClr val="F2F2F2">
                    <a:lumMod val="50000"/>
                  </a:srgbClr>
                </a:solidFill>
              </a:rPr>
              <a:t>In tax-deferred saving, time is more important than your contribution amount. These</a:t>
            </a:r>
            <a:r>
              <a:rPr lang="en-US" b="0" baseline="0" dirty="0" smtClean="0">
                <a:solidFill>
                  <a:srgbClr val="F2F2F2">
                    <a:lumMod val="50000"/>
                  </a:srgbClr>
                </a:solidFill>
              </a:rPr>
              <a:t> examples</a:t>
            </a:r>
            <a:r>
              <a:rPr lang="en-US" b="0" dirty="0" smtClean="0">
                <a:solidFill>
                  <a:srgbClr val="F2F2F2">
                    <a:lumMod val="50000"/>
                  </a:srgbClr>
                </a:solidFill>
              </a:rPr>
              <a:t> demonstrate how different amounts can add up over the years.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27195633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a:t>
            </a:r>
            <a:r>
              <a:rPr lang="en-US" baseline="0" dirty="0" smtClean="0"/>
              <a:t> give you more flexibility, options and choices at retirement, you need to start saving and save as much as you can.</a:t>
            </a:r>
          </a:p>
          <a:p>
            <a:endParaRPr lang="en-US" baseline="0" dirty="0" smtClean="0"/>
          </a:p>
          <a:p>
            <a:r>
              <a:rPr lang="en-US" baseline="0" dirty="0" smtClean="0"/>
              <a:t>We believe that pretax savings is one of the best ways to help you save for retirement. It allows you to save money NOW and pay less taxes …</a:t>
            </a:r>
          </a:p>
          <a:p>
            <a:endParaRPr lang="en-US" baseline="0" dirty="0" smtClean="0"/>
          </a:p>
          <a:p>
            <a:r>
              <a:rPr lang="en-US" baseline="0" dirty="0" smtClean="0"/>
              <a:t>If you were to save the maximum – either in a 403(b) or IRA – you may be able to save as much as 24% in income taxes.  In other words,  for each dollar you save PRETAX may only cost you 76 cents.</a:t>
            </a:r>
          </a:p>
          <a:p>
            <a:endParaRPr lang="en-US" baseline="0" dirty="0" smtClean="0"/>
          </a:p>
          <a:p>
            <a:r>
              <a:rPr lang="en-US" baseline="0" dirty="0" smtClean="0"/>
              <a:t>And the impact can be monumental to your overall retirement picture.</a:t>
            </a:r>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4071365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sz="1200" dirty="0" smtClean="0"/>
          </a:p>
          <a:p>
            <a:r>
              <a:rPr lang="en-US" sz="1200" dirty="0" smtClean="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sz="1200" b="1" dirty="0" smtClean="0"/>
              <a:t> </a:t>
            </a:r>
          </a:p>
          <a:p>
            <a:endParaRPr lang="en-US" sz="1200" dirty="0" smtClean="0"/>
          </a:p>
          <a:p>
            <a:r>
              <a:rPr lang="en-US" sz="1200" dirty="0" smtClean="0"/>
              <a:t>Things like payroll deferrals make this process easy. You can set up a payroll deferral to any employer sponsored account like a </a:t>
            </a:r>
            <a:r>
              <a:rPr lang="en-US" dirty="0" smtClean="0"/>
              <a:t>403(b) or </a:t>
            </a:r>
            <a:r>
              <a:rPr lang="en-US" sz="1200" dirty="0" smtClean="0"/>
              <a:t>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sz="1200" dirty="0" smtClean="0"/>
          </a:p>
          <a:p>
            <a:r>
              <a:rPr lang="en-US" sz="1200" dirty="0" smtClean="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sz="1200" dirty="0" smtClean="0"/>
          </a:p>
          <a:p>
            <a:r>
              <a:rPr lang="en-US" sz="1200" dirty="0" smtClean="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23</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 move throughout</a:t>
            </a:r>
            <a:r>
              <a:rPr lang="en-US" baseline="0" dirty="0" smtClean="0"/>
              <a:t> your career some of your strategy may involve more of a balance of risk.  Don’t be afraid to ask questions about your investment strategy and review your investments with your financial professional at least once a year. </a:t>
            </a:r>
          </a:p>
          <a:p>
            <a:endParaRPr lang="en-US" baseline="0" dirty="0" smtClean="0"/>
          </a:p>
          <a:p>
            <a:r>
              <a:rPr lang="en-US" baseline="0" dirty="0" smtClean="0"/>
              <a:t>A mix of U.S. Stocks, International funds with US Bonds and Fixed Income can help you mitigate market pitfalls and downturns.  You should feel comfortable with the strategy and the risk in your portfolio.</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6916">
              <a:defRPr/>
            </a:pPr>
            <a:r>
              <a:rPr lang="en-US" baseline="0" dirty="0" smtClean="0"/>
              <a:t>The first 10 years of your retirement are likely the most important in the rest of your life </a:t>
            </a:r>
          </a:p>
          <a:p>
            <a:pPr defTabSz="946916">
              <a:defRPr/>
            </a:pPr>
            <a:endParaRPr lang="en-US" baseline="0" dirty="0" smtClean="0"/>
          </a:p>
          <a:p>
            <a:pPr defTabSz="946916">
              <a:defRPr/>
            </a:pPr>
            <a:r>
              <a:rPr lang="en-US" b="0" i="0" baseline="0" dirty="0" smtClean="0"/>
              <a:t>When you decide to take benefits can dramatically affect your retirement picture Most of the decisions you make in the  first few years of retirement – are often permanent and can’t be undone. </a:t>
            </a:r>
          </a:p>
          <a:p>
            <a:pPr defTabSz="946916">
              <a:defRPr/>
            </a:pPr>
            <a:endParaRPr lang="en-US" dirty="0" smtClean="0"/>
          </a:p>
          <a:p>
            <a:r>
              <a:rPr lang="en-US" dirty="0" smtClean="0"/>
              <a:t>Age</a:t>
            </a:r>
            <a:r>
              <a:rPr lang="en-US" baseline="0" dirty="0" smtClean="0"/>
              <a:t> 55 is probably the earliest we see people retire from the education system.  Most go back to work part-time at this point, but if you’ve had a 403(b) account you can actually begin taking distributions after you separate from service – without any penalty.</a:t>
            </a:r>
            <a:r>
              <a:rPr lang="en-US" sz="1200" b="1" dirty="0" smtClean="0"/>
              <a:t> </a:t>
            </a:r>
          </a:p>
          <a:p>
            <a:endParaRPr lang="en-US" baseline="0" dirty="0" smtClean="0"/>
          </a:p>
          <a:p>
            <a:r>
              <a:rPr lang="en-US" baseline="0" dirty="0" smtClean="0"/>
              <a:t>Otherwise, you may have to wait until age 59 and a half to take withdrawals from your IRA without penalty.</a:t>
            </a:r>
          </a:p>
          <a:p>
            <a:endParaRPr lang="en-US" baseline="0" dirty="0" smtClean="0"/>
          </a:p>
          <a:p>
            <a:r>
              <a:rPr lang="en-US" baseline="0" dirty="0" smtClean="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sz="1200" b="1" dirty="0" smtClean="0"/>
              <a:t> </a:t>
            </a:r>
          </a:p>
          <a:p>
            <a:endParaRPr lang="en-US" baseline="0" dirty="0" smtClean="0"/>
          </a:p>
          <a:p>
            <a:r>
              <a:rPr lang="en-US" baseline="0" dirty="0" smtClean="0"/>
              <a:t>If you can wait until AGE 67 to take your benefit – you and your spouse may have even more options. </a:t>
            </a:r>
          </a:p>
          <a:p>
            <a:endParaRPr lang="en-US" baseline="0" dirty="0" smtClean="0"/>
          </a:p>
          <a:p>
            <a:r>
              <a:rPr lang="en-US" baseline="0" dirty="0" smtClean="0"/>
              <a:t>The year you turn 70 – is the year you’ll need to begin taking Social Security (if you haven’t already). Age 72 is the age that the Government mandates that you begin withdrawing at least a portion of your retirement assets out of your account.  These are called Required minimum withdrawals or RMDs.</a:t>
            </a:r>
          </a:p>
          <a:p>
            <a:endParaRPr lang="en-US" baseline="0" dirty="0" smtClean="0"/>
          </a:p>
          <a:p>
            <a:r>
              <a:rPr lang="en-US" baseline="0" dirty="0" smtClean="0"/>
              <a:t>Your financial professional or tax consultant can help you plan these withdrawals from your investments once you reach age 70. </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27</a:t>
            </a:fld>
            <a:endParaRPr lang="en-US" dirty="0"/>
          </a:p>
        </p:txBody>
      </p:sp>
    </p:spTree>
    <p:extLst>
      <p:ext uri="{BB962C8B-B14F-4D97-AF65-F5344CB8AC3E}">
        <p14:creationId xmlns:p14="http://schemas.microsoft.com/office/powerpoint/2010/main" val="18679505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baseline="0" dirty="0" smtClean="0"/>
              <a:t>So what can you do NOW?</a:t>
            </a:r>
          </a:p>
          <a:p>
            <a:endParaRPr lang="en-US" b="0" i="0" baseline="0" dirty="0" smtClean="0"/>
          </a:p>
          <a:p>
            <a:r>
              <a:rPr lang="en-US" b="0" i="0" baseline="0" dirty="0" smtClean="0"/>
              <a:t>The best piece of </a:t>
            </a:r>
            <a:r>
              <a:rPr lang="en-US" b="0" i="0" baseline="0" dirty="0" smtClean="0"/>
              <a:t>guidance </a:t>
            </a:r>
            <a:r>
              <a:rPr lang="en-US" b="0" i="0" baseline="0" dirty="0" smtClean="0"/>
              <a:t>we can give you … is to start now, even if you think it’s only a small portion.</a:t>
            </a:r>
          </a:p>
          <a:p>
            <a:endParaRPr lang="en-US" b="0" i="0" baseline="0" dirty="0" smtClean="0"/>
          </a:p>
          <a:p>
            <a:r>
              <a:rPr lang="en-US" b="0" i="0" baseline="0" dirty="0" smtClean="0"/>
              <a:t>Your retirement picture is something that you should create and control.  So here’s a few items to do to help you </a:t>
            </a:r>
            <a:br>
              <a:rPr lang="en-US" b="0" i="0" baseline="0" dirty="0" smtClean="0"/>
            </a:br>
            <a:endParaRPr lang="en-US" b="0" i="0" baseline="0" dirty="0" smtClean="0"/>
          </a:p>
          <a:p>
            <a:r>
              <a:rPr lang="en-US" b="0" i="0" baseline="0" dirty="0" smtClean="0"/>
              <a:t>GET STARTED. </a:t>
            </a:r>
          </a:p>
          <a:p>
            <a:endParaRPr lang="en-US" b="0" i="0" baseline="0" dirty="0" smtClean="0"/>
          </a:p>
          <a:p>
            <a:pPr marL="228600" indent="-228600">
              <a:buAutoNum type="arabicParenR"/>
            </a:pPr>
            <a:r>
              <a:rPr lang="en-US" b="0" i="0" baseline="0" dirty="0" smtClean="0"/>
              <a:t>Understand what your state pension benefit might look like.</a:t>
            </a:r>
          </a:p>
          <a:p>
            <a:pPr marL="228600" indent="-228600">
              <a:buAutoNum type="arabicParenR"/>
            </a:pPr>
            <a:r>
              <a:rPr lang="en-US" b="0" i="0" baseline="0" dirty="0" smtClean="0"/>
              <a:t>You can and should register for your benefits.</a:t>
            </a:r>
          </a:p>
          <a:p>
            <a:pPr marL="228600" indent="-228600">
              <a:buAutoNum type="arabicParenR"/>
            </a:pPr>
            <a:r>
              <a:rPr lang="en-US" b="0" i="0" baseline="0" dirty="0" smtClean="0"/>
              <a:t>Think about what is the best way for you to save for retirement – pretax or after-tax. </a:t>
            </a:r>
            <a:endParaRPr lang="en-US" sz="1200" b="1" dirty="0" smtClean="0"/>
          </a:p>
          <a:p>
            <a:pPr marL="228600" indent="-228600">
              <a:buAutoNum type="arabicParenR"/>
            </a:pPr>
            <a:r>
              <a:rPr lang="en-US" b="0" i="0" baseline="0" dirty="0" smtClean="0"/>
              <a:t>Even if you start out making small contributions – if you start now can make a BIG difference in your future.</a:t>
            </a:r>
            <a:r>
              <a:rPr lang="en-US" sz="1200" b="1" dirty="0" smtClean="0"/>
              <a:t> </a:t>
            </a:r>
            <a:endParaRPr lang="en-US" b="0" i="0" baseline="0" dirty="0" smtClean="0"/>
          </a:p>
          <a:p>
            <a:pPr marL="228600" indent="-228600">
              <a:buNone/>
            </a:pPr>
            <a:endParaRPr lang="en-US" b="0" i="0" baseline="0" dirty="0" smtClean="0"/>
          </a:p>
          <a:p>
            <a:pPr marL="228600" indent="-228600">
              <a:buNone/>
            </a:pPr>
            <a:r>
              <a:rPr lang="en-US" b="0" i="0" baseline="0" dirty="0" smtClean="0"/>
              <a:t>I can also help you prepare a “paycheck analysis” to help determine how much they can save for retirement.</a:t>
            </a:r>
          </a:p>
          <a:p>
            <a:pPr marL="228600" indent="-228600">
              <a:buNone/>
            </a:pPr>
            <a:endParaRPr lang="en-US" b="0" i="0"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four tools you can use today to help</a:t>
            </a:r>
            <a:r>
              <a:rPr lang="en-US" baseline="0" dirty="0" smtClean="0"/>
              <a:t> you MOVE FORWARD along the path </a:t>
            </a:r>
            <a:r>
              <a:rPr lang="en-US" i="1" baseline="0" dirty="0" smtClean="0"/>
              <a:t>To and Through Retirement.</a:t>
            </a:r>
            <a:br>
              <a:rPr lang="en-US" i="1" baseline="0" dirty="0" smtClean="0"/>
            </a:br>
            <a:endParaRPr lang="en-US" baseline="0" dirty="0" smtClean="0"/>
          </a:p>
          <a:p>
            <a:pPr marL="0" marR="0" indent="0" algn="l" defTabSz="914400" rtl="0" eaLnBrk="1" fontAlgn="auto" latinLnBrk="0" hangingPunct="1">
              <a:lnSpc>
                <a:spcPts val="3000"/>
              </a:lnSpc>
              <a:spcBef>
                <a:spcPts val="0"/>
              </a:spcBef>
              <a:spcAft>
                <a:spcPts val="0"/>
              </a:spcAft>
              <a:buClrTx/>
              <a:buSzPct val="80000"/>
              <a:buFont typeface="Wingdings" pitchFamily="2" charset="2"/>
              <a:buNone/>
              <a:tabLst>
                <a:tab pos="280988" algn="l"/>
              </a:tabLst>
              <a:defRPr/>
            </a:pPr>
            <a:r>
              <a:rPr lang="en-US" sz="1200" dirty="0" smtClean="0"/>
              <a:t>Review your benefits.</a:t>
            </a:r>
          </a:p>
          <a:p>
            <a:pPr>
              <a:lnSpc>
                <a:spcPts val="3000"/>
              </a:lnSpc>
              <a:buSzPct val="80000"/>
              <a:buFont typeface="Wingdings" pitchFamily="2" charset="2"/>
              <a:buNone/>
              <a:tabLst>
                <a:tab pos="280988" algn="l"/>
              </a:tabLst>
            </a:pPr>
            <a:endParaRPr lang="en-US" sz="1200" dirty="0" smtClean="0"/>
          </a:p>
          <a:p>
            <a:pPr>
              <a:lnSpc>
                <a:spcPts val="3000"/>
              </a:lnSpc>
              <a:buSzPct val="80000"/>
              <a:buFont typeface="Wingdings" pitchFamily="2" charset="2"/>
              <a:buNone/>
              <a:tabLst>
                <a:tab pos="280988" algn="l"/>
              </a:tabLst>
            </a:pPr>
            <a:r>
              <a:rPr lang="en-US" sz="1200" dirty="0" smtClean="0"/>
              <a:t>Pension and income analysis</a:t>
            </a:r>
            <a:r>
              <a:rPr lang="en-US" sz="1200" baseline="0" dirty="0" smtClean="0"/>
              <a:t> </a:t>
            </a:r>
            <a:r>
              <a:rPr lang="en-US" sz="1200" dirty="0" smtClean="0"/>
              <a:t>for </a:t>
            </a:r>
            <a:r>
              <a:rPr lang="en-US" sz="1200" b="1" i="1" dirty="0" smtClean="0">
                <a:solidFill>
                  <a:srgbClr val="006600"/>
                </a:solidFill>
              </a:rPr>
              <a:t>when</a:t>
            </a:r>
            <a:r>
              <a:rPr lang="en-US" sz="1200" dirty="0" smtClean="0">
                <a:solidFill>
                  <a:srgbClr val="006600"/>
                </a:solidFill>
              </a:rPr>
              <a:t> </a:t>
            </a:r>
            <a:r>
              <a:rPr lang="en-US" sz="1200" dirty="0" smtClean="0"/>
              <a:t>you want to retire.</a:t>
            </a:r>
            <a:br>
              <a:rPr lang="en-US" sz="1200" dirty="0" smtClean="0"/>
            </a:br>
            <a:endParaRPr lang="en-US" sz="1200" dirty="0" smtClean="0"/>
          </a:p>
          <a:p>
            <a:pPr>
              <a:lnSpc>
                <a:spcPts val="3000"/>
              </a:lnSpc>
              <a:buSzPct val="80000"/>
              <a:buFont typeface="Wingdings" pitchFamily="2" charset="2"/>
              <a:buNone/>
              <a:tabLst>
                <a:tab pos="280988" algn="l"/>
              </a:tabLst>
            </a:pPr>
            <a:r>
              <a:rPr lang="en-US" sz="1200" dirty="0" smtClean="0"/>
              <a:t>Adjust your </a:t>
            </a:r>
            <a:r>
              <a:rPr lang="en-US" sz="1200" b="1" i="1" dirty="0" smtClean="0">
                <a:solidFill>
                  <a:srgbClr val="006600"/>
                </a:solidFill>
              </a:rPr>
              <a:t>savings</a:t>
            </a:r>
            <a:r>
              <a:rPr lang="en-US" sz="1200" dirty="0" smtClean="0"/>
              <a:t> for the potential income you may need in</a:t>
            </a:r>
            <a:r>
              <a:rPr lang="en-US" sz="1200" baseline="0" dirty="0" smtClean="0"/>
              <a:t> </a:t>
            </a:r>
            <a:r>
              <a:rPr lang="en-US" sz="1200" dirty="0" smtClean="0"/>
              <a:t>retirement.</a:t>
            </a:r>
            <a:br>
              <a:rPr lang="en-US" sz="1200" dirty="0" smtClean="0"/>
            </a:br>
            <a:endParaRPr lang="en-US" sz="1200" dirty="0" smtClean="0"/>
          </a:p>
          <a:p>
            <a:pPr>
              <a:lnSpc>
                <a:spcPts val="3000"/>
              </a:lnSpc>
              <a:buSzPct val="80000"/>
              <a:buFont typeface="Wingdings" pitchFamily="2" charset="2"/>
              <a:buNone/>
              <a:tabLst>
                <a:tab pos="341313" algn="l"/>
              </a:tabLst>
            </a:pPr>
            <a:r>
              <a:rPr lang="en-US" sz="1200" dirty="0" smtClean="0"/>
              <a:t>Balance your </a:t>
            </a:r>
            <a:r>
              <a:rPr lang="en-US" sz="1200" b="1" i="1" dirty="0" smtClean="0">
                <a:solidFill>
                  <a:srgbClr val="006600"/>
                </a:solidFill>
              </a:rPr>
              <a:t>risk</a:t>
            </a:r>
            <a:r>
              <a:rPr lang="en-US" sz="1200" dirty="0" smtClean="0"/>
              <a:t> within your entire retirement and investment portfolio.</a:t>
            </a:r>
          </a:p>
          <a:p>
            <a:pPr>
              <a:lnSpc>
                <a:spcPts val="3000"/>
              </a:lnSpc>
              <a:buSzPct val="80000"/>
              <a:buFont typeface="Wingdings" pitchFamily="2" charset="2"/>
              <a:buNone/>
              <a:tabLst>
                <a:tab pos="341313" algn="l"/>
              </a:tabLst>
            </a:pPr>
            <a:endParaRPr lang="en-US" sz="1200" dirty="0" smtClean="0"/>
          </a:p>
          <a:p>
            <a:pPr>
              <a:lnSpc>
                <a:spcPts val="3000"/>
              </a:lnSpc>
              <a:buSzPct val="80000"/>
              <a:buFont typeface="Wingdings" pitchFamily="2" charset="2"/>
              <a:buNone/>
              <a:tabLst>
                <a:tab pos="341313" algn="l"/>
              </a:tabLst>
            </a:pPr>
            <a:r>
              <a:rPr lang="en-US" sz="1200" dirty="0" smtClean="0"/>
              <a:t>We can also help</a:t>
            </a:r>
            <a:r>
              <a:rPr lang="en-US" sz="1200" baseline="0" dirty="0" smtClean="0"/>
              <a:t> you take a quick look into what your future retirement benefits might be with a “Quick Gap” report that gives an estimate of your retirement benefits  and how much income you may need from investments throughout retirement.</a:t>
            </a:r>
          </a:p>
          <a:p>
            <a:pPr>
              <a:lnSpc>
                <a:spcPts val="3000"/>
              </a:lnSpc>
              <a:buSzPct val="80000"/>
              <a:buFont typeface="Wingdings" pitchFamily="2" charset="2"/>
              <a:buNone/>
              <a:tabLst>
                <a:tab pos="341313" algn="l"/>
              </a:tabLst>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all today (tonight) for coming and attending our Financial Essentials workshop.  We’d like to thank (mention any key representatives, school district administrators, etc.).</a:t>
            </a:r>
          </a:p>
          <a:p>
            <a:endParaRPr lang="en-US" baseline="0" dirty="0" smtClean="0"/>
          </a:p>
          <a:p>
            <a:r>
              <a:rPr lang="en-US" baseline="0" dirty="0" smtClean="0"/>
              <a:t>Regardless of where you are on your Career Path – you can take control of your financial picture.</a:t>
            </a:r>
            <a:r>
              <a:rPr lang="en-US" sz="1200" b="1" dirty="0" smtClean="0"/>
              <a:t> </a:t>
            </a:r>
          </a:p>
          <a:p>
            <a:endParaRPr lang="en-US" baseline="0" dirty="0" smtClean="0"/>
          </a:p>
          <a:p>
            <a:r>
              <a:rPr lang="en-US" baseline="0" dirty="0" smtClean="0"/>
              <a:t>If you’re just beginning a new career – the most important step you can take is to GET STARTED.</a:t>
            </a:r>
          </a:p>
          <a:p>
            <a:endParaRPr lang="en-US" baseline="0" dirty="0" smtClean="0"/>
          </a:p>
          <a:p>
            <a:r>
              <a:rPr lang="en-US" baseline="0" dirty="0" smtClean="0"/>
              <a:t>If you’re around the halfway point in your career … MOVE FORWARD and adjust your savings now to reach your goals.</a:t>
            </a:r>
            <a:r>
              <a:rPr lang="en-US" sz="1200" b="1" dirty="0" smtClean="0"/>
              <a:t> </a:t>
            </a:r>
          </a:p>
          <a:p>
            <a:endParaRPr lang="en-US" baseline="0" dirty="0" smtClean="0"/>
          </a:p>
          <a:p>
            <a:r>
              <a:rPr lang="en-US" baseline="0" dirty="0" smtClean="0"/>
              <a:t>And If Retirement is on YOUR horizon … BE READY and develop a plan to help you make the right decisions during the first 10 years of your retirement.</a:t>
            </a:r>
          </a:p>
          <a:p>
            <a:endParaRPr lang="en-US" baseline="0" dirty="0" smtClean="0"/>
          </a:p>
          <a:p>
            <a:r>
              <a:rPr lang="en-US" baseline="0" dirty="0" smtClean="0"/>
              <a:t>We appreciate your time today and if you have any questions please feel free to contact us.</a:t>
            </a:r>
          </a:p>
          <a:p>
            <a:endParaRPr lang="en-US" baseline="0" dirty="0" smtClean="0"/>
          </a:p>
          <a:p>
            <a:r>
              <a:rPr lang="en-US" baseline="0" dirty="0" smtClean="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smtClean="0"/>
          </a:p>
          <a:p>
            <a:r>
              <a:rPr lang="en-US" baseline="0" dirty="0" smtClean="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3304878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350313139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3389454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accent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11/6/2018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83273758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11/6/2018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368122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4148609" y="6244018"/>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smtClean="0"/>
              <a:t>38-10780-14</a:t>
            </a:r>
            <a:endParaRPr lang="en-US" dirty="0"/>
          </a:p>
        </p:txBody>
      </p:sp>
      <p:sp>
        <p:nvSpPr>
          <p:cNvPr id="15" name="Date Placeholder 6"/>
          <p:cNvSpPr>
            <a:spLocks noGrp="1"/>
          </p:cNvSpPr>
          <p:nvPr>
            <p:ph type="dt" sz="half" idx="2"/>
          </p:nvPr>
        </p:nvSpPr>
        <p:spPr>
          <a:xfrm>
            <a:off x="5198798" y="6244019"/>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smtClean="0"/>
              <a:t>2019/01/29</a:t>
            </a:r>
            <a:endParaRPr lang="en-US" dirty="0"/>
          </a:p>
        </p:txBody>
      </p:sp>
      <p:sp>
        <p:nvSpPr>
          <p:cNvPr id="16" name="Slide Number Placeholder 17"/>
          <p:cNvSpPr>
            <a:spLocks noGrp="1"/>
          </p:cNvSpPr>
          <p:nvPr>
            <p:ph type="sldNum" sz="quarter" idx="4"/>
          </p:nvPr>
        </p:nvSpPr>
        <p:spPr>
          <a:xfrm>
            <a:off x="6081092" y="624401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5041548" y="624401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5915453" y="624401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721750085"/>
      </p:ext>
    </p:extLst>
  </p:cSld>
  <p:clrMapOvr>
    <a:masterClrMapping/>
  </p:clrMapOvr>
  <p:extLst mod="1">
    <p:ext uri="{DCECCB84-F9BA-43D5-87BE-67443E8EF086}">
      <p15:sldGuideLst xmlns:p15="http://schemas.microsoft.com/office/powerpoint/2012/main">
        <p15:guide id="1" orient="horz" pos="408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835299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4" name="Picture 1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2461881198"/>
      </p:ext>
    </p:extLst>
  </p:cSld>
  <p:clrMapOvr>
    <a:masterClrMapping/>
  </p:clrMapOvr>
  <p:extLst mod="1">
    <p:ext uri="{DCECCB84-F9BA-43D5-87BE-67443E8EF086}">
      <p15:sldGuideLst xmlns:p15="http://schemas.microsoft.com/office/powerpoint/2012/main">
        <p15:guide id="1" pos="384">
          <p15:clr>
            <a:srgbClr val="FBAE40"/>
          </p15:clr>
        </p15:guide>
        <p15:guide id="2" orient="horz" pos="410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19981738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2021/02/04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Tree>
    <p:extLst>
      <p:ext uri="{BB962C8B-B14F-4D97-AF65-F5344CB8AC3E}">
        <p14:creationId xmlns:p14="http://schemas.microsoft.com/office/powerpoint/2010/main" val="1843280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14" name="Footer Placeholder 4"/>
          <p:cNvSpPr>
            <a:spLocks noGrp="1"/>
          </p:cNvSpPr>
          <p:nvPr>
            <p:ph type="ftr" sz="quarter" idx="3"/>
          </p:nvPr>
        </p:nvSpPr>
        <p:spPr>
          <a:xfrm>
            <a:off x="4350946" y="6249989"/>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5" name="Date Placeholder 6"/>
          <p:cNvSpPr>
            <a:spLocks noGrp="1"/>
          </p:cNvSpPr>
          <p:nvPr>
            <p:ph type="dt" sz="half" idx="2"/>
          </p:nvPr>
        </p:nvSpPr>
        <p:spPr>
          <a:xfrm>
            <a:off x="5305425" y="6249990"/>
            <a:ext cx="789217"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2021/02/04</a:t>
            </a:r>
            <a:endParaRPr lang="en-US" dirty="0"/>
          </a:p>
        </p:txBody>
      </p:sp>
      <p:sp>
        <p:nvSpPr>
          <p:cNvPr id="19" name="Slide Number Placeholder 17"/>
          <p:cNvSpPr>
            <a:spLocks noGrp="1"/>
          </p:cNvSpPr>
          <p:nvPr>
            <p:ph type="sldNum" sz="quarter" idx="4"/>
          </p:nvPr>
        </p:nvSpPr>
        <p:spPr>
          <a:xfrm>
            <a:off x="6136503" y="6249990"/>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5222794" y="6249988"/>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1" name="Date Placeholder 6"/>
          <p:cNvSpPr txBox="1">
            <a:spLocks/>
          </p:cNvSpPr>
          <p:nvPr userDrawn="1"/>
        </p:nvSpPr>
        <p:spPr>
          <a:xfrm>
            <a:off x="5979253" y="624998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3825571396"/>
      </p:ext>
    </p:extLst>
  </p:cSld>
  <p:clrMapOvr>
    <a:masterClrMapping/>
  </p:clrMapOvr>
  <p:extLst mod="1">
    <p:ext uri="{DCECCB84-F9BA-43D5-87BE-67443E8EF086}">
      <p15:sldGuideLst xmlns:p15="http://schemas.microsoft.com/office/powerpoint/2012/main">
        <p15:guide id="1" orient="horz" pos="408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3"/>
          </p:nvPr>
        </p:nvSpPr>
        <p:spPr>
          <a:xfrm>
            <a:off x="4312846" y="6258128"/>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1" name="Date Placeholder 6"/>
          <p:cNvSpPr>
            <a:spLocks noGrp="1"/>
          </p:cNvSpPr>
          <p:nvPr>
            <p:ph type="dt" sz="half" idx="2"/>
          </p:nvPr>
        </p:nvSpPr>
        <p:spPr>
          <a:xfrm>
            <a:off x="5341944" y="6258129"/>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2021/02/04</a:t>
            </a:r>
            <a:endParaRPr lang="en-US" dirty="0"/>
          </a:p>
        </p:txBody>
      </p:sp>
      <p:sp>
        <p:nvSpPr>
          <p:cNvPr id="15" name="Slide Number Placeholder 17"/>
          <p:cNvSpPr>
            <a:spLocks noGrp="1"/>
          </p:cNvSpPr>
          <p:nvPr>
            <p:ph type="sldNum" sz="quarter" idx="4"/>
          </p:nvPr>
        </p:nvSpPr>
        <p:spPr>
          <a:xfrm>
            <a:off x="6098403" y="6258129"/>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5184694"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userDrawn="1"/>
        </p:nvSpPr>
        <p:spPr>
          <a:xfrm>
            <a:off x="5941153"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579783323"/>
      </p:ext>
    </p:extLst>
  </p:cSld>
  <p:clrMapOvr>
    <a:masterClrMapping/>
  </p:clrMapOvr>
  <p:timing>
    <p:tnLst>
      <p:par>
        <p:cTn id="1" dur="indefinite" restart="never" nodeType="tmRoot"/>
      </p:par>
    </p:tnLst>
  </p:timing>
  <p:extLst mod="1">
    <p:ext uri="{DCECCB84-F9BA-43D5-87BE-67443E8EF086}">
      <p15:sldGuideLst xmlns:p15="http://schemas.microsoft.com/office/powerpoint/2012/main">
        <p15:guide id="1" orient="horz" pos="408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3926574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65221" y="6258128"/>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24" name="Date Placeholder 6"/>
          <p:cNvSpPr>
            <a:spLocks noGrp="1"/>
          </p:cNvSpPr>
          <p:nvPr>
            <p:ph type="dt" sz="half" idx="2"/>
          </p:nvPr>
        </p:nvSpPr>
        <p:spPr>
          <a:xfrm>
            <a:off x="5215410" y="6258129"/>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25" name="Slide Number Placeholder 17"/>
          <p:cNvSpPr>
            <a:spLocks noGrp="1"/>
          </p:cNvSpPr>
          <p:nvPr>
            <p:ph type="sldNum" sz="quarter" idx="4"/>
          </p:nvPr>
        </p:nvSpPr>
        <p:spPr>
          <a:xfrm>
            <a:off x="6097704"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58160"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userDrawn="1"/>
        </p:nvSpPr>
        <p:spPr>
          <a:xfrm>
            <a:off x="5932065"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184479363"/>
      </p:ext>
    </p:extLst>
  </p:cSld>
  <p:clrMapOvr>
    <a:masterClrMapping/>
  </p:clrMapOvr>
  <p:extLst mod="1">
    <p:ext uri="{DCECCB84-F9BA-43D5-87BE-67443E8EF086}">
      <p15:sldGuideLst xmlns:p15="http://schemas.microsoft.com/office/powerpoint/2012/main">
        <p15:guide id="1" orient="horz" pos="408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9755201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20746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52767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9346377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072198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1210637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4679009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2021/02/04</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293096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40231250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452011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654033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36926246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Click to edit Master text styles</a:t>
            </a:r>
          </a:p>
        </p:txBody>
      </p:sp>
      <p:sp>
        <p:nvSpPr>
          <p:cNvPr id="12" name="Footer Placeholder 4"/>
          <p:cNvSpPr>
            <a:spLocks noGrp="1"/>
          </p:cNvSpPr>
          <p:nvPr>
            <p:ph type="ftr" sz="quarter" idx="3"/>
          </p:nvPr>
        </p:nvSpPr>
        <p:spPr>
          <a:xfrm>
            <a:off x="4284271" y="6258128"/>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13" name="Date Placeholder 6"/>
          <p:cNvSpPr>
            <a:spLocks noGrp="1"/>
          </p:cNvSpPr>
          <p:nvPr>
            <p:ph type="dt" sz="half" idx="2"/>
          </p:nvPr>
        </p:nvSpPr>
        <p:spPr>
          <a:xfrm>
            <a:off x="5313369" y="6258129"/>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4" name="Slide Number Placeholder 17"/>
          <p:cNvSpPr>
            <a:spLocks noGrp="1"/>
          </p:cNvSpPr>
          <p:nvPr>
            <p:ph type="sldNum" sz="quarter" idx="4"/>
          </p:nvPr>
        </p:nvSpPr>
        <p:spPr>
          <a:xfrm>
            <a:off x="6069828" y="6258129"/>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5156119" y="625812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5912578" y="6258126"/>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1472436840"/>
      </p:ext>
    </p:extLst>
  </p:cSld>
  <p:clrMapOvr>
    <a:masterClrMapping/>
  </p:clrMapOvr>
  <p:extLst mod="1">
    <p:ext uri="{DCECCB84-F9BA-43D5-87BE-67443E8EF086}">
      <p15:sldGuideLst xmlns:p15="http://schemas.microsoft.com/office/powerpoint/2012/main">
        <p15:guide id="1" orient="horz" pos="408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850469327"/>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4199181384"/>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97075370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74747" y="6258129"/>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24" name="Date Placeholder 6"/>
          <p:cNvSpPr>
            <a:spLocks noGrp="1"/>
          </p:cNvSpPr>
          <p:nvPr>
            <p:ph type="dt" sz="half" idx="2"/>
          </p:nvPr>
        </p:nvSpPr>
        <p:spPr>
          <a:xfrm>
            <a:off x="5224935" y="6258129"/>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2021/02/04</a:t>
            </a:r>
            <a:endParaRPr lang="en-US" dirty="0"/>
          </a:p>
        </p:txBody>
      </p:sp>
      <p:sp>
        <p:nvSpPr>
          <p:cNvPr id="25" name="Slide Number Placeholder 17"/>
          <p:cNvSpPr>
            <a:spLocks noGrp="1"/>
          </p:cNvSpPr>
          <p:nvPr>
            <p:ph type="sldNum" sz="quarter" idx="4"/>
          </p:nvPr>
        </p:nvSpPr>
        <p:spPr>
          <a:xfrm>
            <a:off x="6107231" y="6258129"/>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5067685" y="6258128"/>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userDrawn="1"/>
        </p:nvSpPr>
        <p:spPr>
          <a:xfrm>
            <a:off x="5941590" y="6258127"/>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445789841"/>
      </p:ext>
    </p:extLst>
  </p:cSld>
  <p:clrMapOvr>
    <a:masterClrMapping/>
  </p:clrMapOvr>
  <p:extLst mod="1">
    <p:ext uri="{DCECCB84-F9BA-43D5-87BE-67443E8EF086}">
      <p15:sldGuideLst xmlns:p15="http://schemas.microsoft.com/office/powerpoint/2012/main">
        <p15:guide id="1" orient="horz" pos="40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99-00508-93</a:t>
            </a:r>
            <a:endParaRPr lang="en-US" dirty="0"/>
          </a:p>
        </p:txBody>
      </p:sp>
      <p:sp>
        <p:nvSpPr>
          <p:cNvPr id="7"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2021/02/04</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4140141858"/>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712" r:id="rId3"/>
    <p:sldLayoutId id="2147483682" r:id="rId4"/>
    <p:sldLayoutId id="2147483711" r:id="rId5"/>
    <p:sldLayoutId id="2147483684" r:id="rId6"/>
    <p:sldLayoutId id="2147483683" r:id="rId7"/>
    <p:sldLayoutId id="2147483675" r:id="rId8"/>
    <p:sldLayoutId id="2147483672" r:id="rId9"/>
    <p:sldLayoutId id="2147483662" r:id="rId10"/>
    <p:sldLayoutId id="2147483707" r:id="rId11"/>
    <p:sldLayoutId id="2147483680" r:id="rId12"/>
    <p:sldLayoutId id="2147483674" r:id="rId13"/>
    <p:sldLayoutId id="2147483664" r:id="rId14"/>
    <p:sldLayoutId id="2147483708" r:id="rId15"/>
    <p:sldLayoutId id="2147483665" r:id="rId16"/>
    <p:sldLayoutId id="2147483709" r:id="rId17"/>
    <p:sldLayoutId id="2147483666" r:id="rId18"/>
    <p:sldLayoutId id="2147483667" r:id="rId19"/>
    <p:sldLayoutId id="2147483668" r:id="rId20"/>
    <p:sldLayoutId id="2147483669" r:id="rId21"/>
    <p:sldLayoutId id="2147483670" r:id="rId22"/>
    <p:sldLayoutId id="2147483671" r:id="rId23"/>
    <p:sldLayoutId id="2147483677" r:id="rId24"/>
    <p:sldLayoutId id="2147483678" r:id="rId25"/>
    <p:sldLayoutId id="2147483713" r:id="rId26"/>
    <p:sldLayoutId id="2147483681" r:id="rId27"/>
    <p:sldLayoutId id="2147483710" r:id="rId28"/>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ssa.gov/oact/TRSUM/index.html"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hyperlink" Target="http://www.ssa.gov/" TargetMode="External"/><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hyperlink" Target="https://www.state.nj.us/treasury/pensions/documents/guidebooks/tpafbook.pdf" TargetMode="External"/><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8.xml"/><Relationship Id="rId1" Type="http://schemas.openxmlformats.org/officeDocument/2006/relationships/slideLayout" Target="../slideLayouts/slideLayout11.xml"/><Relationship Id="rId4" Type="http://schemas.openxmlformats.org/officeDocument/2006/relationships/hyperlink" Target="https://www.state.nj.us/treasury/pensions/documents/guidebooks/tpafbook.pdf"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ssa.gov/policy/docs/quickfacts/stat_snapshot/" TargetMode="External"/><Relationship Id="rId2" Type="http://schemas.openxmlformats.org/officeDocument/2006/relationships/notesSlide" Target="../notesSlides/notesSlide9.xml"/><Relationship Id="rId1" Type="http://schemas.openxmlformats.org/officeDocument/2006/relationships/slideLayout" Target="../slideLayouts/slideLayout11.xml"/><Relationship Id="rId4" Type="http://schemas.openxmlformats.org/officeDocument/2006/relationships/hyperlink" Target="https://www.teacherpensions.org/blog/update-what-average-teacher-pension-my-state" TargetMode="Externa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www.fns.usda.gov/cnpp/usda-food-plans-cost-food-reports-monthly-reports" TargetMode="External"/><Relationship Id="rId7"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12.png"/><Relationship Id="rId5" Type="http://schemas.openxmlformats.org/officeDocument/2006/relationships/hyperlink" Target="https://longtermcare.acl.gov/costs-how-to-pay/costs-of-care.html" TargetMode="External"/><Relationship Id="rId4" Type="http://schemas.openxmlformats.org/officeDocument/2006/relationships/hyperlink" Target="https://mediaroom.kbb.com/2020-10-01-Average-New-Vehicle-Prices-Rise-2-5-Year-Over-Year-in-September-2020-Accordingto-Kelley-Blue-Book" TargetMode="External"/><Relationship Id="rId9"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hyperlink" Target="https://www.state.nj.us/treasury/pensions/mbos-register.shtml" TargetMode="External"/><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mailto:First.Last@SecurityBenefit.com" TargetMode="External"/><Relationship Id="rId2" Type="http://schemas.openxmlformats.org/officeDocument/2006/relationships/notesSlide" Target="../notesSlides/notesSlide32.xml"/><Relationship Id="rId1" Type="http://schemas.openxmlformats.org/officeDocument/2006/relationships/slideLayout" Target="../slideLayouts/slideLayout2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Security Benefit Financial Essentials</a:t>
            </a:r>
            <a:endParaRPr lang="en-US" dirty="0"/>
          </a:p>
        </p:txBody>
      </p:sp>
      <p:sp>
        <p:nvSpPr>
          <p:cNvPr id="14" name="Subtitle 13"/>
          <p:cNvSpPr>
            <a:spLocks noGrp="1"/>
          </p:cNvSpPr>
          <p:nvPr>
            <p:ph type="subTitle" idx="1"/>
          </p:nvPr>
        </p:nvSpPr>
        <p:spPr/>
        <p:txBody>
          <a:bodyPr/>
          <a:lstStyle/>
          <a:p>
            <a:r>
              <a:rPr lang="en-US" dirty="0" smtClean="0"/>
              <a:t>SAVING AND PLANNING WORKSHOP – New Jersey</a:t>
            </a:r>
            <a:endParaRPr lang="en-US" dirty="0"/>
          </a:p>
        </p:txBody>
      </p:sp>
      <p:sp>
        <p:nvSpPr>
          <p:cNvPr id="8" name="Text Placeholder 7"/>
          <p:cNvSpPr>
            <a:spLocks noGrp="1"/>
          </p:cNvSpPr>
          <p:nvPr>
            <p:ph type="body" sz="quarter" idx="10"/>
          </p:nvPr>
        </p:nvSpPr>
        <p:spPr/>
        <p:txBody>
          <a:bodyPr/>
          <a:lstStyle/>
          <a:p>
            <a:r>
              <a:rPr lang="en-US" dirty="0" smtClean="0"/>
              <a:t>2021/02/04</a:t>
            </a:r>
            <a:endParaRPr lang="en-US" dirty="0"/>
          </a:p>
        </p:txBody>
      </p:sp>
      <p:sp>
        <p:nvSpPr>
          <p:cNvPr id="9" name="Text Placeholder 8"/>
          <p:cNvSpPr>
            <a:spLocks noGrp="1"/>
          </p:cNvSpPr>
          <p:nvPr>
            <p:ph type="body" sz="quarter" idx="11"/>
          </p:nvPr>
        </p:nvSpPr>
        <p:spPr/>
        <p:txBody>
          <a:bodyPr/>
          <a:lstStyle/>
          <a:p>
            <a:r>
              <a:rPr lang="en-US" dirty="0" smtClean="0"/>
              <a:t>SECURITY BENEFIT FINANCIAL ESSENTIALS</a:t>
            </a:r>
            <a:endParaRPr lang="en-US" dirty="0"/>
          </a:p>
        </p:txBody>
      </p:sp>
    </p:spTree>
    <p:extLst>
      <p:ext uri="{BB962C8B-B14F-4D97-AF65-F5344CB8AC3E}">
        <p14:creationId xmlns:p14="http://schemas.microsoft.com/office/powerpoint/2010/main" val="33977467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	</a:t>
            </a:r>
          </a:p>
        </p:txBody>
      </p:sp>
      <p:sp>
        <p:nvSpPr>
          <p:cNvPr id="3" name="Content Placeholder 2"/>
          <p:cNvSpPr>
            <a:spLocks noGrp="1"/>
          </p:cNvSpPr>
          <p:nvPr>
            <p:ph idx="1"/>
          </p:nvPr>
        </p:nvSpPr>
        <p:spPr/>
        <p:txBody>
          <a:bodyPr>
            <a:normAutofit/>
          </a:bodyPr>
          <a:lstStyle/>
          <a:p>
            <a:r>
              <a:rPr lang="en-US" sz="2400" dirty="0"/>
              <a:t>Your Options for </a:t>
            </a:r>
            <a:r>
              <a:rPr lang="en-US" sz="2400" dirty="0" smtClean="0"/>
              <a:t>Retirement</a:t>
            </a:r>
            <a:br>
              <a:rPr lang="en-US" sz="2400" dirty="0" smtClean="0"/>
            </a:br>
            <a:endParaRPr lang="en-US" sz="2400" dirty="0"/>
          </a:p>
          <a:p>
            <a:r>
              <a:rPr lang="en-US" sz="2400" dirty="0"/>
              <a:t>Why </a:t>
            </a:r>
            <a:r>
              <a:rPr lang="en-US" sz="2400"/>
              <a:t>it </a:t>
            </a:r>
            <a:r>
              <a:rPr lang="en-US" sz="2400" smtClean="0"/>
              <a:t>Matters</a:t>
            </a:r>
            <a:br>
              <a:rPr lang="en-US" sz="2400" smtClean="0"/>
            </a:br>
            <a:endParaRPr lang="en-US" sz="2400" dirty="0"/>
          </a:p>
          <a:p>
            <a:r>
              <a:rPr lang="en-US" sz="2400" dirty="0"/>
              <a:t>How to Take Action</a:t>
            </a:r>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7" name="Date Placeholder 6"/>
          <p:cNvSpPr>
            <a:spLocks noGrp="1"/>
          </p:cNvSpPr>
          <p:nvPr>
            <p:ph type="dt" sz="half" idx="2"/>
          </p:nvPr>
        </p:nvSpPr>
        <p:spPr>
          <a:xfrm>
            <a:off x="5268686" y="6258129"/>
            <a:ext cx="846364" cy="365125"/>
          </a:xfrm>
        </p:spPr>
        <p:txBody>
          <a:bodyPr/>
          <a:lstStyle/>
          <a:p>
            <a:r>
              <a:rPr lang="en-US" dirty="0" smtClean="0"/>
              <a:t>2021/02/04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Tree>
    <p:extLst>
      <p:ext uri="{BB962C8B-B14F-4D97-AF65-F5344CB8AC3E}">
        <p14:creationId xmlns:p14="http://schemas.microsoft.com/office/powerpoint/2010/main" val="29742889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sz="4000"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Tree>
    <p:extLst>
      <p:ext uri="{BB962C8B-B14F-4D97-AF65-F5344CB8AC3E}">
        <p14:creationId xmlns:p14="http://schemas.microsoft.com/office/powerpoint/2010/main" val="3599565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a:t>
            </a:r>
            <a:r>
              <a:rPr lang="en-US" dirty="0"/>
              <a:t>Security</a:t>
            </a:r>
          </a:p>
        </p:txBody>
      </p:sp>
      <p:sp>
        <p:nvSpPr>
          <p:cNvPr id="3" name="Content Placeholder 2"/>
          <p:cNvSpPr>
            <a:spLocks noGrp="1"/>
          </p:cNvSpPr>
          <p:nvPr>
            <p:ph idx="1"/>
          </p:nvPr>
        </p:nvSpPr>
        <p:spPr/>
        <p:txBody>
          <a:bodyPr>
            <a:normAutofit/>
          </a:bodyPr>
          <a:lstStyle/>
          <a:p>
            <a:r>
              <a:rPr lang="en-US" sz="2400" dirty="0"/>
              <a:t>Overview</a:t>
            </a:r>
          </a:p>
          <a:p>
            <a:pPr marL="223838" lvl="1" indent="0">
              <a:buNone/>
            </a:pPr>
            <a:r>
              <a:rPr lang="en-US" sz="2400" dirty="0"/>
              <a:t>Mandatory federal program that promises a retirement benefit at a certain </a:t>
            </a:r>
            <a:r>
              <a:rPr lang="en-US" sz="2400" dirty="0" smtClean="0"/>
              <a:t>age.</a:t>
            </a:r>
            <a:br>
              <a:rPr lang="en-US" sz="2400" dirty="0" smtClean="0"/>
            </a:br>
            <a:endParaRPr lang="en-US" sz="2400" dirty="0"/>
          </a:p>
          <a:p>
            <a:r>
              <a:rPr lang="en-US" sz="2400" dirty="0"/>
              <a:t>Full vs Partial Benefit</a:t>
            </a:r>
          </a:p>
          <a:p>
            <a:pPr marL="223838" lvl="1" indent="0">
              <a:buNone/>
            </a:pPr>
            <a:r>
              <a:rPr lang="en-US" sz="2400" dirty="0"/>
              <a:t>Depending on when you begin taking Social Security, you may not receive the highest amount </a:t>
            </a:r>
            <a:r>
              <a:rPr lang="en-US" sz="2400" dirty="0" smtClean="0"/>
              <a:t>possible.</a:t>
            </a:r>
            <a:br>
              <a:rPr lang="en-US" sz="2400" dirty="0" smtClean="0"/>
            </a:br>
            <a:endParaRPr lang="en-US" sz="2400" dirty="0"/>
          </a:p>
          <a:p>
            <a:r>
              <a:rPr lang="en-US" sz="2400" dirty="0"/>
              <a:t>Future Uncertain</a:t>
            </a:r>
          </a:p>
          <a:p>
            <a:pPr marL="223838" lvl="1" indent="0">
              <a:buNone/>
            </a:pPr>
            <a:r>
              <a:rPr lang="en-US" sz="2400" dirty="0"/>
              <a:t>In </a:t>
            </a:r>
            <a:r>
              <a:rPr lang="en-US" sz="2400" dirty="0" smtClean="0"/>
              <a:t>2021, </a:t>
            </a:r>
            <a:r>
              <a:rPr lang="en-US" sz="2400" dirty="0"/>
              <a:t>the total cost of Social Security is projected to exceed it’s total income (including interest) for the first time since 1982. Changes must happen to prevent insolvency sooner or later.</a:t>
            </a:r>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4</a:t>
            </a:fld>
            <a:endParaRPr lang="en-US" dirty="0"/>
          </a:p>
        </p:txBody>
      </p:sp>
      <p:sp>
        <p:nvSpPr>
          <p:cNvPr id="8" name="TextBox 7"/>
          <p:cNvSpPr txBox="1"/>
          <p:nvPr/>
        </p:nvSpPr>
        <p:spPr>
          <a:xfrm>
            <a:off x="6816597" y="6249797"/>
            <a:ext cx="5285220" cy="338554"/>
          </a:xfrm>
          <a:prstGeom prst="rect">
            <a:avLst/>
          </a:prstGeom>
          <a:noFill/>
        </p:spPr>
        <p:txBody>
          <a:bodyPr wrap="square" rtlCol="0">
            <a:spAutoFit/>
          </a:bodyPr>
          <a:lstStyle/>
          <a:p>
            <a:r>
              <a:rPr lang="en-US" sz="800" dirty="0">
                <a:solidFill>
                  <a:schemeClr val="bg2">
                    <a:lumMod val="50000"/>
                  </a:schemeClr>
                </a:solidFill>
              </a:rPr>
              <a:t>Source: Social Security Administration, “Summary of </a:t>
            </a:r>
            <a:r>
              <a:rPr lang="en-US" sz="800" dirty="0" smtClean="0">
                <a:solidFill>
                  <a:schemeClr val="bg2">
                    <a:lumMod val="50000"/>
                  </a:schemeClr>
                </a:solidFill>
              </a:rPr>
              <a:t>2020 </a:t>
            </a:r>
            <a:r>
              <a:rPr lang="en-US" sz="800" dirty="0">
                <a:solidFill>
                  <a:schemeClr val="bg2">
                    <a:lumMod val="50000"/>
                  </a:schemeClr>
                </a:solidFill>
              </a:rPr>
              <a:t>Annual Reports,” </a:t>
            </a:r>
            <a:r>
              <a:rPr lang="en-US" sz="800" dirty="0">
                <a:solidFill>
                  <a:schemeClr val="bg2">
                    <a:lumMod val="50000"/>
                  </a:schemeClr>
                </a:solidFill>
                <a:hlinkClick r:id="rId3"/>
              </a:rPr>
              <a:t>http://www.ssa.gov/oact/TRSUM/index.html</a:t>
            </a:r>
            <a:r>
              <a:rPr lang="en-US" sz="800" dirty="0">
                <a:solidFill>
                  <a:schemeClr val="bg2">
                    <a:lumMod val="50000"/>
                  </a:schemeClr>
                </a:solidFill>
              </a:rPr>
              <a:t> </a:t>
            </a:r>
          </a:p>
        </p:txBody>
      </p:sp>
    </p:spTree>
    <p:extLst>
      <p:ext uri="{BB962C8B-B14F-4D97-AF65-F5344CB8AC3E}">
        <p14:creationId xmlns:p14="http://schemas.microsoft.com/office/powerpoint/2010/main" val="2337174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Security </a:t>
            </a:r>
            <a:endParaRPr lang="en-US" dirty="0"/>
          </a:p>
        </p:txBody>
      </p:sp>
      <p:sp>
        <p:nvSpPr>
          <p:cNvPr id="3" name="Content Placeholder 2"/>
          <p:cNvSpPr>
            <a:spLocks noGrp="1"/>
          </p:cNvSpPr>
          <p:nvPr>
            <p:ph idx="1"/>
          </p:nvPr>
        </p:nvSpPr>
        <p:spPr>
          <a:xfrm>
            <a:off x="1937857" y="5349875"/>
            <a:ext cx="9415943" cy="748103"/>
          </a:xfrm>
        </p:spPr>
        <p:txBody>
          <a:bodyPr>
            <a:normAutofit fontScale="85000" lnSpcReduction="10000"/>
          </a:bodyPr>
          <a:lstStyle/>
          <a:p>
            <a:pPr marL="0" indent="0">
              <a:buNone/>
            </a:pPr>
            <a:r>
              <a:rPr lang="en-US" b="0" dirty="0"/>
              <a:t>Once you begin taking Social Security, your benefit is </a:t>
            </a:r>
            <a:r>
              <a:rPr lang="en-US" u="sng" dirty="0"/>
              <a:t>locked in</a:t>
            </a:r>
            <a:r>
              <a:rPr lang="en-US" b="0" dirty="0"/>
              <a:t>. It does not increase as you age.</a:t>
            </a:r>
          </a:p>
          <a:p>
            <a:pPr marL="0" indent="0">
              <a:buNone/>
            </a:pPr>
            <a:r>
              <a:rPr lang="en-US" b="0" i="1" dirty="0" smtClean="0"/>
              <a:t>Note</a:t>
            </a:r>
            <a:r>
              <a:rPr lang="en-US" b="0" i="1" dirty="0"/>
              <a:t>: </a:t>
            </a:r>
            <a:r>
              <a:rPr lang="en-US" b="0" i="1" dirty="0" smtClean="0"/>
              <a:t> The </a:t>
            </a:r>
            <a:r>
              <a:rPr lang="en-US" b="0" i="1" dirty="0"/>
              <a:t>government can change these benefit levels/amounts at any time for future retirees.</a:t>
            </a:r>
          </a:p>
          <a:p>
            <a:pPr marL="0" indent="0">
              <a:buNone/>
            </a:pPr>
            <a:endParaRPr lang="en-US" b="0"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5</a:t>
            </a:fld>
            <a:endParaRPr lang="en-US" dirty="0"/>
          </a:p>
        </p:txBody>
      </p:sp>
      <p:sp>
        <p:nvSpPr>
          <p:cNvPr id="8" name="TextBox 7"/>
          <p:cNvSpPr txBox="1"/>
          <p:nvPr/>
        </p:nvSpPr>
        <p:spPr>
          <a:xfrm>
            <a:off x="6819900" y="6329827"/>
            <a:ext cx="4354794" cy="215444"/>
          </a:xfrm>
          <a:prstGeom prst="rect">
            <a:avLst/>
          </a:prstGeom>
          <a:noFill/>
        </p:spPr>
        <p:txBody>
          <a:bodyPr wrap="square" rtlCol="0">
            <a:spAutoFit/>
          </a:bodyPr>
          <a:lstStyle/>
          <a:p>
            <a:r>
              <a:rPr lang="en-US" sz="800" dirty="0">
                <a:solidFill>
                  <a:schemeClr val="bg2">
                    <a:lumMod val="50000"/>
                  </a:schemeClr>
                </a:solidFill>
              </a:rPr>
              <a:t>Source: Social Security Administration, </a:t>
            </a:r>
            <a:r>
              <a:rPr lang="en-US" sz="800" dirty="0">
                <a:solidFill>
                  <a:schemeClr val="bg2">
                    <a:lumMod val="50000"/>
                  </a:schemeClr>
                </a:solidFill>
                <a:hlinkClick r:id="rId3"/>
              </a:rPr>
              <a:t>www.ssa.gov</a:t>
            </a:r>
            <a:r>
              <a:rPr lang="en-US" sz="800" dirty="0">
                <a:solidFill>
                  <a:schemeClr val="bg2">
                    <a:lumMod val="50000"/>
                  </a:schemeClr>
                </a:solidFill>
              </a:rPr>
              <a:t> </a:t>
            </a:r>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Full retirement age</a:t>
            </a:r>
            <a:endParaRPr lang="en-US" dirty="0">
              <a:solidFill>
                <a:schemeClr val="accent2"/>
              </a:solidFill>
            </a:endParaRPr>
          </a:p>
        </p:txBody>
      </p:sp>
      <p:sp>
        <p:nvSpPr>
          <p:cNvPr id="14" name="Rectangle 13"/>
          <p:cNvSpPr/>
          <p:nvPr/>
        </p:nvSpPr>
        <p:spPr>
          <a:xfrm>
            <a:off x="11137280" y="3918823"/>
            <a:ext cx="1054720" cy="1200329"/>
          </a:xfrm>
          <a:prstGeom prst="rect">
            <a:avLst/>
          </a:prstGeom>
        </p:spPr>
        <p:txBody>
          <a:bodyPr wrap="square">
            <a:spAutoFit/>
          </a:bodyPr>
          <a:lstStyle/>
          <a:p>
            <a:r>
              <a:rPr lang="en-US" sz="900" dirty="0" smtClean="0">
                <a:solidFill>
                  <a:schemeClr val="bg2">
                    <a:lumMod val="50000"/>
                  </a:schemeClr>
                </a:solidFill>
                <a:latin typeface="Arial" panose="020B0604020202020204" pitchFamily="34" charset="0"/>
                <a:cs typeface="Arial" panose="020B0604020202020204" pitchFamily="34" charset="0"/>
              </a:rPr>
              <a:t>* When </a:t>
            </a:r>
            <a:r>
              <a:rPr lang="en-US" sz="900" dirty="0">
                <a:solidFill>
                  <a:schemeClr val="bg2">
                    <a:lumMod val="50000"/>
                  </a:schemeClr>
                </a:solidFill>
                <a:latin typeface="Arial" panose="020B0604020202020204" pitchFamily="34" charset="0"/>
                <a:cs typeface="Arial" panose="020B0604020202020204" pitchFamily="34" charset="0"/>
              </a:rPr>
              <a:t>you reach age 70, your monthly benefit stops increasing even if you continue to delay taking benefits.</a:t>
            </a:r>
          </a:p>
        </p:txBody>
      </p:sp>
      <p:graphicFrame>
        <p:nvGraphicFramePr>
          <p:cNvPr id="15" name="Content Placeholder 1"/>
          <p:cNvGraphicFramePr>
            <a:graphicFrameLocks/>
          </p:cNvGraphicFramePr>
          <p:nvPr>
            <p:extLst>
              <p:ext uri="{D42A27DB-BD31-4B8C-83A1-F6EECF244321}">
                <p14:modId xmlns:p14="http://schemas.microsoft.com/office/powerpoint/2010/main" val="1585339975"/>
              </p:ext>
            </p:extLst>
          </p:nvPr>
        </p:nvGraphicFramePr>
        <p:xfrm>
          <a:off x="783694" y="2310312"/>
          <a:ext cx="10179623" cy="2563706"/>
        </p:xfrm>
        <a:graphic>
          <a:graphicData uri="http://schemas.openxmlformats.org/drawingml/2006/table">
            <a:tbl>
              <a:tblPr firstRow="1" bandRow="1">
                <a:tableStyleId>{5C22544A-7EE6-4342-B048-85BDC9FD1C3A}</a:tableStyleId>
              </a:tblPr>
              <a:tblGrid>
                <a:gridCol w="1188720">
                  <a:extLst>
                    <a:ext uri="{9D8B030D-6E8A-4147-A177-3AD203B41FA5}">
                      <a16:colId xmlns:a16="http://schemas.microsoft.com/office/drawing/2014/main" val="20000"/>
                    </a:ext>
                  </a:extLst>
                </a:gridCol>
                <a:gridCol w="748030">
                  <a:extLst>
                    <a:ext uri="{9D8B030D-6E8A-4147-A177-3AD203B41FA5}">
                      <a16:colId xmlns:a16="http://schemas.microsoft.com/office/drawing/2014/main" val="20001"/>
                    </a:ext>
                  </a:extLst>
                </a:gridCol>
                <a:gridCol w="748030">
                  <a:extLst>
                    <a:ext uri="{9D8B030D-6E8A-4147-A177-3AD203B41FA5}">
                      <a16:colId xmlns:a16="http://schemas.microsoft.com/office/drawing/2014/main" val="20002"/>
                    </a:ext>
                  </a:extLst>
                </a:gridCol>
                <a:gridCol w="748030">
                  <a:extLst>
                    <a:ext uri="{9D8B030D-6E8A-4147-A177-3AD203B41FA5}">
                      <a16:colId xmlns:a16="http://schemas.microsoft.com/office/drawing/2014/main" val="20003"/>
                    </a:ext>
                  </a:extLst>
                </a:gridCol>
                <a:gridCol w="832168">
                  <a:extLst>
                    <a:ext uri="{9D8B030D-6E8A-4147-A177-3AD203B41FA5}">
                      <a16:colId xmlns:a16="http://schemas.microsoft.com/office/drawing/2014/main" val="20004"/>
                    </a:ext>
                  </a:extLst>
                </a:gridCol>
                <a:gridCol w="1170305">
                  <a:extLst>
                    <a:ext uri="{9D8B030D-6E8A-4147-A177-3AD203B41FA5}">
                      <a16:colId xmlns:a16="http://schemas.microsoft.com/office/drawing/2014/main" val="20005"/>
                    </a:ext>
                  </a:extLst>
                </a:gridCol>
                <a:gridCol w="1170305">
                  <a:extLst>
                    <a:ext uri="{9D8B030D-6E8A-4147-A177-3AD203B41FA5}">
                      <a16:colId xmlns:a16="http://schemas.microsoft.com/office/drawing/2014/main" val="20006"/>
                    </a:ext>
                  </a:extLst>
                </a:gridCol>
                <a:gridCol w="1159002">
                  <a:extLst>
                    <a:ext uri="{9D8B030D-6E8A-4147-A177-3AD203B41FA5}">
                      <a16:colId xmlns:a16="http://schemas.microsoft.com/office/drawing/2014/main" val="749279"/>
                    </a:ext>
                  </a:extLst>
                </a:gridCol>
                <a:gridCol w="1201865">
                  <a:extLst>
                    <a:ext uri="{9D8B030D-6E8A-4147-A177-3AD203B41FA5}">
                      <a16:colId xmlns:a16="http://schemas.microsoft.com/office/drawing/2014/main" val="373583422"/>
                    </a:ext>
                  </a:extLst>
                </a:gridCol>
                <a:gridCol w="1213168">
                  <a:extLst>
                    <a:ext uri="{9D8B030D-6E8A-4147-A177-3AD203B41FA5}">
                      <a16:colId xmlns:a16="http://schemas.microsoft.com/office/drawing/2014/main" val="3743177713"/>
                    </a:ext>
                  </a:extLst>
                </a:gridCol>
              </a:tblGrid>
              <a:tr h="321733">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bg1"/>
                          </a:solidFill>
                        </a:rPr>
                        <a:t>If you were born …</a:t>
                      </a:r>
                      <a:endParaRPr lang="en-US" sz="1600" dirty="0">
                        <a:solidFill>
                          <a:schemeClr val="bg1"/>
                        </a:solidFill>
                      </a:endParaRPr>
                    </a:p>
                  </a:txBody>
                  <a:tcPr>
                    <a:solidFill>
                      <a:schemeClr val="accent6"/>
                    </a:solidFill>
                  </a:tcPr>
                </a:tc>
                <a:tc gridSpan="9">
                  <a:txBody>
                    <a:bodyPr/>
                    <a:lstStyle/>
                    <a:p>
                      <a:pPr algn="ctr"/>
                      <a:r>
                        <a:rPr lang="en-US" sz="1400" dirty="0" smtClean="0">
                          <a:solidFill>
                            <a:schemeClr val="bg1"/>
                          </a:solidFill>
                        </a:rPr>
                        <a:t>And you start taking Social Security at age …</a:t>
                      </a:r>
                    </a:p>
                  </a:txBody>
                  <a:tcPr anchor="b">
                    <a:solidFill>
                      <a:schemeClr val="accent2"/>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ctr"/>
                      <a:endParaRPr lang="en-US" sz="1600" dirty="0" smtClean="0">
                        <a:solidFill>
                          <a:schemeClr val="bg1"/>
                        </a:solidFill>
                      </a:endParaRPr>
                    </a:p>
                  </a:txBody>
                  <a:tcPr anchor="b">
                    <a:solidFill>
                      <a:schemeClr val="accent2"/>
                    </a:solidFill>
                  </a:tcPr>
                </a:tc>
                <a:tc hMerge="1">
                  <a:txBody>
                    <a:bodyPr/>
                    <a:lstStyle/>
                    <a:p>
                      <a:pPr algn="ctr"/>
                      <a:endParaRPr lang="en-US" sz="1600" dirty="0" smtClean="0">
                        <a:solidFill>
                          <a:schemeClr val="bg1"/>
                        </a:solidFill>
                      </a:endParaRPr>
                    </a:p>
                  </a:txBody>
                  <a:tcPr anchor="b">
                    <a:solidFill>
                      <a:schemeClr val="accent2"/>
                    </a:solidFill>
                  </a:tcPr>
                </a:tc>
                <a:tc hMerge="1">
                  <a:txBody>
                    <a:bodyPr/>
                    <a:lstStyle/>
                    <a:p>
                      <a:pPr algn="ctr"/>
                      <a:endParaRPr lang="en-US" sz="1600" dirty="0" smtClean="0">
                        <a:solidFill>
                          <a:schemeClr val="bg1"/>
                        </a:solidFill>
                      </a:endParaRPr>
                    </a:p>
                  </a:txBody>
                  <a:tcPr anchor="b">
                    <a:solidFill>
                      <a:schemeClr val="accent2"/>
                    </a:solidFill>
                  </a:tcPr>
                </a:tc>
                <a:extLst>
                  <a:ext uri="{0D108BD9-81ED-4DB2-BD59-A6C34878D82A}">
                    <a16:rowId xmlns:a16="http://schemas.microsoft.com/office/drawing/2014/main" val="10000"/>
                  </a:ext>
                </a:extLst>
              </a:tr>
              <a:tr h="321733">
                <a:tc vMerge="1">
                  <a:txBody>
                    <a:bodyPr/>
                    <a:lstStyle/>
                    <a:p>
                      <a:endParaRPr lang="en-US" b="1" dirty="0">
                        <a:solidFill>
                          <a:schemeClr val="bg1"/>
                        </a:solidFill>
                      </a:endParaRPr>
                    </a:p>
                  </a:txBody>
                  <a:tcPr>
                    <a:solidFill>
                      <a:schemeClr val="accent1"/>
                    </a:solidFill>
                  </a:tcPr>
                </a:tc>
                <a:tc>
                  <a:txBody>
                    <a:bodyPr/>
                    <a:lstStyle/>
                    <a:p>
                      <a:pPr algn="ctr"/>
                      <a:r>
                        <a:rPr lang="en-US" sz="1200" b="1" dirty="0" smtClean="0">
                          <a:solidFill>
                            <a:schemeClr val="bg1"/>
                          </a:solidFill>
                        </a:rPr>
                        <a:t>62</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63</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64</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65</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66</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67</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68</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69</a:t>
                      </a:r>
                      <a:endParaRPr lang="en-US" sz="1200" b="1" dirty="0">
                        <a:solidFill>
                          <a:schemeClr val="bg1"/>
                        </a:solidFill>
                      </a:endParaRPr>
                    </a:p>
                  </a:txBody>
                  <a:tcPr>
                    <a:solidFill>
                      <a:schemeClr val="accent1"/>
                    </a:solidFill>
                  </a:tcPr>
                </a:tc>
                <a:tc>
                  <a:txBody>
                    <a:bodyPr/>
                    <a:lstStyle/>
                    <a:p>
                      <a:pPr algn="ctr"/>
                      <a:r>
                        <a:rPr lang="en-US" sz="1200" b="1" dirty="0" smtClean="0">
                          <a:solidFill>
                            <a:schemeClr val="bg1"/>
                          </a:solidFill>
                        </a:rPr>
                        <a:t>70*</a:t>
                      </a:r>
                      <a:endParaRPr lang="en-US" sz="1200" b="1" dirty="0">
                        <a:solidFill>
                          <a:schemeClr val="bg1"/>
                        </a:solidFill>
                      </a:endParaRPr>
                    </a:p>
                  </a:txBody>
                  <a:tcPr>
                    <a:solidFill>
                      <a:schemeClr val="accent1"/>
                    </a:solidFill>
                  </a:tcPr>
                </a:tc>
                <a:extLst>
                  <a:ext uri="{0D108BD9-81ED-4DB2-BD59-A6C34878D82A}">
                    <a16:rowId xmlns:a16="http://schemas.microsoft.com/office/drawing/2014/main" val="10001"/>
                  </a:ext>
                </a:extLst>
              </a:tr>
              <a:tr h="320040">
                <a:tc>
                  <a:txBody>
                    <a:bodyPr/>
                    <a:lstStyle/>
                    <a:p>
                      <a:pPr algn="r"/>
                      <a:r>
                        <a:rPr lang="en-US" sz="1200" dirty="0" smtClean="0">
                          <a:solidFill>
                            <a:schemeClr val="bg2">
                              <a:lumMod val="25000"/>
                            </a:schemeClr>
                          </a:solidFill>
                        </a:rPr>
                        <a:t>Before 1937</a:t>
                      </a:r>
                    </a:p>
                  </a:txBody>
                  <a:tcPr>
                    <a:solidFill>
                      <a:schemeClr val="bg1">
                        <a:lumMod val="95000"/>
                      </a:schemeClr>
                    </a:solidFill>
                  </a:tcPr>
                </a:tc>
                <a:tc>
                  <a:txBody>
                    <a:bodyPr/>
                    <a:lstStyle/>
                    <a:p>
                      <a:pPr algn="r"/>
                      <a:r>
                        <a:rPr lang="en-US" sz="1200" dirty="0" smtClean="0"/>
                        <a:t>80.0%</a:t>
                      </a:r>
                      <a:endParaRPr lang="en-US" sz="1200" dirty="0"/>
                    </a:p>
                  </a:txBody>
                  <a:tcPr>
                    <a:solidFill>
                      <a:schemeClr val="bg1"/>
                    </a:solidFill>
                  </a:tcPr>
                </a:tc>
                <a:tc>
                  <a:txBody>
                    <a:bodyPr/>
                    <a:lstStyle/>
                    <a:p>
                      <a:pPr algn="r"/>
                      <a:r>
                        <a:rPr lang="en-US" sz="1200" dirty="0" smtClean="0"/>
                        <a:t>86.7%</a:t>
                      </a:r>
                      <a:endParaRPr lang="en-US" sz="1200" dirty="0"/>
                    </a:p>
                  </a:txBody>
                  <a:tcPr>
                    <a:solidFill>
                      <a:schemeClr val="bg1"/>
                    </a:solidFill>
                  </a:tcPr>
                </a:tc>
                <a:tc>
                  <a:txBody>
                    <a:bodyPr/>
                    <a:lstStyle/>
                    <a:p>
                      <a:pPr algn="r"/>
                      <a:r>
                        <a:rPr lang="en-US" sz="1200" dirty="0" smtClean="0"/>
                        <a:t>93.3%</a:t>
                      </a:r>
                      <a:endParaRPr lang="en-US" sz="1200" dirty="0"/>
                    </a:p>
                  </a:txBody>
                  <a:tcPr>
                    <a:solidFill>
                      <a:schemeClr val="bg1"/>
                    </a:solidFill>
                  </a:tcPr>
                </a:tc>
                <a:tc>
                  <a:txBody>
                    <a:bodyPr/>
                    <a:lstStyle/>
                    <a:p>
                      <a:pPr algn="r"/>
                      <a:r>
                        <a:rPr lang="en-US" sz="1200" dirty="0" smtClean="0"/>
                        <a:t>100%</a:t>
                      </a:r>
                      <a:endParaRPr lang="en-US" sz="1200" dirty="0"/>
                    </a:p>
                  </a:txBody>
                  <a:tcPr>
                    <a:solidFill>
                      <a:schemeClr val="bg1"/>
                    </a:solidFill>
                  </a:tcPr>
                </a:tc>
                <a:tc>
                  <a:txBody>
                    <a:bodyPr/>
                    <a:lstStyle/>
                    <a:p>
                      <a:pPr algn="r"/>
                      <a:r>
                        <a:rPr lang="en-US" sz="1200" dirty="0" smtClean="0"/>
                        <a:t>105.5</a:t>
                      </a:r>
                      <a:r>
                        <a:rPr lang="en-US" sz="1200" baseline="0" dirty="0" smtClean="0"/>
                        <a:t>-106%</a:t>
                      </a:r>
                      <a:endParaRPr lang="en-US" sz="1200" dirty="0"/>
                    </a:p>
                  </a:txBody>
                  <a:tcPr>
                    <a:solidFill>
                      <a:schemeClr val="bg1"/>
                    </a:solidFill>
                  </a:tcPr>
                </a:tc>
                <a:tc>
                  <a:txBody>
                    <a:bodyPr/>
                    <a:lstStyle/>
                    <a:p>
                      <a:pPr algn="r"/>
                      <a:r>
                        <a:rPr lang="en-US" sz="1200" dirty="0" smtClean="0"/>
                        <a:t>111-112%</a:t>
                      </a:r>
                    </a:p>
                  </a:txBody>
                  <a:tcPr>
                    <a:solidFill>
                      <a:schemeClr val="bg1"/>
                    </a:solidFill>
                  </a:tcPr>
                </a:tc>
                <a:tc>
                  <a:txBody>
                    <a:bodyPr/>
                    <a:lstStyle/>
                    <a:p>
                      <a:pPr algn="r"/>
                      <a:r>
                        <a:rPr lang="en-US" sz="1200" dirty="0" smtClean="0"/>
                        <a:t>116.5-118%</a:t>
                      </a:r>
                      <a:endParaRPr lang="en-US" sz="1200" dirty="0"/>
                    </a:p>
                  </a:txBody>
                  <a:tcPr>
                    <a:solidFill>
                      <a:schemeClr val="bg1"/>
                    </a:solidFill>
                  </a:tcPr>
                </a:tc>
                <a:tc>
                  <a:txBody>
                    <a:bodyPr/>
                    <a:lstStyle/>
                    <a:p>
                      <a:pPr algn="r"/>
                      <a:r>
                        <a:rPr lang="en-US" sz="1200" dirty="0" smtClean="0"/>
                        <a:t>122-124%</a:t>
                      </a:r>
                      <a:endParaRPr lang="en-US" sz="1200" dirty="0"/>
                    </a:p>
                  </a:txBody>
                  <a:tcPr>
                    <a:solidFill>
                      <a:schemeClr val="bg1"/>
                    </a:solidFill>
                  </a:tcPr>
                </a:tc>
                <a:tc>
                  <a:txBody>
                    <a:bodyPr/>
                    <a:lstStyle/>
                    <a:p>
                      <a:pPr algn="r"/>
                      <a:r>
                        <a:rPr lang="en-US" sz="1200" dirty="0" smtClean="0"/>
                        <a:t>127.5-130%</a:t>
                      </a:r>
                      <a:endParaRPr lang="en-US" sz="1200" dirty="0"/>
                    </a:p>
                  </a:txBody>
                  <a:tcPr>
                    <a:solidFill>
                      <a:schemeClr val="bg1"/>
                    </a:solidFill>
                  </a:tcPr>
                </a:tc>
                <a:extLst>
                  <a:ext uri="{0D108BD9-81ED-4DB2-BD59-A6C34878D82A}">
                    <a16:rowId xmlns:a16="http://schemas.microsoft.com/office/drawing/2014/main" val="10002"/>
                  </a:ext>
                </a:extLst>
              </a:tr>
              <a:tr h="320040">
                <a:tc>
                  <a:txBody>
                    <a:bodyPr/>
                    <a:lstStyle/>
                    <a:p>
                      <a:pPr algn="r"/>
                      <a:r>
                        <a:rPr lang="en-US" sz="1200" dirty="0" smtClean="0">
                          <a:solidFill>
                            <a:schemeClr val="bg2">
                              <a:lumMod val="25000"/>
                            </a:schemeClr>
                          </a:solidFill>
                        </a:rPr>
                        <a:t>1938 – 42 </a:t>
                      </a:r>
                    </a:p>
                  </a:txBody>
                  <a:tcPr>
                    <a:solidFill>
                      <a:schemeClr val="bg1">
                        <a:lumMod val="85000"/>
                      </a:schemeClr>
                    </a:solidFill>
                  </a:tcPr>
                </a:tc>
                <a:tc>
                  <a:txBody>
                    <a:bodyPr/>
                    <a:lstStyle/>
                    <a:p>
                      <a:pPr algn="r"/>
                      <a:r>
                        <a:rPr lang="en-US" sz="1200" dirty="0" smtClean="0"/>
                        <a:t>75-80%</a:t>
                      </a:r>
                      <a:endParaRPr lang="en-US" sz="1200" dirty="0"/>
                    </a:p>
                  </a:txBody>
                  <a:tcPr>
                    <a:solidFill>
                      <a:schemeClr val="accent2">
                        <a:lumMod val="20000"/>
                        <a:lumOff val="80000"/>
                      </a:schemeClr>
                    </a:solidFill>
                  </a:tcPr>
                </a:tc>
                <a:tc>
                  <a:txBody>
                    <a:bodyPr/>
                    <a:lstStyle/>
                    <a:p>
                      <a:pPr algn="r"/>
                      <a:r>
                        <a:rPr lang="en-US" sz="1200" dirty="0" smtClean="0"/>
                        <a:t>80-86%</a:t>
                      </a:r>
                      <a:endParaRPr lang="en-US" sz="1200" dirty="0"/>
                    </a:p>
                  </a:txBody>
                  <a:tcPr>
                    <a:solidFill>
                      <a:schemeClr val="accent2">
                        <a:lumMod val="20000"/>
                        <a:lumOff val="80000"/>
                      </a:schemeClr>
                    </a:solidFill>
                  </a:tcPr>
                </a:tc>
                <a:tc>
                  <a:txBody>
                    <a:bodyPr/>
                    <a:lstStyle/>
                    <a:p>
                      <a:pPr algn="r"/>
                      <a:r>
                        <a:rPr lang="en-US" sz="1200" dirty="0" smtClean="0"/>
                        <a:t>86-93%</a:t>
                      </a:r>
                      <a:endParaRPr lang="en-US" sz="1200" dirty="0"/>
                    </a:p>
                  </a:txBody>
                  <a:tcPr>
                    <a:solidFill>
                      <a:schemeClr val="accent2">
                        <a:lumMod val="20000"/>
                        <a:lumOff val="80000"/>
                      </a:schemeClr>
                    </a:solidFill>
                  </a:tcPr>
                </a:tc>
                <a:tc>
                  <a:txBody>
                    <a:bodyPr/>
                    <a:lstStyle/>
                    <a:p>
                      <a:pPr algn="r"/>
                      <a:r>
                        <a:rPr lang="en-US" sz="1200" dirty="0" smtClean="0"/>
                        <a:t>93-100%</a:t>
                      </a:r>
                      <a:endParaRPr lang="en-US" sz="1200" dirty="0"/>
                    </a:p>
                  </a:txBody>
                  <a:tcPr>
                    <a:solidFill>
                      <a:schemeClr val="accent2">
                        <a:lumMod val="20000"/>
                        <a:lumOff val="80000"/>
                      </a:schemeClr>
                    </a:solidFill>
                  </a:tcPr>
                </a:tc>
                <a:tc>
                  <a:txBody>
                    <a:bodyPr/>
                    <a:lstStyle/>
                    <a:p>
                      <a:pPr algn="r"/>
                      <a:r>
                        <a:rPr lang="en-US" sz="1200" dirty="0" smtClean="0"/>
                        <a:t>106.5-107.5%</a:t>
                      </a:r>
                      <a:endParaRPr lang="en-US" sz="1200" dirty="0"/>
                    </a:p>
                  </a:txBody>
                  <a:tcPr>
                    <a:solidFill>
                      <a:schemeClr val="accent2">
                        <a:lumMod val="20000"/>
                        <a:lumOff val="80000"/>
                      </a:schemeClr>
                    </a:solidFill>
                  </a:tcPr>
                </a:tc>
                <a:tc>
                  <a:txBody>
                    <a:bodyPr/>
                    <a:lstStyle/>
                    <a:p>
                      <a:pPr algn="r"/>
                      <a:r>
                        <a:rPr lang="en-US" sz="1200" dirty="0" smtClean="0"/>
                        <a:t>113-115%</a:t>
                      </a:r>
                      <a:endParaRPr lang="en-US" sz="1200" dirty="0"/>
                    </a:p>
                  </a:txBody>
                  <a:tcPr>
                    <a:solidFill>
                      <a:schemeClr val="accent2">
                        <a:lumMod val="20000"/>
                        <a:lumOff val="80000"/>
                      </a:schemeClr>
                    </a:solidFill>
                  </a:tcPr>
                </a:tc>
                <a:tc>
                  <a:txBody>
                    <a:bodyPr/>
                    <a:lstStyle/>
                    <a:p>
                      <a:pPr algn="r"/>
                      <a:r>
                        <a:rPr lang="en-US" sz="1200" dirty="0" smtClean="0"/>
                        <a:t>119.5-122.5%</a:t>
                      </a:r>
                      <a:endParaRPr lang="en-US" sz="1200" dirty="0"/>
                    </a:p>
                  </a:txBody>
                  <a:tcPr>
                    <a:solidFill>
                      <a:schemeClr val="accent2">
                        <a:lumMod val="20000"/>
                        <a:lumOff val="80000"/>
                      </a:schemeClr>
                    </a:solidFill>
                  </a:tcPr>
                </a:tc>
                <a:tc>
                  <a:txBody>
                    <a:bodyPr/>
                    <a:lstStyle/>
                    <a:p>
                      <a:pPr algn="r"/>
                      <a:r>
                        <a:rPr lang="en-US" sz="1200" dirty="0" smtClean="0"/>
                        <a:t>126-130%</a:t>
                      </a:r>
                      <a:endParaRPr lang="en-US" sz="1200" dirty="0"/>
                    </a:p>
                  </a:txBody>
                  <a:tcPr>
                    <a:solidFill>
                      <a:schemeClr val="accent2">
                        <a:lumMod val="20000"/>
                        <a:lumOff val="80000"/>
                      </a:schemeClr>
                    </a:solidFill>
                  </a:tcPr>
                </a:tc>
                <a:tc>
                  <a:txBody>
                    <a:bodyPr/>
                    <a:lstStyle/>
                    <a:p>
                      <a:pPr algn="r"/>
                      <a:r>
                        <a:rPr lang="en-US" sz="1200" dirty="0" smtClean="0"/>
                        <a:t>132.5-137.5%</a:t>
                      </a:r>
                      <a:endParaRPr lang="en-US" sz="1200" dirty="0"/>
                    </a:p>
                  </a:txBody>
                  <a:tcPr>
                    <a:solidFill>
                      <a:schemeClr val="accent2">
                        <a:lumMod val="20000"/>
                        <a:lumOff val="80000"/>
                      </a:schemeClr>
                    </a:solidFill>
                  </a:tcPr>
                </a:tc>
                <a:extLst>
                  <a:ext uri="{0D108BD9-81ED-4DB2-BD59-A6C34878D82A}">
                    <a16:rowId xmlns:a16="http://schemas.microsoft.com/office/drawing/2014/main" val="10003"/>
                  </a:ext>
                </a:extLst>
              </a:tr>
              <a:tr h="320040">
                <a:tc>
                  <a:txBody>
                    <a:bodyPr/>
                    <a:lstStyle/>
                    <a:p>
                      <a:pPr algn="r"/>
                      <a:r>
                        <a:rPr lang="en-US" sz="1200" dirty="0" smtClean="0">
                          <a:solidFill>
                            <a:schemeClr val="bg2">
                              <a:lumMod val="25000"/>
                            </a:schemeClr>
                          </a:solidFill>
                        </a:rPr>
                        <a:t>1943 – 54 </a:t>
                      </a:r>
                      <a:endParaRPr lang="en-US" sz="1200" dirty="0">
                        <a:solidFill>
                          <a:schemeClr val="bg2">
                            <a:lumMod val="25000"/>
                          </a:schemeClr>
                        </a:solidFill>
                      </a:endParaRPr>
                    </a:p>
                  </a:txBody>
                  <a:tcPr>
                    <a:solidFill>
                      <a:schemeClr val="bg1">
                        <a:lumMod val="95000"/>
                      </a:schemeClr>
                    </a:solidFill>
                  </a:tcPr>
                </a:tc>
                <a:tc>
                  <a:txBody>
                    <a:bodyPr/>
                    <a:lstStyle/>
                    <a:p>
                      <a:pPr algn="r"/>
                      <a:r>
                        <a:rPr lang="en-US" sz="1200" dirty="0" smtClean="0"/>
                        <a:t>75.0%</a:t>
                      </a:r>
                      <a:endParaRPr lang="en-US" sz="1200" dirty="0"/>
                    </a:p>
                  </a:txBody>
                  <a:tcPr>
                    <a:solidFill>
                      <a:schemeClr val="bg1"/>
                    </a:solidFill>
                  </a:tcPr>
                </a:tc>
                <a:tc>
                  <a:txBody>
                    <a:bodyPr/>
                    <a:lstStyle/>
                    <a:p>
                      <a:pPr algn="r"/>
                      <a:r>
                        <a:rPr lang="en-US" sz="1200" dirty="0" smtClean="0"/>
                        <a:t>80.0%</a:t>
                      </a:r>
                      <a:endParaRPr lang="en-US" sz="1200" dirty="0"/>
                    </a:p>
                  </a:txBody>
                  <a:tcPr>
                    <a:solidFill>
                      <a:schemeClr val="bg1"/>
                    </a:solidFill>
                  </a:tcPr>
                </a:tc>
                <a:tc>
                  <a:txBody>
                    <a:bodyPr/>
                    <a:lstStyle/>
                    <a:p>
                      <a:pPr algn="r"/>
                      <a:r>
                        <a:rPr lang="en-US" sz="1200" dirty="0" smtClean="0"/>
                        <a:t>86.7%</a:t>
                      </a:r>
                      <a:endParaRPr lang="en-US" sz="1200" dirty="0"/>
                    </a:p>
                  </a:txBody>
                  <a:tcPr>
                    <a:solidFill>
                      <a:schemeClr val="bg1"/>
                    </a:solidFill>
                  </a:tcPr>
                </a:tc>
                <a:tc>
                  <a:txBody>
                    <a:bodyPr/>
                    <a:lstStyle/>
                    <a:p>
                      <a:pPr algn="r"/>
                      <a:r>
                        <a:rPr lang="en-US" sz="1200" dirty="0" smtClean="0"/>
                        <a:t>93.3%</a:t>
                      </a:r>
                      <a:endParaRPr lang="en-US" sz="1200" dirty="0"/>
                    </a:p>
                  </a:txBody>
                  <a:tcPr>
                    <a:solidFill>
                      <a:schemeClr val="bg1"/>
                    </a:solidFill>
                  </a:tcPr>
                </a:tc>
                <a:tc>
                  <a:txBody>
                    <a:bodyPr/>
                    <a:lstStyle/>
                    <a:p>
                      <a:pPr algn="r"/>
                      <a:r>
                        <a:rPr lang="en-US" sz="1200" dirty="0" smtClean="0"/>
                        <a:t>100%</a:t>
                      </a:r>
                      <a:endParaRPr lang="en-US" sz="1200" dirty="0"/>
                    </a:p>
                  </a:txBody>
                  <a:tcPr>
                    <a:solidFill>
                      <a:schemeClr val="bg1"/>
                    </a:solidFill>
                  </a:tcPr>
                </a:tc>
                <a:tc>
                  <a:txBody>
                    <a:bodyPr/>
                    <a:lstStyle/>
                    <a:p>
                      <a:pPr algn="r"/>
                      <a:r>
                        <a:rPr lang="en-US" sz="1200" dirty="0" smtClean="0"/>
                        <a:t>108%</a:t>
                      </a:r>
                      <a:endParaRPr lang="en-US" sz="1200" dirty="0"/>
                    </a:p>
                  </a:txBody>
                  <a:tcPr>
                    <a:solidFill>
                      <a:schemeClr val="bg1"/>
                    </a:solidFill>
                  </a:tcPr>
                </a:tc>
                <a:tc>
                  <a:txBody>
                    <a:bodyPr/>
                    <a:lstStyle/>
                    <a:p>
                      <a:pPr algn="r"/>
                      <a:r>
                        <a:rPr lang="en-US" sz="1200" dirty="0" smtClean="0"/>
                        <a:t>116%</a:t>
                      </a:r>
                      <a:endParaRPr lang="en-US" sz="1200" dirty="0"/>
                    </a:p>
                  </a:txBody>
                  <a:tcPr>
                    <a:solidFill>
                      <a:schemeClr val="bg1"/>
                    </a:solidFill>
                  </a:tcPr>
                </a:tc>
                <a:tc>
                  <a:txBody>
                    <a:bodyPr/>
                    <a:lstStyle/>
                    <a:p>
                      <a:pPr algn="r"/>
                      <a:r>
                        <a:rPr lang="en-US" sz="1200" dirty="0" smtClean="0"/>
                        <a:t>124%</a:t>
                      </a:r>
                      <a:endParaRPr lang="en-US" sz="1200" dirty="0"/>
                    </a:p>
                  </a:txBody>
                  <a:tcPr>
                    <a:solidFill>
                      <a:schemeClr val="bg1"/>
                    </a:solidFill>
                  </a:tcPr>
                </a:tc>
                <a:tc>
                  <a:txBody>
                    <a:bodyPr/>
                    <a:lstStyle/>
                    <a:p>
                      <a:pPr algn="r"/>
                      <a:r>
                        <a:rPr lang="en-US" sz="1200" dirty="0" smtClean="0"/>
                        <a:t>132%</a:t>
                      </a:r>
                      <a:endParaRPr lang="en-US" sz="1200" dirty="0"/>
                    </a:p>
                  </a:txBody>
                  <a:tcPr>
                    <a:solidFill>
                      <a:schemeClr val="bg1"/>
                    </a:solidFill>
                  </a:tcPr>
                </a:tc>
                <a:extLst>
                  <a:ext uri="{0D108BD9-81ED-4DB2-BD59-A6C34878D82A}">
                    <a16:rowId xmlns:a16="http://schemas.microsoft.com/office/drawing/2014/main" val="10004"/>
                  </a:ext>
                </a:extLst>
              </a:tr>
              <a:tr h="320040">
                <a:tc>
                  <a:txBody>
                    <a:bodyPr/>
                    <a:lstStyle/>
                    <a:p>
                      <a:pPr algn="r"/>
                      <a:r>
                        <a:rPr lang="en-US" sz="1200" dirty="0" smtClean="0">
                          <a:solidFill>
                            <a:schemeClr val="bg2">
                              <a:lumMod val="25000"/>
                            </a:schemeClr>
                          </a:solidFill>
                        </a:rPr>
                        <a:t>1955</a:t>
                      </a:r>
                      <a:r>
                        <a:rPr lang="en-US" sz="1200" baseline="0" dirty="0" smtClean="0">
                          <a:solidFill>
                            <a:schemeClr val="bg2">
                              <a:lumMod val="25000"/>
                            </a:schemeClr>
                          </a:solidFill>
                        </a:rPr>
                        <a:t> – 59</a:t>
                      </a:r>
                      <a:endParaRPr lang="en-US" sz="1200" dirty="0">
                        <a:solidFill>
                          <a:schemeClr val="bg2">
                            <a:lumMod val="25000"/>
                          </a:schemeClr>
                        </a:solidFill>
                      </a:endParaRPr>
                    </a:p>
                  </a:txBody>
                  <a:tcPr>
                    <a:solidFill>
                      <a:schemeClr val="bg1">
                        <a:lumMod val="85000"/>
                      </a:schemeClr>
                    </a:solidFill>
                  </a:tcPr>
                </a:tc>
                <a:tc>
                  <a:txBody>
                    <a:bodyPr/>
                    <a:lstStyle/>
                    <a:p>
                      <a:pPr algn="r"/>
                      <a:r>
                        <a:rPr lang="en-US" sz="1200" dirty="0" smtClean="0"/>
                        <a:t>70-75%</a:t>
                      </a:r>
                      <a:endParaRPr lang="en-US" sz="1200" dirty="0"/>
                    </a:p>
                  </a:txBody>
                  <a:tcPr>
                    <a:solidFill>
                      <a:schemeClr val="accent2">
                        <a:lumMod val="20000"/>
                        <a:lumOff val="80000"/>
                      </a:schemeClr>
                    </a:solidFill>
                  </a:tcPr>
                </a:tc>
                <a:tc>
                  <a:txBody>
                    <a:bodyPr/>
                    <a:lstStyle/>
                    <a:p>
                      <a:pPr algn="r"/>
                      <a:r>
                        <a:rPr lang="en-US" sz="1200" dirty="0" smtClean="0"/>
                        <a:t>75-80%</a:t>
                      </a:r>
                      <a:endParaRPr lang="en-US" sz="1200" dirty="0"/>
                    </a:p>
                  </a:txBody>
                  <a:tcPr>
                    <a:solidFill>
                      <a:schemeClr val="accent2">
                        <a:lumMod val="20000"/>
                        <a:lumOff val="80000"/>
                      </a:schemeClr>
                    </a:solidFill>
                  </a:tcPr>
                </a:tc>
                <a:tc>
                  <a:txBody>
                    <a:bodyPr/>
                    <a:lstStyle/>
                    <a:p>
                      <a:pPr algn="r"/>
                      <a:r>
                        <a:rPr lang="en-US" sz="1200" dirty="0" smtClean="0"/>
                        <a:t>80-86%</a:t>
                      </a:r>
                      <a:endParaRPr lang="en-US" sz="1200" dirty="0"/>
                    </a:p>
                  </a:txBody>
                  <a:tcPr>
                    <a:solidFill>
                      <a:schemeClr val="accent2">
                        <a:lumMod val="20000"/>
                        <a:lumOff val="80000"/>
                      </a:schemeClr>
                    </a:solidFill>
                  </a:tcPr>
                </a:tc>
                <a:tc>
                  <a:txBody>
                    <a:bodyPr/>
                    <a:lstStyle/>
                    <a:p>
                      <a:pPr algn="r"/>
                      <a:r>
                        <a:rPr lang="en-US" sz="1200" dirty="0" smtClean="0"/>
                        <a:t>86-93%</a:t>
                      </a:r>
                      <a:endParaRPr lang="en-US" sz="1200" dirty="0"/>
                    </a:p>
                  </a:txBody>
                  <a:tcPr>
                    <a:solidFill>
                      <a:schemeClr val="accent2">
                        <a:lumMod val="20000"/>
                        <a:lumOff val="80000"/>
                      </a:schemeClr>
                    </a:solidFill>
                  </a:tcPr>
                </a:tc>
                <a:tc>
                  <a:txBody>
                    <a:bodyPr/>
                    <a:lstStyle/>
                    <a:p>
                      <a:pPr algn="r"/>
                      <a:r>
                        <a:rPr lang="en-US" sz="1200" dirty="0" smtClean="0"/>
                        <a:t>93-100%</a:t>
                      </a:r>
                      <a:endParaRPr lang="en-US" sz="1200" dirty="0"/>
                    </a:p>
                  </a:txBody>
                  <a:tcPr>
                    <a:solidFill>
                      <a:schemeClr val="accent2">
                        <a:lumMod val="20000"/>
                        <a:lumOff val="80000"/>
                      </a:schemeClr>
                    </a:solidFill>
                  </a:tcPr>
                </a:tc>
                <a:tc>
                  <a:txBody>
                    <a:bodyPr/>
                    <a:lstStyle/>
                    <a:p>
                      <a:pPr algn="r"/>
                      <a:r>
                        <a:rPr lang="en-US" sz="1200" dirty="0" smtClean="0"/>
                        <a:t>101.3</a:t>
                      </a:r>
                      <a:r>
                        <a:rPr lang="en-US" sz="1200" baseline="0" dirty="0" smtClean="0"/>
                        <a:t>-</a:t>
                      </a:r>
                      <a:r>
                        <a:rPr lang="en-US" sz="1200" dirty="0" smtClean="0"/>
                        <a:t>106.7%</a:t>
                      </a:r>
                      <a:endParaRPr lang="en-US" sz="1200" dirty="0"/>
                    </a:p>
                  </a:txBody>
                  <a:tcPr>
                    <a:solidFill>
                      <a:schemeClr val="accent2">
                        <a:lumMod val="20000"/>
                        <a:lumOff val="80000"/>
                      </a:schemeClr>
                    </a:solidFill>
                  </a:tcPr>
                </a:tc>
                <a:tc>
                  <a:txBody>
                    <a:bodyPr/>
                    <a:lstStyle/>
                    <a:p>
                      <a:pPr algn="r"/>
                      <a:r>
                        <a:rPr lang="en-US" sz="1200" dirty="0" smtClean="0"/>
                        <a:t>109.3-114.7%</a:t>
                      </a:r>
                      <a:endParaRPr lang="en-US" sz="1200" dirty="0"/>
                    </a:p>
                  </a:txBody>
                  <a:tcPr>
                    <a:solidFill>
                      <a:schemeClr val="accent2">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dirty="0" smtClean="0"/>
                        <a:t>117.3-122.7%</a:t>
                      </a:r>
                      <a:endParaRPr lang="en-US" sz="1200" dirty="0"/>
                    </a:p>
                  </a:txBody>
                  <a:tcPr>
                    <a:solidFill>
                      <a:schemeClr val="accent2">
                        <a:lumMod val="20000"/>
                        <a:lumOff val="80000"/>
                      </a:schemeClr>
                    </a:solidFill>
                  </a:tcPr>
                </a:tc>
                <a:tc>
                  <a:txBody>
                    <a:bodyPr/>
                    <a:lstStyle/>
                    <a:p>
                      <a:pPr algn="r"/>
                      <a:r>
                        <a:rPr lang="en-US" sz="1200" dirty="0" smtClean="0"/>
                        <a:t>125.3-130.7%</a:t>
                      </a:r>
                      <a:r>
                        <a:rPr lang="en-US" sz="1200" baseline="0" dirty="0" smtClean="0"/>
                        <a:t> </a:t>
                      </a:r>
                      <a:endParaRPr lang="en-US" sz="1200" dirty="0"/>
                    </a:p>
                  </a:txBody>
                  <a:tcPr>
                    <a:solidFill>
                      <a:schemeClr val="accent2">
                        <a:lumMod val="20000"/>
                        <a:lumOff val="80000"/>
                      </a:schemeClr>
                    </a:solidFill>
                  </a:tcPr>
                </a:tc>
                <a:extLst>
                  <a:ext uri="{0D108BD9-81ED-4DB2-BD59-A6C34878D82A}">
                    <a16:rowId xmlns:a16="http://schemas.microsoft.com/office/drawing/2014/main" val="10005"/>
                  </a:ext>
                </a:extLst>
              </a:tr>
              <a:tr h="320040">
                <a:tc>
                  <a:txBody>
                    <a:bodyPr/>
                    <a:lstStyle/>
                    <a:p>
                      <a:pPr algn="r"/>
                      <a:r>
                        <a:rPr lang="en-US" sz="1200" dirty="0" smtClean="0">
                          <a:solidFill>
                            <a:schemeClr val="bg2">
                              <a:lumMod val="25000"/>
                            </a:schemeClr>
                          </a:solidFill>
                        </a:rPr>
                        <a:t>1960 +</a:t>
                      </a:r>
                      <a:endParaRPr lang="en-US" sz="1200" dirty="0">
                        <a:solidFill>
                          <a:schemeClr val="bg2">
                            <a:lumMod val="25000"/>
                          </a:schemeClr>
                        </a:solidFill>
                      </a:endParaRPr>
                    </a:p>
                  </a:txBody>
                  <a:tcPr>
                    <a:solidFill>
                      <a:schemeClr val="bg1">
                        <a:lumMod val="95000"/>
                      </a:schemeClr>
                    </a:solidFill>
                  </a:tcPr>
                </a:tc>
                <a:tc>
                  <a:txBody>
                    <a:bodyPr/>
                    <a:lstStyle/>
                    <a:p>
                      <a:pPr algn="r"/>
                      <a:r>
                        <a:rPr lang="en-US" sz="1200" dirty="0" smtClean="0"/>
                        <a:t>70.0%</a:t>
                      </a:r>
                      <a:endParaRPr lang="en-US" sz="1200" dirty="0"/>
                    </a:p>
                  </a:txBody>
                  <a:tcPr>
                    <a:solidFill>
                      <a:schemeClr val="bg1"/>
                    </a:solidFill>
                  </a:tcPr>
                </a:tc>
                <a:tc>
                  <a:txBody>
                    <a:bodyPr/>
                    <a:lstStyle/>
                    <a:p>
                      <a:pPr algn="r"/>
                      <a:r>
                        <a:rPr lang="en-US" sz="1200" dirty="0" smtClean="0"/>
                        <a:t>75.0%</a:t>
                      </a:r>
                      <a:endParaRPr lang="en-US" sz="1200" dirty="0"/>
                    </a:p>
                  </a:txBody>
                  <a:tcPr>
                    <a:solidFill>
                      <a:schemeClr val="bg1"/>
                    </a:solidFill>
                  </a:tcPr>
                </a:tc>
                <a:tc>
                  <a:txBody>
                    <a:bodyPr/>
                    <a:lstStyle/>
                    <a:p>
                      <a:pPr algn="r"/>
                      <a:r>
                        <a:rPr lang="en-US" sz="1200" dirty="0" smtClean="0"/>
                        <a:t>80.0%</a:t>
                      </a:r>
                      <a:endParaRPr lang="en-US" sz="1200" dirty="0"/>
                    </a:p>
                  </a:txBody>
                  <a:tcPr>
                    <a:solidFill>
                      <a:schemeClr val="bg1"/>
                    </a:solidFill>
                  </a:tcPr>
                </a:tc>
                <a:tc>
                  <a:txBody>
                    <a:bodyPr/>
                    <a:lstStyle/>
                    <a:p>
                      <a:pPr algn="r"/>
                      <a:r>
                        <a:rPr lang="en-US" sz="1200" dirty="0" smtClean="0"/>
                        <a:t>86.7%</a:t>
                      </a:r>
                      <a:endParaRPr lang="en-US" sz="1200" dirty="0"/>
                    </a:p>
                  </a:txBody>
                  <a:tcPr>
                    <a:solidFill>
                      <a:schemeClr val="bg1"/>
                    </a:solidFill>
                  </a:tcPr>
                </a:tc>
                <a:tc>
                  <a:txBody>
                    <a:bodyPr/>
                    <a:lstStyle/>
                    <a:p>
                      <a:pPr algn="r"/>
                      <a:r>
                        <a:rPr lang="en-US" sz="1200" dirty="0" smtClean="0"/>
                        <a:t>93.3%</a:t>
                      </a:r>
                      <a:endParaRPr lang="en-US" sz="1200" dirty="0"/>
                    </a:p>
                  </a:txBody>
                  <a:tcPr>
                    <a:solidFill>
                      <a:schemeClr val="bg1"/>
                    </a:solidFill>
                  </a:tcPr>
                </a:tc>
                <a:tc>
                  <a:txBody>
                    <a:bodyPr/>
                    <a:lstStyle/>
                    <a:p>
                      <a:pPr algn="r"/>
                      <a:r>
                        <a:rPr lang="en-US" sz="1200" b="0" dirty="0" smtClean="0">
                          <a:solidFill>
                            <a:schemeClr val="tx1"/>
                          </a:solidFill>
                        </a:rPr>
                        <a:t>100%</a:t>
                      </a:r>
                      <a:endParaRPr lang="en-US" sz="1200" b="0" dirty="0">
                        <a:solidFill>
                          <a:schemeClr val="tx1"/>
                        </a:solidFill>
                      </a:endParaRPr>
                    </a:p>
                  </a:txBody>
                  <a:tcPr>
                    <a:solidFill>
                      <a:schemeClr val="bg1"/>
                    </a:solidFill>
                  </a:tcPr>
                </a:tc>
                <a:tc>
                  <a:txBody>
                    <a:bodyPr/>
                    <a:lstStyle/>
                    <a:p>
                      <a:pPr algn="r"/>
                      <a:r>
                        <a:rPr lang="en-US" sz="1200" b="0" dirty="0" smtClean="0">
                          <a:solidFill>
                            <a:schemeClr val="tx1"/>
                          </a:solidFill>
                        </a:rPr>
                        <a:t>108%</a:t>
                      </a:r>
                      <a:endParaRPr lang="en-US" sz="1200" b="0" dirty="0">
                        <a:solidFill>
                          <a:schemeClr val="tx1"/>
                        </a:solidFill>
                      </a:endParaRPr>
                    </a:p>
                  </a:txBody>
                  <a:tcPr>
                    <a:solidFill>
                      <a:schemeClr val="bg1"/>
                    </a:solidFill>
                  </a:tcPr>
                </a:tc>
                <a:tc>
                  <a:txBody>
                    <a:bodyPr/>
                    <a:lstStyle/>
                    <a:p>
                      <a:pPr algn="r"/>
                      <a:r>
                        <a:rPr lang="en-US" sz="1200" b="0" dirty="0" smtClean="0">
                          <a:solidFill>
                            <a:schemeClr val="tx1"/>
                          </a:solidFill>
                        </a:rPr>
                        <a:t>116%</a:t>
                      </a:r>
                      <a:endParaRPr lang="en-US" sz="1200" b="0" dirty="0">
                        <a:solidFill>
                          <a:schemeClr val="tx1"/>
                        </a:solidFill>
                      </a:endParaRPr>
                    </a:p>
                  </a:txBody>
                  <a:tcPr>
                    <a:solidFill>
                      <a:schemeClr val="bg1"/>
                    </a:solidFill>
                  </a:tcPr>
                </a:tc>
                <a:tc>
                  <a:txBody>
                    <a:bodyPr/>
                    <a:lstStyle/>
                    <a:p>
                      <a:pPr algn="r"/>
                      <a:r>
                        <a:rPr lang="en-US" sz="1200" b="0" dirty="0" smtClean="0">
                          <a:solidFill>
                            <a:schemeClr val="tx1"/>
                          </a:solidFill>
                        </a:rPr>
                        <a:t>124%</a:t>
                      </a:r>
                      <a:endParaRPr lang="en-US" sz="1200" b="0" dirty="0">
                        <a:solidFill>
                          <a:schemeClr val="tx1"/>
                        </a:solidFill>
                      </a:endParaRPr>
                    </a:p>
                  </a:txBody>
                  <a:tcPr>
                    <a:solidFill>
                      <a:schemeClr val="bg1"/>
                    </a:solidFill>
                  </a:tcPr>
                </a:tc>
                <a:extLst>
                  <a:ext uri="{0D108BD9-81ED-4DB2-BD59-A6C34878D82A}">
                    <a16:rowId xmlns:a16="http://schemas.microsoft.com/office/drawing/2014/main" val="10006"/>
                  </a:ext>
                </a:extLst>
              </a:tr>
              <a:tr h="320040">
                <a:tc>
                  <a:txBody>
                    <a:bodyPr/>
                    <a:lstStyle/>
                    <a:p>
                      <a:pPr algn="l"/>
                      <a:endParaRPr lang="en-US" sz="1200" dirty="0"/>
                    </a:p>
                  </a:txBody>
                  <a:tcPr>
                    <a:noFill/>
                  </a:tcPr>
                </a:tc>
                <a:tc gridSpan="9">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bg1"/>
                          </a:solidFill>
                        </a:rPr>
                        <a:t>You are eligible for this percentage of your “full” benefit.</a:t>
                      </a:r>
                    </a:p>
                  </a:txBody>
                  <a:tcPr>
                    <a:solidFill>
                      <a:schemeClr val="accent4"/>
                    </a:solidFill>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08870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State Pension</a:t>
            </a:r>
            <a:endParaRPr lang="en-US" dirty="0"/>
          </a:p>
        </p:txBody>
      </p:sp>
      <p:sp>
        <p:nvSpPr>
          <p:cNvPr id="3" name="Content Placeholder 2"/>
          <p:cNvSpPr>
            <a:spLocks noGrp="1"/>
          </p:cNvSpPr>
          <p:nvPr>
            <p:ph idx="1"/>
          </p:nvPr>
        </p:nvSpPr>
        <p:spPr/>
        <p:txBody>
          <a:bodyPr>
            <a:normAutofit/>
          </a:bodyPr>
          <a:lstStyle/>
          <a:p>
            <a:r>
              <a:rPr lang="en-US" sz="2400" dirty="0" smtClean="0"/>
              <a:t>Overview</a:t>
            </a:r>
          </a:p>
          <a:p>
            <a:pPr marL="223838" lvl="1" indent="0">
              <a:buNone/>
            </a:pPr>
            <a:r>
              <a:rPr lang="en-US" sz="2400" dirty="0" smtClean="0"/>
              <a:t>State program for state employees that guarantees a certain benefit based on salary and years of service</a:t>
            </a:r>
            <a:br>
              <a:rPr lang="en-US" sz="2400" dirty="0" smtClean="0"/>
            </a:br>
            <a:endParaRPr lang="en-US" sz="2400" dirty="0"/>
          </a:p>
          <a:p>
            <a:r>
              <a:rPr lang="en-US" sz="2400" dirty="0" smtClean="0"/>
              <a:t>New workers </a:t>
            </a:r>
            <a:r>
              <a:rPr lang="en-US" sz="2400" dirty="0"/>
              <a:t>receive less benefit</a:t>
            </a:r>
          </a:p>
          <a:p>
            <a:pPr marL="223838" lvl="1" indent="0">
              <a:buNone/>
            </a:pPr>
            <a:r>
              <a:rPr lang="en-US" sz="2400" dirty="0"/>
              <a:t>As more workers enter the system, newer and younger workers are typically seeing less </a:t>
            </a:r>
            <a:r>
              <a:rPr lang="en-US" sz="2400" dirty="0" smtClean="0"/>
              <a:t>benefits</a:t>
            </a:r>
            <a:br>
              <a:rPr lang="en-US" sz="2400" dirty="0" smtClean="0"/>
            </a:br>
            <a:endParaRPr lang="en-US" sz="2400" dirty="0"/>
          </a:p>
          <a:p>
            <a:r>
              <a:rPr lang="en-US" sz="2400" dirty="0"/>
              <a:t>Subject to state control</a:t>
            </a:r>
          </a:p>
          <a:p>
            <a:pPr marL="227013" lvl="1" indent="0">
              <a:buNone/>
            </a:pPr>
            <a:r>
              <a:rPr lang="en-US" sz="2400" dirty="0" smtClean="0"/>
              <a:t>The </a:t>
            </a:r>
            <a:r>
              <a:rPr lang="en-US" sz="2400" dirty="0"/>
              <a:t>state can choose to </a:t>
            </a:r>
            <a:r>
              <a:rPr lang="en-US" sz="2400" dirty="0" smtClean="0"/>
              <a:t>make changes </a:t>
            </a:r>
            <a:r>
              <a:rPr lang="en-US" sz="2400" dirty="0"/>
              <a:t>at any time</a:t>
            </a:r>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Tree>
    <p:extLst>
      <p:ext uri="{BB962C8B-B14F-4D97-AF65-F5344CB8AC3E}">
        <p14:creationId xmlns:p14="http://schemas.microsoft.com/office/powerpoint/2010/main" val="27435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9"/>
            <a:ext cx="11475783" cy="855802"/>
          </a:xfrm>
        </p:spPr>
        <p:txBody>
          <a:bodyPr>
            <a:normAutofit/>
          </a:bodyPr>
          <a:lstStyle/>
          <a:p>
            <a:r>
              <a:rPr lang="en-US" dirty="0" smtClean="0"/>
              <a:t>State Pension – New Jersey Teachers’ </a:t>
            </a:r>
            <a:r>
              <a:rPr lang="en-US" dirty="0"/>
              <a:t>Pension and Annuity </a:t>
            </a:r>
            <a:r>
              <a:rPr lang="en-US" dirty="0" smtClean="0"/>
              <a:t>Fund</a:t>
            </a:r>
            <a:endParaRPr lang="en-US" dirty="0"/>
          </a:p>
        </p:txBody>
      </p:sp>
      <p:sp>
        <p:nvSpPr>
          <p:cNvPr id="3" name="Content Placeholder 2"/>
          <p:cNvSpPr>
            <a:spLocks noGrp="1"/>
          </p:cNvSpPr>
          <p:nvPr>
            <p:ph idx="1"/>
          </p:nvPr>
        </p:nvSpPr>
        <p:spPr>
          <a:xfrm>
            <a:off x="1285876" y="5010151"/>
            <a:ext cx="9620250" cy="1087828"/>
          </a:xfrm>
        </p:spPr>
        <p:txBody>
          <a:bodyPr>
            <a:normAutofit/>
          </a:bodyPr>
          <a:lstStyle/>
          <a:p>
            <a:pPr marL="223838" lvl="1" indent="0">
              <a:buNone/>
            </a:pPr>
            <a:endParaRPr lang="en-US" sz="2400" dirty="0" smtClean="0"/>
          </a:p>
          <a:p>
            <a:pPr marL="223838" lvl="1" indent="0">
              <a:buNone/>
            </a:pPr>
            <a:endParaRPr lang="en-US" sz="2400" dirty="0"/>
          </a:p>
          <a:p>
            <a:pPr marL="223838" lvl="1" indent="0">
              <a:buNone/>
            </a:pPr>
            <a:endParaRPr lang="en-US" sz="2400"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7</a:t>
            </a:fld>
            <a:endParaRPr lang="en-US" dirty="0"/>
          </a:p>
        </p:txBody>
      </p:sp>
      <p:sp>
        <p:nvSpPr>
          <p:cNvPr id="8" name="TextBox 7"/>
          <p:cNvSpPr txBox="1"/>
          <p:nvPr/>
        </p:nvSpPr>
        <p:spPr>
          <a:xfrm>
            <a:off x="6819900" y="6336885"/>
            <a:ext cx="5281918" cy="338554"/>
          </a:xfrm>
          <a:prstGeom prst="rect">
            <a:avLst/>
          </a:prstGeom>
          <a:noFill/>
        </p:spPr>
        <p:txBody>
          <a:bodyPr wrap="square" rtlCol="0">
            <a:spAutoFit/>
          </a:bodyPr>
          <a:lstStyle/>
          <a:p>
            <a:r>
              <a:rPr lang="en-US" sz="800" dirty="0" smtClean="0">
                <a:solidFill>
                  <a:schemeClr val="bg2">
                    <a:lumMod val="50000"/>
                  </a:schemeClr>
                </a:solidFill>
              </a:rPr>
              <a:t>Source: </a:t>
            </a:r>
            <a:r>
              <a:rPr lang="en-US" sz="800" dirty="0" err="1">
                <a:solidFill>
                  <a:schemeClr val="bg2">
                    <a:lumMod val="50000"/>
                  </a:schemeClr>
                </a:solidFill>
              </a:rPr>
              <a:t>TPAF</a:t>
            </a:r>
            <a:r>
              <a:rPr lang="en-US" sz="800" dirty="0">
                <a:solidFill>
                  <a:schemeClr val="bg2">
                    <a:lumMod val="50000"/>
                  </a:schemeClr>
                </a:solidFill>
              </a:rPr>
              <a:t> Member </a:t>
            </a:r>
            <a:r>
              <a:rPr lang="en-US" sz="800" dirty="0" smtClean="0">
                <a:solidFill>
                  <a:schemeClr val="bg2">
                    <a:lumMod val="50000"/>
                  </a:schemeClr>
                </a:solidFill>
              </a:rPr>
              <a:t>Guidebook, </a:t>
            </a:r>
            <a:r>
              <a:rPr lang="en-US" sz="800" dirty="0">
                <a:solidFill>
                  <a:schemeClr val="bg2">
                    <a:lumMod val="50000"/>
                  </a:schemeClr>
                </a:solidFill>
              </a:rPr>
              <a:t>June 2018 </a:t>
            </a:r>
            <a:r>
              <a:rPr lang="en-US" sz="800" dirty="0" smtClean="0">
                <a:solidFill>
                  <a:schemeClr val="bg2">
                    <a:lumMod val="50000"/>
                  </a:schemeClr>
                </a:solidFill>
              </a:rPr>
              <a:t>- </a:t>
            </a:r>
            <a:r>
              <a:rPr lang="en-US" sz="800" dirty="0" smtClean="0">
                <a:solidFill>
                  <a:schemeClr val="bg2">
                    <a:lumMod val="50000"/>
                  </a:schemeClr>
                </a:solidFill>
                <a:hlinkClick r:id="rId3"/>
              </a:rPr>
              <a:t>https</a:t>
            </a:r>
            <a:r>
              <a:rPr lang="en-US" sz="800" dirty="0">
                <a:solidFill>
                  <a:schemeClr val="bg2">
                    <a:lumMod val="50000"/>
                  </a:schemeClr>
                </a:solidFill>
                <a:hlinkClick r:id="rId3"/>
              </a:rPr>
              <a:t>://</a:t>
            </a:r>
            <a:r>
              <a:rPr lang="en-US" sz="800" dirty="0" smtClean="0">
                <a:solidFill>
                  <a:schemeClr val="bg2">
                    <a:lumMod val="50000"/>
                  </a:schemeClr>
                </a:solidFill>
                <a:hlinkClick r:id="rId3"/>
              </a:rPr>
              <a:t>www.state.nj.us/treasury/pensions/documents/guidebooks/tpafbook.pdf </a:t>
            </a:r>
            <a:endParaRPr lang="en-US" sz="800" dirty="0">
              <a:solidFill>
                <a:schemeClr val="bg2">
                  <a:lumMod val="50000"/>
                </a:schemeClr>
              </a:solidFill>
            </a:endParaRPr>
          </a:p>
        </p:txBody>
      </p:sp>
      <p:graphicFrame>
        <p:nvGraphicFramePr>
          <p:cNvPr id="9" name="Table 8"/>
          <p:cNvGraphicFramePr>
            <a:graphicFrameLocks noGrp="1"/>
          </p:cNvGraphicFramePr>
          <p:nvPr>
            <p:extLst>
              <p:ext uri="{D42A27DB-BD31-4B8C-83A1-F6EECF244321}">
                <p14:modId xmlns:p14="http://schemas.microsoft.com/office/powerpoint/2010/main" val="3540112132"/>
              </p:ext>
            </p:extLst>
          </p:nvPr>
        </p:nvGraphicFramePr>
        <p:xfrm>
          <a:off x="1276350" y="2285365"/>
          <a:ext cx="9648825" cy="2433320"/>
        </p:xfrm>
        <a:graphic>
          <a:graphicData uri="http://schemas.openxmlformats.org/drawingml/2006/table">
            <a:tbl>
              <a:tblPr firstRow="1" bandRow="1">
                <a:tableStyleId>{073A0DAA-6AF3-43AB-8588-CEC1D06C72B9}</a:tableStyleId>
              </a:tblPr>
              <a:tblGrid>
                <a:gridCol w="3065014">
                  <a:extLst>
                    <a:ext uri="{9D8B030D-6E8A-4147-A177-3AD203B41FA5}">
                      <a16:colId xmlns:a16="http://schemas.microsoft.com/office/drawing/2014/main" val="20000"/>
                    </a:ext>
                  </a:extLst>
                </a:gridCol>
                <a:gridCol w="778627">
                  <a:extLst>
                    <a:ext uri="{9D8B030D-6E8A-4147-A177-3AD203B41FA5}">
                      <a16:colId xmlns:a16="http://schemas.microsoft.com/office/drawing/2014/main" val="20001"/>
                    </a:ext>
                  </a:extLst>
                </a:gridCol>
                <a:gridCol w="1716214">
                  <a:extLst>
                    <a:ext uri="{9D8B030D-6E8A-4147-A177-3AD203B41FA5}">
                      <a16:colId xmlns:a16="http://schemas.microsoft.com/office/drawing/2014/main" val="20002"/>
                    </a:ext>
                  </a:extLst>
                </a:gridCol>
                <a:gridCol w="1265568">
                  <a:extLst>
                    <a:ext uri="{9D8B030D-6E8A-4147-A177-3AD203B41FA5}">
                      <a16:colId xmlns:a16="http://schemas.microsoft.com/office/drawing/2014/main" val="20003"/>
                    </a:ext>
                  </a:extLst>
                </a:gridCol>
                <a:gridCol w="2823402">
                  <a:extLst>
                    <a:ext uri="{9D8B030D-6E8A-4147-A177-3AD203B41FA5}">
                      <a16:colId xmlns:a16="http://schemas.microsoft.com/office/drawing/2014/main" val="20004"/>
                    </a:ext>
                  </a:extLst>
                </a:gridCol>
              </a:tblGrid>
              <a:tr h="457200">
                <a:tc>
                  <a:txBody>
                    <a:bodyPr/>
                    <a:lstStyle/>
                    <a:p>
                      <a:r>
                        <a:rPr lang="en-US" sz="1600" dirty="0" smtClean="0">
                          <a:solidFill>
                            <a:schemeClr val="lt1"/>
                          </a:solidFill>
                        </a:rPr>
                        <a:t>Enrollment</a:t>
                      </a:r>
                      <a:r>
                        <a:rPr lang="en-US" sz="1600" baseline="0" dirty="0" smtClean="0">
                          <a:solidFill>
                            <a:schemeClr val="lt1"/>
                          </a:solidFill>
                        </a:rPr>
                        <a:t> Date</a:t>
                      </a:r>
                      <a:endParaRPr lang="en-US" sz="1600" dirty="0">
                        <a:solidFill>
                          <a:schemeClr val="bg1"/>
                        </a:solidFill>
                      </a:endParaRPr>
                    </a:p>
                  </a:txBody>
                  <a:tcPr>
                    <a:solidFill>
                      <a:schemeClr val="accent1"/>
                    </a:solidFill>
                  </a:tcPr>
                </a:tc>
                <a:tc>
                  <a:txBody>
                    <a:bodyPr/>
                    <a:lstStyle/>
                    <a:p>
                      <a:r>
                        <a:rPr lang="en-US" sz="1600" dirty="0" smtClean="0"/>
                        <a:t>Tier</a:t>
                      </a:r>
                      <a:endParaRPr lang="en-US" sz="1600" dirty="0">
                        <a:solidFill>
                          <a:schemeClr val="bg1"/>
                        </a:solidFill>
                      </a:endParaRPr>
                    </a:p>
                  </a:txBody>
                  <a:tcPr>
                    <a:solidFill>
                      <a:schemeClr val="accent1"/>
                    </a:solidFill>
                  </a:tcPr>
                </a:tc>
                <a:tc>
                  <a:txBody>
                    <a:bodyPr/>
                    <a:lstStyle/>
                    <a:p>
                      <a:r>
                        <a:rPr lang="en-US" sz="1600" dirty="0" smtClean="0"/>
                        <a:t>Retirement Age (Minimum)</a:t>
                      </a:r>
                      <a:endParaRPr lang="en-US" sz="1600" dirty="0">
                        <a:solidFill>
                          <a:schemeClr val="bg1"/>
                        </a:solidFill>
                      </a:endParaRPr>
                    </a:p>
                  </a:txBody>
                  <a:tcPr>
                    <a:solidFill>
                      <a:schemeClr val="accent1"/>
                    </a:solidFill>
                  </a:tcPr>
                </a:tc>
                <a:tc>
                  <a:txBody>
                    <a:bodyPr/>
                    <a:lstStyle/>
                    <a:p>
                      <a:r>
                        <a:rPr lang="en-US" sz="1600" dirty="0" smtClean="0"/>
                        <a:t>Benefit Factor</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Final</a:t>
                      </a:r>
                      <a:r>
                        <a:rPr lang="en-US" sz="1600" baseline="0" dirty="0" smtClean="0">
                          <a:solidFill>
                            <a:schemeClr val="bg1"/>
                          </a:solidFill>
                        </a:rPr>
                        <a:t> Average Salary (FAS)</a:t>
                      </a:r>
                      <a:endParaRPr lang="en-US" sz="1600" dirty="0">
                        <a:solidFill>
                          <a:schemeClr val="bg1"/>
                        </a:solidFill>
                      </a:endParaRPr>
                    </a:p>
                  </a:txBody>
                  <a:tcPr>
                    <a:solidFill>
                      <a:schemeClr val="accent1"/>
                    </a:solidFill>
                  </a:tcPr>
                </a:tc>
                <a:extLst>
                  <a:ext uri="{0D108BD9-81ED-4DB2-BD59-A6C34878D82A}">
                    <a16:rowId xmlns:a16="http://schemas.microsoft.com/office/drawing/2014/main" val="10000"/>
                  </a:ext>
                </a:extLst>
              </a:tr>
              <a:tr h="370840">
                <a:tc>
                  <a:txBody>
                    <a:bodyPr/>
                    <a:lstStyle/>
                    <a:p>
                      <a:r>
                        <a:rPr lang="en-US" sz="1700" dirty="0" smtClean="0"/>
                        <a:t>Prior to </a:t>
                      </a:r>
                      <a:r>
                        <a:rPr lang="en-US" sz="1700" baseline="0" dirty="0" smtClean="0"/>
                        <a:t>July 1, 2007</a:t>
                      </a:r>
                      <a:endParaRPr lang="en-US" sz="1700" dirty="0"/>
                    </a:p>
                  </a:txBody>
                  <a:tcPr>
                    <a:solidFill>
                      <a:schemeClr val="bg1">
                        <a:lumMod val="85000"/>
                      </a:schemeClr>
                    </a:solidFill>
                  </a:tcPr>
                </a:tc>
                <a:tc>
                  <a:txBody>
                    <a:bodyPr/>
                    <a:lstStyle/>
                    <a:p>
                      <a:r>
                        <a:rPr lang="en-US" sz="1700" dirty="0" smtClean="0"/>
                        <a:t>1</a:t>
                      </a:r>
                      <a:endParaRPr lang="en-US" sz="1700" dirty="0"/>
                    </a:p>
                  </a:txBody>
                  <a:tcPr>
                    <a:solidFill>
                      <a:schemeClr val="bg1">
                        <a:lumMod val="85000"/>
                      </a:schemeClr>
                    </a:solidFill>
                  </a:tcPr>
                </a:tc>
                <a:tc>
                  <a:txBody>
                    <a:bodyPr/>
                    <a:lstStyle/>
                    <a:p>
                      <a:r>
                        <a:rPr lang="en-US" sz="1700" dirty="0" smtClean="0"/>
                        <a:t>60</a:t>
                      </a:r>
                      <a:endParaRPr lang="en-US" sz="1700" dirty="0"/>
                    </a:p>
                  </a:txBody>
                  <a:tcPr>
                    <a:solidFill>
                      <a:schemeClr val="bg1">
                        <a:lumMod val="85000"/>
                      </a:schemeClr>
                    </a:solidFill>
                  </a:tcPr>
                </a:tc>
                <a:tc>
                  <a:txBody>
                    <a:bodyPr/>
                    <a:lstStyle/>
                    <a:p>
                      <a:r>
                        <a:rPr lang="en-US" sz="1700" dirty="0" smtClean="0"/>
                        <a:t>55</a:t>
                      </a:r>
                      <a:endParaRPr lang="en-US" sz="1700" dirty="0"/>
                    </a:p>
                  </a:txBody>
                  <a:tcPr>
                    <a:solidFill>
                      <a:schemeClr val="bg1">
                        <a:lumMod val="85000"/>
                      </a:schemeClr>
                    </a:solidFill>
                  </a:tcPr>
                </a:tc>
                <a:tc>
                  <a:txBody>
                    <a:bodyPr/>
                    <a:lstStyle/>
                    <a:p>
                      <a:r>
                        <a:rPr lang="en-US" sz="1700" dirty="0" smtClean="0"/>
                        <a:t>Highest 3 yrs</a:t>
                      </a:r>
                      <a:endParaRPr lang="en-US" sz="1700" dirty="0"/>
                    </a:p>
                  </a:txBody>
                  <a:tcPr>
                    <a:solidFill>
                      <a:schemeClr val="bg1">
                        <a:lumMod val="85000"/>
                      </a:schemeClr>
                    </a:solidFill>
                  </a:tcPr>
                </a:tc>
                <a:extLst>
                  <a:ext uri="{0D108BD9-81ED-4DB2-BD59-A6C34878D82A}">
                    <a16:rowId xmlns:a16="http://schemas.microsoft.com/office/drawing/2014/main" val="10001"/>
                  </a:ext>
                </a:extLst>
              </a:tr>
              <a:tr h="370840">
                <a:tc>
                  <a:txBody>
                    <a:bodyPr/>
                    <a:lstStyle/>
                    <a:p>
                      <a:r>
                        <a:rPr lang="en-US" sz="1700" dirty="0" smtClean="0"/>
                        <a:t>7/1/2007 – 11/1/2008</a:t>
                      </a:r>
                      <a:endParaRPr lang="en-US" sz="1700" dirty="0"/>
                    </a:p>
                  </a:txBody>
                  <a:tcPr>
                    <a:solidFill>
                      <a:schemeClr val="bg1">
                        <a:lumMod val="85000"/>
                      </a:schemeClr>
                    </a:solidFill>
                  </a:tcPr>
                </a:tc>
                <a:tc>
                  <a:txBody>
                    <a:bodyPr/>
                    <a:lstStyle/>
                    <a:p>
                      <a:r>
                        <a:rPr lang="en-US" sz="1700" baseline="0" dirty="0" smtClean="0"/>
                        <a:t>2</a:t>
                      </a:r>
                      <a:endParaRPr lang="en-US" sz="1700" dirty="0"/>
                    </a:p>
                  </a:txBody>
                  <a:tcPr>
                    <a:solidFill>
                      <a:schemeClr val="bg1">
                        <a:lumMod val="85000"/>
                      </a:schemeClr>
                    </a:solidFill>
                  </a:tcPr>
                </a:tc>
                <a:tc>
                  <a:txBody>
                    <a:bodyPr/>
                    <a:lstStyle/>
                    <a:p>
                      <a:r>
                        <a:rPr lang="en-US" sz="1700" dirty="0" smtClean="0"/>
                        <a:t>60</a:t>
                      </a:r>
                      <a:endParaRPr lang="en-US" sz="1700" dirty="0"/>
                    </a:p>
                  </a:txBody>
                  <a:tcPr>
                    <a:solidFill>
                      <a:schemeClr val="bg1">
                        <a:lumMod val="85000"/>
                      </a:schemeClr>
                    </a:solidFill>
                  </a:tcPr>
                </a:tc>
                <a:tc>
                  <a:txBody>
                    <a:bodyPr/>
                    <a:lstStyle/>
                    <a:p>
                      <a:r>
                        <a:rPr lang="en-US" sz="1700" dirty="0" smtClean="0"/>
                        <a:t>55</a:t>
                      </a:r>
                      <a:endParaRPr lang="en-US" sz="1700" dirty="0"/>
                    </a:p>
                  </a:txBody>
                  <a:tcPr>
                    <a:solidFill>
                      <a:schemeClr val="bg1">
                        <a:lumMod val="85000"/>
                      </a:schemeClr>
                    </a:solidFill>
                  </a:tcPr>
                </a:tc>
                <a:tc>
                  <a:txBody>
                    <a:bodyPr/>
                    <a:lstStyle/>
                    <a:p>
                      <a:r>
                        <a:rPr lang="en-US" sz="1700" dirty="0" smtClean="0"/>
                        <a:t>Highest 3 yrs</a:t>
                      </a:r>
                      <a:endParaRPr lang="en-US" sz="1700" dirty="0"/>
                    </a:p>
                  </a:txBody>
                  <a:tcPr>
                    <a:solidFill>
                      <a:schemeClr val="bg1">
                        <a:lumMod val="85000"/>
                      </a:schemeClr>
                    </a:solidFill>
                  </a:tcPr>
                </a:tc>
                <a:extLst>
                  <a:ext uri="{0D108BD9-81ED-4DB2-BD59-A6C34878D82A}">
                    <a16:rowId xmlns:a16="http://schemas.microsoft.com/office/drawing/2014/main" val="10002"/>
                  </a:ext>
                </a:extLst>
              </a:tr>
              <a:tr h="370840">
                <a:tc>
                  <a:txBody>
                    <a:bodyPr/>
                    <a:lstStyle/>
                    <a:p>
                      <a:r>
                        <a:rPr lang="en-US" sz="1700" dirty="0" smtClean="0"/>
                        <a:t>11/2/2008</a:t>
                      </a:r>
                      <a:r>
                        <a:rPr lang="en-US" sz="1700" baseline="0" dirty="0" smtClean="0"/>
                        <a:t> – 5/21/2010</a:t>
                      </a:r>
                      <a:endParaRPr lang="en-US" sz="1700" dirty="0"/>
                    </a:p>
                  </a:txBody>
                  <a:tcPr>
                    <a:solidFill>
                      <a:schemeClr val="bg1">
                        <a:lumMod val="85000"/>
                      </a:schemeClr>
                    </a:solidFill>
                  </a:tcPr>
                </a:tc>
                <a:tc>
                  <a:txBody>
                    <a:bodyPr/>
                    <a:lstStyle/>
                    <a:p>
                      <a:r>
                        <a:rPr lang="en-US" sz="1700" dirty="0" smtClean="0"/>
                        <a:t>3</a:t>
                      </a:r>
                      <a:endParaRPr lang="en-US" sz="1700" dirty="0"/>
                    </a:p>
                  </a:txBody>
                  <a:tcPr>
                    <a:solidFill>
                      <a:schemeClr val="bg1">
                        <a:lumMod val="85000"/>
                      </a:schemeClr>
                    </a:solidFill>
                  </a:tcPr>
                </a:tc>
                <a:tc>
                  <a:txBody>
                    <a:bodyPr/>
                    <a:lstStyle/>
                    <a:p>
                      <a:r>
                        <a:rPr lang="en-US" sz="1700" dirty="0" smtClean="0"/>
                        <a:t>62</a:t>
                      </a:r>
                      <a:endParaRPr lang="en-US" sz="1700" dirty="0"/>
                    </a:p>
                  </a:txBody>
                  <a:tcPr>
                    <a:solidFill>
                      <a:schemeClr val="bg1">
                        <a:lumMod val="85000"/>
                      </a:schemeClr>
                    </a:solidFill>
                  </a:tcPr>
                </a:tc>
                <a:tc>
                  <a:txBody>
                    <a:bodyPr/>
                    <a:lstStyle/>
                    <a:p>
                      <a:r>
                        <a:rPr lang="en-US" sz="1700" dirty="0" smtClean="0"/>
                        <a:t>55</a:t>
                      </a:r>
                      <a:endParaRPr lang="en-US" sz="1700" dirty="0"/>
                    </a:p>
                  </a:txBody>
                  <a:tcPr>
                    <a:solidFill>
                      <a:schemeClr val="bg1">
                        <a:lumMod val="85000"/>
                      </a:schemeClr>
                    </a:solidFill>
                  </a:tcPr>
                </a:tc>
                <a:tc>
                  <a:txBody>
                    <a:bodyPr/>
                    <a:lstStyle/>
                    <a:p>
                      <a:r>
                        <a:rPr lang="en-US" sz="1700" dirty="0" smtClean="0"/>
                        <a:t>Highest 3 yrs</a:t>
                      </a:r>
                      <a:endParaRPr lang="en-US" sz="1700" dirty="0"/>
                    </a:p>
                  </a:txBody>
                  <a:tcPr>
                    <a:solidFill>
                      <a:schemeClr val="bg1">
                        <a:lumMod val="85000"/>
                      </a:schemeClr>
                    </a:solidFill>
                  </a:tcPr>
                </a:tc>
                <a:extLst>
                  <a:ext uri="{0D108BD9-81ED-4DB2-BD59-A6C34878D82A}">
                    <a16:rowId xmlns:a16="http://schemas.microsoft.com/office/drawing/2014/main" val="10003"/>
                  </a:ext>
                </a:extLst>
              </a:tr>
              <a:tr h="370840">
                <a:tc>
                  <a:txBody>
                    <a:bodyPr/>
                    <a:lstStyle/>
                    <a:p>
                      <a:r>
                        <a:rPr lang="en-US" sz="1700" dirty="0" smtClean="0"/>
                        <a:t>5/22/2010 – 6/27/2011</a:t>
                      </a:r>
                      <a:endParaRPr lang="en-US" sz="1700" dirty="0"/>
                    </a:p>
                  </a:txBody>
                  <a:tcPr>
                    <a:solidFill>
                      <a:schemeClr val="bg1">
                        <a:lumMod val="85000"/>
                      </a:schemeClr>
                    </a:solidFill>
                  </a:tcPr>
                </a:tc>
                <a:tc>
                  <a:txBody>
                    <a:bodyPr/>
                    <a:lstStyle/>
                    <a:p>
                      <a:r>
                        <a:rPr lang="en-US" sz="1700" dirty="0" smtClean="0"/>
                        <a:t>4</a:t>
                      </a:r>
                    </a:p>
                  </a:txBody>
                  <a:tcPr>
                    <a:solidFill>
                      <a:schemeClr val="bg1">
                        <a:lumMod val="85000"/>
                      </a:schemeClr>
                    </a:solidFill>
                  </a:tcPr>
                </a:tc>
                <a:tc>
                  <a:txBody>
                    <a:bodyPr/>
                    <a:lstStyle/>
                    <a:p>
                      <a:r>
                        <a:rPr lang="en-US" sz="1700" dirty="0" smtClean="0"/>
                        <a:t>62</a:t>
                      </a:r>
                      <a:endParaRPr lang="en-US" sz="1700" dirty="0"/>
                    </a:p>
                  </a:txBody>
                  <a:tcPr>
                    <a:solidFill>
                      <a:schemeClr val="bg1">
                        <a:lumMod val="85000"/>
                      </a:schemeClr>
                    </a:solidFill>
                  </a:tcPr>
                </a:tc>
                <a:tc>
                  <a:txBody>
                    <a:bodyPr/>
                    <a:lstStyle/>
                    <a:p>
                      <a:r>
                        <a:rPr lang="en-US" sz="1700" dirty="0" smtClean="0"/>
                        <a:t>60</a:t>
                      </a:r>
                      <a:endParaRPr lang="en-US" sz="1700" dirty="0"/>
                    </a:p>
                  </a:txBody>
                  <a:tcPr>
                    <a:solidFill>
                      <a:schemeClr val="bg1">
                        <a:lumMod val="85000"/>
                      </a:schemeClr>
                    </a:solidFill>
                  </a:tcPr>
                </a:tc>
                <a:tc>
                  <a:txBody>
                    <a:bodyPr/>
                    <a:lstStyle/>
                    <a:p>
                      <a:r>
                        <a:rPr lang="en-US" sz="1700" dirty="0" smtClean="0"/>
                        <a:t>Highest 5 yrs</a:t>
                      </a:r>
                      <a:endParaRPr lang="en-US" sz="1700" dirty="0"/>
                    </a:p>
                  </a:txBody>
                  <a:tcPr>
                    <a:solidFill>
                      <a:schemeClr val="bg1">
                        <a:lumMod val="85000"/>
                      </a:schemeClr>
                    </a:solidFill>
                  </a:tcPr>
                </a:tc>
                <a:extLst>
                  <a:ext uri="{0D108BD9-81ED-4DB2-BD59-A6C34878D82A}">
                    <a16:rowId xmlns:a16="http://schemas.microsoft.com/office/drawing/2014/main" val="10004"/>
                  </a:ext>
                </a:extLst>
              </a:tr>
              <a:tr h="370840">
                <a:tc>
                  <a:txBody>
                    <a:bodyPr/>
                    <a:lstStyle/>
                    <a:p>
                      <a:r>
                        <a:rPr lang="en-US" sz="1700" dirty="0" smtClean="0"/>
                        <a:t>After June 28, 2011</a:t>
                      </a:r>
                      <a:endParaRPr lang="en-US" sz="1700" dirty="0"/>
                    </a:p>
                  </a:txBody>
                  <a:tcPr>
                    <a:solidFill>
                      <a:schemeClr val="bg1">
                        <a:lumMod val="85000"/>
                      </a:schemeClr>
                    </a:solidFill>
                  </a:tcPr>
                </a:tc>
                <a:tc>
                  <a:txBody>
                    <a:bodyPr/>
                    <a:lstStyle/>
                    <a:p>
                      <a:r>
                        <a:rPr lang="en-US" sz="1700" dirty="0" smtClean="0"/>
                        <a:t>5</a:t>
                      </a:r>
                    </a:p>
                  </a:txBody>
                  <a:tcPr>
                    <a:solidFill>
                      <a:schemeClr val="bg1">
                        <a:lumMod val="85000"/>
                      </a:schemeClr>
                    </a:solidFill>
                  </a:tcPr>
                </a:tc>
                <a:tc>
                  <a:txBody>
                    <a:bodyPr/>
                    <a:lstStyle/>
                    <a:p>
                      <a:r>
                        <a:rPr lang="en-US" sz="1700" dirty="0" smtClean="0"/>
                        <a:t>65</a:t>
                      </a:r>
                      <a:endParaRPr lang="en-US" sz="1700" dirty="0"/>
                    </a:p>
                  </a:txBody>
                  <a:tcPr>
                    <a:solidFill>
                      <a:schemeClr val="bg1">
                        <a:lumMod val="85000"/>
                      </a:schemeClr>
                    </a:solidFill>
                  </a:tcPr>
                </a:tc>
                <a:tc>
                  <a:txBody>
                    <a:bodyPr/>
                    <a:lstStyle/>
                    <a:p>
                      <a:r>
                        <a:rPr lang="en-US" sz="1700" dirty="0" smtClean="0"/>
                        <a:t>60</a:t>
                      </a:r>
                      <a:endParaRPr lang="en-US" sz="1700" dirty="0"/>
                    </a:p>
                  </a:txBody>
                  <a:tcPr>
                    <a:solidFill>
                      <a:schemeClr val="bg1">
                        <a:lumMod val="85000"/>
                      </a:schemeClr>
                    </a:solidFill>
                  </a:tcPr>
                </a:tc>
                <a:tc>
                  <a:txBody>
                    <a:bodyPr/>
                    <a:lstStyle/>
                    <a:p>
                      <a:r>
                        <a:rPr lang="en-US" sz="1700" dirty="0" smtClean="0"/>
                        <a:t>Highest 5 yrs</a:t>
                      </a:r>
                      <a:endParaRPr lang="en-US" sz="1700" dirty="0"/>
                    </a:p>
                  </a:txBody>
                  <a:tcPr>
                    <a:solidFill>
                      <a:schemeClr val="bg1">
                        <a:lumMod val="85000"/>
                      </a:schemeClr>
                    </a:solidFill>
                  </a:tcPr>
                </a:tc>
                <a:extLst>
                  <a:ext uri="{0D108BD9-81ED-4DB2-BD59-A6C34878D82A}">
                    <a16:rowId xmlns:a16="http://schemas.microsoft.com/office/drawing/2014/main" val="10005"/>
                  </a:ext>
                </a:extLst>
              </a:tr>
            </a:tbl>
          </a:graphicData>
        </a:graphic>
      </p:graphicFrame>
      <p:sp>
        <p:nvSpPr>
          <p:cNvPr id="10"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mtClean="0">
                <a:solidFill>
                  <a:schemeClr val="accent2"/>
                </a:solidFill>
              </a:rPr>
              <a:t>Benefit Tiers</a:t>
            </a:r>
            <a:endParaRPr lang="en-US" dirty="0">
              <a:solidFill>
                <a:schemeClr val="accent2"/>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4070738858"/>
              </p:ext>
            </p:extLst>
          </p:nvPr>
        </p:nvGraphicFramePr>
        <p:xfrm>
          <a:off x="1298573" y="5044016"/>
          <a:ext cx="9617076" cy="949960"/>
        </p:xfrm>
        <a:graphic>
          <a:graphicData uri="http://schemas.openxmlformats.org/drawingml/2006/table">
            <a:tbl>
              <a:tblPr firstRow="1" bandRow="1">
                <a:tableStyleId>{00A15C55-8517-42AA-B614-E9B94910E393}</a:tableStyleId>
              </a:tblPr>
              <a:tblGrid>
                <a:gridCol w="4808538">
                  <a:extLst>
                    <a:ext uri="{9D8B030D-6E8A-4147-A177-3AD203B41FA5}">
                      <a16:colId xmlns:a16="http://schemas.microsoft.com/office/drawing/2014/main" val="20000"/>
                    </a:ext>
                  </a:extLst>
                </a:gridCol>
                <a:gridCol w="4808538">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accent1"/>
                          </a:solidFill>
                        </a:rPr>
                        <a:t>Benefit Formula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accent1"/>
                          </a:solidFill>
                        </a:rPr>
                        <a:t>Example</a:t>
                      </a:r>
                    </a:p>
                  </a:txBody>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(Years of Service/Benefit Factor) x FAS</a:t>
                      </a:r>
                      <a:endParaRPr lang="en-US" sz="1600" b="0" dirty="0" smtClean="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(30 Years of Service/60) x $60,000 = </a:t>
                      </a:r>
                      <a:br>
                        <a:rPr lang="en-US" sz="1600" dirty="0" smtClean="0"/>
                      </a:br>
                      <a:r>
                        <a:rPr lang="en-US" sz="1600" b="1" dirty="0" smtClean="0"/>
                        <a:t>$30,000 per year</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221775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475783" cy="855802"/>
          </a:xfrm>
        </p:spPr>
        <p:txBody>
          <a:bodyPr>
            <a:normAutofit/>
          </a:bodyPr>
          <a:lstStyle/>
          <a:p>
            <a:r>
              <a:rPr lang="en-US" dirty="0"/>
              <a:t>State Pension – New Jersey Teachers’ Pension and Annuity Fund</a:t>
            </a:r>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8</a:t>
            </a:fld>
            <a:endParaRPr lang="en-US" dirty="0"/>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Early Retirement Eligibility</a:t>
            </a:r>
            <a:endParaRPr lang="en-US" dirty="0">
              <a:solidFill>
                <a:schemeClr val="accent2"/>
              </a:solidFill>
            </a:endParaRPr>
          </a:p>
        </p:txBody>
      </p:sp>
      <mc:AlternateContent xmlns:mc="http://schemas.openxmlformats.org/markup-compatibility/2006" xmlns:a14="http://schemas.microsoft.com/office/drawing/2010/main">
        <mc:Choice Requires="a14">
          <p:graphicFrame>
            <p:nvGraphicFramePr>
              <p:cNvPr id="11" name="Table 10"/>
              <p:cNvGraphicFramePr>
                <a:graphicFrameLocks noGrp="1"/>
              </p:cNvGraphicFramePr>
              <p:nvPr>
                <p:extLst>
                  <p:ext uri="{D42A27DB-BD31-4B8C-83A1-F6EECF244321}">
                    <p14:modId xmlns:p14="http://schemas.microsoft.com/office/powerpoint/2010/main" val="1754218655"/>
                  </p:ext>
                </p:extLst>
              </p:nvPr>
            </p:nvGraphicFramePr>
            <p:xfrm>
              <a:off x="921310" y="2470278"/>
              <a:ext cx="10365816" cy="2910840"/>
            </p:xfrm>
            <a:graphic>
              <a:graphicData uri="http://schemas.openxmlformats.org/drawingml/2006/table">
                <a:tbl>
                  <a:tblPr firstRow="1" bandRow="1">
                    <a:tableStyleId>{073A0DAA-6AF3-43AB-8588-CEC1D06C72B9}</a:tableStyleId>
                  </a:tblPr>
                  <a:tblGrid>
                    <a:gridCol w="707465">
                      <a:extLst>
                        <a:ext uri="{9D8B030D-6E8A-4147-A177-3AD203B41FA5}">
                          <a16:colId xmlns:a16="http://schemas.microsoft.com/office/drawing/2014/main" val="20000"/>
                        </a:ext>
                      </a:extLst>
                    </a:gridCol>
                    <a:gridCol w="1781175">
                      <a:extLst>
                        <a:ext uri="{9D8B030D-6E8A-4147-A177-3AD203B41FA5}">
                          <a16:colId xmlns:a16="http://schemas.microsoft.com/office/drawing/2014/main" val="20001"/>
                        </a:ext>
                      </a:extLst>
                    </a:gridCol>
                    <a:gridCol w="2257425">
                      <a:extLst>
                        <a:ext uri="{9D8B030D-6E8A-4147-A177-3AD203B41FA5}">
                          <a16:colId xmlns:a16="http://schemas.microsoft.com/office/drawing/2014/main" val="20002"/>
                        </a:ext>
                      </a:extLst>
                    </a:gridCol>
                    <a:gridCol w="5619751">
                      <a:extLst>
                        <a:ext uri="{9D8B030D-6E8A-4147-A177-3AD203B41FA5}">
                          <a16:colId xmlns:a16="http://schemas.microsoft.com/office/drawing/2014/main" val="20003"/>
                        </a:ext>
                      </a:extLst>
                    </a:gridCol>
                  </a:tblGrid>
                  <a:tr h="685800">
                    <a:tc>
                      <a:txBody>
                        <a:bodyPr/>
                        <a:lstStyle/>
                        <a:p>
                          <a:r>
                            <a:rPr lang="en-US" sz="1600" dirty="0" smtClean="0"/>
                            <a:t>Tier</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Years of Service (</a:t>
                          </a:r>
                          <a:r>
                            <a:rPr lang="en-US" sz="1600" dirty="0" err="1" smtClean="0">
                              <a:solidFill>
                                <a:schemeClr val="bg1"/>
                              </a:solidFill>
                            </a:rPr>
                            <a:t>YOS</a:t>
                          </a:r>
                          <a:r>
                            <a:rPr lang="en-US" sz="1600" dirty="0" smtClean="0">
                              <a:solidFill>
                                <a:schemeClr val="bg1"/>
                              </a:solidFill>
                            </a:rPr>
                            <a:t>)</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Early Age Eligibility</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Allowance Reduction</a:t>
                          </a:r>
                          <a:endParaRPr lang="en-US" sz="1600" dirty="0">
                            <a:solidFill>
                              <a:schemeClr val="bg1"/>
                            </a:solidFill>
                          </a:endParaRPr>
                        </a:p>
                      </a:txBody>
                      <a:tcPr>
                        <a:solidFill>
                          <a:schemeClr val="accent1"/>
                        </a:solidFill>
                      </a:tcPr>
                    </a:tc>
                    <a:extLst>
                      <a:ext uri="{0D108BD9-81ED-4DB2-BD59-A6C34878D82A}">
                        <a16:rowId xmlns:a16="http://schemas.microsoft.com/office/drawing/2014/main" val="10000"/>
                      </a:ext>
                    </a:extLst>
                  </a:tr>
                  <a:tr h="370840">
                    <a:tc>
                      <a:txBody>
                        <a:bodyPr/>
                        <a:lstStyle/>
                        <a:p>
                          <a:r>
                            <a:rPr lang="en-US" sz="1600" dirty="0" smtClean="0"/>
                            <a:t>1</a:t>
                          </a:r>
                          <a:endParaRPr lang="en-US" sz="1600" dirty="0"/>
                        </a:p>
                      </a:txBody>
                      <a:tcPr>
                        <a:solidFill>
                          <a:schemeClr val="bg1">
                            <a:lumMod val="85000"/>
                          </a:schemeClr>
                        </a:solidFill>
                      </a:tcPr>
                    </a:tc>
                    <a:tc>
                      <a:txBody>
                        <a:bodyPr/>
                        <a:lstStyle/>
                        <a:p>
                          <a:r>
                            <a:rPr lang="en-US" sz="1600" dirty="0" smtClean="0"/>
                            <a:t>25+ YOS</a:t>
                          </a:r>
                          <a:endParaRPr lang="en-US" sz="1600" dirty="0"/>
                        </a:p>
                      </a:txBody>
                      <a:tcPr>
                        <a:solidFill>
                          <a:schemeClr val="bg1">
                            <a:lumMod val="85000"/>
                          </a:schemeClr>
                        </a:solidFill>
                      </a:tcPr>
                    </a:tc>
                    <a:tc>
                      <a:txBody>
                        <a:bodyPr/>
                        <a:lstStyle/>
                        <a:p>
                          <a:r>
                            <a:rPr lang="en-US" sz="1600" dirty="0" smtClean="0"/>
                            <a:t>&lt; Age 55</a:t>
                          </a:r>
                          <a:endParaRPr lang="en-US" sz="1600" dirty="0"/>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1% </a:t>
                          </a:r>
                          <a:r>
                            <a:rPr lang="en-US" sz="1600" b="0" i="0" u="none" strike="noStrike" kern="1200" baseline="0" dirty="0" smtClean="0">
                              <a:solidFill>
                                <a:schemeClr val="dk1"/>
                              </a:solidFill>
                              <a:latin typeface="+mn-lt"/>
                              <a:ea typeface="+mn-ea"/>
                              <a:cs typeface="+mn-cs"/>
                            </a:rPr>
                            <a:t>for each month (3% per year) under age 55</a:t>
                          </a:r>
                          <a:endParaRPr lang="en-US" sz="1600" dirty="0"/>
                        </a:p>
                      </a:txBody>
                      <a:tcPr>
                        <a:solidFill>
                          <a:schemeClr val="bg1">
                            <a:lumMod val="85000"/>
                          </a:schemeClr>
                        </a:solidFill>
                      </a:tcPr>
                    </a:tc>
                    <a:extLst>
                      <a:ext uri="{0D108BD9-81ED-4DB2-BD59-A6C34878D82A}">
                        <a16:rowId xmlns:a16="http://schemas.microsoft.com/office/drawing/2014/main" val="10001"/>
                      </a:ext>
                    </a:extLst>
                  </a:tr>
                  <a:tr h="370840">
                    <a:tc rowSpan="2">
                      <a:txBody>
                        <a:bodyPr/>
                        <a:lstStyle/>
                        <a:p>
                          <a:r>
                            <a:rPr lang="en-US" sz="1600" baseline="0" dirty="0" smtClean="0"/>
                            <a:t>2</a:t>
                          </a:r>
                          <a:endParaRPr lang="en-US" sz="1600" dirty="0"/>
                        </a:p>
                        <a:p>
                          <a:endParaRPr lang="en-US" sz="1600" dirty="0"/>
                        </a:p>
                      </a:txBody>
                      <a:tcPr>
                        <a:solidFill>
                          <a:schemeClr val="bg1">
                            <a:lumMod val="85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25+ YOS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Age 55-60</a:t>
                          </a:r>
                        </a:p>
                      </a:txBody>
                      <a:tcPr>
                        <a:solidFill>
                          <a:schemeClr val="bg1">
                            <a:lumMod val="85000"/>
                          </a:schemeClr>
                        </a:solidFill>
                      </a:tcPr>
                    </a:tc>
                    <a:tc>
                      <a:txBody>
                        <a:bodyPr/>
                        <a:lstStyle/>
                        <a:p>
                          <a14:m>
                            <m:oMath xmlns:m="http://schemas.openxmlformats.org/officeDocument/2006/math">
                              <m:f>
                                <m:fPr>
                                  <m:type m:val="skw"/>
                                  <m:ctrlPr>
                                    <a:rPr kumimoji="0" lang="en-US" sz="1000" b="1" i="1" u="none" strike="noStrike" kern="1200" cap="none" spc="0" normalizeH="0" baseline="0" noProof="0" smtClean="0">
                                      <a:ln>
                                        <a:noFill/>
                                      </a:ln>
                                      <a:solidFill>
                                        <a:schemeClr val="accent2"/>
                                      </a:solidFill>
                                      <a:effectLst/>
                                      <a:uLnTx/>
                                      <a:uFillTx/>
                                      <a:latin typeface="Cambria Math" panose="02040503050406030204" pitchFamily="18" charset="0"/>
                                      <a:ea typeface="+mn-ea"/>
                                      <a:cs typeface="+mn-cs"/>
                                    </a:rPr>
                                  </m:ctrlPr>
                                </m:fPr>
                                <m:num>
                                  <m:r>
                                    <m:rPr>
                                      <m:nor/>
                                    </m:rPr>
                                    <a:rPr kumimoji="0" lang="en-US" sz="1000" b="1" i="0" u="none" strike="noStrike" kern="1200" cap="none" spc="0" normalizeH="0" baseline="0" noProof="0">
                                      <a:ln>
                                        <a:noFill/>
                                      </a:ln>
                                      <a:solidFill>
                                        <a:schemeClr val="accent2"/>
                                      </a:solidFill>
                                      <a:effectLst/>
                                      <a:uLnTx/>
                                      <a:uFillTx/>
                                      <a:latin typeface="+mn-lt"/>
                                      <a:ea typeface="+mn-ea"/>
                                      <a:cs typeface="+mn-cs"/>
                                    </a:rPr>
                                    <m:t>1</m:t>
                                  </m:r>
                                </m:num>
                                <m:den>
                                  <m:r>
                                    <m:rPr>
                                      <m:nor/>
                                    </m:rPr>
                                    <a:rPr kumimoji="0" lang="en-US" sz="1000" b="1" i="0" u="none" strike="noStrike" kern="1200" cap="none" spc="0" normalizeH="0" baseline="0" noProof="0">
                                      <a:ln>
                                        <a:noFill/>
                                      </a:ln>
                                      <a:solidFill>
                                        <a:schemeClr val="accent2"/>
                                      </a:solidFill>
                                      <a:effectLst/>
                                      <a:uLnTx/>
                                      <a:uFillTx/>
                                      <a:latin typeface="+mn-lt"/>
                                      <a:ea typeface="+mn-ea"/>
                                      <a:cs typeface="+mn-cs"/>
                                    </a:rPr>
                                    <m:t>12</m:t>
                                  </m:r>
                                </m:den>
                              </m:f>
                            </m:oMath>
                          </a14:m>
                          <a:r>
                            <a:rPr lang="en-US" sz="1600" b="1" i="0" u="none" strike="noStrike" kern="1200" baseline="0" dirty="0" smtClean="0">
                              <a:solidFill>
                                <a:schemeClr val="accent2"/>
                              </a:solidFill>
                              <a:latin typeface="+mn-lt"/>
                              <a:ea typeface="+mn-ea"/>
                              <a:cs typeface="+mn-cs"/>
                            </a:rPr>
                            <a:t> of 1% </a:t>
                          </a:r>
                          <a:r>
                            <a:rPr lang="en-US" sz="1600" dirty="0" smtClean="0"/>
                            <a:t>for each month (1% per year) under age 55-60</a:t>
                          </a:r>
                          <a:endParaRPr lang="en-US" sz="1600" dirty="0"/>
                        </a:p>
                      </a:txBody>
                      <a:tcPr>
                        <a:solidFill>
                          <a:schemeClr val="bg1">
                            <a:lumMod val="85000"/>
                          </a:schemeClr>
                        </a:solidFill>
                      </a:tcPr>
                    </a:tc>
                    <a:extLst>
                      <a:ext uri="{0D108BD9-81ED-4DB2-BD59-A6C34878D82A}">
                        <a16:rowId xmlns:a16="http://schemas.microsoft.com/office/drawing/2014/main" val="10002"/>
                      </a:ext>
                    </a:extLst>
                  </a:tr>
                  <a:tr h="370840">
                    <a:tc vMerge="1">
                      <a:txBody>
                        <a:bodyPr/>
                        <a:lstStyle/>
                        <a:p>
                          <a:endParaRPr lang="en-US" sz="1400" dirty="0"/>
                        </a:p>
                      </a:txBody>
                      <a:tcPr>
                        <a:solidFill>
                          <a:schemeClr val="bg1">
                            <a:lumMod val="85000"/>
                          </a:schemeClr>
                        </a:solidFill>
                      </a:tcPr>
                    </a:tc>
                    <a:tc vMerge="1">
                      <a:txBody>
                        <a:bodyPr/>
                        <a:lstStyle/>
                        <a:p>
                          <a:endParaRPr lang="en-US" sz="14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&lt; Age 55</a:t>
                          </a:r>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1% </a:t>
                          </a:r>
                          <a:r>
                            <a:rPr lang="en-US" sz="1600" b="0" i="0" u="none" strike="noStrike" kern="1200" baseline="0" dirty="0" smtClean="0">
                              <a:solidFill>
                                <a:schemeClr val="dk1"/>
                              </a:solidFill>
                              <a:latin typeface="+mn-lt"/>
                              <a:ea typeface="+mn-ea"/>
                              <a:cs typeface="+mn-cs"/>
                            </a:rPr>
                            <a:t>for each month (3% per year) under age 55</a:t>
                          </a:r>
                          <a:endParaRPr lang="en-US" sz="1600" dirty="0"/>
                        </a:p>
                      </a:txBody>
                      <a:tcPr>
                        <a:solidFill>
                          <a:schemeClr val="bg1">
                            <a:lumMod val="85000"/>
                          </a:schemeClr>
                        </a:solidFill>
                      </a:tcPr>
                    </a:tc>
                    <a:extLst>
                      <a:ext uri="{0D108BD9-81ED-4DB2-BD59-A6C34878D82A}">
                        <a16:rowId xmlns:a16="http://schemas.microsoft.com/office/drawing/2014/main" val="10003"/>
                      </a:ext>
                    </a:extLst>
                  </a:tr>
                  <a:tr h="370840">
                    <a:tc rowSpan="2">
                      <a:txBody>
                        <a:bodyPr/>
                        <a:lstStyle/>
                        <a:p>
                          <a:r>
                            <a:rPr lang="en-US" sz="1600" dirty="0" smtClean="0"/>
                            <a:t>3 &amp; 4</a:t>
                          </a:r>
                          <a:endParaRPr lang="en-US" sz="1600" dirty="0"/>
                        </a:p>
                      </a:txBody>
                      <a:tcPr>
                        <a:solidFill>
                          <a:schemeClr val="bg1">
                            <a:lumMod val="85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25+ YOS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Age 55-62</a:t>
                          </a:r>
                        </a:p>
                      </a:txBody>
                      <a:tcPr>
                        <a:solidFill>
                          <a:schemeClr val="bg1">
                            <a:lumMod val="85000"/>
                          </a:schemeClr>
                        </a:solidFill>
                      </a:tcPr>
                    </a:tc>
                    <a:tc>
                      <a:txBody>
                        <a:bodyPr/>
                        <a:lstStyle/>
                        <a:p>
                          <a14:m>
                            <m:oMath xmlns:m="http://schemas.openxmlformats.org/officeDocument/2006/math">
                              <m:f>
                                <m:fPr>
                                  <m:type m:val="skw"/>
                                  <m:ctrlPr>
                                    <a:rPr kumimoji="0" lang="en-US" sz="1000" b="1" i="1" u="none" strike="noStrike" kern="1200" cap="none" spc="0" normalizeH="0" baseline="0" noProof="0" smtClean="0">
                                      <a:ln>
                                        <a:noFill/>
                                      </a:ln>
                                      <a:solidFill>
                                        <a:srgbClr val="84B1D4"/>
                                      </a:solidFill>
                                      <a:effectLst/>
                                      <a:uLnTx/>
                                      <a:uFillTx/>
                                      <a:latin typeface="Cambria Math" panose="02040503050406030204" pitchFamily="18" charset="0"/>
                                      <a:ea typeface="+mn-ea"/>
                                      <a:cs typeface="+mn-cs"/>
                                    </a:rPr>
                                  </m:ctrlPr>
                                </m:fPr>
                                <m:num>
                                  <m:r>
                                    <m:rPr>
                                      <m:nor/>
                                    </m:rPr>
                                    <a:rPr kumimoji="0" lang="en-US" sz="1000" b="1" i="0" u="none" strike="noStrike" kern="1200" cap="none" spc="0" normalizeH="0" baseline="0" noProof="0">
                                      <a:ln>
                                        <a:noFill/>
                                      </a:ln>
                                      <a:solidFill>
                                        <a:srgbClr val="84B1D4"/>
                                      </a:solidFill>
                                      <a:effectLst/>
                                      <a:uLnTx/>
                                      <a:uFillTx/>
                                      <a:latin typeface="+mn-lt"/>
                                      <a:ea typeface="+mn-ea"/>
                                      <a:cs typeface="+mn-cs"/>
                                    </a:rPr>
                                    <m:t>1</m:t>
                                  </m:r>
                                </m:num>
                                <m:den>
                                  <m:r>
                                    <m:rPr>
                                      <m:nor/>
                                    </m:rPr>
                                    <a:rPr kumimoji="0" lang="en-US" sz="1000" b="1" i="0" u="none" strike="noStrike" kern="1200" cap="none" spc="0" normalizeH="0" baseline="0" noProof="0">
                                      <a:ln>
                                        <a:noFill/>
                                      </a:ln>
                                      <a:solidFill>
                                        <a:srgbClr val="84B1D4"/>
                                      </a:solidFill>
                                      <a:effectLst/>
                                      <a:uLnTx/>
                                      <a:uFillTx/>
                                      <a:latin typeface="+mn-lt"/>
                                      <a:ea typeface="+mn-ea"/>
                                      <a:cs typeface="+mn-cs"/>
                                    </a:rPr>
                                    <m:t>12</m:t>
                                  </m:r>
                                </m:den>
                              </m:f>
                            </m:oMath>
                          </a14:m>
                          <a:r>
                            <a:rPr lang="en-US" sz="1600" b="1" i="0" u="none" strike="noStrike" kern="1200" baseline="0" dirty="0" smtClean="0">
                              <a:solidFill>
                                <a:schemeClr val="accent2"/>
                              </a:solidFill>
                              <a:latin typeface="+mn-lt"/>
                              <a:ea typeface="+mn-ea"/>
                              <a:cs typeface="+mn-cs"/>
                            </a:rPr>
                            <a:t> of 1% </a:t>
                          </a:r>
                          <a:r>
                            <a:rPr lang="en-US" sz="1600" dirty="0" smtClean="0"/>
                            <a:t>for each month (1% per year) age 55-62 </a:t>
                          </a:r>
                          <a:endParaRPr lang="en-US" sz="1600" dirty="0"/>
                        </a:p>
                      </a:txBody>
                      <a:tcPr>
                        <a:solidFill>
                          <a:schemeClr val="bg1">
                            <a:lumMod val="85000"/>
                          </a:schemeClr>
                        </a:solidFill>
                      </a:tcPr>
                    </a:tc>
                    <a:extLst>
                      <a:ext uri="{0D108BD9-81ED-4DB2-BD59-A6C34878D82A}">
                        <a16:rowId xmlns:a16="http://schemas.microsoft.com/office/drawing/2014/main" val="10004"/>
                      </a:ext>
                    </a:extLst>
                  </a:tr>
                  <a:tr h="370840">
                    <a:tc vMerge="1">
                      <a:txBody>
                        <a:bodyPr/>
                        <a:lstStyle/>
                        <a:p>
                          <a:endParaRPr lang="en-US" sz="1600" dirty="0" smtClean="0"/>
                        </a:p>
                      </a:txBody>
                      <a:tcPr>
                        <a:solidFill>
                          <a:schemeClr val="bg1">
                            <a:lumMod val="85000"/>
                          </a:schemeClr>
                        </a:solidFill>
                      </a:tcPr>
                    </a:tc>
                    <a:tc vMerge="1">
                      <a:txBody>
                        <a:bodyPr/>
                        <a:lstStyle/>
                        <a:p>
                          <a:endParaRPr lang="en-US" sz="1600" dirty="0"/>
                        </a:p>
                      </a:txBody>
                      <a:tcPr>
                        <a:solidFill>
                          <a:schemeClr val="bg1">
                            <a:lumMod val="85000"/>
                          </a:schemeClr>
                        </a:solidFill>
                      </a:tcPr>
                    </a:tc>
                    <a:tc>
                      <a:txBody>
                        <a:bodyPr/>
                        <a:lstStyle/>
                        <a:p>
                          <a:r>
                            <a:rPr lang="en-US" sz="1600" dirty="0" smtClean="0"/>
                            <a:t>&lt; Age 55</a:t>
                          </a:r>
                          <a:endParaRPr lang="en-US" sz="1600" dirty="0"/>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1% </a:t>
                          </a:r>
                          <a:r>
                            <a:rPr lang="en-US" sz="1600" dirty="0" smtClean="0"/>
                            <a:t>for each month (3% per year) under age 55</a:t>
                          </a:r>
                          <a:endParaRPr lang="en-US" sz="1600" dirty="0"/>
                        </a:p>
                      </a:txBody>
                      <a:tcPr>
                        <a:solidFill>
                          <a:schemeClr val="bg1">
                            <a:lumMod val="85000"/>
                          </a:schemeClr>
                        </a:solidFill>
                      </a:tcPr>
                    </a:tc>
                    <a:extLst>
                      <a:ext uri="{0D108BD9-81ED-4DB2-BD59-A6C34878D82A}">
                        <a16:rowId xmlns:a16="http://schemas.microsoft.com/office/drawing/2014/main" val="10005"/>
                      </a:ext>
                    </a:extLst>
                  </a:tr>
                  <a:tr h="370840">
                    <a:tc>
                      <a:txBody>
                        <a:bodyPr/>
                        <a:lstStyle/>
                        <a:p>
                          <a:r>
                            <a:rPr lang="en-US" sz="1600" dirty="0" smtClean="0"/>
                            <a:t>5</a:t>
                          </a:r>
                        </a:p>
                      </a:txBody>
                      <a:tcPr>
                        <a:solidFill>
                          <a:schemeClr val="bg1">
                            <a:lumMod val="85000"/>
                          </a:schemeClr>
                        </a:solidFill>
                      </a:tcPr>
                    </a:tc>
                    <a:tc>
                      <a:txBody>
                        <a:bodyPr/>
                        <a:lstStyle/>
                        <a:p>
                          <a:r>
                            <a:rPr lang="en-US" sz="1600" dirty="0" smtClean="0"/>
                            <a:t>30+ YOS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&lt; Age 65</a:t>
                          </a:r>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1% </a:t>
                          </a:r>
                          <a:r>
                            <a:rPr lang="en-US" sz="1600" b="0" i="0" u="none" strike="noStrike" kern="1200" baseline="0" dirty="0" smtClean="0">
                              <a:solidFill>
                                <a:schemeClr val="dk1"/>
                              </a:solidFill>
                              <a:latin typeface="+mn-lt"/>
                              <a:ea typeface="+mn-ea"/>
                              <a:cs typeface="+mn-cs"/>
                            </a:rPr>
                            <a:t>for each month (3% per year) under age 65</a:t>
                          </a:r>
                          <a:endParaRPr lang="en-US" sz="1600" dirty="0"/>
                        </a:p>
                      </a:txBody>
                      <a:tcPr>
                        <a:solidFill>
                          <a:schemeClr val="bg1">
                            <a:lumMod val="85000"/>
                          </a:schemeClr>
                        </a:solidFill>
                      </a:tcPr>
                    </a:tc>
                    <a:extLst>
                      <a:ext uri="{0D108BD9-81ED-4DB2-BD59-A6C34878D82A}">
                        <a16:rowId xmlns:a16="http://schemas.microsoft.com/office/drawing/2014/main" val="10006"/>
                      </a:ext>
                    </a:extLst>
                  </a:tr>
                </a:tbl>
              </a:graphicData>
            </a:graphic>
          </p:graphicFrame>
        </mc:Choice>
        <mc:Fallback xmlns="">
          <p:graphicFrame>
            <p:nvGraphicFramePr>
              <p:cNvPr id="11" name="Table 10"/>
              <p:cNvGraphicFramePr>
                <a:graphicFrameLocks noGrp="1"/>
              </p:cNvGraphicFramePr>
              <p:nvPr>
                <p:extLst>
                  <p:ext uri="{D42A27DB-BD31-4B8C-83A1-F6EECF244321}">
                    <p14:modId xmlns:p14="http://schemas.microsoft.com/office/powerpoint/2010/main" val="1754218655"/>
                  </p:ext>
                </p:extLst>
              </p:nvPr>
            </p:nvGraphicFramePr>
            <p:xfrm>
              <a:off x="921310" y="2470278"/>
              <a:ext cx="10365816" cy="2910840"/>
            </p:xfrm>
            <a:graphic>
              <a:graphicData uri="http://schemas.openxmlformats.org/drawingml/2006/table">
                <a:tbl>
                  <a:tblPr firstRow="1" bandRow="1">
                    <a:tableStyleId>{073A0DAA-6AF3-43AB-8588-CEC1D06C72B9}</a:tableStyleId>
                  </a:tblPr>
                  <a:tblGrid>
                    <a:gridCol w="707465"/>
                    <a:gridCol w="1781175"/>
                    <a:gridCol w="2257425"/>
                    <a:gridCol w="5619751"/>
                  </a:tblGrid>
                  <a:tr h="685800">
                    <a:tc>
                      <a:txBody>
                        <a:bodyPr/>
                        <a:lstStyle/>
                        <a:p>
                          <a:r>
                            <a:rPr lang="en-US" sz="1600" dirty="0" smtClean="0"/>
                            <a:t>Tier</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Years of </a:t>
                          </a:r>
                          <a:r>
                            <a:rPr lang="en-US" sz="1600" dirty="0" smtClean="0">
                              <a:solidFill>
                                <a:schemeClr val="bg1"/>
                              </a:solidFill>
                            </a:rPr>
                            <a:t>Service (</a:t>
                          </a:r>
                          <a:r>
                            <a:rPr lang="en-US" sz="1600" dirty="0" err="1" smtClean="0">
                              <a:solidFill>
                                <a:schemeClr val="bg1"/>
                              </a:solidFill>
                            </a:rPr>
                            <a:t>YOS</a:t>
                          </a:r>
                          <a:r>
                            <a:rPr lang="en-US" sz="1600" dirty="0" smtClean="0">
                              <a:solidFill>
                                <a:schemeClr val="bg1"/>
                              </a:solidFill>
                            </a:rPr>
                            <a:t>)</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Early </a:t>
                          </a:r>
                          <a:r>
                            <a:rPr lang="en-US" sz="1600" dirty="0" smtClean="0">
                              <a:solidFill>
                                <a:schemeClr val="bg1"/>
                              </a:solidFill>
                            </a:rPr>
                            <a:t>Age Eligibility</a:t>
                          </a:r>
                          <a:endParaRPr lang="en-US" sz="1600" dirty="0">
                            <a:solidFill>
                              <a:schemeClr val="bg1"/>
                            </a:solidFill>
                          </a:endParaRPr>
                        </a:p>
                      </a:txBody>
                      <a:tcPr>
                        <a:solidFill>
                          <a:schemeClr val="accent1"/>
                        </a:solidFill>
                      </a:tcPr>
                    </a:tc>
                    <a:tc>
                      <a:txBody>
                        <a:bodyPr/>
                        <a:lstStyle/>
                        <a:p>
                          <a:r>
                            <a:rPr lang="en-US" sz="1600" dirty="0" smtClean="0">
                              <a:solidFill>
                                <a:schemeClr val="bg1"/>
                              </a:solidFill>
                            </a:rPr>
                            <a:t>Allowance Reduction</a:t>
                          </a:r>
                          <a:endParaRPr lang="en-US" sz="1600" dirty="0">
                            <a:solidFill>
                              <a:schemeClr val="bg1"/>
                            </a:solidFill>
                          </a:endParaRPr>
                        </a:p>
                      </a:txBody>
                      <a:tcPr>
                        <a:solidFill>
                          <a:schemeClr val="accent1"/>
                        </a:solidFill>
                      </a:tcPr>
                    </a:tc>
                  </a:tr>
                  <a:tr h="370840">
                    <a:tc>
                      <a:txBody>
                        <a:bodyPr/>
                        <a:lstStyle/>
                        <a:p>
                          <a:r>
                            <a:rPr lang="en-US" sz="1600" dirty="0" smtClean="0"/>
                            <a:t>1</a:t>
                          </a:r>
                          <a:endParaRPr lang="en-US" sz="1600" dirty="0"/>
                        </a:p>
                      </a:txBody>
                      <a:tcPr>
                        <a:solidFill>
                          <a:schemeClr val="bg1">
                            <a:lumMod val="85000"/>
                          </a:schemeClr>
                        </a:solidFill>
                      </a:tcPr>
                    </a:tc>
                    <a:tc>
                      <a:txBody>
                        <a:bodyPr/>
                        <a:lstStyle/>
                        <a:p>
                          <a:r>
                            <a:rPr lang="en-US" sz="1600" dirty="0" smtClean="0"/>
                            <a:t>25+ YOS</a:t>
                          </a:r>
                          <a:endParaRPr lang="en-US" sz="1600" dirty="0"/>
                        </a:p>
                      </a:txBody>
                      <a:tcPr>
                        <a:solidFill>
                          <a:schemeClr val="bg1">
                            <a:lumMod val="85000"/>
                          </a:schemeClr>
                        </a:solidFill>
                      </a:tcPr>
                    </a:tc>
                    <a:tc>
                      <a:txBody>
                        <a:bodyPr/>
                        <a:lstStyle/>
                        <a:p>
                          <a:r>
                            <a:rPr lang="en-US" sz="1600" dirty="0" smtClean="0"/>
                            <a:t>&lt; Age 55</a:t>
                          </a:r>
                          <a:endParaRPr lang="en-US" sz="1600" dirty="0"/>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a:t>
                          </a:r>
                          <a:r>
                            <a:rPr lang="en-US" sz="1600" b="1" i="0" u="none" strike="noStrike" kern="1200" baseline="0" dirty="0" smtClean="0">
                              <a:solidFill>
                                <a:schemeClr val="accent2"/>
                              </a:solidFill>
                              <a:latin typeface="+mn-lt"/>
                              <a:ea typeface="+mn-ea"/>
                              <a:cs typeface="+mn-cs"/>
                            </a:rPr>
                            <a:t>1% </a:t>
                          </a:r>
                          <a:r>
                            <a:rPr lang="en-US" sz="1600" b="0" i="0" u="none" strike="noStrike" kern="1200" baseline="0" dirty="0" smtClean="0">
                              <a:solidFill>
                                <a:schemeClr val="dk1"/>
                              </a:solidFill>
                              <a:latin typeface="+mn-lt"/>
                              <a:ea typeface="+mn-ea"/>
                              <a:cs typeface="+mn-cs"/>
                            </a:rPr>
                            <a:t>for each month </a:t>
                          </a:r>
                          <a:r>
                            <a:rPr lang="en-US" sz="1600" b="0" i="0" u="none" strike="noStrike" kern="1200" baseline="0" dirty="0" smtClean="0">
                              <a:solidFill>
                                <a:schemeClr val="dk1"/>
                              </a:solidFill>
                              <a:latin typeface="+mn-lt"/>
                              <a:ea typeface="+mn-ea"/>
                              <a:cs typeface="+mn-cs"/>
                            </a:rPr>
                            <a:t>(</a:t>
                          </a:r>
                          <a:r>
                            <a:rPr lang="en-US" sz="1600" b="0" i="0" u="none" strike="noStrike" kern="1200" baseline="0" dirty="0" smtClean="0">
                              <a:solidFill>
                                <a:schemeClr val="dk1"/>
                              </a:solidFill>
                              <a:latin typeface="+mn-lt"/>
                              <a:ea typeface="+mn-ea"/>
                              <a:cs typeface="+mn-cs"/>
                            </a:rPr>
                            <a:t>3% per year) under age 55</a:t>
                          </a:r>
                          <a:endParaRPr lang="en-US" sz="1600" dirty="0"/>
                        </a:p>
                      </a:txBody>
                      <a:tcPr>
                        <a:solidFill>
                          <a:schemeClr val="bg1">
                            <a:lumMod val="85000"/>
                          </a:schemeClr>
                        </a:solidFill>
                      </a:tcPr>
                    </a:tc>
                  </a:tr>
                  <a:tr h="370840">
                    <a:tc rowSpan="2">
                      <a:txBody>
                        <a:bodyPr/>
                        <a:lstStyle/>
                        <a:p>
                          <a:r>
                            <a:rPr lang="en-US" sz="1600" baseline="0" dirty="0" smtClean="0"/>
                            <a:t>2</a:t>
                          </a:r>
                          <a:endParaRPr lang="en-US" sz="1600" dirty="0"/>
                        </a:p>
                        <a:p>
                          <a:endParaRPr lang="en-US" sz="1600" dirty="0"/>
                        </a:p>
                      </a:txBody>
                      <a:tcPr>
                        <a:solidFill>
                          <a:schemeClr val="bg1">
                            <a:lumMod val="85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25+ YOS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Age 55-60</a:t>
                          </a:r>
                        </a:p>
                      </a:txBody>
                      <a:tcPr>
                        <a:solidFill>
                          <a:schemeClr val="bg1">
                            <a:lumMod val="85000"/>
                          </a:schemeClr>
                        </a:solidFill>
                      </a:tcPr>
                    </a:tc>
                    <a:tc>
                      <a:txBody>
                        <a:bodyPr/>
                        <a:lstStyle/>
                        <a:p>
                          <a:endParaRPr lang="en-US"/>
                        </a:p>
                      </a:txBody>
                      <a:tcPr>
                        <a:blipFill rotWithShape="1">
                          <a:blip r:embed="rId3"/>
                          <a:stretch>
                            <a:fillRect l="-84490" t="-295000" b="-418333"/>
                          </a:stretch>
                        </a:blipFill>
                      </a:tcPr>
                    </a:tc>
                  </a:tr>
                  <a:tr h="370840">
                    <a:tc vMerge="1">
                      <a:txBody>
                        <a:bodyPr/>
                        <a:lstStyle/>
                        <a:p>
                          <a:endParaRPr lang="en-US" sz="1400" dirty="0"/>
                        </a:p>
                      </a:txBody>
                      <a:tcPr>
                        <a:solidFill>
                          <a:schemeClr val="bg1">
                            <a:lumMod val="85000"/>
                          </a:schemeClr>
                        </a:solidFill>
                      </a:tcPr>
                    </a:tc>
                    <a:tc vMerge="1">
                      <a:txBody>
                        <a:bodyPr/>
                        <a:lstStyle/>
                        <a:p>
                          <a:endParaRPr lang="en-US" sz="14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&lt; Age 55</a:t>
                          </a:r>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a:t>
                          </a:r>
                          <a:r>
                            <a:rPr lang="en-US" sz="1600" b="1" i="0" u="none" strike="noStrike" kern="1200" baseline="0" dirty="0" smtClean="0">
                              <a:solidFill>
                                <a:schemeClr val="accent2"/>
                              </a:solidFill>
                              <a:latin typeface="+mn-lt"/>
                              <a:ea typeface="+mn-ea"/>
                              <a:cs typeface="+mn-cs"/>
                            </a:rPr>
                            <a:t>1% </a:t>
                          </a:r>
                          <a:r>
                            <a:rPr lang="en-US" sz="1600" b="0" i="0" u="none" strike="noStrike" kern="1200" baseline="0" dirty="0" smtClean="0">
                              <a:solidFill>
                                <a:schemeClr val="dk1"/>
                              </a:solidFill>
                              <a:latin typeface="+mn-lt"/>
                              <a:ea typeface="+mn-ea"/>
                              <a:cs typeface="+mn-cs"/>
                            </a:rPr>
                            <a:t>for each month </a:t>
                          </a:r>
                          <a:r>
                            <a:rPr lang="en-US" sz="1600" b="0" i="0" u="none" strike="noStrike" kern="1200" baseline="0" dirty="0" smtClean="0">
                              <a:solidFill>
                                <a:schemeClr val="dk1"/>
                              </a:solidFill>
                              <a:latin typeface="+mn-lt"/>
                              <a:ea typeface="+mn-ea"/>
                              <a:cs typeface="+mn-cs"/>
                            </a:rPr>
                            <a:t>(</a:t>
                          </a:r>
                          <a:r>
                            <a:rPr lang="en-US" sz="1600" b="0" i="0" u="none" strike="noStrike" kern="1200" baseline="0" dirty="0" smtClean="0">
                              <a:solidFill>
                                <a:schemeClr val="dk1"/>
                              </a:solidFill>
                              <a:latin typeface="+mn-lt"/>
                              <a:ea typeface="+mn-ea"/>
                              <a:cs typeface="+mn-cs"/>
                            </a:rPr>
                            <a:t>3% per year) under age 55</a:t>
                          </a:r>
                          <a:endParaRPr lang="en-US" sz="1600" dirty="0"/>
                        </a:p>
                      </a:txBody>
                      <a:tcPr>
                        <a:solidFill>
                          <a:schemeClr val="bg1">
                            <a:lumMod val="85000"/>
                          </a:schemeClr>
                        </a:solidFill>
                      </a:tcPr>
                    </a:tc>
                  </a:tr>
                  <a:tr h="370840">
                    <a:tc rowSpan="2">
                      <a:txBody>
                        <a:bodyPr/>
                        <a:lstStyle/>
                        <a:p>
                          <a:r>
                            <a:rPr lang="en-US" sz="1600" dirty="0" smtClean="0"/>
                            <a:t>3 &amp; 4</a:t>
                          </a:r>
                          <a:endParaRPr lang="en-US" sz="1600" dirty="0"/>
                        </a:p>
                      </a:txBody>
                      <a:tcPr>
                        <a:solidFill>
                          <a:schemeClr val="bg1">
                            <a:lumMod val="85000"/>
                          </a:schemeClr>
                        </a:solidFill>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25+ YOS</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Age 55-62</a:t>
                          </a:r>
                        </a:p>
                      </a:txBody>
                      <a:tcPr>
                        <a:solidFill>
                          <a:schemeClr val="bg1">
                            <a:lumMod val="85000"/>
                          </a:schemeClr>
                        </a:solidFill>
                      </a:tcPr>
                    </a:tc>
                    <a:tc>
                      <a:txBody>
                        <a:bodyPr/>
                        <a:lstStyle/>
                        <a:p>
                          <a:endParaRPr lang="en-US"/>
                        </a:p>
                      </a:txBody>
                      <a:tcPr>
                        <a:blipFill rotWithShape="1">
                          <a:blip r:embed="rId3"/>
                          <a:stretch>
                            <a:fillRect l="-84490" t="-488525" b="-211475"/>
                          </a:stretch>
                        </a:blipFill>
                      </a:tcPr>
                    </a:tc>
                  </a:tr>
                  <a:tr h="370840">
                    <a:tc vMerge="1">
                      <a:txBody>
                        <a:bodyPr/>
                        <a:lstStyle/>
                        <a:p>
                          <a:endParaRPr lang="en-US" sz="1600" dirty="0" smtClean="0"/>
                        </a:p>
                      </a:txBody>
                      <a:tcPr>
                        <a:solidFill>
                          <a:schemeClr val="bg1">
                            <a:lumMod val="85000"/>
                          </a:schemeClr>
                        </a:solidFill>
                      </a:tcPr>
                    </a:tc>
                    <a:tc vMerge="1">
                      <a:txBody>
                        <a:bodyPr/>
                        <a:lstStyle/>
                        <a:p>
                          <a:endParaRPr lang="en-US" sz="1600" dirty="0"/>
                        </a:p>
                      </a:txBody>
                      <a:tcPr>
                        <a:solidFill>
                          <a:schemeClr val="bg1">
                            <a:lumMod val="85000"/>
                          </a:schemeClr>
                        </a:solidFill>
                      </a:tcPr>
                    </a:tc>
                    <a:tc>
                      <a:txBody>
                        <a:bodyPr/>
                        <a:lstStyle/>
                        <a:p>
                          <a:r>
                            <a:rPr lang="en-US" sz="1600" dirty="0" smtClean="0"/>
                            <a:t>&lt; Age 55</a:t>
                          </a:r>
                          <a:endParaRPr lang="en-US" sz="1600" dirty="0"/>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of </a:t>
                          </a:r>
                          <a:r>
                            <a:rPr lang="en-US" sz="1600" b="1" i="0" u="none" strike="noStrike" kern="1200" baseline="0" dirty="0" smtClean="0">
                              <a:solidFill>
                                <a:schemeClr val="accent2"/>
                              </a:solidFill>
                              <a:latin typeface="+mn-lt"/>
                              <a:ea typeface="+mn-ea"/>
                              <a:cs typeface="+mn-cs"/>
                            </a:rPr>
                            <a:t>1% </a:t>
                          </a:r>
                          <a:r>
                            <a:rPr lang="en-US" sz="1600" dirty="0" smtClean="0"/>
                            <a:t>for each month </a:t>
                          </a:r>
                          <a:r>
                            <a:rPr lang="en-US" sz="1600" dirty="0" smtClean="0"/>
                            <a:t>(</a:t>
                          </a:r>
                          <a:r>
                            <a:rPr lang="en-US" sz="1600" dirty="0" smtClean="0"/>
                            <a:t>3% per year) under age 55</a:t>
                          </a:r>
                          <a:endParaRPr lang="en-US" sz="1600" dirty="0"/>
                        </a:p>
                      </a:txBody>
                      <a:tcPr>
                        <a:solidFill>
                          <a:schemeClr val="bg1">
                            <a:lumMod val="85000"/>
                          </a:schemeClr>
                        </a:solidFill>
                      </a:tcPr>
                    </a:tc>
                  </a:tr>
                  <a:tr h="370840">
                    <a:tc>
                      <a:txBody>
                        <a:bodyPr/>
                        <a:lstStyle/>
                        <a:p>
                          <a:r>
                            <a:rPr lang="en-US" sz="1600" dirty="0" smtClean="0"/>
                            <a:t>5</a:t>
                          </a:r>
                        </a:p>
                      </a:txBody>
                      <a:tcPr>
                        <a:solidFill>
                          <a:schemeClr val="bg1">
                            <a:lumMod val="85000"/>
                          </a:schemeClr>
                        </a:solidFill>
                      </a:tcPr>
                    </a:tc>
                    <a:tc>
                      <a:txBody>
                        <a:bodyPr/>
                        <a:lstStyle/>
                        <a:p>
                          <a:r>
                            <a:rPr lang="en-US" sz="1600" dirty="0" smtClean="0"/>
                            <a:t>30+ YOS</a:t>
                          </a:r>
                          <a:endParaRPr lang="en-US" sz="1600"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&lt; Age 65</a:t>
                          </a:r>
                        </a:p>
                      </a:txBody>
                      <a:tcPr>
                        <a:solidFill>
                          <a:schemeClr val="bg1">
                            <a:lumMod val="85000"/>
                          </a:schemeClr>
                        </a:solidFill>
                      </a:tcPr>
                    </a:tc>
                    <a:tc>
                      <a:txBody>
                        <a:bodyPr/>
                        <a:lstStyle/>
                        <a:p>
                          <a:r>
                            <a:rPr lang="en-US" sz="1600" b="1" i="0" u="none" strike="noStrike" kern="1200" baseline="0" dirty="0" smtClean="0">
                              <a:solidFill>
                                <a:schemeClr val="accent2"/>
                              </a:solidFill>
                              <a:latin typeface="+mn-lt"/>
                              <a:ea typeface="+mn-ea"/>
                              <a:cs typeface="+mn-cs"/>
                            </a:rPr>
                            <a:t>¼  </a:t>
                          </a:r>
                          <a:r>
                            <a:rPr lang="en-US" sz="1600" b="1" i="0" u="none" strike="noStrike" kern="1200" baseline="0" dirty="0" smtClean="0">
                              <a:solidFill>
                                <a:schemeClr val="accent2"/>
                              </a:solidFill>
                              <a:latin typeface="+mn-lt"/>
                              <a:ea typeface="+mn-ea"/>
                              <a:cs typeface="+mn-cs"/>
                            </a:rPr>
                            <a:t>of 1% </a:t>
                          </a:r>
                          <a:r>
                            <a:rPr lang="en-US" sz="1600" b="0" i="0" u="none" strike="noStrike" kern="1200" baseline="0" dirty="0" smtClean="0">
                              <a:solidFill>
                                <a:schemeClr val="dk1"/>
                              </a:solidFill>
                              <a:latin typeface="+mn-lt"/>
                              <a:ea typeface="+mn-ea"/>
                              <a:cs typeface="+mn-cs"/>
                            </a:rPr>
                            <a:t>for each month </a:t>
                          </a:r>
                          <a:r>
                            <a:rPr lang="en-US" sz="1600" b="0" i="0" u="none" strike="noStrike" kern="1200" baseline="0" dirty="0" smtClean="0">
                              <a:solidFill>
                                <a:schemeClr val="dk1"/>
                              </a:solidFill>
                              <a:latin typeface="+mn-lt"/>
                              <a:ea typeface="+mn-ea"/>
                              <a:cs typeface="+mn-cs"/>
                            </a:rPr>
                            <a:t>(</a:t>
                          </a:r>
                          <a:r>
                            <a:rPr lang="en-US" sz="1600" b="0" i="0" u="none" strike="noStrike" kern="1200" baseline="0" dirty="0" smtClean="0">
                              <a:solidFill>
                                <a:schemeClr val="dk1"/>
                              </a:solidFill>
                              <a:latin typeface="+mn-lt"/>
                              <a:ea typeface="+mn-ea"/>
                              <a:cs typeface="+mn-cs"/>
                            </a:rPr>
                            <a:t>3% per year) under age 65</a:t>
                          </a:r>
                          <a:endParaRPr lang="en-US" sz="1600" dirty="0"/>
                        </a:p>
                      </a:txBody>
                      <a:tcPr>
                        <a:solidFill>
                          <a:schemeClr val="bg1">
                            <a:lumMod val="85000"/>
                          </a:schemeClr>
                        </a:solidFill>
                      </a:tcPr>
                    </a:tc>
                  </a:tr>
                </a:tbl>
              </a:graphicData>
            </a:graphic>
          </p:graphicFrame>
        </mc:Fallback>
      </mc:AlternateContent>
      <p:sp>
        <p:nvSpPr>
          <p:cNvPr id="12" name="TextBox 11"/>
          <p:cNvSpPr txBox="1"/>
          <p:nvPr/>
        </p:nvSpPr>
        <p:spPr>
          <a:xfrm>
            <a:off x="6819900" y="6347771"/>
            <a:ext cx="5281918" cy="338554"/>
          </a:xfrm>
          <a:prstGeom prst="rect">
            <a:avLst/>
          </a:prstGeom>
          <a:noFill/>
        </p:spPr>
        <p:txBody>
          <a:bodyPr wrap="square" rtlCol="0">
            <a:spAutoFit/>
          </a:bodyPr>
          <a:lstStyle/>
          <a:p>
            <a:r>
              <a:rPr lang="en-US" sz="800" dirty="0" smtClean="0">
                <a:solidFill>
                  <a:schemeClr val="bg2">
                    <a:lumMod val="50000"/>
                  </a:schemeClr>
                </a:solidFill>
              </a:rPr>
              <a:t>Source: </a:t>
            </a:r>
            <a:r>
              <a:rPr lang="en-US" sz="800" dirty="0" err="1">
                <a:solidFill>
                  <a:schemeClr val="bg2">
                    <a:lumMod val="50000"/>
                  </a:schemeClr>
                </a:solidFill>
              </a:rPr>
              <a:t>TPAF</a:t>
            </a:r>
            <a:r>
              <a:rPr lang="en-US" sz="800" dirty="0">
                <a:solidFill>
                  <a:schemeClr val="bg2">
                    <a:lumMod val="50000"/>
                  </a:schemeClr>
                </a:solidFill>
              </a:rPr>
              <a:t> Member </a:t>
            </a:r>
            <a:r>
              <a:rPr lang="en-US" sz="800" dirty="0" smtClean="0">
                <a:solidFill>
                  <a:schemeClr val="bg2">
                    <a:lumMod val="50000"/>
                  </a:schemeClr>
                </a:solidFill>
              </a:rPr>
              <a:t>Guidebook, </a:t>
            </a:r>
            <a:r>
              <a:rPr lang="en-US" sz="800" dirty="0">
                <a:solidFill>
                  <a:schemeClr val="bg2">
                    <a:lumMod val="50000"/>
                  </a:schemeClr>
                </a:solidFill>
              </a:rPr>
              <a:t>June 2018 </a:t>
            </a:r>
            <a:r>
              <a:rPr lang="en-US" sz="800" dirty="0" smtClean="0">
                <a:solidFill>
                  <a:schemeClr val="bg2">
                    <a:lumMod val="50000"/>
                  </a:schemeClr>
                </a:solidFill>
              </a:rPr>
              <a:t>- </a:t>
            </a:r>
            <a:r>
              <a:rPr lang="en-US" sz="800" dirty="0" smtClean="0">
                <a:solidFill>
                  <a:schemeClr val="bg2">
                    <a:lumMod val="50000"/>
                  </a:schemeClr>
                </a:solidFill>
                <a:hlinkClick r:id="rId4"/>
              </a:rPr>
              <a:t>https</a:t>
            </a:r>
            <a:r>
              <a:rPr lang="en-US" sz="800" dirty="0">
                <a:solidFill>
                  <a:schemeClr val="bg2">
                    <a:lumMod val="50000"/>
                  </a:schemeClr>
                </a:solidFill>
                <a:hlinkClick r:id="rId4"/>
              </a:rPr>
              <a:t>://</a:t>
            </a:r>
            <a:r>
              <a:rPr lang="en-US" sz="800" dirty="0" smtClean="0">
                <a:solidFill>
                  <a:schemeClr val="bg2">
                    <a:lumMod val="50000"/>
                  </a:schemeClr>
                </a:solidFill>
                <a:hlinkClick r:id="rId4"/>
              </a:rPr>
              <a:t>www.state.nj.us/treasury/pensions/documents/guidebooks/tpafbook.pdf </a:t>
            </a:r>
            <a:endParaRPr lang="en-US" sz="800" dirty="0">
              <a:solidFill>
                <a:schemeClr val="bg2">
                  <a:lumMod val="50000"/>
                </a:schemeClr>
              </a:solidFill>
            </a:endParaRPr>
          </a:p>
        </p:txBody>
      </p:sp>
    </p:spTree>
    <p:extLst>
      <p:ext uri="{BB962C8B-B14F-4D97-AF65-F5344CB8AC3E}">
        <p14:creationId xmlns:p14="http://schemas.microsoft.com/office/powerpoint/2010/main" val="4094443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67448" y="2474357"/>
            <a:ext cx="4624552" cy="18664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6035" y="834889"/>
            <a:ext cx="11126941" cy="855802"/>
          </a:xfrm>
        </p:spPr>
        <p:txBody>
          <a:bodyPr>
            <a:normAutofit/>
          </a:bodyPr>
          <a:lstStyle/>
          <a:p>
            <a:r>
              <a:rPr lang="en-US" dirty="0" smtClean="0"/>
              <a:t>Social Security + State Pension</a:t>
            </a:r>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9</a:t>
            </a:fld>
            <a:endParaRPr lang="en-US" dirty="0"/>
          </a:p>
        </p:txBody>
      </p:sp>
      <p:sp>
        <p:nvSpPr>
          <p:cNvPr id="8" name="TextBox 7"/>
          <p:cNvSpPr txBox="1"/>
          <p:nvPr/>
        </p:nvSpPr>
        <p:spPr>
          <a:xfrm>
            <a:off x="6816597" y="6205262"/>
            <a:ext cx="5595390" cy="584775"/>
          </a:xfrm>
          <a:prstGeom prst="rect">
            <a:avLst/>
          </a:prstGeom>
          <a:noFill/>
        </p:spPr>
        <p:txBody>
          <a:bodyPr wrap="square" rtlCol="0">
            <a:spAutoFit/>
          </a:bodyPr>
          <a:lstStyle/>
          <a:p>
            <a:r>
              <a:rPr lang="en-US" sz="800" dirty="0" smtClean="0">
                <a:solidFill>
                  <a:schemeClr val="bg2">
                    <a:lumMod val="50000"/>
                  </a:schemeClr>
                </a:solidFill>
              </a:rPr>
              <a:t>1 Social </a:t>
            </a:r>
            <a:r>
              <a:rPr lang="en-US" sz="800" dirty="0">
                <a:solidFill>
                  <a:schemeClr val="bg2">
                    <a:lumMod val="50000"/>
                  </a:schemeClr>
                </a:solidFill>
              </a:rPr>
              <a:t>Security, Research, Statistics, &amp; Policy Analysis, </a:t>
            </a:r>
            <a:r>
              <a:rPr lang="en-US" sz="800" dirty="0" smtClean="0">
                <a:solidFill>
                  <a:schemeClr val="bg2">
                    <a:lumMod val="50000"/>
                  </a:schemeClr>
                </a:solidFill>
              </a:rPr>
              <a:t>Nov. 2020 </a:t>
            </a:r>
            <a:r>
              <a:rPr lang="en-US" sz="800" dirty="0">
                <a:solidFill>
                  <a:schemeClr val="bg2">
                    <a:lumMod val="50000"/>
                  </a:schemeClr>
                </a:solidFill>
                <a:hlinkClick r:id="rId3"/>
              </a:rPr>
              <a:t>https://www.ssa.gov/policy/docs/quickfacts/stat_snapshot/</a:t>
            </a:r>
            <a:endParaRPr lang="en-US" sz="800" dirty="0">
              <a:solidFill>
                <a:schemeClr val="bg2">
                  <a:lumMod val="50000"/>
                </a:schemeClr>
              </a:solidFill>
            </a:endParaRPr>
          </a:p>
          <a:p>
            <a:r>
              <a:rPr lang="en-US" sz="800" dirty="0" smtClean="0">
                <a:solidFill>
                  <a:schemeClr val="bg2">
                    <a:lumMod val="50000"/>
                  </a:schemeClr>
                </a:solidFill>
              </a:rPr>
              <a:t>2 What </a:t>
            </a:r>
            <a:r>
              <a:rPr lang="en-US" sz="800" dirty="0">
                <a:solidFill>
                  <a:schemeClr val="bg2">
                    <a:lumMod val="50000"/>
                  </a:schemeClr>
                </a:solidFill>
              </a:rPr>
              <a:t>Is the Average Teacher Pension in My State? </a:t>
            </a:r>
            <a:r>
              <a:rPr lang="en-US" sz="800" dirty="0" smtClean="0">
                <a:solidFill>
                  <a:schemeClr val="bg2">
                    <a:lumMod val="50000"/>
                  </a:schemeClr>
                </a:solidFill>
              </a:rPr>
              <a:t>Jan. 2019</a:t>
            </a:r>
            <a:br>
              <a:rPr lang="en-US" sz="800" dirty="0" smtClean="0">
                <a:solidFill>
                  <a:schemeClr val="bg2">
                    <a:lumMod val="50000"/>
                  </a:schemeClr>
                </a:solidFill>
              </a:rPr>
            </a:br>
            <a:r>
              <a:rPr lang="en-US" sz="800" dirty="0" smtClean="0">
                <a:solidFill>
                  <a:schemeClr val="bg2">
                    <a:lumMod val="50000"/>
                  </a:schemeClr>
                </a:solidFill>
              </a:rPr>
              <a:t> </a:t>
            </a:r>
            <a:r>
              <a:rPr lang="en-US" sz="800" dirty="0">
                <a:solidFill>
                  <a:schemeClr val="bg2">
                    <a:lumMod val="50000"/>
                  </a:schemeClr>
                </a:solidFill>
                <a:hlinkClick r:id="rId4"/>
              </a:rPr>
              <a:t>https://www.teacherpensions.org/blog/update-what-average-teacher-pension-my-state</a:t>
            </a:r>
            <a:endParaRPr lang="en-US" sz="800" dirty="0">
              <a:solidFill>
                <a:schemeClr val="bg2">
                  <a:lumMod val="50000"/>
                </a:schemeClr>
              </a:solidFill>
            </a:endParaRPr>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2"/>
                </a:solidFill>
              </a:rPr>
              <a:t>Will </a:t>
            </a:r>
            <a:r>
              <a:rPr lang="en-US" dirty="0" smtClean="0">
                <a:solidFill>
                  <a:schemeClr val="accent2"/>
                </a:solidFill>
              </a:rPr>
              <a:t>social security </a:t>
            </a:r>
            <a:r>
              <a:rPr lang="en-US" dirty="0">
                <a:solidFill>
                  <a:schemeClr val="accent2"/>
                </a:solidFill>
              </a:rPr>
              <a:t>and a state pension be enough?</a:t>
            </a:r>
          </a:p>
        </p:txBody>
      </p:sp>
      <p:graphicFrame>
        <p:nvGraphicFramePr>
          <p:cNvPr id="11" name="Content Placeholder 1"/>
          <p:cNvGraphicFramePr>
            <a:graphicFrameLocks/>
          </p:cNvGraphicFramePr>
          <p:nvPr>
            <p:extLst>
              <p:ext uri="{D42A27DB-BD31-4B8C-83A1-F6EECF244321}">
                <p14:modId xmlns:p14="http://schemas.microsoft.com/office/powerpoint/2010/main" val="3017849647"/>
              </p:ext>
            </p:extLst>
          </p:nvPr>
        </p:nvGraphicFramePr>
        <p:xfrm>
          <a:off x="768781" y="2517280"/>
          <a:ext cx="6437218" cy="1823492"/>
        </p:xfrm>
        <a:graphic>
          <a:graphicData uri="http://schemas.openxmlformats.org/drawingml/2006/table">
            <a:tbl>
              <a:tblPr firstRow="1" bandRow="1">
                <a:tableStyleId>{8EC20E35-A176-4012-BC5E-935CFFF8708E}</a:tableStyleId>
              </a:tblPr>
              <a:tblGrid>
                <a:gridCol w="4815158">
                  <a:extLst>
                    <a:ext uri="{9D8B030D-6E8A-4147-A177-3AD203B41FA5}">
                      <a16:colId xmlns:a16="http://schemas.microsoft.com/office/drawing/2014/main" val="20000"/>
                    </a:ext>
                  </a:extLst>
                </a:gridCol>
                <a:gridCol w="1622060">
                  <a:extLst>
                    <a:ext uri="{9D8B030D-6E8A-4147-A177-3AD203B41FA5}">
                      <a16:colId xmlns:a16="http://schemas.microsoft.com/office/drawing/2014/main" val="20001"/>
                    </a:ext>
                  </a:extLst>
                </a:gridCol>
              </a:tblGrid>
              <a:tr h="455873">
                <a:tc>
                  <a:txBody>
                    <a:bodyPr/>
                    <a:lstStyle/>
                    <a:p>
                      <a:r>
                        <a:rPr lang="en-US" sz="2000" dirty="0" smtClean="0"/>
                        <a:t>Type</a:t>
                      </a:r>
                      <a:r>
                        <a:rPr lang="en-US" sz="2000" baseline="0" dirty="0" smtClean="0"/>
                        <a:t> of Benefit</a:t>
                      </a:r>
                      <a:endParaRPr lang="en-US" sz="2000" b="1" dirty="0">
                        <a:solidFill>
                          <a:schemeClr val="bg1"/>
                        </a:solidFill>
                      </a:endParaRPr>
                    </a:p>
                  </a:txBody>
                  <a:tcPr anchor="ctr"/>
                </a:tc>
                <a:tc>
                  <a:txBody>
                    <a:bodyPr/>
                    <a:lstStyle/>
                    <a:p>
                      <a:pPr algn="r"/>
                      <a:r>
                        <a:rPr lang="en-US" sz="2000" dirty="0" smtClean="0"/>
                        <a:t>Amount</a:t>
                      </a:r>
                      <a:endParaRPr lang="en-US" sz="2000" b="1" dirty="0">
                        <a:solidFill>
                          <a:schemeClr val="bg1"/>
                        </a:solidFill>
                      </a:endParaRPr>
                    </a:p>
                  </a:txBody>
                  <a:tcPr anchor="ctr"/>
                </a:tc>
                <a:extLst>
                  <a:ext uri="{0D108BD9-81ED-4DB2-BD59-A6C34878D82A}">
                    <a16:rowId xmlns:a16="http://schemas.microsoft.com/office/drawing/2014/main" val="10000"/>
                  </a:ext>
                </a:extLst>
              </a:tr>
              <a:tr h="455873">
                <a:tc>
                  <a:txBody>
                    <a:bodyPr/>
                    <a:lstStyle/>
                    <a:p>
                      <a:pPr algn="l"/>
                      <a:r>
                        <a:rPr lang="en-US" sz="2000" dirty="0" smtClean="0"/>
                        <a:t>Average annual Social Security benefit </a:t>
                      </a:r>
                      <a:r>
                        <a:rPr lang="en-US" sz="2000" baseline="30000" dirty="0" smtClean="0"/>
                        <a:t>1</a:t>
                      </a:r>
                    </a:p>
                  </a:txBody>
                  <a:tcPr anchor="ctr"/>
                </a:tc>
                <a:tc>
                  <a:txBody>
                    <a:bodyPr/>
                    <a:lstStyle/>
                    <a:p>
                      <a:pPr algn="r"/>
                      <a:r>
                        <a:rPr lang="en-US" sz="2000" dirty="0" smtClean="0"/>
                        <a:t>$</a:t>
                      </a:r>
                      <a:r>
                        <a:rPr lang="en-US" sz="2000" dirty="0" smtClean="0"/>
                        <a:t>18,272</a:t>
                      </a:r>
                      <a:endParaRPr lang="en-US" sz="2000" dirty="0" smtClean="0"/>
                    </a:p>
                  </a:txBody>
                  <a:tcPr anchor="ctr"/>
                </a:tc>
                <a:extLst>
                  <a:ext uri="{0D108BD9-81ED-4DB2-BD59-A6C34878D82A}">
                    <a16:rowId xmlns:a16="http://schemas.microsoft.com/office/drawing/2014/main" val="10001"/>
                  </a:ext>
                </a:extLst>
              </a:tr>
              <a:tr h="455873">
                <a:tc>
                  <a:txBody>
                    <a:bodyPr/>
                    <a:lstStyle/>
                    <a:p>
                      <a:r>
                        <a:rPr lang="en-US" sz="2000" dirty="0" smtClean="0"/>
                        <a:t>Average annual pension benefit </a:t>
                      </a:r>
                      <a:r>
                        <a:rPr lang="en-US" sz="2000" baseline="30000" dirty="0" smtClean="0"/>
                        <a:t>2</a:t>
                      </a:r>
                      <a:endParaRPr lang="en-US" sz="2000" baseline="30000" dirty="0"/>
                    </a:p>
                  </a:txBody>
                  <a:tcPr anchor="ctr">
                    <a:lnB>
                      <a:noFill/>
                    </a:lnB>
                  </a:tcPr>
                </a:tc>
                <a:tc>
                  <a:txBody>
                    <a:bodyPr/>
                    <a:lstStyle/>
                    <a:p>
                      <a:pPr algn="r"/>
                      <a:r>
                        <a:rPr lang="en-US" sz="2000" dirty="0" smtClean="0"/>
                        <a:t>$40,175</a:t>
                      </a:r>
                      <a:endParaRPr lang="en-US" sz="2000" dirty="0"/>
                    </a:p>
                  </a:txBody>
                  <a:tcPr anchor="ctr">
                    <a:lnB>
                      <a:noFill/>
                    </a:lnB>
                  </a:tcPr>
                </a:tc>
                <a:extLst>
                  <a:ext uri="{0D108BD9-81ED-4DB2-BD59-A6C34878D82A}">
                    <a16:rowId xmlns:a16="http://schemas.microsoft.com/office/drawing/2014/main" val="10002"/>
                  </a:ext>
                </a:extLst>
              </a:tr>
              <a:tr h="455873">
                <a:tc>
                  <a:txBody>
                    <a:bodyPr/>
                    <a:lstStyle/>
                    <a:p>
                      <a:pPr algn="r"/>
                      <a:r>
                        <a:rPr lang="en-US" sz="2000" b="1" dirty="0" smtClean="0">
                          <a:solidFill>
                            <a:schemeClr val="bg1"/>
                          </a:solidFill>
                        </a:rPr>
                        <a:t>Total</a:t>
                      </a:r>
                    </a:p>
                  </a:txBody>
                  <a:tcPr anchor="ctr">
                    <a:lnL>
                      <a:noFill/>
                    </a:lnL>
                    <a:lnR>
                      <a:noFill/>
                    </a:lnR>
                    <a:lnT>
                      <a:noFill/>
                    </a:lnT>
                    <a:lnB w="25400" cmpd="sng">
                      <a:noFill/>
                    </a:lnB>
                    <a:lnTlToBr w="12700" cmpd="sng">
                      <a:noFill/>
                      <a:prstDash val="solid"/>
                    </a:lnTlToBr>
                    <a:lnBlToTr w="12700" cmpd="sng">
                      <a:noFill/>
                      <a:prstDash val="solid"/>
                    </a:lnBlToTr>
                    <a:solidFill>
                      <a:schemeClr val="accent2"/>
                    </a:solidFill>
                  </a:tcPr>
                </a:tc>
                <a:tc>
                  <a:txBody>
                    <a:bodyPr/>
                    <a:lstStyle/>
                    <a:p>
                      <a:pPr algn="r"/>
                      <a:r>
                        <a:rPr lang="en-US" sz="2000" b="1" dirty="0" smtClean="0">
                          <a:solidFill>
                            <a:schemeClr val="bg1"/>
                          </a:solidFill>
                        </a:rPr>
                        <a:t>$</a:t>
                      </a:r>
                      <a:r>
                        <a:rPr lang="en-US" sz="2000" b="1" dirty="0" smtClean="0">
                          <a:solidFill>
                            <a:schemeClr val="bg1"/>
                          </a:solidFill>
                        </a:rPr>
                        <a:t>58,447</a:t>
                      </a:r>
                      <a:endParaRPr lang="en-US" sz="2000" b="1" dirty="0">
                        <a:solidFill>
                          <a:schemeClr val="bg1"/>
                        </a:solidFill>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0003"/>
                  </a:ext>
                </a:extLst>
              </a:tr>
            </a:tbl>
          </a:graphicData>
        </a:graphic>
      </p:graphicFrame>
      <p:sp>
        <p:nvSpPr>
          <p:cNvPr id="12" name="Content Placeholder 2"/>
          <p:cNvSpPr>
            <a:spLocks noGrp="1"/>
          </p:cNvSpPr>
          <p:nvPr>
            <p:ph idx="1"/>
          </p:nvPr>
        </p:nvSpPr>
        <p:spPr>
          <a:xfrm>
            <a:off x="7935658" y="2474357"/>
            <a:ext cx="3257860" cy="1866415"/>
          </a:xfrm>
        </p:spPr>
        <p:txBody>
          <a:bodyPr anchor="ctr">
            <a:normAutofit/>
          </a:bodyPr>
          <a:lstStyle/>
          <a:p>
            <a:pPr marL="0" indent="0">
              <a:buNone/>
            </a:pPr>
            <a:r>
              <a:rPr lang="en-US" b="0" dirty="0" smtClean="0">
                <a:solidFill>
                  <a:schemeClr val="tx2"/>
                </a:solidFill>
              </a:rPr>
              <a:t>You can’t control Social </a:t>
            </a:r>
            <a:r>
              <a:rPr lang="en-US" b="0" dirty="0">
                <a:solidFill>
                  <a:schemeClr val="tx2"/>
                </a:solidFill>
              </a:rPr>
              <a:t>Security or state pension amounts. </a:t>
            </a:r>
            <a:endParaRPr lang="en-US" b="0" dirty="0" smtClean="0">
              <a:solidFill>
                <a:schemeClr val="tx2"/>
              </a:solidFill>
            </a:endParaRPr>
          </a:p>
          <a:p>
            <a:pPr marL="0" indent="0">
              <a:buNone/>
            </a:pPr>
            <a:r>
              <a:rPr lang="en-US" b="0" dirty="0" smtClean="0">
                <a:solidFill>
                  <a:schemeClr val="tx2"/>
                </a:solidFill>
              </a:rPr>
              <a:t>You </a:t>
            </a:r>
            <a:r>
              <a:rPr lang="en-US" b="0" dirty="0">
                <a:solidFill>
                  <a:schemeClr val="tx2"/>
                </a:solidFill>
              </a:rPr>
              <a:t>can’t control inflation or unexpected expenses.</a:t>
            </a:r>
          </a:p>
        </p:txBody>
      </p:sp>
    </p:spTree>
    <p:extLst>
      <p:ext uri="{BB962C8B-B14F-4D97-AF65-F5344CB8AC3E}">
        <p14:creationId xmlns:p14="http://schemas.microsoft.com/office/powerpoint/2010/main" val="1366040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xEl>
                                              <p:pRg st="0" end="0"/>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Supplemental Savings</a:t>
            </a:r>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How can you save more?</a:t>
            </a:r>
            <a:endParaRPr lang="en-US" dirty="0">
              <a:solidFill>
                <a:schemeClr val="accent2"/>
              </a:solidFill>
            </a:endParaRPr>
          </a:p>
        </p:txBody>
      </p:sp>
      <p:graphicFrame>
        <p:nvGraphicFramePr>
          <p:cNvPr id="15" name="Chart 14"/>
          <p:cNvGraphicFramePr/>
          <p:nvPr>
            <p:extLst>
              <p:ext uri="{D42A27DB-BD31-4B8C-83A1-F6EECF244321}">
                <p14:modId xmlns:p14="http://schemas.microsoft.com/office/powerpoint/2010/main" val="2764349998"/>
              </p:ext>
            </p:extLst>
          </p:nvPr>
        </p:nvGraphicFramePr>
        <p:xfrm>
          <a:off x="2875082" y="2086941"/>
          <a:ext cx="7231310" cy="2954715"/>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2971374" y="2429284"/>
            <a:ext cx="1808508" cy="400110"/>
          </a:xfrm>
          <a:prstGeom prst="rect">
            <a:avLst/>
          </a:prstGeom>
        </p:spPr>
        <p:txBody>
          <a:bodyPr wrap="none">
            <a:spAutoFit/>
          </a:bodyPr>
          <a:lstStyle/>
          <a:p>
            <a:pPr algn="ctr">
              <a:defRPr sz="1800" b="1" i="0" u="none" strike="noStrike" kern="1200" baseline="0">
                <a:solidFill>
                  <a:srgbClr val="477388"/>
                </a:solidFill>
                <a:latin typeface="+mn-lt"/>
                <a:ea typeface="+mn-ea"/>
                <a:cs typeface="+mn-cs"/>
              </a:defRPr>
            </a:pPr>
            <a:r>
              <a:rPr lang="en-US" sz="2000" dirty="0" smtClean="0">
                <a:solidFill>
                  <a:schemeClr val="tx2"/>
                </a:solidFill>
              </a:rPr>
              <a:t>Can’t Control</a:t>
            </a:r>
            <a:endParaRPr lang="en-US" sz="2000" dirty="0">
              <a:solidFill>
                <a:schemeClr val="tx2"/>
              </a:solidFill>
            </a:endParaRPr>
          </a:p>
        </p:txBody>
      </p:sp>
      <p:sp>
        <p:nvSpPr>
          <p:cNvPr id="21" name="TextBox 20"/>
          <p:cNvSpPr txBox="1"/>
          <p:nvPr/>
        </p:nvSpPr>
        <p:spPr>
          <a:xfrm>
            <a:off x="7957804" y="2831266"/>
            <a:ext cx="2281806" cy="1477328"/>
          </a:xfrm>
          <a:prstGeom prst="rect">
            <a:avLst/>
          </a:prstGeom>
          <a:noFill/>
        </p:spPr>
        <p:txBody>
          <a:bodyPr wrap="square" rtlCol="0">
            <a:spAutoFit/>
          </a:bodyPr>
          <a:lstStyle/>
          <a:p>
            <a:r>
              <a:rPr lang="en-US" sz="1600" dirty="0" smtClean="0">
                <a:solidFill>
                  <a:schemeClr val="bg2">
                    <a:lumMod val="50000"/>
                  </a:schemeClr>
                </a:solidFill>
              </a:rPr>
              <a:t>Personal Savings</a:t>
            </a:r>
            <a:br>
              <a:rPr lang="en-US" sz="1600" dirty="0" smtClean="0">
                <a:solidFill>
                  <a:schemeClr val="bg2">
                    <a:lumMod val="50000"/>
                  </a:schemeClr>
                </a:solidFill>
              </a:rPr>
            </a:br>
            <a:endParaRPr lang="en-US" sz="1600" dirty="0" smtClean="0">
              <a:solidFill>
                <a:schemeClr val="bg2">
                  <a:lumMod val="50000"/>
                </a:schemeClr>
              </a:solidFill>
            </a:endParaRPr>
          </a:p>
          <a:p>
            <a:pPr marL="228600" indent="-228600">
              <a:buFont typeface="Arial" panose="020B0604020202020204" pitchFamily="34" charset="0"/>
              <a:buChar char="•"/>
            </a:pPr>
            <a:r>
              <a:rPr lang="en-US" sz="1400" dirty="0" smtClean="0">
                <a:solidFill>
                  <a:schemeClr val="bg2">
                    <a:lumMod val="50000"/>
                  </a:schemeClr>
                </a:solidFill>
              </a:rPr>
              <a:t>403(b</a:t>
            </a:r>
            <a:r>
              <a:rPr lang="en-US" sz="1400" dirty="0">
                <a:solidFill>
                  <a:schemeClr val="bg2">
                    <a:lumMod val="50000"/>
                  </a:schemeClr>
                </a:solidFill>
              </a:rPr>
              <a:t>) account</a:t>
            </a:r>
          </a:p>
          <a:p>
            <a:pPr marL="228600" indent="-228600">
              <a:buFont typeface="Arial" panose="020B0604020202020204" pitchFamily="34" charset="0"/>
              <a:buChar char="•"/>
            </a:pPr>
            <a:r>
              <a:rPr lang="en-US" sz="1400" dirty="0" smtClean="0">
                <a:solidFill>
                  <a:schemeClr val="bg2">
                    <a:lumMod val="50000"/>
                  </a:schemeClr>
                </a:solidFill>
              </a:rPr>
              <a:t>IRAs</a:t>
            </a:r>
            <a:endParaRPr lang="en-US" sz="1400" dirty="0">
              <a:solidFill>
                <a:schemeClr val="bg2">
                  <a:lumMod val="50000"/>
                </a:schemeClr>
              </a:solidFill>
            </a:endParaRPr>
          </a:p>
          <a:p>
            <a:pPr marL="228600" indent="-228600">
              <a:buFont typeface="Arial" panose="020B0604020202020204" pitchFamily="34" charset="0"/>
              <a:buChar char="•"/>
            </a:pPr>
            <a:r>
              <a:rPr lang="en-US" sz="1400" dirty="0" smtClean="0">
                <a:solidFill>
                  <a:schemeClr val="bg2">
                    <a:lumMod val="50000"/>
                  </a:schemeClr>
                </a:solidFill>
              </a:rPr>
              <a:t>Other </a:t>
            </a:r>
            <a:r>
              <a:rPr lang="en-US" sz="1400" dirty="0">
                <a:solidFill>
                  <a:schemeClr val="bg2">
                    <a:lumMod val="50000"/>
                  </a:schemeClr>
                </a:solidFill>
              </a:rPr>
              <a:t>savings</a:t>
            </a:r>
          </a:p>
          <a:p>
            <a:pPr marL="457200" indent="-228600">
              <a:buFont typeface="Arial" panose="020B0604020202020204" pitchFamily="34" charset="0"/>
              <a:buChar char="•"/>
            </a:pPr>
            <a:endParaRPr lang="en-US" sz="1600" dirty="0">
              <a:solidFill>
                <a:schemeClr val="bg2">
                  <a:lumMod val="50000"/>
                </a:schemeClr>
              </a:solidFill>
            </a:endParaRPr>
          </a:p>
        </p:txBody>
      </p:sp>
      <p:sp>
        <p:nvSpPr>
          <p:cNvPr id="22" name="Rectangle 21"/>
          <p:cNvSpPr/>
          <p:nvPr/>
        </p:nvSpPr>
        <p:spPr>
          <a:xfrm>
            <a:off x="7748810" y="2429284"/>
            <a:ext cx="1653018" cy="400110"/>
          </a:xfrm>
          <a:prstGeom prst="rect">
            <a:avLst/>
          </a:prstGeom>
        </p:spPr>
        <p:txBody>
          <a:bodyPr wrap="none">
            <a:spAutoFit/>
          </a:bodyPr>
          <a:lstStyle/>
          <a:p>
            <a:pPr algn="ctr">
              <a:defRPr sz="1800" b="1" i="0" u="none" strike="noStrike" kern="1200" baseline="0">
                <a:solidFill>
                  <a:srgbClr val="477388"/>
                </a:solidFill>
                <a:latin typeface="+mn-lt"/>
                <a:ea typeface="+mn-ea"/>
                <a:cs typeface="+mn-cs"/>
              </a:defRPr>
            </a:pPr>
            <a:r>
              <a:rPr lang="en-US" sz="2000" dirty="0" smtClean="0">
                <a:solidFill>
                  <a:schemeClr val="tx2"/>
                </a:solidFill>
                <a:latin typeface="Arial" panose="020B0604020202020204" pitchFamily="34" charset="0"/>
                <a:cs typeface="Arial" panose="020B0604020202020204" pitchFamily="34" charset="0"/>
              </a:rPr>
              <a:t>Can Control</a:t>
            </a:r>
            <a:endParaRPr lang="en-US" sz="2000" dirty="0">
              <a:solidFill>
                <a:schemeClr val="tx2"/>
              </a:solidFill>
              <a:latin typeface="Arial" panose="020B0604020202020204" pitchFamily="34" charset="0"/>
              <a:cs typeface="Arial" panose="020B0604020202020204" pitchFamily="34" charset="0"/>
            </a:endParaRPr>
          </a:p>
        </p:txBody>
      </p:sp>
      <p:sp>
        <p:nvSpPr>
          <p:cNvPr id="23" name="Rectangle 22"/>
          <p:cNvSpPr/>
          <p:nvPr/>
        </p:nvSpPr>
        <p:spPr>
          <a:xfrm>
            <a:off x="7851124" y="2931963"/>
            <a:ext cx="137160" cy="1371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180039" y="2829394"/>
            <a:ext cx="2281806" cy="830997"/>
          </a:xfrm>
          <a:prstGeom prst="rect">
            <a:avLst/>
          </a:prstGeom>
          <a:noFill/>
        </p:spPr>
        <p:txBody>
          <a:bodyPr wrap="square" rtlCol="0">
            <a:spAutoFit/>
          </a:bodyPr>
          <a:lstStyle/>
          <a:p>
            <a:r>
              <a:rPr lang="en-US" sz="1600" dirty="0">
                <a:solidFill>
                  <a:schemeClr val="bg2">
                    <a:lumMod val="50000"/>
                  </a:schemeClr>
                </a:solidFill>
              </a:rPr>
              <a:t>State </a:t>
            </a:r>
            <a:r>
              <a:rPr lang="en-US" sz="1600" dirty="0" smtClean="0">
                <a:solidFill>
                  <a:schemeClr val="bg2">
                    <a:lumMod val="50000"/>
                  </a:schemeClr>
                </a:solidFill>
              </a:rPr>
              <a:t>Pension</a:t>
            </a:r>
          </a:p>
          <a:p>
            <a:endParaRPr lang="en-US" sz="1600" dirty="0">
              <a:solidFill>
                <a:schemeClr val="bg2">
                  <a:lumMod val="50000"/>
                </a:schemeClr>
              </a:solidFill>
            </a:endParaRPr>
          </a:p>
          <a:p>
            <a:r>
              <a:rPr lang="en-US" sz="1600" dirty="0" smtClean="0">
                <a:solidFill>
                  <a:schemeClr val="bg2">
                    <a:lumMod val="50000"/>
                  </a:schemeClr>
                </a:solidFill>
              </a:rPr>
              <a:t>Social Security</a:t>
            </a:r>
          </a:p>
        </p:txBody>
      </p:sp>
      <p:sp>
        <p:nvSpPr>
          <p:cNvPr id="25" name="Rectangle 24"/>
          <p:cNvSpPr/>
          <p:nvPr/>
        </p:nvSpPr>
        <p:spPr>
          <a:xfrm>
            <a:off x="3066225" y="3407404"/>
            <a:ext cx="137160" cy="13716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p:nvSpPr>
        <p:spPr>
          <a:xfrm>
            <a:off x="3066225" y="2927885"/>
            <a:ext cx="137160" cy="1371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32570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17" grpId="0"/>
      <p:bldP spid="21" grpId="0"/>
      <p:bldP spid="22" grpId="0"/>
      <p:bldP spid="23" grpId="0" animBg="1"/>
      <p:bldP spid="24" grpId="0"/>
      <p:bldP spid="25" grpId="0" animBg="1"/>
      <p:bldP spid="2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Supplemental Savings</a:t>
            </a:r>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11</a:t>
            </a:fld>
            <a:endParaRPr lang="en-US" dirty="0"/>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Two ways to help you save for the future</a:t>
            </a:r>
            <a:endParaRPr lang="en-US" dirty="0">
              <a:solidFill>
                <a:schemeClr val="accent2"/>
              </a:solidFill>
            </a:endParaRPr>
          </a:p>
        </p:txBody>
      </p:sp>
      <p:sp>
        <p:nvSpPr>
          <p:cNvPr id="3" name="Content Placeholder 2"/>
          <p:cNvSpPr>
            <a:spLocks noGrp="1"/>
          </p:cNvSpPr>
          <p:nvPr>
            <p:ph idx="1"/>
          </p:nvPr>
        </p:nvSpPr>
        <p:spPr>
          <a:xfrm>
            <a:off x="626034" y="2474357"/>
            <a:ext cx="4704201" cy="1006430"/>
          </a:xfrm>
        </p:spPr>
        <p:txBody>
          <a:bodyPr>
            <a:normAutofit fontScale="92500" lnSpcReduction="10000"/>
          </a:bodyPr>
          <a:lstStyle/>
          <a:p>
            <a:pPr marL="0" indent="0">
              <a:buNone/>
            </a:pPr>
            <a:r>
              <a:rPr lang="en-US" sz="2600" dirty="0" smtClean="0">
                <a:solidFill>
                  <a:schemeClr val="accent1"/>
                </a:solidFill>
                <a:latin typeface="+mn-lt"/>
              </a:rPr>
              <a:t>Pretax</a:t>
            </a:r>
          </a:p>
          <a:p>
            <a:pPr marL="0" indent="0">
              <a:buNone/>
            </a:pPr>
            <a:r>
              <a:rPr lang="en-US" sz="2100" b="0" dirty="0" smtClean="0"/>
              <a:t>Contributions </a:t>
            </a:r>
            <a:r>
              <a:rPr lang="en-US" sz="2100" b="0" dirty="0"/>
              <a:t>are made to an account</a:t>
            </a:r>
            <a:r>
              <a:rPr lang="en-US" sz="2100" b="0" i="1" dirty="0">
                <a:solidFill>
                  <a:srgbClr val="0070C0"/>
                </a:solidFill>
              </a:rPr>
              <a:t> </a:t>
            </a:r>
            <a:r>
              <a:rPr lang="en-US" sz="2100" i="1" dirty="0">
                <a:solidFill>
                  <a:schemeClr val="accent2"/>
                </a:solidFill>
              </a:rPr>
              <a:t>BEFORE</a:t>
            </a:r>
            <a:r>
              <a:rPr lang="en-US" sz="2100" b="0" i="1" dirty="0">
                <a:solidFill>
                  <a:schemeClr val="accent2">
                    <a:lumMod val="75000"/>
                  </a:schemeClr>
                </a:solidFill>
              </a:rPr>
              <a:t> </a:t>
            </a:r>
            <a:r>
              <a:rPr lang="en-US" sz="2100" b="0" dirty="0"/>
              <a:t>income taxes are calculated</a:t>
            </a:r>
          </a:p>
          <a:p>
            <a:endParaRPr lang="en-US" sz="1800" b="0" dirty="0"/>
          </a:p>
        </p:txBody>
      </p:sp>
      <p:graphicFrame>
        <p:nvGraphicFramePr>
          <p:cNvPr id="14" name="Table 13"/>
          <p:cNvGraphicFramePr>
            <a:graphicFrameLocks noGrp="1"/>
          </p:cNvGraphicFramePr>
          <p:nvPr>
            <p:extLst>
              <p:ext uri="{D42A27DB-BD31-4B8C-83A1-F6EECF244321}">
                <p14:modId xmlns:p14="http://schemas.microsoft.com/office/powerpoint/2010/main" val="890159982"/>
              </p:ext>
            </p:extLst>
          </p:nvPr>
        </p:nvGraphicFramePr>
        <p:xfrm>
          <a:off x="626034" y="3480787"/>
          <a:ext cx="4908331" cy="1320800"/>
        </p:xfrm>
        <a:graphic>
          <a:graphicData uri="http://schemas.openxmlformats.org/drawingml/2006/table">
            <a:tbl>
              <a:tblPr firstRow="1" bandRow="1">
                <a:tableStyleId>{6E25E649-3F16-4E02-A733-19D2CDBF48F0}</a:tableStyleId>
              </a:tblPr>
              <a:tblGrid>
                <a:gridCol w="1840624">
                  <a:extLst>
                    <a:ext uri="{9D8B030D-6E8A-4147-A177-3AD203B41FA5}">
                      <a16:colId xmlns:a16="http://schemas.microsoft.com/office/drawing/2014/main" val="20000"/>
                    </a:ext>
                  </a:extLst>
                </a:gridCol>
                <a:gridCol w="3067707">
                  <a:extLst>
                    <a:ext uri="{9D8B030D-6E8A-4147-A177-3AD203B41FA5}">
                      <a16:colId xmlns:a16="http://schemas.microsoft.com/office/drawing/2014/main" val="20001"/>
                    </a:ext>
                  </a:extLst>
                </a:gridCol>
              </a:tblGrid>
              <a:tr h="370840">
                <a:tc>
                  <a:txBody>
                    <a:bodyPr/>
                    <a:lstStyle/>
                    <a:p>
                      <a:pPr algn="l"/>
                      <a:r>
                        <a:rPr lang="en-US" sz="1600" dirty="0" smtClean="0"/>
                        <a:t>Account</a:t>
                      </a:r>
                      <a:endParaRPr lang="en-US" sz="1600" dirty="0"/>
                    </a:p>
                  </a:txBody>
                  <a:tcPr anchor="ctr"/>
                </a:tc>
                <a:tc>
                  <a:txBody>
                    <a:bodyPr/>
                    <a:lstStyle/>
                    <a:p>
                      <a:pPr algn="l"/>
                      <a:r>
                        <a:rPr lang="en-US" sz="1600" dirty="0" smtClean="0"/>
                        <a:t>Contributions</a:t>
                      </a:r>
                      <a:endParaRPr lang="en-US" sz="1600" dirty="0"/>
                    </a:p>
                  </a:txBody>
                  <a:tcPr anchor="ctr"/>
                </a:tc>
                <a:extLst>
                  <a:ext uri="{0D108BD9-81ED-4DB2-BD59-A6C34878D82A}">
                    <a16:rowId xmlns:a16="http://schemas.microsoft.com/office/drawing/2014/main" val="10000"/>
                  </a:ext>
                </a:extLst>
              </a:tr>
              <a:tr h="370840">
                <a:tc>
                  <a:txBody>
                    <a:bodyPr/>
                    <a:lstStyle/>
                    <a:p>
                      <a:pPr algn="l"/>
                      <a:r>
                        <a:rPr lang="en-US" sz="1600" dirty="0" smtClean="0"/>
                        <a:t>403(b)</a:t>
                      </a:r>
                      <a:endParaRPr lang="en-US" sz="1600" dirty="0"/>
                    </a:p>
                  </a:txBody>
                  <a:tcPr anchor="ctr">
                    <a:lnB>
                      <a:noFill/>
                    </a:lnB>
                  </a:tcPr>
                </a:tc>
                <a:tc>
                  <a:txBody>
                    <a:bodyPr/>
                    <a:lstStyle/>
                    <a:p>
                      <a:pPr algn="l"/>
                      <a:r>
                        <a:rPr lang="en-US" sz="1600" baseline="0" dirty="0" smtClean="0"/>
                        <a:t>From your paycheck</a:t>
                      </a:r>
                      <a:endParaRPr lang="en-US" sz="1600" dirty="0"/>
                    </a:p>
                  </a:txBody>
                  <a:tcPr anchor="ctr">
                    <a:lnB>
                      <a:noFill/>
                    </a:lnB>
                  </a:tcPr>
                </a:tc>
                <a:extLst>
                  <a:ext uri="{0D108BD9-81ED-4DB2-BD59-A6C34878D82A}">
                    <a16:rowId xmlns:a16="http://schemas.microsoft.com/office/drawing/2014/main" val="10001"/>
                  </a:ext>
                </a:extLst>
              </a:tr>
              <a:tr h="370840">
                <a:tc>
                  <a:txBody>
                    <a:bodyPr/>
                    <a:lstStyle/>
                    <a:p>
                      <a:pPr algn="l"/>
                      <a:r>
                        <a:rPr lang="en-US" sz="1600" dirty="0" smtClean="0"/>
                        <a:t>IRA</a:t>
                      </a:r>
                      <a:endParaRPr lang="en-US" sz="1600" dirty="0"/>
                    </a:p>
                  </a:txBody>
                  <a:tcPr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600" u="sng" dirty="0" smtClean="0"/>
                        <a:t>On your own</a:t>
                      </a:r>
                      <a:r>
                        <a:rPr lang="en-US" sz="1600" u="none" dirty="0" smtClean="0"/>
                        <a:t> to</a:t>
                      </a:r>
                      <a:r>
                        <a:rPr lang="en-US" sz="1600" dirty="0" smtClean="0"/>
                        <a:t> an individual</a:t>
                      </a:r>
                      <a:r>
                        <a:rPr lang="en-US" sz="1600" baseline="0" dirty="0" smtClean="0"/>
                        <a:t> account</a:t>
                      </a:r>
                      <a:endParaRPr lang="en-US" sz="1600" dirty="0"/>
                    </a:p>
                  </a:txBody>
                  <a:tcPr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067399749"/>
              </p:ext>
            </p:extLst>
          </p:nvPr>
        </p:nvGraphicFramePr>
        <p:xfrm>
          <a:off x="6085490" y="3435350"/>
          <a:ext cx="5667485" cy="1691640"/>
        </p:xfrm>
        <a:graphic>
          <a:graphicData uri="http://schemas.openxmlformats.org/drawingml/2006/table">
            <a:tbl>
              <a:tblPr firstRow="1" bandRow="1">
                <a:tableStyleId>{0660B408-B3CF-4A94-85FC-2B1E0A45F4A2}</a:tableStyleId>
              </a:tblPr>
              <a:tblGrid>
                <a:gridCol w="2125307">
                  <a:extLst>
                    <a:ext uri="{9D8B030D-6E8A-4147-A177-3AD203B41FA5}">
                      <a16:colId xmlns:a16="http://schemas.microsoft.com/office/drawing/2014/main" val="20000"/>
                    </a:ext>
                  </a:extLst>
                </a:gridCol>
                <a:gridCol w="3542178">
                  <a:extLst>
                    <a:ext uri="{9D8B030D-6E8A-4147-A177-3AD203B41FA5}">
                      <a16:colId xmlns:a16="http://schemas.microsoft.com/office/drawing/2014/main" val="20001"/>
                    </a:ext>
                  </a:extLst>
                </a:gridCol>
              </a:tblGrid>
              <a:tr h="370840">
                <a:tc>
                  <a:txBody>
                    <a:bodyPr/>
                    <a:lstStyle/>
                    <a:p>
                      <a:pPr algn="l"/>
                      <a:r>
                        <a:rPr lang="en-US" sz="1600" dirty="0" smtClean="0"/>
                        <a:t>Account</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Contributions</a:t>
                      </a:r>
                    </a:p>
                  </a:txBody>
                  <a:tcPr/>
                </a:tc>
                <a:extLst>
                  <a:ext uri="{0D108BD9-81ED-4DB2-BD59-A6C34878D82A}">
                    <a16:rowId xmlns:a16="http://schemas.microsoft.com/office/drawing/2014/main" val="10000"/>
                  </a:ext>
                </a:extLst>
              </a:tr>
              <a:tr h="370840">
                <a:tc>
                  <a:txBody>
                    <a:bodyPr/>
                    <a:lstStyle/>
                    <a:p>
                      <a:pPr algn="l"/>
                      <a:r>
                        <a:rPr lang="en-US" sz="1600" dirty="0" smtClean="0"/>
                        <a:t>Bank</a:t>
                      </a:r>
                      <a:r>
                        <a:rPr lang="en-US" sz="1600" baseline="0" dirty="0" smtClean="0"/>
                        <a:t> savings account</a:t>
                      </a:r>
                      <a:endParaRPr lang="en-US" sz="1600"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u="sng" dirty="0" smtClean="0"/>
                        <a:t>On your own</a:t>
                      </a:r>
                      <a:r>
                        <a:rPr lang="en-US" sz="1600" u="none" dirty="0" smtClean="0"/>
                        <a:t> to</a:t>
                      </a:r>
                      <a:r>
                        <a:rPr lang="en-US" sz="1600" dirty="0" smtClean="0"/>
                        <a:t> individual</a:t>
                      </a:r>
                      <a:r>
                        <a:rPr lang="en-US" sz="1600" baseline="0" dirty="0" smtClean="0"/>
                        <a:t> account AND earnings are taxable</a:t>
                      </a:r>
                      <a:endParaRPr lang="en-US" sz="1600" dirty="0" smtClean="0"/>
                    </a:p>
                  </a:txBody>
                  <a:tcPr>
                    <a:solidFill>
                      <a:schemeClr val="accent2">
                        <a:lumMod val="20000"/>
                        <a:lumOff val="80000"/>
                      </a:schemeClr>
                    </a:solidFill>
                  </a:tcPr>
                </a:tc>
                <a:extLst>
                  <a:ext uri="{0D108BD9-81ED-4DB2-BD59-A6C34878D82A}">
                    <a16:rowId xmlns:a16="http://schemas.microsoft.com/office/drawing/2014/main" val="10001"/>
                  </a:ext>
                </a:extLst>
              </a:tr>
              <a:tr h="370840">
                <a:tc>
                  <a:txBody>
                    <a:bodyPr/>
                    <a:lstStyle/>
                    <a:p>
                      <a:pPr algn="l"/>
                      <a:r>
                        <a:rPr lang="en-US" sz="1600" dirty="0" smtClean="0"/>
                        <a:t>Roth 403(b)</a:t>
                      </a:r>
                      <a:endParaRPr lang="en-US" sz="1600" dirty="0"/>
                    </a:p>
                  </a:txBody>
                  <a:tcPr>
                    <a:noFill/>
                  </a:tcPr>
                </a:tc>
                <a:tc>
                  <a:txBody>
                    <a:bodyPr/>
                    <a:lstStyle/>
                    <a:p>
                      <a:pPr algn="l"/>
                      <a:r>
                        <a:rPr lang="en-US" sz="1600" dirty="0" smtClean="0"/>
                        <a:t>From </a:t>
                      </a:r>
                      <a:r>
                        <a:rPr lang="en-US" sz="1600" baseline="0" dirty="0" smtClean="0"/>
                        <a:t>your paycheck</a:t>
                      </a:r>
                      <a:endParaRPr lang="en-US" sz="1600" dirty="0"/>
                    </a:p>
                  </a:txBody>
                  <a:tcPr>
                    <a:noFill/>
                  </a:tcPr>
                </a:tc>
                <a:extLst>
                  <a:ext uri="{0D108BD9-81ED-4DB2-BD59-A6C34878D82A}">
                    <a16:rowId xmlns:a16="http://schemas.microsoft.com/office/drawing/2014/main" val="10002"/>
                  </a:ext>
                </a:extLst>
              </a:tr>
              <a:tr h="370840">
                <a:tc>
                  <a:txBody>
                    <a:bodyPr/>
                    <a:lstStyle/>
                    <a:p>
                      <a:pPr algn="l"/>
                      <a:r>
                        <a:rPr lang="en-US" sz="1600" dirty="0" smtClean="0"/>
                        <a:t>Roth</a:t>
                      </a:r>
                      <a:r>
                        <a:rPr lang="en-US" sz="1600" baseline="0" dirty="0" smtClean="0"/>
                        <a:t> IRA</a:t>
                      </a:r>
                      <a:endParaRPr lang="en-US" sz="1600" dirty="0"/>
                    </a:p>
                  </a:txBody>
                  <a:tcPr>
                    <a:solidFill>
                      <a:schemeClr val="accent2">
                        <a:lumMod val="20000"/>
                        <a:lumOff val="80000"/>
                      </a:schemeClr>
                    </a:solidFill>
                  </a:tcPr>
                </a:tc>
                <a:tc>
                  <a:txBody>
                    <a:bodyPr/>
                    <a:lstStyle/>
                    <a:p>
                      <a:pPr algn="l"/>
                      <a:r>
                        <a:rPr lang="en-US" sz="1600" u="sng" dirty="0" smtClean="0"/>
                        <a:t>On your own</a:t>
                      </a:r>
                      <a:r>
                        <a:rPr lang="en-US" sz="1600" u="none" dirty="0" smtClean="0"/>
                        <a:t> to</a:t>
                      </a:r>
                      <a:r>
                        <a:rPr lang="en-US" sz="1600" dirty="0" smtClean="0"/>
                        <a:t> individual</a:t>
                      </a:r>
                      <a:r>
                        <a:rPr lang="en-US" sz="1600" baseline="0" dirty="0" smtClean="0"/>
                        <a:t> account</a:t>
                      </a:r>
                      <a:endParaRPr lang="en-US" sz="1600" dirty="0"/>
                    </a:p>
                  </a:txBody>
                  <a:tcPr>
                    <a:solidFill>
                      <a:schemeClr val="accent2">
                        <a:lumMod val="20000"/>
                        <a:lumOff val="80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6085490" y="2474357"/>
            <a:ext cx="5350969" cy="9546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dirty="0" smtClean="0">
                <a:solidFill>
                  <a:schemeClr val="accent2"/>
                </a:solidFill>
                <a:latin typeface="+mn-lt"/>
              </a:rPr>
              <a:t>After-tax</a:t>
            </a:r>
          </a:p>
          <a:p>
            <a:pPr marL="0" indent="0">
              <a:buNone/>
            </a:pPr>
            <a:r>
              <a:rPr lang="en-US" sz="1900" b="0" dirty="0" smtClean="0"/>
              <a:t>Contributions </a:t>
            </a:r>
            <a:r>
              <a:rPr lang="en-US" sz="1900" b="0" dirty="0"/>
              <a:t>are made to an account  </a:t>
            </a:r>
            <a:r>
              <a:rPr lang="en-US" sz="1900" b="0" dirty="0" smtClean="0"/>
              <a:t/>
            </a:r>
            <a:br>
              <a:rPr lang="en-US" sz="1900" b="0" dirty="0" smtClean="0"/>
            </a:br>
            <a:r>
              <a:rPr lang="en-US" sz="1900" i="1" dirty="0" smtClean="0">
                <a:solidFill>
                  <a:schemeClr val="accent2"/>
                </a:solidFill>
              </a:rPr>
              <a:t>AFTER</a:t>
            </a:r>
            <a:r>
              <a:rPr lang="en-US" sz="1900" b="0" dirty="0" smtClean="0">
                <a:solidFill>
                  <a:schemeClr val="accent2"/>
                </a:solidFill>
              </a:rPr>
              <a:t> </a:t>
            </a:r>
            <a:r>
              <a:rPr lang="en-US" sz="1900" b="0" dirty="0"/>
              <a:t>income taxes are calculated</a:t>
            </a:r>
          </a:p>
          <a:p>
            <a:pPr marL="0" indent="0" algn="ctr">
              <a:buFont typeface="Arial" panose="020B0604020202020204" pitchFamily="34" charset="0"/>
              <a:buNone/>
            </a:pPr>
            <a:endParaRPr lang="en-US" sz="1800" b="0" dirty="0" smtClean="0"/>
          </a:p>
          <a:p>
            <a:endParaRPr lang="en-US" sz="1800" b="0" dirty="0"/>
          </a:p>
        </p:txBody>
      </p:sp>
    </p:spTree>
    <p:extLst>
      <p:ext uri="{BB962C8B-B14F-4D97-AF65-F5344CB8AC3E}">
        <p14:creationId xmlns:p14="http://schemas.microsoft.com/office/powerpoint/2010/main" val="1305032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Supplemental Savings – Pretax vs. After-tax</a:t>
            </a:r>
            <a:endParaRPr lang="en-US" dirty="0"/>
          </a:p>
        </p:txBody>
      </p:sp>
      <p:sp>
        <p:nvSpPr>
          <p:cNvPr id="4" name="Footer Placeholder 3"/>
          <p:cNvSpPr>
            <a:spLocks noGrp="1"/>
          </p:cNvSpPr>
          <p:nvPr>
            <p:ph type="ftr" sz="quarter" idx="3"/>
          </p:nvPr>
        </p:nvSpPr>
        <p:spPr/>
        <p:txBody>
          <a:bodyPr/>
          <a:lstStyle/>
          <a:p>
            <a:r>
              <a:rPr lang="en-US" dirty="0" smtClean="0"/>
              <a:t>22-79940-08</a:t>
            </a:r>
            <a:endParaRPr lang="en-US" dirty="0"/>
          </a:p>
        </p:txBody>
      </p:sp>
      <p:sp>
        <p:nvSpPr>
          <p:cNvPr id="5" name="Date Placeholder 4"/>
          <p:cNvSpPr>
            <a:spLocks noGrp="1"/>
          </p:cNvSpPr>
          <p:nvPr>
            <p:ph type="dt" sz="half" idx="2"/>
          </p:nvPr>
        </p:nvSpPr>
        <p:spPr/>
        <p:txBody>
          <a:bodyPr/>
          <a:lstStyle/>
          <a:p>
            <a:r>
              <a:rPr lang="en-US" dirty="0" smtClean="0"/>
              <a:t>2020/12/08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10" name="Rectangle 9"/>
          <p:cNvSpPr/>
          <p:nvPr/>
        </p:nvSpPr>
        <p:spPr>
          <a:xfrm>
            <a:off x="8466762" y="1943789"/>
            <a:ext cx="2887038" cy="3939540"/>
          </a:xfrm>
          <a:prstGeom prst="rect">
            <a:avLst/>
          </a:prstGeom>
        </p:spPr>
        <p:txBody>
          <a:bodyPr wrap="square">
            <a:spAutoFit/>
          </a:bodyPr>
          <a:lstStyle/>
          <a:p>
            <a:r>
              <a:rPr lang="en-US" sz="1000" dirty="0">
                <a:solidFill>
                  <a:schemeClr val="bg2">
                    <a:lumMod val="50000"/>
                  </a:schemeClr>
                </a:solidFill>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r>
              <a:rPr lang="en-US" sz="1000" dirty="0">
                <a:solidFill>
                  <a:schemeClr val="bg2">
                    <a:lumMod val="50000"/>
                  </a:schemeClr>
                </a:solidFill>
              </a:rPr>
              <a:t> </a:t>
            </a:r>
          </a:p>
          <a:p>
            <a:r>
              <a:rPr lang="en-US" sz="1000" dirty="0">
                <a:solidFill>
                  <a:schemeClr val="bg2">
                    <a:lumMod val="50000"/>
                  </a:schemeClr>
                </a:solidFill>
              </a:rPr>
              <a:t>Some situations such as your personal investment horizon and income tax brackets (</a:t>
            </a:r>
            <a:r>
              <a:rPr lang="en-US" sz="1000" i="1" dirty="0">
                <a:solidFill>
                  <a:schemeClr val="bg2">
                    <a:lumMod val="50000"/>
                  </a:schemeClr>
                </a:solidFill>
              </a:rPr>
              <a:t>both current and anticipated</a:t>
            </a:r>
            <a:r>
              <a:rPr lang="en-US" sz="1000" dirty="0">
                <a:solidFill>
                  <a:schemeClr val="bg2">
                    <a:lumMod val="50000"/>
                  </a:schemeClr>
                </a:solidFill>
              </a:rPr>
              <a:t>),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a:t>
            </a:r>
            <a:r>
              <a:rPr lang="en-US" sz="1000" dirty="0" smtClean="0">
                <a:solidFill>
                  <a:schemeClr val="bg2">
                    <a:lumMod val="50000"/>
                  </a:schemeClr>
                </a:solidFill>
              </a:rPr>
              <a:t>24% </a:t>
            </a:r>
            <a:r>
              <a:rPr lang="en-US" sz="1000" dirty="0">
                <a:solidFill>
                  <a:schemeClr val="bg2">
                    <a:lumMod val="50000"/>
                  </a:schemeClr>
                </a:solidFill>
              </a:rPr>
              <a:t>has been used; however, a person’s tax rate will likely change over time. </a:t>
            </a:r>
          </a:p>
        </p:txBody>
      </p:sp>
      <p:graphicFrame>
        <p:nvGraphicFramePr>
          <p:cNvPr id="9" name="Group 102"/>
          <p:cNvGraphicFramePr>
            <a:graphicFrameLocks noGrp="1"/>
          </p:cNvGraphicFramePr>
          <p:nvPr>
            <p:extLst/>
          </p:nvPr>
        </p:nvGraphicFramePr>
        <p:xfrm>
          <a:off x="626035" y="1765124"/>
          <a:ext cx="7505701" cy="4114800"/>
        </p:xfrm>
        <a:graphic>
          <a:graphicData uri="http://schemas.openxmlformats.org/drawingml/2006/table">
            <a:tbl>
              <a:tblPr firstRow="1" lastRow="1">
                <a:tableStyleId>{5C22544A-7EE6-4342-B048-85BDC9FD1C3A}</a:tableStyleId>
              </a:tblPr>
              <a:tblGrid>
                <a:gridCol w="4012949">
                  <a:extLst>
                    <a:ext uri="{9D8B030D-6E8A-4147-A177-3AD203B41FA5}">
                      <a16:colId xmlns:a16="http://schemas.microsoft.com/office/drawing/2014/main" val="20000"/>
                    </a:ext>
                  </a:extLst>
                </a:gridCol>
                <a:gridCol w="1538651">
                  <a:extLst>
                    <a:ext uri="{9D8B030D-6E8A-4147-A177-3AD203B41FA5}">
                      <a16:colId xmlns:a16="http://schemas.microsoft.com/office/drawing/2014/main" val="20001"/>
                    </a:ext>
                  </a:extLst>
                </a:gridCol>
                <a:gridCol w="1954101">
                  <a:extLst>
                    <a:ext uri="{9D8B030D-6E8A-4147-A177-3AD203B41FA5}">
                      <a16:colId xmlns:a16="http://schemas.microsoft.com/office/drawing/2014/main" val="20002"/>
                    </a:ext>
                  </a:extLst>
                </a:gridCol>
              </a:tblGrid>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Sample Paycheck</a:t>
                      </a:r>
                      <a:endParaRPr kumimoji="0" lang="en-US" sz="1800" b="1" i="0" u="none" strike="noStrike" cap="none" normalizeH="0" baseline="0" dirty="0" smtClean="0">
                        <a:ln>
                          <a:noFill/>
                        </a:ln>
                        <a:solidFill>
                          <a:schemeClr val="bg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After-tax</a:t>
                      </a:r>
                      <a:endParaRPr kumimoji="0" lang="en-US" sz="1800" b="0" i="0" u="none" strike="noStrike" cap="none" normalizeH="0" baseline="0" dirty="0" smtClean="0">
                        <a:ln>
                          <a:noFill/>
                        </a:ln>
                        <a:solidFill>
                          <a:schemeClr val="tx1"/>
                        </a:solidFill>
                        <a:effectLst/>
                        <a:latin typeface="Arial" charset="0"/>
                      </a:endParaRPr>
                    </a:p>
                  </a:txBody>
                  <a:tcPr anchor="ctr" horzOverflow="overflow">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Pretax</a:t>
                      </a:r>
                      <a:endParaRPr kumimoji="0" lang="en-US" sz="1800" b="0" i="0" u="none" strike="noStrike" cap="none" normalizeH="0" baseline="0" dirty="0" smtClean="0">
                        <a:ln>
                          <a:noFill/>
                        </a:ln>
                        <a:solidFill>
                          <a:schemeClr val="tx1"/>
                        </a:solidFill>
                        <a:effectLst/>
                        <a:latin typeface="Arial" charset="0"/>
                      </a:endParaRPr>
                    </a:p>
                  </a:txBody>
                  <a:tcPr anchor="ctr" horzOverflow="overflow">
                    <a:solidFill>
                      <a:schemeClr val="accent6"/>
                    </a:solidFill>
                  </a:tcPr>
                </a:tc>
                <a:extLst>
                  <a:ext uri="{0D108BD9-81ED-4DB2-BD59-A6C34878D82A}">
                    <a16:rowId xmlns:a16="http://schemas.microsoft.com/office/drawing/2014/main" val="10000"/>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Gross Income Per Pay Period</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1"/>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Tax-deferred Contributions (403(b)/IRA)</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2"/>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Current Taxable Salary</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$900</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 (at federal tax rate of 24%)</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$240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$216</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4"/>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Take Home Pay</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$760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$684</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After-tax Contribution (savings account)</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N/A</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Net Take Home Pay </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$660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$684</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 Savings</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$0</a:t>
                      </a:r>
                      <a:endParaRPr kumimoji="0" lang="en-US" sz="1600" b="1" i="0" u="none" strike="noStrike" cap="none" normalizeH="0" baseline="0" dirty="0" smtClean="0">
                        <a:ln>
                          <a:noFill/>
                        </a:ln>
                        <a:solidFill>
                          <a:schemeClr val="tx1"/>
                        </a:solidFill>
                        <a:effectLst/>
                        <a:latin typeface="Arial" charset="0"/>
                      </a:endParaRPr>
                    </a:p>
                  </a:txBody>
                  <a:tcPr anchor="ctr" horzOverflow="overflow">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$24</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accent6"/>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4161139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smtClean="0"/>
              <a:t>Why it Matters</a:t>
            </a:r>
            <a:endParaRPr lang="en-US" dirty="0"/>
          </a:p>
        </p:txBody>
      </p:sp>
      <p:sp>
        <p:nvSpPr>
          <p:cNvPr id="5" name="Footer Placeholder 4"/>
          <p:cNvSpPr>
            <a:spLocks noGrp="1"/>
          </p:cNvSpPr>
          <p:nvPr>
            <p:ph type="ftr" sz="quarter" idx="3"/>
          </p:nvPr>
        </p:nvSpPr>
        <p:spPr/>
        <p:txBody>
          <a:bodyPr/>
          <a:lstStyle/>
          <a:p>
            <a:r>
              <a:rPr lang="en-US" dirty="0" smtClean="0"/>
              <a:t>99-00508-93</a:t>
            </a:r>
            <a:endParaRPr lang="en-US" dirty="0"/>
          </a:p>
        </p:txBody>
      </p:sp>
      <p:sp>
        <p:nvSpPr>
          <p:cNvPr id="6" name="Date Placeholder 5"/>
          <p:cNvSpPr>
            <a:spLocks noGrp="1"/>
          </p:cNvSpPr>
          <p:nvPr>
            <p:ph type="dt" sz="half" idx="2"/>
          </p:nvPr>
        </p:nvSpPr>
        <p:spPr/>
        <p:txBody>
          <a:bodyPr/>
          <a:lstStyle/>
          <a:p>
            <a:r>
              <a:rPr lang="en-US" dirty="0" smtClean="0"/>
              <a:t>2021/02/04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13</a:t>
            </a:fld>
            <a:endParaRPr lang="en-US" dirty="0"/>
          </a:p>
        </p:txBody>
      </p:sp>
      <p:sp>
        <p:nvSpPr>
          <p:cNvPr id="9" name="Rectangle 8"/>
          <p:cNvSpPr/>
          <p:nvPr/>
        </p:nvSpPr>
        <p:spPr>
          <a:xfrm>
            <a:off x="606397" y="4107363"/>
            <a:ext cx="5167680" cy="370044"/>
          </a:xfrm>
          <a:prstGeom prst="rect">
            <a:avLst/>
          </a:prstGeom>
        </p:spPr>
        <p:txBody>
          <a:bodyPr wrap="square">
            <a:spAutoFit/>
          </a:bodyPr>
          <a:lstStyle/>
          <a:p>
            <a:r>
              <a:rPr lang="en-US" dirty="0" smtClean="0">
                <a:solidFill>
                  <a:schemeClr val="bg1"/>
                </a:solidFill>
              </a:rPr>
              <a:t>The importance of saving on your own</a:t>
            </a:r>
            <a:endParaRPr lang="en-US" dirty="0">
              <a:solidFill>
                <a:schemeClr val="bg1"/>
              </a:solidFill>
            </a:endParaRPr>
          </a:p>
        </p:txBody>
      </p:sp>
    </p:spTree>
    <p:extLst>
      <p:ext uri="{BB962C8B-B14F-4D97-AF65-F5344CB8AC3E}">
        <p14:creationId xmlns:p14="http://schemas.microsoft.com/office/powerpoint/2010/main" val="6388306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5585231" y="1635397"/>
            <a:ext cx="6013869" cy="3868122"/>
          </a:xfrm>
          <a:prstGeom prst="rect">
            <a:avLst/>
          </a:prstGeom>
          <a:solidFill>
            <a:schemeClr val="bg2"/>
          </a:solidFill>
        </p:spPr>
        <p:txBody>
          <a:bodyPr vert="horz" lIns="36576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endParaRPr lang="en-US" sz="1600" b="1" dirty="0" smtClean="0">
              <a:solidFill>
                <a:schemeClr val="accent1"/>
              </a:solidFill>
              <a:latin typeface="+mn-lt"/>
            </a:endParaRPr>
          </a:p>
          <a:p>
            <a:pPr marL="0" lvl="1" indent="0">
              <a:buFont typeface="Arial" panose="020B0604020202020204" pitchFamily="34" charset="0"/>
              <a:buNone/>
            </a:pPr>
            <a:r>
              <a:rPr lang="en-US" sz="1600" b="1" dirty="0" smtClean="0">
                <a:solidFill>
                  <a:schemeClr val="accent1"/>
                </a:solidFill>
                <a:latin typeface="+mn-lt"/>
              </a:rPr>
              <a:t>ON AVERAGE, WE ARE LIVING LONGER </a:t>
            </a:r>
            <a:r>
              <a:rPr lang="en-US" sz="1600" b="1" baseline="30000" dirty="0" smtClean="0">
                <a:solidFill>
                  <a:schemeClr val="accent1"/>
                </a:solidFill>
                <a:latin typeface="+mn-lt"/>
              </a:rPr>
              <a:t>4</a:t>
            </a: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r>
              <a:rPr lang="en-US" sz="1600" b="1" dirty="0" smtClean="0">
                <a:solidFill>
                  <a:schemeClr val="accent1"/>
                </a:solidFill>
                <a:latin typeface="+mn-lt"/>
              </a:rPr>
              <a:t>MARRIED PEOPLE ARE LIVING EVEN LONGER </a:t>
            </a:r>
            <a:r>
              <a:rPr lang="en-US" sz="1600" b="1" baseline="30000" dirty="0">
                <a:solidFill>
                  <a:schemeClr val="accent1"/>
                </a:solidFill>
                <a:latin typeface="+mn-lt"/>
              </a:rPr>
              <a:t>4</a:t>
            </a:r>
            <a:endParaRPr lang="en-US" sz="1600" b="1" baseline="30000" dirty="0" smtClean="0">
              <a:solidFill>
                <a:schemeClr val="accent1"/>
              </a:solidFill>
              <a:latin typeface="+mn-lt"/>
            </a:endParaRPr>
          </a:p>
          <a:p>
            <a:pPr marL="0" lvl="1" indent="0" algn="ctr">
              <a:buFont typeface="Arial" panose="020B0604020202020204" pitchFamily="34" charset="0"/>
              <a:buNone/>
            </a:pPr>
            <a:endParaRPr lang="en-US" sz="1600" b="1" dirty="0" smtClean="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p:txBody>
      </p:sp>
      <p:sp>
        <p:nvSpPr>
          <p:cNvPr id="2" name="Title 1"/>
          <p:cNvSpPr>
            <a:spLocks noGrp="1"/>
          </p:cNvSpPr>
          <p:nvPr>
            <p:ph type="title"/>
          </p:nvPr>
        </p:nvSpPr>
        <p:spPr/>
        <p:txBody>
          <a:bodyPr/>
          <a:lstStyle/>
          <a:p>
            <a:r>
              <a:rPr lang="en-US" dirty="0" smtClean="0"/>
              <a:t>What will retirement look like?</a:t>
            </a:r>
            <a:endParaRPr lang="en-US" dirty="0"/>
          </a:p>
        </p:txBody>
      </p:sp>
      <p:sp>
        <p:nvSpPr>
          <p:cNvPr id="15" name="Content Placeholder 14"/>
          <p:cNvSpPr>
            <a:spLocks noGrp="1"/>
          </p:cNvSpPr>
          <p:nvPr>
            <p:ph idx="1"/>
          </p:nvPr>
        </p:nvSpPr>
        <p:spPr>
          <a:xfrm>
            <a:off x="677459" y="1635398"/>
            <a:ext cx="4593014" cy="3868121"/>
          </a:xfrm>
          <a:solidFill>
            <a:schemeClr val="bg2"/>
          </a:solidFill>
        </p:spPr>
        <p:txBody>
          <a:bodyPr anchor="b">
            <a:normAutofit fontScale="40000" lnSpcReduction="20000"/>
          </a:bodyPr>
          <a:lstStyle/>
          <a:p>
            <a:pPr marL="0" lvl="1" indent="0" algn="ctr">
              <a:buNone/>
            </a:pPr>
            <a:r>
              <a:rPr lang="en-US" sz="4000" b="1" dirty="0" smtClean="0">
                <a:solidFill>
                  <a:schemeClr val="accent1"/>
                </a:solidFill>
                <a:latin typeface="+mn-lt"/>
              </a:rPr>
              <a:t>THE AVERAGE U.S. WORKER RETIRES AT </a:t>
            </a:r>
            <a:r>
              <a:rPr lang="en-US" sz="4000" b="1" dirty="0">
                <a:solidFill>
                  <a:schemeClr val="accent1"/>
                </a:solidFill>
              </a:rPr>
              <a:t> </a:t>
            </a:r>
            <a:r>
              <a:rPr lang="en-US" sz="4000" b="1" baseline="30000" dirty="0" smtClean="0">
                <a:solidFill>
                  <a:schemeClr val="accent1"/>
                </a:solidFill>
              </a:rPr>
              <a:t>3</a:t>
            </a:r>
            <a:r>
              <a:rPr lang="en-US" sz="4000" b="1" dirty="0" smtClean="0">
                <a:solidFill>
                  <a:schemeClr val="accent1"/>
                </a:solidFill>
              </a:rPr>
              <a:t> </a:t>
            </a:r>
            <a:endParaRPr lang="en-US" sz="4000" b="1" dirty="0" smtClean="0">
              <a:solidFill>
                <a:schemeClr val="accent1"/>
              </a:solidFill>
              <a:latin typeface="+mn-lt"/>
            </a:endParaRPr>
          </a:p>
          <a:p>
            <a:pPr marL="0" lvl="1" indent="0" algn="ctr">
              <a:buNone/>
            </a:pPr>
            <a:endParaRPr lang="en-US" sz="4000" b="1" dirty="0">
              <a:solidFill>
                <a:schemeClr val="accent1"/>
              </a:solidFill>
              <a:latin typeface="+mn-lt"/>
            </a:endParaRPr>
          </a:p>
          <a:p>
            <a:pPr marL="0" lvl="1" indent="0" algn="ctr">
              <a:buNone/>
            </a:pPr>
            <a:endParaRPr lang="en-US" sz="4000" b="1" dirty="0" smtClean="0">
              <a:solidFill>
                <a:schemeClr val="accent1"/>
              </a:solidFill>
              <a:latin typeface="+mn-lt"/>
            </a:endParaRPr>
          </a:p>
          <a:p>
            <a:pPr marL="0" lvl="1" indent="0" algn="ctr">
              <a:buNone/>
            </a:pPr>
            <a:r>
              <a:rPr lang="en-US" sz="2000" dirty="0" smtClean="0">
                <a:solidFill>
                  <a:srgbClr val="F2F2F2">
                    <a:lumMod val="50000"/>
                  </a:srgbClr>
                </a:solidFill>
              </a:rPr>
              <a:t/>
            </a:r>
            <a:br>
              <a:rPr lang="en-US" sz="2000" dirty="0" smtClean="0">
                <a:solidFill>
                  <a:srgbClr val="F2F2F2">
                    <a:lumMod val="50000"/>
                  </a:srgbClr>
                </a:solidFill>
              </a:rPr>
            </a:br>
            <a:r>
              <a:rPr lang="en-US" sz="59200" b="1" dirty="0" smtClean="0">
                <a:solidFill>
                  <a:schemeClr val="accent2"/>
                </a:solidFill>
                <a:latin typeface="Arial" panose="020B0604020202020204" pitchFamily="34" charset="0"/>
              </a:rPr>
              <a:t>61</a:t>
            </a:r>
            <a:endParaRPr lang="en-US" sz="1500" dirty="0">
              <a:solidFill>
                <a:schemeClr val="accent2"/>
              </a:solidFill>
            </a:endParaRPr>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sp>
        <p:nvSpPr>
          <p:cNvPr id="7" name="Text Placeholder 6"/>
          <p:cNvSpPr>
            <a:spLocks noGrp="1"/>
          </p:cNvSpPr>
          <p:nvPr>
            <p:ph type="body" sz="quarter" idx="10"/>
          </p:nvPr>
        </p:nvSpPr>
        <p:spPr/>
        <p:txBody>
          <a:bodyPr/>
          <a:lstStyle/>
          <a:p>
            <a:r>
              <a:rPr lang="en-US" smtClean="0"/>
              <a:t>WHY IT MATTERS</a:t>
            </a:r>
            <a:endParaRPr lang="en-US" dirty="0"/>
          </a:p>
        </p:txBody>
      </p:sp>
      <p:sp>
        <p:nvSpPr>
          <p:cNvPr id="30" name="Rectangle 29"/>
          <p:cNvSpPr/>
          <p:nvPr/>
        </p:nvSpPr>
        <p:spPr>
          <a:xfrm>
            <a:off x="6877802" y="6334392"/>
            <a:ext cx="5314198" cy="338554"/>
          </a:xfrm>
          <a:prstGeom prst="rect">
            <a:avLst/>
          </a:prstGeom>
        </p:spPr>
        <p:txBody>
          <a:bodyPr wrap="square">
            <a:spAutoFit/>
          </a:bodyPr>
          <a:lstStyle/>
          <a:p>
            <a:r>
              <a:rPr lang="en-US" sz="800" dirty="0" smtClean="0">
                <a:solidFill>
                  <a:schemeClr val="accent6"/>
                </a:solidFill>
                <a:latin typeface="Arial" panose="020B0604020202020204" pitchFamily="34" charset="0"/>
                <a:cs typeface="Arial" panose="020B0604020202020204" pitchFamily="34" charset="0"/>
              </a:rPr>
              <a:t>3 Gallup </a:t>
            </a:r>
            <a:r>
              <a:rPr lang="en-US" sz="800" dirty="0" smtClean="0">
                <a:solidFill>
                  <a:schemeClr val="accent6"/>
                </a:solidFill>
                <a:latin typeface="Arial" panose="020B0604020202020204" pitchFamily="34" charset="0"/>
                <a:cs typeface="Arial" panose="020B0604020202020204" pitchFamily="34" charset="0"/>
              </a:rPr>
              <a:t>Poll – Social  Series: Economy and Personal Finance, April 2-11, 2018</a:t>
            </a:r>
          </a:p>
          <a:p>
            <a:r>
              <a:rPr lang="en-US" sz="800" dirty="0" smtClean="0">
                <a:solidFill>
                  <a:schemeClr val="accent6"/>
                </a:solidFill>
                <a:latin typeface="Arial" panose="020B0604020202020204" pitchFamily="34" charset="0"/>
                <a:cs typeface="Arial" panose="020B0604020202020204" pitchFamily="34" charset="0"/>
              </a:rPr>
              <a:t>4 Annuity </a:t>
            </a:r>
            <a:r>
              <a:rPr lang="en-US" sz="800" dirty="0" smtClean="0">
                <a:solidFill>
                  <a:schemeClr val="accent6"/>
                </a:solidFill>
                <a:latin typeface="Arial" panose="020B0604020202020204" pitchFamily="34" charset="0"/>
                <a:cs typeface="Arial" panose="020B0604020202020204" pitchFamily="34" charset="0"/>
              </a:rPr>
              <a:t>2012 mortality table published by the Society of Actuaries, Base Year 2017</a:t>
            </a:r>
          </a:p>
        </p:txBody>
      </p:sp>
      <p:sp>
        <p:nvSpPr>
          <p:cNvPr id="9" name="Rectangle 8"/>
          <p:cNvSpPr/>
          <p:nvPr/>
        </p:nvSpPr>
        <p:spPr>
          <a:xfrm>
            <a:off x="7869171" y="2228852"/>
            <a:ext cx="2881889" cy="1354217"/>
          </a:xfrm>
          <a:prstGeom prst="rect">
            <a:avLst/>
          </a:prstGeom>
        </p:spPr>
        <p:txBody>
          <a:bodyPr wrap="square">
            <a:spAutoFit/>
          </a:bodyPr>
          <a:lstStyle/>
          <a:p>
            <a:pPr marL="4763" lvl="3"/>
            <a:r>
              <a:rPr lang="en-US" sz="2400" b="1" dirty="0">
                <a:solidFill>
                  <a:schemeClr val="accent2"/>
                </a:solidFill>
              </a:rPr>
              <a:t>1 in 2</a:t>
            </a:r>
          </a:p>
          <a:p>
            <a:pPr marL="4763" lvl="3"/>
            <a:r>
              <a:rPr lang="en-US" sz="1600" dirty="0">
                <a:solidFill>
                  <a:schemeClr val="tx2"/>
                </a:solidFill>
              </a:rPr>
              <a:t>men will live </a:t>
            </a:r>
            <a:r>
              <a:rPr lang="en-US" sz="1600" dirty="0" smtClean="0">
                <a:solidFill>
                  <a:schemeClr val="tx2"/>
                </a:solidFill>
              </a:rPr>
              <a:t>to be </a:t>
            </a:r>
            <a:r>
              <a:rPr lang="en-US" sz="1600" b="1" dirty="0" smtClean="0">
                <a:solidFill>
                  <a:schemeClr val="accent2"/>
                </a:solidFill>
              </a:rPr>
              <a:t>90</a:t>
            </a:r>
            <a:endParaRPr lang="en-US" sz="1600" b="1" dirty="0">
              <a:solidFill>
                <a:schemeClr val="accent2"/>
              </a:solidFill>
            </a:endParaRPr>
          </a:p>
          <a:p>
            <a:pPr marL="4763" lvl="3"/>
            <a:r>
              <a:rPr lang="en-US" sz="2400" b="1" dirty="0" smtClean="0">
                <a:solidFill>
                  <a:schemeClr val="accent2"/>
                </a:solidFill>
              </a:rPr>
              <a:t>1 </a:t>
            </a:r>
            <a:r>
              <a:rPr lang="en-US" sz="2400" b="1" dirty="0">
                <a:solidFill>
                  <a:schemeClr val="accent2"/>
                </a:solidFill>
              </a:rPr>
              <a:t>in 2</a:t>
            </a:r>
          </a:p>
          <a:p>
            <a:pPr marL="4763" lvl="3"/>
            <a:r>
              <a:rPr lang="en-US" sz="1600" dirty="0" smtClean="0">
                <a:solidFill>
                  <a:schemeClr val="tx2"/>
                </a:solidFill>
              </a:rPr>
              <a:t>women </a:t>
            </a:r>
            <a:r>
              <a:rPr lang="en-US" sz="1600" dirty="0">
                <a:solidFill>
                  <a:schemeClr val="tx2"/>
                </a:solidFill>
              </a:rPr>
              <a:t>will live </a:t>
            </a:r>
            <a:r>
              <a:rPr lang="en-US" sz="1600" dirty="0" smtClean="0">
                <a:solidFill>
                  <a:schemeClr val="tx2"/>
                </a:solidFill>
              </a:rPr>
              <a:t>to be </a:t>
            </a:r>
            <a:r>
              <a:rPr lang="en-US" sz="1600" b="1" dirty="0" smtClean="0">
                <a:solidFill>
                  <a:schemeClr val="accent2"/>
                </a:solidFill>
              </a:rPr>
              <a:t>92</a:t>
            </a:r>
            <a:endParaRPr lang="en-US" sz="1600" b="1" dirty="0">
              <a:solidFill>
                <a:schemeClr val="accent2"/>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1641" y="2324797"/>
            <a:ext cx="493776" cy="493776"/>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6358" y="2945112"/>
            <a:ext cx="493776" cy="493776"/>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2320514"/>
            <a:ext cx="493776" cy="493776"/>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60187" y="2940829"/>
            <a:ext cx="493776" cy="493776"/>
          </a:xfrm>
          <a:prstGeom prst="rect">
            <a:avLst/>
          </a:prstGeom>
        </p:spPr>
      </p:pic>
      <p:sp>
        <p:nvSpPr>
          <p:cNvPr id="3" name="Rectangle 2"/>
          <p:cNvSpPr/>
          <p:nvPr/>
        </p:nvSpPr>
        <p:spPr>
          <a:xfrm>
            <a:off x="7869171" y="3938165"/>
            <a:ext cx="3976777" cy="1323439"/>
          </a:xfrm>
          <a:prstGeom prst="rect">
            <a:avLst/>
          </a:prstGeom>
        </p:spPr>
        <p:txBody>
          <a:bodyPr wrap="square">
            <a:spAutoFit/>
          </a:bodyPr>
          <a:lstStyle/>
          <a:p>
            <a:pPr marL="4763" lvl="3"/>
            <a:r>
              <a:rPr lang="en-US" sz="2400" b="1" dirty="0">
                <a:solidFill>
                  <a:schemeClr val="accent2"/>
                </a:solidFill>
              </a:rPr>
              <a:t>1 in 2 </a:t>
            </a:r>
          </a:p>
          <a:p>
            <a:pPr marL="4763" lvl="3"/>
            <a:r>
              <a:rPr lang="en-US" sz="1600" dirty="0">
                <a:solidFill>
                  <a:schemeClr val="tx2"/>
                </a:solidFill>
              </a:rPr>
              <a:t>spouses </a:t>
            </a:r>
            <a:r>
              <a:rPr lang="en-US" sz="1600" dirty="0" smtClean="0">
                <a:solidFill>
                  <a:schemeClr val="tx2"/>
                </a:solidFill>
              </a:rPr>
              <a:t>will </a:t>
            </a:r>
            <a:r>
              <a:rPr lang="en-US" sz="1600" dirty="0">
                <a:solidFill>
                  <a:schemeClr val="tx2"/>
                </a:solidFill>
              </a:rPr>
              <a:t>live to be </a:t>
            </a:r>
            <a:r>
              <a:rPr lang="en-US" sz="1600" b="1" dirty="0">
                <a:solidFill>
                  <a:schemeClr val="accent2"/>
                </a:solidFill>
              </a:rPr>
              <a:t>96</a:t>
            </a:r>
          </a:p>
          <a:p>
            <a:pPr marL="4763" lvl="3"/>
            <a:r>
              <a:rPr lang="en-US" sz="2400" b="1" dirty="0" smtClean="0">
                <a:solidFill>
                  <a:schemeClr val="accent2"/>
                </a:solidFill>
              </a:rPr>
              <a:t>1 </a:t>
            </a:r>
            <a:r>
              <a:rPr lang="en-US" sz="2400" b="1" dirty="0">
                <a:solidFill>
                  <a:schemeClr val="accent2"/>
                </a:solidFill>
              </a:rPr>
              <a:t>in 4 </a:t>
            </a:r>
          </a:p>
          <a:p>
            <a:pPr marL="4763" lvl="3"/>
            <a:r>
              <a:rPr lang="en-US" sz="1600" dirty="0">
                <a:solidFill>
                  <a:schemeClr val="tx2"/>
                </a:solidFill>
              </a:rPr>
              <a:t>spouses will live to be </a:t>
            </a:r>
            <a:r>
              <a:rPr lang="en-US" sz="1600" b="1" dirty="0">
                <a:solidFill>
                  <a:schemeClr val="accent2"/>
                </a:solidFill>
              </a:rPr>
              <a:t>100</a:t>
            </a:r>
          </a:p>
        </p:txBody>
      </p:sp>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1641" y="4031111"/>
            <a:ext cx="493776" cy="493776"/>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7240" y="4037374"/>
            <a:ext cx="493776" cy="493776"/>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902860" y="4649145"/>
            <a:ext cx="493776" cy="493776"/>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6358" y="4661671"/>
            <a:ext cx="493776" cy="493776"/>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4658430"/>
            <a:ext cx="493776" cy="493776"/>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384026" y="4658430"/>
            <a:ext cx="493776" cy="493776"/>
          </a:xfrm>
          <a:prstGeom prst="rect">
            <a:avLst/>
          </a:prstGeom>
        </p:spPr>
      </p:pic>
    </p:spTree>
    <p:extLst>
      <p:ext uri="{BB962C8B-B14F-4D97-AF65-F5344CB8AC3E}">
        <p14:creationId xmlns:p14="http://schemas.microsoft.com/office/powerpoint/2010/main" val="23845692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Retirement expenses could look different</a:t>
            </a:r>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1333599376"/>
              </p:ext>
            </p:extLst>
          </p:nvPr>
        </p:nvGraphicFramePr>
        <p:xfrm>
          <a:off x="6394641" y="3417905"/>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Long</a:t>
                      </a:r>
                      <a:r>
                        <a:rPr lang="en-US" baseline="0" dirty="0" smtClean="0"/>
                        <a:t> Term Care</a:t>
                      </a:r>
                      <a:r>
                        <a:rPr lang="en-US" baseline="30000" dirty="0" smtClean="0"/>
                        <a:t> 8</a:t>
                      </a:r>
                    </a:p>
                    <a:p>
                      <a:r>
                        <a:rPr lang="en-US" baseline="0" dirty="0" smtClean="0"/>
                        <a:t>Today’s Cost: $82,128</a:t>
                      </a:r>
                    </a:p>
                    <a:p>
                      <a:r>
                        <a:rPr lang="en-US" baseline="0" dirty="0" smtClean="0"/>
                        <a:t>In 20 Years: $160,598</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345752930"/>
              </p:ext>
            </p:extLst>
          </p:nvPr>
        </p:nvGraphicFramePr>
        <p:xfrm>
          <a:off x="6394641" y="2118773"/>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baseline="0" dirty="0" smtClean="0"/>
                        <a:t>New Car</a:t>
                      </a:r>
                      <a:r>
                        <a:rPr lang="en-US" baseline="30000" dirty="0" smtClean="0"/>
                        <a:t> 7</a:t>
                      </a:r>
                    </a:p>
                    <a:p>
                      <a:r>
                        <a:rPr lang="en-US" baseline="0" dirty="0" smtClean="0"/>
                        <a:t>Today’s Cost: $38,723</a:t>
                      </a:r>
                    </a:p>
                    <a:p>
                      <a:r>
                        <a:rPr lang="en-US" baseline="0" dirty="0" smtClean="0"/>
                        <a:t>In 20 Years: $75,722</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1168860443"/>
              </p:ext>
            </p:extLst>
          </p:nvPr>
        </p:nvGraphicFramePr>
        <p:xfrm>
          <a:off x="1682116" y="3417905"/>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Groceries </a:t>
                      </a:r>
                      <a:r>
                        <a:rPr lang="en-US" baseline="30000" dirty="0" smtClean="0"/>
                        <a:t>6</a:t>
                      </a:r>
                    </a:p>
                    <a:p>
                      <a:r>
                        <a:rPr lang="en-US" baseline="0" dirty="0" smtClean="0"/>
                        <a:t>Today’s Cost: $8,971</a:t>
                      </a:r>
                    </a:p>
                    <a:p>
                      <a:r>
                        <a:rPr lang="en-US" baseline="0" dirty="0" smtClean="0"/>
                        <a:t>In 20 Years: $17,543</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352149018"/>
              </p:ext>
            </p:extLst>
          </p:nvPr>
        </p:nvGraphicFramePr>
        <p:xfrm>
          <a:off x="1682116" y="2118773"/>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Medical</a:t>
                      </a:r>
                      <a:r>
                        <a:rPr lang="en-US" baseline="0" dirty="0" smtClean="0"/>
                        <a:t> Costs </a:t>
                      </a:r>
                      <a:r>
                        <a:rPr lang="en-US" baseline="30000" dirty="0" smtClean="0"/>
                        <a:t>5</a:t>
                      </a:r>
                    </a:p>
                    <a:p>
                      <a:r>
                        <a:rPr lang="en-US" baseline="0" dirty="0" smtClean="0"/>
                        <a:t>Today’s Cost: $12,052</a:t>
                      </a:r>
                    </a:p>
                    <a:p>
                      <a:r>
                        <a:rPr lang="en-US" baseline="0" dirty="0" smtClean="0"/>
                        <a:t>In 20 Years: $37,839</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sp>
        <p:nvSpPr>
          <p:cNvPr id="23" name="Rectangle 22"/>
          <p:cNvSpPr/>
          <p:nvPr/>
        </p:nvSpPr>
        <p:spPr>
          <a:xfrm>
            <a:off x="6680281" y="5242173"/>
            <a:ext cx="5072695" cy="1615827"/>
          </a:xfrm>
          <a:prstGeom prst="rect">
            <a:avLst/>
          </a:prstGeom>
        </p:spPr>
        <p:txBody>
          <a:bodyPr wrap="square">
            <a:spAutoFit/>
          </a:bodyPr>
          <a:lstStyle/>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5 HealthView </a:t>
            </a:r>
            <a:r>
              <a:rPr lang="en-US" sz="900" dirty="0">
                <a:solidFill>
                  <a:schemeClr val="bg1">
                    <a:lumMod val="50000"/>
                  </a:schemeClr>
                </a:solidFill>
                <a:latin typeface="Arial" panose="020B0604020202020204" pitchFamily="34" charset="0"/>
                <a:cs typeface="Arial" panose="020B0604020202020204" pitchFamily="34" charset="0"/>
              </a:rPr>
              <a:t>Services: 2019 Retirement Health Care Costs Data Report</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6 </a:t>
            </a:r>
            <a:r>
              <a:rPr lang="en-US" sz="900" dirty="0">
                <a:solidFill>
                  <a:schemeClr val="bg1">
                    <a:lumMod val="50000"/>
                  </a:schemeClr>
                </a:solidFill>
                <a:latin typeface="Arial" panose="020B0604020202020204" pitchFamily="34" charset="0"/>
                <a:cs typeface="Arial" panose="020B0604020202020204" pitchFamily="34" charset="0"/>
              </a:rPr>
              <a:t>USDA Food Plans: </a:t>
            </a:r>
            <a:r>
              <a:rPr lang="en-US" sz="900" dirty="0">
                <a:solidFill>
                  <a:schemeClr val="bg1">
                    <a:lumMod val="50000"/>
                  </a:schemeClr>
                </a:solidFill>
                <a:latin typeface="Arial" panose="020B0604020202020204" pitchFamily="34" charset="0"/>
                <a:cs typeface="Arial" panose="020B0604020202020204" pitchFamily="34" charset="0"/>
                <a:hlinkClick r:id="rId3"/>
              </a:rPr>
              <a:t>https://www.fns.usda.gov/cnpp/usda-food-plans-cost-food-reports-monthly-reports</a:t>
            </a:r>
            <a:r>
              <a:rPr lang="en-US" sz="900" dirty="0">
                <a:solidFill>
                  <a:schemeClr val="bg1">
                    <a:lumMod val="50000"/>
                  </a:schemeClr>
                </a:solidFill>
                <a:latin typeface="Arial" panose="020B0604020202020204" pitchFamily="34" charset="0"/>
                <a:cs typeface="Arial" panose="020B0604020202020204" pitchFamily="34" charset="0"/>
              </a:rPr>
              <a:t>. An inflation rate of 3.41% was used to calculate future grocery costs, and is derived from historic consumer indexes.</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7 </a:t>
            </a:r>
            <a:r>
              <a:rPr lang="en-US" sz="900" dirty="0">
                <a:solidFill>
                  <a:schemeClr val="bg1">
                    <a:lumMod val="50000"/>
                  </a:schemeClr>
                </a:solidFill>
                <a:latin typeface="Arial" panose="020B0604020202020204" pitchFamily="34" charset="0"/>
                <a:cs typeface="Arial" panose="020B0604020202020204" pitchFamily="34" charset="0"/>
                <a:hlinkClick r:id="rId4"/>
              </a:rPr>
              <a:t>https://mediaroom.kbb.com/2020-10-01-Average-New-Vehicle-Prices-Rise-2-5-Year-Over-Year-in-September-2020-Accordingto-Kelley-Blue-Book</a:t>
            </a:r>
            <a:r>
              <a:rPr lang="en-US" sz="900" dirty="0">
                <a:solidFill>
                  <a:schemeClr val="bg1">
                    <a:lumMod val="50000"/>
                  </a:schemeClr>
                </a:solidFill>
                <a:latin typeface="Arial" panose="020B0604020202020204" pitchFamily="34" charset="0"/>
                <a:cs typeface="Arial" panose="020B0604020202020204" pitchFamily="34" charset="0"/>
              </a:rPr>
              <a:t>. An inflation rate of 3.41% was used to calculate future new car costs, and is derived from historic consumer indexes.</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8 </a:t>
            </a:r>
            <a:r>
              <a:rPr lang="en-US" sz="900" dirty="0">
                <a:solidFill>
                  <a:schemeClr val="bg1">
                    <a:lumMod val="50000"/>
                  </a:schemeClr>
                </a:solidFill>
                <a:latin typeface="Arial" panose="020B0604020202020204" pitchFamily="34" charset="0"/>
                <a:cs typeface="Arial" panose="020B0604020202020204" pitchFamily="34" charset="0"/>
                <a:hlinkClick r:id="rId5"/>
              </a:rPr>
              <a:t>https://longtermcare.acl.gov/costs-how-to-pay/costs-of-care.html</a:t>
            </a:r>
            <a:r>
              <a:rPr lang="en-US" sz="900" dirty="0">
                <a:solidFill>
                  <a:schemeClr val="bg1">
                    <a:lumMod val="50000"/>
                  </a:schemeClr>
                </a:solidFill>
                <a:latin typeface="Arial" panose="020B0604020202020204" pitchFamily="34" charset="0"/>
                <a:cs typeface="Arial" panose="020B0604020202020204" pitchFamily="34" charset="0"/>
              </a:rPr>
              <a:t>. Annual cost of semi-private room as of 07/23/20; an inflation rate of 3.41% was used to calculate future costs and is derived from historic consumer indexes.</a:t>
            </a:r>
          </a:p>
          <a:p>
            <a:pPr marL="115888" indent="-115888"/>
            <a:endParaRPr lang="en-US" sz="900" dirty="0">
              <a:solidFill>
                <a:schemeClr val="bg2">
                  <a:lumMod val="50000"/>
                </a:schemeClr>
              </a:solidFill>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1771" y="2282910"/>
            <a:ext cx="609739" cy="609739"/>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1771" y="3619224"/>
            <a:ext cx="609739" cy="609739"/>
          </a:xfrm>
          <a:prstGeom prst="rect">
            <a:avLst/>
          </a:prstGeom>
        </p:spPr>
      </p:pic>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80281" y="2320112"/>
            <a:ext cx="609739" cy="609739"/>
          </a:xfrm>
          <a:prstGeom prst="rect">
            <a:avLst/>
          </a:prstGeom>
        </p:spPr>
      </p:pic>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80282" y="3619223"/>
            <a:ext cx="609739" cy="609739"/>
          </a:xfrm>
          <a:prstGeom prst="rect">
            <a:avLst/>
          </a:prstGeom>
        </p:spPr>
      </p:pic>
    </p:spTree>
    <p:extLst>
      <p:ext uri="{BB962C8B-B14F-4D97-AF65-F5344CB8AC3E}">
        <p14:creationId xmlns:p14="http://schemas.microsoft.com/office/powerpoint/2010/main" val="39245866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How much will I need?</a:t>
            </a:r>
            <a:endParaRPr lang="en-US" dirty="0"/>
          </a:p>
        </p:txBody>
      </p:sp>
      <p:sp>
        <p:nvSpPr>
          <p:cNvPr id="15" name="Content Placeholder 14"/>
          <p:cNvSpPr>
            <a:spLocks noGrp="1"/>
          </p:cNvSpPr>
          <p:nvPr>
            <p:ph idx="1"/>
          </p:nvPr>
        </p:nvSpPr>
        <p:spPr>
          <a:xfrm>
            <a:off x="626035" y="1825625"/>
            <a:ext cx="3472999" cy="4272354"/>
          </a:xfrm>
        </p:spPr>
        <p:txBody>
          <a:bodyPr/>
          <a:lstStyle/>
          <a:p>
            <a:pPr marL="0" indent="0">
              <a:buNone/>
            </a:pPr>
            <a:r>
              <a:rPr lang="en-US" b="0" dirty="0">
                <a:solidFill>
                  <a:srgbClr val="F2F2F2">
                    <a:lumMod val="50000"/>
                  </a:srgbClr>
                </a:solidFill>
              </a:rPr>
              <a:t>Everyone’s retirement income needs are different, but on average, Social Security and a state pension are not enough to meet expenses</a:t>
            </a:r>
            <a:r>
              <a:rPr lang="en-US" b="0" dirty="0">
                <a:solidFill>
                  <a:schemeClr val="bg1">
                    <a:lumMod val="65000"/>
                  </a:schemeClr>
                </a:solidFill>
              </a:rPr>
              <a:t>.</a:t>
            </a:r>
          </a:p>
          <a:p>
            <a:pPr marL="0" indent="0">
              <a:buNone/>
            </a:pPr>
            <a:endParaRPr lang="en-US" b="0"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16</a:t>
            </a:fld>
            <a:endParaRPr lang="en-US" dirty="0"/>
          </a:p>
        </p:txBody>
      </p:sp>
      <p:sp>
        <p:nvSpPr>
          <p:cNvPr id="7" name="Text Placeholder 6"/>
          <p:cNvSpPr>
            <a:spLocks noGrp="1"/>
          </p:cNvSpPr>
          <p:nvPr>
            <p:ph type="body" sz="quarter" idx="10"/>
          </p:nvPr>
        </p:nvSpPr>
        <p:spPr/>
        <p:txBody>
          <a:bodyPr/>
          <a:lstStyle/>
          <a:p>
            <a:r>
              <a:rPr lang="en-US" smtClean="0"/>
              <a:t>WHY IT MATTERS</a:t>
            </a:r>
            <a:endParaRPr lang="en-US" dirty="0"/>
          </a:p>
        </p:txBody>
      </p:sp>
      <p:sp>
        <p:nvSpPr>
          <p:cNvPr id="25" name="Rectangle 24"/>
          <p:cNvSpPr/>
          <p:nvPr/>
        </p:nvSpPr>
        <p:spPr>
          <a:xfrm>
            <a:off x="9729733" y="1988051"/>
            <a:ext cx="1779716" cy="1477328"/>
          </a:xfrm>
          <a:prstGeom prst="rect">
            <a:avLst/>
          </a:prstGeom>
          <a:solidFill>
            <a:schemeClr val="bg1">
              <a:lumMod val="50000"/>
            </a:schemeClr>
          </a:solidFill>
        </p:spPr>
        <p:txBody>
          <a:bodyPr wrap="square">
            <a:spAutoFit/>
          </a:bodyPr>
          <a:lstStyle/>
          <a:p>
            <a:pPr lvl="0"/>
            <a:r>
              <a:rPr lang="en-US" b="1" dirty="0">
                <a:solidFill>
                  <a:schemeClr val="bg1"/>
                </a:solidFill>
              </a:rPr>
              <a:t>How </a:t>
            </a:r>
            <a:r>
              <a:rPr lang="en-US" b="1" dirty="0" smtClean="0">
                <a:solidFill>
                  <a:schemeClr val="bg1"/>
                </a:solidFill>
              </a:rPr>
              <a:t>do you fill your income gap during retirement?</a:t>
            </a:r>
            <a:endParaRPr lang="en-US" b="1" dirty="0">
              <a:solidFill>
                <a:schemeClr val="bg1"/>
              </a:solidFill>
            </a:endParaRPr>
          </a:p>
        </p:txBody>
      </p:sp>
      <p:graphicFrame>
        <p:nvGraphicFramePr>
          <p:cNvPr id="19" name="Chart 18"/>
          <p:cNvGraphicFramePr/>
          <p:nvPr>
            <p:extLst>
              <p:ext uri="{D42A27DB-BD31-4B8C-83A1-F6EECF244321}">
                <p14:modId xmlns:p14="http://schemas.microsoft.com/office/powerpoint/2010/main" val="482836218"/>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3"/>
          </a:graphicData>
        </a:graphic>
      </p:graphicFrame>
      <p:sp>
        <p:nvSpPr>
          <p:cNvPr id="20" name="TextBox 19"/>
          <p:cNvSpPr txBox="1"/>
          <p:nvPr/>
        </p:nvSpPr>
        <p:spPr>
          <a:xfrm>
            <a:off x="4712922" y="1960229"/>
            <a:ext cx="1036005" cy="646331"/>
          </a:xfrm>
          <a:prstGeom prst="rect">
            <a:avLst/>
          </a:prstGeom>
          <a:solidFill>
            <a:schemeClr val="accent3"/>
          </a:solidFill>
        </p:spPr>
        <p:txBody>
          <a:bodyPr wrap="square" rtlCol="0">
            <a:spAutoFit/>
          </a:bodyPr>
          <a:lstStyle/>
          <a:p>
            <a:r>
              <a:rPr lang="en-US" b="1" dirty="0" smtClean="0">
                <a:solidFill>
                  <a:schemeClr val="bg1"/>
                </a:solidFill>
              </a:rPr>
              <a:t>Income </a:t>
            </a:r>
            <a:br>
              <a:rPr lang="en-US" b="1" dirty="0" smtClean="0">
                <a:solidFill>
                  <a:schemeClr val="bg1"/>
                </a:solidFill>
              </a:rPr>
            </a:br>
            <a:r>
              <a:rPr lang="en-US" b="1" dirty="0" smtClean="0">
                <a:solidFill>
                  <a:schemeClr val="bg1"/>
                </a:solidFill>
              </a:rPr>
              <a:t>needed</a:t>
            </a:r>
            <a:endParaRPr lang="en-US" b="1" dirty="0">
              <a:solidFill>
                <a:schemeClr val="bg1"/>
              </a:solidFill>
            </a:endParaRPr>
          </a:p>
        </p:txBody>
      </p:sp>
      <p:cxnSp>
        <p:nvCxnSpPr>
          <p:cNvPr id="21" name="Straight Connector 20"/>
          <p:cNvCxnSpPr/>
          <p:nvPr/>
        </p:nvCxnSpPr>
        <p:spPr>
          <a:xfrm flipV="1">
            <a:off x="5722692" y="1988051"/>
            <a:ext cx="3534324" cy="637559"/>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22" name="TextBox 21"/>
          <p:cNvSpPr txBox="1"/>
          <p:nvPr/>
        </p:nvSpPr>
        <p:spPr>
          <a:xfrm>
            <a:off x="4017179" y="5503865"/>
            <a:ext cx="1702694" cy="338554"/>
          </a:xfrm>
          <a:prstGeom prst="rect">
            <a:avLst/>
          </a:prstGeom>
          <a:noFill/>
        </p:spPr>
        <p:txBody>
          <a:bodyPr wrap="square" rtlCol="0">
            <a:spAutoFit/>
          </a:bodyPr>
          <a:lstStyle/>
          <a:p>
            <a:r>
              <a:rPr lang="en-US" sz="1600" b="1" dirty="0" smtClean="0">
                <a:solidFill>
                  <a:schemeClr val="bg2">
                    <a:lumMod val="10000"/>
                  </a:schemeClr>
                </a:solidFill>
              </a:rPr>
              <a:t>Retirement Age</a:t>
            </a:r>
            <a:endParaRPr lang="en-US" sz="1600" b="1" dirty="0">
              <a:solidFill>
                <a:schemeClr val="bg2">
                  <a:lumMod val="10000"/>
                </a:schemeClr>
              </a:solidFill>
            </a:endParaRPr>
          </a:p>
        </p:txBody>
      </p:sp>
      <p:sp>
        <p:nvSpPr>
          <p:cNvPr id="24" name="TextBox 23"/>
          <p:cNvSpPr txBox="1"/>
          <p:nvPr/>
        </p:nvSpPr>
        <p:spPr>
          <a:xfrm rot="16200000" flipH="1">
            <a:off x="4744933" y="4040290"/>
            <a:ext cx="1405844" cy="338554"/>
          </a:xfrm>
          <a:prstGeom prst="rect">
            <a:avLst/>
          </a:prstGeom>
          <a:noFill/>
        </p:spPr>
        <p:txBody>
          <a:bodyPr wrap="square" rtlCol="0">
            <a:spAutoFit/>
          </a:bodyPr>
          <a:lstStyle/>
          <a:p>
            <a:pPr algn="ctr"/>
            <a:r>
              <a:rPr lang="en-US" sz="1600" b="1" dirty="0" smtClean="0">
                <a:solidFill>
                  <a:schemeClr val="bg2">
                    <a:lumMod val="10000"/>
                  </a:schemeClr>
                </a:solidFill>
              </a:rPr>
              <a:t>Income </a:t>
            </a:r>
            <a:r>
              <a:rPr lang="en-US" sz="1600" b="1" dirty="0">
                <a:solidFill>
                  <a:schemeClr val="bg2">
                    <a:lumMod val="10000"/>
                  </a:schemeClr>
                </a:solidFill>
              </a:rPr>
              <a:t>$</a:t>
            </a:r>
          </a:p>
        </p:txBody>
      </p:sp>
    </p:spTree>
    <p:extLst>
      <p:ext uri="{BB962C8B-B14F-4D97-AF65-F5344CB8AC3E}">
        <p14:creationId xmlns:p14="http://schemas.microsoft.com/office/powerpoint/2010/main" val="3169270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2"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How much will I need?</a:t>
            </a:r>
            <a:endParaRPr lang="en-US" dirty="0"/>
          </a:p>
        </p:txBody>
      </p:sp>
      <p:sp>
        <p:nvSpPr>
          <p:cNvPr id="18" name="Content Placeholder 17"/>
          <p:cNvSpPr>
            <a:spLocks noGrp="1"/>
          </p:cNvSpPr>
          <p:nvPr>
            <p:ph idx="1"/>
          </p:nvPr>
        </p:nvSpPr>
        <p:spPr>
          <a:xfrm>
            <a:off x="626036" y="1825625"/>
            <a:ext cx="3747644" cy="4272354"/>
          </a:xfrm>
        </p:spPr>
        <p:txBody>
          <a:bodyPr/>
          <a:lstStyle/>
          <a:p>
            <a:pPr marL="0" indent="0">
              <a:buNone/>
            </a:pPr>
            <a:r>
              <a:rPr lang="en-US" b="0" dirty="0">
                <a:solidFill>
                  <a:srgbClr val="F2F2F2">
                    <a:lumMod val="50000"/>
                  </a:srgbClr>
                </a:solidFill>
              </a:rPr>
              <a:t>403(b) accounts and IRAs can be used to:</a:t>
            </a:r>
            <a:br>
              <a:rPr lang="en-US" b="0" dirty="0">
                <a:solidFill>
                  <a:srgbClr val="F2F2F2">
                    <a:lumMod val="50000"/>
                  </a:srgbClr>
                </a:solidFill>
              </a:rPr>
            </a:br>
            <a:endParaRPr lang="en-US" b="0" dirty="0">
              <a:solidFill>
                <a:srgbClr val="F2F2F2">
                  <a:lumMod val="50000"/>
                </a:srgbClr>
              </a:solidFill>
            </a:endParaRPr>
          </a:p>
          <a:p>
            <a:pPr marL="342900" indent="-342900"/>
            <a:r>
              <a:rPr lang="en-US" b="0" dirty="0">
                <a:solidFill>
                  <a:srgbClr val="F2F2F2">
                    <a:lumMod val="50000"/>
                  </a:srgbClr>
                </a:solidFill>
              </a:rPr>
              <a:t>Help you generate retirement income; </a:t>
            </a:r>
            <a:r>
              <a:rPr lang="en-US" b="0" dirty="0" smtClean="0">
                <a:solidFill>
                  <a:srgbClr val="F2F2F2">
                    <a:lumMod val="50000"/>
                  </a:srgbClr>
                </a:solidFill>
              </a:rPr>
              <a:t>or</a:t>
            </a:r>
            <a:br>
              <a:rPr lang="en-US" b="0" dirty="0" smtClean="0">
                <a:solidFill>
                  <a:srgbClr val="F2F2F2">
                    <a:lumMod val="50000"/>
                  </a:srgbClr>
                </a:solidFill>
              </a:rPr>
            </a:br>
            <a:endParaRPr lang="en-US" b="0" dirty="0" smtClean="0">
              <a:solidFill>
                <a:srgbClr val="F2F2F2">
                  <a:lumMod val="50000"/>
                </a:srgbClr>
              </a:solidFill>
            </a:endParaRPr>
          </a:p>
          <a:p>
            <a:pPr marL="342900" indent="-342900"/>
            <a:r>
              <a:rPr lang="en-US" b="0" dirty="0" smtClean="0">
                <a:solidFill>
                  <a:srgbClr val="F2F2F2">
                    <a:lumMod val="50000"/>
                  </a:srgbClr>
                </a:solidFill>
              </a:rPr>
              <a:t>Provide </a:t>
            </a:r>
            <a:r>
              <a:rPr lang="en-US" b="0" dirty="0">
                <a:solidFill>
                  <a:srgbClr val="F2F2F2">
                    <a:lumMod val="50000"/>
                  </a:srgbClr>
                </a:solidFill>
              </a:rPr>
              <a:t>time for you to wait and maximize other sources of income</a:t>
            </a:r>
          </a:p>
          <a:p>
            <a:endParaRPr lang="en-US"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sp>
        <p:nvSpPr>
          <p:cNvPr id="7" name="Text Placeholder 6"/>
          <p:cNvSpPr>
            <a:spLocks noGrp="1"/>
          </p:cNvSpPr>
          <p:nvPr>
            <p:ph type="body" sz="quarter" idx="10"/>
          </p:nvPr>
        </p:nvSpPr>
        <p:spPr/>
        <p:txBody>
          <a:bodyPr/>
          <a:lstStyle/>
          <a:p>
            <a:r>
              <a:rPr lang="en-US" smtClean="0"/>
              <a:t>WHY IT MATTERS</a:t>
            </a:r>
            <a:endParaRPr lang="en-US" dirty="0"/>
          </a:p>
        </p:txBody>
      </p:sp>
      <p:sp>
        <p:nvSpPr>
          <p:cNvPr id="9" name="TextBox 8"/>
          <p:cNvSpPr txBox="1"/>
          <p:nvPr/>
        </p:nvSpPr>
        <p:spPr>
          <a:xfrm>
            <a:off x="4017179" y="5503865"/>
            <a:ext cx="1702694" cy="338554"/>
          </a:xfrm>
          <a:prstGeom prst="rect">
            <a:avLst/>
          </a:prstGeom>
          <a:noFill/>
        </p:spPr>
        <p:txBody>
          <a:bodyPr wrap="square" rtlCol="0">
            <a:spAutoFit/>
          </a:bodyPr>
          <a:lstStyle/>
          <a:p>
            <a:r>
              <a:rPr lang="en-US" sz="1600" b="1" dirty="0" smtClean="0">
                <a:solidFill>
                  <a:schemeClr val="bg2">
                    <a:lumMod val="10000"/>
                  </a:schemeClr>
                </a:solidFill>
              </a:rPr>
              <a:t>Retirement Age</a:t>
            </a:r>
            <a:endParaRPr lang="en-US" sz="1600" b="1" dirty="0">
              <a:solidFill>
                <a:schemeClr val="bg2">
                  <a:lumMod val="10000"/>
                </a:schemeClr>
              </a:solidFill>
            </a:endParaRPr>
          </a:p>
        </p:txBody>
      </p:sp>
      <p:sp>
        <p:nvSpPr>
          <p:cNvPr id="23" name="TextBox 22"/>
          <p:cNvSpPr txBox="1"/>
          <p:nvPr/>
        </p:nvSpPr>
        <p:spPr>
          <a:xfrm rot="16200000" flipH="1">
            <a:off x="4744933" y="4040290"/>
            <a:ext cx="1405844" cy="338554"/>
          </a:xfrm>
          <a:prstGeom prst="rect">
            <a:avLst/>
          </a:prstGeom>
          <a:noFill/>
        </p:spPr>
        <p:txBody>
          <a:bodyPr wrap="square" rtlCol="0">
            <a:spAutoFit/>
          </a:bodyPr>
          <a:lstStyle/>
          <a:p>
            <a:pPr algn="ctr"/>
            <a:r>
              <a:rPr lang="en-US" sz="1600" b="1" dirty="0" smtClean="0">
                <a:solidFill>
                  <a:schemeClr val="bg2">
                    <a:lumMod val="10000"/>
                  </a:schemeClr>
                </a:solidFill>
              </a:rPr>
              <a:t>Income </a:t>
            </a:r>
            <a:r>
              <a:rPr lang="en-US" sz="1600" b="1" dirty="0">
                <a:solidFill>
                  <a:schemeClr val="bg2">
                    <a:lumMod val="10000"/>
                  </a:schemeClr>
                </a:solidFill>
              </a:rPr>
              <a:t>$</a:t>
            </a:r>
          </a:p>
        </p:txBody>
      </p:sp>
      <p:sp>
        <p:nvSpPr>
          <p:cNvPr id="25" name="Rectangle 24"/>
          <p:cNvSpPr/>
          <p:nvPr/>
        </p:nvSpPr>
        <p:spPr>
          <a:xfrm>
            <a:off x="9760555" y="1988051"/>
            <a:ext cx="1779716" cy="1477328"/>
          </a:xfrm>
          <a:prstGeom prst="rect">
            <a:avLst/>
          </a:prstGeom>
          <a:solidFill>
            <a:schemeClr val="bg1">
              <a:lumMod val="50000"/>
            </a:schemeClr>
          </a:solidFill>
        </p:spPr>
        <p:txBody>
          <a:bodyPr wrap="square">
            <a:spAutoFit/>
          </a:bodyPr>
          <a:lstStyle/>
          <a:p>
            <a:pPr lvl="0"/>
            <a:r>
              <a:rPr lang="en-US" b="1" dirty="0">
                <a:solidFill>
                  <a:schemeClr val="bg1"/>
                </a:solidFill>
              </a:rPr>
              <a:t>How </a:t>
            </a:r>
            <a:r>
              <a:rPr lang="en-US" b="1" dirty="0" smtClean="0">
                <a:solidFill>
                  <a:schemeClr val="bg1"/>
                </a:solidFill>
              </a:rPr>
              <a:t>do you fill your income gap during retirement?</a:t>
            </a:r>
            <a:endParaRPr lang="en-US" b="1" dirty="0">
              <a:solidFill>
                <a:schemeClr val="bg1"/>
              </a:solidFill>
            </a:endParaRPr>
          </a:p>
        </p:txBody>
      </p:sp>
      <p:graphicFrame>
        <p:nvGraphicFramePr>
          <p:cNvPr id="14" name="Chart 13"/>
          <p:cNvGraphicFramePr/>
          <p:nvPr>
            <p:extLst>
              <p:ext uri="{D42A27DB-BD31-4B8C-83A1-F6EECF244321}">
                <p14:modId xmlns:p14="http://schemas.microsoft.com/office/powerpoint/2010/main" val="2382757409"/>
              </p:ext>
            </p:extLst>
          </p:nvPr>
        </p:nvGraphicFramePr>
        <p:xfrm>
          <a:off x="5739245" y="2001935"/>
          <a:ext cx="6148802" cy="4023360"/>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p:cNvSpPr txBox="1"/>
          <p:nvPr/>
        </p:nvSpPr>
        <p:spPr>
          <a:xfrm>
            <a:off x="4867506" y="2111131"/>
            <a:ext cx="1036005" cy="646331"/>
          </a:xfrm>
          <a:prstGeom prst="rect">
            <a:avLst/>
          </a:prstGeom>
          <a:solidFill>
            <a:schemeClr val="accent3"/>
          </a:solidFill>
        </p:spPr>
        <p:txBody>
          <a:bodyPr wrap="square" rtlCol="0">
            <a:spAutoFit/>
          </a:bodyPr>
          <a:lstStyle/>
          <a:p>
            <a:r>
              <a:rPr lang="en-US" b="1" dirty="0" smtClean="0">
                <a:solidFill>
                  <a:schemeClr val="bg1"/>
                </a:solidFill>
              </a:rPr>
              <a:t>Income </a:t>
            </a:r>
            <a:br>
              <a:rPr lang="en-US" b="1" dirty="0" smtClean="0">
                <a:solidFill>
                  <a:schemeClr val="bg1"/>
                </a:solidFill>
              </a:rPr>
            </a:br>
            <a:r>
              <a:rPr lang="en-US" b="1" dirty="0" smtClean="0">
                <a:solidFill>
                  <a:schemeClr val="bg1"/>
                </a:solidFill>
              </a:rPr>
              <a:t>needed</a:t>
            </a:r>
            <a:endParaRPr lang="en-US" b="1" dirty="0">
              <a:solidFill>
                <a:schemeClr val="bg1"/>
              </a:solidFill>
            </a:endParaRPr>
          </a:p>
        </p:txBody>
      </p:sp>
      <p:cxnSp>
        <p:nvCxnSpPr>
          <p:cNvPr id="20" name="Straight Connector 19"/>
          <p:cNvCxnSpPr/>
          <p:nvPr/>
        </p:nvCxnSpPr>
        <p:spPr>
          <a:xfrm flipV="1">
            <a:off x="5992091" y="2134852"/>
            <a:ext cx="3427599" cy="622610"/>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004623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3" grpId="0"/>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606395" y="2174789"/>
            <a:ext cx="7017029" cy="1895347"/>
          </a:xfrm>
        </p:spPr>
        <p:txBody>
          <a:bodyPr>
            <a:normAutofit fontScale="90000"/>
          </a:bodyPr>
          <a:lstStyle/>
          <a:p>
            <a:r>
              <a:rPr lang="en-US" dirty="0"/>
              <a:t>Saving on your own for retirement matters because it may be the only way </a:t>
            </a:r>
            <a:r>
              <a:rPr lang="en-US" dirty="0" smtClean="0"/>
              <a:t>to </a:t>
            </a:r>
            <a:r>
              <a:rPr lang="en-US" dirty="0"/>
              <a:t>bridge the gap between </a:t>
            </a:r>
            <a:br>
              <a:rPr lang="en-US" dirty="0"/>
            </a:br>
            <a:r>
              <a:rPr lang="en-US" i="1" dirty="0">
                <a:solidFill>
                  <a:schemeClr val="accent2"/>
                </a:solidFill>
              </a:rPr>
              <a:t>what you have </a:t>
            </a:r>
            <a:r>
              <a:rPr lang="en-US" dirty="0"/>
              <a:t>and </a:t>
            </a:r>
            <a:r>
              <a:rPr lang="en-US" i="1" dirty="0">
                <a:solidFill>
                  <a:schemeClr val="accent2"/>
                </a:solidFill>
              </a:rPr>
              <a:t>what you need</a:t>
            </a:r>
            <a:r>
              <a:rPr lang="en-US" dirty="0" smtClean="0">
                <a:solidFill>
                  <a:schemeClr val="accent2"/>
                </a:solidFill>
              </a:rPr>
              <a:t>.</a:t>
            </a:r>
            <a:endParaRPr lang="en-US" dirty="0">
              <a:solidFill>
                <a:schemeClr val="accent2"/>
              </a:solidFill>
            </a:endParaRPr>
          </a:p>
        </p:txBody>
      </p:sp>
      <p:sp>
        <p:nvSpPr>
          <p:cNvPr id="5" name="Footer Placeholder 4"/>
          <p:cNvSpPr>
            <a:spLocks noGrp="1"/>
          </p:cNvSpPr>
          <p:nvPr>
            <p:ph type="ftr" sz="quarter" idx="3"/>
          </p:nvPr>
        </p:nvSpPr>
        <p:spPr/>
        <p:txBody>
          <a:bodyPr/>
          <a:lstStyle/>
          <a:p>
            <a:r>
              <a:rPr lang="en-US" dirty="0" smtClean="0"/>
              <a:t>99-00508-93</a:t>
            </a:r>
            <a:endParaRPr lang="en-US" dirty="0"/>
          </a:p>
        </p:txBody>
      </p:sp>
      <p:sp>
        <p:nvSpPr>
          <p:cNvPr id="6" name="Date Placeholder 5"/>
          <p:cNvSpPr>
            <a:spLocks noGrp="1"/>
          </p:cNvSpPr>
          <p:nvPr>
            <p:ph type="dt" sz="half" idx="2"/>
          </p:nvPr>
        </p:nvSpPr>
        <p:spPr/>
        <p:txBody>
          <a:bodyPr/>
          <a:lstStyle/>
          <a:p>
            <a:r>
              <a:rPr lang="en-US" dirty="0" smtClean="0"/>
              <a:t>2021/02/04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18</a:t>
            </a:fld>
            <a:endParaRPr lang="en-US" dirty="0"/>
          </a:p>
        </p:txBody>
      </p:sp>
    </p:spTree>
    <p:extLst>
      <p:ext uri="{BB962C8B-B14F-4D97-AF65-F5344CB8AC3E}">
        <p14:creationId xmlns:p14="http://schemas.microsoft.com/office/powerpoint/2010/main" val="39124678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can I save?</a:t>
            </a:r>
            <a:endParaRPr lang="en-US" dirty="0"/>
          </a:p>
        </p:txBody>
      </p:sp>
      <p:sp>
        <p:nvSpPr>
          <p:cNvPr id="17" name="Content Placeholder 16"/>
          <p:cNvSpPr>
            <a:spLocks noGrp="1"/>
          </p:cNvSpPr>
          <p:nvPr>
            <p:ph idx="1"/>
          </p:nvPr>
        </p:nvSpPr>
        <p:spPr/>
        <p:txBody>
          <a:bodyPr/>
          <a:lstStyle/>
          <a:p>
            <a:pPr marL="0" indent="0">
              <a:buNone/>
            </a:pPr>
            <a:r>
              <a:rPr lang="en-US" dirty="0">
                <a:solidFill>
                  <a:srgbClr val="F2F2F2">
                    <a:lumMod val="50000"/>
                  </a:srgbClr>
                </a:solidFill>
              </a:rPr>
              <a:t>Time: </a:t>
            </a:r>
            <a:r>
              <a:rPr lang="en-US" b="0" dirty="0" smtClean="0">
                <a:solidFill>
                  <a:srgbClr val="F2F2F2">
                    <a:lumMod val="50000"/>
                  </a:srgbClr>
                </a:solidFill>
              </a:rPr>
              <a:t>Your </a:t>
            </a:r>
            <a:r>
              <a:rPr lang="en-US" b="0" dirty="0">
                <a:solidFill>
                  <a:srgbClr val="F2F2F2">
                    <a:lumMod val="50000"/>
                  </a:srgbClr>
                </a:solidFill>
              </a:rPr>
              <a:t>most valuable asset. If you saved just $100 per paycheck, how much might you eventually accumulate? </a:t>
            </a:r>
            <a:r>
              <a:rPr lang="en-US" b="0" dirty="0">
                <a:solidFill>
                  <a:schemeClr val="accent2"/>
                </a:solidFill>
              </a:rPr>
              <a:t>It’s never too early – or too late – to start saving for retirement.</a:t>
            </a:r>
          </a:p>
          <a:p>
            <a:endParaRPr lang="en-US" dirty="0"/>
          </a:p>
        </p:txBody>
      </p:sp>
      <p:sp>
        <p:nvSpPr>
          <p:cNvPr id="4" name="Footer Placeholder 3"/>
          <p:cNvSpPr>
            <a:spLocks noGrp="1"/>
          </p:cNvSpPr>
          <p:nvPr>
            <p:ph type="ftr" sz="quarter" idx="3"/>
          </p:nvPr>
        </p:nvSpPr>
        <p:spPr/>
        <p:txBody>
          <a:bodyPr/>
          <a:lstStyle/>
          <a:p>
            <a:r>
              <a:rPr lang="en-US" dirty="0" smtClean="0"/>
              <a:t>38-10908-12</a:t>
            </a:r>
            <a:endParaRPr lang="en-US" dirty="0"/>
          </a:p>
        </p:txBody>
      </p:sp>
      <p:sp>
        <p:nvSpPr>
          <p:cNvPr id="5" name="Date Placeholder 4"/>
          <p:cNvSpPr>
            <a:spLocks noGrp="1"/>
          </p:cNvSpPr>
          <p:nvPr>
            <p:ph type="dt" sz="half" idx="2"/>
          </p:nvPr>
        </p:nvSpPr>
        <p:spPr/>
        <p:txBody>
          <a:bodyPr/>
          <a:lstStyle/>
          <a:p>
            <a:r>
              <a:rPr lang="en-US" dirty="0" smtClean="0"/>
              <a:t>2019/12/31</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19</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10" name="Rectangle 9"/>
          <p:cNvSpPr/>
          <p:nvPr/>
        </p:nvSpPr>
        <p:spPr>
          <a:xfrm>
            <a:off x="-10531" y="4949302"/>
            <a:ext cx="12192000" cy="182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904336" y="3190502"/>
            <a:ext cx="400110" cy="2222723"/>
          </a:xfrm>
          <a:prstGeom prst="rect">
            <a:avLst/>
          </a:prstGeom>
        </p:spPr>
        <p:txBody>
          <a:bodyPr vert="vert270" wrap="none">
            <a:spAutoFit/>
          </a:bodyPr>
          <a:lstStyle/>
          <a:p>
            <a:pPr algn="ctr"/>
            <a:r>
              <a:rPr lang="en-US" sz="1400" dirty="0">
                <a:solidFill>
                  <a:schemeClr val="accent6"/>
                </a:solidFill>
              </a:rPr>
              <a:t>Age to Begin Contributions</a:t>
            </a:r>
          </a:p>
        </p:txBody>
      </p:sp>
      <p:sp>
        <p:nvSpPr>
          <p:cNvPr id="12" name="Rectangle 11"/>
          <p:cNvSpPr/>
          <p:nvPr/>
        </p:nvSpPr>
        <p:spPr>
          <a:xfrm>
            <a:off x="3855469" y="5925136"/>
            <a:ext cx="1349793" cy="307777"/>
          </a:xfrm>
          <a:prstGeom prst="rect">
            <a:avLst/>
          </a:prstGeom>
        </p:spPr>
        <p:txBody>
          <a:bodyPr wrap="none">
            <a:spAutoFit/>
          </a:bodyPr>
          <a:lstStyle/>
          <a:p>
            <a:pPr algn="r"/>
            <a:r>
              <a:rPr lang="en-US" sz="1400" dirty="0" smtClean="0">
                <a:solidFill>
                  <a:schemeClr val="accent6"/>
                </a:solidFill>
              </a:rPr>
              <a:t>Account</a:t>
            </a:r>
            <a:r>
              <a:rPr lang="en-US" sz="1400" b="1" dirty="0" smtClean="0">
                <a:solidFill>
                  <a:schemeClr val="accent6"/>
                </a:solidFill>
              </a:rPr>
              <a:t> </a:t>
            </a:r>
            <a:r>
              <a:rPr lang="en-US" sz="1400" dirty="0" smtClean="0">
                <a:solidFill>
                  <a:schemeClr val="accent6"/>
                </a:solidFill>
              </a:rPr>
              <a:t>Value</a:t>
            </a:r>
            <a:endParaRPr lang="en-US" sz="1400" dirty="0">
              <a:solidFill>
                <a:schemeClr val="accent6"/>
              </a:solidFill>
            </a:endParaRPr>
          </a:p>
        </p:txBody>
      </p:sp>
      <p:sp>
        <p:nvSpPr>
          <p:cNvPr id="13" name="Text Box 9"/>
          <p:cNvSpPr txBox="1">
            <a:spLocks noChangeArrowheads="1"/>
          </p:cNvSpPr>
          <p:nvPr/>
        </p:nvSpPr>
        <p:spPr bwMode="auto">
          <a:xfrm>
            <a:off x="7989100" y="5547305"/>
            <a:ext cx="3364700" cy="954107"/>
          </a:xfrm>
          <a:prstGeom prst="rect">
            <a:avLst/>
          </a:prstGeom>
          <a:noFill/>
          <a:ln w="9525">
            <a:noFill/>
            <a:miter lim="800000"/>
            <a:headEnd/>
            <a:tailEnd/>
          </a:ln>
        </p:spPr>
        <p:txBody>
          <a:bodyPr wrap="square">
            <a:spAutoFit/>
          </a:bodyPr>
          <a:lstStyle/>
          <a:p>
            <a:r>
              <a:rPr lang="en-US" sz="800" dirty="0" smtClean="0">
                <a:solidFill>
                  <a:schemeClr val="bg2">
                    <a:lumMod val="50000"/>
                  </a:schemeClr>
                </a:solidFill>
              </a:rPr>
              <a:t>This illustration </a:t>
            </a:r>
            <a:r>
              <a:rPr lang="en-US" sz="800" dirty="0">
                <a:solidFill>
                  <a:schemeClr val="bg2">
                    <a:lumMod val="50000"/>
                  </a:schemeClr>
                </a:solidFill>
              </a:rPr>
              <a:t>does not take into account the effect of any state or federal taxes. The performance of the </a:t>
            </a:r>
            <a:r>
              <a:rPr lang="en-US" sz="800" dirty="0" smtClean="0">
                <a:solidFill>
                  <a:schemeClr val="bg2">
                    <a:lumMod val="50000"/>
                  </a:schemeClr>
                </a:solidFill>
              </a:rPr>
              <a:t>investment</a:t>
            </a:r>
            <a:r>
              <a:rPr lang="en-US" sz="800" dirty="0">
                <a:solidFill>
                  <a:schemeClr val="bg2">
                    <a:lumMod val="50000"/>
                  </a:schemeClr>
                </a:solidFill>
              </a:rPr>
              <a:t>, </a:t>
            </a:r>
            <a:r>
              <a:rPr lang="en-US" sz="800" dirty="0" smtClean="0">
                <a:solidFill>
                  <a:schemeClr val="bg2">
                    <a:lumMod val="50000"/>
                  </a:schemeClr>
                </a:solidFill>
              </a:rPr>
              <a:t>6%, </a:t>
            </a:r>
            <a:r>
              <a:rPr lang="en-US" sz="800" dirty="0">
                <a:solidFill>
                  <a:schemeClr val="bg2">
                    <a:lumMod val="50000"/>
                  </a:schemeClr>
                </a:solidFill>
              </a:rPr>
              <a:t>in the illustration is hypothetical and in </a:t>
            </a:r>
            <a:r>
              <a:rPr lang="en-US" sz="800" dirty="0" smtClean="0">
                <a:solidFill>
                  <a:schemeClr val="bg2">
                    <a:lumMod val="50000"/>
                  </a:schemeClr>
                </a:solidFill>
              </a:rPr>
              <a:t>no way </a:t>
            </a:r>
            <a:r>
              <a:rPr lang="en-US" sz="800" dirty="0">
                <a:solidFill>
                  <a:schemeClr val="bg2">
                    <a:lumMod val="50000"/>
                  </a:schemeClr>
                </a:solidFill>
              </a:rPr>
              <a:t>relates to the actual or expected performance of any investment. The results of an investment may differ substantially. Investing involves risk and there is no guarantee </a:t>
            </a:r>
            <a:r>
              <a:rPr lang="en-US" sz="800" dirty="0" smtClean="0">
                <a:solidFill>
                  <a:schemeClr val="bg2">
                    <a:lumMod val="50000"/>
                  </a:schemeClr>
                </a:solidFill>
              </a:rPr>
              <a:t>of investment </a:t>
            </a:r>
            <a:r>
              <a:rPr lang="en-US" sz="800" dirty="0">
                <a:solidFill>
                  <a:schemeClr val="bg2">
                    <a:lumMod val="50000"/>
                  </a:schemeClr>
                </a:solidFill>
              </a:rPr>
              <a:t>results</a:t>
            </a:r>
            <a:r>
              <a:rPr lang="en-US" sz="800" dirty="0" smtClean="0">
                <a:solidFill>
                  <a:schemeClr val="bg2">
                    <a:lumMod val="50000"/>
                  </a:schemeClr>
                </a:solidFill>
              </a:rPr>
              <a:t>. This illustration assumes $100 invested 20 times per year.</a:t>
            </a:r>
            <a:endParaRPr lang="en-US" sz="800" dirty="0">
              <a:solidFill>
                <a:schemeClr val="bg2">
                  <a:lumMod val="50000"/>
                </a:schemeClr>
              </a:solidFill>
              <a:latin typeface="+mj-lt"/>
            </a:endParaRPr>
          </a:p>
        </p:txBody>
      </p:sp>
      <p:graphicFrame>
        <p:nvGraphicFramePr>
          <p:cNvPr id="14" name="Chart 13"/>
          <p:cNvGraphicFramePr/>
          <p:nvPr>
            <p:extLst>
              <p:ext uri="{D42A27DB-BD31-4B8C-83A1-F6EECF244321}">
                <p14:modId xmlns:p14="http://schemas.microsoft.com/office/powerpoint/2010/main" val="108630819"/>
              </p:ext>
            </p:extLst>
          </p:nvPr>
        </p:nvGraphicFramePr>
        <p:xfrm>
          <a:off x="1215676" y="2831989"/>
          <a:ext cx="8670617" cy="31187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5822482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Start saving early.</a:t>
            </a:r>
            <a:endParaRPr lang="en-US" dirty="0"/>
          </a:p>
        </p:txBody>
      </p:sp>
      <p:sp>
        <p:nvSpPr>
          <p:cNvPr id="17" name="Content Placeholder 16"/>
          <p:cNvSpPr>
            <a:spLocks noGrp="1"/>
          </p:cNvSpPr>
          <p:nvPr>
            <p:ph idx="1"/>
          </p:nvPr>
        </p:nvSpPr>
        <p:spPr>
          <a:xfrm>
            <a:off x="626035" y="1836511"/>
            <a:ext cx="10727765" cy="4272354"/>
          </a:xfrm>
        </p:spPr>
        <p:txBody>
          <a:bodyPr/>
          <a:lstStyle/>
          <a:p>
            <a:pPr marL="0" indent="0">
              <a:buNone/>
            </a:pPr>
            <a:r>
              <a:rPr lang="en-US" dirty="0" smtClean="0">
                <a:solidFill>
                  <a:srgbClr val="F2F2F2">
                    <a:lumMod val="50000"/>
                  </a:srgbClr>
                </a:solidFill>
              </a:rPr>
              <a:t>Time: </a:t>
            </a:r>
            <a:r>
              <a:rPr lang="en-US" b="0" dirty="0" smtClean="0">
                <a:solidFill>
                  <a:srgbClr val="F2F2F2">
                    <a:lumMod val="50000"/>
                  </a:srgbClr>
                </a:solidFill>
              </a:rPr>
              <a:t>Your </a:t>
            </a:r>
            <a:r>
              <a:rPr lang="en-US" b="0" dirty="0">
                <a:solidFill>
                  <a:srgbClr val="F2F2F2">
                    <a:lumMod val="50000"/>
                  </a:srgbClr>
                </a:solidFill>
              </a:rPr>
              <a:t>biggest advantage in retirement saving</a:t>
            </a:r>
            <a:r>
              <a:rPr lang="en-US" b="0" dirty="0" smtClean="0">
                <a:solidFill>
                  <a:srgbClr val="F2F2F2">
                    <a:lumMod val="50000"/>
                  </a:srgbClr>
                </a:solidFill>
              </a:rPr>
              <a:t>.</a:t>
            </a:r>
            <a:r>
              <a:rPr lang="en-US" b="0" dirty="0">
                <a:solidFill>
                  <a:srgbClr val="F2F2F2">
                    <a:lumMod val="50000"/>
                  </a:srgbClr>
                </a:solidFill>
              </a:rPr>
              <a:t> </a:t>
            </a:r>
            <a:endParaRPr lang="en-US" dirty="0"/>
          </a:p>
        </p:txBody>
      </p:sp>
      <p:sp>
        <p:nvSpPr>
          <p:cNvPr id="4" name="Footer Placeholder 3"/>
          <p:cNvSpPr>
            <a:spLocks noGrp="1"/>
          </p:cNvSpPr>
          <p:nvPr>
            <p:ph type="ftr" sz="quarter" idx="3"/>
          </p:nvPr>
        </p:nvSpPr>
        <p:spPr/>
        <p:txBody>
          <a:bodyPr/>
          <a:lstStyle/>
          <a:p>
            <a:r>
              <a:rPr lang="en-US" dirty="0" smtClean="0"/>
              <a:t>22-79940-08</a:t>
            </a:r>
            <a:endParaRPr lang="en-US" dirty="0"/>
          </a:p>
        </p:txBody>
      </p:sp>
      <p:sp>
        <p:nvSpPr>
          <p:cNvPr id="5" name="Date Placeholder 4"/>
          <p:cNvSpPr>
            <a:spLocks noGrp="1"/>
          </p:cNvSpPr>
          <p:nvPr>
            <p:ph type="dt" sz="half" idx="2"/>
          </p:nvPr>
        </p:nvSpPr>
        <p:spPr/>
        <p:txBody>
          <a:bodyPr/>
          <a:lstStyle/>
          <a:p>
            <a:r>
              <a:rPr lang="en-US" dirty="0" smtClean="0"/>
              <a:t>2020/12/08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20</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10" name="Text Box 9"/>
          <p:cNvSpPr txBox="1">
            <a:spLocks noChangeArrowheads="1"/>
          </p:cNvSpPr>
          <p:nvPr/>
        </p:nvSpPr>
        <p:spPr bwMode="auto">
          <a:xfrm>
            <a:off x="6671996" y="5787745"/>
            <a:ext cx="5246735" cy="1015663"/>
          </a:xfrm>
          <a:prstGeom prst="rect">
            <a:avLst/>
          </a:prstGeom>
          <a:noFill/>
          <a:ln w="9525">
            <a:noFill/>
            <a:miter lim="800000"/>
            <a:headEnd/>
            <a:tailEnd/>
          </a:ln>
        </p:spPr>
        <p:txBody>
          <a:bodyPr wrap="square">
            <a:spAutoFit/>
          </a:bodyPr>
          <a:lstStyle/>
          <a:p>
            <a:r>
              <a:rPr lang="en-US" sz="1000" dirty="0">
                <a:solidFill>
                  <a:schemeClr val="bg2">
                    <a:lumMod val="50000"/>
                  </a:schemeClr>
                </a:solidFill>
              </a:rPr>
              <a:t>This hypothetical demonstration assumes an 6% annual effective rate of return with ongoing contributions into a tax-deferred retirement account, and </a:t>
            </a:r>
            <a:r>
              <a:rPr lang="en-US" sz="1000" dirty="0" smtClean="0">
                <a:solidFill>
                  <a:schemeClr val="bg2">
                    <a:lumMod val="50000"/>
                  </a:schemeClr>
                </a:solidFill>
              </a:rPr>
              <a:t>20 </a:t>
            </a:r>
            <a:r>
              <a:rPr lang="en-US" sz="1000" dirty="0">
                <a:solidFill>
                  <a:schemeClr val="bg2">
                    <a:lumMod val="50000"/>
                  </a:schemeClr>
                </a:solidFill>
              </a:rPr>
              <a:t>pay periods per year. The above demonstration does not take into account the effect of any state or federal taxes. The performance of the investment is hypothetical and in no way relates to the actual or expected performance of any investment. The results of an investment may differ substantially. Investing involves risk and there is no guarantee of investment results.</a:t>
            </a:r>
            <a:endParaRPr lang="en-US" sz="1000" dirty="0">
              <a:solidFill>
                <a:schemeClr val="bg2">
                  <a:lumMod val="50000"/>
                </a:schemeClr>
              </a:solidFill>
              <a:latin typeface="+mj-lt"/>
            </a:endParaRPr>
          </a:p>
        </p:txBody>
      </p:sp>
      <p:sp>
        <p:nvSpPr>
          <p:cNvPr id="12" name="Rectangle 11"/>
          <p:cNvSpPr/>
          <p:nvPr/>
        </p:nvSpPr>
        <p:spPr>
          <a:xfrm>
            <a:off x="4819471" y="5415244"/>
            <a:ext cx="1857434" cy="276999"/>
          </a:xfrm>
          <a:prstGeom prst="rect">
            <a:avLst/>
          </a:prstGeom>
        </p:spPr>
        <p:txBody>
          <a:bodyPr wrap="square">
            <a:spAutoFit/>
          </a:bodyPr>
          <a:lstStyle/>
          <a:p>
            <a:pPr algn="ctr"/>
            <a:r>
              <a:rPr lang="en-US" sz="1200" b="1" dirty="0">
                <a:solidFill>
                  <a:schemeClr val="tx2"/>
                </a:solidFill>
              </a:rPr>
              <a:t>Years to </a:t>
            </a:r>
            <a:r>
              <a:rPr lang="en-US" sz="1200" b="1" dirty="0" smtClean="0">
                <a:solidFill>
                  <a:schemeClr val="tx2"/>
                </a:solidFill>
              </a:rPr>
              <a:t>Retirement</a:t>
            </a:r>
            <a:endParaRPr lang="en-US" sz="1200" b="1" dirty="0">
              <a:solidFill>
                <a:schemeClr val="tx2"/>
              </a:solidFill>
            </a:endParaRPr>
          </a:p>
        </p:txBody>
      </p:sp>
      <p:sp>
        <p:nvSpPr>
          <p:cNvPr id="13" name="Rectangle 12"/>
          <p:cNvSpPr/>
          <p:nvPr/>
        </p:nvSpPr>
        <p:spPr>
          <a:xfrm>
            <a:off x="9997423" y="2194395"/>
            <a:ext cx="1554083" cy="461665"/>
          </a:xfrm>
          <a:prstGeom prst="rect">
            <a:avLst/>
          </a:prstGeom>
        </p:spPr>
        <p:txBody>
          <a:bodyPr wrap="square">
            <a:spAutoFit/>
          </a:bodyPr>
          <a:lstStyle/>
          <a:p>
            <a:pPr algn="ctr"/>
            <a:r>
              <a:rPr lang="en-US" sz="1200" b="1" dirty="0" smtClean="0">
                <a:solidFill>
                  <a:schemeClr val="tx2"/>
                </a:solidFill>
              </a:rPr>
              <a:t>Contribution Per </a:t>
            </a:r>
            <a:br>
              <a:rPr lang="en-US" sz="1200" b="1" dirty="0" smtClean="0">
                <a:solidFill>
                  <a:schemeClr val="tx2"/>
                </a:solidFill>
              </a:rPr>
            </a:br>
            <a:r>
              <a:rPr lang="en-US" sz="1200" b="1" dirty="0" smtClean="0">
                <a:solidFill>
                  <a:schemeClr val="tx2"/>
                </a:solidFill>
              </a:rPr>
              <a:t>Pay Period</a:t>
            </a:r>
            <a:endParaRPr lang="en-US" sz="1200" b="1" dirty="0">
              <a:solidFill>
                <a:schemeClr val="tx2"/>
              </a:solidFill>
            </a:endParaRPr>
          </a:p>
        </p:txBody>
      </p:sp>
      <p:graphicFrame>
        <p:nvGraphicFramePr>
          <p:cNvPr id="14" name="Chart 13"/>
          <p:cNvGraphicFramePr/>
          <p:nvPr>
            <p:extLst/>
          </p:nvPr>
        </p:nvGraphicFramePr>
        <p:xfrm>
          <a:off x="838200" y="2462353"/>
          <a:ext cx="10399295" cy="29157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466913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basics of tax-deferred saving</a:t>
            </a:r>
            <a:endParaRPr lang="en-US" dirty="0"/>
          </a:p>
        </p:txBody>
      </p:sp>
      <p:sp>
        <p:nvSpPr>
          <p:cNvPr id="8" name="Content Placeholder 7"/>
          <p:cNvSpPr>
            <a:spLocks noGrp="1"/>
          </p:cNvSpPr>
          <p:nvPr>
            <p:ph idx="1"/>
          </p:nvPr>
        </p:nvSpPr>
        <p:spPr/>
        <p:txBody>
          <a:bodyPr/>
          <a:lstStyle/>
          <a:p>
            <a:r>
              <a:rPr lang="en-US" b="0" dirty="0" smtClean="0"/>
              <a:t>Tax-deferred saving is available in a 403(b), 457 or IRA</a:t>
            </a:r>
          </a:p>
          <a:p>
            <a:r>
              <a:rPr lang="en-US" b="0" dirty="0" smtClean="0"/>
              <a:t>Save pretax now, pay taxes on withdrawal at retirement</a:t>
            </a:r>
          </a:p>
          <a:p>
            <a:r>
              <a:rPr lang="en-US" b="0" dirty="0" smtClean="0"/>
              <a:t>Depending on tax brackets, it might be like getting as much as 24% extra </a:t>
            </a:r>
            <a:br>
              <a:rPr lang="en-US" b="0" dirty="0" smtClean="0"/>
            </a:br>
            <a:r>
              <a:rPr lang="en-US" b="0" dirty="0" smtClean="0"/>
              <a:t>for every dollar you save!</a:t>
            </a:r>
            <a:endParaRPr lang="en-US" b="0"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21</a:t>
            </a:fld>
            <a:endParaRPr lang="en-US" dirty="0"/>
          </a:p>
        </p:txBody>
      </p:sp>
      <p:sp>
        <p:nvSpPr>
          <p:cNvPr id="7" name="Text Placeholder 6"/>
          <p:cNvSpPr>
            <a:spLocks noGrp="1"/>
          </p:cNvSpPr>
          <p:nvPr>
            <p:ph type="body" sz="quarter" idx="10"/>
          </p:nvPr>
        </p:nvSpPr>
        <p:spPr/>
        <p:txBody>
          <a:bodyPr/>
          <a:lstStyle/>
          <a:p>
            <a:r>
              <a:rPr lang="en-US" smtClean="0"/>
              <a:t>WHY IT MATTERS</a:t>
            </a:r>
            <a:endParaRPr lang="en-US" dirty="0"/>
          </a:p>
        </p:txBody>
      </p:sp>
      <p:sp>
        <p:nvSpPr>
          <p:cNvPr id="25" name="TextBox 24"/>
          <p:cNvSpPr txBox="1"/>
          <p:nvPr/>
        </p:nvSpPr>
        <p:spPr>
          <a:xfrm>
            <a:off x="2087238" y="5499110"/>
            <a:ext cx="2132315" cy="246221"/>
          </a:xfrm>
          <a:prstGeom prst="rect">
            <a:avLst/>
          </a:prstGeom>
          <a:noFill/>
        </p:spPr>
        <p:txBody>
          <a:bodyPr wrap="none" rtlCol="0">
            <a:spAutoFit/>
          </a:bodyPr>
          <a:lstStyle/>
          <a:p>
            <a:r>
              <a:rPr lang="en-US" sz="1000" dirty="0" smtClean="0">
                <a:solidFill>
                  <a:schemeClr val="accent6"/>
                </a:solidFill>
              </a:rPr>
              <a:t>Assumes a federal tax rate of 24%</a:t>
            </a:r>
            <a:endParaRPr lang="en-US" sz="1000" dirty="0">
              <a:solidFill>
                <a:schemeClr val="accent6"/>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1051501224"/>
              </p:ext>
            </p:extLst>
          </p:nvPr>
        </p:nvGraphicFramePr>
        <p:xfrm>
          <a:off x="2141817" y="3749652"/>
          <a:ext cx="7696200" cy="1643032"/>
        </p:xfrm>
        <a:graphic>
          <a:graphicData uri="http://schemas.openxmlformats.org/drawingml/2006/table">
            <a:tbl>
              <a:tblPr firstRow="1" bandRow="1">
                <a:tableStyleId>{073A0DAA-6AF3-43AB-8588-CEC1D06C72B9}</a:tableStyleId>
              </a:tblPr>
              <a:tblGrid>
                <a:gridCol w="1176270">
                  <a:extLst>
                    <a:ext uri="{9D8B030D-6E8A-4147-A177-3AD203B41FA5}">
                      <a16:colId xmlns:a16="http://schemas.microsoft.com/office/drawing/2014/main" val="20000"/>
                    </a:ext>
                  </a:extLst>
                </a:gridCol>
                <a:gridCol w="1497068">
                  <a:extLst>
                    <a:ext uri="{9D8B030D-6E8A-4147-A177-3AD203B41FA5}">
                      <a16:colId xmlns:a16="http://schemas.microsoft.com/office/drawing/2014/main" val="20001"/>
                    </a:ext>
                  </a:extLst>
                </a:gridCol>
                <a:gridCol w="2176322">
                  <a:extLst>
                    <a:ext uri="{9D8B030D-6E8A-4147-A177-3AD203B41FA5}">
                      <a16:colId xmlns:a16="http://schemas.microsoft.com/office/drawing/2014/main" val="20002"/>
                    </a:ext>
                  </a:extLst>
                </a:gridCol>
                <a:gridCol w="1265128">
                  <a:extLst>
                    <a:ext uri="{9D8B030D-6E8A-4147-A177-3AD203B41FA5}">
                      <a16:colId xmlns:a16="http://schemas.microsoft.com/office/drawing/2014/main" val="20003"/>
                    </a:ext>
                  </a:extLst>
                </a:gridCol>
                <a:gridCol w="1581412">
                  <a:extLst>
                    <a:ext uri="{9D8B030D-6E8A-4147-A177-3AD203B41FA5}">
                      <a16:colId xmlns:a16="http://schemas.microsoft.com/office/drawing/2014/main" val="20004"/>
                    </a:ext>
                  </a:extLst>
                </a:gridCol>
              </a:tblGrid>
              <a:tr h="616090">
                <a:tc>
                  <a:txBody>
                    <a:bodyPr/>
                    <a:lstStyle/>
                    <a:p>
                      <a:pPr algn="r"/>
                      <a:r>
                        <a:rPr lang="en-US" sz="1600" dirty="0" smtClean="0">
                          <a:solidFill>
                            <a:schemeClr val="bg1"/>
                          </a:solidFill>
                        </a:rPr>
                        <a:t>Acct. type</a:t>
                      </a:r>
                      <a:endParaRPr lang="en-US" sz="1600" b="0" dirty="0">
                        <a:solidFill>
                          <a:schemeClr val="bg1"/>
                        </a:solidFill>
                      </a:endParaRPr>
                    </a:p>
                  </a:txBody>
                  <a:tcPr/>
                </a:tc>
                <a:tc>
                  <a:txBody>
                    <a:bodyPr/>
                    <a:lstStyle/>
                    <a:p>
                      <a:pPr algn="r"/>
                      <a:r>
                        <a:rPr lang="en-US" sz="1600" dirty="0" smtClean="0">
                          <a:solidFill>
                            <a:schemeClr val="bg1"/>
                          </a:solidFill>
                        </a:rPr>
                        <a:t>Annual</a:t>
                      </a:r>
                      <a:r>
                        <a:rPr lang="en-US" sz="1600" baseline="0" dirty="0" smtClean="0">
                          <a:solidFill>
                            <a:schemeClr val="bg1"/>
                          </a:solidFill>
                        </a:rPr>
                        <a:t> Limit </a:t>
                      </a:r>
                      <a:endParaRPr lang="en-US" sz="1600" b="0" dirty="0">
                        <a:solidFill>
                          <a:schemeClr val="bg1"/>
                        </a:solidFill>
                      </a:endParaRPr>
                    </a:p>
                  </a:txBody>
                  <a:tcPr/>
                </a:tc>
                <a:tc>
                  <a:txBody>
                    <a:bodyPr/>
                    <a:lstStyle/>
                    <a:p>
                      <a:pPr algn="r"/>
                      <a:r>
                        <a:rPr lang="en-US" sz="1600" dirty="0" smtClean="0">
                          <a:solidFill>
                            <a:schemeClr val="bg1"/>
                          </a:solidFill>
                        </a:rPr>
                        <a:t>Annual  age 50 “Catch-up”</a:t>
                      </a:r>
                      <a:endParaRPr lang="en-US" sz="1600" b="0" dirty="0">
                        <a:solidFill>
                          <a:schemeClr val="bg1"/>
                        </a:solidFill>
                      </a:endParaRPr>
                    </a:p>
                  </a:txBody>
                  <a:tcPr/>
                </a:tc>
                <a:tc>
                  <a:txBody>
                    <a:bodyPr/>
                    <a:lstStyle/>
                    <a:p>
                      <a:pPr algn="r"/>
                      <a:r>
                        <a:rPr lang="en-US" sz="1600" dirty="0" smtClean="0">
                          <a:solidFill>
                            <a:schemeClr val="bg1"/>
                          </a:solidFill>
                        </a:rPr>
                        <a:t>Total</a:t>
                      </a:r>
                      <a:endParaRPr lang="en-US" sz="1600" b="0" dirty="0">
                        <a:solidFill>
                          <a:schemeClr val="bg1"/>
                        </a:solidFill>
                      </a:endParaRPr>
                    </a:p>
                  </a:txBody>
                  <a:tcPr/>
                </a:tc>
                <a:tc>
                  <a:txBody>
                    <a:bodyPr/>
                    <a:lstStyle/>
                    <a:p>
                      <a:pPr algn="r"/>
                      <a:r>
                        <a:rPr lang="en-US" sz="1600" dirty="0" smtClean="0">
                          <a:solidFill>
                            <a:schemeClr val="bg1"/>
                          </a:solidFill>
                        </a:rPr>
                        <a:t>Potential tax savings</a:t>
                      </a:r>
                      <a:endParaRPr lang="en-US" sz="1600" b="0" dirty="0">
                        <a:solidFill>
                          <a:schemeClr val="bg1"/>
                        </a:solidFill>
                      </a:endParaRPr>
                    </a:p>
                  </a:txBody>
                  <a:tcPr/>
                </a:tc>
                <a:extLst>
                  <a:ext uri="{0D108BD9-81ED-4DB2-BD59-A6C34878D82A}">
                    <a16:rowId xmlns:a16="http://schemas.microsoft.com/office/drawing/2014/main" val="10000"/>
                  </a:ext>
                </a:extLst>
              </a:tr>
              <a:tr h="342314">
                <a:tc>
                  <a:txBody>
                    <a:bodyPr/>
                    <a:lstStyle/>
                    <a:p>
                      <a:r>
                        <a:rPr lang="en-US" sz="1600" dirty="0" smtClean="0">
                          <a:solidFill>
                            <a:schemeClr val="tx2"/>
                          </a:solidFill>
                        </a:rPr>
                        <a:t>403(b)</a:t>
                      </a:r>
                      <a:endParaRPr lang="en-US" sz="1600" dirty="0">
                        <a:solidFill>
                          <a:schemeClr val="tx2"/>
                        </a:solidFill>
                      </a:endParaRPr>
                    </a:p>
                  </a:txBody>
                  <a:tcPr/>
                </a:tc>
                <a:tc>
                  <a:txBody>
                    <a:bodyPr/>
                    <a:lstStyle/>
                    <a:p>
                      <a:pPr algn="r"/>
                      <a:r>
                        <a:rPr lang="en-US" sz="1600" dirty="0" smtClean="0">
                          <a:solidFill>
                            <a:schemeClr val="tx2"/>
                          </a:solidFill>
                        </a:rPr>
                        <a:t>$19,500</a:t>
                      </a:r>
                      <a:endParaRPr lang="en-US" sz="1600" dirty="0">
                        <a:solidFill>
                          <a:schemeClr val="tx2"/>
                        </a:solidFill>
                      </a:endParaRPr>
                    </a:p>
                  </a:txBody>
                  <a:tcPr/>
                </a:tc>
                <a:tc>
                  <a:txBody>
                    <a:bodyPr/>
                    <a:lstStyle/>
                    <a:p>
                      <a:pPr algn="r"/>
                      <a:r>
                        <a:rPr lang="en-US" sz="1600" dirty="0" smtClean="0">
                          <a:solidFill>
                            <a:schemeClr val="tx2"/>
                          </a:solidFill>
                        </a:rPr>
                        <a:t>$6,500</a:t>
                      </a:r>
                      <a:endParaRPr lang="en-US" sz="1600" dirty="0">
                        <a:solidFill>
                          <a:schemeClr val="tx2"/>
                        </a:solidFill>
                      </a:endParaRPr>
                    </a:p>
                  </a:txBody>
                  <a:tcPr/>
                </a:tc>
                <a:tc>
                  <a:txBody>
                    <a:bodyPr/>
                    <a:lstStyle/>
                    <a:p>
                      <a:pPr algn="r"/>
                      <a:r>
                        <a:rPr lang="en-US" sz="1600" dirty="0" smtClean="0">
                          <a:solidFill>
                            <a:schemeClr val="tx2"/>
                          </a:solidFill>
                        </a:rPr>
                        <a:t>$26,000</a:t>
                      </a:r>
                      <a:endParaRPr lang="en-US" sz="1600" dirty="0">
                        <a:solidFill>
                          <a:schemeClr val="tx2"/>
                        </a:solidFill>
                      </a:endParaRPr>
                    </a:p>
                  </a:txBody>
                  <a:tcPr/>
                </a:tc>
                <a:tc>
                  <a:txBody>
                    <a:bodyPr/>
                    <a:lstStyle/>
                    <a:p>
                      <a:pPr algn="r"/>
                      <a:r>
                        <a:rPr lang="en-US" sz="1600" dirty="0" smtClean="0">
                          <a:solidFill>
                            <a:schemeClr val="tx2"/>
                          </a:solidFill>
                        </a:rPr>
                        <a:t>$6,240</a:t>
                      </a:r>
                      <a:endParaRPr lang="en-US" sz="1600" b="1" dirty="0">
                        <a:solidFill>
                          <a:schemeClr val="tx2"/>
                        </a:solidFill>
                      </a:endParaRPr>
                    </a:p>
                  </a:txBody>
                  <a:tcPr/>
                </a:tc>
                <a:extLst>
                  <a:ext uri="{0D108BD9-81ED-4DB2-BD59-A6C34878D82A}">
                    <a16:rowId xmlns:a16="http://schemas.microsoft.com/office/drawing/2014/main" val="10001"/>
                  </a:ext>
                </a:extLst>
              </a:tr>
              <a:tr h="342314">
                <a:tc>
                  <a:txBody>
                    <a:bodyPr/>
                    <a:lstStyle/>
                    <a:p>
                      <a:r>
                        <a:rPr lang="en-US" sz="1600" dirty="0" smtClean="0">
                          <a:solidFill>
                            <a:schemeClr val="tx2"/>
                          </a:solidFill>
                        </a:rPr>
                        <a:t>457</a:t>
                      </a:r>
                      <a:endParaRPr lang="en-US" sz="1600" dirty="0">
                        <a:solidFill>
                          <a:schemeClr val="tx2"/>
                        </a:solidFill>
                      </a:endParaRPr>
                    </a:p>
                  </a:txBody>
                  <a:tcPr/>
                </a:tc>
                <a:tc>
                  <a:txBody>
                    <a:bodyPr/>
                    <a:lstStyle/>
                    <a:p>
                      <a:pPr algn="r"/>
                      <a:r>
                        <a:rPr lang="en-US" sz="1600" dirty="0" smtClean="0">
                          <a:solidFill>
                            <a:schemeClr val="tx2"/>
                          </a:solidFill>
                        </a:rPr>
                        <a:t>$19,500</a:t>
                      </a:r>
                      <a:endParaRPr lang="en-US" sz="1600" dirty="0">
                        <a:solidFill>
                          <a:schemeClr val="tx2"/>
                        </a:solidFill>
                      </a:endParaRPr>
                    </a:p>
                  </a:txBody>
                  <a:tcPr/>
                </a:tc>
                <a:tc>
                  <a:txBody>
                    <a:bodyPr/>
                    <a:lstStyle/>
                    <a:p>
                      <a:pPr algn="r"/>
                      <a:r>
                        <a:rPr lang="en-US" sz="1600" dirty="0" smtClean="0">
                          <a:solidFill>
                            <a:schemeClr val="tx2"/>
                          </a:solidFill>
                        </a:rPr>
                        <a:t>$6,500</a:t>
                      </a:r>
                      <a:endParaRPr lang="en-US" sz="1600" dirty="0">
                        <a:solidFill>
                          <a:schemeClr val="tx2"/>
                        </a:solidFill>
                      </a:endParaRPr>
                    </a:p>
                  </a:txBody>
                  <a:tcPr/>
                </a:tc>
                <a:tc>
                  <a:txBody>
                    <a:bodyPr/>
                    <a:lstStyle/>
                    <a:p>
                      <a:pPr algn="r"/>
                      <a:r>
                        <a:rPr lang="en-US" sz="1600" dirty="0" smtClean="0">
                          <a:solidFill>
                            <a:schemeClr val="tx2"/>
                          </a:solidFill>
                        </a:rPr>
                        <a:t>$26,000</a:t>
                      </a:r>
                      <a:endParaRPr lang="en-US" sz="1600" dirty="0">
                        <a:solidFill>
                          <a:schemeClr val="tx2"/>
                        </a:solidFill>
                      </a:endParaRPr>
                    </a:p>
                  </a:txBody>
                  <a:tcPr/>
                </a:tc>
                <a:tc>
                  <a:txBody>
                    <a:bodyPr/>
                    <a:lstStyle/>
                    <a:p>
                      <a:pPr algn="r"/>
                      <a:r>
                        <a:rPr lang="en-US" sz="1600" dirty="0" smtClean="0">
                          <a:solidFill>
                            <a:schemeClr val="tx2"/>
                          </a:solidFill>
                        </a:rPr>
                        <a:t>$6,240</a:t>
                      </a:r>
                      <a:endParaRPr lang="en-US" sz="1600" b="1" dirty="0">
                        <a:solidFill>
                          <a:schemeClr val="tx2"/>
                        </a:solidFill>
                      </a:endParaRPr>
                    </a:p>
                  </a:txBody>
                  <a:tcPr/>
                </a:tc>
                <a:extLst>
                  <a:ext uri="{0D108BD9-81ED-4DB2-BD59-A6C34878D82A}">
                    <a16:rowId xmlns:a16="http://schemas.microsoft.com/office/drawing/2014/main" val="10002"/>
                  </a:ext>
                </a:extLst>
              </a:tr>
              <a:tr h="342314">
                <a:tc>
                  <a:txBody>
                    <a:bodyPr/>
                    <a:lstStyle/>
                    <a:p>
                      <a:r>
                        <a:rPr lang="en-US" sz="1600" dirty="0" smtClean="0">
                          <a:solidFill>
                            <a:schemeClr val="tx2"/>
                          </a:solidFill>
                        </a:rPr>
                        <a:t>IRA</a:t>
                      </a:r>
                      <a:endParaRPr lang="en-US" sz="1600" dirty="0">
                        <a:solidFill>
                          <a:schemeClr val="tx2"/>
                        </a:solidFill>
                      </a:endParaRPr>
                    </a:p>
                  </a:txBody>
                  <a:tcPr/>
                </a:tc>
                <a:tc>
                  <a:txBody>
                    <a:bodyPr/>
                    <a:lstStyle/>
                    <a:p>
                      <a:pPr algn="r"/>
                      <a:r>
                        <a:rPr lang="en-US" sz="1600" dirty="0" smtClean="0">
                          <a:solidFill>
                            <a:schemeClr val="tx2"/>
                          </a:solidFill>
                        </a:rPr>
                        <a:t>$6,000</a:t>
                      </a:r>
                      <a:endParaRPr lang="en-US" sz="1600" dirty="0">
                        <a:solidFill>
                          <a:schemeClr val="tx2"/>
                        </a:solidFill>
                      </a:endParaRPr>
                    </a:p>
                  </a:txBody>
                  <a:tcPr/>
                </a:tc>
                <a:tc>
                  <a:txBody>
                    <a:bodyPr/>
                    <a:lstStyle/>
                    <a:p>
                      <a:pPr algn="r"/>
                      <a:r>
                        <a:rPr lang="en-US" sz="1600" dirty="0" smtClean="0">
                          <a:solidFill>
                            <a:schemeClr val="tx2"/>
                          </a:solidFill>
                        </a:rPr>
                        <a:t>$1,000</a:t>
                      </a:r>
                      <a:endParaRPr lang="en-US" sz="1600" dirty="0">
                        <a:solidFill>
                          <a:schemeClr val="tx2"/>
                        </a:solidFill>
                      </a:endParaRPr>
                    </a:p>
                  </a:txBody>
                  <a:tcPr/>
                </a:tc>
                <a:tc>
                  <a:txBody>
                    <a:bodyPr/>
                    <a:lstStyle/>
                    <a:p>
                      <a:pPr algn="r"/>
                      <a:r>
                        <a:rPr lang="en-US" sz="1600" dirty="0" smtClean="0">
                          <a:solidFill>
                            <a:schemeClr val="tx2"/>
                          </a:solidFill>
                        </a:rPr>
                        <a:t>$7,000</a:t>
                      </a:r>
                      <a:endParaRPr lang="en-US" sz="1600" dirty="0">
                        <a:solidFill>
                          <a:schemeClr val="tx2"/>
                        </a:solidFill>
                      </a:endParaRPr>
                    </a:p>
                  </a:txBody>
                  <a:tcPr/>
                </a:tc>
                <a:tc>
                  <a:txBody>
                    <a:bodyPr/>
                    <a:lstStyle/>
                    <a:p>
                      <a:pPr algn="r"/>
                      <a:r>
                        <a:rPr lang="en-US" sz="1600" dirty="0" smtClean="0">
                          <a:solidFill>
                            <a:schemeClr val="tx2"/>
                          </a:solidFill>
                        </a:rPr>
                        <a:t>$1,680</a:t>
                      </a:r>
                      <a:endParaRPr lang="en-US" sz="1600" b="1" dirty="0">
                        <a:solidFill>
                          <a:schemeClr val="tx2"/>
                        </a:solidFill>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4530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smtClean="0"/>
              <a:t>How to Take Action</a:t>
            </a:r>
            <a:endParaRPr lang="en-US" dirty="0"/>
          </a:p>
        </p:txBody>
      </p:sp>
      <p:sp>
        <p:nvSpPr>
          <p:cNvPr id="5" name="Footer Placeholder 4"/>
          <p:cNvSpPr>
            <a:spLocks noGrp="1"/>
          </p:cNvSpPr>
          <p:nvPr>
            <p:ph type="ftr" sz="quarter" idx="3"/>
          </p:nvPr>
        </p:nvSpPr>
        <p:spPr/>
        <p:txBody>
          <a:bodyPr/>
          <a:lstStyle/>
          <a:p>
            <a:r>
              <a:rPr lang="en-US" dirty="0" smtClean="0"/>
              <a:t>99-00508-93</a:t>
            </a:r>
            <a:endParaRPr lang="en-US" dirty="0"/>
          </a:p>
        </p:txBody>
      </p:sp>
      <p:sp>
        <p:nvSpPr>
          <p:cNvPr id="6" name="Date Placeholder 5"/>
          <p:cNvSpPr>
            <a:spLocks noGrp="1"/>
          </p:cNvSpPr>
          <p:nvPr>
            <p:ph type="dt" sz="half" idx="2"/>
          </p:nvPr>
        </p:nvSpPr>
        <p:spPr/>
        <p:txBody>
          <a:bodyPr/>
          <a:lstStyle/>
          <a:p>
            <a:r>
              <a:rPr lang="en-US" dirty="0" smtClean="0"/>
              <a:t>2021/02/04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22</a:t>
            </a:fld>
            <a:endParaRPr lang="en-US" dirty="0"/>
          </a:p>
        </p:txBody>
      </p:sp>
    </p:spTree>
    <p:extLst>
      <p:ext uri="{BB962C8B-B14F-4D97-AF65-F5344CB8AC3E}">
        <p14:creationId xmlns:p14="http://schemas.microsoft.com/office/powerpoint/2010/main" val="12739667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Early Career (working &lt; 10 years)</a:t>
            </a:r>
            <a:endParaRPr lang="en-US" dirty="0"/>
          </a:p>
        </p:txBody>
      </p:sp>
      <p:sp>
        <p:nvSpPr>
          <p:cNvPr id="7" name="Content Placeholder 6"/>
          <p:cNvSpPr>
            <a:spLocks noGrp="1"/>
          </p:cNvSpPr>
          <p:nvPr>
            <p:ph idx="1"/>
          </p:nvPr>
        </p:nvSpPr>
        <p:spPr>
          <a:xfrm>
            <a:off x="626036" y="1825625"/>
            <a:ext cx="5921909" cy="4272355"/>
          </a:xfrm>
        </p:spPr>
        <p:txBody>
          <a:bodyPr/>
          <a:lstStyle/>
          <a:p>
            <a:pPr marL="0" indent="0">
              <a:buNone/>
            </a:pPr>
            <a:r>
              <a:rPr lang="en-US" dirty="0" smtClean="0">
                <a:solidFill>
                  <a:schemeClr val="accent2"/>
                </a:solidFill>
                <a:latin typeface="+mn-lt"/>
              </a:rPr>
              <a:t>TIME – YOUR MOST VALUABLE ASSET</a:t>
            </a:r>
          </a:p>
          <a:p>
            <a:r>
              <a:rPr lang="en-US" b="0" dirty="0" smtClean="0"/>
              <a:t>Put retirement savings first; contribute money each and every pay period</a:t>
            </a:r>
            <a:br>
              <a:rPr lang="en-US" b="0" dirty="0" smtClean="0"/>
            </a:br>
            <a:endParaRPr lang="en-US" b="0" dirty="0" smtClean="0"/>
          </a:p>
          <a:p>
            <a:r>
              <a:rPr lang="en-US" b="0" dirty="0" smtClean="0"/>
              <a:t>Homes, cars and even college tuition can all be financed with loans – retirement can’t</a:t>
            </a:r>
            <a:br>
              <a:rPr lang="en-US" b="0" dirty="0" smtClean="0"/>
            </a:br>
            <a:endParaRPr lang="en-US" b="0" dirty="0" smtClean="0"/>
          </a:p>
          <a:p>
            <a:r>
              <a:rPr lang="en-US" b="0" dirty="0" smtClean="0"/>
              <a:t>Payroll deferrals make it easy</a:t>
            </a:r>
            <a:br>
              <a:rPr lang="en-US" b="0" dirty="0" smtClean="0"/>
            </a:br>
            <a:endParaRPr lang="en-US" b="0" dirty="0" smtClean="0"/>
          </a:p>
          <a:p>
            <a:pPr lvl="1"/>
            <a:r>
              <a:rPr lang="en-US" dirty="0" smtClean="0"/>
              <a:t>Automatically deducted from  your paycheck</a:t>
            </a:r>
          </a:p>
          <a:p>
            <a:pPr lvl="1"/>
            <a:r>
              <a:rPr lang="en-US" dirty="0" smtClean="0"/>
              <a:t>Can easily adjust contribution amount at any time</a:t>
            </a:r>
          </a:p>
          <a:p>
            <a:endParaRPr lang="en-US" dirty="0" smtClean="0"/>
          </a:p>
          <a:p>
            <a:endParaRPr lang="en-US" dirty="0"/>
          </a:p>
        </p:txBody>
      </p:sp>
      <p:sp>
        <p:nvSpPr>
          <p:cNvPr id="31" name="Footer Placeholder 30"/>
          <p:cNvSpPr>
            <a:spLocks noGrp="1"/>
          </p:cNvSpPr>
          <p:nvPr>
            <p:ph type="ftr" sz="quarter" idx="3"/>
          </p:nvPr>
        </p:nvSpPr>
        <p:spPr/>
        <p:txBody>
          <a:bodyPr/>
          <a:lstStyle/>
          <a:p>
            <a:r>
              <a:rPr lang="en-US" dirty="0" smtClean="0"/>
              <a:t>99-00508-93</a:t>
            </a:r>
            <a:endParaRPr lang="en-US" dirty="0"/>
          </a:p>
        </p:txBody>
      </p:sp>
      <p:sp>
        <p:nvSpPr>
          <p:cNvPr id="13" name="Date Placeholder 12"/>
          <p:cNvSpPr>
            <a:spLocks noGrp="1"/>
          </p:cNvSpPr>
          <p:nvPr>
            <p:ph type="dt" sz="half" idx="2"/>
          </p:nvPr>
        </p:nvSpPr>
        <p:spPr/>
        <p:txBody>
          <a:bodyPr/>
          <a:lstStyle/>
          <a:p>
            <a:r>
              <a:rPr lang="en-US" dirty="0" smtClean="0"/>
              <a:t>2021/02/04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23</a:t>
            </a:fld>
            <a:endParaRPr lang="en-US" dirty="0"/>
          </a:p>
        </p:txBody>
      </p:sp>
      <p:sp>
        <p:nvSpPr>
          <p:cNvPr id="8" name="Text Placeholder 7"/>
          <p:cNvSpPr>
            <a:spLocks noGrp="1"/>
          </p:cNvSpPr>
          <p:nvPr>
            <p:ph type="body" sz="quarter" idx="10"/>
          </p:nvPr>
        </p:nvSpPr>
        <p:spPr/>
        <p:txBody>
          <a:bodyPr/>
          <a:lstStyle/>
          <a:p>
            <a:r>
              <a:rPr lang="en-US" smtClean="0"/>
              <a:t>HOW TO TAKE ACTION</a:t>
            </a:r>
            <a:endParaRPr lang="en-US" dirty="0"/>
          </a:p>
        </p:txBody>
      </p:sp>
      <p:pic>
        <p:nvPicPr>
          <p:cNvPr id="10"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39510" t="-369" r="13312" b="1"/>
          <a:stretch/>
        </p:blipFill>
        <p:spPr>
          <a:xfrm>
            <a:off x="7326184" y="-25400"/>
            <a:ext cx="4865817" cy="6908799"/>
          </a:xfrm>
          <a:prstGeom prst="rect">
            <a:avLst/>
          </a:prstGeom>
        </p:spPr>
      </p:pic>
    </p:spTree>
    <p:extLst>
      <p:ext uri="{BB962C8B-B14F-4D97-AF65-F5344CB8AC3E}">
        <p14:creationId xmlns:p14="http://schemas.microsoft.com/office/powerpoint/2010/main" val="9135042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Mid Career (10-25 years)</a:t>
            </a:r>
            <a:endParaRPr lang="en-US" dirty="0"/>
          </a:p>
        </p:txBody>
      </p:sp>
      <p:sp>
        <p:nvSpPr>
          <p:cNvPr id="7" name="Content Placeholder 6"/>
          <p:cNvSpPr>
            <a:spLocks noGrp="1"/>
          </p:cNvSpPr>
          <p:nvPr>
            <p:ph idx="1"/>
          </p:nvPr>
        </p:nvSpPr>
        <p:spPr/>
        <p:txBody>
          <a:bodyPr/>
          <a:lstStyle/>
          <a:p>
            <a:pPr marL="0" indent="0">
              <a:buNone/>
            </a:pPr>
            <a:r>
              <a:rPr lang="en-US" dirty="0" smtClean="0">
                <a:solidFill>
                  <a:schemeClr val="accent2"/>
                </a:solidFill>
                <a:latin typeface="+mn-lt"/>
              </a:rPr>
              <a:t>ACCUMULATION PHASE</a:t>
            </a:r>
          </a:p>
          <a:p>
            <a:r>
              <a:rPr lang="en-US" b="0" dirty="0" smtClean="0"/>
              <a:t>Review your savings plan. Has it kept up with:</a:t>
            </a:r>
            <a:br>
              <a:rPr lang="en-US" b="0" dirty="0" smtClean="0"/>
            </a:br>
            <a:endParaRPr lang="en-US" b="0" dirty="0" smtClean="0"/>
          </a:p>
          <a:p>
            <a:pPr lvl="1"/>
            <a:r>
              <a:rPr lang="en-US" dirty="0" smtClean="0"/>
              <a:t>Job changes</a:t>
            </a:r>
          </a:p>
          <a:p>
            <a:pPr lvl="1"/>
            <a:r>
              <a:rPr lang="en-US" dirty="0" smtClean="0"/>
              <a:t>Annual raises</a:t>
            </a:r>
          </a:p>
          <a:p>
            <a:pPr lvl="1"/>
            <a:r>
              <a:rPr lang="en-US" dirty="0" smtClean="0"/>
              <a:t>Salary schedule changes</a:t>
            </a:r>
            <a:br>
              <a:rPr lang="en-US" dirty="0" smtClean="0"/>
            </a:br>
            <a:endParaRPr lang="en-US" dirty="0" smtClean="0"/>
          </a:p>
          <a:p>
            <a:r>
              <a:rPr lang="en-US" b="0" dirty="0" smtClean="0"/>
              <a:t>Review your pension benefit</a:t>
            </a:r>
            <a:br>
              <a:rPr lang="en-US" b="0" dirty="0" smtClean="0"/>
            </a:br>
            <a:endParaRPr lang="en-US" b="0" dirty="0" smtClean="0"/>
          </a:p>
          <a:p>
            <a:r>
              <a:rPr lang="en-US" b="0" dirty="0" smtClean="0"/>
              <a:t>Determine a strategy to take retirement income</a:t>
            </a:r>
            <a:br>
              <a:rPr lang="en-US" b="0" dirty="0" smtClean="0"/>
            </a:br>
            <a:endParaRPr lang="en-US" b="0" dirty="0" smtClean="0"/>
          </a:p>
          <a:p>
            <a:r>
              <a:rPr lang="en-US" b="0" dirty="0" smtClean="0"/>
              <a:t>Adjust your portfolio risk, if necessary</a:t>
            </a:r>
          </a:p>
          <a:p>
            <a:endParaRPr lang="en-US" dirty="0"/>
          </a:p>
        </p:txBody>
      </p:sp>
      <p:sp>
        <p:nvSpPr>
          <p:cNvPr id="31" name="Footer Placeholder 30"/>
          <p:cNvSpPr>
            <a:spLocks noGrp="1"/>
          </p:cNvSpPr>
          <p:nvPr>
            <p:ph type="ftr" sz="quarter" idx="3"/>
          </p:nvPr>
        </p:nvSpPr>
        <p:spPr/>
        <p:txBody>
          <a:bodyPr/>
          <a:lstStyle/>
          <a:p>
            <a:r>
              <a:rPr lang="en-US" dirty="0" smtClean="0"/>
              <a:t>99-00508-93</a:t>
            </a:r>
            <a:endParaRPr lang="en-US" dirty="0"/>
          </a:p>
        </p:txBody>
      </p:sp>
      <p:sp>
        <p:nvSpPr>
          <p:cNvPr id="13" name="Date Placeholder 12"/>
          <p:cNvSpPr>
            <a:spLocks noGrp="1"/>
          </p:cNvSpPr>
          <p:nvPr>
            <p:ph type="dt" sz="half" idx="2"/>
          </p:nvPr>
        </p:nvSpPr>
        <p:spPr/>
        <p:txBody>
          <a:bodyPr/>
          <a:lstStyle/>
          <a:p>
            <a:r>
              <a:rPr lang="en-US" dirty="0" smtClean="0"/>
              <a:t>2021/02/04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24</a:t>
            </a:fld>
            <a:endParaRPr lang="en-US" dirty="0"/>
          </a:p>
        </p:txBody>
      </p:sp>
      <p:sp>
        <p:nvSpPr>
          <p:cNvPr id="8" name="Text Placeholder 7"/>
          <p:cNvSpPr>
            <a:spLocks noGrp="1"/>
          </p:cNvSpPr>
          <p:nvPr>
            <p:ph type="body" sz="quarter" idx="10"/>
          </p:nvPr>
        </p:nvSpPr>
        <p:spPr/>
        <p:txBody>
          <a:bodyPr/>
          <a:lstStyle/>
          <a:p>
            <a:r>
              <a:rPr lang="en-US" smtClean="0"/>
              <a:t>HOW TO TAKE ACTION</a:t>
            </a:r>
            <a:endParaRPr lang="en-US" dirty="0"/>
          </a:p>
        </p:txBody>
      </p:sp>
      <p:pic>
        <p:nvPicPr>
          <p:cNvPr id="11"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11305" t="1599" r="46638" b="8829"/>
          <a:stretch/>
        </p:blipFill>
        <p:spPr>
          <a:xfrm flipH="1">
            <a:off x="7326184" y="-25400"/>
            <a:ext cx="4865817" cy="6908800"/>
          </a:xfrm>
          <a:prstGeom prst="rect">
            <a:avLst/>
          </a:prstGeom>
        </p:spPr>
      </p:pic>
    </p:spTree>
    <p:extLst>
      <p:ext uri="{BB962C8B-B14F-4D97-AF65-F5344CB8AC3E}">
        <p14:creationId xmlns:p14="http://schemas.microsoft.com/office/powerpoint/2010/main" val="6499994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Balancing Risk</a:t>
            </a:r>
            <a:endParaRPr lang="en-US" dirty="0"/>
          </a:p>
        </p:txBody>
      </p:sp>
      <p:sp>
        <p:nvSpPr>
          <p:cNvPr id="8" name="Content Placeholder 7"/>
          <p:cNvSpPr>
            <a:spLocks noGrp="1"/>
          </p:cNvSpPr>
          <p:nvPr>
            <p:ph idx="1"/>
          </p:nvPr>
        </p:nvSpPr>
        <p:spPr/>
        <p:txBody>
          <a:bodyPr/>
          <a:lstStyle/>
          <a:p>
            <a:r>
              <a:rPr lang="en-US" b="0" dirty="0" smtClean="0"/>
              <a:t>Those with more time before retirement, </a:t>
            </a:r>
            <a:br>
              <a:rPr lang="en-US" b="0" dirty="0" smtClean="0"/>
            </a:br>
            <a:r>
              <a:rPr lang="en-US" b="0" dirty="0" smtClean="0"/>
              <a:t>or more appetite for risk, may choose </a:t>
            </a:r>
            <a:br>
              <a:rPr lang="en-US" b="0" dirty="0" smtClean="0"/>
            </a:br>
            <a:r>
              <a:rPr lang="en-US" b="0" dirty="0" smtClean="0"/>
              <a:t>investments with higher returns</a:t>
            </a:r>
            <a:br>
              <a:rPr lang="en-US" b="0" dirty="0" smtClean="0"/>
            </a:br>
            <a:endParaRPr lang="en-US" b="0" dirty="0" smtClean="0"/>
          </a:p>
          <a:p>
            <a:r>
              <a:rPr lang="en-US" b="0" dirty="0" smtClean="0"/>
              <a:t>As you approach retirement, more </a:t>
            </a:r>
            <a:br>
              <a:rPr lang="en-US" b="0" dirty="0" smtClean="0"/>
            </a:br>
            <a:r>
              <a:rPr lang="en-US" b="0" dirty="0" smtClean="0"/>
              <a:t>conservative investments may help </a:t>
            </a:r>
            <a:br>
              <a:rPr lang="en-US" b="0" dirty="0" smtClean="0"/>
            </a:br>
            <a:r>
              <a:rPr lang="en-US" b="0" dirty="0" smtClean="0"/>
              <a:t>you mitigate loss</a:t>
            </a:r>
            <a:br>
              <a:rPr lang="en-US" b="0" dirty="0" smtClean="0"/>
            </a:br>
            <a:endParaRPr lang="en-US" b="0" dirty="0" smtClean="0"/>
          </a:p>
          <a:p>
            <a:r>
              <a:rPr lang="en-US" b="0" dirty="0" smtClean="0"/>
              <a:t>Remember that your account does not </a:t>
            </a:r>
            <a:br>
              <a:rPr lang="en-US" b="0" dirty="0" smtClean="0"/>
            </a:br>
            <a:r>
              <a:rPr lang="en-US" b="0" dirty="0" smtClean="0"/>
              <a:t>automatically update for you!</a:t>
            </a:r>
            <a:endParaRPr lang="en-US" b="0"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sp>
        <p:nvSpPr>
          <p:cNvPr id="7" name="Text Placeholder 6"/>
          <p:cNvSpPr>
            <a:spLocks noGrp="1"/>
          </p:cNvSpPr>
          <p:nvPr>
            <p:ph type="body" sz="quarter" idx="10"/>
          </p:nvPr>
        </p:nvSpPr>
        <p:spPr/>
        <p:txBody>
          <a:bodyPr/>
          <a:lstStyle/>
          <a:p>
            <a:r>
              <a:rPr lang="en-US" smtClean="0"/>
              <a:t>HOW TO TAKE ACTION</a:t>
            </a: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2134" y="2080518"/>
            <a:ext cx="5516150" cy="3992009"/>
          </a:xfrm>
          <a:prstGeom prst="rect">
            <a:avLst/>
          </a:prstGeom>
        </p:spPr>
      </p:pic>
    </p:spTree>
    <p:extLst>
      <p:ext uri="{BB962C8B-B14F-4D97-AF65-F5344CB8AC3E}">
        <p14:creationId xmlns:p14="http://schemas.microsoft.com/office/powerpoint/2010/main" val="134436685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Late Career (Last 10 years)</a:t>
            </a:r>
            <a:endParaRPr lang="en-US" dirty="0"/>
          </a:p>
        </p:txBody>
      </p:sp>
      <p:sp>
        <p:nvSpPr>
          <p:cNvPr id="7" name="Content Placeholder 6"/>
          <p:cNvSpPr>
            <a:spLocks noGrp="1"/>
          </p:cNvSpPr>
          <p:nvPr>
            <p:ph idx="1"/>
          </p:nvPr>
        </p:nvSpPr>
        <p:spPr>
          <a:xfrm>
            <a:off x="626036" y="1825625"/>
            <a:ext cx="5795785" cy="4272355"/>
          </a:xfrm>
        </p:spPr>
        <p:txBody>
          <a:bodyPr/>
          <a:lstStyle/>
          <a:p>
            <a:pPr marL="0" indent="0">
              <a:buNone/>
            </a:pPr>
            <a:r>
              <a:rPr lang="en-US" dirty="0" smtClean="0">
                <a:solidFill>
                  <a:schemeClr val="accent2"/>
                </a:solidFill>
                <a:latin typeface="+mn-lt"/>
              </a:rPr>
              <a:t>BE READY FOR DISTRIBUTIONS</a:t>
            </a:r>
          </a:p>
          <a:p>
            <a:r>
              <a:rPr lang="en-US" b="0" dirty="0" smtClean="0"/>
              <a:t>Review your savings plan, pension benefit and retirement income strategy</a:t>
            </a:r>
            <a:br>
              <a:rPr lang="en-US" b="0" dirty="0" smtClean="0"/>
            </a:br>
            <a:endParaRPr lang="en-US" b="0" dirty="0" smtClean="0"/>
          </a:p>
          <a:p>
            <a:r>
              <a:rPr lang="en-US" b="0" dirty="0" smtClean="0"/>
              <a:t>Adjust your portfolio risk, if necessary</a:t>
            </a:r>
            <a:br>
              <a:rPr lang="en-US" b="0" dirty="0" smtClean="0"/>
            </a:br>
            <a:endParaRPr lang="en-US" b="0" dirty="0" smtClean="0"/>
          </a:p>
          <a:p>
            <a:r>
              <a:rPr lang="en-US" b="0" dirty="0" smtClean="0"/>
              <a:t>Consider an estimated retirement date</a:t>
            </a:r>
            <a:br>
              <a:rPr lang="en-US" b="0" dirty="0" smtClean="0"/>
            </a:br>
            <a:endParaRPr lang="en-US" b="0" dirty="0" smtClean="0"/>
          </a:p>
          <a:p>
            <a:r>
              <a:rPr lang="en-US" b="0" dirty="0" smtClean="0"/>
              <a:t>Factor in the economic outlook</a:t>
            </a:r>
            <a:br>
              <a:rPr lang="en-US" b="0" dirty="0" smtClean="0"/>
            </a:br>
            <a:endParaRPr lang="en-US" b="0" dirty="0" smtClean="0"/>
          </a:p>
          <a:p>
            <a:r>
              <a:rPr lang="en-US" b="0" dirty="0" smtClean="0"/>
              <a:t>Ensure post-retirement budget is still appropriate</a:t>
            </a:r>
          </a:p>
          <a:p>
            <a:endParaRPr lang="en-US" dirty="0"/>
          </a:p>
        </p:txBody>
      </p:sp>
      <p:sp>
        <p:nvSpPr>
          <p:cNvPr id="31" name="Footer Placeholder 30"/>
          <p:cNvSpPr>
            <a:spLocks noGrp="1"/>
          </p:cNvSpPr>
          <p:nvPr>
            <p:ph type="ftr" sz="quarter" idx="3"/>
          </p:nvPr>
        </p:nvSpPr>
        <p:spPr/>
        <p:txBody>
          <a:bodyPr/>
          <a:lstStyle/>
          <a:p>
            <a:r>
              <a:rPr lang="en-US" dirty="0" smtClean="0"/>
              <a:t>99-00508-93</a:t>
            </a:r>
            <a:endParaRPr lang="en-US" dirty="0"/>
          </a:p>
        </p:txBody>
      </p:sp>
      <p:sp>
        <p:nvSpPr>
          <p:cNvPr id="13" name="Date Placeholder 12"/>
          <p:cNvSpPr>
            <a:spLocks noGrp="1"/>
          </p:cNvSpPr>
          <p:nvPr>
            <p:ph type="dt" sz="half" idx="2"/>
          </p:nvPr>
        </p:nvSpPr>
        <p:spPr/>
        <p:txBody>
          <a:bodyPr/>
          <a:lstStyle/>
          <a:p>
            <a:r>
              <a:rPr lang="en-US" dirty="0" smtClean="0"/>
              <a:t>2021/02/04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26</a:t>
            </a:fld>
            <a:endParaRPr lang="en-US" dirty="0"/>
          </a:p>
        </p:txBody>
      </p:sp>
      <p:sp>
        <p:nvSpPr>
          <p:cNvPr id="8" name="Text Placeholder 7"/>
          <p:cNvSpPr>
            <a:spLocks noGrp="1"/>
          </p:cNvSpPr>
          <p:nvPr>
            <p:ph type="body" sz="quarter" idx="10"/>
          </p:nvPr>
        </p:nvSpPr>
        <p:spPr/>
        <p:txBody>
          <a:bodyPr/>
          <a:lstStyle/>
          <a:p>
            <a:r>
              <a:rPr lang="en-US" smtClean="0"/>
              <a:t>HOW TO TAKE ACTION</a:t>
            </a:r>
            <a:endParaRPr lang="en-US" dirty="0"/>
          </a:p>
        </p:txBody>
      </p:sp>
      <p:pic>
        <p:nvPicPr>
          <p:cNvPr id="10"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42411" t="1442" r="11540" b="490"/>
          <a:stretch/>
        </p:blipFill>
        <p:spPr>
          <a:xfrm>
            <a:off x="7326184" y="-25400"/>
            <a:ext cx="4865817" cy="6908800"/>
          </a:xfrm>
          <a:prstGeom prst="rect">
            <a:avLst/>
          </a:prstGeom>
        </p:spPr>
      </p:pic>
    </p:spTree>
    <p:extLst>
      <p:ext uri="{BB962C8B-B14F-4D97-AF65-F5344CB8AC3E}">
        <p14:creationId xmlns:p14="http://schemas.microsoft.com/office/powerpoint/2010/main" val="198536253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6" name="Straight Connector 85"/>
          <p:cNvCxnSpPr/>
          <p:nvPr/>
        </p:nvCxnSpPr>
        <p:spPr>
          <a:xfrm>
            <a:off x="6868047" y="3088503"/>
            <a:ext cx="0" cy="102265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1315" y="5092778"/>
            <a:ext cx="12192000" cy="182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dirty="0" smtClean="0"/>
              <a:t>When do I need to decide to take benefits?</a:t>
            </a:r>
            <a:endParaRPr lang="en-US" dirty="0"/>
          </a:p>
        </p:txBody>
      </p:sp>
      <p:sp>
        <p:nvSpPr>
          <p:cNvPr id="4" name="Text Placeholder 3"/>
          <p:cNvSpPr>
            <a:spLocks noGrp="1"/>
          </p:cNvSpPr>
          <p:nvPr>
            <p:ph type="body" sz="quarter" idx="10"/>
          </p:nvPr>
        </p:nvSpPr>
        <p:spPr/>
        <p:txBody>
          <a:bodyPr/>
          <a:lstStyle/>
          <a:p>
            <a:r>
              <a:rPr lang="en-US" dirty="0"/>
              <a:t>HOW TO TAKE ACTION</a:t>
            </a:r>
          </a:p>
        </p:txBody>
      </p:sp>
      <p:sp>
        <p:nvSpPr>
          <p:cNvPr id="27" name="Notched Right Arrow 26"/>
          <p:cNvSpPr/>
          <p:nvPr/>
        </p:nvSpPr>
        <p:spPr>
          <a:xfrm>
            <a:off x="-1315" y="3768296"/>
            <a:ext cx="12192000" cy="1424119"/>
          </a:xfrm>
          <a:prstGeom prst="rightArrow">
            <a:avLst/>
          </a:prstGeom>
          <a:solidFill>
            <a:schemeClr val="accent2"/>
          </a:solid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9" name="Oval 28"/>
          <p:cNvSpPr/>
          <p:nvPr/>
        </p:nvSpPr>
        <p:spPr>
          <a:xfrm>
            <a:off x="1473714"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Freeform 29"/>
          <p:cNvSpPr/>
          <p:nvPr/>
        </p:nvSpPr>
        <p:spPr>
          <a:xfrm>
            <a:off x="2522169" y="4697160"/>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t" anchorCtr="0">
            <a:noAutofit/>
          </a:bodyPr>
          <a:lstStyle/>
          <a:p>
            <a:pPr lvl="0" algn="ctr" defTabSz="1866900">
              <a:lnSpc>
                <a:spcPct val="90000"/>
              </a:lnSpc>
              <a:spcBef>
                <a:spcPct val="0"/>
              </a:spcBef>
              <a:spcAft>
                <a:spcPct val="35000"/>
              </a:spcAft>
            </a:pPr>
            <a:endParaRPr lang="en-US" sz="4200" kern="1200" dirty="0"/>
          </a:p>
        </p:txBody>
      </p:sp>
      <p:sp>
        <p:nvSpPr>
          <p:cNvPr id="31" name="Oval 30"/>
          <p:cNvSpPr/>
          <p:nvPr/>
        </p:nvSpPr>
        <p:spPr>
          <a:xfrm>
            <a:off x="3195625"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Freeform 31"/>
          <p:cNvSpPr/>
          <p:nvPr/>
        </p:nvSpPr>
        <p:spPr>
          <a:xfrm>
            <a:off x="4244080" y="2939143"/>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lvl="0" algn="ctr" defTabSz="1866900">
              <a:lnSpc>
                <a:spcPct val="90000"/>
              </a:lnSpc>
              <a:spcBef>
                <a:spcPct val="0"/>
              </a:spcBef>
              <a:spcAft>
                <a:spcPct val="35000"/>
              </a:spcAft>
            </a:pPr>
            <a:endParaRPr lang="en-US" sz="4200" kern="1200" dirty="0"/>
          </a:p>
        </p:txBody>
      </p:sp>
      <p:sp>
        <p:nvSpPr>
          <p:cNvPr id="33" name="Oval 32"/>
          <p:cNvSpPr/>
          <p:nvPr/>
        </p:nvSpPr>
        <p:spPr>
          <a:xfrm>
            <a:off x="4917536"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5" name="Oval 34"/>
          <p:cNvSpPr/>
          <p:nvPr/>
        </p:nvSpPr>
        <p:spPr>
          <a:xfrm>
            <a:off x="6639447"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Freeform 35"/>
          <p:cNvSpPr/>
          <p:nvPr/>
        </p:nvSpPr>
        <p:spPr>
          <a:xfrm>
            <a:off x="7687901" y="2939143"/>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lvl="0" algn="ctr" defTabSz="1866900">
              <a:lnSpc>
                <a:spcPct val="90000"/>
              </a:lnSpc>
              <a:spcBef>
                <a:spcPct val="0"/>
              </a:spcBef>
              <a:spcAft>
                <a:spcPct val="35000"/>
              </a:spcAft>
            </a:pPr>
            <a:endParaRPr lang="en-US" sz="4200" kern="1200" dirty="0"/>
          </a:p>
        </p:txBody>
      </p:sp>
      <p:sp>
        <p:nvSpPr>
          <p:cNvPr id="37" name="Oval 36"/>
          <p:cNvSpPr/>
          <p:nvPr/>
        </p:nvSpPr>
        <p:spPr>
          <a:xfrm>
            <a:off x="8361357"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Freeform 37"/>
          <p:cNvSpPr/>
          <p:nvPr/>
        </p:nvSpPr>
        <p:spPr>
          <a:xfrm>
            <a:off x="9409812" y="4697160"/>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t" anchorCtr="0">
            <a:noAutofit/>
          </a:bodyPr>
          <a:lstStyle/>
          <a:p>
            <a:pPr lvl="0" algn="ctr" defTabSz="1866900">
              <a:lnSpc>
                <a:spcPct val="90000"/>
              </a:lnSpc>
              <a:spcBef>
                <a:spcPct val="0"/>
              </a:spcBef>
              <a:spcAft>
                <a:spcPct val="35000"/>
              </a:spcAft>
            </a:pPr>
            <a:endParaRPr lang="en-US" sz="4200" kern="1200" dirty="0"/>
          </a:p>
        </p:txBody>
      </p:sp>
      <p:sp>
        <p:nvSpPr>
          <p:cNvPr id="39" name="Oval 38"/>
          <p:cNvSpPr/>
          <p:nvPr/>
        </p:nvSpPr>
        <p:spPr>
          <a:xfrm>
            <a:off x="10083268"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TextBox 11"/>
          <p:cNvSpPr txBox="1"/>
          <p:nvPr/>
        </p:nvSpPr>
        <p:spPr>
          <a:xfrm>
            <a:off x="1352031" y="4386402"/>
            <a:ext cx="700566" cy="199708"/>
          </a:xfrm>
          <a:prstGeom prst="rect">
            <a:avLst/>
          </a:prstGeom>
          <a:noFill/>
        </p:spPr>
        <p:txBody>
          <a:bodyPr wrap="square" rtlCol="0" anchor="ctr">
            <a:spAutoFit/>
          </a:bodyPr>
          <a:lstStyle/>
          <a:p>
            <a:pPr algn="ctr"/>
            <a:r>
              <a:rPr lang="en-US" dirty="0" smtClean="0">
                <a:solidFill>
                  <a:schemeClr val="bg1"/>
                </a:solidFill>
              </a:rPr>
              <a:t>50</a:t>
            </a:r>
            <a:endParaRPr lang="en-US" dirty="0">
              <a:solidFill>
                <a:schemeClr val="bg1"/>
              </a:solidFill>
            </a:endParaRPr>
          </a:p>
        </p:txBody>
      </p:sp>
      <p:sp>
        <p:nvSpPr>
          <p:cNvPr id="13" name="TextBox 12"/>
          <p:cNvSpPr txBox="1"/>
          <p:nvPr/>
        </p:nvSpPr>
        <p:spPr>
          <a:xfrm>
            <a:off x="3073942" y="4398924"/>
            <a:ext cx="700566" cy="199708"/>
          </a:xfrm>
          <a:prstGeom prst="rect">
            <a:avLst/>
          </a:prstGeom>
          <a:noFill/>
        </p:spPr>
        <p:txBody>
          <a:bodyPr wrap="square" rtlCol="0" anchor="ctr">
            <a:spAutoFit/>
          </a:bodyPr>
          <a:lstStyle/>
          <a:p>
            <a:pPr algn="ctr"/>
            <a:r>
              <a:rPr lang="en-US" dirty="0" smtClean="0">
                <a:solidFill>
                  <a:schemeClr val="bg1"/>
                </a:solidFill>
              </a:rPr>
              <a:t>55</a:t>
            </a:r>
            <a:endParaRPr lang="en-US" dirty="0">
              <a:solidFill>
                <a:schemeClr val="bg1"/>
              </a:solidFill>
            </a:endParaRPr>
          </a:p>
        </p:txBody>
      </p:sp>
      <p:sp>
        <p:nvSpPr>
          <p:cNvPr id="14" name="TextBox 13"/>
          <p:cNvSpPr txBox="1"/>
          <p:nvPr/>
        </p:nvSpPr>
        <p:spPr>
          <a:xfrm>
            <a:off x="4795853" y="4403371"/>
            <a:ext cx="700566" cy="199708"/>
          </a:xfrm>
          <a:prstGeom prst="rect">
            <a:avLst/>
          </a:prstGeom>
          <a:noFill/>
        </p:spPr>
        <p:txBody>
          <a:bodyPr wrap="square" rtlCol="0" anchor="ctr">
            <a:spAutoFit/>
          </a:bodyPr>
          <a:lstStyle/>
          <a:p>
            <a:pPr algn="ctr"/>
            <a:r>
              <a:rPr lang="en-US" dirty="0" smtClean="0">
                <a:solidFill>
                  <a:schemeClr val="bg1"/>
                </a:solidFill>
              </a:rPr>
              <a:t>60</a:t>
            </a:r>
            <a:endParaRPr lang="en-US" dirty="0">
              <a:solidFill>
                <a:schemeClr val="bg1"/>
              </a:solidFill>
            </a:endParaRPr>
          </a:p>
        </p:txBody>
      </p:sp>
      <p:sp>
        <p:nvSpPr>
          <p:cNvPr id="15" name="TextBox 14"/>
          <p:cNvSpPr txBox="1"/>
          <p:nvPr/>
        </p:nvSpPr>
        <p:spPr>
          <a:xfrm>
            <a:off x="6517764" y="4404156"/>
            <a:ext cx="700566" cy="199708"/>
          </a:xfrm>
          <a:prstGeom prst="rect">
            <a:avLst/>
          </a:prstGeom>
          <a:noFill/>
        </p:spPr>
        <p:txBody>
          <a:bodyPr wrap="square" rtlCol="0" anchor="ctr">
            <a:spAutoFit/>
          </a:bodyPr>
          <a:lstStyle/>
          <a:p>
            <a:pPr algn="ctr"/>
            <a:r>
              <a:rPr lang="en-US" dirty="0" smtClean="0">
                <a:solidFill>
                  <a:schemeClr val="bg1"/>
                </a:solidFill>
              </a:rPr>
              <a:t>65</a:t>
            </a:r>
            <a:endParaRPr lang="en-US" dirty="0">
              <a:solidFill>
                <a:schemeClr val="bg1"/>
              </a:solidFill>
            </a:endParaRPr>
          </a:p>
        </p:txBody>
      </p:sp>
      <p:sp>
        <p:nvSpPr>
          <p:cNvPr id="16" name="TextBox 15"/>
          <p:cNvSpPr txBox="1"/>
          <p:nvPr/>
        </p:nvSpPr>
        <p:spPr>
          <a:xfrm>
            <a:off x="8239674" y="4398588"/>
            <a:ext cx="700566" cy="199708"/>
          </a:xfrm>
          <a:prstGeom prst="rect">
            <a:avLst/>
          </a:prstGeom>
          <a:noFill/>
        </p:spPr>
        <p:txBody>
          <a:bodyPr wrap="square" rtlCol="0" anchor="ctr">
            <a:spAutoFit/>
          </a:bodyPr>
          <a:lstStyle/>
          <a:p>
            <a:pPr algn="ctr"/>
            <a:r>
              <a:rPr lang="en-US" dirty="0" smtClean="0">
                <a:solidFill>
                  <a:schemeClr val="bg1"/>
                </a:solidFill>
              </a:rPr>
              <a:t>70</a:t>
            </a:r>
            <a:endParaRPr lang="en-US" dirty="0">
              <a:solidFill>
                <a:schemeClr val="bg1"/>
              </a:solidFill>
            </a:endParaRPr>
          </a:p>
        </p:txBody>
      </p:sp>
      <p:sp>
        <p:nvSpPr>
          <p:cNvPr id="17" name="TextBox 16"/>
          <p:cNvSpPr txBox="1"/>
          <p:nvPr/>
        </p:nvSpPr>
        <p:spPr>
          <a:xfrm>
            <a:off x="9961585" y="4386402"/>
            <a:ext cx="700566" cy="199708"/>
          </a:xfrm>
          <a:prstGeom prst="rect">
            <a:avLst/>
          </a:prstGeom>
          <a:noFill/>
        </p:spPr>
        <p:txBody>
          <a:bodyPr wrap="square" rtlCol="0" anchor="ctr">
            <a:spAutoFit/>
          </a:bodyPr>
          <a:lstStyle/>
          <a:p>
            <a:pPr algn="ctr"/>
            <a:r>
              <a:rPr lang="en-US" dirty="0" smtClean="0">
                <a:solidFill>
                  <a:schemeClr val="bg1"/>
                </a:solidFill>
              </a:rPr>
              <a:t>75</a:t>
            </a:r>
            <a:endParaRPr lang="en-US" dirty="0">
              <a:solidFill>
                <a:schemeClr val="bg1"/>
              </a:solidFill>
            </a:endParaRPr>
          </a:p>
        </p:txBody>
      </p:sp>
      <p:sp>
        <p:nvSpPr>
          <p:cNvPr id="19" name="TextBox 18"/>
          <p:cNvSpPr txBox="1"/>
          <p:nvPr/>
        </p:nvSpPr>
        <p:spPr>
          <a:xfrm>
            <a:off x="2126024" y="2254000"/>
            <a:ext cx="1463040" cy="1645920"/>
          </a:xfrm>
          <a:prstGeom prst="rect">
            <a:avLst/>
          </a:prstGeom>
          <a:solidFill>
            <a:schemeClr val="accent2">
              <a:lumMod val="20000"/>
              <a:lumOff val="80000"/>
            </a:schemeClr>
          </a:solidFill>
        </p:spPr>
        <p:txBody>
          <a:bodyPr wrap="square" rtlCol="0">
            <a:spAutoFit/>
          </a:bodyPr>
          <a:lstStyle/>
          <a:p>
            <a:r>
              <a:rPr lang="en-US" sz="2400" b="1" dirty="0" smtClean="0"/>
              <a:t>55</a:t>
            </a:r>
            <a:r>
              <a:rPr lang="en-US" sz="2000" dirty="0" smtClean="0"/>
              <a:t/>
            </a:r>
            <a:br>
              <a:rPr lang="en-US" sz="2000" dirty="0" smtClean="0"/>
            </a:br>
            <a:r>
              <a:rPr lang="en-US" sz="1200" dirty="0" smtClean="0"/>
              <a:t>403(b) and other retirement plans allow penalty-free distributions when separated from service</a:t>
            </a:r>
            <a:endParaRPr lang="en-US" sz="1200" dirty="0"/>
          </a:p>
        </p:txBody>
      </p:sp>
      <p:sp>
        <p:nvSpPr>
          <p:cNvPr id="20" name="TextBox 19"/>
          <p:cNvSpPr txBox="1"/>
          <p:nvPr/>
        </p:nvSpPr>
        <p:spPr>
          <a:xfrm>
            <a:off x="4033379" y="2265543"/>
            <a:ext cx="1463040" cy="1569660"/>
          </a:xfrm>
          <a:prstGeom prst="rect">
            <a:avLst/>
          </a:prstGeom>
          <a:solidFill>
            <a:schemeClr val="accent2">
              <a:lumMod val="20000"/>
              <a:lumOff val="80000"/>
            </a:schemeClr>
          </a:solidFill>
        </p:spPr>
        <p:txBody>
          <a:bodyPr wrap="square" rtlCol="0">
            <a:spAutoFit/>
          </a:bodyPr>
          <a:lstStyle/>
          <a:p>
            <a:r>
              <a:rPr lang="en-US" sz="2400" b="1" dirty="0" smtClean="0"/>
              <a:t>59½</a:t>
            </a:r>
            <a:endParaRPr lang="en-US" sz="2400" dirty="0" smtClean="0"/>
          </a:p>
          <a:p>
            <a:r>
              <a:rPr lang="en-US" sz="1200" dirty="0" smtClean="0"/>
              <a:t>Standard age for penalty-free withdrawals from Traditional IRA accounts</a:t>
            </a:r>
            <a:br>
              <a:rPr lang="en-US" sz="1200" dirty="0" smtClean="0"/>
            </a:br>
            <a:endParaRPr lang="en-US" sz="1200" dirty="0"/>
          </a:p>
        </p:txBody>
      </p:sp>
      <p:sp>
        <p:nvSpPr>
          <p:cNvPr id="22" name="TextBox 21"/>
          <p:cNvSpPr txBox="1"/>
          <p:nvPr/>
        </p:nvSpPr>
        <p:spPr>
          <a:xfrm>
            <a:off x="4353186" y="5046211"/>
            <a:ext cx="1463040" cy="1569660"/>
          </a:xfrm>
          <a:prstGeom prst="rect">
            <a:avLst/>
          </a:prstGeom>
          <a:solidFill>
            <a:schemeClr val="bg1">
              <a:lumMod val="95000"/>
            </a:schemeClr>
          </a:solidFill>
        </p:spPr>
        <p:txBody>
          <a:bodyPr wrap="square" rtlCol="0">
            <a:spAutoFit/>
          </a:bodyPr>
          <a:lstStyle/>
          <a:p>
            <a:r>
              <a:rPr lang="en-US" sz="2400" b="1" dirty="0" smtClean="0"/>
              <a:t>62</a:t>
            </a:r>
            <a:r>
              <a:rPr lang="en-US" sz="2400" dirty="0" smtClean="0"/>
              <a:t> </a:t>
            </a:r>
          </a:p>
          <a:p>
            <a:r>
              <a:rPr lang="en-US" sz="1200" dirty="0" smtClean="0"/>
              <a:t>May qualify for early Social Security Benefits (may be reduced by as much as 30%)</a:t>
            </a:r>
            <a:endParaRPr lang="en-US" sz="1200" dirty="0"/>
          </a:p>
        </p:txBody>
      </p:sp>
      <p:sp>
        <p:nvSpPr>
          <p:cNvPr id="23" name="TextBox 22"/>
          <p:cNvSpPr txBox="1"/>
          <p:nvPr/>
        </p:nvSpPr>
        <p:spPr>
          <a:xfrm>
            <a:off x="6377720" y="5035255"/>
            <a:ext cx="1463040" cy="1569660"/>
          </a:xfrm>
          <a:prstGeom prst="rect">
            <a:avLst/>
          </a:prstGeom>
          <a:solidFill>
            <a:schemeClr val="bg1">
              <a:lumMod val="95000"/>
            </a:schemeClr>
          </a:solidFill>
        </p:spPr>
        <p:txBody>
          <a:bodyPr wrap="square" rtlCol="0">
            <a:spAutoFit/>
          </a:bodyPr>
          <a:lstStyle/>
          <a:p>
            <a:r>
              <a:rPr lang="en-US" sz="2400" b="1" dirty="0" smtClean="0"/>
              <a:t>67</a:t>
            </a:r>
            <a:endParaRPr lang="en-US" sz="2400" dirty="0" smtClean="0"/>
          </a:p>
          <a:p>
            <a:r>
              <a:rPr lang="en-US" sz="1200" dirty="0" smtClean="0"/>
              <a:t>Full retirement age Social Security; multiple options: </a:t>
            </a:r>
          </a:p>
          <a:p>
            <a:pPr marL="228600" indent="-228600">
              <a:buAutoNum type="arabicParenR"/>
            </a:pPr>
            <a:r>
              <a:rPr lang="en-US" sz="1200" dirty="0" smtClean="0"/>
              <a:t>Take benefits</a:t>
            </a:r>
          </a:p>
          <a:p>
            <a:pPr marL="228600" indent="-228600">
              <a:buAutoNum type="arabicParenR"/>
            </a:pPr>
            <a:r>
              <a:rPr lang="en-US" sz="1200" dirty="0" smtClean="0"/>
              <a:t>Delay benefits until age 70 </a:t>
            </a:r>
            <a:endParaRPr lang="en-US" sz="1200" dirty="0"/>
          </a:p>
        </p:txBody>
      </p:sp>
      <p:sp>
        <p:nvSpPr>
          <p:cNvPr id="24" name="TextBox 23"/>
          <p:cNvSpPr txBox="1"/>
          <p:nvPr/>
        </p:nvSpPr>
        <p:spPr>
          <a:xfrm>
            <a:off x="8335685" y="5035254"/>
            <a:ext cx="1463040" cy="1554480"/>
          </a:xfrm>
          <a:prstGeom prst="rect">
            <a:avLst/>
          </a:prstGeom>
          <a:solidFill>
            <a:schemeClr val="bg1">
              <a:lumMod val="95000"/>
            </a:schemeClr>
          </a:solidFill>
        </p:spPr>
        <p:txBody>
          <a:bodyPr wrap="square" rtlCol="0">
            <a:spAutoFit/>
          </a:bodyPr>
          <a:lstStyle/>
          <a:p>
            <a:r>
              <a:rPr lang="en-US" sz="2400" b="1" dirty="0" smtClean="0"/>
              <a:t>70</a:t>
            </a:r>
          </a:p>
          <a:p>
            <a:r>
              <a:rPr lang="en-US" sz="1200" dirty="0" smtClean="0"/>
              <a:t>Delay taking Social Security Benefits until age 70; benefit may be up to 30% higher</a:t>
            </a:r>
            <a:endParaRPr lang="en-US" sz="1200" dirty="0"/>
          </a:p>
        </p:txBody>
      </p:sp>
      <p:sp>
        <p:nvSpPr>
          <p:cNvPr id="25" name="TextBox 24"/>
          <p:cNvSpPr txBox="1"/>
          <p:nvPr/>
        </p:nvSpPr>
        <p:spPr>
          <a:xfrm>
            <a:off x="8423069" y="2254000"/>
            <a:ext cx="1463040" cy="1200329"/>
          </a:xfrm>
          <a:prstGeom prst="rect">
            <a:avLst/>
          </a:prstGeom>
          <a:solidFill>
            <a:schemeClr val="accent2">
              <a:lumMod val="20000"/>
              <a:lumOff val="80000"/>
            </a:schemeClr>
          </a:solidFill>
        </p:spPr>
        <p:txBody>
          <a:bodyPr wrap="square" rtlCol="0">
            <a:spAutoFit/>
          </a:bodyPr>
          <a:lstStyle/>
          <a:p>
            <a:r>
              <a:rPr lang="en-US" sz="2400" b="1" dirty="0" smtClean="0"/>
              <a:t>72</a:t>
            </a:r>
            <a:r>
              <a:rPr lang="en-US" sz="2400" dirty="0" smtClean="0"/>
              <a:t> </a:t>
            </a:r>
            <a:br>
              <a:rPr lang="en-US" sz="2400" dirty="0" smtClean="0"/>
            </a:br>
            <a:r>
              <a:rPr lang="en-US" sz="1200" dirty="0" smtClean="0"/>
              <a:t>Must begin taking withdrawals from tax-deferred accounts (RMD)</a:t>
            </a:r>
            <a:endParaRPr lang="en-US" sz="1200" dirty="0"/>
          </a:p>
        </p:txBody>
      </p:sp>
      <p:sp>
        <p:nvSpPr>
          <p:cNvPr id="40" name="TextBox 39"/>
          <p:cNvSpPr txBox="1"/>
          <p:nvPr/>
        </p:nvSpPr>
        <p:spPr>
          <a:xfrm>
            <a:off x="559315" y="4295689"/>
            <a:ext cx="914399" cy="369332"/>
          </a:xfrm>
          <a:prstGeom prst="rect">
            <a:avLst/>
          </a:prstGeom>
          <a:noFill/>
        </p:spPr>
        <p:txBody>
          <a:bodyPr wrap="square" rtlCol="0">
            <a:spAutoFit/>
          </a:bodyPr>
          <a:lstStyle/>
          <a:p>
            <a:r>
              <a:rPr lang="en-US" b="1" dirty="0" smtClean="0">
                <a:solidFill>
                  <a:schemeClr val="bg1"/>
                </a:solidFill>
              </a:rPr>
              <a:t>Age</a:t>
            </a:r>
            <a:endParaRPr lang="en-US" b="1" dirty="0">
              <a:solidFill>
                <a:schemeClr val="bg1"/>
              </a:solidFill>
            </a:endParaRPr>
          </a:p>
        </p:txBody>
      </p:sp>
      <p:cxnSp>
        <p:nvCxnSpPr>
          <p:cNvPr id="55" name="Straight Connector 54"/>
          <p:cNvCxnSpPr/>
          <p:nvPr/>
        </p:nvCxnSpPr>
        <p:spPr>
          <a:xfrm>
            <a:off x="4807092" y="3976779"/>
            <a:ext cx="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5802086" y="4812127"/>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7457592" y="4823654"/>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589957" y="4812127"/>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0" name="Straight Connector 79"/>
          <p:cNvCxnSpPr>
            <a:stCxn id="25" idx="2"/>
          </p:cNvCxnSpPr>
          <p:nvPr/>
        </p:nvCxnSpPr>
        <p:spPr>
          <a:xfrm flipH="1">
            <a:off x="9152667" y="3454329"/>
            <a:ext cx="1922" cy="68391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4917536" y="3835203"/>
            <a:ext cx="0" cy="29073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3424225" y="3899920"/>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6160473" y="2250204"/>
            <a:ext cx="1463040" cy="914400"/>
          </a:xfrm>
          <a:prstGeom prst="rect">
            <a:avLst/>
          </a:prstGeom>
          <a:solidFill>
            <a:schemeClr val="bg1"/>
          </a:solidFill>
          <a:ln w="28575">
            <a:solidFill>
              <a:schemeClr val="tx1"/>
            </a:solidFill>
          </a:ln>
        </p:spPr>
        <p:txBody>
          <a:bodyPr wrap="square" rtlCol="0">
            <a:spAutoFit/>
          </a:bodyPr>
          <a:lstStyle/>
          <a:p>
            <a:pPr lvl="1"/>
            <a:r>
              <a:rPr lang="en-US" sz="2400" b="1" dirty="0" smtClean="0"/>
              <a:t>65</a:t>
            </a:r>
            <a:endParaRPr lang="en-US" sz="2400" dirty="0" smtClean="0"/>
          </a:p>
          <a:p>
            <a:pPr lvl="1"/>
            <a:r>
              <a:rPr lang="en-US" sz="1200" dirty="0" smtClean="0">
                <a:solidFill>
                  <a:srgbClr val="002060"/>
                </a:solidFill>
              </a:rPr>
              <a:t>Qualify for Medicare</a:t>
            </a:r>
            <a:endParaRPr lang="en-US" sz="1200"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1808" y="2340810"/>
            <a:ext cx="367640" cy="375462"/>
          </a:xfrm>
          <a:prstGeom prst="rect">
            <a:avLst/>
          </a:prstGeom>
        </p:spPr>
      </p:pic>
    </p:spTree>
    <p:extLst>
      <p:ext uri="{BB962C8B-B14F-4D97-AF65-F5344CB8AC3E}">
        <p14:creationId xmlns:p14="http://schemas.microsoft.com/office/powerpoint/2010/main" val="1780031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2" grpId="0" animBg="1"/>
      <p:bldP spid="23" grpId="0" animBg="1"/>
      <p:bldP spid="24" grpId="0" animBg="1"/>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checklist to get started</a:t>
            </a:r>
            <a:endParaRPr lang="en-US" dirty="0"/>
          </a:p>
        </p:txBody>
      </p:sp>
      <p:sp>
        <p:nvSpPr>
          <p:cNvPr id="8" name="Content Placeholder 7"/>
          <p:cNvSpPr>
            <a:spLocks noGrp="1"/>
          </p:cNvSpPr>
          <p:nvPr>
            <p:ph idx="1"/>
          </p:nvPr>
        </p:nvSpPr>
        <p:spPr>
          <a:xfrm>
            <a:off x="626035" y="1894115"/>
            <a:ext cx="10727765" cy="4087586"/>
          </a:xfrm>
        </p:spPr>
        <p:txBody>
          <a:bodyPr>
            <a:normAutofit lnSpcReduction="10000"/>
          </a:bodyPr>
          <a:lstStyle/>
          <a:p>
            <a:pPr>
              <a:buFont typeface="Wingdings" panose="05000000000000000000" pitchFamily="2" charset="2"/>
              <a:buChar char="q"/>
            </a:pPr>
            <a:r>
              <a:rPr lang="en-US" sz="2400" b="0" dirty="0" smtClean="0"/>
              <a:t>  Review the plan options</a:t>
            </a:r>
            <a:br>
              <a:rPr lang="en-US" sz="2400" b="0" dirty="0" smtClean="0"/>
            </a:br>
            <a:endParaRPr lang="en-US" sz="2400" b="0" dirty="0" smtClean="0"/>
          </a:p>
          <a:p>
            <a:pPr marL="228600" lvl="1">
              <a:spcBef>
                <a:spcPts val="1000"/>
              </a:spcBef>
              <a:buFont typeface="Wingdings" panose="05000000000000000000" pitchFamily="2" charset="2"/>
              <a:buChar char="q"/>
            </a:pPr>
            <a:r>
              <a:rPr lang="en-US" sz="2400" b="0" dirty="0" smtClean="0"/>
              <a:t>  Register for your benefits </a:t>
            </a:r>
            <a:r>
              <a:rPr lang="en-US" sz="2400" b="0" dirty="0"/>
              <a:t>with Member Benefits Online System (MBOS</a:t>
            </a:r>
            <a:r>
              <a:rPr lang="en-US" sz="2400" b="0" dirty="0" smtClean="0"/>
              <a:t>)</a:t>
            </a:r>
            <a:br>
              <a:rPr lang="en-US" sz="2400" b="0" dirty="0" smtClean="0"/>
            </a:br>
            <a:r>
              <a:rPr lang="en-US" sz="2400" b="0" dirty="0" smtClean="0"/>
              <a:t/>
            </a:r>
            <a:br>
              <a:rPr lang="en-US" sz="2400" b="0" dirty="0" smtClean="0"/>
            </a:br>
            <a:r>
              <a:rPr lang="en-US" sz="2200" dirty="0">
                <a:hlinkClick r:id="rId3"/>
              </a:rPr>
              <a:t>https://www.state.nj.us/treasury/pensions/mbos-register.shtml </a:t>
            </a:r>
            <a:r>
              <a:rPr lang="en-US" sz="2200" dirty="0" smtClean="0"/>
              <a:t/>
            </a:r>
            <a:br>
              <a:rPr lang="en-US" sz="2200" dirty="0" smtClean="0"/>
            </a:br>
            <a:endParaRPr lang="en-US" sz="2200" dirty="0"/>
          </a:p>
          <a:p>
            <a:pPr>
              <a:buFont typeface="Wingdings" panose="05000000000000000000" pitchFamily="2" charset="2"/>
              <a:buChar char="q"/>
            </a:pPr>
            <a:r>
              <a:rPr lang="en-US" sz="2400" b="0" dirty="0" smtClean="0"/>
              <a:t>  Determine the best way for you to save for today and for retirement</a:t>
            </a:r>
            <a:br>
              <a:rPr lang="en-US" sz="2400" b="0" dirty="0" smtClean="0"/>
            </a:br>
            <a:endParaRPr lang="en-US" sz="2400" b="0" dirty="0" smtClean="0"/>
          </a:p>
          <a:p>
            <a:pPr>
              <a:buFont typeface="Wingdings" panose="05000000000000000000" pitchFamily="2" charset="2"/>
              <a:buChar char="q"/>
            </a:pPr>
            <a:r>
              <a:rPr lang="en-US" sz="2400" b="0" dirty="0" smtClean="0"/>
              <a:t>  Start small – start now</a:t>
            </a:r>
            <a:br>
              <a:rPr lang="en-US" sz="2400" b="0" dirty="0" smtClean="0"/>
            </a:br>
            <a:endParaRPr lang="en-US" sz="2400" b="0" dirty="0" smtClean="0"/>
          </a:p>
          <a:p>
            <a:pPr>
              <a:buFont typeface="Wingdings" panose="05000000000000000000" pitchFamily="2" charset="2"/>
              <a:buChar char="q"/>
            </a:pPr>
            <a:r>
              <a:rPr lang="en-US" sz="2400" b="0" dirty="0" smtClean="0"/>
              <a:t>  Review your plans annually</a:t>
            </a:r>
            <a:endParaRPr lang="en-US" sz="2400" b="0" dirty="0"/>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28</a:t>
            </a:fld>
            <a:endParaRPr lang="en-US" dirty="0"/>
          </a:p>
        </p:txBody>
      </p:sp>
      <p:sp>
        <p:nvSpPr>
          <p:cNvPr id="7" name="Text Placeholder 6"/>
          <p:cNvSpPr>
            <a:spLocks noGrp="1"/>
          </p:cNvSpPr>
          <p:nvPr>
            <p:ph type="body" sz="quarter" idx="10"/>
          </p:nvPr>
        </p:nvSpPr>
        <p:spPr/>
        <p:txBody>
          <a:bodyPr/>
          <a:lstStyle/>
          <a:p>
            <a:r>
              <a:rPr lang="en-US" dirty="0"/>
              <a:t>HOW TO TAKE ACTION</a:t>
            </a:r>
          </a:p>
        </p:txBody>
      </p:sp>
    </p:spTree>
    <p:extLst>
      <p:ext uri="{BB962C8B-B14F-4D97-AF65-F5344CB8AC3E}">
        <p14:creationId xmlns:p14="http://schemas.microsoft.com/office/powerpoint/2010/main" val="234620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128040158"/>
              </p:ext>
            </p:extLst>
          </p:nvPr>
        </p:nvGraphicFramePr>
        <p:xfrm>
          <a:off x="573483" y="1774683"/>
          <a:ext cx="10630545" cy="4161560"/>
        </p:xfrm>
        <a:graphic>
          <a:graphicData uri="http://schemas.openxmlformats.org/drawingml/2006/table">
            <a:tbl>
              <a:tblPr>
                <a:tableStyleId>{5C22544A-7EE6-4342-B048-85BDC9FD1C3A}</a:tableStyleId>
              </a:tblPr>
              <a:tblGrid>
                <a:gridCol w="908476">
                  <a:extLst>
                    <a:ext uri="{9D8B030D-6E8A-4147-A177-3AD203B41FA5}">
                      <a16:colId xmlns:a16="http://schemas.microsoft.com/office/drawing/2014/main" val="20000"/>
                    </a:ext>
                  </a:extLst>
                </a:gridCol>
                <a:gridCol w="9722069">
                  <a:extLst>
                    <a:ext uri="{9D8B030D-6E8A-4147-A177-3AD203B41FA5}">
                      <a16:colId xmlns:a16="http://schemas.microsoft.com/office/drawing/2014/main" val="20001"/>
                    </a:ext>
                  </a:extLst>
                </a:gridCol>
              </a:tblGrid>
              <a:tr h="979027">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p>
                  </a:txBody>
                  <a:tcPr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Online Calculators </a:t>
                      </a:r>
                      <a:r>
                        <a:rPr kumimoji="0" lang="en-US" sz="1800" u="none" strike="noStrike" kern="1200" cap="none" spc="0" normalizeH="0" baseline="0" noProof="0" dirty="0" smtClean="0">
                          <a:ln>
                            <a:noFill/>
                          </a:ln>
                          <a:effectLst/>
                          <a:uLnTx/>
                          <a:uFillTx/>
                        </a:rPr>
                        <a:t/>
                      </a:r>
                      <a:br>
                        <a:rPr kumimoji="0" lang="en-US" sz="1800"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effectLst/>
                          <a:uLnTx/>
                          <a:uFillTx/>
                        </a:rPr>
                        <a:t>What will my pension and/or social security benefit be?</a:t>
                      </a:r>
                      <a:endParaRPr lang="en-US"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87973">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Income Gap Report</a:t>
                      </a:r>
                      <a:br>
                        <a:rPr kumimoji="0" lang="en-US" sz="1800" b="1"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Are there any potential income gaps in your retirement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Paycheck Analysis Report</a:t>
                      </a:r>
                      <a:br>
                        <a:rPr kumimoji="0" lang="en-US" sz="1800" b="1"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Think you can’t contribute more? Have your financial professional run a </a:t>
                      </a:r>
                      <a:br>
                        <a:rPr kumimoji="0" lang="en-US" sz="1800" u="none" strike="noStrike" kern="1200" cap="none" spc="0" normalizeH="0" baseline="0" noProof="0" dirty="0" smtClean="0">
                          <a:ln>
                            <a:noFill/>
                          </a:ln>
                          <a:solidFill>
                            <a:schemeClr val="dk1"/>
                          </a:solidFill>
                          <a:effectLst/>
                          <a:uLnTx/>
                          <a:uFillTx/>
                          <a:latin typeface="+mn-lt"/>
                          <a:ea typeface="+mn-ea"/>
                          <a:cs typeface="+mn-cs"/>
                        </a:rPr>
                      </a:br>
                      <a:r>
                        <a:rPr kumimoji="0" lang="en-US" sz="1800" u="none" strike="noStrike" kern="1200" cap="none" spc="0" normalizeH="0" baseline="0" noProof="0" dirty="0" smtClean="0">
                          <a:ln>
                            <a:noFill/>
                          </a:ln>
                          <a:solidFill>
                            <a:schemeClr val="dk1"/>
                          </a:solidFill>
                          <a:effectLst/>
                          <a:uLnTx/>
                          <a:uFillTx/>
                          <a:latin typeface="+mn-lt"/>
                          <a:ea typeface="+mn-ea"/>
                          <a:cs typeface="+mn-cs"/>
                        </a:rPr>
                        <a:t>paycheck analysis report. You might be surprised.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Income and Spending Strategy </a:t>
                      </a:r>
                      <a:r>
                        <a:rPr kumimoji="0" lang="en-US" sz="1800" u="none" strike="noStrike" kern="1200" cap="none" spc="0" normalizeH="0" baseline="0" noProof="0" dirty="0" smtClean="0">
                          <a:ln>
                            <a:noFill/>
                          </a:ln>
                          <a:effectLst/>
                          <a:uLnTx/>
                          <a:uFillTx/>
                        </a:rPr>
                        <a:t/>
                      </a:r>
                      <a:br>
                        <a:rPr kumimoji="0" lang="en-US" sz="1800"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How are you going to start taking income in retirement? Talk to your financial professional </a:t>
                      </a:r>
                      <a:br>
                        <a:rPr kumimoji="0" lang="en-US" sz="1800" u="none" strike="noStrike" kern="1200" cap="none" spc="0" normalizeH="0" baseline="0" noProof="0" dirty="0" smtClean="0">
                          <a:ln>
                            <a:noFill/>
                          </a:ln>
                          <a:solidFill>
                            <a:schemeClr val="dk1"/>
                          </a:solidFill>
                          <a:effectLst/>
                          <a:uLnTx/>
                          <a:uFillTx/>
                          <a:latin typeface="+mn-lt"/>
                          <a:ea typeface="+mn-ea"/>
                          <a:cs typeface="+mn-cs"/>
                        </a:rPr>
                      </a:br>
                      <a:r>
                        <a:rPr kumimoji="0" lang="en-US" sz="1800" u="none" strike="noStrike" kern="1200" cap="none" spc="0" normalizeH="0" baseline="0" noProof="0" dirty="0" smtClean="0">
                          <a:ln>
                            <a:noFill/>
                          </a:ln>
                          <a:solidFill>
                            <a:schemeClr val="dk1"/>
                          </a:solidFill>
                          <a:effectLst/>
                          <a:uLnTx/>
                          <a:uFillTx/>
                          <a:latin typeface="+mn-lt"/>
                          <a:ea typeface="+mn-ea"/>
                          <a:cs typeface="+mn-cs"/>
                        </a:rPr>
                        <a:t>to develop a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smtClean="0"/>
              <a:t>Tools available to you</a:t>
            </a:r>
            <a:endParaRPr lang="en-US" dirty="0"/>
          </a:p>
        </p:txBody>
      </p:sp>
      <p:sp>
        <p:nvSpPr>
          <p:cNvPr id="7" name="Text Placeholder 6"/>
          <p:cNvSpPr>
            <a:spLocks noGrp="1"/>
          </p:cNvSpPr>
          <p:nvPr>
            <p:ph type="body" sz="quarter" idx="10"/>
          </p:nvPr>
        </p:nvSpPr>
        <p:spPr/>
        <p:txBody>
          <a:bodyPr/>
          <a:lstStyle/>
          <a:p>
            <a:r>
              <a:rPr lang="en-US" dirty="0"/>
              <a:t>HOW TO TAKE ACTION</a:t>
            </a:r>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29</a:t>
            </a:fld>
            <a:endParaRPr lang="en-US" dirty="0"/>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757" y="1997391"/>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592" y="5096054"/>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27488" y="4060366"/>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19592" y="3004167"/>
            <a:ext cx="609600" cy="558800"/>
          </a:xfrm>
          <a:prstGeom prst="rect">
            <a:avLst/>
          </a:prstGeom>
          <a:noFill/>
          <a:extLst>
            <a:ext uri="{909E8E84-426E-40DD-AFC4-6F175D3DCCD1}">
              <a14:hiddenFill xmlns:a14="http://schemas.microsoft.com/office/drawing/2010/main">
                <a:solidFill>
                  <a:srgbClr val="FFFFFF"/>
                </a:solidFill>
              </a14:hiddenFill>
            </a:ext>
          </a:extLst>
        </p:spPr>
      </p:pic>
      <p:cxnSp>
        <p:nvCxnSpPr>
          <p:cNvPr id="10" name="Straight Connector 9"/>
          <p:cNvCxnSpPr/>
          <p:nvPr/>
        </p:nvCxnSpPr>
        <p:spPr>
          <a:xfrm>
            <a:off x="727488" y="2795752"/>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068129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Summary</a:t>
            </a:r>
            <a:endParaRPr lang="en-US" dirty="0"/>
          </a:p>
        </p:txBody>
      </p:sp>
      <p:sp>
        <p:nvSpPr>
          <p:cNvPr id="7" name="Text Placeholder 6"/>
          <p:cNvSpPr>
            <a:spLocks noGrp="1"/>
          </p:cNvSpPr>
          <p:nvPr>
            <p:ph type="body" sz="quarter" idx="10"/>
          </p:nvPr>
        </p:nvSpPr>
        <p:spPr/>
        <p:txBody>
          <a:bodyPr/>
          <a:lstStyle/>
          <a:p>
            <a:r>
              <a:rPr lang="en-US" dirty="0"/>
              <a:t>SECURITY BENEFIT FINANCIAL ESSENTIALS</a:t>
            </a:r>
          </a:p>
        </p:txBody>
      </p:sp>
      <p:sp>
        <p:nvSpPr>
          <p:cNvPr id="4" name="Footer Placeholder 3"/>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p:txBody>
          <a:bodyPr/>
          <a:lstStyle/>
          <a:p>
            <a:r>
              <a:rPr lang="en-US" dirty="0" smtClean="0"/>
              <a:t>2021/02/04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30</a:t>
            </a:fld>
            <a:endParaRPr lang="en-US" dirty="0"/>
          </a:p>
        </p:txBody>
      </p:sp>
      <p:sp>
        <p:nvSpPr>
          <p:cNvPr id="11"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2"/>
                </a:solidFill>
              </a:rPr>
              <a:t>Regardless of you career stage, you can take control of your </a:t>
            </a:r>
            <a:r>
              <a:rPr lang="en-US" dirty="0" smtClean="0">
                <a:solidFill>
                  <a:schemeClr val="accent2"/>
                </a:solidFill>
              </a:rPr>
              <a:t/>
            </a:r>
            <a:br>
              <a:rPr lang="en-US" dirty="0" smtClean="0">
                <a:solidFill>
                  <a:schemeClr val="accent2"/>
                </a:solidFill>
              </a:rPr>
            </a:br>
            <a:r>
              <a:rPr lang="en-US" dirty="0" smtClean="0">
                <a:solidFill>
                  <a:schemeClr val="accent2"/>
                </a:solidFill>
              </a:rPr>
              <a:t>personal </a:t>
            </a:r>
            <a:r>
              <a:rPr lang="en-US" dirty="0">
                <a:solidFill>
                  <a:schemeClr val="accent2"/>
                </a:solidFill>
              </a:rPr>
              <a:t>financial </a:t>
            </a:r>
            <a:r>
              <a:rPr lang="en-US" dirty="0" smtClean="0">
                <a:solidFill>
                  <a:schemeClr val="accent2"/>
                </a:solidFill>
              </a:rPr>
              <a:t>picture.</a:t>
            </a:r>
            <a:endParaRPr lang="en-US" dirty="0">
              <a:solidFill>
                <a:schemeClr val="accent2"/>
              </a:solidFill>
            </a:endParaRPr>
          </a:p>
        </p:txBody>
      </p:sp>
      <p:sp>
        <p:nvSpPr>
          <p:cNvPr id="15" name="Content Placeholder 7"/>
          <p:cNvSpPr>
            <a:spLocks noGrp="1"/>
          </p:cNvSpPr>
          <p:nvPr>
            <p:ph idx="1"/>
          </p:nvPr>
        </p:nvSpPr>
        <p:spPr>
          <a:xfrm>
            <a:off x="5431963" y="2000247"/>
            <a:ext cx="8403780" cy="3551780"/>
          </a:xfrm>
        </p:spPr>
        <p:txBody>
          <a:bodyPr>
            <a:noAutofit/>
          </a:bodyPr>
          <a:lstStyle/>
          <a:p>
            <a:pPr marL="0" indent="0">
              <a:buNone/>
            </a:pPr>
            <a:endParaRPr lang="en-US" sz="1800" b="0" dirty="0"/>
          </a:p>
          <a:p>
            <a:pPr marL="0" indent="0">
              <a:buNone/>
            </a:pPr>
            <a:endParaRPr lang="en-US" sz="1800" b="0" dirty="0" smtClean="0"/>
          </a:p>
          <a:p>
            <a:pPr marL="0" indent="0">
              <a:buNone/>
            </a:pPr>
            <a:endParaRPr lang="en-US" sz="1800" b="0" dirty="0"/>
          </a:p>
          <a:p>
            <a:pPr marL="0" indent="0">
              <a:buNone/>
            </a:pPr>
            <a:endParaRPr lang="en-US" sz="1800" b="0" dirty="0" smtClean="0"/>
          </a:p>
          <a:p>
            <a:pPr marL="0" indent="0">
              <a:buNone/>
            </a:pPr>
            <a:endParaRPr lang="en-US" sz="1800" b="0" dirty="0"/>
          </a:p>
        </p:txBody>
      </p:sp>
      <p:sp>
        <p:nvSpPr>
          <p:cNvPr id="16" name="Content Placeholder 7"/>
          <p:cNvSpPr txBox="1">
            <a:spLocks/>
          </p:cNvSpPr>
          <p:nvPr/>
        </p:nvSpPr>
        <p:spPr>
          <a:xfrm>
            <a:off x="626035" y="2634343"/>
            <a:ext cx="10727765" cy="346363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tx1"/>
                </a:solidFill>
                <a:latin typeface="+mn-lt"/>
              </a:rPr>
              <a:t>EARLY CAREER</a:t>
            </a:r>
          </a:p>
          <a:p>
            <a:pPr marL="511175" indent="0">
              <a:buNone/>
            </a:pPr>
            <a:r>
              <a:rPr lang="en-US" i="1" dirty="0" smtClean="0"/>
              <a:t>Get started</a:t>
            </a:r>
            <a:r>
              <a:rPr lang="en-US" i="1" dirty="0"/>
              <a:t>.  </a:t>
            </a:r>
            <a:r>
              <a:rPr lang="en-US" b="0" dirty="0"/>
              <a:t>Start to save now and leverage the power of tax-deferral accounts</a:t>
            </a:r>
            <a:r>
              <a:rPr lang="en-US" b="0" dirty="0" smtClean="0"/>
              <a:t>.</a:t>
            </a:r>
            <a:br>
              <a:rPr lang="en-US" b="0" dirty="0" smtClean="0"/>
            </a:br>
            <a:endParaRPr lang="en-US" b="0" dirty="0"/>
          </a:p>
          <a:p>
            <a:pPr marL="0" indent="0">
              <a:buNone/>
            </a:pPr>
            <a:r>
              <a:rPr lang="en-US" dirty="0" smtClean="0">
                <a:solidFill>
                  <a:schemeClr val="tx1"/>
                </a:solidFill>
                <a:latin typeface="+mn-lt"/>
              </a:rPr>
              <a:t>MID-CAREER</a:t>
            </a:r>
          </a:p>
          <a:p>
            <a:pPr marL="511175" indent="0">
              <a:buNone/>
            </a:pPr>
            <a:r>
              <a:rPr lang="en-US" i="1" dirty="0" smtClean="0"/>
              <a:t>Move forward</a:t>
            </a:r>
            <a:r>
              <a:rPr lang="en-US" i="1" dirty="0"/>
              <a:t>.  </a:t>
            </a:r>
            <a:r>
              <a:rPr lang="en-US" b="0" dirty="0"/>
              <a:t>Understand your pension benefit and adjust your strategy now to </a:t>
            </a:r>
            <a:r>
              <a:rPr lang="en-US" b="0" dirty="0" smtClean="0"/>
              <a:t/>
            </a:r>
            <a:br>
              <a:rPr lang="en-US" b="0" dirty="0" smtClean="0"/>
            </a:br>
            <a:r>
              <a:rPr lang="en-US" b="0" dirty="0" smtClean="0"/>
              <a:t>reach </a:t>
            </a:r>
            <a:r>
              <a:rPr lang="en-US" b="0" dirty="0"/>
              <a:t>your retirement goals</a:t>
            </a:r>
            <a:r>
              <a:rPr lang="en-US" b="0" dirty="0" smtClean="0"/>
              <a:t>.</a:t>
            </a:r>
            <a:br>
              <a:rPr lang="en-US" b="0" dirty="0" smtClean="0"/>
            </a:br>
            <a:endParaRPr lang="en-US" b="0" dirty="0"/>
          </a:p>
          <a:p>
            <a:pPr marL="0" indent="0">
              <a:buNone/>
            </a:pPr>
            <a:r>
              <a:rPr lang="en-US" dirty="0" smtClean="0">
                <a:solidFill>
                  <a:schemeClr val="tx1"/>
                </a:solidFill>
                <a:latin typeface="+mn-lt"/>
              </a:rPr>
              <a:t>LATE CAREER</a:t>
            </a:r>
          </a:p>
          <a:p>
            <a:pPr marL="511175" indent="0">
              <a:buNone/>
            </a:pPr>
            <a:r>
              <a:rPr lang="en-US" i="1" dirty="0" smtClean="0"/>
              <a:t>Be ready</a:t>
            </a:r>
            <a:r>
              <a:rPr lang="en-US" i="1" dirty="0"/>
              <a:t>.  </a:t>
            </a:r>
            <a:r>
              <a:rPr lang="en-US" b="0" dirty="0"/>
              <a:t>Develop a strategy to maximize your income to meet your ever changing needs throughout retirement.</a:t>
            </a:r>
          </a:p>
        </p:txBody>
      </p:sp>
    </p:spTree>
    <p:extLst>
      <p:ext uri="{BB962C8B-B14F-4D97-AF65-F5344CB8AC3E}">
        <p14:creationId xmlns:p14="http://schemas.microsoft.com/office/powerpoint/2010/main" val="38004148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3" cstate="print">
            <a:extLst>
              <a:ext uri="{28A0092B-C50C-407E-A947-70E740481C1C}">
                <a14:useLocalDpi xmlns:a14="http://schemas.microsoft.com/office/drawing/2010/main" val="0"/>
              </a:ext>
            </a:extLst>
          </a:blip>
          <a:srcRect t="24669" b="24669"/>
          <a:stretch/>
        </p:blipFill>
        <p:spPr/>
      </p:pic>
      <p:sp>
        <p:nvSpPr>
          <p:cNvPr id="2" name="Title 1"/>
          <p:cNvSpPr>
            <a:spLocks noGrp="1"/>
          </p:cNvSpPr>
          <p:nvPr>
            <p:ph type="title"/>
          </p:nvPr>
        </p:nvSpPr>
        <p:spPr/>
        <p:txBody>
          <a:bodyPr>
            <a:noAutofit/>
          </a:bodyPr>
          <a:lstStyle/>
          <a:p>
            <a:r>
              <a:rPr lang="en-US" sz="1867" dirty="0"/>
              <a:t>Our Promise: Helping our clients </a:t>
            </a:r>
            <a:r>
              <a:rPr lang="en-US" sz="1867" i="1" dirty="0"/>
              <a:t>To and Through Retirement</a:t>
            </a:r>
            <a:r>
              <a:rPr lang="en-US" sz="1867" i="1" baseline="30000" dirty="0"/>
              <a:t>®</a:t>
            </a:r>
            <a:r>
              <a:rPr lang="en-US" sz="1867" i="1" dirty="0"/>
              <a:t>.</a:t>
            </a:r>
            <a:r>
              <a:rPr lang="en-US" sz="1867" dirty="0"/>
              <a:t/>
            </a:r>
            <a:br>
              <a:rPr lang="en-US" sz="1867" dirty="0"/>
            </a:br>
            <a:r>
              <a:rPr lang="en-US" sz="1867" dirty="0"/>
              <a:t/>
            </a:r>
            <a:br>
              <a:rPr lang="en-US" sz="1867" dirty="0"/>
            </a:br>
            <a:r>
              <a:rPr lang="en-US" sz="1867" dirty="0"/>
              <a:t>Our Mission: 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867" dirty="0"/>
            </a:br>
            <a:endParaRPr lang="en-US" sz="1867" dirty="0"/>
          </a:p>
        </p:txBody>
      </p:sp>
      <p:sp>
        <p:nvSpPr>
          <p:cNvPr id="3" name="Footer Placeholder 2"/>
          <p:cNvSpPr>
            <a:spLocks noGrp="1"/>
          </p:cNvSpPr>
          <p:nvPr>
            <p:ph type="ftr" sz="quarter" idx="3"/>
          </p:nvPr>
        </p:nvSpPr>
        <p:spPr/>
        <p:txBody>
          <a:bodyPr/>
          <a:lstStyle/>
          <a:p>
            <a:r>
              <a:rPr lang="en-US" dirty="0" smtClean="0"/>
              <a:t>99-00508-93</a:t>
            </a:r>
            <a:endParaRPr lang="en-US" dirty="0"/>
          </a:p>
        </p:txBody>
      </p:sp>
      <p:sp>
        <p:nvSpPr>
          <p:cNvPr id="5" name="Date Placeholder 4"/>
          <p:cNvSpPr>
            <a:spLocks noGrp="1"/>
          </p:cNvSpPr>
          <p:nvPr>
            <p:ph type="dt" sz="half" idx="2"/>
          </p:nvPr>
        </p:nvSpPr>
        <p:spPr>
          <a:xfrm>
            <a:off x="5301418" y="6249988"/>
            <a:ext cx="756460" cy="365125"/>
          </a:xfrm>
        </p:spPr>
        <p:txBody>
          <a:bodyPr/>
          <a:lstStyle/>
          <a:p>
            <a:r>
              <a:rPr lang="en-US" dirty="0" smtClean="0"/>
              <a:t>2021/02/04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31</a:t>
            </a:fld>
            <a:endParaRPr lang="en-US" dirty="0"/>
          </a:p>
        </p:txBody>
      </p:sp>
    </p:spTree>
    <p:extLst>
      <p:ext uri="{BB962C8B-B14F-4D97-AF65-F5344CB8AC3E}">
        <p14:creationId xmlns:p14="http://schemas.microsoft.com/office/powerpoint/2010/main" val="38251657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a:t>Thank you</a:t>
            </a:r>
          </a:p>
        </p:txBody>
      </p:sp>
      <p:sp>
        <p:nvSpPr>
          <p:cNvPr id="3" name="Subtitle 2"/>
          <p:cNvSpPr>
            <a:spLocks noGrp="1"/>
          </p:cNvSpPr>
          <p:nvPr>
            <p:ph type="subTitle" idx="1"/>
          </p:nvPr>
        </p:nvSpPr>
        <p:spPr/>
        <p:txBody>
          <a:bodyPr>
            <a:normAutofit lnSpcReduction="10000"/>
          </a:bodyPr>
          <a:lstStyle/>
          <a:p>
            <a:r>
              <a:rPr lang="en-US" dirty="0" smtClean="0"/>
              <a:t>[First Name][Last Name]</a:t>
            </a:r>
          </a:p>
          <a:p>
            <a:r>
              <a:rPr lang="en-US" dirty="0" smtClean="0"/>
              <a:t>[Title]</a:t>
            </a:r>
          </a:p>
          <a:p>
            <a:r>
              <a:rPr lang="en-US" dirty="0"/>
              <a:t>—</a:t>
            </a:r>
          </a:p>
          <a:p>
            <a:r>
              <a:rPr lang="en-US" dirty="0" smtClean="0">
                <a:hlinkClick r:id="rId3"/>
              </a:rPr>
              <a:t>First.Last@SecurityBenefit.com</a:t>
            </a:r>
            <a:endParaRPr lang="en-US" dirty="0" smtClean="0"/>
          </a:p>
          <a:p>
            <a:r>
              <a:rPr lang="en-US" dirty="0" smtClean="0"/>
              <a:t>xxx-xxx-xxxx</a:t>
            </a:r>
            <a:endParaRPr lang="en-US" dirty="0"/>
          </a:p>
        </p:txBody>
      </p:sp>
    </p:spTree>
    <p:extLst>
      <p:ext uri="{BB962C8B-B14F-4D97-AF65-F5344CB8AC3E}">
        <p14:creationId xmlns:p14="http://schemas.microsoft.com/office/powerpoint/2010/main" val="20813433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6035" y="4795520"/>
            <a:ext cx="10928933" cy="1081406"/>
          </a:xfrm>
        </p:spPr>
        <p:txBody>
          <a:bodyPr>
            <a:normAutofit/>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a:t>
            </a:r>
            <a:r>
              <a:rPr lang="en-US" dirty="0" smtClean="0"/>
              <a:t>.</a:t>
            </a:r>
            <a:br>
              <a:rPr lang="en-US" dirty="0" smtClean="0"/>
            </a:br>
            <a:endParaRPr lang="en-US" dirty="0" smtClean="0"/>
          </a:p>
          <a:p>
            <a:r>
              <a:rPr lang="en-US" dirty="0" smtClean="0"/>
              <a:t>Services </a:t>
            </a:r>
            <a:r>
              <a:rPr lang="en-US" dirty="0"/>
              <a:t>are offered through  </a:t>
            </a:r>
            <a:r>
              <a:rPr lang="en-US" b="1" dirty="0"/>
              <a:t>Security Distributors, </a:t>
            </a:r>
            <a:r>
              <a:rPr lang="en-US" dirty="0"/>
              <a:t>a subsidiary of Security Benefit Corporation </a:t>
            </a:r>
            <a:r>
              <a:rPr lang="en-US" dirty="0" smtClean="0"/>
              <a:t>(Security Benefit).</a:t>
            </a:r>
            <a:endParaRPr lang="en-US" dirty="0"/>
          </a:p>
        </p:txBody>
      </p:sp>
      <p:sp>
        <p:nvSpPr>
          <p:cNvPr id="8" name="Footer Placeholder 3"/>
          <p:cNvSpPr>
            <a:spLocks noGrp="1"/>
          </p:cNvSpPr>
          <p:nvPr>
            <p:ph type="ftr" sz="quarter" idx="3"/>
          </p:nvPr>
        </p:nvSpPr>
        <p:spPr>
          <a:xfrm>
            <a:off x="4311016" y="6259486"/>
            <a:ext cx="867772" cy="365125"/>
          </a:xfrm>
        </p:spPr>
        <p:txBody>
          <a:bodyPr/>
          <a:lstStyle/>
          <a:p>
            <a:r>
              <a:rPr lang="en-US" dirty="0" smtClean="0"/>
              <a:t>99-00508-93</a:t>
            </a:r>
            <a:endParaRPr lang="en-US" dirty="0"/>
          </a:p>
        </p:txBody>
      </p:sp>
      <p:sp>
        <p:nvSpPr>
          <p:cNvPr id="9" name="Date Placeholder 4"/>
          <p:cNvSpPr>
            <a:spLocks noGrp="1"/>
          </p:cNvSpPr>
          <p:nvPr>
            <p:ph type="dt" sz="half" idx="2"/>
          </p:nvPr>
        </p:nvSpPr>
        <p:spPr>
          <a:xfrm>
            <a:off x="5233609" y="6259487"/>
            <a:ext cx="728168" cy="365125"/>
          </a:xfrm>
        </p:spPr>
        <p:txBody>
          <a:bodyPr/>
          <a:lstStyle/>
          <a:p>
            <a:r>
              <a:rPr lang="en-US" dirty="0" smtClean="0"/>
              <a:t>2021/02/04</a:t>
            </a:r>
            <a:endParaRPr lang="en-US" dirty="0"/>
          </a:p>
        </p:txBody>
      </p:sp>
      <p:sp>
        <p:nvSpPr>
          <p:cNvPr id="10" name="Slide Number Placeholder 5"/>
          <p:cNvSpPr>
            <a:spLocks noGrp="1"/>
          </p:cNvSpPr>
          <p:nvPr>
            <p:ph type="sldNum" sz="quarter" idx="4"/>
          </p:nvPr>
        </p:nvSpPr>
        <p:spPr>
          <a:xfrm>
            <a:off x="6137169" y="6259487"/>
            <a:ext cx="564767" cy="365125"/>
          </a:xfrm>
        </p:spPr>
        <p:txBody>
          <a:bodyPr/>
          <a:lstStyle/>
          <a:p>
            <a:fld id="{DFF2723C-031C-433E-81DC-635AF124FD5B}" type="slidenum">
              <a:rPr lang="en-US" smtClean="0"/>
              <a:pPr/>
              <a:t>33</a:t>
            </a:fld>
            <a:endParaRPr lang="en-US" dirty="0"/>
          </a:p>
        </p:txBody>
      </p:sp>
    </p:spTree>
    <p:extLst>
      <p:ext uri="{BB962C8B-B14F-4D97-AF65-F5344CB8AC3E}">
        <p14:creationId xmlns:p14="http://schemas.microsoft.com/office/powerpoint/2010/main" val="1856260563"/>
      </p:ext>
    </p:extLst>
  </p:cSld>
  <p:clrMapOvr>
    <a:masterClrMapping/>
  </p:clrMapOvr>
  <p:timing>
    <p:tnLst>
      <p:par>
        <p:cTn id="1" dur="indefinite" restart="never" nodeType="tmRoot"/>
      </p:par>
    </p:tnLst>
  </p:timing>
</p:sld>
</file>

<file path=ppt/theme/theme1.xml><?xml version="1.0" encoding="utf-8"?>
<a:theme xmlns:a="http://schemas.openxmlformats.org/drawingml/2006/main" name="Workplace Retirement Plans - Wide">
  <a:themeElements>
    <a:clrScheme name="Workplace Retirement Plans">
      <a:dk1>
        <a:srgbClr val="477388"/>
      </a:dk1>
      <a:lt1>
        <a:sysClr val="window" lastClr="FFFFFF"/>
      </a:lt1>
      <a:dk2>
        <a:srgbClr val="477388"/>
      </a:dk2>
      <a:lt2>
        <a:srgbClr val="F2F2F2"/>
      </a:lt2>
      <a:accent1>
        <a:srgbClr val="477388"/>
      </a:accent1>
      <a:accent2>
        <a:srgbClr val="84B1D4"/>
      </a:accent2>
      <a:accent3>
        <a:srgbClr val="E8B102"/>
      </a:accent3>
      <a:accent4>
        <a:srgbClr val="FDCF41"/>
      </a:accent4>
      <a:accent5>
        <a:srgbClr val="FEE28A"/>
      </a:accent5>
      <a:accent6>
        <a:srgbClr val="7F7F7F"/>
      </a:accent6>
      <a:hlink>
        <a:srgbClr val="84B1D4"/>
      </a:hlink>
      <a:folHlink>
        <a:srgbClr val="477388"/>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rkplace Retirement Plans - Wide" id="{7E5AF4DE-B2B3-4E07-BDDD-D8B6B4E59DD3}" vid="{A7D0BE8E-5713-4333-B488-B795FE9217F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Workplace Retirement Plans - Wide</Template>
  <TotalTime>3715</TotalTime>
  <Words>5567</Words>
  <Application>Microsoft Office PowerPoint</Application>
  <PresentationFormat>Widescreen</PresentationFormat>
  <Paragraphs>715</Paragraphs>
  <Slides>33</Slides>
  <Notes>33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Cambria Math</vt:lpstr>
      <vt:lpstr>Cambria</vt:lpstr>
      <vt:lpstr>Calibri</vt:lpstr>
      <vt:lpstr>Arial</vt:lpstr>
      <vt:lpstr>Wingdings</vt:lpstr>
      <vt:lpstr>Workplace Retirement Plans - Wide</vt:lpstr>
      <vt:lpstr>Security Benefit Financial Essentials</vt:lpstr>
      <vt:lpstr>Agenda </vt:lpstr>
      <vt:lpstr>Your Options for Retirement</vt:lpstr>
      <vt:lpstr>Social Security</vt:lpstr>
      <vt:lpstr>Social Security </vt:lpstr>
      <vt:lpstr>State Pension</vt:lpstr>
      <vt:lpstr>State Pension – New Jersey Teachers’ Pension and Annuity Fund</vt:lpstr>
      <vt:lpstr>State Pension – New Jersey Teachers’ Pension and Annuity Fund</vt:lpstr>
      <vt:lpstr>Social Security + 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Start saving early.</vt:lpstr>
      <vt:lpstr>The basics of tax-deferred saving</vt:lpstr>
      <vt:lpstr>How to Take Action</vt:lpstr>
      <vt:lpstr>Early Career (working &lt; 10 years)</vt:lpstr>
      <vt:lpstr>Mid Career (10-25 years)</vt:lpstr>
      <vt:lpstr>Balancing Risk</vt:lpstr>
      <vt:lpstr>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Flesher, Melissa</cp:lastModifiedBy>
  <cp:revision>182</cp:revision>
  <cp:lastPrinted>2020-08-04T18:42:37Z</cp:lastPrinted>
  <dcterms:created xsi:type="dcterms:W3CDTF">2018-10-01T18:10:23Z</dcterms:created>
  <dcterms:modified xsi:type="dcterms:W3CDTF">2021-02-04T20:23:48Z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-1947106227</vt:i4>
  </property>
  <property fmtid="{D5CDD505-2E9C-101B-9397-08002B2CF9AE}" pid="3" name="_NewReviewCycle">
    <vt:lpwstr/>
  </property>
  <property fmtid="{D5CDD505-2E9C-101B-9397-08002B2CF9AE}" pid="4" name="_EmailSubject">
    <vt:lpwstr>issue with the new SB template - please call me asap - 3381. thanks!</vt:lpwstr>
  </property>
  <property fmtid="{D5CDD505-2E9C-101B-9397-08002B2CF9AE}" pid="5" name="_AuthorEmail">
    <vt:lpwstr>Chelsi.Turner@securitybenefit.com</vt:lpwstr>
  </property>
  <property fmtid="{D5CDD505-2E9C-101B-9397-08002B2CF9AE}" pid="6" name="_AuthorEmailDisplayName">
    <vt:lpwstr>Turner, Chelsi</vt:lpwstr>
  </property>
</Properties>
</file>