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6.xml" ContentType="application/vnd.openxmlformats-officedocument.presentationml.notesSlide+xml"/>
  <Override PartName="/ppt/charts/chart5.xml" ContentType="application/vnd.openxmlformats-officedocument.drawingml.chart+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6.xml" ContentType="application/vnd.openxmlformats-officedocument.drawingml.chart+xml"/>
  <Override PartName="/ppt/notesSlides/notesSlide29.xml" ContentType="application/vnd.openxmlformats-officedocument.presentationml.notesSlide+xml"/>
  <Override PartName="/ppt/charts/chart7.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11" r:id="rId1"/>
  </p:sldMasterIdLst>
  <p:notesMasterIdLst>
    <p:notesMasterId r:id="rId44"/>
  </p:notesMasterIdLst>
  <p:handoutMasterIdLst>
    <p:handoutMasterId r:id="rId45"/>
  </p:handoutMasterIdLst>
  <p:sldIdLst>
    <p:sldId id="342" r:id="rId2"/>
    <p:sldId id="343" r:id="rId3"/>
    <p:sldId id="285" r:id="rId4"/>
    <p:sldId id="286" r:id="rId5"/>
    <p:sldId id="321" r:id="rId6"/>
    <p:sldId id="320" r:id="rId7"/>
    <p:sldId id="331" r:id="rId8"/>
    <p:sldId id="327" r:id="rId9"/>
    <p:sldId id="337" r:id="rId10"/>
    <p:sldId id="333" r:id="rId11"/>
    <p:sldId id="328" r:id="rId12"/>
    <p:sldId id="329" r:id="rId13"/>
    <p:sldId id="332" r:id="rId14"/>
    <p:sldId id="336" r:id="rId15"/>
    <p:sldId id="335" r:id="rId16"/>
    <p:sldId id="338" r:id="rId17"/>
    <p:sldId id="339" r:id="rId18"/>
    <p:sldId id="289" r:id="rId19"/>
    <p:sldId id="350" r:id="rId20"/>
    <p:sldId id="291" r:id="rId21"/>
    <p:sldId id="340" r:id="rId22"/>
    <p:sldId id="294" r:id="rId23"/>
    <p:sldId id="319" r:id="rId24"/>
    <p:sldId id="326" r:id="rId25"/>
    <p:sldId id="298" r:id="rId26"/>
    <p:sldId id="299" r:id="rId27"/>
    <p:sldId id="300" r:id="rId28"/>
    <p:sldId id="344" r:id="rId29"/>
    <p:sldId id="341" r:id="rId30"/>
    <p:sldId id="302" r:id="rId31"/>
    <p:sldId id="303" r:id="rId32"/>
    <p:sldId id="345" r:id="rId33"/>
    <p:sldId id="316" r:id="rId34"/>
    <p:sldId id="307" r:id="rId35"/>
    <p:sldId id="346" r:id="rId36"/>
    <p:sldId id="325" r:id="rId37"/>
    <p:sldId id="347" r:id="rId38"/>
    <p:sldId id="312" r:id="rId39"/>
    <p:sldId id="348" r:id="rId40"/>
    <p:sldId id="318" r:id="rId41"/>
    <p:sldId id="324" r:id="rId42"/>
    <p:sldId id="349" r:id="rId43"/>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936" userDrawn="1">
          <p15:clr>
            <a:srgbClr val="A4A3A4"/>
          </p15:clr>
        </p15:guide>
        <p15:guide id="3" orient="horz" pos="1080" userDrawn="1">
          <p15:clr>
            <a:srgbClr val="A4A3A4"/>
          </p15:clr>
        </p15:guide>
        <p15:guide id="4" pos="3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D5DA"/>
    <a:srgbClr val="000000"/>
    <a:srgbClr val="E9EBED"/>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910" autoAdjust="0"/>
    <p:restoredTop sz="77979" autoAdjust="0"/>
  </p:normalViewPr>
  <p:slideViewPr>
    <p:cSldViewPr snapToGrid="0" showGuides="1">
      <p:cViewPr varScale="1">
        <p:scale>
          <a:sx n="100" d="100"/>
          <a:sy n="100" d="100"/>
        </p:scale>
        <p:origin x="192" y="1448"/>
      </p:cViewPr>
      <p:guideLst>
        <p:guide orient="horz" pos="2160"/>
        <p:guide pos="6936"/>
        <p:guide orient="horz" pos="1080"/>
        <p:guide pos="384"/>
      </p:guideLst>
    </p:cSldViewPr>
  </p:slideViewPr>
  <p:notesTextViewPr>
    <p:cViewPr>
      <p:scale>
        <a:sx n="1" d="1"/>
        <a:sy n="1" d="1"/>
      </p:scale>
      <p:origin x="0" y="0"/>
    </p:cViewPr>
  </p:notesTextViewPr>
  <p:notesViewPr>
    <p:cSldViewPr snapToGrid="0" showGuides="1">
      <p:cViewPr varScale="1">
        <p:scale>
          <a:sx n="58" d="100"/>
          <a:sy n="58" d="100"/>
        </p:scale>
        <p:origin x="315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rgbClr val="BED85F"/>
              </a:solidFill>
              <a:ln w="19050">
                <a:solidFill>
                  <a:schemeClr val="bg1"/>
                </a:solidFill>
              </a:ln>
            </c:spPr>
            <c:extLst>
              <c:ext xmlns:c16="http://schemas.microsoft.com/office/drawing/2014/chart" uri="{C3380CC4-5D6E-409C-BE32-E72D297353CC}">
                <c16:uniqueId val="{00000001-BA26-47C8-B965-8C706FED78F6}"/>
              </c:ext>
            </c:extLst>
          </c:dPt>
          <c:dPt>
            <c:idx val="1"/>
            <c:bubble3D val="0"/>
            <c:spPr>
              <a:solidFill>
                <a:schemeClr val="accent3">
                  <a:lumMod val="40000"/>
                  <a:lumOff val="60000"/>
                </a:schemeClr>
              </a:solidFill>
              <a:ln w="19050">
                <a:solidFill>
                  <a:schemeClr val="bg1"/>
                </a:solidFill>
              </a:ln>
            </c:spPr>
            <c:extLst>
              <c:ext xmlns:c16="http://schemas.microsoft.com/office/drawing/2014/chart" uri="{C3380CC4-5D6E-409C-BE32-E72D297353CC}">
                <c16:uniqueId val="{00000002-BA26-47C8-B965-8C706FED78F6}"/>
              </c:ext>
            </c:extLst>
          </c:dPt>
          <c:dPt>
            <c:idx val="2"/>
            <c:bubble3D val="0"/>
            <c:spPr>
              <a:solidFill>
                <a:schemeClr val="bg1">
                  <a:lumMod val="50000"/>
                </a:schemeClr>
              </a:solidFill>
              <a:ln w="19050">
                <a:solidFill>
                  <a:schemeClr val="bg1"/>
                </a:solidFill>
              </a:ln>
            </c:spPr>
            <c:extLst>
              <c:ext xmlns:c16="http://schemas.microsoft.com/office/drawing/2014/chart" uri="{C3380CC4-5D6E-409C-BE32-E72D297353CC}">
                <c16:uniqueId val="{00000003-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2"/>
              <c:delete val="1"/>
              <c:extLst>
                <c:ext xmlns:c15="http://schemas.microsoft.com/office/drawing/2012/chart" uri="{CE6537A1-D6FC-4f65-9D91-7224C49458BB}"/>
                <c:ext xmlns:c16="http://schemas.microsoft.com/office/drawing/2014/chart" uri="{C3380CC4-5D6E-409C-BE32-E72D297353CC}">
                  <c16:uniqueId val="{00000003-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Sheet1!$A$2:$A$4</c:f>
              <c:strCache>
                <c:ptCount val="3"/>
                <c:pt idx="0">
                  <c:v>Personal Savings</c:v>
                </c:pt>
                <c:pt idx="1">
                  <c:v>Social Security</c:v>
                </c:pt>
                <c:pt idx="2">
                  <c:v>State Pension</c:v>
                </c:pt>
              </c:strCache>
            </c:strRef>
          </c:cat>
          <c:val>
            <c:numRef>
              <c:f>Sheet1!$B$2:$B$4</c:f>
              <c:numCache>
                <c:formatCode>General</c:formatCode>
                <c:ptCount val="3"/>
                <c:pt idx="0">
                  <c:v>0.4</c:v>
                </c:pt>
                <c:pt idx="1">
                  <c:v>0.25</c:v>
                </c:pt>
                <c:pt idx="2">
                  <c:v>0.35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dLbls>
          <c:showLegendKey val="0"/>
          <c:showVal val="0"/>
          <c:showCatName val="0"/>
          <c:showSerName val="0"/>
          <c:showPercent val="0"/>
          <c:showBubbleSize val="0"/>
        </c:dLbls>
        <c:gapWidth val="150"/>
        <c:overlap val="100"/>
        <c:axId val="83262848"/>
        <c:axId val="83694720"/>
      </c:barChart>
      <c:catAx>
        <c:axId val="83262848"/>
        <c:scaling>
          <c:orientation val="minMax"/>
        </c:scaling>
        <c:delete val="0"/>
        <c:axPos val="b"/>
        <c:numFmt formatCode="General" sourceLinked="1"/>
        <c:majorTickMark val="out"/>
        <c:minorTickMark val="none"/>
        <c:tickLblPos val="nextTo"/>
        <c:txPr>
          <a:bodyPr/>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72341099941094211"/>
          <c:y val="0.71560536467032532"/>
          <c:w val="0.26419634263715108"/>
          <c:h val="0.1495973514674302"/>
        </c:manualLayout>
      </c:layout>
      <c:overlay val="0"/>
      <c:txPr>
        <a:bodyPr/>
        <a:lstStyle/>
        <a:p>
          <a:pPr>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719872911829003E-2"/>
          <c:y val="3.4722222222222224E-2"/>
          <c:w val="0.61807340681973499"/>
          <c:h val="0.885763640340412"/>
        </c:manualLayout>
      </c:layout>
      <c:barChart>
        <c:barDir val="col"/>
        <c:grouping val="stacked"/>
        <c:varyColors val="0"/>
        <c:dLbls>
          <c:showLegendKey val="0"/>
          <c:showVal val="0"/>
          <c:showCatName val="0"/>
          <c:showSerName val="0"/>
          <c:showPercent val="0"/>
          <c:showBubbleSize val="0"/>
        </c:dLbls>
        <c:gapWidth val="150"/>
        <c:overlap val="100"/>
        <c:axId val="83262848"/>
        <c:axId val="83694720"/>
      </c:barChart>
      <c:catAx>
        <c:axId val="83262848"/>
        <c:scaling>
          <c:orientation val="minMax"/>
        </c:scaling>
        <c:delete val="0"/>
        <c:axPos val="b"/>
        <c:numFmt formatCode="General" sourceLinked="1"/>
        <c:majorTickMark val="out"/>
        <c:minorTickMark val="none"/>
        <c:tickLblPos val="nextTo"/>
        <c:txPr>
          <a:bodyPr/>
          <a:lstStyle/>
          <a:p>
            <a:pPr>
              <a:defRPr b="0" i="0" baseline="0">
                <a:solidFill>
                  <a:schemeClr val="accent1"/>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72341099941094211"/>
          <c:y val="0.71560536467032532"/>
          <c:w val="0.26419634263715108"/>
          <c:h val="0.1495973514674302"/>
        </c:manualLayout>
      </c:layout>
      <c:overlay val="0"/>
      <c:txPr>
        <a:bodyPr/>
        <a:lstStyle/>
        <a:p>
          <a:pPr>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2"/>
            </a:solidFill>
            <a:ln>
              <a:solidFill>
                <a:schemeClr val="tx1"/>
              </a:solid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5B7A-4C6E-B480-81D5DA92EDC6}"/>
            </c:ext>
          </c:extLst>
        </c:ser>
        <c:dLbls>
          <c:showLegendKey val="0"/>
          <c:showVal val="0"/>
          <c:showCatName val="0"/>
          <c:showSerName val="0"/>
          <c:showPercent val="0"/>
          <c:showBubbleSize val="0"/>
        </c:dLbls>
        <c:gapWidth val="150"/>
        <c:overlap val="100"/>
        <c:axId val="83262848"/>
        <c:axId val="83694720"/>
      </c:barChart>
      <c:catAx>
        <c:axId val="83262848"/>
        <c:scaling>
          <c:orientation val="minMax"/>
        </c:scaling>
        <c:delete val="0"/>
        <c:axPos val="b"/>
        <c:numFmt formatCode="General" sourceLinked="1"/>
        <c:majorTickMark val="out"/>
        <c:minorTickMark val="none"/>
        <c:tickLblPos val="nextTo"/>
        <c:txPr>
          <a:bodyPr/>
          <a:lstStyle/>
          <a:p>
            <a:pPr>
              <a:defRPr b="0" i="0" baseline="0">
                <a:solidFill>
                  <a:schemeClr val="accent1"/>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72341099941094211"/>
          <c:y val="0.71560536467032532"/>
          <c:w val="0.26419634263715108"/>
          <c:h val="0.1495973514674302"/>
        </c:manualLayout>
      </c:layout>
      <c:overlay val="0"/>
      <c:txPr>
        <a:bodyPr/>
        <a:lstStyle/>
        <a:p>
          <a:pPr>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Pension</c:v>
                </c:pt>
              </c:strCache>
            </c:strRef>
          </c:tx>
          <c:spPr>
            <a:solidFill>
              <a:schemeClr val="tx2"/>
            </a:solidFill>
            <a:ln>
              <a:solidFill>
                <a:schemeClr val="tx1"/>
              </a:solid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6963-46D0-B255-BBD940474CE4}"/>
            </c:ext>
          </c:extLst>
        </c:ser>
        <c:ser>
          <c:idx val="1"/>
          <c:order val="1"/>
          <c:tx>
            <c:strRef>
              <c:f>Sheet1!$C$1</c:f>
              <c:strCache>
                <c:ptCount val="1"/>
                <c:pt idx="0">
                  <c:v>Retirement Assets</c:v>
                </c:pt>
              </c:strCache>
            </c:strRef>
          </c:tx>
          <c:spPr>
            <a:solidFill>
              <a:schemeClr val="accent3"/>
            </a:solidFill>
            <a:ln>
              <a:solidFill>
                <a:schemeClr val="accent5"/>
              </a:solidFill>
            </a:ln>
          </c:spPr>
          <c:invertIfNegative val="0"/>
          <c:cat>
            <c:numRef>
              <c:f>Sheet1!$A$2:$A$5</c:f>
              <c:numCache>
                <c:formatCode>General</c:formatCode>
                <c:ptCount val="4"/>
                <c:pt idx="0">
                  <c:v>60</c:v>
                </c:pt>
                <c:pt idx="1">
                  <c:v>62</c:v>
                </c:pt>
                <c:pt idx="2">
                  <c:v>67</c:v>
                </c:pt>
                <c:pt idx="3">
                  <c:v>70</c:v>
                </c:pt>
              </c:numCache>
            </c:numRef>
          </c:cat>
          <c:val>
            <c:numRef>
              <c:f>Sheet1!$C$2:$C$5</c:f>
              <c:numCache>
                <c:formatCode>General</c:formatCode>
                <c:ptCount val="4"/>
                <c:pt idx="0">
                  <c:v>60</c:v>
                </c:pt>
                <c:pt idx="1">
                  <c:v>67</c:v>
                </c:pt>
                <c:pt idx="2">
                  <c:v>73</c:v>
                </c:pt>
                <c:pt idx="3">
                  <c:v>80</c:v>
                </c:pt>
              </c:numCache>
            </c:numRef>
          </c:val>
          <c:extLst>
            <c:ext xmlns:c16="http://schemas.microsoft.com/office/drawing/2014/chart" uri="{C3380CC4-5D6E-409C-BE32-E72D297353CC}">
              <c16:uniqueId val="{00000001-6963-46D0-B255-BBD940474CE4}"/>
            </c:ext>
          </c:extLst>
        </c:ser>
        <c:dLbls>
          <c:showLegendKey val="0"/>
          <c:showVal val="0"/>
          <c:showCatName val="0"/>
          <c:showSerName val="0"/>
          <c:showPercent val="0"/>
          <c:showBubbleSize val="0"/>
        </c:dLbls>
        <c:gapWidth val="150"/>
        <c:overlap val="100"/>
        <c:axId val="84260352"/>
        <c:axId val="84261888"/>
      </c:barChart>
      <c:catAx>
        <c:axId val="84260352"/>
        <c:scaling>
          <c:orientation val="minMax"/>
        </c:scaling>
        <c:delete val="0"/>
        <c:axPos val="b"/>
        <c:numFmt formatCode="General" sourceLinked="1"/>
        <c:majorTickMark val="out"/>
        <c:minorTickMark val="none"/>
        <c:tickLblPos val="nextTo"/>
        <c:txPr>
          <a:bodyPr/>
          <a:lstStyle/>
          <a:p>
            <a:pPr>
              <a:defRPr b="0" i="0" baseline="0">
                <a:solidFill>
                  <a:schemeClr val="accent1"/>
                </a:solidFill>
              </a:defRPr>
            </a:pPr>
            <a:endParaRPr lang="en-US"/>
          </a:p>
        </c:txPr>
        <c:crossAx val="84261888"/>
        <c:crosses val="autoZero"/>
        <c:auto val="1"/>
        <c:lblAlgn val="ctr"/>
        <c:lblOffset val="100"/>
        <c:noMultiLvlLbl val="0"/>
      </c:catAx>
      <c:valAx>
        <c:axId val="84261888"/>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4260352"/>
        <c:crosses val="autoZero"/>
        <c:crossBetween val="between"/>
      </c:valAx>
      <c:spPr>
        <a:noFill/>
        <a:ln w="25400" cmpd="sng">
          <a:noFill/>
        </a:ln>
        <a:scene3d>
          <a:camera prst="orthographicFront"/>
          <a:lightRig rig="threePt" dir="t"/>
        </a:scene3d>
      </c:spPr>
    </c:plotArea>
    <c:legend>
      <c:legendPos val="r"/>
      <c:layout>
        <c:manualLayout>
          <c:xMode val="edge"/>
          <c:yMode val="edge"/>
          <c:x val="0.68782032662622739"/>
          <c:y val="0.66195119487919718"/>
          <c:w val="0.31217967337377267"/>
          <c:h val="0.22439602720114535"/>
        </c:manualLayout>
      </c:layout>
      <c:overlay val="0"/>
      <c:txPr>
        <a:bodyPr anchor="ctr"/>
        <a:lstStyle/>
        <a:p>
          <a:pPr>
            <a:spcAft>
              <a:spcPts val="1200"/>
            </a:spcAft>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700352768049833E-2"/>
          <c:y val="7.2599622476832854E-2"/>
          <c:w val="0.90890920569311551"/>
          <c:h val="0.77073820304230956"/>
        </c:manualLayout>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071A-4DFD-988A-5834DA6A2543}"/>
            </c:ext>
          </c:extLst>
        </c:ser>
        <c:ser>
          <c:idx val="1"/>
          <c:order val="1"/>
          <c:tx>
            <c:strRef>
              <c:f>Sheet1!$C$1</c:f>
              <c:strCache>
                <c:ptCount val="1"/>
                <c:pt idx="0">
                  <c:v>Accumulated earnings</c:v>
                </c:pt>
              </c:strCache>
            </c:strRef>
          </c:tx>
          <c:spPr>
            <a:solidFill>
              <a:schemeClr val="tx2"/>
            </a:solidFill>
          </c:spPr>
          <c:invertIfNegative val="0"/>
          <c:dLbls>
            <c:dLbl>
              <c:idx val="0"/>
              <c:tx>
                <c:rich>
                  <a:bodyPr/>
                  <a:lstStyle/>
                  <a:p>
                    <a:fld id="{01947649-3C11-B941-BDAC-7CC449050B62}"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071A-4DFD-988A-5834DA6A2543}"/>
                </c:ext>
              </c:extLst>
            </c:dLbl>
            <c:dLbl>
              <c:idx val="1"/>
              <c:tx>
                <c:rich>
                  <a:bodyPr/>
                  <a:lstStyle/>
                  <a:p>
                    <a:fld id="{CC7B3E90-32DB-264D-B419-D945E0531010}"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071A-4DFD-988A-5834DA6A2543}"/>
                </c:ext>
              </c:extLst>
            </c:dLbl>
            <c:dLbl>
              <c:idx val="2"/>
              <c:tx>
                <c:rich>
                  <a:bodyPr/>
                  <a:lstStyle/>
                  <a:p>
                    <a:fld id="{02E94AD9-8C1C-4044-AFD7-7C637C7CA3B9}"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071A-4DFD-988A-5834DA6A2543}"/>
                </c:ext>
              </c:extLst>
            </c:dLbl>
            <c:dLbl>
              <c:idx val="3"/>
              <c:tx>
                <c:rich>
                  <a:bodyPr/>
                  <a:lstStyle/>
                  <a:p>
                    <a:fld id="{C4A7C91F-9646-0B4E-B284-B7D6574CF294}"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071A-4DFD-988A-5834DA6A2543}"/>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35727.74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$35,728 </c:v>
                  </c:pt>
                </c15:dlblRangeCache>
              </c15:datalabelsRange>
            </c:ext>
            <c:ext xmlns:c16="http://schemas.microsoft.com/office/drawing/2014/chart" uri="{C3380CC4-5D6E-409C-BE32-E72D297353CC}">
              <c16:uniqueId val="{00000001-071A-4DFD-988A-5834DA6A2543}"/>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tr"/>
      <c:legendEntry>
        <c:idx val="0"/>
        <c:txPr>
          <a:bodyPr/>
          <a:lstStyle/>
          <a:p>
            <a:pPr>
              <a:defRPr sz="1400">
                <a:solidFill>
                  <a:schemeClr val="accent3"/>
                </a:solidFill>
              </a:defRPr>
            </a:pPr>
            <a:endParaRPr lang="en-US"/>
          </a:p>
        </c:txPr>
      </c:legendEntry>
      <c:legendEntry>
        <c:idx val="1"/>
        <c:txPr>
          <a:bodyPr/>
          <a:lstStyle/>
          <a:p>
            <a:pPr>
              <a:defRPr sz="1400">
                <a:solidFill>
                  <a:schemeClr val="accent3"/>
                </a:solidFill>
              </a:defRPr>
            </a:pPr>
            <a:endParaRPr lang="en-US"/>
          </a:p>
        </c:txPr>
      </c:legendEntry>
      <c:layout>
        <c:manualLayout>
          <c:xMode val="edge"/>
          <c:yMode val="edge"/>
          <c:x val="0.79976813829569482"/>
          <c:y val="6.1082183914127106E-2"/>
          <c:w val="0.18211850547555894"/>
          <c:h val="0.18661969911653678"/>
        </c:manualLayout>
      </c:layout>
      <c:overlay val="0"/>
      <c:txPr>
        <a:bodyPr/>
        <a:lstStyle/>
        <a:p>
          <a:pPr>
            <a:defRPr sz="1400">
              <a:solidFill>
                <a:schemeClr val="accent3"/>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$100 </c:v>
                </c:pt>
              </c:strCache>
            </c:strRef>
          </c:tx>
          <c:spPr>
            <a:ln w="28575" cap="rnd">
              <a:solidFill>
                <a:schemeClr val="accent1"/>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Sheet1!$B$2:$B$6</c:f>
              <c:numCache>
                <c:formatCode>"$"#,##0</c:formatCode>
                <c:ptCount val="5"/>
                <c:pt idx="0">
                  <c:v>11592.223943739649</c:v>
                </c:pt>
                <c:pt idx="1">
                  <c:v>27105.234526519216</c:v>
                </c:pt>
                <c:pt idx="2">
                  <c:v>47865.142073974312</c:v>
                </c:pt>
                <c:pt idx="3">
                  <c:v>75646.581342590056</c:v>
                </c:pt>
                <c:pt idx="4">
                  <c:v>112824.41395439276</c:v>
                </c:pt>
              </c:numCache>
            </c:numRef>
          </c:val>
          <c:smooth val="0"/>
          <c:extLst>
            <c:ext xmlns:c16="http://schemas.microsoft.com/office/drawing/2014/chart" uri="{C3380CC4-5D6E-409C-BE32-E72D297353CC}">
              <c16:uniqueId val="{00000000-ED30-4ABE-80C0-DA3354DC8E43}"/>
            </c:ext>
          </c:extLst>
        </c:ser>
        <c:ser>
          <c:idx val="1"/>
          <c:order val="1"/>
          <c:tx>
            <c:strRef>
              <c:f>Sheet1!$C$1</c:f>
              <c:strCache>
                <c:ptCount val="1"/>
                <c:pt idx="0">
                  <c:v>$150 </c:v>
                </c:pt>
              </c:strCache>
            </c:strRef>
          </c:tx>
          <c:spPr>
            <a:ln w="28575" cap="rnd">
              <a:solidFill>
                <a:schemeClr val="accent2"/>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Sheet1!$C$2:$C$6</c:f>
              <c:numCache>
                <c:formatCode>"$"#,##0</c:formatCode>
                <c:ptCount val="5"/>
                <c:pt idx="0">
                  <c:v>17388.335915609474</c:v>
                </c:pt>
                <c:pt idx="1">
                  <c:v>40657.851789778804</c:v>
                </c:pt>
                <c:pt idx="2">
                  <c:v>71797.713110961457</c:v>
                </c:pt>
                <c:pt idx="3">
                  <c:v>113469.87201388506</c:v>
                </c:pt>
                <c:pt idx="4">
                  <c:v>169236.6209315891</c:v>
                </c:pt>
              </c:numCache>
            </c:numRef>
          </c:val>
          <c:smooth val="0"/>
          <c:extLst>
            <c:ext xmlns:c16="http://schemas.microsoft.com/office/drawing/2014/chart" uri="{C3380CC4-5D6E-409C-BE32-E72D297353CC}">
              <c16:uniqueId val="{00000001-ED30-4ABE-80C0-DA3354DC8E43}"/>
            </c:ext>
          </c:extLst>
        </c:ser>
        <c:ser>
          <c:idx val="2"/>
          <c:order val="2"/>
          <c:tx>
            <c:strRef>
              <c:f>Sheet1!$D$1</c:f>
              <c:strCache>
                <c:ptCount val="1"/>
                <c:pt idx="0">
                  <c:v>$200 </c:v>
                </c:pt>
              </c:strCache>
            </c:strRef>
          </c:tx>
          <c:spPr>
            <a:ln w="28575" cap="rnd">
              <a:solidFill>
                <a:schemeClr val="accent3"/>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Sheet1!$D$2:$D$6</c:f>
              <c:numCache>
                <c:formatCode>"$"#,##0</c:formatCode>
                <c:ptCount val="5"/>
                <c:pt idx="0">
                  <c:v>23184.447887479299</c:v>
                </c:pt>
                <c:pt idx="1">
                  <c:v>54210.469053038432</c:v>
                </c:pt>
                <c:pt idx="2">
                  <c:v>95730.284147948623</c:v>
                </c:pt>
                <c:pt idx="3">
                  <c:v>151293.16268518011</c:v>
                </c:pt>
                <c:pt idx="4">
                  <c:v>225648.82790878552</c:v>
                </c:pt>
              </c:numCache>
            </c:numRef>
          </c:val>
          <c:smooth val="0"/>
          <c:extLst>
            <c:ext xmlns:c16="http://schemas.microsoft.com/office/drawing/2014/chart" uri="{C3380CC4-5D6E-409C-BE32-E72D297353CC}">
              <c16:uniqueId val="{00000002-ED30-4ABE-80C0-DA3354DC8E43}"/>
            </c:ext>
          </c:extLst>
        </c:ser>
        <c:ser>
          <c:idx val="3"/>
          <c:order val="3"/>
          <c:tx>
            <c:strRef>
              <c:f>Sheet1!$E$1</c:f>
              <c:strCache>
                <c:ptCount val="1"/>
                <c:pt idx="0">
                  <c:v>$250 </c:v>
                </c:pt>
              </c:strCache>
            </c:strRef>
          </c:tx>
          <c:spPr>
            <a:ln w="28575" cap="rnd">
              <a:solidFill>
                <a:schemeClr val="accent4"/>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Sheet1!$E$2:$E$6</c:f>
              <c:numCache>
                <c:formatCode>"$"#,##0</c:formatCode>
                <c:ptCount val="5"/>
                <c:pt idx="0">
                  <c:v>28980.559859349123</c:v>
                </c:pt>
                <c:pt idx="1">
                  <c:v>67763.086316298053</c:v>
                </c:pt>
                <c:pt idx="2">
                  <c:v>119662.85518493583</c:v>
                </c:pt>
                <c:pt idx="3">
                  <c:v>189116.45335647534</c:v>
                </c:pt>
                <c:pt idx="4">
                  <c:v>282061.03488598223</c:v>
                </c:pt>
              </c:numCache>
            </c:numRef>
          </c:val>
          <c:smooth val="0"/>
          <c:extLst>
            <c:ext xmlns:c16="http://schemas.microsoft.com/office/drawing/2014/chart" uri="{C3380CC4-5D6E-409C-BE32-E72D297353CC}">
              <c16:uniqueId val="{00000003-ED30-4ABE-80C0-DA3354DC8E43}"/>
            </c:ext>
          </c:extLst>
        </c:ser>
        <c:ser>
          <c:idx val="4"/>
          <c:order val="4"/>
          <c:tx>
            <c:strRef>
              <c:f>Sheet1!$F$1</c:f>
              <c:strCache>
                <c:ptCount val="1"/>
                <c:pt idx="0">
                  <c:v>$300 </c:v>
                </c:pt>
              </c:strCache>
            </c:strRef>
          </c:tx>
          <c:spPr>
            <a:ln w="28575" cap="rnd">
              <a:solidFill>
                <a:schemeClr val="accent5"/>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Sheet1!$F$2:$F$6</c:f>
              <c:numCache>
                <c:formatCode>"$"#,##0</c:formatCode>
                <c:ptCount val="5"/>
                <c:pt idx="0">
                  <c:v>34776.671831218948</c:v>
                </c:pt>
                <c:pt idx="1">
                  <c:v>81315.703579557608</c:v>
                </c:pt>
                <c:pt idx="2">
                  <c:v>143595.42622192291</c:v>
                </c:pt>
                <c:pt idx="3">
                  <c:v>226939.74402777012</c:v>
                </c:pt>
                <c:pt idx="4">
                  <c:v>338473.24186317821</c:v>
                </c:pt>
              </c:numCache>
            </c:numRef>
          </c:val>
          <c:smooth val="0"/>
          <c:extLst>
            <c:ext xmlns:c16="http://schemas.microsoft.com/office/drawing/2014/chart" uri="{C3380CC4-5D6E-409C-BE32-E72D297353CC}">
              <c16:uniqueId val="{00000004-ED30-4ABE-80C0-DA3354DC8E43}"/>
            </c:ext>
          </c:extLst>
        </c:ser>
        <c:ser>
          <c:idx val="5"/>
          <c:order val="5"/>
          <c:tx>
            <c:strRef>
              <c:f>Sheet1!$G$1</c:f>
              <c:strCache>
                <c:ptCount val="1"/>
              </c:strCache>
            </c:strRef>
          </c:tx>
          <c:spPr>
            <a:ln w="28575" cap="rnd">
              <a:solidFill>
                <a:schemeClr val="accent6"/>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Sheet1!$G$2:$G$6</c:f>
              <c:numCache>
                <c:formatCode>General</c:formatCode>
                <c:ptCount val="5"/>
              </c:numCache>
            </c:numRef>
          </c:val>
          <c:smooth val="0"/>
          <c:extLst>
            <c:ext xmlns:c16="http://schemas.microsoft.com/office/drawing/2014/chart" uri="{C3380CC4-5D6E-409C-BE32-E72D297353CC}">
              <c16:uniqueId val="{00000005-ED30-4ABE-80C0-DA3354DC8E43}"/>
            </c:ext>
          </c:extLst>
        </c:ser>
        <c:dLbls>
          <c:showLegendKey val="0"/>
          <c:showVal val="0"/>
          <c:showCatName val="0"/>
          <c:showSerName val="0"/>
          <c:showPercent val="0"/>
          <c:showBubbleSize val="0"/>
        </c:dLbls>
        <c:smooth val="0"/>
        <c:axId val="969325568"/>
        <c:axId val="969327648"/>
      </c:lineChart>
      <c:catAx>
        <c:axId val="9693255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7648"/>
        <c:crosses val="autoZero"/>
        <c:auto val="1"/>
        <c:lblAlgn val="ctr"/>
        <c:lblOffset val="100"/>
        <c:noMultiLvlLbl val="0"/>
      </c:catAx>
      <c:valAx>
        <c:axId val="969327648"/>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5568"/>
        <c:crosses val="autoZero"/>
        <c:crossBetween val="between"/>
      </c:valAx>
      <c:spPr>
        <a:noFill/>
        <a:ln>
          <a:noFill/>
        </a:ln>
        <a:effectLst/>
      </c:spPr>
    </c:plotArea>
    <c:legend>
      <c:legendPos val="r"/>
      <c:legendEntry>
        <c:idx val="5"/>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1" Type="http://schemas.openxmlformats.org/officeDocument/2006/relationships/hyperlink" Target="https://secure.nystrs.org/sma/security/logon.aspx"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secure.nystrs.org/sma/security/logon.aspx"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330E42-836D-49DE-8AC1-A314463B81A4}"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A7C7D927-824B-4BAE-B4FF-0D348AC807D4}">
      <dgm:prSet custT="1"/>
      <dgm:spPr>
        <a:solidFill>
          <a:schemeClr val="accent3"/>
        </a:solidFill>
        <a:ln>
          <a:noFill/>
        </a:ln>
      </dgm:spPr>
      <dgm:t>
        <a:bodyPr/>
        <a:lstStyle/>
        <a:p>
          <a:r>
            <a:rPr lang="en-US" sz="2000" b="0" i="0" dirty="0">
              <a:latin typeface="Calibri" panose="020F0502020204030204" pitchFamily="34" charset="0"/>
              <a:cs typeface="Calibri" panose="020F0502020204030204" pitchFamily="34" charset="0"/>
            </a:rPr>
            <a:t>Review</a:t>
          </a:r>
          <a:r>
            <a:rPr lang="en-US" sz="2000" b="0" i="0" dirty="0"/>
            <a:t> </a:t>
          </a:r>
          <a:br>
            <a:rPr lang="en-US" sz="2000" b="0" i="0" dirty="0">
              <a:latin typeface="Calibri" panose="020F0502020204030204" pitchFamily="34" charset="0"/>
              <a:cs typeface="Calibri" panose="020F0502020204030204" pitchFamily="34" charset="0"/>
            </a:rPr>
          </a:br>
          <a:r>
            <a:rPr lang="en-US" sz="2000" b="0" i="0" dirty="0">
              <a:latin typeface="Calibri" panose="020F0502020204030204" pitchFamily="34" charset="0"/>
              <a:cs typeface="Calibri" panose="020F0502020204030204" pitchFamily="34" charset="0"/>
            </a:rPr>
            <a:t>your plan options</a:t>
          </a:r>
          <a:endParaRPr lang="en-US" sz="2000" dirty="0">
            <a:latin typeface="Calibri" panose="020F0502020204030204" pitchFamily="34" charset="0"/>
            <a:cs typeface="Calibri" panose="020F0502020204030204" pitchFamily="34" charset="0"/>
          </a:endParaRPr>
        </a:p>
      </dgm:t>
    </dgm:pt>
    <dgm:pt modelId="{19F95B88-0194-4640-B8F0-5FF41E181F46}" type="parTrans" cxnId="{CEB93253-7E45-4D8E-AB13-9366B73DE689}">
      <dgm:prSet/>
      <dgm:spPr/>
      <dgm:t>
        <a:bodyPr/>
        <a:lstStyle/>
        <a:p>
          <a:endParaRPr lang="en-US"/>
        </a:p>
      </dgm:t>
    </dgm:pt>
    <dgm:pt modelId="{9DD6527F-32C6-4240-9AC6-898078D15DC8}" type="sibTrans" cxnId="{CEB93253-7E45-4D8E-AB13-9366B73DE689}">
      <dgm:prSet phldrT="01" phldr="0"/>
      <dgm:spPr/>
      <dgm:t>
        <a:bodyPr/>
        <a:lstStyle/>
        <a:p>
          <a:r>
            <a:rPr lang="en-US"/>
            <a:t>01</a:t>
          </a:r>
          <a:endParaRPr lang="en-US" dirty="0"/>
        </a:p>
      </dgm:t>
    </dgm:pt>
    <dgm:pt modelId="{C700877B-AE4D-4A46-B102-71F3D60370EF}">
      <dgm:prSet custT="1"/>
      <dgm:spPr>
        <a:solidFill>
          <a:schemeClr val="accent3"/>
        </a:solidFill>
        <a:ln>
          <a:noFill/>
        </a:ln>
      </dgm:spPr>
      <dgm:t>
        <a:bodyPr/>
        <a:lstStyle/>
        <a:p>
          <a:r>
            <a:rPr lang="en-US" sz="1800" b="0" i="0" dirty="0">
              <a:latin typeface="Calibri" panose="020F0502020204030204" pitchFamily="34" charset="0"/>
              <a:cs typeface="Calibri" panose="020F0502020204030204" pitchFamily="34" charset="0"/>
            </a:rPr>
            <a:t>Register for your benefits - </a:t>
          </a:r>
          <a:r>
            <a:rPr lang="en-US" sz="1800" b="0" i="0" dirty="0" err="1">
              <a:solidFill>
                <a:schemeClr val="bg1"/>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MyNYSTRS</a:t>
          </a:r>
          <a:r>
            <a:rPr lang="en-US" sz="1800" b="0" i="0" dirty="0">
              <a:solidFill>
                <a:schemeClr val="bg1"/>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 Login</a:t>
          </a:r>
          <a:endParaRPr lang="en-US" sz="1800" dirty="0">
            <a:solidFill>
              <a:schemeClr val="bg1"/>
            </a:solidFill>
            <a:latin typeface="Calibri" panose="020F0502020204030204" pitchFamily="34" charset="0"/>
            <a:cs typeface="Calibri" panose="020F0502020204030204" pitchFamily="34" charset="0"/>
          </a:endParaRPr>
        </a:p>
      </dgm:t>
    </dgm:pt>
    <dgm:pt modelId="{5F560E1E-0CD9-48EC-ACDA-8C9D2737B055}" type="parTrans" cxnId="{11E83E33-A758-47D1-9DC7-E56E114251B8}">
      <dgm:prSet/>
      <dgm:spPr/>
      <dgm:t>
        <a:bodyPr/>
        <a:lstStyle/>
        <a:p>
          <a:endParaRPr lang="en-US"/>
        </a:p>
      </dgm:t>
    </dgm:pt>
    <dgm:pt modelId="{6E3259C7-BCC7-4F14-A5B5-1D9F5670786D}" type="sibTrans" cxnId="{11E83E33-A758-47D1-9DC7-E56E114251B8}">
      <dgm:prSet phldrT="02" phldr="0"/>
      <dgm:spPr/>
      <dgm:t>
        <a:bodyPr/>
        <a:lstStyle/>
        <a:p>
          <a:r>
            <a:rPr lang="en-US"/>
            <a:t>02</a:t>
          </a:r>
          <a:endParaRPr lang="en-US" dirty="0"/>
        </a:p>
      </dgm:t>
    </dgm:pt>
    <dgm:pt modelId="{22C16CE3-8168-4989-8C67-3A2E1EA036D7}">
      <dgm:prSet custT="1"/>
      <dgm:spPr>
        <a:solidFill>
          <a:schemeClr val="accent3"/>
        </a:solidFill>
        <a:ln>
          <a:noFill/>
        </a:ln>
      </dgm:spPr>
      <dgm:t>
        <a:bodyPr/>
        <a:lstStyle/>
        <a:p>
          <a:r>
            <a:rPr lang="en-US" sz="1600" b="0" i="0" dirty="0">
              <a:latin typeface="Calibri" panose="020F0502020204030204" pitchFamily="34" charset="0"/>
              <a:cs typeface="Calibri" panose="020F0502020204030204" pitchFamily="34" charset="0"/>
            </a:rPr>
            <a:t>Determine the best way for you to save – for today and for retirement</a:t>
          </a:r>
          <a:endParaRPr lang="en-US" sz="1600" dirty="0">
            <a:latin typeface="Calibri" panose="020F0502020204030204" pitchFamily="34" charset="0"/>
            <a:cs typeface="Calibri" panose="020F0502020204030204" pitchFamily="34" charset="0"/>
          </a:endParaRPr>
        </a:p>
      </dgm:t>
    </dgm:pt>
    <dgm:pt modelId="{72721980-4C4C-4583-85B0-1D251859F152}" type="parTrans" cxnId="{4E9BE6A2-DC28-4268-875B-39748C2CB796}">
      <dgm:prSet/>
      <dgm:spPr/>
      <dgm:t>
        <a:bodyPr/>
        <a:lstStyle/>
        <a:p>
          <a:endParaRPr lang="en-US"/>
        </a:p>
      </dgm:t>
    </dgm:pt>
    <dgm:pt modelId="{FA35E63E-2F01-4AED-948A-A364FA6C4A57}" type="sibTrans" cxnId="{4E9BE6A2-DC28-4268-875B-39748C2CB796}">
      <dgm:prSet phldrT="03" phldr="0"/>
      <dgm:spPr/>
      <dgm:t>
        <a:bodyPr/>
        <a:lstStyle/>
        <a:p>
          <a:r>
            <a:rPr lang="en-US"/>
            <a:t>03</a:t>
          </a:r>
          <a:endParaRPr lang="en-US" dirty="0"/>
        </a:p>
      </dgm:t>
    </dgm:pt>
    <dgm:pt modelId="{35AB8FC2-2023-4613-A9D5-01E8F0C25847}">
      <dgm:prSet custT="1"/>
      <dgm:spPr>
        <a:solidFill>
          <a:schemeClr val="accent3"/>
        </a:solidFill>
        <a:ln>
          <a:noFill/>
        </a:ln>
      </dgm:spPr>
      <dgm:t>
        <a:bodyPr/>
        <a:lstStyle/>
        <a:p>
          <a:r>
            <a:rPr lang="en-US" sz="2000" b="0" i="0" dirty="0">
              <a:latin typeface="Calibri" panose="020F0502020204030204" pitchFamily="34" charset="0"/>
              <a:cs typeface="Calibri" panose="020F0502020204030204" pitchFamily="34" charset="0"/>
            </a:rPr>
            <a:t>Start small – start now</a:t>
          </a:r>
          <a:endParaRPr lang="en-US" sz="2000" dirty="0">
            <a:latin typeface="Calibri" panose="020F0502020204030204" pitchFamily="34" charset="0"/>
            <a:cs typeface="Calibri" panose="020F0502020204030204" pitchFamily="34" charset="0"/>
          </a:endParaRPr>
        </a:p>
      </dgm:t>
    </dgm:pt>
    <dgm:pt modelId="{F907A658-CB05-40D6-83EE-E72F5CEE8C0B}" type="parTrans" cxnId="{71BD5BFF-666E-4188-A7C6-DC718838CB36}">
      <dgm:prSet/>
      <dgm:spPr/>
      <dgm:t>
        <a:bodyPr/>
        <a:lstStyle/>
        <a:p>
          <a:endParaRPr lang="en-US"/>
        </a:p>
      </dgm:t>
    </dgm:pt>
    <dgm:pt modelId="{BB0BB99B-8A39-42F5-AC75-129585939F66}" type="sibTrans" cxnId="{71BD5BFF-666E-4188-A7C6-DC718838CB36}">
      <dgm:prSet phldrT="04" phldr="0"/>
      <dgm:spPr/>
      <dgm:t>
        <a:bodyPr/>
        <a:lstStyle/>
        <a:p>
          <a:r>
            <a:rPr lang="en-US"/>
            <a:t>04</a:t>
          </a:r>
          <a:endParaRPr lang="en-US" dirty="0"/>
        </a:p>
      </dgm:t>
    </dgm:pt>
    <dgm:pt modelId="{02D5925F-487F-4B10-B53F-A38DE59B8122}">
      <dgm:prSet custT="1"/>
      <dgm:spPr>
        <a:solidFill>
          <a:schemeClr val="accent3"/>
        </a:solidFill>
        <a:ln>
          <a:noFill/>
        </a:ln>
      </dgm:spPr>
      <dgm:t>
        <a:bodyPr/>
        <a:lstStyle/>
        <a:p>
          <a:r>
            <a:rPr lang="en-US" sz="2000" b="0" i="0" dirty="0">
              <a:latin typeface="Calibri" panose="020F0502020204030204" pitchFamily="34" charset="0"/>
              <a:cs typeface="Calibri" panose="020F0502020204030204" pitchFamily="34" charset="0"/>
            </a:rPr>
            <a:t>Review you</a:t>
          </a:r>
          <a:r>
            <a:rPr lang="en-US" sz="2000" b="0" i="0" dirty="0"/>
            <a:t>r retirement portfolio annually</a:t>
          </a:r>
          <a:endParaRPr lang="en-US" sz="2000" dirty="0"/>
        </a:p>
      </dgm:t>
    </dgm:pt>
    <dgm:pt modelId="{3F7A9438-D15D-4803-A7D3-889A320D7AED}" type="parTrans" cxnId="{F02C07F8-2F62-4067-ABA8-74836CB5093D}">
      <dgm:prSet/>
      <dgm:spPr/>
      <dgm:t>
        <a:bodyPr/>
        <a:lstStyle/>
        <a:p>
          <a:endParaRPr lang="en-US"/>
        </a:p>
      </dgm:t>
    </dgm:pt>
    <dgm:pt modelId="{9510EF04-AF13-4DE6-8F9F-B962489B6DF1}" type="sibTrans" cxnId="{F02C07F8-2F62-4067-ABA8-74836CB5093D}">
      <dgm:prSet phldrT="05" phldr="0"/>
      <dgm:spPr/>
      <dgm:t>
        <a:bodyPr/>
        <a:lstStyle/>
        <a:p>
          <a:r>
            <a:rPr lang="en-US"/>
            <a:t>05</a:t>
          </a:r>
          <a:endParaRPr lang="en-US" dirty="0"/>
        </a:p>
      </dgm:t>
    </dgm:pt>
    <dgm:pt modelId="{654C3178-784B-6A49-9362-B7776C191C61}" type="pres">
      <dgm:prSet presAssocID="{7C330E42-836D-49DE-8AC1-A314463B81A4}" presName="Name0" presStyleCnt="0">
        <dgm:presLayoutVars>
          <dgm:animLvl val="lvl"/>
          <dgm:resizeHandles val="exact"/>
        </dgm:presLayoutVars>
      </dgm:prSet>
      <dgm:spPr/>
    </dgm:pt>
    <dgm:pt modelId="{213D258E-94F0-B244-AD2A-4BE32D7F771A}" type="pres">
      <dgm:prSet presAssocID="{A7C7D927-824B-4BAE-B4FF-0D348AC807D4}" presName="compositeNode" presStyleCnt="0">
        <dgm:presLayoutVars>
          <dgm:bulletEnabled val="1"/>
        </dgm:presLayoutVars>
      </dgm:prSet>
      <dgm:spPr/>
    </dgm:pt>
    <dgm:pt modelId="{13187E3E-ACF3-9E45-A18D-05DBC84DE585}" type="pres">
      <dgm:prSet presAssocID="{A7C7D927-824B-4BAE-B4FF-0D348AC807D4}" presName="bgRect" presStyleLbl="alignNode1" presStyleIdx="0" presStyleCnt="5" custScaleY="118858"/>
      <dgm:spPr/>
    </dgm:pt>
    <dgm:pt modelId="{6030AB28-7192-0F46-938A-A1F5267225B8}" type="pres">
      <dgm:prSet presAssocID="{9DD6527F-32C6-4240-9AC6-898078D15DC8}" presName="sibTransNodeRect" presStyleLbl="alignNode1" presStyleIdx="0" presStyleCnt="5">
        <dgm:presLayoutVars>
          <dgm:chMax val="0"/>
          <dgm:bulletEnabled val="1"/>
        </dgm:presLayoutVars>
      </dgm:prSet>
      <dgm:spPr/>
    </dgm:pt>
    <dgm:pt modelId="{66092C39-2BAB-6E44-A230-38E5ED934959}" type="pres">
      <dgm:prSet presAssocID="{A7C7D927-824B-4BAE-B4FF-0D348AC807D4}" presName="nodeRect" presStyleLbl="alignNode1" presStyleIdx="0" presStyleCnt="5">
        <dgm:presLayoutVars>
          <dgm:bulletEnabled val="1"/>
        </dgm:presLayoutVars>
      </dgm:prSet>
      <dgm:spPr/>
    </dgm:pt>
    <dgm:pt modelId="{084B6C74-47F0-5044-A768-69853787C69B}" type="pres">
      <dgm:prSet presAssocID="{9DD6527F-32C6-4240-9AC6-898078D15DC8}" presName="sibTrans" presStyleCnt="0"/>
      <dgm:spPr/>
    </dgm:pt>
    <dgm:pt modelId="{14721927-A161-094A-A3D4-DBD50DB82A33}" type="pres">
      <dgm:prSet presAssocID="{C700877B-AE4D-4A46-B102-71F3D60370EF}" presName="compositeNode" presStyleCnt="0">
        <dgm:presLayoutVars>
          <dgm:bulletEnabled val="1"/>
        </dgm:presLayoutVars>
      </dgm:prSet>
      <dgm:spPr/>
    </dgm:pt>
    <dgm:pt modelId="{8184CDAF-41DA-A744-8EB6-0E44420797C3}" type="pres">
      <dgm:prSet presAssocID="{C700877B-AE4D-4A46-B102-71F3D60370EF}" presName="bgRect" presStyleLbl="alignNode1" presStyleIdx="1" presStyleCnt="5" custScaleY="118858"/>
      <dgm:spPr/>
    </dgm:pt>
    <dgm:pt modelId="{93CD00C3-6615-0F4E-8E7F-73BA6A89CA4F}" type="pres">
      <dgm:prSet presAssocID="{6E3259C7-BCC7-4F14-A5B5-1D9F5670786D}" presName="sibTransNodeRect" presStyleLbl="alignNode1" presStyleIdx="1" presStyleCnt="5">
        <dgm:presLayoutVars>
          <dgm:chMax val="0"/>
          <dgm:bulletEnabled val="1"/>
        </dgm:presLayoutVars>
      </dgm:prSet>
      <dgm:spPr/>
    </dgm:pt>
    <dgm:pt modelId="{6A93DD8A-2E3A-6D44-A762-9A8B109BC113}" type="pres">
      <dgm:prSet presAssocID="{C700877B-AE4D-4A46-B102-71F3D60370EF}" presName="nodeRect" presStyleLbl="alignNode1" presStyleIdx="1" presStyleCnt="5">
        <dgm:presLayoutVars>
          <dgm:bulletEnabled val="1"/>
        </dgm:presLayoutVars>
      </dgm:prSet>
      <dgm:spPr/>
    </dgm:pt>
    <dgm:pt modelId="{D5E81E8E-2B27-E04B-B986-B0F8E5FB288B}" type="pres">
      <dgm:prSet presAssocID="{6E3259C7-BCC7-4F14-A5B5-1D9F5670786D}" presName="sibTrans" presStyleCnt="0"/>
      <dgm:spPr/>
    </dgm:pt>
    <dgm:pt modelId="{5B6DFE7C-DE73-5848-AF48-C1CCDEC1BFD0}" type="pres">
      <dgm:prSet presAssocID="{22C16CE3-8168-4989-8C67-3A2E1EA036D7}" presName="compositeNode" presStyleCnt="0">
        <dgm:presLayoutVars>
          <dgm:bulletEnabled val="1"/>
        </dgm:presLayoutVars>
      </dgm:prSet>
      <dgm:spPr/>
    </dgm:pt>
    <dgm:pt modelId="{54A24CFA-7A3A-A447-827F-5D4D46A510F0}" type="pres">
      <dgm:prSet presAssocID="{22C16CE3-8168-4989-8C67-3A2E1EA036D7}" presName="bgRect" presStyleLbl="alignNode1" presStyleIdx="2" presStyleCnt="5" custScaleY="118858"/>
      <dgm:spPr/>
    </dgm:pt>
    <dgm:pt modelId="{9BD21415-8D1C-1845-9867-BBFBBA61C1E7}" type="pres">
      <dgm:prSet presAssocID="{FA35E63E-2F01-4AED-948A-A364FA6C4A57}" presName="sibTransNodeRect" presStyleLbl="alignNode1" presStyleIdx="2" presStyleCnt="5">
        <dgm:presLayoutVars>
          <dgm:chMax val="0"/>
          <dgm:bulletEnabled val="1"/>
        </dgm:presLayoutVars>
      </dgm:prSet>
      <dgm:spPr/>
    </dgm:pt>
    <dgm:pt modelId="{45A65828-2FA9-C54D-9B60-0BB3E5F52151}" type="pres">
      <dgm:prSet presAssocID="{22C16CE3-8168-4989-8C67-3A2E1EA036D7}" presName="nodeRect" presStyleLbl="alignNode1" presStyleIdx="2" presStyleCnt="5">
        <dgm:presLayoutVars>
          <dgm:bulletEnabled val="1"/>
        </dgm:presLayoutVars>
      </dgm:prSet>
      <dgm:spPr/>
    </dgm:pt>
    <dgm:pt modelId="{7156B65D-3A9A-8A46-890C-07EBE50FDAC6}" type="pres">
      <dgm:prSet presAssocID="{FA35E63E-2F01-4AED-948A-A364FA6C4A57}" presName="sibTrans" presStyleCnt="0"/>
      <dgm:spPr/>
    </dgm:pt>
    <dgm:pt modelId="{630E04B6-335C-1245-8610-808307ADE55E}" type="pres">
      <dgm:prSet presAssocID="{35AB8FC2-2023-4613-A9D5-01E8F0C25847}" presName="compositeNode" presStyleCnt="0">
        <dgm:presLayoutVars>
          <dgm:bulletEnabled val="1"/>
        </dgm:presLayoutVars>
      </dgm:prSet>
      <dgm:spPr/>
    </dgm:pt>
    <dgm:pt modelId="{8FF723CD-865B-AF46-9342-D1CD9DF5ABAF}" type="pres">
      <dgm:prSet presAssocID="{35AB8FC2-2023-4613-A9D5-01E8F0C25847}" presName="bgRect" presStyleLbl="alignNode1" presStyleIdx="3" presStyleCnt="5" custScaleY="118858"/>
      <dgm:spPr/>
    </dgm:pt>
    <dgm:pt modelId="{BFA9D084-BF7C-B143-A2B5-A4B005020FBE}" type="pres">
      <dgm:prSet presAssocID="{BB0BB99B-8A39-42F5-AC75-129585939F66}" presName="sibTransNodeRect" presStyleLbl="alignNode1" presStyleIdx="3" presStyleCnt="5">
        <dgm:presLayoutVars>
          <dgm:chMax val="0"/>
          <dgm:bulletEnabled val="1"/>
        </dgm:presLayoutVars>
      </dgm:prSet>
      <dgm:spPr/>
    </dgm:pt>
    <dgm:pt modelId="{5D26EC67-1C2D-1C48-B588-03BE0976ADB6}" type="pres">
      <dgm:prSet presAssocID="{35AB8FC2-2023-4613-A9D5-01E8F0C25847}" presName="nodeRect" presStyleLbl="alignNode1" presStyleIdx="3" presStyleCnt="5">
        <dgm:presLayoutVars>
          <dgm:bulletEnabled val="1"/>
        </dgm:presLayoutVars>
      </dgm:prSet>
      <dgm:spPr/>
    </dgm:pt>
    <dgm:pt modelId="{5A339B27-7BAC-0D48-AC92-4D8C5476AB83}" type="pres">
      <dgm:prSet presAssocID="{BB0BB99B-8A39-42F5-AC75-129585939F66}" presName="sibTrans" presStyleCnt="0"/>
      <dgm:spPr/>
    </dgm:pt>
    <dgm:pt modelId="{539550A1-022A-874A-9A37-E304F379A8A6}" type="pres">
      <dgm:prSet presAssocID="{02D5925F-487F-4B10-B53F-A38DE59B8122}" presName="compositeNode" presStyleCnt="0">
        <dgm:presLayoutVars>
          <dgm:bulletEnabled val="1"/>
        </dgm:presLayoutVars>
      </dgm:prSet>
      <dgm:spPr/>
    </dgm:pt>
    <dgm:pt modelId="{D499F63F-A12F-414F-8DC6-F1C5B5D72D3E}" type="pres">
      <dgm:prSet presAssocID="{02D5925F-487F-4B10-B53F-A38DE59B8122}" presName="bgRect" presStyleLbl="alignNode1" presStyleIdx="4" presStyleCnt="5" custScaleY="118858"/>
      <dgm:spPr/>
    </dgm:pt>
    <dgm:pt modelId="{DA10134D-5F63-4441-8965-8746A68C4CA0}" type="pres">
      <dgm:prSet presAssocID="{9510EF04-AF13-4DE6-8F9F-B962489B6DF1}" presName="sibTransNodeRect" presStyleLbl="alignNode1" presStyleIdx="4" presStyleCnt="5">
        <dgm:presLayoutVars>
          <dgm:chMax val="0"/>
          <dgm:bulletEnabled val="1"/>
        </dgm:presLayoutVars>
      </dgm:prSet>
      <dgm:spPr/>
    </dgm:pt>
    <dgm:pt modelId="{DB337182-7887-8F46-9F10-138711C4E466}" type="pres">
      <dgm:prSet presAssocID="{02D5925F-487F-4B10-B53F-A38DE59B8122}" presName="nodeRect" presStyleLbl="alignNode1" presStyleIdx="4" presStyleCnt="5">
        <dgm:presLayoutVars>
          <dgm:bulletEnabled val="1"/>
        </dgm:presLayoutVars>
      </dgm:prSet>
      <dgm:spPr/>
    </dgm:pt>
  </dgm:ptLst>
  <dgm:cxnLst>
    <dgm:cxn modelId="{F6F92F02-62E7-6F4A-A16F-DD30DB73377E}" type="presOf" srcId="{7C330E42-836D-49DE-8AC1-A314463B81A4}" destId="{654C3178-784B-6A49-9362-B7776C191C61}" srcOrd="0" destOrd="0" presId="urn:microsoft.com/office/officeart/2016/7/layout/LinearBlockProcessNumbered"/>
    <dgm:cxn modelId="{C3BCBF05-9796-DC4D-A9F4-5D28A196A4FF}" type="presOf" srcId="{A7C7D927-824B-4BAE-B4FF-0D348AC807D4}" destId="{66092C39-2BAB-6E44-A230-38E5ED934959}" srcOrd="1" destOrd="0" presId="urn:microsoft.com/office/officeart/2016/7/layout/LinearBlockProcessNumbered"/>
    <dgm:cxn modelId="{3D9BED11-9F93-1A44-A750-808A942CB12D}" type="presOf" srcId="{35AB8FC2-2023-4613-A9D5-01E8F0C25847}" destId="{8FF723CD-865B-AF46-9342-D1CD9DF5ABAF}" srcOrd="0" destOrd="0" presId="urn:microsoft.com/office/officeart/2016/7/layout/LinearBlockProcessNumbered"/>
    <dgm:cxn modelId="{CAA12C22-EF1E-CA45-A9F5-3ACBA8C6D85F}" type="presOf" srcId="{02D5925F-487F-4B10-B53F-A38DE59B8122}" destId="{DB337182-7887-8F46-9F10-138711C4E466}" srcOrd="1" destOrd="0" presId="urn:microsoft.com/office/officeart/2016/7/layout/LinearBlockProcessNumbered"/>
    <dgm:cxn modelId="{11E83E33-A758-47D1-9DC7-E56E114251B8}" srcId="{7C330E42-836D-49DE-8AC1-A314463B81A4}" destId="{C700877B-AE4D-4A46-B102-71F3D60370EF}" srcOrd="1" destOrd="0" parTransId="{5F560E1E-0CD9-48EC-ACDA-8C9D2737B055}" sibTransId="{6E3259C7-BCC7-4F14-A5B5-1D9F5670786D}"/>
    <dgm:cxn modelId="{7600FA38-D72A-9D45-8B84-9A9FD5AB154A}" type="presOf" srcId="{BB0BB99B-8A39-42F5-AC75-129585939F66}" destId="{BFA9D084-BF7C-B143-A2B5-A4B005020FBE}" srcOrd="0" destOrd="0" presId="urn:microsoft.com/office/officeart/2016/7/layout/LinearBlockProcessNumbered"/>
    <dgm:cxn modelId="{5BF85A3C-85BF-BD47-A94C-B63B6920AC02}" type="presOf" srcId="{9DD6527F-32C6-4240-9AC6-898078D15DC8}" destId="{6030AB28-7192-0F46-938A-A1F5267225B8}" srcOrd="0" destOrd="0" presId="urn:microsoft.com/office/officeart/2016/7/layout/LinearBlockProcessNumbered"/>
    <dgm:cxn modelId="{CEB93253-7E45-4D8E-AB13-9366B73DE689}" srcId="{7C330E42-836D-49DE-8AC1-A314463B81A4}" destId="{A7C7D927-824B-4BAE-B4FF-0D348AC807D4}" srcOrd="0" destOrd="0" parTransId="{19F95B88-0194-4640-B8F0-5FF41E181F46}" sibTransId="{9DD6527F-32C6-4240-9AC6-898078D15DC8}"/>
    <dgm:cxn modelId="{404FCF54-1D5C-A546-836B-241824B7319A}" type="presOf" srcId="{9510EF04-AF13-4DE6-8F9F-B962489B6DF1}" destId="{DA10134D-5F63-4441-8965-8746A68C4CA0}" srcOrd="0" destOrd="0" presId="urn:microsoft.com/office/officeart/2016/7/layout/LinearBlockProcessNumbered"/>
    <dgm:cxn modelId="{AAB9A55D-AF0B-CF45-9963-DC9414016220}" type="presOf" srcId="{6E3259C7-BCC7-4F14-A5B5-1D9F5670786D}" destId="{93CD00C3-6615-0F4E-8E7F-73BA6A89CA4F}" srcOrd="0" destOrd="0" presId="urn:microsoft.com/office/officeart/2016/7/layout/LinearBlockProcessNumbered"/>
    <dgm:cxn modelId="{CECD7187-4717-4842-9019-9F92AB95DFAF}" type="presOf" srcId="{22C16CE3-8168-4989-8C67-3A2E1EA036D7}" destId="{54A24CFA-7A3A-A447-827F-5D4D46A510F0}" srcOrd="0" destOrd="0" presId="urn:microsoft.com/office/officeart/2016/7/layout/LinearBlockProcessNumbered"/>
    <dgm:cxn modelId="{1B548592-720B-7D4F-B908-D05CF0B68678}" type="presOf" srcId="{35AB8FC2-2023-4613-A9D5-01E8F0C25847}" destId="{5D26EC67-1C2D-1C48-B588-03BE0976ADB6}" srcOrd="1" destOrd="0" presId="urn:microsoft.com/office/officeart/2016/7/layout/LinearBlockProcessNumbered"/>
    <dgm:cxn modelId="{4E9BE6A2-DC28-4268-875B-39748C2CB796}" srcId="{7C330E42-836D-49DE-8AC1-A314463B81A4}" destId="{22C16CE3-8168-4989-8C67-3A2E1EA036D7}" srcOrd="2" destOrd="0" parTransId="{72721980-4C4C-4583-85B0-1D251859F152}" sibTransId="{FA35E63E-2F01-4AED-948A-A364FA6C4A57}"/>
    <dgm:cxn modelId="{0BED53AF-497C-8B4D-B52F-B48F4AD3AE7D}" type="presOf" srcId="{C700877B-AE4D-4A46-B102-71F3D60370EF}" destId="{6A93DD8A-2E3A-6D44-A762-9A8B109BC113}" srcOrd="1" destOrd="0" presId="urn:microsoft.com/office/officeart/2016/7/layout/LinearBlockProcessNumbered"/>
    <dgm:cxn modelId="{018580B1-F61F-8942-9F5F-7E5C4821DF46}" type="presOf" srcId="{02D5925F-487F-4B10-B53F-A38DE59B8122}" destId="{D499F63F-A12F-414F-8DC6-F1C5B5D72D3E}" srcOrd="0" destOrd="0" presId="urn:microsoft.com/office/officeart/2016/7/layout/LinearBlockProcessNumbered"/>
    <dgm:cxn modelId="{44049ABB-CAD5-5042-8BDB-F39DBAA3252C}" type="presOf" srcId="{22C16CE3-8168-4989-8C67-3A2E1EA036D7}" destId="{45A65828-2FA9-C54D-9B60-0BB3E5F52151}" srcOrd="1" destOrd="0" presId="urn:microsoft.com/office/officeart/2016/7/layout/LinearBlockProcessNumbered"/>
    <dgm:cxn modelId="{58FE1DCF-6437-6446-B6F0-374D4E5B908F}" type="presOf" srcId="{C700877B-AE4D-4A46-B102-71F3D60370EF}" destId="{8184CDAF-41DA-A744-8EB6-0E44420797C3}" srcOrd="0" destOrd="0" presId="urn:microsoft.com/office/officeart/2016/7/layout/LinearBlockProcessNumbered"/>
    <dgm:cxn modelId="{DA86D6D9-6558-CF4A-AEA4-6646BAA580B2}" type="presOf" srcId="{A7C7D927-824B-4BAE-B4FF-0D348AC807D4}" destId="{13187E3E-ACF3-9E45-A18D-05DBC84DE585}" srcOrd="0" destOrd="0" presId="urn:microsoft.com/office/officeart/2016/7/layout/LinearBlockProcessNumbered"/>
    <dgm:cxn modelId="{F2C74FE9-1EA4-1445-91FD-3261515F2355}" type="presOf" srcId="{FA35E63E-2F01-4AED-948A-A364FA6C4A57}" destId="{9BD21415-8D1C-1845-9867-BBFBBA61C1E7}" srcOrd="0" destOrd="0" presId="urn:microsoft.com/office/officeart/2016/7/layout/LinearBlockProcessNumbered"/>
    <dgm:cxn modelId="{F02C07F8-2F62-4067-ABA8-74836CB5093D}" srcId="{7C330E42-836D-49DE-8AC1-A314463B81A4}" destId="{02D5925F-487F-4B10-B53F-A38DE59B8122}" srcOrd="4" destOrd="0" parTransId="{3F7A9438-D15D-4803-A7D3-889A320D7AED}" sibTransId="{9510EF04-AF13-4DE6-8F9F-B962489B6DF1}"/>
    <dgm:cxn modelId="{71BD5BFF-666E-4188-A7C6-DC718838CB36}" srcId="{7C330E42-836D-49DE-8AC1-A314463B81A4}" destId="{35AB8FC2-2023-4613-A9D5-01E8F0C25847}" srcOrd="3" destOrd="0" parTransId="{F907A658-CB05-40D6-83EE-E72F5CEE8C0B}" sibTransId="{BB0BB99B-8A39-42F5-AC75-129585939F66}"/>
    <dgm:cxn modelId="{62F2F4CA-7AD9-2C42-872A-BF5CB792FEEB}" type="presParOf" srcId="{654C3178-784B-6A49-9362-B7776C191C61}" destId="{213D258E-94F0-B244-AD2A-4BE32D7F771A}" srcOrd="0" destOrd="0" presId="urn:microsoft.com/office/officeart/2016/7/layout/LinearBlockProcessNumbered"/>
    <dgm:cxn modelId="{2F64476A-28E5-FD49-B585-D18B1BAE85B7}" type="presParOf" srcId="{213D258E-94F0-B244-AD2A-4BE32D7F771A}" destId="{13187E3E-ACF3-9E45-A18D-05DBC84DE585}" srcOrd="0" destOrd="0" presId="urn:microsoft.com/office/officeart/2016/7/layout/LinearBlockProcessNumbered"/>
    <dgm:cxn modelId="{6B752854-FDEE-C14D-8D98-3C6E5F1306FB}" type="presParOf" srcId="{213D258E-94F0-B244-AD2A-4BE32D7F771A}" destId="{6030AB28-7192-0F46-938A-A1F5267225B8}" srcOrd="1" destOrd="0" presId="urn:microsoft.com/office/officeart/2016/7/layout/LinearBlockProcessNumbered"/>
    <dgm:cxn modelId="{C139EE15-EE72-4548-932F-566656573AF2}" type="presParOf" srcId="{213D258E-94F0-B244-AD2A-4BE32D7F771A}" destId="{66092C39-2BAB-6E44-A230-38E5ED934959}" srcOrd="2" destOrd="0" presId="urn:microsoft.com/office/officeart/2016/7/layout/LinearBlockProcessNumbered"/>
    <dgm:cxn modelId="{ACD70F65-5762-7647-9035-FDD158405ACD}" type="presParOf" srcId="{654C3178-784B-6A49-9362-B7776C191C61}" destId="{084B6C74-47F0-5044-A768-69853787C69B}" srcOrd="1" destOrd="0" presId="urn:microsoft.com/office/officeart/2016/7/layout/LinearBlockProcessNumbered"/>
    <dgm:cxn modelId="{52415D97-D897-B645-8A19-B960F175D130}" type="presParOf" srcId="{654C3178-784B-6A49-9362-B7776C191C61}" destId="{14721927-A161-094A-A3D4-DBD50DB82A33}" srcOrd="2" destOrd="0" presId="urn:microsoft.com/office/officeart/2016/7/layout/LinearBlockProcessNumbered"/>
    <dgm:cxn modelId="{05B430D5-03E9-A645-A25A-7951765EC5A8}" type="presParOf" srcId="{14721927-A161-094A-A3D4-DBD50DB82A33}" destId="{8184CDAF-41DA-A744-8EB6-0E44420797C3}" srcOrd="0" destOrd="0" presId="urn:microsoft.com/office/officeart/2016/7/layout/LinearBlockProcessNumbered"/>
    <dgm:cxn modelId="{583F4C1E-AC30-B042-BB74-21BC096F2231}" type="presParOf" srcId="{14721927-A161-094A-A3D4-DBD50DB82A33}" destId="{93CD00C3-6615-0F4E-8E7F-73BA6A89CA4F}" srcOrd="1" destOrd="0" presId="urn:microsoft.com/office/officeart/2016/7/layout/LinearBlockProcessNumbered"/>
    <dgm:cxn modelId="{E3285614-C48A-6B41-BF55-6F572C72B8B7}" type="presParOf" srcId="{14721927-A161-094A-A3D4-DBD50DB82A33}" destId="{6A93DD8A-2E3A-6D44-A762-9A8B109BC113}" srcOrd="2" destOrd="0" presId="urn:microsoft.com/office/officeart/2016/7/layout/LinearBlockProcessNumbered"/>
    <dgm:cxn modelId="{33EC9821-443A-E24B-8990-A6CE754D9776}" type="presParOf" srcId="{654C3178-784B-6A49-9362-B7776C191C61}" destId="{D5E81E8E-2B27-E04B-B986-B0F8E5FB288B}" srcOrd="3" destOrd="0" presId="urn:microsoft.com/office/officeart/2016/7/layout/LinearBlockProcessNumbered"/>
    <dgm:cxn modelId="{CA7AA4FB-624F-E541-AB69-F6C66E71970F}" type="presParOf" srcId="{654C3178-784B-6A49-9362-B7776C191C61}" destId="{5B6DFE7C-DE73-5848-AF48-C1CCDEC1BFD0}" srcOrd="4" destOrd="0" presId="urn:microsoft.com/office/officeart/2016/7/layout/LinearBlockProcessNumbered"/>
    <dgm:cxn modelId="{99465A03-EF25-544B-B8F7-A5D99FF0FEE3}" type="presParOf" srcId="{5B6DFE7C-DE73-5848-AF48-C1CCDEC1BFD0}" destId="{54A24CFA-7A3A-A447-827F-5D4D46A510F0}" srcOrd="0" destOrd="0" presId="urn:microsoft.com/office/officeart/2016/7/layout/LinearBlockProcessNumbered"/>
    <dgm:cxn modelId="{67E87D2F-707C-E840-97B9-16DA2137E259}" type="presParOf" srcId="{5B6DFE7C-DE73-5848-AF48-C1CCDEC1BFD0}" destId="{9BD21415-8D1C-1845-9867-BBFBBA61C1E7}" srcOrd="1" destOrd="0" presId="urn:microsoft.com/office/officeart/2016/7/layout/LinearBlockProcessNumbered"/>
    <dgm:cxn modelId="{DCDA0ECF-5F0A-784F-A0CF-5115C6B71BD0}" type="presParOf" srcId="{5B6DFE7C-DE73-5848-AF48-C1CCDEC1BFD0}" destId="{45A65828-2FA9-C54D-9B60-0BB3E5F52151}" srcOrd="2" destOrd="0" presId="urn:microsoft.com/office/officeart/2016/7/layout/LinearBlockProcessNumbered"/>
    <dgm:cxn modelId="{5AC6847B-959F-4441-8505-F2F4AAFB6E3C}" type="presParOf" srcId="{654C3178-784B-6A49-9362-B7776C191C61}" destId="{7156B65D-3A9A-8A46-890C-07EBE50FDAC6}" srcOrd="5" destOrd="0" presId="urn:microsoft.com/office/officeart/2016/7/layout/LinearBlockProcessNumbered"/>
    <dgm:cxn modelId="{46BB9A0E-CA89-7542-B657-012FE99E6D98}" type="presParOf" srcId="{654C3178-784B-6A49-9362-B7776C191C61}" destId="{630E04B6-335C-1245-8610-808307ADE55E}" srcOrd="6" destOrd="0" presId="urn:microsoft.com/office/officeart/2016/7/layout/LinearBlockProcessNumbered"/>
    <dgm:cxn modelId="{7C97850E-51E2-F742-90E5-5891E60D7D39}" type="presParOf" srcId="{630E04B6-335C-1245-8610-808307ADE55E}" destId="{8FF723CD-865B-AF46-9342-D1CD9DF5ABAF}" srcOrd="0" destOrd="0" presId="urn:microsoft.com/office/officeart/2016/7/layout/LinearBlockProcessNumbered"/>
    <dgm:cxn modelId="{765AB75E-7F1D-0E48-AAB3-A4B09452DEB3}" type="presParOf" srcId="{630E04B6-335C-1245-8610-808307ADE55E}" destId="{BFA9D084-BF7C-B143-A2B5-A4B005020FBE}" srcOrd="1" destOrd="0" presId="urn:microsoft.com/office/officeart/2016/7/layout/LinearBlockProcessNumbered"/>
    <dgm:cxn modelId="{C9AAFBA5-BBC3-1F4F-8B05-EC2582834B69}" type="presParOf" srcId="{630E04B6-335C-1245-8610-808307ADE55E}" destId="{5D26EC67-1C2D-1C48-B588-03BE0976ADB6}" srcOrd="2" destOrd="0" presId="urn:microsoft.com/office/officeart/2016/7/layout/LinearBlockProcessNumbered"/>
    <dgm:cxn modelId="{0B57D0DA-7515-EC44-883A-F228C2AFEEF8}" type="presParOf" srcId="{654C3178-784B-6A49-9362-B7776C191C61}" destId="{5A339B27-7BAC-0D48-AC92-4D8C5476AB83}" srcOrd="7" destOrd="0" presId="urn:microsoft.com/office/officeart/2016/7/layout/LinearBlockProcessNumbered"/>
    <dgm:cxn modelId="{BDD1F623-C691-1141-B761-7A45A58BBC8C}" type="presParOf" srcId="{654C3178-784B-6A49-9362-B7776C191C61}" destId="{539550A1-022A-874A-9A37-E304F379A8A6}" srcOrd="8" destOrd="0" presId="urn:microsoft.com/office/officeart/2016/7/layout/LinearBlockProcessNumbered"/>
    <dgm:cxn modelId="{EFF0A22E-B7E6-7D4D-8E73-C67504D60E02}" type="presParOf" srcId="{539550A1-022A-874A-9A37-E304F379A8A6}" destId="{D499F63F-A12F-414F-8DC6-F1C5B5D72D3E}" srcOrd="0" destOrd="0" presId="urn:microsoft.com/office/officeart/2016/7/layout/LinearBlockProcessNumbered"/>
    <dgm:cxn modelId="{FC951513-405F-2147-B1D2-CE45C9682401}" type="presParOf" srcId="{539550A1-022A-874A-9A37-E304F379A8A6}" destId="{DA10134D-5F63-4441-8965-8746A68C4CA0}" srcOrd="1" destOrd="0" presId="urn:microsoft.com/office/officeart/2016/7/layout/LinearBlockProcessNumbered"/>
    <dgm:cxn modelId="{75A596D5-F816-B642-A292-D525DCD7ED05}" type="presParOf" srcId="{539550A1-022A-874A-9A37-E304F379A8A6}" destId="{DB337182-7887-8F46-9F10-138711C4E46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87E3E-ACF3-9E45-A18D-05DBC84DE585}">
      <dsp:nvSpPr>
        <dsp:cNvPr id="0" name=""/>
        <dsp:cNvSpPr/>
      </dsp:nvSpPr>
      <dsp:spPr>
        <a:xfrm>
          <a:off x="6762" y="423822"/>
          <a:ext cx="2113998" cy="3015187"/>
        </a:xfrm>
        <a:prstGeom prst="rect">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816" tIns="0" rIns="20881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latin typeface="Calibri" panose="020F0502020204030204" pitchFamily="34" charset="0"/>
              <a:cs typeface="Calibri" panose="020F0502020204030204" pitchFamily="34" charset="0"/>
            </a:rPr>
            <a:t>Review</a:t>
          </a:r>
          <a:r>
            <a:rPr lang="en-US" sz="2000" b="0" i="0" kern="1200" dirty="0"/>
            <a:t> </a:t>
          </a:r>
          <a:br>
            <a:rPr lang="en-US" sz="2000" b="0" i="0" kern="1200" dirty="0">
              <a:latin typeface="Calibri" panose="020F0502020204030204" pitchFamily="34" charset="0"/>
              <a:cs typeface="Calibri" panose="020F0502020204030204" pitchFamily="34" charset="0"/>
            </a:rPr>
          </a:br>
          <a:r>
            <a:rPr lang="en-US" sz="2000" b="0" i="0" kern="1200" dirty="0">
              <a:latin typeface="Calibri" panose="020F0502020204030204" pitchFamily="34" charset="0"/>
              <a:cs typeface="Calibri" panose="020F0502020204030204" pitchFamily="34" charset="0"/>
            </a:rPr>
            <a:t>your plan options</a:t>
          </a:r>
          <a:endParaRPr lang="en-US" sz="2000" kern="1200" dirty="0">
            <a:latin typeface="Calibri" panose="020F0502020204030204" pitchFamily="34" charset="0"/>
            <a:cs typeface="Calibri" panose="020F0502020204030204" pitchFamily="34" charset="0"/>
          </a:endParaRPr>
        </a:p>
      </dsp:txBody>
      <dsp:txXfrm>
        <a:off x="6762" y="1629897"/>
        <a:ext cx="2113998" cy="1809112"/>
      </dsp:txXfrm>
    </dsp:sp>
    <dsp:sp modelId="{6030AB28-7192-0F46-938A-A1F5267225B8}">
      <dsp:nvSpPr>
        <dsp:cNvPr id="0" name=""/>
        <dsp:cNvSpPr/>
      </dsp:nvSpPr>
      <dsp:spPr>
        <a:xfrm>
          <a:off x="6762" y="663017"/>
          <a:ext cx="2113998" cy="10147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8816" tIns="165100" rIns="208816" bIns="165100" numCol="1" spcCol="1270" anchor="ctr" anchorCtr="0">
          <a:noAutofit/>
        </a:bodyPr>
        <a:lstStyle/>
        <a:p>
          <a:pPr marL="0" lvl="0" indent="0" algn="l" defTabSz="2311400">
            <a:lnSpc>
              <a:spcPct val="90000"/>
            </a:lnSpc>
            <a:spcBef>
              <a:spcPct val="0"/>
            </a:spcBef>
            <a:spcAft>
              <a:spcPct val="35000"/>
            </a:spcAft>
            <a:buNone/>
          </a:pPr>
          <a:r>
            <a:rPr lang="en-US" sz="5200" kern="1200"/>
            <a:t>01</a:t>
          </a:r>
          <a:endParaRPr lang="en-US" sz="5200" kern="1200" dirty="0"/>
        </a:p>
      </dsp:txBody>
      <dsp:txXfrm>
        <a:off x="6762" y="663017"/>
        <a:ext cx="2113998" cy="1014719"/>
      </dsp:txXfrm>
    </dsp:sp>
    <dsp:sp modelId="{8184CDAF-41DA-A744-8EB6-0E44420797C3}">
      <dsp:nvSpPr>
        <dsp:cNvPr id="0" name=""/>
        <dsp:cNvSpPr/>
      </dsp:nvSpPr>
      <dsp:spPr>
        <a:xfrm>
          <a:off x="2289880" y="423822"/>
          <a:ext cx="2113998" cy="3015187"/>
        </a:xfrm>
        <a:prstGeom prst="rect">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816" tIns="0" rIns="208816" bIns="330200" numCol="1" spcCol="1270" anchor="t" anchorCtr="0">
          <a:noAutofit/>
        </a:bodyPr>
        <a:lstStyle/>
        <a:p>
          <a:pPr marL="0" lvl="0" indent="0" algn="l" defTabSz="800100">
            <a:lnSpc>
              <a:spcPct val="90000"/>
            </a:lnSpc>
            <a:spcBef>
              <a:spcPct val="0"/>
            </a:spcBef>
            <a:spcAft>
              <a:spcPct val="35000"/>
            </a:spcAft>
            <a:buNone/>
          </a:pPr>
          <a:r>
            <a:rPr lang="en-US" sz="1800" b="0" i="0" kern="1200" dirty="0">
              <a:latin typeface="Calibri" panose="020F0502020204030204" pitchFamily="34" charset="0"/>
              <a:cs typeface="Calibri" panose="020F0502020204030204" pitchFamily="34" charset="0"/>
            </a:rPr>
            <a:t>Register for your benefits - </a:t>
          </a:r>
          <a:r>
            <a:rPr lang="en-US" sz="1800" b="0" i="0" kern="1200" dirty="0" err="1">
              <a:solidFill>
                <a:schemeClr val="bg1"/>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MyNYSTRS</a:t>
          </a:r>
          <a:r>
            <a:rPr lang="en-US" sz="1800" b="0" i="0" kern="1200" dirty="0">
              <a:solidFill>
                <a:schemeClr val="bg1"/>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 Login</a:t>
          </a:r>
          <a:endParaRPr lang="en-US" sz="1800" kern="1200" dirty="0">
            <a:solidFill>
              <a:schemeClr val="bg1"/>
            </a:solidFill>
            <a:latin typeface="Calibri" panose="020F0502020204030204" pitchFamily="34" charset="0"/>
            <a:cs typeface="Calibri" panose="020F0502020204030204" pitchFamily="34" charset="0"/>
          </a:endParaRPr>
        </a:p>
      </dsp:txBody>
      <dsp:txXfrm>
        <a:off x="2289880" y="1629897"/>
        <a:ext cx="2113998" cy="1809112"/>
      </dsp:txXfrm>
    </dsp:sp>
    <dsp:sp modelId="{93CD00C3-6615-0F4E-8E7F-73BA6A89CA4F}">
      <dsp:nvSpPr>
        <dsp:cNvPr id="0" name=""/>
        <dsp:cNvSpPr/>
      </dsp:nvSpPr>
      <dsp:spPr>
        <a:xfrm>
          <a:off x="2289880" y="663017"/>
          <a:ext cx="2113998" cy="10147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8816" tIns="165100" rIns="208816" bIns="165100" numCol="1" spcCol="1270" anchor="ctr" anchorCtr="0">
          <a:noAutofit/>
        </a:bodyPr>
        <a:lstStyle/>
        <a:p>
          <a:pPr marL="0" lvl="0" indent="0" algn="l" defTabSz="2311400">
            <a:lnSpc>
              <a:spcPct val="90000"/>
            </a:lnSpc>
            <a:spcBef>
              <a:spcPct val="0"/>
            </a:spcBef>
            <a:spcAft>
              <a:spcPct val="35000"/>
            </a:spcAft>
            <a:buNone/>
          </a:pPr>
          <a:r>
            <a:rPr lang="en-US" sz="5200" kern="1200"/>
            <a:t>02</a:t>
          </a:r>
          <a:endParaRPr lang="en-US" sz="5200" kern="1200" dirty="0"/>
        </a:p>
      </dsp:txBody>
      <dsp:txXfrm>
        <a:off x="2289880" y="663017"/>
        <a:ext cx="2113998" cy="1014719"/>
      </dsp:txXfrm>
    </dsp:sp>
    <dsp:sp modelId="{54A24CFA-7A3A-A447-827F-5D4D46A510F0}">
      <dsp:nvSpPr>
        <dsp:cNvPr id="0" name=""/>
        <dsp:cNvSpPr/>
      </dsp:nvSpPr>
      <dsp:spPr>
        <a:xfrm>
          <a:off x="4572999" y="423822"/>
          <a:ext cx="2113998" cy="3015187"/>
        </a:xfrm>
        <a:prstGeom prst="rect">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816" tIns="0" rIns="208816" bIns="330200" numCol="1" spcCol="1270" anchor="t" anchorCtr="0">
          <a:noAutofit/>
        </a:bodyPr>
        <a:lstStyle/>
        <a:p>
          <a:pPr marL="0" lvl="0" indent="0" algn="l" defTabSz="711200">
            <a:lnSpc>
              <a:spcPct val="90000"/>
            </a:lnSpc>
            <a:spcBef>
              <a:spcPct val="0"/>
            </a:spcBef>
            <a:spcAft>
              <a:spcPct val="35000"/>
            </a:spcAft>
            <a:buNone/>
          </a:pPr>
          <a:r>
            <a:rPr lang="en-US" sz="1600" b="0" i="0" kern="1200" dirty="0">
              <a:latin typeface="Calibri" panose="020F0502020204030204" pitchFamily="34" charset="0"/>
              <a:cs typeface="Calibri" panose="020F0502020204030204" pitchFamily="34" charset="0"/>
            </a:rPr>
            <a:t>Determine the best way for you to save – for today and for retirement</a:t>
          </a:r>
          <a:endParaRPr lang="en-US" sz="1600" kern="1200" dirty="0">
            <a:latin typeface="Calibri" panose="020F0502020204030204" pitchFamily="34" charset="0"/>
            <a:cs typeface="Calibri" panose="020F0502020204030204" pitchFamily="34" charset="0"/>
          </a:endParaRPr>
        </a:p>
      </dsp:txBody>
      <dsp:txXfrm>
        <a:off x="4572999" y="1629897"/>
        <a:ext cx="2113998" cy="1809112"/>
      </dsp:txXfrm>
    </dsp:sp>
    <dsp:sp modelId="{9BD21415-8D1C-1845-9867-BBFBBA61C1E7}">
      <dsp:nvSpPr>
        <dsp:cNvPr id="0" name=""/>
        <dsp:cNvSpPr/>
      </dsp:nvSpPr>
      <dsp:spPr>
        <a:xfrm>
          <a:off x="4572999" y="663017"/>
          <a:ext cx="2113998" cy="10147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8816" tIns="165100" rIns="208816" bIns="165100" numCol="1" spcCol="1270" anchor="ctr" anchorCtr="0">
          <a:noAutofit/>
        </a:bodyPr>
        <a:lstStyle/>
        <a:p>
          <a:pPr marL="0" lvl="0" indent="0" algn="l" defTabSz="2311400">
            <a:lnSpc>
              <a:spcPct val="90000"/>
            </a:lnSpc>
            <a:spcBef>
              <a:spcPct val="0"/>
            </a:spcBef>
            <a:spcAft>
              <a:spcPct val="35000"/>
            </a:spcAft>
            <a:buNone/>
          </a:pPr>
          <a:r>
            <a:rPr lang="en-US" sz="5200" kern="1200"/>
            <a:t>03</a:t>
          </a:r>
          <a:endParaRPr lang="en-US" sz="5200" kern="1200" dirty="0"/>
        </a:p>
      </dsp:txBody>
      <dsp:txXfrm>
        <a:off x="4572999" y="663017"/>
        <a:ext cx="2113998" cy="1014719"/>
      </dsp:txXfrm>
    </dsp:sp>
    <dsp:sp modelId="{8FF723CD-865B-AF46-9342-D1CD9DF5ABAF}">
      <dsp:nvSpPr>
        <dsp:cNvPr id="0" name=""/>
        <dsp:cNvSpPr/>
      </dsp:nvSpPr>
      <dsp:spPr>
        <a:xfrm>
          <a:off x="6856117" y="423822"/>
          <a:ext cx="2113998" cy="3015187"/>
        </a:xfrm>
        <a:prstGeom prst="rect">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816" tIns="0" rIns="20881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latin typeface="Calibri" panose="020F0502020204030204" pitchFamily="34" charset="0"/>
              <a:cs typeface="Calibri" panose="020F0502020204030204" pitchFamily="34" charset="0"/>
            </a:rPr>
            <a:t>Start small – start now</a:t>
          </a:r>
          <a:endParaRPr lang="en-US" sz="2000" kern="1200" dirty="0">
            <a:latin typeface="Calibri" panose="020F0502020204030204" pitchFamily="34" charset="0"/>
            <a:cs typeface="Calibri" panose="020F0502020204030204" pitchFamily="34" charset="0"/>
          </a:endParaRPr>
        </a:p>
      </dsp:txBody>
      <dsp:txXfrm>
        <a:off x="6856117" y="1629897"/>
        <a:ext cx="2113998" cy="1809112"/>
      </dsp:txXfrm>
    </dsp:sp>
    <dsp:sp modelId="{BFA9D084-BF7C-B143-A2B5-A4B005020FBE}">
      <dsp:nvSpPr>
        <dsp:cNvPr id="0" name=""/>
        <dsp:cNvSpPr/>
      </dsp:nvSpPr>
      <dsp:spPr>
        <a:xfrm>
          <a:off x="6856117" y="663017"/>
          <a:ext cx="2113998" cy="10147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8816" tIns="165100" rIns="208816" bIns="165100" numCol="1" spcCol="1270" anchor="ctr" anchorCtr="0">
          <a:noAutofit/>
        </a:bodyPr>
        <a:lstStyle/>
        <a:p>
          <a:pPr marL="0" lvl="0" indent="0" algn="l" defTabSz="2311400">
            <a:lnSpc>
              <a:spcPct val="90000"/>
            </a:lnSpc>
            <a:spcBef>
              <a:spcPct val="0"/>
            </a:spcBef>
            <a:spcAft>
              <a:spcPct val="35000"/>
            </a:spcAft>
            <a:buNone/>
          </a:pPr>
          <a:r>
            <a:rPr lang="en-US" sz="5200" kern="1200"/>
            <a:t>04</a:t>
          </a:r>
          <a:endParaRPr lang="en-US" sz="5200" kern="1200" dirty="0"/>
        </a:p>
      </dsp:txBody>
      <dsp:txXfrm>
        <a:off x="6856117" y="663017"/>
        <a:ext cx="2113998" cy="1014719"/>
      </dsp:txXfrm>
    </dsp:sp>
    <dsp:sp modelId="{D499F63F-A12F-414F-8DC6-F1C5B5D72D3E}">
      <dsp:nvSpPr>
        <dsp:cNvPr id="0" name=""/>
        <dsp:cNvSpPr/>
      </dsp:nvSpPr>
      <dsp:spPr>
        <a:xfrm>
          <a:off x="9139235" y="423822"/>
          <a:ext cx="2113998" cy="3015187"/>
        </a:xfrm>
        <a:prstGeom prst="rect">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816" tIns="0" rIns="20881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latin typeface="Calibri" panose="020F0502020204030204" pitchFamily="34" charset="0"/>
              <a:cs typeface="Calibri" panose="020F0502020204030204" pitchFamily="34" charset="0"/>
            </a:rPr>
            <a:t>Review you</a:t>
          </a:r>
          <a:r>
            <a:rPr lang="en-US" sz="2000" b="0" i="0" kern="1200" dirty="0"/>
            <a:t>r retirement portfolio annually</a:t>
          </a:r>
          <a:endParaRPr lang="en-US" sz="2000" kern="1200" dirty="0"/>
        </a:p>
      </dsp:txBody>
      <dsp:txXfrm>
        <a:off x="9139235" y="1629897"/>
        <a:ext cx="2113998" cy="1809112"/>
      </dsp:txXfrm>
    </dsp:sp>
    <dsp:sp modelId="{DA10134D-5F63-4441-8965-8746A68C4CA0}">
      <dsp:nvSpPr>
        <dsp:cNvPr id="0" name=""/>
        <dsp:cNvSpPr/>
      </dsp:nvSpPr>
      <dsp:spPr>
        <a:xfrm>
          <a:off x="9139235" y="663017"/>
          <a:ext cx="2113998" cy="10147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8816" tIns="165100" rIns="208816" bIns="165100" numCol="1" spcCol="1270" anchor="ctr" anchorCtr="0">
          <a:noAutofit/>
        </a:bodyPr>
        <a:lstStyle/>
        <a:p>
          <a:pPr marL="0" lvl="0" indent="0" algn="l" defTabSz="2311400">
            <a:lnSpc>
              <a:spcPct val="90000"/>
            </a:lnSpc>
            <a:spcBef>
              <a:spcPct val="0"/>
            </a:spcBef>
            <a:spcAft>
              <a:spcPct val="35000"/>
            </a:spcAft>
            <a:buNone/>
          </a:pPr>
          <a:r>
            <a:rPr lang="en-US" sz="5200" kern="1200"/>
            <a:t>05</a:t>
          </a:r>
          <a:endParaRPr lang="en-US" sz="5200" kern="1200" dirty="0"/>
        </a:p>
      </dsp:txBody>
      <dsp:txXfrm>
        <a:off x="9139235" y="663017"/>
        <a:ext cx="2113998" cy="1014719"/>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43" tIns="48322" rIns="96643" bIns="48322" rtlCol="0"/>
          <a:lstStyle>
            <a:lvl1pPr algn="l">
              <a:defRPr sz="1200"/>
            </a:lvl1pPr>
          </a:lstStyle>
          <a:p>
            <a:endParaRPr lang="en-US" dirty="0"/>
          </a:p>
        </p:txBody>
      </p:sp>
      <p:sp>
        <p:nvSpPr>
          <p:cNvPr id="3" name="Date Placeholder 2"/>
          <p:cNvSpPr>
            <a:spLocks noGrp="1"/>
          </p:cNvSpPr>
          <p:nvPr>
            <p:ph type="dt" sz="quarter" idx="1"/>
          </p:nvPr>
        </p:nvSpPr>
        <p:spPr>
          <a:xfrm>
            <a:off x="4143588" y="0"/>
            <a:ext cx="3169920" cy="481728"/>
          </a:xfrm>
          <a:prstGeom prst="rect">
            <a:avLst/>
          </a:prstGeom>
        </p:spPr>
        <p:txBody>
          <a:bodyPr vert="horz" lIns="96643" tIns="48322" rIns="96643" bIns="48322" rtlCol="0"/>
          <a:lstStyle>
            <a:lvl1pPr algn="r">
              <a:defRPr sz="1200"/>
            </a:lvl1pPr>
          </a:lstStyle>
          <a:p>
            <a:fld id="{AF127B3F-52EB-4BB2-9044-B0572D02578E}" type="datetimeFigureOut">
              <a:rPr lang="en-US" smtClean="0"/>
              <a:t>12/5/24</a:t>
            </a:fld>
            <a:endParaRPr lang="en-US" dirty="0"/>
          </a:p>
        </p:txBody>
      </p:sp>
      <p:sp>
        <p:nvSpPr>
          <p:cNvPr id="4" name="Footer Placeholder 3"/>
          <p:cNvSpPr>
            <a:spLocks noGrp="1"/>
          </p:cNvSpPr>
          <p:nvPr>
            <p:ph type="ftr" sz="quarter" idx="2"/>
          </p:nvPr>
        </p:nvSpPr>
        <p:spPr>
          <a:xfrm>
            <a:off x="0" y="9119476"/>
            <a:ext cx="3169920" cy="481727"/>
          </a:xfrm>
          <a:prstGeom prst="rect">
            <a:avLst/>
          </a:prstGeom>
        </p:spPr>
        <p:txBody>
          <a:bodyPr vert="horz" lIns="96643" tIns="48322" rIns="96643" bIns="48322"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8" y="9119476"/>
            <a:ext cx="3169920" cy="481727"/>
          </a:xfrm>
          <a:prstGeom prst="rect">
            <a:avLst/>
          </a:prstGeom>
        </p:spPr>
        <p:txBody>
          <a:bodyPr vert="horz" lIns="96643" tIns="48322" rIns="96643" bIns="48322"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43" tIns="48322" rIns="96643" bIns="48322" rtlCol="0"/>
          <a:lstStyle>
            <a:lvl1pPr algn="l">
              <a:defRPr sz="1200"/>
            </a:lvl1pPr>
          </a:lstStyle>
          <a:p>
            <a:endParaRPr lang="en-US" dirty="0"/>
          </a:p>
        </p:txBody>
      </p:sp>
      <p:sp>
        <p:nvSpPr>
          <p:cNvPr id="3" name="Date Placeholder 2"/>
          <p:cNvSpPr>
            <a:spLocks noGrp="1"/>
          </p:cNvSpPr>
          <p:nvPr>
            <p:ph type="dt" idx="1"/>
          </p:nvPr>
        </p:nvSpPr>
        <p:spPr>
          <a:xfrm>
            <a:off x="4143588" y="0"/>
            <a:ext cx="3169920" cy="481728"/>
          </a:xfrm>
          <a:prstGeom prst="rect">
            <a:avLst/>
          </a:prstGeom>
        </p:spPr>
        <p:txBody>
          <a:bodyPr vert="horz" lIns="96643" tIns="48322" rIns="96643" bIns="48322" rtlCol="0"/>
          <a:lstStyle>
            <a:lvl1pPr algn="r">
              <a:defRPr sz="1200"/>
            </a:lvl1pPr>
          </a:lstStyle>
          <a:p>
            <a:fld id="{2E8EF6CE-F30F-48FE-8E58-973C24AEC1FB}" type="datetimeFigureOut">
              <a:rPr lang="en-US" smtClean="0"/>
              <a:t>12/5/24</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43" tIns="48322" rIns="96643" bIns="48322" rtlCol="0" anchor="ctr"/>
          <a:lstStyle/>
          <a:p>
            <a:endParaRPr lang="en-US" dirty="0"/>
          </a:p>
        </p:txBody>
      </p:sp>
      <p:sp>
        <p:nvSpPr>
          <p:cNvPr id="5" name="Notes Placeholder 4"/>
          <p:cNvSpPr>
            <a:spLocks noGrp="1"/>
          </p:cNvSpPr>
          <p:nvPr>
            <p:ph type="body" sz="quarter" idx="3"/>
          </p:nvPr>
        </p:nvSpPr>
        <p:spPr>
          <a:xfrm>
            <a:off x="731520" y="4620577"/>
            <a:ext cx="5852160" cy="3780472"/>
          </a:xfrm>
          <a:prstGeom prst="rect">
            <a:avLst/>
          </a:prstGeom>
        </p:spPr>
        <p:txBody>
          <a:bodyPr vert="horz" lIns="96643" tIns="48322" rIns="96643" bIns="48322"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1727"/>
          </a:xfrm>
          <a:prstGeom prst="rect">
            <a:avLst/>
          </a:prstGeom>
        </p:spPr>
        <p:txBody>
          <a:bodyPr vert="horz" lIns="96643" tIns="48322" rIns="96643" bIns="48322"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8" y="9119476"/>
            <a:ext cx="3169920" cy="481727"/>
          </a:xfrm>
          <a:prstGeom prst="rect">
            <a:avLst/>
          </a:prstGeom>
        </p:spPr>
        <p:txBody>
          <a:bodyPr vert="horz" lIns="96643" tIns="48322" rIns="96643" bIns="48322"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2pPr>
    <a:lvl3pPr marL="9144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3pPr>
    <a:lvl4pPr marL="13716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4pPr>
    <a:lvl5pPr marL="18288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i="0" dirty="0"/>
              <a:t>[Welcome</a:t>
            </a:r>
            <a:r>
              <a:rPr lang="en-US" i="0" baseline="0" dirty="0"/>
              <a:t> from presenter]</a:t>
            </a:r>
          </a:p>
          <a:p>
            <a:endParaRPr lang="en-US" i="0" baseline="0" dirty="0"/>
          </a:p>
          <a:p>
            <a:r>
              <a:rPr lang="en-US" i="0" dirty="0"/>
              <a:t>Thank</a:t>
            </a:r>
            <a:r>
              <a:rPr lang="en-US" i="0" baseline="0" dirty="0"/>
              <a:t> you for attending today’s Financial Essentials workshop that’s specifically designed and developed for you by Security Benefit and offered through NEA Member Benefits.</a:t>
            </a:r>
          </a:p>
          <a:p>
            <a:endParaRPr lang="en-US" i="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370258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766835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43815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3284132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06238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MTRS members are </a:t>
            </a:r>
            <a:r>
              <a:rPr lang="en-US" dirty="0">
                <a:effectLst/>
              </a:rPr>
              <a:t>required to contribute a set percentage of their salary through regular payroll deductions.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2989699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3691469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MTRS members </a:t>
            </a:r>
            <a:r>
              <a:rPr lang="en-US" dirty="0">
                <a:effectLst/>
              </a:rPr>
              <a:t>are required to contribute a set percentage of your salary through regular payroll deductions. </a:t>
            </a:r>
          </a:p>
          <a:p>
            <a:endParaRPr lang="en-US" dirty="0">
              <a:effectLst/>
            </a:endParaRPr>
          </a:p>
          <a:p>
            <a:r>
              <a:rPr lang="en-US" dirty="0">
                <a:effectLst/>
              </a:rPr>
              <a:t>Contribution rates are established by the Commonwealth’s retirement law (Chapter 32 of the Massachusetts General Laws) and are determined by the date on which a member most recently became eligible for membership in a Massachusetts contributory retirement system and continuously maintained funds on their account.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578342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strike="noStrike" kern="1200" baseline="0" dirty="0">
                <a:solidFill>
                  <a:schemeClr val="tx1"/>
                </a:solidFill>
                <a:ea typeface="+mn-ea"/>
              </a:rPr>
              <a:t>Enhanced benefit for members:</a:t>
            </a:r>
          </a:p>
          <a:p>
            <a:endParaRPr lang="en-US" sz="1200" u="none" strike="noStrike" kern="1200" baseline="0" dirty="0">
              <a:solidFill>
                <a:schemeClr val="tx1"/>
              </a:solidFill>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strike="noStrike" kern="1200" baseline="0" dirty="0">
                <a:solidFill>
                  <a:schemeClr val="tx1"/>
                </a:solidFill>
                <a:ea typeface="+mn-ea"/>
              </a:rPr>
              <a:t>Tier 1 – An additional 12% is added to the allowable “percentage of salary average” upon reaching 30 years, with an additional 2% for each full year thereafter.</a:t>
            </a:r>
            <a:endParaRPr lang="en-US" dirty="0"/>
          </a:p>
          <a:p>
            <a:endParaRPr lang="en-US" sz="1200" u="none" strike="noStrike" kern="1200" baseline="0" dirty="0">
              <a:solidFill>
                <a:schemeClr val="tx1"/>
              </a:solidFill>
              <a:ea typeface="+mn-ea"/>
            </a:endParaRPr>
          </a:p>
          <a:p>
            <a:endParaRPr lang="en-US" sz="1200" u="none" strike="noStrike" kern="1200" baseline="0" dirty="0">
              <a:solidFill>
                <a:schemeClr val="tx1"/>
              </a:solidFill>
              <a:ea typeface="+mn-ea"/>
            </a:endParaRPr>
          </a:p>
          <a:p>
            <a:r>
              <a:rPr lang="en-US" sz="1200" u="none" strike="noStrike" kern="1200" baseline="0" dirty="0">
                <a:solidFill>
                  <a:schemeClr val="tx1"/>
                </a:solidFill>
                <a:ea typeface="+mn-ea"/>
              </a:rPr>
              <a:t>Tier 2 – An additional 14% is added to the allowable “percentage of salary average” upon reaching 30 years, with an additional 2% for each full year thereafter.</a:t>
            </a:r>
          </a:p>
          <a:p>
            <a:endParaRPr lang="en-US" sz="1200" u="none" strike="noStrike" kern="1200" baseline="0" dirty="0">
              <a:solidFill>
                <a:schemeClr val="tx1"/>
              </a:solidFill>
              <a:ea typeface="+mn-ea"/>
            </a:endParaRPr>
          </a:p>
          <a:p>
            <a:r>
              <a:rPr lang="en-US" sz="1200" u="none" strike="noStrike" kern="1200" baseline="0" dirty="0">
                <a:solidFill>
                  <a:schemeClr val="tx1"/>
                </a:solidFill>
                <a:ea typeface="+mn-ea"/>
              </a:rPr>
              <a:t>NOTE: If you elected to participate in RetirementPlus, but then do not meet either the 20-year “membership” or the 30-year total service requirement by your date of retirement, you will receive a retirement benefit calculated under the regular formula and a refund of your RetirementPlus contributions, plus regular interest.</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12642676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Except for accidental disability, ordinary disability/veteran and termination retirement benefits, your retirement benefit is based on the following factors</a:t>
            </a:r>
            <a:r>
              <a:rPr lang="en-US" baseline="0" dirty="0">
                <a:effectLst/>
              </a:rPr>
              <a:t> …</a:t>
            </a:r>
          </a:p>
          <a:p>
            <a:endParaRPr lang="en-US" dirty="0">
              <a:effectLst/>
            </a:endParaRPr>
          </a:p>
          <a:p>
            <a:r>
              <a:rPr lang="en-US" b="1" dirty="0">
                <a:effectLst/>
              </a:rPr>
              <a:t>1. Age on the date of retirement – </a:t>
            </a:r>
            <a:r>
              <a:rPr lang="en-US" dirty="0">
                <a:effectLst/>
              </a:rPr>
              <a:t>If your birthday is January 1, and you are retiring on June 30, your age factor will be based on your age as of your last birthday. MTRS does not round up age when determining an age factor. </a:t>
            </a:r>
          </a:p>
          <a:p>
            <a:endParaRPr lang="en-US" dirty="0">
              <a:effectLst/>
            </a:endParaRPr>
          </a:p>
          <a:p>
            <a:pPr marL="685800" lvl="1" indent="-228600">
              <a:buFont typeface="+mj-lt"/>
              <a:buAutoNum type="alphaLcPeriod"/>
            </a:pPr>
            <a:r>
              <a:rPr lang="en-US" dirty="0">
                <a:effectLst/>
              </a:rPr>
              <a:t>Tier 1 – you will reach the maximum age factor at age 65</a:t>
            </a:r>
          </a:p>
          <a:p>
            <a:pPr marL="685800" lvl="1" indent="-228600">
              <a:buFont typeface="+mj-lt"/>
              <a:buAutoNum type="alphaLcPeriod"/>
            </a:pPr>
            <a:r>
              <a:rPr lang="en-US" dirty="0">
                <a:effectLst/>
              </a:rPr>
              <a:t>Tier 2 – you will reach the maximum age factor at age 67</a:t>
            </a:r>
          </a:p>
          <a:p>
            <a:pPr lvl="1"/>
            <a:endParaRPr lang="en-US" dirty="0">
              <a:effectLst/>
            </a:endParaRPr>
          </a:p>
          <a:p>
            <a:r>
              <a:rPr lang="en-US" b="1" dirty="0">
                <a:effectLst/>
              </a:rPr>
              <a:t>2. Your </a:t>
            </a:r>
            <a:r>
              <a:rPr lang="en-US" b="1" u="none" dirty="0">
                <a:solidFill>
                  <a:srgbClr val="000000"/>
                </a:solidFill>
                <a:effectLst/>
              </a:rPr>
              <a:t>years of creditable service </a:t>
            </a:r>
            <a:r>
              <a:rPr lang="en-US" b="0" u="none" dirty="0">
                <a:solidFill>
                  <a:srgbClr val="000000"/>
                </a:solidFill>
                <a:effectLst/>
              </a:rPr>
              <a:t>– </a:t>
            </a:r>
            <a:r>
              <a:rPr lang="en-US" dirty="0">
                <a:effectLst/>
              </a:rPr>
              <a:t>the total number of years of creditable service you have accrued in the MTRS.</a:t>
            </a:r>
          </a:p>
          <a:p>
            <a:endParaRPr lang="en-US" dirty="0">
              <a:effectLst/>
            </a:endParaRPr>
          </a:p>
          <a:p>
            <a:r>
              <a:rPr lang="en-US" b="1" dirty="0">
                <a:effectLst/>
              </a:rPr>
              <a:t>3. Your final salary average</a:t>
            </a:r>
          </a:p>
          <a:p>
            <a:endParaRPr lang="en-US" dirty="0">
              <a:effectLst/>
            </a:endParaRPr>
          </a:p>
          <a:p>
            <a:pPr marL="685800" lvl="1" indent="-228600">
              <a:buFont typeface="+mj-lt"/>
              <a:buAutoNum type="alphaLcPeriod"/>
            </a:pPr>
            <a:r>
              <a:rPr lang="en-US" dirty="0">
                <a:effectLst/>
              </a:rPr>
              <a:t>Tier 1 – the average of either your highest </a:t>
            </a:r>
            <a:r>
              <a:rPr lang="en-US" b="1" dirty="0">
                <a:effectLst/>
              </a:rPr>
              <a:t>three</a:t>
            </a:r>
            <a:r>
              <a:rPr lang="en-US" dirty="0">
                <a:effectLst/>
              </a:rPr>
              <a:t> consecutive years’ salaries ,or your last</a:t>
            </a:r>
            <a:r>
              <a:rPr lang="en-US" b="1" dirty="0">
                <a:effectLst/>
              </a:rPr>
              <a:t> three</a:t>
            </a:r>
            <a:r>
              <a:rPr lang="en-US" dirty="0">
                <a:effectLst/>
              </a:rPr>
              <a:t> years’ salaries, whichever is greater</a:t>
            </a:r>
          </a:p>
          <a:p>
            <a:pPr marL="685800" lvl="1" indent="-228600">
              <a:buFont typeface="+mj-lt"/>
              <a:buAutoNum type="alphaLcPeriod"/>
            </a:pPr>
            <a:r>
              <a:rPr lang="en-US" dirty="0">
                <a:effectLst/>
              </a:rPr>
              <a:t>Tier 2 - the average of either your highest </a:t>
            </a:r>
            <a:r>
              <a:rPr lang="en-US" b="1" dirty="0">
                <a:effectLst/>
              </a:rPr>
              <a:t>five</a:t>
            </a:r>
            <a:r>
              <a:rPr lang="en-US" dirty="0">
                <a:effectLst/>
              </a:rPr>
              <a:t> consecutive years’ salaries, or your last </a:t>
            </a:r>
            <a:r>
              <a:rPr lang="en-US" b="1" dirty="0">
                <a:effectLst/>
              </a:rPr>
              <a:t>five</a:t>
            </a:r>
            <a:r>
              <a:rPr lang="en-US" dirty="0">
                <a:effectLst/>
              </a:rPr>
              <a:t> years’ salaries, whichever is greater</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1321096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strike="noStrike" kern="1200" baseline="0" dirty="0">
                <a:solidFill>
                  <a:schemeClr val="tx1"/>
                </a:solidFill>
                <a:ea typeface="+mn-ea"/>
              </a:rPr>
              <a:t>The Massachusetts Retirement Law (M.G.L. c. 32) regulates your retirement allowance and allows you to choose one of three benefit</a:t>
            </a:r>
          </a:p>
          <a:p>
            <a:r>
              <a:rPr lang="en-US" sz="1200" u="none" strike="noStrike" kern="1200" baseline="0" dirty="0">
                <a:solidFill>
                  <a:schemeClr val="tx1"/>
                </a:solidFill>
                <a:ea typeface="+mn-ea"/>
              </a:rPr>
              <a:t>options. These options differ with regard to the amount paid and whether any benefits will be paid to someone else after your death.</a:t>
            </a:r>
          </a:p>
          <a:p>
            <a:endParaRPr lang="en-US" sz="1200" u="none" strike="noStrike" kern="1200" baseline="0" dirty="0">
              <a:solidFill>
                <a:schemeClr val="tx1"/>
              </a:solidFill>
              <a:ea typeface="+mn-ea"/>
            </a:endParaRPr>
          </a:p>
          <a:p>
            <a:r>
              <a:rPr lang="en-US" dirty="0">
                <a:effectLst/>
              </a:rPr>
              <a:t>Of all three options, Option A provides you with the highest possible monthly allowance; it does not, however, provide for any continuing survivor benefits. Please</a:t>
            </a:r>
            <a:r>
              <a:rPr lang="en-US" baseline="0" dirty="0">
                <a:effectLst/>
              </a:rPr>
              <a:t> consult your financial professional to discuss which option is best for you.</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1244901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516843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1365990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2845444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Additional Veteran’s benefit: </a:t>
            </a:r>
            <a:r>
              <a:rPr lang="en-US" dirty="0"/>
              <a:t>If you are a military veteran as defined in M.G.L. c. 32 § 1, a veteran’s benefit will be added to your Option A allowance. This benefit is equal to $15 per year of creditable service, up to a maximum annual total of $300. You will need to submit a copy of</a:t>
            </a:r>
          </a:p>
          <a:p>
            <a:r>
              <a:rPr lang="en-US" dirty="0"/>
              <a:t>your military discharge (also known as Form DD214). If you are eligible to receive the maximum retirement allowance—80% of your final salary average—by reason of your established creditable service and age, you will still receive your veteran’s benefit on top of your maximum allowance. For the purpose of calculating the veteran’s benefit, all partial year values are rounded up to the next whole number (e.g., if a veteran has 15.2</a:t>
            </a:r>
          </a:p>
          <a:p>
            <a:r>
              <a:rPr lang="en-US" dirty="0"/>
              <a:t>years of creditable service, his or her service will be rounded up to 16, resulting in a veteran’s bonus of $240, or 16 x $15/year).</a:t>
            </a:r>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21633859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Additional Veteran’s benefit: </a:t>
            </a:r>
            <a:r>
              <a:rPr lang="en-US" dirty="0"/>
              <a:t>If you are a military veteran as defined in M.G.L. c. 32 § 1, a veteran’s benefit will be added to your Option A allowance. This benefit is equal to $15 per year of creditable service, up to a maximum annual total of $300. You will need to submit a copy of</a:t>
            </a:r>
          </a:p>
          <a:p>
            <a:r>
              <a:rPr lang="en-US" dirty="0"/>
              <a:t>your military discharge (also known as Form DD214). If you are eligible to receive the maximum retirement allowance—80% of your final salary average—by reason of your established creditable service and age, you will still receive your veteran’s benefit on top of your maximum allowance. For the purpose of calculating the veteran’s benefit, all partial year values are rounded up to the next whole number (e.g., if a veteran has 15.2</a:t>
            </a:r>
          </a:p>
          <a:p>
            <a:r>
              <a:rPr lang="en-US" dirty="0"/>
              <a:t>years of creditable service, his or her service will be rounded up to 16, resulting in a veteran’s bonus of $240, or 16 x $15/year).</a:t>
            </a:r>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7938263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b="0" dirty="0"/>
              <a:t>What else </a:t>
            </a:r>
            <a:r>
              <a:rPr lang="en-US" b="0" baseline="0" dirty="0"/>
              <a:t>can you do to take control of your retirement picture?</a:t>
            </a:r>
          </a:p>
          <a:p>
            <a:endParaRPr lang="en-US" b="0" baseline="0" dirty="0"/>
          </a:p>
          <a:p>
            <a:r>
              <a:rPr lang="en-US" b="0" baseline="0" dirty="0"/>
              <a:t>There are many options, but all of them can help you take control of your retirement and allow you to plan your future and retire on your terms.</a:t>
            </a:r>
          </a:p>
          <a:p>
            <a:endParaRPr lang="en-US" b="0" baseline="0" dirty="0"/>
          </a:p>
          <a:p>
            <a:r>
              <a:rPr lang="en-US" b="0" baseline="0" dirty="0"/>
              <a:t>A 403(b) account and IRA accounts are two primary investment vehicles that allow you to save for retirement on a “pretax” basis.</a:t>
            </a:r>
          </a:p>
          <a:p>
            <a:endParaRPr lang="en-US" b="0" baseline="0" dirty="0"/>
          </a:p>
          <a:p>
            <a:r>
              <a:rPr lang="en-US" b="0" baseline="0" dirty="0"/>
              <a:t>So what is the best option for you?</a:t>
            </a:r>
          </a:p>
          <a:p>
            <a:endParaRPr lang="en-US" b="0" baseline="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What’s the best way for you to save?</a:t>
            </a:r>
          </a:p>
          <a:p>
            <a:endParaRPr lang="en-US" baseline="0" dirty="0"/>
          </a:p>
          <a:p>
            <a:r>
              <a:rPr lang="en-US" baseline="0" dirty="0"/>
              <a:t>There are two BASIC ways to save</a:t>
            </a:r>
            <a:r>
              <a:rPr lang="en-US" b="1" i="0" baseline="0" dirty="0"/>
              <a:t>:</a:t>
            </a:r>
          </a:p>
          <a:p>
            <a:endParaRPr lang="en-US" b="1" i="0" baseline="0" dirty="0"/>
          </a:p>
          <a:p>
            <a:r>
              <a:rPr lang="en-US" b="0" i="0" baseline="0" dirty="0"/>
              <a:t>Tax-deferred saving or PRETAX savings in a 403(b) or IRA may be a good idea for you. How does it work?</a:t>
            </a:r>
          </a:p>
          <a:p>
            <a:r>
              <a:rPr lang="en-US" b="0" i="0" baseline="0" dirty="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a:p>
          <a:p>
            <a:r>
              <a:rPr lang="en-US" b="0" i="0" baseline="0" dirty="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a:p>
          <a:p>
            <a:r>
              <a:rPr lang="en-US" b="0" i="0" baseline="0" dirty="0"/>
              <a:t>But a Roth account – an IRA or Roth 403(b) – are accounts that you can contribute to on an AFTER-TAX basis, but the difference is that ALL of you contributions AND EARNINGS are completely TAX-FREE at retirement.</a:t>
            </a:r>
          </a:p>
          <a:p>
            <a:endParaRPr lang="en-US" b="0" i="0" baseline="0" dirty="0"/>
          </a:p>
          <a:p>
            <a:r>
              <a:rPr lang="en-US" b="0" i="0" baseline="0" dirty="0"/>
              <a:t>Think about that for a moment … potentially you would NEVER have to pay income taxes on this money again.</a:t>
            </a:r>
          </a:p>
          <a:p>
            <a:endParaRPr lang="en-US" b="0" i="0" baseline="0" dirty="0"/>
          </a:p>
          <a:p>
            <a:r>
              <a:rPr lang="en-US" b="0" i="0" baseline="0" dirty="0"/>
              <a:t>Let’s take a look at an example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sample paycheck</a:t>
            </a:r>
            <a:r>
              <a:rPr lang="en-US" baseline="0" dirty="0"/>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this example we started at $1000 for easy calculations and we only looked at the Federal tax rate and we made an assumption of 24% (for most of you it will likely be slightly lower).  </a:t>
            </a:r>
          </a:p>
          <a:p>
            <a:endParaRPr lang="en-US" baseline="0" dirty="0"/>
          </a:p>
          <a:p>
            <a:r>
              <a:rPr lang="en-US" baseline="0" dirty="0"/>
              <a:t>Your take home pay would be $760, but then you also place another $100 from your paycheck directly to a separate savings account (like your credit union account).</a:t>
            </a:r>
          </a:p>
          <a:p>
            <a:endParaRPr lang="en-US" baseline="0" dirty="0"/>
          </a:p>
          <a:p>
            <a:r>
              <a:rPr lang="en-US" baseline="0" dirty="0"/>
              <a:t>Your net pay is now $660.</a:t>
            </a:r>
          </a:p>
          <a:p>
            <a:endParaRPr lang="en-US" baseline="0" dirty="0"/>
          </a:p>
          <a:p>
            <a:r>
              <a:rPr lang="en-US" baseline="0" dirty="0"/>
              <a:t>In the after-tax column, we didn’t save anything in a retirement account – instead all of our savings is in a savings account – and remember all of the interest you earn is also taxable as well.</a:t>
            </a:r>
          </a:p>
          <a:p>
            <a:endParaRPr lang="en-US" baseline="0" dirty="0"/>
          </a:p>
          <a:p>
            <a:r>
              <a:rPr lang="en-US" baseline="0" dirty="0"/>
              <a:t>Let’s take a look a better way to save and </a:t>
            </a:r>
            <a:r>
              <a:rPr lang="en-US" dirty="0"/>
              <a:t>move that $100 from</a:t>
            </a:r>
            <a:r>
              <a:rPr lang="en-US" baseline="0" dirty="0"/>
              <a:t> your savings account into a 403(b) account.</a:t>
            </a:r>
          </a:p>
          <a:p>
            <a:endParaRPr lang="en-US" baseline="0" dirty="0"/>
          </a:p>
          <a:p>
            <a:r>
              <a:rPr lang="en-US" baseline="0" dirty="0"/>
              <a:t>We start with the same level of pay.</a:t>
            </a:r>
          </a:p>
          <a:p>
            <a:endParaRPr lang="en-US" baseline="0" dirty="0"/>
          </a:p>
          <a:p>
            <a:r>
              <a:rPr lang="en-US" baseline="0" dirty="0"/>
              <a:t>$100 is now in our 403(b) account (and remember that all of the interest or return you earn is also tax deferred, until you make a withdrawal).</a:t>
            </a:r>
          </a:p>
          <a:p>
            <a:endParaRPr lang="en-US" baseline="0" dirty="0"/>
          </a:p>
          <a:p>
            <a:r>
              <a:rPr lang="en-US" baseline="0" dirty="0"/>
              <a:t>Now look at your income tax.  Since your contribution is now pretax, that lowers your taxable salary and now you’re paying less taxes. And NOW you have more take home pay – since you are saving on a pretax basis.</a:t>
            </a:r>
          </a:p>
          <a:p>
            <a:endParaRPr lang="en-US" baseline="0" dirty="0"/>
          </a:p>
          <a:p>
            <a:r>
              <a:rPr lang="en-US" baseline="0" dirty="0"/>
              <a:t>Any questions????  (check in with audience here)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100738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36199190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23</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0147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41887409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dirty="0"/>
              <a:t>Now let’s take a look at what our $100 from each paycheck can do for your retirement picture.</a:t>
            </a:r>
          </a:p>
          <a:p>
            <a:endParaRPr lang="en-US" dirty="0"/>
          </a:p>
          <a:p>
            <a:r>
              <a:rPr lang="en-US" dirty="0"/>
              <a:t>Let me stress this is a hypothetical example, based on averages. Your result could be higher than this, or it could be lower.</a:t>
            </a:r>
          </a:p>
          <a:p>
            <a:endParaRPr lang="en-US" dirty="0"/>
          </a:p>
          <a:p>
            <a:r>
              <a:rPr lang="en-US" dirty="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 dark blue is the actual amount you’ve contributed, and the light blue is your total account value.</a:t>
            </a:r>
          </a:p>
          <a:p>
            <a:endParaRPr lang="en-US" dirty="0"/>
          </a:p>
          <a:p>
            <a:r>
              <a:rPr lang="en-US" dirty="0"/>
              <a:t>If you start saving at 55, saving just $100 per paycheck, in 10 years you could accumulate almost $40,000. Not too bad, but that’s not quite 1 year’s paycheck for the average teacher.</a:t>
            </a:r>
          </a:p>
          <a:p>
            <a:endParaRPr lang="en-US" dirty="0"/>
          </a:p>
          <a:p>
            <a:r>
              <a:rPr lang="en-US" dirty="0"/>
              <a:t>If you start at 45, you could save almost $100,000! That’s a nice chunk of change.</a:t>
            </a:r>
          </a:p>
          <a:p>
            <a:endParaRPr lang="en-US" dirty="0"/>
          </a:p>
          <a:p>
            <a:r>
              <a:rPr lang="en-US" dirty="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dirty="0"/>
          </a:p>
          <a:p>
            <a:r>
              <a:rPr lang="en-US" dirty="0"/>
              <a:t>But if you were to start at 25 Wow! You could have more than $400,000! That would certainly help you toward a nice retirement. And almost all of that value comes from compounding, because you started investing early. That’s the moral of the story – it’s never too early or too later to start saving for retirement.</a:t>
            </a:r>
          </a:p>
          <a:p>
            <a:endParaRPr lang="en-US" dirty="0"/>
          </a:p>
          <a:p>
            <a:r>
              <a:rPr lang="en-US" dirty="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0" dirty="0">
                <a:solidFill>
                  <a:srgbClr val="F2F2F2">
                    <a:lumMod val="50000"/>
                  </a:srgbClr>
                </a:solidFill>
              </a:rPr>
              <a:t>Starting your retirement savings early, even with a minimal investment, can have a big impact on how much you accumulate over time.</a:t>
            </a:r>
          </a:p>
          <a:p>
            <a:pPr marL="0" indent="0">
              <a:buNone/>
            </a:pPr>
            <a:endParaRPr lang="en-US" b="0" dirty="0">
              <a:solidFill>
                <a:srgbClr val="F2F2F2">
                  <a:lumMod val="50000"/>
                </a:srgbClr>
              </a:solidFill>
            </a:endParaRPr>
          </a:p>
          <a:p>
            <a:pPr marL="0" indent="0">
              <a:buNone/>
            </a:pPr>
            <a:r>
              <a:rPr lang="en-US" b="0" dirty="0">
                <a:solidFill>
                  <a:srgbClr val="F2F2F2">
                    <a:lumMod val="50000"/>
                  </a:srgbClr>
                </a:solidFill>
              </a:rPr>
              <a:t>In tax-deferred saving, time is more important than your contribution amount. These</a:t>
            </a:r>
            <a:r>
              <a:rPr lang="en-US" b="0" baseline="0" dirty="0">
                <a:solidFill>
                  <a:srgbClr val="F2F2F2">
                    <a:lumMod val="50000"/>
                  </a:srgbClr>
                </a:solidFill>
              </a:rPr>
              <a:t> examples</a:t>
            </a:r>
            <a:r>
              <a:rPr lang="en-US" b="0" dirty="0">
                <a:solidFill>
                  <a:srgbClr val="F2F2F2">
                    <a:lumMod val="50000"/>
                  </a:srgbClr>
                </a:solidFill>
              </a:rPr>
              <a:t> demonstrate how different amounts can add up over the years.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37229311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a:t>
            </a:r>
            <a:r>
              <a:rPr lang="en-US" baseline="0" dirty="0"/>
              <a:t> give you more flexibility, options and choices at retirement, you need to start saving and save as much as you can.</a:t>
            </a:r>
          </a:p>
          <a:p>
            <a:endParaRPr lang="en-US" baseline="0" dirty="0"/>
          </a:p>
          <a:p>
            <a:r>
              <a:rPr lang="en-US" baseline="0" dirty="0"/>
              <a:t>We believe that Pretax savings is one of the best ways to help you save for retirement. It allows you to save money NOW and pay less taxes …</a:t>
            </a:r>
          </a:p>
          <a:p>
            <a:endParaRPr lang="en-US" baseline="0" dirty="0"/>
          </a:p>
          <a:p>
            <a:r>
              <a:rPr lang="en-US" baseline="0" dirty="0"/>
              <a:t>If you were to save the maximum – either in a 403(b) or IRA – you may be able to save as much as 24% in income taxes.  In other words,  for each dollar you save PRETAX may only cost you 76 cents.</a:t>
            </a:r>
          </a:p>
          <a:p>
            <a:endParaRPr lang="en-US" baseline="0" dirty="0"/>
          </a:p>
          <a:p>
            <a:r>
              <a:rPr lang="en-US" baseline="0" dirty="0"/>
              <a:t>And the impact can be monumental to your overall retirement picture.</a:t>
            </a:r>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1067333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dirty="0"/>
              <a:t>As you move throughout</a:t>
            </a:r>
            <a:r>
              <a:rPr lang="en-US" baseline="0" dirty="0"/>
              <a:t> your career some of your strategy may involve more of a balance of risk.  Don’t be afraid to ask questions about your investment strategy and review your investments with your financial professional at least once a year. </a:t>
            </a:r>
          </a:p>
          <a:p>
            <a:endParaRPr lang="en-US" baseline="0" dirty="0"/>
          </a:p>
          <a:p>
            <a:r>
              <a:rPr lang="en-US" baseline="0" dirty="0"/>
              <a:t>A mix of U.S. Stocks, International funds with US Bonds and Fixed Income can help you mitigate market pitfalls and downturns.  You should feel comfortable with the strategy and the risk in your portfolio.</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35</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pPr defTabSz="1000653">
              <a:defRPr/>
            </a:pPr>
            <a:r>
              <a:rPr lang="en-US" baseline="0" dirty="0"/>
              <a:t>The first 10 years of your retirement are likely the most important in the rest of your life </a:t>
            </a:r>
          </a:p>
          <a:p>
            <a:pPr defTabSz="1000653">
              <a:defRPr/>
            </a:pPr>
            <a:endParaRPr lang="en-US" baseline="0" dirty="0"/>
          </a:p>
          <a:p>
            <a:pPr defTabSz="1000653">
              <a:defRPr/>
            </a:pPr>
            <a:r>
              <a:rPr lang="en-US" b="0" i="0" baseline="0" dirty="0"/>
              <a:t>When you decide to take benefits can dramatically affect your retirement picture Most of the decisions you make in the  first few years of retirement – are often permanent and can’t be undone. </a:t>
            </a:r>
          </a:p>
          <a:p>
            <a:pPr defTabSz="1000653">
              <a:defRPr/>
            </a:pPr>
            <a:endParaRPr lang="en-US" dirty="0"/>
          </a:p>
          <a:p>
            <a:r>
              <a:rPr lang="en-US" dirty="0"/>
              <a:t>Age</a:t>
            </a:r>
            <a:r>
              <a:rPr lang="en-US" baseline="0" dirty="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a:p>
          <a:p>
            <a:r>
              <a:rPr lang="en-US" baseline="0" dirty="0"/>
              <a:t>Otherwise, you may have to wait until age 59 and a half to take withdrawals from your IRA without penalty.</a:t>
            </a:r>
          </a:p>
          <a:p>
            <a:endParaRPr lang="en-US" baseline="0" dirty="0"/>
          </a:p>
          <a:p>
            <a:r>
              <a:rPr lang="en-US" baseline="0" dirty="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a:p>
          <a:p>
            <a:r>
              <a:rPr lang="en-US" baseline="0" dirty="0"/>
              <a:t>If you can wait until AGE 67 to take your benefit – you and your spouse may have even more options. </a:t>
            </a:r>
          </a:p>
          <a:p>
            <a:endParaRPr lang="en-US" baseline="0" dirty="0"/>
          </a:p>
          <a:p>
            <a:r>
              <a:rPr lang="en-US" baseline="0" dirty="0"/>
              <a:t>The year you turn 70 – is the year you’ll need to begin taking Social Security (if you haven’t already). Age 73 is the age that the Government mandates that you begin withdrawing at least a portion of your retirement assets out of your account.  These are called Required minimum withdrawals  or RMDs.</a:t>
            </a:r>
          </a:p>
          <a:p>
            <a:endParaRPr lang="en-US" baseline="0" dirty="0"/>
          </a:p>
          <a:p>
            <a:r>
              <a:rPr lang="en-US" baseline="0" dirty="0"/>
              <a:t>Your financial professional or tax consultant can help you plan these withdrawals from your investments once you reach age 70. </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36</a:t>
            </a:fld>
            <a:endParaRPr lang="en-US" dirty="0"/>
          </a:p>
        </p:txBody>
      </p:sp>
    </p:spTree>
    <p:extLst>
      <p:ext uri="{BB962C8B-B14F-4D97-AF65-F5344CB8AC3E}">
        <p14:creationId xmlns:p14="http://schemas.microsoft.com/office/powerpoint/2010/main" val="1228701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b="0" i="0" baseline="0" dirty="0"/>
              <a:t>So what can you do NOW?</a:t>
            </a:r>
          </a:p>
          <a:p>
            <a:endParaRPr lang="en-US" b="0" i="0" baseline="0" dirty="0"/>
          </a:p>
          <a:p>
            <a:r>
              <a:rPr lang="en-US" b="0" i="0" baseline="0" dirty="0"/>
              <a:t>The best piece of guidance we can give you… is to start now, even if you think it’s only a small portion.</a:t>
            </a:r>
          </a:p>
          <a:p>
            <a:endParaRPr lang="en-US" b="0" i="0" baseline="0" dirty="0"/>
          </a:p>
          <a:p>
            <a:r>
              <a:rPr lang="en-US" b="0" i="0" baseline="0" dirty="0"/>
              <a:t>Your retirement picture is something that you should create and control.  So here’s a few items to do to help you GET STARTED. </a:t>
            </a:r>
          </a:p>
          <a:p>
            <a:endParaRPr lang="en-US" b="0" i="0" baseline="0" dirty="0"/>
          </a:p>
          <a:p>
            <a:pPr marL="241572" indent="-241572">
              <a:buAutoNum type="arabicParenR"/>
            </a:pPr>
            <a:r>
              <a:rPr lang="en-US" b="0" i="0" baseline="0" dirty="0"/>
              <a:t>Understand what your state pension benefit might look like.</a:t>
            </a:r>
          </a:p>
          <a:p>
            <a:pPr marL="241572" indent="-241572">
              <a:buAutoNum type="arabicParenR"/>
            </a:pPr>
            <a:r>
              <a:rPr lang="en-US" b="0" i="0" baseline="0" dirty="0"/>
              <a:t>You can and should register for your benefits.</a:t>
            </a:r>
          </a:p>
          <a:p>
            <a:pPr marL="241572" indent="-241572">
              <a:buAutoNum type="arabicParenR"/>
            </a:pPr>
            <a:r>
              <a:rPr lang="en-US" b="0" i="0" baseline="0" dirty="0"/>
              <a:t>Think about what is the best way for you to save for retirement – pretax or after-tax. </a:t>
            </a:r>
            <a:endParaRPr lang="en-US" b="1" dirty="0"/>
          </a:p>
          <a:p>
            <a:pPr marL="241572" indent="-241572">
              <a:buAutoNum type="arabicParenR"/>
            </a:pPr>
            <a:r>
              <a:rPr lang="en-US" b="0" i="0" baseline="0" dirty="0"/>
              <a:t>Even if you start out making small contributions – if you start now can make a BIG difference in your future.</a:t>
            </a:r>
            <a:r>
              <a:rPr lang="en-US" b="1" dirty="0"/>
              <a:t> </a:t>
            </a:r>
            <a:endParaRPr lang="en-US" b="0" i="0" baseline="0" dirty="0"/>
          </a:p>
          <a:p>
            <a:pPr marL="241572" indent="-241572"/>
            <a:endParaRPr lang="en-US" b="0" i="0" baseline="0" dirty="0"/>
          </a:p>
          <a:p>
            <a:pPr marL="241572" indent="-241572"/>
            <a:r>
              <a:rPr lang="en-US" b="0" i="0" baseline="0" dirty="0"/>
              <a:t>I can also help you prepare a “paycheck analysis” to help determine how much they can save for retirement.</a:t>
            </a:r>
          </a:p>
          <a:p>
            <a:pPr marL="241572" indent="-241572"/>
            <a:endParaRPr lang="en-US" b="0" i="0"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four tools you can use today to help</a:t>
            </a:r>
            <a:r>
              <a:rPr lang="en-US" baseline="0" dirty="0"/>
              <a:t> you MOVE FORWARD along the path </a:t>
            </a:r>
            <a:r>
              <a:rPr lang="en-US" i="1" baseline="0" dirty="0"/>
              <a:t>To and Through Retirement.</a:t>
            </a:r>
            <a:br>
              <a:rPr lang="en-US" i="1" baseline="0" dirty="0"/>
            </a:br>
            <a:endParaRPr lang="en-US" baseline="0" dirty="0"/>
          </a:p>
          <a:p>
            <a:pPr defTabSz="966423">
              <a:lnSpc>
                <a:spcPts val="3170"/>
              </a:lnSpc>
              <a:buSzPct val="80000"/>
              <a:tabLst>
                <a:tab pos="296974" algn="l"/>
              </a:tabLst>
              <a:defRPr/>
            </a:pPr>
            <a:r>
              <a:rPr lang="en-US" dirty="0"/>
              <a:t>Review your benefits.</a:t>
            </a:r>
          </a:p>
          <a:p>
            <a:pPr>
              <a:lnSpc>
                <a:spcPts val="3170"/>
              </a:lnSpc>
              <a:buSzPct val="80000"/>
              <a:tabLst>
                <a:tab pos="296974" algn="l"/>
              </a:tabLst>
            </a:pPr>
            <a:endParaRPr lang="en-US" dirty="0"/>
          </a:p>
          <a:p>
            <a:pPr>
              <a:lnSpc>
                <a:spcPts val="3170"/>
              </a:lnSpc>
              <a:buSzPct val="80000"/>
              <a:tabLst>
                <a:tab pos="296974"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170"/>
              </a:lnSpc>
              <a:buSzPct val="80000"/>
              <a:tabLst>
                <a:tab pos="296974"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170"/>
              </a:lnSpc>
              <a:buSzPct val="80000"/>
              <a:tabLst>
                <a:tab pos="360731" algn="l"/>
              </a:tabLst>
            </a:pPr>
            <a:r>
              <a:rPr lang="en-US" dirty="0"/>
              <a:t>Balance your </a:t>
            </a:r>
            <a:r>
              <a:rPr lang="en-US" b="1" i="1" dirty="0">
                <a:solidFill>
                  <a:srgbClr val="006600"/>
                </a:solidFill>
              </a:rPr>
              <a:t>risk</a:t>
            </a:r>
            <a:r>
              <a:rPr lang="en-US" dirty="0"/>
              <a:t> within your entire retirement and investment portfolio.</a:t>
            </a:r>
          </a:p>
          <a:p>
            <a:pPr>
              <a:lnSpc>
                <a:spcPts val="3170"/>
              </a:lnSpc>
              <a:buSzPct val="80000"/>
              <a:tabLst>
                <a:tab pos="360731" algn="l"/>
              </a:tabLst>
            </a:pPr>
            <a:endParaRPr lang="en-US" dirty="0"/>
          </a:p>
          <a:p>
            <a:pPr>
              <a:lnSpc>
                <a:spcPts val="3170"/>
              </a:lnSpc>
              <a:buSzPct val="80000"/>
              <a:tabLst>
                <a:tab pos="360731"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170"/>
              </a:lnSpc>
              <a:buSzPct val="80000"/>
              <a:tabLst>
                <a:tab pos="360731"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38</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r>
              <a:rPr lang="en-US" dirty="0"/>
              <a:t>Thank</a:t>
            </a:r>
            <a:r>
              <a:rPr lang="en-US" baseline="0" dirty="0"/>
              <a:t> you all today (tonight) for coming and attending our Financial Essentials workshop.  We’d like to thank (mention any key representatives, NEA liaisons, school district administrators, etc.).</a:t>
            </a:r>
          </a:p>
          <a:p>
            <a:endParaRPr lang="en-US" baseline="0" dirty="0"/>
          </a:p>
          <a:p>
            <a:r>
              <a:rPr lang="en-US" baseline="0" dirty="0"/>
              <a:t>Regardless of where you are on your career path – you can take control of your financial picture.</a:t>
            </a:r>
            <a:r>
              <a:rPr lang="en-US" b="1" dirty="0"/>
              <a:t> </a:t>
            </a:r>
          </a:p>
          <a:p>
            <a:endParaRPr lang="en-US" baseline="0" dirty="0"/>
          </a:p>
          <a:p>
            <a:r>
              <a:rPr lang="en-US" baseline="0" dirty="0"/>
              <a:t>If you’re just beginning a new career – the most important step you can take is to GET STARTED.</a:t>
            </a:r>
          </a:p>
          <a:p>
            <a:endParaRPr lang="en-US" baseline="0" dirty="0"/>
          </a:p>
          <a:p>
            <a:r>
              <a:rPr lang="en-US" baseline="0" dirty="0"/>
              <a:t>If you’re around the halfway point in your career … MOVE FORWARD and adjust your savings now to reach your goals.</a:t>
            </a:r>
            <a:r>
              <a:rPr lang="en-US" b="1" dirty="0"/>
              <a:t> </a:t>
            </a:r>
          </a:p>
          <a:p>
            <a:endParaRPr lang="en-US" baseline="0" dirty="0"/>
          </a:p>
          <a:p>
            <a:r>
              <a:rPr lang="en-US" baseline="0" dirty="0"/>
              <a:t>And If Retirement is on YOUR horizon … BE READY and develop a plan to help you make the right decisions during the first 10 years of your retirement.</a:t>
            </a:r>
          </a:p>
          <a:p>
            <a:endParaRPr lang="en-US" baseline="0" dirty="0"/>
          </a:p>
          <a:p>
            <a:r>
              <a:rPr lang="en-US" baseline="0" dirty="0"/>
              <a:t>We appreciate your time today and if you have any questions please feel free to contact us.</a:t>
            </a:r>
          </a:p>
          <a:p>
            <a:endParaRPr lang="en-US" baseline="0" dirty="0"/>
          </a:p>
          <a:p>
            <a:r>
              <a:rPr lang="en-US" baseline="0" dirty="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a:p>
          <a:p>
            <a:r>
              <a:rPr lang="en-US" baseline="0" dirty="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39</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40</a:t>
            </a:fld>
            <a:endParaRPr lang="en-US" dirty="0"/>
          </a:p>
        </p:txBody>
      </p:sp>
    </p:spTree>
    <p:extLst>
      <p:ext uri="{BB962C8B-B14F-4D97-AF65-F5344CB8AC3E}">
        <p14:creationId xmlns:p14="http://schemas.microsoft.com/office/powerpoint/2010/main" val="35148473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41</a:t>
            </a:fld>
            <a:endParaRPr lang="en-US" dirty="0"/>
          </a:p>
        </p:txBody>
      </p:sp>
    </p:spTree>
    <p:extLst>
      <p:ext uri="{BB962C8B-B14F-4D97-AF65-F5344CB8AC3E}">
        <p14:creationId xmlns:p14="http://schemas.microsoft.com/office/powerpoint/2010/main" val="12369866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42</a:t>
            </a:fld>
            <a:endParaRPr lang="en-US" dirty="0"/>
          </a:p>
        </p:txBody>
      </p:sp>
    </p:spTree>
    <p:extLst>
      <p:ext uri="{BB962C8B-B14F-4D97-AF65-F5344CB8AC3E}">
        <p14:creationId xmlns:p14="http://schemas.microsoft.com/office/powerpoint/2010/main" val="1251931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b="0" i="0">
                <a:solidFill>
                  <a:schemeClr val="bg1"/>
                </a:solidFill>
                <a:latin typeface="Calibri" panose="020F0502020204030204" pitchFamily="34" charset="0"/>
              </a:defRPr>
            </a:lvl1pPr>
          </a:lstStyle>
          <a:p>
            <a:r>
              <a:rPr lang="en-US" dirty="0"/>
              <a:t>Click to edit Master title style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b="0" i="0">
                <a:solidFill>
                  <a:schemeClr val="bg1"/>
                </a:solidFill>
                <a:latin typeface="Calibri" panose="020F0502020204030204" pitchFamily="34" charset="0"/>
                <a:cs typeface="Calibri" panose="020F0502020204030204" pitchFamily="34" charset="0"/>
              </a:defRPr>
            </a:lvl1pPr>
          </a:lstStyle>
          <a:p>
            <a:r>
              <a:rPr lang="en-US" dirty="0"/>
              <a:t>38-10780-23</a:t>
            </a:r>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a:t>2024/11/08</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8"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pic>
        <p:nvPicPr>
          <p:cNvPr id="3" name="Picture 2">
            <a:extLst>
              <a:ext uri="{FF2B5EF4-FFF2-40B4-BE49-F238E27FC236}">
                <a16:creationId xmlns:a16="http://schemas.microsoft.com/office/drawing/2014/main" id="{F7A1A747-08B6-1E54-10E1-42D92C87E0C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1000107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Transition Slide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ADA02E3-DBB9-6889-CB76-E0AC6178F7BD}"/>
              </a:ext>
            </a:extLst>
          </p:cNvPr>
          <p:cNvSpPr/>
          <p:nvPr userDrawn="1"/>
        </p:nvSpPr>
        <p:spPr>
          <a:xfrm rot="5400000">
            <a:off x="1694283" y="-1694283"/>
            <a:ext cx="6858000" cy="10246566"/>
          </a:xfrm>
          <a:prstGeom prst="rect">
            <a:avLst/>
          </a:prstGeom>
          <a:gradFill>
            <a:gsLst>
              <a:gs pos="0">
                <a:schemeClr val="bg2">
                  <a:lumMod val="10000"/>
                  <a:alpha val="0"/>
                </a:schemeClr>
              </a:gs>
              <a:gs pos="100000">
                <a:schemeClr val="bg2">
                  <a:lumMod val="10000"/>
                  <a:alpha val="57721"/>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 name="Title 1"/>
          <p:cNvSpPr>
            <a:spLocks noGrp="1"/>
          </p:cNvSpPr>
          <p:nvPr>
            <p:ph type="ctrTitle"/>
          </p:nvPr>
        </p:nvSpPr>
        <p:spPr>
          <a:xfrm>
            <a:off x="606396" y="2174789"/>
            <a:ext cx="6367848" cy="1895347"/>
          </a:xfrm>
        </p:spPr>
        <p:txBody>
          <a:bodyPr anchor="b">
            <a:normAutofit/>
          </a:bodyPr>
          <a:lstStyle>
            <a:lvl1pPr algn="l">
              <a:defRPr sz="4000" b="0" i="0">
                <a:solidFill>
                  <a:schemeClr val="bg1"/>
                </a:solidFill>
                <a:latin typeface="Calibri" panose="020F0502020204030204" pitchFamily="34" charset="0"/>
              </a:defRPr>
            </a:lvl1pPr>
          </a:lstStyle>
          <a:p>
            <a:r>
              <a:rPr lang="en-US" dirty="0"/>
              <a:t>Click to edit Master title style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b="0" i="0">
                <a:solidFill>
                  <a:schemeClr val="bg1"/>
                </a:solidFill>
                <a:latin typeface="Calibri" panose="020F0502020204030204" pitchFamily="34" charset="0"/>
                <a:cs typeface="Calibri" panose="020F0502020204030204" pitchFamily="34" charset="0"/>
              </a:defRPr>
            </a:lvl1pPr>
          </a:lstStyle>
          <a:p>
            <a:r>
              <a:rPr lang="en-US" dirty="0"/>
              <a:t>38-10780-23</a:t>
            </a:r>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a:t>2024/11/08</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8"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pic>
        <p:nvPicPr>
          <p:cNvPr id="3" name="Picture 2">
            <a:extLst>
              <a:ext uri="{FF2B5EF4-FFF2-40B4-BE49-F238E27FC236}">
                <a16:creationId xmlns:a16="http://schemas.microsoft.com/office/drawing/2014/main" id="{F7A1A747-08B6-1E54-10E1-42D92C87E0C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3976339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ransition Slide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CF5344-F336-9B6A-A58D-A44F0285914B}"/>
              </a:ext>
            </a:extLst>
          </p:cNvPr>
          <p:cNvSpPr/>
          <p:nvPr userDrawn="1"/>
        </p:nvSpPr>
        <p:spPr>
          <a:xfrm>
            <a:off x="0" y="0"/>
            <a:ext cx="12202980" cy="6858000"/>
          </a:xfrm>
          <a:prstGeom prst="rect">
            <a:avLst/>
          </a:prstGeom>
          <a:gradFill>
            <a:gsLst>
              <a:gs pos="0">
                <a:schemeClr val="bg2">
                  <a:lumMod val="10000"/>
                  <a:alpha val="0"/>
                </a:schemeClr>
              </a:gs>
              <a:gs pos="100000">
                <a:schemeClr val="bg2">
                  <a:lumMod val="10000"/>
                  <a:alpha val="57721"/>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 name="Title 1"/>
          <p:cNvSpPr>
            <a:spLocks noGrp="1"/>
          </p:cNvSpPr>
          <p:nvPr>
            <p:ph type="ctrTitle"/>
          </p:nvPr>
        </p:nvSpPr>
        <p:spPr>
          <a:xfrm>
            <a:off x="606396" y="2174789"/>
            <a:ext cx="6367848" cy="1895347"/>
          </a:xfrm>
        </p:spPr>
        <p:txBody>
          <a:bodyPr anchor="b">
            <a:normAutofit/>
          </a:bodyPr>
          <a:lstStyle>
            <a:lvl1pPr algn="l">
              <a:defRPr sz="4000" b="0" i="0">
                <a:solidFill>
                  <a:schemeClr val="bg1"/>
                </a:solidFill>
                <a:latin typeface="Calibri" panose="020F0502020204030204" pitchFamily="34" charset="0"/>
              </a:defRPr>
            </a:lvl1pPr>
          </a:lstStyle>
          <a:p>
            <a:r>
              <a:rPr lang="en-US" dirty="0"/>
              <a:t>Click to edit Master title style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b="0" i="0">
                <a:solidFill>
                  <a:schemeClr val="bg1"/>
                </a:solidFill>
                <a:latin typeface="Calibri" panose="020F0502020204030204" pitchFamily="34" charset="0"/>
                <a:cs typeface="Calibri" panose="020F0502020204030204" pitchFamily="34" charset="0"/>
              </a:defRPr>
            </a:lvl1pPr>
          </a:lstStyle>
          <a:p>
            <a:r>
              <a:rPr lang="en-US" dirty="0"/>
              <a:t>38-10780-23</a:t>
            </a:r>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a:t>2024/11/08</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8"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1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solidFill>
                <a:latin typeface="Calibri" panose="020F0502020204030204" pitchFamily="34" charset="0"/>
              </a:rPr>
              <a:t>|</a:t>
            </a:r>
          </a:p>
        </p:txBody>
      </p:sp>
      <p:pic>
        <p:nvPicPr>
          <p:cNvPr id="3" name="Picture 2">
            <a:extLst>
              <a:ext uri="{FF2B5EF4-FFF2-40B4-BE49-F238E27FC236}">
                <a16:creationId xmlns:a16="http://schemas.microsoft.com/office/drawing/2014/main" id="{F7A1A747-08B6-1E54-10E1-42D92C87E0C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149737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32433" y="458964"/>
            <a:ext cx="10727765"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42189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Footer Placeholder 4"/>
          <p:cNvSpPr>
            <a:spLocks noGrp="1"/>
          </p:cNvSpPr>
          <p:nvPr>
            <p:ph type="ftr" sz="quarter" idx="3"/>
          </p:nvPr>
        </p:nvSpPr>
        <p:spPr>
          <a:xfrm>
            <a:off x="2441196" y="6172403"/>
            <a:ext cx="867772" cy="365125"/>
          </a:xfrm>
          <a:prstGeom prst="rect">
            <a:avLst/>
          </a:prstGeom>
        </p:spPr>
        <p:txBody>
          <a:bodyPr anchor="ctr"/>
          <a:lstStyle>
            <a:lvl1pPr algn="r">
              <a:defRPr sz="800" b="0" i="0">
                <a:solidFill>
                  <a:schemeClr val="bg1">
                    <a:lumMod val="50000"/>
                  </a:schemeClr>
                </a:solidFill>
                <a:latin typeface="Calibri" panose="020F0502020204030204" pitchFamily="34" charset="0"/>
                <a:cs typeface="Calibri" panose="020F0502020204030204" pitchFamily="34" charset="0"/>
              </a:defRPr>
            </a:lvl1pPr>
          </a:lstStyle>
          <a:p>
            <a:r>
              <a:rPr lang="en-US" dirty="0"/>
              <a:t>38-10780-23</a:t>
            </a:r>
          </a:p>
        </p:txBody>
      </p:sp>
      <p:sp>
        <p:nvSpPr>
          <p:cNvPr id="24"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a:t>2024/11/08</a:t>
            </a:r>
            <a:endParaRPr lang="en-US" dirty="0"/>
          </a:p>
        </p:txBody>
      </p:sp>
      <p:sp>
        <p:nvSpPr>
          <p:cNvPr id="2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lumMod val="50000"/>
                  </a:schemeClr>
                </a:solidFill>
                <a:latin typeface="Calibri" panose="020F0502020204030204" pitchFamily="34" charset="0"/>
              </a:rPr>
              <a:t>|</a:t>
            </a:r>
          </a:p>
        </p:txBody>
      </p:sp>
      <p:sp>
        <p:nvSpPr>
          <p:cNvPr id="27"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lumMod val="50000"/>
                  </a:schemeClr>
                </a:solidFill>
                <a:latin typeface="Calibri" panose="020F0502020204030204" pitchFamily="34" charset="0"/>
              </a:rPr>
              <a:t>|</a:t>
            </a:r>
          </a:p>
        </p:txBody>
      </p:sp>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lumMod val="50000"/>
                  </a:schemeClr>
                </a:solidFill>
                <a:latin typeface="Calibri" panose="020F0502020204030204" pitchFamily="34" charset="0"/>
              </a:rPr>
              <a:t>|</a:t>
            </a: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b="0" i="0" dirty="0">
                <a:solidFill>
                  <a:schemeClr val="bg1">
                    <a:lumMod val="50000"/>
                  </a:schemeClr>
                </a:solidFill>
                <a:latin typeface="Calibri" panose="020F0502020204030204" pitchFamily="34" charset="0"/>
              </a:rPr>
              <a:t>|</a:t>
            </a:r>
          </a:p>
        </p:txBody>
      </p:sp>
      <p:pic>
        <p:nvPicPr>
          <p:cNvPr id="4" name="Picture 3">
            <a:extLst>
              <a:ext uri="{FF2B5EF4-FFF2-40B4-BE49-F238E27FC236}">
                <a16:creationId xmlns:a16="http://schemas.microsoft.com/office/drawing/2014/main" id="{543BC08B-B890-B79A-34E9-E64F1455A4A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cxnSp>
        <p:nvCxnSpPr>
          <p:cNvPr id="5" name="Straight Connector 4">
            <a:extLst>
              <a:ext uri="{FF2B5EF4-FFF2-40B4-BE49-F238E27FC236}">
                <a16:creationId xmlns:a16="http://schemas.microsoft.com/office/drawing/2014/main" id="{B07D3DD2-6DDD-C525-0DD0-669CD555D53E}"/>
              </a:ext>
            </a:extLst>
          </p:cNvPr>
          <p:cNvCxnSpPr>
            <a:cxnSpLocks/>
          </p:cNvCxnSpPr>
          <p:nvPr userDrawn="1"/>
        </p:nvCxnSpPr>
        <p:spPr>
          <a:xfrm>
            <a:off x="562888" y="1313002"/>
            <a:ext cx="842211"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7452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2"/>
            <a:ext cx="6367848" cy="1655762"/>
          </a:xfrm>
        </p:spPr>
        <p:txBody>
          <a:bodyPr lIns="0" tIns="0" rIns="0" bIns="0">
            <a:normAutofit/>
          </a:bodyPr>
          <a:lstStyle>
            <a:lvl1pPr marL="0" indent="0" algn="l">
              <a:buNone/>
              <a:defRPr sz="1396" b="0" i="0">
                <a:solidFill>
                  <a:schemeClr val="bg1"/>
                </a:solidFill>
                <a:latin typeface="Calibri" panose="020F0502020204030204" pitchFamily="34" charset="0"/>
                <a:cs typeface="Calibri" panose="020F0502020204030204" pitchFamily="34" charset="0"/>
              </a:defRPr>
            </a:lvl1pPr>
            <a:lvl2pPr marL="455920" indent="0" algn="ctr">
              <a:buNone/>
              <a:defRPr sz="1994"/>
            </a:lvl2pPr>
            <a:lvl3pPr marL="911840" indent="0" algn="ctr">
              <a:buNone/>
              <a:defRPr sz="1795"/>
            </a:lvl3pPr>
            <a:lvl4pPr marL="1367760" indent="0" algn="ctr">
              <a:buNone/>
              <a:defRPr sz="1596"/>
            </a:lvl4pPr>
            <a:lvl5pPr marL="1823679" indent="0" algn="ctr">
              <a:buNone/>
              <a:defRPr sz="1596"/>
            </a:lvl5pPr>
            <a:lvl6pPr marL="2279599" indent="0" algn="ctr">
              <a:buNone/>
              <a:defRPr sz="1596"/>
            </a:lvl6pPr>
            <a:lvl7pPr marL="2735519" indent="0" algn="ctr">
              <a:buNone/>
              <a:defRPr sz="1596"/>
            </a:lvl7pPr>
            <a:lvl8pPr marL="3191439" indent="0" algn="ctr">
              <a:buNone/>
              <a:defRPr sz="1596"/>
            </a:lvl8pPr>
            <a:lvl9pPr marL="3647359" indent="0" algn="ctr">
              <a:buNone/>
              <a:defRPr sz="1596"/>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2" y="657427"/>
            <a:ext cx="3893063" cy="185692"/>
          </a:xfrm>
          <a:prstGeom prst="rect">
            <a:avLst/>
          </a:prstGeom>
          <a:noFill/>
          <a:ln>
            <a:noFill/>
          </a:ln>
        </p:spPr>
        <p:txBody>
          <a:bodyPr wrap="square" lIns="0" tIns="0" rIns="0" bIns="0" rtlCol="0">
            <a:spAutoFit/>
          </a:bodyPr>
          <a:lstStyle/>
          <a:p>
            <a:pPr>
              <a:lnSpc>
                <a:spcPct val="150000"/>
              </a:lnSpc>
            </a:pPr>
            <a:r>
              <a:rPr lang="en-US" sz="897"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1" y="839466"/>
            <a:ext cx="3905251" cy="293342"/>
          </a:xfrm>
        </p:spPr>
        <p:txBody>
          <a:bodyPr lIns="0" tIns="0" rIns="0" bIns="0">
            <a:noAutofit/>
          </a:bodyPr>
          <a:lstStyle>
            <a:lvl1pPr marL="0" indent="0">
              <a:buNone/>
              <a:defRPr sz="897" b="0" i="0">
                <a:solidFill>
                  <a:schemeClr val="bg1"/>
                </a:solidFill>
                <a:latin typeface="Calibri" panose="020F0502020204030204" pitchFamily="34" charset="0"/>
                <a:cs typeface="Calibri" panose="020F0502020204030204" pitchFamily="34" charset="0"/>
              </a:defRPr>
            </a:lvl1pPr>
            <a:lvl2pPr marL="455920" indent="0">
              <a:buNone/>
              <a:defRPr sz="997">
                <a:solidFill>
                  <a:schemeClr val="bg1"/>
                </a:solidFill>
                <a:latin typeface="Arial" panose="020B0604020202020204" pitchFamily="34" charset="0"/>
                <a:cs typeface="Arial" panose="020B0604020202020204" pitchFamily="34" charset="0"/>
              </a:defRPr>
            </a:lvl2pPr>
            <a:lvl3pPr marL="911840" indent="0">
              <a:buNone/>
              <a:defRPr sz="997">
                <a:solidFill>
                  <a:schemeClr val="bg1"/>
                </a:solidFill>
                <a:latin typeface="Arial" panose="020B0604020202020204" pitchFamily="34" charset="0"/>
                <a:cs typeface="Arial" panose="020B0604020202020204" pitchFamily="34" charset="0"/>
              </a:defRPr>
            </a:lvl3pPr>
            <a:lvl4pPr marL="1367760" indent="0">
              <a:buNone/>
              <a:defRPr sz="997">
                <a:solidFill>
                  <a:schemeClr val="bg1"/>
                </a:solidFill>
                <a:latin typeface="Arial" panose="020B0604020202020204" pitchFamily="34" charset="0"/>
                <a:cs typeface="Arial" panose="020B0604020202020204" pitchFamily="34" charset="0"/>
              </a:defRPr>
            </a:lvl4pPr>
            <a:lvl5pPr marL="1823679" indent="0">
              <a:buNone/>
              <a:defRPr sz="997">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90"/>
            <a:ext cx="6367848" cy="1895347"/>
          </a:xfrm>
        </p:spPr>
        <p:txBody>
          <a:bodyPr lIns="0" tIns="0" rIns="0" bIns="0" anchor="b">
            <a:normAutofit/>
          </a:bodyPr>
          <a:lstStyle>
            <a:lvl1pPr algn="l">
              <a:defRPr sz="4787"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1" y="466152"/>
            <a:ext cx="3905251" cy="226025"/>
          </a:xfrm>
        </p:spPr>
        <p:txBody>
          <a:bodyPr lIns="0" tIns="0" rIns="0" bIns="0" anchor="b">
            <a:noAutofit/>
          </a:bodyPr>
          <a:lstStyle>
            <a:lvl1pPr marL="0" indent="0">
              <a:buNone/>
              <a:defRPr sz="897" b="0" i="0">
                <a:solidFill>
                  <a:schemeClr val="bg1"/>
                </a:solidFill>
                <a:latin typeface="Calibri" panose="020F0502020204030204" pitchFamily="34" charset="0"/>
                <a:cs typeface="Calibri" panose="020F0502020204030204" pitchFamily="34" charset="0"/>
              </a:defRPr>
            </a:lvl1pPr>
            <a:lvl2pPr marL="455920" indent="0">
              <a:buNone/>
              <a:defRPr sz="997">
                <a:solidFill>
                  <a:schemeClr val="bg1"/>
                </a:solidFill>
                <a:latin typeface="Arial" panose="020B0604020202020204" pitchFamily="34" charset="0"/>
                <a:cs typeface="Arial" panose="020B0604020202020204" pitchFamily="34" charset="0"/>
              </a:defRPr>
            </a:lvl2pPr>
            <a:lvl3pPr marL="911840" indent="0">
              <a:buNone/>
              <a:defRPr sz="997">
                <a:solidFill>
                  <a:schemeClr val="bg1"/>
                </a:solidFill>
                <a:latin typeface="Arial" panose="020B0604020202020204" pitchFamily="34" charset="0"/>
                <a:cs typeface="Arial" panose="020B0604020202020204" pitchFamily="34" charset="0"/>
              </a:defRPr>
            </a:lvl3pPr>
            <a:lvl4pPr marL="1367760" indent="0">
              <a:buNone/>
              <a:defRPr sz="997">
                <a:solidFill>
                  <a:schemeClr val="bg1"/>
                </a:solidFill>
                <a:latin typeface="Arial" panose="020B0604020202020204" pitchFamily="34" charset="0"/>
                <a:cs typeface="Arial" panose="020B0604020202020204" pitchFamily="34" charset="0"/>
              </a:defRPr>
            </a:lvl4pPr>
            <a:lvl5pPr marL="1823679" indent="0">
              <a:buNone/>
              <a:defRPr sz="997">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5580530" y="5817974"/>
            <a:ext cx="6154271" cy="582828"/>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7619993" y="1"/>
            <a:ext cx="4572009" cy="2743205"/>
          </a:xfrm>
          <a:prstGeom prst="rect">
            <a:avLst/>
          </a:prstGeom>
        </p:spPr>
      </p:pic>
      <p:pic>
        <p:nvPicPr>
          <p:cNvPr id="12" name="Picture 11">
            <a:extLst>
              <a:ext uri="{FF2B5EF4-FFF2-40B4-BE49-F238E27FC236}">
                <a16:creationId xmlns:a16="http://schemas.microsoft.com/office/drawing/2014/main" id="{D081DB45-EBDA-7644-B7C8-5FD0C7593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27544"/>
            <a:ext cx="2637163" cy="373256"/>
          </a:xfrm>
          <a:prstGeom prst="rect">
            <a:avLst/>
          </a:prstGeom>
        </p:spPr>
      </p:pic>
    </p:spTree>
    <p:extLst>
      <p:ext uri="{BB962C8B-B14F-4D97-AF65-F5344CB8AC3E}">
        <p14:creationId xmlns:p14="http://schemas.microsoft.com/office/powerpoint/2010/main" val="1057200357"/>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2" y="859836"/>
            <a:ext cx="5022591" cy="4859059"/>
          </a:xfrm>
          <a:prstGeom prst="rect">
            <a:avLst/>
          </a:prstGeom>
          <a:gradFill flip="none" rotWithShape="1">
            <a:gsLst>
              <a:gs pos="0">
                <a:srgbClr val="BED85F"/>
              </a:gs>
              <a:gs pos="100000">
                <a:srgbClr val="74B8DB">
                  <a:alpha val="50980"/>
                </a:srgb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3" name="Content Placeholder 2"/>
          <p:cNvSpPr>
            <a:spLocks noGrp="1"/>
          </p:cNvSpPr>
          <p:nvPr>
            <p:ph idx="1"/>
          </p:nvPr>
        </p:nvSpPr>
        <p:spPr>
          <a:xfrm>
            <a:off x="457201" y="2719144"/>
            <a:ext cx="5130051" cy="2446112"/>
          </a:xfrm>
        </p:spPr>
        <p:txBody>
          <a:bodyPr>
            <a:normAutofit/>
          </a:bodyPr>
          <a:lstStyle>
            <a:lvl1pPr marL="227960" indent="-227960">
              <a:buFont typeface="Wingdings" pitchFamily="2" charset="2"/>
              <a:buChar char="ü"/>
              <a:defRPr sz="1994">
                <a:solidFill>
                  <a:schemeClr val="bg1"/>
                </a:solidFill>
              </a:defRPr>
            </a:lvl1pPr>
            <a:lvl2pPr marL="683880" indent="-227960">
              <a:buFont typeface="Wingdings" pitchFamily="2" charset="2"/>
              <a:buChar char="ü"/>
              <a:defRPr sz="1795">
                <a:solidFill>
                  <a:schemeClr val="bg1"/>
                </a:solidFill>
              </a:defRPr>
            </a:lvl2pPr>
            <a:lvl3pPr marL="1139800" indent="-227960">
              <a:buFont typeface="Wingdings" pitchFamily="2" charset="2"/>
              <a:buChar char="ü"/>
              <a:defRPr sz="1596">
                <a:solidFill>
                  <a:schemeClr val="bg1"/>
                </a:solidFill>
              </a:defRPr>
            </a:lvl3pPr>
            <a:lvl4pPr marL="1595719" indent="-227960">
              <a:buFont typeface="Wingdings" pitchFamily="2" charset="2"/>
              <a:buChar char="ü"/>
              <a:defRPr sz="1396">
                <a:solidFill>
                  <a:schemeClr val="bg1"/>
                </a:solidFill>
              </a:defRPr>
            </a:lvl4pPr>
            <a:lvl5pPr marL="2051639" indent="-227960">
              <a:buFont typeface="Wingdings" pitchFamily="2" charset="2"/>
              <a:buChar char="ü"/>
              <a:defRPr sz="1396">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450363" y="1692747"/>
            <a:ext cx="5022591" cy="926409"/>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300" y="6086925"/>
            <a:ext cx="5524501" cy="301175"/>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bg1"/>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bg1"/>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3667D266-8E06-4C83-F236-3C5ECF68036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277570751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589783" y="1602673"/>
            <a:ext cx="11151854" cy="4441516"/>
          </a:xfrm>
        </p:spPr>
        <p:txBody>
          <a:bodyPr>
            <a:normAutofit/>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2024/11/08</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8955C694-04BE-FDE5-739B-E51DFFA18C6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cxnSp>
        <p:nvCxnSpPr>
          <p:cNvPr id="5" name="Straight Connector 4">
            <a:extLst>
              <a:ext uri="{FF2B5EF4-FFF2-40B4-BE49-F238E27FC236}">
                <a16:creationId xmlns:a16="http://schemas.microsoft.com/office/drawing/2014/main" id="{2DE119D4-A6C8-1574-AD7E-D387611431A2}"/>
              </a:ext>
            </a:extLst>
          </p:cNvPr>
          <p:cNvCxnSpPr>
            <a:cxnSpLocks/>
          </p:cNvCxnSpPr>
          <p:nvPr userDrawn="1"/>
        </p:nvCxnSpPr>
        <p:spPr>
          <a:xfrm>
            <a:off x="562888" y="1313002"/>
            <a:ext cx="842211"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7169474"/>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825626"/>
            <a:ext cx="12192000" cy="4069849"/>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b="0" i="0" dirty="0">
              <a:latin typeface="Calibri" panose="020F0502020204030204" pitchFamily="34" charset="0"/>
            </a:endParaRPr>
          </a:p>
        </p:txBody>
      </p:sp>
      <p:sp>
        <p:nvSpPr>
          <p:cNvPr id="2" name="Title 1"/>
          <p:cNvSpPr>
            <a:spLocks noGrp="1"/>
          </p:cNvSpPr>
          <p:nvPr>
            <p:ph type="title"/>
          </p:nvPr>
        </p:nvSpPr>
        <p:spPr>
          <a:xfrm>
            <a:off x="457202" y="457201"/>
            <a:ext cx="11277599" cy="1233490"/>
          </a:xfrm>
        </p:spPr>
        <p:txBody>
          <a:bodyPr>
            <a:normAutofit/>
          </a:bodyPr>
          <a:lstStyle>
            <a:lvl1pPr>
              <a:defRPr sz="359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2" y="2129590"/>
            <a:ext cx="11277599" cy="3513222"/>
          </a:xfrm>
        </p:spPr>
        <p:txBody>
          <a:bodyPr>
            <a:normAutofit/>
          </a:bodyPr>
          <a:lstStyle>
            <a:lvl1pPr>
              <a:defRPr sz="1994">
                <a:solidFill>
                  <a:schemeClr val="accent6"/>
                </a:solidFill>
              </a:defRPr>
            </a:lvl1pPr>
            <a:lvl2pPr>
              <a:defRPr sz="1795">
                <a:solidFill>
                  <a:schemeClr val="accent6"/>
                </a:solidFill>
              </a:defRPr>
            </a:lvl2pPr>
            <a:lvl3pPr>
              <a:defRPr sz="1596">
                <a:solidFill>
                  <a:schemeClr val="accent6"/>
                </a:solidFill>
              </a:defRPr>
            </a:lvl3pPr>
            <a:lvl4pPr>
              <a:defRPr sz="1396">
                <a:solidFill>
                  <a:schemeClr val="accent6"/>
                </a:solidFill>
              </a:defRPr>
            </a:lvl4pPr>
            <a:lvl5pPr>
              <a:defRPr sz="1396">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300" y="6086925"/>
            <a:ext cx="5524501" cy="313876"/>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bg1"/>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bg1"/>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0A169131-7D3B-F543-A237-752C3441D3D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2552051733"/>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6210301" y="0"/>
            <a:ext cx="5981700" cy="6858000"/>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816767" y="3"/>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b="0" i="0" dirty="0">
              <a:latin typeface="Calibri" panose="020F0502020204030204" pitchFamily="34" charset="0"/>
            </a:endParaRPr>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39216" y="1"/>
            <a:ext cx="10888343"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b="0" i="0" dirty="0">
              <a:latin typeface="Calibri" panose="020F0502020204030204" pitchFamily="34" charset="0"/>
            </a:endParaRPr>
          </a:p>
        </p:txBody>
      </p:sp>
      <p:sp>
        <p:nvSpPr>
          <p:cNvPr id="3" name="Content Placeholder 2"/>
          <p:cNvSpPr>
            <a:spLocks noGrp="1"/>
          </p:cNvSpPr>
          <p:nvPr>
            <p:ph idx="1"/>
          </p:nvPr>
        </p:nvSpPr>
        <p:spPr>
          <a:xfrm>
            <a:off x="457202" y="1744579"/>
            <a:ext cx="5638799" cy="4353400"/>
          </a:xfrm>
        </p:spPr>
        <p:txBody>
          <a:bodyPr>
            <a:normAutofit/>
          </a:bodyPr>
          <a:lstStyle>
            <a:lvl1pPr>
              <a:defRPr sz="1994"/>
            </a:lvl1pPr>
            <a:lvl2pPr>
              <a:defRPr sz="1795"/>
            </a:lvl2pPr>
            <a:lvl3pPr>
              <a:defRPr sz="1596"/>
            </a:lvl3pPr>
            <a:lvl4pPr>
              <a:defRPr sz="1396"/>
            </a:lvl4pPr>
            <a:lvl5pPr>
              <a:defRPr sz="1396"/>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1" y="457200"/>
            <a:ext cx="5642219"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300" y="6086925"/>
            <a:ext cx="5524501" cy="301175"/>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accent6"/>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accent6"/>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A8C0FA68-8098-064F-A67C-373D31F152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spTree>
    <p:extLst>
      <p:ext uri="{BB962C8B-B14F-4D97-AF65-F5344CB8AC3E}">
        <p14:creationId xmlns:p14="http://schemas.microsoft.com/office/powerpoint/2010/main" val="104681437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1"/>
            <a:ext cx="11261559" cy="855801"/>
          </a:xfrm>
        </p:spPr>
        <p:txBody>
          <a:bodyPr>
            <a:normAutofit/>
          </a:bodyPr>
          <a:lstStyle>
            <a:lvl1pPr>
              <a:defRPr sz="3191">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2083199"/>
            <a:ext cx="11291275" cy="3873562"/>
          </a:xfrm>
        </p:spPr>
        <p:txBody>
          <a:bodyPr>
            <a:normAutofit/>
          </a:bodyPr>
          <a:lstStyle>
            <a:lvl1pPr>
              <a:defRPr sz="1994"/>
            </a:lvl1pPr>
            <a:lvl2pPr>
              <a:defRPr sz="1795"/>
            </a:lvl2pPr>
            <a:lvl3pPr>
              <a:defRPr sz="1596"/>
            </a:lvl3pPr>
            <a:lvl4pPr>
              <a:defRPr sz="1396"/>
            </a:lvl4pPr>
            <a:lvl5pPr>
              <a:defRPr sz="1396"/>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80"/>
            <a:ext cx="5638800" cy="302821"/>
          </a:xfrm>
        </p:spPr>
        <p:txBody>
          <a:bodyPr anchor="b">
            <a:normAutofit/>
          </a:bodyPr>
          <a:lstStyle>
            <a:lvl1pPr marL="0" indent="0" algn="r">
              <a:buNone/>
              <a:defRPr sz="1197" b="1" i="0">
                <a:solidFill>
                  <a:schemeClr val="tx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9" y="1514545"/>
            <a:ext cx="11276012" cy="39762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5920" indent="0">
              <a:buNone/>
              <a:defRPr/>
            </a:lvl2pPr>
            <a:lvl3pPr marL="911840" indent="0">
              <a:buNone/>
              <a:defRPr/>
            </a:lvl3pPr>
            <a:lvl4pPr marL="1367760" indent="0">
              <a:buNone/>
              <a:defRPr/>
            </a:lvl4pPr>
            <a:lvl5pPr marL="1823679" indent="0">
              <a:buNone/>
              <a:defRPr/>
            </a:lvl5pPr>
          </a:lstStyle>
          <a:p>
            <a:pPr lvl="0"/>
            <a:r>
              <a:rPr lang="en-US" dirty="0"/>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accent6"/>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accent6"/>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cxnSp>
        <p:nvCxnSpPr>
          <p:cNvPr id="4" name="Straight Connector 3">
            <a:extLst>
              <a:ext uri="{FF2B5EF4-FFF2-40B4-BE49-F238E27FC236}">
                <a16:creationId xmlns:a16="http://schemas.microsoft.com/office/drawing/2014/main" id="{F368F5B7-8D48-4332-2B43-B84E1AB56842}"/>
              </a:ext>
            </a:extLst>
          </p:cNvPr>
          <p:cNvCxnSpPr>
            <a:cxnSpLocks/>
          </p:cNvCxnSpPr>
          <p:nvPr userDrawn="1"/>
        </p:nvCxnSpPr>
        <p:spPr>
          <a:xfrm>
            <a:off x="562888" y="1313002"/>
            <a:ext cx="842211"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0880824"/>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2"/>
            <a:ext cx="12192000" cy="4116266"/>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457201" y="4482245"/>
            <a:ext cx="11097768" cy="1325563"/>
          </a:xfrm>
        </p:spPr>
        <p:txBody>
          <a:bodyPr>
            <a:normAutofit/>
          </a:bodyPr>
          <a:lstStyle>
            <a:lvl1pPr>
              <a:defRPr sz="3590">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6096000" y="5817974"/>
            <a:ext cx="5638800" cy="582828"/>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bg1"/>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bg1"/>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3" name="Picture 2">
            <a:extLst>
              <a:ext uri="{FF2B5EF4-FFF2-40B4-BE49-F238E27FC236}">
                <a16:creationId xmlns:a16="http://schemas.microsoft.com/office/drawing/2014/main" id="{FEA6B51B-8984-F64A-AC22-B141D0A108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2"/>
          </a:xfrm>
          <a:prstGeom prst="rect">
            <a:avLst/>
          </a:prstGeom>
        </p:spPr>
      </p:pic>
    </p:spTree>
    <p:extLst>
      <p:ext uri="{BB962C8B-B14F-4D97-AF65-F5344CB8AC3E}">
        <p14:creationId xmlns:p14="http://schemas.microsoft.com/office/powerpoint/2010/main" val="164131069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1" y="1533654"/>
            <a:ext cx="7304257" cy="1895347"/>
          </a:xfrm>
        </p:spPr>
        <p:txBody>
          <a:bodyPr anchor="b">
            <a:normAutofit/>
          </a:bodyPr>
          <a:lstStyle>
            <a:lvl1pPr algn="l">
              <a:defRPr sz="4787"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1" y="4162212"/>
            <a:ext cx="5394572" cy="1655762"/>
          </a:xfrm>
        </p:spPr>
        <p:txBody>
          <a:bodyPr>
            <a:normAutofit/>
          </a:bodyPr>
          <a:lstStyle>
            <a:lvl1pPr marL="0" indent="0" algn="l">
              <a:buNone/>
              <a:defRPr sz="1596" b="0" i="0">
                <a:solidFill>
                  <a:schemeClr val="bg1"/>
                </a:solidFill>
                <a:latin typeface="Calibri" panose="020F0502020204030204" pitchFamily="34" charset="0"/>
                <a:cs typeface="Calibri" panose="020F0502020204030204" pitchFamily="34" charset="0"/>
              </a:defRPr>
            </a:lvl1pPr>
            <a:lvl2pPr marL="455920" indent="0" algn="ctr">
              <a:buNone/>
              <a:defRPr sz="1994"/>
            </a:lvl2pPr>
            <a:lvl3pPr marL="911840" indent="0" algn="ctr">
              <a:buNone/>
              <a:defRPr sz="1795"/>
            </a:lvl3pPr>
            <a:lvl4pPr marL="1367760" indent="0" algn="ctr">
              <a:buNone/>
              <a:defRPr sz="1596"/>
            </a:lvl4pPr>
            <a:lvl5pPr marL="1823679" indent="0" algn="ctr">
              <a:buNone/>
              <a:defRPr sz="1596"/>
            </a:lvl5pPr>
            <a:lvl6pPr marL="2279599" indent="0" algn="ctr">
              <a:buNone/>
              <a:defRPr sz="1596"/>
            </a:lvl6pPr>
            <a:lvl7pPr marL="2735519" indent="0" algn="ctr">
              <a:buNone/>
              <a:defRPr sz="1596"/>
            </a:lvl7pPr>
            <a:lvl8pPr marL="3191439" indent="0" algn="ctr">
              <a:buNone/>
              <a:defRPr sz="1596"/>
            </a:lvl8pPr>
            <a:lvl9pPr marL="3647359" indent="0" algn="ctr">
              <a:buNone/>
              <a:defRPr sz="1596"/>
            </a:lvl9pPr>
          </a:lstStyle>
          <a:p>
            <a:r>
              <a:rPr lang="en-US" dirty="0"/>
              <a:t>Click to edit master subtitle style</a:t>
            </a:r>
          </a:p>
        </p:txBody>
      </p:sp>
      <p:sp>
        <p:nvSpPr>
          <p:cNvPr id="12" name="Subtitle 2"/>
          <p:cNvSpPr txBox="1">
            <a:spLocks/>
          </p:cNvSpPr>
          <p:nvPr userDrawn="1"/>
        </p:nvSpPr>
        <p:spPr>
          <a:xfrm>
            <a:off x="6521625" y="4162212"/>
            <a:ext cx="5181599" cy="1655762"/>
          </a:xfrm>
          <a:prstGeom prst="rect">
            <a:avLst/>
          </a:prstGeom>
        </p:spPr>
        <p:txBody>
          <a:bodyPr vert="horz" lIns="91187" tIns="45593" rIns="91187" bIns="45593"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596" b="0" i="0" dirty="0">
                <a:latin typeface="Calibri" panose="020F0502020204030204" pitchFamily="34" charset="0"/>
                <a:cs typeface="Calibri" panose="020F0502020204030204" pitchFamily="34" charset="0"/>
              </a:rPr>
              <a:t>SecurityBenefit.com</a:t>
            </a:r>
          </a:p>
          <a:p>
            <a:r>
              <a:rPr lang="en-US" sz="1596" b="0" i="0" dirty="0">
                <a:latin typeface="Calibri" panose="020F0502020204030204" pitchFamily="34" charset="0"/>
                <a:cs typeface="Calibri" panose="020F0502020204030204" pitchFamily="34" charset="0"/>
              </a:rPr>
              <a:t>—</a:t>
            </a:r>
          </a:p>
          <a:p>
            <a:r>
              <a:rPr lang="en-US" sz="1596" b="0" i="0" dirty="0">
                <a:latin typeface="Calibri" panose="020F0502020204030204" pitchFamily="34" charset="0"/>
                <a:cs typeface="Calibri" panose="020F0502020204030204" pitchFamily="34" charset="0"/>
              </a:rPr>
              <a:t>One Security Benefit Place</a:t>
            </a:r>
          </a:p>
          <a:p>
            <a:r>
              <a:rPr lang="en-US" sz="1596"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197" b="1" i="0">
                <a:solidFill>
                  <a:schemeClr val="bg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7619993" y="1"/>
            <a:ext cx="4572009" cy="2743205"/>
          </a:xfrm>
          <a:prstGeom prst="rect">
            <a:avLst/>
          </a:prstGeom>
        </p:spPr>
      </p:pic>
      <p:pic>
        <p:nvPicPr>
          <p:cNvPr id="11" name="Picture 10">
            <a:extLst>
              <a:ext uri="{FF2B5EF4-FFF2-40B4-BE49-F238E27FC236}">
                <a16:creationId xmlns:a16="http://schemas.microsoft.com/office/drawing/2014/main" id="{244F2883-DAE7-B842-8CAD-2F2D5953482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Tree>
    <p:extLst>
      <p:ext uri="{BB962C8B-B14F-4D97-AF65-F5344CB8AC3E}">
        <p14:creationId xmlns:p14="http://schemas.microsoft.com/office/powerpoint/2010/main" val="1341220426"/>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3" y="578223"/>
            <a:ext cx="11284437" cy="5239749"/>
          </a:xfrm>
        </p:spPr>
        <p:txBody>
          <a:bodyPr>
            <a:normAutofit/>
          </a:bodyPr>
          <a:lstStyle>
            <a:lvl1pPr marL="0" indent="0">
              <a:buNone/>
              <a:defRPr sz="1396" b="0" i="0">
                <a:latin typeface="Calibri Light" panose="020F0302020204030204" pitchFamily="34" charset="0"/>
                <a:cs typeface="Calibri Light" panose="020F0302020204030204" pitchFamily="34" charset="0"/>
              </a:defRPr>
            </a:lvl1pPr>
            <a:lvl2pPr marL="455920" indent="0">
              <a:buNone/>
              <a:defRPr sz="1596"/>
            </a:lvl2pPr>
            <a:lvl3pPr marL="911840" indent="0">
              <a:buNone/>
              <a:defRPr sz="1396"/>
            </a:lvl3pPr>
            <a:lvl4pPr marL="1367760" indent="0">
              <a:buNone/>
              <a:defRPr sz="1197"/>
            </a:lvl4pPr>
            <a:lvl5pPr marL="1823679" indent="0">
              <a:buNone/>
              <a:defRPr sz="1197"/>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5"/>
            <a:ext cx="5638800" cy="313876"/>
          </a:xfrm>
        </p:spPr>
        <p:txBody>
          <a:bodyPr anchor="b">
            <a:normAutofit/>
          </a:bodyPr>
          <a:lstStyle>
            <a:lvl1pPr marL="0" indent="0" algn="r">
              <a:buNone/>
              <a:defRPr sz="1197" b="1" i="0">
                <a:solidFill>
                  <a:schemeClr val="tx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accent6"/>
                </a:solidFill>
                <a:latin typeface="Calibri Light" panose="020F0302020204030204" pitchFamily="34" charset="0"/>
                <a:cs typeface="Calibri Light" panose="020F0302020204030204" pitchFamily="34" charset="0"/>
              </a:defRPr>
            </a:lvl1pPr>
          </a:lstStyle>
          <a:p>
            <a:r>
              <a:rPr lang="en-US"/>
              <a:t>38-10780-23</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l">
              <a:defRPr sz="798" b="0" i="0">
                <a:solidFill>
                  <a:schemeClr val="accent6"/>
                </a:solidFill>
                <a:latin typeface="Calibri Light" panose="020F0302020204030204" pitchFamily="34" charset="0"/>
                <a:cs typeface="Calibri Light" panose="020F0302020204030204" pitchFamily="34" charset="0"/>
              </a:defRPr>
            </a:lvl1pPr>
          </a:lstStyle>
          <a:p>
            <a:r>
              <a:rPr lang="en-US"/>
              <a:t>2024/11/08</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46C1ABB6-899B-354F-A3E7-0EE1EC0523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spTree>
    <p:extLst>
      <p:ext uri="{BB962C8B-B14F-4D97-AF65-F5344CB8AC3E}">
        <p14:creationId xmlns:p14="http://schemas.microsoft.com/office/powerpoint/2010/main" val="293360494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1"/>
            <a:ext cx="11261559" cy="855801"/>
          </a:xfrm>
        </p:spPr>
        <p:txBody>
          <a:bodyPr>
            <a:normAutofit/>
          </a:bodyPr>
          <a:lstStyle>
            <a:lvl1pPr>
              <a:defRPr sz="3191">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2083199"/>
            <a:ext cx="11291275" cy="3873562"/>
          </a:xfrm>
        </p:spPr>
        <p:txBody>
          <a:bodyPr>
            <a:normAutofit/>
          </a:bodyPr>
          <a:lstStyle>
            <a:lvl1pPr>
              <a:defRPr sz="1994"/>
            </a:lvl1pPr>
            <a:lvl2pPr>
              <a:defRPr sz="1795"/>
            </a:lvl2pPr>
            <a:lvl3pPr>
              <a:defRPr sz="1596"/>
            </a:lvl3pPr>
            <a:lvl4pPr>
              <a:defRPr sz="1396"/>
            </a:lvl4pPr>
            <a:lvl5pPr>
              <a:defRPr sz="1396"/>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80"/>
            <a:ext cx="5638800" cy="302821"/>
          </a:xfrm>
        </p:spPr>
        <p:txBody>
          <a:bodyPr anchor="b">
            <a:normAutofit/>
          </a:bodyPr>
          <a:lstStyle>
            <a:lvl1pPr marL="0" indent="0" algn="r">
              <a:buNone/>
              <a:defRPr sz="1197" b="1" i="0">
                <a:solidFill>
                  <a:schemeClr val="tx1"/>
                </a:solidFill>
                <a:latin typeface="Calibri" panose="020F0502020204030204" pitchFamily="34" charset="0"/>
                <a:cs typeface="Calibri" panose="020F0502020204030204" pitchFamily="34" charset="0"/>
              </a:defRPr>
            </a:lvl1pPr>
            <a:lvl2pPr marL="455920" indent="0">
              <a:buNone/>
              <a:defRPr>
                <a:solidFill>
                  <a:schemeClr val="bg1"/>
                </a:solidFill>
              </a:defRPr>
            </a:lvl2pPr>
            <a:lvl3pPr marL="911840" indent="0">
              <a:buNone/>
              <a:defRPr>
                <a:solidFill>
                  <a:schemeClr val="bg1"/>
                </a:solidFill>
              </a:defRPr>
            </a:lvl3pPr>
            <a:lvl4pPr marL="1367760" indent="0">
              <a:buNone/>
              <a:defRPr>
                <a:solidFill>
                  <a:schemeClr val="bg1"/>
                </a:solidFill>
              </a:defRPr>
            </a:lvl4pPr>
            <a:lvl5pPr marL="1823679" indent="0">
              <a:buNone/>
              <a:defRPr>
                <a:solidFill>
                  <a:schemeClr val="bg1"/>
                </a:solidFill>
              </a:defRPr>
            </a:lvl5pPr>
          </a:lstStyle>
          <a:p>
            <a:pPr lvl="0"/>
            <a:r>
              <a:rPr lang="en-US" dirty="0"/>
              <a:t>CLICK TO EDIT MASTER TEXT STYLES</a:t>
            </a:r>
          </a:p>
        </p:txBody>
      </p: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9" y="1514545"/>
            <a:ext cx="11276012" cy="39762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5920" indent="0">
              <a:buNone/>
              <a:defRPr/>
            </a:lvl2pPr>
            <a:lvl3pPr marL="911840" indent="0">
              <a:buNone/>
              <a:defRPr/>
            </a:lvl3pPr>
            <a:lvl4pPr marL="1367760" indent="0">
              <a:buNone/>
              <a:defRPr/>
            </a:lvl4pPr>
            <a:lvl5pPr marL="1823679" indent="0">
              <a:buNone/>
              <a:defRPr/>
            </a:lvl5pPr>
          </a:lstStyle>
          <a:p>
            <a:pPr lvl="0"/>
            <a:r>
              <a:rPr lang="en-US" dirty="0"/>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798" b="0" i="0">
                <a:solidFill>
                  <a:schemeClr val="accent6"/>
                </a:solidFill>
                <a:latin typeface="Calibri Light" panose="020F0302020204030204" pitchFamily="34" charset="0"/>
                <a:cs typeface="Calibri Light" panose="020F0302020204030204" pitchFamily="34" charset="0"/>
              </a:defRPr>
            </a:lvl1pPr>
          </a:lstStyle>
          <a:p>
            <a:r>
              <a:rPr lang="en-US"/>
              <a:t>38-10780-10</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1" y="6158305"/>
            <a:ext cx="748553" cy="229794"/>
          </a:xfrm>
          <a:prstGeom prst="rect">
            <a:avLst/>
          </a:prstGeom>
        </p:spPr>
        <p:txBody>
          <a:bodyPr vert="horz" lIns="0" tIns="0" rIns="0" bIns="0" rtlCol="0" anchor="b"/>
          <a:lstStyle>
            <a:lvl1pPr algn="ctr">
              <a:defRPr sz="798" b="0" i="0">
                <a:solidFill>
                  <a:schemeClr val="accent6"/>
                </a:solidFill>
                <a:latin typeface="Calibri Light" panose="020F0302020204030204" pitchFamily="34" charset="0"/>
                <a:cs typeface="Calibri Light" panose="020F0302020204030204" pitchFamily="34" charset="0"/>
              </a:defRPr>
            </a:lvl1pPr>
          </a:lstStyle>
          <a:p>
            <a:r>
              <a:rPr lang="en-US"/>
              <a:t>2024/01/29</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3" y="6158306"/>
            <a:ext cx="508748" cy="229794"/>
          </a:xfrm>
          <a:prstGeom prst="rect">
            <a:avLst/>
          </a:prstGeom>
        </p:spPr>
        <p:txBody>
          <a:bodyPr vert="horz" lIns="0" tIns="0" rIns="0" bIns="0" rtlCol="0" anchor="b"/>
          <a:lstStyle>
            <a:lvl1pPr algn="l">
              <a:defRPr sz="798"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3" y="6086924"/>
            <a:ext cx="278876" cy="312112"/>
          </a:xfrm>
          <a:prstGeom prst="rect">
            <a:avLst/>
          </a:prstGeom>
        </p:spPr>
      </p:pic>
      <p:cxnSp>
        <p:nvCxnSpPr>
          <p:cNvPr id="4" name="Straight Connector 3">
            <a:extLst>
              <a:ext uri="{FF2B5EF4-FFF2-40B4-BE49-F238E27FC236}">
                <a16:creationId xmlns:a16="http://schemas.microsoft.com/office/drawing/2014/main" id="{8DFAD10A-2709-98F5-62E0-3F36EBC64B90}"/>
              </a:ext>
            </a:extLst>
          </p:cNvPr>
          <p:cNvCxnSpPr>
            <a:cxnSpLocks/>
          </p:cNvCxnSpPr>
          <p:nvPr userDrawn="1"/>
        </p:nvCxnSpPr>
        <p:spPr>
          <a:xfrm>
            <a:off x="562888" y="1313002"/>
            <a:ext cx="842211"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295492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b="0" i="0">
                <a:solidFill>
                  <a:schemeClr val="bg1">
                    <a:lumMod val="50000"/>
                  </a:schemeClr>
                </a:solidFill>
                <a:latin typeface="Calibri" panose="020F0502020204030204" pitchFamily="34" charset="0"/>
                <a:cs typeface="Calibri" panose="020F0502020204030204" pitchFamily="34" charset="0"/>
              </a:defRPr>
            </a:lvl1pPr>
          </a:lstStyle>
          <a:p>
            <a:r>
              <a:rPr lang="en-US" dirty="0"/>
              <a:t>38-10780-23</a:t>
            </a:r>
          </a:p>
        </p:txBody>
      </p:sp>
      <p:sp>
        <p:nvSpPr>
          <p:cNvPr id="7" name="Date Placeholder 6"/>
          <p:cNvSpPr>
            <a:spLocks noGrp="1"/>
          </p:cNvSpPr>
          <p:nvPr>
            <p:ph type="dt" sz="half" idx="2"/>
          </p:nvPr>
        </p:nvSpPr>
        <p:spPr>
          <a:xfrm>
            <a:off x="3541719" y="6172404"/>
            <a:ext cx="756459" cy="365125"/>
          </a:xfrm>
          <a:prstGeom prst="rect">
            <a:avLst/>
          </a:prstGeom>
        </p:spPr>
        <p:txBody>
          <a:bodyPr vert="horz" lIns="91440" tIns="45720" rIns="91440" bIns="45720" rtlCol="0" anchor="ctr"/>
          <a:lstStyle>
            <a:lvl1pPr algn="l">
              <a:defRPr sz="800" b="0" i="0">
                <a:solidFill>
                  <a:schemeClr val="bg1">
                    <a:lumMod val="50000"/>
                  </a:schemeClr>
                </a:solidFill>
                <a:latin typeface="Calibri" panose="020F0502020204030204" pitchFamily="34" charset="0"/>
              </a:defRPr>
            </a:lvl1pPr>
          </a:lstStyle>
          <a:p>
            <a:r>
              <a:rPr lang="en-US" dirty="0"/>
              <a:t>2024/11/08</a:t>
            </a:r>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b="0" i="0">
                <a:solidFill>
                  <a:schemeClr val="bg1">
                    <a:lumMod val="50000"/>
                  </a:schemeClr>
                </a:solidFill>
                <a:latin typeface="Calibri" panose="020F0502020204030204" pitchFamily="34" charset="0"/>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687120199"/>
      </p:ext>
    </p:extLst>
  </p:cSld>
  <p:clrMap bg1="lt1" tx1="dk1" bg2="lt2" tx2="dk2" accent1="accent1" accent2="accent2" accent3="accent3" accent4="accent4" accent5="accent5" accent6="accent6" hlink="hlink" folHlink="folHlink"/>
  <p:sldLayoutIdLst>
    <p:sldLayoutId id="2147483716" r:id="rId1"/>
    <p:sldLayoutId id="2147483791" r:id="rId2"/>
    <p:sldLayoutId id="2147483790" r:id="rId3"/>
    <p:sldLayoutId id="2147483720"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Lst>
  <p:hf hdr="0"/>
  <p:txStyles>
    <p:titleStyle>
      <a:lvl1pPr algn="l" defTabSz="914400" rtl="0" eaLnBrk="1" latinLnBrk="0" hangingPunct="1">
        <a:lnSpc>
          <a:spcPct val="90000"/>
        </a:lnSpc>
        <a:spcBef>
          <a:spcPct val="0"/>
        </a:spcBef>
        <a:buNone/>
        <a:defRPr sz="3200" b="0" i="0" kern="1200">
          <a:solidFill>
            <a:schemeClr val="accent1"/>
          </a:solidFill>
          <a:latin typeface="Calibri" panose="020F0502020204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bg2">
              <a:lumMod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2">
              <a:lumMod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2">
              <a:lumMod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2">
              <a:lumMod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2">
              <a:lumMod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userDrawn="1">
          <p15:clr>
            <a:srgbClr val="F26B43"/>
          </p15:clr>
        </p15:guide>
        <p15:guide id="4"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mtrs.state.ma.us/service/social-security/"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mtrs.state.ma.us/service/social-security/"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mtrs.state.ma.us/wp-content/uploads/2019/04/yrbenefitsbooklet_may2019.pdf"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mtrs.state.ma.us/massachusetts-teachers-retirement-system-statistics/" TargetMode="External"/><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2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3.sv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10.xml"/><Relationship Id="rId5" Type="http://schemas.openxmlformats.org/officeDocument/2006/relationships/image" Target="../media/image11.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472821" y="846639"/>
            <a:ext cx="3894433" cy="292530"/>
          </a:xfrm>
        </p:spPr>
        <p:txBody>
          <a:bodyPr/>
          <a:lstStyle/>
          <a:p>
            <a:r>
              <a:rPr lang="en-US" dirty="0"/>
              <a:t>38-10780-10  |  2024/11/08</a:t>
            </a:r>
          </a:p>
        </p:txBody>
      </p:sp>
      <p:sp>
        <p:nvSpPr>
          <p:cNvPr id="16" name="Text Placeholder 15">
            <a:extLst>
              <a:ext uri="{FF2B5EF4-FFF2-40B4-BE49-F238E27FC236}">
                <a16:creationId xmlns:a16="http://schemas.microsoft.com/office/drawing/2014/main" id="{AFF616D6-369E-C74A-9CB7-5E49E9A72607}"/>
              </a:ext>
            </a:extLst>
          </p:cNvPr>
          <p:cNvSpPr>
            <a:spLocks noGrp="1"/>
          </p:cNvSpPr>
          <p:nvPr>
            <p:ph type="body" sz="quarter" idx="11"/>
          </p:nvPr>
        </p:nvSpPr>
        <p:spPr/>
        <p:txBody>
          <a:bodyPr/>
          <a:lstStyle/>
          <a:p>
            <a:endParaRPr lang="en-US" dirty="0"/>
          </a:p>
        </p:txBody>
      </p:sp>
      <p:sp>
        <p:nvSpPr>
          <p:cNvPr id="11" name="Text Placeholder 10">
            <a:extLst>
              <a:ext uri="{FF2B5EF4-FFF2-40B4-BE49-F238E27FC236}">
                <a16:creationId xmlns:a16="http://schemas.microsoft.com/office/drawing/2014/main" id="{5D9054A8-3073-6141-8A73-FE8332737D9D}"/>
              </a:ext>
            </a:extLst>
          </p:cNvPr>
          <p:cNvSpPr>
            <a:spLocks noGrp="1"/>
          </p:cNvSpPr>
          <p:nvPr>
            <p:ph type="body" sz="quarter" idx="12"/>
          </p:nvPr>
        </p:nvSpPr>
        <p:spPr/>
        <p:txBody>
          <a:bodyPr/>
          <a:lstStyle/>
          <a:p>
            <a:endParaRPr lang="en-US" dirty="0"/>
          </a:p>
        </p:txBody>
      </p:sp>
      <p:pic>
        <p:nvPicPr>
          <p:cNvPr id="4" name="Picture 3">
            <a:extLst>
              <a:ext uri="{FF2B5EF4-FFF2-40B4-BE49-F238E27FC236}">
                <a16:creationId xmlns:a16="http://schemas.microsoft.com/office/drawing/2014/main" id="{2CE01344-AA8E-C344-8643-BE9B665C840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188297" y="9499"/>
            <a:ext cx="6986816" cy="6839003"/>
          </a:xfrm>
          <a:prstGeom prst="rect">
            <a:avLst/>
          </a:prstGeom>
        </p:spPr>
      </p:pic>
      <p:sp>
        <p:nvSpPr>
          <p:cNvPr id="23" name="Parallelogram 22">
            <a:extLst>
              <a:ext uri="{FF2B5EF4-FFF2-40B4-BE49-F238E27FC236}">
                <a16:creationId xmlns:a16="http://schemas.microsoft.com/office/drawing/2014/main" id="{34527DC6-A3D6-AC47-8B8A-D9A8FE7DF354}"/>
              </a:ext>
            </a:extLst>
          </p:cNvPr>
          <p:cNvSpPr/>
          <p:nvPr/>
        </p:nvSpPr>
        <p:spPr>
          <a:xfrm>
            <a:off x="3949728" y="9499"/>
            <a:ext cx="2102973" cy="6839003"/>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pic>
        <p:nvPicPr>
          <p:cNvPr id="20" name="Picture 19">
            <a:extLst>
              <a:ext uri="{FF2B5EF4-FFF2-40B4-BE49-F238E27FC236}">
                <a16:creationId xmlns:a16="http://schemas.microsoft.com/office/drawing/2014/main" id="{D1177BD5-08C9-1644-9DD6-30E028632E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24212" y="1187327"/>
            <a:ext cx="2064366" cy="1431125"/>
          </a:xfrm>
          <a:prstGeom prst="rect">
            <a:avLst/>
          </a:prstGeom>
        </p:spPr>
      </p:pic>
      <p:pic>
        <p:nvPicPr>
          <p:cNvPr id="18" name="Picture 17">
            <a:extLst>
              <a:ext uri="{FF2B5EF4-FFF2-40B4-BE49-F238E27FC236}">
                <a16:creationId xmlns:a16="http://schemas.microsoft.com/office/drawing/2014/main" id="{4577F8CF-201D-2A4F-BE65-9E48BFF8FB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89901" y="1862537"/>
            <a:ext cx="2115025" cy="1431125"/>
          </a:xfrm>
          <a:prstGeom prst="rect">
            <a:avLst/>
          </a:prstGeom>
        </p:spPr>
      </p:pic>
      <p:pic>
        <p:nvPicPr>
          <p:cNvPr id="22" name="Picture 21">
            <a:extLst>
              <a:ext uri="{FF2B5EF4-FFF2-40B4-BE49-F238E27FC236}">
                <a16:creationId xmlns:a16="http://schemas.microsoft.com/office/drawing/2014/main" id="{63FFA370-BA98-0646-A812-DB05ECE3ED8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97768" y="4929782"/>
            <a:ext cx="2140355" cy="1431125"/>
          </a:xfrm>
          <a:prstGeom prst="rect">
            <a:avLst/>
          </a:prstGeom>
        </p:spPr>
      </p:pic>
      <p:sp>
        <p:nvSpPr>
          <p:cNvPr id="14" name="Subtitle 13"/>
          <p:cNvSpPr>
            <a:spLocks noGrp="1"/>
          </p:cNvSpPr>
          <p:nvPr>
            <p:ph type="subTitle" idx="1"/>
          </p:nvPr>
        </p:nvSpPr>
        <p:spPr>
          <a:xfrm>
            <a:off x="472820" y="4160180"/>
            <a:ext cx="6350209" cy="1651176"/>
          </a:xfrm>
        </p:spPr>
        <p:txBody>
          <a:bodyPr/>
          <a:lstStyle/>
          <a:p>
            <a:r>
              <a:rPr lang="en-US" dirty="0"/>
              <a:t>WHICH PATH ARE YOU ON? –  403(b)</a:t>
            </a:r>
          </a:p>
          <a:p>
            <a:r>
              <a:rPr lang="en-US" dirty="0"/>
              <a:t>Massachusetts </a:t>
            </a:r>
          </a:p>
        </p:txBody>
      </p:sp>
      <p:sp>
        <p:nvSpPr>
          <p:cNvPr id="6" name="Title 5"/>
          <p:cNvSpPr>
            <a:spLocks noGrp="1"/>
          </p:cNvSpPr>
          <p:nvPr>
            <p:ph type="ctrTitle"/>
          </p:nvPr>
        </p:nvSpPr>
        <p:spPr>
          <a:xfrm>
            <a:off x="472820" y="2739670"/>
            <a:ext cx="4522369" cy="1328905"/>
          </a:xfrm>
        </p:spPr>
        <p:txBody>
          <a:bodyPr>
            <a:normAutofit fontScale="90000"/>
          </a:bodyPr>
          <a:lstStyle/>
          <a:p>
            <a:r>
              <a:rPr lang="en-US" dirty="0"/>
              <a:t>Navigating Your Investment Journey</a:t>
            </a:r>
          </a:p>
        </p:txBody>
      </p:sp>
      <p:sp>
        <p:nvSpPr>
          <p:cNvPr id="15" name="Subtitle 13">
            <a:extLst>
              <a:ext uri="{FF2B5EF4-FFF2-40B4-BE49-F238E27FC236}">
                <a16:creationId xmlns:a16="http://schemas.microsoft.com/office/drawing/2014/main" id="{4E3BA664-90AA-C64B-BA96-A8743149BD33}"/>
              </a:ext>
            </a:extLst>
          </p:cNvPr>
          <p:cNvSpPr txBox="1">
            <a:spLocks/>
          </p:cNvSpPr>
          <p:nvPr/>
        </p:nvSpPr>
        <p:spPr>
          <a:xfrm>
            <a:off x="524805" y="2559681"/>
            <a:ext cx="6350209" cy="292530"/>
          </a:xfrm>
          <a:prstGeom prst="rect">
            <a:avLst/>
          </a:prstGeom>
        </p:spPr>
        <p:txBody>
          <a:bodyPr vert="horz" lIns="0" tIns="0" rIns="0" bIns="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accent3"/>
                </a:solidFill>
                <a:latin typeface="+mn-lt"/>
                <a:ea typeface="+mn-ea"/>
                <a:cs typeface="Calibri" panose="020F050202020403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accent3"/>
                </a:solidFill>
                <a:latin typeface="+mn-lt"/>
                <a:ea typeface="+mn-ea"/>
                <a:cs typeface="Calibri" panose="020F050202020403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396" dirty="0"/>
              <a:t>SECURITY BENEFIT</a:t>
            </a:r>
          </a:p>
        </p:txBody>
      </p:sp>
    </p:spTree>
    <p:extLst>
      <p:ext uri="{BB962C8B-B14F-4D97-AF65-F5344CB8AC3E}">
        <p14:creationId xmlns:p14="http://schemas.microsoft.com/office/powerpoint/2010/main" val="56103557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821" y="3016937"/>
            <a:ext cx="5115840" cy="1514424"/>
          </a:xfrm>
        </p:spPr>
        <p:txBody>
          <a:bodyPr>
            <a:normAutofit/>
          </a:bodyPr>
          <a:lstStyle/>
          <a:p>
            <a:r>
              <a:rPr lang="en-US" sz="2393" dirty="0">
                <a:latin typeface="Calibri" panose="020F0502020204030204" pitchFamily="34" charset="0"/>
              </a:rPr>
              <a:t>Your Options for Retirement</a:t>
            </a:r>
          </a:p>
          <a:p>
            <a:r>
              <a:rPr lang="en-US" sz="2393" dirty="0">
                <a:latin typeface="Calibri" panose="020F0502020204030204" pitchFamily="34" charset="0"/>
              </a:rPr>
              <a:t>Why it Matters</a:t>
            </a:r>
          </a:p>
          <a:p>
            <a:r>
              <a:rPr lang="en-US" sz="2393" dirty="0">
                <a:latin typeface="Calibri" panose="020F0502020204030204" pitchFamily="34" charset="0"/>
              </a:rPr>
              <a:t>How to Take Action</a:t>
            </a: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Agenda	</a:t>
            </a:r>
          </a:p>
        </p:txBody>
      </p:sp>
      <p:sp>
        <p:nvSpPr>
          <p:cNvPr id="5" name="Text Placeholder 4">
            <a:extLst>
              <a:ext uri="{FF2B5EF4-FFF2-40B4-BE49-F238E27FC236}">
                <a16:creationId xmlns:a16="http://schemas.microsoft.com/office/drawing/2014/main" id="{78EAB150-2714-F54E-9FC5-E0A737C065B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7" name="Date Placeholder 6"/>
          <p:cNvSpPr>
            <a:spLocks noGrp="1"/>
          </p:cNvSpPr>
          <p:nvPr>
            <p:ph type="dt" sz="half" idx="2"/>
          </p:nvPr>
        </p:nvSpPr>
        <p:spPr/>
        <p:txBody>
          <a:bodyPr/>
          <a:lstStyle/>
          <a:p>
            <a:r>
              <a:rPr lang="en-US"/>
              <a:t>2024/11/08</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102122316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sz="4000" dirty="0"/>
              <a:t>Your Options for Retirement</a:t>
            </a:r>
            <a:endParaRPr lang="en-US" dirty="0"/>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Tree>
    <p:extLst>
      <p:ext uri="{BB962C8B-B14F-4D97-AF65-F5344CB8AC3E}">
        <p14:creationId xmlns:p14="http://schemas.microsoft.com/office/powerpoint/2010/main" val="3599565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363" y="458964"/>
            <a:ext cx="10727765" cy="855802"/>
          </a:xfrm>
        </p:spPr>
        <p:txBody>
          <a:bodyPr/>
          <a:lstStyle/>
          <a:p>
            <a:r>
              <a:rPr lang="en-US" dirty="0"/>
              <a:t>Social Security</a:t>
            </a:r>
          </a:p>
        </p:txBody>
      </p:sp>
      <p:sp>
        <p:nvSpPr>
          <p:cNvPr id="3" name="Content Placeholder 2"/>
          <p:cNvSpPr>
            <a:spLocks noGrp="1"/>
          </p:cNvSpPr>
          <p:nvPr>
            <p:ph idx="1"/>
          </p:nvPr>
        </p:nvSpPr>
        <p:spPr>
          <a:xfrm>
            <a:off x="432433" y="1564365"/>
            <a:ext cx="10727765" cy="4272354"/>
          </a:xfrm>
        </p:spPr>
        <p:txBody>
          <a:bodyPr>
            <a:normAutofit/>
          </a:bodyPr>
          <a:lstStyle/>
          <a:p>
            <a:r>
              <a:rPr lang="en-US" sz="2400" dirty="0"/>
              <a:t>Overview</a:t>
            </a:r>
          </a:p>
          <a:p>
            <a:pPr marL="223838" lvl="1" indent="0">
              <a:buNone/>
            </a:pPr>
            <a:r>
              <a:rPr lang="en-US" sz="2400" dirty="0"/>
              <a:t>MTRS members do not pay into Social Security, and therefore, do not receive Social Security benefits</a:t>
            </a:r>
          </a:p>
          <a:p>
            <a:r>
              <a:rPr lang="en-US" sz="2400" dirty="0"/>
              <a:t>Other Employment</a:t>
            </a:r>
          </a:p>
          <a:p>
            <a:pPr marL="223838" lvl="1" indent="0">
              <a:buNone/>
            </a:pPr>
            <a:r>
              <a:rPr lang="en-US" sz="2400" dirty="0"/>
              <a:t>If you have also worked for a different employer and paid into Social Security, you may be eligible for reduced benefits</a:t>
            </a:r>
          </a:p>
          <a:p>
            <a:r>
              <a:rPr lang="en-US" sz="2400" dirty="0"/>
              <a:t>Spousal Employment</a:t>
            </a:r>
          </a:p>
          <a:p>
            <a:pPr marL="223838" lvl="1" indent="0">
              <a:buNone/>
            </a:pPr>
            <a:r>
              <a:rPr lang="en-US" sz="2400" dirty="0"/>
              <a:t>You may also be able to claim reduced Social Security benefits on behalf of a spouse who paid into Social Security during their working career</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4</a:t>
            </a:fld>
            <a:endParaRPr lang="en-US" dirty="0"/>
          </a:p>
        </p:txBody>
      </p:sp>
      <p:sp>
        <p:nvSpPr>
          <p:cNvPr id="8" name="TextBox 7"/>
          <p:cNvSpPr txBox="1"/>
          <p:nvPr/>
        </p:nvSpPr>
        <p:spPr>
          <a:xfrm>
            <a:off x="450363" y="5467387"/>
            <a:ext cx="5285831" cy="369332"/>
          </a:xfrm>
          <a:prstGeom prst="rect">
            <a:avLst/>
          </a:prstGeom>
          <a:noFill/>
        </p:spPr>
        <p:txBody>
          <a:bodyPr wrap="square" rtlCol="0">
            <a:spAutoFit/>
          </a:bodyPr>
          <a:lstStyle/>
          <a:p>
            <a:r>
              <a:rPr lang="en-US" sz="900" dirty="0">
                <a:solidFill>
                  <a:schemeClr val="bg2">
                    <a:lumMod val="50000"/>
                  </a:schemeClr>
                </a:solidFill>
                <a:latin typeface="Calibri" panose="020F0502020204030204" pitchFamily="34" charset="0"/>
              </a:rPr>
              <a:t>Source: Massachusetts Teachers' Retirement System, Social Security</a:t>
            </a:r>
            <a:br>
              <a:rPr lang="en-US" sz="900" dirty="0">
                <a:solidFill>
                  <a:schemeClr val="bg2">
                    <a:lumMod val="50000"/>
                  </a:schemeClr>
                </a:solidFill>
                <a:latin typeface="Calibri" panose="020F0502020204030204" pitchFamily="34" charset="0"/>
              </a:rPr>
            </a:br>
            <a:r>
              <a:rPr lang="en-US" sz="900" dirty="0">
                <a:solidFill>
                  <a:schemeClr val="bg2">
                    <a:lumMod val="50000"/>
                  </a:schemeClr>
                </a:solidFill>
                <a:latin typeface="Calibri" panose="020F0502020204030204" pitchFamily="34" charset="0"/>
              </a:rPr>
              <a:t> </a:t>
            </a:r>
            <a:r>
              <a:rPr lang="en-US" sz="900" dirty="0">
                <a:solidFill>
                  <a:schemeClr val="bg2">
                    <a:lumMod val="50000"/>
                  </a:schemeClr>
                </a:solidFill>
                <a:latin typeface="Calibri" panose="020F0502020204030204" pitchFamily="34" charset="0"/>
                <a:hlinkClick r:id="rId3"/>
              </a:rPr>
              <a:t>https://mtrs.state.ma.us/service/social-security/</a:t>
            </a:r>
            <a:r>
              <a:rPr lang="en-US" sz="900" dirty="0">
                <a:solidFill>
                  <a:schemeClr val="bg2">
                    <a:lumMod val="50000"/>
                  </a:schemeClr>
                </a:solidFill>
                <a:latin typeface="Calibri" panose="020F0502020204030204" pitchFamily="34" charset="0"/>
              </a:rPr>
              <a:t> </a:t>
            </a:r>
          </a:p>
        </p:txBody>
      </p:sp>
    </p:spTree>
    <p:extLst>
      <p:ext uri="{BB962C8B-B14F-4D97-AF65-F5344CB8AC3E}">
        <p14:creationId xmlns:p14="http://schemas.microsoft.com/office/powerpoint/2010/main" val="2337174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293" y="458964"/>
            <a:ext cx="10727765" cy="855802"/>
          </a:xfrm>
        </p:spPr>
        <p:txBody>
          <a:bodyPr/>
          <a:lstStyle/>
          <a:p>
            <a:r>
              <a:rPr lang="en-US" dirty="0"/>
              <a:t>Social Security</a:t>
            </a:r>
          </a:p>
        </p:txBody>
      </p:sp>
      <p:sp>
        <p:nvSpPr>
          <p:cNvPr id="3" name="Content Placeholder 2"/>
          <p:cNvSpPr>
            <a:spLocks noGrp="1"/>
          </p:cNvSpPr>
          <p:nvPr>
            <p:ph idx="1"/>
          </p:nvPr>
        </p:nvSpPr>
        <p:spPr>
          <a:xfrm>
            <a:off x="432433" y="1564365"/>
            <a:ext cx="10727765" cy="4272354"/>
          </a:xfrm>
        </p:spPr>
        <p:txBody>
          <a:bodyPr>
            <a:normAutofit/>
          </a:bodyPr>
          <a:lstStyle/>
          <a:p>
            <a:r>
              <a:rPr lang="en-US" sz="2400" dirty="0"/>
              <a:t>Windfall Elimination Provision (WEP)</a:t>
            </a:r>
          </a:p>
          <a:p>
            <a:pPr marL="223838" lvl="1" indent="0">
              <a:buNone/>
            </a:pPr>
            <a:r>
              <a:rPr lang="en-US" sz="2400" dirty="0"/>
              <a:t>The WEP affects Social Security benefits that are based on your earnings. The rule may reduce your Social Security benefit, but it will not eliminate it. </a:t>
            </a:r>
          </a:p>
          <a:p>
            <a:r>
              <a:rPr lang="en-US" sz="2400" dirty="0"/>
              <a:t>Government Pension Offset (GPO)</a:t>
            </a:r>
          </a:p>
          <a:p>
            <a:pPr marL="223838" lvl="1" indent="0">
              <a:buNone/>
            </a:pPr>
            <a:r>
              <a:rPr lang="en-US" sz="2400" dirty="0"/>
              <a:t>The GPO affects your spousal, widow or widower benefits that are based on your spouse’s earnings. Under this rule, your benefit could be reduced by 2/3 of your MTRS retirement benefit.</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5</a:t>
            </a:fld>
            <a:endParaRPr lang="en-US" dirty="0"/>
          </a:p>
        </p:txBody>
      </p:sp>
      <p:sp>
        <p:nvSpPr>
          <p:cNvPr id="9" name="TextBox 8"/>
          <p:cNvSpPr txBox="1"/>
          <p:nvPr/>
        </p:nvSpPr>
        <p:spPr>
          <a:xfrm>
            <a:off x="468293" y="5419390"/>
            <a:ext cx="5285831" cy="369332"/>
          </a:xfrm>
          <a:prstGeom prst="rect">
            <a:avLst/>
          </a:prstGeom>
          <a:noFill/>
        </p:spPr>
        <p:txBody>
          <a:bodyPr wrap="square" rtlCol="0">
            <a:spAutoFit/>
          </a:bodyPr>
          <a:lstStyle/>
          <a:p>
            <a:r>
              <a:rPr lang="en-US" sz="900" dirty="0">
                <a:solidFill>
                  <a:schemeClr val="bg2">
                    <a:lumMod val="50000"/>
                  </a:schemeClr>
                </a:solidFill>
                <a:latin typeface="Calibri" panose="020F0502020204030204" pitchFamily="34" charset="0"/>
              </a:rPr>
              <a:t>Source: Massachusetts Teachers' Retirement System, Social Security</a:t>
            </a:r>
            <a:br>
              <a:rPr lang="en-US" sz="900" dirty="0">
                <a:solidFill>
                  <a:schemeClr val="bg2">
                    <a:lumMod val="50000"/>
                  </a:schemeClr>
                </a:solidFill>
                <a:latin typeface="Calibri" panose="020F0502020204030204" pitchFamily="34" charset="0"/>
              </a:rPr>
            </a:br>
            <a:r>
              <a:rPr lang="en-US" sz="900" dirty="0">
                <a:solidFill>
                  <a:schemeClr val="bg2">
                    <a:lumMod val="50000"/>
                  </a:schemeClr>
                </a:solidFill>
                <a:latin typeface="Calibri" panose="020F0502020204030204" pitchFamily="34" charset="0"/>
              </a:rPr>
              <a:t> </a:t>
            </a:r>
            <a:r>
              <a:rPr lang="en-US" sz="900" dirty="0">
                <a:solidFill>
                  <a:schemeClr val="bg2">
                    <a:lumMod val="50000"/>
                  </a:schemeClr>
                </a:solidFill>
                <a:latin typeface="Calibri" panose="020F0502020204030204" pitchFamily="34" charset="0"/>
                <a:hlinkClick r:id="rId3"/>
              </a:rPr>
              <a:t>https://mtrs.state.ma.us/service/social-security/</a:t>
            </a:r>
            <a:r>
              <a:rPr lang="en-US" sz="900" dirty="0">
                <a:solidFill>
                  <a:schemeClr val="bg2">
                    <a:lumMod val="50000"/>
                  </a:schemeClr>
                </a:solidFill>
                <a:latin typeface="Calibri" panose="020F0502020204030204" pitchFamily="34" charset="0"/>
              </a:rPr>
              <a:t> </a:t>
            </a:r>
          </a:p>
        </p:txBody>
      </p:sp>
    </p:spTree>
    <p:extLst>
      <p:ext uri="{BB962C8B-B14F-4D97-AF65-F5344CB8AC3E}">
        <p14:creationId xmlns:p14="http://schemas.microsoft.com/office/powerpoint/2010/main" val="346797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363" y="458964"/>
            <a:ext cx="10709835" cy="855802"/>
          </a:xfrm>
        </p:spPr>
        <p:txBody>
          <a:bodyPr/>
          <a:lstStyle/>
          <a:p>
            <a:r>
              <a:rPr lang="en-US" dirty="0"/>
              <a:t>MTRS Pension</a:t>
            </a:r>
          </a:p>
        </p:txBody>
      </p:sp>
      <p:sp>
        <p:nvSpPr>
          <p:cNvPr id="3" name="Content Placeholder 2"/>
          <p:cNvSpPr>
            <a:spLocks noGrp="1"/>
          </p:cNvSpPr>
          <p:nvPr>
            <p:ph idx="1"/>
          </p:nvPr>
        </p:nvSpPr>
        <p:spPr>
          <a:xfrm>
            <a:off x="472665" y="1475684"/>
            <a:ext cx="9966625" cy="4272354"/>
          </a:xfrm>
        </p:spPr>
        <p:txBody>
          <a:bodyPr>
            <a:normAutofit/>
          </a:bodyPr>
          <a:lstStyle/>
          <a:p>
            <a:r>
              <a:rPr lang="en-US" sz="2400" dirty="0"/>
              <a:t>Overview</a:t>
            </a:r>
          </a:p>
          <a:p>
            <a:pPr marL="223838" lvl="1" indent="0">
              <a:buNone/>
            </a:pPr>
            <a:r>
              <a:rPr lang="en-US" sz="2400" dirty="0"/>
              <a:t>Massachusetts Teachers’ Retirement System provides a defined benefit retirement plan determined by a set formula using creditable service, age and final average service</a:t>
            </a:r>
          </a:p>
          <a:p>
            <a:r>
              <a:rPr lang="en-US" sz="2400" dirty="0"/>
              <a:t>New workers may receive less benefit</a:t>
            </a:r>
          </a:p>
          <a:p>
            <a:pPr marL="223838" lvl="1" indent="0">
              <a:buNone/>
            </a:pPr>
            <a:r>
              <a:rPr lang="en-US" sz="2400" dirty="0"/>
              <a:t>As more workers enter the system, newer and younger workers are typically seeing less benefits</a:t>
            </a:r>
          </a:p>
          <a:p>
            <a:r>
              <a:rPr lang="en-US" sz="2400" dirty="0"/>
              <a:t>Subject to state control</a:t>
            </a:r>
          </a:p>
          <a:p>
            <a:pPr marL="227013" lvl="1" indent="0">
              <a:buNone/>
            </a:pPr>
            <a:r>
              <a:rPr lang="en-US" sz="2400" dirty="0"/>
              <a:t>The state can choose to make changes at any time</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Tree>
    <p:extLst>
      <p:ext uri="{BB962C8B-B14F-4D97-AF65-F5344CB8AC3E}">
        <p14:creationId xmlns:p14="http://schemas.microsoft.com/office/powerpoint/2010/main" val="3134420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7</a:t>
            </a:fld>
            <a:endParaRPr lang="en-US" dirty="0"/>
          </a:p>
        </p:txBody>
      </p:sp>
      <p:sp>
        <p:nvSpPr>
          <p:cNvPr id="8" name="TextBox 7"/>
          <p:cNvSpPr txBox="1"/>
          <p:nvPr/>
        </p:nvSpPr>
        <p:spPr>
          <a:xfrm>
            <a:off x="450363" y="5085389"/>
            <a:ext cx="3443581" cy="707886"/>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55704" y="1462912"/>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Contribution Rates</a:t>
            </a:r>
          </a:p>
        </p:txBody>
      </p:sp>
      <p:graphicFrame>
        <p:nvGraphicFramePr>
          <p:cNvPr id="3" name="Table 2"/>
          <p:cNvGraphicFramePr>
            <a:graphicFrameLocks noGrp="1"/>
          </p:cNvGraphicFramePr>
          <p:nvPr>
            <p:extLst>
              <p:ext uri="{D42A27DB-BD31-4B8C-83A1-F6EECF244321}">
                <p14:modId xmlns:p14="http://schemas.microsoft.com/office/powerpoint/2010/main" val="4025147058"/>
              </p:ext>
            </p:extLst>
          </p:nvPr>
        </p:nvGraphicFramePr>
        <p:xfrm>
          <a:off x="4164611" y="1371256"/>
          <a:ext cx="7525365" cy="4466263"/>
        </p:xfrm>
        <a:graphic>
          <a:graphicData uri="http://schemas.openxmlformats.org/drawingml/2006/table">
            <a:tbl>
              <a:tblPr firstRow="1" firstCol="1" bandRow="1">
                <a:tableStyleId>{073A0DAA-6AF3-43AB-8588-CEC1D06C72B9}</a:tableStyleId>
              </a:tblPr>
              <a:tblGrid>
                <a:gridCol w="2538986">
                  <a:extLst>
                    <a:ext uri="{9D8B030D-6E8A-4147-A177-3AD203B41FA5}">
                      <a16:colId xmlns:a16="http://schemas.microsoft.com/office/drawing/2014/main" val="1709278506"/>
                    </a:ext>
                  </a:extLst>
                </a:gridCol>
                <a:gridCol w="2623619">
                  <a:extLst>
                    <a:ext uri="{9D8B030D-6E8A-4147-A177-3AD203B41FA5}">
                      <a16:colId xmlns:a16="http://schemas.microsoft.com/office/drawing/2014/main" val="2684321215"/>
                    </a:ext>
                  </a:extLst>
                </a:gridCol>
                <a:gridCol w="2362760">
                  <a:extLst>
                    <a:ext uri="{9D8B030D-6E8A-4147-A177-3AD203B41FA5}">
                      <a16:colId xmlns:a16="http://schemas.microsoft.com/office/drawing/2014/main" val="2807060171"/>
                    </a:ext>
                  </a:extLst>
                </a:gridCol>
              </a:tblGrid>
              <a:tr h="614817">
                <a:tc>
                  <a:txBody>
                    <a:bodyPr/>
                    <a:lstStyle/>
                    <a:p>
                      <a:pPr algn="l" fontAlgn="ctr"/>
                      <a:r>
                        <a:rPr lang="en-US" sz="1500" b="0" i="0" u="none" strike="noStrike" dirty="0">
                          <a:effectLst/>
                          <a:latin typeface="Calibri" panose="020F0502020204030204" pitchFamily="34" charset="0"/>
                        </a:rPr>
                        <a:t>Membership</a:t>
                      </a:r>
                      <a:r>
                        <a:rPr lang="en-US" sz="1500" u="none" strike="noStrike" baseline="0" dirty="0">
                          <a:effectLst/>
                        </a:rPr>
                        <a:t> Date</a:t>
                      </a:r>
                      <a:endParaRPr lang="en-US" sz="1500" b="0" i="0" u="none" strike="noStrike" dirty="0">
                        <a:solidFill>
                          <a:schemeClr val="accent2"/>
                        </a:solidFill>
                        <a:effectLst/>
                        <a:latin typeface="Calibri" panose="020F0502020204030204" pitchFamily="34" charset="0"/>
                      </a:endParaRPr>
                    </a:p>
                  </a:txBody>
                  <a:tcPr marL="42316" marR="42316" marT="42316" marB="42316"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500" b="0" i="0" u="none" strike="noStrike" dirty="0">
                          <a:effectLst/>
                          <a:latin typeface="Calibri" panose="020F0502020204030204" pitchFamily="34" charset="0"/>
                        </a:rPr>
                        <a:t>Not participating in RetirementPlus*</a:t>
                      </a:r>
                      <a:endParaRPr lang="en-US" sz="1500" b="0" i="0" u="none" strike="noStrike" dirty="0">
                        <a:solidFill>
                          <a:srgbClr val="444444"/>
                        </a:solidFill>
                        <a:effectLst/>
                        <a:latin typeface="Calibri" panose="020F0502020204030204" pitchFamily="34" charset="0"/>
                      </a:endParaRPr>
                    </a:p>
                  </a:txBody>
                  <a:tcPr marL="42316" marR="42316" marT="42316" marB="42316" anchor="ctr">
                    <a:lnB w="12700" cap="flat" cmpd="sng" algn="ctr">
                      <a:solidFill>
                        <a:schemeClr val="tx1"/>
                      </a:solidFill>
                      <a:prstDash val="solid"/>
                      <a:round/>
                      <a:headEnd type="none" w="med" len="med"/>
                      <a:tailEnd type="none" w="med" len="med"/>
                    </a:lnB>
                  </a:tcPr>
                </a:tc>
                <a:tc>
                  <a:txBody>
                    <a:bodyPr/>
                    <a:lstStyle/>
                    <a:p>
                      <a:pPr algn="ctr" fontAlgn="ctr"/>
                      <a:r>
                        <a:rPr lang="en-US" sz="1500" b="0" i="0" u="none" strike="noStrike" dirty="0">
                          <a:effectLst/>
                          <a:latin typeface="Calibri" panose="020F0502020204030204" pitchFamily="34" charset="0"/>
                        </a:rPr>
                        <a:t>Participating in </a:t>
                      </a:r>
                      <a:br>
                        <a:rPr lang="en-US" sz="1500" b="0" i="0" u="none" strike="noStrike" dirty="0">
                          <a:effectLst/>
                          <a:latin typeface="Calibri" panose="020F0502020204030204" pitchFamily="34" charset="0"/>
                        </a:rPr>
                      </a:br>
                      <a:r>
                        <a:rPr lang="en-US" sz="1500" b="0" i="0" u="none" strike="noStrike" dirty="0">
                          <a:effectLst/>
                          <a:latin typeface="Calibri" panose="020F0502020204030204" pitchFamily="34" charset="0"/>
                        </a:rPr>
                        <a:t>RetirementPlus*</a:t>
                      </a:r>
                      <a:endParaRPr lang="en-US" sz="1500" b="0" i="0" u="none" strike="noStrike" dirty="0">
                        <a:solidFill>
                          <a:srgbClr val="444444"/>
                        </a:solidFill>
                        <a:effectLst/>
                        <a:latin typeface="Calibri" panose="020F0502020204030204" pitchFamily="34" charset="0"/>
                      </a:endParaRPr>
                    </a:p>
                  </a:txBody>
                  <a:tcPr marL="42316" marR="42316" marT="42316" marB="42316"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08100984"/>
                  </a:ext>
                </a:extLst>
              </a:tr>
              <a:tr h="1072016">
                <a:tc>
                  <a:txBody>
                    <a:bodyPr/>
                    <a:lstStyle/>
                    <a:p>
                      <a:pPr algn="l" fontAlgn="ctr"/>
                      <a:r>
                        <a:rPr lang="en-US" sz="1300" b="0" i="0" u="none" strike="noStrike" dirty="0">
                          <a:effectLst/>
                          <a:latin typeface="Calibri" panose="020F0502020204030204" pitchFamily="34" charset="0"/>
                        </a:rPr>
                        <a:t>April 2, </a:t>
                      </a:r>
                      <a:r>
                        <a:rPr lang="en-US" sz="1300" u="none" strike="noStrike" dirty="0">
                          <a:effectLst/>
                        </a:rPr>
                        <a:t>2012 and after</a:t>
                      </a:r>
                      <a:endParaRPr lang="en-US" sz="1300" b="0" i="0" u="none" strike="noStrike" dirty="0">
                        <a:solidFill>
                          <a:srgbClr val="444444"/>
                        </a:solidFill>
                        <a:effectLst/>
                        <a:latin typeface="Calibri" panose="020F0502020204030204" pitchFamily="34" charset="0"/>
                      </a:endParaRPr>
                    </a:p>
                  </a:txBody>
                  <a:tcPr marL="42316" marR="42316" marT="42316" marB="42316" anchor="ctr">
                    <a:lnT w="12700" cap="flat" cmpd="sng" algn="ctr">
                      <a:solidFill>
                        <a:schemeClr val="tx1"/>
                      </a:solidFill>
                      <a:prstDash val="solid"/>
                      <a:round/>
                      <a:headEnd type="none" w="med" len="med"/>
                      <a:tailEnd type="none" w="med" len="med"/>
                    </a:lnT>
                    <a:solidFill>
                      <a:schemeClr val="accent6"/>
                    </a:solidFill>
                  </a:tcPr>
                </a:tc>
                <a:tc>
                  <a:txBody>
                    <a:bodyPr/>
                    <a:lstStyle/>
                    <a:p>
                      <a:pPr marL="285750" indent="-285750" algn="l" fontAlgn="ctr">
                        <a:buFont typeface="Arial" panose="020B0604020202020204" pitchFamily="34" charset="0"/>
                        <a:buChar char="•"/>
                      </a:pPr>
                      <a:r>
                        <a:rPr lang="en-US" sz="1300" b="0" i="0" u="none" strike="noStrike" dirty="0">
                          <a:effectLst/>
                          <a:latin typeface="Calibri" panose="020F0502020204030204" pitchFamily="34" charset="0"/>
                        </a:rPr>
                        <a:t>9% plus 2% on earnings </a:t>
                      </a:r>
                      <a:br>
                        <a:rPr lang="en-US" sz="1300" b="0" i="0" u="none" strike="noStrike" dirty="0">
                          <a:effectLst/>
                          <a:latin typeface="Calibri" panose="020F0502020204030204" pitchFamily="34" charset="0"/>
                        </a:rPr>
                      </a:br>
                      <a:r>
                        <a:rPr lang="en-US" sz="1300" b="0" i="0" u="none" strike="noStrike" dirty="0">
                          <a:effectLst/>
                          <a:latin typeface="Calibri" panose="020F0502020204030204" pitchFamily="34" charset="0"/>
                        </a:rPr>
                        <a:t>over $30,000/year</a:t>
                      </a:r>
                    </a:p>
                    <a:p>
                      <a:pPr marL="285750" marR="0" lvl="0" indent="-2857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300" u="none" strike="noStrike" dirty="0">
                          <a:effectLst/>
                        </a:rPr>
                        <a:t>Decreases to 6% plus 2% on earnings over $30,000/year </a:t>
                      </a:r>
                      <a:br>
                        <a:rPr lang="en-US" sz="1300" u="none" strike="noStrike" dirty="0">
                          <a:effectLst/>
                        </a:rPr>
                      </a:br>
                      <a:r>
                        <a:rPr lang="en-US" sz="1300" u="none" strike="noStrike" dirty="0">
                          <a:effectLst/>
                        </a:rPr>
                        <a:t>with 30 years of service</a:t>
                      </a:r>
                      <a:endParaRPr lang="en-US" sz="1300" b="0" i="0" u="none" strike="noStrike" dirty="0">
                        <a:solidFill>
                          <a:srgbClr val="444444"/>
                        </a:solidFill>
                        <a:effectLst/>
                        <a:latin typeface="Calibri" panose="020F0502020204030204" pitchFamily="34" charset="0"/>
                      </a:endParaRPr>
                    </a:p>
                  </a:txBody>
                  <a:tcPr marL="42316" marR="42316" marT="42316" marB="42316"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pPr marL="285750" indent="-285750" algn="l" fontAlgn="ctr">
                        <a:buFont typeface="Arial" panose="020B0604020202020204" pitchFamily="34" charset="0"/>
                        <a:buChar char="•"/>
                      </a:pPr>
                      <a:r>
                        <a:rPr lang="en-US" sz="1300" b="0" i="0" u="none" strike="noStrike" dirty="0">
                          <a:effectLst/>
                          <a:latin typeface="Calibri" panose="020F0502020204030204" pitchFamily="34" charset="0"/>
                        </a:rPr>
                        <a:t>11%; </a:t>
                      </a:r>
                    </a:p>
                    <a:p>
                      <a:pPr marL="285750" indent="-285750" algn="l" fontAlgn="ctr">
                        <a:buFont typeface="Arial" panose="020B0604020202020204" pitchFamily="34" charset="0"/>
                        <a:buChar char="•"/>
                      </a:pPr>
                      <a:r>
                        <a:rPr lang="en-US" sz="1300" u="none" strike="noStrike" dirty="0">
                          <a:effectLst/>
                        </a:rPr>
                        <a:t>Decreases to flat 8%, </a:t>
                      </a:r>
                      <a:br>
                        <a:rPr lang="en-US" sz="1300" u="none" strike="noStrike" dirty="0">
                          <a:effectLst/>
                        </a:rPr>
                      </a:br>
                      <a:r>
                        <a:rPr lang="en-US" sz="1300" u="none" strike="noStrike" dirty="0">
                          <a:effectLst/>
                        </a:rPr>
                        <a:t>and no additional 2% </a:t>
                      </a:r>
                      <a:br>
                        <a:rPr lang="en-US" sz="1300" u="none" strike="noStrike" dirty="0">
                          <a:effectLst/>
                        </a:rPr>
                      </a:br>
                      <a:r>
                        <a:rPr lang="en-US" sz="1300" u="none" strike="noStrike" dirty="0">
                          <a:effectLst/>
                        </a:rPr>
                        <a:t>with 30 years of service</a:t>
                      </a:r>
                      <a:endParaRPr lang="en-US" sz="1300" b="0" i="0" u="none" strike="noStrike" dirty="0">
                        <a:solidFill>
                          <a:srgbClr val="444444"/>
                        </a:solidFill>
                        <a:effectLst/>
                        <a:latin typeface="Calibri" panose="020F0502020204030204" pitchFamily="34" charset="0"/>
                      </a:endParaRPr>
                    </a:p>
                  </a:txBody>
                  <a:tcPr marL="42316" marR="42316" marT="42316" marB="42316"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854850960"/>
                  </a:ext>
                </a:extLst>
              </a:tr>
              <a:tr h="479586">
                <a:tc>
                  <a:txBody>
                    <a:bodyPr/>
                    <a:lstStyle/>
                    <a:p>
                      <a:pPr algn="l" fontAlgn="ctr"/>
                      <a:r>
                        <a:rPr lang="en-US" sz="1300" b="0" i="0" u="none" strike="noStrike" dirty="0">
                          <a:effectLst/>
                          <a:latin typeface="Calibri" panose="020F0502020204030204" pitchFamily="34" charset="0"/>
                        </a:rPr>
                        <a:t>July 1, 2001 – April 1, 2012</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6"/>
                    </a:solidFill>
                  </a:tcPr>
                </a:tc>
                <a:tc>
                  <a:txBody>
                    <a:bodyPr/>
                    <a:lstStyle/>
                    <a:p>
                      <a:pPr algn="l" fontAlgn="ctr"/>
                      <a:r>
                        <a:rPr lang="en-US" sz="1300" b="0" i="0" u="none" strike="noStrike" dirty="0">
                          <a:effectLst/>
                          <a:latin typeface="Calibri" panose="020F0502020204030204" pitchFamily="34" charset="0"/>
                        </a:rPr>
                        <a:t>9% plus 2% on earnings </a:t>
                      </a:r>
                      <a:br>
                        <a:rPr lang="en-US" sz="1300" b="0" i="0" u="none" strike="noStrike" dirty="0">
                          <a:effectLst/>
                          <a:latin typeface="Calibri" panose="020F0502020204030204" pitchFamily="34" charset="0"/>
                        </a:rPr>
                      </a:br>
                      <a:r>
                        <a:rPr lang="en-US" sz="1300" b="0" i="0" u="none" strike="noStrike" dirty="0">
                          <a:effectLst/>
                          <a:latin typeface="Calibri" panose="020F0502020204030204" pitchFamily="34" charset="0"/>
                        </a:rPr>
                        <a:t>over $30,000/year</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3">
                        <a:lumMod val="20000"/>
                        <a:lumOff val="80000"/>
                      </a:schemeClr>
                    </a:solidFill>
                  </a:tcPr>
                </a:tc>
                <a:tc rowSpan="6">
                  <a:txBody>
                    <a:bodyPr/>
                    <a:lstStyle/>
                    <a:p>
                      <a:pPr algn="ctr" fontAlgn="ctr"/>
                      <a:r>
                        <a:rPr lang="en-US" sz="1300" b="0" i="0" u="none" strike="noStrike" dirty="0">
                          <a:solidFill>
                            <a:schemeClr val="tx1"/>
                          </a:solidFill>
                          <a:effectLst/>
                          <a:latin typeface="Calibri" panose="020F0502020204030204" pitchFamily="34" charset="0"/>
                        </a:rPr>
                        <a:t>11%</a:t>
                      </a:r>
                    </a:p>
                  </a:txBody>
                  <a:tcPr marL="42316" marR="42316" marT="42316" marB="42316" anchor="ctr">
                    <a:lnB w="1905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950935879"/>
                  </a:ext>
                </a:extLst>
              </a:tr>
              <a:tr h="479586">
                <a:tc>
                  <a:txBody>
                    <a:bodyPr/>
                    <a:lstStyle/>
                    <a:p>
                      <a:pPr algn="l" fontAlgn="ctr"/>
                      <a:r>
                        <a:rPr lang="en-US" sz="1300" b="0" i="0" u="none" strike="noStrike" dirty="0">
                          <a:effectLst/>
                          <a:latin typeface="Calibri" panose="020F0502020204030204" pitchFamily="34" charset="0"/>
                        </a:rPr>
                        <a:t>July 1, 1996  –  June 30, 2001</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6"/>
                    </a:solidFill>
                  </a:tcPr>
                </a:tc>
                <a:tc>
                  <a:txBody>
                    <a:bodyPr/>
                    <a:lstStyle/>
                    <a:p>
                      <a:pPr algn="l" fontAlgn="ctr"/>
                      <a:r>
                        <a:rPr lang="en-US" sz="1300" b="0" i="0" u="none" strike="noStrike" dirty="0">
                          <a:effectLst/>
                          <a:latin typeface="Calibri" panose="020F0502020204030204" pitchFamily="34" charset="0"/>
                        </a:rPr>
                        <a:t>9% plus 2% on earnings </a:t>
                      </a:r>
                      <a:br>
                        <a:rPr lang="en-US" sz="1300" b="0" i="0" u="none" strike="noStrike" dirty="0">
                          <a:effectLst/>
                          <a:latin typeface="Calibri" panose="020F0502020204030204" pitchFamily="34" charset="0"/>
                        </a:rPr>
                      </a:br>
                      <a:r>
                        <a:rPr lang="en-US" sz="1300" b="0" i="0" u="none" strike="noStrike" dirty="0">
                          <a:effectLst/>
                          <a:latin typeface="Calibri" panose="020F0502020204030204" pitchFamily="34" charset="0"/>
                        </a:rPr>
                        <a:t>over $30,000/year</a:t>
                      </a:r>
                      <a:endParaRPr lang="en-US" sz="1300" b="0" i="0" u="none" strike="noStrike" dirty="0">
                        <a:solidFill>
                          <a:srgbClr val="444444"/>
                        </a:solidFill>
                        <a:effectLst/>
                        <a:latin typeface="Calibri" panose="020F0502020204030204" pitchFamily="34" charset="0"/>
                      </a:endParaRPr>
                    </a:p>
                  </a:txBody>
                  <a:tcPr marL="42316" marR="42316" marT="42316" marB="42316" anchor="ctr">
                    <a:noFill/>
                  </a:tcPr>
                </a:tc>
                <a:tc vMerge="1">
                  <a:txBody>
                    <a:bodyPr/>
                    <a:lstStyle/>
                    <a:p>
                      <a:endParaRPr lang="en-US"/>
                    </a:p>
                  </a:txBody>
                  <a:tcPr/>
                </a:tc>
                <a:extLst>
                  <a:ext uri="{0D108BD9-81ED-4DB2-BD59-A6C34878D82A}">
                    <a16:rowId xmlns:a16="http://schemas.microsoft.com/office/drawing/2014/main" val="183361340"/>
                  </a:ext>
                </a:extLst>
              </a:tr>
              <a:tr h="479586">
                <a:tc>
                  <a:txBody>
                    <a:bodyPr/>
                    <a:lstStyle/>
                    <a:p>
                      <a:pPr algn="l" fontAlgn="ctr"/>
                      <a:r>
                        <a:rPr lang="en-US" sz="1300" b="0" i="0" u="none" strike="noStrike" dirty="0">
                          <a:effectLst/>
                          <a:latin typeface="Calibri" panose="020F0502020204030204" pitchFamily="34" charset="0"/>
                        </a:rPr>
                        <a:t>Jan. 1, 1984  –  June 30, 1996</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6"/>
                    </a:solidFill>
                  </a:tcPr>
                </a:tc>
                <a:tc>
                  <a:txBody>
                    <a:bodyPr/>
                    <a:lstStyle/>
                    <a:p>
                      <a:pPr algn="l" fontAlgn="ctr"/>
                      <a:r>
                        <a:rPr lang="en-US" sz="1300" b="0" i="0" u="none" strike="noStrike" dirty="0">
                          <a:effectLst/>
                          <a:latin typeface="Calibri" panose="020F0502020204030204" pitchFamily="34" charset="0"/>
                        </a:rPr>
                        <a:t>8% plus 2% on earnings </a:t>
                      </a:r>
                      <a:br>
                        <a:rPr lang="en-US" sz="1300" b="0" i="0" u="none" strike="noStrike" dirty="0">
                          <a:effectLst/>
                          <a:latin typeface="Calibri" panose="020F0502020204030204" pitchFamily="34" charset="0"/>
                        </a:rPr>
                      </a:br>
                      <a:r>
                        <a:rPr lang="en-US" sz="1300" b="0" i="0" u="none" strike="noStrike" dirty="0">
                          <a:effectLst/>
                          <a:latin typeface="Calibri" panose="020F0502020204030204" pitchFamily="34" charset="0"/>
                        </a:rPr>
                        <a:t>over $30,000/year</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3">
                        <a:lumMod val="20000"/>
                        <a:lumOff val="80000"/>
                      </a:schemeClr>
                    </a:solidFill>
                  </a:tcPr>
                </a:tc>
                <a:tc vMerge="1">
                  <a:txBody>
                    <a:bodyPr/>
                    <a:lstStyle/>
                    <a:p>
                      <a:endParaRPr lang="en-US"/>
                    </a:p>
                  </a:txBody>
                  <a:tcPr/>
                </a:tc>
                <a:extLst>
                  <a:ext uri="{0D108BD9-81ED-4DB2-BD59-A6C34878D82A}">
                    <a16:rowId xmlns:a16="http://schemas.microsoft.com/office/drawing/2014/main" val="3603337012"/>
                  </a:ext>
                </a:extLst>
              </a:tr>
              <a:tr h="479586">
                <a:tc>
                  <a:txBody>
                    <a:bodyPr/>
                    <a:lstStyle/>
                    <a:p>
                      <a:pPr algn="l" fontAlgn="ctr"/>
                      <a:r>
                        <a:rPr lang="en-US" sz="1300" b="0" i="0" u="none" strike="noStrike" dirty="0">
                          <a:effectLst/>
                          <a:latin typeface="Calibri" panose="020F0502020204030204" pitchFamily="34" charset="0"/>
                        </a:rPr>
                        <a:t>Jan. 1, 1979  –  Dec. 31, 1983</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6"/>
                    </a:solidFill>
                  </a:tcPr>
                </a:tc>
                <a:tc>
                  <a:txBody>
                    <a:bodyPr/>
                    <a:lstStyle/>
                    <a:p>
                      <a:pPr algn="l" fontAlgn="ctr"/>
                      <a:r>
                        <a:rPr lang="en-US" sz="1300" b="0" i="0" u="none" strike="noStrike" dirty="0">
                          <a:effectLst/>
                          <a:latin typeface="Calibri" panose="020F0502020204030204" pitchFamily="34" charset="0"/>
                        </a:rPr>
                        <a:t>7% plus 2% on earnings </a:t>
                      </a:r>
                      <a:br>
                        <a:rPr lang="en-US" sz="1300" b="0" i="0" u="none" strike="noStrike" dirty="0">
                          <a:effectLst/>
                          <a:latin typeface="Calibri" panose="020F0502020204030204" pitchFamily="34" charset="0"/>
                        </a:rPr>
                      </a:br>
                      <a:r>
                        <a:rPr lang="en-US" sz="1300" b="0" i="0" u="none" strike="noStrike" dirty="0">
                          <a:effectLst/>
                          <a:latin typeface="Calibri" panose="020F0502020204030204" pitchFamily="34" charset="0"/>
                        </a:rPr>
                        <a:t>over $30,000/year</a:t>
                      </a:r>
                      <a:endParaRPr lang="en-US" sz="1300" b="0" i="0" u="none" strike="noStrike" dirty="0">
                        <a:solidFill>
                          <a:srgbClr val="444444"/>
                        </a:solidFill>
                        <a:effectLst/>
                        <a:latin typeface="Calibri" panose="020F0502020204030204" pitchFamily="34" charset="0"/>
                      </a:endParaRPr>
                    </a:p>
                  </a:txBody>
                  <a:tcPr marL="42316" marR="42316" marT="42316" marB="42316" anchor="ctr">
                    <a:noFill/>
                  </a:tcPr>
                </a:tc>
                <a:tc vMerge="1">
                  <a:txBody>
                    <a:bodyPr/>
                    <a:lstStyle/>
                    <a:p>
                      <a:endParaRPr lang="en-US"/>
                    </a:p>
                  </a:txBody>
                  <a:tcPr/>
                </a:tc>
                <a:extLst>
                  <a:ext uri="{0D108BD9-81ED-4DB2-BD59-A6C34878D82A}">
                    <a16:rowId xmlns:a16="http://schemas.microsoft.com/office/drawing/2014/main" val="3905026317"/>
                  </a:ext>
                </a:extLst>
              </a:tr>
              <a:tr h="426363">
                <a:tc>
                  <a:txBody>
                    <a:bodyPr/>
                    <a:lstStyle/>
                    <a:p>
                      <a:pPr algn="l" fontAlgn="ctr"/>
                      <a:r>
                        <a:rPr lang="en-US" sz="1300" b="0" i="0" u="none" strike="noStrike" dirty="0">
                          <a:effectLst/>
                          <a:latin typeface="Calibri" panose="020F0502020204030204" pitchFamily="34" charset="0"/>
                        </a:rPr>
                        <a:t>Jan. 1, 1975  –  Dec. 31, 1978</a:t>
                      </a:r>
                      <a:endParaRPr lang="en-US" sz="1300" b="0" i="0" u="none" strike="noStrike" dirty="0">
                        <a:solidFill>
                          <a:srgbClr val="444444"/>
                        </a:solidFill>
                        <a:effectLst/>
                        <a:latin typeface="Calibri" panose="020F0502020204030204" pitchFamily="34" charset="0"/>
                      </a:endParaRPr>
                    </a:p>
                  </a:txBody>
                  <a:tcPr marL="42316" marR="42316" marT="42316" marB="42316" anchor="ctr">
                    <a:solidFill>
                      <a:schemeClr val="accent6"/>
                    </a:solidFill>
                  </a:tcPr>
                </a:tc>
                <a:tc>
                  <a:txBody>
                    <a:bodyPr/>
                    <a:lstStyle/>
                    <a:p>
                      <a:pPr algn="l" fontAlgn="ctr"/>
                      <a:r>
                        <a:rPr lang="en-US" sz="1300" b="0" i="0" u="none" strike="noStrike" dirty="0">
                          <a:effectLst/>
                          <a:latin typeface="Calibri" panose="020F0502020204030204" pitchFamily="34" charset="0"/>
                        </a:rPr>
                        <a:t>7%</a:t>
                      </a:r>
                      <a:endParaRPr lang="en-US" sz="1300" b="0" i="0" u="none" strike="noStrike" dirty="0">
                        <a:solidFill>
                          <a:srgbClr val="444444"/>
                        </a:solidFill>
                        <a:effectLst/>
                        <a:latin typeface="Calibri" panose="020F0502020204030204" pitchFamily="34" charset="0"/>
                      </a:endParaRPr>
                    </a:p>
                  </a:txBody>
                  <a:tcPr marL="42316" marR="42316" marT="42316" marB="42316" anchor="ctr">
                    <a:noFill/>
                  </a:tcPr>
                </a:tc>
                <a:tc vMerge="1">
                  <a:txBody>
                    <a:bodyPr/>
                    <a:lstStyle/>
                    <a:p>
                      <a:endParaRPr lang="en-US"/>
                    </a:p>
                  </a:txBody>
                  <a:tcPr/>
                </a:tc>
                <a:extLst>
                  <a:ext uri="{0D108BD9-81ED-4DB2-BD59-A6C34878D82A}">
                    <a16:rowId xmlns:a16="http://schemas.microsoft.com/office/drawing/2014/main" val="4023390862"/>
                  </a:ext>
                </a:extLst>
              </a:tr>
              <a:tr h="426363">
                <a:tc>
                  <a:txBody>
                    <a:bodyPr/>
                    <a:lstStyle/>
                    <a:p>
                      <a:pPr algn="l" fontAlgn="ctr"/>
                      <a:r>
                        <a:rPr lang="en-US" sz="1300" b="0" i="0" u="none" strike="noStrike" dirty="0">
                          <a:effectLst/>
                          <a:latin typeface="Calibri" panose="020F0502020204030204" pitchFamily="34" charset="0"/>
                        </a:rPr>
                        <a:t>Before Jan. 1, 1975</a:t>
                      </a:r>
                      <a:endParaRPr lang="en-US" sz="1300" b="0" i="0" u="none" strike="noStrike" dirty="0">
                        <a:solidFill>
                          <a:srgbClr val="444444"/>
                        </a:solidFill>
                        <a:effectLst/>
                        <a:latin typeface="Calibri" panose="020F0502020204030204" pitchFamily="34" charset="0"/>
                      </a:endParaRPr>
                    </a:p>
                  </a:txBody>
                  <a:tcPr marL="42316" marR="42316" marT="42316" marB="42316" anchor="ctr">
                    <a:lnB w="19050" cap="flat" cmpd="sng" algn="ctr">
                      <a:solidFill>
                        <a:schemeClr val="tx1"/>
                      </a:solidFill>
                      <a:prstDash val="solid"/>
                      <a:round/>
                      <a:headEnd type="none" w="med" len="med"/>
                      <a:tailEnd type="none" w="med" len="med"/>
                    </a:lnB>
                    <a:solidFill>
                      <a:schemeClr val="accent6"/>
                    </a:solidFill>
                  </a:tcPr>
                </a:tc>
                <a:tc>
                  <a:txBody>
                    <a:bodyPr/>
                    <a:lstStyle/>
                    <a:p>
                      <a:pPr algn="l" fontAlgn="ctr"/>
                      <a:r>
                        <a:rPr lang="en-US" sz="1300" b="0" i="0" u="none" strike="noStrike" dirty="0">
                          <a:effectLst/>
                          <a:latin typeface="Calibri" panose="020F0502020204030204" pitchFamily="34" charset="0"/>
                        </a:rPr>
                        <a:t>5%</a:t>
                      </a:r>
                      <a:endParaRPr lang="en-US" sz="1300" b="0" i="0" u="none" strike="noStrike" dirty="0">
                        <a:solidFill>
                          <a:srgbClr val="444444"/>
                        </a:solidFill>
                        <a:effectLst/>
                        <a:latin typeface="Calibri" panose="020F0502020204030204" pitchFamily="34" charset="0"/>
                      </a:endParaRPr>
                    </a:p>
                  </a:txBody>
                  <a:tcPr marL="42316" marR="42316" marT="42316" marB="42316" anchor="ctr">
                    <a:lnB w="19050" cap="flat" cmpd="sng" algn="ctr">
                      <a:solidFill>
                        <a:schemeClr val="tx1"/>
                      </a:solidFill>
                      <a:prstDash val="solid"/>
                      <a:round/>
                      <a:headEnd type="none" w="med" len="med"/>
                      <a:tailEnd type="none" w="med" len="med"/>
                    </a:lnB>
                    <a:solidFill>
                      <a:schemeClr val="accent3">
                        <a:lumMod val="20000"/>
                        <a:lumOff val="80000"/>
                      </a:schemeClr>
                    </a:solidFill>
                  </a:tcPr>
                </a:tc>
                <a:tc vMerge="1">
                  <a:txBody>
                    <a:bodyPr/>
                    <a:lstStyle/>
                    <a:p>
                      <a:endParaRPr lang="en-US"/>
                    </a:p>
                  </a:txBody>
                  <a:tcPr/>
                </a:tc>
                <a:extLst>
                  <a:ext uri="{0D108BD9-81ED-4DB2-BD59-A6C34878D82A}">
                    <a16:rowId xmlns:a16="http://schemas.microsoft.com/office/drawing/2014/main" val="27052331"/>
                  </a:ext>
                </a:extLst>
              </a:tr>
            </a:tbl>
          </a:graphicData>
        </a:graphic>
      </p:graphicFrame>
      <p:sp>
        <p:nvSpPr>
          <p:cNvPr id="10" name="Rectangle 9"/>
          <p:cNvSpPr/>
          <p:nvPr/>
        </p:nvSpPr>
        <p:spPr>
          <a:xfrm>
            <a:off x="450363" y="3807819"/>
            <a:ext cx="3443581" cy="1169551"/>
          </a:xfrm>
          <a:prstGeom prst="rect">
            <a:avLst/>
          </a:prstGeom>
        </p:spPr>
        <p:txBody>
          <a:bodyPr wrap="square">
            <a:spAutoFit/>
          </a:bodyPr>
          <a:lstStyle/>
          <a:p>
            <a:r>
              <a:rPr lang="en-US" sz="1000" dirty="0">
                <a:solidFill>
                  <a:schemeClr val="bg2">
                    <a:lumMod val="50000"/>
                  </a:schemeClr>
                </a:solidFill>
                <a:latin typeface="Calibri" panose="020F0502020204030204" pitchFamily="34" charset="0"/>
              </a:rPr>
              <a:t>*The enhanced benefit plan known as RetirementPlus became effective on July 1, 2001. Depending on your membership history with the MTRS and other Massachusetts public retirement systems, you may have either had a one-time opportunity to elect whether or not you wanted to participate in RetirementPlus, or been required (“mandated”) to participate.</a:t>
            </a:r>
          </a:p>
        </p:txBody>
      </p:sp>
      <p:sp>
        <p:nvSpPr>
          <p:cNvPr id="13" name="Title 1">
            <a:extLst>
              <a:ext uri="{FF2B5EF4-FFF2-40B4-BE49-F238E27FC236}">
                <a16:creationId xmlns:a16="http://schemas.microsoft.com/office/drawing/2014/main" id="{CB4A006C-3D70-829C-85AC-C989AA940DF4}"/>
              </a:ext>
            </a:extLst>
          </p:cNvPr>
          <p:cNvSpPr>
            <a:spLocks noGrp="1"/>
          </p:cNvSpPr>
          <p:nvPr>
            <p:ph type="title"/>
          </p:nvPr>
        </p:nvSpPr>
        <p:spPr>
          <a:xfrm>
            <a:off x="450363" y="458964"/>
            <a:ext cx="10709835" cy="855802"/>
          </a:xfrm>
        </p:spPr>
        <p:txBody>
          <a:bodyPr/>
          <a:lstStyle/>
          <a:p>
            <a:r>
              <a:rPr lang="en-US" dirty="0"/>
              <a:t>MTRS Pension</a:t>
            </a:r>
          </a:p>
        </p:txBody>
      </p:sp>
    </p:spTree>
    <p:extLst>
      <p:ext uri="{BB962C8B-B14F-4D97-AF65-F5344CB8AC3E}">
        <p14:creationId xmlns:p14="http://schemas.microsoft.com/office/powerpoint/2010/main" val="1844308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735" y="458964"/>
            <a:ext cx="10727765" cy="855802"/>
          </a:xfrm>
        </p:spPr>
        <p:txBody>
          <a:bodyPr>
            <a:normAutofit/>
          </a:bodyPr>
          <a:lstStyle/>
          <a:p>
            <a:r>
              <a:rPr lang="en-US" dirty="0"/>
              <a:t>MTRS Pension</a:t>
            </a:r>
          </a:p>
        </p:txBody>
      </p:sp>
      <p:sp>
        <p:nvSpPr>
          <p:cNvPr id="3" name="Content Placeholder 2"/>
          <p:cNvSpPr>
            <a:spLocks noGrp="1"/>
          </p:cNvSpPr>
          <p:nvPr>
            <p:ph idx="1"/>
          </p:nvPr>
        </p:nvSpPr>
        <p:spPr>
          <a:xfrm>
            <a:off x="459328" y="1949051"/>
            <a:ext cx="10727765" cy="3753751"/>
          </a:xfrm>
        </p:spPr>
        <p:txBody>
          <a:bodyPr>
            <a:normAutofit/>
          </a:bodyPr>
          <a:lstStyle/>
          <a:p>
            <a:pPr marL="0" indent="0">
              <a:buNone/>
            </a:pPr>
            <a:r>
              <a:rPr lang="en-US" dirty="0"/>
              <a:t>Membership Tiers</a:t>
            </a:r>
            <a:br>
              <a:rPr lang="en-US" dirty="0"/>
            </a:br>
            <a:r>
              <a:rPr lang="en-US" b="0" dirty="0"/>
              <a:t>MTRS benefits are based, in part, on membership tiers – dependent on when members joined any MA public contributory retirement system.</a:t>
            </a:r>
          </a:p>
          <a:p>
            <a:pPr marL="746125"/>
            <a:r>
              <a:rPr lang="en-US" dirty="0"/>
              <a:t>Tier 1 </a:t>
            </a:r>
            <a:r>
              <a:rPr lang="en-US" b="0" dirty="0"/>
              <a:t>– established membership </a:t>
            </a:r>
            <a:r>
              <a:rPr lang="en-US" dirty="0"/>
              <a:t>before April 2, 2012               </a:t>
            </a:r>
          </a:p>
          <a:p>
            <a:pPr marL="746125"/>
            <a:r>
              <a:rPr lang="en-US" dirty="0"/>
              <a:t>Tier 2</a:t>
            </a:r>
            <a:r>
              <a:rPr lang="en-US" b="0" dirty="0"/>
              <a:t> – established membership </a:t>
            </a:r>
            <a:r>
              <a:rPr lang="en-US" dirty="0"/>
              <a:t>on or after April 2, 2012</a:t>
            </a:r>
          </a:p>
          <a:p>
            <a:pPr marL="0" indent="0">
              <a:buNone/>
            </a:pPr>
            <a:r>
              <a:rPr lang="en-US" dirty="0"/>
              <a:t>Retirement Plans</a:t>
            </a:r>
            <a:br>
              <a:rPr lang="en-US" dirty="0"/>
            </a:br>
            <a:r>
              <a:rPr lang="en-US" b="0" dirty="0"/>
              <a:t>MTRS offers two retirement plans, each with different eligibility criteria.</a:t>
            </a:r>
          </a:p>
          <a:p>
            <a:pPr marL="746125"/>
            <a:r>
              <a:rPr lang="en-US" dirty="0"/>
              <a:t>Regular</a:t>
            </a:r>
          </a:p>
          <a:p>
            <a:pPr marL="746125"/>
            <a:r>
              <a:rPr lang="en-US" dirty="0"/>
              <a:t>RetirementPlus</a:t>
            </a:r>
            <a:r>
              <a:rPr lang="en-US" b="0" dirty="0"/>
              <a:t> - new members as of July 1, 2001 are required to participate </a:t>
            </a:r>
            <a:br>
              <a:rPr lang="en-US" b="0" dirty="0"/>
            </a:br>
            <a:r>
              <a:rPr lang="en-US" b="0" dirty="0"/>
              <a:t>in the this plan</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8</a:t>
            </a:fld>
            <a:endParaRPr lang="en-US" dirty="0"/>
          </a:p>
        </p:txBody>
      </p:sp>
      <p:sp>
        <p:nvSpPr>
          <p:cNvPr id="8" name="TextBox 7"/>
          <p:cNvSpPr txBox="1"/>
          <p:nvPr/>
        </p:nvSpPr>
        <p:spPr>
          <a:xfrm>
            <a:off x="378979" y="5502747"/>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81630" y="1419574"/>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Overview</a:t>
            </a:r>
          </a:p>
        </p:txBody>
      </p:sp>
    </p:spTree>
    <p:extLst>
      <p:ext uri="{BB962C8B-B14F-4D97-AF65-F5344CB8AC3E}">
        <p14:creationId xmlns:p14="http://schemas.microsoft.com/office/powerpoint/2010/main" val="1578551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9</a:t>
            </a:fld>
            <a:endParaRPr lang="en-US" dirty="0"/>
          </a:p>
        </p:txBody>
      </p:sp>
      <p:sp>
        <p:nvSpPr>
          <p:cNvPr id="8" name="TextBox 7"/>
          <p:cNvSpPr txBox="1"/>
          <p:nvPr/>
        </p:nvSpPr>
        <p:spPr>
          <a:xfrm>
            <a:off x="522664" y="5422796"/>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50363" y="1500361"/>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Eligibility Requirements</a:t>
            </a:r>
          </a:p>
        </p:txBody>
      </p:sp>
      <p:graphicFrame>
        <p:nvGraphicFramePr>
          <p:cNvPr id="12" name="Table 11"/>
          <p:cNvGraphicFramePr>
            <a:graphicFrameLocks noGrp="1"/>
          </p:cNvGraphicFramePr>
          <p:nvPr>
            <p:extLst>
              <p:ext uri="{D42A27DB-BD31-4B8C-83A1-F6EECF244321}">
                <p14:modId xmlns:p14="http://schemas.microsoft.com/office/powerpoint/2010/main" val="4138414621"/>
              </p:ext>
            </p:extLst>
          </p:nvPr>
        </p:nvGraphicFramePr>
        <p:xfrm>
          <a:off x="522664" y="2070212"/>
          <a:ext cx="9133721" cy="2937930"/>
        </p:xfrm>
        <a:graphic>
          <a:graphicData uri="http://schemas.openxmlformats.org/drawingml/2006/table">
            <a:tbl>
              <a:tblPr firstRow="1" firstCol="1" bandRow="1">
                <a:tableStyleId>{073A0DAA-6AF3-43AB-8588-CEC1D06C72B9}</a:tableStyleId>
              </a:tblPr>
              <a:tblGrid>
                <a:gridCol w="2103120">
                  <a:extLst>
                    <a:ext uri="{9D8B030D-6E8A-4147-A177-3AD203B41FA5}">
                      <a16:colId xmlns:a16="http://schemas.microsoft.com/office/drawing/2014/main" val="2723820409"/>
                    </a:ext>
                  </a:extLst>
                </a:gridCol>
                <a:gridCol w="3592901">
                  <a:extLst>
                    <a:ext uri="{9D8B030D-6E8A-4147-A177-3AD203B41FA5}">
                      <a16:colId xmlns:a16="http://schemas.microsoft.com/office/drawing/2014/main" val="2585523101"/>
                    </a:ext>
                  </a:extLst>
                </a:gridCol>
                <a:gridCol w="3437700">
                  <a:extLst>
                    <a:ext uri="{9D8B030D-6E8A-4147-A177-3AD203B41FA5}">
                      <a16:colId xmlns:a16="http://schemas.microsoft.com/office/drawing/2014/main" val="581144997"/>
                    </a:ext>
                  </a:extLst>
                </a:gridCol>
              </a:tblGrid>
              <a:tr h="490420">
                <a:tc>
                  <a:txBody>
                    <a:bodyPr/>
                    <a:lstStyle/>
                    <a:p>
                      <a:pPr algn="ctr" fontAlgn="ctr"/>
                      <a:r>
                        <a:rPr lang="en-US" sz="1400" b="0" i="0" u="none" strike="noStrike" dirty="0">
                          <a:effectLst/>
                          <a:latin typeface="Calibri" panose="020F0502020204030204" pitchFamily="34" charset="0"/>
                        </a:rPr>
                        <a:t> </a:t>
                      </a:r>
                      <a:endParaRPr lang="en-US" sz="1400" b="0" i="0" u="none" strike="noStrike" dirty="0">
                        <a:solidFill>
                          <a:srgbClr val="231F20"/>
                        </a:solidFill>
                        <a:effectLst/>
                        <a:latin typeface="Calibri" panose="020F0502020204030204" pitchFamily="34" charset="0"/>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ctr"/>
                      <a:r>
                        <a:rPr lang="en-US" sz="1400" b="0" i="0" u="none" strike="noStrike" dirty="0">
                          <a:effectLst/>
                          <a:latin typeface="Calibri" panose="020F0502020204030204" pitchFamily="34" charset="0"/>
                        </a:rPr>
                        <a:t>Membership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Tier 1</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ctr"/>
                      <a:r>
                        <a:rPr lang="en-US" sz="1400" b="0" i="0" u="none" strike="noStrike" dirty="0">
                          <a:effectLst/>
                          <a:latin typeface="Calibri" panose="020F0502020204030204" pitchFamily="34" charset="0"/>
                        </a:rPr>
                        <a:t>Membership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Tier 2</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917669284"/>
                  </a:ext>
                </a:extLst>
              </a:tr>
              <a:tr h="806590">
                <a:tc>
                  <a:txBody>
                    <a:bodyPr/>
                    <a:lstStyle/>
                    <a:p>
                      <a:pPr algn="l" fontAlgn="ctr"/>
                      <a:r>
                        <a:rPr lang="en-US" sz="1400" b="0" i="0" u="none" strike="noStrike" dirty="0">
                          <a:effectLst/>
                          <a:latin typeface="Calibri" panose="020F0502020204030204" pitchFamily="34" charset="0"/>
                        </a:rPr>
                        <a:t>Membership</a:t>
                      </a:r>
                      <a:r>
                        <a:rPr lang="en-US" sz="1400" u="none" strike="noStrike" baseline="0" dirty="0">
                          <a:effectLst/>
                        </a:rPr>
                        <a:t> Date</a:t>
                      </a:r>
                      <a:endParaRPr lang="en-US" sz="1400" b="0" i="0" u="none" strike="noStrike" dirty="0">
                        <a:solidFill>
                          <a:schemeClr val="bg1"/>
                        </a:solidFill>
                        <a:effectLst/>
                        <a:latin typeface="Calibri" panose="020F0502020204030204" pitchFamily="34" charset="0"/>
                      </a:endParaRPr>
                    </a:p>
                  </a:txBody>
                  <a:tcPr marL="45720" marR="45720" anchor="ctr">
                    <a:lnT w="38100" cmpd="sng">
                      <a:noFill/>
                    </a:lnT>
                    <a:solidFill>
                      <a:schemeClr val="accent3"/>
                    </a:solidFill>
                  </a:tcPr>
                </a:tc>
                <a:tc>
                  <a:txBody>
                    <a:bodyPr/>
                    <a:lstStyle/>
                    <a:p>
                      <a:pPr algn="l" fontAlgn="ctr"/>
                      <a:r>
                        <a:rPr lang="en-US" sz="1400" b="0" i="0" u="none" strike="noStrike" dirty="0">
                          <a:effectLst/>
                          <a:latin typeface="Calibri" panose="020F0502020204030204" pitchFamily="34" charset="0"/>
                        </a:rPr>
                        <a:t>Before April 2, 2012</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lnT w="38100" cmpd="sng">
                      <a:noFill/>
                    </a:lnT>
                    <a:noFill/>
                  </a:tcPr>
                </a:tc>
                <a:tc>
                  <a:txBody>
                    <a:bodyPr/>
                    <a:lstStyle/>
                    <a:p>
                      <a:pPr algn="l" fontAlgn="ctr"/>
                      <a:r>
                        <a:rPr lang="en-US" sz="1400" b="0" i="0" u="none" strike="noStrike" dirty="0">
                          <a:effectLst/>
                          <a:latin typeface="Calibri" panose="020F0502020204030204" pitchFamily="34" charset="0"/>
                        </a:rPr>
                        <a:t>On or after April 2, 2012</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T w="38100" cmpd="sng">
                      <a:noFill/>
                    </a:lnT>
                    <a:noFill/>
                  </a:tcPr>
                </a:tc>
                <a:extLst>
                  <a:ext uri="{0D108BD9-81ED-4DB2-BD59-A6C34878D82A}">
                    <a16:rowId xmlns:a16="http://schemas.microsoft.com/office/drawing/2014/main" val="3750717162"/>
                  </a:ext>
                </a:extLst>
              </a:tr>
              <a:tr h="806590">
                <a:tc>
                  <a:txBody>
                    <a:bodyPr/>
                    <a:lstStyle/>
                    <a:p>
                      <a:pPr algn="l" fontAlgn="ctr"/>
                      <a:r>
                        <a:rPr lang="en-US" sz="1400" b="0" i="0" u="none" strike="noStrike" dirty="0">
                          <a:effectLst/>
                          <a:latin typeface="Calibri" panose="020F0502020204030204" pitchFamily="34" charset="0"/>
                        </a:rPr>
                        <a:t>Regular</a:t>
                      </a:r>
                      <a:r>
                        <a:rPr lang="en-US" sz="1400" u="none" strike="noStrike" baseline="0" dirty="0">
                          <a:effectLst/>
                        </a:rPr>
                        <a:t> Benefit</a:t>
                      </a:r>
                      <a:br>
                        <a:rPr lang="en-US" sz="1400" u="none" strike="noStrike" dirty="0">
                          <a:effectLst/>
                        </a:rPr>
                      </a:br>
                      <a:r>
                        <a:rPr lang="en-US" sz="1400" u="none" strike="noStrike" dirty="0">
                          <a:effectLst/>
                        </a:rPr>
                        <a:t>Retirement Age*</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marL="171450" indent="-171450" algn="l" fontAlgn="ctr">
                        <a:buFont typeface="Arial" panose="020B0604020202020204" pitchFamily="34" charset="0"/>
                        <a:buChar char="•"/>
                      </a:pPr>
                      <a:r>
                        <a:rPr lang="en-US" sz="1400" b="0" i="0" u="none" strike="noStrike" dirty="0">
                          <a:effectLst/>
                          <a:latin typeface="Calibri" panose="020F0502020204030204" pitchFamily="34" charset="0"/>
                        </a:rPr>
                        <a:t>Any age</a:t>
                      </a:r>
                      <a:r>
                        <a:rPr lang="en-US" sz="1400" u="none" strike="noStrike" baseline="0" dirty="0">
                          <a:effectLst/>
                        </a:rPr>
                        <a:t> and </a:t>
                      </a:r>
                      <a:r>
                        <a:rPr lang="en-US" sz="1400" u="none" strike="noStrike" dirty="0">
                          <a:effectLst/>
                        </a:rPr>
                        <a:t>20 years</a:t>
                      </a:r>
                      <a:r>
                        <a:rPr lang="en-US" sz="1400" u="none" strike="noStrike" baseline="0" dirty="0">
                          <a:effectLst/>
                        </a:rPr>
                        <a:t> of service</a:t>
                      </a:r>
                    </a:p>
                    <a:p>
                      <a:pPr marL="171450" marR="0" lvl="0"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400" u="none" strike="noStrike" dirty="0">
                          <a:effectLst/>
                        </a:rPr>
                        <a:t>Age 55 and 10 years of service</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indent="0" algn="l" fontAlgn="ctr">
                        <a:buFont typeface="Arial" panose="020B0604020202020204" pitchFamily="34" charset="0"/>
                        <a:buNone/>
                      </a:pPr>
                      <a:r>
                        <a:rPr lang="en-US" sz="1400" b="0" i="0" u="none" strike="noStrike" dirty="0">
                          <a:effectLst/>
                          <a:latin typeface="Calibri" panose="020F0502020204030204" pitchFamily="34" charset="0"/>
                        </a:rPr>
                        <a:t>Age 60 with at least 10 years of service</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2108579382"/>
                  </a:ext>
                </a:extLst>
              </a:tr>
              <a:tr h="80659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400" b="0" i="0" u="none" strike="noStrike" dirty="0">
                          <a:effectLst/>
                          <a:latin typeface="Calibri" panose="020F0502020204030204" pitchFamily="34" charset="0"/>
                        </a:rPr>
                        <a:t>RetirementPlus Benefit</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Retirement Age</a:t>
                      </a:r>
                      <a:endParaRPr lang="en-US" sz="1400" b="0" i="0" u="none" strike="noStrike" dirty="0">
                        <a:solidFill>
                          <a:srgbClr val="231F20"/>
                        </a:solidFill>
                        <a:effectLst/>
                        <a:latin typeface="Calibri" panose="020F0502020204030204" pitchFamily="34" charset="0"/>
                      </a:endParaRPr>
                    </a:p>
                  </a:txBody>
                  <a:tcPr marL="45720" marR="45720" anchor="ctr">
                    <a:lnB w="19050" cap="flat" cmpd="sng" algn="ctr">
                      <a:solidFill>
                        <a:schemeClr val="tx1"/>
                      </a:solidFill>
                      <a:prstDash val="solid"/>
                      <a:round/>
                      <a:headEnd type="none" w="med" len="med"/>
                      <a:tailEnd type="none" w="med" len="med"/>
                    </a:lnB>
                    <a:solidFill>
                      <a:schemeClr val="accent3"/>
                    </a:solidFill>
                  </a:tcPr>
                </a:tc>
                <a:tc gridSpan="2">
                  <a:txBody>
                    <a:bodyPr/>
                    <a:lstStyle/>
                    <a:p>
                      <a:pPr marL="0" indent="0" algn="ctr" fontAlgn="ctr">
                        <a:buFont typeface="Arial" panose="020B0604020202020204" pitchFamily="34" charset="0"/>
                        <a:buNone/>
                      </a:pPr>
                      <a:r>
                        <a:rPr lang="en-US" sz="1400" b="0" i="0" u="none" strike="noStrike" dirty="0">
                          <a:effectLst/>
                          <a:latin typeface="Calibri" panose="020F0502020204030204" pitchFamily="34" charset="0"/>
                        </a:rPr>
                        <a:t>Any age and at least 30 years of creditable service, including 20 years of service with MTRS or Boston Retirement System as a “teacher”</a:t>
                      </a:r>
                      <a:endParaRPr lang="en-US" sz="1400" b="0" i="0" u="none" strike="noStrike" dirty="0">
                        <a:solidFill>
                          <a:schemeClr val="accent2"/>
                        </a:solidFill>
                        <a:effectLst/>
                        <a:latin typeface="Calibri" panose="020F0502020204030204" pitchFamily="34" charset="0"/>
                      </a:endParaRPr>
                    </a:p>
                  </a:txBody>
                  <a:tcPr marL="45720" marR="45720" anchor="ctr">
                    <a:lnB w="19050" cap="flat" cmpd="sng" algn="ctr">
                      <a:solidFill>
                        <a:schemeClr val="tx1"/>
                      </a:solidFill>
                      <a:prstDash val="solid"/>
                      <a:round/>
                      <a:headEnd type="none" w="med" len="med"/>
                      <a:tailEnd type="none" w="med" len="med"/>
                    </a:lnB>
                    <a:noFill/>
                  </a:tcPr>
                </a:tc>
                <a:tc hMerge="1">
                  <a:txBody>
                    <a:bodyPr/>
                    <a:lstStyle/>
                    <a:p>
                      <a:pPr marL="171450" indent="-171450" algn="l" fontAlgn="ctr">
                        <a:buFont typeface="Arial" panose="020B0604020202020204" pitchFamily="34" charset="0"/>
                        <a:buChar char="•"/>
                      </a:pPr>
                      <a:endParaRPr lang="en-US" sz="1200" b="0" i="0" u="none" strike="noStrike" dirty="0">
                        <a:solidFill>
                          <a:srgbClr val="231F20"/>
                        </a:solidFill>
                        <a:effectLst/>
                        <a:latin typeface="+mn-lt"/>
                      </a:endParaRPr>
                    </a:p>
                  </a:txBody>
                  <a:tcPr marL="45720" marR="45720"/>
                </a:tc>
                <a:extLst>
                  <a:ext uri="{0D108BD9-81ED-4DB2-BD59-A6C34878D82A}">
                    <a16:rowId xmlns:a16="http://schemas.microsoft.com/office/drawing/2014/main" val="1946040510"/>
                  </a:ext>
                </a:extLst>
              </a:tr>
            </a:tbl>
          </a:graphicData>
        </a:graphic>
      </p:graphicFrame>
      <p:sp>
        <p:nvSpPr>
          <p:cNvPr id="13" name="Rectangle 12"/>
          <p:cNvSpPr/>
          <p:nvPr/>
        </p:nvSpPr>
        <p:spPr>
          <a:xfrm>
            <a:off x="522665" y="5111418"/>
            <a:ext cx="6515515" cy="246221"/>
          </a:xfrm>
          <a:prstGeom prst="rect">
            <a:avLst/>
          </a:prstGeom>
        </p:spPr>
        <p:txBody>
          <a:bodyPr wrap="square">
            <a:spAutoFit/>
          </a:bodyPr>
          <a:lstStyle/>
          <a:p>
            <a:pPr fontAlgn="ctr"/>
            <a:r>
              <a:rPr lang="en-US" sz="1000" dirty="0">
                <a:solidFill>
                  <a:schemeClr val="bg2">
                    <a:lumMod val="50000"/>
                  </a:schemeClr>
                </a:solidFill>
                <a:latin typeface="Calibri" panose="020F0502020204030204" pitchFamily="34" charset="0"/>
              </a:rPr>
              <a:t>*Pre-1978 members are eligible to retire upon reaching age 55, with no minimum service requirement.</a:t>
            </a:r>
          </a:p>
        </p:txBody>
      </p:sp>
      <p:sp>
        <p:nvSpPr>
          <p:cNvPr id="18" name="Title 1">
            <a:extLst>
              <a:ext uri="{FF2B5EF4-FFF2-40B4-BE49-F238E27FC236}">
                <a16:creationId xmlns:a16="http://schemas.microsoft.com/office/drawing/2014/main" id="{B92EF4CA-35F5-3A93-F5A1-291EAFA051CA}"/>
              </a:ext>
            </a:extLst>
          </p:cNvPr>
          <p:cNvSpPr>
            <a:spLocks noGrp="1"/>
          </p:cNvSpPr>
          <p:nvPr>
            <p:ph type="title"/>
          </p:nvPr>
        </p:nvSpPr>
        <p:spPr>
          <a:xfrm>
            <a:off x="450363" y="458964"/>
            <a:ext cx="10709835" cy="855802"/>
          </a:xfrm>
        </p:spPr>
        <p:txBody>
          <a:bodyPr/>
          <a:lstStyle/>
          <a:p>
            <a:r>
              <a:rPr lang="en-US" dirty="0"/>
              <a:t>MTRS Pension</a:t>
            </a:r>
          </a:p>
        </p:txBody>
      </p:sp>
    </p:spTree>
    <p:extLst>
      <p:ext uri="{BB962C8B-B14F-4D97-AF65-F5344CB8AC3E}">
        <p14:creationId xmlns:p14="http://schemas.microsoft.com/office/powerpoint/2010/main" val="1680827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sp>
        <p:nvSpPr>
          <p:cNvPr id="8" name="TextBox 7"/>
          <p:cNvSpPr txBox="1"/>
          <p:nvPr/>
        </p:nvSpPr>
        <p:spPr>
          <a:xfrm>
            <a:off x="5356834" y="5491086"/>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91838" y="1463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err="1">
                <a:solidFill>
                  <a:schemeClr val="accent3"/>
                </a:solidFill>
                <a:latin typeface="Calibri" panose="020F0502020204030204" pitchFamily="34" charset="0"/>
                <a:cs typeface="Calibri" panose="020F0502020204030204" pitchFamily="34" charset="0"/>
              </a:rPr>
              <a:t>RetirementPlus</a:t>
            </a:r>
            <a:r>
              <a:rPr lang="en-US" dirty="0">
                <a:solidFill>
                  <a:schemeClr val="accent3"/>
                </a:solidFill>
                <a:latin typeface="Calibri" panose="020F0502020204030204" pitchFamily="34" charset="0"/>
                <a:cs typeface="Calibri" panose="020F0502020204030204" pitchFamily="34" charset="0"/>
              </a:rPr>
              <a:t> — Enhanced Benefits</a:t>
            </a:r>
          </a:p>
        </p:txBody>
      </p:sp>
      <p:graphicFrame>
        <p:nvGraphicFramePr>
          <p:cNvPr id="10" name="Table 9"/>
          <p:cNvGraphicFramePr>
            <a:graphicFrameLocks noGrp="1"/>
          </p:cNvGraphicFramePr>
          <p:nvPr>
            <p:extLst>
              <p:ext uri="{D42A27DB-BD31-4B8C-83A1-F6EECF244321}">
                <p14:modId xmlns:p14="http://schemas.microsoft.com/office/powerpoint/2010/main" val="145577104"/>
              </p:ext>
            </p:extLst>
          </p:nvPr>
        </p:nvGraphicFramePr>
        <p:xfrm>
          <a:off x="593729" y="1925518"/>
          <a:ext cx="4495800" cy="3870960"/>
        </p:xfrm>
        <a:graphic>
          <a:graphicData uri="http://schemas.openxmlformats.org/drawingml/2006/table">
            <a:tbl>
              <a:tblPr firstRow="1" firstCol="1" bandRow="1">
                <a:tableStyleId>{073A0DAA-6AF3-43AB-8588-CEC1D06C72B9}</a:tableStyleId>
              </a:tblPr>
              <a:tblGrid>
                <a:gridCol w="1498600">
                  <a:extLst>
                    <a:ext uri="{9D8B030D-6E8A-4147-A177-3AD203B41FA5}">
                      <a16:colId xmlns:a16="http://schemas.microsoft.com/office/drawing/2014/main" val="857087104"/>
                    </a:ext>
                  </a:extLst>
                </a:gridCol>
                <a:gridCol w="1498600">
                  <a:extLst>
                    <a:ext uri="{9D8B030D-6E8A-4147-A177-3AD203B41FA5}">
                      <a16:colId xmlns:a16="http://schemas.microsoft.com/office/drawing/2014/main" val="2575129834"/>
                    </a:ext>
                  </a:extLst>
                </a:gridCol>
                <a:gridCol w="1498600">
                  <a:extLst>
                    <a:ext uri="{9D8B030D-6E8A-4147-A177-3AD203B41FA5}">
                      <a16:colId xmlns:a16="http://schemas.microsoft.com/office/drawing/2014/main" val="3613703257"/>
                    </a:ext>
                  </a:extLst>
                </a:gridCol>
              </a:tblGrid>
              <a:tr h="457200">
                <a:tc>
                  <a:txBody>
                    <a:bodyPr/>
                    <a:lstStyle/>
                    <a:p>
                      <a:pPr marL="0" indent="0" algn="ctr" fontAlgn="t"/>
                      <a:r>
                        <a:rPr lang="en-US" sz="1400" b="0" i="0" u="none" strike="noStrike" dirty="0">
                          <a:effectLst/>
                          <a:latin typeface="Calibri" panose="020F0502020204030204" pitchFamily="34" charset="0"/>
                        </a:rPr>
                        <a:t>Years of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service</a:t>
                      </a:r>
                      <a:endParaRPr lang="en-US" sz="1400" b="0" i="0" u="none" strike="noStrike" dirty="0">
                        <a:solidFill>
                          <a:srgbClr val="000000"/>
                        </a:solidFill>
                        <a:effectLst/>
                        <a:latin typeface="Calibri" panose="020F0502020204030204" pitchFamily="34" charset="0"/>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t"/>
                      <a:r>
                        <a:rPr lang="en-US" sz="1400" b="0" i="0" u="none" strike="noStrike" dirty="0">
                          <a:effectLst/>
                          <a:latin typeface="Calibri" panose="020F0502020204030204" pitchFamily="34" charset="0"/>
                        </a:rPr>
                        <a:t>Tier 1</a:t>
                      </a:r>
                      <a:endParaRPr lang="en-US" sz="1400" b="0" i="0" u="none" strike="noStrike" dirty="0">
                        <a:solidFill>
                          <a:srgbClr val="00000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t"/>
                      <a:r>
                        <a:rPr lang="en-US" sz="1400" b="0" i="0" u="none" strike="noStrike" dirty="0">
                          <a:effectLst/>
                          <a:latin typeface="Calibri" panose="020F0502020204030204" pitchFamily="34" charset="0"/>
                        </a:rPr>
                        <a:t>Tier 2</a:t>
                      </a:r>
                      <a:endParaRPr lang="en-US" sz="1400" b="0" i="0" u="none" strike="noStrike" dirty="0">
                        <a:solidFill>
                          <a:srgbClr val="00000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39774271"/>
                  </a:ext>
                </a:extLst>
              </a:tr>
              <a:tr h="171450">
                <a:tc>
                  <a:txBody>
                    <a:bodyPr/>
                    <a:lstStyle/>
                    <a:p>
                      <a:pPr marL="0" indent="0" algn="ctr" fontAlgn="t"/>
                      <a:r>
                        <a:rPr lang="en-US" sz="1400" b="0" i="0" u="none" strike="noStrike" dirty="0">
                          <a:effectLst/>
                          <a:latin typeface="Calibri" panose="020F0502020204030204" pitchFamily="34" charset="0"/>
                        </a:rPr>
                        <a:t>30</a:t>
                      </a:r>
                      <a:endParaRPr lang="en-US" sz="1400" b="0" i="0" u="none" strike="noStrike" dirty="0">
                        <a:solidFill>
                          <a:srgbClr val="231F20"/>
                        </a:solidFill>
                        <a:effectLst/>
                        <a:latin typeface="Calibri" panose="020F0502020204030204" pitchFamily="34" charset="0"/>
                      </a:endParaRPr>
                    </a:p>
                  </a:txBody>
                  <a:tcPr marL="45720" marR="45720" anchor="ctr">
                    <a:lnT w="38100" cmpd="sng">
                      <a:noFill/>
                    </a:lnT>
                    <a:solidFill>
                      <a:schemeClr val="accent3"/>
                    </a:solidFill>
                  </a:tcPr>
                </a:tc>
                <a:tc>
                  <a:txBody>
                    <a:bodyPr/>
                    <a:lstStyle/>
                    <a:p>
                      <a:pPr algn="ctr" fontAlgn="t"/>
                      <a:r>
                        <a:rPr lang="en-US" sz="1400" b="0" i="0" u="none" strike="noStrike" dirty="0">
                          <a:effectLst/>
                          <a:latin typeface="Calibri" panose="020F0502020204030204" pitchFamily="34" charset="0"/>
                        </a:rPr>
                        <a:t>12%</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lnT w="38100" cmpd="sng">
                      <a:noFill/>
                    </a:lnT>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14%</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T w="38100" cmpd="sng">
                      <a:noFill/>
                    </a:lnT>
                    <a:solidFill>
                      <a:schemeClr val="accent3">
                        <a:lumMod val="20000"/>
                        <a:lumOff val="80000"/>
                      </a:schemeClr>
                    </a:solidFill>
                  </a:tcPr>
                </a:tc>
                <a:extLst>
                  <a:ext uri="{0D108BD9-81ED-4DB2-BD59-A6C34878D82A}">
                    <a16:rowId xmlns:a16="http://schemas.microsoft.com/office/drawing/2014/main" val="932177121"/>
                  </a:ext>
                </a:extLst>
              </a:tr>
              <a:tr h="175260">
                <a:tc>
                  <a:txBody>
                    <a:bodyPr/>
                    <a:lstStyle/>
                    <a:p>
                      <a:pPr algn="ctr" fontAlgn="t"/>
                      <a:r>
                        <a:rPr lang="en-US" sz="1400" b="0" i="0" u="none" strike="noStrike" dirty="0">
                          <a:effectLst/>
                          <a:latin typeface="Calibri" panose="020F0502020204030204" pitchFamily="34" charset="0"/>
                        </a:rPr>
                        <a:t>31</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14%</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effectLst/>
                          <a:latin typeface="Calibri" panose="020F0502020204030204" pitchFamily="34" charset="0"/>
                        </a:rPr>
                        <a:t>16%</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3655396530"/>
                  </a:ext>
                </a:extLst>
              </a:tr>
              <a:tr h="175260">
                <a:tc>
                  <a:txBody>
                    <a:bodyPr/>
                    <a:lstStyle/>
                    <a:p>
                      <a:pPr algn="ctr" fontAlgn="t"/>
                      <a:r>
                        <a:rPr lang="en-US" sz="1400" b="0" i="0" u="none" strike="noStrike" dirty="0">
                          <a:effectLst/>
                          <a:latin typeface="Calibri" panose="020F0502020204030204" pitchFamily="34" charset="0"/>
                        </a:rPr>
                        <a:t>32</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16%</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18%</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2699007235"/>
                  </a:ext>
                </a:extLst>
              </a:tr>
              <a:tr h="175260">
                <a:tc>
                  <a:txBody>
                    <a:bodyPr/>
                    <a:lstStyle/>
                    <a:p>
                      <a:pPr algn="ctr" fontAlgn="t"/>
                      <a:r>
                        <a:rPr lang="en-US" sz="1400" b="0" i="0" u="none" strike="noStrike" dirty="0">
                          <a:effectLst/>
                          <a:latin typeface="Calibri" panose="020F0502020204030204" pitchFamily="34" charset="0"/>
                        </a:rPr>
                        <a:t>33</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18%</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effectLst/>
                          <a:latin typeface="Calibri" panose="020F0502020204030204" pitchFamily="34" charset="0"/>
                        </a:rPr>
                        <a:t>20%</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627613222"/>
                  </a:ext>
                </a:extLst>
              </a:tr>
              <a:tr h="175260">
                <a:tc>
                  <a:txBody>
                    <a:bodyPr/>
                    <a:lstStyle/>
                    <a:p>
                      <a:pPr algn="ctr" fontAlgn="t"/>
                      <a:r>
                        <a:rPr lang="en-US" sz="1400" b="0" i="0" u="none" strike="noStrike" dirty="0">
                          <a:effectLst/>
                          <a:latin typeface="Calibri" panose="020F0502020204030204" pitchFamily="34" charset="0"/>
                        </a:rPr>
                        <a:t>34</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20%</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22%</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3329806962"/>
                  </a:ext>
                </a:extLst>
              </a:tr>
              <a:tr h="175260">
                <a:tc>
                  <a:txBody>
                    <a:bodyPr/>
                    <a:lstStyle/>
                    <a:p>
                      <a:pPr algn="ctr" fontAlgn="t"/>
                      <a:r>
                        <a:rPr lang="en-US" sz="1400" b="0" i="0" u="none" strike="noStrike" dirty="0">
                          <a:effectLst/>
                          <a:latin typeface="Calibri" panose="020F0502020204030204" pitchFamily="34" charset="0"/>
                        </a:rPr>
                        <a:t>35</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22%</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effectLst/>
                          <a:latin typeface="Calibri" panose="020F0502020204030204" pitchFamily="34" charset="0"/>
                        </a:rPr>
                        <a:t>24%</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2747480206"/>
                  </a:ext>
                </a:extLst>
              </a:tr>
              <a:tr h="175260">
                <a:tc>
                  <a:txBody>
                    <a:bodyPr/>
                    <a:lstStyle/>
                    <a:p>
                      <a:pPr algn="ctr" fontAlgn="t"/>
                      <a:r>
                        <a:rPr lang="en-US" sz="1400" b="0" i="0" u="none" strike="noStrike" dirty="0">
                          <a:effectLst/>
                          <a:latin typeface="Calibri" panose="020F0502020204030204" pitchFamily="34" charset="0"/>
                        </a:rPr>
                        <a:t>36</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24%</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26%</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2716719085"/>
                  </a:ext>
                </a:extLst>
              </a:tr>
              <a:tr h="175260">
                <a:tc>
                  <a:txBody>
                    <a:bodyPr/>
                    <a:lstStyle/>
                    <a:p>
                      <a:pPr algn="ctr" fontAlgn="t"/>
                      <a:r>
                        <a:rPr lang="en-US" sz="1400" b="0" i="0" u="none" strike="noStrike" dirty="0">
                          <a:effectLst/>
                          <a:latin typeface="Calibri" panose="020F0502020204030204" pitchFamily="34" charset="0"/>
                        </a:rPr>
                        <a:t>37</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26%</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effectLst/>
                          <a:latin typeface="Calibri" panose="020F0502020204030204" pitchFamily="34" charset="0"/>
                        </a:rPr>
                        <a:t>28%</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605311622"/>
                  </a:ext>
                </a:extLst>
              </a:tr>
              <a:tr h="175260">
                <a:tc>
                  <a:txBody>
                    <a:bodyPr/>
                    <a:lstStyle/>
                    <a:p>
                      <a:pPr algn="ctr" fontAlgn="t"/>
                      <a:r>
                        <a:rPr lang="en-US" sz="1400" b="0" i="0" u="none" strike="noStrike" dirty="0">
                          <a:effectLst/>
                          <a:latin typeface="Calibri" panose="020F0502020204030204" pitchFamily="34" charset="0"/>
                        </a:rPr>
                        <a:t>38</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28%</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30%</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854839939"/>
                  </a:ext>
                </a:extLst>
              </a:tr>
              <a:tr h="175260">
                <a:tc>
                  <a:txBody>
                    <a:bodyPr/>
                    <a:lstStyle/>
                    <a:p>
                      <a:pPr algn="ctr" fontAlgn="t"/>
                      <a:r>
                        <a:rPr lang="en-US" sz="1400" b="0" i="0" u="none" strike="noStrike" dirty="0">
                          <a:effectLst/>
                          <a:latin typeface="Calibri" panose="020F0502020204030204" pitchFamily="34" charset="0"/>
                        </a:rPr>
                        <a:t>39</a:t>
                      </a:r>
                      <a:endParaRPr lang="en-US" sz="1400" b="0" i="0" u="none" strike="noStrike" dirty="0">
                        <a:solidFill>
                          <a:srgbClr val="231F20"/>
                        </a:solidFill>
                        <a:effectLst/>
                        <a:latin typeface="Calibri" panose="020F0502020204030204" pitchFamily="34" charset="0"/>
                      </a:endParaRPr>
                    </a:p>
                  </a:txBody>
                  <a:tcPr marL="45720" marR="45720" anchor="ctr">
                    <a:solidFill>
                      <a:schemeClr val="accent3"/>
                    </a:solidFill>
                  </a:tcPr>
                </a:tc>
                <a:tc>
                  <a:txBody>
                    <a:bodyPr/>
                    <a:lstStyle/>
                    <a:p>
                      <a:pPr algn="ctr" fontAlgn="t"/>
                      <a:r>
                        <a:rPr lang="en-US" sz="1400" b="0" i="0" u="none" strike="noStrike" dirty="0">
                          <a:effectLst/>
                          <a:latin typeface="Calibri" panose="020F0502020204030204" pitchFamily="34" charset="0"/>
                        </a:rPr>
                        <a:t>30%</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effectLst/>
                          <a:latin typeface="Calibri" panose="020F0502020204030204" pitchFamily="34" charset="0"/>
                        </a:rPr>
                        <a:t>32%</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491801708"/>
                  </a:ext>
                </a:extLst>
              </a:tr>
              <a:tr h="138193">
                <a:tc>
                  <a:txBody>
                    <a:bodyPr/>
                    <a:lstStyle/>
                    <a:p>
                      <a:pPr algn="ctr" fontAlgn="t"/>
                      <a:r>
                        <a:rPr lang="en-US" sz="1400" b="0" i="0" u="none" strike="noStrike" dirty="0">
                          <a:effectLst/>
                          <a:latin typeface="Calibri" panose="020F0502020204030204" pitchFamily="34" charset="0"/>
                        </a:rPr>
                        <a:t>40</a:t>
                      </a:r>
                      <a:endParaRPr lang="en-US" sz="1400" b="0" i="0" u="none" strike="noStrike" dirty="0">
                        <a:solidFill>
                          <a:srgbClr val="231F20"/>
                        </a:solidFill>
                        <a:effectLst/>
                        <a:latin typeface="Calibri" panose="020F0502020204030204" pitchFamily="34" charset="0"/>
                      </a:endParaRPr>
                    </a:p>
                  </a:txBody>
                  <a:tcPr marL="45720" marR="45720" anchor="ctr">
                    <a:lnB w="19050" cap="flat" cmpd="sng" algn="ctr">
                      <a:solidFill>
                        <a:schemeClr val="tx1"/>
                      </a:solidFill>
                      <a:prstDash val="solid"/>
                      <a:round/>
                      <a:headEnd type="none" w="med" len="med"/>
                      <a:tailEnd type="none" w="med" len="med"/>
                    </a:lnB>
                    <a:solidFill>
                      <a:schemeClr val="accent3"/>
                    </a:solidFill>
                  </a:tcPr>
                </a:tc>
                <a:tc>
                  <a:txBody>
                    <a:bodyPr/>
                    <a:lstStyle/>
                    <a:p>
                      <a:pPr algn="ctr" fontAlgn="t"/>
                      <a:r>
                        <a:rPr lang="en-US" sz="1400" b="0" i="0" u="none" strike="noStrike" dirty="0">
                          <a:effectLst/>
                          <a:latin typeface="Calibri" panose="020F0502020204030204" pitchFamily="34" charset="0"/>
                        </a:rPr>
                        <a:t>32%</a:t>
                      </a:r>
                      <a:endParaRPr lang="en-US" sz="1400" b="0" i="0" u="none" strike="noStrike" dirty="0">
                        <a:solidFill>
                          <a:srgbClr val="231F20"/>
                        </a:solidFill>
                        <a:effectLst/>
                        <a:latin typeface="Calibri" panose="020F0502020204030204" pitchFamily="34" charset="0"/>
                      </a:endParaRPr>
                    </a:p>
                  </a:txBody>
                  <a:tcPr marL="45720" marR="45720" anchor="ctr">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t"/>
                      <a:r>
                        <a:rPr lang="en-US" sz="1400" b="0" i="0" u="none" strike="noStrike" dirty="0">
                          <a:effectLst/>
                          <a:latin typeface="Calibri" panose="020F0502020204030204" pitchFamily="34" charset="0"/>
                        </a:rPr>
                        <a:t>34%</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641991435"/>
                  </a:ext>
                </a:extLst>
              </a:tr>
            </a:tbl>
          </a:graphicData>
        </a:graphic>
      </p:graphicFrame>
      <p:sp>
        <p:nvSpPr>
          <p:cNvPr id="13" name="Title 1">
            <a:extLst>
              <a:ext uri="{FF2B5EF4-FFF2-40B4-BE49-F238E27FC236}">
                <a16:creationId xmlns:a16="http://schemas.microsoft.com/office/drawing/2014/main" id="{E8B06E90-27E7-A5E0-B245-9F22091CF4BC}"/>
              </a:ext>
            </a:extLst>
          </p:cNvPr>
          <p:cNvSpPr>
            <a:spLocks noGrp="1"/>
          </p:cNvSpPr>
          <p:nvPr>
            <p:ph type="title"/>
          </p:nvPr>
        </p:nvSpPr>
        <p:spPr>
          <a:xfrm>
            <a:off x="454735" y="458964"/>
            <a:ext cx="10727765" cy="855802"/>
          </a:xfrm>
        </p:spPr>
        <p:txBody>
          <a:bodyPr>
            <a:normAutofit/>
          </a:bodyPr>
          <a:lstStyle/>
          <a:p>
            <a:r>
              <a:rPr lang="en-US" dirty="0"/>
              <a:t>MTRS Pension</a:t>
            </a:r>
          </a:p>
        </p:txBody>
      </p:sp>
    </p:spTree>
    <p:extLst>
      <p:ext uri="{BB962C8B-B14F-4D97-AF65-F5344CB8AC3E}">
        <p14:creationId xmlns:p14="http://schemas.microsoft.com/office/powerpoint/2010/main" val="442809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11</a:t>
            </a:fld>
            <a:endParaRPr lang="en-US" dirty="0"/>
          </a:p>
        </p:txBody>
      </p:sp>
      <p:sp>
        <p:nvSpPr>
          <p:cNvPr id="8" name="TextBox 7"/>
          <p:cNvSpPr txBox="1"/>
          <p:nvPr/>
        </p:nvSpPr>
        <p:spPr>
          <a:xfrm>
            <a:off x="378979" y="5580733"/>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72665" y="1476696"/>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Benefit Factors</a:t>
            </a:r>
          </a:p>
        </p:txBody>
      </p:sp>
      <p:graphicFrame>
        <p:nvGraphicFramePr>
          <p:cNvPr id="12" name="Table 11"/>
          <p:cNvGraphicFramePr>
            <a:graphicFrameLocks noGrp="1"/>
          </p:cNvGraphicFramePr>
          <p:nvPr>
            <p:extLst>
              <p:ext uri="{D42A27DB-BD31-4B8C-83A1-F6EECF244321}">
                <p14:modId xmlns:p14="http://schemas.microsoft.com/office/powerpoint/2010/main" val="4022357904"/>
              </p:ext>
            </p:extLst>
          </p:nvPr>
        </p:nvGraphicFramePr>
        <p:xfrm>
          <a:off x="541526" y="2057400"/>
          <a:ext cx="8587266" cy="2743200"/>
        </p:xfrm>
        <a:graphic>
          <a:graphicData uri="http://schemas.openxmlformats.org/drawingml/2006/table">
            <a:tbl>
              <a:tblPr firstRow="1" firstCol="1" bandRow="1">
                <a:tableStyleId>{073A0DAA-6AF3-43AB-8588-CEC1D06C72B9}</a:tableStyleId>
              </a:tblPr>
              <a:tblGrid>
                <a:gridCol w="2862422">
                  <a:extLst>
                    <a:ext uri="{9D8B030D-6E8A-4147-A177-3AD203B41FA5}">
                      <a16:colId xmlns:a16="http://schemas.microsoft.com/office/drawing/2014/main" val="2723820409"/>
                    </a:ext>
                  </a:extLst>
                </a:gridCol>
                <a:gridCol w="2862422">
                  <a:extLst>
                    <a:ext uri="{9D8B030D-6E8A-4147-A177-3AD203B41FA5}">
                      <a16:colId xmlns:a16="http://schemas.microsoft.com/office/drawing/2014/main" val="2585523101"/>
                    </a:ext>
                  </a:extLst>
                </a:gridCol>
                <a:gridCol w="2862422">
                  <a:extLst>
                    <a:ext uri="{9D8B030D-6E8A-4147-A177-3AD203B41FA5}">
                      <a16:colId xmlns:a16="http://schemas.microsoft.com/office/drawing/2014/main" val="581144997"/>
                    </a:ext>
                  </a:extLst>
                </a:gridCol>
              </a:tblGrid>
              <a:tr h="640080">
                <a:tc>
                  <a:txBody>
                    <a:bodyPr/>
                    <a:lstStyle/>
                    <a:p>
                      <a:pPr algn="ctr" fontAlgn="ctr"/>
                      <a:r>
                        <a:rPr lang="en-US" sz="1400" b="0" i="0" u="none" strike="noStrike" dirty="0">
                          <a:effectLst/>
                          <a:latin typeface="Calibri" panose="020F0502020204030204" pitchFamily="34" charset="0"/>
                        </a:rPr>
                        <a:t> </a:t>
                      </a:r>
                      <a:endParaRPr lang="en-US" sz="1400" b="0" i="0" u="none" strike="noStrike" dirty="0">
                        <a:solidFill>
                          <a:srgbClr val="231F20"/>
                        </a:solidFill>
                        <a:effectLst/>
                        <a:latin typeface="Calibri" panose="020F0502020204030204" pitchFamily="34" charset="0"/>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ctr"/>
                      <a:r>
                        <a:rPr lang="en-US" sz="1400" b="0" i="0" u="none" strike="noStrike" dirty="0">
                          <a:effectLst/>
                          <a:latin typeface="Calibri" panose="020F0502020204030204" pitchFamily="34" charset="0"/>
                        </a:rPr>
                        <a:t>Membership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Tier 1</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fontAlgn="ctr"/>
                      <a:r>
                        <a:rPr lang="en-US" sz="1400" b="0" i="0" u="none" strike="noStrike" dirty="0">
                          <a:effectLst/>
                          <a:latin typeface="Calibri" panose="020F0502020204030204" pitchFamily="34" charset="0"/>
                        </a:rPr>
                        <a:t>Membership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Tier 2</a:t>
                      </a:r>
                      <a:endParaRPr lang="en-US" sz="1400" b="0" i="0" u="none" strike="noStrike" dirty="0">
                        <a:solidFill>
                          <a:srgbClr val="231F20"/>
                        </a:solidFill>
                        <a:effectLst/>
                        <a:latin typeface="Calibri" panose="020F0502020204030204" pitchFamily="34" charset="0"/>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917669284"/>
                  </a:ext>
                </a:extLst>
              </a:tr>
              <a:tr h="640080">
                <a:tc>
                  <a:txBody>
                    <a:bodyPr/>
                    <a:lstStyle/>
                    <a:p>
                      <a:pPr algn="l" fontAlgn="ctr"/>
                      <a:r>
                        <a:rPr lang="en-US" sz="1400" b="0" i="0" u="none" strike="noStrike" dirty="0">
                          <a:effectLst/>
                          <a:latin typeface="Calibri" panose="020F0502020204030204" pitchFamily="34" charset="0"/>
                        </a:rPr>
                        <a:t>Maximum</a:t>
                      </a:r>
                      <a:r>
                        <a:rPr lang="en-US" sz="1400" u="none" strike="noStrike" baseline="0" dirty="0">
                          <a:effectLst/>
                        </a:rPr>
                        <a:t> Age Factor</a:t>
                      </a:r>
                      <a:endParaRPr lang="en-US" sz="1400" b="0" i="0" u="none" strike="noStrike" dirty="0">
                        <a:solidFill>
                          <a:schemeClr val="bg1"/>
                        </a:solidFill>
                        <a:effectLst/>
                        <a:latin typeface="Calibri" panose="020F0502020204030204" pitchFamily="34" charset="0"/>
                      </a:endParaRPr>
                    </a:p>
                  </a:txBody>
                  <a:tcPr marL="45720" marR="45720">
                    <a:lnT w="38100" cmpd="sng">
                      <a:noFill/>
                    </a:lnT>
                    <a:solidFill>
                      <a:schemeClr val="accent3"/>
                    </a:solidFill>
                  </a:tcPr>
                </a:tc>
                <a:tc>
                  <a:txBody>
                    <a:bodyPr/>
                    <a:lstStyle/>
                    <a:p>
                      <a:pPr algn="l" fontAlgn="ctr"/>
                      <a:r>
                        <a:rPr lang="en-US" sz="1400" b="0" i="0" u="none" strike="noStrike" dirty="0">
                          <a:effectLst/>
                          <a:latin typeface="Calibri" panose="020F0502020204030204" pitchFamily="34" charset="0"/>
                        </a:rPr>
                        <a:t>Maximum factor of 0.025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at age 65</a:t>
                      </a:r>
                      <a:endParaRPr lang="en-US" sz="1400" b="0" i="0" u="none" strike="noStrike" dirty="0">
                        <a:solidFill>
                          <a:schemeClr val="accent2"/>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lnT w="38100" cmpd="sng">
                      <a:noFill/>
                    </a:lnT>
                    <a:noFill/>
                  </a:tcPr>
                </a:tc>
                <a:tc>
                  <a:txBody>
                    <a:bodyPr/>
                    <a:lstStyle/>
                    <a:p>
                      <a:pPr algn="l" fontAlgn="ctr"/>
                      <a:r>
                        <a:rPr lang="en-US" sz="1400" b="0" i="0" u="none" strike="noStrike" dirty="0">
                          <a:effectLst/>
                          <a:latin typeface="Calibri" panose="020F0502020204030204" pitchFamily="34" charset="0"/>
                        </a:rPr>
                        <a:t>Maximum factor of 0.025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at age 67</a:t>
                      </a:r>
                      <a:endParaRPr lang="en-US" sz="1400" b="0" i="0" u="none" strike="noStrike" dirty="0">
                        <a:solidFill>
                          <a:schemeClr val="accent2"/>
                        </a:solidFill>
                        <a:effectLst/>
                        <a:latin typeface="Calibri" panose="020F0502020204030204" pitchFamily="34" charset="0"/>
                      </a:endParaRPr>
                    </a:p>
                  </a:txBody>
                  <a:tcPr marL="45720" marR="45720">
                    <a:lnL w="12700" cap="flat" cmpd="sng" algn="ctr">
                      <a:solidFill>
                        <a:schemeClr val="tx1"/>
                      </a:solidFill>
                      <a:prstDash val="solid"/>
                      <a:round/>
                      <a:headEnd type="none" w="med" len="med"/>
                      <a:tailEnd type="none" w="med" len="med"/>
                    </a:lnL>
                    <a:lnT w="38100" cmpd="sng">
                      <a:noFill/>
                    </a:lnT>
                    <a:noFill/>
                  </a:tcPr>
                </a:tc>
                <a:extLst>
                  <a:ext uri="{0D108BD9-81ED-4DB2-BD59-A6C34878D82A}">
                    <a16:rowId xmlns:a16="http://schemas.microsoft.com/office/drawing/2014/main" val="3750717162"/>
                  </a:ext>
                </a:extLst>
              </a:tr>
              <a:tr h="640080">
                <a:tc>
                  <a:txBody>
                    <a:bodyPr/>
                    <a:lstStyle/>
                    <a:p>
                      <a:pPr algn="l" fontAlgn="ctr"/>
                      <a:r>
                        <a:rPr lang="en-US" sz="1400" b="0" i="0" u="none" strike="noStrike" dirty="0">
                          <a:effectLst/>
                          <a:latin typeface="Calibri" panose="020F0502020204030204" pitchFamily="34" charset="0"/>
                        </a:rPr>
                        <a:t>Years of Creditable Service</a:t>
                      </a:r>
                      <a:endParaRPr lang="en-US" sz="1400" b="0" i="0" u="none" strike="noStrike" dirty="0">
                        <a:solidFill>
                          <a:srgbClr val="231F20"/>
                        </a:solidFill>
                        <a:effectLst/>
                        <a:latin typeface="Calibri" panose="020F0502020204030204" pitchFamily="34" charset="0"/>
                      </a:endParaRPr>
                    </a:p>
                  </a:txBody>
                  <a:tcPr marL="45720" marR="45720">
                    <a:solidFill>
                      <a:schemeClr val="accent3"/>
                    </a:solidFill>
                  </a:tcPr>
                </a:tc>
                <a:tc>
                  <a:txBody>
                    <a:bodyPr/>
                    <a:lstStyle/>
                    <a:p>
                      <a:pPr marL="171450" indent="-171450" algn="l" fontAlgn="ctr">
                        <a:buFont typeface="Arial" panose="020B0604020202020204" pitchFamily="34" charset="0"/>
                        <a:buChar char="•"/>
                      </a:pPr>
                      <a:r>
                        <a:rPr lang="en-US" sz="1400" b="0" i="0" u="none" strike="noStrike" dirty="0">
                          <a:effectLst/>
                          <a:latin typeface="Calibri" panose="020F0502020204030204" pitchFamily="34" charset="0"/>
                        </a:rPr>
                        <a:t>Any age</a:t>
                      </a:r>
                      <a:r>
                        <a:rPr lang="en-US" sz="1400" u="none" strike="noStrike" baseline="0" dirty="0">
                          <a:effectLst/>
                        </a:rPr>
                        <a:t> and </a:t>
                      </a:r>
                      <a:r>
                        <a:rPr lang="en-US" sz="1400" u="none" strike="noStrike" dirty="0">
                          <a:effectLst/>
                        </a:rPr>
                        <a:t>20 years</a:t>
                      </a:r>
                      <a:r>
                        <a:rPr lang="en-US" sz="1400" u="none" strike="noStrike" baseline="0" dirty="0">
                          <a:effectLst/>
                        </a:rPr>
                        <a:t> of service</a:t>
                      </a:r>
                    </a:p>
                    <a:p>
                      <a:pPr marL="171450" marR="0" lvl="0"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400" u="none" strike="noStrike" dirty="0">
                          <a:effectLst/>
                        </a:rPr>
                        <a:t>Age 55 and 10 years of service</a:t>
                      </a:r>
                    </a:p>
                    <a:p>
                      <a:pPr marL="171450" indent="-171450" algn="l" fontAlgn="ctr">
                        <a:buFont typeface="Arial" panose="020B0604020202020204" pitchFamily="34" charset="0"/>
                        <a:buChar char="•"/>
                      </a:pPr>
                      <a:endParaRPr lang="en-US" sz="1400" b="0" i="0" u="none" strike="noStrike" dirty="0">
                        <a:solidFill>
                          <a:srgbClr val="231F20"/>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indent="0" algn="l" fontAlgn="ctr">
                        <a:buFont typeface="Arial" panose="020B0604020202020204" pitchFamily="34" charset="0"/>
                        <a:buNone/>
                      </a:pPr>
                      <a:r>
                        <a:rPr lang="en-US" sz="1400" b="0" i="0" u="none" strike="noStrike" dirty="0">
                          <a:effectLst/>
                          <a:latin typeface="Calibri" panose="020F0502020204030204" pitchFamily="34" charset="0"/>
                        </a:rPr>
                        <a:t>Age 60 with at least 10 years </a:t>
                      </a:r>
                      <a:br>
                        <a:rPr lang="en-US" sz="1400" b="0" i="0" u="none" strike="noStrike" dirty="0">
                          <a:effectLst/>
                          <a:latin typeface="Calibri" panose="020F0502020204030204" pitchFamily="34" charset="0"/>
                        </a:rPr>
                      </a:br>
                      <a:r>
                        <a:rPr lang="en-US" sz="1400" b="0" i="0" u="none" strike="noStrike" dirty="0">
                          <a:effectLst/>
                          <a:latin typeface="Calibri" panose="020F0502020204030204" pitchFamily="34" charset="0"/>
                        </a:rPr>
                        <a:t>of service</a:t>
                      </a:r>
                      <a:endParaRPr lang="en-US" sz="1400" b="0" i="0" u="none" strike="noStrike" dirty="0">
                        <a:solidFill>
                          <a:srgbClr val="231F20"/>
                        </a:solidFill>
                        <a:effectLst/>
                        <a:latin typeface="Calibri" panose="020F0502020204030204" pitchFamily="34" charset="0"/>
                      </a:endParaRPr>
                    </a:p>
                  </a:txBody>
                  <a:tcPr marL="45720" marR="45720">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2108579382"/>
                  </a:ext>
                </a:extLst>
              </a:tr>
              <a:tr h="640080">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400" b="0" i="0" u="none" strike="noStrike" dirty="0">
                          <a:effectLst/>
                          <a:latin typeface="Calibri" panose="020F0502020204030204" pitchFamily="34" charset="0"/>
                        </a:rPr>
                        <a:t>Final Average Salary</a:t>
                      </a:r>
                    </a:p>
                    <a:p>
                      <a:pPr algn="l" fontAlgn="ctr"/>
                      <a:endParaRPr lang="en-US" sz="1400" b="0" i="0" u="none" strike="noStrike" dirty="0">
                        <a:solidFill>
                          <a:srgbClr val="231F20"/>
                        </a:solidFill>
                        <a:effectLst/>
                        <a:latin typeface="Calibri" panose="020F0502020204030204" pitchFamily="34" charset="0"/>
                      </a:endParaRPr>
                    </a:p>
                  </a:txBody>
                  <a:tcPr marL="45720" marR="45720">
                    <a:lnB w="19050" cap="flat" cmpd="sng" algn="ctr">
                      <a:solidFill>
                        <a:schemeClr val="tx1"/>
                      </a:solidFill>
                      <a:prstDash val="solid"/>
                      <a:round/>
                      <a:headEnd type="none" w="med" len="med"/>
                      <a:tailEnd type="none" w="med" len="med"/>
                    </a:lnB>
                    <a:solidFill>
                      <a:schemeClr val="accent3"/>
                    </a:solidFill>
                  </a:tcPr>
                </a:tc>
                <a:tc>
                  <a:txBody>
                    <a:bodyPr/>
                    <a:lstStyle/>
                    <a:p>
                      <a:pPr marL="0" indent="0" algn="l" fontAlgn="ctr">
                        <a:buFont typeface="Arial" panose="020B0604020202020204" pitchFamily="34" charset="0"/>
                        <a:buNone/>
                      </a:pPr>
                      <a:r>
                        <a:rPr lang="en-US" sz="1400" b="0" i="0" u="none" strike="noStrike" dirty="0">
                          <a:effectLst/>
                          <a:latin typeface="Calibri" panose="020F0502020204030204" pitchFamily="34" charset="0"/>
                        </a:rPr>
                        <a:t>Average of highest three consecutive years’ salaries </a:t>
                      </a:r>
                      <a:endParaRPr lang="en-US" sz="1400" b="0" i="0" u="none" strike="noStrike" dirty="0">
                        <a:solidFill>
                          <a:schemeClr val="accent2"/>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lang="en-US" sz="1400" b="0" i="0" u="none" strike="noStrike" dirty="0">
                          <a:effectLst/>
                          <a:latin typeface="Calibri" panose="020F0502020204030204" pitchFamily="34" charset="0"/>
                        </a:rPr>
                        <a:t>Average of highest five consecutive years’ salaries </a:t>
                      </a:r>
                    </a:p>
                    <a:p>
                      <a:pPr marL="0" indent="0" algn="ctr" fontAlgn="ctr">
                        <a:buFont typeface="Arial" panose="020B0604020202020204" pitchFamily="34" charset="0"/>
                        <a:buNone/>
                      </a:pPr>
                      <a:endParaRPr lang="en-US" sz="1400" b="0" i="0" u="none" strike="noStrike" dirty="0">
                        <a:solidFill>
                          <a:schemeClr val="accent2"/>
                        </a:solidFill>
                        <a:effectLst/>
                        <a:latin typeface="Calibri" panose="020F0502020204030204" pitchFamily="34" charset="0"/>
                      </a:endParaRPr>
                    </a:p>
                  </a:txBody>
                  <a:tcPr marL="45720" marR="45720">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46040510"/>
                  </a:ext>
                </a:extLst>
              </a:tr>
            </a:tbl>
          </a:graphicData>
        </a:graphic>
      </p:graphicFrame>
      <p:sp>
        <p:nvSpPr>
          <p:cNvPr id="11" name="Title 1">
            <a:extLst>
              <a:ext uri="{FF2B5EF4-FFF2-40B4-BE49-F238E27FC236}">
                <a16:creationId xmlns:a16="http://schemas.microsoft.com/office/drawing/2014/main" id="{1E1D3AAE-A686-A0D5-1FEA-149CF2F95CBD}"/>
              </a:ext>
            </a:extLst>
          </p:cNvPr>
          <p:cNvSpPr>
            <a:spLocks noGrp="1"/>
          </p:cNvSpPr>
          <p:nvPr>
            <p:ph type="title"/>
          </p:nvPr>
        </p:nvSpPr>
        <p:spPr>
          <a:xfrm>
            <a:off x="454735" y="458964"/>
            <a:ext cx="10727765" cy="855802"/>
          </a:xfrm>
        </p:spPr>
        <p:txBody>
          <a:bodyPr>
            <a:normAutofit/>
          </a:bodyPr>
          <a:lstStyle/>
          <a:p>
            <a:r>
              <a:rPr lang="en-US" dirty="0"/>
              <a:t>MTRS Pension</a:t>
            </a:r>
          </a:p>
        </p:txBody>
      </p:sp>
    </p:spTree>
    <p:extLst>
      <p:ext uri="{BB962C8B-B14F-4D97-AF65-F5344CB8AC3E}">
        <p14:creationId xmlns:p14="http://schemas.microsoft.com/office/powerpoint/2010/main" val="2724377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sp>
        <p:nvSpPr>
          <p:cNvPr id="8" name="TextBox 7"/>
          <p:cNvSpPr txBox="1"/>
          <p:nvPr/>
        </p:nvSpPr>
        <p:spPr>
          <a:xfrm>
            <a:off x="378979" y="5455226"/>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64691" y="1483574"/>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Benefit Options A, B and C</a:t>
            </a:r>
          </a:p>
        </p:txBody>
      </p:sp>
      <p:graphicFrame>
        <p:nvGraphicFramePr>
          <p:cNvPr id="14" name="Table 13"/>
          <p:cNvGraphicFramePr>
            <a:graphicFrameLocks noGrp="1"/>
          </p:cNvGraphicFramePr>
          <p:nvPr>
            <p:extLst>
              <p:ext uri="{D42A27DB-BD31-4B8C-83A1-F6EECF244321}">
                <p14:modId xmlns:p14="http://schemas.microsoft.com/office/powerpoint/2010/main" val="3967036080"/>
              </p:ext>
            </p:extLst>
          </p:nvPr>
        </p:nvGraphicFramePr>
        <p:xfrm>
          <a:off x="560739" y="2017069"/>
          <a:ext cx="7554163" cy="2438400"/>
        </p:xfrm>
        <a:graphic>
          <a:graphicData uri="http://schemas.openxmlformats.org/drawingml/2006/table">
            <a:tbl>
              <a:tblPr firstRow="1" firstCol="1">
                <a:tableStyleId>{073A0DAA-6AF3-43AB-8588-CEC1D06C72B9}</a:tableStyleId>
              </a:tblPr>
              <a:tblGrid>
                <a:gridCol w="970483">
                  <a:extLst>
                    <a:ext uri="{9D8B030D-6E8A-4147-A177-3AD203B41FA5}">
                      <a16:colId xmlns:a16="http://schemas.microsoft.com/office/drawing/2014/main" val="748013270"/>
                    </a:ext>
                  </a:extLst>
                </a:gridCol>
                <a:gridCol w="2468880">
                  <a:extLst>
                    <a:ext uri="{9D8B030D-6E8A-4147-A177-3AD203B41FA5}">
                      <a16:colId xmlns:a16="http://schemas.microsoft.com/office/drawing/2014/main" val="2956606583"/>
                    </a:ext>
                  </a:extLst>
                </a:gridCol>
                <a:gridCol w="4114800">
                  <a:extLst>
                    <a:ext uri="{9D8B030D-6E8A-4147-A177-3AD203B41FA5}">
                      <a16:colId xmlns:a16="http://schemas.microsoft.com/office/drawing/2014/main" val="3093808130"/>
                    </a:ext>
                  </a:extLst>
                </a:gridCol>
              </a:tblGrid>
              <a:tr h="341980">
                <a:tc>
                  <a:txBody>
                    <a:bodyPr/>
                    <a:lstStyle/>
                    <a:p>
                      <a:endParaRPr lang="en-US" sz="1400" b="0" i="0" dirty="0">
                        <a:effectLst/>
                        <a:latin typeface="Calibri" panose="020F0502020204030204" pitchFamily="34" charset="0"/>
                      </a:endParaRPr>
                    </a:p>
                  </a:txBody>
                  <a:tcPr marL="76200" marR="76200" marT="76200" marB="76200" anchor="ctr">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r>
                        <a:rPr lang="en-US" sz="1400" b="0" i="0" dirty="0">
                          <a:effectLst/>
                          <a:latin typeface="Calibri" panose="020F0502020204030204" pitchFamily="34" charset="0"/>
                        </a:rPr>
                        <a:t>Member</a:t>
                      </a:r>
                      <a:r>
                        <a:rPr lang="en-US" sz="1400" baseline="0" dirty="0">
                          <a:effectLst/>
                        </a:rPr>
                        <a:t> </a:t>
                      </a:r>
                      <a:r>
                        <a:rPr lang="en-US" sz="1400" dirty="0">
                          <a:effectLst/>
                        </a:rPr>
                        <a:t>benefit amount</a:t>
                      </a:r>
                    </a:p>
                  </a:txBody>
                  <a:tcPr marL="76200" marR="76200" marT="76200" marB="762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r>
                        <a:rPr lang="en-US" sz="1400" b="0" i="0" dirty="0">
                          <a:effectLst/>
                          <a:latin typeface="Calibri" panose="020F0502020204030204" pitchFamily="34" charset="0"/>
                        </a:rPr>
                        <a:t>Survivor benefit amount</a:t>
                      </a:r>
                    </a:p>
                  </a:txBody>
                  <a:tcPr marL="76200" marR="76200" marT="76200" marB="76200" anchor="ctr">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31429578"/>
                  </a:ext>
                </a:extLst>
              </a:tr>
              <a:tr h="640080">
                <a:tc>
                  <a:txBody>
                    <a:bodyPr/>
                    <a:lstStyle/>
                    <a:p>
                      <a:pPr algn="ctr"/>
                      <a:r>
                        <a:rPr lang="en-US" sz="1400" b="0" i="0" dirty="0">
                          <a:effectLst/>
                          <a:latin typeface="Calibri" panose="020F0502020204030204" pitchFamily="34" charset="0"/>
                        </a:rPr>
                        <a:t>Option A</a:t>
                      </a:r>
                    </a:p>
                  </a:txBody>
                  <a:tcPr marL="76200" marR="76200" marT="76200" marB="76200">
                    <a:lnT w="38100" cmpd="sng">
                      <a:noFill/>
                    </a:lnT>
                    <a:solidFill>
                      <a:schemeClr val="accent3"/>
                    </a:solidFill>
                  </a:tcPr>
                </a:tc>
                <a:tc>
                  <a:txBody>
                    <a:bodyPr/>
                    <a:lstStyle/>
                    <a:p>
                      <a:r>
                        <a:rPr lang="en-US" sz="1400" b="0" i="0" dirty="0">
                          <a:effectLst/>
                          <a:latin typeface="Calibri" panose="020F0502020204030204" pitchFamily="34" charset="0"/>
                        </a:rPr>
                        <a:t>Maximum allowance</a:t>
                      </a:r>
                    </a:p>
                  </a:txBody>
                  <a:tcPr marL="76200" marR="76200" marT="76200" marB="76200">
                    <a:lnR w="12700" cap="flat" cmpd="sng" algn="ctr">
                      <a:solidFill>
                        <a:schemeClr val="tx1"/>
                      </a:solidFill>
                      <a:prstDash val="solid"/>
                      <a:round/>
                      <a:headEnd type="none" w="med" len="med"/>
                      <a:tailEnd type="none" w="med" len="med"/>
                    </a:lnR>
                    <a:lnT w="38100" cmpd="sng">
                      <a:noFill/>
                    </a:lnT>
                    <a:noFill/>
                  </a:tcPr>
                </a:tc>
                <a:tc>
                  <a:txBody>
                    <a:bodyPr/>
                    <a:lstStyle/>
                    <a:p>
                      <a:r>
                        <a:rPr lang="en-US" sz="1400" b="0" i="0" dirty="0">
                          <a:effectLst/>
                          <a:latin typeface="Calibri" panose="020F0502020204030204" pitchFamily="34" charset="0"/>
                        </a:rPr>
                        <a:t>None – all allowance payments cease upon a </a:t>
                      </a:r>
                      <a:br>
                        <a:rPr lang="en-US" sz="1400" b="0" i="0" dirty="0">
                          <a:effectLst/>
                          <a:latin typeface="Calibri" panose="020F0502020204030204" pitchFamily="34" charset="0"/>
                        </a:rPr>
                      </a:br>
                      <a:r>
                        <a:rPr lang="en-US" sz="1400" b="0" i="0" dirty="0">
                          <a:effectLst/>
                          <a:latin typeface="Calibri" panose="020F0502020204030204" pitchFamily="34" charset="0"/>
                        </a:rPr>
                        <a:t>member’s death and no benefits will be provided </a:t>
                      </a:r>
                      <a:br>
                        <a:rPr lang="en-US" sz="1400" b="0" i="0" dirty="0">
                          <a:effectLst/>
                          <a:latin typeface="Calibri" panose="020F0502020204030204" pitchFamily="34" charset="0"/>
                        </a:rPr>
                      </a:br>
                      <a:r>
                        <a:rPr lang="en-US" sz="1400" b="0" i="0" dirty="0">
                          <a:effectLst/>
                          <a:latin typeface="Calibri" panose="020F0502020204030204" pitchFamily="34" charset="0"/>
                        </a:rPr>
                        <a:t>for any survivors</a:t>
                      </a:r>
                    </a:p>
                  </a:txBody>
                  <a:tcPr marL="76200" marR="76200" marT="76200" marB="76200">
                    <a:lnL w="12700" cap="flat" cmpd="sng" algn="ctr">
                      <a:solidFill>
                        <a:schemeClr val="tx1"/>
                      </a:solidFill>
                      <a:prstDash val="solid"/>
                      <a:round/>
                      <a:headEnd type="none" w="med" len="med"/>
                      <a:tailEnd type="none" w="med" len="med"/>
                    </a:lnL>
                    <a:lnT w="38100" cmpd="sng">
                      <a:noFill/>
                    </a:lnT>
                    <a:noFill/>
                  </a:tcPr>
                </a:tc>
                <a:extLst>
                  <a:ext uri="{0D108BD9-81ED-4DB2-BD59-A6C34878D82A}">
                    <a16:rowId xmlns:a16="http://schemas.microsoft.com/office/drawing/2014/main" val="1242703986"/>
                  </a:ext>
                </a:extLst>
              </a:tr>
              <a:tr h="640080">
                <a:tc>
                  <a:txBody>
                    <a:bodyPr/>
                    <a:lstStyle/>
                    <a:p>
                      <a:pPr algn="ctr"/>
                      <a:r>
                        <a:rPr lang="en-US" sz="1400" b="0" i="0" dirty="0">
                          <a:effectLst/>
                          <a:latin typeface="Calibri" panose="020F0502020204030204" pitchFamily="34" charset="0"/>
                        </a:rPr>
                        <a:t>Option B</a:t>
                      </a:r>
                    </a:p>
                  </a:txBody>
                  <a:tcPr marL="76200" marR="76200" marT="76200" marB="76200">
                    <a:solidFill>
                      <a:schemeClr val="accent3"/>
                    </a:solidFill>
                  </a:tcPr>
                </a:tc>
                <a:tc>
                  <a:txBody>
                    <a:bodyPr/>
                    <a:lstStyle/>
                    <a:p>
                      <a:r>
                        <a:rPr lang="en-US" sz="1400" b="0" i="0" dirty="0">
                          <a:effectLst/>
                          <a:latin typeface="Calibri" panose="020F0502020204030204" pitchFamily="34" charset="0"/>
                        </a:rPr>
                        <a:t>Approximately 1-3% less </a:t>
                      </a:r>
                      <a:br>
                        <a:rPr lang="en-US" sz="1400" b="0" i="0" dirty="0">
                          <a:effectLst/>
                          <a:latin typeface="Calibri" panose="020F0502020204030204" pitchFamily="34" charset="0"/>
                        </a:rPr>
                      </a:br>
                      <a:r>
                        <a:rPr lang="en-US" sz="1400" b="0" i="0" dirty="0">
                          <a:effectLst/>
                          <a:latin typeface="Calibri" panose="020F0502020204030204" pitchFamily="34" charset="0"/>
                        </a:rPr>
                        <a:t>than Option A amount</a:t>
                      </a:r>
                    </a:p>
                  </a:txBody>
                  <a:tcPr marL="76200" marR="76200" marT="76200" marB="76200">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r>
                        <a:rPr lang="en-US" sz="1400" b="0" i="0" dirty="0">
                          <a:effectLst/>
                          <a:latin typeface="Calibri" panose="020F0502020204030204" pitchFamily="34" charset="0"/>
                        </a:rPr>
                        <a:t>One-time, lump-sum payment of balance, if any, </a:t>
                      </a:r>
                      <a:br>
                        <a:rPr lang="en-US" sz="1400" b="0" i="0" dirty="0">
                          <a:effectLst/>
                          <a:latin typeface="Calibri" panose="020F0502020204030204" pitchFamily="34" charset="0"/>
                        </a:rPr>
                      </a:br>
                      <a:r>
                        <a:rPr lang="en-US" sz="1400" b="0" i="0" dirty="0">
                          <a:effectLst/>
                          <a:latin typeface="Calibri" panose="020F0502020204030204" pitchFamily="34" charset="0"/>
                        </a:rPr>
                        <a:t>remaining in member’s annuity savings account</a:t>
                      </a:r>
                    </a:p>
                  </a:txBody>
                  <a:tcPr marL="76200" marR="76200" marT="76200" marB="76200">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3760564881"/>
                  </a:ext>
                </a:extLst>
              </a:tr>
              <a:tr h="640080">
                <a:tc>
                  <a:txBody>
                    <a:bodyPr/>
                    <a:lstStyle/>
                    <a:p>
                      <a:pPr algn="ctr"/>
                      <a:r>
                        <a:rPr lang="en-US" sz="1400" b="0" i="0" dirty="0">
                          <a:effectLst/>
                          <a:latin typeface="Calibri" panose="020F0502020204030204" pitchFamily="34" charset="0"/>
                        </a:rPr>
                        <a:t>Option C</a:t>
                      </a:r>
                    </a:p>
                  </a:txBody>
                  <a:tcPr marL="76200" marR="76200" marT="76200" marB="76200">
                    <a:lnB w="19050" cap="flat" cmpd="sng" algn="ctr">
                      <a:solidFill>
                        <a:schemeClr val="tx1"/>
                      </a:solidFill>
                      <a:prstDash val="solid"/>
                      <a:round/>
                      <a:headEnd type="none" w="med" len="med"/>
                      <a:tailEnd type="none" w="med" len="med"/>
                    </a:lnB>
                    <a:solidFill>
                      <a:schemeClr val="accent3"/>
                    </a:solidFill>
                  </a:tcPr>
                </a:tc>
                <a:tc>
                  <a:txBody>
                    <a:bodyPr/>
                    <a:lstStyle/>
                    <a:p>
                      <a:r>
                        <a:rPr lang="en-US" sz="1400" b="0" i="0" dirty="0">
                          <a:effectLst/>
                          <a:latin typeface="Calibri" panose="020F0502020204030204" pitchFamily="34" charset="0"/>
                        </a:rPr>
                        <a:t>Approximately 9-11% less </a:t>
                      </a:r>
                      <a:br>
                        <a:rPr lang="en-US" sz="1400" b="0" i="0" dirty="0">
                          <a:effectLst/>
                          <a:latin typeface="Calibri" panose="020F0502020204030204" pitchFamily="34" charset="0"/>
                        </a:rPr>
                      </a:br>
                      <a:r>
                        <a:rPr lang="en-US" sz="1400" b="0" i="0" dirty="0">
                          <a:effectLst/>
                          <a:latin typeface="Calibri" panose="020F0502020204030204" pitchFamily="34" charset="0"/>
                        </a:rPr>
                        <a:t>than Option A amount</a:t>
                      </a:r>
                    </a:p>
                  </a:txBody>
                  <a:tcPr marL="76200" marR="76200" marT="76200" marB="76200">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noFill/>
                  </a:tcPr>
                </a:tc>
                <a:tc>
                  <a:txBody>
                    <a:bodyPr/>
                    <a:lstStyle/>
                    <a:p>
                      <a:r>
                        <a:rPr lang="en-US" sz="1400" b="0" i="0" dirty="0">
                          <a:effectLst/>
                          <a:latin typeface="Calibri" panose="020F0502020204030204" pitchFamily="34" charset="0"/>
                        </a:rPr>
                        <a:t>2/3 of member’s monthly benefit paid to a survivor</a:t>
                      </a:r>
                      <a:br>
                        <a:rPr lang="en-US" sz="1400" b="0" i="0" dirty="0">
                          <a:effectLst/>
                          <a:latin typeface="Calibri" panose="020F0502020204030204" pitchFamily="34" charset="0"/>
                        </a:rPr>
                      </a:br>
                      <a:endParaRPr lang="en-US" sz="1400" b="0" i="0" dirty="0">
                        <a:effectLst/>
                        <a:latin typeface="Calibri" panose="020F0502020204030204" pitchFamily="34" charset="0"/>
                      </a:endParaRPr>
                    </a:p>
                  </a:txBody>
                  <a:tcPr marL="76200" marR="76200" marT="76200" marB="76200">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97285987"/>
                  </a:ext>
                </a:extLst>
              </a:tr>
            </a:tbl>
          </a:graphicData>
        </a:graphic>
      </p:graphicFrame>
      <p:sp>
        <p:nvSpPr>
          <p:cNvPr id="15" name="Rectangle 1"/>
          <p:cNvSpPr>
            <a:spLocks noChangeArrowheads="1"/>
          </p:cNvSpPr>
          <p:nvPr/>
        </p:nvSpPr>
        <p:spPr bwMode="auto">
          <a:xfrm>
            <a:off x="838200" y="19267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latin typeface="Calibri" panose="020F0502020204030204" pitchFamily="34" charset="0"/>
            </a:endParaRPr>
          </a:p>
        </p:txBody>
      </p:sp>
      <p:sp>
        <p:nvSpPr>
          <p:cNvPr id="11" name="Title 1">
            <a:extLst>
              <a:ext uri="{FF2B5EF4-FFF2-40B4-BE49-F238E27FC236}">
                <a16:creationId xmlns:a16="http://schemas.microsoft.com/office/drawing/2014/main" id="{1B76ACF5-20C4-E61C-F18F-F8A694194DCA}"/>
              </a:ext>
            </a:extLst>
          </p:cNvPr>
          <p:cNvSpPr>
            <a:spLocks noGrp="1"/>
          </p:cNvSpPr>
          <p:nvPr>
            <p:ph type="title"/>
          </p:nvPr>
        </p:nvSpPr>
        <p:spPr>
          <a:xfrm>
            <a:off x="454735" y="458964"/>
            <a:ext cx="10727765" cy="855802"/>
          </a:xfrm>
        </p:spPr>
        <p:txBody>
          <a:bodyPr>
            <a:normAutofit/>
          </a:bodyPr>
          <a:lstStyle/>
          <a:p>
            <a:r>
              <a:rPr lang="en-US" dirty="0"/>
              <a:t>MTRS Pension</a:t>
            </a:r>
          </a:p>
        </p:txBody>
      </p:sp>
    </p:spTree>
    <p:extLst>
      <p:ext uri="{BB962C8B-B14F-4D97-AF65-F5344CB8AC3E}">
        <p14:creationId xmlns:p14="http://schemas.microsoft.com/office/powerpoint/2010/main" val="362164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13</a:t>
            </a:fld>
            <a:endParaRPr lang="en-US" dirty="0"/>
          </a:p>
        </p:txBody>
      </p:sp>
      <p:sp>
        <p:nvSpPr>
          <p:cNvPr id="8" name="TextBox 7"/>
          <p:cNvSpPr txBox="1"/>
          <p:nvPr/>
        </p:nvSpPr>
        <p:spPr>
          <a:xfrm>
            <a:off x="432433" y="5490211"/>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504899" y="1420812"/>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Age Factors – Option A, Tier 1</a:t>
            </a:r>
          </a:p>
        </p:txBody>
      </p:sp>
      <p:graphicFrame>
        <p:nvGraphicFramePr>
          <p:cNvPr id="11" name="Table 10"/>
          <p:cNvGraphicFramePr>
            <a:graphicFrameLocks noGrp="1"/>
          </p:cNvGraphicFramePr>
          <p:nvPr>
            <p:extLst>
              <p:ext uri="{D42A27DB-BD31-4B8C-83A1-F6EECF244321}">
                <p14:modId xmlns:p14="http://schemas.microsoft.com/office/powerpoint/2010/main" val="1888434269"/>
              </p:ext>
            </p:extLst>
          </p:nvPr>
        </p:nvGraphicFramePr>
        <p:xfrm>
          <a:off x="568129" y="1938530"/>
          <a:ext cx="5396865" cy="3416918"/>
        </p:xfrm>
        <a:graphic>
          <a:graphicData uri="http://schemas.openxmlformats.org/drawingml/2006/table">
            <a:tbl>
              <a:tblPr firstRow="1" firstCol="1" bandCol="1">
                <a:tableStyleId>{073A0DAA-6AF3-43AB-8588-CEC1D06C72B9}</a:tableStyleId>
              </a:tblPr>
              <a:tblGrid>
                <a:gridCol w="1116965">
                  <a:extLst>
                    <a:ext uri="{9D8B030D-6E8A-4147-A177-3AD203B41FA5}">
                      <a16:colId xmlns:a16="http://schemas.microsoft.com/office/drawing/2014/main" val="3474306872"/>
                    </a:ext>
                  </a:extLst>
                </a:gridCol>
                <a:gridCol w="681990">
                  <a:extLst>
                    <a:ext uri="{9D8B030D-6E8A-4147-A177-3AD203B41FA5}">
                      <a16:colId xmlns:a16="http://schemas.microsoft.com/office/drawing/2014/main" val="1237691617"/>
                    </a:ext>
                  </a:extLst>
                </a:gridCol>
                <a:gridCol w="1116965">
                  <a:extLst>
                    <a:ext uri="{9D8B030D-6E8A-4147-A177-3AD203B41FA5}">
                      <a16:colId xmlns:a16="http://schemas.microsoft.com/office/drawing/2014/main" val="2321217067"/>
                    </a:ext>
                  </a:extLst>
                </a:gridCol>
                <a:gridCol w="681990">
                  <a:extLst>
                    <a:ext uri="{9D8B030D-6E8A-4147-A177-3AD203B41FA5}">
                      <a16:colId xmlns:a16="http://schemas.microsoft.com/office/drawing/2014/main" val="3790802125"/>
                    </a:ext>
                  </a:extLst>
                </a:gridCol>
                <a:gridCol w="1116965">
                  <a:extLst>
                    <a:ext uri="{9D8B030D-6E8A-4147-A177-3AD203B41FA5}">
                      <a16:colId xmlns:a16="http://schemas.microsoft.com/office/drawing/2014/main" val="81185009"/>
                    </a:ext>
                  </a:extLst>
                </a:gridCol>
                <a:gridCol w="681990">
                  <a:extLst>
                    <a:ext uri="{9D8B030D-6E8A-4147-A177-3AD203B41FA5}">
                      <a16:colId xmlns:a16="http://schemas.microsoft.com/office/drawing/2014/main" val="3086948360"/>
                    </a:ext>
                  </a:extLst>
                </a:gridCol>
              </a:tblGrid>
              <a:tr h="318314">
                <a:tc>
                  <a:txBody>
                    <a:bodyPr/>
                    <a:lstStyle/>
                    <a:p>
                      <a:pPr algn="ctr" fontAlgn="t"/>
                      <a:r>
                        <a:rPr lang="en-US" sz="1400" b="0" i="0" u="none" strike="noStrike" dirty="0">
                          <a:solidFill>
                            <a:schemeClr val="bg1"/>
                          </a:solidFill>
                          <a:effectLst/>
                          <a:latin typeface="Calibri" panose="020F0502020204030204" pitchFamily="34" charset="0"/>
                        </a:rPr>
                        <a:t>Retirement </a:t>
                      </a:r>
                      <a:br>
                        <a:rPr lang="en-US" sz="1400" b="0" i="0" u="none" strike="noStrike" dirty="0">
                          <a:solidFill>
                            <a:schemeClr val="bg1"/>
                          </a:solidFill>
                          <a:effectLst/>
                          <a:latin typeface="Calibri" panose="020F0502020204030204" pitchFamily="34" charset="0"/>
                        </a:rPr>
                      </a:br>
                      <a:r>
                        <a:rPr lang="en-US" sz="1400" b="0" i="0" u="none" strike="noStrike" dirty="0">
                          <a:solidFill>
                            <a:schemeClr val="bg1"/>
                          </a:solidFill>
                          <a:effectLst/>
                          <a:latin typeface="Calibri" panose="020F0502020204030204" pitchFamily="34" charset="0"/>
                        </a:rPr>
                        <a:t>Age</a:t>
                      </a:r>
                    </a:p>
                  </a:txBody>
                  <a:tcPr marL="45720" marR="45720" anchor="b">
                    <a:lnB w="12700" cap="flat" cmpd="sng" algn="ctr">
                      <a:solidFill>
                        <a:schemeClr val="bg1"/>
                      </a:solidFill>
                      <a:prstDash val="solid"/>
                      <a:round/>
                      <a:headEnd type="none" w="med" len="med"/>
                      <a:tailEnd type="none" w="med" len="med"/>
                    </a:lnB>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b="0" i="0" u="none" strike="noStrike" dirty="0">
                          <a:solidFill>
                            <a:schemeClr val="bg1"/>
                          </a:solidFill>
                          <a:effectLst/>
                          <a:latin typeface="Calibri" panose="020F0502020204030204" pitchFamily="34" charset="0"/>
                        </a:rPr>
                        <a:t>Factor</a:t>
                      </a:r>
                    </a:p>
                  </a:txBody>
                  <a:tcPr marL="45720" marR="45720" anchor="b">
                    <a:lnB w="12700" cap="flat" cmpd="sng" algn="ctr">
                      <a:solidFill>
                        <a:schemeClr val="bg1"/>
                      </a:solidFill>
                      <a:prstDash val="solid"/>
                      <a:round/>
                      <a:headEnd type="none" w="med" len="med"/>
                      <a:tailEnd type="none" w="med" len="med"/>
                    </a:lnB>
                    <a:solidFill>
                      <a:schemeClr val="accent3"/>
                    </a:solidFill>
                  </a:tcPr>
                </a:tc>
                <a:tc>
                  <a:txBody>
                    <a:bodyPr/>
                    <a:lstStyle/>
                    <a:p>
                      <a:pPr algn="ctr" fontAlgn="t"/>
                      <a:r>
                        <a:rPr lang="en-US" sz="1400" b="0" i="0" u="none" strike="noStrike" dirty="0">
                          <a:solidFill>
                            <a:schemeClr val="bg1"/>
                          </a:solidFill>
                          <a:effectLst/>
                          <a:latin typeface="Calibri" panose="020F0502020204030204" pitchFamily="34" charset="0"/>
                        </a:rPr>
                        <a:t>Retirement </a:t>
                      </a:r>
                      <a:br>
                        <a:rPr lang="en-US" sz="1400" b="0" i="0" u="none" strike="noStrike" dirty="0">
                          <a:solidFill>
                            <a:schemeClr val="bg1"/>
                          </a:solidFill>
                          <a:effectLst/>
                          <a:latin typeface="Calibri" panose="020F0502020204030204" pitchFamily="34" charset="0"/>
                        </a:rPr>
                      </a:br>
                      <a:r>
                        <a:rPr lang="en-US" sz="1400" b="0" i="0" u="none" strike="noStrike" dirty="0">
                          <a:solidFill>
                            <a:schemeClr val="bg1"/>
                          </a:solidFill>
                          <a:effectLst/>
                          <a:latin typeface="Calibri" panose="020F0502020204030204" pitchFamily="34" charset="0"/>
                        </a:rPr>
                        <a:t>Age</a:t>
                      </a:r>
                    </a:p>
                  </a:txBody>
                  <a:tcPr marL="45720" marR="45720" anchor="b">
                    <a:lnB w="12700" cap="flat" cmpd="sng" algn="ctr">
                      <a:solidFill>
                        <a:schemeClr val="bg1"/>
                      </a:solidFill>
                      <a:prstDash val="solid"/>
                      <a:round/>
                      <a:headEnd type="none" w="med" len="med"/>
                      <a:tailEnd type="none" w="med" len="med"/>
                    </a:lnB>
                    <a:solidFill>
                      <a:schemeClr val="accent2"/>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b="0" i="0" u="none" strike="noStrike" dirty="0">
                          <a:solidFill>
                            <a:schemeClr val="bg1"/>
                          </a:solidFill>
                          <a:effectLst/>
                          <a:latin typeface="Calibri" panose="020F0502020204030204" pitchFamily="34" charset="0"/>
                        </a:rPr>
                        <a:t>Factor</a:t>
                      </a:r>
                    </a:p>
                  </a:txBody>
                  <a:tcPr marL="45720" marR="45720" anchor="b">
                    <a:lnB w="12700" cap="flat" cmpd="sng" algn="ctr">
                      <a:solidFill>
                        <a:schemeClr val="bg1"/>
                      </a:solidFill>
                      <a:prstDash val="solid"/>
                      <a:round/>
                      <a:headEnd type="none" w="med" len="med"/>
                      <a:tailEnd type="none" w="med" len="med"/>
                    </a:lnB>
                    <a:solidFill>
                      <a:schemeClr val="accent3"/>
                    </a:solidFill>
                  </a:tcPr>
                </a:tc>
                <a:tc>
                  <a:txBody>
                    <a:bodyPr/>
                    <a:lstStyle/>
                    <a:p>
                      <a:pPr algn="ctr" fontAlgn="t"/>
                      <a:r>
                        <a:rPr lang="en-US" sz="1400" b="0" i="0" u="none" strike="noStrike" dirty="0">
                          <a:solidFill>
                            <a:schemeClr val="bg1"/>
                          </a:solidFill>
                          <a:effectLst/>
                          <a:latin typeface="Calibri" panose="020F0502020204030204" pitchFamily="34" charset="0"/>
                        </a:rPr>
                        <a:t>Retirement </a:t>
                      </a:r>
                      <a:br>
                        <a:rPr lang="en-US" sz="1400" b="0" i="0" u="none" strike="noStrike" dirty="0">
                          <a:solidFill>
                            <a:schemeClr val="bg1"/>
                          </a:solidFill>
                          <a:effectLst/>
                          <a:latin typeface="Calibri" panose="020F0502020204030204" pitchFamily="34" charset="0"/>
                        </a:rPr>
                      </a:br>
                      <a:r>
                        <a:rPr lang="en-US" sz="1400" b="0" i="0" u="none" strike="noStrike" dirty="0">
                          <a:solidFill>
                            <a:schemeClr val="bg1"/>
                          </a:solidFill>
                          <a:effectLst/>
                          <a:latin typeface="Calibri" panose="020F0502020204030204" pitchFamily="34" charset="0"/>
                        </a:rPr>
                        <a:t>Age</a:t>
                      </a:r>
                    </a:p>
                  </a:txBody>
                  <a:tcPr marL="45720" marR="45720" anchor="b">
                    <a:lnB w="12700" cap="flat" cmpd="sng" algn="ctr">
                      <a:solidFill>
                        <a:schemeClr val="bg1"/>
                      </a:solidFill>
                      <a:prstDash val="solid"/>
                      <a:round/>
                      <a:headEnd type="none" w="med" len="med"/>
                      <a:tailEnd type="none" w="med" len="med"/>
                    </a:lnB>
                    <a:solidFill>
                      <a:schemeClr val="accent2"/>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b="0" i="0" u="none" strike="noStrike" dirty="0">
                          <a:solidFill>
                            <a:schemeClr val="bg1"/>
                          </a:solidFill>
                          <a:effectLst/>
                          <a:latin typeface="Calibri" panose="020F0502020204030204" pitchFamily="34" charset="0"/>
                        </a:rPr>
                        <a:t>Factor</a:t>
                      </a:r>
                    </a:p>
                  </a:txBody>
                  <a:tcPr marL="45720" marR="45720" anchor="b">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645189633"/>
                  </a:ext>
                </a:extLst>
              </a:tr>
              <a:tr h="318314">
                <a:tc>
                  <a:txBody>
                    <a:bodyPr/>
                    <a:lstStyle/>
                    <a:p>
                      <a:pPr algn="ctr" fontAlgn="t"/>
                      <a:r>
                        <a:rPr lang="en-US" sz="1400" b="0" i="0" u="none" strike="noStrike" dirty="0">
                          <a:effectLst/>
                          <a:latin typeface="Calibri" panose="020F0502020204030204" pitchFamily="34" charset="0"/>
                        </a:rPr>
                        <a:t>41</a:t>
                      </a:r>
                      <a:endParaRPr lang="en-US" sz="1400" b="0" i="0" u="none" strike="noStrike" dirty="0">
                        <a:solidFill>
                          <a:srgbClr val="231F2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a:txBody>
                    <a:bodyPr/>
                    <a:lstStyle/>
                    <a:p>
                      <a:pPr algn="ctr" fontAlgn="t"/>
                      <a:r>
                        <a:rPr lang="en-US" sz="1400" b="0" i="0" u="none" strike="noStrike" dirty="0">
                          <a:effectLst/>
                          <a:latin typeface="Calibri" panose="020F0502020204030204" pitchFamily="34" charset="0"/>
                        </a:rPr>
                        <a:t>0.001</a:t>
                      </a:r>
                      <a:endParaRPr lang="en-US" sz="1400" b="0" i="0" u="none" strike="noStrike" dirty="0">
                        <a:solidFill>
                          <a:srgbClr val="231F2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50</a:t>
                      </a:r>
                    </a:p>
                  </a:txBody>
                  <a:tcPr marL="45720" marR="45720">
                    <a:lnT w="12700" cap="flat" cmpd="sng" algn="ctr">
                      <a:solidFill>
                        <a:schemeClr val="bg1"/>
                      </a:solidFill>
                      <a:prstDash val="solid"/>
                      <a:round/>
                      <a:headEnd type="none" w="med" len="med"/>
                      <a:tailEnd type="none" w="med" len="med"/>
                    </a:lnT>
                    <a:solidFill>
                      <a:schemeClr val="accent2"/>
                    </a:solidFill>
                  </a:tcPr>
                </a:tc>
                <a:tc>
                  <a:txBody>
                    <a:bodyPr/>
                    <a:lstStyle/>
                    <a:p>
                      <a:pPr algn="ctr" fontAlgn="t"/>
                      <a:r>
                        <a:rPr lang="en-US" sz="1400" b="0" i="0" u="none" strike="noStrike" dirty="0">
                          <a:effectLst/>
                          <a:latin typeface="Calibri" panose="020F0502020204030204" pitchFamily="34" charset="0"/>
                        </a:rPr>
                        <a:t>0.010</a:t>
                      </a:r>
                      <a:endParaRPr lang="en-US" sz="1400" b="0" i="0" u="none" strike="noStrike" dirty="0">
                        <a:solidFill>
                          <a:srgbClr val="231F2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59</a:t>
                      </a:r>
                    </a:p>
                  </a:txBody>
                  <a:tcPr marL="45720" marR="45720">
                    <a:lnT w="12700" cap="flat" cmpd="sng" algn="ctr">
                      <a:solidFill>
                        <a:schemeClr val="bg1"/>
                      </a:solidFill>
                      <a:prstDash val="solid"/>
                      <a:round/>
                      <a:headEnd type="none" w="med" len="med"/>
                      <a:tailEnd type="none" w="med" len="med"/>
                    </a:lnT>
                    <a:solidFill>
                      <a:schemeClr val="accent2"/>
                    </a:solidFill>
                  </a:tcPr>
                </a:tc>
                <a:tc>
                  <a:txBody>
                    <a:bodyPr/>
                    <a:lstStyle/>
                    <a:p>
                      <a:pPr algn="ctr" fontAlgn="t"/>
                      <a:r>
                        <a:rPr lang="en-US" sz="1400" b="0" i="0" u="none" strike="noStrike" dirty="0">
                          <a:effectLst/>
                          <a:latin typeface="Calibri" panose="020F0502020204030204" pitchFamily="34" charset="0"/>
                        </a:rPr>
                        <a:t>0.019</a:t>
                      </a:r>
                      <a:endParaRPr lang="en-US" sz="1400" b="0" i="0" u="none" strike="noStrike" dirty="0">
                        <a:solidFill>
                          <a:srgbClr val="231F2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49295956"/>
                  </a:ext>
                </a:extLst>
              </a:tr>
              <a:tr h="318314">
                <a:tc>
                  <a:txBody>
                    <a:bodyPr/>
                    <a:lstStyle/>
                    <a:p>
                      <a:pPr algn="ctr" fontAlgn="t"/>
                      <a:r>
                        <a:rPr lang="en-US" sz="1400" b="0" i="0" u="none" strike="noStrike" dirty="0">
                          <a:effectLst/>
                          <a:latin typeface="Calibri" panose="020F0502020204030204" pitchFamily="34" charset="0"/>
                        </a:rPr>
                        <a:t>42</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0.002</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51</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0.011</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60</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0.020</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2058244859"/>
                  </a:ext>
                </a:extLst>
              </a:tr>
              <a:tr h="318314">
                <a:tc>
                  <a:txBody>
                    <a:bodyPr/>
                    <a:lstStyle/>
                    <a:p>
                      <a:pPr algn="ctr" fontAlgn="t"/>
                      <a:r>
                        <a:rPr lang="en-US" sz="1400" b="0" i="0" u="none" strike="noStrike" dirty="0">
                          <a:effectLst/>
                          <a:latin typeface="Calibri" panose="020F0502020204030204" pitchFamily="34" charset="0"/>
                        </a:rPr>
                        <a:t>43</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0.003</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52</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0.012</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61</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0.021</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1292882397"/>
                  </a:ext>
                </a:extLst>
              </a:tr>
              <a:tr h="318314">
                <a:tc>
                  <a:txBody>
                    <a:bodyPr/>
                    <a:lstStyle/>
                    <a:p>
                      <a:pPr algn="ctr" fontAlgn="t"/>
                      <a:r>
                        <a:rPr lang="en-US" sz="1400" b="0" i="0" u="none" strike="noStrike" dirty="0">
                          <a:effectLst/>
                          <a:latin typeface="Calibri" panose="020F0502020204030204" pitchFamily="34" charset="0"/>
                        </a:rPr>
                        <a:t>44</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0.004</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53</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0.013</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62</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0.022</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3345621503"/>
                  </a:ext>
                </a:extLst>
              </a:tr>
              <a:tr h="318314">
                <a:tc>
                  <a:txBody>
                    <a:bodyPr/>
                    <a:lstStyle/>
                    <a:p>
                      <a:pPr algn="ctr" fontAlgn="t"/>
                      <a:r>
                        <a:rPr lang="en-US" sz="1400" b="0" i="0" u="none" strike="noStrike" dirty="0">
                          <a:effectLst/>
                          <a:latin typeface="Calibri" panose="020F0502020204030204" pitchFamily="34" charset="0"/>
                        </a:rPr>
                        <a:t>45</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0.005</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54</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0.014</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63</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0.023</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3520956327"/>
                  </a:ext>
                </a:extLst>
              </a:tr>
              <a:tr h="318314">
                <a:tc>
                  <a:txBody>
                    <a:bodyPr/>
                    <a:lstStyle/>
                    <a:p>
                      <a:pPr algn="ctr" fontAlgn="t"/>
                      <a:r>
                        <a:rPr lang="en-US" sz="1400" b="0" i="0" u="none" strike="noStrike" dirty="0">
                          <a:effectLst/>
                          <a:latin typeface="Calibri" panose="020F0502020204030204" pitchFamily="34" charset="0"/>
                        </a:rPr>
                        <a:t>46</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0.006</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55</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0.015</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64</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0.024</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899955592"/>
                  </a:ext>
                </a:extLst>
              </a:tr>
              <a:tr h="318314">
                <a:tc>
                  <a:txBody>
                    <a:bodyPr/>
                    <a:lstStyle/>
                    <a:p>
                      <a:pPr algn="ctr" fontAlgn="t"/>
                      <a:r>
                        <a:rPr lang="en-US" sz="1400" b="0" i="0" u="none" strike="noStrike" dirty="0">
                          <a:effectLst/>
                          <a:latin typeface="Calibri" panose="020F0502020204030204" pitchFamily="34" charset="0"/>
                        </a:rPr>
                        <a:t>47</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0.007</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56</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0.016</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65+</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0.025</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extLst>
                  <a:ext uri="{0D108BD9-81ED-4DB2-BD59-A6C34878D82A}">
                    <a16:rowId xmlns:a16="http://schemas.microsoft.com/office/drawing/2014/main" val="3829866364"/>
                  </a:ext>
                </a:extLst>
              </a:tr>
              <a:tr h="318314">
                <a:tc>
                  <a:txBody>
                    <a:bodyPr/>
                    <a:lstStyle/>
                    <a:p>
                      <a:pPr algn="ctr" fontAlgn="t"/>
                      <a:r>
                        <a:rPr lang="en-US" sz="1400" b="0" i="0" u="none" strike="noStrike" dirty="0">
                          <a:effectLst/>
                          <a:latin typeface="Calibri" panose="020F0502020204030204" pitchFamily="34" charset="0"/>
                        </a:rPr>
                        <a:t>48</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0.008</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57</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0.017</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ctr"/>
                      <a:endParaRPr lang="en-US" sz="1600" b="0" i="0" u="none" strike="noStrike" dirty="0">
                        <a:solidFill>
                          <a:schemeClr val="bg1"/>
                        </a:solidFill>
                        <a:effectLst/>
                        <a:latin typeface="Calibri" panose="020F0502020204030204" pitchFamily="34" charset="0"/>
                      </a:endParaRPr>
                    </a:p>
                  </a:txBody>
                  <a:tcPr marL="45720" marR="45720" anchor="ctr">
                    <a:noFill/>
                  </a:tcPr>
                </a:tc>
                <a:tc>
                  <a:txBody>
                    <a:bodyPr/>
                    <a:lstStyle/>
                    <a:p>
                      <a:pPr algn="ctr" fontAlgn="ctr"/>
                      <a:endParaRPr lang="en-US" sz="1600" b="0" i="0" u="none" strike="noStrike" dirty="0">
                        <a:solidFill>
                          <a:srgbClr val="000000"/>
                        </a:solidFill>
                        <a:effectLst/>
                        <a:latin typeface="Calibri" panose="020F0502020204030204" pitchFamily="34" charset="0"/>
                      </a:endParaRPr>
                    </a:p>
                  </a:txBody>
                  <a:tcPr marL="45720" marR="45720" anchor="ctr">
                    <a:noFill/>
                  </a:tcPr>
                </a:tc>
                <a:extLst>
                  <a:ext uri="{0D108BD9-81ED-4DB2-BD59-A6C34878D82A}">
                    <a16:rowId xmlns:a16="http://schemas.microsoft.com/office/drawing/2014/main" val="2703745856"/>
                  </a:ext>
                </a:extLst>
              </a:tr>
              <a:tr h="318314">
                <a:tc>
                  <a:txBody>
                    <a:bodyPr/>
                    <a:lstStyle/>
                    <a:p>
                      <a:pPr algn="ctr" fontAlgn="t"/>
                      <a:r>
                        <a:rPr lang="en-US" sz="1400" b="0" i="0" u="none" strike="noStrike" dirty="0">
                          <a:effectLst/>
                          <a:latin typeface="Calibri" panose="020F0502020204030204" pitchFamily="34" charset="0"/>
                        </a:rPr>
                        <a:t>49</a:t>
                      </a:r>
                      <a:endParaRPr lang="en-US" sz="1400" b="0" i="0" u="none" strike="noStrike" dirty="0">
                        <a:solidFill>
                          <a:srgbClr val="231F20"/>
                        </a:solidFill>
                        <a:effectLst/>
                        <a:latin typeface="Calibri" panose="020F0502020204030204" pitchFamily="34" charset="0"/>
                      </a:endParaRPr>
                    </a:p>
                  </a:txBody>
                  <a:tcPr marL="45720" marR="45720"/>
                </a:tc>
                <a:tc>
                  <a:txBody>
                    <a:bodyPr/>
                    <a:lstStyle/>
                    <a:p>
                      <a:pPr algn="ctr" fontAlgn="t"/>
                      <a:r>
                        <a:rPr lang="en-US" sz="1400" b="0" i="0" u="none" strike="noStrike" dirty="0">
                          <a:effectLst/>
                          <a:latin typeface="Calibri" panose="020F0502020204030204" pitchFamily="34" charset="0"/>
                        </a:rPr>
                        <a:t>0.009</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t"/>
                      <a:r>
                        <a:rPr lang="en-US" sz="1400" b="0" i="0" u="none" strike="noStrike" dirty="0">
                          <a:solidFill>
                            <a:schemeClr val="bg1"/>
                          </a:solidFill>
                          <a:effectLst/>
                          <a:latin typeface="Calibri" panose="020F0502020204030204" pitchFamily="34" charset="0"/>
                        </a:rPr>
                        <a:t>58</a:t>
                      </a:r>
                    </a:p>
                  </a:txBody>
                  <a:tcPr marL="45720" marR="45720">
                    <a:solidFill>
                      <a:schemeClr val="accent2"/>
                    </a:solidFill>
                  </a:tcPr>
                </a:tc>
                <a:tc>
                  <a:txBody>
                    <a:bodyPr/>
                    <a:lstStyle/>
                    <a:p>
                      <a:pPr algn="ctr" fontAlgn="t"/>
                      <a:r>
                        <a:rPr lang="en-US" sz="1400" b="0" i="0" u="none" strike="noStrike" dirty="0">
                          <a:effectLst/>
                          <a:latin typeface="Calibri" panose="020F0502020204030204" pitchFamily="34" charset="0"/>
                        </a:rPr>
                        <a:t>0.018</a:t>
                      </a:r>
                      <a:endParaRPr lang="en-US" sz="1400" b="0" i="0" u="none" strike="noStrike" dirty="0">
                        <a:solidFill>
                          <a:srgbClr val="231F20"/>
                        </a:solidFill>
                        <a:effectLst/>
                        <a:latin typeface="Calibri" panose="020F0502020204030204" pitchFamily="34" charset="0"/>
                      </a:endParaRPr>
                    </a:p>
                  </a:txBody>
                  <a:tcPr marL="45720" marR="45720">
                    <a:solidFill>
                      <a:schemeClr val="accent3">
                        <a:lumMod val="20000"/>
                        <a:lumOff val="80000"/>
                      </a:schemeClr>
                    </a:solidFill>
                  </a:tcPr>
                </a:tc>
                <a:tc>
                  <a:txBody>
                    <a:bodyPr/>
                    <a:lstStyle/>
                    <a:p>
                      <a:pPr algn="ctr" fontAlgn="ctr"/>
                      <a:endParaRPr lang="en-US" sz="1600" b="0" i="0" u="none" strike="noStrike" dirty="0">
                        <a:solidFill>
                          <a:schemeClr val="bg1"/>
                        </a:solidFill>
                        <a:effectLst/>
                        <a:latin typeface="Calibri" panose="020F0502020204030204" pitchFamily="34" charset="0"/>
                      </a:endParaRPr>
                    </a:p>
                  </a:txBody>
                  <a:tcPr marL="45720" marR="45720" anchor="ctr">
                    <a:noFill/>
                  </a:tcPr>
                </a:tc>
                <a:tc>
                  <a:txBody>
                    <a:bodyPr/>
                    <a:lstStyle/>
                    <a:p>
                      <a:pPr algn="ctr" fontAlgn="ctr"/>
                      <a:endParaRPr lang="en-US" sz="1600" b="0" i="0" u="none" strike="noStrike" dirty="0">
                        <a:solidFill>
                          <a:srgbClr val="000000"/>
                        </a:solidFill>
                        <a:effectLst/>
                        <a:latin typeface="Calibri" panose="020F0502020204030204" pitchFamily="34" charset="0"/>
                      </a:endParaRPr>
                    </a:p>
                  </a:txBody>
                  <a:tcPr marL="45720" marR="45720" anchor="ctr">
                    <a:noFill/>
                  </a:tcPr>
                </a:tc>
                <a:extLst>
                  <a:ext uri="{0D108BD9-81ED-4DB2-BD59-A6C34878D82A}">
                    <a16:rowId xmlns:a16="http://schemas.microsoft.com/office/drawing/2014/main" val="3042112116"/>
                  </a:ext>
                </a:extLst>
              </a:tr>
            </a:tbl>
          </a:graphicData>
        </a:graphic>
      </p:graphicFrame>
      <p:sp>
        <p:nvSpPr>
          <p:cNvPr id="14" name="Title 1">
            <a:extLst>
              <a:ext uri="{FF2B5EF4-FFF2-40B4-BE49-F238E27FC236}">
                <a16:creationId xmlns:a16="http://schemas.microsoft.com/office/drawing/2014/main" id="{34CB8612-2EF1-EDC2-C6DA-EDE133CEB3A8}"/>
              </a:ext>
            </a:extLst>
          </p:cNvPr>
          <p:cNvSpPr>
            <a:spLocks noGrp="1"/>
          </p:cNvSpPr>
          <p:nvPr>
            <p:ph type="title"/>
          </p:nvPr>
        </p:nvSpPr>
        <p:spPr>
          <a:xfrm>
            <a:off x="454735" y="458964"/>
            <a:ext cx="10727765" cy="855802"/>
          </a:xfrm>
        </p:spPr>
        <p:txBody>
          <a:bodyPr>
            <a:normAutofit/>
          </a:bodyPr>
          <a:lstStyle/>
          <a:p>
            <a:r>
              <a:rPr lang="en-US" dirty="0"/>
              <a:t>MTRS Pension</a:t>
            </a:r>
          </a:p>
        </p:txBody>
      </p:sp>
    </p:spTree>
    <p:extLst>
      <p:ext uri="{BB962C8B-B14F-4D97-AF65-F5344CB8AC3E}">
        <p14:creationId xmlns:p14="http://schemas.microsoft.com/office/powerpoint/2010/main" val="397808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sp>
        <p:nvSpPr>
          <p:cNvPr id="8" name="TextBox 7"/>
          <p:cNvSpPr txBox="1"/>
          <p:nvPr/>
        </p:nvSpPr>
        <p:spPr>
          <a:xfrm>
            <a:off x="432433" y="5513211"/>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sp>
        <p:nvSpPr>
          <p:cNvPr id="15" name="Rectangle 1"/>
          <p:cNvSpPr>
            <a:spLocks noChangeArrowheads="1"/>
          </p:cNvSpPr>
          <p:nvPr/>
        </p:nvSpPr>
        <p:spPr bwMode="auto">
          <a:xfrm>
            <a:off x="838200" y="19267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latin typeface="Calibri" panose="020F0502020204030204"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384709909"/>
              </p:ext>
            </p:extLst>
          </p:nvPr>
        </p:nvGraphicFramePr>
        <p:xfrm>
          <a:off x="538031" y="2012393"/>
          <a:ext cx="4874896" cy="3382986"/>
        </p:xfrm>
        <a:graphic>
          <a:graphicData uri="http://schemas.openxmlformats.org/drawingml/2006/table">
            <a:tbl>
              <a:tblPr firstRow="1" firstCol="1" bandCol="1">
                <a:tableStyleId>{073A0DAA-6AF3-43AB-8588-CEC1D06C72B9}</a:tableStyleId>
              </a:tblPr>
              <a:tblGrid>
                <a:gridCol w="1116965">
                  <a:extLst>
                    <a:ext uri="{9D8B030D-6E8A-4147-A177-3AD203B41FA5}">
                      <a16:colId xmlns:a16="http://schemas.microsoft.com/office/drawing/2014/main" val="3474306872"/>
                    </a:ext>
                  </a:extLst>
                </a:gridCol>
                <a:gridCol w="1928178">
                  <a:extLst>
                    <a:ext uri="{9D8B030D-6E8A-4147-A177-3AD203B41FA5}">
                      <a16:colId xmlns:a16="http://schemas.microsoft.com/office/drawing/2014/main" val="1237691617"/>
                    </a:ext>
                  </a:extLst>
                </a:gridCol>
                <a:gridCol w="1829753">
                  <a:extLst>
                    <a:ext uri="{9D8B030D-6E8A-4147-A177-3AD203B41FA5}">
                      <a16:colId xmlns:a16="http://schemas.microsoft.com/office/drawing/2014/main" val="2321217067"/>
                    </a:ext>
                  </a:extLst>
                </a:gridCol>
              </a:tblGrid>
              <a:tr h="318314">
                <a:tc>
                  <a:txBody>
                    <a:bodyPr/>
                    <a:lstStyle/>
                    <a:p>
                      <a:pPr algn="ctr" fontAlgn="t"/>
                      <a:r>
                        <a:rPr lang="en-US" sz="1400" b="0" i="0" u="none" strike="noStrike" dirty="0">
                          <a:solidFill>
                            <a:schemeClr val="bg1"/>
                          </a:solidFill>
                          <a:effectLst/>
                          <a:latin typeface="Calibri" panose="020F0502020204030204" pitchFamily="34" charset="0"/>
                        </a:rPr>
                        <a:t>Retirement </a:t>
                      </a:r>
                      <a:br>
                        <a:rPr lang="en-US" sz="1400" b="0" i="0" u="none" strike="noStrike" dirty="0">
                          <a:solidFill>
                            <a:schemeClr val="bg1"/>
                          </a:solidFill>
                          <a:effectLst/>
                          <a:latin typeface="Calibri" panose="020F0502020204030204" pitchFamily="34" charset="0"/>
                        </a:rPr>
                      </a:br>
                      <a:r>
                        <a:rPr lang="en-US" sz="1400" b="0" i="0" u="none" strike="noStrike" dirty="0">
                          <a:solidFill>
                            <a:schemeClr val="bg1"/>
                          </a:solidFill>
                          <a:effectLst/>
                          <a:latin typeface="Calibri" panose="020F0502020204030204" pitchFamily="34" charset="0"/>
                        </a:rPr>
                        <a:t>Age</a:t>
                      </a:r>
                    </a:p>
                  </a:txBody>
                  <a:tcPr marL="45720" marR="45720" anchor="b">
                    <a:lnB w="12700" cap="flat" cmpd="sng" algn="ctr">
                      <a:solidFill>
                        <a:schemeClr val="bg1"/>
                      </a:solidFill>
                      <a:prstDash val="solid"/>
                      <a:round/>
                      <a:headEnd type="none" w="med" len="med"/>
                      <a:tailEnd type="none" w="med" len="med"/>
                    </a:lnB>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400" b="0" i="0" u="none" strike="noStrike" dirty="0">
                          <a:solidFill>
                            <a:schemeClr val="bg1"/>
                          </a:solidFill>
                          <a:effectLst/>
                          <a:latin typeface="Calibri" panose="020F0502020204030204" pitchFamily="34" charset="0"/>
                        </a:rPr>
                        <a:t>Factor</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400" b="0" i="0" u="none" strike="noStrike" dirty="0">
                          <a:solidFill>
                            <a:schemeClr val="bg1"/>
                          </a:solidFill>
                          <a:effectLst/>
                          <a:latin typeface="Calibri" panose="020F0502020204030204" pitchFamily="34" charset="0"/>
                        </a:rPr>
                        <a:t>&lt;</a:t>
                      </a:r>
                      <a:r>
                        <a:rPr lang="en-US" sz="1400" b="0" i="0" u="none" strike="noStrike" baseline="0" dirty="0">
                          <a:solidFill>
                            <a:schemeClr val="bg1"/>
                          </a:solidFill>
                          <a:effectLst/>
                          <a:latin typeface="Calibri" panose="020F0502020204030204" pitchFamily="34" charset="0"/>
                        </a:rPr>
                        <a:t> 30 years of  service</a:t>
                      </a:r>
                      <a:endParaRPr lang="en-US" sz="1400" b="0" i="0" u="none" strike="noStrike" dirty="0">
                        <a:solidFill>
                          <a:schemeClr val="bg1"/>
                        </a:solidFill>
                        <a:effectLst/>
                        <a:latin typeface="Calibri" panose="020F0502020204030204" pitchFamily="34" charset="0"/>
                      </a:endParaRPr>
                    </a:p>
                  </a:txBody>
                  <a:tcPr marL="45720" marR="45720" anchor="b">
                    <a:lnB w="12700" cap="flat" cmpd="sng" algn="ctr">
                      <a:solidFill>
                        <a:schemeClr val="bg1"/>
                      </a:solidFill>
                      <a:prstDash val="solid"/>
                      <a:round/>
                      <a:headEnd type="none" w="med" len="med"/>
                      <a:tailEnd type="none" w="med" len="med"/>
                    </a:lnB>
                    <a:solidFill>
                      <a:schemeClr val="accent3"/>
                    </a:solidFill>
                  </a:tcPr>
                </a:tc>
                <a:tc>
                  <a:txBody>
                    <a:bodyPr/>
                    <a:lstStyle/>
                    <a:p>
                      <a:pPr algn="ctr" fontAlgn="t"/>
                      <a:r>
                        <a:rPr lang="en-US" sz="1400" b="0" i="0" u="none" strike="noStrike" dirty="0">
                          <a:solidFill>
                            <a:schemeClr val="bg1"/>
                          </a:solidFill>
                          <a:effectLst/>
                          <a:latin typeface="Calibri" panose="020F0502020204030204" pitchFamily="34" charset="0"/>
                        </a:rPr>
                        <a:t>Factor</a:t>
                      </a:r>
                    </a:p>
                    <a:p>
                      <a:pPr algn="ctr" fontAlgn="t"/>
                      <a:r>
                        <a:rPr lang="en-US" sz="1400" b="0" i="0" u="none" strike="noStrike" dirty="0">
                          <a:solidFill>
                            <a:schemeClr val="bg1"/>
                          </a:solidFill>
                          <a:effectLst/>
                          <a:latin typeface="Calibri" panose="020F0502020204030204" pitchFamily="34" charset="0"/>
                        </a:rPr>
                        <a:t>30+ years of service</a:t>
                      </a:r>
                    </a:p>
                  </a:txBody>
                  <a:tcPr marL="45720" marR="45720" anchor="b">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645189633"/>
                  </a:ext>
                </a:extLst>
              </a:tr>
              <a:tr h="318314">
                <a:tc>
                  <a:txBody>
                    <a:bodyPr/>
                    <a:lstStyle/>
                    <a:p>
                      <a:pPr algn="ctr" fontAlgn="t"/>
                      <a:r>
                        <a:rPr lang="en-US" sz="1400" b="0" i="0" u="none" strike="noStrike" dirty="0">
                          <a:effectLst/>
                          <a:latin typeface="Calibri" panose="020F0502020204030204" pitchFamily="34" charset="0"/>
                        </a:rPr>
                        <a:t>41-59</a:t>
                      </a:r>
                      <a:endParaRPr lang="en-US" sz="1400" b="0" i="0" u="none" strike="noStrike" dirty="0">
                        <a:solidFill>
                          <a:srgbClr val="231F20"/>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gridSpan="2">
                  <a:txBody>
                    <a:bodyPr/>
                    <a:lstStyle/>
                    <a:p>
                      <a:pPr algn="ctr" fontAlgn="t"/>
                      <a:r>
                        <a:rPr lang="en-US" sz="1400" b="0" i="0" u="none" strike="noStrike" dirty="0">
                          <a:solidFill>
                            <a:schemeClr val="dk1"/>
                          </a:solidFill>
                          <a:effectLst/>
                          <a:latin typeface="Calibri" panose="020F0502020204030204" pitchFamily="34" charset="0"/>
                        </a:rPr>
                        <a:t>Not</a:t>
                      </a:r>
                      <a:r>
                        <a:rPr lang="en-US" sz="1400" b="0" i="0" u="none" strike="noStrike" baseline="0" dirty="0">
                          <a:solidFill>
                            <a:schemeClr val="dk1"/>
                          </a:solidFill>
                          <a:effectLst/>
                          <a:latin typeface="Calibri" panose="020F0502020204030204" pitchFamily="34" charset="0"/>
                        </a:rPr>
                        <a:t> eligible</a:t>
                      </a:r>
                      <a:endParaRPr lang="en-US" sz="1400" b="0" i="0" u="none" strike="noStrike" dirty="0">
                        <a:solidFill>
                          <a:schemeClr val="tx1"/>
                        </a:solidFill>
                        <a:effectLst/>
                        <a:latin typeface="Calibri" panose="020F0502020204030204" pitchFamily="34" charset="0"/>
                      </a:endParaRPr>
                    </a:p>
                  </a:txBody>
                  <a:tcPr marL="45720" marR="45720">
                    <a:lnT w="12700" cap="flat" cmpd="sng" algn="ctr">
                      <a:solidFill>
                        <a:schemeClr val="bg1"/>
                      </a:solidFill>
                      <a:prstDash val="solid"/>
                      <a:round/>
                      <a:headEnd type="none" w="med" len="med"/>
                      <a:tailEnd type="none" w="med" len="med"/>
                    </a:lnT>
                  </a:tcPr>
                </a:tc>
                <a:tc hMerge="1">
                  <a:txBody>
                    <a:bodyPr/>
                    <a:lstStyle/>
                    <a:p>
                      <a:pPr algn="r" fontAlgn="t"/>
                      <a:endParaRPr lang="en-US" sz="1400" b="0" i="0" u="none" strike="noStrike" dirty="0">
                        <a:solidFill>
                          <a:schemeClr val="tx1"/>
                        </a:solidFill>
                        <a:effectLst/>
                        <a:latin typeface="Book Antiqua" panose="02040602050305030304" pitchFamily="18" charset="0"/>
                      </a:endParaRPr>
                    </a:p>
                  </a:txBody>
                  <a:tcPr marL="45720" marR="45720">
                    <a:solidFill>
                      <a:srgbClr val="CFD5DA"/>
                    </a:solidFill>
                  </a:tcPr>
                </a:tc>
                <a:extLst>
                  <a:ext uri="{0D108BD9-81ED-4DB2-BD59-A6C34878D82A}">
                    <a16:rowId xmlns:a16="http://schemas.microsoft.com/office/drawing/2014/main" val="49295956"/>
                  </a:ext>
                </a:extLst>
              </a:tr>
              <a:tr h="318314">
                <a:tc>
                  <a:txBody>
                    <a:bodyPr/>
                    <a:lstStyle/>
                    <a:p>
                      <a:pPr algn="ctr" fontAlgn="t"/>
                      <a:r>
                        <a:rPr lang="en-US" sz="1400" b="0" i="0" u="none" strike="noStrike" dirty="0">
                          <a:solidFill>
                            <a:schemeClr val="bg1"/>
                          </a:solidFill>
                          <a:effectLst/>
                          <a:latin typeface="Calibri" panose="020F0502020204030204" pitchFamily="34" charset="0"/>
                        </a:rPr>
                        <a:t>60</a:t>
                      </a:r>
                    </a:p>
                  </a:txBody>
                  <a:tcPr marL="45720" marR="45720"/>
                </a:tc>
                <a:tc>
                  <a:txBody>
                    <a:bodyPr/>
                    <a:lstStyle/>
                    <a:p>
                      <a:pPr algn="ctr" fontAlgn="t"/>
                      <a:r>
                        <a:rPr lang="en-US" sz="1400" b="0" i="0" u="none" strike="noStrike" dirty="0">
                          <a:effectLst/>
                          <a:latin typeface="Calibri" panose="020F0502020204030204" pitchFamily="34" charset="0"/>
                        </a:rPr>
                        <a:t>0.0145</a:t>
                      </a:r>
                      <a:endParaRPr lang="en-US" sz="1400" b="0" i="0" u="none" strike="noStrike" dirty="0">
                        <a:solidFill>
                          <a:srgbClr val="231F20"/>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noFill/>
                  </a:tcPr>
                </a:tc>
                <a:tc>
                  <a:txBody>
                    <a:bodyPr/>
                    <a:lstStyle/>
                    <a:p>
                      <a:pPr algn="ctr" fontAlgn="t"/>
                      <a:r>
                        <a:rPr lang="en-US" sz="1400" b="0" i="0" u="none" strike="noStrike" dirty="0">
                          <a:solidFill>
                            <a:schemeClr val="tx1"/>
                          </a:solidFill>
                          <a:effectLst/>
                          <a:latin typeface="Calibri" panose="020F0502020204030204" pitchFamily="34" charset="0"/>
                        </a:rPr>
                        <a:t>0.01625</a:t>
                      </a:r>
                    </a:p>
                  </a:txBody>
                  <a:tcPr marL="45720" marR="45720">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2058244859"/>
                  </a:ext>
                </a:extLst>
              </a:tr>
              <a:tr h="318314">
                <a:tc>
                  <a:txBody>
                    <a:bodyPr/>
                    <a:lstStyle/>
                    <a:p>
                      <a:pPr algn="ctr" fontAlgn="t"/>
                      <a:r>
                        <a:rPr lang="en-US" sz="1400" b="0" i="0" u="none" strike="noStrike" dirty="0">
                          <a:solidFill>
                            <a:schemeClr val="bg1"/>
                          </a:solidFill>
                          <a:effectLst/>
                          <a:latin typeface="Calibri" panose="020F0502020204030204" pitchFamily="34" charset="0"/>
                        </a:rPr>
                        <a:t>61</a:t>
                      </a:r>
                    </a:p>
                  </a:txBody>
                  <a:tcPr marL="45720" marR="45720"/>
                </a:tc>
                <a:tc>
                  <a:txBody>
                    <a:bodyPr/>
                    <a:lstStyle/>
                    <a:p>
                      <a:pPr algn="ctr" fontAlgn="t"/>
                      <a:r>
                        <a:rPr lang="en-US" sz="1400" b="0" i="0" u="none" strike="noStrike" dirty="0">
                          <a:effectLst/>
                          <a:latin typeface="Calibri" panose="020F0502020204030204" pitchFamily="34" charset="0"/>
                        </a:rPr>
                        <a:t>0.0160</a:t>
                      </a:r>
                      <a:endParaRPr lang="en-US" sz="1400" b="0" i="0" u="none" strike="noStrike" dirty="0">
                        <a:solidFill>
                          <a:srgbClr val="231F20"/>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0.01750</a:t>
                      </a:r>
                    </a:p>
                  </a:txBody>
                  <a:tcPr marL="45720" marR="45720">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1292882397"/>
                  </a:ext>
                </a:extLst>
              </a:tr>
              <a:tr h="318314">
                <a:tc>
                  <a:txBody>
                    <a:bodyPr/>
                    <a:lstStyle/>
                    <a:p>
                      <a:pPr algn="ctr" fontAlgn="t"/>
                      <a:r>
                        <a:rPr lang="en-US" sz="1400" b="0" i="0" u="none" strike="noStrike" dirty="0">
                          <a:solidFill>
                            <a:schemeClr val="bg1"/>
                          </a:solidFill>
                          <a:effectLst/>
                          <a:latin typeface="Calibri" panose="020F0502020204030204" pitchFamily="34" charset="0"/>
                        </a:rPr>
                        <a:t>62</a:t>
                      </a:r>
                    </a:p>
                  </a:txBody>
                  <a:tcPr marL="45720" marR="45720"/>
                </a:tc>
                <a:tc>
                  <a:txBody>
                    <a:bodyPr/>
                    <a:lstStyle/>
                    <a:p>
                      <a:pPr algn="ctr" fontAlgn="t"/>
                      <a:r>
                        <a:rPr lang="en-US" sz="1400" b="0" i="0" u="none" strike="noStrike" dirty="0">
                          <a:effectLst/>
                          <a:latin typeface="Calibri" panose="020F0502020204030204" pitchFamily="34" charset="0"/>
                        </a:rPr>
                        <a:t>0.0175</a:t>
                      </a:r>
                      <a:endParaRPr lang="en-US" sz="1400" b="0" i="0" u="none" strike="noStrike" dirty="0">
                        <a:solidFill>
                          <a:srgbClr val="231F20"/>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0.01875</a:t>
                      </a:r>
                    </a:p>
                  </a:txBody>
                  <a:tcPr marL="45720" marR="45720">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3345621503"/>
                  </a:ext>
                </a:extLst>
              </a:tr>
              <a:tr h="318314">
                <a:tc>
                  <a:txBody>
                    <a:bodyPr/>
                    <a:lstStyle/>
                    <a:p>
                      <a:pPr algn="ctr" fontAlgn="t"/>
                      <a:r>
                        <a:rPr lang="en-US" sz="1400" b="0" i="0" u="none" strike="noStrike" dirty="0">
                          <a:solidFill>
                            <a:schemeClr val="bg1"/>
                          </a:solidFill>
                          <a:effectLst/>
                          <a:latin typeface="Calibri" panose="020F0502020204030204" pitchFamily="34" charset="0"/>
                        </a:rPr>
                        <a:t>63</a:t>
                      </a:r>
                    </a:p>
                  </a:txBody>
                  <a:tcPr marL="45720" marR="45720"/>
                </a:tc>
                <a:tc>
                  <a:txBody>
                    <a:bodyPr/>
                    <a:lstStyle/>
                    <a:p>
                      <a:pPr algn="ctr" fontAlgn="t"/>
                      <a:r>
                        <a:rPr lang="en-US" sz="1400" b="0" i="0" u="none" strike="noStrike" dirty="0">
                          <a:effectLst/>
                          <a:latin typeface="Calibri" panose="020F0502020204030204" pitchFamily="34" charset="0"/>
                        </a:rPr>
                        <a:t>0.0190</a:t>
                      </a:r>
                      <a:endParaRPr lang="en-US" sz="1400" b="0" i="0" u="none" strike="noStrike" dirty="0">
                        <a:solidFill>
                          <a:srgbClr val="231F20"/>
                        </a:solidFill>
                        <a:effectLst/>
                        <a:latin typeface="Calibri" panose="020F0502020204030204" pitchFamily="34" charset="0"/>
                      </a:endParaRPr>
                    </a:p>
                  </a:txBody>
                  <a:tcPr marL="45720" marR="45720">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0.02000</a:t>
                      </a:r>
                    </a:p>
                  </a:txBody>
                  <a:tcPr marL="45720" marR="45720">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3520956327"/>
                  </a:ext>
                </a:extLst>
              </a:tr>
              <a:tr h="318314">
                <a:tc>
                  <a:txBody>
                    <a:bodyPr/>
                    <a:lstStyle/>
                    <a:p>
                      <a:pPr algn="ctr" fontAlgn="t"/>
                      <a:r>
                        <a:rPr lang="en-US" sz="1400" b="0" i="0" u="none" strike="noStrike" dirty="0">
                          <a:solidFill>
                            <a:schemeClr val="bg1"/>
                          </a:solidFill>
                          <a:effectLst/>
                          <a:latin typeface="Calibri" panose="020F0502020204030204" pitchFamily="34" charset="0"/>
                        </a:rPr>
                        <a:t>64</a:t>
                      </a:r>
                    </a:p>
                  </a:txBody>
                  <a:tcPr marL="45720" marR="45720"/>
                </a:tc>
                <a:tc>
                  <a:txBody>
                    <a:bodyPr/>
                    <a:lstStyle/>
                    <a:p>
                      <a:pPr algn="ctr" fontAlgn="t"/>
                      <a:r>
                        <a:rPr lang="en-US" sz="1400" b="0" i="0" u="none" strike="noStrike" dirty="0">
                          <a:solidFill>
                            <a:schemeClr val="tx1"/>
                          </a:solidFill>
                          <a:effectLst/>
                          <a:latin typeface="Calibri" panose="020F0502020204030204" pitchFamily="34" charset="0"/>
                        </a:rPr>
                        <a:t>0.0205</a:t>
                      </a:r>
                    </a:p>
                  </a:txBody>
                  <a:tcPr marL="45720" marR="45720">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0.02125</a:t>
                      </a:r>
                    </a:p>
                  </a:txBody>
                  <a:tcPr marL="45720" marR="45720">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899955592"/>
                  </a:ext>
                </a:extLst>
              </a:tr>
              <a:tr h="318314">
                <a:tc>
                  <a:txBody>
                    <a:bodyPr/>
                    <a:lstStyle/>
                    <a:p>
                      <a:pPr algn="ctr" fontAlgn="t"/>
                      <a:r>
                        <a:rPr lang="en-US" sz="1400" b="0" i="0" u="none" strike="noStrike" dirty="0">
                          <a:solidFill>
                            <a:schemeClr val="bg1"/>
                          </a:solidFill>
                          <a:effectLst/>
                          <a:latin typeface="Calibri" panose="020F0502020204030204" pitchFamily="34" charset="0"/>
                        </a:rPr>
                        <a:t>65</a:t>
                      </a:r>
                    </a:p>
                  </a:txBody>
                  <a:tcPr marL="45720" marR="45720"/>
                </a:tc>
                <a:tc>
                  <a:txBody>
                    <a:bodyPr/>
                    <a:lstStyle/>
                    <a:p>
                      <a:pPr algn="ctr" fontAlgn="t"/>
                      <a:r>
                        <a:rPr lang="en-US" sz="1400" b="0" i="0" u="none" strike="noStrike" dirty="0">
                          <a:solidFill>
                            <a:schemeClr val="tx1"/>
                          </a:solidFill>
                          <a:effectLst/>
                          <a:latin typeface="Calibri" panose="020F0502020204030204" pitchFamily="34" charset="0"/>
                        </a:rPr>
                        <a:t>0.0220</a:t>
                      </a:r>
                    </a:p>
                  </a:txBody>
                  <a:tcPr marL="45720" marR="45720">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0.02250</a:t>
                      </a:r>
                    </a:p>
                  </a:txBody>
                  <a:tcPr marL="45720" marR="45720">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3829866364"/>
                  </a:ext>
                </a:extLst>
              </a:tr>
              <a:tr h="318314">
                <a:tc>
                  <a:txBody>
                    <a:bodyPr/>
                    <a:lstStyle/>
                    <a:p>
                      <a:pPr algn="ctr" fontAlgn="t"/>
                      <a:r>
                        <a:rPr lang="en-US" sz="1400" b="0" i="0" u="none" strike="noStrike" dirty="0">
                          <a:solidFill>
                            <a:schemeClr val="bg1"/>
                          </a:solidFill>
                          <a:effectLst/>
                          <a:latin typeface="Calibri" panose="020F0502020204030204" pitchFamily="34" charset="0"/>
                        </a:rPr>
                        <a:t>66</a:t>
                      </a:r>
                    </a:p>
                  </a:txBody>
                  <a:tcPr marL="45720" marR="45720"/>
                </a:tc>
                <a:tc>
                  <a:txBody>
                    <a:bodyPr/>
                    <a:lstStyle/>
                    <a:p>
                      <a:pPr algn="ctr" fontAlgn="t"/>
                      <a:r>
                        <a:rPr lang="en-US" sz="1400" b="0" i="0" u="none" strike="noStrike" dirty="0">
                          <a:solidFill>
                            <a:schemeClr val="tx1"/>
                          </a:solidFill>
                          <a:effectLst/>
                          <a:latin typeface="Calibri" panose="020F0502020204030204" pitchFamily="34" charset="0"/>
                        </a:rPr>
                        <a:t>0.235</a:t>
                      </a:r>
                    </a:p>
                  </a:txBody>
                  <a:tcPr marL="45720" marR="45720">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0.02375</a:t>
                      </a:r>
                    </a:p>
                  </a:txBody>
                  <a:tcPr marL="45720" marR="45720">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3554758106"/>
                  </a:ext>
                </a:extLst>
              </a:tr>
              <a:tr h="318314">
                <a:tc>
                  <a:txBody>
                    <a:bodyPr/>
                    <a:lstStyle/>
                    <a:p>
                      <a:pPr algn="ctr" fontAlgn="t"/>
                      <a:r>
                        <a:rPr lang="en-US" sz="1400" b="0" i="0" u="none" strike="noStrike" dirty="0">
                          <a:solidFill>
                            <a:schemeClr val="bg1"/>
                          </a:solidFill>
                          <a:effectLst/>
                          <a:latin typeface="Calibri" panose="020F0502020204030204" pitchFamily="34" charset="0"/>
                        </a:rPr>
                        <a:t>67+</a:t>
                      </a:r>
                    </a:p>
                  </a:txBody>
                  <a:tcPr marL="45720" marR="45720">
                    <a:lnB w="19050" cap="flat" cmpd="sng" algn="ctr">
                      <a:solidFill>
                        <a:schemeClr val="tx1"/>
                      </a:solidFill>
                      <a:prstDash val="solid"/>
                      <a:round/>
                      <a:headEnd type="none" w="med" len="med"/>
                      <a:tailEnd type="none" w="med" len="med"/>
                    </a:lnB>
                  </a:tcPr>
                </a:tc>
                <a:tc>
                  <a:txBody>
                    <a:bodyPr/>
                    <a:lstStyle/>
                    <a:p>
                      <a:pPr algn="ctr" fontAlgn="t"/>
                      <a:r>
                        <a:rPr lang="en-US" sz="1400" b="0" i="0" u="none" strike="noStrike" dirty="0">
                          <a:solidFill>
                            <a:schemeClr val="tx1"/>
                          </a:solidFill>
                          <a:effectLst/>
                          <a:latin typeface="Calibri" panose="020F0502020204030204" pitchFamily="34" charset="0"/>
                        </a:rPr>
                        <a:t>0.250</a:t>
                      </a:r>
                    </a:p>
                  </a:txBody>
                  <a:tcPr marL="45720" marR="45720">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mn-cs"/>
                        </a:rPr>
                        <a:t>0.02500</a:t>
                      </a:r>
                    </a:p>
                  </a:txBody>
                  <a:tcPr marL="45720" marR="45720">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478556521"/>
                  </a:ext>
                </a:extLst>
              </a:tr>
            </a:tbl>
          </a:graphicData>
        </a:graphic>
      </p:graphicFrame>
      <p:sp>
        <p:nvSpPr>
          <p:cNvPr id="12" name="Title 1">
            <a:extLst>
              <a:ext uri="{FF2B5EF4-FFF2-40B4-BE49-F238E27FC236}">
                <a16:creationId xmlns:a16="http://schemas.microsoft.com/office/drawing/2014/main" id="{FFFBB1E2-AED0-58FB-0845-D6B955CA615D}"/>
              </a:ext>
            </a:extLst>
          </p:cNvPr>
          <p:cNvSpPr>
            <a:spLocks noGrp="1"/>
          </p:cNvSpPr>
          <p:nvPr>
            <p:ph type="title"/>
          </p:nvPr>
        </p:nvSpPr>
        <p:spPr>
          <a:xfrm>
            <a:off x="454735" y="458964"/>
            <a:ext cx="10727765" cy="855802"/>
          </a:xfrm>
        </p:spPr>
        <p:txBody>
          <a:bodyPr>
            <a:normAutofit/>
          </a:bodyPr>
          <a:lstStyle/>
          <a:p>
            <a:r>
              <a:rPr lang="en-US" dirty="0"/>
              <a:t>MTRS Pension</a:t>
            </a:r>
          </a:p>
        </p:txBody>
      </p:sp>
      <p:sp>
        <p:nvSpPr>
          <p:cNvPr id="14" name="Text Placeholder 6">
            <a:extLst>
              <a:ext uri="{FF2B5EF4-FFF2-40B4-BE49-F238E27FC236}">
                <a16:creationId xmlns:a16="http://schemas.microsoft.com/office/drawing/2014/main" id="{48E46E5B-6CAC-4A3B-D4E4-CC1764FA1DF5}"/>
              </a:ext>
            </a:extLst>
          </p:cNvPr>
          <p:cNvSpPr txBox="1">
            <a:spLocks/>
          </p:cNvSpPr>
          <p:nvPr/>
        </p:nvSpPr>
        <p:spPr>
          <a:xfrm>
            <a:off x="504899" y="1420812"/>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Age Factors – Option A, Tier 2</a:t>
            </a:r>
          </a:p>
        </p:txBody>
      </p:sp>
    </p:spTree>
    <p:extLst>
      <p:ext uri="{BB962C8B-B14F-4D97-AF65-F5344CB8AC3E}">
        <p14:creationId xmlns:p14="http://schemas.microsoft.com/office/powerpoint/2010/main" val="2334587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26035" y="2080517"/>
            <a:ext cx="10727765" cy="4017461"/>
          </a:xfrm>
        </p:spPr>
        <p:txBody>
          <a:bodyPr/>
          <a:lstStyle/>
          <a:p>
            <a:pPr marL="0" indent="0">
              <a:buNone/>
            </a:pPr>
            <a:endParaRPr lang="en-US" dirty="0"/>
          </a:p>
          <a:p>
            <a:pPr marL="0" indent="0">
              <a:buNone/>
            </a:pPr>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sp>
        <p:nvSpPr>
          <p:cNvPr id="11" name="Text Placeholder 6"/>
          <p:cNvSpPr txBox="1">
            <a:spLocks/>
          </p:cNvSpPr>
          <p:nvPr/>
        </p:nvSpPr>
        <p:spPr>
          <a:xfrm>
            <a:off x="481630" y="1485980"/>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Retirement Benefit Formula</a:t>
            </a:r>
          </a:p>
        </p:txBody>
      </p:sp>
      <p:sp>
        <p:nvSpPr>
          <p:cNvPr id="19" name="TextBox 18"/>
          <p:cNvSpPr txBox="1"/>
          <p:nvPr/>
        </p:nvSpPr>
        <p:spPr>
          <a:xfrm>
            <a:off x="432433" y="5470821"/>
            <a:ext cx="509978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grpSp>
        <p:nvGrpSpPr>
          <p:cNvPr id="61" name="Group 60"/>
          <p:cNvGrpSpPr/>
          <p:nvPr/>
        </p:nvGrpSpPr>
        <p:grpSpPr>
          <a:xfrm>
            <a:off x="874512" y="3233713"/>
            <a:ext cx="1737360" cy="1005840"/>
            <a:chOff x="275" y="479664"/>
            <a:chExt cx="1554480" cy="915755"/>
          </a:xfrm>
          <a:solidFill>
            <a:schemeClr val="tx1"/>
          </a:solidFill>
          <a:effectLst/>
        </p:grpSpPr>
        <p:sp>
          <p:nvSpPr>
            <p:cNvPr id="62" name="Rectangle 61"/>
            <p:cNvSpPr/>
            <p:nvPr/>
          </p:nvSpPr>
          <p:spPr>
            <a:xfrm>
              <a:off x="275" y="479664"/>
              <a:ext cx="1554480" cy="915755"/>
            </a:xfrm>
            <a:prstGeom prst="rect">
              <a:avLst/>
            </a:prstGeom>
            <a:grpFill/>
            <a:effectLst>
              <a:outerShdw dist="19050" dir="5400000" sx="1000" sy="1000" algn="ctr" rotWithShape="0">
                <a:srgbClr val="000000">
                  <a:alpha val="63000"/>
                </a:srgbClr>
              </a:outerShdw>
            </a:effectLst>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63" name="TextBox 62"/>
            <p:cNvSpPr txBox="1"/>
            <p:nvPr/>
          </p:nvSpPr>
          <p:spPr>
            <a:xfrm>
              <a:off x="275" y="479664"/>
              <a:ext cx="1554480" cy="915755"/>
            </a:xfrm>
            <a:prstGeom prst="rect">
              <a:avLst/>
            </a:prstGeom>
            <a:grpFill/>
            <a:effectLst/>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Age </a:t>
              </a:r>
              <a:br>
                <a:rPr lang="en-US" sz="1600" kern="1200" dirty="0">
                  <a:latin typeface="Calibri" panose="020F0502020204030204" pitchFamily="34" charset="0"/>
                </a:rPr>
              </a:br>
              <a:r>
                <a:rPr lang="en-US" sz="1600" kern="1200" dirty="0">
                  <a:latin typeface="Calibri" panose="020F0502020204030204" pitchFamily="34" charset="0"/>
                </a:rPr>
                <a:t>Factor</a:t>
              </a:r>
            </a:p>
          </p:txBody>
        </p:sp>
      </p:grpSp>
      <p:sp>
        <p:nvSpPr>
          <p:cNvPr id="10" name="Title 1">
            <a:extLst>
              <a:ext uri="{FF2B5EF4-FFF2-40B4-BE49-F238E27FC236}">
                <a16:creationId xmlns:a16="http://schemas.microsoft.com/office/drawing/2014/main" id="{3E40597A-BA56-6547-3851-ABC0CCD0602C}"/>
              </a:ext>
            </a:extLst>
          </p:cNvPr>
          <p:cNvSpPr>
            <a:spLocks noGrp="1"/>
          </p:cNvSpPr>
          <p:nvPr>
            <p:ph type="title"/>
          </p:nvPr>
        </p:nvSpPr>
        <p:spPr>
          <a:xfrm>
            <a:off x="454735" y="458964"/>
            <a:ext cx="10727765" cy="855802"/>
          </a:xfrm>
        </p:spPr>
        <p:txBody>
          <a:bodyPr>
            <a:normAutofit/>
          </a:bodyPr>
          <a:lstStyle/>
          <a:p>
            <a:r>
              <a:rPr lang="en-US" dirty="0"/>
              <a:t>MTRS Pension</a:t>
            </a:r>
          </a:p>
        </p:txBody>
      </p:sp>
      <p:sp>
        <p:nvSpPr>
          <p:cNvPr id="12" name="TextBox 11">
            <a:extLst>
              <a:ext uri="{FF2B5EF4-FFF2-40B4-BE49-F238E27FC236}">
                <a16:creationId xmlns:a16="http://schemas.microsoft.com/office/drawing/2014/main" id="{E610836F-40DE-BC96-00CE-25F9B44641B7}"/>
              </a:ext>
            </a:extLst>
          </p:cNvPr>
          <p:cNvSpPr txBox="1"/>
          <p:nvPr/>
        </p:nvSpPr>
        <p:spPr>
          <a:xfrm>
            <a:off x="3039496" y="3233713"/>
            <a:ext cx="1737360" cy="1005840"/>
          </a:xfrm>
          <a:prstGeom prst="rect">
            <a:avLst/>
          </a:prstGeom>
          <a:solidFill>
            <a:schemeClr val="tx1"/>
          </a:solidFill>
          <a:effectLst/>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Years of</a:t>
            </a:r>
            <a:br>
              <a:rPr lang="en-US" sz="1600" kern="1200" dirty="0">
                <a:latin typeface="Calibri" panose="020F0502020204030204" pitchFamily="34" charset="0"/>
              </a:rPr>
            </a:br>
            <a:r>
              <a:rPr lang="en-US" sz="1600" kern="1200" dirty="0">
                <a:latin typeface="Calibri" panose="020F0502020204030204" pitchFamily="34" charset="0"/>
              </a:rPr>
              <a:t>Service</a:t>
            </a:r>
          </a:p>
        </p:txBody>
      </p:sp>
      <p:sp>
        <p:nvSpPr>
          <p:cNvPr id="13" name="TextBox 12">
            <a:extLst>
              <a:ext uri="{FF2B5EF4-FFF2-40B4-BE49-F238E27FC236}">
                <a16:creationId xmlns:a16="http://schemas.microsoft.com/office/drawing/2014/main" id="{3319D2CE-328A-FACD-168A-9A6D92DEFAC3}"/>
              </a:ext>
            </a:extLst>
          </p:cNvPr>
          <p:cNvSpPr txBox="1"/>
          <p:nvPr/>
        </p:nvSpPr>
        <p:spPr>
          <a:xfrm>
            <a:off x="5204479" y="3233713"/>
            <a:ext cx="1737360" cy="1005840"/>
          </a:xfrm>
          <a:prstGeom prst="rect">
            <a:avLst/>
          </a:prstGeom>
          <a:solidFill>
            <a:schemeClr val="tx1"/>
          </a:solid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Retirement</a:t>
            </a:r>
            <a:br>
              <a:rPr lang="en-US" sz="1600" kern="1200" dirty="0">
                <a:latin typeface="Calibri" panose="020F0502020204030204" pitchFamily="34" charset="0"/>
              </a:rPr>
            </a:br>
            <a:r>
              <a:rPr lang="en-US" sz="1600" kern="1200" dirty="0">
                <a:latin typeface="Calibri" panose="020F0502020204030204" pitchFamily="34" charset="0"/>
              </a:rPr>
              <a:t>Plus%</a:t>
            </a:r>
            <a:r>
              <a:rPr lang="en-US" kern="1200" dirty="0">
                <a:latin typeface="Calibri" panose="020F0502020204030204" pitchFamily="34" charset="0"/>
              </a:rPr>
              <a:t> </a:t>
            </a:r>
            <a:br>
              <a:rPr lang="en-US" sz="1600" kern="1200" dirty="0">
                <a:latin typeface="Calibri" panose="020F0502020204030204" pitchFamily="34" charset="0"/>
              </a:rPr>
            </a:br>
            <a:r>
              <a:rPr lang="en-US" sz="1400" kern="1200" dirty="0">
                <a:latin typeface="Calibri" panose="020F0502020204030204" pitchFamily="34" charset="0"/>
              </a:rPr>
              <a:t>(if applicable)</a:t>
            </a:r>
          </a:p>
        </p:txBody>
      </p:sp>
      <p:sp>
        <p:nvSpPr>
          <p:cNvPr id="14" name="TextBox 13">
            <a:extLst>
              <a:ext uri="{FF2B5EF4-FFF2-40B4-BE49-F238E27FC236}">
                <a16:creationId xmlns:a16="http://schemas.microsoft.com/office/drawing/2014/main" id="{DB628EBE-1962-0F74-609D-744CC9F9F58B}"/>
              </a:ext>
            </a:extLst>
          </p:cNvPr>
          <p:cNvSpPr txBox="1"/>
          <p:nvPr/>
        </p:nvSpPr>
        <p:spPr>
          <a:xfrm>
            <a:off x="7369463" y="3233713"/>
            <a:ext cx="1737360" cy="1005840"/>
          </a:xfrm>
          <a:prstGeom prst="rect">
            <a:avLst/>
          </a:prstGeom>
          <a:solidFill>
            <a:schemeClr val="tx1"/>
          </a:solid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Final Average Salary</a:t>
            </a:r>
          </a:p>
        </p:txBody>
      </p:sp>
      <p:sp>
        <p:nvSpPr>
          <p:cNvPr id="15" name="TextBox 14">
            <a:extLst>
              <a:ext uri="{FF2B5EF4-FFF2-40B4-BE49-F238E27FC236}">
                <a16:creationId xmlns:a16="http://schemas.microsoft.com/office/drawing/2014/main" id="{FB45563D-9B2B-7CDA-FB34-15F5C4D4E969}"/>
              </a:ext>
            </a:extLst>
          </p:cNvPr>
          <p:cNvSpPr txBox="1"/>
          <p:nvPr/>
        </p:nvSpPr>
        <p:spPr>
          <a:xfrm>
            <a:off x="9534447" y="3233713"/>
            <a:ext cx="1737360" cy="1005840"/>
          </a:xfrm>
          <a:prstGeom prst="rect">
            <a:avLst/>
          </a:prstGeom>
          <a:solidFill>
            <a:schemeClr val="tx1"/>
          </a:solid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Annual</a:t>
            </a:r>
            <a:br>
              <a:rPr lang="en-US" sz="1600" kern="1200" dirty="0">
                <a:latin typeface="Calibri" panose="020F0502020204030204" pitchFamily="34" charset="0"/>
              </a:rPr>
            </a:br>
            <a:r>
              <a:rPr lang="en-US" sz="1600" kern="1200" dirty="0">
                <a:latin typeface="Calibri" panose="020F0502020204030204" pitchFamily="34" charset="0"/>
              </a:rPr>
              <a:t>Benefit</a:t>
            </a:r>
          </a:p>
        </p:txBody>
      </p:sp>
      <p:sp>
        <p:nvSpPr>
          <p:cNvPr id="16" name="Freeform 15">
            <a:extLst>
              <a:ext uri="{FF2B5EF4-FFF2-40B4-BE49-F238E27FC236}">
                <a16:creationId xmlns:a16="http://schemas.microsoft.com/office/drawing/2014/main" id="{FC1F55B4-7B20-E69B-B718-9F451E0555E1}"/>
              </a:ext>
            </a:extLst>
          </p:cNvPr>
          <p:cNvSpPr/>
          <p:nvPr/>
        </p:nvSpPr>
        <p:spPr>
          <a:xfrm>
            <a:off x="2650106" y="3609099"/>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7" name="Freeform 16">
            <a:extLst>
              <a:ext uri="{FF2B5EF4-FFF2-40B4-BE49-F238E27FC236}">
                <a16:creationId xmlns:a16="http://schemas.microsoft.com/office/drawing/2014/main" id="{3456CBE3-8DDD-6351-DBE1-74034A969B77}"/>
              </a:ext>
            </a:extLst>
          </p:cNvPr>
          <p:cNvSpPr/>
          <p:nvPr/>
        </p:nvSpPr>
        <p:spPr>
          <a:xfrm>
            <a:off x="6980073" y="3602267"/>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8" name="Freeform 17">
            <a:extLst>
              <a:ext uri="{FF2B5EF4-FFF2-40B4-BE49-F238E27FC236}">
                <a16:creationId xmlns:a16="http://schemas.microsoft.com/office/drawing/2014/main" id="{CB7CD949-7486-BCB2-3061-6C79F45376FA}"/>
              </a:ext>
            </a:extLst>
          </p:cNvPr>
          <p:cNvSpPr/>
          <p:nvPr/>
        </p:nvSpPr>
        <p:spPr>
          <a:xfrm>
            <a:off x="9168746" y="3570063"/>
            <a:ext cx="351155" cy="333140"/>
          </a:xfrm>
          <a:custGeom>
            <a:avLst/>
            <a:gdLst>
              <a:gd name="connsiteX0" fmla="*/ 50330 w 379708"/>
              <a:gd name="connsiteY0" fmla="*/ 91503 h 444187"/>
              <a:gd name="connsiteX1" fmla="*/ 329378 w 379708"/>
              <a:gd name="connsiteY1" fmla="*/ 91503 h 444187"/>
              <a:gd name="connsiteX2" fmla="*/ 329378 w 379708"/>
              <a:gd name="connsiteY2" fmla="*/ 195975 h 444187"/>
              <a:gd name="connsiteX3" fmla="*/ 50330 w 379708"/>
              <a:gd name="connsiteY3" fmla="*/ 195975 h 444187"/>
              <a:gd name="connsiteX4" fmla="*/ 50330 w 379708"/>
              <a:gd name="connsiteY4" fmla="*/ 91503 h 444187"/>
              <a:gd name="connsiteX5" fmla="*/ 50330 w 379708"/>
              <a:gd name="connsiteY5" fmla="*/ 248212 h 444187"/>
              <a:gd name="connsiteX6" fmla="*/ 329378 w 379708"/>
              <a:gd name="connsiteY6" fmla="*/ 248212 h 444187"/>
              <a:gd name="connsiteX7" fmla="*/ 329378 w 379708"/>
              <a:gd name="connsiteY7" fmla="*/ 352684 h 444187"/>
              <a:gd name="connsiteX8" fmla="*/ 50330 w 379708"/>
              <a:gd name="connsiteY8" fmla="*/ 352684 h 444187"/>
              <a:gd name="connsiteX9" fmla="*/ 50330 w 379708"/>
              <a:gd name="connsiteY9" fmla="*/ 248212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9708" h="444187">
                <a:moveTo>
                  <a:pt x="50330" y="91503"/>
                </a:moveTo>
                <a:lnTo>
                  <a:pt x="329378" y="91503"/>
                </a:lnTo>
                <a:lnTo>
                  <a:pt x="329378" y="195975"/>
                </a:lnTo>
                <a:lnTo>
                  <a:pt x="50330" y="195975"/>
                </a:lnTo>
                <a:lnTo>
                  <a:pt x="50330" y="91503"/>
                </a:lnTo>
                <a:close/>
                <a:moveTo>
                  <a:pt x="50330" y="248212"/>
                </a:moveTo>
                <a:lnTo>
                  <a:pt x="329378" y="248212"/>
                </a:lnTo>
                <a:lnTo>
                  <a:pt x="329378" y="352684"/>
                </a:lnTo>
                <a:lnTo>
                  <a:pt x="50330" y="352684"/>
                </a:lnTo>
                <a:lnTo>
                  <a:pt x="50330" y="248212"/>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latin typeface="Calibri" panose="020F0502020204030204" pitchFamily="34" charset="0"/>
            </a:endParaRPr>
          </a:p>
        </p:txBody>
      </p:sp>
      <p:sp>
        <p:nvSpPr>
          <p:cNvPr id="20" name="Freeform 19">
            <a:extLst>
              <a:ext uri="{FF2B5EF4-FFF2-40B4-BE49-F238E27FC236}">
                <a16:creationId xmlns:a16="http://schemas.microsoft.com/office/drawing/2014/main" id="{F9274742-736E-660E-B481-DD0315D30891}"/>
              </a:ext>
            </a:extLst>
          </p:cNvPr>
          <p:cNvSpPr/>
          <p:nvPr/>
        </p:nvSpPr>
        <p:spPr>
          <a:xfrm rot="2700000">
            <a:off x="4815090" y="3602267"/>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Tree>
    <p:extLst>
      <p:ext uri="{BB962C8B-B14F-4D97-AF65-F5344CB8AC3E}">
        <p14:creationId xmlns:p14="http://schemas.microsoft.com/office/powerpoint/2010/main" val="400438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26035" y="2080517"/>
            <a:ext cx="10727765" cy="4017461"/>
          </a:xfrm>
        </p:spPr>
        <p:txBody>
          <a:bodyPr/>
          <a:lstStyle/>
          <a:p>
            <a:pPr marL="0" indent="0">
              <a:buNone/>
            </a:pPr>
            <a:endParaRPr lang="en-US" dirty="0"/>
          </a:p>
          <a:p>
            <a:pPr marL="0" indent="0">
              <a:buNone/>
            </a:pPr>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16</a:t>
            </a:fld>
            <a:endParaRPr lang="en-US" dirty="0"/>
          </a:p>
        </p:txBody>
      </p:sp>
      <p:sp>
        <p:nvSpPr>
          <p:cNvPr id="11" name="Text Placeholder 6"/>
          <p:cNvSpPr txBox="1">
            <a:spLocks/>
          </p:cNvSpPr>
          <p:nvPr/>
        </p:nvSpPr>
        <p:spPr>
          <a:xfrm>
            <a:off x="474848" y="147941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Regular Benefit Formula – Calculation Example</a:t>
            </a:r>
          </a:p>
        </p:txBody>
      </p:sp>
      <p:sp>
        <p:nvSpPr>
          <p:cNvPr id="19" name="TextBox 18"/>
          <p:cNvSpPr txBox="1"/>
          <p:nvPr/>
        </p:nvSpPr>
        <p:spPr>
          <a:xfrm>
            <a:off x="432433" y="5526353"/>
            <a:ext cx="509978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grpSp>
        <p:nvGrpSpPr>
          <p:cNvPr id="34" name="Group 33"/>
          <p:cNvGrpSpPr/>
          <p:nvPr/>
        </p:nvGrpSpPr>
        <p:grpSpPr>
          <a:xfrm>
            <a:off x="560892" y="3329725"/>
            <a:ext cx="1737360" cy="1005840"/>
            <a:chOff x="275" y="479664"/>
            <a:chExt cx="1554480" cy="915755"/>
          </a:xfrm>
          <a:solidFill>
            <a:schemeClr val="tx1"/>
          </a:solidFill>
          <a:effectLst/>
        </p:grpSpPr>
        <p:sp>
          <p:nvSpPr>
            <p:cNvPr id="59" name="Rectangle 58"/>
            <p:cNvSpPr/>
            <p:nvPr/>
          </p:nvSpPr>
          <p:spPr>
            <a:xfrm>
              <a:off x="275"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60" name="TextBox 59"/>
            <p:cNvSpPr txBox="1"/>
            <p:nvPr/>
          </p:nvSpPr>
          <p:spPr>
            <a:xfrm>
              <a:off x="275" y="479664"/>
              <a:ext cx="1554480" cy="915755"/>
            </a:xfrm>
            <a:prstGeom prst="rect">
              <a:avLst/>
            </a:prstGeom>
            <a:grpFill/>
            <a:effectLst/>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Age </a:t>
              </a:r>
              <a:br>
                <a:rPr lang="en-US" sz="1600" kern="1200" dirty="0">
                  <a:latin typeface="Calibri" panose="020F0502020204030204" pitchFamily="34" charset="0"/>
                </a:rPr>
              </a:br>
              <a:r>
                <a:rPr lang="en-US" sz="1600" kern="1200" dirty="0">
                  <a:latin typeface="Calibri" panose="020F0502020204030204" pitchFamily="34" charset="0"/>
                </a:rPr>
                <a:t>Factor</a:t>
              </a:r>
            </a:p>
          </p:txBody>
        </p:sp>
      </p:grpSp>
      <p:grpSp>
        <p:nvGrpSpPr>
          <p:cNvPr id="36" name="Group 35"/>
          <p:cNvGrpSpPr/>
          <p:nvPr/>
        </p:nvGrpSpPr>
        <p:grpSpPr>
          <a:xfrm>
            <a:off x="2725876" y="3329725"/>
            <a:ext cx="1737360" cy="1005840"/>
            <a:chOff x="2165259" y="479664"/>
            <a:chExt cx="1554480" cy="915755"/>
          </a:xfrm>
          <a:solidFill>
            <a:schemeClr val="tx1"/>
          </a:solidFill>
          <a:effectLst/>
        </p:grpSpPr>
        <p:sp>
          <p:nvSpPr>
            <p:cNvPr id="55" name="Rectangle 54"/>
            <p:cNvSpPr/>
            <p:nvPr/>
          </p:nvSpPr>
          <p:spPr>
            <a:xfrm>
              <a:off x="2165259"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56" name="TextBox 55"/>
            <p:cNvSpPr txBox="1"/>
            <p:nvPr/>
          </p:nvSpPr>
          <p:spPr>
            <a:xfrm>
              <a:off x="2165259"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Years of</a:t>
              </a:r>
              <a:br>
                <a:rPr lang="en-US" sz="1600" kern="1200" dirty="0">
                  <a:latin typeface="Calibri" panose="020F0502020204030204" pitchFamily="34" charset="0"/>
                </a:rPr>
              </a:br>
              <a:r>
                <a:rPr lang="en-US" sz="1600" kern="1200" dirty="0">
                  <a:latin typeface="Calibri" panose="020F0502020204030204" pitchFamily="34" charset="0"/>
                </a:rPr>
                <a:t>Service</a:t>
              </a:r>
            </a:p>
          </p:txBody>
        </p:sp>
      </p:grpSp>
      <p:grpSp>
        <p:nvGrpSpPr>
          <p:cNvPr id="38" name="Group 37"/>
          <p:cNvGrpSpPr/>
          <p:nvPr/>
        </p:nvGrpSpPr>
        <p:grpSpPr>
          <a:xfrm>
            <a:off x="4890859" y="3329725"/>
            <a:ext cx="1737360" cy="1005840"/>
            <a:chOff x="4330242" y="479664"/>
            <a:chExt cx="1554480" cy="915755"/>
          </a:xfrm>
          <a:solidFill>
            <a:schemeClr val="tx1"/>
          </a:solidFill>
          <a:effectLst/>
        </p:grpSpPr>
        <p:sp>
          <p:nvSpPr>
            <p:cNvPr id="51" name="Rectangle 50"/>
            <p:cNvSpPr/>
            <p:nvPr/>
          </p:nvSpPr>
          <p:spPr>
            <a:xfrm>
              <a:off x="4330242"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52" name="TextBox 51"/>
            <p:cNvSpPr txBox="1"/>
            <p:nvPr/>
          </p:nvSpPr>
          <p:spPr>
            <a:xfrm>
              <a:off x="4330242"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Retirement</a:t>
              </a:r>
              <a:br>
                <a:rPr lang="en-US" sz="1600" kern="1200" dirty="0">
                  <a:latin typeface="Calibri" panose="020F0502020204030204" pitchFamily="34" charset="0"/>
                </a:rPr>
              </a:br>
              <a:r>
                <a:rPr lang="en-US" sz="1600" kern="1200" dirty="0">
                  <a:latin typeface="Calibri" panose="020F0502020204030204" pitchFamily="34" charset="0"/>
                </a:rPr>
                <a:t>Plus%</a:t>
              </a:r>
              <a:r>
                <a:rPr lang="en-US" kern="1200" dirty="0">
                  <a:latin typeface="Calibri" panose="020F0502020204030204" pitchFamily="34" charset="0"/>
                </a:rPr>
                <a:t> </a:t>
              </a:r>
              <a:br>
                <a:rPr lang="en-US" sz="1600" kern="1200" dirty="0">
                  <a:latin typeface="Calibri" panose="020F0502020204030204" pitchFamily="34" charset="0"/>
                </a:rPr>
              </a:br>
              <a:r>
                <a:rPr lang="en-US" sz="1400" kern="1200" dirty="0">
                  <a:latin typeface="Calibri" panose="020F0502020204030204" pitchFamily="34" charset="0"/>
                </a:rPr>
                <a:t>(if applicable)</a:t>
              </a:r>
            </a:p>
          </p:txBody>
        </p:sp>
      </p:grpSp>
      <p:grpSp>
        <p:nvGrpSpPr>
          <p:cNvPr id="40" name="Group 39"/>
          <p:cNvGrpSpPr/>
          <p:nvPr/>
        </p:nvGrpSpPr>
        <p:grpSpPr>
          <a:xfrm>
            <a:off x="7055843" y="3329725"/>
            <a:ext cx="1737360" cy="1005840"/>
            <a:chOff x="6495226" y="479664"/>
            <a:chExt cx="1554480" cy="915755"/>
          </a:xfrm>
          <a:solidFill>
            <a:schemeClr val="tx1"/>
          </a:solidFill>
          <a:effectLst/>
        </p:grpSpPr>
        <p:sp>
          <p:nvSpPr>
            <p:cNvPr id="47" name="Rectangle 46"/>
            <p:cNvSpPr/>
            <p:nvPr/>
          </p:nvSpPr>
          <p:spPr>
            <a:xfrm>
              <a:off x="6495226"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48" name="TextBox 47"/>
            <p:cNvSpPr txBox="1"/>
            <p:nvPr/>
          </p:nvSpPr>
          <p:spPr>
            <a:xfrm>
              <a:off x="6495226"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Final Average Salary</a:t>
              </a:r>
            </a:p>
          </p:txBody>
        </p:sp>
      </p:grpSp>
      <p:grpSp>
        <p:nvGrpSpPr>
          <p:cNvPr id="42" name="Group 41"/>
          <p:cNvGrpSpPr/>
          <p:nvPr/>
        </p:nvGrpSpPr>
        <p:grpSpPr>
          <a:xfrm>
            <a:off x="9220827" y="3329725"/>
            <a:ext cx="1737360" cy="1005840"/>
            <a:chOff x="8660210" y="479664"/>
            <a:chExt cx="1554480" cy="915755"/>
          </a:xfrm>
          <a:solidFill>
            <a:schemeClr val="tx1"/>
          </a:solidFill>
          <a:effectLst/>
        </p:grpSpPr>
        <p:sp>
          <p:nvSpPr>
            <p:cNvPr id="43" name="Rectangle 42"/>
            <p:cNvSpPr/>
            <p:nvPr/>
          </p:nvSpPr>
          <p:spPr>
            <a:xfrm>
              <a:off x="8660210"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44" name="TextBox 43"/>
            <p:cNvSpPr txBox="1"/>
            <p:nvPr/>
          </p:nvSpPr>
          <p:spPr>
            <a:xfrm>
              <a:off x="8660210"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Annual</a:t>
              </a:r>
              <a:br>
                <a:rPr lang="en-US" sz="1600" kern="1200" dirty="0">
                  <a:latin typeface="Calibri" panose="020F0502020204030204" pitchFamily="34" charset="0"/>
                </a:rPr>
              </a:br>
              <a:r>
                <a:rPr lang="en-US" sz="1600" kern="1200" dirty="0">
                  <a:latin typeface="Calibri" panose="020F0502020204030204" pitchFamily="34" charset="0"/>
                </a:rPr>
                <a:t>Benefit</a:t>
              </a:r>
            </a:p>
          </p:txBody>
        </p:sp>
      </p:grpSp>
      <p:sp>
        <p:nvSpPr>
          <p:cNvPr id="61" name="TextBox 60"/>
          <p:cNvSpPr txBox="1"/>
          <p:nvPr/>
        </p:nvSpPr>
        <p:spPr>
          <a:xfrm>
            <a:off x="474848" y="1980211"/>
            <a:ext cx="10335237" cy="1477328"/>
          </a:xfrm>
          <a:prstGeom prst="rect">
            <a:avLst/>
          </a:prstGeom>
          <a:noFill/>
        </p:spPr>
        <p:txBody>
          <a:bodyPr wrap="square" rtlCol="0">
            <a:spAutoFit/>
          </a:bodyPr>
          <a:lstStyle/>
          <a:p>
            <a:r>
              <a:rPr lang="en-US" dirty="0">
                <a:solidFill>
                  <a:schemeClr val="bg2">
                    <a:lumMod val="50000"/>
                  </a:schemeClr>
                </a:solidFill>
                <a:latin typeface="Calibri" panose="020F0502020204030204" pitchFamily="34" charset="0"/>
              </a:rPr>
              <a:t>Ann, age 59</a:t>
            </a:r>
          </a:p>
          <a:p>
            <a:r>
              <a:rPr lang="en-US" dirty="0">
                <a:solidFill>
                  <a:schemeClr val="bg2">
                    <a:lumMod val="50000"/>
                  </a:schemeClr>
                </a:solidFill>
                <a:latin typeface="Calibri" panose="020F0502020204030204" pitchFamily="34" charset="0"/>
              </a:rPr>
              <a:t>Years of service = 35</a:t>
            </a:r>
          </a:p>
          <a:p>
            <a:r>
              <a:rPr lang="en-US" dirty="0">
                <a:solidFill>
                  <a:schemeClr val="bg2">
                    <a:lumMod val="50000"/>
                  </a:schemeClr>
                </a:solidFill>
                <a:latin typeface="Calibri" panose="020F0502020204030204" pitchFamily="34" charset="0"/>
              </a:rPr>
              <a:t>Final average salary = $75,000</a:t>
            </a:r>
          </a:p>
          <a:p>
            <a:r>
              <a:rPr lang="en-US" dirty="0">
                <a:solidFill>
                  <a:schemeClr val="bg2">
                    <a:lumMod val="50000"/>
                  </a:schemeClr>
                </a:solidFill>
                <a:latin typeface="Calibri" panose="020F0502020204030204" pitchFamily="34" charset="0"/>
              </a:rPr>
              <a:t>Option A</a:t>
            </a:r>
          </a:p>
          <a:p>
            <a:endParaRPr lang="en-US" dirty="0">
              <a:solidFill>
                <a:schemeClr val="bg2">
                  <a:lumMod val="50000"/>
                </a:schemeClr>
              </a:solidFill>
              <a:latin typeface="Calibri" panose="020F0502020204030204" pitchFamily="34" charset="0"/>
            </a:endParaRPr>
          </a:p>
        </p:txBody>
      </p:sp>
      <p:sp>
        <p:nvSpPr>
          <p:cNvPr id="62" name="Freeform 61"/>
          <p:cNvSpPr/>
          <p:nvPr/>
        </p:nvSpPr>
        <p:spPr>
          <a:xfrm>
            <a:off x="560892" y="4335565"/>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dirty="0">
                <a:latin typeface="Calibri" panose="020F0502020204030204" pitchFamily="34" charset="0"/>
              </a:rPr>
              <a:t>.019</a:t>
            </a:r>
            <a:endParaRPr lang="en-US" kern="1200" dirty="0">
              <a:latin typeface="Calibri" panose="020F0502020204030204" pitchFamily="34" charset="0"/>
            </a:endParaRPr>
          </a:p>
        </p:txBody>
      </p:sp>
      <p:sp>
        <p:nvSpPr>
          <p:cNvPr id="63" name="Freeform 62"/>
          <p:cNvSpPr/>
          <p:nvPr/>
        </p:nvSpPr>
        <p:spPr>
          <a:xfrm>
            <a:off x="2726647" y="4335565"/>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35</a:t>
            </a:r>
          </a:p>
        </p:txBody>
      </p:sp>
      <p:sp>
        <p:nvSpPr>
          <p:cNvPr id="64" name="Freeform 63"/>
          <p:cNvSpPr/>
          <p:nvPr/>
        </p:nvSpPr>
        <p:spPr>
          <a:xfrm>
            <a:off x="4892402" y="4335565"/>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0%</a:t>
            </a:r>
          </a:p>
        </p:txBody>
      </p:sp>
      <p:sp>
        <p:nvSpPr>
          <p:cNvPr id="65" name="Freeform 64"/>
          <p:cNvSpPr/>
          <p:nvPr/>
        </p:nvSpPr>
        <p:spPr>
          <a:xfrm>
            <a:off x="7058157" y="4335565"/>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$75,000</a:t>
            </a:r>
          </a:p>
        </p:txBody>
      </p:sp>
      <p:sp>
        <p:nvSpPr>
          <p:cNvPr id="66" name="Freeform 65"/>
          <p:cNvSpPr/>
          <p:nvPr/>
        </p:nvSpPr>
        <p:spPr>
          <a:xfrm>
            <a:off x="9223912" y="4335565"/>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$4,156/mo.</a:t>
            </a:r>
          </a:p>
        </p:txBody>
      </p:sp>
      <p:sp>
        <p:nvSpPr>
          <p:cNvPr id="3" name="Freeform 2">
            <a:extLst>
              <a:ext uri="{FF2B5EF4-FFF2-40B4-BE49-F238E27FC236}">
                <a16:creationId xmlns:a16="http://schemas.microsoft.com/office/drawing/2014/main" id="{09DA8608-9071-B85F-8201-77CF77104AA0}"/>
              </a:ext>
            </a:extLst>
          </p:cNvPr>
          <p:cNvSpPr/>
          <p:nvPr/>
        </p:nvSpPr>
        <p:spPr>
          <a:xfrm>
            <a:off x="2347947" y="3876812"/>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9" name="Freeform 8">
            <a:extLst>
              <a:ext uri="{FF2B5EF4-FFF2-40B4-BE49-F238E27FC236}">
                <a16:creationId xmlns:a16="http://schemas.microsoft.com/office/drawing/2014/main" id="{FE73235E-C74A-EAC6-24C5-16C9978240C4}"/>
              </a:ext>
            </a:extLst>
          </p:cNvPr>
          <p:cNvSpPr/>
          <p:nvPr/>
        </p:nvSpPr>
        <p:spPr>
          <a:xfrm>
            <a:off x="6677914" y="3869980"/>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0" name="Freeform 9">
            <a:extLst>
              <a:ext uri="{FF2B5EF4-FFF2-40B4-BE49-F238E27FC236}">
                <a16:creationId xmlns:a16="http://schemas.microsoft.com/office/drawing/2014/main" id="{5448EF22-9A26-B15C-2379-687F564569CF}"/>
              </a:ext>
            </a:extLst>
          </p:cNvPr>
          <p:cNvSpPr/>
          <p:nvPr/>
        </p:nvSpPr>
        <p:spPr>
          <a:xfrm>
            <a:off x="8843437" y="3837776"/>
            <a:ext cx="351155" cy="333140"/>
          </a:xfrm>
          <a:custGeom>
            <a:avLst/>
            <a:gdLst>
              <a:gd name="connsiteX0" fmla="*/ 50330 w 379708"/>
              <a:gd name="connsiteY0" fmla="*/ 91503 h 444187"/>
              <a:gd name="connsiteX1" fmla="*/ 329378 w 379708"/>
              <a:gd name="connsiteY1" fmla="*/ 91503 h 444187"/>
              <a:gd name="connsiteX2" fmla="*/ 329378 w 379708"/>
              <a:gd name="connsiteY2" fmla="*/ 195975 h 444187"/>
              <a:gd name="connsiteX3" fmla="*/ 50330 w 379708"/>
              <a:gd name="connsiteY3" fmla="*/ 195975 h 444187"/>
              <a:gd name="connsiteX4" fmla="*/ 50330 w 379708"/>
              <a:gd name="connsiteY4" fmla="*/ 91503 h 444187"/>
              <a:gd name="connsiteX5" fmla="*/ 50330 w 379708"/>
              <a:gd name="connsiteY5" fmla="*/ 248212 h 444187"/>
              <a:gd name="connsiteX6" fmla="*/ 329378 w 379708"/>
              <a:gd name="connsiteY6" fmla="*/ 248212 h 444187"/>
              <a:gd name="connsiteX7" fmla="*/ 329378 w 379708"/>
              <a:gd name="connsiteY7" fmla="*/ 352684 h 444187"/>
              <a:gd name="connsiteX8" fmla="*/ 50330 w 379708"/>
              <a:gd name="connsiteY8" fmla="*/ 352684 h 444187"/>
              <a:gd name="connsiteX9" fmla="*/ 50330 w 379708"/>
              <a:gd name="connsiteY9" fmla="*/ 248212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9708" h="444187">
                <a:moveTo>
                  <a:pt x="50330" y="91503"/>
                </a:moveTo>
                <a:lnTo>
                  <a:pt x="329378" y="91503"/>
                </a:lnTo>
                <a:lnTo>
                  <a:pt x="329378" y="195975"/>
                </a:lnTo>
                <a:lnTo>
                  <a:pt x="50330" y="195975"/>
                </a:lnTo>
                <a:lnTo>
                  <a:pt x="50330" y="91503"/>
                </a:lnTo>
                <a:close/>
                <a:moveTo>
                  <a:pt x="50330" y="248212"/>
                </a:moveTo>
                <a:lnTo>
                  <a:pt x="329378" y="248212"/>
                </a:lnTo>
                <a:lnTo>
                  <a:pt x="329378" y="352684"/>
                </a:lnTo>
                <a:lnTo>
                  <a:pt x="50330" y="352684"/>
                </a:lnTo>
                <a:lnTo>
                  <a:pt x="50330" y="248212"/>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latin typeface="Calibri" panose="020F0502020204030204" pitchFamily="34" charset="0"/>
            </a:endParaRPr>
          </a:p>
        </p:txBody>
      </p:sp>
      <p:sp>
        <p:nvSpPr>
          <p:cNvPr id="12" name="Freeform 11">
            <a:extLst>
              <a:ext uri="{FF2B5EF4-FFF2-40B4-BE49-F238E27FC236}">
                <a16:creationId xmlns:a16="http://schemas.microsoft.com/office/drawing/2014/main" id="{8A6261CF-CA03-61FE-5421-9619334F200C}"/>
              </a:ext>
            </a:extLst>
          </p:cNvPr>
          <p:cNvSpPr/>
          <p:nvPr/>
        </p:nvSpPr>
        <p:spPr>
          <a:xfrm rot="2700000">
            <a:off x="4512931" y="3869980"/>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5" name="Title 1">
            <a:extLst>
              <a:ext uri="{FF2B5EF4-FFF2-40B4-BE49-F238E27FC236}">
                <a16:creationId xmlns:a16="http://schemas.microsoft.com/office/drawing/2014/main" id="{33EAF10F-706E-B26E-C7AE-A8F85491387C}"/>
              </a:ext>
            </a:extLst>
          </p:cNvPr>
          <p:cNvSpPr>
            <a:spLocks noGrp="1"/>
          </p:cNvSpPr>
          <p:nvPr>
            <p:ph type="title"/>
          </p:nvPr>
        </p:nvSpPr>
        <p:spPr>
          <a:xfrm>
            <a:off x="454735" y="458964"/>
            <a:ext cx="10727765" cy="855802"/>
          </a:xfrm>
        </p:spPr>
        <p:txBody>
          <a:bodyPr>
            <a:normAutofit/>
          </a:bodyPr>
          <a:lstStyle/>
          <a:p>
            <a:r>
              <a:rPr lang="en-US" dirty="0"/>
              <a:t>MTRS Pension</a:t>
            </a:r>
          </a:p>
        </p:txBody>
      </p:sp>
    </p:spTree>
    <p:extLst>
      <p:ext uri="{BB962C8B-B14F-4D97-AF65-F5344CB8AC3E}">
        <p14:creationId xmlns:p14="http://schemas.microsoft.com/office/powerpoint/2010/main" val="328741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26035" y="2080517"/>
            <a:ext cx="10727765" cy="4017461"/>
          </a:xfrm>
        </p:spPr>
        <p:txBody>
          <a:bodyPr/>
          <a:lstStyle/>
          <a:p>
            <a:pPr marL="0" indent="0">
              <a:buNone/>
            </a:pPr>
            <a:endParaRPr lang="en-US" dirty="0"/>
          </a:p>
          <a:p>
            <a:pPr marL="0" indent="0">
              <a:buNone/>
            </a:pPr>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sp>
        <p:nvSpPr>
          <p:cNvPr id="11" name="Text Placeholder 6"/>
          <p:cNvSpPr txBox="1">
            <a:spLocks/>
          </p:cNvSpPr>
          <p:nvPr/>
        </p:nvSpPr>
        <p:spPr>
          <a:xfrm>
            <a:off x="465510" y="1484146"/>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RetirementPlus Benefit Formula – Calculation Example</a:t>
            </a:r>
          </a:p>
        </p:txBody>
      </p:sp>
      <p:sp>
        <p:nvSpPr>
          <p:cNvPr id="19" name="TextBox 18"/>
          <p:cNvSpPr txBox="1"/>
          <p:nvPr/>
        </p:nvSpPr>
        <p:spPr>
          <a:xfrm>
            <a:off x="432433" y="5512446"/>
            <a:ext cx="509978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Your MTRS Benefits, Seminar and Reference Guide, May 2019</a:t>
            </a:r>
          </a:p>
          <a:p>
            <a:r>
              <a:rPr lang="en-US" sz="1000" dirty="0">
                <a:latin typeface="Calibri" panose="020F0502020204030204" pitchFamily="34" charset="0"/>
                <a:hlinkClick r:id="rId3"/>
              </a:rPr>
              <a:t>https://mtrs.state.ma.us/wp-content/uploads/2019/04/yrbenefitsbooklet_may2019.pdf</a:t>
            </a:r>
            <a:endParaRPr lang="en-US" sz="1000" dirty="0">
              <a:solidFill>
                <a:schemeClr val="bg2">
                  <a:lumMod val="50000"/>
                </a:schemeClr>
              </a:solidFill>
              <a:latin typeface="Calibri" panose="020F0502020204030204" pitchFamily="34" charset="0"/>
            </a:endParaRPr>
          </a:p>
        </p:txBody>
      </p:sp>
      <p:grpSp>
        <p:nvGrpSpPr>
          <p:cNvPr id="34" name="Group 33"/>
          <p:cNvGrpSpPr/>
          <p:nvPr/>
        </p:nvGrpSpPr>
        <p:grpSpPr>
          <a:xfrm>
            <a:off x="620968" y="3332091"/>
            <a:ext cx="1737360" cy="1005840"/>
            <a:chOff x="275" y="479664"/>
            <a:chExt cx="1554480" cy="915755"/>
          </a:xfrm>
          <a:solidFill>
            <a:schemeClr val="tx1"/>
          </a:solidFill>
          <a:effectLst/>
        </p:grpSpPr>
        <p:sp>
          <p:nvSpPr>
            <p:cNvPr id="59" name="Rectangle 58"/>
            <p:cNvSpPr/>
            <p:nvPr/>
          </p:nvSpPr>
          <p:spPr>
            <a:xfrm>
              <a:off x="275"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60" name="TextBox 59"/>
            <p:cNvSpPr txBox="1"/>
            <p:nvPr/>
          </p:nvSpPr>
          <p:spPr>
            <a:xfrm>
              <a:off x="275"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Age </a:t>
              </a:r>
              <a:br>
                <a:rPr lang="en-US" sz="1600" kern="1200" dirty="0">
                  <a:latin typeface="Calibri" panose="020F0502020204030204" pitchFamily="34" charset="0"/>
                </a:rPr>
              </a:br>
              <a:r>
                <a:rPr lang="en-US" sz="1600" kern="1200" dirty="0">
                  <a:latin typeface="Calibri" panose="020F0502020204030204" pitchFamily="34" charset="0"/>
                </a:rPr>
                <a:t>Factor</a:t>
              </a:r>
            </a:p>
          </p:txBody>
        </p:sp>
      </p:grpSp>
      <p:grpSp>
        <p:nvGrpSpPr>
          <p:cNvPr id="36" name="Group 35"/>
          <p:cNvGrpSpPr/>
          <p:nvPr/>
        </p:nvGrpSpPr>
        <p:grpSpPr>
          <a:xfrm>
            <a:off x="2785952" y="3332091"/>
            <a:ext cx="1737360" cy="1005840"/>
            <a:chOff x="2165259" y="479664"/>
            <a:chExt cx="1554480" cy="915755"/>
          </a:xfrm>
          <a:solidFill>
            <a:schemeClr val="tx1"/>
          </a:solidFill>
        </p:grpSpPr>
        <p:sp>
          <p:nvSpPr>
            <p:cNvPr id="55" name="Rectangle 54"/>
            <p:cNvSpPr/>
            <p:nvPr/>
          </p:nvSpPr>
          <p:spPr>
            <a:xfrm>
              <a:off x="2165259"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56" name="TextBox 55"/>
            <p:cNvSpPr txBox="1"/>
            <p:nvPr/>
          </p:nvSpPr>
          <p:spPr>
            <a:xfrm>
              <a:off x="2165259" y="479664"/>
              <a:ext cx="1554480" cy="915755"/>
            </a:xfrm>
            <a:prstGeom prst="rect">
              <a:avLst/>
            </a:prstGeom>
            <a:grpFill/>
            <a:effectLst/>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Years of</a:t>
              </a:r>
              <a:br>
                <a:rPr lang="en-US" sz="1600" kern="1200" dirty="0">
                  <a:latin typeface="Calibri" panose="020F0502020204030204" pitchFamily="34" charset="0"/>
                </a:rPr>
              </a:br>
              <a:r>
                <a:rPr lang="en-US" sz="1600" kern="1200" dirty="0">
                  <a:latin typeface="Calibri" panose="020F0502020204030204" pitchFamily="34" charset="0"/>
                </a:rPr>
                <a:t>Service</a:t>
              </a:r>
            </a:p>
          </p:txBody>
        </p:sp>
      </p:grpSp>
      <p:grpSp>
        <p:nvGrpSpPr>
          <p:cNvPr id="38" name="Group 37"/>
          <p:cNvGrpSpPr/>
          <p:nvPr/>
        </p:nvGrpSpPr>
        <p:grpSpPr>
          <a:xfrm>
            <a:off x="4950935" y="3332091"/>
            <a:ext cx="1737360" cy="1005840"/>
            <a:chOff x="4330242" y="479664"/>
            <a:chExt cx="1554480" cy="915755"/>
          </a:xfrm>
          <a:solidFill>
            <a:schemeClr val="tx1"/>
          </a:solidFill>
          <a:effectLst/>
        </p:grpSpPr>
        <p:sp>
          <p:nvSpPr>
            <p:cNvPr id="51" name="Rectangle 50"/>
            <p:cNvSpPr/>
            <p:nvPr/>
          </p:nvSpPr>
          <p:spPr>
            <a:xfrm>
              <a:off x="4330242"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52" name="TextBox 51"/>
            <p:cNvSpPr txBox="1"/>
            <p:nvPr/>
          </p:nvSpPr>
          <p:spPr>
            <a:xfrm>
              <a:off x="4330242"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Retirement</a:t>
              </a:r>
              <a:br>
                <a:rPr lang="en-US" sz="1600" kern="1200" dirty="0">
                  <a:latin typeface="Calibri" panose="020F0502020204030204" pitchFamily="34" charset="0"/>
                </a:rPr>
              </a:br>
              <a:r>
                <a:rPr lang="en-US" sz="1600" kern="1200" dirty="0">
                  <a:latin typeface="Calibri" panose="020F0502020204030204" pitchFamily="34" charset="0"/>
                </a:rPr>
                <a:t>Plus%</a:t>
              </a:r>
              <a:r>
                <a:rPr lang="en-US" kern="1200" dirty="0">
                  <a:latin typeface="Calibri" panose="020F0502020204030204" pitchFamily="34" charset="0"/>
                </a:rPr>
                <a:t> </a:t>
              </a:r>
              <a:br>
                <a:rPr lang="en-US" sz="1600" kern="1200" dirty="0">
                  <a:latin typeface="Calibri" panose="020F0502020204030204" pitchFamily="34" charset="0"/>
                </a:rPr>
              </a:br>
              <a:r>
                <a:rPr lang="en-US" sz="1400" kern="1200" dirty="0">
                  <a:latin typeface="Calibri" panose="020F0502020204030204" pitchFamily="34" charset="0"/>
                </a:rPr>
                <a:t>(if applicable)</a:t>
              </a:r>
            </a:p>
          </p:txBody>
        </p:sp>
      </p:grpSp>
      <p:grpSp>
        <p:nvGrpSpPr>
          <p:cNvPr id="40" name="Group 39"/>
          <p:cNvGrpSpPr/>
          <p:nvPr/>
        </p:nvGrpSpPr>
        <p:grpSpPr>
          <a:xfrm>
            <a:off x="7115919" y="3332091"/>
            <a:ext cx="1737360" cy="1005840"/>
            <a:chOff x="6495226" y="479664"/>
            <a:chExt cx="1554480" cy="915755"/>
          </a:xfrm>
          <a:solidFill>
            <a:schemeClr val="tx1"/>
          </a:solidFill>
          <a:effectLst/>
        </p:grpSpPr>
        <p:sp>
          <p:nvSpPr>
            <p:cNvPr id="47" name="Rectangle 46"/>
            <p:cNvSpPr/>
            <p:nvPr/>
          </p:nvSpPr>
          <p:spPr>
            <a:xfrm>
              <a:off x="6495226"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48" name="TextBox 47"/>
            <p:cNvSpPr txBox="1"/>
            <p:nvPr/>
          </p:nvSpPr>
          <p:spPr>
            <a:xfrm>
              <a:off x="6495226" y="479664"/>
              <a:ext cx="1554480" cy="915755"/>
            </a:xfrm>
            <a:prstGeom prst="rect">
              <a:avLst/>
            </a:prstGeom>
            <a:grpFill/>
            <a:effectLst/>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Final Average Salary</a:t>
              </a:r>
            </a:p>
          </p:txBody>
        </p:sp>
      </p:grpSp>
      <p:grpSp>
        <p:nvGrpSpPr>
          <p:cNvPr id="42" name="Group 41"/>
          <p:cNvGrpSpPr/>
          <p:nvPr/>
        </p:nvGrpSpPr>
        <p:grpSpPr>
          <a:xfrm>
            <a:off x="9280903" y="3332091"/>
            <a:ext cx="1737360" cy="1005840"/>
            <a:chOff x="8660210" y="479664"/>
            <a:chExt cx="1554480" cy="915755"/>
          </a:xfrm>
          <a:solidFill>
            <a:schemeClr val="tx1"/>
          </a:solidFill>
          <a:effectLst/>
        </p:grpSpPr>
        <p:sp>
          <p:nvSpPr>
            <p:cNvPr id="43" name="Rectangle 42"/>
            <p:cNvSpPr/>
            <p:nvPr/>
          </p:nvSpPr>
          <p:spPr>
            <a:xfrm>
              <a:off x="8660210" y="479664"/>
              <a:ext cx="1554480" cy="915755"/>
            </a:xfrm>
            <a:prstGeom prst="rect">
              <a:avLst/>
            </a:prstGeom>
            <a:grp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a:lstStyle/>
            <a:p>
              <a:endParaRPr lang="en-US" dirty="0">
                <a:latin typeface="Calibri" panose="020F0502020204030204" pitchFamily="34" charset="0"/>
              </a:endParaRPr>
            </a:p>
          </p:txBody>
        </p:sp>
        <p:sp>
          <p:nvSpPr>
            <p:cNvPr id="44" name="TextBox 43"/>
            <p:cNvSpPr txBox="1"/>
            <p:nvPr/>
          </p:nvSpPr>
          <p:spPr>
            <a:xfrm>
              <a:off x="8660210" y="479664"/>
              <a:ext cx="1554480" cy="91575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600" kern="1200" dirty="0">
                  <a:latin typeface="Calibri" panose="020F0502020204030204" pitchFamily="34" charset="0"/>
                </a:rPr>
                <a:t>Annual</a:t>
              </a:r>
              <a:br>
                <a:rPr lang="en-US" sz="1600" kern="1200" dirty="0">
                  <a:latin typeface="Calibri" panose="020F0502020204030204" pitchFamily="34" charset="0"/>
                </a:rPr>
              </a:br>
              <a:r>
                <a:rPr lang="en-US" sz="1600" kern="1200" dirty="0">
                  <a:latin typeface="Calibri" panose="020F0502020204030204" pitchFamily="34" charset="0"/>
                </a:rPr>
                <a:t>Benefit</a:t>
              </a:r>
            </a:p>
          </p:txBody>
        </p:sp>
      </p:grpSp>
      <p:sp>
        <p:nvSpPr>
          <p:cNvPr id="61" name="TextBox 60"/>
          <p:cNvSpPr txBox="1"/>
          <p:nvPr/>
        </p:nvSpPr>
        <p:spPr>
          <a:xfrm>
            <a:off x="488660" y="1971223"/>
            <a:ext cx="10335237" cy="1477328"/>
          </a:xfrm>
          <a:prstGeom prst="rect">
            <a:avLst/>
          </a:prstGeom>
          <a:noFill/>
        </p:spPr>
        <p:txBody>
          <a:bodyPr wrap="square" rtlCol="0">
            <a:spAutoFit/>
          </a:bodyPr>
          <a:lstStyle/>
          <a:p>
            <a:r>
              <a:rPr lang="en-US" dirty="0">
                <a:solidFill>
                  <a:schemeClr val="bg2">
                    <a:lumMod val="50000"/>
                  </a:schemeClr>
                </a:solidFill>
                <a:latin typeface="Calibri" panose="020F0502020204030204" pitchFamily="34" charset="0"/>
              </a:rPr>
              <a:t>Tom, age 58</a:t>
            </a:r>
          </a:p>
          <a:p>
            <a:r>
              <a:rPr lang="en-US" dirty="0">
                <a:solidFill>
                  <a:schemeClr val="bg2">
                    <a:lumMod val="50000"/>
                  </a:schemeClr>
                </a:solidFill>
                <a:latin typeface="Calibri" panose="020F0502020204030204" pitchFamily="34" charset="0"/>
              </a:rPr>
              <a:t>Years of service = 34.5</a:t>
            </a:r>
          </a:p>
          <a:p>
            <a:r>
              <a:rPr lang="en-US" dirty="0">
                <a:solidFill>
                  <a:schemeClr val="bg2">
                    <a:lumMod val="50000"/>
                  </a:schemeClr>
                </a:solidFill>
                <a:latin typeface="Calibri" panose="020F0502020204030204" pitchFamily="34" charset="0"/>
              </a:rPr>
              <a:t>Final average salary = $75,000</a:t>
            </a:r>
          </a:p>
          <a:p>
            <a:r>
              <a:rPr lang="en-US" dirty="0">
                <a:solidFill>
                  <a:schemeClr val="bg2">
                    <a:lumMod val="50000"/>
                  </a:schemeClr>
                </a:solidFill>
                <a:latin typeface="Calibri" panose="020F0502020204030204" pitchFamily="34" charset="0"/>
              </a:rPr>
              <a:t>Option A</a:t>
            </a:r>
          </a:p>
          <a:p>
            <a:endParaRPr lang="en-US" dirty="0">
              <a:solidFill>
                <a:schemeClr val="bg2">
                  <a:lumMod val="50000"/>
                </a:schemeClr>
              </a:solidFill>
              <a:latin typeface="Calibri" panose="020F0502020204030204" pitchFamily="34" charset="0"/>
            </a:endParaRPr>
          </a:p>
        </p:txBody>
      </p:sp>
      <p:sp>
        <p:nvSpPr>
          <p:cNvPr id="62" name="Freeform 61"/>
          <p:cNvSpPr/>
          <p:nvPr/>
        </p:nvSpPr>
        <p:spPr>
          <a:xfrm>
            <a:off x="620968" y="4337931"/>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dirty="0">
                <a:latin typeface="Calibri" panose="020F0502020204030204" pitchFamily="34" charset="0"/>
              </a:rPr>
              <a:t>.018</a:t>
            </a:r>
            <a:endParaRPr lang="en-US" kern="1200" dirty="0">
              <a:latin typeface="Calibri" panose="020F0502020204030204" pitchFamily="34" charset="0"/>
            </a:endParaRPr>
          </a:p>
        </p:txBody>
      </p:sp>
      <p:sp>
        <p:nvSpPr>
          <p:cNvPr id="63" name="Freeform 62"/>
          <p:cNvSpPr/>
          <p:nvPr/>
        </p:nvSpPr>
        <p:spPr>
          <a:xfrm>
            <a:off x="2786723" y="4337931"/>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34.5</a:t>
            </a:r>
          </a:p>
        </p:txBody>
      </p:sp>
      <p:sp>
        <p:nvSpPr>
          <p:cNvPr id="64" name="Freeform 63"/>
          <p:cNvSpPr/>
          <p:nvPr/>
        </p:nvSpPr>
        <p:spPr>
          <a:xfrm>
            <a:off x="4952478" y="4337931"/>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20%</a:t>
            </a:r>
          </a:p>
        </p:txBody>
      </p:sp>
      <p:sp>
        <p:nvSpPr>
          <p:cNvPr id="65" name="Freeform 64"/>
          <p:cNvSpPr/>
          <p:nvPr/>
        </p:nvSpPr>
        <p:spPr>
          <a:xfrm>
            <a:off x="7118233" y="4337931"/>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$75,000</a:t>
            </a:r>
          </a:p>
        </p:txBody>
      </p:sp>
      <p:sp>
        <p:nvSpPr>
          <p:cNvPr id="66" name="Freeform 65"/>
          <p:cNvSpPr/>
          <p:nvPr/>
        </p:nvSpPr>
        <p:spPr>
          <a:xfrm>
            <a:off x="9283988" y="4337931"/>
            <a:ext cx="1737360" cy="448490"/>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3"/>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kern="1200" dirty="0">
                <a:latin typeface="Calibri" panose="020F0502020204030204" pitchFamily="34" charset="0"/>
              </a:rPr>
              <a:t>$5,000/mo.</a:t>
            </a:r>
          </a:p>
        </p:txBody>
      </p:sp>
      <p:sp>
        <p:nvSpPr>
          <p:cNvPr id="10" name="Title 1">
            <a:extLst>
              <a:ext uri="{FF2B5EF4-FFF2-40B4-BE49-F238E27FC236}">
                <a16:creationId xmlns:a16="http://schemas.microsoft.com/office/drawing/2014/main" id="{756E67FE-2FEB-7537-CAE5-7ED749AABC6B}"/>
              </a:ext>
            </a:extLst>
          </p:cNvPr>
          <p:cNvSpPr>
            <a:spLocks noGrp="1"/>
          </p:cNvSpPr>
          <p:nvPr>
            <p:ph type="title"/>
          </p:nvPr>
        </p:nvSpPr>
        <p:spPr>
          <a:xfrm>
            <a:off x="454735" y="458964"/>
            <a:ext cx="10727765" cy="855802"/>
          </a:xfrm>
        </p:spPr>
        <p:txBody>
          <a:bodyPr>
            <a:normAutofit/>
          </a:bodyPr>
          <a:lstStyle/>
          <a:p>
            <a:r>
              <a:rPr lang="en-US" dirty="0"/>
              <a:t>MTRS Pension</a:t>
            </a:r>
          </a:p>
        </p:txBody>
      </p:sp>
      <p:sp>
        <p:nvSpPr>
          <p:cNvPr id="12" name="Freeform 11">
            <a:extLst>
              <a:ext uri="{FF2B5EF4-FFF2-40B4-BE49-F238E27FC236}">
                <a16:creationId xmlns:a16="http://schemas.microsoft.com/office/drawing/2014/main" id="{72E30026-4BF6-3029-2424-28E112F0EC2B}"/>
              </a:ext>
            </a:extLst>
          </p:cNvPr>
          <p:cNvSpPr/>
          <p:nvPr/>
        </p:nvSpPr>
        <p:spPr>
          <a:xfrm>
            <a:off x="2393053" y="3906993"/>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3" name="Freeform 12">
            <a:extLst>
              <a:ext uri="{FF2B5EF4-FFF2-40B4-BE49-F238E27FC236}">
                <a16:creationId xmlns:a16="http://schemas.microsoft.com/office/drawing/2014/main" id="{A6D86578-BEF0-4ABC-4EB4-F897EDC7C84B}"/>
              </a:ext>
            </a:extLst>
          </p:cNvPr>
          <p:cNvSpPr/>
          <p:nvPr/>
        </p:nvSpPr>
        <p:spPr>
          <a:xfrm>
            <a:off x="6723020" y="3900161"/>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
        <p:nvSpPr>
          <p:cNvPr id="14" name="Freeform 13">
            <a:extLst>
              <a:ext uri="{FF2B5EF4-FFF2-40B4-BE49-F238E27FC236}">
                <a16:creationId xmlns:a16="http://schemas.microsoft.com/office/drawing/2014/main" id="{585CE801-5251-95CB-F487-30310622D007}"/>
              </a:ext>
            </a:extLst>
          </p:cNvPr>
          <p:cNvSpPr/>
          <p:nvPr/>
        </p:nvSpPr>
        <p:spPr>
          <a:xfrm>
            <a:off x="8911693" y="3867957"/>
            <a:ext cx="351155" cy="333140"/>
          </a:xfrm>
          <a:custGeom>
            <a:avLst/>
            <a:gdLst>
              <a:gd name="connsiteX0" fmla="*/ 50330 w 379708"/>
              <a:gd name="connsiteY0" fmla="*/ 91503 h 444187"/>
              <a:gd name="connsiteX1" fmla="*/ 329378 w 379708"/>
              <a:gd name="connsiteY1" fmla="*/ 91503 h 444187"/>
              <a:gd name="connsiteX2" fmla="*/ 329378 w 379708"/>
              <a:gd name="connsiteY2" fmla="*/ 195975 h 444187"/>
              <a:gd name="connsiteX3" fmla="*/ 50330 w 379708"/>
              <a:gd name="connsiteY3" fmla="*/ 195975 h 444187"/>
              <a:gd name="connsiteX4" fmla="*/ 50330 w 379708"/>
              <a:gd name="connsiteY4" fmla="*/ 91503 h 444187"/>
              <a:gd name="connsiteX5" fmla="*/ 50330 w 379708"/>
              <a:gd name="connsiteY5" fmla="*/ 248212 h 444187"/>
              <a:gd name="connsiteX6" fmla="*/ 329378 w 379708"/>
              <a:gd name="connsiteY6" fmla="*/ 248212 h 444187"/>
              <a:gd name="connsiteX7" fmla="*/ 329378 w 379708"/>
              <a:gd name="connsiteY7" fmla="*/ 352684 h 444187"/>
              <a:gd name="connsiteX8" fmla="*/ 50330 w 379708"/>
              <a:gd name="connsiteY8" fmla="*/ 352684 h 444187"/>
              <a:gd name="connsiteX9" fmla="*/ 50330 w 379708"/>
              <a:gd name="connsiteY9" fmla="*/ 248212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9708" h="444187">
                <a:moveTo>
                  <a:pt x="50330" y="91503"/>
                </a:moveTo>
                <a:lnTo>
                  <a:pt x="329378" y="91503"/>
                </a:lnTo>
                <a:lnTo>
                  <a:pt x="329378" y="195975"/>
                </a:lnTo>
                <a:lnTo>
                  <a:pt x="50330" y="195975"/>
                </a:lnTo>
                <a:lnTo>
                  <a:pt x="50330" y="91503"/>
                </a:lnTo>
                <a:close/>
                <a:moveTo>
                  <a:pt x="50330" y="248212"/>
                </a:moveTo>
                <a:lnTo>
                  <a:pt x="329378" y="248212"/>
                </a:lnTo>
                <a:lnTo>
                  <a:pt x="329378" y="352684"/>
                </a:lnTo>
                <a:lnTo>
                  <a:pt x="50330" y="352684"/>
                </a:lnTo>
                <a:lnTo>
                  <a:pt x="50330" y="248212"/>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latin typeface="Calibri" panose="020F0502020204030204" pitchFamily="34" charset="0"/>
            </a:endParaRPr>
          </a:p>
        </p:txBody>
      </p:sp>
      <p:sp>
        <p:nvSpPr>
          <p:cNvPr id="15" name="Freeform 14">
            <a:extLst>
              <a:ext uri="{FF2B5EF4-FFF2-40B4-BE49-F238E27FC236}">
                <a16:creationId xmlns:a16="http://schemas.microsoft.com/office/drawing/2014/main" id="{D25DCD65-C11D-2AE5-CE9A-444106A840A3}"/>
              </a:ext>
            </a:extLst>
          </p:cNvPr>
          <p:cNvSpPr/>
          <p:nvPr/>
        </p:nvSpPr>
        <p:spPr>
          <a:xfrm rot="2700000">
            <a:off x="4558037" y="3900161"/>
            <a:ext cx="351155" cy="333140"/>
          </a:xfrm>
          <a:custGeom>
            <a:avLst/>
            <a:gdLst>
              <a:gd name="connsiteX0" fmla="*/ 57254 w 379708"/>
              <a:gd name="connsiteY0" fmla="*/ 135698 h 444187"/>
              <a:gd name="connsiteX1" fmla="*/ 125139 w 379708"/>
              <a:gd name="connsiteY1" fmla="*/ 77668 h 444187"/>
              <a:gd name="connsiteX2" fmla="*/ 189854 w 379708"/>
              <a:gd name="connsiteY2" fmla="*/ 153372 h 444187"/>
              <a:gd name="connsiteX3" fmla="*/ 254569 w 379708"/>
              <a:gd name="connsiteY3" fmla="*/ 77668 h 444187"/>
              <a:gd name="connsiteX4" fmla="*/ 322454 w 379708"/>
              <a:gd name="connsiteY4" fmla="*/ 135698 h 444187"/>
              <a:gd name="connsiteX5" fmla="*/ 248599 w 379708"/>
              <a:gd name="connsiteY5" fmla="*/ 222094 h 444187"/>
              <a:gd name="connsiteX6" fmla="*/ 322454 w 379708"/>
              <a:gd name="connsiteY6" fmla="*/ 308489 h 444187"/>
              <a:gd name="connsiteX7" fmla="*/ 254569 w 379708"/>
              <a:gd name="connsiteY7" fmla="*/ 366519 h 444187"/>
              <a:gd name="connsiteX8" fmla="*/ 189854 w 379708"/>
              <a:gd name="connsiteY8" fmla="*/ 290815 h 444187"/>
              <a:gd name="connsiteX9" fmla="*/ 125139 w 379708"/>
              <a:gd name="connsiteY9" fmla="*/ 366519 h 444187"/>
              <a:gd name="connsiteX10" fmla="*/ 57254 w 379708"/>
              <a:gd name="connsiteY10" fmla="*/ 308489 h 444187"/>
              <a:gd name="connsiteX11" fmla="*/ 131109 w 379708"/>
              <a:gd name="connsiteY11" fmla="*/ 222094 h 444187"/>
              <a:gd name="connsiteX12" fmla="*/ 57254 w 379708"/>
              <a:gd name="connsiteY12" fmla="*/ 135698 h 444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9708" h="444187">
                <a:moveTo>
                  <a:pt x="57254" y="135698"/>
                </a:moveTo>
                <a:lnTo>
                  <a:pt x="125139" y="77668"/>
                </a:lnTo>
                <a:lnTo>
                  <a:pt x="189854" y="153372"/>
                </a:lnTo>
                <a:lnTo>
                  <a:pt x="254569" y="77668"/>
                </a:lnTo>
                <a:lnTo>
                  <a:pt x="322454" y="135698"/>
                </a:lnTo>
                <a:lnTo>
                  <a:pt x="248599" y="222094"/>
                </a:lnTo>
                <a:lnTo>
                  <a:pt x="322454" y="308489"/>
                </a:lnTo>
                <a:lnTo>
                  <a:pt x="254569" y="366519"/>
                </a:lnTo>
                <a:lnTo>
                  <a:pt x="189854" y="290815"/>
                </a:lnTo>
                <a:lnTo>
                  <a:pt x="125139" y="366519"/>
                </a:lnTo>
                <a:lnTo>
                  <a:pt x="57254" y="308489"/>
                </a:lnTo>
                <a:lnTo>
                  <a:pt x="131109" y="222094"/>
                </a:lnTo>
                <a:lnTo>
                  <a:pt x="57254" y="135698"/>
                </a:lnTo>
                <a:close/>
              </a:path>
            </a:pathLst>
          </a:custGeom>
          <a:solidFill>
            <a:schemeClr val="accent1"/>
          </a:solidFill>
        </p:spPr>
        <p:style>
          <a:lnRef idx="3">
            <a:schemeClr val="lt1"/>
          </a:lnRef>
          <a:fillRef idx="1">
            <a:schemeClr val="accent6"/>
          </a:fillRef>
          <a:effectRef idx="1">
            <a:schemeClr val="accent6"/>
          </a:effectRef>
          <a:fontRef idx="minor">
            <a:schemeClr val="lt1"/>
          </a:fontRef>
        </p:style>
        <p:txBody>
          <a:bodyPr spcFirstLastPara="0" vert="horz" wrap="square" lIns="0" tIns="66628" rIns="85434" bIns="66628" numCol="1" spcCol="1270" anchor="ctr" anchorCtr="0">
            <a:noAutofit/>
          </a:bodyPr>
          <a:lstStyle/>
          <a:p>
            <a:pPr algn="ctr" defTabSz="600075">
              <a:lnSpc>
                <a:spcPct val="90000"/>
              </a:lnSpc>
              <a:spcBef>
                <a:spcPct val="0"/>
              </a:spcBef>
              <a:spcAft>
                <a:spcPct val="35000"/>
              </a:spcAft>
            </a:pPr>
            <a:endParaRPr lang="en-US" sz="1350" dirty="0">
              <a:solidFill>
                <a:schemeClr val="bg2">
                  <a:lumMod val="50000"/>
                </a:schemeClr>
              </a:solidFill>
              <a:latin typeface="Calibri" panose="020F0502020204030204" pitchFamily="34" charset="0"/>
            </a:endParaRPr>
          </a:p>
        </p:txBody>
      </p:sp>
    </p:spTree>
    <p:extLst>
      <p:ext uri="{BB962C8B-B14F-4D97-AF65-F5344CB8AC3E}">
        <p14:creationId xmlns:p14="http://schemas.microsoft.com/office/powerpoint/2010/main" val="2883151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67448" y="2162577"/>
            <a:ext cx="4624552" cy="18664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2" name="Content Placeholder 2"/>
          <p:cNvSpPr>
            <a:spLocks noGrp="1"/>
          </p:cNvSpPr>
          <p:nvPr>
            <p:ph idx="1"/>
          </p:nvPr>
        </p:nvSpPr>
        <p:spPr>
          <a:xfrm>
            <a:off x="7935658" y="2162577"/>
            <a:ext cx="3257860" cy="1866415"/>
          </a:xfrm>
        </p:spPr>
        <p:txBody>
          <a:bodyPr anchor="ctr">
            <a:normAutofit/>
          </a:bodyPr>
          <a:lstStyle/>
          <a:p>
            <a:pPr marL="0" indent="0">
              <a:buNone/>
            </a:pPr>
            <a:r>
              <a:rPr lang="en-US" b="0" dirty="0">
                <a:solidFill>
                  <a:schemeClr val="tx2"/>
                </a:solidFill>
              </a:rPr>
              <a:t>You can’t control state pension amounts. </a:t>
            </a:r>
          </a:p>
          <a:p>
            <a:pPr marL="0" indent="0">
              <a:buNone/>
            </a:pPr>
            <a:r>
              <a:rPr lang="en-US" b="0" dirty="0">
                <a:solidFill>
                  <a:schemeClr val="tx2"/>
                </a:solidFill>
              </a:rPr>
              <a:t>You can’t control inflation or unexpected expenses.</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18</a:t>
            </a:fld>
            <a:endParaRPr lang="en-US" dirty="0"/>
          </a:p>
        </p:txBody>
      </p:sp>
      <p:sp>
        <p:nvSpPr>
          <p:cNvPr id="8" name="TextBox 7"/>
          <p:cNvSpPr txBox="1"/>
          <p:nvPr/>
        </p:nvSpPr>
        <p:spPr>
          <a:xfrm>
            <a:off x="378979" y="5501071"/>
            <a:ext cx="5859978" cy="400110"/>
          </a:xfrm>
          <a:prstGeom prst="rect">
            <a:avLst/>
          </a:prstGeom>
          <a:noFill/>
        </p:spPr>
        <p:txBody>
          <a:bodyPr wrap="square" rtlCol="0">
            <a:spAutoFit/>
          </a:bodyPr>
          <a:lstStyle/>
          <a:p>
            <a:r>
              <a:rPr lang="en-US" sz="1000" dirty="0">
                <a:solidFill>
                  <a:schemeClr val="bg2">
                    <a:lumMod val="50000"/>
                  </a:schemeClr>
                </a:solidFill>
                <a:latin typeface="Calibri" panose="020F0502020204030204" pitchFamily="34" charset="0"/>
              </a:rPr>
              <a:t>Source: MTRS Massachusetts Teachers' Retirement System</a:t>
            </a:r>
          </a:p>
          <a:p>
            <a:r>
              <a:rPr lang="en-US" sz="1000" u="none" strike="noStrike" dirty="0">
                <a:solidFill>
                  <a:srgbClr val="2F609F"/>
                </a:solidFill>
                <a:effectLst/>
                <a:latin typeface="Calibri" panose="020F0502020204030204" pitchFamily="34" charset="0"/>
                <a:hlinkClick r:id="rId3"/>
              </a:rPr>
              <a:t>https://mtrs.state.ma.us/massachusetts-teachers-retirement-system-statistics/</a:t>
            </a:r>
            <a:endParaRPr lang="en-US" sz="1000" dirty="0">
              <a:solidFill>
                <a:schemeClr val="bg2">
                  <a:lumMod val="50000"/>
                </a:schemeClr>
              </a:solidFill>
              <a:latin typeface="Calibri" panose="020F0502020204030204" pitchFamily="34" charset="0"/>
            </a:endParaRPr>
          </a:p>
        </p:txBody>
      </p:sp>
      <p:sp>
        <p:nvSpPr>
          <p:cNvPr id="9" name="Text Placeholder 6"/>
          <p:cNvSpPr txBox="1">
            <a:spLocks/>
          </p:cNvSpPr>
          <p:nvPr/>
        </p:nvSpPr>
        <p:spPr>
          <a:xfrm>
            <a:off x="487136" y="1537636"/>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Will a state pension be enough?</a:t>
            </a:r>
          </a:p>
        </p:txBody>
      </p:sp>
      <p:graphicFrame>
        <p:nvGraphicFramePr>
          <p:cNvPr id="11" name="Content Placeholder 1"/>
          <p:cNvGraphicFramePr>
            <a:graphicFrameLocks/>
          </p:cNvGraphicFramePr>
          <p:nvPr>
            <p:extLst>
              <p:ext uri="{D42A27DB-BD31-4B8C-83A1-F6EECF244321}">
                <p14:modId xmlns:p14="http://schemas.microsoft.com/office/powerpoint/2010/main" val="1235664988"/>
              </p:ext>
            </p:extLst>
          </p:nvPr>
        </p:nvGraphicFramePr>
        <p:xfrm>
          <a:off x="636860" y="2162577"/>
          <a:ext cx="6437218" cy="911746"/>
        </p:xfrm>
        <a:graphic>
          <a:graphicData uri="http://schemas.openxmlformats.org/drawingml/2006/table">
            <a:tbl>
              <a:tblPr firstRow="1" bandRow="1">
                <a:tableStyleId>{8EC20E35-A176-4012-BC5E-935CFFF8708E}</a:tableStyleId>
              </a:tblPr>
              <a:tblGrid>
                <a:gridCol w="4815158">
                  <a:extLst>
                    <a:ext uri="{9D8B030D-6E8A-4147-A177-3AD203B41FA5}">
                      <a16:colId xmlns:a16="http://schemas.microsoft.com/office/drawing/2014/main" val="20000"/>
                    </a:ext>
                  </a:extLst>
                </a:gridCol>
                <a:gridCol w="1622060">
                  <a:extLst>
                    <a:ext uri="{9D8B030D-6E8A-4147-A177-3AD203B41FA5}">
                      <a16:colId xmlns:a16="http://schemas.microsoft.com/office/drawing/2014/main" val="20001"/>
                    </a:ext>
                  </a:extLst>
                </a:gridCol>
              </a:tblGrid>
              <a:tr h="455873">
                <a:tc>
                  <a:txBody>
                    <a:bodyPr/>
                    <a:lstStyle/>
                    <a:p>
                      <a:r>
                        <a:rPr lang="en-US" sz="2000" b="0" i="0" dirty="0">
                          <a:latin typeface="Calibri" panose="020F0502020204030204" pitchFamily="34" charset="0"/>
                        </a:rPr>
                        <a:t>Type</a:t>
                      </a:r>
                      <a:r>
                        <a:rPr lang="en-US" sz="2000" baseline="0" dirty="0"/>
                        <a:t> of Benefit</a:t>
                      </a:r>
                      <a:endParaRPr lang="en-US" sz="2000" b="1" dirty="0">
                        <a:solidFill>
                          <a:schemeClr val="bg1"/>
                        </a:solidFill>
                      </a:endParaRPr>
                    </a:p>
                  </a:txBody>
                  <a:tcPr anchor="ctr">
                    <a:lnR w="12700" cap="flat" cmpd="sng" algn="ctr">
                      <a:solidFill>
                        <a:schemeClr val="bg2"/>
                      </a:solidFill>
                      <a:prstDash val="solid"/>
                      <a:round/>
                      <a:headEnd type="none" w="med" len="med"/>
                      <a:tailEnd type="none" w="med" len="med"/>
                    </a:lnR>
                  </a:tcPr>
                </a:tc>
                <a:tc>
                  <a:txBody>
                    <a:bodyPr/>
                    <a:lstStyle/>
                    <a:p>
                      <a:pPr algn="r"/>
                      <a:r>
                        <a:rPr lang="en-US" sz="2000" b="0" i="0" dirty="0">
                          <a:latin typeface="Calibri" panose="020F0502020204030204" pitchFamily="34" charset="0"/>
                        </a:rPr>
                        <a:t>Amount</a:t>
                      </a:r>
                      <a:endParaRPr lang="en-US" sz="2000" b="1" dirty="0">
                        <a:solidFill>
                          <a:schemeClr val="bg1"/>
                        </a:solidFill>
                      </a:endParaRPr>
                    </a:p>
                  </a:txBody>
                  <a:tcPr anchor="ctr">
                    <a:lnL w="12700" cap="flat" cmpd="sng" algn="ctr">
                      <a:solidFill>
                        <a:schemeClr val="bg2"/>
                      </a:solidFill>
                      <a:prstDash val="solid"/>
                      <a:round/>
                      <a:headEnd type="none" w="med" len="med"/>
                      <a:tailEnd type="none" w="med" len="med"/>
                    </a:lnL>
                  </a:tcPr>
                </a:tc>
                <a:extLst>
                  <a:ext uri="{0D108BD9-81ED-4DB2-BD59-A6C34878D82A}">
                    <a16:rowId xmlns:a16="http://schemas.microsoft.com/office/drawing/2014/main" val="10000"/>
                  </a:ext>
                </a:extLst>
              </a:tr>
              <a:tr h="455873">
                <a:tc>
                  <a:txBody>
                    <a:bodyPr/>
                    <a:lstStyle/>
                    <a:p>
                      <a:r>
                        <a:rPr lang="en-US" sz="2000" b="0" i="0" dirty="0">
                          <a:latin typeface="Calibri" panose="020F0502020204030204" pitchFamily="34" charset="0"/>
                        </a:rPr>
                        <a:t>Average annual pension benefit</a:t>
                      </a:r>
                      <a:endParaRPr lang="en-US" sz="2000" baseline="30000" dirty="0"/>
                    </a:p>
                  </a:txBody>
                  <a:tcPr anchor="ctr">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2000" b="0" i="0" dirty="0">
                          <a:latin typeface="Calibri" panose="020F0502020204030204" pitchFamily="34" charset="0"/>
                        </a:rPr>
                        <a:t>$48,390</a:t>
                      </a:r>
                      <a:endParaRPr lang="en-US" sz="2000" dirty="0"/>
                    </a:p>
                  </a:txBody>
                  <a:tcPr anchor="ctr">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13" name="Title 12">
            <a:extLst>
              <a:ext uri="{FF2B5EF4-FFF2-40B4-BE49-F238E27FC236}">
                <a16:creationId xmlns:a16="http://schemas.microsoft.com/office/drawing/2014/main" id="{7E294571-61A5-F504-0288-9EB90F73D713}"/>
              </a:ext>
            </a:extLst>
          </p:cNvPr>
          <p:cNvSpPr>
            <a:spLocks noGrp="1"/>
          </p:cNvSpPr>
          <p:nvPr>
            <p:ph type="title"/>
          </p:nvPr>
        </p:nvSpPr>
        <p:spPr>
          <a:xfrm>
            <a:off x="477037" y="458964"/>
            <a:ext cx="10727765" cy="855802"/>
          </a:xfrm>
        </p:spPr>
        <p:txBody>
          <a:bodyPr/>
          <a:lstStyle/>
          <a:p>
            <a:r>
              <a:rPr lang="en-US" dirty="0"/>
              <a:t>State Pension</a:t>
            </a:r>
          </a:p>
        </p:txBody>
      </p:sp>
    </p:spTree>
    <p:extLst>
      <p:ext uri="{BB962C8B-B14F-4D97-AF65-F5344CB8AC3E}">
        <p14:creationId xmlns:p14="http://schemas.microsoft.com/office/powerpoint/2010/main" val="1366040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393" y="457201"/>
            <a:ext cx="11261559" cy="855801"/>
          </a:xfrm>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C4CD2F90-F3D5-2B4A-B2F7-2C0F9AD1F6E2}"/>
              </a:ext>
            </a:extLst>
          </p:cNvPr>
          <p:cNvSpPr>
            <a:spLocks noGrp="1"/>
          </p:cNvSpPr>
          <p:nvPr>
            <p:ph type="body" sz="quarter" idx="13"/>
          </p:nvPr>
        </p:nvSpPr>
        <p:spPr>
          <a:xfrm>
            <a:off x="498592" y="1514545"/>
            <a:ext cx="11276012" cy="397623"/>
          </a:xfrm>
        </p:spPr>
        <p:txBody>
          <a:bodyPr>
            <a:normAutofit lnSpcReduction="10000"/>
          </a:bodyPr>
          <a:lstStyle/>
          <a:p>
            <a:r>
              <a:rPr lang="en-US" b="0" dirty="0">
                <a:solidFill>
                  <a:schemeClr val="accent3"/>
                </a:solidFill>
              </a:rPr>
              <a:t>How Can You Save More?</a:t>
            </a:r>
          </a:p>
        </p:txBody>
      </p:sp>
      <p:sp>
        <p:nvSpPr>
          <p:cNvPr id="4" name="Footer Placeholder 3"/>
          <p:cNvSpPr>
            <a:spLocks noGrp="1"/>
          </p:cNvSpPr>
          <p:nvPr>
            <p:ph type="ftr" sz="quarter" idx="3"/>
          </p:nvPr>
        </p:nvSpPr>
        <p:spPr/>
        <p:txBody>
          <a:bodyPr/>
          <a:lstStyle/>
          <a:p>
            <a:r>
              <a:rPr lang="en-US" dirty="0">
                <a:solidFill>
                  <a:schemeClr val="bg2">
                    <a:lumMod val="50000"/>
                  </a:schemeClr>
                </a:solidFill>
              </a:rPr>
              <a:t>38-10780-10</a:t>
            </a:r>
          </a:p>
        </p:txBody>
      </p:sp>
      <p:sp>
        <p:nvSpPr>
          <p:cNvPr id="5" name="Date Placeholder 4"/>
          <p:cNvSpPr>
            <a:spLocks noGrp="1"/>
          </p:cNvSpPr>
          <p:nvPr>
            <p:ph type="dt" sz="half" idx="2"/>
          </p:nvPr>
        </p:nvSpPr>
        <p:spPr/>
        <p:txBody>
          <a:bodyPr/>
          <a:lstStyle/>
          <a:p>
            <a:r>
              <a:rPr lang="en-US">
                <a:solidFill>
                  <a:schemeClr val="bg2">
                    <a:lumMod val="50000"/>
                  </a:schemeClr>
                </a:solidFill>
              </a:rPr>
              <a:t>2024/01/29</a:t>
            </a:r>
            <a:endParaRPr lang="en-US" dirty="0">
              <a:solidFill>
                <a:schemeClr val="bg2">
                  <a:lumMod val="50000"/>
                </a:schemeClr>
              </a:solidFill>
            </a:endParaRPr>
          </a:p>
        </p:txBody>
      </p:sp>
      <p:sp>
        <p:nvSpPr>
          <p:cNvPr id="6" name="Slide Number Placeholder 5"/>
          <p:cNvSpPr>
            <a:spLocks noGrp="1"/>
          </p:cNvSpPr>
          <p:nvPr>
            <p:ph type="sldNum" sz="quarter" idx="4"/>
          </p:nvPr>
        </p:nvSpPr>
        <p:spPr/>
        <p:txBody>
          <a:bodyPr/>
          <a:lstStyle/>
          <a:p>
            <a:fld id="{DFF2723C-031C-433E-81DC-635AF124FD5B}" type="slidenum">
              <a:rPr lang="en-US" smtClean="0">
                <a:solidFill>
                  <a:schemeClr val="bg2">
                    <a:lumMod val="50000"/>
                  </a:schemeClr>
                </a:solidFill>
              </a:rPr>
              <a:pPr/>
              <a:t>19</a:t>
            </a:fld>
            <a:endParaRPr lang="en-US" dirty="0">
              <a:solidFill>
                <a:schemeClr val="bg2">
                  <a:lumMod val="50000"/>
                </a:schemeClr>
              </a:solidFill>
            </a:endParaRPr>
          </a:p>
        </p:txBody>
      </p:sp>
      <p:graphicFrame>
        <p:nvGraphicFramePr>
          <p:cNvPr id="15" name="Chart 14"/>
          <p:cNvGraphicFramePr/>
          <p:nvPr/>
        </p:nvGraphicFramePr>
        <p:xfrm>
          <a:off x="1665684" y="1858056"/>
          <a:ext cx="8806446" cy="4384617"/>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2192786" y="3547814"/>
            <a:ext cx="1487843" cy="399212"/>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994" dirty="0">
                <a:solidFill>
                  <a:schemeClr val="accent1"/>
                </a:solidFill>
                <a:latin typeface="Calibri" panose="020F0502020204030204" pitchFamily="34" charset="0"/>
              </a:rPr>
              <a:t>Can’t Control</a:t>
            </a:r>
          </a:p>
        </p:txBody>
      </p:sp>
      <p:sp>
        <p:nvSpPr>
          <p:cNvPr id="21" name="TextBox 20"/>
          <p:cNvSpPr txBox="1"/>
          <p:nvPr/>
        </p:nvSpPr>
        <p:spPr>
          <a:xfrm>
            <a:off x="8659417" y="3547816"/>
            <a:ext cx="2275486" cy="1320233"/>
          </a:xfrm>
          <a:prstGeom prst="rect">
            <a:avLst/>
          </a:prstGeom>
          <a:noFill/>
        </p:spPr>
        <p:txBody>
          <a:bodyPr wrap="square" lIns="0" rtlCol="0">
            <a:spAutoFit/>
          </a:bodyPr>
          <a:lstStyle/>
          <a:p>
            <a:r>
              <a:rPr lang="en-US" sz="1596" dirty="0">
                <a:solidFill>
                  <a:schemeClr val="bg2">
                    <a:lumMod val="50000"/>
                  </a:schemeClr>
                </a:solidFill>
                <a:latin typeface="Calibri" panose="020F0502020204030204" pitchFamily="34" charset="0"/>
              </a:rPr>
              <a:t>Personal Savings</a:t>
            </a:r>
          </a:p>
          <a:p>
            <a:pPr marL="227960" indent="-227960">
              <a:buFont typeface="Arial" panose="020B0604020202020204" pitchFamily="34" charset="0"/>
              <a:buChar char="•"/>
            </a:pPr>
            <a:r>
              <a:rPr lang="en-US" sz="1596" dirty="0">
                <a:solidFill>
                  <a:schemeClr val="bg2">
                    <a:lumMod val="50000"/>
                  </a:schemeClr>
                </a:solidFill>
                <a:latin typeface="Calibri" panose="020F0502020204030204" pitchFamily="34" charset="0"/>
              </a:rPr>
              <a:t>403(b) account</a:t>
            </a:r>
          </a:p>
          <a:p>
            <a:pPr marL="227960" indent="-227960">
              <a:buFont typeface="Arial" panose="020B0604020202020204" pitchFamily="34" charset="0"/>
              <a:buChar char="•"/>
            </a:pPr>
            <a:r>
              <a:rPr lang="en-US" sz="1596" dirty="0">
                <a:solidFill>
                  <a:schemeClr val="bg2">
                    <a:lumMod val="50000"/>
                  </a:schemeClr>
                </a:solidFill>
                <a:latin typeface="Calibri" panose="020F0502020204030204" pitchFamily="34" charset="0"/>
              </a:rPr>
              <a:t>IRAs</a:t>
            </a:r>
          </a:p>
          <a:p>
            <a:pPr marL="227960" indent="-227960">
              <a:buFont typeface="Arial" panose="020B0604020202020204" pitchFamily="34" charset="0"/>
              <a:buChar char="•"/>
            </a:pPr>
            <a:r>
              <a:rPr lang="en-US" sz="1596" dirty="0">
                <a:solidFill>
                  <a:schemeClr val="bg2">
                    <a:lumMod val="50000"/>
                  </a:schemeClr>
                </a:solidFill>
                <a:latin typeface="Calibri" panose="020F0502020204030204" pitchFamily="34" charset="0"/>
              </a:rPr>
              <a:t>Other savings</a:t>
            </a:r>
          </a:p>
          <a:p>
            <a:pPr marL="455920" indent="-227960">
              <a:buFont typeface="Arial" panose="020B0604020202020204" pitchFamily="34" charset="0"/>
              <a:buChar char="•"/>
            </a:pPr>
            <a:endParaRPr lang="en-US" sz="1596" dirty="0">
              <a:solidFill>
                <a:schemeClr val="bg2">
                  <a:lumMod val="50000"/>
                </a:schemeClr>
              </a:solidFill>
              <a:latin typeface="Calibri" panose="020F0502020204030204" pitchFamily="34" charset="0"/>
            </a:endParaRPr>
          </a:p>
        </p:txBody>
      </p:sp>
      <p:sp>
        <p:nvSpPr>
          <p:cNvPr id="22" name="Rectangle 21"/>
          <p:cNvSpPr/>
          <p:nvPr/>
        </p:nvSpPr>
        <p:spPr>
          <a:xfrm>
            <a:off x="8429748" y="3169763"/>
            <a:ext cx="1333955" cy="399212"/>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994" dirty="0">
                <a:solidFill>
                  <a:schemeClr val="accent1"/>
                </a:solidFill>
                <a:latin typeface="Calibri" panose="020F0502020204030204" pitchFamily="34" charset="0"/>
                <a:cs typeface="Calibri" panose="020F0502020204030204" pitchFamily="34" charset="0"/>
              </a:rPr>
              <a:t>Can Control</a:t>
            </a:r>
          </a:p>
        </p:txBody>
      </p:sp>
      <p:sp>
        <p:nvSpPr>
          <p:cNvPr id="23" name="Rectangle 22"/>
          <p:cNvSpPr/>
          <p:nvPr/>
        </p:nvSpPr>
        <p:spPr>
          <a:xfrm>
            <a:off x="8439517" y="3632395"/>
            <a:ext cx="136780" cy="136780"/>
          </a:xfrm>
          <a:prstGeom prst="rect">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solidFill>
                <a:schemeClr val="accent1">
                  <a:lumMod val="75000"/>
                </a:schemeClr>
              </a:solidFill>
              <a:latin typeface="Calibri" panose="020F0502020204030204" pitchFamily="34" charset="0"/>
            </a:endParaRPr>
          </a:p>
        </p:txBody>
      </p:sp>
      <p:sp>
        <p:nvSpPr>
          <p:cNvPr id="24" name="TextBox 23"/>
          <p:cNvSpPr txBox="1"/>
          <p:nvPr/>
        </p:nvSpPr>
        <p:spPr>
          <a:xfrm>
            <a:off x="2370008" y="3889479"/>
            <a:ext cx="2275486" cy="660437"/>
          </a:xfrm>
          <a:prstGeom prst="rect">
            <a:avLst/>
          </a:prstGeom>
          <a:noFill/>
        </p:spPr>
        <p:txBody>
          <a:bodyPr wrap="square" rtlCol="0">
            <a:spAutoFit/>
          </a:bodyPr>
          <a:lstStyle/>
          <a:p>
            <a:pPr>
              <a:spcBef>
                <a:spcPts val="598"/>
              </a:spcBef>
            </a:pPr>
            <a:r>
              <a:rPr lang="en-US" sz="1596" dirty="0">
                <a:solidFill>
                  <a:schemeClr val="bg2">
                    <a:lumMod val="50000"/>
                  </a:schemeClr>
                </a:solidFill>
                <a:latin typeface="Calibri" panose="020F0502020204030204" pitchFamily="34" charset="0"/>
              </a:rPr>
              <a:t>State Pension</a:t>
            </a:r>
          </a:p>
          <a:p>
            <a:pPr>
              <a:spcBef>
                <a:spcPts val="598"/>
              </a:spcBef>
            </a:pPr>
            <a:r>
              <a:rPr lang="en-US" sz="1596" dirty="0">
                <a:solidFill>
                  <a:schemeClr val="bg2">
                    <a:lumMod val="50000"/>
                  </a:schemeClr>
                </a:solidFill>
                <a:latin typeface="Calibri" panose="020F0502020204030204" pitchFamily="34" charset="0"/>
              </a:rPr>
              <a:t>Social Security</a:t>
            </a:r>
          </a:p>
        </p:txBody>
      </p:sp>
      <p:sp>
        <p:nvSpPr>
          <p:cNvPr id="25" name="Rectangle 24"/>
          <p:cNvSpPr/>
          <p:nvPr/>
        </p:nvSpPr>
        <p:spPr>
          <a:xfrm>
            <a:off x="2231761" y="4311080"/>
            <a:ext cx="136780" cy="13678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27" name="Rectangle 26"/>
          <p:cNvSpPr/>
          <p:nvPr/>
        </p:nvSpPr>
        <p:spPr>
          <a:xfrm>
            <a:off x="2231761" y="3991948"/>
            <a:ext cx="136780" cy="13678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11" name="Right Brace 10">
            <a:extLst>
              <a:ext uri="{FF2B5EF4-FFF2-40B4-BE49-F238E27FC236}">
                <a16:creationId xmlns:a16="http://schemas.microsoft.com/office/drawing/2014/main" id="{FA79A341-E3B3-E546-A407-592A48750E8D}"/>
              </a:ext>
            </a:extLst>
          </p:cNvPr>
          <p:cNvSpPr/>
          <p:nvPr/>
        </p:nvSpPr>
        <p:spPr>
          <a:xfrm>
            <a:off x="7802060" y="2254578"/>
            <a:ext cx="394584" cy="3201141"/>
          </a:xfrm>
          <a:prstGeom prst="rightBrace">
            <a:avLst/>
          </a:prstGeom>
          <a:ln w="22225">
            <a:solidFill>
              <a:schemeClr val="accent1">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47" dirty="0">
              <a:latin typeface="Calibri" panose="020F0502020204030204" pitchFamily="34" charset="0"/>
            </a:endParaRPr>
          </a:p>
        </p:txBody>
      </p:sp>
      <p:sp>
        <p:nvSpPr>
          <p:cNvPr id="26" name="Right Brace 25">
            <a:extLst>
              <a:ext uri="{FF2B5EF4-FFF2-40B4-BE49-F238E27FC236}">
                <a16:creationId xmlns:a16="http://schemas.microsoft.com/office/drawing/2014/main" id="{F0337F3C-9DD7-7A40-97E2-8B502E33A60E}"/>
              </a:ext>
            </a:extLst>
          </p:cNvPr>
          <p:cNvSpPr/>
          <p:nvPr/>
        </p:nvSpPr>
        <p:spPr>
          <a:xfrm rot="10800000">
            <a:off x="3914911" y="2295521"/>
            <a:ext cx="394584" cy="3509954"/>
          </a:xfrm>
          <a:prstGeom prst="rightBrace">
            <a:avLst/>
          </a:prstGeom>
          <a:ln w="22225">
            <a:solidFill>
              <a:schemeClr val="accent1">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47" dirty="0">
              <a:latin typeface="Calibri" panose="020F0502020204030204" pitchFamily="34" charset="0"/>
            </a:endParaRPr>
          </a:p>
        </p:txBody>
      </p:sp>
    </p:spTree>
    <p:extLst>
      <p:ext uri="{BB962C8B-B14F-4D97-AF65-F5344CB8AC3E}">
        <p14:creationId xmlns:p14="http://schemas.microsoft.com/office/powerpoint/2010/main" val="303619052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4" y="2474357"/>
            <a:ext cx="4704201" cy="1006430"/>
          </a:xfrm>
        </p:spPr>
        <p:txBody>
          <a:bodyPr>
            <a:normAutofit fontScale="92500" lnSpcReduction="10000"/>
          </a:bodyPr>
          <a:lstStyle/>
          <a:p>
            <a:pPr marL="0" indent="0">
              <a:buNone/>
            </a:pPr>
            <a:r>
              <a:rPr lang="en-US" sz="2600" b="0" dirty="0">
                <a:solidFill>
                  <a:schemeClr val="accent1"/>
                </a:solidFill>
              </a:rPr>
              <a:t>Pretax</a:t>
            </a:r>
          </a:p>
          <a:p>
            <a:pPr marL="0" indent="0">
              <a:buNone/>
            </a:pPr>
            <a:r>
              <a:rPr lang="en-US" sz="2100" b="0" dirty="0"/>
              <a:t>Contributions are made to an account</a:t>
            </a:r>
            <a:r>
              <a:rPr lang="en-US" sz="2100" b="0" i="1" dirty="0">
                <a:solidFill>
                  <a:srgbClr val="0070C0"/>
                </a:solidFill>
              </a:rPr>
              <a:t> </a:t>
            </a:r>
            <a:r>
              <a:rPr lang="en-US" sz="2100" i="1" dirty="0">
                <a:solidFill>
                  <a:schemeClr val="accent2"/>
                </a:solidFill>
              </a:rPr>
              <a:t>BEFORE</a:t>
            </a:r>
            <a:r>
              <a:rPr lang="en-US" sz="2100" b="0" i="1" dirty="0">
                <a:solidFill>
                  <a:schemeClr val="accent2">
                    <a:lumMod val="75000"/>
                  </a:schemeClr>
                </a:solidFill>
              </a:rPr>
              <a:t> </a:t>
            </a:r>
            <a:r>
              <a:rPr lang="en-US" sz="2100" b="0" dirty="0"/>
              <a:t>income taxes are calculated</a:t>
            </a:r>
          </a:p>
          <a:p>
            <a:endParaRPr lang="en-US" sz="1800" b="0" dirty="0"/>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20</a:t>
            </a:fld>
            <a:endParaRPr lang="en-US" dirty="0"/>
          </a:p>
        </p:txBody>
      </p:sp>
      <p:sp>
        <p:nvSpPr>
          <p:cNvPr id="9" name="Text Placeholder 6"/>
          <p:cNvSpPr txBox="1">
            <a:spLocks/>
          </p:cNvSpPr>
          <p:nvPr/>
        </p:nvSpPr>
        <p:spPr>
          <a:xfrm>
            <a:off x="507526" y="1490146"/>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latin typeface="Calibri" panose="020F0502020204030204" pitchFamily="34" charset="0"/>
                <a:cs typeface="Calibri" panose="020F0502020204030204" pitchFamily="34" charset="0"/>
              </a:rPr>
              <a:t>Two ways to help you save for the future</a:t>
            </a:r>
          </a:p>
        </p:txBody>
      </p:sp>
      <p:graphicFrame>
        <p:nvGraphicFramePr>
          <p:cNvPr id="14" name="Table 13"/>
          <p:cNvGraphicFramePr>
            <a:graphicFrameLocks noGrp="1"/>
          </p:cNvGraphicFramePr>
          <p:nvPr>
            <p:extLst>
              <p:ext uri="{D42A27DB-BD31-4B8C-83A1-F6EECF244321}">
                <p14:modId xmlns:p14="http://schemas.microsoft.com/office/powerpoint/2010/main" val="114795750"/>
              </p:ext>
            </p:extLst>
          </p:nvPr>
        </p:nvGraphicFramePr>
        <p:xfrm>
          <a:off x="626034" y="3480787"/>
          <a:ext cx="4908331" cy="1320800"/>
        </p:xfrm>
        <a:graphic>
          <a:graphicData uri="http://schemas.openxmlformats.org/drawingml/2006/table">
            <a:tbl>
              <a:tblPr firstRow="1" bandRow="1">
                <a:tableStyleId>{6E25E649-3F16-4E02-A733-19D2CDBF48F0}</a:tableStyleId>
              </a:tblPr>
              <a:tblGrid>
                <a:gridCol w="1840624">
                  <a:extLst>
                    <a:ext uri="{9D8B030D-6E8A-4147-A177-3AD203B41FA5}">
                      <a16:colId xmlns:a16="http://schemas.microsoft.com/office/drawing/2014/main" val="20000"/>
                    </a:ext>
                  </a:extLst>
                </a:gridCol>
                <a:gridCol w="3067707">
                  <a:extLst>
                    <a:ext uri="{9D8B030D-6E8A-4147-A177-3AD203B41FA5}">
                      <a16:colId xmlns:a16="http://schemas.microsoft.com/office/drawing/2014/main" val="20001"/>
                    </a:ext>
                  </a:extLst>
                </a:gridCol>
              </a:tblGrid>
              <a:tr h="370840">
                <a:tc>
                  <a:txBody>
                    <a:bodyPr/>
                    <a:lstStyle/>
                    <a:p>
                      <a:pPr algn="l"/>
                      <a:r>
                        <a:rPr lang="en-US" sz="1600" b="0" i="0" dirty="0">
                          <a:latin typeface="Calibri" panose="020F0502020204030204" pitchFamily="34" charset="0"/>
                        </a:rPr>
                        <a:t>Account</a:t>
                      </a:r>
                    </a:p>
                  </a:txBody>
                  <a:tcPr anchor="ctr">
                    <a:lnR w="12700" cap="flat" cmpd="sng" algn="ctr">
                      <a:solidFill>
                        <a:schemeClr val="bg1"/>
                      </a:solidFill>
                      <a:prstDash val="solid"/>
                      <a:round/>
                      <a:headEnd type="none" w="med" len="med"/>
                      <a:tailEnd type="none" w="med" len="med"/>
                    </a:lnR>
                  </a:tcPr>
                </a:tc>
                <a:tc>
                  <a:txBody>
                    <a:bodyPr/>
                    <a:lstStyle/>
                    <a:p>
                      <a:pPr algn="l"/>
                      <a:r>
                        <a:rPr lang="en-US" sz="1600" b="0" i="0" dirty="0">
                          <a:latin typeface="Calibri" panose="020F0502020204030204" pitchFamily="34" charset="0"/>
                        </a:rPr>
                        <a:t>Contributions</a:t>
                      </a:r>
                    </a:p>
                  </a:txBody>
                  <a:tcPr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l"/>
                      <a:r>
                        <a:rPr lang="en-US" sz="1600" b="0" i="0" dirty="0">
                          <a:latin typeface="Calibri" panose="020F0502020204030204" pitchFamily="34" charset="0"/>
                        </a:rPr>
                        <a:t>403(b)</a:t>
                      </a:r>
                    </a:p>
                  </a:txBody>
                  <a:tcPr anchor="ctr">
                    <a:lnR w="12700" cap="flat" cmpd="sng" algn="ctr">
                      <a:solidFill>
                        <a:schemeClr val="tx1"/>
                      </a:solidFill>
                      <a:prstDash val="solid"/>
                      <a:round/>
                      <a:headEnd type="none" w="med" len="med"/>
                      <a:tailEnd type="none" w="med" len="med"/>
                    </a:lnR>
                  </a:tcPr>
                </a:tc>
                <a:tc>
                  <a:txBody>
                    <a:bodyPr/>
                    <a:lstStyle/>
                    <a:p>
                      <a:pPr algn="l"/>
                      <a:r>
                        <a:rPr lang="en-US" sz="1600" b="0" i="0" baseline="0" dirty="0">
                          <a:latin typeface="Calibri" panose="020F0502020204030204" pitchFamily="34" charset="0"/>
                        </a:rPr>
                        <a:t>From your paycheck</a:t>
                      </a:r>
                      <a:endParaRPr lang="en-US" sz="1600" dirty="0"/>
                    </a:p>
                  </a:txBody>
                  <a:tcPr anchor="ct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l"/>
                      <a:r>
                        <a:rPr lang="en-US" sz="1600" b="0" i="0" dirty="0">
                          <a:latin typeface="Calibri" panose="020F0502020204030204" pitchFamily="34" charset="0"/>
                        </a:rPr>
                        <a:t>IRA</a:t>
                      </a:r>
                    </a:p>
                  </a:txBody>
                  <a:tcPr anchor="ctr">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tcPr>
                </a:tc>
                <a:tc>
                  <a:txBody>
                    <a:bodyPr/>
                    <a:lstStyle/>
                    <a:p>
                      <a:pPr algn="l"/>
                      <a:r>
                        <a:rPr lang="en-US" sz="1600" b="0" i="0" u="sng" dirty="0">
                          <a:latin typeface="Calibri" panose="020F0502020204030204" pitchFamily="34" charset="0"/>
                        </a:rPr>
                        <a:t>On your own</a:t>
                      </a:r>
                      <a:r>
                        <a:rPr lang="en-US" sz="1600" u="none" dirty="0"/>
                        <a:t> to</a:t>
                      </a:r>
                      <a:r>
                        <a:rPr lang="en-US" sz="1600" dirty="0"/>
                        <a:t> an individual</a:t>
                      </a:r>
                      <a:r>
                        <a:rPr lang="en-US" sz="1600" baseline="0" dirty="0"/>
                        <a:t> account</a:t>
                      </a:r>
                      <a:endParaRPr lang="en-US" sz="1600" dirty="0"/>
                    </a:p>
                  </a:txBody>
                  <a:tcPr anchor="ctr">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465303366"/>
              </p:ext>
            </p:extLst>
          </p:nvPr>
        </p:nvGraphicFramePr>
        <p:xfrm>
          <a:off x="6085490" y="3435350"/>
          <a:ext cx="5667485" cy="1691640"/>
        </p:xfrm>
        <a:graphic>
          <a:graphicData uri="http://schemas.openxmlformats.org/drawingml/2006/table">
            <a:tbl>
              <a:tblPr firstRow="1" bandRow="1">
                <a:tableStyleId>{0660B408-B3CF-4A94-85FC-2B1E0A45F4A2}</a:tableStyleId>
              </a:tblPr>
              <a:tblGrid>
                <a:gridCol w="2125307">
                  <a:extLst>
                    <a:ext uri="{9D8B030D-6E8A-4147-A177-3AD203B41FA5}">
                      <a16:colId xmlns:a16="http://schemas.microsoft.com/office/drawing/2014/main" val="20000"/>
                    </a:ext>
                  </a:extLst>
                </a:gridCol>
                <a:gridCol w="3542178">
                  <a:extLst>
                    <a:ext uri="{9D8B030D-6E8A-4147-A177-3AD203B41FA5}">
                      <a16:colId xmlns:a16="http://schemas.microsoft.com/office/drawing/2014/main" val="20001"/>
                    </a:ext>
                  </a:extLst>
                </a:gridCol>
              </a:tblGrid>
              <a:tr h="370840">
                <a:tc>
                  <a:txBody>
                    <a:bodyPr/>
                    <a:lstStyle/>
                    <a:p>
                      <a:pPr algn="l"/>
                      <a:r>
                        <a:rPr lang="en-US" sz="1600" b="0" i="0" dirty="0">
                          <a:latin typeface="Calibri" panose="020F0502020204030204" pitchFamily="34" charset="0"/>
                        </a:rPr>
                        <a:t>Account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i="0" dirty="0">
                          <a:latin typeface="Calibri" panose="020F0502020204030204" pitchFamily="34" charset="0"/>
                        </a:rPr>
                        <a:t>Contributions</a:t>
                      </a:r>
                    </a:p>
                  </a:txBody>
                  <a:tcPr/>
                </a:tc>
                <a:extLst>
                  <a:ext uri="{0D108BD9-81ED-4DB2-BD59-A6C34878D82A}">
                    <a16:rowId xmlns:a16="http://schemas.microsoft.com/office/drawing/2014/main" val="10000"/>
                  </a:ext>
                </a:extLst>
              </a:tr>
              <a:tr h="370840">
                <a:tc>
                  <a:txBody>
                    <a:bodyPr/>
                    <a:lstStyle/>
                    <a:p>
                      <a:pPr algn="l"/>
                      <a:r>
                        <a:rPr lang="en-US" sz="1600" b="0" i="0" dirty="0">
                          <a:latin typeface="Calibri" panose="020F0502020204030204" pitchFamily="34" charset="0"/>
                        </a:rPr>
                        <a:t>Bank</a:t>
                      </a:r>
                      <a:r>
                        <a:rPr lang="en-US" sz="1600" baseline="0" dirty="0"/>
                        <a:t> savings account</a:t>
                      </a:r>
                      <a:endParaRPr lang="en-US" sz="1600" dirty="0"/>
                    </a:p>
                  </a:txBody>
                  <a:tcPr>
                    <a:lnR w="12700" cap="flat" cmpd="sng" algn="ctr">
                      <a:solidFill>
                        <a:schemeClr val="tx1"/>
                      </a:solidFill>
                      <a:prstDash val="solid"/>
                      <a:round/>
                      <a:headEnd type="none" w="med" len="med"/>
                      <a:tailEnd type="none" w="med" len="med"/>
                    </a:ln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i="0" u="sng" dirty="0">
                          <a:latin typeface="Calibri" panose="020F0502020204030204" pitchFamily="34" charset="0"/>
                        </a:rPr>
                        <a:t>On your own</a:t>
                      </a:r>
                      <a:r>
                        <a:rPr lang="en-US" sz="1600" u="none" dirty="0"/>
                        <a:t> to</a:t>
                      </a:r>
                      <a:r>
                        <a:rPr lang="en-US" sz="1600" dirty="0"/>
                        <a:t> individual</a:t>
                      </a:r>
                      <a:r>
                        <a:rPr lang="en-US" sz="1600" baseline="0" dirty="0"/>
                        <a:t> account AND earnings are taxable</a:t>
                      </a:r>
                      <a:endParaRPr lang="en-US" sz="1600" dirty="0"/>
                    </a:p>
                  </a:txBody>
                  <a:tcPr>
                    <a:lnL w="12700" cap="flat" cmpd="sng" algn="ctr">
                      <a:solidFill>
                        <a:schemeClr val="tx1"/>
                      </a:solidFill>
                      <a:prstDash val="solid"/>
                      <a:round/>
                      <a:headEnd type="none" w="med" len="med"/>
                      <a:tailEnd type="none" w="med" len="med"/>
                    </a:lnL>
                    <a:solidFill>
                      <a:schemeClr val="accent3">
                        <a:lumMod val="20000"/>
                        <a:lumOff val="80000"/>
                      </a:schemeClr>
                    </a:solidFill>
                  </a:tcPr>
                </a:tc>
                <a:extLst>
                  <a:ext uri="{0D108BD9-81ED-4DB2-BD59-A6C34878D82A}">
                    <a16:rowId xmlns:a16="http://schemas.microsoft.com/office/drawing/2014/main" val="10001"/>
                  </a:ext>
                </a:extLst>
              </a:tr>
              <a:tr h="370840">
                <a:tc>
                  <a:txBody>
                    <a:bodyPr/>
                    <a:lstStyle/>
                    <a:p>
                      <a:pPr algn="l"/>
                      <a:r>
                        <a:rPr lang="en-US" sz="1600" b="0" i="0" dirty="0">
                          <a:latin typeface="Calibri" panose="020F0502020204030204" pitchFamily="34" charset="0"/>
                        </a:rPr>
                        <a:t>Roth 403(b)</a:t>
                      </a:r>
                    </a:p>
                  </a:txBody>
                  <a:tcPr>
                    <a:lnR w="12700" cap="flat" cmpd="sng" algn="ctr">
                      <a:solidFill>
                        <a:schemeClr val="tx1"/>
                      </a:solidFill>
                      <a:prstDash val="solid"/>
                      <a:round/>
                      <a:headEnd type="none" w="med" len="med"/>
                      <a:tailEnd type="none" w="med" len="med"/>
                    </a:lnR>
                    <a:noFill/>
                  </a:tcPr>
                </a:tc>
                <a:tc>
                  <a:txBody>
                    <a:bodyPr/>
                    <a:lstStyle/>
                    <a:p>
                      <a:pPr algn="l"/>
                      <a:r>
                        <a:rPr lang="en-US" sz="1600" b="0" i="0" dirty="0">
                          <a:latin typeface="Calibri" panose="020F0502020204030204" pitchFamily="34" charset="0"/>
                        </a:rPr>
                        <a:t>From </a:t>
                      </a:r>
                      <a:r>
                        <a:rPr lang="en-US" sz="1600" baseline="0" dirty="0"/>
                        <a:t>your paycheck</a:t>
                      </a:r>
                      <a:endParaRPr lang="en-US" sz="1600" dirty="0"/>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10002"/>
                  </a:ext>
                </a:extLst>
              </a:tr>
              <a:tr h="370840">
                <a:tc>
                  <a:txBody>
                    <a:bodyPr/>
                    <a:lstStyle/>
                    <a:p>
                      <a:pPr algn="l"/>
                      <a:r>
                        <a:rPr lang="en-US" sz="1600" b="0" i="0" dirty="0">
                          <a:latin typeface="Calibri" panose="020F0502020204030204" pitchFamily="34" charset="0"/>
                        </a:rPr>
                        <a:t>Roth</a:t>
                      </a:r>
                      <a:r>
                        <a:rPr lang="en-US" sz="1600" baseline="0" dirty="0"/>
                        <a:t> IRA</a:t>
                      </a:r>
                      <a:endParaRPr lang="en-US" sz="1600" dirty="0"/>
                    </a:p>
                  </a:txBody>
                  <a:tcPr>
                    <a:lnR w="1270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a:r>
                        <a:rPr lang="en-US" sz="1600" b="0" i="0" u="sng" dirty="0">
                          <a:latin typeface="Calibri" panose="020F0502020204030204" pitchFamily="34" charset="0"/>
                        </a:rPr>
                        <a:t>On your own</a:t>
                      </a:r>
                      <a:r>
                        <a:rPr lang="en-US" sz="1600" u="none" dirty="0"/>
                        <a:t> to</a:t>
                      </a:r>
                      <a:r>
                        <a:rPr lang="en-US" sz="1600" dirty="0"/>
                        <a:t> individual</a:t>
                      </a:r>
                      <a:r>
                        <a:rPr lang="en-US" sz="1600" baseline="0" dirty="0"/>
                        <a:t> account</a:t>
                      </a:r>
                      <a:endParaRPr lang="en-US" sz="1600" dirty="0"/>
                    </a:p>
                  </a:txBody>
                  <a:tcPr>
                    <a:lnL w="1270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6085490" y="2474357"/>
            <a:ext cx="5350969" cy="9546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b="0" dirty="0">
                <a:solidFill>
                  <a:schemeClr val="accent2"/>
                </a:solidFill>
                <a:latin typeface="Calibri" panose="020F0502020204030204" pitchFamily="34" charset="0"/>
                <a:cs typeface="Calibri" panose="020F0502020204030204" pitchFamily="34" charset="0"/>
              </a:rPr>
              <a:t>After-tax</a:t>
            </a:r>
          </a:p>
          <a:p>
            <a:pPr marL="0" indent="0">
              <a:buNone/>
            </a:pPr>
            <a:r>
              <a:rPr lang="en-US" sz="1900" b="0" dirty="0">
                <a:latin typeface="Calibri" panose="020F0502020204030204" pitchFamily="34" charset="0"/>
                <a:cs typeface="Calibri" panose="020F0502020204030204" pitchFamily="34" charset="0"/>
              </a:rPr>
              <a:t>Contributions are made to an account  </a:t>
            </a:r>
            <a:br>
              <a:rPr lang="en-US" sz="1900" b="0" dirty="0">
                <a:latin typeface="Calibri" panose="020F0502020204030204" pitchFamily="34" charset="0"/>
                <a:cs typeface="Calibri" panose="020F0502020204030204" pitchFamily="34" charset="0"/>
              </a:rPr>
            </a:br>
            <a:r>
              <a:rPr lang="en-US" sz="1900" b="0" dirty="0">
                <a:solidFill>
                  <a:schemeClr val="accent2"/>
                </a:solidFill>
                <a:latin typeface="Calibri" panose="020F0502020204030204" pitchFamily="34" charset="0"/>
                <a:cs typeface="Calibri" panose="020F0502020204030204" pitchFamily="34" charset="0"/>
              </a:rPr>
              <a:t>AFTER </a:t>
            </a:r>
            <a:r>
              <a:rPr lang="en-US" sz="1900" b="0" dirty="0">
                <a:latin typeface="Calibri" panose="020F0502020204030204" pitchFamily="34" charset="0"/>
                <a:cs typeface="Calibri" panose="020F0502020204030204" pitchFamily="34" charset="0"/>
              </a:rPr>
              <a:t>income taxes are calculated</a:t>
            </a:r>
          </a:p>
          <a:p>
            <a:pPr marL="0" indent="0" algn="ctr">
              <a:buFont typeface="Arial" panose="020B0604020202020204" pitchFamily="34" charset="0"/>
              <a:buNone/>
            </a:pPr>
            <a:endParaRPr lang="en-US" sz="1800" b="0" dirty="0">
              <a:latin typeface="Calibri" panose="020F0502020204030204" pitchFamily="34" charset="0"/>
              <a:cs typeface="Calibri" panose="020F0502020204030204" pitchFamily="34" charset="0"/>
            </a:endParaRPr>
          </a:p>
          <a:p>
            <a:endParaRPr lang="en-US" sz="1800" b="0" dirty="0">
              <a:latin typeface="Calibri" panose="020F0502020204030204" pitchFamily="34" charset="0"/>
              <a:cs typeface="Calibri" panose="020F0502020204030204" pitchFamily="34" charset="0"/>
            </a:endParaRPr>
          </a:p>
        </p:txBody>
      </p:sp>
      <p:sp>
        <p:nvSpPr>
          <p:cNvPr id="11" name="Title 1">
            <a:extLst>
              <a:ext uri="{FF2B5EF4-FFF2-40B4-BE49-F238E27FC236}">
                <a16:creationId xmlns:a16="http://schemas.microsoft.com/office/drawing/2014/main" id="{2A06EF5E-041A-844C-9151-F0539FC60A82}"/>
              </a:ext>
            </a:extLst>
          </p:cNvPr>
          <p:cNvSpPr>
            <a:spLocks noGrp="1"/>
          </p:cNvSpPr>
          <p:nvPr>
            <p:ph type="title"/>
          </p:nvPr>
        </p:nvSpPr>
        <p:spPr>
          <a:xfrm>
            <a:off x="473242" y="457201"/>
            <a:ext cx="11261559" cy="855801"/>
          </a:xfrm>
        </p:spPr>
        <p:txBody>
          <a:bodyPr>
            <a:normAutofit/>
          </a:bodyPr>
          <a:lstStyle/>
          <a:p>
            <a:r>
              <a:rPr lang="en-US" dirty="0">
                <a:latin typeface="Calibri" panose="020F0502020204030204" pitchFamily="34" charset="0"/>
                <a:cs typeface="Calibri" panose="020F0502020204030204" pitchFamily="34" charset="0"/>
              </a:rPr>
              <a:t>Supplemental Savings</a:t>
            </a:r>
          </a:p>
        </p:txBody>
      </p:sp>
    </p:spTree>
    <p:extLst>
      <p:ext uri="{BB962C8B-B14F-4D97-AF65-F5344CB8AC3E}">
        <p14:creationId xmlns:p14="http://schemas.microsoft.com/office/powerpoint/2010/main" val="1305032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735" y="458964"/>
            <a:ext cx="10727765" cy="855802"/>
          </a:xfrm>
        </p:spPr>
        <p:txBody>
          <a:bodyPr/>
          <a:lstStyle/>
          <a:p>
            <a:r>
              <a:rPr lang="en-US" dirty="0"/>
              <a:t>Supplemental Savings – Pretax vs. After-tax</a:t>
            </a:r>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21</a:t>
            </a:fld>
            <a:endParaRPr lang="en-US" dirty="0"/>
          </a:p>
        </p:txBody>
      </p:sp>
      <p:sp>
        <p:nvSpPr>
          <p:cNvPr id="10" name="Rectangle 9"/>
          <p:cNvSpPr/>
          <p:nvPr/>
        </p:nvSpPr>
        <p:spPr>
          <a:xfrm>
            <a:off x="8385740" y="1729086"/>
            <a:ext cx="2887038" cy="3785652"/>
          </a:xfrm>
          <a:prstGeom prst="rect">
            <a:avLst/>
          </a:prstGeom>
        </p:spPr>
        <p:txBody>
          <a:bodyPr wrap="square">
            <a:spAutoFit/>
          </a:bodyPr>
          <a:lstStyle/>
          <a:p>
            <a:r>
              <a:rPr lang="en-US" sz="1000" dirty="0">
                <a:solidFill>
                  <a:schemeClr val="bg2">
                    <a:lumMod val="50000"/>
                  </a:schemeClr>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r>
              <a:rPr lang="en-US" sz="1000" dirty="0">
                <a:solidFill>
                  <a:schemeClr val="bg2">
                    <a:lumMod val="50000"/>
                  </a:schemeClr>
                </a:solidFill>
                <a:latin typeface="Calibri" panose="020F0502020204030204" pitchFamily="34" charset="0"/>
              </a:rPr>
              <a:t> </a:t>
            </a:r>
          </a:p>
          <a:p>
            <a:r>
              <a:rPr lang="en-US" sz="1000" dirty="0">
                <a:solidFill>
                  <a:schemeClr val="bg2">
                    <a:lumMod val="50000"/>
                  </a:schemeClr>
                </a:solidFill>
                <a:latin typeface="Calibri" panose="020F0502020204030204" pitchFamily="34" charset="0"/>
              </a:rPr>
              <a:t>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24% has been used; however, a person’s tax rate will likely change over time. </a:t>
            </a:r>
          </a:p>
        </p:txBody>
      </p:sp>
      <p:graphicFrame>
        <p:nvGraphicFramePr>
          <p:cNvPr id="9" name="Group 102"/>
          <p:cNvGraphicFramePr>
            <a:graphicFrameLocks noGrp="1"/>
          </p:cNvGraphicFramePr>
          <p:nvPr>
            <p:extLst>
              <p:ext uri="{D42A27DB-BD31-4B8C-83A1-F6EECF244321}">
                <p14:modId xmlns:p14="http://schemas.microsoft.com/office/powerpoint/2010/main" val="890641347"/>
              </p:ext>
            </p:extLst>
          </p:nvPr>
        </p:nvGraphicFramePr>
        <p:xfrm>
          <a:off x="567315" y="1550421"/>
          <a:ext cx="7505701" cy="4114800"/>
        </p:xfrm>
        <a:graphic>
          <a:graphicData uri="http://schemas.openxmlformats.org/drawingml/2006/table">
            <a:tbl>
              <a:tblPr firstRow="1" lastRow="1">
                <a:tableStyleId>{5C22544A-7EE6-4342-B048-85BDC9FD1C3A}</a:tableStyleId>
              </a:tblPr>
              <a:tblGrid>
                <a:gridCol w="4012949">
                  <a:extLst>
                    <a:ext uri="{9D8B030D-6E8A-4147-A177-3AD203B41FA5}">
                      <a16:colId xmlns:a16="http://schemas.microsoft.com/office/drawing/2014/main" val="20000"/>
                    </a:ext>
                  </a:extLst>
                </a:gridCol>
                <a:gridCol w="1538651">
                  <a:extLst>
                    <a:ext uri="{9D8B030D-6E8A-4147-A177-3AD203B41FA5}">
                      <a16:colId xmlns:a16="http://schemas.microsoft.com/office/drawing/2014/main" val="20001"/>
                    </a:ext>
                  </a:extLst>
                </a:gridCol>
                <a:gridCol w="1954101">
                  <a:extLst>
                    <a:ext uri="{9D8B030D-6E8A-4147-A177-3AD203B41FA5}">
                      <a16:colId xmlns:a16="http://schemas.microsoft.com/office/drawing/2014/main" val="20002"/>
                    </a:ext>
                  </a:extLst>
                </a:gridCol>
              </a:tblGrid>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effectLst/>
                          <a:latin typeface="Calibri" panose="020F0502020204030204" pitchFamily="34" charset="0"/>
                        </a:rPr>
                        <a:t>Sample Paycheck</a:t>
                      </a:r>
                      <a:endParaRPr kumimoji="0" lang="en-US" sz="1800" b="0" i="0" u="none" strike="noStrike" cap="none" normalizeH="0" baseline="0" dirty="0">
                        <a:ln>
                          <a:noFill/>
                        </a:ln>
                        <a:solidFill>
                          <a:schemeClr val="bg1"/>
                        </a:solidFill>
                        <a:effectLst/>
                        <a:latin typeface="Calibri" panose="020F0502020204030204" pitchFamily="34" charset="0"/>
                      </a:endParaRPr>
                    </a:p>
                  </a:txBody>
                  <a:tcPr anchor="ctr" horzOverflow="overflow">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effectLst/>
                          <a:latin typeface="Calibri" panose="020F0502020204030204" pitchFamily="34" charset="0"/>
                        </a:rPr>
                        <a:t>After-tax</a:t>
                      </a:r>
                      <a:endParaRPr kumimoji="0" lang="en-US" sz="1800" b="0" i="0" u="none" strike="noStrike" cap="none" normalizeH="0" baseline="0" dirty="0">
                        <a:ln>
                          <a:noFill/>
                        </a:ln>
                        <a:solidFill>
                          <a:schemeClr val="tx1"/>
                        </a:solidFill>
                        <a:effectLst/>
                        <a:latin typeface="Calibri" panose="020F0502020204030204"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effectLst/>
                          <a:latin typeface="Calibri" panose="020F0502020204030204" pitchFamily="34" charset="0"/>
                        </a:rPr>
                        <a:t>Pretax</a:t>
                      </a:r>
                      <a:endParaRPr kumimoji="0" lang="en-US" sz="1800" b="0" i="0" u="none" strike="noStrike" cap="none" normalizeH="0" baseline="0" dirty="0">
                        <a:ln>
                          <a:noFill/>
                        </a:ln>
                        <a:solidFill>
                          <a:schemeClr val="tx1"/>
                        </a:solidFill>
                        <a:effectLst/>
                        <a:latin typeface="Calibri" panose="020F0502020204030204" pitchFamily="34" charset="0"/>
                      </a:endParaRPr>
                    </a:p>
                  </a:txBody>
                  <a:tcPr anchor="ctr" horzOverflow="overflow">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0000"/>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Gross Income Per Pay Period</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T w="38100" cmpd="sng">
                      <a:noFill/>
                    </a:lnT>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$1,000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T w="38100" cmpd="sng">
                      <a:noFill/>
                    </a:lnT>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$1,000</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lnT w="38100" cmpd="sng">
                      <a:noFill/>
                    </a:lnT>
                    <a:solidFill>
                      <a:schemeClr val="bg1">
                        <a:lumMod val="95000"/>
                      </a:schemeClr>
                    </a:solidFill>
                  </a:tcPr>
                </a:tc>
                <a:extLst>
                  <a:ext uri="{0D108BD9-81ED-4DB2-BD59-A6C34878D82A}">
                    <a16:rowId xmlns:a16="http://schemas.microsoft.com/office/drawing/2014/main" val="10001"/>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Tax-deferred Contributions (403(b)/IRA)</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$100</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solidFill>
                      <a:schemeClr val="bg1">
                        <a:lumMod val="95000"/>
                      </a:schemeClr>
                    </a:solidFill>
                  </a:tcPr>
                </a:tc>
                <a:extLst>
                  <a:ext uri="{0D108BD9-81ED-4DB2-BD59-A6C34878D82A}">
                    <a16:rowId xmlns:a16="http://schemas.microsoft.com/office/drawing/2014/main" val="10002"/>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Current Taxable Salary</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$1,000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$900</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solidFill>
                      <a:schemeClr val="bg1">
                        <a:lumMod val="95000"/>
                      </a:schemeClr>
                    </a:solidFill>
                  </a:tcPr>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Tax (at federal tax rate of 24%)</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$240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$216</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solidFill>
                      <a:schemeClr val="bg1">
                        <a:lumMod val="95000"/>
                      </a:schemeClr>
                    </a:solidFill>
                  </a:tcPr>
                </a:tc>
                <a:extLst>
                  <a:ext uri="{0D108BD9-81ED-4DB2-BD59-A6C34878D82A}">
                    <a16:rowId xmlns:a16="http://schemas.microsoft.com/office/drawing/2014/main" val="10004"/>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Take Home Pay</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$760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$684</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solidFill>
                      <a:schemeClr val="bg1">
                        <a:lumMod val="95000"/>
                      </a:schemeClr>
                    </a:solidFill>
                  </a:tcPr>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After-tax Contribution (savings account)</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B w="12700" cap="flat" cmpd="sng" algn="ctr">
                      <a:solidFill>
                        <a:schemeClr val="bg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$100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B w="12700"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N/A</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Net Take Home Pay </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$660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$684</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Tax Savings</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T w="38100" cmpd="sng">
                      <a:noFill/>
                    </a:lnT>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$0</a:t>
                      </a:r>
                      <a:endParaRPr kumimoji="0" lang="en-US" sz="1600" b="0" i="0" u="none" strike="noStrike" cap="none" normalizeH="0" baseline="0" dirty="0">
                        <a:ln>
                          <a:noFill/>
                        </a:ln>
                        <a:solidFill>
                          <a:schemeClr val="tx1"/>
                        </a:solidFill>
                        <a:effectLst/>
                        <a:latin typeface="Calibri" panose="020F0502020204030204" pitchFamily="34" charset="0"/>
                      </a:endParaRPr>
                    </a:p>
                  </a:txBody>
                  <a:tcPr anchor="ctr" horzOverflow="overflow">
                    <a:lnT w="38100" cmpd="sng">
                      <a:noFill/>
                    </a:lnT>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effectLst/>
                          <a:latin typeface="Calibri" panose="020F0502020204030204" pitchFamily="34" charset="0"/>
                        </a:rPr>
                        <a:t>$24</a:t>
                      </a:r>
                      <a:endParaRPr kumimoji="0" lang="en-US" sz="1600" b="0" i="0" u="none" strike="noStrike" cap="none" normalizeH="0" baseline="0" dirty="0">
                        <a:ln>
                          <a:noFill/>
                        </a:ln>
                        <a:solidFill>
                          <a:schemeClr val="bg1"/>
                        </a:solidFill>
                        <a:effectLst/>
                        <a:latin typeface="Calibri" panose="020F0502020204030204" pitchFamily="34" charset="0"/>
                      </a:endParaRPr>
                    </a:p>
                  </a:txBody>
                  <a:tcPr anchor="ctr" horzOverflow="overflow">
                    <a:lnT w="38100" cmpd="sng">
                      <a:noFill/>
                    </a:lnT>
                    <a:solidFill>
                      <a:schemeClr val="accent6"/>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433381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5000" b="-5000"/>
          </a:stretch>
        </a:blipFill>
        <a:effectLst/>
      </p:bgPr>
    </p:bg>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a:t>Why it Matters</a:t>
            </a:r>
          </a:p>
        </p:txBody>
      </p:sp>
      <p:sp>
        <p:nvSpPr>
          <p:cNvPr id="5" name="Footer Placeholder 4"/>
          <p:cNvSpPr>
            <a:spLocks noGrp="1"/>
          </p:cNvSpPr>
          <p:nvPr>
            <p:ph type="ftr" sz="quarter" idx="3"/>
          </p:nvPr>
        </p:nvSpPr>
        <p:spPr/>
        <p:txBody>
          <a:bodyPr/>
          <a:lstStyle/>
          <a:p>
            <a:r>
              <a:rPr lang="en-US" dirty="0"/>
              <a:t>38-10780-23</a:t>
            </a:r>
          </a:p>
        </p:txBody>
      </p:sp>
      <p:sp>
        <p:nvSpPr>
          <p:cNvPr id="6" name="Date Placeholder 5"/>
          <p:cNvSpPr>
            <a:spLocks noGrp="1"/>
          </p:cNvSpPr>
          <p:nvPr>
            <p:ph type="dt" sz="half" idx="2"/>
          </p:nvPr>
        </p:nvSpPr>
        <p:spPr/>
        <p:txBody>
          <a:bodyPr/>
          <a:lstStyle/>
          <a:p>
            <a:r>
              <a:rPr lang="en-US"/>
              <a:t>2024/11/08</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22</a:t>
            </a:fld>
            <a:endParaRPr lang="en-US" dirty="0"/>
          </a:p>
        </p:txBody>
      </p:sp>
      <p:sp>
        <p:nvSpPr>
          <p:cNvPr id="9" name="Rectangle 8"/>
          <p:cNvSpPr/>
          <p:nvPr/>
        </p:nvSpPr>
        <p:spPr>
          <a:xfrm>
            <a:off x="606397" y="4107363"/>
            <a:ext cx="5167680" cy="370044"/>
          </a:xfrm>
          <a:prstGeom prst="rect">
            <a:avLst/>
          </a:prstGeom>
        </p:spPr>
        <p:txBody>
          <a:bodyPr wrap="square">
            <a:spAutoFit/>
          </a:bodyPr>
          <a:lstStyle/>
          <a:p>
            <a:r>
              <a:rPr lang="en-US" dirty="0">
                <a:solidFill>
                  <a:schemeClr val="bg1"/>
                </a:solidFill>
                <a:latin typeface="Calibri" panose="020F0502020204030204" pitchFamily="34" charset="0"/>
              </a:rPr>
              <a:t>The importance of saving on your own</a:t>
            </a:r>
          </a:p>
        </p:txBody>
      </p:sp>
    </p:spTree>
    <p:extLst>
      <p:ext uri="{BB962C8B-B14F-4D97-AF65-F5344CB8AC3E}">
        <p14:creationId xmlns:p14="http://schemas.microsoft.com/office/powerpoint/2010/main" val="638830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5585231" y="1635397"/>
            <a:ext cx="6013869" cy="3868122"/>
          </a:xfrm>
          <a:prstGeom prst="rect">
            <a:avLst/>
          </a:prstGeom>
          <a:solidFill>
            <a:schemeClr val="bg2"/>
          </a:solidFill>
        </p:spPr>
        <p:txBody>
          <a:bodyPr vert="horz" lIns="36576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endParaRPr lang="en-US" sz="16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r>
              <a:rPr lang="en-US" sz="1600" dirty="0">
                <a:solidFill>
                  <a:schemeClr val="accent1"/>
                </a:solidFill>
                <a:latin typeface="Calibri" panose="020F0502020204030204" pitchFamily="34" charset="0"/>
                <a:cs typeface="Calibri" panose="020F0502020204030204" pitchFamily="34" charset="0"/>
              </a:rPr>
              <a:t>ON AVERAGE, WE ARE LIVING LONGER </a:t>
            </a:r>
            <a:r>
              <a:rPr lang="en-US" sz="1600" baseline="30000" dirty="0">
                <a:solidFill>
                  <a:schemeClr val="accent1"/>
                </a:solidFill>
                <a:latin typeface="Calibri" panose="020F0502020204030204" pitchFamily="34" charset="0"/>
                <a:cs typeface="Calibri" panose="020F0502020204030204" pitchFamily="34" charset="0"/>
              </a:rPr>
              <a:t>2</a:t>
            </a: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buFont typeface="Arial" panose="020B0604020202020204" pitchFamily="34" charset="0"/>
              <a:buNone/>
            </a:pPr>
            <a:r>
              <a:rPr lang="en-US" sz="1600" dirty="0">
                <a:solidFill>
                  <a:schemeClr val="accent1"/>
                </a:solidFill>
                <a:latin typeface="Calibri" panose="020F0502020204030204" pitchFamily="34" charset="0"/>
                <a:cs typeface="Calibri" panose="020F0502020204030204" pitchFamily="34" charset="0"/>
              </a:rPr>
              <a:t>MARRIED PEOPLE ARE LIVING EVEN LONGER </a:t>
            </a:r>
            <a:r>
              <a:rPr lang="en-US" sz="1600" baseline="30000" dirty="0">
                <a:solidFill>
                  <a:schemeClr val="accent1"/>
                </a:solidFill>
                <a:latin typeface="Calibri" panose="020F0502020204030204" pitchFamily="34" charset="0"/>
                <a:cs typeface="Calibri" panose="020F0502020204030204" pitchFamily="34" charset="0"/>
              </a:rPr>
              <a:t>2</a:t>
            </a:r>
          </a:p>
          <a:p>
            <a:pPr marL="0" lvl="1" indent="0" algn="ctr">
              <a:buFont typeface="Arial" panose="020B0604020202020204" pitchFamily="34" charset="0"/>
              <a:buNone/>
            </a:pPr>
            <a:endParaRPr lang="en-US" sz="16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a:p>
            <a:pPr marL="0" lvl="1" indent="0" algn="ctr">
              <a:buFont typeface="Arial" panose="020B0604020202020204" pitchFamily="34" charset="0"/>
              <a:buNone/>
            </a:pPr>
            <a:endParaRPr lang="en-US" sz="1600" baseline="30000" dirty="0">
              <a:solidFill>
                <a:schemeClr val="accent1"/>
              </a:solidFill>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p:txBody>
          <a:bodyPr/>
          <a:lstStyle/>
          <a:p>
            <a:r>
              <a:rPr lang="en-US" dirty="0"/>
              <a:t>What will retirement look like?</a:t>
            </a:r>
          </a:p>
        </p:txBody>
      </p:sp>
      <p:sp>
        <p:nvSpPr>
          <p:cNvPr id="15" name="Content Placeholder 14"/>
          <p:cNvSpPr>
            <a:spLocks noGrp="1"/>
          </p:cNvSpPr>
          <p:nvPr>
            <p:ph idx="1"/>
          </p:nvPr>
        </p:nvSpPr>
        <p:spPr>
          <a:xfrm>
            <a:off x="677459" y="1635398"/>
            <a:ext cx="4593014" cy="3868121"/>
          </a:xfrm>
          <a:solidFill>
            <a:schemeClr val="bg2"/>
          </a:solidFill>
        </p:spPr>
        <p:txBody>
          <a:bodyPr anchor="b">
            <a:normAutofit fontScale="40000" lnSpcReduction="20000"/>
          </a:bodyPr>
          <a:lstStyle/>
          <a:p>
            <a:pPr marL="0" lvl="1" indent="0" algn="ctr">
              <a:buNone/>
            </a:pPr>
            <a:r>
              <a:rPr lang="en-US" sz="4000" dirty="0">
                <a:solidFill>
                  <a:schemeClr val="accent1"/>
                </a:solidFill>
              </a:rPr>
              <a:t>THE AVERAGE U.S. WORKER RETIRES AT </a:t>
            </a:r>
            <a:r>
              <a:rPr lang="en-US" sz="4000" b="1" dirty="0">
                <a:solidFill>
                  <a:schemeClr val="accent1"/>
                </a:solidFill>
              </a:rPr>
              <a:t> </a:t>
            </a:r>
            <a:r>
              <a:rPr lang="en-US" sz="4000" b="1" baseline="30000" dirty="0">
                <a:solidFill>
                  <a:schemeClr val="accent1"/>
                </a:solidFill>
              </a:rPr>
              <a:t>1</a:t>
            </a:r>
            <a:r>
              <a:rPr lang="en-US" sz="4000" b="1" dirty="0">
                <a:solidFill>
                  <a:schemeClr val="accent1"/>
                </a:solidFill>
              </a:rPr>
              <a:t> </a:t>
            </a:r>
            <a:endParaRPr lang="en-US" sz="4000" dirty="0">
              <a:solidFill>
                <a:schemeClr val="accent1"/>
              </a:solidFill>
            </a:endParaRPr>
          </a:p>
          <a:p>
            <a:pPr marL="0" lvl="1" indent="0" algn="ctr">
              <a:buNone/>
            </a:pPr>
            <a:endParaRPr lang="en-US" sz="4000" dirty="0">
              <a:solidFill>
                <a:schemeClr val="accent1"/>
              </a:solidFill>
            </a:endParaRPr>
          </a:p>
          <a:p>
            <a:pPr marL="0" lvl="1" indent="0" algn="ctr">
              <a:buNone/>
            </a:pPr>
            <a:endParaRPr lang="en-US" sz="4000" dirty="0">
              <a:solidFill>
                <a:schemeClr val="accent1"/>
              </a:solidFill>
            </a:endParaRPr>
          </a:p>
          <a:p>
            <a:pPr marL="0" lvl="1" indent="0" algn="ctr">
              <a:buNone/>
            </a:pPr>
            <a:br>
              <a:rPr lang="en-US" sz="2000" dirty="0">
                <a:solidFill>
                  <a:srgbClr val="F2F2F2">
                    <a:lumMod val="50000"/>
                  </a:srgbClr>
                </a:solidFill>
              </a:rPr>
            </a:br>
            <a:r>
              <a:rPr lang="en-US" sz="59200" dirty="0">
                <a:solidFill>
                  <a:schemeClr val="accent2"/>
                </a:solidFill>
              </a:rPr>
              <a:t>62</a:t>
            </a:r>
            <a:endParaRPr lang="en-US" sz="1500" dirty="0">
              <a:solidFill>
                <a:schemeClr val="accent2"/>
              </a:solidFill>
            </a:endParaRP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23</a:t>
            </a:fld>
            <a:endParaRPr lang="en-US" dirty="0"/>
          </a:p>
        </p:txBody>
      </p:sp>
      <p:sp>
        <p:nvSpPr>
          <p:cNvPr id="30" name="Rectangle 29"/>
          <p:cNvSpPr/>
          <p:nvPr/>
        </p:nvSpPr>
        <p:spPr>
          <a:xfrm>
            <a:off x="6815987" y="6060537"/>
            <a:ext cx="4783113" cy="400110"/>
          </a:xfrm>
          <a:prstGeom prst="rect">
            <a:avLst/>
          </a:prstGeom>
        </p:spPr>
        <p:txBody>
          <a:bodyPr wrap="square">
            <a:spAutoFit/>
          </a:bodyPr>
          <a:lstStyle/>
          <a:p>
            <a:r>
              <a:rPr lang="en-US" sz="1000" baseline="30000" dirty="0">
                <a:solidFill>
                  <a:schemeClr val="bg2">
                    <a:lumMod val="50000"/>
                  </a:schemeClr>
                </a:solidFill>
                <a:latin typeface="Calibri" panose="020F0502020204030204" pitchFamily="34" charset="0"/>
                <a:cs typeface="Calibri" panose="020F0502020204030204" pitchFamily="34" charset="0"/>
              </a:rPr>
              <a:t>1 </a:t>
            </a:r>
            <a:r>
              <a:rPr lang="en-US" sz="1000" dirty="0">
                <a:solidFill>
                  <a:schemeClr val="bg2">
                    <a:lumMod val="50000"/>
                  </a:schemeClr>
                </a:solidFill>
                <a:latin typeface="Calibri" panose="020F0502020204030204" pitchFamily="34" charset="0"/>
              </a:rPr>
              <a:t>Gallup, U.S. Retirees’ Experience Differs From </a:t>
            </a:r>
            <a:r>
              <a:rPr lang="en-US" sz="1000" dirty="0" err="1">
                <a:solidFill>
                  <a:schemeClr val="bg2">
                    <a:lumMod val="50000"/>
                  </a:schemeClr>
                </a:solidFill>
                <a:latin typeface="Calibri" panose="020F0502020204030204" pitchFamily="34" charset="0"/>
              </a:rPr>
              <a:t>Nonretirees</a:t>
            </a:r>
            <a:r>
              <a:rPr lang="en-US" sz="1000" dirty="0">
                <a:solidFill>
                  <a:schemeClr val="bg2">
                    <a:lumMod val="50000"/>
                  </a:schemeClr>
                </a:solidFill>
                <a:latin typeface="Calibri" panose="020F0502020204030204" pitchFamily="34" charset="0"/>
              </a:rPr>
              <a:t>’ Outlook, May, 18, 2021</a:t>
            </a:r>
            <a:endParaRPr lang="en-US" sz="1000" dirty="0">
              <a:solidFill>
                <a:schemeClr val="bg2">
                  <a:lumMod val="50000"/>
                </a:schemeClr>
              </a:solidFill>
              <a:latin typeface="Calibri" panose="020F0502020204030204" pitchFamily="34" charset="0"/>
              <a:cs typeface="Calibri" panose="020F0502020204030204" pitchFamily="34" charset="0"/>
            </a:endParaRPr>
          </a:p>
          <a:p>
            <a:r>
              <a:rPr lang="en-US" sz="1000" baseline="30000" dirty="0">
                <a:solidFill>
                  <a:schemeClr val="bg2">
                    <a:lumMod val="50000"/>
                  </a:schemeClr>
                </a:solidFill>
                <a:latin typeface="Calibri" panose="020F0502020204030204" pitchFamily="34" charset="0"/>
                <a:cs typeface="Calibri" panose="020F0502020204030204" pitchFamily="34" charset="0"/>
              </a:rPr>
              <a:t>2</a:t>
            </a:r>
            <a:r>
              <a:rPr lang="en-US" sz="1000" dirty="0">
                <a:solidFill>
                  <a:schemeClr val="bg2">
                    <a:lumMod val="50000"/>
                  </a:schemeClr>
                </a:solidFill>
                <a:latin typeface="Calibri" panose="020F0502020204030204" pitchFamily="34" charset="0"/>
                <a:cs typeface="Calibri" panose="020F0502020204030204" pitchFamily="34" charset="0"/>
              </a:rPr>
              <a:t>Annuity 2012 mortality table published by the Society of Actuaries, Base Year 2022</a:t>
            </a:r>
          </a:p>
        </p:txBody>
      </p:sp>
      <p:sp>
        <p:nvSpPr>
          <p:cNvPr id="9" name="Rectangle 8"/>
          <p:cNvSpPr/>
          <p:nvPr/>
        </p:nvSpPr>
        <p:spPr>
          <a:xfrm>
            <a:off x="7869171" y="2228852"/>
            <a:ext cx="2881889" cy="1354217"/>
          </a:xfrm>
          <a:prstGeom prst="rect">
            <a:avLst/>
          </a:prstGeom>
        </p:spPr>
        <p:txBody>
          <a:bodyPr wrap="square">
            <a:spAutoFit/>
          </a:bodyPr>
          <a:lstStyle/>
          <a:p>
            <a:pPr marL="4763" lvl="3"/>
            <a:r>
              <a:rPr lang="en-US" sz="2400" dirty="0">
                <a:solidFill>
                  <a:schemeClr val="accent2"/>
                </a:solidFill>
                <a:latin typeface="Calibri" panose="020F0502020204030204" pitchFamily="34" charset="0"/>
              </a:rPr>
              <a:t>1 in 2</a:t>
            </a:r>
          </a:p>
          <a:p>
            <a:pPr marL="4763" lvl="3"/>
            <a:r>
              <a:rPr lang="en-US" sz="1600" dirty="0">
                <a:solidFill>
                  <a:schemeClr val="tx2"/>
                </a:solidFill>
                <a:latin typeface="Calibri" panose="020F0502020204030204" pitchFamily="34" charset="0"/>
              </a:rPr>
              <a:t>men will live to be </a:t>
            </a:r>
            <a:r>
              <a:rPr lang="en-US" sz="1600" dirty="0">
                <a:solidFill>
                  <a:schemeClr val="accent2"/>
                </a:solidFill>
                <a:latin typeface="Calibri" panose="020F0502020204030204" pitchFamily="34" charset="0"/>
              </a:rPr>
              <a:t>91</a:t>
            </a:r>
          </a:p>
          <a:p>
            <a:pPr marL="4763" lvl="3"/>
            <a:r>
              <a:rPr lang="en-US" sz="2400" dirty="0">
                <a:solidFill>
                  <a:schemeClr val="accent2"/>
                </a:solidFill>
                <a:latin typeface="Calibri" panose="020F0502020204030204" pitchFamily="34" charset="0"/>
              </a:rPr>
              <a:t>1 in 2</a:t>
            </a:r>
          </a:p>
          <a:p>
            <a:pPr marL="4763" lvl="3"/>
            <a:r>
              <a:rPr lang="en-US" sz="1600" dirty="0">
                <a:solidFill>
                  <a:schemeClr val="tx2"/>
                </a:solidFill>
                <a:latin typeface="Calibri" panose="020F0502020204030204" pitchFamily="34" charset="0"/>
              </a:rPr>
              <a:t>women will live to be </a:t>
            </a:r>
            <a:r>
              <a:rPr lang="en-US" sz="1600" dirty="0">
                <a:solidFill>
                  <a:schemeClr val="accent2"/>
                </a:solidFill>
                <a:latin typeface="Calibri" panose="020F0502020204030204" pitchFamily="34" charset="0"/>
              </a:rPr>
              <a:t>92</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1641" y="2324797"/>
            <a:ext cx="493776" cy="493776"/>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6358" y="2945112"/>
            <a:ext cx="493776" cy="493776"/>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2320514"/>
            <a:ext cx="493776" cy="493776"/>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60187" y="2940829"/>
            <a:ext cx="493776" cy="493776"/>
          </a:xfrm>
          <a:prstGeom prst="rect">
            <a:avLst/>
          </a:prstGeom>
        </p:spPr>
      </p:pic>
      <p:sp>
        <p:nvSpPr>
          <p:cNvPr id="3" name="Rectangle 2"/>
          <p:cNvSpPr/>
          <p:nvPr/>
        </p:nvSpPr>
        <p:spPr>
          <a:xfrm>
            <a:off x="7869171" y="3938165"/>
            <a:ext cx="3976777" cy="1323439"/>
          </a:xfrm>
          <a:prstGeom prst="rect">
            <a:avLst/>
          </a:prstGeom>
        </p:spPr>
        <p:txBody>
          <a:bodyPr wrap="square">
            <a:spAutoFit/>
          </a:bodyPr>
          <a:lstStyle/>
          <a:p>
            <a:pPr marL="4763" lvl="3"/>
            <a:r>
              <a:rPr lang="en-US" sz="2400" dirty="0">
                <a:solidFill>
                  <a:schemeClr val="accent2"/>
                </a:solidFill>
                <a:latin typeface="Calibri" panose="020F0502020204030204" pitchFamily="34" charset="0"/>
              </a:rPr>
              <a:t>1 in 2 </a:t>
            </a:r>
          </a:p>
          <a:p>
            <a:pPr marL="4763" lvl="3"/>
            <a:r>
              <a:rPr lang="en-US" sz="1600" dirty="0">
                <a:solidFill>
                  <a:schemeClr val="tx2"/>
                </a:solidFill>
                <a:latin typeface="Calibri" panose="020F0502020204030204" pitchFamily="34" charset="0"/>
              </a:rPr>
              <a:t>spouses will live to be </a:t>
            </a:r>
            <a:r>
              <a:rPr lang="en-US" sz="1600" dirty="0">
                <a:solidFill>
                  <a:schemeClr val="accent2"/>
                </a:solidFill>
                <a:latin typeface="Calibri" panose="020F0502020204030204" pitchFamily="34" charset="0"/>
              </a:rPr>
              <a:t>96</a:t>
            </a:r>
          </a:p>
          <a:p>
            <a:pPr marL="4763" lvl="3"/>
            <a:r>
              <a:rPr lang="en-US" sz="2400" dirty="0">
                <a:solidFill>
                  <a:schemeClr val="accent2"/>
                </a:solidFill>
                <a:latin typeface="Calibri" panose="020F0502020204030204" pitchFamily="34" charset="0"/>
              </a:rPr>
              <a:t>1 in 4 </a:t>
            </a:r>
          </a:p>
          <a:p>
            <a:pPr marL="4763" lvl="3"/>
            <a:r>
              <a:rPr lang="en-US" sz="1600" dirty="0">
                <a:solidFill>
                  <a:schemeClr val="tx2"/>
                </a:solidFill>
                <a:latin typeface="Calibri" panose="020F0502020204030204" pitchFamily="34" charset="0"/>
              </a:rPr>
              <a:t>spouses will live to be </a:t>
            </a:r>
            <a:r>
              <a:rPr lang="en-US" sz="1600" dirty="0">
                <a:solidFill>
                  <a:schemeClr val="accent2"/>
                </a:solidFill>
                <a:latin typeface="Calibri" panose="020F0502020204030204" pitchFamily="34" charset="0"/>
              </a:rPr>
              <a:t>100</a:t>
            </a:r>
          </a:p>
        </p:txBody>
      </p:sp>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1641" y="4031111"/>
            <a:ext cx="493776" cy="493776"/>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7240" y="4037374"/>
            <a:ext cx="493776" cy="493776"/>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902860" y="4649145"/>
            <a:ext cx="493776" cy="493776"/>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6358" y="4661671"/>
            <a:ext cx="493776" cy="493776"/>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4658430"/>
            <a:ext cx="493776" cy="493776"/>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384026" y="4658430"/>
            <a:ext cx="493776" cy="493776"/>
          </a:xfrm>
          <a:prstGeom prst="rect">
            <a:avLst/>
          </a:prstGeom>
        </p:spPr>
      </p:pic>
    </p:spTree>
    <p:extLst>
      <p:ext uri="{BB962C8B-B14F-4D97-AF65-F5344CB8AC3E}">
        <p14:creationId xmlns:p14="http://schemas.microsoft.com/office/powerpoint/2010/main" val="2019753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Pentagon 62">
            <a:extLst>
              <a:ext uri="{FF2B5EF4-FFF2-40B4-BE49-F238E27FC236}">
                <a16:creationId xmlns:a16="http://schemas.microsoft.com/office/drawing/2014/main" id="{5B425A09-E867-E74B-9186-E5AA60BA82C0}"/>
              </a:ext>
            </a:extLst>
          </p:cNvPr>
          <p:cNvSpPr/>
          <p:nvPr/>
        </p:nvSpPr>
        <p:spPr>
          <a:xfrm rot="10800000">
            <a:off x="8609131" y="1765867"/>
            <a:ext cx="3727247" cy="1185802"/>
          </a:xfrm>
          <a:prstGeom prst="homePlat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Title 1"/>
          <p:cNvSpPr>
            <a:spLocks noGrp="1"/>
          </p:cNvSpPr>
          <p:nvPr>
            <p:ph type="title"/>
          </p:nvPr>
        </p:nvSpPr>
        <p:spPr>
          <a:xfrm>
            <a:off x="473242" y="457200"/>
            <a:ext cx="11261558" cy="855802"/>
          </a:xfrm>
        </p:spPr>
        <p:txBody>
          <a:bodyPr>
            <a:normAutofit/>
          </a:bodyPr>
          <a:lstStyle/>
          <a:p>
            <a:r>
              <a:rPr lang="en-US" dirty="0">
                <a:latin typeface="Calibri" panose="020F0502020204030204" pitchFamily="34" charset="0"/>
                <a:cs typeface="Calibri" panose="020F0502020204030204" pitchFamily="34" charset="0"/>
              </a:rPr>
              <a:t>Retirement expenses could look different.</a:t>
            </a:r>
          </a:p>
        </p:txBody>
      </p:sp>
      <p:sp>
        <p:nvSpPr>
          <p:cNvPr id="7" name="Text Placeholder 6"/>
          <p:cNvSpPr>
            <a:spLocks noGrp="1"/>
          </p:cNvSpPr>
          <p:nvPr>
            <p:ph type="body" sz="quarter" idx="12"/>
          </p:nvPr>
        </p:nvSpPr>
        <p:spPr/>
        <p:txBody>
          <a:bodyPr/>
          <a:lstStyle/>
          <a:p>
            <a:endParaRPr lang="en-US" dirty="0"/>
          </a:p>
        </p:txBody>
      </p:sp>
      <p:sp>
        <p:nvSpPr>
          <p:cNvPr id="5" name="Footer Placeholder 4">
            <a:extLst>
              <a:ext uri="{FF2B5EF4-FFF2-40B4-BE49-F238E27FC236}">
                <a16:creationId xmlns:a16="http://schemas.microsoft.com/office/drawing/2014/main" id="{A5D52829-E274-12AE-3D98-C431DFD88C8A}"/>
              </a:ext>
            </a:extLst>
          </p:cNvPr>
          <p:cNvSpPr>
            <a:spLocks noGrp="1"/>
          </p:cNvSpPr>
          <p:nvPr>
            <p:ph type="ftr" sz="quarter" idx="3"/>
          </p:nvPr>
        </p:nvSpPr>
        <p:spPr/>
        <p:txBody>
          <a:bodyPr/>
          <a:lstStyle/>
          <a:p>
            <a:r>
              <a:rPr lang="en-US"/>
              <a:t>38-10780-23</a:t>
            </a:r>
            <a:endParaRPr lang="en-US" dirty="0"/>
          </a:p>
        </p:txBody>
      </p:sp>
      <p:sp>
        <p:nvSpPr>
          <p:cNvPr id="4" name="Date Placeholder 3">
            <a:extLst>
              <a:ext uri="{FF2B5EF4-FFF2-40B4-BE49-F238E27FC236}">
                <a16:creationId xmlns:a16="http://schemas.microsoft.com/office/drawing/2014/main" id="{18CACF13-EA70-813D-8935-EAABDC23784B}"/>
              </a:ext>
            </a:extLst>
          </p:cNvPr>
          <p:cNvSpPr>
            <a:spLocks noGrp="1"/>
          </p:cNvSpPr>
          <p:nvPr>
            <p:ph type="dt" sz="half" idx="2"/>
          </p:nvPr>
        </p:nvSpPr>
        <p:spPr/>
        <p:txBody>
          <a:bodyPr/>
          <a:lstStyle/>
          <a:p>
            <a:pPr algn="ctr"/>
            <a:r>
              <a:rPr lang="en-US"/>
              <a:t>2024/11/08</a:t>
            </a:r>
            <a:endParaRPr lang="en-US" dirty="0"/>
          </a:p>
        </p:txBody>
      </p:sp>
      <p:sp>
        <p:nvSpPr>
          <p:cNvPr id="6" name="Slide Number Placeholder 5"/>
          <p:cNvSpPr>
            <a:spLocks noGrp="1"/>
          </p:cNvSpPr>
          <p:nvPr>
            <p:ph type="sldNum"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DFF2723C-031C-433E-81DC-635AF124FD5B}" type="slidenum">
              <a:rPr kumimoji="0" lang="en-US" sz="800" b="0" i="0" u="none" strike="noStrike" kern="1200" cap="none" spc="0" normalizeH="0" baseline="0" noProof="0" smtClean="0">
                <a:ln>
                  <a:noFill/>
                </a:ln>
                <a:solidFill>
                  <a:srgbClr val="7F7F7F"/>
                </a:solidFill>
                <a:effectLst/>
                <a:uLnTx/>
                <a:uFillTx/>
                <a:latin typeface="Calibri Light" panose="020F0302020204030204" pitchFamily="34" charset="0"/>
                <a:ea typeface="+mn-ea"/>
                <a:cs typeface="Calibri Light" panose="020F0302020204030204" pitchFamily="34" charset="0"/>
              </a:rPr>
              <a:pPr marL="0" marR="0" lvl="0" indent="0" algn="l" defTabSz="457200" rtl="0" eaLnBrk="1" fontAlgn="auto" latinLnBrk="0" hangingPunct="1">
                <a:lnSpc>
                  <a:spcPct val="100000"/>
                </a:lnSpc>
                <a:spcBef>
                  <a:spcPts val="0"/>
                </a:spcBef>
                <a:spcAft>
                  <a:spcPts val="0"/>
                </a:spcAft>
                <a:buClrTx/>
                <a:buSzTx/>
                <a:buFontTx/>
                <a:buNone/>
                <a:tabLst/>
                <a:defRPr/>
              </a:pPr>
              <a:t>24</a:t>
            </a:fld>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sp>
        <p:nvSpPr>
          <p:cNvPr id="30" name="Rectangle 29"/>
          <p:cNvSpPr/>
          <p:nvPr/>
        </p:nvSpPr>
        <p:spPr>
          <a:xfrm>
            <a:off x="9345227" y="3151799"/>
            <a:ext cx="2631835" cy="2400657"/>
          </a:xfrm>
          <a:prstGeom prst="rect">
            <a:avLst/>
          </a:prstGeom>
        </p:spPr>
        <p:txBody>
          <a:bodyPr wrap="square" lIns="0">
            <a:spAutoFit/>
          </a:bodyPr>
          <a:lstStyle/>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900" b="0" i="0" u="none" strike="noStrike" kern="1200" cap="none" spc="0" normalizeH="0" baseline="3000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5 </a:t>
            </a:r>
            <a:r>
              <a:rPr kumimoji="0" lang="en-US" sz="900" b="0" i="0" u="none" strike="noStrike" kern="1200" cap="none" spc="0" normalizeH="0" baseline="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Creativeplanning.com/insights/financial planning/budget-healthcare-retirement/</a:t>
            </a: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900" b="0" i="0" u="none" strike="noStrike" kern="1200" cap="none" spc="0" normalizeH="0" baseline="3000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6 </a:t>
            </a:r>
            <a:r>
              <a:rPr kumimoji="0" lang="en-US" sz="900" b="0" i="0" u="none" strike="noStrike" kern="1200" cap="none" spc="0" normalizeH="0" baseline="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SOFI.com/learn/content/average grocery-budget-family-of-5. An annual inflation rate of 3.41% was used to calculate future grocery costs and is derived from historic consumer indexes.</a:t>
            </a: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900" b="0" i="0" u="none" strike="noStrike" kern="1200" cap="none" spc="0" normalizeH="0" baseline="3000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7 </a:t>
            </a:r>
            <a:r>
              <a:rPr kumimoji="0" lang="en-US" sz="900" b="0" i="0" u="none" strike="noStrike" kern="1200" cap="none" spc="0" normalizeH="0" baseline="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KBB.com/car-news/new-car-prices rose-0-3-last-month. An annual inflation rate of 3.41% was used to calculate future new car cost and is derived from historic consumer indexes. </a:t>
            </a: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US" sz="900" b="0" i="0" u="none" strike="noStrike" kern="1200" cap="none" spc="0" normalizeH="0" baseline="3000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8</a:t>
            </a:r>
            <a:r>
              <a:rPr kumimoji="0" lang="en-US" sz="900" b="0" i="0" u="none" strike="noStrike" kern="1200" cap="none" spc="0" normalizeH="0" baseline="0" noProof="0" dirty="0">
                <a:ln>
                  <a:noFill/>
                </a:ln>
                <a:solidFill>
                  <a:srgbClr val="FFFFFF">
                    <a:lumMod val="50000"/>
                  </a:srgbClr>
                </a:solidFill>
                <a:effectLst/>
                <a:uLnTx/>
                <a:uFillTx/>
                <a:latin typeface="Calibri" panose="020F0502020204030204" pitchFamily="34" charset="0"/>
                <a:ea typeface="+mn-ea"/>
                <a:cs typeface="Calibri" panose="020F0502020204030204" pitchFamily="34" charset="0"/>
              </a:rPr>
              <a:t> Retireguide.com/long-term-care-insurance/costs/average-by-state/. Annual median nursing home cost (private room). An annual inflation rate of 3.41% was used to calculate future costs and is derived from historic consumer indexes.</a:t>
            </a:r>
            <a:endParaRPr kumimoji="0" lang="en-US" sz="900" b="0" i="0" u="none" strike="noStrike" kern="1200" cap="none" spc="0" normalizeH="0" baseline="0" noProof="0" dirty="0">
              <a:ln>
                <a:noFill/>
              </a:ln>
              <a:solidFill>
                <a:srgbClr val="F2F2F2">
                  <a:lumMod val="50000"/>
                </a:srgbClr>
              </a:solidFill>
              <a:effectLst/>
              <a:uLnTx/>
              <a:uFillTx/>
              <a:latin typeface="Calibri" panose="020F0502020204030204" pitchFamily="34" charset="0"/>
              <a:ea typeface="+mn-ea"/>
              <a:cs typeface="Calibri" panose="020F0502020204030204" pitchFamily="34" charset="0"/>
            </a:endParaRPr>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rcRect/>
          <a:stretch/>
        </p:blipFill>
        <p:spPr>
          <a:xfrm>
            <a:off x="1321851" y="2493426"/>
            <a:ext cx="661664" cy="661664"/>
          </a:xfrm>
          <a:prstGeom prst="rect">
            <a:avLst/>
          </a:prstGeom>
        </p:spPr>
      </p:pic>
      <p:pic>
        <p:nvPicPr>
          <p:cNvPr id="19" name="Picture 18">
            <a:extLst>
              <a:ext uri="{FF2B5EF4-FFF2-40B4-BE49-F238E27FC236}">
                <a16:creationId xmlns:a16="http://schemas.microsoft.com/office/drawing/2014/main" id="{95A0CC76-B1E8-7E49-B714-4B681E065FC9}"/>
              </a:ext>
            </a:extLst>
          </p:cNvPr>
          <p:cNvPicPr>
            <a:picLocks noChangeAspect="1"/>
          </p:cNvPicPr>
          <p:nvPr/>
        </p:nvPicPr>
        <p:blipFill>
          <a:blip r:embed="rId3">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2112752" y="1962870"/>
            <a:ext cx="1193576" cy="1193576"/>
          </a:xfrm>
          <a:prstGeom prst="rect">
            <a:avLst/>
          </a:prstGeom>
        </p:spPr>
      </p:pic>
      <p:sp>
        <p:nvSpPr>
          <p:cNvPr id="3" name="Rectangle 2">
            <a:extLst>
              <a:ext uri="{FF2B5EF4-FFF2-40B4-BE49-F238E27FC236}">
                <a16:creationId xmlns:a16="http://schemas.microsoft.com/office/drawing/2014/main" id="{55FB42FC-3EA5-AD4F-B4D1-F02BE20915D3}"/>
              </a:ext>
            </a:extLst>
          </p:cNvPr>
          <p:cNvSpPr/>
          <p:nvPr/>
        </p:nvSpPr>
        <p:spPr>
          <a:xfrm>
            <a:off x="1118849" y="3151799"/>
            <a:ext cx="2329805"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5D61"/>
                </a:solidFill>
                <a:effectLst/>
                <a:uLnTx/>
                <a:uFillTx/>
                <a:latin typeface="Calibri" panose="020F0502020204030204" pitchFamily="34" charset="0"/>
                <a:ea typeface="+mn-ea"/>
                <a:cs typeface="Calibri" panose="020F0502020204030204" pitchFamily="34" charset="0"/>
              </a:rPr>
              <a:t>Annual Medical Costs</a:t>
            </a:r>
            <a:r>
              <a:rPr kumimoji="0" lang="en-US" sz="1800" b="1" i="0" u="none" strike="noStrike" kern="1200" cap="none" spc="0" normalizeH="0" baseline="30000" noProof="0" dirty="0">
                <a:ln>
                  <a:noFill/>
                </a:ln>
                <a:solidFill>
                  <a:srgbClr val="5B5D61"/>
                </a:solidFill>
                <a:effectLst/>
                <a:uLnTx/>
                <a:uFillTx/>
                <a:latin typeface="Calibri" panose="020F0502020204030204" pitchFamily="34" charset="0"/>
                <a:ea typeface="+mn-ea"/>
                <a:cs typeface="Calibri" panose="020F0502020204030204" pitchFamily="34" charset="0"/>
              </a:rPr>
              <a:t>5</a:t>
            </a:r>
          </a:p>
        </p:txBody>
      </p:sp>
      <p:sp>
        <p:nvSpPr>
          <p:cNvPr id="8" name="Rectangle 7">
            <a:extLst>
              <a:ext uri="{FF2B5EF4-FFF2-40B4-BE49-F238E27FC236}">
                <a16:creationId xmlns:a16="http://schemas.microsoft.com/office/drawing/2014/main" id="{69396EA3-78DA-1443-9ECD-9481BF8B6E59}"/>
              </a:ext>
            </a:extLst>
          </p:cNvPr>
          <p:cNvSpPr/>
          <p:nvPr/>
        </p:nvSpPr>
        <p:spPr>
          <a:xfrm>
            <a:off x="473242" y="1909313"/>
            <a:ext cx="946093"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rPr>
              <a:t>$19,500</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0DBA0BED-BE1E-D741-9D8D-82A7ED6F6DCE}"/>
              </a:ext>
            </a:extLst>
          </p:cNvPr>
          <p:cNvSpPr/>
          <p:nvPr/>
        </p:nvSpPr>
        <p:spPr>
          <a:xfrm>
            <a:off x="3265995" y="1581202"/>
            <a:ext cx="944489"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A6B3F"/>
                </a:solidFill>
                <a:effectLst/>
                <a:uLnTx/>
                <a:uFillTx/>
                <a:latin typeface="Calibri" panose="020F0502020204030204" pitchFamily="34" charset="0"/>
                <a:ea typeface="+mn-ea"/>
                <a:cs typeface="Calibri" panose="020F0502020204030204" pitchFamily="34" charset="0"/>
              </a:rPr>
              <a:t>$38,132</a:t>
            </a:r>
          </a:p>
        </p:txBody>
      </p:sp>
      <p:cxnSp>
        <p:nvCxnSpPr>
          <p:cNvPr id="10" name="Elbow Connector 9">
            <a:extLst>
              <a:ext uri="{FF2B5EF4-FFF2-40B4-BE49-F238E27FC236}">
                <a16:creationId xmlns:a16="http://schemas.microsoft.com/office/drawing/2014/main" id="{64CA24B8-43BF-4A41-9DDF-56382A980095}"/>
              </a:ext>
            </a:extLst>
          </p:cNvPr>
          <p:cNvCxnSpPr>
            <a:stCxn id="20" idx="1"/>
            <a:endCxn id="19" idx="0"/>
          </p:cNvCxnSpPr>
          <p:nvPr/>
        </p:nvCxnSpPr>
        <p:spPr>
          <a:xfrm rot="10800000" flipV="1">
            <a:off x="2709541" y="1765868"/>
            <a:ext cx="556455" cy="197002"/>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7" name="Elbow Connector 26">
            <a:extLst>
              <a:ext uri="{FF2B5EF4-FFF2-40B4-BE49-F238E27FC236}">
                <a16:creationId xmlns:a16="http://schemas.microsoft.com/office/drawing/2014/main" id="{177BBFCA-B5D6-1947-9D1F-54F685B880B9}"/>
              </a:ext>
            </a:extLst>
          </p:cNvPr>
          <p:cNvCxnSpPr>
            <a:cxnSpLocks/>
            <a:stCxn id="8" idx="3"/>
            <a:endCxn id="23" idx="0"/>
          </p:cNvCxnSpPr>
          <p:nvPr/>
        </p:nvCxnSpPr>
        <p:spPr>
          <a:xfrm>
            <a:off x="1419335" y="2232479"/>
            <a:ext cx="233348" cy="260947"/>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5B2F9DA8-2480-D349-926D-F4A82EA6480C}"/>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1264873" y="4839969"/>
            <a:ext cx="685451" cy="685451"/>
          </a:xfrm>
          <a:prstGeom prst="rect">
            <a:avLst/>
          </a:prstGeom>
        </p:spPr>
      </p:pic>
      <p:pic>
        <p:nvPicPr>
          <p:cNvPr id="29" name="Picture 28">
            <a:extLst>
              <a:ext uri="{FF2B5EF4-FFF2-40B4-BE49-F238E27FC236}">
                <a16:creationId xmlns:a16="http://schemas.microsoft.com/office/drawing/2014/main" id="{029EB45D-6D93-D141-9515-3EC80D4355C2}"/>
              </a:ext>
            </a:extLst>
          </p:cNvPr>
          <p:cNvPicPr>
            <a:picLocks noChangeAspect="1"/>
          </p:cNvPicPr>
          <p:nvPr/>
        </p:nvPicPr>
        <p:blipFill>
          <a:blip r:embed="rId4">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2112752" y="4331844"/>
            <a:ext cx="1193576" cy="1193576"/>
          </a:xfrm>
          <a:prstGeom prst="rect">
            <a:avLst/>
          </a:prstGeom>
        </p:spPr>
      </p:pic>
      <p:sp>
        <p:nvSpPr>
          <p:cNvPr id="31" name="Rectangle 30">
            <a:extLst>
              <a:ext uri="{FF2B5EF4-FFF2-40B4-BE49-F238E27FC236}">
                <a16:creationId xmlns:a16="http://schemas.microsoft.com/office/drawing/2014/main" id="{7EB04D6A-4698-4D4F-8953-7418F0BC6911}"/>
              </a:ext>
            </a:extLst>
          </p:cNvPr>
          <p:cNvSpPr/>
          <p:nvPr/>
        </p:nvSpPr>
        <p:spPr>
          <a:xfrm>
            <a:off x="1118849" y="5520773"/>
            <a:ext cx="1901867"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5D61"/>
                </a:solidFill>
                <a:effectLst/>
                <a:uLnTx/>
                <a:uFillTx/>
                <a:latin typeface="Calibri" panose="020F0502020204030204" pitchFamily="34" charset="0"/>
                <a:ea typeface="+mn-ea"/>
                <a:cs typeface="Calibri" panose="020F0502020204030204" pitchFamily="34" charset="0"/>
              </a:rPr>
              <a:t>Annual Groceries</a:t>
            </a:r>
            <a:r>
              <a:rPr kumimoji="0" lang="en-US" sz="1800" b="1" i="0" u="none" strike="noStrike" kern="1200" cap="none" spc="0" normalizeH="0" baseline="30000" noProof="0" dirty="0">
                <a:ln>
                  <a:noFill/>
                </a:ln>
                <a:solidFill>
                  <a:srgbClr val="5B5D61"/>
                </a:solidFill>
                <a:effectLst/>
                <a:uLnTx/>
                <a:uFillTx/>
                <a:latin typeface="Calibri" panose="020F0502020204030204" pitchFamily="34" charset="0"/>
                <a:ea typeface="+mn-ea"/>
                <a:cs typeface="Calibri" panose="020F0502020204030204" pitchFamily="34" charset="0"/>
              </a:rPr>
              <a:t>6</a:t>
            </a:r>
          </a:p>
        </p:txBody>
      </p:sp>
      <p:sp>
        <p:nvSpPr>
          <p:cNvPr id="32" name="Rectangle 31">
            <a:extLst>
              <a:ext uri="{FF2B5EF4-FFF2-40B4-BE49-F238E27FC236}">
                <a16:creationId xmlns:a16="http://schemas.microsoft.com/office/drawing/2014/main" id="{8116C07B-674F-C748-8C94-D294E903A9F1}"/>
              </a:ext>
            </a:extLst>
          </p:cNvPr>
          <p:cNvSpPr/>
          <p:nvPr/>
        </p:nvSpPr>
        <p:spPr>
          <a:xfrm>
            <a:off x="569834" y="4293903"/>
            <a:ext cx="946093"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rPr>
              <a:t>$14,796</a:t>
            </a:r>
          </a:p>
        </p:txBody>
      </p:sp>
      <p:sp>
        <p:nvSpPr>
          <p:cNvPr id="33" name="Rectangle 32">
            <a:extLst>
              <a:ext uri="{FF2B5EF4-FFF2-40B4-BE49-F238E27FC236}">
                <a16:creationId xmlns:a16="http://schemas.microsoft.com/office/drawing/2014/main" id="{7A661CCB-4DB3-C549-8A14-B2B9EA2A6D7D}"/>
              </a:ext>
            </a:extLst>
          </p:cNvPr>
          <p:cNvSpPr/>
          <p:nvPr/>
        </p:nvSpPr>
        <p:spPr>
          <a:xfrm>
            <a:off x="3265995" y="3950176"/>
            <a:ext cx="946093"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A6B3F"/>
                </a:solidFill>
                <a:effectLst/>
                <a:uLnTx/>
                <a:uFillTx/>
                <a:latin typeface="Calibri" panose="020F0502020204030204" pitchFamily="34" charset="0"/>
                <a:ea typeface="+mn-ea"/>
                <a:cs typeface="Calibri" panose="020F0502020204030204" pitchFamily="34" charset="0"/>
              </a:rPr>
              <a:t>$28,933</a:t>
            </a:r>
          </a:p>
        </p:txBody>
      </p:sp>
      <p:cxnSp>
        <p:nvCxnSpPr>
          <p:cNvPr id="34" name="Elbow Connector 33">
            <a:extLst>
              <a:ext uri="{FF2B5EF4-FFF2-40B4-BE49-F238E27FC236}">
                <a16:creationId xmlns:a16="http://schemas.microsoft.com/office/drawing/2014/main" id="{D4EB1BF7-D72B-4D4A-A9B0-3ADC0BE8CA13}"/>
              </a:ext>
            </a:extLst>
          </p:cNvPr>
          <p:cNvCxnSpPr>
            <a:cxnSpLocks/>
            <a:stCxn id="33" idx="1"/>
            <a:endCxn id="29" idx="0"/>
          </p:cNvCxnSpPr>
          <p:nvPr/>
        </p:nvCxnSpPr>
        <p:spPr>
          <a:xfrm rot="10800000" flipV="1">
            <a:off x="2709541" y="4134842"/>
            <a:ext cx="556455" cy="197002"/>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5" name="Elbow Connector 34">
            <a:extLst>
              <a:ext uri="{FF2B5EF4-FFF2-40B4-BE49-F238E27FC236}">
                <a16:creationId xmlns:a16="http://schemas.microsoft.com/office/drawing/2014/main" id="{7C49855A-0AC1-4443-957B-9856065C28FD}"/>
              </a:ext>
            </a:extLst>
          </p:cNvPr>
          <p:cNvCxnSpPr>
            <a:cxnSpLocks/>
            <a:stCxn id="32" idx="3"/>
            <a:endCxn id="28" idx="0"/>
          </p:cNvCxnSpPr>
          <p:nvPr/>
        </p:nvCxnSpPr>
        <p:spPr>
          <a:xfrm>
            <a:off x="1515927" y="4478569"/>
            <a:ext cx="91672" cy="36140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57D0C009-CFA4-C04D-9E85-FE739C68340D}"/>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5283737" y="2332623"/>
            <a:ext cx="926086" cy="926086"/>
          </a:xfrm>
          <a:prstGeom prst="rect">
            <a:avLst/>
          </a:prstGeom>
        </p:spPr>
      </p:pic>
      <p:pic>
        <p:nvPicPr>
          <p:cNvPr id="37" name="Picture 36">
            <a:extLst>
              <a:ext uri="{FF2B5EF4-FFF2-40B4-BE49-F238E27FC236}">
                <a16:creationId xmlns:a16="http://schemas.microsoft.com/office/drawing/2014/main" id="{AE27A6A3-E599-4E47-B726-5B023A6E5C5B}"/>
              </a:ext>
            </a:extLst>
          </p:cNvPr>
          <p:cNvPicPr>
            <a:picLocks noChangeAspect="1"/>
          </p:cNvPicPr>
          <p:nvPr/>
        </p:nvPicPr>
        <p:blipFill>
          <a:blip r:embed="rId5">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6396942" y="2105471"/>
            <a:ext cx="1193576" cy="1193576"/>
          </a:xfrm>
          <a:prstGeom prst="rect">
            <a:avLst/>
          </a:prstGeom>
        </p:spPr>
      </p:pic>
      <p:sp>
        <p:nvSpPr>
          <p:cNvPr id="38" name="Rectangle 37">
            <a:extLst>
              <a:ext uri="{FF2B5EF4-FFF2-40B4-BE49-F238E27FC236}">
                <a16:creationId xmlns:a16="http://schemas.microsoft.com/office/drawing/2014/main" id="{522B57BB-C45F-C041-BDC4-DA2A360CE45E}"/>
              </a:ext>
            </a:extLst>
          </p:cNvPr>
          <p:cNvSpPr/>
          <p:nvPr/>
        </p:nvSpPr>
        <p:spPr>
          <a:xfrm>
            <a:off x="5861153" y="3134609"/>
            <a:ext cx="1071575"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5D61"/>
                </a:solidFill>
                <a:effectLst/>
                <a:uLnTx/>
                <a:uFillTx/>
                <a:latin typeface="Calibri" panose="020F0502020204030204" pitchFamily="34" charset="0"/>
                <a:ea typeface="+mn-ea"/>
                <a:cs typeface="Calibri" panose="020F0502020204030204" pitchFamily="34" charset="0"/>
              </a:rPr>
              <a:t>New Car</a:t>
            </a:r>
            <a:r>
              <a:rPr kumimoji="0" lang="en-US" sz="1800" b="1" i="0" u="none" strike="noStrike" kern="1200" cap="none" spc="0" normalizeH="0" baseline="30000" noProof="0" dirty="0">
                <a:ln>
                  <a:noFill/>
                </a:ln>
                <a:solidFill>
                  <a:srgbClr val="5B5D61"/>
                </a:solidFill>
                <a:effectLst/>
                <a:uLnTx/>
                <a:uFillTx/>
                <a:latin typeface="Calibri" panose="020F0502020204030204" pitchFamily="34" charset="0"/>
                <a:ea typeface="+mn-ea"/>
                <a:cs typeface="Calibri" panose="020F0502020204030204" pitchFamily="34" charset="0"/>
              </a:rPr>
              <a:t>7</a:t>
            </a:r>
          </a:p>
        </p:txBody>
      </p:sp>
      <p:sp>
        <p:nvSpPr>
          <p:cNvPr id="39" name="Rectangle 38">
            <a:extLst>
              <a:ext uri="{FF2B5EF4-FFF2-40B4-BE49-F238E27FC236}">
                <a16:creationId xmlns:a16="http://schemas.microsoft.com/office/drawing/2014/main" id="{E2160D2E-DDCA-3641-B14D-5B45C44775E3}"/>
              </a:ext>
            </a:extLst>
          </p:cNvPr>
          <p:cNvSpPr/>
          <p:nvPr/>
        </p:nvSpPr>
        <p:spPr>
          <a:xfrm>
            <a:off x="4655133" y="1854368"/>
            <a:ext cx="946093"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rPr>
              <a:t>$47,936</a:t>
            </a:r>
          </a:p>
        </p:txBody>
      </p:sp>
      <p:sp>
        <p:nvSpPr>
          <p:cNvPr id="40" name="Rectangle 39">
            <a:extLst>
              <a:ext uri="{FF2B5EF4-FFF2-40B4-BE49-F238E27FC236}">
                <a16:creationId xmlns:a16="http://schemas.microsoft.com/office/drawing/2014/main" id="{2A5F2D7C-4F1D-9F49-8D3E-1A955BC67275}"/>
              </a:ext>
            </a:extLst>
          </p:cNvPr>
          <p:cNvSpPr/>
          <p:nvPr/>
        </p:nvSpPr>
        <p:spPr>
          <a:xfrm>
            <a:off x="7550184" y="1594304"/>
            <a:ext cx="946093"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A6B3F"/>
                </a:solidFill>
                <a:effectLst/>
                <a:uLnTx/>
                <a:uFillTx/>
                <a:latin typeface="Calibri" panose="020F0502020204030204" pitchFamily="34" charset="0"/>
                <a:ea typeface="+mn-ea"/>
                <a:cs typeface="Calibri" panose="020F0502020204030204" pitchFamily="34" charset="0"/>
              </a:rPr>
              <a:t>$93,737</a:t>
            </a:r>
          </a:p>
        </p:txBody>
      </p:sp>
      <p:cxnSp>
        <p:nvCxnSpPr>
          <p:cNvPr id="41" name="Elbow Connector 40">
            <a:extLst>
              <a:ext uri="{FF2B5EF4-FFF2-40B4-BE49-F238E27FC236}">
                <a16:creationId xmlns:a16="http://schemas.microsoft.com/office/drawing/2014/main" id="{C70E18BE-6E8A-6444-A4D2-8B45BF94D167}"/>
              </a:ext>
            </a:extLst>
          </p:cNvPr>
          <p:cNvCxnSpPr>
            <a:stCxn id="40" idx="1"/>
            <a:endCxn id="37" idx="0"/>
          </p:cNvCxnSpPr>
          <p:nvPr/>
        </p:nvCxnSpPr>
        <p:spPr>
          <a:xfrm rot="10800000" flipV="1">
            <a:off x="6993730" y="1778969"/>
            <a:ext cx="556454" cy="326501"/>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id="{49782174-02BF-584E-A1CE-C91242D4C18E}"/>
              </a:ext>
            </a:extLst>
          </p:cNvPr>
          <p:cNvCxnSpPr>
            <a:cxnSpLocks/>
            <a:stCxn id="39" idx="3"/>
            <a:endCxn id="36" idx="0"/>
          </p:cNvCxnSpPr>
          <p:nvPr/>
        </p:nvCxnSpPr>
        <p:spPr>
          <a:xfrm>
            <a:off x="5601226" y="2039034"/>
            <a:ext cx="145554" cy="293589"/>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13EB556F-513C-7C45-8394-DAE50C55DA47}"/>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5339747" y="4674360"/>
            <a:ext cx="825455" cy="825455"/>
          </a:xfrm>
          <a:prstGeom prst="rect">
            <a:avLst/>
          </a:prstGeom>
        </p:spPr>
      </p:pic>
      <p:pic>
        <p:nvPicPr>
          <p:cNvPr id="46" name="Picture 45">
            <a:extLst>
              <a:ext uri="{FF2B5EF4-FFF2-40B4-BE49-F238E27FC236}">
                <a16:creationId xmlns:a16="http://schemas.microsoft.com/office/drawing/2014/main" id="{5F3543D3-22C4-A749-B8CA-C4CC6623302C}"/>
              </a:ext>
            </a:extLst>
          </p:cNvPr>
          <p:cNvPicPr>
            <a:picLocks noChangeAspect="1"/>
          </p:cNvPicPr>
          <p:nvPr/>
        </p:nvPicPr>
        <p:blipFill>
          <a:blip r:embed="rId6">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6333650" y="4306239"/>
            <a:ext cx="1193576" cy="1193576"/>
          </a:xfrm>
          <a:prstGeom prst="rect">
            <a:avLst/>
          </a:prstGeom>
        </p:spPr>
      </p:pic>
      <p:sp>
        <p:nvSpPr>
          <p:cNvPr id="47" name="Rectangle 46">
            <a:extLst>
              <a:ext uri="{FF2B5EF4-FFF2-40B4-BE49-F238E27FC236}">
                <a16:creationId xmlns:a16="http://schemas.microsoft.com/office/drawing/2014/main" id="{27B3E01B-A204-8545-A39F-A453B375823E}"/>
              </a:ext>
            </a:extLst>
          </p:cNvPr>
          <p:cNvSpPr/>
          <p:nvPr/>
        </p:nvSpPr>
        <p:spPr>
          <a:xfrm>
            <a:off x="5339747" y="5495168"/>
            <a:ext cx="2464072"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5D61"/>
                </a:solidFill>
                <a:effectLst/>
                <a:uLnTx/>
                <a:uFillTx/>
                <a:latin typeface="Calibri" panose="020F0502020204030204" pitchFamily="34" charset="0"/>
                <a:ea typeface="+mn-ea"/>
                <a:cs typeface="Calibri" panose="020F0502020204030204" pitchFamily="34" charset="0"/>
              </a:rPr>
              <a:t>Annual Long Term Care</a:t>
            </a:r>
            <a:r>
              <a:rPr kumimoji="0" lang="en-US" sz="1800" b="1" i="0" u="none" strike="noStrike" kern="1200" cap="none" spc="0" normalizeH="0" baseline="30000" noProof="0" dirty="0">
                <a:ln>
                  <a:noFill/>
                </a:ln>
                <a:solidFill>
                  <a:srgbClr val="5B5D61"/>
                </a:solidFill>
                <a:effectLst/>
                <a:uLnTx/>
                <a:uFillTx/>
                <a:latin typeface="Calibri" panose="020F0502020204030204" pitchFamily="34" charset="0"/>
                <a:ea typeface="+mn-ea"/>
                <a:cs typeface="Calibri" panose="020F0502020204030204" pitchFamily="34" charset="0"/>
              </a:rPr>
              <a:t>8</a:t>
            </a:r>
          </a:p>
        </p:txBody>
      </p:sp>
      <p:sp>
        <p:nvSpPr>
          <p:cNvPr id="48" name="Rectangle 47">
            <a:extLst>
              <a:ext uri="{FF2B5EF4-FFF2-40B4-BE49-F238E27FC236}">
                <a16:creationId xmlns:a16="http://schemas.microsoft.com/office/drawing/2014/main" id="{1D6226FE-9F85-3C4B-A4F1-44EB786AAB8C}"/>
              </a:ext>
            </a:extLst>
          </p:cNvPr>
          <p:cNvSpPr/>
          <p:nvPr/>
        </p:nvSpPr>
        <p:spPr>
          <a:xfrm>
            <a:off x="4694140" y="4252682"/>
            <a:ext cx="1063112"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rPr>
              <a:t>$108,405</a:t>
            </a:r>
          </a:p>
        </p:txBody>
      </p:sp>
      <p:sp>
        <p:nvSpPr>
          <p:cNvPr id="49" name="Rectangle 48">
            <a:extLst>
              <a:ext uri="{FF2B5EF4-FFF2-40B4-BE49-F238E27FC236}">
                <a16:creationId xmlns:a16="http://schemas.microsoft.com/office/drawing/2014/main" id="{BA8D49DF-254E-584F-B661-E957DB4D04B3}"/>
              </a:ext>
            </a:extLst>
          </p:cNvPr>
          <p:cNvSpPr/>
          <p:nvPr/>
        </p:nvSpPr>
        <p:spPr>
          <a:xfrm>
            <a:off x="7486893" y="3924571"/>
            <a:ext cx="1063112"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A6B3F"/>
                </a:solidFill>
                <a:effectLst/>
                <a:uLnTx/>
                <a:uFillTx/>
                <a:latin typeface="Calibri" panose="020F0502020204030204" pitchFamily="34" charset="0"/>
                <a:ea typeface="+mn-ea"/>
                <a:cs typeface="Calibri" panose="020F0502020204030204" pitchFamily="34" charset="0"/>
              </a:rPr>
              <a:t>$211,983</a:t>
            </a:r>
          </a:p>
        </p:txBody>
      </p:sp>
      <p:cxnSp>
        <p:nvCxnSpPr>
          <p:cNvPr id="50" name="Elbow Connector 49">
            <a:extLst>
              <a:ext uri="{FF2B5EF4-FFF2-40B4-BE49-F238E27FC236}">
                <a16:creationId xmlns:a16="http://schemas.microsoft.com/office/drawing/2014/main" id="{F521E538-7B2C-E64A-9734-44344C37B769}"/>
              </a:ext>
            </a:extLst>
          </p:cNvPr>
          <p:cNvCxnSpPr>
            <a:stCxn id="49" idx="1"/>
            <a:endCxn id="46" idx="0"/>
          </p:cNvCxnSpPr>
          <p:nvPr/>
        </p:nvCxnSpPr>
        <p:spPr>
          <a:xfrm rot="10800000" flipV="1">
            <a:off x="6930439" y="4109237"/>
            <a:ext cx="556455" cy="197002"/>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51" name="Elbow Connector 50">
            <a:extLst>
              <a:ext uri="{FF2B5EF4-FFF2-40B4-BE49-F238E27FC236}">
                <a16:creationId xmlns:a16="http://schemas.microsoft.com/office/drawing/2014/main" id="{5FBD5313-2BFF-094A-8D8E-D7D4913FD475}"/>
              </a:ext>
            </a:extLst>
          </p:cNvPr>
          <p:cNvCxnSpPr>
            <a:cxnSpLocks/>
            <a:stCxn id="48" idx="3"/>
          </p:cNvCxnSpPr>
          <p:nvPr/>
        </p:nvCxnSpPr>
        <p:spPr>
          <a:xfrm flipH="1">
            <a:off x="5747286" y="4437348"/>
            <a:ext cx="9966" cy="146140"/>
          </a:xfrm>
          <a:prstGeom prst="bentConnector4">
            <a:avLst>
              <a:gd name="adj1" fmla="val -2293799"/>
              <a:gd name="adj2" fmla="val -282788"/>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61861B17-7F47-C440-94A3-4538605F2DEC}"/>
              </a:ext>
            </a:extLst>
          </p:cNvPr>
          <p:cNvSpPr/>
          <p:nvPr/>
        </p:nvSpPr>
        <p:spPr>
          <a:xfrm>
            <a:off x="9295660" y="2031944"/>
            <a:ext cx="261482" cy="26148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98B9766B-F98F-8F42-AB93-2608153B5AB8}"/>
              </a:ext>
            </a:extLst>
          </p:cNvPr>
          <p:cNvSpPr txBox="1"/>
          <p:nvPr/>
        </p:nvSpPr>
        <p:spPr>
          <a:xfrm>
            <a:off x="9644002" y="2008276"/>
            <a:ext cx="2045368"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rPr>
              <a:t>Today’s Cost</a:t>
            </a:r>
          </a:p>
        </p:txBody>
      </p:sp>
      <p:sp>
        <p:nvSpPr>
          <p:cNvPr id="60" name="Oval 59">
            <a:extLst>
              <a:ext uri="{FF2B5EF4-FFF2-40B4-BE49-F238E27FC236}">
                <a16:creationId xmlns:a16="http://schemas.microsoft.com/office/drawing/2014/main" id="{8EFBA608-5379-604E-9991-760DBFD52376}"/>
              </a:ext>
            </a:extLst>
          </p:cNvPr>
          <p:cNvSpPr/>
          <p:nvPr/>
        </p:nvSpPr>
        <p:spPr>
          <a:xfrm>
            <a:off x="9291075" y="2472825"/>
            <a:ext cx="261482" cy="261482"/>
          </a:xfrm>
          <a:prstGeom prst="ellipse">
            <a:avLst/>
          </a:prstGeom>
          <a:solidFill>
            <a:srgbClr val="6A6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1" name="TextBox 60">
            <a:extLst>
              <a:ext uri="{FF2B5EF4-FFF2-40B4-BE49-F238E27FC236}">
                <a16:creationId xmlns:a16="http://schemas.microsoft.com/office/drawing/2014/main" id="{732BB8AC-9BAE-9740-81EA-9EA17E3C89E0}"/>
              </a:ext>
            </a:extLst>
          </p:cNvPr>
          <p:cNvSpPr txBox="1"/>
          <p:nvPr/>
        </p:nvSpPr>
        <p:spPr>
          <a:xfrm>
            <a:off x="9644002" y="2416996"/>
            <a:ext cx="2045368"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6A6B3F"/>
                </a:solidFill>
                <a:effectLst/>
                <a:uLnTx/>
                <a:uFillTx/>
                <a:latin typeface="Calibri" panose="020F0502020204030204" pitchFamily="34" charset="0"/>
                <a:ea typeface="+mn-ea"/>
                <a:cs typeface="Calibri" panose="020F0502020204030204" pitchFamily="34" charset="0"/>
              </a:rPr>
              <a:t>In 20 Years</a:t>
            </a:r>
          </a:p>
        </p:txBody>
      </p:sp>
    </p:spTree>
    <p:extLst>
      <p:ext uri="{BB962C8B-B14F-4D97-AF65-F5344CB8AC3E}">
        <p14:creationId xmlns:p14="http://schemas.microsoft.com/office/powerpoint/2010/main" val="958169146"/>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735" y="458964"/>
            <a:ext cx="10727765" cy="855802"/>
          </a:xfrm>
        </p:spPr>
        <p:txBody>
          <a:bodyPr/>
          <a:lstStyle/>
          <a:p>
            <a:r>
              <a:rPr lang="en-US" dirty="0"/>
              <a:t>How much will I need?</a:t>
            </a:r>
          </a:p>
        </p:txBody>
      </p:sp>
      <p:sp>
        <p:nvSpPr>
          <p:cNvPr id="15" name="Content Placeholder 14"/>
          <p:cNvSpPr>
            <a:spLocks noGrp="1"/>
          </p:cNvSpPr>
          <p:nvPr>
            <p:ph idx="1"/>
          </p:nvPr>
        </p:nvSpPr>
        <p:spPr>
          <a:xfrm>
            <a:off x="482635" y="1468476"/>
            <a:ext cx="3472999" cy="4272354"/>
          </a:xfrm>
        </p:spPr>
        <p:txBody>
          <a:bodyPr/>
          <a:lstStyle/>
          <a:p>
            <a:pPr marL="0" indent="0">
              <a:buNone/>
            </a:pPr>
            <a:r>
              <a:rPr lang="en-US" b="0" dirty="0">
                <a:solidFill>
                  <a:srgbClr val="F2F2F2">
                    <a:lumMod val="50000"/>
                  </a:srgbClr>
                </a:solidFill>
              </a:rPr>
              <a:t>Everyone’s retirement income needs are different, but on average, a state pension are not enough to meet expenses</a:t>
            </a:r>
            <a:r>
              <a:rPr lang="en-US" b="0" dirty="0">
                <a:solidFill>
                  <a:schemeClr val="bg1">
                    <a:lumMod val="65000"/>
                  </a:schemeClr>
                </a:solidFill>
              </a:rPr>
              <a:t>.</a:t>
            </a:r>
          </a:p>
          <a:p>
            <a:pPr marL="0" indent="0">
              <a:buNone/>
            </a:pPr>
            <a:endParaRPr lang="en-US" b="0" dirty="0"/>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graphicFrame>
        <p:nvGraphicFramePr>
          <p:cNvPr id="8" name="Chart 7"/>
          <p:cNvGraphicFramePr/>
          <p:nvPr>
            <p:extLst>
              <p:ext uri="{D42A27DB-BD31-4B8C-83A1-F6EECF244321}">
                <p14:modId xmlns:p14="http://schemas.microsoft.com/office/powerpoint/2010/main" val="3073761660"/>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4019998" y="5402276"/>
            <a:ext cx="1702694" cy="338554"/>
          </a:xfrm>
          <a:prstGeom prst="rect">
            <a:avLst/>
          </a:prstGeom>
          <a:noFill/>
        </p:spPr>
        <p:txBody>
          <a:bodyPr wrap="square" rtlCol="0">
            <a:spAutoFit/>
          </a:bodyPr>
          <a:lstStyle/>
          <a:p>
            <a:r>
              <a:rPr lang="en-US" sz="1600" dirty="0">
                <a:solidFill>
                  <a:schemeClr val="tx2"/>
                </a:solidFill>
                <a:latin typeface="Calibri" panose="020F0502020204030204" pitchFamily="34" charset="0"/>
              </a:rPr>
              <a:t>Retirement Age</a:t>
            </a:r>
          </a:p>
        </p:txBody>
      </p:sp>
      <p:sp>
        <p:nvSpPr>
          <p:cNvPr id="23" name="TextBox 22"/>
          <p:cNvSpPr txBox="1"/>
          <p:nvPr/>
        </p:nvSpPr>
        <p:spPr>
          <a:xfrm rot="16200000" flipH="1">
            <a:off x="4744933" y="4040290"/>
            <a:ext cx="1405844" cy="338554"/>
          </a:xfrm>
          <a:prstGeom prst="rect">
            <a:avLst/>
          </a:prstGeom>
          <a:noFill/>
        </p:spPr>
        <p:txBody>
          <a:bodyPr wrap="square" rtlCol="0">
            <a:spAutoFit/>
          </a:bodyPr>
          <a:lstStyle/>
          <a:p>
            <a:pPr algn="ctr"/>
            <a:r>
              <a:rPr lang="en-US" sz="1600" dirty="0">
                <a:solidFill>
                  <a:schemeClr val="tx2"/>
                </a:solidFill>
                <a:latin typeface="Calibri" panose="020F0502020204030204" pitchFamily="34" charset="0"/>
              </a:rPr>
              <a:t>Income $</a:t>
            </a:r>
          </a:p>
        </p:txBody>
      </p:sp>
      <p:sp>
        <p:nvSpPr>
          <p:cNvPr id="25" name="Rectangle 24"/>
          <p:cNvSpPr/>
          <p:nvPr/>
        </p:nvSpPr>
        <p:spPr>
          <a:xfrm>
            <a:off x="9729733" y="1988051"/>
            <a:ext cx="1779716" cy="1200329"/>
          </a:xfrm>
          <a:prstGeom prst="rect">
            <a:avLst/>
          </a:prstGeom>
          <a:solidFill>
            <a:schemeClr val="bg1">
              <a:lumMod val="50000"/>
            </a:schemeClr>
          </a:solidFill>
        </p:spPr>
        <p:txBody>
          <a:bodyPr wrap="square">
            <a:spAutoFit/>
          </a:bodyPr>
          <a:lstStyle/>
          <a:p>
            <a:pPr lvl="0"/>
            <a:r>
              <a:rPr lang="en-US" dirty="0">
                <a:solidFill>
                  <a:schemeClr val="bg1"/>
                </a:solidFill>
                <a:latin typeface="Calibri" panose="020F0502020204030204" pitchFamily="34" charset="0"/>
              </a:rPr>
              <a:t>How do you fill your income gap during retirement?</a:t>
            </a:r>
          </a:p>
        </p:txBody>
      </p:sp>
      <p:graphicFrame>
        <p:nvGraphicFramePr>
          <p:cNvPr id="14" name="Chart 13"/>
          <p:cNvGraphicFramePr/>
          <p:nvPr>
            <p:extLst>
              <p:ext uri="{D42A27DB-BD31-4B8C-83A1-F6EECF244321}">
                <p14:modId xmlns:p14="http://schemas.microsoft.com/office/powerpoint/2010/main" val="2496824313"/>
              </p:ext>
            </p:extLst>
          </p:nvPr>
        </p:nvGraphicFramePr>
        <p:xfrm>
          <a:off x="5739245" y="2001935"/>
          <a:ext cx="6148802" cy="402336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Chart 17"/>
          <p:cNvGraphicFramePr/>
          <p:nvPr>
            <p:extLst>
              <p:ext uri="{D42A27DB-BD31-4B8C-83A1-F6EECF244321}">
                <p14:modId xmlns:p14="http://schemas.microsoft.com/office/powerpoint/2010/main" val="2472843124"/>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5"/>
          </a:graphicData>
        </a:graphic>
      </p:graphicFrame>
      <p:cxnSp>
        <p:nvCxnSpPr>
          <p:cNvPr id="19" name="Straight Connector 18"/>
          <p:cNvCxnSpPr/>
          <p:nvPr/>
        </p:nvCxnSpPr>
        <p:spPr>
          <a:xfrm flipV="1">
            <a:off x="5722692" y="1988051"/>
            <a:ext cx="3534324" cy="637559"/>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7" name="TextBox 16"/>
          <p:cNvSpPr txBox="1"/>
          <p:nvPr/>
        </p:nvSpPr>
        <p:spPr>
          <a:xfrm>
            <a:off x="4581912" y="1962653"/>
            <a:ext cx="1153004" cy="646331"/>
          </a:xfrm>
          <a:prstGeom prst="rect">
            <a:avLst/>
          </a:prstGeom>
          <a:solidFill>
            <a:schemeClr val="accent3"/>
          </a:solidFill>
          <a:ln>
            <a:solidFill>
              <a:schemeClr val="accent3"/>
            </a:solidFill>
          </a:ln>
        </p:spPr>
        <p:txBody>
          <a:bodyPr wrap="square" rtlCol="0">
            <a:spAutoFit/>
          </a:bodyPr>
          <a:lstStyle/>
          <a:p>
            <a:r>
              <a:rPr lang="en-US" dirty="0">
                <a:solidFill>
                  <a:schemeClr val="bg1"/>
                </a:solidFill>
                <a:latin typeface="Calibri" panose="020F0502020204030204" pitchFamily="34" charset="0"/>
              </a:rPr>
              <a:t>Income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needed</a:t>
            </a:r>
          </a:p>
        </p:txBody>
      </p:sp>
    </p:spTree>
    <p:extLst>
      <p:ext uri="{BB962C8B-B14F-4D97-AF65-F5344CB8AC3E}">
        <p14:creationId xmlns:p14="http://schemas.microsoft.com/office/powerpoint/2010/main" val="31692706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735" y="458964"/>
            <a:ext cx="10727765" cy="855802"/>
          </a:xfrm>
        </p:spPr>
        <p:txBody>
          <a:bodyPr/>
          <a:lstStyle/>
          <a:p>
            <a:r>
              <a:rPr lang="en-US" dirty="0"/>
              <a:t>How much will I need?</a:t>
            </a:r>
          </a:p>
        </p:txBody>
      </p:sp>
      <p:sp>
        <p:nvSpPr>
          <p:cNvPr id="18" name="Content Placeholder 17"/>
          <p:cNvSpPr>
            <a:spLocks noGrp="1"/>
          </p:cNvSpPr>
          <p:nvPr>
            <p:ph idx="1"/>
          </p:nvPr>
        </p:nvSpPr>
        <p:spPr>
          <a:xfrm>
            <a:off x="486091" y="1468476"/>
            <a:ext cx="3747644" cy="4272354"/>
          </a:xfrm>
        </p:spPr>
        <p:txBody>
          <a:bodyPr/>
          <a:lstStyle/>
          <a:p>
            <a:pPr marL="0" indent="0">
              <a:buNone/>
            </a:pPr>
            <a:r>
              <a:rPr lang="en-US" b="0" dirty="0">
                <a:solidFill>
                  <a:srgbClr val="F2F2F2">
                    <a:lumMod val="50000"/>
                  </a:srgbClr>
                </a:solidFill>
              </a:rPr>
              <a:t>403(b) accounts and IRAs can be used to:</a:t>
            </a:r>
          </a:p>
          <a:p>
            <a:pPr marL="342900" indent="-342900"/>
            <a:r>
              <a:rPr lang="en-US" b="0" dirty="0">
                <a:solidFill>
                  <a:srgbClr val="F2F2F2">
                    <a:lumMod val="50000"/>
                  </a:srgbClr>
                </a:solidFill>
              </a:rPr>
              <a:t>Help you generate retirement income; or</a:t>
            </a:r>
          </a:p>
          <a:p>
            <a:pPr marL="342900" indent="-342900"/>
            <a:r>
              <a:rPr lang="en-US" b="0" dirty="0">
                <a:solidFill>
                  <a:srgbClr val="F2F2F2">
                    <a:lumMod val="50000"/>
                  </a:srgbClr>
                </a:solidFill>
              </a:rPr>
              <a:t>Provide time for you to wait and maximize other sources of income</a:t>
            </a:r>
          </a:p>
          <a:p>
            <a:endParaRPr lang="en-US" dirty="0"/>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26</a:t>
            </a:fld>
            <a:endParaRPr lang="en-US" dirty="0"/>
          </a:p>
        </p:txBody>
      </p:sp>
      <p:sp>
        <p:nvSpPr>
          <p:cNvPr id="9" name="TextBox 8"/>
          <p:cNvSpPr txBox="1"/>
          <p:nvPr/>
        </p:nvSpPr>
        <p:spPr>
          <a:xfrm>
            <a:off x="4019998" y="5402276"/>
            <a:ext cx="1702694" cy="338554"/>
          </a:xfrm>
          <a:prstGeom prst="rect">
            <a:avLst/>
          </a:prstGeom>
          <a:noFill/>
        </p:spPr>
        <p:txBody>
          <a:bodyPr wrap="square" rtlCol="0">
            <a:spAutoFit/>
          </a:bodyPr>
          <a:lstStyle/>
          <a:p>
            <a:r>
              <a:rPr lang="en-US" sz="1600" dirty="0">
                <a:solidFill>
                  <a:schemeClr val="tx2"/>
                </a:solidFill>
                <a:latin typeface="Calibri" panose="020F0502020204030204" pitchFamily="34" charset="0"/>
              </a:rPr>
              <a:t>Retirement Age</a:t>
            </a:r>
          </a:p>
        </p:txBody>
      </p:sp>
      <p:sp>
        <p:nvSpPr>
          <p:cNvPr id="23" name="TextBox 22"/>
          <p:cNvSpPr txBox="1"/>
          <p:nvPr/>
        </p:nvSpPr>
        <p:spPr>
          <a:xfrm rot="16200000" flipH="1">
            <a:off x="4744933" y="4040290"/>
            <a:ext cx="1405844" cy="338554"/>
          </a:xfrm>
          <a:prstGeom prst="rect">
            <a:avLst/>
          </a:prstGeom>
          <a:noFill/>
        </p:spPr>
        <p:txBody>
          <a:bodyPr wrap="square" rtlCol="0">
            <a:spAutoFit/>
          </a:bodyPr>
          <a:lstStyle/>
          <a:p>
            <a:pPr algn="ctr"/>
            <a:r>
              <a:rPr lang="en-US" sz="1600" dirty="0">
                <a:solidFill>
                  <a:schemeClr val="tx2"/>
                </a:solidFill>
                <a:latin typeface="Calibri" panose="020F0502020204030204" pitchFamily="34" charset="0"/>
              </a:rPr>
              <a:t>Income $</a:t>
            </a:r>
          </a:p>
        </p:txBody>
      </p:sp>
      <p:sp>
        <p:nvSpPr>
          <p:cNvPr id="25" name="Rectangle 24"/>
          <p:cNvSpPr/>
          <p:nvPr/>
        </p:nvSpPr>
        <p:spPr>
          <a:xfrm>
            <a:off x="9760555" y="1988051"/>
            <a:ext cx="1779716" cy="1200329"/>
          </a:xfrm>
          <a:prstGeom prst="rect">
            <a:avLst/>
          </a:prstGeom>
          <a:solidFill>
            <a:schemeClr val="bg1">
              <a:lumMod val="50000"/>
            </a:schemeClr>
          </a:solidFill>
        </p:spPr>
        <p:txBody>
          <a:bodyPr wrap="square">
            <a:spAutoFit/>
          </a:bodyPr>
          <a:lstStyle/>
          <a:p>
            <a:pPr lvl="0"/>
            <a:r>
              <a:rPr lang="en-US" dirty="0">
                <a:solidFill>
                  <a:schemeClr val="bg1"/>
                </a:solidFill>
                <a:latin typeface="Calibri" panose="020F0502020204030204" pitchFamily="34" charset="0"/>
              </a:rPr>
              <a:t>How do you fill your income gap during retirement?</a:t>
            </a:r>
          </a:p>
        </p:txBody>
      </p:sp>
      <p:graphicFrame>
        <p:nvGraphicFramePr>
          <p:cNvPr id="15" name="Chart 14"/>
          <p:cNvGraphicFramePr/>
          <p:nvPr>
            <p:extLst>
              <p:ext uri="{D42A27DB-BD31-4B8C-83A1-F6EECF244321}">
                <p14:modId xmlns:p14="http://schemas.microsoft.com/office/powerpoint/2010/main" val="1888288011"/>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3"/>
          </a:graphicData>
        </a:graphic>
      </p:graphicFrame>
      <p:cxnSp>
        <p:nvCxnSpPr>
          <p:cNvPr id="19" name="Straight Connector 18"/>
          <p:cNvCxnSpPr/>
          <p:nvPr/>
        </p:nvCxnSpPr>
        <p:spPr>
          <a:xfrm flipV="1">
            <a:off x="5722692" y="1988051"/>
            <a:ext cx="3534324" cy="637559"/>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6" name="TextBox 15"/>
          <p:cNvSpPr txBox="1"/>
          <p:nvPr/>
        </p:nvSpPr>
        <p:spPr>
          <a:xfrm>
            <a:off x="4581912" y="1962653"/>
            <a:ext cx="1153004" cy="646331"/>
          </a:xfrm>
          <a:prstGeom prst="rect">
            <a:avLst/>
          </a:prstGeom>
          <a:solidFill>
            <a:schemeClr val="accent3"/>
          </a:solidFill>
          <a:ln>
            <a:solidFill>
              <a:schemeClr val="accent3"/>
            </a:solidFill>
          </a:ln>
        </p:spPr>
        <p:txBody>
          <a:bodyPr wrap="square" rtlCol="0">
            <a:spAutoFit/>
          </a:bodyPr>
          <a:lstStyle/>
          <a:p>
            <a:r>
              <a:rPr lang="en-US" dirty="0">
                <a:solidFill>
                  <a:schemeClr val="bg1"/>
                </a:solidFill>
                <a:latin typeface="Calibri" panose="020F0502020204030204" pitchFamily="34" charset="0"/>
              </a:rPr>
              <a:t>Income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needed</a:t>
            </a:r>
          </a:p>
        </p:txBody>
      </p:sp>
    </p:spTree>
    <p:extLst>
      <p:ext uri="{BB962C8B-B14F-4D97-AF65-F5344CB8AC3E}">
        <p14:creationId xmlns:p14="http://schemas.microsoft.com/office/powerpoint/2010/main" val="2004623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E2FB21E-4DAB-1E11-597B-D860CA79F49D}"/>
              </a:ext>
            </a:extLst>
          </p:cNvPr>
          <p:cNvSpPr>
            <a:spLocks noGrp="1"/>
          </p:cNvSpPr>
          <p:nvPr>
            <p:ph type="ctrTitle"/>
          </p:nvPr>
        </p:nvSpPr>
        <p:spPr/>
        <p:txBody>
          <a:bodyPr/>
          <a:lstStyle/>
          <a:p>
            <a:endParaRPr lang="en-US"/>
          </a:p>
        </p:txBody>
      </p:sp>
      <p:sp>
        <p:nvSpPr>
          <p:cNvPr id="5" name="Footer Placeholder 4"/>
          <p:cNvSpPr>
            <a:spLocks noGrp="1"/>
          </p:cNvSpPr>
          <p:nvPr>
            <p:ph type="ftr" sz="quarter" idx="3"/>
          </p:nvPr>
        </p:nvSpPr>
        <p:spPr/>
        <p:txBody>
          <a:bodyPr/>
          <a:lstStyle/>
          <a:p>
            <a:r>
              <a:rPr lang="en-US" dirty="0"/>
              <a:t>38-10780-23</a:t>
            </a:r>
          </a:p>
        </p:txBody>
      </p:sp>
      <p:sp>
        <p:nvSpPr>
          <p:cNvPr id="6" name="Date Placeholder 5"/>
          <p:cNvSpPr>
            <a:spLocks noGrp="1"/>
          </p:cNvSpPr>
          <p:nvPr>
            <p:ph type="dt" sz="half" idx="2"/>
          </p:nvPr>
        </p:nvSpPr>
        <p:spPr/>
        <p:txBody>
          <a:bodyPr/>
          <a:lstStyle/>
          <a:p>
            <a:r>
              <a:rPr lang="en-US"/>
              <a:t>2024/11/08</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27</a:t>
            </a:fld>
            <a:endParaRPr lang="en-US" dirty="0"/>
          </a:p>
        </p:txBody>
      </p:sp>
      <p:sp>
        <p:nvSpPr>
          <p:cNvPr id="4" name="Title 7">
            <a:extLst>
              <a:ext uri="{FF2B5EF4-FFF2-40B4-BE49-F238E27FC236}">
                <a16:creationId xmlns:a16="http://schemas.microsoft.com/office/drawing/2014/main" id="{A9650BA8-4C86-925B-4C24-48614028A0C1}"/>
              </a:ext>
            </a:extLst>
          </p:cNvPr>
          <p:cNvSpPr txBox="1">
            <a:spLocks/>
          </p:cNvSpPr>
          <p:nvPr/>
        </p:nvSpPr>
        <p:spPr>
          <a:xfrm>
            <a:off x="7102048" y="2728727"/>
            <a:ext cx="3353991" cy="1971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Cambria" panose="02040503050406030204" pitchFamily="18" charset="0"/>
                <a:ea typeface="+mj-ea"/>
                <a:cs typeface="+mj-cs"/>
              </a:defRPr>
            </a:lvl1pPr>
          </a:lstStyle>
          <a:p>
            <a:pPr>
              <a:lnSpc>
                <a:spcPct val="100000"/>
              </a:lnSpc>
            </a:pPr>
            <a:r>
              <a:rPr lang="en-US" sz="2100" dirty="0">
                <a:latin typeface="Calibri" panose="020F0502020204030204" pitchFamily="34" charset="0"/>
                <a:cs typeface="Calibri" panose="020F0502020204030204" pitchFamily="34" charset="0"/>
              </a:rPr>
              <a:t>Saving on your own for retirement matters because it may be the only way to bridge the gap between </a:t>
            </a:r>
            <a:r>
              <a:rPr lang="en-US" sz="2100" dirty="0">
                <a:solidFill>
                  <a:srgbClr val="BED85F"/>
                </a:solidFill>
                <a:latin typeface="Calibri" panose="020F0502020204030204" pitchFamily="34" charset="0"/>
                <a:cs typeface="Calibri" panose="020F0502020204030204" pitchFamily="34" charset="0"/>
              </a:rPr>
              <a:t>what you have </a:t>
            </a:r>
            <a:r>
              <a:rPr lang="en-US" sz="2100" dirty="0">
                <a:latin typeface="Calibri" panose="020F0502020204030204" pitchFamily="34" charset="0"/>
                <a:cs typeface="Calibri" panose="020F0502020204030204" pitchFamily="34" charset="0"/>
              </a:rPr>
              <a:t>and </a:t>
            </a:r>
            <a:r>
              <a:rPr lang="en-US" sz="2100" dirty="0">
                <a:solidFill>
                  <a:srgbClr val="BED85F"/>
                </a:solidFill>
                <a:latin typeface="Calibri" panose="020F0502020204030204" pitchFamily="34" charset="0"/>
                <a:cs typeface="Calibri" panose="020F0502020204030204" pitchFamily="34" charset="0"/>
              </a:rPr>
              <a:t>what you need</a:t>
            </a:r>
            <a:r>
              <a:rPr lang="en-US" sz="21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9124678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822" y="465434"/>
            <a:ext cx="11246359" cy="644540"/>
          </a:xfrm>
        </p:spPr>
        <p:txBody>
          <a:bodyPr/>
          <a:lstStyle/>
          <a:p>
            <a:r>
              <a:rPr lang="en-US" dirty="0">
                <a:latin typeface="Calibri" panose="020F0502020204030204" pitchFamily="34" charset="0"/>
                <a:cs typeface="Calibri" panose="020F0502020204030204" pitchFamily="34" charset="0"/>
              </a:rPr>
              <a:t>How much can I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28</a:t>
            </a:fld>
            <a:endParaRPr lang="en-US" dirty="0"/>
          </a:p>
        </p:txBody>
      </p:sp>
      <p:graphicFrame>
        <p:nvGraphicFramePr>
          <p:cNvPr id="3" name="Chart 2"/>
          <p:cNvGraphicFramePr/>
          <p:nvPr/>
        </p:nvGraphicFramePr>
        <p:xfrm>
          <a:off x="1271536" y="2065599"/>
          <a:ext cx="10281530" cy="3110110"/>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903227" y="2713093"/>
            <a:ext cx="368884" cy="1762662"/>
          </a:xfrm>
          <a:prstGeom prst="rect">
            <a:avLst/>
          </a:prstGeom>
        </p:spPr>
        <p:txBody>
          <a:bodyPr vert="vert270" wrap="none">
            <a:spAutoFit/>
          </a:bodyPr>
          <a:lstStyle/>
          <a:p>
            <a:pPr algn="ctr"/>
            <a:r>
              <a:rPr lang="en-US" sz="1197" dirty="0">
                <a:solidFill>
                  <a:schemeClr val="accent3"/>
                </a:solidFill>
                <a:latin typeface="Calibri" panose="020F0502020204030204" pitchFamily="34" charset="0"/>
              </a:rPr>
              <a:t>Age to Begin Contributions</a:t>
            </a:r>
          </a:p>
        </p:txBody>
      </p:sp>
      <p:sp>
        <p:nvSpPr>
          <p:cNvPr id="12" name="Rectangle 11"/>
          <p:cNvSpPr/>
          <p:nvPr/>
        </p:nvSpPr>
        <p:spPr>
          <a:xfrm>
            <a:off x="428775" y="4754442"/>
            <a:ext cx="1080745" cy="276551"/>
          </a:xfrm>
          <a:prstGeom prst="rect">
            <a:avLst/>
          </a:prstGeom>
        </p:spPr>
        <p:txBody>
          <a:bodyPr wrap="none">
            <a:spAutoFit/>
          </a:bodyPr>
          <a:lstStyle/>
          <a:p>
            <a:pPr algn="r"/>
            <a:r>
              <a:rPr lang="en-US" sz="1197" dirty="0">
                <a:solidFill>
                  <a:schemeClr val="accent3"/>
                </a:solidFill>
                <a:latin typeface="Calibri" panose="020F0502020204030204" pitchFamily="34" charset="0"/>
              </a:rPr>
              <a:t>Account Value</a:t>
            </a:r>
          </a:p>
        </p:txBody>
      </p:sp>
      <p:sp>
        <p:nvSpPr>
          <p:cNvPr id="8" name="Rectangle 7">
            <a:extLst>
              <a:ext uri="{FF2B5EF4-FFF2-40B4-BE49-F238E27FC236}">
                <a16:creationId xmlns:a16="http://schemas.microsoft.com/office/drawing/2014/main" id="{06CC63C2-9189-6346-B8D3-C3EA08BA986A}"/>
              </a:ext>
            </a:extLst>
          </p:cNvPr>
          <p:cNvSpPr/>
          <p:nvPr/>
        </p:nvSpPr>
        <p:spPr>
          <a:xfrm>
            <a:off x="472820" y="5323741"/>
            <a:ext cx="11234119" cy="368434"/>
          </a:xfrm>
          <a:prstGeom prst="rect">
            <a:avLst/>
          </a:prstGeom>
        </p:spPr>
        <p:txBody>
          <a:bodyPr wrap="square">
            <a:spAutoFit/>
          </a:bodyPr>
          <a:lstStyle/>
          <a:p>
            <a:r>
              <a:rPr lang="en-US" sz="897" dirty="0">
                <a:solidFill>
                  <a:schemeClr val="bg2">
                    <a:lumMod val="50000"/>
                  </a:schemeClr>
                </a:solidFill>
                <a:latin typeface="Calibri" panose="020F0502020204030204" pitchFamily="34" charset="0"/>
              </a:rPr>
              <a:t>This illustration does not take into account the effect of any state or federal taxes. The performance of the investment, 6%, in the illustration is hypothetical and in no way relates to the actual or expected performance of any investment. The results of an investment may differ substantially. Investing involves risk and there is no guarantee of investment results. This illustration assumes $100 invested 26 times per year.</a:t>
            </a:r>
          </a:p>
        </p:txBody>
      </p:sp>
      <p:sp>
        <p:nvSpPr>
          <p:cNvPr id="11" name="Rectangle 10">
            <a:extLst>
              <a:ext uri="{FF2B5EF4-FFF2-40B4-BE49-F238E27FC236}">
                <a16:creationId xmlns:a16="http://schemas.microsoft.com/office/drawing/2014/main" id="{1C0ECF2D-95A1-F046-B01C-A3145C53DC06}"/>
              </a:ext>
            </a:extLst>
          </p:cNvPr>
          <p:cNvSpPr/>
          <p:nvPr/>
        </p:nvSpPr>
        <p:spPr>
          <a:xfrm>
            <a:off x="568712" y="1127990"/>
            <a:ext cx="11150468" cy="506934"/>
          </a:xfrm>
          <a:prstGeom prst="rect">
            <a:avLst/>
          </a:prstGeom>
        </p:spPr>
        <p:txBody>
          <a:bodyPr wrap="square" lIns="0">
            <a:spAutoFit/>
          </a:bodyPr>
          <a:lstStyle/>
          <a:p>
            <a:r>
              <a:rPr lang="en-US" sz="1347" dirty="0">
                <a:solidFill>
                  <a:schemeClr val="bg1"/>
                </a:solidFill>
                <a:latin typeface="Calibri" panose="020F0502020204030204" pitchFamily="34" charset="0"/>
                <a:cs typeface="Calibri" panose="020F0502020204030204" pitchFamily="34" charset="0"/>
              </a:rPr>
              <a:t>Time: Your most valuable asset. If you saved just $100 per paycheck, how much might you eventually accumulate? </a:t>
            </a:r>
            <a:br>
              <a:rPr lang="en-US" sz="1347" dirty="0">
                <a:solidFill>
                  <a:schemeClr val="bg1"/>
                </a:solidFill>
                <a:latin typeface="Calibri" panose="020F0502020204030204" pitchFamily="34" charset="0"/>
                <a:cs typeface="Calibri" panose="020F0502020204030204" pitchFamily="34" charset="0"/>
              </a:rPr>
            </a:br>
            <a:r>
              <a:rPr lang="en-US" sz="1347" dirty="0">
                <a:solidFill>
                  <a:schemeClr val="bg1"/>
                </a:solidFill>
                <a:latin typeface="Calibri" panose="020F0502020204030204" pitchFamily="34" charset="0"/>
                <a:cs typeface="Calibri" panose="020F0502020204030204" pitchFamily="34" charset="0"/>
              </a:rPr>
              <a:t>It’s never too early – or too late – to start saving for retirement.</a:t>
            </a:r>
          </a:p>
        </p:txBody>
      </p:sp>
    </p:spTree>
    <p:extLst>
      <p:ext uri="{BB962C8B-B14F-4D97-AF65-F5344CB8AC3E}">
        <p14:creationId xmlns:p14="http://schemas.microsoft.com/office/powerpoint/2010/main" val="233699157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735" y="458964"/>
            <a:ext cx="10727765" cy="855802"/>
          </a:xfrm>
        </p:spPr>
        <p:txBody>
          <a:bodyPr/>
          <a:lstStyle/>
          <a:p>
            <a:r>
              <a:rPr lang="en-US" dirty="0"/>
              <a:t>Start saving early.</a:t>
            </a:r>
          </a:p>
        </p:txBody>
      </p:sp>
      <p:sp>
        <p:nvSpPr>
          <p:cNvPr id="17" name="Content Placeholder 16"/>
          <p:cNvSpPr>
            <a:spLocks noGrp="1"/>
          </p:cNvSpPr>
          <p:nvPr>
            <p:ph idx="1"/>
          </p:nvPr>
        </p:nvSpPr>
        <p:spPr>
          <a:xfrm>
            <a:off x="512638" y="1515391"/>
            <a:ext cx="10727765" cy="4272354"/>
          </a:xfrm>
        </p:spPr>
        <p:txBody>
          <a:bodyPr/>
          <a:lstStyle/>
          <a:p>
            <a:pPr marL="0" indent="0">
              <a:buNone/>
            </a:pPr>
            <a:r>
              <a:rPr lang="en-US" dirty="0">
                <a:solidFill>
                  <a:srgbClr val="F2F2F2">
                    <a:lumMod val="50000"/>
                  </a:srgbClr>
                </a:solidFill>
              </a:rPr>
              <a:t>Time: </a:t>
            </a:r>
            <a:r>
              <a:rPr lang="en-US" b="0" dirty="0">
                <a:solidFill>
                  <a:srgbClr val="F2F2F2">
                    <a:lumMod val="50000"/>
                  </a:srgbClr>
                </a:solidFill>
              </a:rPr>
              <a:t>Your biggest advantage in retirement saving. </a:t>
            </a:r>
            <a:endParaRPr lang="en-US" dirty="0"/>
          </a:p>
        </p:txBody>
      </p:sp>
      <p:sp>
        <p:nvSpPr>
          <p:cNvPr id="4" name="Footer Placeholder 3"/>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29</a:t>
            </a:fld>
            <a:endParaRPr lang="en-US" dirty="0"/>
          </a:p>
        </p:txBody>
      </p:sp>
      <p:sp>
        <p:nvSpPr>
          <p:cNvPr id="10" name="Text Box 9"/>
          <p:cNvSpPr txBox="1">
            <a:spLocks noChangeArrowheads="1"/>
          </p:cNvSpPr>
          <p:nvPr/>
        </p:nvSpPr>
        <p:spPr bwMode="auto">
          <a:xfrm>
            <a:off x="512638" y="5434372"/>
            <a:ext cx="11411003" cy="553998"/>
          </a:xfrm>
          <a:prstGeom prst="rect">
            <a:avLst/>
          </a:prstGeom>
          <a:noFill/>
          <a:ln w="9525">
            <a:noFill/>
            <a:miter lim="800000"/>
            <a:headEnd/>
            <a:tailEnd/>
          </a:ln>
        </p:spPr>
        <p:txBody>
          <a:bodyPr wrap="square">
            <a:spAutoFit/>
          </a:bodyPr>
          <a:lstStyle/>
          <a:p>
            <a:r>
              <a:rPr lang="en-US" sz="1000" dirty="0">
                <a:solidFill>
                  <a:schemeClr val="bg2">
                    <a:lumMod val="50000"/>
                  </a:schemeClr>
                </a:solidFill>
                <a:latin typeface="Calibri" panose="020F0502020204030204" pitchFamily="34" charset="0"/>
              </a:rPr>
              <a:t>This hypothetical demonstration assumes an 6% annual effective rate of return with ongoing contributions into a tax-deferred retirement account, and 20 pay periods per year. The above demonstration does not take into account the effect of any state or federal taxes. The performance of the investment is hypothetical and in no way relates to the actual or expected performance of any investment. The results of an investment may differ substantially. Investing involves risk and there is no guarantee of investment results.</a:t>
            </a:r>
          </a:p>
        </p:txBody>
      </p:sp>
      <p:sp>
        <p:nvSpPr>
          <p:cNvPr id="12" name="Rectangle 11"/>
          <p:cNvSpPr/>
          <p:nvPr/>
        </p:nvSpPr>
        <p:spPr>
          <a:xfrm>
            <a:off x="4489104" y="5067730"/>
            <a:ext cx="1857434" cy="276999"/>
          </a:xfrm>
          <a:prstGeom prst="rect">
            <a:avLst/>
          </a:prstGeom>
        </p:spPr>
        <p:txBody>
          <a:bodyPr wrap="square">
            <a:spAutoFit/>
          </a:bodyPr>
          <a:lstStyle/>
          <a:p>
            <a:pPr algn="ctr"/>
            <a:r>
              <a:rPr lang="en-US" sz="1200" dirty="0">
                <a:solidFill>
                  <a:schemeClr val="tx2"/>
                </a:solidFill>
                <a:latin typeface="Calibri" panose="020F0502020204030204" pitchFamily="34" charset="0"/>
              </a:rPr>
              <a:t>Years to Retirement</a:t>
            </a:r>
          </a:p>
        </p:txBody>
      </p:sp>
      <p:sp>
        <p:nvSpPr>
          <p:cNvPr id="13" name="Rectangle 12"/>
          <p:cNvSpPr/>
          <p:nvPr/>
        </p:nvSpPr>
        <p:spPr>
          <a:xfrm>
            <a:off x="9671861" y="1857488"/>
            <a:ext cx="1554083" cy="461665"/>
          </a:xfrm>
          <a:prstGeom prst="rect">
            <a:avLst/>
          </a:prstGeom>
        </p:spPr>
        <p:txBody>
          <a:bodyPr wrap="square">
            <a:spAutoFit/>
          </a:bodyPr>
          <a:lstStyle/>
          <a:p>
            <a:pPr algn="ctr"/>
            <a:r>
              <a:rPr lang="en-US" sz="1200" dirty="0">
                <a:solidFill>
                  <a:schemeClr val="tx2"/>
                </a:solidFill>
                <a:latin typeface="Calibri" panose="020F0502020204030204" pitchFamily="34" charset="0"/>
              </a:rPr>
              <a:t>Contribution Per </a:t>
            </a:r>
            <a:br>
              <a:rPr lang="en-US" sz="1200" dirty="0">
                <a:solidFill>
                  <a:schemeClr val="tx2"/>
                </a:solidFill>
                <a:latin typeface="Calibri" panose="020F0502020204030204" pitchFamily="34" charset="0"/>
              </a:rPr>
            </a:br>
            <a:r>
              <a:rPr lang="en-US" sz="1200" dirty="0">
                <a:solidFill>
                  <a:schemeClr val="tx2"/>
                </a:solidFill>
                <a:latin typeface="Calibri" panose="020F0502020204030204" pitchFamily="34" charset="0"/>
              </a:rPr>
              <a:t>Pay Period</a:t>
            </a:r>
          </a:p>
        </p:txBody>
      </p:sp>
      <p:graphicFrame>
        <p:nvGraphicFramePr>
          <p:cNvPr id="14" name="Chart 13"/>
          <p:cNvGraphicFramePr/>
          <p:nvPr>
            <p:extLst>
              <p:ext uri="{D42A27DB-BD31-4B8C-83A1-F6EECF244321}">
                <p14:modId xmlns:p14="http://schemas.microsoft.com/office/powerpoint/2010/main" val="709885869"/>
              </p:ext>
            </p:extLst>
          </p:nvPr>
        </p:nvGraphicFramePr>
        <p:xfrm>
          <a:off x="512638" y="2125446"/>
          <a:ext cx="10399295" cy="29157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902174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basics of tax-deferred saving</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30</a:t>
            </a:fld>
            <a:endParaRPr lang="en-US" dirty="0"/>
          </a:p>
        </p:txBody>
      </p:sp>
      <p:sp>
        <p:nvSpPr>
          <p:cNvPr id="10" name="Content Placeholder 7">
            <a:extLst>
              <a:ext uri="{FF2B5EF4-FFF2-40B4-BE49-F238E27FC236}">
                <a16:creationId xmlns:a16="http://schemas.microsoft.com/office/drawing/2014/main" id="{5E50A44B-BA4B-0B10-A5E5-E6A58D8C2245}"/>
              </a:ext>
            </a:extLst>
          </p:cNvPr>
          <p:cNvSpPr>
            <a:spLocks noGrp="1"/>
          </p:cNvSpPr>
          <p:nvPr>
            <p:ph idx="1"/>
          </p:nvPr>
        </p:nvSpPr>
        <p:spPr>
          <a:xfrm>
            <a:off x="450364" y="1656463"/>
            <a:ext cx="2250108" cy="4441516"/>
          </a:xfrm>
        </p:spPr>
        <p:txBody>
          <a:bodyPr>
            <a:normAutofit/>
          </a:bodyPr>
          <a:lstStyle/>
          <a:p>
            <a:r>
              <a:rPr lang="en-US" sz="1600" b="0" dirty="0">
                <a:latin typeface="Calibri" panose="020F0502020204030204" pitchFamily="34" charset="0"/>
                <a:cs typeface="Calibri" panose="020F0502020204030204" pitchFamily="34" charset="0"/>
              </a:rPr>
              <a:t>Tax-deferred saving is available in a 403(b), 457 or IRA</a:t>
            </a:r>
          </a:p>
          <a:p>
            <a:r>
              <a:rPr lang="en-US" sz="1600" b="0" dirty="0">
                <a:latin typeface="Calibri" panose="020F0502020204030204" pitchFamily="34" charset="0"/>
                <a:cs typeface="Calibri" panose="020F0502020204030204" pitchFamily="34" charset="0"/>
              </a:rPr>
              <a:t>Save pretax now, pay taxes on withdrawal </a:t>
            </a:r>
            <a:br>
              <a:rPr lang="en-US" sz="1600" b="0" dirty="0">
                <a:latin typeface="Calibri" panose="020F0502020204030204" pitchFamily="34" charset="0"/>
                <a:cs typeface="Calibri" panose="020F0502020204030204" pitchFamily="34" charset="0"/>
              </a:rPr>
            </a:br>
            <a:r>
              <a:rPr lang="en-US" sz="1600" b="0" dirty="0">
                <a:latin typeface="Calibri" panose="020F0502020204030204" pitchFamily="34" charset="0"/>
                <a:cs typeface="Calibri" panose="020F0502020204030204" pitchFamily="34" charset="0"/>
              </a:rPr>
              <a:t>at retirement</a:t>
            </a:r>
          </a:p>
          <a:p>
            <a:r>
              <a:rPr lang="en-US" sz="1600" b="0" dirty="0">
                <a:latin typeface="Calibri" panose="020F0502020204030204" pitchFamily="34" charset="0"/>
                <a:cs typeface="Calibri" panose="020F0502020204030204" pitchFamily="34" charset="0"/>
              </a:rPr>
              <a:t>Depending on tax brackets, it might be like getting as much as </a:t>
            </a:r>
            <a:r>
              <a:rPr lang="en-US" sz="1600" b="1" dirty="0">
                <a:solidFill>
                  <a:schemeClr val="tx2"/>
                </a:solidFill>
                <a:latin typeface="Calibri" panose="020F0502020204030204" pitchFamily="34" charset="0"/>
              </a:rPr>
              <a:t>22% extra </a:t>
            </a:r>
            <a:r>
              <a:rPr lang="en-US" sz="1600" b="0" dirty="0">
                <a:latin typeface="Calibri" panose="020F0502020204030204" pitchFamily="34" charset="0"/>
                <a:cs typeface="Calibri" panose="020F0502020204030204" pitchFamily="34" charset="0"/>
              </a:rPr>
              <a:t>for every dollar you save!</a:t>
            </a:r>
          </a:p>
          <a:p>
            <a:pPr marL="0" indent="0">
              <a:buNone/>
            </a:pPr>
            <a:endParaRPr lang="en-US" sz="1600" b="0" dirty="0">
              <a:latin typeface="Calibri" panose="020F0502020204030204" pitchFamily="34" charset="0"/>
              <a:cs typeface="Calibri" panose="020F0502020204030204" pitchFamily="34" charset="0"/>
            </a:endParaRPr>
          </a:p>
        </p:txBody>
      </p:sp>
      <p:graphicFrame>
        <p:nvGraphicFramePr>
          <p:cNvPr id="11" name="Table 10">
            <a:extLst>
              <a:ext uri="{FF2B5EF4-FFF2-40B4-BE49-F238E27FC236}">
                <a16:creationId xmlns:a16="http://schemas.microsoft.com/office/drawing/2014/main" id="{D3A6C032-9929-AD89-EB3B-0128B1F3F70E}"/>
              </a:ext>
            </a:extLst>
          </p:cNvPr>
          <p:cNvGraphicFramePr>
            <a:graphicFrameLocks noGrp="1"/>
          </p:cNvGraphicFramePr>
          <p:nvPr>
            <p:extLst>
              <p:ext uri="{D42A27DB-BD31-4B8C-83A1-F6EECF244321}">
                <p14:modId xmlns:p14="http://schemas.microsoft.com/office/powerpoint/2010/main" val="1525676152"/>
              </p:ext>
            </p:extLst>
          </p:nvPr>
        </p:nvGraphicFramePr>
        <p:xfrm>
          <a:off x="3397775" y="1142592"/>
          <a:ext cx="8343860" cy="3935307"/>
        </p:xfrm>
        <a:graphic>
          <a:graphicData uri="http://schemas.openxmlformats.org/drawingml/2006/table">
            <a:tbl>
              <a:tblPr firstRow="1" bandRow="1">
                <a:tableStyleId>{5940675A-B579-460E-94D1-54222C63F5DA}</a:tableStyleId>
              </a:tblPr>
              <a:tblGrid>
                <a:gridCol w="1668772">
                  <a:extLst>
                    <a:ext uri="{9D8B030D-6E8A-4147-A177-3AD203B41FA5}">
                      <a16:colId xmlns:a16="http://schemas.microsoft.com/office/drawing/2014/main" val="2693103330"/>
                    </a:ext>
                  </a:extLst>
                </a:gridCol>
                <a:gridCol w="3337544">
                  <a:extLst>
                    <a:ext uri="{9D8B030D-6E8A-4147-A177-3AD203B41FA5}">
                      <a16:colId xmlns:a16="http://schemas.microsoft.com/office/drawing/2014/main" val="218840000"/>
                    </a:ext>
                  </a:extLst>
                </a:gridCol>
                <a:gridCol w="1841122">
                  <a:extLst>
                    <a:ext uri="{9D8B030D-6E8A-4147-A177-3AD203B41FA5}">
                      <a16:colId xmlns:a16="http://schemas.microsoft.com/office/drawing/2014/main" val="3915834901"/>
                    </a:ext>
                  </a:extLst>
                </a:gridCol>
                <a:gridCol w="1496422">
                  <a:extLst>
                    <a:ext uri="{9D8B030D-6E8A-4147-A177-3AD203B41FA5}">
                      <a16:colId xmlns:a16="http://schemas.microsoft.com/office/drawing/2014/main" val="2417344171"/>
                    </a:ext>
                  </a:extLst>
                </a:gridCol>
              </a:tblGrid>
              <a:tr h="370840">
                <a:tc gridSpan="2">
                  <a:txBody>
                    <a:bodyPr/>
                    <a:lstStyle/>
                    <a:p>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endParaRPr lang="en-US" dirty="0"/>
                    </a:p>
                  </a:txBody>
                  <a:tcPr/>
                </a:tc>
                <a:tc>
                  <a:txBody>
                    <a:bodyPr/>
                    <a:lstStyle/>
                    <a:p>
                      <a:r>
                        <a:rPr lang="en-US" b="1" dirty="0">
                          <a:solidFill>
                            <a:schemeClr val="bg1"/>
                          </a:solidFill>
                        </a:rPr>
                        <a:t>Total Contributions</a:t>
                      </a:r>
                    </a:p>
                  </a:txBody>
                  <a:tcP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1"/>
                    </a:solidFill>
                  </a:tcPr>
                </a:tc>
                <a:tc>
                  <a:txBody>
                    <a:bodyPr/>
                    <a:lstStyle/>
                    <a:p>
                      <a:r>
                        <a:rPr lang="en-US" b="1" dirty="0">
                          <a:solidFill>
                            <a:schemeClr val="bg1"/>
                          </a:solidFill>
                        </a:rPr>
                        <a:t>Potential Savings</a:t>
                      </a:r>
                      <a:r>
                        <a:rPr lang="en-US" b="1" baseline="30000" dirty="0">
                          <a:solidFill>
                            <a:schemeClr val="bg1"/>
                          </a:solidFill>
                        </a:rPr>
                        <a:t>**</a:t>
                      </a:r>
                    </a:p>
                  </a:txBody>
                  <a:tcP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6"/>
                    </a:solidFill>
                  </a:tcPr>
                </a:tc>
                <a:extLst>
                  <a:ext uri="{0D108BD9-81ED-4DB2-BD59-A6C34878D82A}">
                    <a16:rowId xmlns:a16="http://schemas.microsoft.com/office/drawing/2014/main" val="1125570431"/>
                  </a:ext>
                </a:extLst>
              </a:tr>
              <a:tr h="213360">
                <a:tc rowSpan="3">
                  <a:txBody>
                    <a:bodyPr/>
                    <a:lstStyle/>
                    <a:p>
                      <a:r>
                        <a:rPr lang="en-US" b="1" dirty="0">
                          <a:solidFill>
                            <a:schemeClr val="bg1"/>
                          </a:solidFill>
                        </a:rPr>
                        <a:t>403(b) or 457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r>
                        <a:rPr lang="en-US" sz="1600" dirty="0"/>
                        <a:t>Annual Limit</a:t>
                      </a:r>
                    </a:p>
                    <a:p>
                      <a:r>
                        <a:rPr lang="en-US" dirty="0"/>
                        <a:t>$23,500</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dirty="0"/>
                        <a:t>$23,500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$5,170</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4270636887"/>
                  </a:ext>
                </a:extLst>
              </a:tr>
              <a:tr h="650240">
                <a:tc vMerge="1">
                  <a:txBody>
                    <a:bodyPr/>
                    <a:lstStyle/>
                    <a:p>
                      <a:endParaRPr lang="en-US"/>
                    </a:p>
                  </a:txBody>
                  <a:tcPr/>
                </a:tc>
                <a:tc>
                  <a:txBody>
                    <a:bodyPr/>
                    <a:lstStyle/>
                    <a:p>
                      <a:r>
                        <a:rPr lang="en-US" sz="1200" dirty="0"/>
                        <a:t>Annual Catch-up: </a:t>
                      </a:r>
                      <a:r>
                        <a:rPr lang="en-US" sz="1200"/>
                        <a:t>Age 50-59 </a:t>
                      </a:r>
                      <a:r>
                        <a:rPr lang="en-US" sz="1200" dirty="0"/>
                        <a:t>or 64+</a:t>
                      </a:r>
                      <a:endParaRPr lang="en-US" sz="1200" baseline="30000" dirty="0"/>
                    </a:p>
                    <a:p>
                      <a:r>
                        <a:rPr lang="en-US" dirty="0"/>
                        <a:t>+ $7,500</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$31,000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$6,820</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96623052"/>
                  </a:ext>
                </a:extLst>
              </a:tr>
              <a:tr h="602827">
                <a:tc vMerge="1">
                  <a:txBody>
                    <a:bodyPr/>
                    <a:lstStyle/>
                    <a:p>
                      <a:endParaRPr lang="en-US"/>
                    </a:p>
                  </a:txBody>
                  <a:tcPr/>
                </a:tc>
                <a:tc>
                  <a:txBody>
                    <a:bodyPr/>
                    <a:lstStyle/>
                    <a:p>
                      <a:r>
                        <a:rPr lang="en-US" sz="1200" dirty="0"/>
                        <a:t>Annual Catch-up: Age 60-63*</a:t>
                      </a:r>
                    </a:p>
                    <a:p>
                      <a:r>
                        <a:rPr lang="en-US" dirty="0"/>
                        <a:t>+ $11,250</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dirty="0"/>
                        <a:t>$34,750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$7,645</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1901188758"/>
                  </a:ext>
                </a:extLst>
              </a:tr>
              <a:tr h="129311">
                <a:tc gridSpan="4">
                  <a:txBody>
                    <a:bodyPr/>
                    <a:lstStyle/>
                    <a:p>
                      <a:endParaRPr lang="en-US" sz="800" b="1" dirty="0">
                        <a:solidFill>
                          <a:schemeClr val="accent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tc>
                <a:tc hMerge="1">
                  <a:txBody>
                    <a:bodyPr/>
                    <a:lstStyle/>
                    <a:p>
                      <a:endParaRPr lang="en-US" dirty="0"/>
                    </a:p>
                  </a:txBody>
                  <a:tcPr/>
                </a:tc>
                <a:tc hMerge="1">
                  <a:txBody>
                    <a:bodyPr/>
                    <a:lstStyle/>
                    <a:p>
                      <a:endParaRPr lang="en-US" sz="800" b="1" dirty="0">
                        <a:solidFill>
                          <a:schemeClr val="accent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987980512"/>
                  </a:ext>
                </a:extLst>
              </a:tr>
              <a:tr h="370840">
                <a:tc rowSpan="2">
                  <a:txBody>
                    <a:bodyPr/>
                    <a:lstStyle/>
                    <a:p>
                      <a:r>
                        <a:rPr lang="en-US" b="1" dirty="0">
                          <a:solidFill>
                            <a:schemeClr val="accent1"/>
                          </a:solidFill>
                        </a:rPr>
                        <a:t>IRA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US" sz="1600" dirty="0"/>
                        <a:t>Annual Limit</a:t>
                      </a:r>
                    </a:p>
                    <a:p>
                      <a:r>
                        <a:rPr lang="en-US" dirty="0"/>
                        <a:t>$7,000</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dirty="0"/>
                        <a:t>$7,000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$1,540</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0571473"/>
                  </a:ext>
                </a:extLst>
              </a:tr>
              <a:tr h="370840">
                <a:tc vMerge="1">
                  <a:txBody>
                    <a:bodyPr/>
                    <a:lstStyle/>
                    <a:p>
                      <a:endParaRPr lang="en-US" dirty="0"/>
                    </a:p>
                  </a:txBody>
                  <a:tcPr/>
                </a:tc>
                <a:tc>
                  <a:txBody>
                    <a:bodyPr/>
                    <a:lstStyle/>
                    <a:p>
                      <a:r>
                        <a:rPr lang="en-US" sz="1600" dirty="0"/>
                        <a:t>Annual Catch-up: Age 50+</a:t>
                      </a:r>
                    </a:p>
                    <a:p>
                      <a:r>
                        <a:rPr lang="en-US" dirty="0"/>
                        <a:t>$1,000</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US" dirty="0"/>
                        <a:t>$8,000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a:t>$1,760</a:t>
                      </a:r>
                      <a:endParaRPr lang="en-US" b="1" dirty="0"/>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944715265"/>
                  </a:ext>
                </a:extLst>
              </a:tr>
            </a:tbl>
          </a:graphicData>
        </a:graphic>
      </p:graphicFrame>
      <p:sp>
        <p:nvSpPr>
          <p:cNvPr id="12" name="TextBox 11">
            <a:extLst>
              <a:ext uri="{FF2B5EF4-FFF2-40B4-BE49-F238E27FC236}">
                <a16:creationId xmlns:a16="http://schemas.microsoft.com/office/drawing/2014/main" id="{45C62C33-DF85-8B18-7A14-22AFC53387A4}"/>
              </a:ext>
            </a:extLst>
          </p:cNvPr>
          <p:cNvSpPr txBox="1"/>
          <p:nvPr/>
        </p:nvSpPr>
        <p:spPr>
          <a:xfrm>
            <a:off x="3397776" y="5149840"/>
            <a:ext cx="8343860" cy="707886"/>
          </a:xfrm>
          <a:prstGeom prst="rect">
            <a:avLst/>
          </a:prstGeom>
          <a:noFill/>
        </p:spPr>
        <p:txBody>
          <a:bodyPr wrap="square" rtlCol="0">
            <a:spAutoFit/>
          </a:bodyPr>
          <a:lstStyle/>
          <a:p>
            <a:r>
              <a:rPr lang="en-US" sz="1000" b="0" dirty="0">
                <a:solidFill>
                  <a:schemeClr val="bg2">
                    <a:lumMod val="50000"/>
                  </a:schemeClr>
                </a:solidFill>
                <a:latin typeface="Calibri" panose="020F0502020204030204" pitchFamily="34" charset="0"/>
                <a:cs typeface="Calibri" panose="020F0502020204030204" pitchFamily="34" charset="0"/>
              </a:rPr>
              <a:t>*Beginning Jan. 1, 2025, 403(b) plan contribution catch-up limits will increase to $10,000 or 150% of the regular catch-up limit (whichever is greater) for participants aged 60-63. </a:t>
            </a:r>
          </a:p>
          <a:p>
            <a:endParaRPr lang="en-US" sz="1000" dirty="0">
              <a:solidFill>
                <a:schemeClr val="bg2">
                  <a:lumMod val="50000"/>
                </a:schemeClr>
              </a:solidFill>
              <a:latin typeface="Calibri" panose="020F0502020204030204" pitchFamily="34" charset="0"/>
              <a:cs typeface="Calibri" panose="020F0502020204030204" pitchFamily="34"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lang="en-US" sz="1000" b="0" dirty="0">
                <a:solidFill>
                  <a:schemeClr val="bg2">
                    <a:lumMod val="50000"/>
                  </a:schemeClr>
                </a:solidFill>
                <a:latin typeface="Calibri" panose="020F0502020204030204" pitchFamily="34" charset="0"/>
                <a:cs typeface="Calibri" panose="020F0502020204030204" pitchFamily="34" charset="0"/>
              </a:rPr>
              <a:t>**</a:t>
            </a:r>
            <a:r>
              <a:rPr kumimoji="0" lang="en-US" sz="1000" b="0" i="0" u="none" strike="noStrike" kern="1200" cap="none" spc="0" normalizeH="0" baseline="0" noProof="0" dirty="0">
                <a:ln>
                  <a:noFill/>
                </a:ln>
                <a:solidFill>
                  <a:schemeClr val="bg2">
                    <a:lumMod val="50000"/>
                  </a:schemeClr>
                </a:solidFill>
                <a:effectLst/>
                <a:uLnTx/>
                <a:uFillTx/>
                <a:latin typeface="Calibri" panose="020F0502020204030204" pitchFamily="34" charset="0"/>
                <a:ea typeface="+mn-ea"/>
                <a:cs typeface="+mn-cs"/>
              </a:rPr>
              <a:t>Based on IRS 2025 Contribution Limits for Retirement Plans. Assumes a federal tax rate of 22%</a:t>
            </a:r>
          </a:p>
        </p:txBody>
      </p:sp>
    </p:spTree>
    <p:extLst>
      <p:ext uri="{BB962C8B-B14F-4D97-AF65-F5344CB8AC3E}">
        <p14:creationId xmlns:p14="http://schemas.microsoft.com/office/powerpoint/2010/main" val="445305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a:t>How to Take Action</a:t>
            </a:r>
          </a:p>
        </p:txBody>
      </p:sp>
      <p:sp>
        <p:nvSpPr>
          <p:cNvPr id="5" name="Footer Placeholder 4"/>
          <p:cNvSpPr>
            <a:spLocks noGrp="1"/>
          </p:cNvSpPr>
          <p:nvPr>
            <p:ph type="ftr" sz="quarter" idx="3"/>
          </p:nvPr>
        </p:nvSpPr>
        <p:spPr/>
        <p:txBody>
          <a:bodyPr/>
          <a:lstStyle/>
          <a:p>
            <a:r>
              <a:rPr lang="en-US" dirty="0"/>
              <a:t>38-10780-23</a:t>
            </a:r>
          </a:p>
        </p:txBody>
      </p:sp>
      <p:sp>
        <p:nvSpPr>
          <p:cNvPr id="6" name="Date Placeholder 5"/>
          <p:cNvSpPr>
            <a:spLocks noGrp="1"/>
          </p:cNvSpPr>
          <p:nvPr>
            <p:ph type="dt" sz="half" idx="2"/>
          </p:nvPr>
        </p:nvSpPr>
        <p:spPr/>
        <p:txBody>
          <a:bodyPr/>
          <a:lstStyle/>
          <a:p>
            <a:r>
              <a:rPr lang="en-US"/>
              <a:t>2024/11/08</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31</a:t>
            </a:fld>
            <a:endParaRPr lang="en-US" dirty="0"/>
          </a:p>
        </p:txBody>
      </p:sp>
    </p:spTree>
    <p:extLst>
      <p:ext uri="{BB962C8B-B14F-4D97-AF65-F5344CB8AC3E}">
        <p14:creationId xmlns:p14="http://schemas.microsoft.com/office/powerpoint/2010/main" val="12739667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F5346F-5FDE-E142-8177-16261F81E8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0" y="9501"/>
            <a:ext cx="6079114" cy="6839001"/>
          </a:xfrm>
          <a:prstGeom prst="rect">
            <a:avLst/>
          </a:prstGeom>
        </p:spPr>
      </p:pic>
      <p:sp>
        <p:nvSpPr>
          <p:cNvPr id="14" name="Parallelogram 13">
            <a:extLst>
              <a:ext uri="{FF2B5EF4-FFF2-40B4-BE49-F238E27FC236}">
                <a16:creationId xmlns:a16="http://schemas.microsoft.com/office/drawing/2014/main" id="{19E8B18E-2494-0542-9A27-8C387C138625}"/>
              </a:ext>
            </a:extLst>
          </p:cNvPr>
          <p:cNvSpPr/>
          <p:nvPr/>
        </p:nvSpPr>
        <p:spPr>
          <a:xfrm>
            <a:off x="4580356" y="9499"/>
            <a:ext cx="2102973" cy="6839003"/>
          </a:xfrm>
          <a:prstGeom prst="parallelogram">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One: Early Career</a:t>
            </a:r>
            <a:br>
              <a:rPr lang="en-US" sz="2792" dirty="0">
                <a:latin typeface="Calibri" panose="020F0502020204030204" pitchFamily="34" charset="0"/>
                <a:cs typeface="Calibri" panose="020F0502020204030204" pitchFamily="34" charset="0"/>
              </a:rPr>
            </a:br>
            <a:r>
              <a:rPr lang="en-US" sz="1795" dirty="0">
                <a:latin typeface="Calibri" panose="020F0502020204030204" pitchFamily="34" charset="0"/>
                <a:cs typeface="Calibri" panose="020F0502020204030204" pitchFamily="34" charset="0"/>
              </a:rPr>
              <a:t>(working &lt; 10 years)</a:t>
            </a:r>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38-10780-23</a:t>
            </a:r>
            <a:endParaRPr lang="en-US" dirty="0"/>
          </a:p>
        </p:txBody>
      </p:sp>
      <p:sp>
        <p:nvSpPr>
          <p:cNvPr id="13" name="Date Placeholder 12"/>
          <p:cNvSpPr>
            <a:spLocks noGrp="1"/>
          </p:cNvSpPr>
          <p:nvPr>
            <p:ph type="dt" sz="half" idx="2"/>
          </p:nvPr>
        </p:nvSpPr>
        <p:spPr/>
        <p:txBody>
          <a:bodyPr/>
          <a:lstStyle/>
          <a:p>
            <a:pPr algn="ctr"/>
            <a:r>
              <a:rPr lang="en-US"/>
              <a:t>2024/11/08</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32</a:t>
            </a:fld>
            <a:endParaRPr lang="en-US" dirty="0"/>
          </a:p>
        </p:txBody>
      </p:sp>
      <p:pic>
        <p:nvPicPr>
          <p:cNvPr id="12" name="Picture 11">
            <a:extLst>
              <a:ext uri="{FF2B5EF4-FFF2-40B4-BE49-F238E27FC236}">
                <a16:creationId xmlns:a16="http://schemas.microsoft.com/office/drawing/2014/main" id="{F6934163-484C-7B40-A310-8F3A8158B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74611" y="4648436"/>
            <a:ext cx="2115025" cy="1431125"/>
          </a:xfrm>
          <a:prstGeom prst="rect">
            <a:avLst/>
          </a:prstGeom>
        </p:spPr>
      </p:pic>
      <p:sp>
        <p:nvSpPr>
          <p:cNvPr id="16" name="Parallelogram 15">
            <a:extLst>
              <a:ext uri="{FF2B5EF4-FFF2-40B4-BE49-F238E27FC236}">
                <a16:creationId xmlns:a16="http://schemas.microsoft.com/office/drawing/2014/main" id="{79E67C1A-AE50-6B4E-A5FE-F61D64046823}"/>
              </a:ext>
            </a:extLst>
          </p:cNvPr>
          <p:cNvSpPr/>
          <p:nvPr/>
        </p:nvSpPr>
        <p:spPr>
          <a:xfrm>
            <a:off x="4431604" y="9499"/>
            <a:ext cx="2102973" cy="683900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7" name="Content Placeholder 6"/>
          <p:cNvSpPr>
            <a:spLocks noGrp="1"/>
          </p:cNvSpPr>
          <p:nvPr>
            <p:ph idx="1"/>
          </p:nvPr>
        </p:nvSpPr>
        <p:spPr>
          <a:xfrm>
            <a:off x="466002" y="1521047"/>
            <a:ext cx="5254574" cy="4429213"/>
          </a:xfrm>
        </p:spPr>
        <p:txBody>
          <a:bodyPr>
            <a:normAutofit/>
          </a:bodyPr>
          <a:lstStyle/>
          <a:p>
            <a:pPr marL="0" indent="0">
              <a:buNone/>
            </a:pPr>
            <a:r>
              <a:rPr lang="en-US" sz="2127" b="1" dirty="0">
                <a:solidFill>
                  <a:srgbClr val="BED85F"/>
                </a:solidFill>
                <a:latin typeface="Calibri" panose="020F0502020204030204" pitchFamily="34" charset="0"/>
              </a:rPr>
              <a:t>Time is your greatest asset as you start </a:t>
            </a:r>
            <a:br>
              <a:rPr lang="en-US" sz="2127" b="1" dirty="0">
                <a:solidFill>
                  <a:srgbClr val="BED85F"/>
                </a:solidFill>
                <a:latin typeface="Calibri" panose="020F0502020204030204" pitchFamily="34" charset="0"/>
              </a:rPr>
            </a:br>
            <a:r>
              <a:rPr lang="en-US" sz="2127" b="1" dirty="0">
                <a:solidFill>
                  <a:srgbClr val="BED85F"/>
                </a:solidFill>
                <a:latin typeface="Calibri" panose="020F0502020204030204" pitchFamily="34" charset="0"/>
              </a:rPr>
              <a:t>your journey.</a:t>
            </a:r>
          </a:p>
          <a:p>
            <a:r>
              <a:rPr lang="en-US" sz="2127" dirty="0">
                <a:latin typeface="Calibri" panose="020F0502020204030204" pitchFamily="34" charset="0"/>
              </a:rPr>
              <a:t>Put retirement savings first; contribute money </a:t>
            </a:r>
            <a:r>
              <a:rPr lang="en-US" sz="2127" b="1" dirty="0">
                <a:latin typeface="Calibri" panose="020F0502020204030204" pitchFamily="34" charset="0"/>
              </a:rPr>
              <a:t>each and every</a:t>
            </a:r>
            <a:r>
              <a:rPr lang="en-US" sz="2127" dirty="0">
                <a:latin typeface="Calibri" panose="020F0502020204030204" pitchFamily="34" charset="0"/>
              </a:rPr>
              <a:t> pay period</a:t>
            </a:r>
          </a:p>
          <a:p>
            <a:r>
              <a:rPr lang="en-US" sz="2127" dirty="0">
                <a:latin typeface="Calibri" panose="020F0502020204030204" pitchFamily="34" charset="0"/>
              </a:rPr>
              <a:t>Homes, cars. and even college tuition can all be financed with loans – retirement can’t</a:t>
            </a:r>
          </a:p>
          <a:p>
            <a:r>
              <a:rPr lang="en-US" sz="2127" dirty="0">
                <a:latin typeface="Calibri" panose="020F0502020204030204" pitchFamily="34" charset="0"/>
              </a:rPr>
              <a:t>Payroll deferrals make it easy</a:t>
            </a:r>
          </a:p>
          <a:p>
            <a:pPr marL="455920" lvl="2" indent="-300907" defTabSz="455920">
              <a:lnSpc>
                <a:spcPct val="100000"/>
              </a:lnSpc>
              <a:spcBef>
                <a:spcPts val="598"/>
              </a:spcBef>
            </a:pPr>
            <a:r>
              <a:rPr lang="en-US" sz="2127" dirty="0">
                <a:latin typeface="Calibri" panose="020F0502020204030204" pitchFamily="34" charset="0"/>
              </a:rPr>
              <a:t>Automatically deducted from </a:t>
            </a:r>
            <a:br>
              <a:rPr lang="en-US" sz="2127" dirty="0">
                <a:latin typeface="Calibri" panose="020F0502020204030204" pitchFamily="34" charset="0"/>
              </a:rPr>
            </a:br>
            <a:r>
              <a:rPr lang="en-US" sz="2127" dirty="0">
                <a:latin typeface="Calibri" panose="020F0502020204030204" pitchFamily="34" charset="0"/>
              </a:rPr>
              <a:t>your paycheck</a:t>
            </a:r>
          </a:p>
          <a:p>
            <a:pPr marL="455920" lvl="2" indent="-300907" defTabSz="455920">
              <a:lnSpc>
                <a:spcPct val="100000"/>
              </a:lnSpc>
              <a:spcBef>
                <a:spcPts val="598"/>
              </a:spcBef>
            </a:pPr>
            <a:r>
              <a:rPr lang="en-US" sz="2127" dirty="0">
                <a:latin typeface="Calibri" panose="020F0502020204030204" pitchFamily="34" charset="0"/>
              </a:rPr>
              <a:t>Can easily adjust contribution amount </a:t>
            </a:r>
            <a:br>
              <a:rPr lang="en-US" sz="2127" dirty="0">
                <a:latin typeface="Calibri" panose="020F0502020204030204" pitchFamily="34" charset="0"/>
              </a:rPr>
            </a:br>
            <a:r>
              <a:rPr lang="en-US" sz="2127" dirty="0">
                <a:latin typeface="Calibri" panose="020F0502020204030204" pitchFamily="34" charset="0"/>
              </a:rPr>
              <a:t>at any time</a:t>
            </a:r>
          </a:p>
          <a:p>
            <a:endParaRPr lang="en-US" dirty="0"/>
          </a:p>
          <a:p>
            <a:endParaRPr lang="en-US" dirty="0"/>
          </a:p>
        </p:txBody>
      </p:sp>
    </p:spTree>
    <p:extLst>
      <p:ext uri="{BB962C8B-B14F-4D97-AF65-F5344CB8AC3E}">
        <p14:creationId xmlns:p14="http://schemas.microsoft.com/office/powerpoint/2010/main" val="241923134"/>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DDED1B5-3311-F147-B904-FE3C0C352F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096000" y="9501"/>
            <a:ext cx="6079114" cy="6839001"/>
          </a:xfrm>
          <a:prstGeom prst="rect">
            <a:avLst/>
          </a:prstGeom>
        </p:spPr>
      </p:pic>
      <p:sp>
        <p:nvSpPr>
          <p:cNvPr id="14" name="Parallelogram 13">
            <a:extLst>
              <a:ext uri="{FF2B5EF4-FFF2-40B4-BE49-F238E27FC236}">
                <a16:creationId xmlns:a16="http://schemas.microsoft.com/office/drawing/2014/main" id="{9B8E8255-C446-7844-827C-DE25F093236D}"/>
              </a:ext>
            </a:extLst>
          </p:cNvPr>
          <p:cNvSpPr/>
          <p:nvPr/>
        </p:nvSpPr>
        <p:spPr>
          <a:xfrm>
            <a:off x="4580356" y="9499"/>
            <a:ext cx="2102973" cy="6839003"/>
          </a:xfrm>
          <a:prstGeom prst="parallelogram">
            <a:avLst/>
          </a:prstGeom>
          <a:solidFill>
            <a:srgbClr val="FFAE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15" name="Parallelogram 14">
            <a:extLst>
              <a:ext uri="{FF2B5EF4-FFF2-40B4-BE49-F238E27FC236}">
                <a16:creationId xmlns:a16="http://schemas.microsoft.com/office/drawing/2014/main" id="{FEA7894C-699C-F443-A09D-D5794525A1BC}"/>
              </a:ext>
            </a:extLst>
          </p:cNvPr>
          <p:cNvSpPr/>
          <p:nvPr/>
        </p:nvSpPr>
        <p:spPr>
          <a:xfrm>
            <a:off x="4431604" y="9499"/>
            <a:ext cx="2102973" cy="683900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Two: Mid Career</a:t>
            </a:r>
            <a:br>
              <a:rPr lang="en-US" dirty="0">
                <a:latin typeface="Calibri" panose="020F0502020204030204" pitchFamily="34" charset="0"/>
                <a:cs typeface="Calibri" panose="020F0502020204030204" pitchFamily="34" charset="0"/>
              </a:rPr>
            </a:br>
            <a:r>
              <a:rPr lang="en-US" sz="1795" dirty="0">
                <a:latin typeface="Calibri" panose="020F0502020204030204" pitchFamily="34" charset="0"/>
                <a:cs typeface="Calibri" panose="020F0502020204030204" pitchFamily="34" charset="0"/>
              </a:rPr>
              <a:t>(working 10-25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466002" y="1521047"/>
            <a:ext cx="5481246" cy="4429213"/>
          </a:xfrm>
        </p:spPr>
        <p:txBody>
          <a:bodyPr>
            <a:normAutofit/>
          </a:bodyPr>
          <a:lstStyle/>
          <a:p>
            <a:pPr marL="0" indent="0">
              <a:buNone/>
            </a:pPr>
            <a:r>
              <a:rPr lang="en-US" sz="2127" b="1" dirty="0">
                <a:solidFill>
                  <a:srgbClr val="FFAE28"/>
                </a:solidFill>
                <a:latin typeface="Calibri" panose="020F0502020204030204" pitchFamily="34" charset="0"/>
              </a:rPr>
              <a:t>A brisk walk into the accumulation and </a:t>
            </a:r>
            <a:br>
              <a:rPr lang="en-US" sz="2127" b="1" dirty="0">
                <a:solidFill>
                  <a:srgbClr val="FFAE28"/>
                </a:solidFill>
                <a:latin typeface="Calibri" panose="020F0502020204030204" pitchFamily="34" charset="0"/>
              </a:rPr>
            </a:br>
            <a:r>
              <a:rPr lang="en-US" sz="2127" b="1" dirty="0">
                <a:solidFill>
                  <a:srgbClr val="FFAE28"/>
                </a:solidFill>
                <a:latin typeface="Calibri" panose="020F0502020204030204" pitchFamily="34" charset="0"/>
              </a:rPr>
              <a:t>preparation stage.</a:t>
            </a:r>
          </a:p>
          <a:p>
            <a:r>
              <a:rPr lang="en-US" sz="2127" dirty="0">
                <a:latin typeface="Calibri" panose="020F0502020204030204" pitchFamily="34" charset="0"/>
              </a:rPr>
              <a:t>Review your savings plan. Has it kept up with:</a:t>
            </a:r>
          </a:p>
          <a:p>
            <a:pPr marL="501512" lvl="1" indent="-273552" defTabSz="455920">
              <a:lnSpc>
                <a:spcPct val="100000"/>
              </a:lnSpc>
              <a:spcBef>
                <a:spcPts val="598"/>
              </a:spcBef>
            </a:pPr>
            <a:r>
              <a:rPr lang="en-US" sz="2127" dirty="0">
                <a:latin typeface="Calibri" panose="020F0502020204030204" pitchFamily="34" charset="0"/>
                <a:cs typeface="Calibri" panose="020F0502020204030204" pitchFamily="34" charset="0"/>
              </a:rPr>
              <a:t>Job changes</a:t>
            </a:r>
          </a:p>
          <a:p>
            <a:pPr marL="501512" lvl="1" indent="-273552" defTabSz="455920">
              <a:lnSpc>
                <a:spcPct val="100000"/>
              </a:lnSpc>
              <a:spcBef>
                <a:spcPts val="598"/>
              </a:spcBef>
            </a:pPr>
            <a:r>
              <a:rPr lang="en-US" sz="2127" dirty="0">
                <a:latin typeface="Calibri" panose="020F0502020204030204" pitchFamily="34" charset="0"/>
                <a:cs typeface="Calibri" panose="020F0502020204030204" pitchFamily="34" charset="0"/>
              </a:rPr>
              <a:t>Annual raises</a:t>
            </a:r>
          </a:p>
          <a:p>
            <a:pPr marL="501512" lvl="1" indent="-273552" defTabSz="455920">
              <a:lnSpc>
                <a:spcPct val="100000"/>
              </a:lnSpc>
              <a:spcBef>
                <a:spcPts val="598"/>
              </a:spcBef>
            </a:pPr>
            <a:r>
              <a:rPr lang="en-US" sz="2127" dirty="0">
                <a:latin typeface="Calibri" panose="020F0502020204030204" pitchFamily="34" charset="0"/>
                <a:cs typeface="Calibri" panose="020F0502020204030204" pitchFamily="34" charset="0"/>
              </a:rPr>
              <a:t>Salary schedule changes</a:t>
            </a:r>
          </a:p>
          <a:p>
            <a:r>
              <a:rPr lang="en-US" sz="2127" dirty="0">
                <a:latin typeface="Calibri" panose="020F0502020204030204" pitchFamily="34" charset="0"/>
              </a:rPr>
              <a:t>Review your pension benefit</a:t>
            </a:r>
          </a:p>
          <a:p>
            <a:r>
              <a:rPr lang="en-US" sz="2127" dirty="0">
                <a:latin typeface="Calibri" panose="020F0502020204030204" pitchFamily="34" charset="0"/>
              </a:rPr>
              <a:t>Determine a strategy to take </a:t>
            </a:r>
            <a:br>
              <a:rPr lang="en-US" sz="2127" dirty="0">
                <a:latin typeface="Calibri" panose="020F0502020204030204" pitchFamily="34" charset="0"/>
              </a:rPr>
            </a:br>
            <a:r>
              <a:rPr lang="en-US" sz="2127" dirty="0">
                <a:latin typeface="Calibri" panose="020F0502020204030204" pitchFamily="34" charset="0"/>
              </a:rPr>
              <a:t>retirement income</a:t>
            </a:r>
          </a:p>
          <a:p>
            <a:r>
              <a:rPr lang="en-US" sz="2127" dirty="0">
                <a:latin typeface="Calibri" panose="020F0502020204030204" pitchFamily="34" charset="0"/>
              </a:rPr>
              <a:t>Adjust your portfolio risk, if necessary</a:t>
            </a:r>
          </a:p>
          <a:p>
            <a:endParaRPr lang="en-US"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38-10780-23</a:t>
            </a:r>
            <a:endParaRPr lang="en-US" dirty="0"/>
          </a:p>
        </p:txBody>
      </p:sp>
      <p:sp>
        <p:nvSpPr>
          <p:cNvPr id="13" name="Date Placeholder 12"/>
          <p:cNvSpPr>
            <a:spLocks noGrp="1"/>
          </p:cNvSpPr>
          <p:nvPr>
            <p:ph type="dt" sz="half" idx="2"/>
          </p:nvPr>
        </p:nvSpPr>
        <p:spPr/>
        <p:txBody>
          <a:bodyPr/>
          <a:lstStyle/>
          <a:p>
            <a:pPr algn="ctr"/>
            <a:r>
              <a:rPr lang="en-US"/>
              <a:t>2024/11/08</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33</a:t>
            </a:fld>
            <a:endParaRPr lang="en-US" dirty="0"/>
          </a:p>
        </p:txBody>
      </p:sp>
      <p:pic>
        <p:nvPicPr>
          <p:cNvPr id="16" name="Picture 15">
            <a:extLst>
              <a:ext uri="{FF2B5EF4-FFF2-40B4-BE49-F238E27FC236}">
                <a16:creationId xmlns:a16="http://schemas.microsoft.com/office/drawing/2014/main" id="{246852B2-12C9-3747-9D58-44CAD50A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6501142" y="1059235"/>
            <a:ext cx="2064366" cy="1431125"/>
          </a:xfrm>
          <a:prstGeom prst="rect">
            <a:avLst/>
          </a:prstGeom>
        </p:spPr>
      </p:pic>
    </p:spTree>
    <p:extLst>
      <p:ext uri="{BB962C8B-B14F-4D97-AF65-F5344CB8AC3E}">
        <p14:creationId xmlns:p14="http://schemas.microsoft.com/office/powerpoint/2010/main" val="649999472"/>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D1750C-AC44-514A-858C-2D27636B3A1A}"/>
              </a:ext>
            </a:extLst>
          </p:cNvPr>
          <p:cNvPicPr>
            <a:picLocks noChangeAspect="1"/>
          </p:cNvPicPr>
          <p:nvPr/>
        </p:nvPicPr>
        <p:blipFill>
          <a:blip r:embed="rId3">
            <a:extLst>
              <a:ext uri="{28A0092B-C50C-407E-A947-70E740481C1C}">
                <a14:useLocalDpi xmlns:a14="http://schemas.microsoft.com/office/drawing/2010/main"/>
              </a:ext>
            </a:extLst>
          </a:blip>
          <a:stretch/>
        </p:blipFill>
        <p:spPr>
          <a:xfrm>
            <a:off x="5754049" y="1449435"/>
            <a:ext cx="5965130" cy="4260807"/>
          </a:xfrm>
          <a:prstGeom prst="rect">
            <a:avLst/>
          </a:prstGeom>
          <a:noFill/>
        </p:spPr>
      </p:pic>
      <p:sp>
        <p:nvSpPr>
          <p:cNvPr id="8" name="Content Placeholder 7"/>
          <p:cNvSpPr>
            <a:spLocks noGrp="1"/>
          </p:cNvSpPr>
          <p:nvPr>
            <p:ph idx="1"/>
          </p:nvPr>
        </p:nvSpPr>
        <p:spPr>
          <a:xfrm>
            <a:off x="472822" y="1599339"/>
            <a:ext cx="5623179" cy="4341341"/>
          </a:xfrm>
        </p:spPr>
        <p:txBody>
          <a:bodyPr>
            <a:normAutofit/>
          </a:bodyPr>
          <a:lstStyle/>
          <a:p>
            <a:r>
              <a:rPr lang="en-US" b="0" dirty="0"/>
              <a:t>Those with more time before retirement, </a:t>
            </a:r>
            <a:br>
              <a:rPr lang="en-US" b="0" dirty="0"/>
            </a:br>
            <a:r>
              <a:rPr lang="en-US" b="0" dirty="0"/>
              <a:t>or more appetite for risk, may choose </a:t>
            </a:r>
            <a:br>
              <a:rPr lang="en-US" b="0" dirty="0"/>
            </a:br>
            <a:r>
              <a:rPr lang="en-US" b="0" dirty="0"/>
              <a:t>investments with higher returns</a:t>
            </a:r>
          </a:p>
          <a:p>
            <a:r>
              <a:rPr lang="en-US" b="0" dirty="0"/>
              <a:t>As you approach retirement, more </a:t>
            </a:r>
            <a:br>
              <a:rPr lang="en-US" b="0" dirty="0"/>
            </a:br>
            <a:r>
              <a:rPr lang="en-US" b="0" dirty="0"/>
              <a:t>conservative investments may help </a:t>
            </a:r>
            <a:br>
              <a:rPr lang="en-US" b="0" dirty="0"/>
            </a:br>
            <a:r>
              <a:rPr lang="en-US" b="0" dirty="0"/>
              <a:t>you mitigate loss</a:t>
            </a:r>
          </a:p>
          <a:p>
            <a:r>
              <a:rPr lang="en-US" b="0" dirty="0"/>
              <a:t>Remember that your account does not </a:t>
            </a:r>
            <a:br>
              <a:rPr lang="en-US" b="0" dirty="0"/>
            </a:br>
            <a:r>
              <a:rPr lang="en-US" b="0" dirty="0"/>
              <a:t>automatically update for you!</a:t>
            </a:r>
          </a:p>
        </p:txBody>
      </p:sp>
      <p:sp>
        <p:nvSpPr>
          <p:cNvPr id="2" name="Title 1"/>
          <p:cNvSpPr>
            <a:spLocks noGrp="1"/>
          </p:cNvSpPr>
          <p:nvPr>
            <p:ph type="title"/>
          </p:nvPr>
        </p:nvSpPr>
        <p:spPr>
          <a:xfrm>
            <a:off x="466000" y="465433"/>
            <a:ext cx="5626589" cy="923843"/>
          </a:xfrm>
        </p:spPr>
        <p:txBody>
          <a:bodyPr anchor="b">
            <a:normAutofit/>
          </a:bodyPr>
          <a:lstStyle/>
          <a:p>
            <a:r>
              <a:rPr lang="en-US" dirty="0"/>
              <a:t>Balancing Risk</a:t>
            </a:r>
          </a:p>
        </p:txBody>
      </p:sp>
      <p:sp>
        <p:nvSpPr>
          <p:cNvPr id="17" name="Text Placeholder 4">
            <a:extLst>
              <a:ext uri="{FF2B5EF4-FFF2-40B4-BE49-F238E27FC236}">
                <a16:creationId xmlns:a16="http://schemas.microsoft.com/office/drawing/2014/main" id="{2E85ED0B-B095-417A-97D0-553E33AC07A5}"/>
              </a:ext>
            </a:extLst>
          </p:cNvPr>
          <p:cNvSpPr>
            <a:spLocks noGrp="1"/>
          </p:cNvSpPr>
          <p:nvPr>
            <p:ph type="body" sz="quarter" idx="12"/>
          </p:nvPr>
        </p:nvSpPr>
        <p:spPr>
          <a:xfrm>
            <a:off x="6209983" y="6079564"/>
            <a:ext cx="5509198" cy="300340"/>
          </a:xfrm>
        </p:spPr>
        <p:txBody>
          <a:bodyPr/>
          <a:lstStyle/>
          <a:p>
            <a:endParaRPr lang="en-US" dirty="0"/>
          </a:p>
        </p:txBody>
      </p:sp>
      <p:sp>
        <p:nvSpPr>
          <p:cNvPr id="4" name="Footer Placeholder 3"/>
          <p:cNvSpPr>
            <a:spLocks noGrp="1"/>
          </p:cNvSpPr>
          <p:nvPr>
            <p:ph type="ftr" sz="quarter" idx="3"/>
          </p:nvPr>
        </p:nvSpPr>
        <p:spPr>
          <a:xfrm>
            <a:off x="2562516" y="6150745"/>
            <a:ext cx="2051701" cy="229158"/>
          </a:xfrm>
        </p:spPr>
        <p:txBody>
          <a:bodyPr anchor="b">
            <a:normAutofit/>
          </a:bodyPr>
          <a:lstStyle/>
          <a:p>
            <a:pPr>
              <a:spcAft>
                <a:spcPts val="598"/>
              </a:spcAft>
            </a:pPr>
            <a:r>
              <a:rPr lang="en-US"/>
              <a:t>38-10780-23</a:t>
            </a:r>
            <a:endParaRPr lang="en-US" dirty="0"/>
          </a:p>
        </p:txBody>
      </p:sp>
      <p:sp>
        <p:nvSpPr>
          <p:cNvPr id="5" name="Date Placeholder 4"/>
          <p:cNvSpPr>
            <a:spLocks noGrp="1"/>
          </p:cNvSpPr>
          <p:nvPr>
            <p:ph type="dt" sz="half" idx="2"/>
          </p:nvPr>
        </p:nvSpPr>
        <p:spPr>
          <a:xfrm>
            <a:off x="4728200" y="6150745"/>
            <a:ext cx="746480" cy="229158"/>
          </a:xfrm>
        </p:spPr>
        <p:txBody>
          <a:bodyPr anchor="b">
            <a:normAutofit/>
          </a:bodyPr>
          <a:lstStyle/>
          <a:p>
            <a:pPr>
              <a:spcAft>
                <a:spcPts val="598"/>
              </a:spcAft>
            </a:pPr>
            <a:r>
              <a:rPr lang="en-US"/>
              <a:t>2024/11/08</a:t>
            </a:r>
            <a:endParaRPr lang="en-US" dirty="0"/>
          </a:p>
        </p:txBody>
      </p:sp>
      <p:sp>
        <p:nvSpPr>
          <p:cNvPr id="6" name="Slide Number Placeholder 5"/>
          <p:cNvSpPr>
            <a:spLocks noGrp="1"/>
          </p:cNvSpPr>
          <p:nvPr>
            <p:ph type="sldNum" sz="quarter" idx="4"/>
          </p:nvPr>
        </p:nvSpPr>
        <p:spPr>
          <a:xfrm>
            <a:off x="5588662" y="6150747"/>
            <a:ext cx="507339" cy="229157"/>
          </a:xfrm>
        </p:spPr>
        <p:txBody>
          <a:bodyPr anchor="b">
            <a:normAutofit/>
          </a:bodyPr>
          <a:lstStyle/>
          <a:p>
            <a:pPr>
              <a:spcAft>
                <a:spcPts val="598"/>
              </a:spcAft>
            </a:pPr>
            <a:fld id="{DFF2723C-031C-433E-81DC-635AF124FD5B}" type="slidenum">
              <a:rPr lang="en-US" smtClean="0"/>
              <a:pPr>
                <a:spcAft>
                  <a:spcPts val="598"/>
                </a:spcAft>
              </a:pPr>
              <a:t>34</a:t>
            </a:fld>
            <a:endParaRPr lang="en-US" dirty="0"/>
          </a:p>
        </p:txBody>
      </p:sp>
    </p:spTree>
    <p:extLst>
      <p:ext uri="{BB962C8B-B14F-4D97-AF65-F5344CB8AC3E}">
        <p14:creationId xmlns:p14="http://schemas.microsoft.com/office/powerpoint/2010/main" val="1344366859"/>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E2D4CE-E923-0346-99E3-08D10C4B65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0" y="9501"/>
            <a:ext cx="6079114" cy="6839001"/>
          </a:xfrm>
          <a:prstGeom prst="rect">
            <a:avLst/>
          </a:prstGeom>
        </p:spPr>
      </p:pic>
      <p:sp>
        <p:nvSpPr>
          <p:cNvPr id="10" name="Parallelogram 9">
            <a:extLst>
              <a:ext uri="{FF2B5EF4-FFF2-40B4-BE49-F238E27FC236}">
                <a16:creationId xmlns:a16="http://schemas.microsoft.com/office/drawing/2014/main" id="{FAA6B8FB-33B8-4641-9159-90B51EA94F63}"/>
              </a:ext>
            </a:extLst>
          </p:cNvPr>
          <p:cNvSpPr/>
          <p:nvPr/>
        </p:nvSpPr>
        <p:spPr>
          <a:xfrm>
            <a:off x="4580356" y="9499"/>
            <a:ext cx="2102973" cy="6839003"/>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11" name="Parallelogram 10">
            <a:extLst>
              <a:ext uri="{FF2B5EF4-FFF2-40B4-BE49-F238E27FC236}">
                <a16:creationId xmlns:a16="http://schemas.microsoft.com/office/drawing/2014/main" id="{8CA021E8-9B14-1D45-8391-AF1D816C210B}"/>
              </a:ext>
            </a:extLst>
          </p:cNvPr>
          <p:cNvSpPr/>
          <p:nvPr/>
        </p:nvSpPr>
        <p:spPr>
          <a:xfrm>
            <a:off x="4431604" y="9499"/>
            <a:ext cx="2102973" cy="6839003"/>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6" name="Title 5"/>
          <p:cNvSpPr>
            <a:spLocks noGrp="1"/>
          </p:cNvSpPr>
          <p:nvPr>
            <p:ph type="title"/>
          </p:nvPr>
        </p:nvSpPr>
        <p:spPr/>
        <p:txBody>
          <a:bodyPr/>
          <a:lstStyle/>
          <a:p>
            <a:r>
              <a:rPr lang="en-US" dirty="0">
                <a:latin typeface="Calibri" panose="020F0502020204030204" pitchFamily="34" charset="0"/>
                <a:cs typeface="Calibri" panose="020F0502020204030204" pitchFamily="34" charset="0"/>
              </a:rPr>
              <a:t>Trail Three: Late Career</a:t>
            </a:r>
            <a:br>
              <a:rPr lang="en-US" dirty="0">
                <a:latin typeface="Calibri" panose="020F0502020204030204" pitchFamily="34" charset="0"/>
                <a:cs typeface="Calibri" panose="020F0502020204030204" pitchFamily="34" charset="0"/>
              </a:rPr>
            </a:br>
            <a:r>
              <a:rPr lang="en-US" sz="1795" dirty="0">
                <a:latin typeface="Calibri" panose="020F0502020204030204" pitchFamily="34" charset="0"/>
                <a:cs typeface="Calibri" panose="020F0502020204030204" pitchFamily="34" charset="0"/>
              </a:rPr>
              <a:t>(last 10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466002" y="1521047"/>
            <a:ext cx="5265725" cy="4429213"/>
          </a:xfrm>
        </p:spPr>
        <p:txBody>
          <a:bodyPr>
            <a:normAutofit/>
          </a:bodyPr>
          <a:lstStyle/>
          <a:p>
            <a:pPr marL="0" indent="0">
              <a:lnSpc>
                <a:spcPct val="100000"/>
              </a:lnSpc>
              <a:buNone/>
            </a:pPr>
            <a:r>
              <a:rPr lang="en-US" sz="2127" b="1" dirty="0">
                <a:solidFill>
                  <a:schemeClr val="tx2"/>
                </a:solidFill>
                <a:latin typeface="Calibri" panose="020F0502020204030204" pitchFamily="34" charset="0"/>
              </a:rPr>
              <a:t>Reaching the summit – be ready </a:t>
            </a:r>
            <a:br>
              <a:rPr lang="en-US" sz="2127" b="1" dirty="0">
                <a:solidFill>
                  <a:schemeClr val="tx2"/>
                </a:solidFill>
                <a:latin typeface="Calibri" panose="020F0502020204030204" pitchFamily="34" charset="0"/>
              </a:rPr>
            </a:br>
            <a:r>
              <a:rPr lang="en-US" sz="2127" b="1" dirty="0">
                <a:solidFill>
                  <a:schemeClr val="tx2"/>
                </a:solidFill>
                <a:latin typeface="Calibri" panose="020F0502020204030204" pitchFamily="34" charset="0"/>
              </a:rPr>
              <a:t>for distributions.</a:t>
            </a:r>
          </a:p>
          <a:p>
            <a:pPr>
              <a:lnSpc>
                <a:spcPct val="100000"/>
              </a:lnSpc>
            </a:pPr>
            <a:r>
              <a:rPr lang="en-US" sz="2127" dirty="0">
                <a:latin typeface="Calibri" panose="020F0502020204030204" pitchFamily="34" charset="0"/>
              </a:rPr>
              <a:t>Review your savings plan, pension benefit and retirement income strategy</a:t>
            </a:r>
          </a:p>
          <a:p>
            <a:pPr>
              <a:lnSpc>
                <a:spcPct val="100000"/>
              </a:lnSpc>
            </a:pPr>
            <a:r>
              <a:rPr lang="en-US" sz="2127" dirty="0">
                <a:latin typeface="Calibri" panose="020F0502020204030204" pitchFamily="34" charset="0"/>
              </a:rPr>
              <a:t>Adjust your portfolio risk, if necessary</a:t>
            </a:r>
          </a:p>
          <a:p>
            <a:pPr>
              <a:lnSpc>
                <a:spcPct val="100000"/>
              </a:lnSpc>
            </a:pPr>
            <a:r>
              <a:rPr lang="en-US" sz="2127" dirty="0">
                <a:latin typeface="Calibri" panose="020F0502020204030204" pitchFamily="34" charset="0"/>
              </a:rPr>
              <a:t>Consider an estimated retirement date</a:t>
            </a:r>
          </a:p>
          <a:p>
            <a:pPr>
              <a:lnSpc>
                <a:spcPct val="100000"/>
              </a:lnSpc>
            </a:pPr>
            <a:r>
              <a:rPr lang="en-US" sz="2127" dirty="0">
                <a:latin typeface="Calibri" panose="020F0502020204030204" pitchFamily="34" charset="0"/>
              </a:rPr>
              <a:t>Factor in the economic outlook</a:t>
            </a:r>
          </a:p>
          <a:p>
            <a:pPr>
              <a:lnSpc>
                <a:spcPct val="100000"/>
              </a:lnSpc>
            </a:pPr>
            <a:r>
              <a:rPr lang="en-US" sz="2127" dirty="0">
                <a:latin typeface="Calibri" panose="020F0502020204030204" pitchFamily="34" charset="0"/>
              </a:rPr>
              <a:t>Ensure post-retirement budget is </a:t>
            </a:r>
            <a:br>
              <a:rPr lang="en-US" sz="2127" dirty="0">
                <a:latin typeface="Calibri" panose="020F0502020204030204" pitchFamily="34" charset="0"/>
              </a:rPr>
            </a:br>
            <a:r>
              <a:rPr lang="en-US" sz="2127" dirty="0">
                <a:latin typeface="Calibri" panose="020F0502020204030204" pitchFamily="34" charset="0"/>
              </a:rPr>
              <a:t>still appropriate</a:t>
            </a:r>
          </a:p>
          <a:p>
            <a:endParaRPr lang="en-US" sz="1795"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38-10780-23</a:t>
            </a:r>
            <a:endParaRPr lang="en-US" dirty="0"/>
          </a:p>
        </p:txBody>
      </p:sp>
      <p:sp>
        <p:nvSpPr>
          <p:cNvPr id="13" name="Date Placeholder 12"/>
          <p:cNvSpPr>
            <a:spLocks noGrp="1"/>
          </p:cNvSpPr>
          <p:nvPr>
            <p:ph type="dt" sz="half" idx="2"/>
          </p:nvPr>
        </p:nvSpPr>
        <p:spPr/>
        <p:txBody>
          <a:bodyPr/>
          <a:lstStyle/>
          <a:p>
            <a:pPr algn="ctr"/>
            <a:r>
              <a:rPr lang="en-US"/>
              <a:t>2024/11/08</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35</a:t>
            </a:fld>
            <a:endParaRPr lang="en-US" dirty="0"/>
          </a:p>
        </p:txBody>
      </p:sp>
      <p:pic>
        <p:nvPicPr>
          <p:cNvPr id="12" name="Picture 11">
            <a:extLst>
              <a:ext uri="{FF2B5EF4-FFF2-40B4-BE49-F238E27FC236}">
                <a16:creationId xmlns:a16="http://schemas.microsoft.com/office/drawing/2014/main" id="{2C32AF59-A90B-FE40-B5BA-123E301D9D0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6537682" y="3168886"/>
            <a:ext cx="2115025" cy="1414188"/>
          </a:xfrm>
          <a:prstGeom prst="rect">
            <a:avLst/>
          </a:prstGeom>
        </p:spPr>
      </p:pic>
    </p:spTree>
    <p:extLst>
      <p:ext uri="{BB962C8B-B14F-4D97-AF65-F5344CB8AC3E}">
        <p14:creationId xmlns:p14="http://schemas.microsoft.com/office/powerpoint/2010/main" val="1568186776"/>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When do I need to decide to take benefits?</a:t>
            </a:r>
          </a:p>
        </p:txBody>
      </p:sp>
      <p:sp>
        <p:nvSpPr>
          <p:cNvPr id="4" name="Text Placeholder 3"/>
          <p:cNvSpPr>
            <a:spLocks noGrp="1"/>
          </p:cNvSpPr>
          <p:nvPr>
            <p:ph type="body" sz="quarter" idx="12"/>
          </p:nvPr>
        </p:nvSpPr>
        <p:spPr/>
        <p:txBody>
          <a:bodyPr/>
          <a:lstStyle/>
          <a:p>
            <a:endParaRPr lang="en-US" dirty="0"/>
          </a:p>
        </p:txBody>
      </p:sp>
      <p:sp>
        <p:nvSpPr>
          <p:cNvPr id="9" name="Footer Placeholder 8">
            <a:extLst>
              <a:ext uri="{FF2B5EF4-FFF2-40B4-BE49-F238E27FC236}">
                <a16:creationId xmlns:a16="http://schemas.microsoft.com/office/drawing/2014/main" id="{A9840A80-37C8-5C47-81AC-47896828F0DD}"/>
              </a:ext>
            </a:extLst>
          </p:cNvPr>
          <p:cNvSpPr>
            <a:spLocks noGrp="1"/>
          </p:cNvSpPr>
          <p:nvPr>
            <p:ph type="ftr" sz="quarter" idx="3"/>
          </p:nvPr>
        </p:nvSpPr>
        <p:spPr/>
        <p:txBody>
          <a:bodyPr/>
          <a:lstStyle/>
          <a:p>
            <a:r>
              <a:rPr lang="en-US">
                <a:solidFill>
                  <a:schemeClr val="bg2">
                    <a:lumMod val="50000"/>
                  </a:schemeClr>
                </a:solidFill>
              </a:rPr>
              <a:t>38-10780-23</a:t>
            </a:r>
            <a:endParaRPr lang="en-US" dirty="0">
              <a:solidFill>
                <a:schemeClr val="bg2">
                  <a:lumMod val="50000"/>
                </a:schemeClr>
              </a:solidFill>
            </a:endParaRPr>
          </a:p>
        </p:txBody>
      </p:sp>
      <p:sp>
        <p:nvSpPr>
          <p:cNvPr id="8" name="Date Placeholder 7">
            <a:extLst>
              <a:ext uri="{FF2B5EF4-FFF2-40B4-BE49-F238E27FC236}">
                <a16:creationId xmlns:a16="http://schemas.microsoft.com/office/drawing/2014/main" id="{152D8466-72F2-FA4F-8115-035FB753B727}"/>
              </a:ext>
            </a:extLst>
          </p:cNvPr>
          <p:cNvSpPr>
            <a:spLocks noGrp="1"/>
          </p:cNvSpPr>
          <p:nvPr>
            <p:ph type="dt" sz="half" idx="2"/>
          </p:nvPr>
        </p:nvSpPr>
        <p:spPr/>
        <p:txBody>
          <a:bodyPr/>
          <a:lstStyle/>
          <a:p>
            <a:pPr algn="ctr"/>
            <a:r>
              <a:rPr lang="en-US">
                <a:solidFill>
                  <a:schemeClr val="bg2">
                    <a:lumMod val="50000"/>
                  </a:schemeClr>
                </a:solidFill>
              </a:rPr>
              <a:t>2024/11/08</a:t>
            </a:r>
            <a:endParaRPr lang="en-US" dirty="0">
              <a:solidFill>
                <a:schemeClr val="bg2">
                  <a:lumMod val="50000"/>
                </a:schemeClr>
              </a:solidFill>
            </a:endParaRPr>
          </a:p>
        </p:txBody>
      </p:sp>
      <p:sp>
        <p:nvSpPr>
          <p:cNvPr id="10" name="Slide Number Placeholder 9">
            <a:extLst>
              <a:ext uri="{FF2B5EF4-FFF2-40B4-BE49-F238E27FC236}">
                <a16:creationId xmlns:a16="http://schemas.microsoft.com/office/drawing/2014/main" id="{25B6127E-9D28-DC41-B149-99EEFBB0AF73}"/>
              </a:ext>
            </a:extLst>
          </p:cNvPr>
          <p:cNvSpPr>
            <a:spLocks noGrp="1"/>
          </p:cNvSpPr>
          <p:nvPr>
            <p:ph type="sldNum" sz="quarter" idx="4"/>
          </p:nvPr>
        </p:nvSpPr>
        <p:spPr/>
        <p:txBody>
          <a:bodyPr/>
          <a:lstStyle/>
          <a:p>
            <a:fld id="{1C0B272F-4456-0844-949C-3E7D42274ABC}" type="slidenum">
              <a:rPr lang="en-US" smtClean="0">
                <a:solidFill>
                  <a:schemeClr val="bg2">
                    <a:lumMod val="50000"/>
                  </a:schemeClr>
                </a:solidFill>
              </a:rPr>
              <a:pPr/>
              <a:t>36</a:t>
            </a:fld>
            <a:endParaRPr lang="en-US" dirty="0">
              <a:solidFill>
                <a:schemeClr val="bg2">
                  <a:lumMod val="50000"/>
                </a:schemeClr>
              </a:solidFill>
            </a:endParaRPr>
          </a:p>
        </p:txBody>
      </p:sp>
      <p:cxnSp>
        <p:nvCxnSpPr>
          <p:cNvPr id="21" name="Straight Connector 20">
            <a:extLst>
              <a:ext uri="{FF2B5EF4-FFF2-40B4-BE49-F238E27FC236}">
                <a16:creationId xmlns:a16="http://schemas.microsoft.com/office/drawing/2014/main" id="{45C3889A-262E-8A4D-AF5A-7CE7295AC01C}"/>
              </a:ext>
            </a:extLst>
          </p:cNvPr>
          <p:cNvCxnSpPr>
            <a:cxnSpLocks/>
          </p:cNvCxnSpPr>
          <p:nvPr/>
        </p:nvCxnSpPr>
        <p:spPr>
          <a:xfrm flipH="1">
            <a:off x="491288" y="3424107"/>
            <a:ext cx="11372514" cy="0"/>
          </a:xfrm>
          <a:prstGeom prst="line">
            <a:avLst/>
          </a:prstGeom>
          <a:ln w="44450" cap="rnd">
            <a:solidFill>
              <a:schemeClr val="accent3"/>
            </a:solidFill>
            <a:headEnd type="triangle"/>
            <a:tailEnd type="oval"/>
          </a:ln>
        </p:spPr>
        <p:style>
          <a:lnRef idx="1">
            <a:schemeClr val="accent1"/>
          </a:lnRef>
          <a:fillRef idx="0">
            <a:schemeClr val="accent1"/>
          </a:fillRef>
          <a:effectRef idx="0">
            <a:schemeClr val="accent1"/>
          </a:effectRef>
          <a:fontRef idx="minor">
            <a:schemeClr val="tx1"/>
          </a:fontRef>
        </p:style>
      </p:cxnSp>
      <p:sp>
        <p:nvSpPr>
          <p:cNvPr id="26" name="Freeform 25">
            <a:extLst>
              <a:ext uri="{FF2B5EF4-FFF2-40B4-BE49-F238E27FC236}">
                <a16:creationId xmlns:a16="http://schemas.microsoft.com/office/drawing/2014/main" id="{182CB996-6C85-7F4C-A1C5-37AA6B5DEA9E}"/>
              </a:ext>
            </a:extLst>
          </p:cNvPr>
          <p:cNvSpPr/>
          <p:nvPr/>
        </p:nvSpPr>
        <p:spPr>
          <a:xfrm>
            <a:off x="4503634" y="3902167"/>
            <a:ext cx="1635372" cy="1168764"/>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7877" tIns="297877" rIns="297877" bIns="297877" numCol="1" spcCol="1270" anchor="b" anchorCtr="0">
            <a:noAutofit/>
          </a:bodyPr>
          <a:lstStyle/>
          <a:p>
            <a:pPr algn="ctr" defTabSz="1861673">
              <a:lnSpc>
                <a:spcPct val="90000"/>
              </a:lnSpc>
              <a:spcBef>
                <a:spcPct val="0"/>
              </a:spcBef>
              <a:spcAft>
                <a:spcPct val="35000"/>
              </a:spcAft>
              <a:defRPr/>
            </a:pPr>
            <a:endParaRPr lang="en-US" sz="4188" dirty="0">
              <a:solidFill>
                <a:srgbClr val="477388">
                  <a:hueOff val="0"/>
                  <a:satOff val="0"/>
                  <a:lumOff val="0"/>
                  <a:alphaOff val="0"/>
                </a:srgbClr>
              </a:solidFill>
              <a:latin typeface="Calibri" panose="020F0502020204030204"/>
            </a:endParaRPr>
          </a:p>
        </p:txBody>
      </p:sp>
      <p:sp>
        <p:nvSpPr>
          <p:cNvPr id="27" name="Freeform 26">
            <a:extLst>
              <a:ext uri="{FF2B5EF4-FFF2-40B4-BE49-F238E27FC236}">
                <a16:creationId xmlns:a16="http://schemas.microsoft.com/office/drawing/2014/main" id="{7637D185-5CC4-C346-BCF6-3D42A740D3C9}"/>
              </a:ext>
            </a:extLst>
          </p:cNvPr>
          <p:cNvSpPr/>
          <p:nvPr/>
        </p:nvSpPr>
        <p:spPr>
          <a:xfrm>
            <a:off x="7937916" y="3902167"/>
            <a:ext cx="1635372" cy="1168764"/>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7877" tIns="297877" rIns="297877" bIns="297877" numCol="1" spcCol="1270" anchor="b" anchorCtr="0">
            <a:noAutofit/>
          </a:bodyPr>
          <a:lstStyle/>
          <a:p>
            <a:pPr algn="ctr" defTabSz="1861673">
              <a:lnSpc>
                <a:spcPct val="90000"/>
              </a:lnSpc>
              <a:spcBef>
                <a:spcPct val="0"/>
              </a:spcBef>
              <a:spcAft>
                <a:spcPct val="35000"/>
              </a:spcAft>
              <a:defRPr/>
            </a:pPr>
            <a:endParaRPr lang="en-US" sz="4188" dirty="0">
              <a:solidFill>
                <a:srgbClr val="477388">
                  <a:hueOff val="0"/>
                  <a:satOff val="0"/>
                  <a:lumOff val="0"/>
                  <a:alphaOff val="0"/>
                </a:srgbClr>
              </a:solidFill>
              <a:latin typeface="Calibri" panose="020F0502020204030204"/>
            </a:endParaRPr>
          </a:p>
        </p:txBody>
      </p:sp>
      <p:cxnSp>
        <p:nvCxnSpPr>
          <p:cNvPr id="28" name="Straight Connector 27">
            <a:extLst>
              <a:ext uri="{FF2B5EF4-FFF2-40B4-BE49-F238E27FC236}">
                <a16:creationId xmlns:a16="http://schemas.microsoft.com/office/drawing/2014/main" id="{8652E341-6E12-4D42-8128-5A242EC2B709}"/>
              </a:ext>
            </a:extLst>
          </p:cNvPr>
          <p:cNvCxnSpPr>
            <a:cxnSpLocks/>
          </p:cNvCxnSpPr>
          <p:nvPr/>
        </p:nvCxnSpPr>
        <p:spPr>
          <a:xfrm>
            <a:off x="6057116" y="4936929"/>
            <a:ext cx="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2A769A6F-3BFB-134A-AA53-E242EEFE5AA5}"/>
              </a:ext>
            </a:extLst>
          </p:cNvPr>
          <p:cNvSpPr/>
          <p:nvPr/>
        </p:nvSpPr>
        <p:spPr>
          <a:xfrm>
            <a:off x="2357217" y="2967323"/>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31" name="TextBox 30">
            <a:extLst>
              <a:ext uri="{FF2B5EF4-FFF2-40B4-BE49-F238E27FC236}">
                <a16:creationId xmlns:a16="http://schemas.microsoft.com/office/drawing/2014/main" id="{B06401B1-B81F-2247-ACC8-6185BB1070C1}"/>
              </a:ext>
            </a:extLst>
          </p:cNvPr>
          <p:cNvSpPr txBox="1"/>
          <p:nvPr/>
        </p:nvSpPr>
        <p:spPr>
          <a:xfrm>
            <a:off x="2277482" y="3266220"/>
            <a:ext cx="1139727" cy="399212"/>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59½ </a:t>
            </a:r>
          </a:p>
        </p:txBody>
      </p:sp>
      <p:sp>
        <p:nvSpPr>
          <p:cNvPr id="33" name="Oval 32">
            <a:extLst>
              <a:ext uri="{FF2B5EF4-FFF2-40B4-BE49-F238E27FC236}">
                <a16:creationId xmlns:a16="http://schemas.microsoft.com/office/drawing/2014/main" id="{8CFA330F-B3F3-764A-BCDC-0BD1062C7101}"/>
              </a:ext>
            </a:extLst>
          </p:cNvPr>
          <p:cNvSpPr/>
          <p:nvPr/>
        </p:nvSpPr>
        <p:spPr>
          <a:xfrm>
            <a:off x="4070370" y="2967323"/>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34" name="TextBox 33">
            <a:extLst>
              <a:ext uri="{FF2B5EF4-FFF2-40B4-BE49-F238E27FC236}">
                <a16:creationId xmlns:a16="http://schemas.microsoft.com/office/drawing/2014/main" id="{3C35C737-EB98-0E4B-BEFD-C07C7A18A9DF}"/>
              </a:ext>
            </a:extLst>
          </p:cNvPr>
          <p:cNvSpPr txBox="1"/>
          <p:nvPr/>
        </p:nvSpPr>
        <p:spPr>
          <a:xfrm>
            <a:off x="4209515" y="3277455"/>
            <a:ext cx="701965" cy="706091"/>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62</a:t>
            </a:r>
          </a:p>
          <a:p>
            <a:pPr algn="ctr"/>
            <a:r>
              <a:rPr lang="en-US" sz="1994" b="1" dirty="0">
                <a:solidFill>
                  <a:schemeClr val="tx2"/>
                </a:solidFill>
                <a:latin typeface="Calibri" panose="020F0502020204030204" pitchFamily="34" charset="0"/>
                <a:cs typeface="Calibri" panose="020F0502020204030204" pitchFamily="34" charset="0"/>
              </a:rPr>
              <a:t> </a:t>
            </a:r>
          </a:p>
        </p:txBody>
      </p:sp>
      <p:sp>
        <p:nvSpPr>
          <p:cNvPr id="35" name="Oval 34">
            <a:extLst>
              <a:ext uri="{FF2B5EF4-FFF2-40B4-BE49-F238E27FC236}">
                <a16:creationId xmlns:a16="http://schemas.microsoft.com/office/drawing/2014/main" id="{4C36713F-B420-6247-89C4-06C46C6A6AB7}"/>
              </a:ext>
            </a:extLst>
          </p:cNvPr>
          <p:cNvSpPr/>
          <p:nvPr/>
        </p:nvSpPr>
        <p:spPr>
          <a:xfrm>
            <a:off x="5734900" y="2955791"/>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37" name="TextBox 36">
            <a:extLst>
              <a:ext uri="{FF2B5EF4-FFF2-40B4-BE49-F238E27FC236}">
                <a16:creationId xmlns:a16="http://schemas.microsoft.com/office/drawing/2014/main" id="{BDB0B734-3583-A34A-B303-2007D40D6E49}"/>
              </a:ext>
            </a:extLst>
          </p:cNvPr>
          <p:cNvSpPr txBox="1"/>
          <p:nvPr/>
        </p:nvSpPr>
        <p:spPr>
          <a:xfrm>
            <a:off x="5874046" y="3265922"/>
            <a:ext cx="701965" cy="399212"/>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65</a:t>
            </a:r>
          </a:p>
        </p:txBody>
      </p:sp>
      <p:sp>
        <p:nvSpPr>
          <p:cNvPr id="39" name="Oval 38">
            <a:extLst>
              <a:ext uri="{FF2B5EF4-FFF2-40B4-BE49-F238E27FC236}">
                <a16:creationId xmlns:a16="http://schemas.microsoft.com/office/drawing/2014/main" id="{919EB511-FADA-E749-BBD8-9927434484DA}"/>
              </a:ext>
            </a:extLst>
          </p:cNvPr>
          <p:cNvSpPr/>
          <p:nvPr/>
        </p:nvSpPr>
        <p:spPr>
          <a:xfrm>
            <a:off x="7262100" y="2954039"/>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41" name="TextBox 40">
            <a:extLst>
              <a:ext uri="{FF2B5EF4-FFF2-40B4-BE49-F238E27FC236}">
                <a16:creationId xmlns:a16="http://schemas.microsoft.com/office/drawing/2014/main" id="{9BB65A1B-F74C-2448-BA91-669207734739}"/>
              </a:ext>
            </a:extLst>
          </p:cNvPr>
          <p:cNvSpPr txBox="1"/>
          <p:nvPr/>
        </p:nvSpPr>
        <p:spPr>
          <a:xfrm>
            <a:off x="7279015" y="3257951"/>
            <a:ext cx="940277" cy="399212"/>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67</a:t>
            </a:r>
          </a:p>
        </p:txBody>
      </p:sp>
      <p:sp>
        <p:nvSpPr>
          <p:cNvPr id="42" name="Oval 41">
            <a:extLst>
              <a:ext uri="{FF2B5EF4-FFF2-40B4-BE49-F238E27FC236}">
                <a16:creationId xmlns:a16="http://schemas.microsoft.com/office/drawing/2014/main" id="{2572FDC0-9211-AC4F-B18A-1A93E06E4B69}"/>
              </a:ext>
            </a:extLst>
          </p:cNvPr>
          <p:cNvSpPr/>
          <p:nvPr/>
        </p:nvSpPr>
        <p:spPr>
          <a:xfrm>
            <a:off x="8896512" y="2967323"/>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43" name="TextBox 42">
            <a:extLst>
              <a:ext uri="{FF2B5EF4-FFF2-40B4-BE49-F238E27FC236}">
                <a16:creationId xmlns:a16="http://schemas.microsoft.com/office/drawing/2014/main" id="{50A7DBB2-F429-D44A-A5A2-530FEEC88EC3}"/>
              </a:ext>
            </a:extLst>
          </p:cNvPr>
          <p:cNvSpPr txBox="1"/>
          <p:nvPr/>
        </p:nvSpPr>
        <p:spPr>
          <a:xfrm>
            <a:off x="9035658" y="3277454"/>
            <a:ext cx="701965" cy="399212"/>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70</a:t>
            </a:r>
          </a:p>
        </p:txBody>
      </p:sp>
      <p:sp>
        <p:nvSpPr>
          <p:cNvPr id="44" name="Oval 43">
            <a:extLst>
              <a:ext uri="{FF2B5EF4-FFF2-40B4-BE49-F238E27FC236}">
                <a16:creationId xmlns:a16="http://schemas.microsoft.com/office/drawing/2014/main" id="{CA6F6812-CD51-AF40-A9D9-F1B739B636EA}"/>
              </a:ext>
            </a:extLst>
          </p:cNvPr>
          <p:cNvSpPr/>
          <p:nvPr/>
        </p:nvSpPr>
        <p:spPr>
          <a:xfrm>
            <a:off x="10435386" y="2954039"/>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45" name="TextBox 44">
            <a:extLst>
              <a:ext uri="{FF2B5EF4-FFF2-40B4-BE49-F238E27FC236}">
                <a16:creationId xmlns:a16="http://schemas.microsoft.com/office/drawing/2014/main" id="{FDE68D75-B9AF-9249-8E5B-C960F23CD64D}"/>
              </a:ext>
            </a:extLst>
          </p:cNvPr>
          <p:cNvSpPr txBox="1"/>
          <p:nvPr/>
        </p:nvSpPr>
        <p:spPr>
          <a:xfrm>
            <a:off x="10574532" y="3264170"/>
            <a:ext cx="701965" cy="399212"/>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73</a:t>
            </a:r>
          </a:p>
        </p:txBody>
      </p:sp>
      <p:pic>
        <p:nvPicPr>
          <p:cNvPr id="46" name="Picture 45">
            <a:extLst>
              <a:ext uri="{FF2B5EF4-FFF2-40B4-BE49-F238E27FC236}">
                <a16:creationId xmlns:a16="http://schemas.microsoft.com/office/drawing/2014/main" id="{427CF57E-19C0-DD49-B8E0-7456AF8E32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690345" y="1515444"/>
            <a:ext cx="431056" cy="484938"/>
          </a:xfrm>
          <a:prstGeom prst="rect">
            <a:avLst/>
          </a:prstGeom>
        </p:spPr>
      </p:pic>
      <p:pic>
        <p:nvPicPr>
          <p:cNvPr id="47" name="Picture 46">
            <a:extLst>
              <a:ext uri="{FF2B5EF4-FFF2-40B4-BE49-F238E27FC236}">
                <a16:creationId xmlns:a16="http://schemas.microsoft.com/office/drawing/2014/main" id="{4B52BA68-8118-D542-AAC1-5F4B4332A93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953200" y="1640652"/>
            <a:ext cx="543657" cy="565403"/>
          </a:xfrm>
          <a:prstGeom prst="rect">
            <a:avLst/>
          </a:prstGeom>
        </p:spPr>
      </p:pic>
      <p:sp>
        <p:nvSpPr>
          <p:cNvPr id="48" name="TextBox 47">
            <a:extLst>
              <a:ext uri="{FF2B5EF4-FFF2-40B4-BE49-F238E27FC236}">
                <a16:creationId xmlns:a16="http://schemas.microsoft.com/office/drawing/2014/main" id="{BECCEBB6-756A-194E-9A60-B1E9968B99AC}"/>
              </a:ext>
            </a:extLst>
          </p:cNvPr>
          <p:cNvSpPr txBox="1"/>
          <p:nvPr/>
        </p:nvSpPr>
        <p:spPr>
          <a:xfrm>
            <a:off x="1517227" y="2024948"/>
            <a:ext cx="2660236" cy="691151"/>
          </a:xfrm>
          <a:prstGeom prst="rect">
            <a:avLst/>
          </a:prstGeom>
          <a:noFill/>
        </p:spPr>
        <p:txBody>
          <a:bodyPr wrap="square" rtlCol="0">
            <a:spAutoFit/>
          </a:bodyPr>
          <a:lstStyle/>
          <a:p>
            <a:pPr algn="ctr">
              <a:spcAft>
                <a:spcPts val="598"/>
              </a:spcAft>
            </a:pPr>
            <a:r>
              <a:rPr lang="en-US" sz="1197" b="1" dirty="0">
                <a:solidFill>
                  <a:schemeClr val="tx2"/>
                </a:solidFill>
                <a:latin typeface="Calibri" panose="020F0502020204030204" pitchFamily="34" charset="0"/>
                <a:cs typeface="Calibri" panose="020F0502020204030204" pitchFamily="34" charset="0"/>
              </a:rPr>
              <a:t>IRAs and Other Distributions</a:t>
            </a:r>
            <a:endParaRPr lang="en-US" sz="1197" dirty="0">
              <a:solidFill>
                <a:schemeClr val="tx2"/>
              </a:solidFill>
              <a:latin typeface="Calibri" panose="020F0502020204030204" pitchFamily="34" charset="0"/>
              <a:cs typeface="Calibri" panose="020F0502020204030204" pitchFamily="34" charset="0"/>
            </a:endParaRPr>
          </a:p>
          <a:p>
            <a:pPr algn="ctr">
              <a:spcAft>
                <a:spcPts val="598"/>
              </a:spcAft>
            </a:pPr>
            <a:r>
              <a:rPr lang="en-US" sz="1097" dirty="0">
                <a:solidFill>
                  <a:schemeClr val="accent3"/>
                </a:solidFill>
                <a:latin typeface="Calibri" panose="020F0502020204030204" pitchFamily="34" charset="0"/>
                <a:cs typeface="Calibri" panose="020F0502020204030204" pitchFamily="34" charset="0"/>
              </a:rPr>
              <a:t>Standard age for penalty-free withdrawals from Traditional IRA or other accounts</a:t>
            </a:r>
            <a:endParaRPr lang="en-US" sz="598" dirty="0">
              <a:solidFill>
                <a:schemeClr val="accent3"/>
              </a:solidFill>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CBE1562C-6BE0-8A44-90DD-8AFEBE5784BF}"/>
              </a:ext>
            </a:extLst>
          </p:cNvPr>
          <p:cNvSpPr txBox="1"/>
          <p:nvPr/>
        </p:nvSpPr>
        <p:spPr>
          <a:xfrm>
            <a:off x="3148343" y="4730609"/>
            <a:ext cx="2851076" cy="721929"/>
          </a:xfrm>
          <a:prstGeom prst="rect">
            <a:avLst/>
          </a:prstGeom>
          <a:noFill/>
        </p:spPr>
        <p:txBody>
          <a:bodyPr wrap="square" rtlCol="0">
            <a:spAutoFit/>
          </a:bodyPr>
          <a:lstStyle/>
          <a:p>
            <a:pPr algn="ctr">
              <a:spcBef>
                <a:spcPts val="598"/>
              </a:spcBef>
            </a:pPr>
            <a:r>
              <a:rPr lang="en-US" sz="1197" b="1" dirty="0">
                <a:solidFill>
                  <a:schemeClr val="tx2"/>
                </a:solidFill>
                <a:latin typeface="Calibri" panose="020F0502020204030204" pitchFamily="34" charset="0"/>
                <a:cs typeface="Calibri" panose="020F0502020204030204" pitchFamily="34" charset="0"/>
              </a:rPr>
              <a:t>Social Security</a:t>
            </a: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May qualify for early benefits</a:t>
            </a:r>
            <a:r>
              <a:rPr lang="en-US" sz="1197" dirty="0">
                <a:solidFill>
                  <a:schemeClr val="accent3"/>
                </a:solidFill>
                <a:latin typeface="Calibri" panose="020F0502020204030204" pitchFamily="34" charset="0"/>
              </a:rPr>
              <a:t>; benefit may be reduced by up to 30% </a:t>
            </a:r>
            <a:endParaRPr lang="en-US" sz="1197" dirty="0">
              <a:solidFill>
                <a:schemeClr val="accent3"/>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FCEC53C4-6A9B-D448-9022-21D3415C53DC}"/>
              </a:ext>
            </a:extLst>
          </p:cNvPr>
          <p:cNvSpPr txBox="1"/>
          <p:nvPr/>
        </p:nvSpPr>
        <p:spPr>
          <a:xfrm>
            <a:off x="5321319" y="2236931"/>
            <a:ext cx="1873456" cy="537711"/>
          </a:xfrm>
          <a:prstGeom prst="rect">
            <a:avLst/>
          </a:prstGeom>
          <a:noFill/>
        </p:spPr>
        <p:txBody>
          <a:bodyPr wrap="square" rtlCol="0">
            <a:spAutoFit/>
          </a:bodyPr>
          <a:lstStyle/>
          <a:p>
            <a:pPr algn="ctr">
              <a:spcBef>
                <a:spcPts val="598"/>
              </a:spcBef>
            </a:pPr>
            <a:r>
              <a:rPr lang="en-US" sz="1197" b="1" dirty="0">
                <a:solidFill>
                  <a:schemeClr val="tx2"/>
                </a:solidFill>
                <a:latin typeface="Calibri" panose="020F0502020204030204" pitchFamily="34" charset="0"/>
                <a:cs typeface="Calibri" panose="020F0502020204030204" pitchFamily="34" charset="0"/>
              </a:rPr>
              <a:t>Medicare</a:t>
            </a:r>
            <a:endParaRPr lang="en-US" sz="1197" dirty="0">
              <a:solidFill>
                <a:schemeClr val="tx2"/>
              </a:solidFill>
              <a:latin typeface="Calibri" panose="020F0502020204030204" pitchFamily="34" charset="0"/>
              <a:cs typeface="Calibri" panose="020F0502020204030204" pitchFamily="34" charset="0"/>
            </a:endParaRP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Qualification age</a:t>
            </a:r>
          </a:p>
        </p:txBody>
      </p:sp>
      <p:pic>
        <p:nvPicPr>
          <p:cNvPr id="51" name="Picture 50">
            <a:extLst>
              <a:ext uri="{FF2B5EF4-FFF2-40B4-BE49-F238E27FC236}">
                <a16:creationId xmlns:a16="http://schemas.microsoft.com/office/drawing/2014/main" id="{3413E20C-5C2D-3748-9F19-C0C7BCBFB33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417244" y="4019369"/>
            <a:ext cx="647485" cy="673384"/>
          </a:xfrm>
          <a:prstGeom prst="rect">
            <a:avLst/>
          </a:prstGeom>
        </p:spPr>
      </p:pic>
      <p:sp>
        <p:nvSpPr>
          <p:cNvPr id="52" name="TextBox 51">
            <a:extLst>
              <a:ext uri="{FF2B5EF4-FFF2-40B4-BE49-F238E27FC236}">
                <a16:creationId xmlns:a16="http://schemas.microsoft.com/office/drawing/2014/main" id="{E862CBB3-C2EC-AD4C-9E1F-387BEA7E8DB5}"/>
              </a:ext>
            </a:extLst>
          </p:cNvPr>
          <p:cNvSpPr txBox="1"/>
          <p:nvPr/>
        </p:nvSpPr>
        <p:spPr>
          <a:xfrm>
            <a:off x="6273056" y="4642719"/>
            <a:ext cx="3050546" cy="1060034"/>
          </a:xfrm>
          <a:prstGeom prst="rect">
            <a:avLst/>
          </a:prstGeom>
          <a:noFill/>
        </p:spPr>
        <p:txBody>
          <a:bodyPr wrap="square" rtlCol="0">
            <a:spAutoFit/>
          </a:bodyPr>
          <a:lstStyle/>
          <a:p>
            <a:pPr algn="ctr">
              <a:spcBef>
                <a:spcPts val="598"/>
              </a:spcBef>
            </a:pPr>
            <a:r>
              <a:rPr lang="en-US" sz="1197" b="1" dirty="0">
                <a:solidFill>
                  <a:schemeClr val="tx2"/>
                </a:solidFill>
                <a:latin typeface="Calibri" panose="020F0502020204030204" pitchFamily="34" charset="0"/>
                <a:cs typeface="Calibri" panose="020F0502020204030204" pitchFamily="34" charset="0"/>
              </a:rPr>
              <a:t>Social Security</a:t>
            </a: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Full Retirement Age </a:t>
            </a: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Take benefits</a:t>
            </a: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Delay benefits until age 70</a:t>
            </a:r>
          </a:p>
        </p:txBody>
      </p:sp>
      <p:sp>
        <p:nvSpPr>
          <p:cNvPr id="53" name="TextBox 52">
            <a:extLst>
              <a:ext uri="{FF2B5EF4-FFF2-40B4-BE49-F238E27FC236}">
                <a16:creationId xmlns:a16="http://schemas.microsoft.com/office/drawing/2014/main" id="{101074D6-4ADD-9A45-AE58-6FFD14763153}"/>
              </a:ext>
            </a:extLst>
          </p:cNvPr>
          <p:cNvSpPr txBox="1"/>
          <p:nvPr/>
        </p:nvSpPr>
        <p:spPr>
          <a:xfrm>
            <a:off x="8006013" y="2054908"/>
            <a:ext cx="2761255" cy="721929"/>
          </a:xfrm>
          <a:prstGeom prst="rect">
            <a:avLst/>
          </a:prstGeom>
          <a:noFill/>
        </p:spPr>
        <p:txBody>
          <a:bodyPr wrap="square" rtlCol="0">
            <a:spAutoFit/>
          </a:bodyPr>
          <a:lstStyle/>
          <a:p>
            <a:pPr algn="ctr">
              <a:spcBef>
                <a:spcPts val="598"/>
              </a:spcBef>
            </a:pPr>
            <a:r>
              <a:rPr lang="en-US" sz="1197" b="1" dirty="0">
                <a:solidFill>
                  <a:schemeClr val="tx2"/>
                </a:solidFill>
                <a:latin typeface="Calibri" panose="020F0502020204030204" pitchFamily="34" charset="0"/>
                <a:cs typeface="Calibri" panose="020F0502020204030204" pitchFamily="34" charset="0"/>
              </a:rPr>
              <a:t>Social Security </a:t>
            </a:r>
            <a:endParaRPr lang="en-US" sz="1197" dirty="0">
              <a:solidFill>
                <a:schemeClr val="tx2"/>
              </a:solidFill>
              <a:latin typeface="Calibri" panose="020F0502020204030204" pitchFamily="34" charset="0"/>
              <a:cs typeface="Calibri" panose="020F0502020204030204" pitchFamily="34" charset="0"/>
            </a:endParaRP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Delay starting benefit until age 70; benefit may be up to 30% higher</a:t>
            </a:r>
          </a:p>
        </p:txBody>
      </p:sp>
      <p:pic>
        <p:nvPicPr>
          <p:cNvPr id="54" name="Picture 53">
            <a:extLst>
              <a:ext uri="{FF2B5EF4-FFF2-40B4-BE49-F238E27FC236}">
                <a16:creationId xmlns:a16="http://schemas.microsoft.com/office/drawing/2014/main" id="{2A13630F-0AB6-8544-8F03-BD5DE36D570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10718288" y="4169149"/>
            <a:ext cx="458198" cy="458198"/>
          </a:xfrm>
          <a:prstGeom prst="rect">
            <a:avLst/>
          </a:prstGeom>
        </p:spPr>
      </p:pic>
      <p:sp>
        <p:nvSpPr>
          <p:cNvPr id="56" name="TextBox 55">
            <a:extLst>
              <a:ext uri="{FF2B5EF4-FFF2-40B4-BE49-F238E27FC236}">
                <a16:creationId xmlns:a16="http://schemas.microsoft.com/office/drawing/2014/main" id="{A84688AE-378E-4C4A-93ED-69EA6472E76B}"/>
              </a:ext>
            </a:extLst>
          </p:cNvPr>
          <p:cNvSpPr txBox="1"/>
          <p:nvPr/>
        </p:nvSpPr>
        <p:spPr>
          <a:xfrm>
            <a:off x="3462476" y="4089611"/>
            <a:ext cx="2179640" cy="706155"/>
          </a:xfrm>
          <a:prstGeom prst="rect">
            <a:avLst/>
          </a:prstGeom>
          <a:noFill/>
        </p:spPr>
        <p:txBody>
          <a:bodyPr wrap="square" rtlCol="0">
            <a:spAutoFit/>
          </a:bodyPr>
          <a:lstStyle/>
          <a:p>
            <a:pPr algn="ctr"/>
            <a:r>
              <a:rPr lang="en-US" sz="1596" dirty="0">
                <a:latin typeface="Calibri" panose="020F0502020204030204" pitchFamily="34" charset="0"/>
                <a:cs typeface="Calibri" panose="020F0502020204030204" pitchFamily="34" charset="0"/>
              </a:rPr>
              <a:t>Potentially UP TO</a:t>
            </a:r>
            <a:br>
              <a:rPr lang="en-US" sz="1596" dirty="0">
                <a:latin typeface="Calibri" panose="020F0502020204030204" pitchFamily="34" charset="0"/>
                <a:cs typeface="Calibri" panose="020F0502020204030204" pitchFamily="34" charset="0"/>
              </a:rPr>
            </a:br>
            <a:r>
              <a:rPr lang="en-US" sz="1994" b="1" dirty="0">
                <a:latin typeface="Calibri" panose="020F0502020204030204" pitchFamily="34" charset="0"/>
                <a:cs typeface="Calibri" panose="020F0502020204030204" pitchFamily="34" charset="0"/>
              </a:rPr>
              <a:t>30%</a:t>
            </a:r>
            <a:r>
              <a:rPr lang="en-US" sz="2393" b="1" dirty="0">
                <a:latin typeface="Calibri" panose="020F0502020204030204" pitchFamily="34" charset="0"/>
                <a:cs typeface="Calibri" panose="020F0502020204030204" pitchFamily="34" charset="0"/>
              </a:rPr>
              <a:t> </a:t>
            </a:r>
            <a:r>
              <a:rPr lang="en-US" sz="1596" dirty="0">
                <a:solidFill>
                  <a:schemeClr val="tx2"/>
                </a:solidFill>
                <a:latin typeface="Calibri" panose="020F0502020204030204" pitchFamily="34" charset="0"/>
                <a:cs typeface="Calibri" panose="020F0502020204030204" pitchFamily="34" charset="0"/>
              </a:rPr>
              <a:t>LOWER</a:t>
            </a:r>
          </a:p>
        </p:txBody>
      </p:sp>
      <p:sp>
        <p:nvSpPr>
          <p:cNvPr id="57" name="TextBox 56">
            <a:extLst>
              <a:ext uri="{FF2B5EF4-FFF2-40B4-BE49-F238E27FC236}">
                <a16:creationId xmlns:a16="http://schemas.microsoft.com/office/drawing/2014/main" id="{4E65DDEE-07FA-A746-B593-FD8379BAF8D2}"/>
              </a:ext>
            </a:extLst>
          </p:cNvPr>
          <p:cNvSpPr txBox="1"/>
          <p:nvPr/>
        </p:nvSpPr>
        <p:spPr>
          <a:xfrm>
            <a:off x="8380560" y="1445357"/>
            <a:ext cx="2012161" cy="644792"/>
          </a:xfrm>
          <a:prstGeom prst="rect">
            <a:avLst/>
          </a:prstGeom>
          <a:noFill/>
        </p:spPr>
        <p:txBody>
          <a:bodyPr wrap="square" rtlCol="0">
            <a:spAutoFit/>
          </a:bodyPr>
          <a:lstStyle/>
          <a:p>
            <a:pPr algn="ctr"/>
            <a:r>
              <a:rPr lang="en-US" sz="1596" dirty="0">
                <a:latin typeface="Calibri" panose="020F0502020204030204" pitchFamily="34" charset="0"/>
                <a:cs typeface="Calibri" panose="020F0502020204030204" pitchFamily="34" charset="0"/>
              </a:rPr>
              <a:t>Potentially UP TO</a:t>
            </a:r>
            <a:br>
              <a:rPr lang="en-US" sz="1596" dirty="0">
                <a:latin typeface="Calibri" panose="020F0502020204030204" pitchFamily="34" charset="0"/>
                <a:cs typeface="Calibri" panose="020F0502020204030204" pitchFamily="34" charset="0"/>
              </a:rPr>
            </a:br>
            <a:r>
              <a:rPr lang="en-US" sz="1994" b="1" dirty="0">
                <a:latin typeface="Calibri" panose="020F0502020204030204" pitchFamily="34" charset="0"/>
                <a:cs typeface="Calibri" panose="020F0502020204030204" pitchFamily="34" charset="0"/>
              </a:rPr>
              <a:t>30%</a:t>
            </a:r>
            <a:r>
              <a:rPr lang="en-US" sz="1596" b="1" dirty="0">
                <a:latin typeface="Calibri" panose="020F0502020204030204" pitchFamily="34" charset="0"/>
                <a:cs typeface="Calibri" panose="020F0502020204030204" pitchFamily="34" charset="0"/>
              </a:rPr>
              <a:t> </a:t>
            </a:r>
            <a:r>
              <a:rPr lang="en-US" sz="1596" dirty="0">
                <a:solidFill>
                  <a:schemeClr val="tx2"/>
                </a:solidFill>
                <a:latin typeface="Calibri" panose="020F0502020204030204" pitchFamily="34" charset="0"/>
                <a:cs typeface="Calibri" panose="020F0502020204030204" pitchFamily="34" charset="0"/>
              </a:rPr>
              <a:t>HIGHER</a:t>
            </a:r>
          </a:p>
        </p:txBody>
      </p:sp>
      <p:cxnSp>
        <p:nvCxnSpPr>
          <p:cNvPr id="59" name="Straight Connector 58">
            <a:extLst>
              <a:ext uri="{FF2B5EF4-FFF2-40B4-BE49-F238E27FC236}">
                <a16:creationId xmlns:a16="http://schemas.microsoft.com/office/drawing/2014/main" id="{F4A36612-5330-7940-9F0C-DABE46314E98}"/>
              </a:ext>
            </a:extLst>
          </p:cNvPr>
          <p:cNvCxnSpPr/>
          <p:nvPr/>
        </p:nvCxnSpPr>
        <p:spPr>
          <a:xfrm>
            <a:off x="7591226" y="5177337"/>
            <a:ext cx="35782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5996587-EE69-8447-A600-6BB7AF9FE705}"/>
              </a:ext>
            </a:extLst>
          </p:cNvPr>
          <p:cNvCxnSpPr/>
          <p:nvPr/>
        </p:nvCxnSpPr>
        <p:spPr>
          <a:xfrm>
            <a:off x="7591226" y="5423905"/>
            <a:ext cx="35782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F0275FEC-C743-2F4C-A63E-4B6E30292C20}"/>
              </a:ext>
            </a:extLst>
          </p:cNvPr>
          <p:cNvSpPr/>
          <p:nvPr/>
        </p:nvSpPr>
        <p:spPr>
          <a:xfrm>
            <a:off x="736286" y="2933978"/>
            <a:ext cx="980257" cy="98025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7" dirty="0">
              <a:latin typeface="Calibri" panose="020F0502020204030204" pitchFamily="34" charset="0"/>
            </a:endParaRPr>
          </a:p>
        </p:txBody>
      </p:sp>
      <p:sp>
        <p:nvSpPr>
          <p:cNvPr id="62" name="TextBox 61">
            <a:extLst>
              <a:ext uri="{FF2B5EF4-FFF2-40B4-BE49-F238E27FC236}">
                <a16:creationId xmlns:a16="http://schemas.microsoft.com/office/drawing/2014/main" id="{9659756F-A475-E34C-ABD9-B01F4F3AFC90}"/>
              </a:ext>
            </a:extLst>
          </p:cNvPr>
          <p:cNvSpPr txBox="1"/>
          <p:nvPr/>
        </p:nvSpPr>
        <p:spPr>
          <a:xfrm>
            <a:off x="656550" y="3232876"/>
            <a:ext cx="1139727" cy="706091"/>
          </a:xfrm>
          <a:prstGeom prst="rect">
            <a:avLst/>
          </a:prstGeom>
          <a:noFill/>
        </p:spPr>
        <p:txBody>
          <a:bodyPr wrap="square" rtlCol="0">
            <a:spAutoFit/>
          </a:bodyPr>
          <a:lstStyle/>
          <a:p>
            <a:pPr algn="ctr"/>
            <a:r>
              <a:rPr lang="en-US" sz="1994" b="1" dirty="0">
                <a:solidFill>
                  <a:schemeClr val="tx2"/>
                </a:solidFill>
                <a:latin typeface="Calibri" panose="020F0502020204030204" pitchFamily="34" charset="0"/>
                <a:cs typeface="Calibri" panose="020F0502020204030204" pitchFamily="34" charset="0"/>
              </a:rPr>
              <a:t>55</a:t>
            </a:r>
          </a:p>
          <a:p>
            <a:pPr algn="ctr"/>
            <a:r>
              <a:rPr lang="en-US" sz="1994" dirty="0">
                <a:solidFill>
                  <a:schemeClr val="tx2"/>
                </a:solidFill>
                <a:latin typeface="Calibri" panose="020F0502020204030204" pitchFamily="34" charset="0"/>
              </a:rPr>
              <a:t> </a:t>
            </a:r>
          </a:p>
        </p:txBody>
      </p:sp>
      <p:sp>
        <p:nvSpPr>
          <p:cNvPr id="63" name="TextBox 62">
            <a:extLst>
              <a:ext uri="{FF2B5EF4-FFF2-40B4-BE49-F238E27FC236}">
                <a16:creationId xmlns:a16="http://schemas.microsoft.com/office/drawing/2014/main" id="{3EE18408-8563-4F48-9DF2-B9D02BA6100D}"/>
              </a:ext>
            </a:extLst>
          </p:cNvPr>
          <p:cNvSpPr txBox="1"/>
          <p:nvPr/>
        </p:nvSpPr>
        <p:spPr>
          <a:xfrm>
            <a:off x="202260" y="4692752"/>
            <a:ext cx="2056656" cy="1090363"/>
          </a:xfrm>
          <a:prstGeom prst="rect">
            <a:avLst/>
          </a:prstGeom>
          <a:noFill/>
        </p:spPr>
        <p:txBody>
          <a:bodyPr wrap="square" rtlCol="0">
            <a:spAutoFit/>
          </a:bodyPr>
          <a:lstStyle/>
          <a:p>
            <a:pPr algn="ctr">
              <a:spcAft>
                <a:spcPts val="598"/>
              </a:spcAft>
            </a:pPr>
            <a:r>
              <a:rPr lang="en-US" sz="1197" b="1" dirty="0">
                <a:solidFill>
                  <a:schemeClr val="tx2"/>
                </a:solidFill>
                <a:latin typeface="Calibri" panose="020F0502020204030204" pitchFamily="34" charset="0"/>
                <a:cs typeface="Calibri" panose="020F0502020204030204" pitchFamily="34" charset="0"/>
              </a:rPr>
              <a:t>Penalty-free Distributions</a:t>
            </a:r>
            <a:endParaRPr lang="en-US" sz="1197" dirty="0">
              <a:solidFill>
                <a:schemeClr val="tx2"/>
              </a:solidFill>
              <a:latin typeface="Calibri" panose="020F0502020204030204" pitchFamily="34" charset="0"/>
              <a:cs typeface="Calibri" panose="020F0502020204030204" pitchFamily="34" charset="0"/>
            </a:endParaRPr>
          </a:p>
          <a:p>
            <a:pPr algn="ctr">
              <a:spcAft>
                <a:spcPts val="598"/>
              </a:spcAft>
            </a:pPr>
            <a:r>
              <a:rPr lang="en-US" sz="1197" dirty="0">
                <a:solidFill>
                  <a:schemeClr val="accent3"/>
                </a:solidFill>
                <a:latin typeface="Calibri" panose="020F0502020204030204" pitchFamily="34" charset="0"/>
                <a:cs typeface="Calibri" panose="020F0502020204030204" pitchFamily="34" charset="0"/>
              </a:rPr>
              <a:t>403(b) and other retirement plans allow penalty-free distributions when separated from service</a:t>
            </a:r>
            <a:endParaRPr lang="en-US" sz="1048" dirty="0">
              <a:solidFill>
                <a:schemeClr val="accent3"/>
              </a:solidFill>
              <a:latin typeface="Calibri" panose="020F0502020204030204" pitchFamily="34" charset="0"/>
              <a:cs typeface="Calibri" panose="020F0502020204030204" pitchFamily="34" charset="0"/>
            </a:endParaRPr>
          </a:p>
        </p:txBody>
      </p:sp>
      <p:cxnSp>
        <p:nvCxnSpPr>
          <p:cNvPr id="64" name="Straight Connector 63">
            <a:extLst>
              <a:ext uri="{FF2B5EF4-FFF2-40B4-BE49-F238E27FC236}">
                <a16:creationId xmlns:a16="http://schemas.microsoft.com/office/drawing/2014/main" id="{37F7EEFF-587A-E34C-9D0A-7B7607D6ECF2}"/>
              </a:ext>
            </a:extLst>
          </p:cNvPr>
          <p:cNvCxnSpPr>
            <a:cxnSpLocks/>
          </p:cNvCxnSpPr>
          <p:nvPr/>
        </p:nvCxnSpPr>
        <p:spPr>
          <a:xfrm>
            <a:off x="1226413" y="3929683"/>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E0FAF08-7AF6-0E40-BF34-A6BB743395EF}"/>
              </a:ext>
            </a:extLst>
          </p:cNvPr>
          <p:cNvCxnSpPr/>
          <p:nvPr/>
        </p:nvCxnSpPr>
        <p:spPr>
          <a:xfrm>
            <a:off x="2865395" y="2788137"/>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BF42BE2-C643-9A41-891C-4FD85CE92AB2}"/>
              </a:ext>
            </a:extLst>
          </p:cNvPr>
          <p:cNvCxnSpPr/>
          <p:nvPr/>
        </p:nvCxnSpPr>
        <p:spPr>
          <a:xfrm>
            <a:off x="4558145" y="3941871"/>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0C9517C-3418-1A4E-9757-A7262A6C4E41}"/>
              </a:ext>
            </a:extLst>
          </p:cNvPr>
          <p:cNvCxnSpPr/>
          <p:nvPr/>
        </p:nvCxnSpPr>
        <p:spPr>
          <a:xfrm>
            <a:off x="6239535" y="2757858"/>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95BB08B-FF98-FA4B-8C74-65A338B6D293}"/>
              </a:ext>
            </a:extLst>
          </p:cNvPr>
          <p:cNvCxnSpPr/>
          <p:nvPr/>
        </p:nvCxnSpPr>
        <p:spPr>
          <a:xfrm>
            <a:off x="7747064" y="3914236"/>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37723CB-E4B5-154A-9117-50994A68EA99}"/>
              </a:ext>
            </a:extLst>
          </p:cNvPr>
          <p:cNvCxnSpPr/>
          <p:nvPr/>
        </p:nvCxnSpPr>
        <p:spPr>
          <a:xfrm>
            <a:off x="9378195" y="2782148"/>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6234465-36A3-4F4E-8C51-1F1E49CD6247}"/>
              </a:ext>
            </a:extLst>
          </p:cNvPr>
          <p:cNvCxnSpPr/>
          <p:nvPr/>
        </p:nvCxnSpPr>
        <p:spPr>
          <a:xfrm>
            <a:off x="10934633" y="3928674"/>
            <a:ext cx="4175" cy="187842"/>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Picture 70">
            <a:extLst>
              <a:ext uri="{FF2B5EF4-FFF2-40B4-BE49-F238E27FC236}">
                <a16:creationId xmlns:a16="http://schemas.microsoft.com/office/drawing/2014/main" id="{8644CC85-73C7-F34B-AB73-BED7B16C8FA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48830" y="4126556"/>
            <a:ext cx="484938" cy="484938"/>
          </a:xfrm>
          <a:prstGeom prst="rect">
            <a:avLst/>
          </a:prstGeom>
        </p:spPr>
      </p:pic>
      <p:sp>
        <p:nvSpPr>
          <p:cNvPr id="72" name="TextBox 71">
            <a:extLst>
              <a:ext uri="{FF2B5EF4-FFF2-40B4-BE49-F238E27FC236}">
                <a16:creationId xmlns:a16="http://schemas.microsoft.com/office/drawing/2014/main" id="{881065CC-8A5C-054D-9DBA-C6B81D655C85}"/>
              </a:ext>
            </a:extLst>
          </p:cNvPr>
          <p:cNvSpPr txBox="1"/>
          <p:nvPr/>
        </p:nvSpPr>
        <p:spPr>
          <a:xfrm>
            <a:off x="10010659" y="4679334"/>
            <a:ext cx="1873456" cy="1274580"/>
          </a:xfrm>
          <a:prstGeom prst="rect">
            <a:avLst/>
          </a:prstGeom>
          <a:noFill/>
        </p:spPr>
        <p:txBody>
          <a:bodyPr wrap="square" rtlCol="0">
            <a:spAutoFit/>
          </a:bodyPr>
          <a:lstStyle/>
          <a:p>
            <a:pPr algn="ctr">
              <a:spcBef>
                <a:spcPts val="598"/>
              </a:spcBef>
            </a:pPr>
            <a:r>
              <a:rPr lang="en-US" sz="1197" b="1" dirty="0">
                <a:solidFill>
                  <a:schemeClr val="tx2"/>
                </a:solidFill>
                <a:latin typeface="Calibri" panose="020F0502020204030204" pitchFamily="34" charset="0"/>
                <a:cs typeface="Calibri" panose="020F0502020204030204" pitchFamily="34" charset="0"/>
              </a:rPr>
              <a:t>Required Minimum Distributions (RMD</a:t>
            </a:r>
            <a:r>
              <a:rPr lang="en-US" sz="1197" dirty="0">
                <a:solidFill>
                  <a:schemeClr val="accent3"/>
                </a:solidFill>
                <a:latin typeface="Calibri" panose="020F0502020204030204" pitchFamily="34" charset="0"/>
                <a:cs typeface="Calibri" panose="020F0502020204030204" pitchFamily="34" charset="0"/>
              </a:rPr>
              <a:t>) </a:t>
            </a:r>
          </a:p>
          <a:p>
            <a:pPr algn="ctr">
              <a:spcBef>
                <a:spcPts val="598"/>
              </a:spcBef>
            </a:pPr>
            <a:r>
              <a:rPr lang="en-US" sz="1197" dirty="0">
                <a:solidFill>
                  <a:schemeClr val="accent3"/>
                </a:solidFill>
                <a:latin typeface="Calibri" panose="020F0502020204030204" pitchFamily="34" charset="0"/>
                <a:cs typeface="Calibri" panose="020F0502020204030204" pitchFamily="34" charset="0"/>
              </a:rPr>
              <a:t>Age you must begin taking withdrawals from </a:t>
            </a:r>
            <a:br>
              <a:rPr lang="en-US" sz="1197" dirty="0">
                <a:solidFill>
                  <a:schemeClr val="accent3"/>
                </a:solidFill>
                <a:latin typeface="Calibri" panose="020F0502020204030204" pitchFamily="34" charset="0"/>
                <a:cs typeface="Calibri" panose="020F0502020204030204" pitchFamily="34" charset="0"/>
              </a:rPr>
            </a:br>
            <a:r>
              <a:rPr lang="en-US" sz="1197" dirty="0">
                <a:solidFill>
                  <a:schemeClr val="accent3"/>
                </a:solidFill>
                <a:latin typeface="Calibri" panose="020F0502020204030204" pitchFamily="34" charset="0"/>
                <a:cs typeface="Calibri" panose="020F0502020204030204" pitchFamily="34" charset="0"/>
              </a:rPr>
              <a:t>tax-deferred accounts</a:t>
            </a:r>
          </a:p>
          <a:p>
            <a:pPr algn="ctr"/>
            <a:endParaRPr lang="en-US" sz="1197" dirty="0">
              <a:solidFill>
                <a:schemeClr val="accent3"/>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94436786"/>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818" y="305775"/>
            <a:ext cx="11230363" cy="853432"/>
          </a:xfrm>
        </p:spPr>
        <p:txBody>
          <a:bodyPr anchor="b">
            <a:normAutofit/>
          </a:bodyPr>
          <a:lstStyle/>
          <a:p>
            <a:r>
              <a:rPr lang="en-US" dirty="0"/>
              <a:t>A checklist to get started:</a:t>
            </a:r>
          </a:p>
        </p:txBody>
      </p:sp>
      <p:graphicFrame>
        <p:nvGraphicFramePr>
          <p:cNvPr id="10" name="Content Placeholder 7">
            <a:extLst>
              <a:ext uri="{FF2B5EF4-FFF2-40B4-BE49-F238E27FC236}">
                <a16:creationId xmlns:a16="http://schemas.microsoft.com/office/drawing/2014/main" id="{D7CF394F-8257-4693-98A5-BCF82DB1AE8C}"/>
              </a:ext>
            </a:extLst>
          </p:cNvPr>
          <p:cNvGraphicFramePr>
            <a:graphicFrameLocks noGrp="1"/>
          </p:cNvGraphicFramePr>
          <p:nvPr>
            <p:ph idx="1"/>
            <p:extLst>
              <p:ext uri="{D42A27DB-BD31-4B8C-83A1-F6EECF244321}">
                <p14:modId xmlns:p14="http://schemas.microsoft.com/office/powerpoint/2010/main" val="3566373150"/>
              </p:ext>
            </p:extLst>
          </p:nvPr>
        </p:nvGraphicFramePr>
        <p:xfrm>
          <a:off x="566875" y="1497584"/>
          <a:ext cx="11259997" cy="3862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 Placeholder 6"/>
          <p:cNvSpPr>
            <a:spLocks noGrp="1"/>
          </p:cNvSpPr>
          <p:nvPr>
            <p:ph type="body" sz="quarter" idx="12"/>
          </p:nvPr>
        </p:nvSpPr>
        <p:spPr>
          <a:xfrm>
            <a:off x="6096000" y="6090587"/>
            <a:ext cx="5623180" cy="301982"/>
          </a:xfrm>
        </p:spPr>
        <p:txBody>
          <a:bodyPr anchor="b">
            <a:normAutofit/>
          </a:bodyPr>
          <a:lstStyle/>
          <a:p>
            <a:endParaRPr lang="en-US" dirty="0"/>
          </a:p>
        </p:txBody>
      </p:sp>
      <p:sp>
        <p:nvSpPr>
          <p:cNvPr id="4" name="Footer Placeholder 3"/>
          <p:cNvSpPr>
            <a:spLocks noGrp="1"/>
          </p:cNvSpPr>
          <p:nvPr>
            <p:ph type="ftr" sz="quarter" idx="3"/>
          </p:nvPr>
        </p:nvSpPr>
        <p:spPr>
          <a:xfrm>
            <a:off x="2562516" y="6150745"/>
            <a:ext cx="2051701" cy="229158"/>
          </a:xfrm>
        </p:spPr>
        <p:txBody>
          <a:bodyPr anchor="b">
            <a:normAutofit/>
          </a:bodyPr>
          <a:lstStyle/>
          <a:p>
            <a:pPr>
              <a:spcAft>
                <a:spcPts val="598"/>
              </a:spcAft>
            </a:pPr>
            <a:r>
              <a:rPr lang="en-US"/>
              <a:t>38-10780-23</a:t>
            </a:r>
            <a:endParaRPr lang="en-US" dirty="0"/>
          </a:p>
        </p:txBody>
      </p:sp>
      <p:sp>
        <p:nvSpPr>
          <p:cNvPr id="5" name="Date Placeholder 4"/>
          <p:cNvSpPr>
            <a:spLocks noGrp="1"/>
          </p:cNvSpPr>
          <p:nvPr>
            <p:ph type="dt" sz="half" idx="2"/>
          </p:nvPr>
        </p:nvSpPr>
        <p:spPr>
          <a:xfrm>
            <a:off x="4728200" y="6150745"/>
            <a:ext cx="746480" cy="229158"/>
          </a:xfrm>
        </p:spPr>
        <p:txBody>
          <a:bodyPr anchor="b">
            <a:normAutofit/>
          </a:bodyPr>
          <a:lstStyle/>
          <a:p>
            <a:pPr>
              <a:spcAft>
                <a:spcPts val="598"/>
              </a:spcAft>
            </a:pPr>
            <a:r>
              <a:rPr lang="en-US"/>
              <a:t>2024/11/08</a:t>
            </a:r>
            <a:endParaRPr lang="en-US" dirty="0"/>
          </a:p>
        </p:txBody>
      </p:sp>
      <p:sp>
        <p:nvSpPr>
          <p:cNvPr id="6" name="Slide Number Placeholder 5"/>
          <p:cNvSpPr>
            <a:spLocks noGrp="1"/>
          </p:cNvSpPr>
          <p:nvPr>
            <p:ph type="sldNum" sz="quarter" idx="4"/>
          </p:nvPr>
        </p:nvSpPr>
        <p:spPr>
          <a:xfrm>
            <a:off x="5588662" y="6150747"/>
            <a:ext cx="507339" cy="229157"/>
          </a:xfrm>
        </p:spPr>
        <p:txBody>
          <a:bodyPr anchor="b">
            <a:normAutofit/>
          </a:bodyPr>
          <a:lstStyle/>
          <a:p>
            <a:pPr>
              <a:spcAft>
                <a:spcPts val="598"/>
              </a:spcAft>
            </a:pPr>
            <a:fld id="{DFF2723C-031C-433E-81DC-635AF124FD5B}" type="slidenum">
              <a:rPr lang="en-US" smtClean="0"/>
              <a:pPr>
                <a:spcAft>
                  <a:spcPts val="598"/>
                </a:spcAft>
              </a:pPr>
              <a:t>37</a:t>
            </a:fld>
            <a:endParaRPr lang="en-US" dirty="0"/>
          </a:p>
        </p:txBody>
      </p:sp>
      <p:pic>
        <p:nvPicPr>
          <p:cNvPr id="12" name="Graphic 11" descr="Checkmark with solid fill">
            <a:extLst>
              <a:ext uri="{FF2B5EF4-FFF2-40B4-BE49-F238E27FC236}">
                <a16:creationId xmlns:a16="http://schemas.microsoft.com/office/drawing/2014/main" id="{C20DD041-4EE7-3C4B-8F23-A211A643624F}"/>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2085471" y="1628988"/>
            <a:ext cx="603912" cy="603912"/>
          </a:xfrm>
          <a:prstGeom prst="rect">
            <a:avLst/>
          </a:prstGeom>
        </p:spPr>
      </p:pic>
      <p:pic>
        <p:nvPicPr>
          <p:cNvPr id="15" name="Graphic 14" descr="Checkmark with solid fill">
            <a:extLst>
              <a:ext uri="{FF2B5EF4-FFF2-40B4-BE49-F238E27FC236}">
                <a16:creationId xmlns:a16="http://schemas.microsoft.com/office/drawing/2014/main" id="{7CFB79A4-FDAC-6B4F-A525-5934AF5C57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365140" y="1616003"/>
            <a:ext cx="603912" cy="603912"/>
          </a:xfrm>
          <a:prstGeom prst="rect">
            <a:avLst/>
          </a:prstGeom>
        </p:spPr>
      </p:pic>
      <p:pic>
        <p:nvPicPr>
          <p:cNvPr id="16" name="Graphic 15" descr="Checkmark with solid fill">
            <a:extLst>
              <a:ext uri="{FF2B5EF4-FFF2-40B4-BE49-F238E27FC236}">
                <a16:creationId xmlns:a16="http://schemas.microsoft.com/office/drawing/2014/main" id="{9916F9EE-2E88-1848-A1C9-3E6AB5511DFD}"/>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650807" y="1628987"/>
            <a:ext cx="603912" cy="603912"/>
          </a:xfrm>
          <a:prstGeom prst="rect">
            <a:avLst/>
          </a:prstGeom>
        </p:spPr>
      </p:pic>
      <p:pic>
        <p:nvPicPr>
          <p:cNvPr id="17" name="Graphic 16" descr="Checkmark with solid fill">
            <a:extLst>
              <a:ext uri="{FF2B5EF4-FFF2-40B4-BE49-F238E27FC236}">
                <a16:creationId xmlns:a16="http://schemas.microsoft.com/office/drawing/2014/main" id="{7AFD2C1A-F767-B842-A7CD-4B30FE17172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936474" y="1628985"/>
            <a:ext cx="603912" cy="603912"/>
          </a:xfrm>
          <a:prstGeom prst="rect">
            <a:avLst/>
          </a:prstGeom>
        </p:spPr>
      </p:pic>
      <p:pic>
        <p:nvPicPr>
          <p:cNvPr id="18" name="Graphic 17" descr="Checkmark with solid fill">
            <a:extLst>
              <a:ext uri="{FF2B5EF4-FFF2-40B4-BE49-F238E27FC236}">
                <a16:creationId xmlns:a16="http://schemas.microsoft.com/office/drawing/2014/main" id="{784CC82B-B6A6-6F4C-9ED1-31CBEC63A21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1216142" y="1628987"/>
            <a:ext cx="603912" cy="603912"/>
          </a:xfrm>
          <a:prstGeom prst="rect">
            <a:avLst/>
          </a:prstGeom>
        </p:spPr>
      </p:pic>
    </p:spTree>
    <p:extLst>
      <p:ext uri="{BB962C8B-B14F-4D97-AF65-F5344CB8AC3E}">
        <p14:creationId xmlns:p14="http://schemas.microsoft.com/office/powerpoint/2010/main" val="2287415769"/>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4364196"/>
              </p:ext>
            </p:extLst>
          </p:nvPr>
        </p:nvGraphicFramePr>
        <p:xfrm>
          <a:off x="529653" y="1529356"/>
          <a:ext cx="10630545" cy="4161560"/>
        </p:xfrm>
        <a:graphic>
          <a:graphicData uri="http://schemas.openxmlformats.org/drawingml/2006/table">
            <a:tbl>
              <a:tblPr>
                <a:tableStyleId>{5C22544A-7EE6-4342-B048-85BDC9FD1C3A}</a:tableStyleId>
              </a:tblPr>
              <a:tblGrid>
                <a:gridCol w="908476">
                  <a:extLst>
                    <a:ext uri="{9D8B030D-6E8A-4147-A177-3AD203B41FA5}">
                      <a16:colId xmlns:a16="http://schemas.microsoft.com/office/drawing/2014/main" val="20000"/>
                    </a:ext>
                  </a:extLst>
                </a:gridCol>
                <a:gridCol w="9722069">
                  <a:extLst>
                    <a:ext uri="{9D8B030D-6E8A-4147-A177-3AD203B41FA5}">
                      <a16:colId xmlns:a16="http://schemas.microsoft.com/office/drawing/2014/main" val="20001"/>
                    </a:ext>
                  </a:extLst>
                </a:gridCol>
              </a:tblGrid>
              <a:tr h="979027">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b="0" i="0" dirty="0">
                        <a:latin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effectLst/>
                          <a:uLnTx/>
                          <a:uFillTx/>
                          <a:latin typeface="Calibri" panose="020F0502020204030204" pitchFamily="34" charset="0"/>
                        </a:rPr>
                        <a:t>Online Calculators </a:t>
                      </a:r>
                      <a:br>
                        <a:rPr kumimoji="0" lang="en-US" sz="1800" u="none" strike="noStrike" kern="1200" cap="none" spc="0" normalizeH="0" baseline="0" noProof="0" dirty="0">
                          <a:ln>
                            <a:noFill/>
                          </a:ln>
                          <a:effectLst/>
                          <a:uLnTx/>
                          <a:uFillTx/>
                        </a:rPr>
                      </a:br>
                      <a:r>
                        <a:rPr kumimoji="0" lang="en-US" sz="1800" u="none" strike="noStrike" kern="1200" cap="none" spc="0" normalizeH="0" baseline="0" noProof="0" dirty="0">
                          <a:ln>
                            <a:noFill/>
                          </a:ln>
                          <a:effectLst/>
                          <a:uLnTx/>
                          <a:uFillTx/>
                        </a:rPr>
                        <a:t>What will my pension and/or social security benefit be?</a:t>
                      </a:r>
                      <a:endParaRPr lang="en-US"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87973">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effectLst/>
                          <a:uLnTx/>
                          <a:uFillTx/>
                          <a:latin typeface="Calibri" panose="020F0502020204030204" pitchFamily="34" charset="0"/>
                        </a:rPr>
                        <a:t>Income Gap Report</a:t>
                      </a:r>
                      <a:br>
                        <a:rPr kumimoji="0" lang="en-US" sz="1800" b="0" i="0" u="none" strike="noStrike" kern="1200" cap="none" spc="0" normalizeH="0" baseline="0" noProof="0" dirty="0">
                          <a:ln>
                            <a:noFill/>
                          </a:ln>
                          <a:effectLst/>
                          <a:uLnTx/>
                          <a:uFillTx/>
                          <a:latin typeface="Calibri" panose="020F0502020204030204" pitchFamily="34" charset="0"/>
                        </a:rPr>
                      </a:br>
                      <a: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t>Are there any potential income gaps in your retirement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effectLst/>
                          <a:uLnTx/>
                          <a:uFillTx/>
                          <a:latin typeface="Calibri" panose="020F0502020204030204" pitchFamily="34" charset="0"/>
                        </a:rPr>
                        <a:t>Paycheck Analysis Report</a:t>
                      </a:r>
                      <a:br>
                        <a:rPr kumimoji="0" lang="en-US" sz="1800" b="0" i="0" u="none" strike="noStrike" kern="1200" cap="none" spc="0" normalizeH="0" baseline="0" noProof="0" dirty="0">
                          <a:ln>
                            <a:noFill/>
                          </a:ln>
                          <a:effectLst/>
                          <a:uLnTx/>
                          <a:uFillTx/>
                          <a:latin typeface="Calibri" panose="020F0502020204030204" pitchFamily="34" charset="0"/>
                        </a:rPr>
                      </a:br>
                      <a: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t>Think you can’t contribute more? Have your financial professional run a </a:t>
                      </a:r>
                      <a:b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br>
                      <a: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t>paycheck analysis report. You might be surprised.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effectLst/>
                          <a:uLnTx/>
                          <a:uFillTx/>
                          <a:latin typeface="Calibri" panose="020F0502020204030204" pitchFamily="34" charset="0"/>
                        </a:rPr>
                        <a:t>Income and Spending Strategy </a:t>
                      </a:r>
                      <a:br>
                        <a:rPr kumimoji="0" lang="en-US" sz="1800" u="none" strike="noStrike" kern="1200" cap="none" spc="0" normalizeH="0" baseline="0" noProof="0" dirty="0">
                          <a:ln>
                            <a:noFill/>
                          </a:ln>
                          <a:effectLst/>
                          <a:uLnTx/>
                          <a:uFillTx/>
                        </a:rPr>
                      </a:br>
                      <a: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t>How are you going to start taking income in retirement? Talk to your financial professional </a:t>
                      </a:r>
                      <a:b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br>
                      <a:r>
                        <a:rPr kumimoji="0" lang="en-US" sz="1800" b="0" i="0" u="none" strike="noStrike" kern="1200" cap="none" spc="0" normalizeH="0" baseline="0" noProof="0" dirty="0">
                          <a:ln>
                            <a:noFill/>
                          </a:ln>
                          <a:solidFill>
                            <a:schemeClr val="dk1"/>
                          </a:solidFill>
                          <a:effectLst/>
                          <a:uLnTx/>
                          <a:uFillTx/>
                          <a:latin typeface="Calibri" panose="020F0502020204030204" pitchFamily="34" charset="0"/>
                          <a:ea typeface="+mn-ea"/>
                          <a:cs typeface="+mn-cs"/>
                        </a:rPr>
                        <a:t>to develop a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a:t>Tools available to you</a:t>
            </a:r>
          </a:p>
        </p:txBody>
      </p:sp>
      <p:sp>
        <p:nvSpPr>
          <p:cNvPr id="4" name="Footer Placeholder 3"/>
          <p:cNvSpPr>
            <a:spLocks noGrp="1"/>
          </p:cNvSpPr>
          <p:nvPr>
            <p:ph type="ftr" sz="quarter" idx="3"/>
          </p:nvPr>
        </p:nvSpPr>
        <p:spPr/>
        <p:txBody>
          <a:bodyPr/>
          <a:lstStyle/>
          <a:p>
            <a:r>
              <a:rPr lang="en-US" dirty="0"/>
              <a:t>38-10780-23</a:t>
            </a:r>
          </a:p>
        </p:txBody>
      </p:sp>
      <p:sp>
        <p:nvSpPr>
          <p:cNvPr id="5" name="Date Placeholder 4"/>
          <p:cNvSpPr>
            <a:spLocks noGrp="1"/>
          </p:cNvSpPr>
          <p:nvPr>
            <p:ph type="dt" sz="half" idx="2"/>
          </p:nvPr>
        </p:nvSpPr>
        <p:spPr/>
        <p:txBody>
          <a:bodyPr/>
          <a:lstStyle/>
          <a:p>
            <a:r>
              <a:rPr lang="en-US"/>
              <a:t>2024/11/08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38</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927" y="1752064"/>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762" y="4850727"/>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83658" y="3815039"/>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75762" y="2758840"/>
            <a:ext cx="609600" cy="5588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565770" y="2552302"/>
            <a:ext cx="10401300" cy="3142036"/>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034" y="457201"/>
            <a:ext cx="11242767" cy="855801"/>
          </a:xfrm>
        </p:spPr>
        <p:txBody>
          <a:bodyPr>
            <a:normAutofit/>
          </a:bodyPr>
          <a:lstStyle/>
          <a:p>
            <a:r>
              <a:rPr lang="en-US" dirty="0">
                <a:latin typeface="Calibri" panose="020F0502020204030204" pitchFamily="34" charset="0"/>
                <a:cs typeface="Calibri" panose="020F0502020204030204" pitchFamily="34" charset="0"/>
              </a:rPr>
              <a:t>Summary</a:t>
            </a:r>
          </a:p>
        </p:txBody>
      </p:sp>
      <p:sp>
        <p:nvSpPr>
          <p:cNvPr id="15" name="Content Placeholder 7"/>
          <p:cNvSpPr>
            <a:spLocks noGrp="1"/>
          </p:cNvSpPr>
          <p:nvPr>
            <p:ph idx="1"/>
          </p:nvPr>
        </p:nvSpPr>
        <p:spPr/>
        <p:txBody>
          <a:bodyPr>
            <a:noAutofit/>
          </a:bodyPr>
          <a:lstStyle/>
          <a:p>
            <a:pPr marL="0" indent="0">
              <a:buNone/>
            </a:pPr>
            <a:endParaRPr lang="en-US" sz="1795" dirty="0"/>
          </a:p>
          <a:p>
            <a:pPr marL="0" indent="0">
              <a:buNone/>
            </a:pPr>
            <a:endParaRPr lang="en-US" sz="1795" dirty="0"/>
          </a:p>
          <a:p>
            <a:pPr marL="0" indent="0">
              <a:buNone/>
            </a:pPr>
            <a:endParaRPr lang="en-US" sz="1795" dirty="0"/>
          </a:p>
          <a:p>
            <a:pPr marL="0" indent="0">
              <a:buNone/>
            </a:pPr>
            <a:endParaRPr lang="en-US" sz="1795" dirty="0"/>
          </a:p>
          <a:p>
            <a:pPr marL="0" indent="0">
              <a:buNone/>
            </a:pPr>
            <a:endParaRPr lang="en-US" sz="1795" dirty="0"/>
          </a:p>
        </p:txBody>
      </p:sp>
      <p:sp>
        <p:nvSpPr>
          <p:cNvPr id="7" name="Text Placeholder 6"/>
          <p:cNvSpPr>
            <a:spLocks noGrp="1"/>
          </p:cNvSpPr>
          <p:nvPr>
            <p:ph type="body" sz="quarter" idx="12"/>
          </p:nvPr>
        </p:nvSpPr>
        <p:spPr/>
        <p:txBody>
          <a:bodyPr/>
          <a:lstStyle/>
          <a:p>
            <a:endParaRPr lang="en-US" dirty="0"/>
          </a:p>
        </p:txBody>
      </p:sp>
      <p:sp>
        <p:nvSpPr>
          <p:cNvPr id="3" name="Text Placeholder 2">
            <a:extLst>
              <a:ext uri="{FF2B5EF4-FFF2-40B4-BE49-F238E27FC236}">
                <a16:creationId xmlns:a16="http://schemas.microsoft.com/office/drawing/2014/main" id="{ACD14414-A534-E747-B5C9-B98EF0ED4BB4}"/>
              </a:ext>
            </a:extLst>
          </p:cNvPr>
          <p:cNvSpPr>
            <a:spLocks noGrp="1"/>
          </p:cNvSpPr>
          <p:nvPr>
            <p:ph type="body" sz="quarter" idx="13"/>
          </p:nvPr>
        </p:nvSpPr>
        <p:spPr>
          <a:xfrm>
            <a:off x="492034" y="1514545"/>
            <a:ext cx="11276012" cy="397623"/>
          </a:xfrm>
        </p:spPr>
        <p:txBody>
          <a:bodyPr>
            <a:normAutofit fontScale="92500"/>
          </a:bodyPr>
          <a:lstStyle/>
          <a:p>
            <a:r>
              <a:rPr lang="en-US" dirty="0">
                <a:solidFill>
                  <a:schemeClr val="accent3"/>
                </a:solidFill>
              </a:rPr>
              <a:t>Regardless of the path you’re on, you can take control of your personal financial journey.</a:t>
            </a:r>
          </a:p>
        </p:txBody>
      </p:sp>
      <p:sp>
        <p:nvSpPr>
          <p:cNvPr id="4" name="Footer Placeholder 3"/>
          <p:cNvSpPr>
            <a:spLocks noGrp="1"/>
          </p:cNvSpPr>
          <p:nvPr>
            <p:ph type="ftr" sz="quarter" idx="3"/>
          </p:nvPr>
        </p:nvSpPr>
        <p:spPr/>
        <p:txBody>
          <a:bodyPr/>
          <a:lstStyle/>
          <a:p>
            <a:r>
              <a:rPr lang="en-US" dirty="0">
                <a:solidFill>
                  <a:schemeClr val="bg2">
                    <a:lumMod val="50000"/>
                  </a:schemeClr>
                </a:solidFill>
              </a:rPr>
              <a:t>38-10780-23</a:t>
            </a:r>
          </a:p>
        </p:txBody>
      </p:sp>
      <p:sp>
        <p:nvSpPr>
          <p:cNvPr id="5" name="Date Placeholder 4"/>
          <p:cNvSpPr>
            <a:spLocks noGrp="1"/>
          </p:cNvSpPr>
          <p:nvPr>
            <p:ph type="dt" sz="half" idx="2"/>
          </p:nvPr>
        </p:nvSpPr>
        <p:spPr/>
        <p:txBody>
          <a:bodyPr/>
          <a:lstStyle/>
          <a:p>
            <a:r>
              <a:rPr lang="en-US">
                <a:solidFill>
                  <a:schemeClr val="bg2">
                    <a:lumMod val="50000"/>
                  </a:schemeClr>
                </a:solidFill>
              </a:rPr>
              <a:t>2024/11/08</a:t>
            </a:r>
            <a:endParaRPr lang="en-US" dirty="0">
              <a:solidFill>
                <a:schemeClr val="bg2">
                  <a:lumMod val="50000"/>
                </a:schemeClr>
              </a:solidFill>
            </a:endParaRPr>
          </a:p>
        </p:txBody>
      </p:sp>
      <p:sp>
        <p:nvSpPr>
          <p:cNvPr id="6" name="Slide Number Placeholder 5"/>
          <p:cNvSpPr>
            <a:spLocks noGrp="1"/>
          </p:cNvSpPr>
          <p:nvPr>
            <p:ph type="sldNum" sz="quarter" idx="4"/>
          </p:nvPr>
        </p:nvSpPr>
        <p:spPr/>
        <p:txBody>
          <a:bodyPr/>
          <a:lstStyle/>
          <a:p>
            <a:fld id="{DFF2723C-031C-433E-81DC-635AF124FD5B}" type="slidenum">
              <a:rPr lang="en-US" smtClean="0">
                <a:solidFill>
                  <a:schemeClr val="bg2">
                    <a:lumMod val="50000"/>
                  </a:schemeClr>
                </a:solidFill>
              </a:rPr>
              <a:pPr/>
              <a:t>39</a:t>
            </a:fld>
            <a:endParaRPr lang="en-US" dirty="0">
              <a:solidFill>
                <a:schemeClr val="bg2">
                  <a:lumMod val="50000"/>
                </a:schemeClr>
              </a:solidFill>
            </a:endParaRPr>
          </a:p>
        </p:txBody>
      </p:sp>
      <p:pic>
        <p:nvPicPr>
          <p:cNvPr id="9" name="Picture 8">
            <a:extLst>
              <a:ext uri="{FF2B5EF4-FFF2-40B4-BE49-F238E27FC236}">
                <a16:creationId xmlns:a16="http://schemas.microsoft.com/office/drawing/2014/main" id="{A814FD34-309B-4D4D-A693-4C28C5BA43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9828" y="2550682"/>
            <a:ext cx="2870997" cy="1942650"/>
          </a:xfrm>
          <a:prstGeom prst="rect">
            <a:avLst/>
          </a:prstGeom>
        </p:spPr>
      </p:pic>
      <p:pic>
        <p:nvPicPr>
          <p:cNvPr id="12" name="Picture 11">
            <a:extLst>
              <a:ext uri="{FF2B5EF4-FFF2-40B4-BE49-F238E27FC236}">
                <a16:creationId xmlns:a16="http://schemas.microsoft.com/office/drawing/2014/main" id="{7091FAE1-B4FE-6845-8D75-8EADF5EEE2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97134" y="2550770"/>
            <a:ext cx="2802231" cy="1942650"/>
          </a:xfrm>
          <a:prstGeom prst="rect">
            <a:avLst/>
          </a:prstGeom>
        </p:spPr>
      </p:pic>
      <p:pic>
        <p:nvPicPr>
          <p:cNvPr id="20" name="Picture 19">
            <a:extLst>
              <a:ext uri="{FF2B5EF4-FFF2-40B4-BE49-F238E27FC236}">
                <a16:creationId xmlns:a16="http://schemas.microsoft.com/office/drawing/2014/main" id="{DECF56E8-0867-3B4B-A5C0-01184D9A780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807362" y="2528212"/>
            <a:ext cx="2905380" cy="1942650"/>
          </a:xfrm>
          <a:prstGeom prst="rect">
            <a:avLst/>
          </a:prstGeom>
        </p:spPr>
      </p:pic>
      <p:sp>
        <p:nvSpPr>
          <p:cNvPr id="21" name="Rectangle 20">
            <a:extLst>
              <a:ext uri="{FF2B5EF4-FFF2-40B4-BE49-F238E27FC236}">
                <a16:creationId xmlns:a16="http://schemas.microsoft.com/office/drawing/2014/main" id="{B0A07F30-74F9-0344-A1A8-2A2E643EAF4F}"/>
              </a:ext>
            </a:extLst>
          </p:cNvPr>
          <p:cNvSpPr/>
          <p:nvPr/>
        </p:nvSpPr>
        <p:spPr>
          <a:xfrm>
            <a:off x="845164" y="4414265"/>
            <a:ext cx="2925660" cy="714234"/>
          </a:xfrm>
          <a:prstGeom prst="rect">
            <a:avLst/>
          </a:prstGeom>
        </p:spPr>
        <p:txBody>
          <a:bodyPr wrap="square">
            <a:spAutoFit/>
          </a:bodyPr>
          <a:lstStyle/>
          <a:p>
            <a:pPr algn="ctr"/>
            <a:r>
              <a:rPr lang="en-US" sz="1347" b="1" dirty="0">
                <a:solidFill>
                  <a:schemeClr val="accent1"/>
                </a:solidFill>
                <a:latin typeface="Calibri" panose="020F0502020204030204" pitchFamily="34" charset="0"/>
                <a:cs typeface="Calibri" panose="020F0502020204030204" pitchFamily="34" charset="0"/>
              </a:rPr>
              <a:t>Start Your Journey. </a:t>
            </a:r>
            <a:br>
              <a:rPr lang="en-US" sz="1347" i="1" dirty="0">
                <a:solidFill>
                  <a:schemeClr val="accent1"/>
                </a:solidFill>
                <a:latin typeface="Calibri" panose="020F0502020204030204" pitchFamily="34" charset="0"/>
                <a:cs typeface="Calibri" panose="020F0502020204030204" pitchFamily="34" charset="0"/>
              </a:rPr>
            </a:br>
            <a:r>
              <a:rPr lang="en-US" sz="1347" dirty="0">
                <a:solidFill>
                  <a:schemeClr val="accent1"/>
                </a:solidFill>
                <a:latin typeface="Calibri" panose="020F0502020204030204" pitchFamily="34" charset="0"/>
                <a:cs typeface="Calibri" panose="020F0502020204030204" pitchFamily="34" charset="0"/>
              </a:rPr>
              <a:t>Start to save now and leverage the power of tax-deferral accounts.</a:t>
            </a:r>
          </a:p>
        </p:txBody>
      </p:sp>
      <p:sp>
        <p:nvSpPr>
          <p:cNvPr id="22" name="TextBox 21">
            <a:extLst>
              <a:ext uri="{FF2B5EF4-FFF2-40B4-BE49-F238E27FC236}">
                <a16:creationId xmlns:a16="http://schemas.microsoft.com/office/drawing/2014/main" id="{1B7578CB-C9AD-1D44-9D41-371AEC797E5D}"/>
              </a:ext>
            </a:extLst>
          </p:cNvPr>
          <p:cNvSpPr txBox="1"/>
          <p:nvPr/>
        </p:nvSpPr>
        <p:spPr>
          <a:xfrm>
            <a:off x="4084545" y="4431329"/>
            <a:ext cx="3427409" cy="921534"/>
          </a:xfrm>
          <a:prstGeom prst="rect">
            <a:avLst/>
          </a:prstGeom>
          <a:noFill/>
        </p:spPr>
        <p:txBody>
          <a:bodyPr wrap="square" rtlCol="0">
            <a:spAutoFit/>
          </a:bodyPr>
          <a:lstStyle/>
          <a:p>
            <a:pPr algn="ctr"/>
            <a:r>
              <a:rPr lang="en-US" sz="1347" b="1" dirty="0">
                <a:solidFill>
                  <a:schemeClr val="accent1"/>
                </a:solidFill>
                <a:latin typeface="Calibri" panose="020F0502020204030204" pitchFamily="34" charset="0"/>
                <a:cs typeface="Calibri" panose="020F0502020204030204" pitchFamily="34" charset="0"/>
              </a:rPr>
              <a:t>Move Forward.</a:t>
            </a:r>
            <a:br>
              <a:rPr lang="en-US" sz="1347" i="1" dirty="0">
                <a:solidFill>
                  <a:schemeClr val="accent1"/>
                </a:solidFill>
                <a:latin typeface="Calibri" panose="020F0502020204030204" pitchFamily="34" charset="0"/>
                <a:cs typeface="Calibri" panose="020F0502020204030204" pitchFamily="34" charset="0"/>
              </a:rPr>
            </a:br>
            <a:r>
              <a:rPr lang="en-US" sz="1347" dirty="0">
                <a:solidFill>
                  <a:schemeClr val="accent1"/>
                </a:solidFill>
                <a:latin typeface="Calibri" panose="020F0502020204030204" pitchFamily="34" charset="0"/>
                <a:cs typeface="Calibri" panose="020F0502020204030204" pitchFamily="34" charset="0"/>
              </a:rPr>
              <a:t>Understand your pension benefit and </a:t>
            </a:r>
          </a:p>
          <a:p>
            <a:pPr algn="ctr"/>
            <a:r>
              <a:rPr lang="en-US" sz="1347" dirty="0">
                <a:solidFill>
                  <a:schemeClr val="accent1"/>
                </a:solidFill>
                <a:latin typeface="Calibri" panose="020F0502020204030204" pitchFamily="34" charset="0"/>
                <a:cs typeface="Calibri" panose="020F0502020204030204" pitchFamily="34" charset="0"/>
              </a:rPr>
              <a:t>adjust your strategy now to reach your </a:t>
            </a:r>
          </a:p>
          <a:p>
            <a:pPr algn="ctr"/>
            <a:r>
              <a:rPr lang="en-US" sz="1347" dirty="0">
                <a:solidFill>
                  <a:schemeClr val="accent1"/>
                </a:solidFill>
                <a:latin typeface="Calibri" panose="020F0502020204030204" pitchFamily="34" charset="0"/>
                <a:cs typeface="Calibri" panose="020F0502020204030204" pitchFamily="34" charset="0"/>
              </a:rPr>
              <a:t>retirement goals.</a:t>
            </a:r>
          </a:p>
        </p:txBody>
      </p:sp>
      <p:sp>
        <p:nvSpPr>
          <p:cNvPr id="23" name="Rectangle 22">
            <a:extLst>
              <a:ext uri="{FF2B5EF4-FFF2-40B4-BE49-F238E27FC236}">
                <a16:creationId xmlns:a16="http://schemas.microsoft.com/office/drawing/2014/main" id="{AC9062C8-BA41-6D46-A7DB-E1941BEC9B0F}"/>
              </a:ext>
            </a:extLst>
          </p:cNvPr>
          <p:cNvSpPr/>
          <p:nvPr/>
        </p:nvSpPr>
        <p:spPr>
          <a:xfrm>
            <a:off x="7825673" y="4493332"/>
            <a:ext cx="3045455" cy="921534"/>
          </a:xfrm>
          <a:prstGeom prst="rect">
            <a:avLst/>
          </a:prstGeom>
        </p:spPr>
        <p:txBody>
          <a:bodyPr wrap="square">
            <a:spAutoFit/>
          </a:bodyPr>
          <a:lstStyle/>
          <a:p>
            <a:pPr algn="ctr"/>
            <a:r>
              <a:rPr lang="en-US" sz="1347" b="1" dirty="0">
                <a:solidFill>
                  <a:schemeClr val="accent1"/>
                </a:solidFill>
                <a:latin typeface="Calibri" panose="020F0502020204030204" pitchFamily="34" charset="0"/>
                <a:cs typeface="Calibri" panose="020F0502020204030204" pitchFamily="34" charset="0"/>
              </a:rPr>
              <a:t>Reach the Summit.</a:t>
            </a:r>
            <a:br>
              <a:rPr lang="en-US" sz="1347" i="1" dirty="0">
                <a:solidFill>
                  <a:schemeClr val="accent1"/>
                </a:solidFill>
                <a:latin typeface="Calibri" panose="020F0502020204030204" pitchFamily="34" charset="0"/>
                <a:cs typeface="Calibri" panose="020F0502020204030204" pitchFamily="34" charset="0"/>
              </a:rPr>
            </a:br>
            <a:r>
              <a:rPr lang="en-US" sz="1347" dirty="0">
                <a:solidFill>
                  <a:schemeClr val="accent1"/>
                </a:solidFill>
                <a:latin typeface="Calibri" panose="020F0502020204030204" pitchFamily="34" charset="0"/>
                <a:cs typeface="Calibri" panose="020F0502020204030204" pitchFamily="34" charset="0"/>
              </a:rPr>
              <a:t>Develop a strategy to maximize your income to meet your ever-changing needs throughout retirement.</a:t>
            </a:r>
          </a:p>
        </p:txBody>
      </p:sp>
    </p:spTree>
    <p:extLst>
      <p:ext uri="{BB962C8B-B14F-4D97-AF65-F5344CB8AC3E}">
        <p14:creationId xmlns:p14="http://schemas.microsoft.com/office/powerpoint/2010/main" val="4016976699"/>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t="135" b="135"/>
          <a:stretch/>
        </p:blipFill>
        <p:spPr>
          <a:prstGeom prst="rect">
            <a:avLst/>
          </a:prstGeom>
        </p:spPr>
      </p:pic>
      <p:sp>
        <p:nvSpPr>
          <p:cNvPr id="2" name="Title 1"/>
          <p:cNvSpPr>
            <a:spLocks noGrp="1"/>
          </p:cNvSpPr>
          <p:nvPr>
            <p:ph type="title"/>
          </p:nvPr>
        </p:nvSpPr>
        <p:spPr>
          <a:xfrm>
            <a:off x="562487" y="4659159"/>
            <a:ext cx="11067026" cy="1321891"/>
          </a:xfrm>
        </p:spPr>
        <p:txBody>
          <a:bodyPr>
            <a:noAutofit/>
          </a:bodyPr>
          <a:lstStyle/>
          <a:p>
            <a:pPr>
              <a:lnSpc>
                <a:spcPct val="100000"/>
              </a:lnSpc>
              <a:spcBef>
                <a:spcPts val="1197"/>
              </a:spcBef>
            </a:pPr>
            <a:r>
              <a:rPr lang="en-US" sz="1861" b="1" dirty="0">
                <a:latin typeface="Calibri" panose="020F0502020204030204" pitchFamily="34" charset="0"/>
                <a:cs typeface="Calibri" panose="020F0502020204030204" pitchFamily="34" charset="0"/>
              </a:rPr>
              <a:t>Our Promise: </a:t>
            </a:r>
            <a:r>
              <a:rPr lang="en-US" sz="1861" dirty="0">
                <a:latin typeface="Calibri" panose="020F0502020204030204" pitchFamily="34" charset="0"/>
                <a:cs typeface="Calibri" panose="020F0502020204030204" pitchFamily="34" charset="0"/>
              </a:rPr>
              <a:t>Helping our clients </a:t>
            </a:r>
            <a:r>
              <a:rPr lang="en-US" sz="1861" i="1" dirty="0">
                <a:latin typeface="Calibri" panose="020F0502020204030204" pitchFamily="34" charset="0"/>
                <a:cs typeface="Calibri" panose="020F0502020204030204" pitchFamily="34" charset="0"/>
              </a:rPr>
              <a:t>To and Through Retirement</a:t>
            </a:r>
            <a:r>
              <a:rPr lang="en-US" sz="1861" i="1" baseline="30000" dirty="0">
                <a:latin typeface="Calibri" panose="020F0502020204030204" pitchFamily="34" charset="0"/>
                <a:cs typeface="Calibri" panose="020F0502020204030204" pitchFamily="34" charset="0"/>
              </a:rPr>
              <a:t>®</a:t>
            </a:r>
            <a:r>
              <a:rPr lang="en-US" sz="1861" i="1" dirty="0">
                <a:latin typeface="Calibri" panose="020F0502020204030204" pitchFamily="34" charset="0"/>
                <a:cs typeface="Calibri" panose="020F0502020204030204" pitchFamily="34" charset="0"/>
              </a:rPr>
              <a:t>.</a:t>
            </a:r>
            <a:br>
              <a:rPr lang="en-US" sz="1861" i="1" dirty="0">
                <a:latin typeface="Calibri" panose="020F0502020204030204" pitchFamily="34" charset="0"/>
                <a:cs typeface="Calibri" panose="020F0502020204030204" pitchFamily="34" charset="0"/>
              </a:rPr>
            </a:br>
            <a:r>
              <a:rPr lang="en-US" sz="1861" b="1" dirty="0">
                <a:latin typeface="Calibri" panose="020F0502020204030204" pitchFamily="34" charset="0"/>
                <a:cs typeface="Calibri" panose="020F0502020204030204" pitchFamily="34" charset="0"/>
              </a:rPr>
              <a:t>Our Mission: </a:t>
            </a:r>
            <a:r>
              <a:rPr lang="en-US" sz="1861" dirty="0">
                <a:latin typeface="Calibri" panose="020F0502020204030204" pitchFamily="34" charset="0"/>
                <a:cs typeface="Calibri" panose="020F0502020204030204" pitchFamily="34" charset="0"/>
              </a:rPr>
              <a:t>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861" dirty="0">
                <a:latin typeface="Calibri" panose="020F0502020204030204" pitchFamily="34" charset="0"/>
                <a:cs typeface="Calibri" panose="020F0502020204030204" pitchFamily="34" charset="0"/>
              </a:rPr>
            </a:br>
            <a:endParaRPr lang="en-US" sz="1861"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68C26A2-8D2F-5441-B9F7-DEE4F0B50708}"/>
              </a:ext>
            </a:extLst>
          </p:cNvPr>
          <p:cNvSpPr>
            <a:spLocks noGrp="1"/>
          </p:cNvSpPr>
          <p:nvPr>
            <p:ph type="body" sz="quarter" idx="13"/>
          </p:nvPr>
        </p:nvSpPr>
        <p:spPr/>
        <p:txBody>
          <a:bodyPr/>
          <a:lstStyle/>
          <a:p>
            <a:endParaRPr lang="en-US" dirty="0"/>
          </a:p>
        </p:txBody>
      </p:sp>
      <p:sp>
        <p:nvSpPr>
          <p:cNvPr id="3" name="Footer Placeholder 2"/>
          <p:cNvSpPr>
            <a:spLocks noGrp="1"/>
          </p:cNvSpPr>
          <p:nvPr>
            <p:ph type="ftr" sz="quarter" idx="3"/>
          </p:nvPr>
        </p:nvSpPr>
        <p:spPr/>
        <p:txBody>
          <a:bodyPr/>
          <a:lstStyle/>
          <a:p>
            <a:r>
              <a:rPr lang="en-US"/>
              <a:t>38-10780-23</a:t>
            </a:r>
            <a:endParaRPr lang="en-US" dirty="0"/>
          </a:p>
        </p:txBody>
      </p:sp>
      <p:sp>
        <p:nvSpPr>
          <p:cNvPr id="5" name="Date Placeholder 4"/>
          <p:cNvSpPr>
            <a:spLocks noGrp="1"/>
          </p:cNvSpPr>
          <p:nvPr>
            <p:ph type="dt" sz="half" idx="2"/>
          </p:nvPr>
        </p:nvSpPr>
        <p:spPr/>
        <p:txBody>
          <a:bodyPr/>
          <a:lstStyle/>
          <a:p>
            <a:r>
              <a:rPr lang="en-US"/>
              <a:t>2024/11/08</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40</a:t>
            </a:fld>
            <a:endParaRPr lang="en-US" dirty="0"/>
          </a:p>
        </p:txBody>
      </p:sp>
      <p:pic>
        <p:nvPicPr>
          <p:cNvPr id="9" name="Picture 8">
            <a:extLst>
              <a:ext uri="{FF2B5EF4-FFF2-40B4-BE49-F238E27FC236}">
                <a16:creationId xmlns:a16="http://schemas.microsoft.com/office/drawing/2014/main" id="{0F18A01A-0E9E-2741-8565-5F8029FAD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80976" y="2530081"/>
            <a:ext cx="2115025" cy="1431125"/>
          </a:xfrm>
          <a:prstGeom prst="rect">
            <a:avLst/>
          </a:prstGeom>
        </p:spPr>
      </p:pic>
      <p:pic>
        <p:nvPicPr>
          <p:cNvPr id="11" name="Picture 10">
            <a:extLst>
              <a:ext uri="{FF2B5EF4-FFF2-40B4-BE49-F238E27FC236}">
                <a16:creationId xmlns:a16="http://schemas.microsoft.com/office/drawing/2014/main" id="{4F0AE8AE-A288-0B4B-AB5A-926C6920E1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2443" y="2552885"/>
            <a:ext cx="2064366" cy="1431125"/>
          </a:xfrm>
          <a:prstGeom prst="rect">
            <a:avLst/>
          </a:prstGeom>
        </p:spPr>
      </p:pic>
      <p:pic>
        <p:nvPicPr>
          <p:cNvPr id="13" name="Picture 12">
            <a:extLst>
              <a:ext uri="{FF2B5EF4-FFF2-40B4-BE49-F238E27FC236}">
                <a16:creationId xmlns:a16="http://schemas.microsoft.com/office/drawing/2014/main" id="{1469A7B1-BB05-3C4B-9C59-8562F9AB37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1157" y="2559218"/>
            <a:ext cx="2140355" cy="1431125"/>
          </a:xfrm>
          <a:prstGeom prst="rect">
            <a:avLst/>
          </a:prstGeom>
        </p:spPr>
      </p:pic>
    </p:spTree>
    <p:extLst>
      <p:ext uri="{BB962C8B-B14F-4D97-AF65-F5344CB8AC3E}">
        <p14:creationId xmlns:p14="http://schemas.microsoft.com/office/powerpoint/2010/main" val="3825165711"/>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582" dirty="0">
                <a:cs typeface="Calibri" panose="020F0502020204030204" pitchFamily="34" charset="0"/>
              </a:rPr>
              <a:t>Thank you</a:t>
            </a:r>
          </a:p>
        </p:txBody>
      </p:sp>
      <p:sp>
        <p:nvSpPr>
          <p:cNvPr id="3" name="Subtitle 2"/>
          <p:cNvSpPr>
            <a:spLocks noGrp="1"/>
          </p:cNvSpPr>
          <p:nvPr>
            <p:ph type="subTitle" idx="1"/>
          </p:nvPr>
        </p:nvSpPr>
        <p:spPr/>
        <p:txBody>
          <a:bodyPr>
            <a:normAutofit lnSpcReduction="10000"/>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
        <p:nvSpPr>
          <p:cNvPr id="9" name="Rectangle 8">
            <a:extLst>
              <a:ext uri="{FF2B5EF4-FFF2-40B4-BE49-F238E27FC236}">
                <a16:creationId xmlns:a16="http://schemas.microsoft.com/office/drawing/2014/main" id="{7CF8E21A-5EA1-184D-9085-D7B143704B89}"/>
              </a:ext>
            </a:extLst>
          </p:cNvPr>
          <p:cNvSpPr/>
          <p:nvPr/>
        </p:nvSpPr>
        <p:spPr>
          <a:xfrm>
            <a:off x="6346161" y="1882556"/>
            <a:ext cx="2097294" cy="2097294"/>
          </a:xfrm>
          <a:prstGeom prst="rect">
            <a:avLst/>
          </a:prstGeom>
          <a:solidFill>
            <a:schemeClr val="accent2"/>
          </a:solidFill>
          <a:ln w="38100" cap="flat" cmpd="sng" algn="ctr">
            <a:noFill/>
            <a:prstDash val="solid"/>
            <a:miter lim="800000"/>
          </a:ln>
          <a:effectLst/>
        </p:spPr>
        <p:txBody>
          <a:bodyPr rtlCol="0" anchor="ctr"/>
          <a:lstStyle/>
          <a:p>
            <a:pPr algn="ctr" defTabSz="911840">
              <a:defRPr/>
            </a:pPr>
            <a:endParaRPr lang="en-US" sz="1795" kern="0" dirty="0">
              <a:solidFill>
                <a:prstClr val="white"/>
              </a:solidFill>
              <a:latin typeface="Calibri" panose="020F0502020204030204" pitchFamily="34" charset="0"/>
            </a:endParaRPr>
          </a:p>
        </p:txBody>
      </p:sp>
      <p:sp>
        <p:nvSpPr>
          <p:cNvPr id="13" name="Triangle 12">
            <a:extLst>
              <a:ext uri="{FF2B5EF4-FFF2-40B4-BE49-F238E27FC236}">
                <a16:creationId xmlns:a16="http://schemas.microsoft.com/office/drawing/2014/main" id="{BAB74CF1-DB94-A14A-BE87-05EE5C56A4EE}"/>
              </a:ext>
            </a:extLst>
          </p:cNvPr>
          <p:cNvSpPr/>
          <p:nvPr/>
        </p:nvSpPr>
        <p:spPr>
          <a:xfrm rot="5400000">
            <a:off x="8401919" y="2820946"/>
            <a:ext cx="255272" cy="216830"/>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5920">
              <a:defRPr/>
            </a:pPr>
            <a:endParaRPr lang="en-US" sz="1795" dirty="0">
              <a:solidFill>
                <a:prstClr val="white"/>
              </a:solidFill>
              <a:latin typeface="Calibri" panose="020F0502020204030204" pitchFamily="34" charset="0"/>
            </a:endParaRPr>
          </a:p>
        </p:txBody>
      </p:sp>
    </p:spTree>
    <p:extLst>
      <p:ext uri="{BB962C8B-B14F-4D97-AF65-F5344CB8AC3E}">
        <p14:creationId xmlns:p14="http://schemas.microsoft.com/office/powerpoint/2010/main" val="1765859709"/>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a:t>
            </a:r>
          </a:p>
          <a:p>
            <a:r>
              <a:rPr lang="en-US" dirty="0"/>
              <a:t>Services are offered through </a:t>
            </a:r>
            <a:r>
              <a:rPr lang="en-US" b="1" dirty="0"/>
              <a:t>Security Distributors</a:t>
            </a:r>
            <a:r>
              <a:rPr lang="en-US" dirty="0"/>
              <a:t>, a subsidiary of Security Benefit Corporation (Security Benefit).</a:t>
            </a:r>
          </a:p>
        </p:txBody>
      </p:sp>
      <p:sp>
        <p:nvSpPr>
          <p:cNvPr id="3" name="Text Placeholder 2">
            <a:extLst>
              <a:ext uri="{FF2B5EF4-FFF2-40B4-BE49-F238E27FC236}">
                <a16:creationId xmlns:a16="http://schemas.microsoft.com/office/drawing/2014/main" id="{2243C181-C896-0847-A336-31D3FBF01008}"/>
              </a:ext>
            </a:extLst>
          </p:cNvPr>
          <p:cNvSpPr>
            <a:spLocks noGrp="1"/>
          </p:cNvSpPr>
          <p:nvPr>
            <p:ph type="body" sz="quarter" idx="12"/>
          </p:nvPr>
        </p:nvSpPr>
        <p:spPr/>
        <p:txBody>
          <a:bodyPr/>
          <a:lstStyle/>
          <a:p>
            <a:endParaRPr lang="en-US" dirty="0"/>
          </a:p>
        </p:txBody>
      </p:sp>
      <p:sp>
        <p:nvSpPr>
          <p:cNvPr id="8" name="Footer Placeholder 3"/>
          <p:cNvSpPr>
            <a:spLocks noGrp="1"/>
          </p:cNvSpPr>
          <p:nvPr>
            <p:ph type="ftr" sz="quarter" idx="3"/>
          </p:nvPr>
        </p:nvSpPr>
        <p:spPr/>
        <p:txBody>
          <a:bodyPr/>
          <a:lstStyle/>
          <a:p>
            <a:r>
              <a:rPr lang="en-US">
                <a:solidFill>
                  <a:schemeClr val="bg2">
                    <a:lumMod val="50000"/>
                  </a:schemeClr>
                </a:solidFill>
              </a:rPr>
              <a:t>38-10780-23</a:t>
            </a:r>
            <a:endParaRPr lang="en-US" dirty="0">
              <a:solidFill>
                <a:schemeClr val="bg2">
                  <a:lumMod val="50000"/>
                </a:schemeClr>
              </a:solidFill>
            </a:endParaRPr>
          </a:p>
        </p:txBody>
      </p:sp>
      <p:sp>
        <p:nvSpPr>
          <p:cNvPr id="9" name="Date Placeholder 4"/>
          <p:cNvSpPr>
            <a:spLocks noGrp="1"/>
          </p:cNvSpPr>
          <p:nvPr>
            <p:ph type="dt" sz="half" idx="2"/>
          </p:nvPr>
        </p:nvSpPr>
        <p:spPr/>
        <p:txBody>
          <a:bodyPr/>
          <a:lstStyle/>
          <a:p>
            <a:pPr algn="ctr"/>
            <a:r>
              <a:rPr lang="en-US">
                <a:solidFill>
                  <a:schemeClr val="bg2">
                    <a:lumMod val="50000"/>
                  </a:schemeClr>
                </a:solidFill>
              </a:rPr>
              <a:t>2024/11/08</a:t>
            </a:r>
            <a:endParaRPr lang="en-US" dirty="0">
              <a:solidFill>
                <a:schemeClr val="bg2">
                  <a:lumMod val="50000"/>
                </a:schemeClr>
              </a:solidFill>
            </a:endParaRPr>
          </a:p>
        </p:txBody>
      </p:sp>
      <p:sp>
        <p:nvSpPr>
          <p:cNvPr id="10" name="Slide Number Placeholder 5"/>
          <p:cNvSpPr>
            <a:spLocks noGrp="1"/>
          </p:cNvSpPr>
          <p:nvPr>
            <p:ph type="sldNum" sz="quarter" idx="4"/>
          </p:nvPr>
        </p:nvSpPr>
        <p:spPr/>
        <p:txBody>
          <a:bodyPr/>
          <a:lstStyle/>
          <a:p>
            <a:fld id="{DFF2723C-031C-433E-81DC-635AF124FD5B}" type="slidenum">
              <a:rPr lang="en-US" smtClean="0">
                <a:solidFill>
                  <a:schemeClr val="bg2">
                    <a:lumMod val="50000"/>
                  </a:schemeClr>
                </a:solidFill>
              </a:rPr>
              <a:pPr/>
              <a:t>42</a:t>
            </a:fld>
            <a:endParaRPr lang="en-US" dirty="0">
              <a:solidFill>
                <a:schemeClr val="bg2">
                  <a:lumMod val="50000"/>
                </a:schemeClr>
              </a:solidFill>
            </a:endParaRPr>
          </a:p>
        </p:txBody>
      </p:sp>
    </p:spTree>
    <p:extLst>
      <p:ext uri="{BB962C8B-B14F-4D97-AF65-F5344CB8AC3E}">
        <p14:creationId xmlns:p14="http://schemas.microsoft.com/office/powerpoint/2010/main" val="2029495480"/>
      </p:ext>
    </p:extLst>
  </p:cSld>
  <p:clrMapOvr>
    <a:masterClrMapping/>
  </p:clrMapOvr>
  <p:transition>
    <p:fade/>
  </p:transition>
</p:sld>
</file>

<file path=ppt/theme/theme1.xml><?xml version="1.0" encoding="utf-8"?>
<a:theme xmlns:a="http://schemas.openxmlformats.org/drawingml/2006/main" name="Education and Workplace Retirement 2">
  <a:themeElements>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ducation and Workplace Retirement 2" id="{5C3DD04A-D30F-47DB-9622-3A6CB77E1347}" vid="{088292B1-FED0-448A-B2EE-20D42C9289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Workplace Retirement Plans - Wide</Template>
  <TotalTime>5940</TotalTime>
  <Words>7089</Words>
  <Application>Microsoft Macintosh PowerPoint</Application>
  <PresentationFormat>Widescreen</PresentationFormat>
  <Paragraphs>903</Paragraphs>
  <Slides>42</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Calibri Light</vt:lpstr>
      <vt:lpstr>Arial</vt:lpstr>
      <vt:lpstr>Calibri</vt:lpstr>
      <vt:lpstr>Wingdings</vt:lpstr>
      <vt:lpstr>Education and Workplace Retirement 2</vt:lpstr>
      <vt:lpstr>Navigating Your Investment Journey</vt:lpstr>
      <vt:lpstr>Agenda </vt:lpstr>
      <vt:lpstr>Your Options for Retirement</vt:lpstr>
      <vt:lpstr>Social Security</vt:lpstr>
      <vt:lpstr>Social Security</vt:lpstr>
      <vt:lpstr>MTRS Pension</vt:lpstr>
      <vt:lpstr>MTRS Pension</vt:lpstr>
      <vt:lpstr>MTRS Pension</vt:lpstr>
      <vt:lpstr>MTRS Pension</vt:lpstr>
      <vt:lpstr>MTRS Pension</vt:lpstr>
      <vt:lpstr>MTRS Pension</vt:lpstr>
      <vt:lpstr>MTRS Pension</vt:lpstr>
      <vt:lpstr>MTRS Pension</vt:lpstr>
      <vt:lpstr>MTRS Pension</vt:lpstr>
      <vt:lpstr>MTRS Pension</vt:lpstr>
      <vt:lpstr>MTRS Pension</vt:lpstr>
      <vt:lpstr>MTRS Pension</vt:lpstr>
      <vt:lpstr>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PowerPoint Presentation</vt:lpstr>
      <vt:lpstr>How much can I save?</vt:lpstr>
      <vt:lpstr>Start saving early.</vt:lpstr>
      <vt:lpstr>The basics of tax-deferred saving</vt:lpstr>
      <vt:lpstr>How to Take Action</vt:lpstr>
      <vt:lpstr>Trail One: Early Career (working &lt; 10 years)</vt:lpstr>
      <vt:lpstr>Trail Two: Mid Career (working 10-25 years)</vt:lpstr>
      <vt:lpstr>Balancing Risk</vt:lpstr>
      <vt:lpstr>Trail Three: 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Heller, Caroline</cp:lastModifiedBy>
  <cp:revision>238</cp:revision>
  <cp:lastPrinted>2019-11-08T15:43:30Z</cp:lastPrinted>
  <dcterms:created xsi:type="dcterms:W3CDTF">2018-10-01T18:10:23Z</dcterms:created>
  <dcterms:modified xsi:type="dcterms:W3CDTF">2024-12-05T20:22:53Z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