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2" r:id="rId1"/>
  </p:sldMasterIdLst>
  <p:notesMasterIdLst>
    <p:notesMasterId r:id="rId26"/>
  </p:notesMasterIdLst>
  <p:handoutMasterIdLst>
    <p:handoutMasterId r:id="rId27"/>
  </p:handoutMasterIdLst>
  <p:sldIdLst>
    <p:sldId id="256" r:id="rId2"/>
    <p:sldId id="315" r:id="rId3"/>
    <p:sldId id="391" r:id="rId4"/>
    <p:sldId id="390" r:id="rId5"/>
    <p:sldId id="352" r:id="rId6"/>
    <p:sldId id="364" r:id="rId7"/>
    <p:sldId id="365" r:id="rId8"/>
    <p:sldId id="366" r:id="rId9"/>
    <p:sldId id="367" r:id="rId10"/>
    <p:sldId id="368" r:id="rId11"/>
    <p:sldId id="370" r:id="rId12"/>
    <p:sldId id="371" r:id="rId13"/>
    <p:sldId id="386" r:id="rId14"/>
    <p:sldId id="372" r:id="rId15"/>
    <p:sldId id="375" r:id="rId16"/>
    <p:sldId id="387" r:id="rId17"/>
    <p:sldId id="376" r:id="rId18"/>
    <p:sldId id="377" r:id="rId19"/>
    <p:sldId id="378" r:id="rId20"/>
    <p:sldId id="380" r:id="rId21"/>
    <p:sldId id="388" r:id="rId22"/>
    <p:sldId id="383" r:id="rId23"/>
    <p:sldId id="384" r:id="rId24"/>
    <p:sldId id="313" r:id="rId25"/>
  </p:sldIdLst>
  <p:sldSz cx="9144000" cy="5157788"/>
  <p:notesSz cx="7315200" cy="9601200"/>
  <p:embeddedFontLst>
    <p:embeddedFont>
      <p:font typeface="Sofia Pro Semi Bold" panose="00000500000000000000" charset="0"/>
      <p:regular r:id="rId28"/>
      <p:bold r:id="rId29"/>
      <p:italic r:id="rId30"/>
      <p:boldItalic r:id="rId31"/>
    </p:embeddedFont>
  </p:embeddedFontLst>
  <p:defaultTextStyle>
    <a:defPPr>
      <a:defRPr lang="en-US"/>
    </a:defPPr>
    <a:lvl1pPr marL="0" algn="l" defTabSz="343128" rtl="0" eaLnBrk="1" latinLnBrk="0" hangingPunct="1">
      <a:defRPr sz="1351" kern="1200">
        <a:solidFill>
          <a:schemeClr val="tx1"/>
        </a:solidFill>
        <a:latin typeface="+mn-lt"/>
        <a:ea typeface="+mn-ea"/>
        <a:cs typeface="+mn-cs"/>
      </a:defRPr>
    </a:lvl1pPr>
    <a:lvl2pPr marL="343128" algn="l" defTabSz="343128" rtl="0" eaLnBrk="1" latinLnBrk="0" hangingPunct="1">
      <a:defRPr sz="1351" kern="1200">
        <a:solidFill>
          <a:schemeClr val="tx1"/>
        </a:solidFill>
        <a:latin typeface="+mn-lt"/>
        <a:ea typeface="+mn-ea"/>
        <a:cs typeface="+mn-cs"/>
      </a:defRPr>
    </a:lvl2pPr>
    <a:lvl3pPr marL="686257" algn="l" defTabSz="343128" rtl="0" eaLnBrk="1" latinLnBrk="0" hangingPunct="1">
      <a:defRPr sz="1351" kern="1200">
        <a:solidFill>
          <a:schemeClr val="tx1"/>
        </a:solidFill>
        <a:latin typeface="+mn-lt"/>
        <a:ea typeface="+mn-ea"/>
        <a:cs typeface="+mn-cs"/>
      </a:defRPr>
    </a:lvl3pPr>
    <a:lvl4pPr marL="1029385" algn="l" defTabSz="343128" rtl="0" eaLnBrk="1" latinLnBrk="0" hangingPunct="1">
      <a:defRPr sz="1351" kern="1200">
        <a:solidFill>
          <a:schemeClr val="tx1"/>
        </a:solidFill>
        <a:latin typeface="+mn-lt"/>
        <a:ea typeface="+mn-ea"/>
        <a:cs typeface="+mn-cs"/>
      </a:defRPr>
    </a:lvl4pPr>
    <a:lvl5pPr marL="1372514" algn="l" defTabSz="343128" rtl="0" eaLnBrk="1" latinLnBrk="0" hangingPunct="1">
      <a:defRPr sz="1351" kern="1200">
        <a:solidFill>
          <a:schemeClr val="tx1"/>
        </a:solidFill>
        <a:latin typeface="+mn-lt"/>
        <a:ea typeface="+mn-ea"/>
        <a:cs typeface="+mn-cs"/>
      </a:defRPr>
    </a:lvl5pPr>
    <a:lvl6pPr marL="1715642" algn="l" defTabSz="343128" rtl="0" eaLnBrk="1" latinLnBrk="0" hangingPunct="1">
      <a:defRPr sz="1351" kern="1200">
        <a:solidFill>
          <a:schemeClr val="tx1"/>
        </a:solidFill>
        <a:latin typeface="+mn-lt"/>
        <a:ea typeface="+mn-ea"/>
        <a:cs typeface="+mn-cs"/>
      </a:defRPr>
    </a:lvl6pPr>
    <a:lvl7pPr marL="2058771" algn="l" defTabSz="343128" rtl="0" eaLnBrk="1" latinLnBrk="0" hangingPunct="1">
      <a:defRPr sz="1351" kern="1200">
        <a:solidFill>
          <a:schemeClr val="tx1"/>
        </a:solidFill>
        <a:latin typeface="+mn-lt"/>
        <a:ea typeface="+mn-ea"/>
        <a:cs typeface="+mn-cs"/>
      </a:defRPr>
    </a:lvl7pPr>
    <a:lvl8pPr marL="2401899" algn="l" defTabSz="343128" rtl="0" eaLnBrk="1" latinLnBrk="0" hangingPunct="1">
      <a:defRPr sz="1351" kern="1200">
        <a:solidFill>
          <a:schemeClr val="tx1"/>
        </a:solidFill>
        <a:latin typeface="+mn-lt"/>
        <a:ea typeface="+mn-ea"/>
        <a:cs typeface="+mn-cs"/>
      </a:defRPr>
    </a:lvl8pPr>
    <a:lvl9pPr marL="2745028" algn="l" defTabSz="343128" rtl="0" eaLnBrk="1" latinLnBrk="0" hangingPunct="1">
      <a:defRPr sz="135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76" userDrawn="1">
          <p15:clr>
            <a:srgbClr val="A4A3A4"/>
          </p15:clr>
        </p15:guide>
        <p15:guide id="2" pos="2880" userDrawn="1">
          <p15:clr>
            <a:srgbClr val="A4A3A4"/>
          </p15:clr>
        </p15:guide>
        <p15:guide id="3" pos="2952"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D5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050"/>
    <p:restoredTop sz="94960" autoAdjust="0"/>
  </p:normalViewPr>
  <p:slideViewPr>
    <p:cSldViewPr snapToGrid="0">
      <p:cViewPr>
        <p:scale>
          <a:sx n="120" d="100"/>
          <a:sy n="120" d="100"/>
        </p:scale>
        <p:origin x="67" y="-600"/>
      </p:cViewPr>
      <p:guideLst>
        <p:guide orient="horz" pos="776"/>
        <p:guide pos="2880"/>
        <p:guide pos="2952"/>
      </p:guideLst>
    </p:cSldViewPr>
  </p:slideViewPr>
  <p:outlineViewPr>
    <p:cViewPr>
      <p:scale>
        <a:sx n="33" d="100"/>
        <a:sy n="33" d="100"/>
      </p:scale>
      <p:origin x="0" y="-12800"/>
    </p:cViewPr>
  </p:outlineViewPr>
  <p:notesTextViewPr>
    <p:cViewPr>
      <p:scale>
        <a:sx n="100" d="100"/>
        <a:sy n="100" d="100"/>
      </p:scale>
      <p:origin x="0" y="0"/>
    </p:cViewPr>
  </p:notesTextViewPr>
  <p:sorterViewPr>
    <p:cViewPr varScale="1">
      <p:scale>
        <a:sx n="1" d="1"/>
        <a:sy n="1" d="1"/>
      </p:scale>
      <p:origin x="0" y="2936"/>
    </p:cViewPr>
  </p:sorterViewPr>
  <p:notesViewPr>
    <p:cSldViewPr snapToGrid="0">
      <p:cViewPr>
        <p:scale>
          <a:sx n="100" d="100"/>
          <a:sy n="100" d="100"/>
        </p:scale>
        <p:origin x="2179" y="-2554"/>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FD6065-C810-024E-840D-CDD1002C8771}"/>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98A5738-EDD6-F740-B5AE-6A03FCAFFC24}"/>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17A906C4-B237-7D44-98D2-09C3A2162F79}" type="datetimeFigureOut">
              <a:rPr lang="en-US" smtClean="0"/>
              <a:t>5/1/2024</a:t>
            </a:fld>
            <a:endParaRPr lang="en-US" dirty="0"/>
          </a:p>
        </p:txBody>
      </p:sp>
      <p:sp>
        <p:nvSpPr>
          <p:cNvPr id="4" name="Footer Placeholder 3">
            <a:extLst>
              <a:ext uri="{FF2B5EF4-FFF2-40B4-BE49-F238E27FC236}">
                <a16:creationId xmlns:a16="http://schemas.microsoft.com/office/drawing/2014/main" id="{B1663BB0-5295-2749-96B2-6C023F3A8DE5}"/>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E5449C1-9102-1944-84E1-80169B6F7B49}"/>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30FD47C1-82CE-0E48-B1DC-ABB2C9DA95AE}" type="slidenum">
              <a:rPr lang="en-US" smtClean="0"/>
              <a:t>‹#›</a:t>
            </a:fld>
            <a:endParaRPr lang="en-US" dirty="0"/>
          </a:p>
        </p:txBody>
      </p:sp>
    </p:spTree>
    <p:extLst>
      <p:ext uri="{BB962C8B-B14F-4D97-AF65-F5344CB8AC3E}">
        <p14:creationId xmlns:p14="http://schemas.microsoft.com/office/powerpoint/2010/main" val="4204403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3169921" cy="480060"/>
          </a:xfrm>
          <a:prstGeom prst="rect">
            <a:avLst/>
          </a:prstGeom>
        </p:spPr>
        <p:txBody>
          <a:bodyPr vert="horz" lIns="96351" tIns="48176" rIns="96351" bIns="48176" rtlCol="0"/>
          <a:lstStyle>
            <a:lvl1pPr algn="l">
              <a:defRPr sz="1200"/>
            </a:lvl1pPr>
          </a:lstStyle>
          <a:p>
            <a:endParaRPr lang="en-US" dirty="0"/>
          </a:p>
        </p:txBody>
      </p:sp>
      <p:sp>
        <p:nvSpPr>
          <p:cNvPr id="3" name="Date Placeholder 2"/>
          <p:cNvSpPr>
            <a:spLocks noGrp="1"/>
          </p:cNvSpPr>
          <p:nvPr>
            <p:ph type="dt" idx="1"/>
          </p:nvPr>
        </p:nvSpPr>
        <p:spPr>
          <a:xfrm>
            <a:off x="4143589" y="2"/>
            <a:ext cx="3169921" cy="480060"/>
          </a:xfrm>
          <a:prstGeom prst="rect">
            <a:avLst/>
          </a:prstGeom>
        </p:spPr>
        <p:txBody>
          <a:bodyPr vert="horz" lIns="96351" tIns="48176" rIns="96351" bIns="48176" rtlCol="0"/>
          <a:lstStyle>
            <a:lvl1pPr algn="r">
              <a:defRPr sz="1200"/>
            </a:lvl1pPr>
          </a:lstStyle>
          <a:p>
            <a:fld id="{3138E868-10FD-C94D-8169-0AE031D46BD6}" type="datetimeFigureOut">
              <a:rPr lang="en-US" smtClean="0"/>
              <a:pPr/>
              <a:t>5/1/2024</a:t>
            </a:fld>
            <a:endParaRPr lang="en-US" dirty="0"/>
          </a:p>
        </p:txBody>
      </p:sp>
      <p:sp>
        <p:nvSpPr>
          <p:cNvPr id="4" name="Slide Image Placeholder 3"/>
          <p:cNvSpPr>
            <a:spLocks noGrp="1" noRot="1" noChangeAspect="1"/>
          </p:cNvSpPr>
          <p:nvPr>
            <p:ph type="sldImg" idx="2"/>
          </p:nvPr>
        </p:nvSpPr>
        <p:spPr>
          <a:xfrm>
            <a:off x="466725" y="719138"/>
            <a:ext cx="6381750" cy="3598862"/>
          </a:xfrm>
          <a:prstGeom prst="rect">
            <a:avLst/>
          </a:prstGeom>
          <a:noFill/>
          <a:ln w="12700">
            <a:solidFill>
              <a:prstClr val="black"/>
            </a:solidFill>
          </a:ln>
        </p:spPr>
        <p:txBody>
          <a:bodyPr vert="horz" lIns="96351" tIns="48176" rIns="96351" bIns="48176"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351" tIns="48176" rIns="96351" bIns="48176"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p:cNvSpPr>
            <a:spLocks noGrp="1"/>
          </p:cNvSpPr>
          <p:nvPr>
            <p:ph type="sldNum" sz="quarter" idx="5"/>
          </p:nvPr>
        </p:nvSpPr>
        <p:spPr>
          <a:xfrm>
            <a:off x="4143589" y="9119477"/>
            <a:ext cx="3169921" cy="480060"/>
          </a:xfrm>
          <a:prstGeom prst="rect">
            <a:avLst/>
          </a:prstGeom>
        </p:spPr>
        <p:txBody>
          <a:bodyPr vert="horz" lIns="96351" tIns="48176" rIns="96351" bIns="48176" rtlCol="0" anchor="b"/>
          <a:lstStyle>
            <a:lvl1pPr algn="r">
              <a:defRPr sz="1200"/>
            </a:lvl1pPr>
          </a:lstStyle>
          <a:p>
            <a:fld id="{D854A8C4-B08A-3247-B1AD-1E1C15FD29A7}" type="slidenum">
              <a:rPr lang="en-US" smtClean="0"/>
              <a:pPr/>
              <a:t>‹#›</a:t>
            </a:fld>
            <a:endParaRPr lang="en-US" dirty="0"/>
          </a:p>
        </p:txBody>
      </p:sp>
    </p:spTree>
    <p:extLst>
      <p:ext uri="{BB962C8B-B14F-4D97-AF65-F5344CB8AC3E}">
        <p14:creationId xmlns:p14="http://schemas.microsoft.com/office/powerpoint/2010/main" val="1017066184"/>
      </p:ext>
    </p:extLst>
  </p:cSld>
  <p:clrMap bg1="lt1" tx1="dk1" bg2="lt2" tx2="dk2" accent1="accent1" accent2="accent2" accent3="accent3" accent4="accent4" accent5="accent5" accent6="accent6" hlink="hlink" folHlink="folHlink"/>
  <p:notesStyle>
    <a:lvl1pPr marL="0" algn="l" defTabSz="343128" rtl="0" eaLnBrk="1" latinLnBrk="0" hangingPunct="1">
      <a:defRPr sz="826" kern="1200">
        <a:solidFill>
          <a:schemeClr val="tx1"/>
        </a:solidFill>
        <a:latin typeface="Arial" panose="020B0604020202020204" pitchFamily="34" charset="0"/>
        <a:ea typeface="+mn-ea"/>
        <a:cs typeface="Arial" panose="020B0604020202020204" pitchFamily="34" charset="0"/>
      </a:defRPr>
    </a:lvl1pPr>
    <a:lvl2pPr marL="343128" algn="l" defTabSz="343128" rtl="0" eaLnBrk="1" latinLnBrk="0" hangingPunct="1">
      <a:defRPr sz="826" kern="1200">
        <a:solidFill>
          <a:schemeClr val="tx1"/>
        </a:solidFill>
        <a:latin typeface="Arial" panose="020B0604020202020204" pitchFamily="34" charset="0"/>
        <a:ea typeface="+mn-ea"/>
        <a:cs typeface="Arial" panose="020B0604020202020204" pitchFamily="34" charset="0"/>
      </a:defRPr>
    </a:lvl2pPr>
    <a:lvl3pPr marL="686257" algn="l" defTabSz="343128" rtl="0" eaLnBrk="1" latinLnBrk="0" hangingPunct="1">
      <a:defRPr sz="826" kern="1200">
        <a:solidFill>
          <a:schemeClr val="tx1"/>
        </a:solidFill>
        <a:latin typeface="Arial" panose="020B0604020202020204" pitchFamily="34" charset="0"/>
        <a:ea typeface="+mn-ea"/>
        <a:cs typeface="Arial" panose="020B0604020202020204" pitchFamily="34" charset="0"/>
      </a:defRPr>
    </a:lvl3pPr>
    <a:lvl4pPr marL="1029385" algn="l" defTabSz="343128" rtl="0" eaLnBrk="1" latinLnBrk="0" hangingPunct="1">
      <a:defRPr sz="826" kern="1200">
        <a:solidFill>
          <a:schemeClr val="tx1"/>
        </a:solidFill>
        <a:latin typeface="Arial" panose="020B0604020202020204" pitchFamily="34" charset="0"/>
        <a:ea typeface="+mn-ea"/>
        <a:cs typeface="Arial" panose="020B0604020202020204" pitchFamily="34" charset="0"/>
      </a:defRPr>
    </a:lvl4pPr>
    <a:lvl5pPr marL="1372514" algn="l" defTabSz="343128" rtl="0" eaLnBrk="1" latinLnBrk="0" hangingPunct="1">
      <a:defRPr sz="826" kern="1200">
        <a:solidFill>
          <a:schemeClr val="tx1"/>
        </a:solidFill>
        <a:latin typeface="Arial" panose="020B0604020202020204" pitchFamily="34" charset="0"/>
        <a:ea typeface="+mn-ea"/>
        <a:cs typeface="Arial" panose="020B0604020202020204" pitchFamily="34" charset="0"/>
      </a:defRPr>
    </a:lvl5pPr>
    <a:lvl6pPr marL="1715642" algn="l" defTabSz="343128" rtl="0" eaLnBrk="1" latinLnBrk="0" hangingPunct="1">
      <a:defRPr sz="901" kern="1200">
        <a:solidFill>
          <a:schemeClr val="tx1"/>
        </a:solidFill>
        <a:latin typeface="+mn-lt"/>
        <a:ea typeface="+mn-ea"/>
        <a:cs typeface="+mn-cs"/>
      </a:defRPr>
    </a:lvl6pPr>
    <a:lvl7pPr marL="2058771" algn="l" defTabSz="343128" rtl="0" eaLnBrk="1" latinLnBrk="0" hangingPunct="1">
      <a:defRPr sz="901" kern="1200">
        <a:solidFill>
          <a:schemeClr val="tx1"/>
        </a:solidFill>
        <a:latin typeface="+mn-lt"/>
        <a:ea typeface="+mn-ea"/>
        <a:cs typeface="+mn-cs"/>
      </a:defRPr>
    </a:lvl7pPr>
    <a:lvl8pPr marL="2401899" algn="l" defTabSz="343128" rtl="0" eaLnBrk="1" latinLnBrk="0" hangingPunct="1">
      <a:defRPr sz="901" kern="1200">
        <a:solidFill>
          <a:schemeClr val="tx1"/>
        </a:solidFill>
        <a:latin typeface="+mn-lt"/>
        <a:ea typeface="+mn-ea"/>
        <a:cs typeface="+mn-cs"/>
      </a:defRPr>
    </a:lvl8pPr>
    <a:lvl9pPr marL="2745028" algn="l" defTabSz="343128" rtl="0" eaLnBrk="1" latinLnBrk="0" hangingPunct="1">
      <a:defRPr sz="90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Think of your retirement plan as a house. </a:t>
            </a:r>
          </a:p>
          <a:p>
            <a:endParaRPr lang="en-US" sz="1200" dirty="0"/>
          </a:p>
          <a:p>
            <a:r>
              <a:rPr lang="en-US" sz="1200" dirty="0"/>
              <a:t>Much</a:t>
            </a:r>
            <a:r>
              <a:rPr lang="en-US" sz="1200" baseline="0" dirty="0"/>
              <a:t> like actual houses have rooms – kitchen, living room, bedroom – a retirement plan has similar strategies – a pension, a defined contribution plan like a 403(b) or a 401(k), and Social Security.</a:t>
            </a:r>
          </a:p>
          <a:p>
            <a:endParaRPr lang="en-US" sz="1200" baseline="0" dirty="0"/>
          </a:p>
          <a:p>
            <a:r>
              <a:rPr lang="en-US" sz="1200" dirty="0"/>
              <a:t>You</a:t>
            </a:r>
            <a:r>
              <a:rPr lang="en-US" sz="1200" baseline="0" dirty="0"/>
              <a:t> need to think about building your retirement. How big do you want it? What do you want inside your plan? How long will you need it to last?</a:t>
            </a:r>
            <a:endParaRPr lang="en-US" dirty="0"/>
          </a:p>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a:t>
            </a:fld>
            <a:endParaRPr lang="en-US" dirty="0"/>
          </a:p>
        </p:txBody>
      </p:sp>
    </p:spTree>
    <p:extLst>
      <p:ext uri="{BB962C8B-B14F-4D97-AF65-F5344CB8AC3E}">
        <p14:creationId xmlns:p14="http://schemas.microsoft.com/office/powerpoint/2010/main" val="659840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IRAs have become a trusted and popular retirement-saving vehicle to help people build a robust retirement portfolio.</a:t>
            </a:r>
          </a:p>
          <a:p>
            <a:pPr marL="174982" indent="-174982">
              <a:spcAft>
                <a:spcPts val="0"/>
              </a:spcAft>
              <a:buFont typeface="Arial" panose="020B0604020202020204" pitchFamily="34" charset="0"/>
              <a:buChar char="•"/>
            </a:pPr>
            <a:endParaRPr lang="en-US" sz="1200" dirty="0">
              <a:cs typeface="Arial" panose="020B0604020202020204" pitchFamily="34" charset="0"/>
            </a:endParaRPr>
          </a:p>
          <a:p>
            <a:pPr marL="174982" indent="-174982">
              <a:spcAft>
                <a:spcPts val="0"/>
              </a:spcAft>
              <a:buFont typeface="Arial" panose="020B0604020202020204" pitchFamily="34" charset="0"/>
              <a:buChar char="•"/>
            </a:pPr>
            <a:r>
              <a:rPr lang="en-US" sz="1200" dirty="0">
                <a:cs typeface="Arial" panose="020B0604020202020204" pitchFamily="34" charset="0"/>
              </a:rPr>
              <a:t>35% of all retirement accounts are IRAs</a:t>
            </a:r>
            <a:endParaRPr lang="en-US" sz="1200" baseline="30000" dirty="0">
              <a:cs typeface="Arial" panose="020B0604020202020204" pitchFamily="34" charset="0"/>
            </a:endParaRPr>
          </a:p>
          <a:p>
            <a:pPr marL="174982" indent="-174982">
              <a:spcAft>
                <a:spcPts val="0"/>
              </a:spcAft>
              <a:buFont typeface="Arial" panose="020B0604020202020204" pitchFamily="34" charset="0"/>
              <a:buChar char="•"/>
            </a:pPr>
            <a:r>
              <a:rPr lang="en-US" sz="1200" dirty="0">
                <a:cs typeface="Arial" panose="020B0604020202020204" pitchFamily="34" charset="0"/>
              </a:rPr>
              <a:t>40% </a:t>
            </a:r>
            <a:r>
              <a:rPr lang="en-US" sz="1200" baseline="0" dirty="0">
                <a:cs typeface="Arial" panose="020B0604020202020204" pitchFamily="34" charset="0"/>
              </a:rPr>
              <a:t>of </a:t>
            </a:r>
            <a:r>
              <a:rPr lang="en-US" sz="1200" dirty="0">
                <a:cs typeface="Arial" panose="020B0604020202020204" pitchFamily="34" charset="0"/>
              </a:rPr>
              <a:t>U.S. households own at least one type of IRA</a:t>
            </a:r>
          </a:p>
          <a:p>
            <a:pPr>
              <a:spcAft>
                <a:spcPts val="0"/>
              </a:spcAft>
            </a:pPr>
            <a:endParaRPr lang="en-US" sz="1200" dirty="0"/>
          </a:p>
          <a:p>
            <a:r>
              <a:rPr lang="en-US" sz="1200" dirty="0"/>
              <a:t>So, what is an IRA?</a:t>
            </a:r>
          </a:p>
          <a:p>
            <a:pPr defTabSz="933237">
              <a:defRPr/>
            </a:pPr>
            <a:endParaRPr lang="en-US" sz="1200" dirty="0">
              <a:cs typeface="Arial" panose="020B0604020202020204" pitchFamily="34" charset="0"/>
            </a:endParaRPr>
          </a:p>
          <a:p>
            <a:pPr defTabSz="933237">
              <a:defRPr/>
            </a:pPr>
            <a:r>
              <a:rPr lang="en-US" sz="1200" b="0" dirty="0">
                <a:solidFill>
                  <a:schemeClr val="accent3">
                    <a:lumMod val="75000"/>
                  </a:schemeClr>
                </a:solidFill>
                <a:cs typeface="Arial" panose="020B0604020202020204" pitchFamily="34" charset="0"/>
              </a:rPr>
              <a:t>An</a:t>
            </a:r>
            <a:r>
              <a:rPr lang="en-US" sz="1200" b="1" baseline="0" dirty="0">
                <a:solidFill>
                  <a:schemeClr val="accent3">
                    <a:lumMod val="75000"/>
                  </a:schemeClr>
                </a:solidFill>
                <a:cs typeface="Arial" panose="020B0604020202020204" pitchFamily="34" charset="0"/>
              </a:rPr>
              <a:t> </a:t>
            </a:r>
            <a:r>
              <a:rPr lang="en-US" sz="1200" b="1" dirty="0">
                <a:solidFill>
                  <a:schemeClr val="accent3">
                    <a:lumMod val="75000"/>
                  </a:schemeClr>
                </a:solidFill>
                <a:cs typeface="Arial" panose="020B0604020202020204" pitchFamily="34" charset="0"/>
              </a:rPr>
              <a:t>IRA </a:t>
            </a:r>
            <a:r>
              <a:rPr lang="en-US" sz="1200" dirty="0">
                <a:cs typeface="Arial" panose="020B0604020202020204" pitchFamily="34" charset="0"/>
              </a:rPr>
              <a:t>is a trust or custodial account set up in the United States for the exclusive benefit of you and your beneficiaries. </a:t>
            </a:r>
          </a:p>
          <a:p>
            <a:endParaRPr lang="en-US" sz="1200" dirty="0"/>
          </a:p>
          <a:p>
            <a:r>
              <a:rPr lang="en-US" sz="1200" dirty="0"/>
              <a:t>Simply put, IRAs allow you to make tax-deferred investments to provide financial security when you retire.</a:t>
            </a:r>
          </a:p>
          <a:p>
            <a:endParaRPr lang="en-US" sz="1200" dirty="0"/>
          </a:p>
          <a:p>
            <a:r>
              <a:rPr lang="en-US" sz="1200" dirty="0"/>
              <a:t>Traditional IRAs, the first type of IRA, were designed with two goals when they were created.</a:t>
            </a:r>
          </a:p>
          <a:p>
            <a:endParaRPr lang="en-US" sz="1200" dirty="0"/>
          </a:p>
          <a:p>
            <a:pPr marL="233309" indent="-233309">
              <a:buFont typeface="+mj-lt"/>
              <a:buAutoNum type="arabicPeriod"/>
            </a:pPr>
            <a:r>
              <a:rPr lang="en-US" sz="1200" dirty="0"/>
              <a:t>First, they provide people not covered by employer retirement plans with an opportunity to save for retirement on a tax-advantaged basis on their own. </a:t>
            </a:r>
          </a:p>
          <a:p>
            <a:pPr marL="233309" indent="-233309">
              <a:buFont typeface="+mj-lt"/>
              <a:buAutoNum type="arabicPeriod"/>
            </a:pPr>
            <a:endParaRPr lang="en-US" sz="1200" dirty="0"/>
          </a:p>
          <a:p>
            <a:pPr marL="233309" indent="-233309">
              <a:buFont typeface="+mj-lt"/>
              <a:buAutoNum type="arabicPeriod"/>
            </a:pPr>
            <a:r>
              <a:rPr lang="en-US" sz="1200" dirty="0"/>
              <a:t>Second, they allow workers who leave their</a:t>
            </a:r>
            <a:r>
              <a:rPr lang="en-US" sz="1200" baseline="0" dirty="0"/>
              <a:t> </a:t>
            </a:r>
            <a:r>
              <a:rPr lang="en-US" sz="1200" dirty="0"/>
              <a:t>job a way to rollover their assets and preserve the tax benefits and growth opportunities they had</a:t>
            </a:r>
            <a:r>
              <a:rPr lang="en-US" sz="1200" baseline="0" dirty="0"/>
              <a:t> with their employer’s retirement plan.</a:t>
            </a:r>
            <a:endParaRPr lang="en-US" sz="120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a:t>
            </a:fld>
            <a:endParaRPr lang="en-US" dirty="0"/>
          </a:p>
        </p:txBody>
      </p:sp>
    </p:spTree>
    <p:extLst>
      <p:ext uri="{BB962C8B-B14F-4D97-AF65-F5344CB8AC3E}">
        <p14:creationId xmlns:p14="http://schemas.microsoft.com/office/powerpoint/2010/main" val="1197838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Lawmakers have subsequently added other types of IRAs</a:t>
            </a:r>
          </a:p>
          <a:p>
            <a:endParaRPr lang="en-US" sz="1200" dirty="0"/>
          </a:p>
          <a:p>
            <a:pPr marL="174982" marR="0" lvl="0" indent="-174982" algn="l" defTabSz="4570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After-tax IRAs, called Roth IRAs</a:t>
            </a:r>
          </a:p>
          <a:p>
            <a:pPr marL="174982" marR="0" lvl="0" indent="-174982" algn="l" defTabSz="45707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p>
          <a:p>
            <a:pPr marL="174982" indent="-174982">
              <a:buFont typeface="Arial" panose="020B0604020202020204" pitchFamily="34" charset="0"/>
              <a:buChar char="•"/>
            </a:pPr>
            <a:r>
              <a:rPr lang="en-US" sz="1200" dirty="0"/>
              <a:t>And IRA-based, employer-sponsored plans, like SEP and SIMPLE IRAs</a:t>
            </a:r>
          </a:p>
          <a:p>
            <a:pPr marL="174982" indent="-174982">
              <a:buFont typeface="Arial" panose="020B0604020202020204" pitchFamily="34" charset="0"/>
              <a:buChar char="•"/>
            </a:pPr>
            <a:endParaRPr lang="en-US" sz="1200" dirty="0"/>
          </a:p>
          <a:p>
            <a:r>
              <a:rPr lang="en-US" dirty="0"/>
              <a:t>Today</a:t>
            </a:r>
            <a:r>
              <a:rPr lang="en-US" baseline="0" dirty="0"/>
              <a:t> we’re going to talk about this retirement plan cornerstone.</a:t>
            </a:r>
            <a:endParaRPr lang="en-US"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3</a:t>
            </a:fld>
            <a:endParaRPr lang="en-US" dirty="0"/>
          </a:p>
        </p:txBody>
      </p:sp>
    </p:spTree>
    <p:extLst>
      <p:ext uri="{BB962C8B-B14F-4D97-AF65-F5344CB8AC3E}">
        <p14:creationId xmlns:p14="http://schemas.microsoft.com/office/powerpoint/2010/main" val="3881336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Good</a:t>
            </a:r>
            <a:r>
              <a:rPr lang="en-US" sz="1200" baseline="0" dirty="0"/>
              <a:t> _______________________________ (morning, afternoon, evening)!</a:t>
            </a:r>
          </a:p>
          <a:p>
            <a:endParaRPr lang="en-US" sz="1200" baseline="0" dirty="0"/>
          </a:p>
          <a:p>
            <a:r>
              <a:rPr lang="en-US" sz="1200" baseline="0" dirty="0"/>
              <a:t>I’m ____________________, with ________________________.</a:t>
            </a:r>
          </a:p>
          <a:p>
            <a:endParaRPr lang="en-US" sz="1200" dirty="0"/>
          </a:p>
          <a:p>
            <a:r>
              <a:rPr lang="en-US" sz="1200" dirty="0"/>
              <a:t>[Tell the audience a little bit about your credentials. No more than two minutes.]</a:t>
            </a:r>
          </a:p>
          <a:p>
            <a:endParaRPr lang="en-US" sz="1200" dirty="0"/>
          </a:p>
          <a:p>
            <a:r>
              <a:rPr lang="en-US" sz="1200" dirty="0"/>
              <a:t>I’m happy to spend a few minutes with you today to discuss</a:t>
            </a:r>
            <a:r>
              <a:rPr lang="en-US" sz="1200" baseline="0" dirty="0"/>
              <a:t> IRAs and how they can be a building block in your retirement plan.</a:t>
            </a:r>
            <a:endParaRPr lang="en-US" sz="1200"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4</a:t>
            </a:fld>
            <a:endParaRPr lang="en-US" dirty="0"/>
          </a:p>
        </p:txBody>
      </p:sp>
    </p:spTree>
    <p:extLst>
      <p:ext uri="{BB962C8B-B14F-4D97-AF65-F5344CB8AC3E}">
        <p14:creationId xmlns:p14="http://schemas.microsoft.com/office/powerpoint/2010/main" val="4028909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Let’s take a closer look at the two types of IRAs you can execute on your own – Traditional and Roth IRAs. </a:t>
            </a:r>
          </a:p>
          <a:p>
            <a:endParaRPr lang="en-US" sz="1200" dirty="0"/>
          </a:p>
          <a:p>
            <a:r>
              <a:rPr lang="en-US" sz="1200" dirty="0"/>
              <a:t>And, the basics of a Rollover.</a:t>
            </a:r>
          </a:p>
        </p:txBody>
      </p:sp>
      <p:sp>
        <p:nvSpPr>
          <p:cNvPr id="4" name="Slide Number Placeholder 3"/>
          <p:cNvSpPr>
            <a:spLocks noGrp="1"/>
          </p:cNvSpPr>
          <p:nvPr>
            <p:ph type="sldNum" sz="quarter" idx="5"/>
          </p:nvPr>
        </p:nvSpPr>
        <p:spPr/>
        <p:txBody>
          <a:bodyPr/>
          <a:lstStyle/>
          <a:p>
            <a:fld id="{D854A8C4-B08A-3247-B1AD-1E1C15FD29A7}" type="slidenum">
              <a:rPr lang="en-US" smtClean="0"/>
              <a:pPr/>
              <a:t>5</a:t>
            </a:fld>
            <a:endParaRPr lang="en-US" dirty="0"/>
          </a:p>
        </p:txBody>
      </p:sp>
    </p:spTree>
    <p:extLst>
      <p:ext uri="{BB962C8B-B14F-4D97-AF65-F5344CB8AC3E}">
        <p14:creationId xmlns:p14="http://schemas.microsoft.com/office/powerpoint/2010/main" val="1979235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6</a:t>
            </a:fld>
            <a:endParaRPr lang="en-US" dirty="0"/>
          </a:p>
        </p:txBody>
      </p:sp>
      <p:sp>
        <p:nvSpPr>
          <p:cNvPr id="46083" name="Rectangle 2"/>
          <p:cNvSpPr>
            <a:spLocks noGrp="1" noRot="1" noChangeAspect="1" noChangeArrowheads="1" noTextEdit="1"/>
          </p:cNvSpPr>
          <p:nvPr>
            <p:ph type="sldImg"/>
          </p:nvPr>
        </p:nvSpPr>
        <p:spPr>
          <a:xfrm>
            <a:off x="466725" y="719138"/>
            <a:ext cx="6381750" cy="3598862"/>
          </a:xfrm>
          <a:ln/>
        </p:spPr>
      </p:sp>
      <p:sp>
        <p:nvSpPr>
          <p:cNvPr id="46084" name="Rectangle 3"/>
          <p:cNvSpPr>
            <a:spLocks noGrp="1" noChangeArrowheads="1"/>
          </p:cNvSpPr>
          <p:nvPr>
            <p:ph type="body" idx="1"/>
          </p:nvPr>
        </p:nvSpPr>
        <p:spPr>
          <a:noFill/>
          <a:ln/>
        </p:spPr>
        <p:txBody>
          <a:bodyPr>
            <a:normAutofit/>
          </a:bodyPr>
          <a:lstStyle/>
          <a:p>
            <a:r>
              <a:rPr lang="en-US" sz="1200" dirty="0"/>
              <a:t>If</a:t>
            </a:r>
            <a:r>
              <a:rPr lang="en-US" sz="1200" baseline="0" dirty="0"/>
              <a:t> you were designing a house, you would designate at least two types of bedrooms – a primary and a guest room. </a:t>
            </a:r>
          </a:p>
          <a:p>
            <a:endParaRPr lang="en-US" sz="1200" baseline="0" dirty="0"/>
          </a:p>
          <a:p>
            <a:r>
              <a:rPr lang="en-US" sz="1200" baseline="0" dirty="0"/>
              <a:t>They are both still a bedroom, they just have different dimensions and features.</a:t>
            </a:r>
          </a:p>
          <a:p>
            <a:endParaRPr lang="en-US" sz="1200" baseline="0" dirty="0"/>
          </a:p>
          <a:p>
            <a:r>
              <a:rPr lang="en-US" sz="1200" dirty="0"/>
              <a:t>An IRA is similar.</a:t>
            </a:r>
            <a:r>
              <a:rPr lang="en-US" sz="1200" baseline="0" dirty="0"/>
              <a:t> There are two different types of IRAs that you can execute on you own – they differ with features and benefits, but they are both IRAs.</a:t>
            </a:r>
          </a:p>
          <a:p>
            <a:endParaRPr lang="en-US" sz="1200" baseline="0" dirty="0"/>
          </a:p>
          <a:p>
            <a:r>
              <a:rPr lang="en-US" sz="1200" baseline="0" dirty="0"/>
              <a:t>Traditional and Roth IRAs</a:t>
            </a:r>
            <a:endParaRPr lang="en-US" sz="1200" dirty="0"/>
          </a:p>
        </p:txBody>
      </p:sp>
    </p:spTree>
    <p:extLst>
      <p:ext uri="{BB962C8B-B14F-4D97-AF65-F5344CB8AC3E}">
        <p14:creationId xmlns:p14="http://schemas.microsoft.com/office/powerpoint/2010/main" val="2439173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The major difference between a Traditional and a Roth IRA is</a:t>
            </a:r>
            <a:r>
              <a:rPr lang="en-US" sz="1200" baseline="0" dirty="0"/>
              <a:t> when you are taxed on your assets.</a:t>
            </a:r>
            <a:endParaRPr lang="en-US" sz="1200" dirty="0"/>
          </a:p>
          <a:p>
            <a:endParaRPr lang="en-US" sz="1200" dirty="0"/>
          </a:p>
          <a:p>
            <a:r>
              <a:rPr lang="en-US" sz="1200" dirty="0"/>
              <a:t>With a traditional IRA, you save on a pretax basis and it grows tax-free until you withdraw funds from it. </a:t>
            </a:r>
          </a:p>
          <a:p>
            <a:pPr marL="174982" indent="-174982">
              <a:buFont typeface="Arial" panose="020B0604020202020204" pitchFamily="34" charset="0"/>
              <a:buChar char="•"/>
            </a:pPr>
            <a:r>
              <a:rPr lang="en-US" sz="1200" dirty="0"/>
              <a:t>At that point, the withdrawn dollars are taxed at your current income tax rate. </a:t>
            </a:r>
          </a:p>
          <a:p>
            <a:endParaRPr lang="en-US" sz="1200" dirty="0"/>
          </a:p>
          <a:p>
            <a:r>
              <a:rPr lang="en-US" sz="1200" dirty="0"/>
              <a:t>With a Roth IRA, you contribute after paying taxes on the money. </a:t>
            </a:r>
          </a:p>
          <a:p>
            <a:pPr marL="174982" indent="-174982">
              <a:buFont typeface="Arial" panose="020B0604020202020204" pitchFamily="34" charset="0"/>
              <a:buChar char="•"/>
            </a:pPr>
            <a:r>
              <a:rPr lang="en-US" sz="1200" dirty="0"/>
              <a:t>The money grows tax-free in your account until withdrawn in your retirement years. </a:t>
            </a:r>
          </a:p>
          <a:p>
            <a:pPr marL="174982" indent="-174982">
              <a:buFont typeface="Arial" panose="020B0604020202020204" pitchFamily="34" charset="0"/>
              <a:buChar char="•"/>
            </a:pPr>
            <a:r>
              <a:rPr lang="en-US" sz="1200" dirty="0"/>
              <a:t>At that point, your assets are tax-free,</a:t>
            </a:r>
            <a:r>
              <a:rPr lang="en-US" sz="1200" baseline="0" dirty="0"/>
              <a:t> provided certain conditions are met</a:t>
            </a:r>
            <a:endParaRPr lang="en-US" sz="1200" dirty="0"/>
          </a:p>
          <a:p>
            <a:endParaRPr lang="en-US" sz="1200" dirty="0"/>
          </a:p>
          <a:p>
            <a:pPr defTabSz="933237">
              <a:lnSpc>
                <a:spcPct val="120000"/>
              </a:lnSpc>
              <a:defRPr/>
            </a:pPr>
            <a:r>
              <a:rPr lang="en-US" sz="1200" dirty="0">
                <a:cs typeface="Arial" panose="020B0604020202020204" pitchFamily="34" charset="0"/>
              </a:rPr>
              <a:t>Before you decide to open a personal IRA, there are a few things you should know and think about.</a:t>
            </a:r>
          </a:p>
        </p:txBody>
      </p:sp>
      <p:sp>
        <p:nvSpPr>
          <p:cNvPr id="4" name="Slide Number Placeholder 3"/>
          <p:cNvSpPr>
            <a:spLocks noGrp="1"/>
          </p:cNvSpPr>
          <p:nvPr>
            <p:ph type="sldNum" sz="quarter" idx="5"/>
          </p:nvPr>
        </p:nvSpPr>
        <p:spPr/>
        <p:txBody>
          <a:bodyPr/>
          <a:lstStyle/>
          <a:p>
            <a:fld id="{D854A8C4-B08A-3247-B1AD-1E1C15FD29A7}" type="slidenum">
              <a:rPr lang="en-US" smtClean="0"/>
              <a:pPr/>
              <a:t>7</a:t>
            </a:fld>
            <a:endParaRPr lang="en-US" dirty="0"/>
          </a:p>
        </p:txBody>
      </p:sp>
    </p:spTree>
    <p:extLst>
      <p:ext uri="{BB962C8B-B14F-4D97-AF65-F5344CB8AC3E}">
        <p14:creationId xmlns:p14="http://schemas.microsoft.com/office/powerpoint/2010/main" val="2380014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We’re going to address a few of the most common questions and concerns about traditional and Roth IRAs.</a:t>
            </a:r>
          </a:p>
          <a:p>
            <a:endParaRPr lang="en-US" sz="1200" dirty="0"/>
          </a:p>
          <a:p>
            <a:pPr marL="466618" indent="-466618">
              <a:spcAft>
                <a:spcPts val="1225"/>
              </a:spcAft>
              <a:buFont typeface="+mj-lt"/>
              <a:buAutoNum type="arabicPeriod"/>
            </a:pPr>
            <a:r>
              <a:rPr lang="en-US" sz="1200" dirty="0">
                <a:cs typeface="Arial" panose="020B0604020202020204" pitchFamily="34" charset="0"/>
              </a:rPr>
              <a:t>Who can contribute? How much can I contribute? Are my contributions tax deductible?</a:t>
            </a:r>
          </a:p>
          <a:p>
            <a:pPr marL="466618" indent="-466618">
              <a:spcAft>
                <a:spcPts val="1225"/>
              </a:spcAft>
              <a:buFont typeface="+mj-lt"/>
              <a:buAutoNum type="arabicPeriod"/>
            </a:pPr>
            <a:endParaRPr lang="en-US" sz="1200" dirty="0">
              <a:cs typeface="Arial" panose="020B0604020202020204" pitchFamily="34" charset="0"/>
            </a:endParaRPr>
          </a:p>
          <a:p>
            <a:pPr marL="466618" indent="-466618">
              <a:spcAft>
                <a:spcPts val="1225"/>
              </a:spcAft>
              <a:buFont typeface="+mj-lt"/>
              <a:buAutoNum type="arabicPeriod"/>
            </a:pPr>
            <a:r>
              <a:rPr lang="en-US" sz="1200" dirty="0">
                <a:cs typeface="Arial" panose="020B0604020202020204" pitchFamily="34" charset="0"/>
              </a:rPr>
              <a:t>What is my income eligibility?</a:t>
            </a:r>
          </a:p>
          <a:p>
            <a:pPr marL="466618" indent="-466618">
              <a:spcAft>
                <a:spcPts val="1225"/>
              </a:spcAft>
              <a:buFont typeface="+mj-lt"/>
              <a:buAutoNum type="arabicPeriod"/>
            </a:pPr>
            <a:endParaRPr lang="en-US" sz="1200" dirty="0">
              <a:cs typeface="Arial" panose="020B0604020202020204" pitchFamily="34" charset="0"/>
            </a:endParaRPr>
          </a:p>
          <a:p>
            <a:pPr marL="466618" indent="-466618">
              <a:spcAft>
                <a:spcPts val="1225"/>
              </a:spcAft>
              <a:buFont typeface="+mj-lt"/>
              <a:buAutoNum type="arabicPeriod"/>
            </a:pPr>
            <a:r>
              <a:rPr lang="en-US" sz="1200" dirty="0">
                <a:cs typeface="Arial" panose="020B0604020202020204" pitchFamily="34" charset="0"/>
              </a:rPr>
              <a:t>When can I withdraw money? What about penalties?</a:t>
            </a:r>
          </a:p>
          <a:p>
            <a:pPr marL="466618" indent="-466618">
              <a:spcAft>
                <a:spcPts val="1225"/>
              </a:spcAft>
              <a:buFont typeface="+mj-lt"/>
              <a:buAutoNum type="arabicPeriod"/>
            </a:pPr>
            <a:endParaRPr lang="en-US" sz="1200" dirty="0">
              <a:cs typeface="Arial" panose="020B0604020202020204" pitchFamily="34" charset="0"/>
            </a:endParaRPr>
          </a:p>
          <a:p>
            <a:pPr marL="466618" indent="-466618">
              <a:spcAft>
                <a:spcPts val="1225"/>
              </a:spcAft>
              <a:buFont typeface="+mj-lt"/>
              <a:buAutoNum type="arabicPeriod"/>
            </a:pPr>
            <a:r>
              <a:rPr lang="en-US" sz="1200" dirty="0">
                <a:cs typeface="Arial" panose="020B0604020202020204" pitchFamily="34" charset="0"/>
              </a:rPr>
              <a:t>Do I have to take Required Minimum Distributions?</a:t>
            </a:r>
          </a:p>
        </p:txBody>
      </p:sp>
      <p:sp>
        <p:nvSpPr>
          <p:cNvPr id="4" name="Slide Number Placeholder 3"/>
          <p:cNvSpPr>
            <a:spLocks noGrp="1"/>
          </p:cNvSpPr>
          <p:nvPr>
            <p:ph type="sldNum" sz="quarter" idx="5"/>
          </p:nvPr>
        </p:nvSpPr>
        <p:spPr/>
        <p:txBody>
          <a:bodyPr/>
          <a:lstStyle/>
          <a:p>
            <a:fld id="{D854A8C4-B08A-3247-B1AD-1E1C15FD29A7}" type="slidenum">
              <a:rPr lang="en-US" smtClean="0"/>
              <a:pPr/>
              <a:t>8</a:t>
            </a:fld>
            <a:endParaRPr lang="en-US" dirty="0"/>
          </a:p>
        </p:txBody>
      </p:sp>
    </p:spTree>
    <p:extLst>
      <p:ext uri="{BB962C8B-B14F-4D97-AF65-F5344CB8AC3E}">
        <p14:creationId xmlns:p14="http://schemas.microsoft.com/office/powerpoint/2010/main" val="3236279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100" b="1" dirty="0"/>
              <a:t>Who can contribute to an IRA? </a:t>
            </a:r>
            <a:r>
              <a:rPr lang="en-US" sz="1100" dirty="0"/>
              <a:t>Anyone earning income can contribute to a traditional IRA, but if you have an above-average income, your contributions to a Roth IRA are reduced or eliminated. </a:t>
            </a:r>
          </a:p>
          <a:p>
            <a:endParaRPr lang="en-US" sz="1100" dirty="0"/>
          </a:p>
          <a:p>
            <a:r>
              <a:rPr lang="en-US" sz="1100" dirty="0"/>
              <a:t>The Roth IRA income partial limit phase out for single filers is a</a:t>
            </a:r>
            <a:r>
              <a:rPr lang="en-US" sz="1100" baseline="0" dirty="0"/>
              <a:t> modified</a:t>
            </a:r>
            <a:r>
              <a:rPr lang="en-US" sz="1100" dirty="0"/>
              <a:t> adjusted gross income of between $146,001-160,999 (2024) and for married couples who file jointly and have MAGIs of between $230,001-243,999 (2024). There are no age restrictions on contributing to a Roth IRA.</a:t>
            </a:r>
          </a:p>
          <a:p>
            <a:endParaRPr lang="en-US" dirty="0"/>
          </a:p>
          <a:p>
            <a:r>
              <a:rPr lang="en-US" sz="1200" b="1" dirty="0"/>
              <a:t>So what are the IRA current contribution limits?  </a:t>
            </a:r>
            <a:r>
              <a:rPr lang="en-US" sz="1200" dirty="0"/>
              <a:t>For most people under age 50, the contribution limits for IRAs are $7,000 (2024), those 50 or older, can contribute an additional $1,000 as a "catch-up" measure, for a total of $8,000 (2024).</a:t>
            </a:r>
          </a:p>
          <a:p>
            <a:pPr marL="174982" indent="-174982">
              <a:buFont typeface="Arial" panose="020B0604020202020204" pitchFamily="34" charset="0"/>
              <a:buChar char="•"/>
            </a:pPr>
            <a:endParaRPr lang="en-US" sz="1200" dirty="0"/>
          </a:p>
          <a:p>
            <a:r>
              <a:rPr lang="en-US" sz="1200" dirty="0"/>
              <a:t>As we just discussed, if you have an above-average income, your contributions to a Roth IRA are reduced or eliminated. </a:t>
            </a:r>
          </a:p>
          <a:p>
            <a:endParaRPr lang="en-US" dirty="0"/>
          </a:p>
          <a:p>
            <a:r>
              <a:rPr lang="en-US" sz="1200" b="1" dirty="0"/>
              <a:t>Can you deduct your contributions into a Traditional IRA from your taxes? </a:t>
            </a:r>
            <a:r>
              <a:rPr lang="en-US" sz="1200" dirty="0"/>
              <a:t>The simple answer is maybe. Clear, right? If you're not covered by a retirement plan at work, any money you contribute to a traditional IRA is tax deductible, no matter your income. But if you are covered by a retirement plan at work, then you are considered an ‘active participant’ and the deductibility</a:t>
            </a:r>
            <a:r>
              <a:rPr lang="en-US" sz="1200" baseline="0" dirty="0"/>
              <a:t> of the contribution is phased out at certain income levels and filing status.</a:t>
            </a:r>
            <a:endParaRPr lang="en-US" sz="1200"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9</a:t>
            </a:fld>
            <a:endParaRPr lang="en-US" dirty="0"/>
          </a:p>
        </p:txBody>
      </p:sp>
    </p:spTree>
    <p:extLst>
      <p:ext uri="{BB962C8B-B14F-4D97-AF65-F5344CB8AC3E}">
        <p14:creationId xmlns:p14="http://schemas.microsoft.com/office/powerpoint/2010/main" val="2477652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normAutofit fontScale="92500" lnSpcReduction="10000"/>
          </a:bodyPr>
          <a:lstStyle/>
          <a:p>
            <a:r>
              <a:rPr lang="en-US" sz="1200" dirty="0"/>
              <a:t>When can you withdraw money?</a:t>
            </a:r>
          </a:p>
          <a:p>
            <a:endParaRPr lang="en-US" sz="1200" dirty="0"/>
          </a:p>
          <a:p>
            <a:r>
              <a:rPr lang="en-US" sz="1200" dirty="0"/>
              <a:t>You always have access to your assets within an IRA but they may be subject to IRS penalties.</a:t>
            </a:r>
          </a:p>
          <a:p>
            <a:endParaRPr lang="en-US" sz="1200" dirty="0"/>
          </a:p>
          <a:p>
            <a:r>
              <a:rPr lang="en-US" sz="1200" dirty="0"/>
              <a:t>In general, if you pull money out of an IRA before age 59½ , </a:t>
            </a:r>
            <a:r>
              <a:rPr lang="en-US" sz="1200" dirty="0">
                <a:cs typeface="Arial" panose="020B0604020202020204" pitchFamily="34" charset="0"/>
              </a:rPr>
              <a:t>a 10% IRS penalty is levied on the withdrawal.</a:t>
            </a:r>
            <a:endParaRPr lang="en-US" sz="1200" dirty="0"/>
          </a:p>
          <a:p>
            <a:endParaRPr lang="en-US" sz="1200" dirty="0"/>
          </a:p>
          <a:p>
            <a:r>
              <a:rPr lang="en-US" sz="1200" dirty="0"/>
              <a:t>There are several exceptions:</a:t>
            </a:r>
          </a:p>
          <a:p>
            <a:pPr marL="174982" indent="-174982">
              <a:buFont typeface="Arial" panose="020B0604020202020204" pitchFamily="34" charset="0"/>
              <a:buChar char="•"/>
            </a:pPr>
            <a:r>
              <a:rPr lang="en-US" sz="1200" dirty="0">
                <a:cs typeface="Arial" panose="020B0604020202020204" pitchFamily="34" charset="0"/>
              </a:rPr>
              <a:t>Higher education expenses</a:t>
            </a:r>
          </a:p>
          <a:p>
            <a:pPr marL="174982" indent="-174982">
              <a:buFont typeface="Arial" panose="020B0604020202020204" pitchFamily="34" charset="0"/>
              <a:buChar char="•"/>
            </a:pPr>
            <a:r>
              <a:rPr lang="en-US" sz="1200" dirty="0">
                <a:cs typeface="Arial" panose="020B0604020202020204" pitchFamily="34" charset="0"/>
              </a:rPr>
              <a:t>First-time home purchase</a:t>
            </a:r>
          </a:p>
          <a:p>
            <a:pPr marL="174982" indent="-174982">
              <a:buFont typeface="Arial" panose="020B0604020202020204" pitchFamily="34" charset="0"/>
              <a:buChar char="•"/>
            </a:pPr>
            <a:r>
              <a:rPr lang="en-US" sz="1200" dirty="0">
                <a:cs typeface="Arial" panose="020B0604020202020204" pitchFamily="34" charset="0"/>
              </a:rPr>
              <a:t>Unreimbursed medical expenses</a:t>
            </a:r>
          </a:p>
          <a:p>
            <a:pPr marL="174982" indent="-174982">
              <a:buFont typeface="Arial" panose="020B0604020202020204" pitchFamily="34" charset="0"/>
              <a:buChar char="•"/>
            </a:pPr>
            <a:r>
              <a:rPr lang="en-US" sz="1200" dirty="0">
                <a:cs typeface="Arial" panose="020B0604020202020204" pitchFamily="34" charset="0"/>
              </a:rPr>
              <a:t>Qualified reservist distribution</a:t>
            </a:r>
          </a:p>
          <a:p>
            <a:pPr marL="174982" indent="-174982">
              <a:buFont typeface="Arial" panose="020B0604020202020204" pitchFamily="34" charset="0"/>
              <a:buChar char="•"/>
            </a:pPr>
            <a:r>
              <a:rPr lang="en-US" sz="1200" dirty="0">
                <a:cs typeface="Arial" panose="020B0604020202020204" pitchFamily="34" charset="0"/>
              </a:rPr>
              <a:t>Qualified hurricane distribution</a:t>
            </a:r>
          </a:p>
          <a:p>
            <a:pPr marL="174982" indent="-174982">
              <a:buFont typeface="Arial" panose="020B0604020202020204" pitchFamily="34" charset="0"/>
              <a:buChar char="•"/>
            </a:pPr>
            <a:r>
              <a:rPr lang="en-US" sz="1200" dirty="0">
                <a:cs typeface="Arial" panose="020B0604020202020204" pitchFamily="34" charset="0"/>
              </a:rPr>
              <a:t>Equal periodic payments (72(t))</a:t>
            </a:r>
          </a:p>
          <a:p>
            <a:pPr marL="174982" indent="-174982">
              <a:buFont typeface="Arial" panose="020B0604020202020204" pitchFamily="34" charset="0"/>
              <a:buChar char="•"/>
            </a:pPr>
            <a:r>
              <a:rPr lang="en-US" sz="1200" dirty="0">
                <a:cs typeface="Arial" panose="020B0604020202020204" pitchFamily="34" charset="0"/>
              </a:rPr>
              <a:t>Health insurance payments while unemployed</a:t>
            </a:r>
          </a:p>
          <a:p>
            <a:pPr marL="174982" indent="-174982">
              <a:buFont typeface="Arial" panose="020B0604020202020204" pitchFamily="34" charset="0"/>
              <a:buChar char="•"/>
            </a:pPr>
            <a:r>
              <a:rPr lang="en-US" sz="1200" dirty="0">
                <a:cs typeface="Arial" panose="020B0604020202020204" pitchFamily="34" charset="0"/>
              </a:rPr>
              <a:t>Distribution due to IRS levy</a:t>
            </a:r>
          </a:p>
          <a:p>
            <a:pPr marL="174982" indent="-174982">
              <a:buFont typeface="Arial" panose="020B0604020202020204" pitchFamily="34" charset="0"/>
              <a:buChar char="•"/>
            </a:pPr>
            <a:r>
              <a:rPr lang="en-US" sz="1200" dirty="0">
                <a:cs typeface="Arial" panose="020B0604020202020204" pitchFamily="34" charset="0"/>
              </a:rPr>
              <a:t>Disability</a:t>
            </a:r>
          </a:p>
          <a:p>
            <a:pPr marL="174982" indent="-174982">
              <a:buFont typeface="Arial" panose="020B0604020202020204" pitchFamily="34" charset="0"/>
              <a:buChar char="•"/>
            </a:pPr>
            <a:r>
              <a:rPr lang="en-US" sz="1200" dirty="0">
                <a:cs typeface="Arial" panose="020B0604020202020204" pitchFamily="34" charset="0"/>
              </a:rPr>
              <a:t>Death</a:t>
            </a:r>
          </a:p>
          <a:p>
            <a:endParaRPr lang="en-US" sz="1200" dirty="0"/>
          </a:p>
          <a:p>
            <a:r>
              <a:rPr lang="en-US" sz="1200" dirty="0"/>
              <a:t>You have to include any funds taken out of your IRA in your tax return as income for that year.</a:t>
            </a:r>
          </a:p>
          <a:p>
            <a:endParaRPr lang="en-US" sz="1200" dirty="0"/>
          </a:p>
          <a:p>
            <a:pPr marL="0" indent="0">
              <a:lnSpc>
                <a:spcPct val="100000"/>
              </a:lnSpc>
              <a:spcBef>
                <a:spcPts val="225"/>
              </a:spcBef>
              <a:buClr>
                <a:schemeClr val="tx1"/>
              </a:buClr>
              <a:buFont typeface="Arial" panose="020B0604020202020204" pitchFamily="34" charset="0"/>
              <a:buNone/>
              <a:tabLst>
                <a:tab pos="126206" algn="l"/>
              </a:tabLst>
            </a:pPr>
            <a:r>
              <a:rPr lang="en-US" sz="1200" dirty="0"/>
              <a:t>But starting in 2024, SECURE Act 2.0 provisions </a:t>
            </a:r>
            <a:r>
              <a:rPr lang="en-US" sz="1200" dirty="0">
                <a:solidFill>
                  <a:srgbClr val="5D5D5D"/>
                </a:solidFill>
                <a:latin typeface="Calibri" panose="020F0502020204030204" pitchFamily="34" charset="0"/>
                <a:cs typeface="Calibri" panose="020F0502020204030204" pitchFamily="34" charset="0"/>
              </a:rPr>
              <a:t>will allow the 10% IRS penalty to be waived for unexpected personal or family emergency expenses. One distribution up to $1,000/year, with the option to repay within three years.</a:t>
            </a:r>
            <a:r>
              <a:rPr lang="en-US" sz="1200" dirty="0"/>
              <a:t> </a:t>
            </a:r>
          </a:p>
        </p:txBody>
      </p:sp>
      <p:sp>
        <p:nvSpPr>
          <p:cNvPr id="4" name="Slide Number Placeholder 3"/>
          <p:cNvSpPr>
            <a:spLocks noGrp="1"/>
          </p:cNvSpPr>
          <p:nvPr>
            <p:ph type="sldNum" sz="quarter" idx="5"/>
          </p:nvPr>
        </p:nvSpPr>
        <p:spPr/>
        <p:txBody>
          <a:bodyPr/>
          <a:lstStyle/>
          <a:p>
            <a:fld id="{D854A8C4-B08A-3247-B1AD-1E1C15FD29A7}" type="slidenum">
              <a:rPr lang="en-US" smtClean="0"/>
              <a:pPr/>
              <a:t>10</a:t>
            </a:fld>
            <a:endParaRPr lang="en-US" dirty="0"/>
          </a:p>
        </p:txBody>
      </p:sp>
    </p:spTree>
    <p:extLst>
      <p:ext uri="{BB962C8B-B14F-4D97-AF65-F5344CB8AC3E}">
        <p14:creationId xmlns:p14="http://schemas.microsoft.com/office/powerpoint/2010/main" val="3493468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cs typeface="Arial" panose="020B0604020202020204" pitchFamily="34" charset="0"/>
              </a:rPr>
              <a:t>Withdrawing from a Roth IRA is a little different from a traditional IRA.</a:t>
            </a:r>
          </a:p>
          <a:p>
            <a:endParaRPr lang="en-US" sz="1200" dirty="0">
              <a:cs typeface="Arial" panose="020B0604020202020204" pitchFamily="34" charset="0"/>
            </a:endParaRPr>
          </a:p>
          <a:p>
            <a:r>
              <a:rPr lang="en-US" sz="1200" dirty="0">
                <a:cs typeface="Arial" panose="020B0604020202020204" pitchFamily="34" charset="0"/>
              </a:rPr>
              <a:t>Qualified Distributions are tax-free provided they satisfy a five-year holding period and at least one of these four criteria:</a:t>
            </a:r>
            <a:br>
              <a:rPr lang="en-US" sz="1200" dirty="0">
                <a:cs typeface="Arial" panose="020B0604020202020204" pitchFamily="34" charset="0"/>
              </a:rPr>
            </a:br>
            <a:endParaRPr lang="en-US" sz="1200" dirty="0">
              <a:cs typeface="Arial" panose="020B0604020202020204" pitchFamily="34" charset="0"/>
            </a:endParaRPr>
          </a:p>
          <a:p>
            <a:pPr marL="233309" indent="-233309">
              <a:buFont typeface="+mj-lt"/>
              <a:buAutoNum type="arabicPeriod"/>
            </a:pPr>
            <a:r>
              <a:rPr lang="en-US" sz="1200" dirty="0">
                <a:cs typeface="Arial" panose="020B0604020202020204" pitchFamily="34" charset="0"/>
              </a:rPr>
              <a:t>Owner attains age 59½</a:t>
            </a:r>
          </a:p>
          <a:p>
            <a:pPr marL="233309" indent="-233309">
              <a:buFont typeface="+mj-lt"/>
              <a:buAutoNum type="arabicPeriod"/>
            </a:pPr>
            <a:r>
              <a:rPr lang="en-US" sz="1200" dirty="0">
                <a:cs typeface="Arial" panose="020B0604020202020204" pitchFamily="34" charset="0"/>
              </a:rPr>
              <a:t>Owner’s death</a:t>
            </a:r>
          </a:p>
          <a:p>
            <a:pPr marL="233309" indent="-233309">
              <a:buFont typeface="+mj-lt"/>
              <a:buAutoNum type="arabicPeriod"/>
            </a:pPr>
            <a:r>
              <a:rPr lang="en-US" sz="1200" dirty="0">
                <a:cs typeface="Arial" panose="020B0604020202020204" pitchFamily="34" charset="0"/>
              </a:rPr>
              <a:t>Owner’s disability</a:t>
            </a:r>
          </a:p>
          <a:p>
            <a:pPr marL="233309" indent="-233309">
              <a:buFont typeface="+mj-lt"/>
              <a:buAutoNum type="arabicPeriod"/>
            </a:pPr>
            <a:r>
              <a:rPr lang="en-US" sz="1200" dirty="0">
                <a:cs typeface="Arial" panose="020B0604020202020204" pitchFamily="34" charset="0"/>
              </a:rPr>
              <a:t>Used for qualified first-time home purchase</a:t>
            </a:r>
          </a:p>
          <a:p>
            <a:endParaRPr lang="en-US" sz="1200" dirty="0">
              <a:cs typeface="Arial" panose="020B0604020202020204" pitchFamily="34" charset="0"/>
            </a:endParaRPr>
          </a:p>
          <a:p>
            <a:pPr>
              <a:lnSpc>
                <a:spcPct val="110000"/>
              </a:lnSpc>
            </a:pPr>
            <a:r>
              <a:rPr lang="en-US" sz="1200" dirty="0">
                <a:cs typeface="Arial" panose="020B0604020202020204" pitchFamily="34" charset="0"/>
              </a:rPr>
              <a:t>Non-Qualified Distributions – first</a:t>
            </a:r>
            <a:r>
              <a:rPr lang="en-US" sz="1200" baseline="0" dirty="0">
                <a:cs typeface="Arial" panose="020B0604020202020204" pitchFamily="34" charset="0"/>
              </a:rPr>
              <a:t> </a:t>
            </a:r>
            <a:r>
              <a:rPr lang="en-US" sz="1200" dirty="0">
                <a:cs typeface="Arial" panose="020B0604020202020204" pitchFamily="34" charset="0"/>
              </a:rPr>
              <a:t>in, first out (FIFO) ordering rule applies:</a:t>
            </a:r>
            <a:br>
              <a:rPr lang="en-US" sz="1200" dirty="0">
                <a:cs typeface="Arial" panose="020B0604020202020204" pitchFamily="34" charset="0"/>
              </a:rPr>
            </a:br>
            <a:endParaRPr lang="en-US" sz="1200" dirty="0">
              <a:cs typeface="Arial" panose="020B0604020202020204" pitchFamily="34" charset="0"/>
            </a:endParaRPr>
          </a:p>
          <a:p>
            <a:pPr marL="233309" indent="-233309">
              <a:lnSpc>
                <a:spcPct val="110000"/>
              </a:lnSpc>
              <a:buFont typeface="+mj-lt"/>
              <a:buAutoNum type="arabicPeriod"/>
            </a:pPr>
            <a:r>
              <a:rPr lang="en-US" sz="1200" dirty="0">
                <a:cs typeface="Arial" panose="020B0604020202020204" pitchFamily="34" charset="0"/>
              </a:rPr>
              <a:t>Regular contributions </a:t>
            </a:r>
          </a:p>
          <a:p>
            <a:pPr marL="233309" indent="-233309">
              <a:lnSpc>
                <a:spcPct val="110000"/>
              </a:lnSpc>
              <a:buFont typeface="+mj-lt"/>
              <a:buAutoNum type="arabicPeriod"/>
            </a:pPr>
            <a:r>
              <a:rPr lang="en-US" sz="1200" dirty="0">
                <a:cs typeface="Arial" panose="020B0604020202020204" pitchFamily="34" charset="0"/>
              </a:rPr>
              <a:t>Conversion contributions (carry their own 5-year clock)</a:t>
            </a:r>
          </a:p>
          <a:p>
            <a:pPr marL="233309" indent="-233309">
              <a:lnSpc>
                <a:spcPct val="110000"/>
              </a:lnSpc>
              <a:buFont typeface="+mj-lt"/>
              <a:buAutoNum type="arabicPeriod"/>
            </a:pPr>
            <a:r>
              <a:rPr lang="en-US" sz="1200" dirty="0">
                <a:cs typeface="Arial" panose="020B0604020202020204" pitchFamily="34" charset="0"/>
              </a:rPr>
              <a:t>Earnings</a:t>
            </a:r>
          </a:p>
          <a:p>
            <a:pPr defTabSz="933237">
              <a:defRPr/>
            </a:pPr>
            <a:endParaRPr lang="en-US" sz="1200" dirty="0">
              <a:cs typeface="Arial" panose="020B0604020202020204" pitchFamily="34" charset="0"/>
            </a:endParaRPr>
          </a:p>
          <a:p>
            <a:pPr defTabSz="933237">
              <a:defRPr/>
            </a:pPr>
            <a:r>
              <a:rPr lang="en-US" sz="1200" dirty="0">
                <a:cs typeface="Arial" panose="020B0604020202020204" pitchFamily="34" charset="0"/>
              </a:rPr>
              <a:t>All IRS 10% penalty tax exceptions we discussed pertaining to a traditional IRA also apply to Roth IRAs.</a:t>
            </a:r>
          </a:p>
        </p:txBody>
      </p:sp>
      <p:sp>
        <p:nvSpPr>
          <p:cNvPr id="4" name="Slide Number Placeholder 3"/>
          <p:cNvSpPr>
            <a:spLocks noGrp="1"/>
          </p:cNvSpPr>
          <p:nvPr>
            <p:ph type="sldNum" sz="quarter" idx="5"/>
          </p:nvPr>
        </p:nvSpPr>
        <p:spPr/>
        <p:txBody>
          <a:bodyPr/>
          <a:lstStyle/>
          <a:p>
            <a:fld id="{D854A8C4-B08A-3247-B1AD-1E1C15FD29A7}" type="slidenum">
              <a:rPr lang="en-US" smtClean="0"/>
              <a:pPr/>
              <a:t>11</a:t>
            </a:fld>
            <a:endParaRPr lang="en-US" dirty="0"/>
          </a:p>
        </p:txBody>
      </p:sp>
    </p:spTree>
    <p:extLst>
      <p:ext uri="{BB962C8B-B14F-4D97-AF65-F5344CB8AC3E}">
        <p14:creationId xmlns:p14="http://schemas.microsoft.com/office/powerpoint/2010/main" val="3486917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kern="1200" dirty="0">
                <a:solidFill>
                  <a:schemeClr val="tx1"/>
                </a:solidFill>
                <a:latin typeface="+mn-lt"/>
                <a:ea typeface="+mn-ea"/>
                <a:cs typeface="+mn-cs"/>
              </a:rPr>
              <a:t>Are IRAs subject to RMD rules?</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Required Minimum Distributions (RMDs) generally are minimum amounts that you must withdraw annually by April 1, following the year that you reach age 73 and by Dec. 31 every year after. This will increase to age 75 on Jan. 1, 2033.</a:t>
            </a:r>
          </a:p>
          <a:p>
            <a:endParaRPr lang="en-US" sz="1200" kern="1200" dirty="0">
              <a:solidFill>
                <a:schemeClr val="tx1"/>
              </a:solidFill>
              <a:latin typeface="+mn-lt"/>
              <a:ea typeface="+mn-ea"/>
              <a:cs typeface="+mn-cs"/>
            </a:endParaRPr>
          </a:p>
          <a:p>
            <a:pPr defTabSz="933237">
              <a:defRPr/>
            </a:pPr>
            <a:r>
              <a:rPr lang="en-US" sz="1200" kern="1200" dirty="0">
                <a:solidFill>
                  <a:schemeClr val="tx1"/>
                </a:solidFill>
                <a:latin typeface="+mn-lt"/>
                <a:ea typeface="+mn-ea"/>
                <a:cs typeface="+mn-cs"/>
              </a:rPr>
              <a:t>IRA owners are responsible for taking the correct amount of RMDs on time every year from their accounts, or they face stiff penalties. RMD rules apply to:</a:t>
            </a:r>
          </a:p>
          <a:p>
            <a:pPr defTabSz="933237">
              <a:defRPr/>
            </a:pPr>
            <a:endParaRPr lang="en-US" sz="1200" kern="1200" dirty="0">
              <a:solidFill>
                <a:schemeClr val="tx1"/>
              </a:solidFill>
              <a:latin typeface="+mn-lt"/>
              <a:ea typeface="+mn-ea"/>
              <a:cs typeface="+mn-cs"/>
            </a:endParaRPr>
          </a:p>
          <a:p>
            <a:pPr marL="171450" indent="-171450">
              <a:buFont typeface="Arial" panose="020B0604020202020204" pitchFamily="34" charset="0"/>
              <a:buChar char="•"/>
            </a:pPr>
            <a:r>
              <a:rPr lang="en-US" sz="1200" kern="1200" dirty="0">
                <a:solidFill>
                  <a:schemeClr val="tx1"/>
                </a:solidFill>
                <a:latin typeface="+mn-lt"/>
                <a:ea typeface="+mn-ea"/>
                <a:cs typeface="+mn-cs"/>
              </a:rPr>
              <a:t>All employer-sponsored retirement plans, including profit-sharing plans, 401(k) plans, 403(b) plans, and 457(b) plans. </a:t>
            </a:r>
          </a:p>
          <a:p>
            <a:pPr marL="174982" indent="-174982">
              <a:buFont typeface="Arial" panose="020B0604020202020204" pitchFamily="34" charset="0"/>
              <a:buChar char="•"/>
            </a:pPr>
            <a:r>
              <a:rPr lang="en-US" sz="1200" kern="1200" dirty="0">
                <a:solidFill>
                  <a:schemeClr val="tx1"/>
                </a:solidFill>
                <a:latin typeface="+mn-lt"/>
                <a:ea typeface="+mn-ea"/>
                <a:cs typeface="+mn-cs"/>
              </a:rPr>
              <a:t>Traditional IRAs and IRA-based plans such as SEP and SIMPLE IRAs.</a:t>
            </a:r>
          </a:p>
          <a:p>
            <a:pPr marL="174982" indent="-174982">
              <a:buFont typeface="Arial" panose="020B0604020202020204" pitchFamily="34" charset="0"/>
              <a:buChar char="•"/>
            </a:pPr>
            <a:r>
              <a:rPr lang="en-US" sz="1200" kern="1200" dirty="0">
                <a:solidFill>
                  <a:schemeClr val="tx1"/>
                </a:solidFill>
                <a:latin typeface="+mn-lt"/>
                <a:ea typeface="+mn-ea"/>
                <a:cs typeface="+mn-cs"/>
              </a:rPr>
              <a:t>Roth 401(k), Roth 457 and Roth 403(b) accounts</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However, the RMD rules do not apply to Roth IRAs while the owner is alive.</a:t>
            </a:r>
          </a:p>
        </p:txBody>
      </p:sp>
      <p:sp>
        <p:nvSpPr>
          <p:cNvPr id="4" name="Slide Number Placeholder 3"/>
          <p:cNvSpPr>
            <a:spLocks noGrp="1"/>
          </p:cNvSpPr>
          <p:nvPr>
            <p:ph type="sldNum" sz="quarter" idx="5"/>
          </p:nvPr>
        </p:nvSpPr>
        <p:spPr/>
        <p:txBody>
          <a:bodyPr/>
          <a:lstStyle/>
          <a:p>
            <a:fld id="{D854A8C4-B08A-3247-B1AD-1E1C15FD29A7}" type="slidenum">
              <a:rPr lang="en-US" smtClean="0"/>
              <a:pPr/>
              <a:t>12</a:t>
            </a:fld>
            <a:endParaRPr lang="en-US" dirty="0"/>
          </a:p>
        </p:txBody>
      </p:sp>
    </p:spTree>
    <p:extLst>
      <p:ext uri="{BB962C8B-B14F-4D97-AF65-F5344CB8AC3E}">
        <p14:creationId xmlns:p14="http://schemas.microsoft.com/office/powerpoint/2010/main" val="1273238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465C6644-DD81-4E83-9C1C-38DF56AF3D9B}" type="slidenum">
              <a:rPr lang="en-US" smtClean="0"/>
              <a:pPr/>
              <a:t>13</a:t>
            </a:fld>
            <a:endParaRPr lang="en-US" dirty="0"/>
          </a:p>
        </p:txBody>
      </p:sp>
      <p:sp>
        <p:nvSpPr>
          <p:cNvPr id="32771" name="Rectangle 2"/>
          <p:cNvSpPr>
            <a:spLocks noGrp="1" noRot="1" noChangeAspect="1" noChangeArrowheads="1" noTextEdit="1"/>
          </p:cNvSpPr>
          <p:nvPr>
            <p:ph type="sldImg"/>
          </p:nvPr>
        </p:nvSpPr>
        <p:spPr>
          <a:xfrm>
            <a:off x="466725" y="719138"/>
            <a:ext cx="6381750" cy="3598862"/>
          </a:xfrm>
          <a:ln/>
        </p:spPr>
      </p:sp>
      <p:sp>
        <p:nvSpPr>
          <p:cNvPr id="32772" name="Rectangle 3"/>
          <p:cNvSpPr>
            <a:spLocks noGrp="1" noChangeArrowheads="1"/>
          </p:cNvSpPr>
          <p:nvPr>
            <p:ph type="body" idx="1"/>
          </p:nvPr>
        </p:nvSpPr>
        <p:spPr>
          <a:noFill/>
          <a:ln/>
        </p:spPr>
        <p:txBody>
          <a:bodyPr>
            <a:normAutofit/>
          </a:bodyPr>
          <a:lstStyle/>
          <a:p>
            <a:r>
              <a:rPr lang="en-US" sz="1200" dirty="0"/>
              <a:t>After deciding to invest in an IRA you further have to make the decision as to whether you want to invest in a traditional IRA or a Roth IRA.</a:t>
            </a:r>
          </a:p>
          <a:p>
            <a:endParaRPr lang="en-US" sz="1200" dirty="0"/>
          </a:p>
          <a:p>
            <a:r>
              <a:rPr lang="en-US" sz="1200" dirty="0"/>
              <a:t>As we discussed, a traditional and a Roth IRA have very different tax implications so considering your specific needs is very important.</a:t>
            </a:r>
          </a:p>
          <a:p>
            <a:endParaRPr lang="en-US" sz="1200" dirty="0"/>
          </a:p>
          <a:p>
            <a:r>
              <a:rPr lang="en-US" sz="1200" dirty="0"/>
              <a:t>You have to start taking distributions from a traditional IRA at age 73 but you aren’t required to start withdrawals at a certain age from a Roth IRA.</a:t>
            </a:r>
          </a:p>
          <a:p>
            <a:pPr marL="174982" indent="-174982">
              <a:buFont typeface="Arial" panose="020B0604020202020204" pitchFamily="34" charset="0"/>
              <a:buChar char="•"/>
            </a:pPr>
            <a:endParaRPr lang="en-US" sz="1200" dirty="0"/>
          </a:p>
          <a:p>
            <a:r>
              <a:rPr lang="en-US" sz="1200" dirty="0"/>
              <a:t>This can be useful if you’d rather leave the funds alone and not be forced to withdraw them.</a:t>
            </a:r>
          </a:p>
          <a:p>
            <a:pPr marL="174982" indent="-174982">
              <a:buFont typeface="Arial" panose="020B0604020202020204" pitchFamily="34" charset="0"/>
              <a:buChar char="•"/>
            </a:pPr>
            <a:endParaRPr lang="en-US" sz="1200" dirty="0"/>
          </a:p>
          <a:p>
            <a:r>
              <a:rPr lang="en-US" sz="1200" dirty="0"/>
              <a:t>Look at your current tax bracket and your expected tax bracket at retirement.</a:t>
            </a:r>
          </a:p>
          <a:p>
            <a:endParaRPr lang="en-US" sz="1200" dirty="0"/>
          </a:p>
          <a:p>
            <a:r>
              <a:rPr lang="en-US" sz="1200" dirty="0"/>
              <a:t>Generally, taxpayers who expect their tax rate to increase should go with a Roth IRA while those who expect their tax rate to decrease should opt for a traditional IRA.</a:t>
            </a:r>
          </a:p>
        </p:txBody>
      </p:sp>
    </p:spTree>
    <p:extLst>
      <p:ext uri="{BB962C8B-B14F-4D97-AF65-F5344CB8AC3E}">
        <p14:creationId xmlns:p14="http://schemas.microsoft.com/office/powerpoint/2010/main" val="25242394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normAutofit fontScale="92500"/>
          </a:bodyPr>
          <a:lstStyle/>
          <a:p>
            <a:r>
              <a:rPr lang="en-US" sz="1200" dirty="0"/>
              <a:t>Like you’re not locked into your house construction</a:t>
            </a:r>
            <a:r>
              <a:rPr lang="en-US" sz="1200" baseline="0" dirty="0"/>
              <a:t> and can renovate rooms, you can renovate your IRA plans.</a:t>
            </a:r>
          </a:p>
          <a:p>
            <a:endParaRPr lang="en-US"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If you currently have a traditional IRA and you’re thinking a Roth IRA might be a better option for you, you can convert your IRA.</a:t>
            </a:r>
          </a:p>
          <a:p>
            <a:endParaRPr lang="en-US" sz="1200" dirty="0"/>
          </a:p>
          <a:p>
            <a:r>
              <a:rPr lang="en-US" sz="1200" dirty="0"/>
              <a:t>There used to be an income limit, but as of 2010 anyone can convert a traditional IRA to a Roth IRA. </a:t>
            </a:r>
          </a:p>
          <a:p>
            <a:endParaRPr lang="en-US" sz="1200" dirty="0"/>
          </a:p>
          <a:p>
            <a:r>
              <a:rPr lang="en-US" sz="1200" dirty="0"/>
              <a:t>You will owe income tax on all or part of the converted amount, depending how the assets were originally taxed (or not taxed). It is best if you have money to pay this tax available in a nonretirement account. </a:t>
            </a:r>
          </a:p>
          <a:p>
            <a:endParaRPr lang="en-US" sz="1200" dirty="0"/>
          </a:p>
          <a:p>
            <a:r>
              <a:rPr lang="en-US" sz="1200" dirty="0"/>
              <a:t>In general, a conversion usually makes sense if you think you will be in the same or a higher tax bracket when you take withdrawals. </a:t>
            </a:r>
          </a:p>
          <a:p>
            <a:endParaRPr lang="en-US" sz="1200" dirty="0"/>
          </a:p>
          <a:p>
            <a:r>
              <a:rPr lang="en-US" sz="1200" dirty="0"/>
              <a:t>The more years you have before you will need to use the money you are converting, the more a conversion makes sense. The benefit of the long-term tax-free compounding is lost if you tap into the converted IRA relatively soon after the conversion. </a:t>
            </a:r>
          </a:p>
          <a:p>
            <a:endParaRPr lang="en-US" sz="1200" dirty="0"/>
          </a:p>
          <a:p>
            <a:r>
              <a:rPr lang="en-US" sz="1200" dirty="0"/>
              <a:t>Roth IRA conversions are subject to an</a:t>
            </a:r>
            <a:r>
              <a:rPr lang="en-US" sz="1200" baseline="0" dirty="0"/>
              <a:t> additional </a:t>
            </a:r>
            <a:r>
              <a:rPr lang="en-US" sz="1200" dirty="0"/>
              <a:t>five-year rule for withdrawals prior to age 59½. </a:t>
            </a:r>
          </a:p>
          <a:p>
            <a:endParaRPr lang="en-US" sz="1200" dirty="0"/>
          </a:p>
          <a:p>
            <a:r>
              <a:rPr lang="en-US" sz="1200" dirty="0"/>
              <a:t>Roth conversions have a Jan. 1 starting date for the five-year rule regardless of when in the year the conversion occurs.</a:t>
            </a:r>
          </a:p>
        </p:txBody>
      </p:sp>
      <p:sp>
        <p:nvSpPr>
          <p:cNvPr id="4" name="Slide Number Placeholder 3"/>
          <p:cNvSpPr>
            <a:spLocks noGrp="1"/>
          </p:cNvSpPr>
          <p:nvPr>
            <p:ph type="sldNum" sz="quarter" idx="5"/>
          </p:nvPr>
        </p:nvSpPr>
        <p:spPr/>
        <p:txBody>
          <a:bodyPr/>
          <a:lstStyle/>
          <a:p>
            <a:fld id="{D854A8C4-B08A-3247-B1AD-1E1C15FD29A7}" type="slidenum">
              <a:rPr lang="en-US" smtClean="0"/>
              <a:pPr/>
              <a:t>14</a:t>
            </a:fld>
            <a:endParaRPr lang="en-US" dirty="0"/>
          </a:p>
        </p:txBody>
      </p:sp>
    </p:spTree>
    <p:extLst>
      <p:ext uri="{BB962C8B-B14F-4D97-AF65-F5344CB8AC3E}">
        <p14:creationId xmlns:p14="http://schemas.microsoft.com/office/powerpoint/2010/main" val="31530050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15</a:t>
            </a:fld>
            <a:endParaRPr lang="en-US" dirty="0"/>
          </a:p>
        </p:txBody>
      </p:sp>
      <p:sp>
        <p:nvSpPr>
          <p:cNvPr id="46083" name="Rectangle 2"/>
          <p:cNvSpPr>
            <a:spLocks noGrp="1" noRot="1" noChangeAspect="1" noChangeArrowheads="1" noTextEdit="1"/>
          </p:cNvSpPr>
          <p:nvPr>
            <p:ph type="sldImg"/>
          </p:nvPr>
        </p:nvSpPr>
        <p:spPr>
          <a:xfrm>
            <a:off x="466725" y="719138"/>
            <a:ext cx="6381750" cy="3598862"/>
          </a:xfrm>
          <a:ln/>
        </p:spPr>
      </p:sp>
      <p:sp>
        <p:nvSpPr>
          <p:cNvPr id="46084" name="Rectangle 3"/>
          <p:cNvSpPr>
            <a:spLocks noGrp="1" noChangeArrowheads="1"/>
          </p:cNvSpPr>
          <p:nvPr>
            <p:ph type="body" idx="1"/>
          </p:nvPr>
        </p:nvSpPr>
        <p:spPr>
          <a:noFill/>
          <a:ln/>
        </p:spPr>
        <p:txBody>
          <a:bodyPr>
            <a:normAutofit/>
          </a:bodyPr>
          <a:lstStyle/>
          <a:p>
            <a:r>
              <a:rPr lang="en-US" sz="1200" dirty="0"/>
              <a:t>A key tool</a:t>
            </a:r>
            <a:r>
              <a:rPr lang="en-US" sz="1200" baseline="0" dirty="0"/>
              <a:t> in retirement savings is a rollover.</a:t>
            </a:r>
            <a:endParaRPr lang="en-US" sz="1200" dirty="0"/>
          </a:p>
        </p:txBody>
      </p:sp>
    </p:spTree>
    <p:extLst>
      <p:ext uri="{BB962C8B-B14F-4D97-AF65-F5344CB8AC3E}">
        <p14:creationId xmlns:p14="http://schemas.microsoft.com/office/powerpoint/2010/main" val="32193853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pPr>
              <a:spcAft>
                <a:spcPts val="0"/>
              </a:spcAft>
            </a:pPr>
            <a:r>
              <a:rPr lang="en-US" sz="1200" dirty="0"/>
              <a:t>Putting funds from retirement account into another retirement plan is called a rollover. It</a:t>
            </a:r>
            <a:r>
              <a:rPr lang="en-US" sz="1200" baseline="0" dirty="0"/>
              <a:t>’s like moving furniture from room of your house into another room. It’s the same furniture it’s just now located in another place or vehicle.</a:t>
            </a:r>
            <a:endParaRPr lang="en-US" sz="1200" dirty="0"/>
          </a:p>
          <a:p>
            <a:pPr>
              <a:spcAft>
                <a:spcPts val="0"/>
              </a:spcAft>
            </a:pPr>
            <a:endParaRPr lang="en-US" sz="1200" dirty="0"/>
          </a:p>
          <a:p>
            <a:pPr>
              <a:spcAft>
                <a:spcPts val="0"/>
              </a:spcAft>
            </a:pPr>
            <a:r>
              <a:rPr lang="en-US" sz="1200" dirty="0"/>
              <a:t>Most often people execute a rollover if they leave their employer </a:t>
            </a:r>
          </a:p>
          <a:p>
            <a:pPr marL="171450" indent="-171450">
              <a:spcAft>
                <a:spcPts val="0"/>
              </a:spcAft>
              <a:buFont typeface="Arial" panose="020B0604020202020204" pitchFamily="34" charset="0"/>
              <a:buChar char="•"/>
            </a:pPr>
            <a:r>
              <a:rPr lang="en-US" sz="1200" dirty="0"/>
              <a:t>You generally must make the rollover contribution by the 60</a:t>
            </a:r>
            <a:r>
              <a:rPr lang="en-US" sz="1200" baseline="30000" dirty="0"/>
              <a:t>th</a:t>
            </a:r>
            <a:r>
              <a:rPr lang="en-US" sz="1200" dirty="0"/>
              <a:t> day after the day you receive the distribution, to your traditional IRA. Note that distributions from an employer</a:t>
            </a:r>
            <a:r>
              <a:rPr lang="en-US" sz="1200" baseline="0" dirty="0"/>
              <a:t> sponsored plan like a 403(b) will be subject to mandatory 20% tax withholding, to avoid this, a ‘direct roller’ is preferred</a:t>
            </a:r>
            <a:r>
              <a:rPr lang="en-US" sz="1200" dirty="0"/>
              <a:t> </a:t>
            </a:r>
          </a:p>
          <a:p>
            <a:pPr marL="171450" indent="-171450">
              <a:spcAft>
                <a:spcPts val="0"/>
              </a:spcAft>
              <a:buFont typeface="Arial" panose="020B0604020202020204" pitchFamily="34" charset="0"/>
              <a:buChar char="•"/>
            </a:pPr>
            <a:r>
              <a:rPr lang="en-US" sz="1200" dirty="0"/>
              <a:t>Contribution limits do not apply to a rollover.</a:t>
            </a:r>
          </a:p>
          <a:p>
            <a:pPr>
              <a:spcAft>
                <a:spcPts val="0"/>
              </a:spcAft>
            </a:pPr>
            <a:endParaRPr lang="en-US" sz="1200" dirty="0"/>
          </a:p>
          <a:p>
            <a:pPr>
              <a:spcAft>
                <a:spcPts val="0"/>
              </a:spcAft>
            </a:pPr>
            <a:r>
              <a:rPr lang="en-US" sz="1200" dirty="0"/>
              <a:t>You can also execute</a:t>
            </a:r>
            <a:r>
              <a:rPr lang="en-US" sz="1200" baseline="0" dirty="0"/>
              <a:t> a direct rollover if you want to consolidate some of your assets.</a:t>
            </a:r>
            <a:endParaRPr lang="en-US" sz="1200"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16</a:t>
            </a:fld>
            <a:endParaRPr lang="en-US" dirty="0"/>
          </a:p>
        </p:txBody>
      </p:sp>
    </p:spTree>
    <p:extLst>
      <p:ext uri="{BB962C8B-B14F-4D97-AF65-F5344CB8AC3E}">
        <p14:creationId xmlns:p14="http://schemas.microsoft.com/office/powerpoint/2010/main" val="28907863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normAutofit fontScale="92500" lnSpcReduction="10000"/>
          </a:bodyPr>
          <a:lstStyle/>
          <a:p>
            <a:pPr defTabSz="933237">
              <a:lnSpc>
                <a:spcPct val="100000"/>
              </a:lnSpc>
              <a:spcAft>
                <a:spcPts val="0"/>
              </a:spcAft>
              <a:defRPr/>
            </a:pPr>
            <a:r>
              <a:rPr lang="en-US" sz="1200" dirty="0"/>
              <a:t>So when it comes time to retire or leave your employer, what will happen to your retirement plan assets? The money in your company retirement plan may represent one of your largest single assets and is an essential part of your financial future. You should be aware of the four ways to take money from your employer-sponsored retirement plan with you.</a:t>
            </a:r>
          </a:p>
          <a:p>
            <a:pPr>
              <a:lnSpc>
                <a:spcPct val="100000"/>
              </a:lnSpc>
              <a:spcAft>
                <a:spcPts val="0"/>
              </a:spcAft>
            </a:pPr>
            <a:endParaRPr lang="en-US" sz="1200" dirty="0"/>
          </a:p>
          <a:p>
            <a:pPr>
              <a:lnSpc>
                <a:spcPct val="100000"/>
              </a:lnSpc>
              <a:spcAft>
                <a:spcPts val="0"/>
              </a:spcAft>
            </a:pPr>
            <a:r>
              <a:rPr lang="en-US" sz="1200" dirty="0">
                <a:cs typeface="Arial" panose="020B0604020202020204" pitchFamily="34" charset="0"/>
              </a:rPr>
              <a:t>You can take a lump-sum cash distribution of all your money.</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If you are under age 55, you will face a 10% IRS penalty.</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Your retirement plan provider is required to withhold an additional 20% for taxes.</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You contact your current retirement plan provider to request the distribution.</a:t>
            </a:r>
          </a:p>
          <a:p>
            <a:pPr>
              <a:lnSpc>
                <a:spcPct val="100000"/>
              </a:lnSpc>
              <a:spcAft>
                <a:spcPts val="0"/>
              </a:spcAft>
            </a:pPr>
            <a:endParaRPr lang="en-US" sz="1200" dirty="0">
              <a:cs typeface="Arial" panose="020B0604020202020204" pitchFamily="34" charset="0"/>
            </a:endParaRPr>
          </a:p>
          <a:p>
            <a:pPr>
              <a:lnSpc>
                <a:spcPct val="100000"/>
              </a:lnSpc>
              <a:spcAft>
                <a:spcPts val="0"/>
              </a:spcAft>
            </a:pPr>
            <a:r>
              <a:rPr lang="en-US" sz="1200" dirty="0">
                <a:cs typeface="Arial" panose="020B0604020202020204" pitchFamily="34" charset="0"/>
              </a:rPr>
              <a:t>Rollover the money directly into your new employer’s plan.</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Ensure the new plan allows rollovers</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You</a:t>
            </a:r>
            <a:r>
              <a:rPr lang="en-US" sz="1200" baseline="0" dirty="0">
                <a:cs typeface="Arial" panose="020B0604020202020204" pitchFamily="34" charset="0"/>
              </a:rPr>
              <a:t> contact your current retirement plan provider to request the distribution, you’ll need to know the new retirement plan provider information so the check can be addressed to the new provider.</a:t>
            </a:r>
            <a:endParaRPr lang="en-US" sz="1200" dirty="0">
              <a:cs typeface="Arial" panose="020B0604020202020204" pitchFamily="34" charset="0"/>
            </a:endParaRPr>
          </a:p>
          <a:p>
            <a:pPr>
              <a:lnSpc>
                <a:spcPct val="100000"/>
              </a:lnSpc>
              <a:spcAft>
                <a:spcPts val="0"/>
              </a:spcAft>
            </a:pPr>
            <a:endParaRPr lang="en-US" sz="1200" dirty="0">
              <a:cs typeface="Arial" panose="020B0604020202020204" pitchFamily="34" charset="0"/>
            </a:endParaRPr>
          </a:p>
          <a:p>
            <a:pPr>
              <a:lnSpc>
                <a:spcPct val="100000"/>
              </a:lnSpc>
              <a:spcAft>
                <a:spcPts val="0"/>
              </a:spcAft>
            </a:pPr>
            <a:r>
              <a:rPr lang="en-US" sz="1200" dirty="0">
                <a:cs typeface="Arial" panose="020B0604020202020204" pitchFamily="34" charset="0"/>
              </a:rPr>
              <a:t>Leave the money with your former employer.</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Does your former employer allow former employees to leave investments?</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This may be advisable if you have severed</a:t>
            </a:r>
            <a:r>
              <a:rPr lang="en-US" sz="1200" baseline="0" dirty="0">
                <a:cs typeface="Arial" panose="020B0604020202020204" pitchFamily="34" charset="0"/>
              </a:rPr>
              <a:t> from service and are between the age of 55 and 59½</a:t>
            </a:r>
            <a:r>
              <a:rPr lang="en-US" sz="1200" dirty="0">
                <a:cs typeface="Arial" panose="020B0604020202020204" pitchFamily="34" charset="0"/>
              </a:rPr>
              <a:t>.</a:t>
            </a:r>
          </a:p>
          <a:p>
            <a:pPr>
              <a:lnSpc>
                <a:spcPct val="100000"/>
              </a:lnSpc>
              <a:spcAft>
                <a:spcPts val="0"/>
              </a:spcAft>
            </a:pPr>
            <a:endParaRPr lang="en-US" sz="1200" dirty="0">
              <a:cs typeface="Arial" panose="020B0604020202020204" pitchFamily="34" charset="0"/>
            </a:endParaRPr>
          </a:p>
          <a:p>
            <a:pPr>
              <a:lnSpc>
                <a:spcPct val="100000"/>
              </a:lnSpc>
              <a:spcAft>
                <a:spcPts val="0"/>
              </a:spcAft>
            </a:pPr>
            <a:r>
              <a:rPr lang="en-US" sz="1200" dirty="0">
                <a:cs typeface="Arial" panose="020B0604020202020204" pitchFamily="34" charset="0"/>
              </a:rPr>
              <a:t>Or, you can directly roll your assets into an IRA.</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You have more access to your assets within an IRA but you also have more personally responsibility for management.</a:t>
            </a:r>
          </a:p>
          <a:p>
            <a:pPr marL="174982" indent="-174982">
              <a:lnSpc>
                <a:spcPct val="100000"/>
              </a:lnSpc>
              <a:spcAft>
                <a:spcPts val="0"/>
              </a:spcAft>
              <a:buFont typeface="Arial" panose="020B0604020202020204" pitchFamily="34" charset="0"/>
              <a:buChar char="•"/>
            </a:pPr>
            <a:r>
              <a:rPr lang="en-US" sz="1200" dirty="0">
                <a:cs typeface="Arial" panose="020B0604020202020204" pitchFamily="34" charset="0"/>
              </a:rPr>
              <a:t>You</a:t>
            </a:r>
            <a:r>
              <a:rPr lang="en-US" sz="1200" baseline="0" dirty="0">
                <a:cs typeface="Arial" panose="020B0604020202020204" pitchFamily="34" charset="0"/>
              </a:rPr>
              <a:t> contact your current retirement plan provider to request the direct rollover, you’ll need to know the information for the new IRA custodian so the check can be addressed to the custodian of your IRA.</a:t>
            </a:r>
            <a:endParaRPr lang="en-US" sz="1200"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17</a:t>
            </a:fld>
            <a:endParaRPr lang="en-US" dirty="0"/>
          </a:p>
        </p:txBody>
      </p:sp>
    </p:spTree>
    <p:extLst>
      <p:ext uri="{BB962C8B-B14F-4D97-AF65-F5344CB8AC3E}">
        <p14:creationId xmlns:p14="http://schemas.microsoft.com/office/powerpoint/2010/main" val="30131239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normAutofit lnSpcReduction="10000"/>
          </a:bodyPr>
          <a:lstStyle/>
          <a:p>
            <a:r>
              <a:rPr lang="en-US" sz="1200" dirty="0"/>
              <a:t>If you decide to rollover your funds, there are two ways to execute it – (1) directly or (2) indirectly.</a:t>
            </a:r>
          </a:p>
          <a:p>
            <a:endParaRPr lang="en-US" sz="1200" dirty="0"/>
          </a:p>
          <a:p>
            <a:r>
              <a:rPr lang="en-US" sz="1200" dirty="0"/>
              <a:t>A direct transfer of</a:t>
            </a:r>
            <a:r>
              <a:rPr lang="en-US" sz="1200" baseline="0" dirty="0"/>
              <a:t> like accounts does not require any tax reporting.</a:t>
            </a:r>
            <a:endParaRPr lang="en-US" sz="1200" dirty="0"/>
          </a:p>
          <a:p>
            <a:endParaRPr lang="en-US" sz="1200" dirty="0"/>
          </a:p>
          <a:p>
            <a:r>
              <a:rPr lang="en-US" sz="1200" dirty="0"/>
              <a:t>A </a:t>
            </a:r>
            <a:r>
              <a:rPr lang="en-US" sz="1200" b="1" dirty="0"/>
              <a:t>direct rollover </a:t>
            </a:r>
            <a:r>
              <a:rPr lang="en-US" sz="1200" b="0" dirty="0"/>
              <a:t>of</a:t>
            </a:r>
            <a:r>
              <a:rPr lang="en-US" sz="1200" b="0" baseline="0" dirty="0"/>
              <a:t> y</a:t>
            </a:r>
            <a:r>
              <a:rPr lang="en-US" sz="1200" dirty="0"/>
              <a:t>our assets from an existing retirement account are paid directly to the qualified plan or IRA custodian/trustee, not to you. </a:t>
            </a:r>
            <a:br>
              <a:rPr lang="en-US" sz="1200" dirty="0"/>
            </a:br>
            <a:endParaRPr lang="en-US" sz="1200" dirty="0"/>
          </a:p>
          <a:p>
            <a:pPr marL="171450" indent="-171450">
              <a:buFont typeface="Arial" panose="020B0604020202020204" pitchFamily="34" charset="0"/>
              <a:buChar char="•"/>
            </a:pPr>
            <a:r>
              <a:rPr lang="en-US" sz="1200" dirty="0"/>
              <a:t>A direct rollover is reportable but not taxable. </a:t>
            </a:r>
          </a:p>
          <a:p>
            <a:pPr marL="171450" indent="-171450">
              <a:buFont typeface="Arial" panose="020B0604020202020204" pitchFamily="34" charset="0"/>
              <a:buChar char="•"/>
            </a:pPr>
            <a:r>
              <a:rPr lang="en-US" sz="1200" dirty="0"/>
              <a:t>Additionally,</a:t>
            </a:r>
            <a:r>
              <a:rPr lang="en-US" sz="1200" baseline="0" dirty="0"/>
              <a:t> a </a:t>
            </a:r>
            <a:r>
              <a:rPr lang="en-US" sz="1200" dirty="0"/>
              <a:t>rollover of 'unlike' accounts from one to another, tax reporting is required, but mandatory tax withholding is not.</a:t>
            </a:r>
          </a:p>
          <a:p>
            <a:r>
              <a:rPr lang="en-US" sz="1200" dirty="0"/>
              <a:t> </a:t>
            </a:r>
          </a:p>
          <a:p>
            <a:r>
              <a:rPr lang="en-US" sz="1200" dirty="0"/>
              <a:t>An </a:t>
            </a:r>
            <a:r>
              <a:rPr lang="en-US" sz="1200" b="1" dirty="0"/>
              <a:t>indirect rollover </a:t>
            </a:r>
            <a:r>
              <a:rPr lang="en-US" sz="1200" dirty="0"/>
              <a:t>is when you are given funds from an existing retirement plan via check to be deposited into your own personal account. </a:t>
            </a:r>
            <a:br>
              <a:rPr lang="en-US" sz="1200" dirty="0"/>
            </a:br>
            <a:endParaRPr lang="en-US" sz="1200" dirty="0"/>
          </a:p>
          <a:p>
            <a:pPr marL="171450" indent="-171450">
              <a:buFont typeface="Arial" panose="020B0604020202020204" pitchFamily="34" charset="0"/>
              <a:buChar char="•"/>
            </a:pPr>
            <a:r>
              <a:rPr lang="en-US" sz="1200" dirty="0"/>
              <a:t>It is then up to you to redeposit the funds into the new IRA within the allotted 60-day period to avoid penalty.  </a:t>
            </a:r>
          </a:p>
          <a:p>
            <a:pPr marL="171450" indent="-171450">
              <a:buFont typeface="Arial" panose="020B0604020202020204" pitchFamily="34" charset="0"/>
              <a:buChar char="•"/>
            </a:pPr>
            <a:r>
              <a:rPr lang="en-US" sz="1200" dirty="0"/>
              <a:t>Money transferred by this method are subject to withholding rules which in essence cost you 20% of the amount to be transferred. You have to make up the 20% that</a:t>
            </a:r>
            <a:r>
              <a:rPr lang="en-US" sz="1200" baseline="0" dirty="0"/>
              <a:t> was withheld, or it is taxable and may be subject to penalty tax too.</a:t>
            </a:r>
            <a:endParaRPr lang="en-US" sz="1200" dirty="0"/>
          </a:p>
          <a:p>
            <a:pPr marL="171450" indent="-171450">
              <a:buFont typeface="Arial" panose="020B0604020202020204" pitchFamily="34" charset="0"/>
              <a:buChar char="•"/>
            </a:pPr>
            <a:r>
              <a:rPr lang="en-US" sz="1200" dirty="0"/>
              <a:t>However, you have full use of the funds for the entire 60-day period and have the choice of whether to redeposit into the IRA or not. </a:t>
            </a:r>
          </a:p>
          <a:p>
            <a:pPr marL="171450" indent="-171450">
              <a:buFont typeface="Arial" panose="020B0604020202020204" pitchFamily="34" charset="0"/>
              <a:buChar char="•"/>
            </a:pPr>
            <a:r>
              <a:rPr lang="en-US" sz="1200" dirty="0"/>
              <a:t>If you choose not to redeposit, the entire amount is subject to tax</a:t>
            </a:r>
            <a:r>
              <a:rPr lang="en-US" sz="1200" baseline="0" dirty="0"/>
              <a:t> and possibly penalty tax.</a:t>
            </a:r>
          </a:p>
          <a:p>
            <a:pPr marL="171450" indent="-171450">
              <a:buFont typeface="Arial" panose="020B0604020202020204" pitchFamily="34" charset="0"/>
              <a:buChar char="•"/>
            </a:pPr>
            <a:r>
              <a:rPr lang="en-US" sz="1200" dirty="0"/>
              <a:t>Mandatory tax withholding and tax reporting</a:t>
            </a:r>
            <a:r>
              <a:rPr lang="en-US" sz="1200" baseline="0" dirty="0"/>
              <a:t> are both required.</a:t>
            </a:r>
            <a:endParaRPr lang="en-US" sz="1200"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18</a:t>
            </a:fld>
            <a:endParaRPr lang="en-US" dirty="0"/>
          </a:p>
        </p:txBody>
      </p:sp>
    </p:spTree>
    <p:extLst>
      <p:ext uri="{BB962C8B-B14F-4D97-AF65-F5344CB8AC3E}">
        <p14:creationId xmlns:p14="http://schemas.microsoft.com/office/powerpoint/2010/main" val="40035168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r>
              <a:rPr lang="en-US" sz="1200" dirty="0"/>
              <a:t>You don’t have to roll over the entire amount you withdraw from your retirement account.</a:t>
            </a:r>
          </a:p>
          <a:p>
            <a:endParaRPr lang="en-US" sz="1200" dirty="0"/>
          </a:p>
          <a:p>
            <a:r>
              <a:rPr lang="en-US" sz="1200" dirty="0"/>
              <a:t>You can rollover a part of assets and do something else with the rest. </a:t>
            </a:r>
          </a:p>
          <a:p>
            <a:endParaRPr lang="en-US" sz="1200" dirty="0"/>
          </a:p>
          <a:p>
            <a:r>
              <a:rPr lang="en-US" sz="1200" dirty="0"/>
              <a:t>The portion not rolled over, more than likely is taxable, and may be subject to the 10% additional penalty on early distributions.</a:t>
            </a:r>
          </a:p>
          <a:p>
            <a:endParaRPr lang="en-US" sz="1200" dirty="0"/>
          </a:p>
          <a:p>
            <a:r>
              <a:rPr lang="en-US" sz="1200" dirty="0"/>
              <a:t>Note that distributions from</a:t>
            </a:r>
            <a:r>
              <a:rPr lang="en-US" sz="1200" baseline="0" dirty="0"/>
              <a:t> qualified plans (401(k), 403(b)) that are taken in year you attain age 55 are exempt from the 10% early distribution penalty tax.</a:t>
            </a:r>
          </a:p>
          <a:p>
            <a:endParaRPr lang="en-US" sz="1200" baseline="0" dirty="0"/>
          </a:p>
          <a:p>
            <a:endParaRPr lang="en-US" sz="1200"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19</a:t>
            </a:fld>
            <a:endParaRPr lang="en-US" dirty="0"/>
          </a:p>
        </p:txBody>
      </p:sp>
    </p:spTree>
    <p:extLst>
      <p:ext uri="{BB962C8B-B14F-4D97-AF65-F5344CB8AC3E}">
        <p14:creationId xmlns:p14="http://schemas.microsoft.com/office/powerpoint/2010/main" val="3977194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20</a:t>
            </a:fld>
            <a:endParaRPr lang="en-US" dirty="0"/>
          </a:p>
        </p:txBody>
      </p:sp>
      <p:sp>
        <p:nvSpPr>
          <p:cNvPr id="46083" name="Rectangle 2"/>
          <p:cNvSpPr>
            <a:spLocks noGrp="1" noRot="1" noChangeAspect="1" noChangeArrowheads="1" noTextEdit="1"/>
          </p:cNvSpPr>
          <p:nvPr>
            <p:ph type="sldImg"/>
          </p:nvPr>
        </p:nvSpPr>
        <p:spPr>
          <a:xfrm>
            <a:off x="466725" y="719138"/>
            <a:ext cx="6381750" cy="3598862"/>
          </a:xfrm>
          <a:ln/>
        </p:spPr>
      </p:sp>
      <p:sp>
        <p:nvSpPr>
          <p:cNvPr id="46084" name="Rectangle 3"/>
          <p:cNvSpPr>
            <a:spLocks noGrp="1" noChangeArrowheads="1"/>
          </p:cNvSpPr>
          <p:nvPr>
            <p:ph type="body" idx="1"/>
          </p:nvPr>
        </p:nvSpPr>
        <p:spPr>
          <a:noFill/>
          <a:ln/>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t>Let’s briefly</a:t>
            </a:r>
            <a:r>
              <a:rPr lang="en-US" sz="1200" baseline="0" dirty="0"/>
              <a:t> touch on one of the big benefits of using an IRA to save for retirement – you can use a wide-range investment strategies with an IRA to help grow your assets even more.</a:t>
            </a:r>
            <a:endParaRPr lang="en-US" sz="1200" dirty="0"/>
          </a:p>
        </p:txBody>
      </p:sp>
    </p:spTree>
    <p:extLst>
      <p:ext uri="{BB962C8B-B14F-4D97-AF65-F5344CB8AC3E}">
        <p14:creationId xmlns:p14="http://schemas.microsoft.com/office/powerpoint/2010/main" val="8872579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pPr marL="0" marR="0" indent="0" algn="l" defTabSz="933237" rtl="0" eaLnBrk="1" fontAlgn="auto" latinLnBrk="0" hangingPunct="1">
              <a:lnSpc>
                <a:spcPct val="12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You can design and put things in the inside of your IRA – you’ll need to think about functionality and your personal style. </a:t>
            </a:r>
          </a:p>
          <a:p>
            <a:pPr marL="0" marR="0" indent="0" algn="l" defTabSz="933237" rtl="0" eaLnBrk="1" fontAlgn="auto" latinLnBrk="0" hangingPunct="1">
              <a:lnSpc>
                <a:spcPct val="120000"/>
              </a:lnSpc>
              <a:spcBef>
                <a:spcPts val="0"/>
              </a:spcBef>
              <a:spcAft>
                <a:spcPts val="0"/>
              </a:spcAft>
              <a:buClrTx/>
              <a:buSzTx/>
              <a:buFontTx/>
              <a:buNone/>
              <a:tabLst/>
              <a:defRPr/>
            </a:pPr>
            <a:endParaRPr lang="en-US" sz="1200" b="0" i="0" u="none" strike="noStrike" kern="1200" baseline="0" dirty="0">
              <a:solidFill>
                <a:schemeClr val="tx1"/>
              </a:solidFill>
              <a:latin typeface="+mn-lt"/>
              <a:ea typeface="+mn-ea"/>
              <a:cs typeface="+mn-cs"/>
            </a:endParaRPr>
          </a:p>
          <a:p>
            <a:pPr marL="0" marR="0" indent="0" algn="l" defTabSz="933237" rtl="0" eaLnBrk="1" fontAlgn="auto" latinLnBrk="0" hangingPunct="1">
              <a:lnSpc>
                <a:spcPct val="120000"/>
              </a:lnSpc>
              <a:spcBef>
                <a:spcPts val="0"/>
              </a:spcBef>
              <a:spcAft>
                <a:spcPts val="0"/>
              </a:spcAft>
              <a:buClrTx/>
              <a:buSzTx/>
              <a:buFontTx/>
              <a:buNone/>
              <a:tabLst/>
              <a:defRPr/>
            </a:pPr>
            <a:r>
              <a:rPr lang="en-US" sz="1200" dirty="0">
                <a:latin typeface="+mn-lt"/>
              </a:rPr>
              <a:t>Your</a:t>
            </a:r>
            <a:r>
              <a:rPr lang="en-US" sz="1200" baseline="0" dirty="0">
                <a:latin typeface="+mn-lt"/>
              </a:rPr>
              <a:t> Individual Retirement </a:t>
            </a:r>
            <a:r>
              <a:rPr lang="en-US" sz="1200" dirty="0">
                <a:latin typeface="+mn-lt"/>
              </a:rPr>
              <a:t>Account can be either a Custodial Account or an Annuity.</a:t>
            </a:r>
            <a:r>
              <a:rPr lang="en-US" sz="1200" b="0" i="0" u="none" strike="noStrike" kern="1200" baseline="0" dirty="0">
                <a:solidFill>
                  <a:schemeClr val="tx1"/>
                </a:solidFill>
                <a:latin typeface="+mn-lt"/>
                <a:ea typeface="+mn-ea"/>
                <a:cs typeface="+mn-cs"/>
              </a:rPr>
              <a:t> </a:t>
            </a:r>
          </a:p>
          <a:p>
            <a:pPr marL="0" marR="0" indent="0" algn="l" defTabSz="933237" rtl="0" eaLnBrk="1" fontAlgn="auto" latinLnBrk="0" hangingPunct="1">
              <a:lnSpc>
                <a:spcPct val="120000"/>
              </a:lnSpc>
              <a:spcBef>
                <a:spcPts val="0"/>
              </a:spcBef>
              <a:spcAft>
                <a:spcPts val="0"/>
              </a:spcAft>
              <a:buClrTx/>
              <a:buSzTx/>
              <a:buFontTx/>
              <a:buNone/>
              <a:tabLst/>
              <a:defRPr/>
            </a:pPr>
            <a:endParaRPr lang="en-US" sz="1200" dirty="0">
              <a:latin typeface="+mn-lt"/>
            </a:endParaRPr>
          </a:p>
          <a:p>
            <a:r>
              <a:rPr lang="en-US" sz="1200" b="0" i="0" u="none" strike="noStrike" kern="1200" baseline="0" dirty="0">
                <a:solidFill>
                  <a:schemeClr val="tx1"/>
                </a:solidFill>
                <a:latin typeface="+mn-lt"/>
                <a:ea typeface="+mn-ea"/>
                <a:cs typeface="+mn-cs"/>
              </a:rPr>
              <a:t>A</a:t>
            </a:r>
            <a:r>
              <a:rPr lang="en-US" sz="1200" b="1" i="0" u="none" strike="noStrike" kern="1200" baseline="0" dirty="0">
                <a:solidFill>
                  <a:schemeClr val="tx1"/>
                </a:solidFill>
                <a:latin typeface="+mn-lt"/>
                <a:ea typeface="+mn-ea"/>
                <a:cs typeface="+mn-cs"/>
              </a:rPr>
              <a:t> Custodial Account </a:t>
            </a:r>
            <a:r>
              <a:rPr lang="en-US" sz="1200" b="0" i="0" u="none" strike="noStrike" kern="1200" baseline="0" dirty="0">
                <a:solidFill>
                  <a:schemeClr val="tx1"/>
                </a:solidFill>
                <a:latin typeface="+mn-lt"/>
                <a:ea typeface="+mn-ea"/>
                <a:cs typeface="+mn-cs"/>
              </a:rPr>
              <a:t>is exactly what is sounds like, an account that a custodian manages or oversees for you. </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In the case of an IRA, the custodian is the institution where you hold your IRA contract.</a:t>
            </a:r>
            <a:endParaRPr lang="en-US" sz="1200" b="1"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An IRA Custodial Account may include mutual funds, stocks, bonds and certificates of deposit (CDs), among other investments.</a:t>
            </a:r>
          </a:p>
          <a:p>
            <a:endParaRPr lang="en-US" sz="1200" b="1"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An </a:t>
            </a:r>
            <a:r>
              <a:rPr lang="en-US" sz="1200" b="1" i="0" u="none" strike="noStrike" kern="1200" baseline="0" dirty="0">
                <a:solidFill>
                  <a:schemeClr val="tx1"/>
                </a:solidFill>
                <a:latin typeface="+mn-lt"/>
                <a:ea typeface="+mn-ea"/>
                <a:cs typeface="+mn-cs"/>
              </a:rPr>
              <a:t>Annuity </a:t>
            </a:r>
            <a:r>
              <a:rPr lang="en-US" sz="1200" b="0" i="0" u="none" strike="noStrike" kern="1200" baseline="0" dirty="0">
                <a:solidFill>
                  <a:schemeClr val="tx1"/>
                </a:solidFill>
                <a:latin typeface="+mn-lt"/>
                <a:ea typeface="+mn-ea"/>
                <a:cs typeface="+mn-cs"/>
              </a:rPr>
              <a:t>is an insurance contract that can offer the ability to choose guaranteed return (fixed) options and the opportunity to purchase guaranteed death benefits and other income options.</a:t>
            </a:r>
          </a:p>
          <a:p>
            <a:endParaRPr lang="en-US" sz="1200" b="0" i="0" u="none" strike="noStrike" kern="1200" baseline="0" dirty="0">
              <a:solidFill>
                <a:schemeClr val="tx1"/>
              </a:solidFill>
              <a:latin typeface="+mn-lt"/>
              <a:ea typeface="+mn-ea"/>
              <a:cs typeface="+mn-cs"/>
            </a:endParaRPr>
          </a:p>
          <a:p>
            <a:r>
              <a:rPr lang="en-US" sz="1200" dirty="0">
                <a:latin typeface="+mn-lt"/>
                <a:cs typeface="Arial" panose="020B0604020202020204" pitchFamily="34" charset="0"/>
              </a:rPr>
              <a:t>You’ll want to more thoroughly</a:t>
            </a:r>
            <a:r>
              <a:rPr lang="en-US" sz="1200" baseline="0" dirty="0">
                <a:latin typeface="+mn-lt"/>
                <a:cs typeface="Arial" panose="020B0604020202020204" pitchFamily="34" charset="0"/>
              </a:rPr>
              <a:t> </a:t>
            </a:r>
            <a:r>
              <a:rPr lang="en-US" sz="1200" dirty="0">
                <a:latin typeface="+mn-lt"/>
                <a:cs typeface="Arial" panose="020B0604020202020204" pitchFamily="34" charset="0"/>
              </a:rPr>
              <a:t>explore</a:t>
            </a:r>
            <a:r>
              <a:rPr lang="en-US" sz="1200" baseline="0" dirty="0">
                <a:latin typeface="+mn-lt"/>
                <a:cs typeface="Arial" panose="020B0604020202020204" pitchFamily="34" charset="0"/>
              </a:rPr>
              <a:t> options, features and benefits, as well as </a:t>
            </a:r>
            <a:r>
              <a:rPr lang="en-US" sz="1200" dirty="0">
                <a:latin typeface="+mn-lt"/>
                <a:cs typeface="Arial" panose="020B0604020202020204" pitchFamily="34" charset="0"/>
              </a:rPr>
              <a:t>compare costs to determine the best investment choice</a:t>
            </a:r>
            <a:r>
              <a:rPr lang="en-US" sz="1200" baseline="0" dirty="0">
                <a:latin typeface="+mn-lt"/>
                <a:cs typeface="Arial" panose="020B0604020202020204" pitchFamily="34" charset="0"/>
              </a:rPr>
              <a:t> and provider</a:t>
            </a:r>
            <a:r>
              <a:rPr lang="en-US" sz="1200" dirty="0">
                <a:latin typeface="+mn-lt"/>
                <a:cs typeface="Arial" panose="020B0604020202020204" pitchFamily="34" charset="0"/>
              </a:rPr>
              <a:t> for your own situation before deciding on</a:t>
            </a:r>
            <a:r>
              <a:rPr lang="en-US" sz="1200" baseline="0" dirty="0">
                <a:latin typeface="+mn-lt"/>
                <a:cs typeface="Arial" panose="020B0604020202020204" pitchFamily="34" charset="0"/>
              </a:rPr>
              <a:t> investments within in your IRA</a:t>
            </a:r>
            <a:r>
              <a:rPr lang="en-US" sz="1200" dirty="0">
                <a:latin typeface="+mn-lt"/>
                <a:cs typeface="Arial" panose="020B0604020202020204" pitchFamily="34" charset="0"/>
              </a:rPr>
              <a:t>.</a:t>
            </a:r>
          </a:p>
        </p:txBody>
      </p:sp>
      <p:sp>
        <p:nvSpPr>
          <p:cNvPr id="4" name="Slide Number Placeholder 3"/>
          <p:cNvSpPr>
            <a:spLocks noGrp="1"/>
          </p:cNvSpPr>
          <p:nvPr>
            <p:ph type="sldNum" sz="quarter" idx="5"/>
          </p:nvPr>
        </p:nvSpPr>
        <p:spPr/>
        <p:txBody>
          <a:bodyPr/>
          <a:lstStyle/>
          <a:p>
            <a:fld id="{D854A8C4-B08A-3247-B1AD-1E1C15FD29A7}" type="slidenum">
              <a:rPr lang="en-US" smtClean="0"/>
              <a:pPr/>
              <a:t>21</a:t>
            </a:fld>
            <a:endParaRPr lang="en-US" dirty="0"/>
          </a:p>
        </p:txBody>
      </p:sp>
    </p:spTree>
    <p:extLst>
      <p:ext uri="{BB962C8B-B14F-4D97-AF65-F5344CB8AC3E}">
        <p14:creationId xmlns:p14="http://schemas.microsoft.com/office/powerpoint/2010/main" val="17086294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22</a:t>
            </a:fld>
            <a:endParaRPr lang="en-US" dirty="0"/>
          </a:p>
        </p:txBody>
      </p:sp>
      <p:sp>
        <p:nvSpPr>
          <p:cNvPr id="46083" name="Rectangle 2"/>
          <p:cNvSpPr>
            <a:spLocks noGrp="1" noRot="1" noChangeAspect="1" noChangeArrowheads="1" noTextEdit="1"/>
          </p:cNvSpPr>
          <p:nvPr>
            <p:ph type="sldImg"/>
          </p:nvPr>
        </p:nvSpPr>
        <p:spPr>
          <a:xfrm>
            <a:off x="466725" y="719138"/>
            <a:ext cx="6381750" cy="3598862"/>
          </a:xfrm>
          <a:ln/>
        </p:spPr>
      </p:sp>
      <p:sp>
        <p:nvSpPr>
          <p:cNvPr id="46084" name="Rectangle 3"/>
          <p:cNvSpPr>
            <a:spLocks noGrp="1" noChangeArrowheads="1"/>
          </p:cNvSpPr>
          <p:nvPr>
            <p:ph type="body" idx="1"/>
          </p:nvPr>
        </p:nvSpPr>
        <p:spPr>
          <a:noFill/>
          <a:ln/>
        </p:spPr>
        <p:txBody>
          <a:bodyPr>
            <a:normAutofit/>
          </a:bodyPr>
          <a:lstStyle/>
          <a:p>
            <a:pPr defTabSz="933237"/>
            <a:r>
              <a:rPr lang="en-US" sz="1200" dirty="0"/>
              <a:t>If you think an IRA is a good choice for you, make sure you understand the core differences between a traditional and a Roth IRA before starting one.</a:t>
            </a:r>
          </a:p>
          <a:p>
            <a:pPr defTabSz="933237"/>
            <a:endParaRPr lang="en-US" sz="1200" dirty="0"/>
          </a:p>
          <a:p>
            <a:pPr marL="171450" indent="-171450" defTabSz="933237">
              <a:buFont typeface="Arial" panose="020B0604020202020204" pitchFamily="34" charset="0"/>
              <a:buChar char="•"/>
            </a:pPr>
            <a:r>
              <a:rPr lang="en-US" sz="1200" dirty="0"/>
              <a:t>You have several options in how you contribute to and execute investments within an IRA.</a:t>
            </a:r>
          </a:p>
          <a:p>
            <a:pPr marL="171450" indent="-171450" defTabSz="933237">
              <a:buFont typeface="Arial" panose="020B0604020202020204" pitchFamily="34" charset="0"/>
              <a:buChar char="•"/>
            </a:pPr>
            <a:r>
              <a:rPr lang="en-US" sz="1200" dirty="0"/>
              <a:t>Rollovers to an IRA are a way preserve your assets from an employer sponsored</a:t>
            </a:r>
            <a:r>
              <a:rPr lang="en-US" sz="1200" baseline="0" dirty="0"/>
              <a:t> retirement plan</a:t>
            </a:r>
            <a:r>
              <a:rPr lang="en-US" sz="1200" dirty="0"/>
              <a:t>.</a:t>
            </a:r>
          </a:p>
          <a:p>
            <a:pPr marL="171450" indent="-171450" defTabSz="933237">
              <a:buFont typeface="Arial" panose="020B0604020202020204" pitchFamily="34" charset="0"/>
              <a:buChar char="•"/>
            </a:pPr>
            <a:r>
              <a:rPr lang="en-US" sz="1200" dirty="0"/>
              <a:t>A lot of people find IRAs</a:t>
            </a:r>
            <a:r>
              <a:rPr lang="en-US" sz="1200" baseline="0" dirty="0"/>
              <a:t> really attractive because they can manage investments within them to grow their assets.</a:t>
            </a:r>
            <a:endParaRPr lang="en-US" sz="1200" dirty="0"/>
          </a:p>
          <a:p>
            <a:pPr defTabSz="933237"/>
            <a:endParaRPr lang="en-US" sz="1200" dirty="0"/>
          </a:p>
          <a:p>
            <a:pPr defTabSz="933237"/>
            <a:r>
              <a:rPr lang="en-US" sz="1200" dirty="0"/>
              <a:t>I always advise people to seek counsel from a trusted financial advisor when working with an IRA, there are multiple IRS guidelines and rules to consider and failing to comply can be very costly.</a:t>
            </a:r>
          </a:p>
          <a:p>
            <a:pPr defTabSz="933237"/>
            <a:endParaRPr lang="en-US" sz="1200" dirty="0"/>
          </a:p>
          <a:p>
            <a:pPr defTabSz="933237"/>
            <a:r>
              <a:rPr lang="en-US" sz="1200" dirty="0"/>
              <a:t>You wouldn’t likely</a:t>
            </a:r>
            <a:r>
              <a:rPr lang="en-US" sz="1200" baseline="0" dirty="0"/>
              <a:t> build your own house; you’d seek advise and help from experts. </a:t>
            </a:r>
          </a:p>
          <a:p>
            <a:pPr defTabSz="933237"/>
            <a:endParaRPr lang="en-US" sz="1200" baseline="0" dirty="0"/>
          </a:p>
          <a:p>
            <a:pPr defTabSz="933237"/>
            <a:r>
              <a:rPr lang="en-US" sz="1200" baseline="0" dirty="0"/>
              <a:t>Treat your retirement planning with the same seriousness to ensure you don’t make mistakes with what could be 30+ years of your life.</a:t>
            </a:r>
            <a:endParaRPr lang="en-US" sz="1200" dirty="0"/>
          </a:p>
        </p:txBody>
      </p:sp>
    </p:spTree>
    <p:extLst>
      <p:ext uri="{BB962C8B-B14F-4D97-AF65-F5344CB8AC3E}">
        <p14:creationId xmlns:p14="http://schemas.microsoft.com/office/powerpoint/2010/main" val="40093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Small steps can enhance your financial life one day at a time. Does anyone have any questions?</a:t>
            </a:r>
          </a:p>
          <a:p>
            <a:pPr eaLnBrk="1" hangingPunct="1"/>
            <a:endParaRPr lang="en-US" dirty="0"/>
          </a:p>
        </p:txBody>
      </p:sp>
      <p:sp>
        <p:nvSpPr>
          <p:cNvPr id="4" name="Slide Number Placeholder 3"/>
          <p:cNvSpPr>
            <a:spLocks noGrp="1"/>
          </p:cNvSpPr>
          <p:nvPr>
            <p:ph type="sldNum" sz="quarter" idx="10"/>
          </p:nvPr>
        </p:nvSpPr>
        <p:spPr/>
        <p:txBody>
          <a:bodyPr/>
          <a:lstStyle/>
          <a:p>
            <a:fld id="{665E5957-0DF1-4F3C-8535-56F2209497EC}" type="slidenum">
              <a:rPr lang="en-US" smtClean="0"/>
              <a:pPr/>
              <a:t>23</a:t>
            </a:fld>
            <a:endParaRPr lang="en-US" dirty="0"/>
          </a:p>
        </p:txBody>
      </p:sp>
    </p:spTree>
    <p:extLst>
      <p:ext uri="{BB962C8B-B14F-4D97-AF65-F5344CB8AC3E}">
        <p14:creationId xmlns:p14="http://schemas.microsoft.com/office/powerpoint/2010/main" val="11430813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19138"/>
            <a:ext cx="6381750" cy="3598862"/>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24</a:t>
            </a:fld>
            <a:endParaRPr lang="en-US" dirty="0"/>
          </a:p>
        </p:txBody>
      </p:sp>
    </p:spTree>
    <p:extLst>
      <p:ext uri="{BB962C8B-B14F-4D97-AF65-F5344CB8AC3E}">
        <p14:creationId xmlns:p14="http://schemas.microsoft.com/office/powerpoint/2010/main" val="31187715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9.jpe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898F3A-6E9C-6342-896C-A7C5032FF68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2593"/>
            <a:ext cx="9144000" cy="5157788"/>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14996" y="0"/>
            <a:ext cx="3429007" cy="2063120"/>
          </a:xfrm>
          <a:prstGeom prst="rect">
            <a:avLst/>
          </a:prstGeom>
        </p:spPr>
      </p:pic>
      <p:cxnSp>
        <p:nvCxnSpPr>
          <p:cNvPr id="8" name="Straight Connector 7">
            <a:extLst>
              <a:ext uri="{FF2B5EF4-FFF2-40B4-BE49-F238E27FC236}">
                <a16:creationId xmlns:a16="http://schemas.microsoft.com/office/drawing/2014/main" id="{2A9B3E72-21A1-C84F-9CFC-20F3B8A5E464}"/>
              </a:ext>
            </a:extLst>
          </p:cNvPr>
          <p:cNvCxnSpPr/>
          <p:nvPr/>
        </p:nvCxnSpPr>
        <p:spPr>
          <a:xfrm>
            <a:off x="480061" y="2148198"/>
            <a:ext cx="516425" cy="0"/>
          </a:xfrm>
          <a:prstGeom prst="line">
            <a:avLst/>
          </a:prstGeom>
          <a:ln w="254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 name="Content Placeholder 2">
            <a:extLst>
              <a:ext uri="{FF2B5EF4-FFF2-40B4-BE49-F238E27FC236}">
                <a16:creationId xmlns:a16="http://schemas.microsoft.com/office/drawing/2014/main" id="{0F5D5678-6BC6-0643-91BC-DAFE668F9EDB}"/>
              </a:ext>
            </a:extLst>
          </p:cNvPr>
          <p:cNvSpPr>
            <a:spLocks noGrp="1"/>
          </p:cNvSpPr>
          <p:nvPr>
            <p:ph idx="1" hasCustomPrompt="1"/>
          </p:nvPr>
        </p:nvSpPr>
        <p:spPr>
          <a:xfrm>
            <a:off x="364144" y="1736307"/>
            <a:ext cx="3938798" cy="274595"/>
          </a:xfrm>
          <a:prstGeom prst="rect">
            <a:avLst/>
          </a:prstGeom>
        </p:spPr>
        <p:txBody>
          <a:bodyPr>
            <a:normAutofit/>
          </a:bodyPr>
          <a:lstStyle>
            <a:lvl1pPr marL="0" indent="0" algn="l" defTabSz="342892" rtl="0" eaLnBrk="1" latinLnBrk="0" hangingPunct="1">
              <a:buNone/>
              <a:defRPr lang="en-US" sz="1200" b="0" i="0" kern="1200" cap="all" spc="225" baseline="0" dirty="0">
                <a:solidFill>
                  <a:schemeClr val="bg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pic>
        <p:nvPicPr>
          <p:cNvPr id="10" name="Picture 9">
            <a:extLst>
              <a:ext uri="{FF2B5EF4-FFF2-40B4-BE49-F238E27FC236}">
                <a16:creationId xmlns:a16="http://schemas.microsoft.com/office/drawing/2014/main" id="{A7C27369-2DBD-594F-8A97-B71EF0A7168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
        <p:nvSpPr>
          <p:cNvPr id="6" name="Title 5">
            <a:extLst>
              <a:ext uri="{FF2B5EF4-FFF2-40B4-BE49-F238E27FC236}">
                <a16:creationId xmlns:a16="http://schemas.microsoft.com/office/drawing/2014/main" id="{CE740C57-ACD4-3249-8709-8998988F457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25093498"/>
      </p:ext>
    </p:extLst>
  </p:cSld>
  <p:clrMapOvr>
    <a:masterClrMapping/>
  </p:clrMapOvr>
  <p:extLst>
    <p:ext uri="{DCECCB84-F9BA-43D5-87BE-67443E8EF086}">
      <p15:sldGuideLst xmlns:p15="http://schemas.microsoft.com/office/powerpoint/2012/main">
        <p15:guide id="1" pos="27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85801" y="1635623"/>
            <a:ext cx="4775886" cy="1425460"/>
          </a:xfrm>
          <a:prstGeom prst="rect">
            <a:avLst/>
          </a:prstGeom>
        </p:spPr>
        <p:txBody>
          <a:bodyPr anchor="b">
            <a:normAutofit/>
          </a:bodyPr>
          <a:lstStyle>
            <a:lvl1pPr algn="l">
              <a:defRPr sz="3600" b="0" i="0">
                <a:solidFill>
                  <a:schemeClr val="tx1"/>
                </a:solidFill>
                <a:latin typeface="Calibri" panose="020F0502020204030204" pitchFamily="34" charset="0"/>
              </a:defRPr>
            </a:lvl1pPr>
          </a:lstStyle>
          <a:p>
            <a:r>
              <a:rPr lang="en-US" dirty="0"/>
              <a:t>Click to edit Master title style</a:t>
            </a:r>
          </a:p>
        </p:txBody>
      </p:sp>
      <p:sp>
        <p:nvSpPr>
          <p:cNvPr id="11" name="Subtitle 2"/>
          <p:cNvSpPr>
            <a:spLocks noGrp="1"/>
          </p:cNvSpPr>
          <p:nvPr>
            <p:ph type="subTitle" idx="1" hasCustomPrompt="1"/>
          </p:nvPr>
        </p:nvSpPr>
        <p:spPr>
          <a:xfrm>
            <a:off x="685801" y="3130332"/>
            <a:ext cx="4775886" cy="1245270"/>
          </a:xfrm>
          <a:prstGeom prst="rect">
            <a:avLst/>
          </a:prstGeom>
        </p:spPr>
        <p:txBody>
          <a:bodyPr>
            <a:normAutofit/>
          </a:bodyPr>
          <a:lstStyle>
            <a:lvl1pPr marL="0" indent="0" algn="l">
              <a:buNone/>
              <a:defRPr sz="900" spc="225">
                <a:solidFill>
                  <a:schemeClr val="tx1"/>
                </a:solidFill>
                <a:latin typeface="Arial" panose="020B0604020202020204" pitchFamily="34" charset="0"/>
                <a:cs typeface="Arial" panose="020B0604020202020204" pitchFamily="34" charset="0"/>
              </a:defRPr>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dirty="0"/>
              <a:t>CLICK TO EDIT MASTER SUBTITLE STYLE</a:t>
            </a:r>
          </a:p>
        </p:txBody>
      </p:sp>
      <p:sp>
        <p:nvSpPr>
          <p:cNvPr id="15" name="TextBox 14"/>
          <p:cNvSpPr txBox="1"/>
          <p:nvPr/>
        </p:nvSpPr>
        <p:spPr>
          <a:xfrm>
            <a:off x="685804" y="480224"/>
            <a:ext cx="2919797" cy="228909"/>
          </a:xfrm>
          <a:prstGeom prst="rect">
            <a:avLst/>
          </a:prstGeom>
          <a:noFill/>
        </p:spPr>
        <p:txBody>
          <a:bodyPr wrap="square" rtlCol="0">
            <a:spAutoFit/>
          </a:bodyPr>
          <a:lstStyle/>
          <a:p>
            <a:pPr>
              <a:lnSpc>
                <a:spcPct val="150000"/>
              </a:lnSpc>
            </a:pPr>
            <a:r>
              <a:rPr lang="en-US" sz="675" dirty="0">
                <a:solidFill>
                  <a:schemeClr val="tx1"/>
                </a:solidFill>
                <a:latin typeface="Arial" panose="020B0604020202020204" pitchFamily="34" charset="0"/>
                <a:cs typeface="Arial" panose="020B0604020202020204" pitchFamily="34" charset="0"/>
              </a:rPr>
              <a:t>—</a:t>
            </a:r>
          </a:p>
        </p:txBody>
      </p:sp>
      <p:sp>
        <p:nvSpPr>
          <p:cNvPr id="16" name="Text Placeholder 7"/>
          <p:cNvSpPr>
            <a:spLocks noGrp="1"/>
          </p:cNvSpPr>
          <p:nvPr>
            <p:ph type="body" sz="quarter" idx="10"/>
          </p:nvPr>
        </p:nvSpPr>
        <p:spPr>
          <a:xfrm>
            <a:off x="693514" y="697156"/>
            <a:ext cx="2928938" cy="220618"/>
          </a:xfrm>
          <a:prstGeom prst="rect">
            <a:avLst/>
          </a:prstGeom>
        </p:spPr>
        <p:txBody>
          <a:bodyPr>
            <a:noAutofit/>
          </a:bodyPr>
          <a:lstStyle>
            <a:lvl1pPr marL="0" indent="0">
              <a:buNone/>
              <a:defRPr sz="675">
                <a:solidFill>
                  <a:schemeClr val="tx1"/>
                </a:solidFill>
                <a:latin typeface="Arial" panose="020B0604020202020204" pitchFamily="34" charset="0"/>
                <a:cs typeface="Arial" panose="020B0604020202020204" pitchFamily="34" charset="0"/>
              </a:defRPr>
            </a:lvl1pPr>
            <a:lvl2pPr marL="342892" indent="0">
              <a:buNone/>
              <a:defRPr sz="750">
                <a:solidFill>
                  <a:schemeClr val="bg1"/>
                </a:solidFill>
                <a:latin typeface="Arial" panose="020B0604020202020204" pitchFamily="34" charset="0"/>
                <a:cs typeface="Arial" panose="020B0604020202020204" pitchFamily="34" charset="0"/>
              </a:defRPr>
            </a:lvl2pPr>
            <a:lvl3pPr marL="685783" indent="0">
              <a:buNone/>
              <a:defRPr sz="750">
                <a:solidFill>
                  <a:schemeClr val="bg1"/>
                </a:solidFill>
                <a:latin typeface="Arial" panose="020B0604020202020204" pitchFamily="34" charset="0"/>
                <a:cs typeface="Arial" panose="020B0604020202020204" pitchFamily="34" charset="0"/>
              </a:defRPr>
            </a:lvl3pPr>
            <a:lvl4pPr marL="1028675" indent="0">
              <a:buNone/>
              <a:defRPr sz="750">
                <a:solidFill>
                  <a:schemeClr val="bg1"/>
                </a:solidFill>
                <a:latin typeface="Arial" panose="020B0604020202020204" pitchFamily="34" charset="0"/>
                <a:cs typeface="Arial" panose="020B0604020202020204" pitchFamily="34" charset="0"/>
              </a:defRPr>
            </a:lvl4pPr>
            <a:lvl5pPr marL="1371566" indent="0">
              <a:buNone/>
              <a:defRPr sz="7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7"/>
          <p:cNvSpPr>
            <a:spLocks noGrp="1"/>
          </p:cNvSpPr>
          <p:nvPr>
            <p:ph type="body" sz="quarter" idx="11" hasCustomPrompt="1"/>
          </p:nvPr>
        </p:nvSpPr>
        <p:spPr>
          <a:xfrm>
            <a:off x="693514" y="369551"/>
            <a:ext cx="2928938" cy="258356"/>
          </a:xfrm>
          <a:prstGeom prst="rect">
            <a:avLst/>
          </a:prstGeom>
        </p:spPr>
        <p:txBody>
          <a:bodyPr>
            <a:noAutofit/>
          </a:bodyPr>
          <a:lstStyle>
            <a:lvl1pPr marL="0" indent="0">
              <a:buNone/>
              <a:defRPr sz="675" b="0" i="0">
                <a:solidFill>
                  <a:schemeClr val="tx1"/>
                </a:solidFill>
                <a:latin typeface="Calibri" panose="020F0502020204030204" pitchFamily="34" charset="0"/>
                <a:cs typeface="Arial" panose="020B0604020202020204" pitchFamily="34" charset="0"/>
              </a:defRPr>
            </a:lvl1pPr>
            <a:lvl2pPr marL="342892" indent="0">
              <a:buNone/>
              <a:defRPr sz="750">
                <a:solidFill>
                  <a:schemeClr val="bg1"/>
                </a:solidFill>
                <a:latin typeface="Arial" panose="020B0604020202020204" pitchFamily="34" charset="0"/>
                <a:cs typeface="Arial" panose="020B0604020202020204" pitchFamily="34" charset="0"/>
              </a:defRPr>
            </a:lvl2pPr>
            <a:lvl3pPr marL="685783" indent="0">
              <a:buNone/>
              <a:defRPr sz="750">
                <a:solidFill>
                  <a:schemeClr val="bg1"/>
                </a:solidFill>
                <a:latin typeface="Arial" panose="020B0604020202020204" pitchFamily="34" charset="0"/>
                <a:cs typeface="Arial" panose="020B0604020202020204" pitchFamily="34" charset="0"/>
              </a:defRPr>
            </a:lvl3pPr>
            <a:lvl4pPr marL="1028675" indent="0">
              <a:buNone/>
              <a:defRPr sz="750">
                <a:solidFill>
                  <a:schemeClr val="bg1"/>
                </a:solidFill>
                <a:latin typeface="Arial" panose="020B0604020202020204" pitchFamily="34" charset="0"/>
                <a:cs typeface="Arial" panose="020B0604020202020204" pitchFamily="34" charset="0"/>
              </a:defRPr>
            </a:lvl4pPr>
            <a:lvl5pPr marL="1371566"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71993" y="1026"/>
            <a:ext cx="4572009" cy="2063120"/>
          </a:xfrm>
          <a:prstGeom prst="rect">
            <a:avLst/>
          </a:prstGeom>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Tree>
    <p:extLst>
      <p:ext uri="{BB962C8B-B14F-4D97-AF65-F5344CB8AC3E}">
        <p14:creationId xmlns:p14="http://schemas.microsoft.com/office/powerpoint/2010/main" val="1181076317"/>
      </p:ext>
    </p:extLst>
  </p:cSld>
  <p:clrMapOvr>
    <a:masterClrMapping/>
  </p:clrMapOvr>
  <p:extLst>
    <p:ext uri="{DCECCB84-F9BA-43D5-87BE-67443E8EF086}">
      <p15:sldGuideLst xmlns:p15="http://schemas.microsoft.com/office/powerpoint/2012/main">
        <p15:guide id="1" orient="horz" pos="1625"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7C6C61A5-0613-E34B-9E61-FF00B0CCBAD6}"/>
              </a:ext>
            </a:extLst>
          </p:cNvPr>
          <p:cNvSpPr>
            <a:spLocks noGrp="1"/>
          </p:cNvSpPr>
          <p:nvPr>
            <p:ph type="pic" sz="quarter" idx="12"/>
          </p:nvPr>
        </p:nvSpPr>
        <p:spPr>
          <a:xfrm>
            <a:off x="0" y="0"/>
            <a:ext cx="9144000" cy="5169728"/>
          </a:xfrm>
          <a:solidFill>
            <a:schemeClr val="accent1">
              <a:lumMod val="75000"/>
            </a:schemeClr>
          </a:solidFill>
        </p:spPr>
        <p:txBody>
          <a:bodyPr/>
          <a:lstStyle/>
          <a:p>
            <a:r>
              <a:rPr lang="en-US" dirty="0"/>
              <a:t>Click icon to add picture</a:t>
            </a:r>
          </a:p>
        </p:txBody>
      </p:sp>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
        <p:nvSpPr>
          <p:cNvPr id="15" name="Rectangle 14">
            <a:extLst>
              <a:ext uri="{FF2B5EF4-FFF2-40B4-BE49-F238E27FC236}">
                <a16:creationId xmlns:a16="http://schemas.microsoft.com/office/drawing/2014/main" id="{887917D7-A5C5-9140-9FD9-F73EFF10488A}"/>
              </a:ext>
            </a:extLst>
          </p:cNvPr>
          <p:cNvSpPr/>
          <p:nvPr/>
        </p:nvSpPr>
        <p:spPr>
          <a:xfrm>
            <a:off x="3" y="646668"/>
            <a:ext cx="4261757" cy="3654418"/>
          </a:xfrm>
          <a:prstGeom prst="rect">
            <a:avLst/>
          </a:prstGeom>
          <a:gradFill flip="none" rotWithShape="1">
            <a:gsLst>
              <a:gs pos="0">
                <a:schemeClr val="bg1"/>
              </a:gs>
              <a:gs pos="100000">
                <a:schemeClr val="accent3">
                  <a:alpha val="53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7" name="Text Placeholder 16">
            <a:extLst>
              <a:ext uri="{FF2B5EF4-FFF2-40B4-BE49-F238E27FC236}">
                <a16:creationId xmlns:a16="http://schemas.microsoft.com/office/drawing/2014/main" id="{98646699-8E09-FD4F-8EAD-EA406BA1D066}"/>
              </a:ext>
            </a:extLst>
          </p:cNvPr>
          <p:cNvSpPr>
            <a:spLocks noGrp="1"/>
          </p:cNvSpPr>
          <p:nvPr>
            <p:ph type="body" sz="quarter" idx="13"/>
          </p:nvPr>
        </p:nvSpPr>
        <p:spPr>
          <a:xfrm>
            <a:off x="298848" y="1232140"/>
            <a:ext cx="3634978" cy="443361"/>
          </a:xfrm>
        </p:spPr>
        <p:txBody>
          <a:bodyPr>
            <a:noAutofit/>
          </a:bodyPr>
          <a:lstStyle>
            <a:lvl1pPr>
              <a:defRPr lang="en-US" sz="2175" b="0" i="0" kern="1200" dirty="0" smtClean="0">
                <a:solidFill>
                  <a:schemeClr val="bg1"/>
                </a:solidFill>
                <a:latin typeface="Calibri" panose="020F0502020204030204" pitchFamily="34" charset="0"/>
                <a:ea typeface="+mj-ea"/>
                <a:cs typeface="+mj-cs"/>
              </a:defRPr>
            </a:lvl1pPr>
            <a:lvl2pPr marL="342892" marR="0" indent="0" algn="l" defTabSz="685783" rtl="0" eaLnBrk="1" fontAlgn="auto" latinLnBrk="0" hangingPunct="1">
              <a:lnSpc>
                <a:spcPct val="90000"/>
              </a:lnSpc>
              <a:spcBef>
                <a:spcPts val="375"/>
              </a:spcBef>
              <a:spcAft>
                <a:spcPts val="0"/>
              </a:spcAft>
              <a:buClrTx/>
              <a:buSzTx/>
              <a:buFont typeface="Arial" panose="020B0604020202020204" pitchFamily="34" charset="0"/>
              <a:buNone/>
              <a:tabLst/>
              <a:defRPr sz="1950" b="1" i="0">
                <a:solidFill>
                  <a:schemeClr val="bg1"/>
                </a:solidFill>
                <a:latin typeface="Sofia Pro Semi Bold" pitchFamily="2" charset="77"/>
              </a:defRPr>
            </a:lvl2pPr>
          </a:lstStyle>
          <a:p>
            <a:pPr lvl="0"/>
            <a:r>
              <a:rPr lang="en-US" dirty="0"/>
              <a:t>Click to edit Master text styles</a:t>
            </a:r>
          </a:p>
        </p:txBody>
      </p:sp>
      <p:sp>
        <p:nvSpPr>
          <p:cNvPr id="18" name="Rectangle 17">
            <a:extLst>
              <a:ext uri="{FF2B5EF4-FFF2-40B4-BE49-F238E27FC236}">
                <a16:creationId xmlns:a16="http://schemas.microsoft.com/office/drawing/2014/main" id="{D925C8DD-24A8-8940-90D9-D09677FF0414}"/>
              </a:ext>
            </a:extLst>
          </p:cNvPr>
          <p:cNvSpPr/>
          <p:nvPr/>
        </p:nvSpPr>
        <p:spPr>
          <a:xfrm>
            <a:off x="256662" y="2018142"/>
            <a:ext cx="3677165" cy="1338828"/>
          </a:xfrm>
          <a:prstGeom prst="rect">
            <a:avLst/>
          </a:prstGeom>
        </p:spPr>
        <p:txBody>
          <a:bodyPr wrap="square">
            <a:spAutoFit/>
          </a:bodyPr>
          <a:lstStyle/>
          <a:p>
            <a:pPr lvl="0"/>
            <a:r>
              <a:rPr kumimoji="0" lang="en-US" sz="2025"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025"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Second level</a:t>
            </a:r>
          </a:p>
          <a:p>
            <a:pPr lvl="0"/>
            <a:r>
              <a:rPr kumimoji="0" lang="en-US" sz="2025"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025"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Third level</a:t>
            </a:r>
          </a:p>
          <a:p>
            <a:pPr lvl="0"/>
            <a:r>
              <a:rPr kumimoji="0" lang="en-US" sz="2025"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025"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Fourth level</a:t>
            </a:r>
          </a:p>
          <a:p>
            <a:pPr lvl="0"/>
            <a:r>
              <a:rPr kumimoji="0" lang="en-US" sz="2025" b="0" i="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025" b="0" i="0" u="none" strike="noStrike" kern="1200" cap="none" spc="0" normalizeH="0" baseline="0" dirty="0">
                <a:ln>
                  <a:noFill/>
                </a:ln>
                <a:solidFill>
                  <a:prstClr val="white"/>
                </a:solidFill>
                <a:effectLst/>
                <a:uLnTx/>
                <a:uFillTx/>
                <a:latin typeface="Calibri Light" panose="020F0302020204030204" pitchFamily="34" charset="0"/>
                <a:ea typeface="+mn-ea"/>
                <a:cs typeface="+mn-cs"/>
              </a:rPr>
              <a:t>Fifth level</a:t>
            </a:r>
          </a:p>
        </p:txBody>
      </p:sp>
    </p:spTree>
    <p:extLst>
      <p:ext uri="{BB962C8B-B14F-4D97-AF65-F5344CB8AC3E}">
        <p14:creationId xmlns:p14="http://schemas.microsoft.com/office/powerpoint/2010/main" val="37651209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allout slide">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a:off x="-42483" y="-54773"/>
            <a:ext cx="4836014" cy="5276462"/>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8" name="Parallelogram 7">
            <a:extLst>
              <a:ext uri="{FF2B5EF4-FFF2-40B4-BE49-F238E27FC236}">
                <a16:creationId xmlns:a16="http://schemas.microsoft.com/office/drawing/2014/main" id="{A498D2A3-1AAE-904F-9868-2FFE897A920D}"/>
              </a:ext>
            </a:extLst>
          </p:cNvPr>
          <p:cNvSpPr/>
          <p:nvPr/>
        </p:nvSpPr>
        <p:spPr>
          <a:xfrm>
            <a:off x="-42483" y="-54773"/>
            <a:ext cx="4614483" cy="5276463"/>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1" name="Title 1">
            <a:extLst>
              <a:ext uri="{FF2B5EF4-FFF2-40B4-BE49-F238E27FC236}">
                <a16:creationId xmlns:a16="http://schemas.microsoft.com/office/drawing/2014/main" id="{A4F26C8D-B705-4348-A234-4B2FBF92F643}"/>
              </a:ext>
            </a:extLst>
          </p:cNvPr>
          <p:cNvSpPr>
            <a:spLocks noGrp="1"/>
          </p:cNvSpPr>
          <p:nvPr>
            <p:ph type="title"/>
          </p:nvPr>
        </p:nvSpPr>
        <p:spPr>
          <a:xfrm>
            <a:off x="389082" y="1043452"/>
            <a:ext cx="2899337"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24" name="Content Placeholder 2">
            <a:extLst>
              <a:ext uri="{FF2B5EF4-FFF2-40B4-BE49-F238E27FC236}">
                <a16:creationId xmlns:a16="http://schemas.microsoft.com/office/drawing/2014/main" id="{678EA636-6139-2141-9F8F-A8F65864D0B2}"/>
              </a:ext>
            </a:extLst>
          </p:cNvPr>
          <p:cNvSpPr>
            <a:spLocks noGrp="1"/>
          </p:cNvSpPr>
          <p:nvPr>
            <p:ph idx="13" hasCustomPrompt="1"/>
          </p:nvPr>
        </p:nvSpPr>
        <p:spPr>
          <a:xfrm>
            <a:off x="395318" y="1768445"/>
            <a:ext cx="2650907" cy="2838681"/>
          </a:xfrm>
          <a:prstGeom prst="rect">
            <a:avLst/>
          </a:prstGeom>
        </p:spPr>
        <p:txBody>
          <a:bodyPr>
            <a:normAutofit/>
          </a:bodyPr>
          <a:lstStyle>
            <a:lvl1pPr marL="0" indent="0">
              <a:buNone/>
              <a:defRPr lang="en-US" sz="2025" b="0" i="0" kern="1200" cap="none" spc="0"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cxnSp>
        <p:nvCxnSpPr>
          <p:cNvPr id="22" name="Straight Connector 21">
            <a:extLst>
              <a:ext uri="{FF2B5EF4-FFF2-40B4-BE49-F238E27FC236}">
                <a16:creationId xmlns:a16="http://schemas.microsoft.com/office/drawing/2014/main" id="{C5CC9732-2FF5-9D41-AF0B-F42678A393EE}"/>
              </a:ext>
            </a:extLst>
          </p:cNvPr>
          <p:cNvCxnSpPr/>
          <p:nvPr/>
        </p:nvCxnSpPr>
        <p:spPr>
          <a:xfrm>
            <a:off x="480061" y="1657987"/>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0BA1AD-BAFB-D547-81DC-164BD3C138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Tree>
    <p:extLst>
      <p:ext uri="{BB962C8B-B14F-4D97-AF65-F5344CB8AC3E}">
        <p14:creationId xmlns:p14="http://schemas.microsoft.com/office/powerpoint/2010/main" val="622209081"/>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allout slide 2">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flipH="1">
            <a:off x="4460498" y="-22426"/>
            <a:ext cx="4973213" cy="523756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8" name="Parallelogram 7">
            <a:extLst>
              <a:ext uri="{FF2B5EF4-FFF2-40B4-BE49-F238E27FC236}">
                <a16:creationId xmlns:a16="http://schemas.microsoft.com/office/drawing/2014/main" id="{A498D2A3-1AAE-904F-9868-2FFE897A920D}"/>
              </a:ext>
            </a:extLst>
          </p:cNvPr>
          <p:cNvSpPr/>
          <p:nvPr/>
        </p:nvSpPr>
        <p:spPr>
          <a:xfrm flipH="1">
            <a:off x="4693047" y="-22424"/>
            <a:ext cx="4755004" cy="5237568"/>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5896566" y="1281021"/>
            <a:ext cx="2899337"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5896566" y="2006014"/>
            <a:ext cx="2899337" cy="2838681"/>
          </a:xfrm>
          <a:prstGeom prst="rect">
            <a:avLst/>
          </a:prstGeom>
        </p:spPr>
        <p:txBody>
          <a:bodyPr>
            <a:normAutofit/>
          </a:bodyPr>
          <a:lstStyle>
            <a:lvl1pPr marL="0" indent="0">
              <a:buNone/>
              <a:defRPr lang="en-US" sz="2025" b="0" i="0" kern="1200" cap="none" spc="0"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5967232" y="1908062"/>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3394821"/>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B Intro">
    <p:spTree>
      <p:nvGrpSpPr>
        <p:cNvPr id="1" name=""/>
        <p:cNvGrpSpPr/>
        <p:nvPr/>
      </p:nvGrpSpPr>
      <p:grpSpPr>
        <a:xfrm>
          <a:off x="0" y="0"/>
          <a:ext cx="0" cy="0"/>
          <a:chOff x="0" y="0"/>
          <a:chExt cx="0" cy="0"/>
        </a:xfrm>
      </p:grpSpPr>
      <p:pic>
        <p:nvPicPr>
          <p:cNvPr id="8" name="Content Placeholder 16">
            <a:extLst>
              <a:ext uri="{FF2B5EF4-FFF2-40B4-BE49-F238E27FC236}">
                <a16:creationId xmlns:a16="http://schemas.microsoft.com/office/drawing/2014/main" id="{EC5396C6-A543-3A4D-98CB-3A75793599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544211"/>
            <a:ext cx="9144000" cy="3613577"/>
          </a:xfrm>
          <a:prstGeom prst="rect">
            <a:avLst/>
          </a:prstGeom>
        </p:spPr>
      </p:pic>
      <p:pic>
        <p:nvPicPr>
          <p:cNvPr id="11" name="Picture 10">
            <a:extLst>
              <a:ext uri="{FF2B5EF4-FFF2-40B4-BE49-F238E27FC236}">
                <a16:creationId xmlns:a16="http://schemas.microsoft.com/office/drawing/2014/main" id="{77B93A5C-B4FB-6D43-A24F-D312155DC8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cxnSp>
        <p:nvCxnSpPr>
          <p:cNvPr id="15" name="Straight Connector 14">
            <a:extLst>
              <a:ext uri="{FF2B5EF4-FFF2-40B4-BE49-F238E27FC236}">
                <a16:creationId xmlns:a16="http://schemas.microsoft.com/office/drawing/2014/main" id="{9B4E7883-0E02-3346-B300-BB282BA27967}"/>
              </a:ext>
            </a:extLst>
          </p:cNvPr>
          <p:cNvCxnSpPr>
            <a:cxnSpLocks/>
          </p:cNvCxnSpPr>
          <p:nvPr/>
        </p:nvCxnSpPr>
        <p:spPr>
          <a:xfrm>
            <a:off x="6049977" y="1827335"/>
            <a:ext cx="0" cy="246769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210257-6607-4C42-96CE-83AD7AE9E6DB}"/>
              </a:ext>
            </a:extLst>
          </p:cNvPr>
          <p:cNvCxnSpPr>
            <a:cxnSpLocks/>
          </p:cNvCxnSpPr>
          <p:nvPr/>
        </p:nvCxnSpPr>
        <p:spPr>
          <a:xfrm>
            <a:off x="3205382" y="1827333"/>
            <a:ext cx="0" cy="2461446"/>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00C002B-388C-BC46-9C0A-D17160AD314E}"/>
              </a:ext>
            </a:extLst>
          </p:cNvPr>
          <p:cNvCxnSpPr>
            <a:cxnSpLocks/>
          </p:cNvCxnSpPr>
          <p:nvPr/>
        </p:nvCxnSpPr>
        <p:spPr>
          <a:xfrm>
            <a:off x="506568" y="1827335"/>
            <a:ext cx="0" cy="246769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3C2A5862-EAA2-D34D-922F-BA6545B08775}"/>
              </a:ext>
            </a:extLst>
          </p:cNvPr>
          <p:cNvSpPr>
            <a:spLocks noGrp="1"/>
          </p:cNvSpPr>
          <p:nvPr>
            <p:ph sz="quarter" idx="10"/>
          </p:nvPr>
        </p:nvSpPr>
        <p:spPr>
          <a:xfrm>
            <a:off x="610794" y="1883765"/>
            <a:ext cx="2296715" cy="256542"/>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18" name="Content Placeholder 4">
            <a:extLst>
              <a:ext uri="{FF2B5EF4-FFF2-40B4-BE49-F238E27FC236}">
                <a16:creationId xmlns:a16="http://schemas.microsoft.com/office/drawing/2014/main" id="{24ADB2A6-6519-A34A-9B69-EE0A3F317A12}"/>
              </a:ext>
            </a:extLst>
          </p:cNvPr>
          <p:cNvSpPr>
            <a:spLocks noGrp="1"/>
          </p:cNvSpPr>
          <p:nvPr>
            <p:ph sz="quarter" idx="11"/>
          </p:nvPr>
        </p:nvSpPr>
        <p:spPr>
          <a:xfrm>
            <a:off x="610794" y="2140309"/>
            <a:ext cx="2296715" cy="2160976"/>
          </a:xfrm>
        </p:spPr>
        <p:txBody>
          <a:bodyPr/>
          <a:lstStyle>
            <a:lvl1pPr>
              <a:defRPr sz="9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4">
            <a:extLst>
              <a:ext uri="{FF2B5EF4-FFF2-40B4-BE49-F238E27FC236}">
                <a16:creationId xmlns:a16="http://schemas.microsoft.com/office/drawing/2014/main" id="{9F9D4446-0829-6F4D-8C17-8A34FA0CB8CB}"/>
              </a:ext>
            </a:extLst>
          </p:cNvPr>
          <p:cNvSpPr>
            <a:spLocks noGrp="1"/>
          </p:cNvSpPr>
          <p:nvPr>
            <p:ph sz="quarter" idx="12"/>
          </p:nvPr>
        </p:nvSpPr>
        <p:spPr>
          <a:xfrm>
            <a:off x="3304947" y="1878195"/>
            <a:ext cx="2296715" cy="256542"/>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0" name="Content Placeholder 4">
            <a:extLst>
              <a:ext uri="{FF2B5EF4-FFF2-40B4-BE49-F238E27FC236}">
                <a16:creationId xmlns:a16="http://schemas.microsoft.com/office/drawing/2014/main" id="{10C1CE40-6ED0-1E4F-A7B4-353B645A3980}"/>
              </a:ext>
            </a:extLst>
          </p:cNvPr>
          <p:cNvSpPr>
            <a:spLocks noGrp="1"/>
          </p:cNvSpPr>
          <p:nvPr>
            <p:ph sz="quarter" idx="13"/>
          </p:nvPr>
        </p:nvSpPr>
        <p:spPr>
          <a:xfrm>
            <a:off x="3304947" y="2134739"/>
            <a:ext cx="2296715" cy="2160976"/>
          </a:xfrm>
        </p:spPr>
        <p:txBody>
          <a:bodyPr/>
          <a:lstStyle>
            <a:lvl1pPr>
              <a:defRPr sz="9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4">
            <a:extLst>
              <a:ext uri="{FF2B5EF4-FFF2-40B4-BE49-F238E27FC236}">
                <a16:creationId xmlns:a16="http://schemas.microsoft.com/office/drawing/2014/main" id="{AE26C568-80B6-A34B-BCC2-15C5830C5033}"/>
              </a:ext>
            </a:extLst>
          </p:cNvPr>
          <p:cNvSpPr>
            <a:spLocks noGrp="1"/>
          </p:cNvSpPr>
          <p:nvPr>
            <p:ph sz="quarter" idx="14"/>
          </p:nvPr>
        </p:nvSpPr>
        <p:spPr>
          <a:xfrm>
            <a:off x="6149541" y="1883765"/>
            <a:ext cx="2296715" cy="256542"/>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2" name="Content Placeholder 4">
            <a:extLst>
              <a:ext uri="{FF2B5EF4-FFF2-40B4-BE49-F238E27FC236}">
                <a16:creationId xmlns:a16="http://schemas.microsoft.com/office/drawing/2014/main" id="{9B881ACC-8899-CF4B-8A15-478533B9D419}"/>
              </a:ext>
            </a:extLst>
          </p:cNvPr>
          <p:cNvSpPr>
            <a:spLocks noGrp="1"/>
          </p:cNvSpPr>
          <p:nvPr>
            <p:ph sz="quarter" idx="15"/>
          </p:nvPr>
        </p:nvSpPr>
        <p:spPr>
          <a:xfrm>
            <a:off x="6149541" y="2140309"/>
            <a:ext cx="2296715" cy="2160976"/>
          </a:xfrm>
        </p:spPr>
        <p:txBody>
          <a:bodyPr/>
          <a:lstStyle>
            <a:lvl1pPr>
              <a:defRPr sz="9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Title 1">
            <a:extLst>
              <a:ext uri="{FF2B5EF4-FFF2-40B4-BE49-F238E27FC236}">
                <a16:creationId xmlns:a16="http://schemas.microsoft.com/office/drawing/2014/main" id="{CD4B22D6-36AF-4343-A9B2-181F338940DD}"/>
              </a:ext>
            </a:extLst>
          </p:cNvPr>
          <p:cNvSpPr>
            <a:spLocks noGrp="1"/>
          </p:cNvSpPr>
          <p:nvPr>
            <p:ph type="title"/>
          </p:nvPr>
        </p:nvSpPr>
        <p:spPr>
          <a:xfrm>
            <a:off x="389081"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cxnSp>
        <p:nvCxnSpPr>
          <p:cNvPr id="27" name="Straight Connector 26">
            <a:extLst>
              <a:ext uri="{FF2B5EF4-FFF2-40B4-BE49-F238E27FC236}">
                <a16:creationId xmlns:a16="http://schemas.microsoft.com/office/drawing/2014/main" id="{E6A505F7-730C-4A4F-8B2D-64EDCF925C32}"/>
              </a:ext>
            </a:extLst>
          </p:cNvPr>
          <p:cNvCxnSpPr/>
          <p:nvPr/>
        </p:nvCxnSpPr>
        <p:spPr>
          <a:xfrm>
            <a:off x="480061"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Content Placeholder 2">
            <a:extLst>
              <a:ext uri="{FF2B5EF4-FFF2-40B4-BE49-F238E27FC236}">
                <a16:creationId xmlns:a16="http://schemas.microsoft.com/office/drawing/2014/main" id="{B4ADE332-4286-7644-9F1A-69917BD00888}"/>
              </a:ext>
            </a:extLst>
          </p:cNvPr>
          <p:cNvSpPr>
            <a:spLocks noGrp="1"/>
          </p:cNvSpPr>
          <p:nvPr>
            <p:ph idx="1" hasCustomPrompt="1"/>
          </p:nvPr>
        </p:nvSpPr>
        <p:spPr>
          <a:xfrm>
            <a:off x="395316"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3177228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bg1">
            <a:lumMod val="95000"/>
          </a:schemeClr>
        </a:solidFill>
        <a:effectLst/>
      </p:bgPr>
    </p:bg>
    <p:spTree>
      <p:nvGrpSpPr>
        <p:cNvPr id="1" name=""/>
        <p:cNvGrpSpPr/>
        <p:nvPr/>
      </p:nvGrpSpPr>
      <p:grpSpPr>
        <a:xfrm>
          <a:off x="0" y="0"/>
          <a:ext cx="0" cy="0"/>
          <a:chOff x="0" y="0"/>
          <a:chExt cx="0" cy="0"/>
        </a:xfrm>
      </p:grpSpPr>
      <p:sp>
        <p:nvSpPr>
          <p:cNvPr id="20" name="Text Placeholder 3">
            <a:extLst>
              <a:ext uri="{FF2B5EF4-FFF2-40B4-BE49-F238E27FC236}">
                <a16:creationId xmlns:a16="http://schemas.microsoft.com/office/drawing/2014/main" id="{77034493-E66F-1B47-833D-816FB0214F62}"/>
              </a:ext>
            </a:extLst>
          </p:cNvPr>
          <p:cNvSpPr>
            <a:spLocks noGrp="1"/>
          </p:cNvSpPr>
          <p:nvPr>
            <p:ph type="body" sz="quarter" idx="11"/>
          </p:nvPr>
        </p:nvSpPr>
        <p:spPr>
          <a:xfrm>
            <a:off x="3235167" y="1611809"/>
            <a:ext cx="2674144" cy="2439204"/>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050" b="0" i="0" smtClean="0">
                <a:solidFill>
                  <a:schemeClr val="accent1"/>
                </a:solidFill>
                <a:latin typeface="Calibri Light" panose="020F0302020204030204" pitchFamily="34" charset="0"/>
                <a:cs typeface="+mn-cs"/>
              </a:defRPr>
            </a:lvl1pPr>
            <a:lvl2pPr>
              <a:defRPr lang="en-US" sz="1350" smtClean="0">
                <a:solidFill>
                  <a:schemeClr val="lt1"/>
                </a:solidFill>
                <a:latin typeface="+mn-lt"/>
                <a:cs typeface="+mn-cs"/>
              </a:defRPr>
            </a:lvl2pPr>
            <a:lvl3pPr>
              <a:defRPr lang="en-US" sz="1350" smtClean="0">
                <a:solidFill>
                  <a:schemeClr val="lt1"/>
                </a:solidFill>
                <a:latin typeface="+mn-lt"/>
                <a:cs typeface="+mn-cs"/>
              </a:defRPr>
            </a:lvl3pPr>
            <a:lvl4pPr>
              <a:defRPr lang="en-US" sz="1350" smtClean="0">
                <a:solidFill>
                  <a:schemeClr val="lt1"/>
                </a:solidFill>
                <a:latin typeface="+mn-lt"/>
                <a:cs typeface="+mn-cs"/>
              </a:defRPr>
            </a:lvl4pPr>
            <a:lvl5pPr>
              <a:defRPr lang="en-US" sz="1350">
                <a:solidFill>
                  <a:schemeClr val="lt1"/>
                </a:solidFill>
                <a:latin typeface="+mn-lt"/>
                <a:cs typeface="+mn-cs"/>
              </a:defRPr>
            </a:lvl5pPr>
          </a:lstStyle>
          <a:p>
            <a:pPr lvl="0" algn="ctr" defTabSz="342892"/>
            <a:r>
              <a:rPr lang="en-US" dirty="0"/>
              <a:t>Click to edit Master text styles</a:t>
            </a:r>
          </a:p>
        </p:txBody>
      </p:sp>
      <p:sp>
        <p:nvSpPr>
          <p:cNvPr id="4" name="Text Placeholder 3">
            <a:extLst>
              <a:ext uri="{FF2B5EF4-FFF2-40B4-BE49-F238E27FC236}">
                <a16:creationId xmlns:a16="http://schemas.microsoft.com/office/drawing/2014/main" id="{BCD1BF3C-8BFC-294B-B478-CFDAA5C0B732}"/>
              </a:ext>
            </a:extLst>
          </p:cNvPr>
          <p:cNvSpPr>
            <a:spLocks noGrp="1"/>
          </p:cNvSpPr>
          <p:nvPr>
            <p:ph type="body" sz="quarter" idx="10"/>
          </p:nvPr>
        </p:nvSpPr>
        <p:spPr>
          <a:xfrm>
            <a:off x="457200" y="1611809"/>
            <a:ext cx="2674144" cy="2439204"/>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050" b="0" i="0" smtClean="0">
                <a:solidFill>
                  <a:schemeClr val="accent1"/>
                </a:solidFill>
                <a:latin typeface="Calibri Light" panose="020F0302020204030204" pitchFamily="34" charset="0"/>
                <a:cs typeface="+mn-cs"/>
              </a:defRPr>
            </a:lvl1pPr>
            <a:lvl2pPr>
              <a:defRPr lang="en-US" sz="1350" smtClean="0">
                <a:solidFill>
                  <a:schemeClr val="lt1"/>
                </a:solidFill>
                <a:latin typeface="+mn-lt"/>
                <a:cs typeface="+mn-cs"/>
              </a:defRPr>
            </a:lvl2pPr>
            <a:lvl3pPr>
              <a:defRPr lang="en-US" sz="1350" smtClean="0">
                <a:solidFill>
                  <a:schemeClr val="lt1"/>
                </a:solidFill>
                <a:latin typeface="+mn-lt"/>
                <a:cs typeface="+mn-cs"/>
              </a:defRPr>
            </a:lvl3pPr>
            <a:lvl4pPr>
              <a:defRPr lang="en-US" sz="1350" smtClean="0">
                <a:solidFill>
                  <a:schemeClr val="lt1"/>
                </a:solidFill>
                <a:latin typeface="+mn-lt"/>
                <a:cs typeface="+mn-cs"/>
              </a:defRPr>
            </a:lvl4pPr>
            <a:lvl5pPr>
              <a:defRPr lang="en-US" sz="1350">
                <a:solidFill>
                  <a:schemeClr val="lt1"/>
                </a:solidFill>
                <a:latin typeface="+mn-lt"/>
                <a:cs typeface="+mn-cs"/>
              </a:defRPr>
            </a:lvl5pPr>
          </a:lstStyle>
          <a:p>
            <a:pPr lvl="0" algn="ctr" defTabSz="342892"/>
            <a:r>
              <a:rPr lang="en-US" dirty="0"/>
              <a:t>Click to edit Master text styles</a:t>
            </a:r>
          </a:p>
        </p:txBody>
      </p:sp>
      <p:sp>
        <p:nvSpPr>
          <p:cNvPr id="2" name="Title 1"/>
          <p:cNvSpPr>
            <a:spLocks noGrp="1"/>
          </p:cNvSpPr>
          <p:nvPr>
            <p:ph type="title"/>
          </p:nvPr>
        </p:nvSpPr>
        <p:spPr>
          <a:xfrm>
            <a:off x="376613"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80061"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407784"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21" name="Text Placeholder 3">
            <a:extLst>
              <a:ext uri="{FF2B5EF4-FFF2-40B4-BE49-F238E27FC236}">
                <a16:creationId xmlns:a16="http://schemas.microsoft.com/office/drawing/2014/main" id="{DEFD495E-E47E-5943-AF48-E84947B4298B}"/>
              </a:ext>
            </a:extLst>
          </p:cNvPr>
          <p:cNvSpPr>
            <a:spLocks noGrp="1"/>
          </p:cNvSpPr>
          <p:nvPr>
            <p:ph type="body" sz="quarter" idx="12"/>
          </p:nvPr>
        </p:nvSpPr>
        <p:spPr>
          <a:xfrm>
            <a:off x="6012180" y="1611809"/>
            <a:ext cx="2674144" cy="2439204"/>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050" b="0" i="0" smtClean="0">
                <a:solidFill>
                  <a:schemeClr val="accent1"/>
                </a:solidFill>
                <a:latin typeface="Calibri Light" panose="020F0302020204030204" pitchFamily="34" charset="0"/>
                <a:cs typeface="+mn-cs"/>
              </a:defRPr>
            </a:lvl1pPr>
            <a:lvl2pPr>
              <a:defRPr lang="en-US" sz="1350" smtClean="0">
                <a:solidFill>
                  <a:schemeClr val="lt1"/>
                </a:solidFill>
                <a:latin typeface="+mn-lt"/>
                <a:cs typeface="+mn-cs"/>
              </a:defRPr>
            </a:lvl2pPr>
            <a:lvl3pPr>
              <a:defRPr lang="en-US" sz="1350" smtClean="0">
                <a:solidFill>
                  <a:schemeClr val="lt1"/>
                </a:solidFill>
                <a:latin typeface="+mn-lt"/>
                <a:cs typeface="+mn-cs"/>
              </a:defRPr>
            </a:lvl3pPr>
            <a:lvl4pPr>
              <a:defRPr lang="en-US" sz="1350" smtClean="0">
                <a:solidFill>
                  <a:schemeClr val="lt1"/>
                </a:solidFill>
                <a:latin typeface="+mn-lt"/>
                <a:cs typeface="+mn-cs"/>
              </a:defRPr>
            </a:lvl4pPr>
            <a:lvl5pPr>
              <a:defRPr lang="en-US" sz="1350">
                <a:solidFill>
                  <a:schemeClr val="lt1"/>
                </a:solidFill>
                <a:latin typeface="+mn-lt"/>
                <a:cs typeface="+mn-cs"/>
              </a:defRPr>
            </a:lvl5pPr>
          </a:lstStyle>
          <a:p>
            <a:pPr lvl="0" algn="ctr" defTabSz="342892"/>
            <a:r>
              <a:rPr lang="en-US" dirty="0"/>
              <a:t>Click to edit Master text styles</a:t>
            </a:r>
          </a:p>
        </p:txBody>
      </p:sp>
    </p:spTree>
    <p:extLst>
      <p:ext uri="{BB962C8B-B14F-4D97-AF65-F5344CB8AC3E}">
        <p14:creationId xmlns:p14="http://schemas.microsoft.com/office/powerpoint/2010/main" val="3314669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hree block content">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cxnSp>
        <p:nvCxnSpPr>
          <p:cNvPr id="10" name="Straight Connector 9">
            <a:extLst>
              <a:ext uri="{FF2B5EF4-FFF2-40B4-BE49-F238E27FC236}">
                <a16:creationId xmlns:a16="http://schemas.microsoft.com/office/drawing/2014/main" id="{69FF8503-BD8F-6D4E-B4BC-7E222A63D211}"/>
              </a:ext>
            </a:extLst>
          </p:cNvPr>
          <p:cNvCxnSpPr/>
          <p:nvPr/>
        </p:nvCxnSpPr>
        <p:spPr>
          <a:xfrm>
            <a:off x="2723464" y="2156322"/>
            <a:ext cx="0" cy="127484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312D72B-FC13-344A-9FF3-F23D988F8A0F}"/>
              </a:ext>
            </a:extLst>
          </p:cNvPr>
          <p:cNvCxnSpPr/>
          <p:nvPr/>
        </p:nvCxnSpPr>
        <p:spPr>
          <a:xfrm>
            <a:off x="5248317" y="2156322"/>
            <a:ext cx="0" cy="127484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C7C251A-48E0-8A49-B38C-62C37BB39645}"/>
              </a:ext>
            </a:extLst>
          </p:cNvPr>
          <p:cNvCxnSpPr/>
          <p:nvPr/>
        </p:nvCxnSpPr>
        <p:spPr>
          <a:xfrm>
            <a:off x="7898195" y="2156322"/>
            <a:ext cx="0" cy="132061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4A299485-24C7-DE47-BEBF-9EF15668C41E}"/>
              </a:ext>
            </a:extLst>
          </p:cNvPr>
          <p:cNvSpPr>
            <a:spLocks noGrp="1"/>
          </p:cNvSpPr>
          <p:nvPr>
            <p:ph type="body" sz="quarter" idx="10"/>
          </p:nvPr>
        </p:nvSpPr>
        <p:spPr>
          <a:xfrm>
            <a:off x="364333" y="2156243"/>
            <a:ext cx="2259806" cy="127512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2">
            <a:extLst>
              <a:ext uri="{FF2B5EF4-FFF2-40B4-BE49-F238E27FC236}">
                <a16:creationId xmlns:a16="http://schemas.microsoft.com/office/drawing/2014/main" id="{3A41DC05-8236-5A45-8BE6-E93FD4C45C61}"/>
              </a:ext>
            </a:extLst>
          </p:cNvPr>
          <p:cNvSpPr>
            <a:spLocks noGrp="1"/>
          </p:cNvSpPr>
          <p:nvPr>
            <p:ph type="body" sz="quarter" idx="11"/>
          </p:nvPr>
        </p:nvSpPr>
        <p:spPr>
          <a:xfrm>
            <a:off x="2855988" y="2178775"/>
            <a:ext cx="2259806" cy="127512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2">
            <a:extLst>
              <a:ext uri="{FF2B5EF4-FFF2-40B4-BE49-F238E27FC236}">
                <a16:creationId xmlns:a16="http://schemas.microsoft.com/office/drawing/2014/main" id="{979DCDD4-FD24-694C-A7C1-5580E2F38E21}"/>
              </a:ext>
            </a:extLst>
          </p:cNvPr>
          <p:cNvSpPr>
            <a:spLocks noGrp="1"/>
          </p:cNvSpPr>
          <p:nvPr>
            <p:ph type="body" sz="quarter" idx="12"/>
          </p:nvPr>
        </p:nvSpPr>
        <p:spPr>
          <a:xfrm>
            <a:off x="5505865" y="2156183"/>
            <a:ext cx="2259806" cy="127512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itle 1">
            <a:extLst>
              <a:ext uri="{FF2B5EF4-FFF2-40B4-BE49-F238E27FC236}">
                <a16:creationId xmlns:a16="http://schemas.microsoft.com/office/drawing/2014/main" id="{419136A3-CD56-1941-91EB-904DC9CEF44E}"/>
              </a:ext>
            </a:extLst>
          </p:cNvPr>
          <p:cNvSpPr>
            <a:spLocks noGrp="1"/>
          </p:cNvSpPr>
          <p:nvPr>
            <p:ph type="title"/>
          </p:nvPr>
        </p:nvSpPr>
        <p:spPr>
          <a:xfrm>
            <a:off x="382847" y="368250"/>
            <a:ext cx="8625801" cy="483912"/>
          </a:xfrm>
          <a:prstGeom prst="rect">
            <a:avLst/>
          </a:prstGeom>
        </p:spPr>
        <p:txBody>
          <a:bodyPr>
            <a:normAutofit/>
          </a:bodyPr>
          <a:lstStyle>
            <a:lvl1pPr>
              <a:defRPr sz="2175">
                <a:solidFill>
                  <a:schemeClr val="bg1"/>
                </a:solidFill>
              </a:defRPr>
            </a:lvl1pPr>
          </a:lstStyle>
          <a:p>
            <a:r>
              <a:rPr lang="en-US" dirty="0"/>
              <a:t>Click to edit Master title style</a:t>
            </a:r>
          </a:p>
        </p:txBody>
      </p:sp>
      <p:cxnSp>
        <p:nvCxnSpPr>
          <p:cNvPr id="19" name="Straight Connector 18">
            <a:extLst>
              <a:ext uri="{FF2B5EF4-FFF2-40B4-BE49-F238E27FC236}">
                <a16:creationId xmlns:a16="http://schemas.microsoft.com/office/drawing/2014/main" id="{5C856164-913B-1B4E-9082-2E5668FE1F16}"/>
              </a:ext>
            </a:extLst>
          </p:cNvPr>
          <p:cNvCxnSpPr/>
          <p:nvPr/>
        </p:nvCxnSpPr>
        <p:spPr>
          <a:xfrm>
            <a:off x="480061" y="910508"/>
            <a:ext cx="516425"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Content Placeholder 2">
            <a:extLst>
              <a:ext uri="{FF2B5EF4-FFF2-40B4-BE49-F238E27FC236}">
                <a16:creationId xmlns:a16="http://schemas.microsoft.com/office/drawing/2014/main" id="{5A63F794-D2DA-D143-A901-DBB5E3DC239C}"/>
              </a:ext>
            </a:extLst>
          </p:cNvPr>
          <p:cNvSpPr>
            <a:spLocks noGrp="1"/>
          </p:cNvSpPr>
          <p:nvPr>
            <p:ph idx="1" hasCustomPrompt="1"/>
          </p:nvPr>
        </p:nvSpPr>
        <p:spPr>
          <a:xfrm>
            <a:off x="401551" y="1021234"/>
            <a:ext cx="7886700" cy="274595"/>
          </a:xfrm>
          <a:prstGeom prst="rect">
            <a:avLst/>
          </a:prstGeom>
        </p:spPr>
        <p:txBody>
          <a:bodyPr>
            <a:normAutofit/>
          </a:bodyPr>
          <a:lstStyle>
            <a:lvl1pPr marL="0" indent="0">
              <a:buNone/>
              <a:defRPr lang="en-US" sz="1200" b="0" i="0" kern="1200" cap="all" spc="225" baseline="0" dirty="0">
                <a:solidFill>
                  <a:schemeClr val="bg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4186615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_ w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580006"/>
            <a:ext cx="7886700" cy="996934"/>
          </a:xfrm>
          <a:prstGeom prst="rect">
            <a:avLst/>
          </a:prstGeom>
        </p:spPr>
        <p:txBody>
          <a:bodyPr>
            <a:normAutofit/>
          </a:bodyPr>
          <a:lstStyle>
            <a:lvl1pPr>
              <a:defRPr sz="2175">
                <a:solidFill>
                  <a:schemeClr val="bg2"/>
                </a:solidFill>
              </a:defRPr>
            </a:lvl1pPr>
          </a:lstStyle>
          <a:p>
            <a:r>
              <a:rPr lang="en-US" dirty="0"/>
              <a:t>Click to edit Master title style</a:t>
            </a:r>
          </a:p>
        </p:txBody>
      </p:sp>
      <p:sp>
        <p:nvSpPr>
          <p:cNvPr id="6" name="Picture Placeholder 5"/>
          <p:cNvSpPr>
            <a:spLocks noGrp="1"/>
          </p:cNvSpPr>
          <p:nvPr>
            <p:ph type="pic" sz="quarter" idx="12" hasCustomPrompt="1"/>
          </p:nvPr>
        </p:nvSpPr>
        <p:spPr>
          <a:xfrm>
            <a:off x="0" y="1"/>
            <a:ext cx="9144000" cy="3332266"/>
          </a:xfrm>
          <a:prstGeom prst="rect">
            <a:avLst/>
          </a:prstGeom>
        </p:spPr>
        <p:txBody>
          <a:bodyPr/>
          <a:lstStyle>
            <a:lvl1pPr marL="0" indent="0">
              <a:buNone/>
              <a:defRPr baseline="0">
                <a:solidFill>
                  <a:schemeClr val="bg1"/>
                </a:solidFill>
              </a:defRPr>
            </a:lvl1pPr>
          </a:lstStyle>
          <a:p>
            <a:r>
              <a:rPr lang="en-US" dirty="0"/>
              <a:t>Insert Picture Here</a:t>
            </a: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Tree>
    <p:extLst>
      <p:ext uri="{BB962C8B-B14F-4D97-AF65-F5344CB8AC3E}">
        <p14:creationId xmlns:p14="http://schemas.microsoft.com/office/powerpoint/2010/main" val="2607466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ontent_blue">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
        <p:nvSpPr>
          <p:cNvPr id="15" name="Title 1">
            <a:extLst>
              <a:ext uri="{FF2B5EF4-FFF2-40B4-BE49-F238E27FC236}">
                <a16:creationId xmlns:a16="http://schemas.microsoft.com/office/drawing/2014/main" id="{7A8B0992-049D-B64F-834D-6AE8D85063E6}"/>
              </a:ext>
            </a:extLst>
          </p:cNvPr>
          <p:cNvSpPr>
            <a:spLocks noGrp="1"/>
          </p:cNvSpPr>
          <p:nvPr>
            <p:ph type="title"/>
          </p:nvPr>
        </p:nvSpPr>
        <p:spPr>
          <a:xfrm>
            <a:off x="382847" y="368250"/>
            <a:ext cx="8625801" cy="483912"/>
          </a:xfrm>
          <a:prstGeom prst="rect">
            <a:avLst/>
          </a:prstGeom>
        </p:spPr>
        <p:txBody>
          <a:bodyPr>
            <a:normAutofit/>
          </a:bodyPr>
          <a:lstStyle>
            <a:lvl1pPr>
              <a:defRPr sz="2175">
                <a:solidFill>
                  <a:schemeClr val="bg1"/>
                </a:solidFill>
              </a:defRPr>
            </a:lvl1pPr>
          </a:lstStyle>
          <a:p>
            <a:r>
              <a:rPr lang="en-US" dirty="0"/>
              <a:t>Click to edit Master title style</a:t>
            </a:r>
          </a:p>
        </p:txBody>
      </p:sp>
      <p:cxnSp>
        <p:nvCxnSpPr>
          <p:cNvPr id="16" name="Straight Connector 15">
            <a:extLst>
              <a:ext uri="{FF2B5EF4-FFF2-40B4-BE49-F238E27FC236}">
                <a16:creationId xmlns:a16="http://schemas.microsoft.com/office/drawing/2014/main" id="{7B649FBE-88B9-574E-AC86-86539FBFAF32}"/>
              </a:ext>
            </a:extLst>
          </p:cNvPr>
          <p:cNvCxnSpPr/>
          <p:nvPr/>
        </p:nvCxnSpPr>
        <p:spPr>
          <a:xfrm>
            <a:off x="465980" y="910508"/>
            <a:ext cx="516425"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5ECBDD98-7B7D-6744-B6F3-C18E5ADF3353}"/>
              </a:ext>
            </a:extLst>
          </p:cNvPr>
          <p:cNvSpPr>
            <a:spLocks noGrp="1"/>
          </p:cNvSpPr>
          <p:nvPr>
            <p:ph idx="1" hasCustomPrompt="1"/>
          </p:nvPr>
        </p:nvSpPr>
        <p:spPr>
          <a:xfrm>
            <a:off x="401551" y="1021234"/>
            <a:ext cx="7886700" cy="274595"/>
          </a:xfrm>
          <a:prstGeom prst="rect">
            <a:avLst/>
          </a:prstGeom>
        </p:spPr>
        <p:txBody>
          <a:bodyPr>
            <a:normAutofit/>
          </a:bodyPr>
          <a:lstStyle>
            <a:lvl1pPr marL="0" indent="0">
              <a:buNone/>
              <a:defRPr lang="en-US" sz="1200" b="0" i="0" kern="1200" cap="all" spc="225" baseline="0" dirty="0">
                <a:solidFill>
                  <a:schemeClr val="bg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18" name="Content Placeholder 2">
            <a:extLst>
              <a:ext uri="{FF2B5EF4-FFF2-40B4-BE49-F238E27FC236}">
                <a16:creationId xmlns:a16="http://schemas.microsoft.com/office/drawing/2014/main" id="{814717B1-5A41-9D45-B1AB-45DB9966ECB0}"/>
              </a:ext>
            </a:extLst>
          </p:cNvPr>
          <p:cNvSpPr>
            <a:spLocks noGrp="1"/>
          </p:cNvSpPr>
          <p:nvPr>
            <p:ph idx="10" hasCustomPrompt="1"/>
          </p:nvPr>
        </p:nvSpPr>
        <p:spPr>
          <a:xfrm>
            <a:off x="401551" y="1295831"/>
            <a:ext cx="7886700" cy="2563815"/>
          </a:xfrm>
          <a:prstGeom prst="rect">
            <a:avLst/>
          </a:prstGeom>
        </p:spPr>
        <p:txBody>
          <a:bodyPr>
            <a:normAutofit/>
          </a:bodyPr>
          <a:lstStyle>
            <a:lvl1pPr marL="0" indent="0">
              <a:buNone/>
              <a:defRPr lang="en-US" sz="1200" b="0" i="0" kern="1200" cap="none" spc="0" baseline="0" dirty="0">
                <a:solidFill>
                  <a:schemeClr val="bg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2891635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Title and Content_blue">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
        <p:nvSpPr>
          <p:cNvPr id="10" name="Title 1">
            <a:extLst>
              <a:ext uri="{FF2B5EF4-FFF2-40B4-BE49-F238E27FC236}">
                <a16:creationId xmlns:a16="http://schemas.microsoft.com/office/drawing/2014/main" id="{22C9785B-083A-394D-88D6-C356ACEF1E49}"/>
              </a:ext>
            </a:extLst>
          </p:cNvPr>
          <p:cNvSpPr>
            <a:spLocks noGrp="1"/>
          </p:cNvSpPr>
          <p:nvPr>
            <p:ph type="title"/>
          </p:nvPr>
        </p:nvSpPr>
        <p:spPr>
          <a:xfrm>
            <a:off x="382847" y="368250"/>
            <a:ext cx="7934037" cy="483912"/>
          </a:xfrm>
          <a:prstGeom prst="rect">
            <a:avLst/>
          </a:prstGeom>
        </p:spPr>
        <p:txBody>
          <a:bodyPr>
            <a:normAutofit/>
          </a:bodyPr>
          <a:lstStyle>
            <a:lvl1pPr>
              <a:defRPr sz="2175">
                <a:solidFill>
                  <a:schemeClr val="bg1"/>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5D01FE52-B017-FD41-9215-A6E28DFC0F6F}"/>
              </a:ext>
            </a:extLst>
          </p:cNvPr>
          <p:cNvSpPr>
            <a:spLocks noGrp="1"/>
          </p:cNvSpPr>
          <p:nvPr>
            <p:ph idx="1" hasCustomPrompt="1"/>
          </p:nvPr>
        </p:nvSpPr>
        <p:spPr>
          <a:xfrm>
            <a:off x="401551" y="1021234"/>
            <a:ext cx="7886700" cy="274595"/>
          </a:xfrm>
          <a:prstGeom prst="rect">
            <a:avLst/>
          </a:prstGeom>
        </p:spPr>
        <p:txBody>
          <a:bodyPr>
            <a:normAutofit/>
          </a:bodyPr>
          <a:lstStyle>
            <a:lvl1pPr marL="0" indent="0">
              <a:buNone/>
              <a:defRPr lang="en-US" sz="1200" b="0" i="0" kern="1200" cap="all" spc="225" baseline="0" dirty="0">
                <a:solidFill>
                  <a:schemeClr val="bg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12" name="Content Placeholder 2">
            <a:extLst>
              <a:ext uri="{FF2B5EF4-FFF2-40B4-BE49-F238E27FC236}">
                <a16:creationId xmlns:a16="http://schemas.microsoft.com/office/drawing/2014/main" id="{2F9B0F3A-1160-CE45-9CA8-B7B26EC569C8}"/>
              </a:ext>
            </a:extLst>
          </p:cNvPr>
          <p:cNvSpPr>
            <a:spLocks noGrp="1"/>
          </p:cNvSpPr>
          <p:nvPr>
            <p:ph idx="10" hasCustomPrompt="1"/>
          </p:nvPr>
        </p:nvSpPr>
        <p:spPr>
          <a:xfrm>
            <a:off x="401551" y="1295831"/>
            <a:ext cx="7886700" cy="2563815"/>
          </a:xfrm>
          <a:prstGeom prst="rect">
            <a:avLst/>
          </a:prstGeom>
        </p:spPr>
        <p:txBody>
          <a:bodyPr>
            <a:normAutofit/>
          </a:bodyPr>
          <a:lstStyle>
            <a:lvl1pPr marL="0" indent="0">
              <a:buNone/>
              <a:defRPr lang="en-US" sz="1200" b="0" i="0" kern="1200" cap="none" spc="0" baseline="0" dirty="0">
                <a:solidFill>
                  <a:schemeClr val="bg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9255366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364145" y="368250"/>
            <a:ext cx="7952741" cy="483912"/>
          </a:xfrm>
          <a:prstGeom prst="rect">
            <a:avLst/>
          </a:prstGeom>
        </p:spPr>
        <p:txBody>
          <a:bodyPr>
            <a:normAutofit/>
          </a:bodyPr>
          <a:lstStyle>
            <a:lvl1pPr>
              <a:defRPr sz="2175">
                <a:solidFill>
                  <a:schemeClr val="bg2">
                    <a:lumMod val="50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80061"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395316" y="1013926"/>
            <a:ext cx="7886700" cy="2845718"/>
          </a:xfrm>
          <a:prstGeom prst="rect">
            <a:avLst/>
          </a:prstGeom>
        </p:spPr>
        <p:txBody>
          <a:bodyPr>
            <a:normAutofit/>
          </a:bodyPr>
          <a:lstStyle>
            <a:lvl1pPr marL="0" indent="0">
              <a:buNone/>
              <a:defRPr lang="en-US" sz="1200" b="0" i="0" kern="1200" cap="none" spc="0" baseline="0" dirty="0">
                <a:solidFill>
                  <a:schemeClr val="bg2">
                    <a:lumMod val="50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1478192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364145" y="368250"/>
            <a:ext cx="5169179"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80061"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395318" y="1013926"/>
            <a:ext cx="5126253" cy="2845718"/>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36519172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364145" y="368250"/>
            <a:ext cx="5169179"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395318" y="1013926"/>
            <a:ext cx="5126253" cy="2845718"/>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40842423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Title and Content_whit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DBEF8CF-4CA0-7040-A1D9-1857A73E2287}"/>
              </a:ext>
            </a:extLst>
          </p:cNvPr>
          <p:cNvSpPr/>
          <p:nvPr userDrawn="1"/>
        </p:nvSpPr>
        <p:spPr>
          <a:xfrm>
            <a:off x="1" y="-12503"/>
            <a:ext cx="9143999" cy="51765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0" name="Parallelogram 6">
            <a:extLst>
              <a:ext uri="{FF2B5EF4-FFF2-40B4-BE49-F238E27FC236}">
                <a16:creationId xmlns:a16="http://schemas.microsoft.com/office/drawing/2014/main" id="{01EF499A-856F-3A4F-9766-FE1750B41F27}"/>
              </a:ext>
            </a:extLst>
          </p:cNvPr>
          <p:cNvSpPr/>
          <p:nvPr userDrawn="1"/>
        </p:nvSpPr>
        <p:spPr>
          <a:xfrm>
            <a:off x="0" y="-60858"/>
            <a:ext cx="4793531" cy="5276461"/>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1" name="Parallelogram 7">
            <a:extLst>
              <a:ext uri="{FF2B5EF4-FFF2-40B4-BE49-F238E27FC236}">
                <a16:creationId xmlns:a16="http://schemas.microsoft.com/office/drawing/2014/main" id="{242ACED1-C6C3-1846-A9ED-32CA21EF18BE}"/>
              </a:ext>
            </a:extLst>
          </p:cNvPr>
          <p:cNvSpPr/>
          <p:nvPr userDrawn="1"/>
        </p:nvSpPr>
        <p:spPr>
          <a:xfrm>
            <a:off x="0" y="-59337"/>
            <a:ext cx="4620552" cy="5276461"/>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5" name="Picture Placeholder 4">
            <a:extLst>
              <a:ext uri="{FF2B5EF4-FFF2-40B4-BE49-F238E27FC236}">
                <a16:creationId xmlns:a16="http://schemas.microsoft.com/office/drawing/2014/main" id="{7302864F-7B91-7D4C-AE6F-FC0D78F01BB5}"/>
              </a:ext>
            </a:extLst>
          </p:cNvPr>
          <p:cNvSpPr>
            <a:spLocks noGrp="1"/>
          </p:cNvSpPr>
          <p:nvPr>
            <p:ph type="pic" sz="quarter" idx="11" hasCustomPrompt="1"/>
          </p:nvPr>
        </p:nvSpPr>
        <p:spPr>
          <a:xfrm>
            <a:off x="1074548" y="1327682"/>
            <a:ext cx="1892393" cy="2496173"/>
          </a:xfrm>
          <a:noFill/>
          <a:ln>
            <a:solidFill>
              <a:srgbClr val="5D5D5D"/>
            </a:solidFill>
          </a:ln>
        </p:spPr>
        <p:txBody>
          <a:bodyPr anchor="ctr">
            <a:normAutofit/>
          </a:bodyPr>
          <a:lstStyle>
            <a:lvl1pPr algn="ctr">
              <a:defRPr sz="1500">
                <a:solidFill>
                  <a:srgbClr val="5D5D5D"/>
                </a:solidFill>
              </a:defRPr>
            </a:lvl1pPr>
          </a:lstStyle>
          <a:p>
            <a:r>
              <a:rPr lang="en-US" dirty="0"/>
              <a:t>Insert Photo Here</a:t>
            </a:r>
          </a:p>
        </p:txBody>
      </p:sp>
      <p:cxnSp>
        <p:nvCxnSpPr>
          <p:cNvPr id="8" name="Straight Connector 7">
            <a:extLst>
              <a:ext uri="{FF2B5EF4-FFF2-40B4-BE49-F238E27FC236}">
                <a16:creationId xmlns:a16="http://schemas.microsoft.com/office/drawing/2014/main" id="{D3034C2B-AEEF-D845-8EB1-361FD107AF82}"/>
              </a:ext>
            </a:extLst>
          </p:cNvPr>
          <p:cNvCxnSpPr/>
          <p:nvPr userDrawn="1"/>
        </p:nvCxnSpPr>
        <p:spPr>
          <a:xfrm>
            <a:off x="480061"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382352" y="368250"/>
            <a:ext cx="5169179" cy="483912"/>
          </a:xfrm>
          <a:prstGeom prst="rect">
            <a:avLst/>
          </a:prstGeom>
        </p:spPr>
        <p:txBody>
          <a:bodyPr>
            <a:normAutofit/>
          </a:bodyPr>
          <a:lstStyle>
            <a:lvl1pPr>
              <a:defRPr sz="2175">
                <a:solidFill>
                  <a:schemeClr val="accent1">
                    <a:lumMod val="75000"/>
                  </a:schemeClr>
                </a:solidFill>
              </a:defRPr>
            </a:lvl1pPr>
          </a:lstStyle>
          <a:p>
            <a:r>
              <a:rPr lang="en-US" dirty="0"/>
              <a:t>Presenter Slide</a:t>
            </a:r>
          </a:p>
        </p:txBody>
      </p:sp>
      <p:sp>
        <p:nvSpPr>
          <p:cNvPr id="12" name="Text Placeholder 11">
            <a:extLst>
              <a:ext uri="{FF2B5EF4-FFF2-40B4-BE49-F238E27FC236}">
                <a16:creationId xmlns:a16="http://schemas.microsoft.com/office/drawing/2014/main" id="{F9CC78C4-0A45-9346-A8CA-9F25CB66181F}"/>
              </a:ext>
            </a:extLst>
          </p:cNvPr>
          <p:cNvSpPr>
            <a:spLocks noGrp="1"/>
          </p:cNvSpPr>
          <p:nvPr>
            <p:ph type="body" sz="quarter" idx="12" hasCustomPrompt="1"/>
          </p:nvPr>
        </p:nvSpPr>
        <p:spPr>
          <a:xfrm>
            <a:off x="5078962" y="1321032"/>
            <a:ext cx="3642416" cy="626451"/>
          </a:xfrm>
        </p:spPr>
        <p:txBody>
          <a:bodyPr lIns="0" tIns="0" rIns="0" bIns="0">
            <a:noAutofit/>
          </a:bodyPr>
          <a:lstStyle>
            <a:lvl1pPr>
              <a:lnSpc>
                <a:spcPct val="100000"/>
              </a:lnSpc>
              <a:spcBef>
                <a:spcPts val="0"/>
              </a:spcBef>
              <a:defRPr sz="1800" b="0">
                <a:solidFill>
                  <a:schemeClr val="bg1"/>
                </a:solidFill>
              </a:defRPr>
            </a:lvl1pPr>
          </a:lstStyle>
          <a:p>
            <a:pPr lvl="0"/>
            <a:r>
              <a:rPr lang="en-US" dirty="0"/>
              <a:t>Name</a:t>
            </a:r>
          </a:p>
          <a:p>
            <a:pPr lvl="0"/>
            <a:r>
              <a:rPr lang="en-US" dirty="0"/>
              <a:t>Firm</a:t>
            </a:r>
          </a:p>
        </p:txBody>
      </p:sp>
      <p:sp>
        <p:nvSpPr>
          <p:cNvPr id="17" name="Text Placeholder 16">
            <a:extLst>
              <a:ext uri="{FF2B5EF4-FFF2-40B4-BE49-F238E27FC236}">
                <a16:creationId xmlns:a16="http://schemas.microsoft.com/office/drawing/2014/main" id="{3E4922EC-F844-3543-89C8-268C20C45050}"/>
              </a:ext>
            </a:extLst>
          </p:cNvPr>
          <p:cNvSpPr>
            <a:spLocks noGrp="1"/>
          </p:cNvSpPr>
          <p:nvPr>
            <p:ph type="body" sz="quarter" idx="13" hasCustomPrompt="1"/>
          </p:nvPr>
        </p:nvSpPr>
        <p:spPr>
          <a:xfrm>
            <a:off x="5079207" y="2112067"/>
            <a:ext cx="3642122" cy="2440398"/>
          </a:xfrm>
        </p:spPr>
        <p:txBody>
          <a:bodyPr lIns="0" tIns="0" rIns="0" bIns="0"/>
          <a:lstStyle>
            <a:lvl1pPr>
              <a:defRPr>
                <a:solidFill>
                  <a:schemeClr val="bg1"/>
                </a:solidFill>
              </a:defRPr>
            </a:lvl1pPr>
          </a:lstStyle>
          <a:p>
            <a:pPr lvl="0"/>
            <a:r>
              <a:rPr lang="en-US" dirty="0"/>
              <a:t>Bio</a:t>
            </a:r>
          </a:p>
        </p:txBody>
      </p:sp>
    </p:spTree>
    <p:extLst>
      <p:ext uri="{BB962C8B-B14F-4D97-AF65-F5344CB8AC3E}">
        <p14:creationId xmlns:p14="http://schemas.microsoft.com/office/powerpoint/2010/main" val="3634909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Title and Content_white">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8" name="Title 1">
            <a:extLst>
              <a:ext uri="{FF2B5EF4-FFF2-40B4-BE49-F238E27FC236}">
                <a16:creationId xmlns:a16="http://schemas.microsoft.com/office/drawing/2014/main" id="{28332D36-E87D-A641-A9F9-7E06A248E72B}"/>
              </a:ext>
            </a:extLst>
          </p:cNvPr>
          <p:cNvSpPr>
            <a:spLocks noGrp="1"/>
          </p:cNvSpPr>
          <p:nvPr>
            <p:ph type="title"/>
          </p:nvPr>
        </p:nvSpPr>
        <p:spPr>
          <a:xfrm>
            <a:off x="364144" y="368250"/>
            <a:ext cx="7940273"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9BB5019E-7D5B-564A-B41F-D9DA65ED833E}"/>
              </a:ext>
            </a:extLst>
          </p:cNvPr>
          <p:cNvSpPr>
            <a:spLocks noGrp="1"/>
          </p:cNvSpPr>
          <p:nvPr>
            <p:ph idx="1" hasCustomPrompt="1"/>
          </p:nvPr>
        </p:nvSpPr>
        <p:spPr>
          <a:xfrm>
            <a:off x="395316"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13" name="Content Placeholder 2">
            <a:extLst>
              <a:ext uri="{FF2B5EF4-FFF2-40B4-BE49-F238E27FC236}">
                <a16:creationId xmlns:a16="http://schemas.microsoft.com/office/drawing/2014/main" id="{0444853A-336F-5A45-92E8-F254697303DA}"/>
              </a:ext>
            </a:extLst>
          </p:cNvPr>
          <p:cNvSpPr>
            <a:spLocks noGrp="1"/>
          </p:cNvSpPr>
          <p:nvPr>
            <p:ph idx="10" hasCustomPrompt="1"/>
          </p:nvPr>
        </p:nvSpPr>
        <p:spPr>
          <a:xfrm>
            <a:off x="395316" y="1295831"/>
            <a:ext cx="7886700" cy="2563815"/>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38837112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Products">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6613"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80" y="910508"/>
            <a:ext cx="516425"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414018"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13" name="Rectangle 12">
            <a:extLst>
              <a:ext uri="{FF2B5EF4-FFF2-40B4-BE49-F238E27FC236}">
                <a16:creationId xmlns:a16="http://schemas.microsoft.com/office/drawing/2014/main" id="{98EDDFC2-07AE-5449-B416-625E81F7F06E}"/>
              </a:ext>
            </a:extLst>
          </p:cNvPr>
          <p:cNvSpPr/>
          <p:nvPr/>
        </p:nvSpPr>
        <p:spPr>
          <a:xfrm>
            <a:off x="465019" y="2007853"/>
            <a:ext cx="1577340" cy="2345929"/>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15" name="Rectangle 14">
            <a:extLst>
              <a:ext uri="{FF2B5EF4-FFF2-40B4-BE49-F238E27FC236}">
                <a16:creationId xmlns:a16="http://schemas.microsoft.com/office/drawing/2014/main" id="{A133142E-4971-B547-9B68-A96A77AFBABF}"/>
              </a:ext>
            </a:extLst>
          </p:cNvPr>
          <p:cNvSpPr/>
          <p:nvPr/>
        </p:nvSpPr>
        <p:spPr>
          <a:xfrm>
            <a:off x="465019" y="2007854"/>
            <a:ext cx="1577340" cy="343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6" name="Rectangle 15">
            <a:extLst>
              <a:ext uri="{FF2B5EF4-FFF2-40B4-BE49-F238E27FC236}">
                <a16:creationId xmlns:a16="http://schemas.microsoft.com/office/drawing/2014/main" id="{86038C9A-33DC-2B4C-8704-759FD60ED4D2}"/>
              </a:ext>
            </a:extLst>
          </p:cNvPr>
          <p:cNvSpPr/>
          <p:nvPr/>
        </p:nvSpPr>
        <p:spPr>
          <a:xfrm>
            <a:off x="2118601" y="2007852"/>
            <a:ext cx="1577340" cy="2345929"/>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17" name="Rectangle 16">
            <a:extLst>
              <a:ext uri="{FF2B5EF4-FFF2-40B4-BE49-F238E27FC236}">
                <a16:creationId xmlns:a16="http://schemas.microsoft.com/office/drawing/2014/main" id="{5EA24565-AF9B-424B-8F84-8567B7854382}"/>
              </a:ext>
            </a:extLst>
          </p:cNvPr>
          <p:cNvSpPr/>
          <p:nvPr/>
        </p:nvSpPr>
        <p:spPr>
          <a:xfrm>
            <a:off x="2118601" y="2007851"/>
            <a:ext cx="1577340" cy="343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8" name="Rectangle 17">
            <a:extLst>
              <a:ext uri="{FF2B5EF4-FFF2-40B4-BE49-F238E27FC236}">
                <a16:creationId xmlns:a16="http://schemas.microsoft.com/office/drawing/2014/main" id="{A86EB633-55CF-684E-8D0B-ADB8881A9DB5}"/>
              </a:ext>
            </a:extLst>
          </p:cNvPr>
          <p:cNvSpPr/>
          <p:nvPr/>
        </p:nvSpPr>
        <p:spPr>
          <a:xfrm>
            <a:off x="3783330" y="2007853"/>
            <a:ext cx="1577340" cy="2345929"/>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19" name="Rectangle 18">
            <a:extLst>
              <a:ext uri="{FF2B5EF4-FFF2-40B4-BE49-F238E27FC236}">
                <a16:creationId xmlns:a16="http://schemas.microsoft.com/office/drawing/2014/main" id="{3A308922-FDE3-AC46-ACD8-A7CBBEE0E58C}"/>
              </a:ext>
            </a:extLst>
          </p:cNvPr>
          <p:cNvSpPr/>
          <p:nvPr/>
        </p:nvSpPr>
        <p:spPr>
          <a:xfrm>
            <a:off x="3783330" y="2007854"/>
            <a:ext cx="1577340" cy="3438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0" name="Rectangle 19">
            <a:extLst>
              <a:ext uri="{FF2B5EF4-FFF2-40B4-BE49-F238E27FC236}">
                <a16:creationId xmlns:a16="http://schemas.microsoft.com/office/drawing/2014/main" id="{1210D7E6-3EF7-8247-8E6A-B4E0043DCD71}"/>
              </a:ext>
            </a:extLst>
          </p:cNvPr>
          <p:cNvSpPr/>
          <p:nvPr/>
        </p:nvSpPr>
        <p:spPr>
          <a:xfrm>
            <a:off x="5444731" y="2007853"/>
            <a:ext cx="1577340" cy="2345929"/>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1" name="Rectangle 20">
            <a:extLst>
              <a:ext uri="{FF2B5EF4-FFF2-40B4-BE49-F238E27FC236}">
                <a16:creationId xmlns:a16="http://schemas.microsoft.com/office/drawing/2014/main" id="{2B3F1FF5-7D1E-D549-8270-5C924894B6E6}"/>
              </a:ext>
            </a:extLst>
          </p:cNvPr>
          <p:cNvSpPr/>
          <p:nvPr/>
        </p:nvSpPr>
        <p:spPr>
          <a:xfrm>
            <a:off x="5444731" y="2007854"/>
            <a:ext cx="1577340" cy="343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2" name="Rectangle 21">
            <a:extLst>
              <a:ext uri="{FF2B5EF4-FFF2-40B4-BE49-F238E27FC236}">
                <a16:creationId xmlns:a16="http://schemas.microsoft.com/office/drawing/2014/main" id="{F9F0D894-B5CE-5F47-9953-2707659285C8}"/>
              </a:ext>
            </a:extLst>
          </p:cNvPr>
          <p:cNvSpPr/>
          <p:nvPr/>
        </p:nvSpPr>
        <p:spPr>
          <a:xfrm>
            <a:off x="7109460" y="2007852"/>
            <a:ext cx="1577340" cy="2345929"/>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3" name="Rectangle 22">
            <a:extLst>
              <a:ext uri="{FF2B5EF4-FFF2-40B4-BE49-F238E27FC236}">
                <a16:creationId xmlns:a16="http://schemas.microsoft.com/office/drawing/2014/main" id="{CF6EA473-7359-C44D-8AB2-C6ADFDEBCC82}"/>
              </a:ext>
            </a:extLst>
          </p:cNvPr>
          <p:cNvSpPr/>
          <p:nvPr/>
        </p:nvSpPr>
        <p:spPr>
          <a:xfrm>
            <a:off x="7109460" y="2007851"/>
            <a:ext cx="1577340" cy="34385"/>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24" name="Content Placeholder 11">
            <a:extLst>
              <a:ext uri="{FF2B5EF4-FFF2-40B4-BE49-F238E27FC236}">
                <a16:creationId xmlns:a16="http://schemas.microsoft.com/office/drawing/2014/main" id="{84078F63-EDED-F945-B936-426FC1C6A1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84634" y="1738806"/>
            <a:ext cx="538115" cy="572471"/>
          </a:xfrm>
          <a:prstGeom prst="rect">
            <a:avLst/>
          </a:prstGeom>
        </p:spPr>
      </p:pic>
      <p:pic>
        <p:nvPicPr>
          <p:cNvPr id="25" name="Content Placeholder 9">
            <a:extLst>
              <a:ext uri="{FF2B5EF4-FFF2-40B4-BE49-F238E27FC236}">
                <a16:creationId xmlns:a16="http://schemas.microsoft.com/office/drawing/2014/main" id="{6EF227FB-A8A3-2E41-B094-1F337894534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38215" y="1735374"/>
            <a:ext cx="538115" cy="544952"/>
          </a:xfrm>
          <a:prstGeom prst="rect">
            <a:avLst/>
          </a:prstGeom>
          <a:effectLst>
            <a:softEdge rad="0"/>
          </a:effectLst>
        </p:spPr>
      </p:pic>
      <p:pic>
        <p:nvPicPr>
          <p:cNvPr id="26" name="Content Placeholder 10">
            <a:extLst>
              <a:ext uri="{FF2B5EF4-FFF2-40B4-BE49-F238E27FC236}">
                <a16:creationId xmlns:a16="http://schemas.microsoft.com/office/drawing/2014/main" id="{E28B2CBF-306D-B546-B3D0-4DB9393B8BF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1"/>
          <a:stretch/>
        </p:blipFill>
        <p:spPr>
          <a:xfrm>
            <a:off x="4302945" y="1718865"/>
            <a:ext cx="538115" cy="561462"/>
          </a:xfrm>
          <a:prstGeom prst="rect">
            <a:avLst/>
          </a:prstGeom>
        </p:spPr>
      </p:pic>
      <p:pic>
        <p:nvPicPr>
          <p:cNvPr id="27" name="Picture 26">
            <a:extLst>
              <a:ext uri="{FF2B5EF4-FFF2-40B4-BE49-F238E27FC236}">
                <a16:creationId xmlns:a16="http://schemas.microsoft.com/office/drawing/2014/main" id="{F8974ACC-AF35-184E-854E-8368D451CB9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964346" y="1710976"/>
            <a:ext cx="538115" cy="555957"/>
          </a:xfrm>
          <a:prstGeom prst="rect">
            <a:avLst/>
          </a:prstGeom>
        </p:spPr>
      </p:pic>
      <p:pic>
        <p:nvPicPr>
          <p:cNvPr id="28" name="Picture 27">
            <a:extLst>
              <a:ext uri="{FF2B5EF4-FFF2-40B4-BE49-F238E27FC236}">
                <a16:creationId xmlns:a16="http://schemas.microsoft.com/office/drawing/2014/main" id="{E3178277-3313-344B-866F-1EC26CCDC7D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r="-1"/>
          <a:stretch/>
        </p:blipFill>
        <p:spPr>
          <a:xfrm>
            <a:off x="7627983" y="1705526"/>
            <a:ext cx="540299" cy="566858"/>
          </a:xfrm>
          <a:prstGeom prst="rect">
            <a:avLst/>
          </a:prstGeom>
        </p:spPr>
      </p:pic>
      <p:sp>
        <p:nvSpPr>
          <p:cNvPr id="4" name="Text Placeholder 3">
            <a:extLst>
              <a:ext uri="{FF2B5EF4-FFF2-40B4-BE49-F238E27FC236}">
                <a16:creationId xmlns:a16="http://schemas.microsoft.com/office/drawing/2014/main" id="{C3F74B89-0981-E34B-B5D9-933B55A4A19C}"/>
              </a:ext>
            </a:extLst>
          </p:cNvPr>
          <p:cNvSpPr>
            <a:spLocks noGrp="1"/>
          </p:cNvSpPr>
          <p:nvPr>
            <p:ph type="body" sz="quarter" idx="10"/>
          </p:nvPr>
        </p:nvSpPr>
        <p:spPr>
          <a:xfrm>
            <a:off x="611943" y="2563527"/>
            <a:ext cx="1283494"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6" name="Text Placeholder 5">
            <a:extLst>
              <a:ext uri="{FF2B5EF4-FFF2-40B4-BE49-F238E27FC236}">
                <a16:creationId xmlns:a16="http://schemas.microsoft.com/office/drawing/2014/main" id="{195CF52C-9EC6-EE4F-A950-EAA8FE79AE46}"/>
              </a:ext>
            </a:extLst>
          </p:cNvPr>
          <p:cNvSpPr>
            <a:spLocks noGrp="1"/>
          </p:cNvSpPr>
          <p:nvPr>
            <p:ph type="body" sz="quarter" idx="11"/>
          </p:nvPr>
        </p:nvSpPr>
        <p:spPr>
          <a:xfrm>
            <a:off x="614530" y="2845142"/>
            <a:ext cx="1278320" cy="1287059"/>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1" name="Text Placeholder 3">
            <a:extLst>
              <a:ext uri="{FF2B5EF4-FFF2-40B4-BE49-F238E27FC236}">
                <a16:creationId xmlns:a16="http://schemas.microsoft.com/office/drawing/2014/main" id="{87C1E6D9-2285-E54D-8ABA-EB716DF7DC8A}"/>
              </a:ext>
            </a:extLst>
          </p:cNvPr>
          <p:cNvSpPr>
            <a:spLocks noGrp="1"/>
          </p:cNvSpPr>
          <p:nvPr>
            <p:ph type="body" sz="quarter" idx="12"/>
          </p:nvPr>
        </p:nvSpPr>
        <p:spPr>
          <a:xfrm>
            <a:off x="2265525" y="2563527"/>
            <a:ext cx="1283494"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9CB10A2F-BE94-104A-9D26-6E1937491361}"/>
              </a:ext>
            </a:extLst>
          </p:cNvPr>
          <p:cNvSpPr>
            <a:spLocks noGrp="1"/>
          </p:cNvSpPr>
          <p:nvPr>
            <p:ph type="body" sz="quarter" idx="13"/>
          </p:nvPr>
        </p:nvSpPr>
        <p:spPr>
          <a:xfrm>
            <a:off x="2268112" y="2845142"/>
            <a:ext cx="1278320" cy="1287059"/>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08CB9AAB-F285-3249-A504-D96067588EFD}"/>
              </a:ext>
            </a:extLst>
          </p:cNvPr>
          <p:cNvSpPr>
            <a:spLocks noGrp="1"/>
          </p:cNvSpPr>
          <p:nvPr>
            <p:ph type="body" sz="quarter" idx="14"/>
          </p:nvPr>
        </p:nvSpPr>
        <p:spPr>
          <a:xfrm>
            <a:off x="3930255" y="2563527"/>
            <a:ext cx="1283494"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71CB9F6-3FCE-A642-9B4C-25D8C36BA3CB}"/>
              </a:ext>
            </a:extLst>
          </p:cNvPr>
          <p:cNvSpPr>
            <a:spLocks noGrp="1"/>
          </p:cNvSpPr>
          <p:nvPr>
            <p:ph type="body" sz="quarter" idx="15"/>
          </p:nvPr>
        </p:nvSpPr>
        <p:spPr>
          <a:xfrm>
            <a:off x="3932842" y="2845142"/>
            <a:ext cx="1278320" cy="1287059"/>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ext Placeholder 3">
            <a:extLst>
              <a:ext uri="{FF2B5EF4-FFF2-40B4-BE49-F238E27FC236}">
                <a16:creationId xmlns:a16="http://schemas.microsoft.com/office/drawing/2014/main" id="{EDB30AA7-2E85-B942-ABF6-0E3B120DB5F4}"/>
              </a:ext>
            </a:extLst>
          </p:cNvPr>
          <p:cNvSpPr>
            <a:spLocks noGrp="1"/>
          </p:cNvSpPr>
          <p:nvPr>
            <p:ph type="body" sz="quarter" idx="16"/>
          </p:nvPr>
        </p:nvSpPr>
        <p:spPr>
          <a:xfrm>
            <a:off x="5591655" y="2563527"/>
            <a:ext cx="1283494"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8" name="Text Placeholder 5">
            <a:extLst>
              <a:ext uri="{FF2B5EF4-FFF2-40B4-BE49-F238E27FC236}">
                <a16:creationId xmlns:a16="http://schemas.microsoft.com/office/drawing/2014/main" id="{4F6CEBA4-B09B-4646-8E2F-E1518D0BBF18}"/>
              </a:ext>
            </a:extLst>
          </p:cNvPr>
          <p:cNvSpPr>
            <a:spLocks noGrp="1"/>
          </p:cNvSpPr>
          <p:nvPr>
            <p:ph type="body" sz="quarter" idx="17"/>
          </p:nvPr>
        </p:nvSpPr>
        <p:spPr>
          <a:xfrm>
            <a:off x="5594242" y="2845142"/>
            <a:ext cx="1278320" cy="1287059"/>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9" name="Text Placeholder 3">
            <a:extLst>
              <a:ext uri="{FF2B5EF4-FFF2-40B4-BE49-F238E27FC236}">
                <a16:creationId xmlns:a16="http://schemas.microsoft.com/office/drawing/2014/main" id="{964EF518-4353-874C-9906-78FD5CB629D3}"/>
              </a:ext>
            </a:extLst>
          </p:cNvPr>
          <p:cNvSpPr>
            <a:spLocks noGrp="1"/>
          </p:cNvSpPr>
          <p:nvPr>
            <p:ph type="body" sz="quarter" idx="18"/>
          </p:nvPr>
        </p:nvSpPr>
        <p:spPr>
          <a:xfrm>
            <a:off x="7256385" y="2563527"/>
            <a:ext cx="1283494"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0" name="Text Placeholder 5">
            <a:extLst>
              <a:ext uri="{FF2B5EF4-FFF2-40B4-BE49-F238E27FC236}">
                <a16:creationId xmlns:a16="http://schemas.microsoft.com/office/drawing/2014/main" id="{6676C3A8-0CAE-0941-AE5C-3AA0692AF94B}"/>
              </a:ext>
            </a:extLst>
          </p:cNvPr>
          <p:cNvSpPr>
            <a:spLocks noGrp="1"/>
          </p:cNvSpPr>
          <p:nvPr>
            <p:ph type="body" sz="quarter" idx="19"/>
          </p:nvPr>
        </p:nvSpPr>
        <p:spPr>
          <a:xfrm>
            <a:off x="7258972" y="2845142"/>
            <a:ext cx="1278320" cy="1287059"/>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Tree>
    <p:extLst>
      <p:ext uri="{BB962C8B-B14F-4D97-AF65-F5344CB8AC3E}">
        <p14:creationId xmlns:p14="http://schemas.microsoft.com/office/powerpoint/2010/main" val="283784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Fixed Annuities">
    <p:bg>
      <p:bgPr>
        <a:solidFill>
          <a:schemeClr val="bg1">
            <a:lumMod val="95000"/>
          </a:schemeClr>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400BD5D9-C41E-0841-A49D-7A226F1A57AA}"/>
              </a:ext>
            </a:extLst>
          </p:cNvPr>
          <p:cNvSpPr/>
          <p:nvPr/>
        </p:nvSpPr>
        <p:spPr>
          <a:xfrm>
            <a:off x="3234170" y="1611991"/>
            <a:ext cx="2674620" cy="2883376"/>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47" name="Rectangle 46">
            <a:extLst>
              <a:ext uri="{FF2B5EF4-FFF2-40B4-BE49-F238E27FC236}">
                <a16:creationId xmlns:a16="http://schemas.microsoft.com/office/drawing/2014/main" id="{3B239242-7A61-7942-8D30-0A534F151AA5}"/>
              </a:ext>
            </a:extLst>
          </p:cNvPr>
          <p:cNvSpPr/>
          <p:nvPr/>
        </p:nvSpPr>
        <p:spPr>
          <a:xfrm>
            <a:off x="3234170" y="1614076"/>
            <a:ext cx="2674620" cy="343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80" y="910508"/>
            <a:ext cx="516425"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FCFA44B2-7228-AF4A-BA0E-EA072D1E0C34}"/>
              </a:ext>
            </a:extLst>
          </p:cNvPr>
          <p:cNvSpPr/>
          <p:nvPr/>
        </p:nvSpPr>
        <p:spPr>
          <a:xfrm>
            <a:off x="457200" y="1611991"/>
            <a:ext cx="2674620" cy="2883376"/>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2DEC3C00-E033-ED49-9126-427268691CC7}"/>
              </a:ext>
            </a:extLst>
          </p:cNvPr>
          <p:cNvSpPr/>
          <p:nvPr/>
        </p:nvSpPr>
        <p:spPr>
          <a:xfrm>
            <a:off x="457200" y="1611995"/>
            <a:ext cx="2674620" cy="343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41" name="Content Placeholder 11">
            <a:extLst>
              <a:ext uri="{FF2B5EF4-FFF2-40B4-BE49-F238E27FC236}">
                <a16:creationId xmlns:a16="http://schemas.microsoft.com/office/drawing/2014/main" id="{E7F1BF79-5B85-AA41-A355-B0ABBE923CC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5455" y="1354064"/>
            <a:ext cx="538115" cy="572471"/>
          </a:xfrm>
          <a:prstGeom prst="rect">
            <a:avLst/>
          </a:prstGeom>
        </p:spPr>
      </p:pic>
      <p:sp>
        <p:nvSpPr>
          <p:cNvPr id="43" name="Rectangle 42">
            <a:extLst>
              <a:ext uri="{FF2B5EF4-FFF2-40B4-BE49-F238E27FC236}">
                <a16:creationId xmlns:a16="http://schemas.microsoft.com/office/drawing/2014/main" id="{B7968DA2-CBBE-0B44-A4C4-68B8F510804C}"/>
              </a:ext>
            </a:extLst>
          </p:cNvPr>
          <p:cNvSpPr/>
          <p:nvPr/>
        </p:nvSpPr>
        <p:spPr>
          <a:xfrm>
            <a:off x="6012180" y="1611989"/>
            <a:ext cx="2674620" cy="2881484"/>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44" name="Rectangle 43">
            <a:extLst>
              <a:ext uri="{FF2B5EF4-FFF2-40B4-BE49-F238E27FC236}">
                <a16:creationId xmlns:a16="http://schemas.microsoft.com/office/drawing/2014/main" id="{5AA3FCD0-4C4D-944E-A1DB-6D1986C7EE9B}"/>
              </a:ext>
            </a:extLst>
          </p:cNvPr>
          <p:cNvSpPr/>
          <p:nvPr/>
        </p:nvSpPr>
        <p:spPr>
          <a:xfrm>
            <a:off x="6012180" y="1611992"/>
            <a:ext cx="2674620" cy="343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45" name="Content Placeholder 11">
            <a:extLst>
              <a:ext uri="{FF2B5EF4-FFF2-40B4-BE49-F238E27FC236}">
                <a16:creationId xmlns:a16="http://schemas.microsoft.com/office/drawing/2014/main" id="{02C4270F-62A4-FD41-A061-636943F9C7C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2426" y="1336870"/>
            <a:ext cx="538115" cy="572471"/>
          </a:xfrm>
          <a:prstGeom prst="rect">
            <a:avLst/>
          </a:prstGeom>
        </p:spPr>
      </p:pic>
      <p:pic>
        <p:nvPicPr>
          <p:cNvPr id="46" name="Content Placeholder 11">
            <a:extLst>
              <a:ext uri="{FF2B5EF4-FFF2-40B4-BE49-F238E27FC236}">
                <a16:creationId xmlns:a16="http://schemas.microsoft.com/office/drawing/2014/main" id="{B0643837-8A38-A34F-A8D7-700DB3E1FB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80435" y="1336872"/>
            <a:ext cx="538115" cy="572471"/>
          </a:xfrm>
          <a:prstGeom prst="rect">
            <a:avLst/>
          </a:prstGeom>
        </p:spPr>
      </p:pic>
      <p:sp>
        <p:nvSpPr>
          <p:cNvPr id="48" name="Text Placeholder 3">
            <a:extLst>
              <a:ext uri="{FF2B5EF4-FFF2-40B4-BE49-F238E27FC236}">
                <a16:creationId xmlns:a16="http://schemas.microsoft.com/office/drawing/2014/main" id="{8980C095-132F-4F45-B4D2-69B28371DECF}"/>
              </a:ext>
            </a:extLst>
          </p:cNvPr>
          <p:cNvSpPr>
            <a:spLocks noGrp="1"/>
          </p:cNvSpPr>
          <p:nvPr>
            <p:ph type="body" sz="quarter" idx="10"/>
          </p:nvPr>
        </p:nvSpPr>
        <p:spPr>
          <a:xfrm>
            <a:off x="610063"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9" name="Text Placeholder 5">
            <a:extLst>
              <a:ext uri="{FF2B5EF4-FFF2-40B4-BE49-F238E27FC236}">
                <a16:creationId xmlns:a16="http://schemas.microsoft.com/office/drawing/2014/main" id="{D545FA1F-C63C-C74C-BEE4-C7896377747B}"/>
              </a:ext>
            </a:extLst>
          </p:cNvPr>
          <p:cNvSpPr>
            <a:spLocks noGrp="1"/>
          </p:cNvSpPr>
          <p:nvPr>
            <p:ph type="body" sz="quarter" idx="11"/>
          </p:nvPr>
        </p:nvSpPr>
        <p:spPr>
          <a:xfrm>
            <a:off x="614838"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0" name="Text Placeholder 3">
            <a:extLst>
              <a:ext uri="{FF2B5EF4-FFF2-40B4-BE49-F238E27FC236}">
                <a16:creationId xmlns:a16="http://schemas.microsoft.com/office/drawing/2014/main" id="{FE3BFE4A-E1BD-874E-9E98-827206FF879F}"/>
              </a:ext>
            </a:extLst>
          </p:cNvPr>
          <p:cNvSpPr>
            <a:spLocks noGrp="1"/>
          </p:cNvSpPr>
          <p:nvPr>
            <p:ph type="body" sz="quarter" idx="12"/>
          </p:nvPr>
        </p:nvSpPr>
        <p:spPr>
          <a:xfrm>
            <a:off x="3387031"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1" name="Text Placeholder 5">
            <a:extLst>
              <a:ext uri="{FF2B5EF4-FFF2-40B4-BE49-F238E27FC236}">
                <a16:creationId xmlns:a16="http://schemas.microsoft.com/office/drawing/2014/main" id="{3531599C-C38F-6C48-9A63-DA180F54BA89}"/>
              </a:ext>
            </a:extLst>
          </p:cNvPr>
          <p:cNvSpPr>
            <a:spLocks noGrp="1"/>
          </p:cNvSpPr>
          <p:nvPr>
            <p:ph type="body" sz="quarter" idx="13"/>
          </p:nvPr>
        </p:nvSpPr>
        <p:spPr>
          <a:xfrm>
            <a:off x="3391809"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2" name="Text Placeholder 3">
            <a:extLst>
              <a:ext uri="{FF2B5EF4-FFF2-40B4-BE49-F238E27FC236}">
                <a16:creationId xmlns:a16="http://schemas.microsoft.com/office/drawing/2014/main" id="{02A63531-D32B-254B-B9F1-CB9EB31BF82E}"/>
              </a:ext>
            </a:extLst>
          </p:cNvPr>
          <p:cNvSpPr>
            <a:spLocks noGrp="1"/>
          </p:cNvSpPr>
          <p:nvPr>
            <p:ph type="body" sz="quarter" idx="14"/>
          </p:nvPr>
        </p:nvSpPr>
        <p:spPr>
          <a:xfrm>
            <a:off x="6165043"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3" name="Text Placeholder 5">
            <a:extLst>
              <a:ext uri="{FF2B5EF4-FFF2-40B4-BE49-F238E27FC236}">
                <a16:creationId xmlns:a16="http://schemas.microsoft.com/office/drawing/2014/main" id="{D7E23574-DAF9-3C49-BA5B-9CBD42717313}"/>
              </a:ext>
            </a:extLst>
          </p:cNvPr>
          <p:cNvSpPr>
            <a:spLocks noGrp="1"/>
          </p:cNvSpPr>
          <p:nvPr>
            <p:ph type="body" sz="quarter" idx="15"/>
          </p:nvPr>
        </p:nvSpPr>
        <p:spPr>
          <a:xfrm>
            <a:off x="6169818"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4" name="Title 1">
            <a:extLst>
              <a:ext uri="{FF2B5EF4-FFF2-40B4-BE49-F238E27FC236}">
                <a16:creationId xmlns:a16="http://schemas.microsoft.com/office/drawing/2014/main" id="{2EB56C6A-FC97-8F4E-A026-ED4C519B70AF}"/>
              </a:ext>
            </a:extLst>
          </p:cNvPr>
          <p:cNvSpPr>
            <a:spLocks noGrp="1"/>
          </p:cNvSpPr>
          <p:nvPr>
            <p:ph type="title"/>
          </p:nvPr>
        </p:nvSpPr>
        <p:spPr>
          <a:xfrm>
            <a:off x="376613"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55" name="Content Placeholder 2">
            <a:extLst>
              <a:ext uri="{FF2B5EF4-FFF2-40B4-BE49-F238E27FC236}">
                <a16:creationId xmlns:a16="http://schemas.microsoft.com/office/drawing/2014/main" id="{3DE86EFC-E65B-8F49-B404-E3BA5F26616E}"/>
              </a:ext>
            </a:extLst>
          </p:cNvPr>
          <p:cNvSpPr>
            <a:spLocks noGrp="1"/>
          </p:cNvSpPr>
          <p:nvPr>
            <p:ph idx="1" hasCustomPrompt="1"/>
          </p:nvPr>
        </p:nvSpPr>
        <p:spPr>
          <a:xfrm>
            <a:off x="414018"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3500375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7" grpId="0" animBg="1"/>
      <p:bldP spid="33" grpId="0" animBg="1"/>
      <p:bldP spid="34" grpId="0" animBg="1"/>
      <p:bldP spid="43" grpId="0" animBg="1"/>
      <p:bldP spid="4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Fixed Index Annuities">
    <p:bg>
      <p:bgPr>
        <a:solidFill>
          <a:schemeClr val="bg1">
            <a:lumMod val="95000"/>
          </a:schemeClr>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80" y="910508"/>
            <a:ext cx="516425" cy="0"/>
          </a:xfrm>
          <a:prstGeom prst="line">
            <a:avLst/>
          </a:prstGeom>
          <a:ln w="25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BBE40F39-34AC-4B4C-A6C5-8499619D9021}"/>
              </a:ext>
            </a:extLst>
          </p:cNvPr>
          <p:cNvSpPr/>
          <p:nvPr/>
        </p:nvSpPr>
        <p:spPr>
          <a:xfrm>
            <a:off x="4613148" y="1598588"/>
            <a:ext cx="4073652" cy="2668915"/>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480060" rIns="137160" bIns="137160" rtlCol="0" anchor="t"/>
          <a:lstStyle/>
          <a:p>
            <a:pPr algn="ctr"/>
            <a:endParaRPr lang="en-US" sz="788" b="0" i="0" dirty="0">
              <a:solidFill>
                <a:schemeClr val="accent1"/>
              </a:solidFill>
              <a:latin typeface="Calibri Light" panose="020F0302020204030204" pitchFamily="34" charset="0"/>
            </a:endParaRPr>
          </a:p>
        </p:txBody>
      </p:sp>
      <p:sp>
        <p:nvSpPr>
          <p:cNvPr id="25" name="Rectangle 24">
            <a:extLst>
              <a:ext uri="{FF2B5EF4-FFF2-40B4-BE49-F238E27FC236}">
                <a16:creationId xmlns:a16="http://schemas.microsoft.com/office/drawing/2014/main" id="{764872A8-D1F0-EC43-B4F6-375AEED04325}"/>
              </a:ext>
            </a:extLst>
          </p:cNvPr>
          <p:cNvSpPr/>
          <p:nvPr/>
        </p:nvSpPr>
        <p:spPr>
          <a:xfrm>
            <a:off x="457202" y="1594674"/>
            <a:ext cx="4071453" cy="2672370"/>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480060" rIns="137160" bIns="137160" rtlCol="0" anchor="t"/>
          <a:lstStyle/>
          <a:p>
            <a:pPr algn="ctr"/>
            <a:endParaRPr lang="en-US" sz="788"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AAC47E5B-BCF7-8A45-92A0-64D3CEBACD4E}"/>
              </a:ext>
            </a:extLst>
          </p:cNvPr>
          <p:cNvSpPr/>
          <p:nvPr/>
        </p:nvSpPr>
        <p:spPr>
          <a:xfrm>
            <a:off x="457202" y="1594676"/>
            <a:ext cx="4071453" cy="343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27" name="Content Placeholder 9">
            <a:extLst>
              <a:ext uri="{FF2B5EF4-FFF2-40B4-BE49-F238E27FC236}">
                <a16:creationId xmlns:a16="http://schemas.microsoft.com/office/drawing/2014/main" id="{7F26E3E4-567F-BE4E-8E43-C1F738406D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871" y="1348783"/>
            <a:ext cx="538115" cy="544952"/>
          </a:xfrm>
          <a:prstGeom prst="rect">
            <a:avLst/>
          </a:prstGeom>
          <a:effectLst>
            <a:softEdge rad="0"/>
          </a:effectLst>
        </p:spPr>
      </p:pic>
      <p:sp>
        <p:nvSpPr>
          <p:cNvPr id="30" name="Rectangle 29">
            <a:extLst>
              <a:ext uri="{FF2B5EF4-FFF2-40B4-BE49-F238E27FC236}">
                <a16:creationId xmlns:a16="http://schemas.microsoft.com/office/drawing/2014/main" id="{364AA82C-1E09-8149-9C55-A4411DB6445F}"/>
              </a:ext>
            </a:extLst>
          </p:cNvPr>
          <p:cNvSpPr/>
          <p:nvPr/>
        </p:nvSpPr>
        <p:spPr>
          <a:xfrm>
            <a:off x="4613148" y="1594676"/>
            <a:ext cx="4073652" cy="3438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28" name="Content Placeholder 10">
            <a:extLst>
              <a:ext uri="{FF2B5EF4-FFF2-40B4-BE49-F238E27FC236}">
                <a16:creationId xmlns:a16="http://schemas.microsoft.com/office/drawing/2014/main" id="{169F888D-3884-BE44-9946-D6587A57533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6380919" y="1337631"/>
            <a:ext cx="538115" cy="561462"/>
          </a:xfrm>
          <a:prstGeom prst="rect">
            <a:avLst/>
          </a:prstGeom>
        </p:spPr>
      </p:pic>
      <p:sp>
        <p:nvSpPr>
          <p:cNvPr id="31" name="Text Placeholder 3">
            <a:extLst>
              <a:ext uri="{FF2B5EF4-FFF2-40B4-BE49-F238E27FC236}">
                <a16:creationId xmlns:a16="http://schemas.microsoft.com/office/drawing/2014/main" id="{9636F628-7E90-B640-9A2D-638A9798DE2F}"/>
              </a:ext>
            </a:extLst>
          </p:cNvPr>
          <p:cNvSpPr>
            <a:spLocks noGrp="1"/>
          </p:cNvSpPr>
          <p:nvPr>
            <p:ph type="body" sz="quarter" idx="10"/>
          </p:nvPr>
        </p:nvSpPr>
        <p:spPr>
          <a:xfrm>
            <a:off x="601279" y="2138400"/>
            <a:ext cx="3783299"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E85D6269-20F4-4441-8940-B3789105ED3F}"/>
              </a:ext>
            </a:extLst>
          </p:cNvPr>
          <p:cNvSpPr>
            <a:spLocks noGrp="1"/>
          </p:cNvSpPr>
          <p:nvPr>
            <p:ph type="body" sz="quarter" idx="11"/>
          </p:nvPr>
        </p:nvSpPr>
        <p:spPr>
          <a:xfrm>
            <a:off x="608902" y="2420016"/>
            <a:ext cx="3768050" cy="165620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AA606379-6AD4-C54E-8998-89FE4C7A263E}"/>
              </a:ext>
            </a:extLst>
          </p:cNvPr>
          <p:cNvSpPr>
            <a:spLocks noGrp="1"/>
          </p:cNvSpPr>
          <p:nvPr>
            <p:ph type="body" sz="quarter" idx="12"/>
          </p:nvPr>
        </p:nvSpPr>
        <p:spPr>
          <a:xfrm>
            <a:off x="4758327" y="2138400"/>
            <a:ext cx="3783299"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4706D26-68D2-7446-B2DB-79A2106346DB}"/>
              </a:ext>
            </a:extLst>
          </p:cNvPr>
          <p:cNvSpPr>
            <a:spLocks noGrp="1"/>
          </p:cNvSpPr>
          <p:nvPr>
            <p:ph type="body" sz="quarter" idx="13"/>
          </p:nvPr>
        </p:nvSpPr>
        <p:spPr>
          <a:xfrm>
            <a:off x="4765951" y="2420016"/>
            <a:ext cx="3768050" cy="165620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itle 1">
            <a:extLst>
              <a:ext uri="{FF2B5EF4-FFF2-40B4-BE49-F238E27FC236}">
                <a16:creationId xmlns:a16="http://schemas.microsoft.com/office/drawing/2014/main" id="{E5BD0C6F-7089-D647-ADE5-F79EF8FB50D2}"/>
              </a:ext>
            </a:extLst>
          </p:cNvPr>
          <p:cNvSpPr>
            <a:spLocks noGrp="1"/>
          </p:cNvSpPr>
          <p:nvPr>
            <p:ph type="title"/>
          </p:nvPr>
        </p:nvSpPr>
        <p:spPr>
          <a:xfrm>
            <a:off x="376613"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38" name="Content Placeholder 2">
            <a:extLst>
              <a:ext uri="{FF2B5EF4-FFF2-40B4-BE49-F238E27FC236}">
                <a16:creationId xmlns:a16="http://schemas.microsoft.com/office/drawing/2014/main" id="{7CBCFD26-DF73-1E4C-A31A-540100F07973}"/>
              </a:ext>
            </a:extLst>
          </p:cNvPr>
          <p:cNvSpPr>
            <a:spLocks noGrp="1"/>
          </p:cNvSpPr>
          <p:nvPr>
            <p:ph idx="1" hasCustomPrompt="1"/>
          </p:nvPr>
        </p:nvSpPr>
        <p:spPr>
          <a:xfrm>
            <a:off x="414018"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146029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6" grpId="0" animBg="1"/>
      <p:bldP spid="30"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Variable Annuities">
    <p:bg>
      <p:bgPr>
        <a:solidFill>
          <a:schemeClr val="bg1">
            <a:lumMod val="95000"/>
          </a:schemeClr>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80" y="910508"/>
            <a:ext cx="516425"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734B1F65-C812-B444-8E7F-6476B9FD4B6D}"/>
              </a:ext>
            </a:extLst>
          </p:cNvPr>
          <p:cNvSpPr/>
          <p:nvPr/>
        </p:nvSpPr>
        <p:spPr>
          <a:xfrm>
            <a:off x="457200" y="1611991"/>
            <a:ext cx="2674620" cy="287684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750" b="0" i="0" dirty="0">
              <a:solidFill>
                <a:schemeClr val="accent1"/>
              </a:solidFill>
              <a:latin typeface="Calibri Light" panose="020F0302020204030204" pitchFamily="34" charset="0"/>
            </a:endParaRPr>
          </a:p>
        </p:txBody>
      </p:sp>
      <p:sp>
        <p:nvSpPr>
          <p:cNvPr id="24" name="Rectangle 23">
            <a:extLst>
              <a:ext uri="{FF2B5EF4-FFF2-40B4-BE49-F238E27FC236}">
                <a16:creationId xmlns:a16="http://schemas.microsoft.com/office/drawing/2014/main" id="{8757AF3A-33C9-1E4F-8107-71BB5C1CFACF}"/>
              </a:ext>
            </a:extLst>
          </p:cNvPr>
          <p:cNvSpPr/>
          <p:nvPr/>
        </p:nvSpPr>
        <p:spPr>
          <a:xfrm>
            <a:off x="457200" y="1611995"/>
            <a:ext cx="2674620" cy="343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5" name="Rectangle 24">
            <a:extLst>
              <a:ext uri="{FF2B5EF4-FFF2-40B4-BE49-F238E27FC236}">
                <a16:creationId xmlns:a16="http://schemas.microsoft.com/office/drawing/2014/main" id="{AF476968-A3A7-7F4A-A939-51F695BCD59F}"/>
              </a:ext>
            </a:extLst>
          </p:cNvPr>
          <p:cNvSpPr/>
          <p:nvPr/>
        </p:nvSpPr>
        <p:spPr>
          <a:xfrm>
            <a:off x="3234690" y="1611990"/>
            <a:ext cx="2674620" cy="287684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FB27C8DD-30FE-CB46-8B6F-F16B267FCA72}"/>
              </a:ext>
            </a:extLst>
          </p:cNvPr>
          <p:cNvSpPr/>
          <p:nvPr/>
        </p:nvSpPr>
        <p:spPr>
          <a:xfrm>
            <a:off x="3234690" y="1611994"/>
            <a:ext cx="2674620" cy="343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7" name="Rectangle 26">
            <a:extLst>
              <a:ext uri="{FF2B5EF4-FFF2-40B4-BE49-F238E27FC236}">
                <a16:creationId xmlns:a16="http://schemas.microsoft.com/office/drawing/2014/main" id="{9D19FD82-E16C-D941-BC2A-EC00A7404426}"/>
              </a:ext>
            </a:extLst>
          </p:cNvPr>
          <p:cNvSpPr/>
          <p:nvPr/>
        </p:nvSpPr>
        <p:spPr>
          <a:xfrm>
            <a:off x="6012180" y="1611989"/>
            <a:ext cx="2674620" cy="2875283"/>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8" name="Rectangle 27">
            <a:extLst>
              <a:ext uri="{FF2B5EF4-FFF2-40B4-BE49-F238E27FC236}">
                <a16:creationId xmlns:a16="http://schemas.microsoft.com/office/drawing/2014/main" id="{4730FB60-093B-2447-8588-024554B57952}"/>
              </a:ext>
            </a:extLst>
          </p:cNvPr>
          <p:cNvSpPr/>
          <p:nvPr/>
        </p:nvSpPr>
        <p:spPr>
          <a:xfrm>
            <a:off x="6012180" y="1611992"/>
            <a:ext cx="2674620" cy="343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29" name="Picture 28">
            <a:extLst>
              <a:ext uri="{FF2B5EF4-FFF2-40B4-BE49-F238E27FC236}">
                <a16:creationId xmlns:a16="http://schemas.microsoft.com/office/drawing/2014/main" id="{3B232330-0D7B-724D-A8FD-2073E4364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7588" y="1336872"/>
            <a:ext cx="538115" cy="555957"/>
          </a:xfrm>
          <a:prstGeom prst="rect">
            <a:avLst/>
          </a:prstGeom>
        </p:spPr>
      </p:pic>
      <p:pic>
        <p:nvPicPr>
          <p:cNvPr id="30" name="Picture 29">
            <a:extLst>
              <a:ext uri="{FF2B5EF4-FFF2-40B4-BE49-F238E27FC236}">
                <a16:creationId xmlns:a16="http://schemas.microsoft.com/office/drawing/2014/main" id="{7E61053A-EE18-2E46-AFFB-4A70A3EF17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2945" y="1336872"/>
            <a:ext cx="538115" cy="555957"/>
          </a:xfrm>
          <a:prstGeom prst="rect">
            <a:avLst/>
          </a:prstGeom>
        </p:spPr>
      </p:pic>
      <p:pic>
        <p:nvPicPr>
          <p:cNvPr id="31" name="Picture 30">
            <a:extLst>
              <a:ext uri="{FF2B5EF4-FFF2-40B4-BE49-F238E27FC236}">
                <a16:creationId xmlns:a16="http://schemas.microsoft.com/office/drawing/2014/main" id="{F7E03DDD-E756-5E49-A92D-7D9BA42548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78301" y="1334016"/>
            <a:ext cx="538115" cy="555957"/>
          </a:xfrm>
          <a:prstGeom prst="rect">
            <a:avLst/>
          </a:prstGeom>
        </p:spPr>
      </p:pic>
      <p:sp>
        <p:nvSpPr>
          <p:cNvPr id="32" name="Text Placeholder 3">
            <a:extLst>
              <a:ext uri="{FF2B5EF4-FFF2-40B4-BE49-F238E27FC236}">
                <a16:creationId xmlns:a16="http://schemas.microsoft.com/office/drawing/2014/main" id="{6C359CCC-6A2A-0B46-8351-0C0116845F6B}"/>
              </a:ext>
            </a:extLst>
          </p:cNvPr>
          <p:cNvSpPr>
            <a:spLocks noGrp="1"/>
          </p:cNvSpPr>
          <p:nvPr>
            <p:ph type="body" sz="quarter" idx="10"/>
          </p:nvPr>
        </p:nvSpPr>
        <p:spPr>
          <a:xfrm>
            <a:off x="610063"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5" name="Text Placeholder 5">
            <a:extLst>
              <a:ext uri="{FF2B5EF4-FFF2-40B4-BE49-F238E27FC236}">
                <a16:creationId xmlns:a16="http://schemas.microsoft.com/office/drawing/2014/main" id="{EEC4E233-B50F-F944-BA1C-6FE8AF1356EB}"/>
              </a:ext>
            </a:extLst>
          </p:cNvPr>
          <p:cNvSpPr>
            <a:spLocks noGrp="1"/>
          </p:cNvSpPr>
          <p:nvPr>
            <p:ph type="body" sz="quarter" idx="11"/>
          </p:nvPr>
        </p:nvSpPr>
        <p:spPr>
          <a:xfrm>
            <a:off x="614838"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6" name="Text Placeholder 3">
            <a:extLst>
              <a:ext uri="{FF2B5EF4-FFF2-40B4-BE49-F238E27FC236}">
                <a16:creationId xmlns:a16="http://schemas.microsoft.com/office/drawing/2014/main" id="{B0F51C8C-4DCB-B34C-B79E-271DE67F32A4}"/>
              </a:ext>
            </a:extLst>
          </p:cNvPr>
          <p:cNvSpPr>
            <a:spLocks noGrp="1"/>
          </p:cNvSpPr>
          <p:nvPr>
            <p:ph type="body" sz="quarter" idx="12"/>
          </p:nvPr>
        </p:nvSpPr>
        <p:spPr>
          <a:xfrm>
            <a:off x="3387031"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7" name="Text Placeholder 5">
            <a:extLst>
              <a:ext uri="{FF2B5EF4-FFF2-40B4-BE49-F238E27FC236}">
                <a16:creationId xmlns:a16="http://schemas.microsoft.com/office/drawing/2014/main" id="{C0CEFAF0-AA1E-0A4E-9A9D-3C11D781CC6B}"/>
              </a:ext>
            </a:extLst>
          </p:cNvPr>
          <p:cNvSpPr>
            <a:spLocks noGrp="1"/>
          </p:cNvSpPr>
          <p:nvPr>
            <p:ph type="body" sz="quarter" idx="13"/>
          </p:nvPr>
        </p:nvSpPr>
        <p:spPr>
          <a:xfrm>
            <a:off x="3391809"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8" name="Text Placeholder 3">
            <a:extLst>
              <a:ext uri="{FF2B5EF4-FFF2-40B4-BE49-F238E27FC236}">
                <a16:creationId xmlns:a16="http://schemas.microsoft.com/office/drawing/2014/main" id="{ED8623A0-B784-0744-8D9A-960811C02681}"/>
              </a:ext>
            </a:extLst>
          </p:cNvPr>
          <p:cNvSpPr>
            <a:spLocks noGrp="1"/>
          </p:cNvSpPr>
          <p:nvPr>
            <p:ph type="body" sz="quarter" idx="14"/>
          </p:nvPr>
        </p:nvSpPr>
        <p:spPr>
          <a:xfrm>
            <a:off x="6165043"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9" name="Text Placeholder 5">
            <a:extLst>
              <a:ext uri="{FF2B5EF4-FFF2-40B4-BE49-F238E27FC236}">
                <a16:creationId xmlns:a16="http://schemas.microsoft.com/office/drawing/2014/main" id="{00A139A6-E0BA-E74F-8DE2-D528157DA9FA}"/>
              </a:ext>
            </a:extLst>
          </p:cNvPr>
          <p:cNvSpPr>
            <a:spLocks noGrp="1"/>
          </p:cNvSpPr>
          <p:nvPr>
            <p:ph type="body" sz="quarter" idx="15"/>
          </p:nvPr>
        </p:nvSpPr>
        <p:spPr>
          <a:xfrm>
            <a:off x="6169818"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0" name="Title 1">
            <a:extLst>
              <a:ext uri="{FF2B5EF4-FFF2-40B4-BE49-F238E27FC236}">
                <a16:creationId xmlns:a16="http://schemas.microsoft.com/office/drawing/2014/main" id="{42CA69A5-6D98-6A4B-8E11-DEA24984AB7E}"/>
              </a:ext>
            </a:extLst>
          </p:cNvPr>
          <p:cNvSpPr>
            <a:spLocks noGrp="1"/>
          </p:cNvSpPr>
          <p:nvPr>
            <p:ph type="title"/>
          </p:nvPr>
        </p:nvSpPr>
        <p:spPr>
          <a:xfrm>
            <a:off x="376613"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6194DAF8-D1FD-064C-8AB8-CEC56181D045}"/>
              </a:ext>
            </a:extLst>
          </p:cNvPr>
          <p:cNvSpPr>
            <a:spLocks noGrp="1"/>
          </p:cNvSpPr>
          <p:nvPr>
            <p:ph idx="1" hasCustomPrompt="1"/>
          </p:nvPr>
        </p:nvSpPr>
        <p:spPr>
          <a:xfrm>
            <a:off x="414018"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216266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Mutual Funds">
    <p:bg>
      <p:bgPr>
        <a:solidFill>
          <a:schemeClr val="bg1">
            <a:lumMod val="95000"/>
          </a:schemeClr>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80" y="910508"/>
            <a:ext cx="516425" cy="0"/>
          </a:xfrm>
          <a:prstGeom prst="line">
            <a:avLst/>
          </a:prstGeom>
          <a:ln w="25400">
            <a:solidFill>
              <a:srgbClr val="FFD401"/>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77C5E58A-5DDF-A74A-9D98-65037F219F60}"/>
              </a:ext>
            </a:extLst>
          </p:cNvPr>
          <p:cNvSpPr/>
          <p:nvPr/>
        </p:nvSpPr>
        <p:spPr>
          <a:xfrm>
            <a:off x="457200" y="1611991"/>
            <a:ext cx="2674620" cy="280542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75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E8991C34-8B3C-014D-AA48-3CBF0EF5ADFE}"/>
              </a:ext>
            </a:extLst>
          </p:cNvPr>
          <p:cNvSpPr/>
          <p:nvPr/>
        </p:nvSpPr>
        <p:spPr>
          <a:xfrm>
            <a:off x="457200" y="1611995"/>
            <a:ext cx="2674620" cy="34385"/>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40" name="Rectangle 39">
            <a:extLst>
              <a:ext uri="{FF2B5EF4-FFF2-40B4-BE49-F238E27FC236}">
                <a16:creationId xmlns:a16="http://schemas.microsoft.com/office/drawing/2014/main" id="{9C10F064-B14C-6145-8BA5-37046C6CD1E1}"/>
              </a:ext>
            </a:extLst>
          </p:cNvPr>
          <p:cNvSpPr/>
          <p:nvPr/>
        </p:nvSpPr>
        <p:spPr>
          <a:xfrm>
            <a:off x="3234690" y="1611991"/>
            <a:ext cx="2674620" cy="280542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750" b="0" i="0" dirty="0">
              <a:solidFill>
                <a:schemeClr val="accent1"/>
              </a:solidFill>
              <a:latin typeface="Calibri Light" panose="020F0302020204030204" pitchFamily="34" charset="0"/>
            </a:endParaRPr>
          </a:p>
        </p:txBody>
      </p:sp>
      <p:sp>
        <p:nvSpPr>
          <p:cNvPr id="41" name="Rectangle 40">
            <a:extLst>
              <a:ext uri="{FF2B5EF4-FFF2-40B4-BE49-F238E27FC236}">
                <a16:creationId xmlns:a16="http://schemas.microsoft.com/office/drawing/2014/main" id="{45484284-E960-1F4C-9608-BEC85CDDD340}"/>
              </a:ext>
            </a:extLst>
          </p:cNvPr>
          <p:cNvSpPr/>
          <p:nvPr/>
        </p:nvSpPr>
        <p:spPr>
          <a:xfrm>
            <a:off x="3234690" y="1611994"/>
            <a:ext cx="2674620" cy="34385"/>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42" name="Rectangle 41">
            <a:extLst>
              <a:ext uri="{FF2B5EF4-FFF2-40B4-BE49-F238E27FC236}">
                <a16:creationId xmlns:a16="http://schemas.microsoft.com/office/drawing/2014/main" id="{E49E8EBA-596C-BB44-A71A-FBEEC90CFF7D}"/>
              </a:ext>
            </a:extLst>
          </p:cNvPr>
          <p:cNvSpPr/>
          <p:nvPr/>
        </p:nvSpPr>
        <p:spPr>
          <a:xfrm>
            <a:off x="6012180" y="1611991"/>
            <a:ext cx="2674620" cy="280542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43" name="Rectangle 42">
            <a:extLst>
              <a:ext uri="{FF2B5EF4-FFF2-40B4-BE49-F238E27FC236}">
                <a16:creationId xmlns:a16="http://schemas.microsoft.com/office/drawing/2014/main" id="{EB3A3A11-8F6A-D04C-99D7-5EE5C385C862}"/>
              </a:ext>
            </a:extLst>
          </p:cNvPr>
          <p:cNvSpPr/>
          <p:nvPr/>
        </p:nvSpPr>
        <p:spPr>
          <a:xfrm>
            <a:off x="6012180" y="1611992"/>
            <a:ext cx="2674620" cy="34385"/>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pic>
        <p:nvPicPr>
          <p:cNvPr id="44" name="Picture 43">
            <a:extLst>
              <a:ext uri="{FF2B5EF4-FFF2-40B4-BE49-F238E27FC236}">
                <a16:creationId xmlns:a16="http://schemas.microsoft.com/office/drawing/2014/main" id="{BBBAF336-6776-F549-A7CB-F4333FA653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1524363" y="1328563"/>
            <a:ext cx="540299" cy="566858"/>
          </a:xfrm>
          <a:prstGeom prst="rect">
            <a:avLst/>
          </a:prstGeom>
        </p:spPr>
      </p:pic>
      <p:pic>
        <p:nvPicPr>
          <p:cNvPr id="45" name="Picture 44">
            <a:extLst>
              <a:ext uri="{FF2B5EF4-FFF2-40B4-BE49-F238E27FC236}">
                <a16:creationId xmlns:a16="http://schemas.microsoft.com/office/drawing/2014/main" id="{4C97A38C-0979-8A42-97AA-FAD2014589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4301853" y="1328566"/>
            <a:ext cx="540299" cy="566858"/>
          </a:xfrm>
          <a:prstGeom prst="rect">
            <a:avLst/>
          </a:prstGeom>
        </p:spPr>
      </p:pic>
      <p:pic>
        <p:nvPicPr>
          <p:cNvPr id="46" name="Picture 45">
            <a:extLst>
              <a:ext uri="{FF2B5EF4-FFF2-40B4-BE49-F238E27FC236}">
                <a16:creationId xmlns:a16="http://schemas.microsoft.com/office/drawing/2014/main" id="{278312FF-68BB-FE4D-91CF-16D64EB156D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7079343" y="1328566"/>
            <a:ext cx="540299" cy="566858"/>
          </a:xfrm>
          <a:prstGeom prst="rect">
            <a:avLst/>
          </a:prstGeom>
        </p:spPr>
      </p:pic>
      <p:sp>
        <p:nvSpPr>
          <p:cNvPr id="47" name="Text Placeholder 3">
            <a:extLst>
              <a:ext uri="{FF2B5EF4-FFF2-40B4-BE49-F238E27FC236}">
                <a16:creationId xmlns:a16="http://schemas.microsoft.com/office/drawing/2014/main" id="{7E8807B7-2DC4-1A4B-BF68-8A86ACAB2DA5}"/>
              </a:ext>
            </a:extLst>
          </p:cNvPr>
          <p:cNvSpPr>
            <a:spLocks noGrp="1"/>
          </p:cNvSpPr>
          <p:nvPr>
            <p:ph type="body" sz="quarter" idx="10"/>
          </p:nvPr>
        </p:nvSpPr>
        <p:spPr>
          <a:xfrm>
            <a:off x="610063"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8" name="Text Placeholder 5">
            <a:extLst>
              <a:ext uri="{FF2B5EF4-FFF2-40B4-BE49-F238E27FC236}">
                <a16:creationId xmlns:a16="http://schemas.microsoft.com/office/drawing/2014/main" id="{E386F9EF-66E5-0B42-94DA-EE1DCA96EB27}"/>
              </a:ext>
            </a:extLst>
          </p:cNvPr>
          <p:cNvSpPr>
            <a:spLocks noGrp="1"/>
          </p:cNvSpPr>
          <p:nvPr>
            <p:ph type="body" sz="quarter" idx="11"/>
          </p:nvPr>
        </p:nvSpPr>
        <p:spPr>
          <a:xfrm>
            <a:off x="614838"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9" name="Text Placeholder 3">
            <a:extLst>
              <a:ext uri="{FF2B5EF4-FFF2-40B4-BE49-F238E27FC236}">
                <a16:creationId xmlns:a16="http://schemas.microsoft.com/office/drawing/2014/main" id="{A3D071CD-BCFD-3C4B-BE1B-186B96515C1C}"/>
              </a:ext>
            </a:extLst>
          </p:cNvPr>
          <p:cNvSpPr>
            <a:spLocks noGrp="1"/>
          </p:cNvSpPr>
          <p:nvPr>
            <p:ph type="body" sz="quarter" idx="12"/>
          </p:nvPr>
        </p:nvSpPr>
        <p:spPr>
          <a:xfrm>
            <a:off x="3387031"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0" name="Text Placeholder 5">
            <a:extLst>
              <a:ext uri="{FF2B5EF4-FFF2-40B4-BE49-F238E27FC236}">
                <a16:creationId xmlns:a16="http://schemas.microsoft.com/office/drawing/2014/main" id="{E4C98BC9-A895-D540-807F-0C09F7F97F1C}"/>
              </a:ext>
            </a:extLst>
          </p:cNvPr>
          <p:cNvSpPr>
            <a:spLocks noGrp="1"/>
          </p:cNvSpPr>
          <p:nvPr>
            <p:ph type="body" sz="quarter" idx="13"/>
          </p:nvPr>
        </p:nvSpPr>
        <p:spPr>
          <a:xfrm>
            <a:off x="3391809"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1" name="Text Placeholder 3">
            <a:extLst>
              <a:ext uri="{FF2B5EF4-FFF2-40B4-BE49-F238E27FC236}">
                <a16:creationId xmlns:a16="http://schemas.microsoft.com/office/drawing/2014/main" id="{FACFDE6D-60BE-984F-BEA8-9064F212EFA0}"/>
              </a:ext>
            </a:extLst>
          </p:cNvPr>
          <p:cNvSpPr>
            <a:spLocks noGrp="1"/>
          </p:cNvSpPr>
          <p:nvPr>
            <p:ph type="body" sz="quarter" idx="14"/>
          </p:nvPr>
        </p:nvSpPr>
        <p:spPr>
          <a:xfrm>
            <a:off x="6165043" y="2138400"/>
            <a:ext cx="2368898" cy="24953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2" name="Text Placeholder 5">
            <a:extLst>
              <a:ext uri="{FF2B5EF4-FFF2-40B4-BE49-F238E27FC236}">
                <a16:creationId xmlns:a16="http://schemas.microsoft.com/office/drawing/2014/main" id="{02823F89-EBCE-2749-A3BC-97F1FAB487A7}"/>
              </a:ext>
            </a:extLst>
          </p:cNvPr>
          <p:cNvSpPr>
            <a:spLocks noGrp="1"/>
          </p:cNvSpPr>
          <p:nvPr>
            <p:ph type="body" sz="quarter" idx="15"/>
          </p:nvPr>
        </p:nvSpPr>
        <p:spPr>
          <a:xfrm>
            <a:off x="6169818" y="2420014"/>
            <a:ext cx="2359349" cy="1925031"/>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3" name="Title 1">
            <a:extLst>
              <a:ext uri="{FF2B5EF4-FFF2-40B4-BE49-F238E27FC236}">
                <a16:creationId xmlns:a16="http://schemas.microsoft.com/office/drawing/2014/main" id="{AE8F31BE-39D6-6740-8352-A9C396E633DB}"/>
              </a:ext>
            </a:extLst>
          </p:cNvPr>
          <p:cNvSpPr>
            <a:spLocks noGrp="1"/>
          </p:cNvSpPr>
          <p:nvPr>
            <p:ph type="title"/>
          </p:nvPr>
        </p:nvSpPr>
        <p:spPr>
          <a:xfrm>
            <a:off x="376613"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F07EFD7A-EECB-AA4D-A1A5-B2205E891AA6}"/>
              </a:ext>
            </a:extLst>
          </p:cNvPr>
          <p:cNvSpPr>
            <a:spLocks noGrp="1"/>
          </p:cNvSpPr>
          <p:nvPr>
            <p:ph idx="1" hasCustomPrompt="1"/>
          </p:nvPr>
        </p:nvSpPr>
        <p:spPr>
          <a:xfrm>
            <a:off x="414018"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174568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500"/>
                                        <p:tgtEl>
                                          <p:spTgt spid="4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40" grpId="0" animBg="1"/>
      <p:bldP spid="41" grpId="0" animBg="1"/>
      <p:bldP spid="42" grpId="0" animBg="1"/>
      <p:bldP spid="4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4 Sections_Content">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4" name="Text Placeholder 3">
            <a:extLst>
              <a:ext uri="{FF2B5EF4-FFF2-40B4-BE49-F238E27FC236}">
                <a16:creationId xmlns:a16="http://schemas.microsoft.com/office/drawing/2014/main" id="{5A112C49-FE4C-2644-917B-45CBAA849313}"/>
              </a:ext>
            </a:extLst>
          </p:cNvPr>
          <p:cNvSpPr>
            <a:spLocks noGrp="1"/>
          </p:cNvSpPr>
          <p:nvPr>
            <p:ph type="body" sz="quarter" idx="10"/>
          </p:nvPr>
        </p:nvSpPr>
        <p:spPr>
          <a:xfrm>
            <a:off x="441413" y="1507736"/>
            <a:ext cx="4026975" cy="1239234"/>
          </a:xfrm>
          <a:solidFill>
            <a:schemeClr val="tx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7" name="Text Placeholder 3">
            <a:extLst>
              <a:ext uri="{FF2B5EF4-FFF2-40B4-BE49-F238E27FC236}">
                <a16:creationId xmlns:a16="http://schemas.microsoft.com/office/drawing/2014/main" id="{7AF6886F-155C-AF4A-8ADB-45B475F07512}"/>
              </a:ext>
            </a:extLst>
          </p:cNvPr>
          <p:cNvSpPr>
            <a:spLocks noGrp="1"/>
          </p:cNvSpPr>
          <p:nvPr>
            <p:ph type="body" sz="quarter" idx="11"/>
          </p:nvPr>
        </p:nvSpPr>
        <p:spPr>
          <a:xfrm>
            <a:off x="4468388" y="1507736"/>
            <a:ext cx="4036968" cy="1239234"/>
          </a:xfrm>
          <a:solidFill>
            <a:schemeClr val="accent6"/>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8" name="Text Placeholder 3">
            <a:extLst>
              <a:ext uri="{FF2B5EF4-FFF2-40B4-BE49-F238E27FC236}">
                <a16:creationId xmlns:a16="http://schemas.microsoft.com/office/drawing/2014/main" id="{74A594DD-51C8-E844-9603-55F2194275FA}"/>
              </a:ext>
            </a:extLst>
          </p:cNvPr>
          <p:cNvSpPr>
            <a:spLocks noGrp="1"/>
          </p:cNvSpPr>
          <p:nvPr>
            <p:ph type="body" sz="quarter" idx="12"/>
          </p:nvPr>
        </p:nvSpPr>
        <p:spPr>
          <a:xfrm>
            <a:off x="441413" y="2749820"/>
            <a:ext cx="4026975" cy="1239234"/>
          </a:xfrm>
          <a:solidFill>
            <a:schemeClr val="tx1">
              <a:lumMod val="50000"/>
            </a:schemeClr>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9" name="Text Placeholder 3">
            <a:extLst>
              <a:ext uri="{FF2B5EF4-FFF2-40B4-BE49-F238E27FC236}">
                <a16:creationId xmlns:a16="http://schemas.microsoft.com/office/drawing/2014/main" id="{D963F65F-3C61-374D-8841-F7A6CB33671E}"/>
              </a:ext>
            </a:extLst>
          </p:cNvPr>
          <p:cNvSpPr>
            <a:spLocks noGrp="1"/>
          </p:cNvSpPr>
          <p:nvPr>
            <p:ph type="body" sz="quarter" idx="13"/>
          </p:nvPr>
        </p:nvSpPr>
        <p:spPr>
          <a:xfrm>
            <a:off x="4468388" y="2749820"/>
            <a:ext cx="4036968" cy="1239234"/>
          </a:xfrm>
          <a:solidFill>
            <a:schemeClr val="accent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cxnSp>
        <p:nvCxnSpPr>
          <p:cNvPr id="21" name="Straight Connector 20">
            <a:extLst>
              <a:ext uri="{FF2B5EF4-FFF2-40B4-BE49-F238E27FC236}">
                <a16:creationId xmlns:a16="http://schemas.microsoft.com/office/drawing/2014/main" id="{5A389A90-9099-DA41-8B9A-979683D91FE9}"/>
              </a:ext>
            </a:extLst>
          </p:cNvPr>
          <p:cNvCxnSpPr/>
          <p:nvPr/>
        </p:nvCxnSpPr>
        <p:spPr>
          <a:xfrm>
            <a:off x="465980"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BBAA7F7A-D203-C149-B937-BC32A8A3586B}"/>
              </a:ext>
            </a:extLst>
          </p:cNvPr>
          <p:cNvSpPr>
            <a:spLocks noGrp="1"/>
          </p:cNvSpPr>
          <p:nvPr>
            <p:ph type="title"/>
          </p:nvPr>
        </p:nvSpPr>
        <p:spPr>
          <a:xfrm>
            <a:off x="376613" y="368250"/>
            <a:ext cx="8625801"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3" name="Content Placeholder 2">
            <a:extLst>
              <a:ext uri="{FF2B5EF4-FFF2-40B4-BE49-F238E27FC236}">
                <a16:creationId xmlns:a16="http://schemas.microsoft.com/office/drawing/2014/main" id="{627E927E-434D-7241-B693-B6AA906F4064}"/>
              </a:ext>
            </a:extLst>
          </p:cNvPr>
          <p:cNvSpPr>
            <a:spLocks noGrp="1"/>
          </p:cNvSpPr>
          <p:nvPr>
            <p:ph idx="1" hasCustomPrompt="1"/>
          </p:nvPr>
        </p:nvSpPr>
        <p:spPr>
          <a:xfrm>
            <a:off x="414018" y="1021234"/>
            <a:ext cx="788670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11386374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p:nvPr>
        </p:nvSpPr>
        <p:spPr>
          <a:xfrm>
            <a:off x="5494639" y="2"/>
            <a:ext cx="3649363" cy="5157788"/>
          </a:xfrm>
          <a:prstGeom prst="rect">
            <a:avLst/>
          </a:prstGeom>
        </p:spPr>
        <p:txBody>
          <a:bodyPr anchor="t">
            <a:normAutofit/>
          </a:bodyPr>
          <a:lstStyle>
            <a:lvl1pPr marL="0" indent="0">
              <a:buNone/>
              <a:defRPr sz="1050">
                <a:solidFill>
                  <a:schemeClr val="accent1">
                    <a:lumMod val="75000"/>
                  </a:schemeClr>
                </a:solidFill>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17" name="Title 1">
            <a:extLst>
              <a:ext uri="{FF2B5EF4-FFF2-40B4-BE49-F238E27FC236}">
                <a16:creationId xmlns:a16="http://schemas.microsoft.com/office/drawing/2014/main" id="{731B567C-63BF-3844-A3D8-E3F8B842801A}"/>
              </a:ext>
            </a:extLst>
          </p:cNvPr>
          <p:cNvSpPr>
            <a:spLocks noGrp="1"/>
          </p:cNvSpPr>
          <p:nvPr>
            <p:ph type="title"/>
          </p:nvPr>
        </p:nvSpPr>
        <p:spPr>
          <a:xfrm>
            <a:off x="364143" y="368250"/>
            <a:ext cx="4645180"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A02DA3E9-7D78-3E4A-B038-9CD9B5F8E296}"/>
              </a:ext>
            </a:extLst>
          </p:cNvPr>
          <p:cNvCxnSpPr/>
          <p:nvPr/>
        </p:nvCxnSpPr>
        <p:spPr>
          <a:xfrm>
            <a:off x="465980"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FBBA88EB-F60A-6641-A340-6644034EBE02}"/>
              </a:ext>
            </a:extLst>
          </p:cNvPr>
          <p:cNvSpPr>
            <a:spLocks noGrp="1"/>
          </p:cNvSpPr>
          <p:nvPr>
            <p:ph idx="1" hasCustomPrompt="1"/>
          </p:nvPr>
        </p:nvSpPr>
        <p:spPr>
          <a:xfrm>
            <a:off x="364143" y="1021234"/>
            <a:ext cx="4645180"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20" name="Content Placeholder 2">
            <a:extLst>
              <a:ext uri="{FF2B5EF4-FFF2-40B4-BE49-F238E27FC236}">
                <a16:creationId xmlns:a16="http://schemas.microsoft.com/office/drawing/2014/main" id="{2BAB8EC5-C735-CA47-8BBE-6ECCC60FC5B6}"/>
              </a:ext>
            </a:extLst>
          </p:cNvPr>
          <p:cNvSpPr>
            <a:spLocks noGrp="1"/>
          </p:cNvSpPr>
          <p:nvPr>
            <p:ph idx="10" hasCustomPrompt="1"/>
          </p:nvPr>
        </p:nvSpPr>
        <p:spPr>
          <a:xfrm>
            <a:off x="364143" y="1295831"/>
            <a:ext cx="4645180" cy="2563815"/>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5536921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3_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p:nvPr>
        </p:nvSpPr>
        <p:spPr>
          <a:xfrm>
            <a:off x="5494639" y="2"/>
            <a:ext cx="3649363" cy="5157788"/>
          </a:xfrm>
          <a:prstGeom prst="rect">
            <a:avLst/>
          </a:prstGeom>
        </p:spPr>
        <p:txBody>
          <a:bodyPr anchor="t">
            <a:normAutofit/>
          </a:bodyPr>
          <a:lstStyle>
            <a:lvl1pPr marL="0" indent="0">
              <a:buNone/>
              <a:defRPr sz="1050">
                <a:solidFill>
                  <a:schemeClr val="accent1">
                    <a:lumMod val="75000"/>
                  </a:schemeClr>
                </a:solidFill>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17" name="Title 1">
            <a:extLst>
              <a:ext uri="{FF2B5EF4-FFF2-40B4-BE49-F238E27FC236}">
                <a16:creationId xmlns:a16="http://schemas.microsoft.com/office/drawing/2014/main" id="{BA1E9B35-7A6A-2746-AD66-877951532B1F}"/>
              </a:ext>
            </a:extLst>
          </p:cNvPr>
          <p:cNvSpPr>
            <a:spLocks noGrp="1"/>
          </p:cNvSpPr>
          <p:nvPr>
            <p:ph type="title"/>
          </p:nvPr>
        </p:nvSpPr>
        <p:spPr>
          <a:xfrm>
            <a:off x="364142" y="368250"/>
            <a:ext cx="4615362" cy="483912"/>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9" name="Content Placeholder 2">
            <a:extLst>
              <a:ext uri="{FF2B5EF4-FFF2-40B4-BE49-F238E27FC236}">
                <a16:creationId xmlns:a16="http://schemas.microsoft.com/office/drawing/2014/main" id="{6796F52C-FB2C-F549-98B1-7C5124FD07B0}"/>
              </a:ext>
            </a:extLst>
          </p:cNvPr>
          <p:cNvSpPr>
            <a:spLocks noGrp="1"/>
          </p:cNvSpPr>
          <p:nvPr>
            <p:ph idx="1" hasCustomPrompt="1"/>
          </p:nvPr>
        </p:nvSpPr>
        <p:spPr>
          <a:xfrm>
            <a:off x="364142" y="1021234"/>
            <a:ext cx="4615362" cy="274595"/>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20" name="Content Placeholder 2">
            <a:extLst>
              <a:ext uri="{FF2B5EF4-FFF2-40B4-BE49-F238E27FC236}">
                <a16:creationId xmlns:a16="http://schemas.microsoft.com/office/drawing/2014/main" id="{D8993D09-78D4-F34A-B6FF-5E2555824BA4}"/>
              </a:ext>
            </a:extLst>
          </p:cNvPr>
          <p:cNvSpPr>
            <a:spLocks noGrp="1"/>
          </p:cNvSpPr>
          <p:nvPr>
            <p:ph idx="10" hasCustomPrompt="1"/>
          </p:nvPr>
        </p:nvSpPr>
        <p:spPr>
          <a:xfrm>
            <a:off x="364142" y="1295831"/>
            <a:ext cx="4615362" cy="2563815"/>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38609078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2_Title and Content_w Photo">
    <p:bg>
      <p:bgRef idx="1001">
        <a:schemeClr val="bg2"/>
      </p:bgRef>
    </p:bg>
    <p:spTree>
      <p:nvGrpSpPr>
        <p:cNvPr id="1" name=""/>
        <p:cNvGrpSpPr/>
        <p:nvPr/>
      </p:nvGrpSpPr>
      <p:grpSpPr>
        <a:xfrm>
          <a:off x="0" y="0"/>
          <a:ext cx="0" cy="0"/>
          <a:chOff x="0" y="0"/>
          <a:chExt cx="0" cy="0"/>
        </a:xfrm>
      </p:grpSpPr>
      <p:sp>
        <p:nvSpPr>
          <p:cNvPr id="8" name="Picture Placeholder 2"/>
          <p:cNvSpPr>
            <a:spLocks noGrp="1" noChangeAspect="1"/>
          </p:cNvSpPr>
          <p:nvPr>
            <p:ph type="pic" idx="12"/>
          </p:nvPr>
        </p:nvSpPr>
        <p:spPr>
          <a:xfrm>
            <a:off x="5494639" y="2"/>
            <a:ext cx="3649363" cy="5157788"/>
          </a:xfrm>
          <a:prstGeom prst="rect">
            <a:avLst/>
          </a:prstGeom>
        </p:spPr>
        <p:txBody>
          <a:bodyPr anchor="t">
            <a:normAutofit/>
          </a:bodyPr>
          <a:lstStyle>
            <a:lvl1pPr marL="0" indent="0">
              <a:buNone/>
              <a:defRPr sz="105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dirty="0"/>
              <a:t>Click icon to add picture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
        <p:nvSpPr>
          <p:cNvPr id="17" name="Title 1">
            <a:extLst>
              <a:ext uri="{FF2B5EF4-FFF2-40B4-BE49-F238E27FC236}">
                <a16:creationId xmlns:a16="http://schemas.microsoft.com/office/drawing/2014/main" id="{B12068DA-1B84-8F43-8C03-854B85F2739C}"/>
              </a:ext>
            </a:extLst>
          </p:cNvPr>
          <p:cNvSpPr>
            <a:spLocks noGrp="1"/>
          </p:cNvSpPr>
          <p:nvPr>
            <p:ph type="title"/>
          </p:nvPr>
        </p:nvSpPr>
        <p:spPr>
          <a:xfrm>
            <a:off x="364145" y="368250"/>
            <a:ext cx="4674997" cy="483912"/>
          </a:xfrm>
          <a:prstGeom prst="rect">
            <a:avLst/>
          </a:prstGeom>
        </p:spPr>
        <p:txBody>
          <a:bodyPr>
            <a:normAutofit/>
          </a:bodyPr>
          <a:lstStyle>
            <a:lvl1pPr>
              <a:defRPr sz="2175">
                <a:solidFill>
                  <a:schemeClr val="tx1"/>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2F9ADB21-2038-5D43-ADDA-60F52004347E}"/>
              </a:ext>
            </a:extLst>
          </p:cNvPr>
          <p:cNvCxnSpPr>
            <a:cxnSpLocks/>
          </p:cNvCxnSpPr>
          <p:nvPr/>
        </p:nvCxnSpPr>
        <p:spPr>
          <a:xfrm>
            <a:off x="465980" y="91050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DA6C6FF5-C522-B546-840C-C7D063637B38}"/>
              </a:ext>
            </a:extLst>
          </p:cNvPr>
          <p:cNvSpPr>
            <a:spLocks noGrp="1"/>
          </p:cNvSpPr>
          <p:nvPr>
            <p:ph idx="1" hasCustomPrompt="1"/>
          </p:nvPr>
        </p:nvSpPr>
        <p:spPr>
          <a:xfrm>
            <a:off x="364145" y="1021234"/>
            <a:ext cx="4674997" cy="274595"/>
          </a:xfrm>
          <a:prstGeom prst="rect">
            <a:avLst/>
          </a:prstGeom>
        </p:spPr>
        <p:txBody>
          <a:bodyPr>
            <a:normAutofit/>
          </a:bodyPr>
          <a:lstStyle>
            <a:lvl1pPr marL="0" indent="0">
              <a:buNone/>
              <a:defRPr lang="en-US" sz="1200" b="0" i="0" kern="1200" cap="all" spc="225" baseline="0" dirty="0">
                <a:solidFill>
                  <a:schemeClr val="tx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
        <p:nvSpPr>
          <p:cNvPr id="20" name="Content Placeholder 2">
            <a:extLst>
              <a:ext uri="{FF2B5EF4-FFF2-40B4-BE49-F238E27FC236}">
                <a16:creationId xmlns:a16="http://schemas.microsoft.com/office/drawing/2014/main" id="{D8D3BB1C-9A6A-CE4E-A6EE-5DFA4CBC823E}"/>
              </a:ext>
            </a:extLst>
          </p:cNvPr>
          <p:cNvSpPr>
            <a:spLocks noGrp="1"/>
          </p:cNvSpPr>
          <p:nvPr>
            <p:ph idx="10" hasCustomPrompt="1"/>
          </p:nvPr>
        </p:nvSpPr>
        <p:spPr>
          <a:xfrm>
            <a:off x="364145" y="1295831"/>
            <a:ext cx="4674997" cy="2563815"/>
          </a:xfrm>
          <a:prstGeom prst="rect">
            <a:avLst/>
          </a:prstGeom>
        </p:spPr>
        <p:txBody>
          <a:bodyPr>
            <a:normAutofit/>
          </a:bodyPr>
          <a:lstStyle>
            <a:lvl1pPr marL="0" indent="0">
              <a:buNone/>
              <a:defRPr lang="en-US" sz="1200" b="0" i="0" kern="1200" cap="none" spc="0" baseline="0" dirty="0">
                <a:solidFill>
                  <a:schemeClr val="tx1"/>
                </a:solidFill>
                <a:latin typeface="Calibri Light" panose="020F0302020204030204" pitchFamily="34" charset="0"/>
                <a:ea typeface="+mn-ea"/>
                <a:cs typeface="+mn-cs"/>
              </a:defRPr>
            </a:lvl1pPr>
            <a:lvl2pPr marL="342892" indent="0">
              <a:buNone/>
              <a:defRPr sz="1350"/>
            </a:lvl2pPr>
            <a:lvl3pPr marL="685783" indent="0">
              <a:buNone/>
              <a:defRPr sz="1200"/>
            </a:lvl3pPr>
            <a:lvl4pPr marL="1028675" indent="0">
              <a:buNone/>
              <a:defRPr sz="1050"/>
            </a:lvl4pPr>
            <a:lvl5pPr marL="1371566" indent="0">
              <a:buNone/>
              <a:defRPr sz="1050"/>
            </a:lvl5pPr>
          </a:lstStyle>
          <a:p>
            <a:pPr lvl="0"/>
            <a:r>
              <a:rPr lang="en-US" dirty="0"/>
              <a:t>Edit Master text styles</a:t>
            </a:r>
          </a:p>
        </p:txBody>
      </p:sp>
    </p:spTree>
    <p:extLst>
      <p:ext uri="{BB962C8B-B14F-4D97-AF65-F5344CB8AC3E}">
        <p14:creationId xmlns:p14="http://schemas.microsoft.com/office/powerpoint/2010/main" val="2249425876"/>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61983" y="1000300"/>
            <a:ext cx="3897630" cy="3643430"/>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572000" y="997913"/>
            <a:ext cx="3897630" cy="3643430"/>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9" name="Title 1">
            <a:extLst>
              <a:ext uri="{FF2B5EF4-FFF2-40B4-BE49-F238E27FC236}">
                <a16:creationId xmlns:a16="http://schemas.microsoft.com/office/drawing/2014/main" id="{5AF04E68-EB29-324F-9BE6-F0EC3746DEEA}"/>
              </a:ext>
            </a:extLst>
          </p:cNvPr>
          <p:cNvSpPr txBox="1">
            <a:spLocks/>
          </p:cNvSpPr>
          <p:nvPr/>
        </p:nvSpPr>
        <p:spPr>
          <a:xfrm>
            <a:off x="364144" y="121678"/>
            <a:ext cx="8151209" cy="996934"/>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200" b="0" i="0" kern="1200">
                <a:solidFill>
                  <a:schemeClr val="accent1"/>
                </a:solidFill>
                <a:latin typeface="Sofia Pro Regular" pitchFamily="2" charset="77"/>
                <a:ea typeface="+mj-ea"/>
                <a:cs typeface="+mj-cs"/>
              </a:defRPr>
            </a:lvl1pPr>
          </a:lstStyle>
          <a:p>
            <a:r>
              <a:rPr lang="en-US" sz="2175" b="0" i="0" dirty="0">
                <a:solidFill>
                  <a:schemeClr val="accent1">
                    <a:lumMod val="75000"/>
                  </a:schemeClr>
                </a:solidFill>
                <a:latin typeface="Calibri" panose="020F0502020204030204" pitchFamily="34" charset="0"/>
              </a:rPr>
              <a:t>Click to edit Master title style</a:t>
            </a:r>
          </a:p>
        </p:txBody>
      </p:sp>
    </p:spTree>
    <p:extLst>
      <p:ext uri="{BB962C8B-B14F-4D97-AF65-F5344CB8AC3E}">
        <p14:creationId xmlns:p14="http://schemas.microsoft.com/office/powerpoint/2010/main" val="32124499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74383" y="1117395"/>
            <a:ext cx="3868340" cy="619651"/>
          </a:xfrm>
          <a:prstGeom prst="rect">
            <a:avLst/>
          </a:prstGeom>
          <a:solidFill>
            <a:schemeClr val="tx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dirty="0"/>
              <a:t>Click to edit Master text styles</a:t>
            </a:r>
          </a:p>
        </p:txBody>
      </p:sp>
      <p:sp>
        <p:nvSpPr>
          <p:cNvPr id="4" name="Content Placeholder 3"/>
          <p:cNvSpPr>
            <a:spLocks noGrp="1"/>
          </p:cNvSpPr>
          <p:nvPr>
            <p:ph sz="half" idx="2"/>
          </p:nvPr>
        </p:nvSpPr>
        <p:spPr>
          <a:xfrm>
            <a:off x="364144" y="1737046"/>
            <a:ext cx="3868340" cy="2771117"/>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363451" y="1117395"/>
            <a:ext cx="3887391" cy="619651"/>
          </a:xfrm>
          <a:prstGeom prst="rect">
            <a:avLst/>
          </a:prstGeom>
          <a:solidFill>
            <a:schemeClr val="accent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dirty="0"/>
              <a:t>Click to edit Master text styles</a:t>
            </a:r>
          </a:p>
        </p:txBody>
      </p:sp>
      <p:sp>
        <p:nvSpPr>
          <p:cNvPr id="6" name="Content Placeholder 5"/>
          <p:cNvSpPr>
            <a:spLocks noGrp="1"/>
          </p:cNvSpPr>
          <p:nvPr>
            <p:ph sz="quarter" idx="4"/>
          </p:nvPr>
        </p:nvSpPr>
        <p:spPr>
          <a:xfrm>
            <a:off x="4363451" y="1737046"/>
            <a:ext cx="3887391" cy="2771117"/>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
        <p:nvSpPr>
          <p:cNvPr id="14" name="Title 1">
            <a:extLst>
              <a:ext uri="{FF2B5EF4-FFF2-40B4-BE49-F238E27FC236}">
                <a16:creationId xmlns:a16="http://schemas.microsoft.com/office/drawing/2014/main" id="{65D0A63E-4BFA-8B45-BC80-ADAA7F5D00E5}"/>
              </a:ext>
            </a:extLst>
          </p:cNvPr>
          <p:cNvSpPr>
            <a:spLocks noGrp="1"/>
          </p:cNvSpPr>
          <p:nvPr>
            <p:ph type="title"/>
          </p:nvPr>
        </p:nvSpPr>
        <p:spPr>
          <a:xfrm>
            <a:off x="364142" y="121678"/>
            <a:ext cx="7886700" cy="996934"/>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Tree>
    <p:extLst>
      <p:ext uri="{BB962C8B-B14F-4D97-AF65-F5344CB8AC3E}">
        <p14:creationId xmlns:p14="http://schemas.microsoft.com/office/powerpoint/2010/main" val="13471586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274608"/>
            <a:ext cx="7886700" cy="996934"/>
          </a:xfrm>
          <a:prstGeom prst="rect">
            <a:avLst/>
          </a:prstGeom>
        </p:spPr>
        <p:txBody>
          <a:bodyPr>
            <a:normAutofit/>
          </a:bodyPr>
          <a:lstStyle>
            <a:lvl1pPr>
              <a:defRPr sz="2175"/>
            </a:lvl1pPr>
          </a:lstStyle>
          <a:p>
            <a:r>
              <a:rPr lang="en-US" dirty="0"/>
              <a:t>Click to edit Master title style</a:t>
            </a: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Tree>
    <p:extLst>
      <p:ext uri="{BB962C8B-B14F-4D97-AF65-F5344CB8AC3E}">
        <p14:creationId xmlns:p14="http://schemas.microsoft.com/office/powerpoint/2010/main" val="31130539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3853"/>
            <a:ext cx="2949178" cy="1203484"/>
          </a:xfrm>
          <a:prstGeom prst="rect">
            <a:avLst/>
          </a:prstGeom>
        </p:spPr>
        <p:txBody>
          <a:bodyPr anchor="b">
            <a:normAutofit/>
          </a:bodyPr>
          <a:lstStyle>
            <a:lvl1pPr>
              <a:defRPr sz="2175"/>
            </a:lvl1pPr>
          </a:lstStyle>
          <a:p>
            <a:r>
              <a:rPr lang="en-US" dirty="0"/>
              <a:t>Click to edit Master title style</a:t>
            </a:r>
          </a:p>
        </p:txBody>
      </p:sp>
      <p:sp>
        <p:nvSpPr>
          <p:cNvPr id="3" name="Content Placeholder 2"/>
          <p:cNvSpPr>
            <a:spLocks noGrp="1"/>
          </p:cNvSpPr>
          <p:nvPr>
            <p:ph idx="1" hasCustomPrompt="1"/>
          </p:nvPr>
        </p:nvSpPr>
        <p:spPr>
          <a:xfrm>
            <a:off x="3887391" y="742628"/>
            <a:ext cx="4629150" cy="3665373"/>
          </a:xfrm>
          <a:prstGeom prst="rect">
            <a:avLst/>
          </a:prstGeom>
        </p:spPr>
        <p:txBody>
          <a:bodyPr>
            <a:normAutofit/>
          </a:bodyPr>
          <a:lstStyle>
            <a:lvl1pPr>
              <a:defRPr sz="1800">
                <a:solidFill>
                  <a:schemeClr val="accent1">
                    <a:lumMod val="75000"/>
                  </a:schemeClr>
                </a:solidFill>
              </a:defRPr>
            </a:lvl1pPr>
            <a:lvl2pPr>
              <a:defRPr sz="1500"/>
            </a:lvl2pPr>
            <a:lvl3pPr>
              <a:defRPr sz="1350"/>
            </a:lvl3pPr>
            <a:lvl4pPr>
              <a:defRPr sz="1200"/>
            </a:lvl4pPr>
            <a:lvl5pPr>
              <a:defRPr sz="1200"/>
            </a:lvl5pPr>
            <a:lvl6pPr>
              <a:defRPr sz="1500"/>
            </a:lvl6pPr>
            <a:lvl7pPr>
              <a:defRPr sz="1500"/>
            </a:lvl7pPr>
            <a:lvl8pPr>
              <a:defRPr sz="1500"/>
            </a:lvl8pPr>
            <a:lvl9pPr>
              <a:defRPr sz="1500"/>
            </a:lvl9pPr>
          </a:lstStyle>
          <a:p>
            <a:pPr lvl="0"/>
            <a:r>
              <a:rPr lang="en-US" dirty="0"/>
              <a:t>Edit Master text styles</a:t>
            </a:r>
          </a:p>
          <a:p>
            <a:pPr lvl="0"/>
            <a:r>
              <a:rPr lang="en-US" dirty="0"/>
              <a:t>Second level</a:t>
            </a:r>
          </a:p>
          <a:p>
            <a:pPr lvl="0"/>
            <a:r>
              <a:rPr lang="en-US" dirty="0"/>
              <a:t>Third level</a:t>
            </a:r>
          </a:p>
          <a:p>
            <a:pPr lvl="0"/>
            <a:r>
              <a:rPr lang="en-US" dirty="0"/>
              <a:t>Fourth level</a:t>
            </a:r>
          </a:p>
          <a:p>
            <a:pPr lvl="0"/>
            <a:r>
              <a:rPr lang="en-US" dirty="0"/>
              <a:t>Fifth level</a:t>
            </a:r>
          </a:p>
        </p:txBody>
      </p:sp>
      <p:sp>
        <p:nvSpPr>
          <p:cNvPr id="4" name="Text Placeholder 3"/>
          <p:cNvSpPr>
            <a:spLocks noGrp="1"/>
          </p:cNvSpPr>
          <p:nvPr>
            <p:ph type="body" sz="half" idx="2"/>
          </p:nvPr>
        </p:nvSpPr>
        <p:spPr>
          <a:xfrm>
            <a:off x="629841" y="1547336"/>
            <a:ext cx="2949178" cy="2866632"/>
          </a:xfrm>
          <a:prstGeom prst="rect">
            <a:avLst/>
          </a:prstGeom>
        </p:spPr>
        <p:txBody>
          <a:bodyPr/>
          <a:lstStyle>
            <a:lvl1pPr marL="0" indent="0">
              <a:buNone/>
              <a:defRPr sz="1200">
                <a:solidFill>
                  <a:schemeClr val="accent1">
                    <a:lumMod val="75000"/>
                  </a:schemeClr>
                </a:solidFill>
              </a:defRPr>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dirty="0"/>
              <a:t>Click to edit Master text styles</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Tree>
    <p:extLst>
      <p:ext uri="{BB962C8B-B14F-4D97-AF65-F5344CB8AC3E}">
        <p14:creationId xmlns:p14="http://schemas.microsoft.com/office/powerpoint/2010/main" val="36346117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_Title and Content_w Photo">
    <p:bg>
      <p:bgRef idx="1001">
        <a:schemeClr val="bg2"/>
      </p:bgRef>
    </p:bg>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Tree>
    <p:extLst>
      <p:ext uri="{BB962C8B-B14F-4D97-AF65-F5344CB8AC3E}">
        <p14:creationId xmlns:p14="http://schemas.microsoft.com/office/powerpoint/2010/main" val="217844381"/>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Disclosures">
    <p:bg>
      <p:bgPr>
        <a:solidFill>
          <a:schemeClr val="bg2">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8650" y="520426"/>
            <a:ext cx="7886700" cy="4125166"/>
          </a:xfrm>
          <a:prstGeom prst="rect">
            <a:avLst/>
          </a:prstGeom>
        </p:spPr>
        <p:txBody>
          <a:bodyPr>
            <a:normAutofit/>
          </a:bodyPr>
          <a:lstStyle>
            <a:lvl1pPr marL="0" indent="0">
              <a:buNone/>
              <a:defRPr sz="600" b="0" i="0">
                <a:latin typeface="Calibri Light" panose="020F0302020204030204" pitchFamily="34" charset="0"/>
              </a:defRPr>
            </a:lvl1pPr>
            <a:lvl2pPr marL="342892" indent="0">
              <a:buNone/>
              <a:defRPr sz="1200"/>
            </a:lvl2pPr>
            <a:lvl3pPr marL="685783" indent="0">
              <a:buNone/>
              <a:defRPr sz="1050"/>
            </a:lvl3pPr>
            <a:lvl4pPr marL="1028675" indent="0">
              <a:buNone/>
              <a:defRPr sz="900"/>
            </a:lvl4pPr>
            <a:lvl5pPr marL="1371566" indent="0">
              <a:buNone/>
              <a:defRPr sz="900"/>
            </a:lvl5pPr>
          </a:lstStyle>
          <a:p>
            <a:pPr lvl="0"/>
            <a:r>
              <a:rPr lang="en-US" dirty="0"/>
              <a:t>Click to edit Master text styles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43728"/>
            <a:ext cx="1327784" cy="187989"/>
          </a:xfrm>
          <a:prstGeom prst="rect">
            <a:avLst/>
          </a:prstGeom>
        </p:spPr>
      </p:pic>
    </p:spTree>
    <p:extLst>
      <p:ext uri="{BB962C8B-B14F-4D97-AF65-F5344CB8AC3E}">
        <p14:creationId xmlns:p14="http://schemas.microsoft.com/office/powerpoint/2010/main" val="1766761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1" y="1153437"/>
            <a:ext cx="5261918" cy="1425460"/>
          </a:xfrm>
          <a:prstGeom prst="rect">
            <a:avLst/>
          </a:prstGeom>
        </p:spPr>
        <p:txBody>
          <a:bodyPr anchor="b">
            <a:normAutofit/>
          </a:bodyPr>
          <a:lstStyle>
            <a:lvl1pPr algn="l">
              <a:defRPr sz="2175" b="0" i="0">
                <a:solidFill>
                  <a:schemeClr val="bg1"/>
                </a:solidFill>
                <a:latin typeface="Calibri" panose="020F0502020204030204" pitchFamily="34" charset="0"/>
              </a:defRPr>
            </a:lvl1pPr>
          </a:lstStyle>
          <a:p>
            <a:r>
              <a:rPr lang="en-US" dirty="0"/>
              <a:t>Click to edit Master title style</a:t>
            </a:r>
          </a:p>
        </p:txBody>
      </p:sp>
      <p:sp>
        <p:nvSpPr>
          <p:cNvPr id="3" name="Subtitle 2"/>
          <p:cNvSpPr>
            <a:spLocks noGrp="1"/>
          </p:cNvSpPr>
          <p:nvPr>
            <p:ph type="subTitle" idx="1" hasCustomPrompt="1"/>
          </p:nvPr>
        </p:nvSpPr>
        <p:spPr>
          <a:xfrm>
            <a:off x="685804" y="3130332"/>
            <a:ext cx="3886199" cy="1245270"/>
          </a:xfrm>
          <a:prstGeom prst="rect">
            <a:avLst/>
          </a:prstGeom>
        </p:spPr>
        <p:txBody>
          <a:bodyPr>
            <a:normAutofit/>
          </a:bodyPr>
          <a:lstStyle>
            <a:lvl1pPr marL="0" marR="0" indent="0" algn="l" defTabSz="685783" rtl="0" eaLnBrk="1" fontAlgn="auto" latinLnBrk="0" hangingPunct="1">
              <a:lnSpc>
                <a:spcPct val="90000"/>
              </a:lnSpc>
              <a:spcBef>
                <a:spcPts val="750"/>
              </a:spcBef>
              <a:spcAft>
                <a:spcPts val="0"/>
              </a:spcAft>
              <a:buClrTx/>
              <a:buSzTx/>
              <a:buFont typeface="Arial" panose="020B0604020202020204" pitchFamily="34" charset="0"/>
              <a:buNone/>
              <a:tabLst/>
              <a:defRPr sz="1200" b="0" i="0">
                <a:solidFill>
                  <a:schemeClr val="bg1"/>
                </a:solidFill>
                <a:latin typeface="Calibri" panose="020F0502020204030204" pitchFamily="34" charset="0"/>
                <a:cs typeface="Arial" panose="020B0604020202020204" pitchFamily="34" charset="0"/>
              </a:defRPr>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dirty="0"/>
              <a:t>[Name]</a:t>
            </a:r>
          </a:p>
          <a:p>
            <a:r>
              <a:rPr lang="en-US" dirty="0"/>
              <a:t>[Contact Info]</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5357" y="4638175"/>
            <a:ext cx="1565547" cy="288862"/>
          </a:xfrm>
          <a:prstGeom prst="rect">
            <a:avLst/>
          </a:prstGeom>
        </p:spPr>
      </p:pic>
      <p:sp>
        <p:nvSpPr>
          <p:cNvPr id="12" name="Subtitle 2"/>
          <p:cNvSpPr txBox="1">
            <a:spLocks/>
          </p:cNvSpPr>
          <p:nvPr/>
        </p:nvSpPr>
        <p:spPr>
          <a:xfrm>
            <a:off x="4891220" y="3130332"/>
            <a:ext cx="3886199" cy="1245270"/>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solidFill>
                  <a:schemeClr val="bg1"/>
                </a:solidFill>
                <a:latin typeface="Calibri" panose="020F0502020204030204" pitchFamily="34" charset="0"/>
              </a:rPr>
              <a:t>One Security Benefit Place</a:t>
            </a:r>
          </a:p>
          <a:p>
            <a:r>
              <a:rPr lang="en-US" sz="1200" b="0" i="0" dirty="0">
                <a:solidFill>
                  <a:schemeClr val="bg1"/>
                </a:solidFill>
                <a:latin typeface="Calibri" panose="020F0502020204030204" pitchFamily="34" charset="0"/>
              </a:rPr>
              <a:t>Topeka, KS 66636</a:t>
            </a:r>
          </a:p>
          <a:p>
            <a:r>
              <a:rPr lang="en-US" sz="1200" b="0" i="0" dirty="0">
                <a:solidFill>
                  <a:schemeClr val="bg1"/>
                </a:solidFill>
                <a:latin typeface="Calibri" panose="020F0502020204030204" pitchFamily="34" charset="0"/>
              </a:rPr>
              <a:t>SecurityBenefit.com</a:t>
            </a:r>
          </a:p>
        </p:txBody>
      </p:sp>
      <p:pic>
        <p:nvPicPr>
          <p:cNvPr id="10" name="Pictur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85165" y="1026"/>
            <a:ext cx="3358844" cy="2063120"/>
          </a:xfrm>
          <a:prstGeom prst="rect">
            <a:avLst/>
          </a:prstGeom>
        </p:spPr>
      </p:pic>
    </p:spTree>
    <p:extLst>
      <p:ext uri="{BB962C8B-B14F-4D97-AF65-F5344CB8AC3E}">
        <p14:creationId xmlns:p14="http://schemas.microsoft.com/office/powerpoint/2010/main" val="4912757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Agenda">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50" y="4643728"/>
            <a:ext cx="1315255" cy="187989"/>
          </a:xfrm>
          <a:prstGeom prst="rect">
            <a:avLst/>
          </a:prstGeom>
        </p:spPr>
      </p:pic>
      <p:sp>
        <p:nvSpPr>
          <p:cNvPr id="15" name="Rectangle 14">
            <a:extLst>
              <a:ext uri="{FF2B5EF4-FFF2-40B4-BE49-F238E27FC236}">
                <a16:creationId xmlns:a16="http://schemas.microsoft.com/office/drawing/2014/main" id="{887917D7-A5C5-9140-9FD9-F73EFF10488A}"/>
              </a:ext>
            </a:extLst>
          </p:cNvPr>
          <p:cNvSpPr/>
          <p:nvPr/>
        </p:nvSpPr>
        <p:spPr>
          <a:xfrm>
            <a:off x="2" y="646668"/>
            <a:ext cx="3933825" cy="3654418"/>
          </a:xfrm>
          <a:prstGeom prst="rect">
            <a:avLst/>
          </a:prstGeom>
          <a:gradFill flip="none" rotWithShape="1">
            <a:gsLst>
              <a:gs pos="0">
                <a:schemeClr val="accent3">
                  <a:alpha val="64000"/>
                </a:schemeClr>
              </a:gs>
              <a:gs pos="100000">
                <a:schemeClr val="tx2">
                  <a:lumMod val="7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7" name="Text Placeholder 16">
            <a:extLst>
              <a:ext uri="{FF2B5EF4-FFF2-40B4-BE49-F238E27FC236}">
                <a16:creationId xmlns:a16="http://schemas.microsoft.com/office/drawing/2014/main" id="{98646699-8E09-FD4F-8EAD-EA406BA1D066}"/>
              </a:ext>
            </a:extLst>
          </p:cNvPr>
          <p:cNvSpPr>
            <a:spLocks noGrp="1"/>
          </p:cNvSpPr>
          <p:nvPr>
            <p:ph type="body" sz="quarter" idx="13"/>
          </p:nvPr>
        </p:nvSpPr>
        <p:spPr>
          <a:xfrm>
            <a:off x="298848" y="1232140"/>
            <a:ext cx="3634978" cy="443361"/>
          </a:xfrm>
        </p:spPr>
        <p:txBody>
          <a:bodyPr>
            <a:noAutofit/>
          </a:bodyPr>
          <a:lstStyle>
            <a:lvl1pPr>
              <a:defRPr lang="en-US" sz="2175" b="0" i="0" kern="1200" dirty="0" smtClean="0">
                <a:solidFill>
                  <a:schemeClr val="bg1"/>
                </a:solidFill>
                <a:latin typeface="Calibri" panose="020F0502020204030204" pitchFamily="34" charset="0"/>
                <a:ea typeface="+mj-ea"/>
                <a:cs typeface="+mj-cs"/>
              </a:defRPr>
            </a:lvl1pPr>
            <a:lvl2pPr marL="342892" marR="0" indent="0" algn="l" defTabSz="685783" rtl="0" eaLnBrk="1" fontAlgn="auto" latinLnBrk="0" hangingPunct="1">
              <a:lnSpc>
                <a:spcPct val="90000"/>
              </a:lnSpc>
              <a:spcBef>
                <a:spcPts val="375"/>
              </a:spcBef>
              <a:spcAft>
                <a:spcPts val="0"/>
              </a:spcAft>
              <a:buClrTx/>
              <a:buSzTx/>
              <a:buFont typeface="Arial" panose="020B0604020202020204" pitchFamily="34" charset="0"/>
              <a:buNone/>
              <a:tabLst/>
              <a:defRPr sz="1950" b="1" i="0">
                <a:solidFill>
                  <a:schemeClr val="bg1"/>
                </a:solidFill>
                <a:latin typeface="Sofia Pro Semi Bold" pitchFamily="2" charset="77"/>
              </a:defRPr>
            </a:lvl2pPr>
          </a:lstStyle>
          <a:p>
            <a:pPr lvl="0"/>
            <a:r>
              <a:rPr lang="en-US" dirty="0"/>
              <a:t>Click to edit Master text styles</a:t>
            </a:r>
          </a:p>
        </p:txBody>
      </p:sp>
    </p:spTree>
    <p:extLst>
      <p:ext uri="{BB962C8B-B14F-4D97-AF65-F5344CB8AC3E}">
        <p14:creationId xmlns:p14="http://schemas.microsoft.com/office/powerpoint/2010/main" val="42868211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4608"/>
            <a:ext cx="7886700" cy="99693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373022"/>
            <a:ext cx="7886700" cy="327257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26870199"/>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94" r:id="rId13"/>
    <p:sldLayoutId id="2147483695" r:id="rId14"/>
    <p:sldLayoutId id="2147483697" r:id="rId15"/>
    <p:sldLayoutId id="2147483675" r:id="rId16"/>
    <p:sldLayoutId id="2147483676" r:id="rId17"/>
    <p:sldLayoutId id="2147483677" r:id="rId18"/>
    <p:sldLayoutId id="2147483678" r:id="rId19"/>
    <p:sldLayoutId id="2147483679" r:id="rId20"/>
    <p:sldLayoutId id="2147483680" r:id="rId21"/>
    <p:sldLayoutId id="2147483681" r:id="rId22"/>
    <p:sldLayoutId id="2147483682" r:id="rId23"/>
    <p:sldLayoutId id="2147483683" r:id="rId24"/>
    <p:sldLayoutId id="2147483684" r:id="rId25"/>
    <p:sldLayoutId id="2147483685" r:id="rId26"/>
    <p:sldLayoutId id="2147483686" r:id="rId27"/>
    <p:sldLayoutId id="2147483687" r:id="rId28"/>
    <p:sldLayoutId id="2147483688" r:id="rId29"/>
    <p:sldLayoutId id="2147483689" r:id="rId30"/>
    <p:sldLayoutId id="2147483690" r:id="rId31"/>
    <p:sldLayoutId id="2147483691" r:id="rId32"/>
    <p:sldLayoutId id="2147483696" r:id="rId33"/>
  </p:sldLayoutIdLst>
  <p:transition>
    <p:fade/>
  </p:transition>
  <p:hf hdr="0" ftr="0" dt="0"/>
  <p:txStyles>
    <p:titleStyle>
      <a:lvl1pPr algn="l" defTabSz="685783" rtl="0" eaLnBrk="1" latinLnBrk="0" hangingPunct="1">
        <a:lnSpc>
          <a:spcPct val="90000"/>
        </a:lnSpc>
        <a:spcBef>
          <a:spcPct val="0"/>
        </a:spcBef>
        <a:buNone/>
        <a:defRPr sz="2175" b="0" i="0" kern="1200">
          <a:solidFill>
            <a:schemeClr val="tx1"/>
          </a:solidFill>
          <a:latin typeface="Calibri" panose="020F0502020204030204" pitchFamily="34" charset="0"/>
          <a:ea typeface="+mj-ea"/>
          <a:cs typeface="+mj-cs"/>
        </a:defRPr>
      </a:lvl1pPr>
    </p:titleStyle>
    <p:bodyStyle>
      <a:lvl1pPr marL="0" indent="0" algn="l" defTabSz="685783" rtl="0" eaLnBrk="1" latinLnBrk="0" hangingPunct="1">
        <a:lnSpc>
          <a:spcPct val="90000"/>
        </a:lnSpc>
        <a:spcBef>
          <a:spcPts val="750"/>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Arial" panose="020B0604020202020204" pitchFamily="34" charset="0"/>
        </a:defRPr>
      </a:lvl1pPr>
      <a:lvl2pPr marL="342892" indent="0" algn="l" defTabSz="685783"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Arial" panose="020B0604020202020204" pitchFamily="34" charset="0"/>
        </a:defRPr>
      </a:lvl2pPr>
      <a:lvl3pPr marL="685783" indent="0" algn="l" defTabSz="685783"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Arial" panose="020B0604020202020204" pitchFamily="34" charset="0"/>
        </a:defRPr>
      </a:lvl3pPr>
      <a:lvl4pPr marL="1028675" indent="0" algn="l" defTabSz="685783"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Arial" panose="020B0604020202020204" pitchFamily="34" charset="0"/>
        </a:defRPr>
      </a:lvl4pPr>
      <a:lvl5pPr marL="1371566" indent="0" algn="l" defTabSz="685783"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Arial" panose="020B0604020202020204" pitchFamily="34" charset="0"/>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1625" userDrawn="1">
          <p15:clr>
            <a:srgbClr val="F26B43"/>
          </p15:clr>
        </p15:guide>
        <p15:guide id="3" pos="270" userDrawn="1">
          <p15:clr>
            <a:srgbClr val="F26B43"/>
          </p15:clr>
        </p15:guide>
        <p15:guide id="4" pos="5472" userDrawn="1">
          <p15:clr>
            <a:srgbClr val="F26B43"/>
          </p15:clr>
        </p15:guide>
        <p15:guide id="5" orient="horz" pos="3032" userDrawn="1">
          <p15:clr>
            <a:srgbClr val="F26B43"/>
          </p15:clr>
        </p15:guide>
        <p15:guide id="6" orient="horz" pos="2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3.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286E6B80-90E0-BF48-99FF-3AB31E886B29}"/>
              </a:ext>
            </a:extLst>
          </p:cNvPr>
          <p:cNvSpPr>
            <a:spLocks noGrp="1"/>
          </p:cNvSpPr>
          <p:nvPr>
            <p:ph type="ctrTitle"/>
          </p:nvPr>
        </p:nvSpPr>
        <p:spPr>
          <a:xfrm>
            <a:off x="457201" y="2322456"/>
            <a:ext cx="6989780" cy="1791868"/>
          </a:xfrm>
        </p:spPr>
        <p:txBody>
          <a:bodyPr vert="horz" lIns="0" tIns="0" rIns="0" bIns="0" rtlCol="0" anchor="t" anchorCtr="0">
            <a:noAutofit/>
          </a:bodyPr>
          <a:lstStyle/>
          <a:p>
            <a:r>
              <a:rPr lang="en-US" b="1" dirty="0">
                <a:solidFill>
                  <a:schemeClr val="bg1"/>
                </a:solidFill>
              </a:rPr>
              <a:t>Designing Your </a:t>
            </a:r>
            <a:br>
              <a:rPr lang="en-US" b="1" dirty="0">
                <a:solidFill>
                  <a:schemeClr val="bg1"/>
                </a:solidFill>
              </a:rPr>
            </a:br>
            <a:r>
              <a:rPr lang="en-US" b="1" dirty="0">
                <a:solidFill>
                  <a:schemeClr val="bg1"/>
                </a:solidFill>
              </a:rPr>
              <a:t>Retirement Income Blueprint</a:t>
            </a:r>
            <a:br>
              <a:rPr lang="en-US" dirty="0">
                <a:solidFill>
                  <a:schemeClr val="bg1"/>
                </a:solidFill>
              </a:rPr>
            </a:br>
            <a:br>
              <a:rPr lang="en-US" dirty="0">
                <a:solidFill>
                  <a:schemeClr val="bg1"/>
                </a:solidFill>
              </a:rPr>
            </a:br>
            <a:br>
              <a:rPr lang="en-US" sz="1650" dirty="0">
                <a:solidFill>
                  <a:schemeClr val="bg1"/>
                </a:solidFill>
              </a:rPr>
            </a:br>
            <a:endParaRPr lang="en-US" dirty="0">
              <a:solidFill>
                <a:schemeClr val="bg1"/>
              </a:solidFill>
            </a:endParaRPr>
          </a:p>
        </p:txBody>
      </p:sp>
      <p:sp>
        <p:nvSpPr>
          <p:cNvPr id="13" name="Content Placeholder 12">
            <a:extLst>
              <a:ext uri="{FF2B5EF4-FFF2-40B4-BE49-F238E27FC236}">
                <a16:creationId xmlns:a16="http://schemas.microsoft.com/office/drawing/2014/main" id="{472776F1-D00B-B648-A2D9-D87296BE63B1}"/>
              </a:ext>
            </a:extLst>
          </p:cNvPr>
          <p:cNvSpPr>
            <a:spLocks noGrp="1"/>
          </p:cNvSpPr>
          <p:nvPr>
            <p:ph idx="1"/>
          </p:nvPr>
        </p:nvSpPr>
        <p:spPr>
          <a:xfrm>
            <a:off x="465564" y="1784361"/>
            <a:ext cx="3845741" cy="165884"/>
          </a:xfrm>
        </p:spPr>
        <p:txBody>
          <a:bodyPr vert="horz" lIns="0" tIns="0" rIns="0" bIns="0" rtlCol="0">
            <a:normAutofit/>
          </a:bodyPr>
          <a:lstStyle/>
          <a:p>
            <a:r>
              <a:rPr lang="en-US" dirty="0"/>
              <a:t>SECURITY BENEFIT</a:t>
            </a: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0061" y="1173004"/>
            <a:ext cx="2811779" cy="342900"/>
          </a:xfrm>
        </p:spPr>
        <p:txBody>
          <a:bodyPr vert="horz" lIns="0" tIns="0" rIns="0" bIns="0" rtlCol="0" anchor="t" anchorCtr="0">
            <a:noAutofit/>
          </a:bodyPr>
          <a:lstStyle/>
          <a:p>
            <a:r>
              <a:rPr lang="en-US" dirty="0">
                <a:solidFill>
                  <a:schemeClr val="tx1"/>
                </a:solidFill>
              </a:rPr>
              <a:t>What is an IRA?</a:t>
            </a:r>
          </a:p>
        </p:txBody>
      </p:sp>
      <p:sp>
        <p:nvSpPr>
          <p:cNvPr id="5" name="Slide Number Placeholder 5">
            <a:extLst>
              <a:ext uri="{FF2B5EF4-FFF2-40B4-BE49-F238E27FC236}">
                <a16:creationId xmlns:a16="http://schemas.microsoft.com/office/drawing/2014/main" id="{15796A92-7D51-0940-97DB-D19DDCD36CFA}"/>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2</a:t>
            </a:fld>
            <a:endParaRPr lang="en-US" sz="600" dirty="0">
              <a:solidFill>
                <a:schemeClr val="bg1"/>
              </a:solidFill>
            </a:endParaRPr>
          </a:p>
        </p:txBody>
      </p:sp>
      <p:sp>
        <p:nvSpPr>
          <p:cNvPr id="3" name="Content Placeholder 2"/>
          <p:cNvSpPr>
            <a:spLocks noGrp="1"/>
          </p:cNvSpPr>
          <p:nvPr>
            <p:ph idx="13"/>
          </p:nvPr>
        </p:nvSpPr>
        <p:spPr>
          <a:xfrm>
            <a:off x="480060" y="1927384"/>
            <a:ext cx="2978437" cy="2216923"/>
          </a:xfrm>
        </p:spPr>
        <p:txBody>
          <a:bodyPr vert="horz" lIns="0" tIns="0" rIns="0" bIns="0" rtlCol="0">
            <a:normAutofit/>
          </a:bodyPr>
          <a:lstStyle/>
          <a:p>
            <a:pPr>
              <a:lnSpc>
                <a:spcPct val="100000"/>
              </a:lnSpc>
              <a:spcAft>
                <a:spcPts val="1350"/>
              </a:spcAft>
            </a:pPr>
            <a:r>
              <a:rPr lang="en-US" sz="1200" dirty="0">
                <a:solidFill>
                  <a:srgbClr val="5D5D5D"/>
                </a:solidFill>
                <a:latin typeface="Calibri" panose="020F0502020204030204" pitchFamily="34" charset="0"/>
                <a:cs typeface="Calibri" panose="020F0502020204030204" pitchFamily="34" charset="0"/>
              </a:rPr>
              <a:t>An individual retirement account (IRA) is a custodial account set up in the U.S. for the exclusive benefit of you and your beneficiaries.</a:t>
            </a:r>
          </a:p>
          <a:p>
            <a:pPr marL="171450" indent="-171450">
              <a:lnSpc>
                <a:spcPct val="100000"/>
              </a:lnSpc>
              <a:spcBef>
                <a:spcPct val="20000"/>
              </a:spcBef>
              <a:spcAft>
                <a:spcPts val="1350"/>
              </a:spcAft>
              <a:buClr>
                <a:schemeClr val="tx1"/>
              </a:buClr>
              <a:buSzPct val="100000"/>
              <a:buFont typeface="Arial" panose="020B0604020202020204" pitchFamily="34" charset="0"/>
              <a:buChar char="•"/>
              <a:defRPr/>
            </a:pPr>
            <a:r>
              <a:rPr lang="en-US" sz="1200" b="1" dirty="0">
                <a:solidFill>
                  <a:srgbClr val="5D5D5D"/>
                </a:solidFill>
                <a:latin typeface="Calibri" panose="020F0502020204030204" pitchFamily="34" charset="0"/>
                <a:cs typeface="Calibri" panose="020F0502020204030204" pitchFamily="34" charset="0"/>
              </a:rPr>
              <a:t>35% </a:t>
            </a:r>
            <a:r>
              <a:rPr lang="en-US" sz="1200" dirty="0">
                <a:solidFill>
                  <a:srgbClr val="5D5D5D"/>
                </a:solidFill>
                <a:latin typeface="Calibri" panose="020F0502020204030204" pitchFamily="34" charset="0"/>
                <a:cs typeface="Calibri" panose="020F0502020204030204" pitchFamily="34" charset="0"/>
              </a:rPr>
              <a:t>of all retirement assets are IRAs</a:t>
            </a:r>
            <a:r>
              <a:rPr lang="en-US" sz="1200" baseline="30000" dirty="0">
                <a:solidFill>
                  <a:srgbClr val="5D5D5D"/>
                </a:solidFill>
                <a:latin typeface="Calibri" panose="020F0502020204030204" pitchFamily="34" charset="0"/>
                <a:cs typeface="Calibri" panose="020F0502020204030204" pitchFamily="34" charset="0"/>
              </a:rPr>
              <a:t>1</a:t>
            </a:r>
          </a:p>
          <a:p>
            <a:pPr marL="171450" indent="-171450">
              <a:lnSpc>
                <a:spcPct val="100000"/>
              </a:lnSpc>
              <a:spcBef>
                <a:spcPct val="20000"/>
              </a:spcBef>
              <a:spcAft>
                <a:spcPts val="1350"/>
              </a:spcAft>
              <a:buClr>
                <a:schemeClr val="tx1"/>
              </a:buClr>
              <a:buSzPct val="100000"/>
              <a:buFont typeface="Arial" panose="020B0604020202020204" pitchFamily="34" charset="0"/>
              <a:buChar char="•"/>
              <a:defRPr/>
            </a:pPr>
            <a:r>
              <a:rPr lang="en-US" sz="1200" b="1" dirty="0">
                <a:solidFill>
                  <a:srgbClr val="5D5D5D"/>
                </a:solidFill>
                <a:latin typeface="Calibri" panose="020F0502020204030204" pitchFamily="34" charset="0"/>
                <a:cs typeface="Calibri" panose="020F0502020204030204" pitchFamily="34" charset="0"/>
              </a:rPr>
              <a:t>40% </a:t>
            </a:r>
            <a:r>
              <a:rPr lang="en-US" sz="1200" dirty="0">
                <a:solidFill>
                  <a:srgbClr val="5D5D5D"/>
                </a:solidFill>
                <a:latin typeface="Calibri" panose="020F0502020204030204" pitchFamily="34" charset="0"/>
                <a:cs typeface="Calibri" panose="020F0502020204030204" pitchFamily="34" charset="0"/>
              </a:rPr>
              <a:t>of U.S. households own at least one type of IRA</a:t>
            </a:r>
            <a:r>
              <a:rPr lang="en-US" sz="1200" baseline="30000" dirty="0">
                <a:solidFill>
                  <a:srgbClr val="5D5D5D"/>
                </a:solidFill>
                <a:latin typeface="Calibri" panose="020F0502020204030204" pitchFamily="34" charset="0"/>
                <a:cs typeface="Calibri" panose="020F0502020204030204" pitchFamily="34" charset="0"/>
              </a:rPr>
              <a:t>2</a:t>
            </a:r>
          </a:p>
        </p:txBody>
      </p:sp>
      <p:sp>
        <p:nvSpPr>
          <p:cNvPr id="6" name="TextBox 5">
            <a:extLst>
              <a:ext uri="{FF2B5EF4-FFF2-40B4-BE49-F238E27FC236}">
                <a16:creationId xmlns:a16="http://schemas.microsoft.com/office/drawing/2014/main" id="{EF2D9843-9F0F-2048-B20D-B3C22E4A1C07}"/>
              </a:ext>
            </a:extLst>
          </p:cNvPr>
          <p:cNvSpPr txBox="1"/>
          <p:nvPr/>
        </p:nvSpPr>
        <p:spPr>
          <a:xfrm>
            <a:off x="480060" y="4081037"/>
            <a:ext cx="2978437" cy="379055"/>
          </a:xfrm>
          <a:prstGeom prst="rect">
            <a:avLst/>
          </a:prstGeom>
          <a:noFill/>
        </p:spPr>
        <p:txBody>
          <a:bodyPr wrap="square" lIns="0" tIns="0" rIns="0" bIns="0" rtlCol="0">
            <a:noAutofit/>
          </a:bodyPr>
          <a:lstStyle/>
          <a:p>
            <a:pPr marL="5954">
              <a:tabLst>
                <a:tab pos="80963" algn="l"/>
              </a:tabLst>
            </a:pPr>
            <a:r>
              <a:rPr lang="en-US" sz="750" baseline="30000" dirty="0">
                <a:solidFill>
                  <a:srgbClr val="5D5D5D"/>
                </a:solidFill>
                <a:latin typeface="Calibri Light" panose="020F0302020204030204" pitchFamily="34" charset="0"/>
                <a:cs typeface="Calibri Light" panose="020F0302020204030204" pitchFamily="34" charset="0"/>
              </a:rPr>
              <a:t>1 </a:t>
            </a:r>
            <a:r>
              <a:rPr lang="en-US" sz="750" dirty="0">
                <a:solidFill>
                  <a:srgbClr val="5D5D5D"/>
                </a:solidFill>
                <a:latin typeface="Calibri Light" panose="020F0302020204030204" pitchFamily="34" charset="0"/>
                <a:cs typeface="Calibri Light" panose="020F0302020204030204" pitchFamily="34" charset="0"/>
              </a:rPr>
              <a:t>Investment Company Institute, The US Retirement Market, Q4 2023</a:t>
            </a:r>
          </a:p>
          <a:p>
            <a:pPr marL="5954">
              <a:tabLst>
                <a:tab pos="80963" algn="l"/>
              </a:tabLst>
            </a:pPr>
            <a:r>
              <a:rPr lang="en-US" sz="750" baseline="30000" dirty="0">
                <a:solidFill>
                  <a:srgbClr val="5D5D5D"/>
                </a:solidFill>
                <a:latin typeface="Calibri Light" panose="020F0302020204030204" pitchFamily="34" charset="0"/>
                <a:cs typeface="Calibri Light" panose="020F0302020204030204" pitchFamily="34" charset="0"/>
              </a:rPr>
              <a:t>2 </a:t>
            </a:r>
            <a:r>
              <a:rPr lang="en-US" sz="750" dirty="0">
                <a:solidFill>
                  <a:srgbClr val="5D5D5D"/>
                </a:solidFill>
                <a:latin typeface="Calibri Light" panose="020F0302020204030204" pitchFamily="34" charset="0"/>
                <a:cs typeface="Calibri Light" panose="020F0302020204030204" pitchFamily="34" charset="0"/>
              </a:rPr>
              <a:t>Investment Company Institute, The Role of IRAs in U.S. Households' Saving for Retirement, Feb. 2024</a:t>
            </a:r>
          </a:p>
        </p:txBody>
      </p:sp>
    </p:spTree>
    <p:extLst>
      <p:ext uri="{BB962C8B-B14F-4D97-AF65-F5344CB8AC3E}">
        <p14:creationId xmlns:p14="http://schemas.microsoft.com/office/powerpoint/2010/main" val="122845144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717277" y="1281627"/>
            <a:ext cx="3958759" cy="3086100"/>
            <a:chOff x="6319520" y="1699311"/>
            <a:chExt cx="4237819" cy="4002262"/>
          </a:xfrm>
        </p:grpSpPr>
        <p:sp>
          <p:nvSpPr>
            <p:cNvPr id="17" name="Rectangle 16">
              <a:extLst>
                <a:ext uri="{FF2B5EF4-FFF2-40B4-BE49-F238E27FC236}">
                  <a16:creationId xmlns:a16="http://schemas.microsoft.com/office/drawing/2014/main" id="{1940F4AB-285A-5340-87F9-DB9252122225}"/>
                </a:ext>
              </a:extLst>
            </p:cNvPr>
            <p:cNvSpPr/>
            <p:nvPr/>
          </p:nvSpPr>
          <p:spPr>
            <a:xfrm>
              <a:off x="6319521" y="1745348"/>
              <a:ext cx="4237818" cy="3956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2" name="Text Placeholder 1">
              <a:extLst>
                <a:ext uri="{FF2B5EF4-FFF2-40B4-BE49-F238E27FC236}">
                  <a16:creationId xmlns:a16="http://schemas.microsoft.com/office/drawing/2014/main" id="{6C67F947-D026-0048-A187-DC57FD72DB2F}"/>
                </a:ext>
              </a:extLst>
            </p:cNvPr>
            <p:cNvSpPr txBox="1">
              <a:spLocks/>
            </p:cNvSpPr>
            <p:nvPr/>
          </p:nvSpPr>
          <p:spPr>
            <a:xfrm>
              <a:off x="6319520" y="1699311"/>
              <a:ext cx="4237819" cy="62036"/>
            </a:xfrm>
            <a:prstGeom prst="rect">
              <a:avLst/>
            </a:prstGeom>
            <a:solidFill>
              <a:schemeClr val="accent6"/>
            </a:solidFill>
            <a:ln w="12700" cap="flat" cmpd="sng" algn="ctr">
              <a:noFill/>
              <a:prstDash val="solid"/>
              <a:miter lim="800000"/>
            </a:ln>
            <a:effectLst/>
          </p:spPr>
          <p:txBody>
            <a:bodyPr lIns="137160" tIns="548640" rIns="137160" bIns="137160">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defRPr/>
              </a:pPr>
              <a:endParaRPr sz="1050" dirty="0">
                <a:latin typeface="Calibri Light" panose="020F0302020204030204" pitchFamily="34" charset="0"/>
              </a:endParaRPr>
            </a:p>
          </p:txBody>
        </p:sp>
      </p:grpSp>
      <p:sp>
        <p:nvSpPr>
          <p:cNvPr id="2" name="Title 1">
            <a:extLst>
              <a:ext uri="{FF2B5EF4-FFF2-40B4-BE49-F238E27FC236}">
                <a16:creationId xmlns:a16="http://schemas.microsoft.com/office/drawing/2014/main" id="{EF6CE3FE-DC65-9F4B-87CA-1A02E60D8687}"/>
              </a:ext>
            </a:extLst>
          </p:cNvPr>
          <p:cNvSpPr>
            <a:spLocks noGrp="1"/>
          </p:cNvSpPr>
          <p:nvPr>
            <p:ph type="title"/>
          </p:nvPr>
        </p:nvSpPr>
        <p:spPr>
          <a:xfrm>
            <a:off x="480061" y="418624"/>
            <a:ext cx="8534450" cy="482571"/>
          </a:xfrm>
        </p:spPr>
        <p:txBody>
          <a:bodyPr vert="horz" lIns="0" tIns="0" rIns="0" bIns="0" rtlCol="0" anchor="t" anchorCtr="0">
            <a:normAutofit/>
          </a:bodyPr>
          <a:lstStyle/>
          <a:p>
            <a:r>
              <a:rPr lang="en-US" dirty="0">
                <a:solidFill>
                  <a:schemeClr val="tx1"/>
                </a:solidFill>
              </a:rPr>
              <a:t>IRA Plan Types</a:t>
            </a:r>
          </a:p>
        </p:txBody>
      </p:sp>
      <p:sp>
        <p:nvSpPr>
          <p:cNvPr id="24" name="TextBox 23">
            <a:extLst>
              <a:ext uri="{FF2B5EF4-FFF2-40B4-BE49-F238E27FC236}">
                <a16:creationId xmlns:a16="http://schemas.microsoft.com/office/drawing/2014/main" id="{2455A115-1129-1D4C-B49A-9BF900AFBA0E}"/>
              </a:ext>
            </a:extLst>
          </p:cNvPr>
          <p:cNvSpPr txBox="1"/>
          <p:nvPr/>
        </p:nvSpPr>
        <p:spPr>
          <a:xfrm>
            <a:off x="1965895" y="1659428"/>
            <a:ext cx="311990" cy="784830"/>
          </a:xfrm>
          <a:prstGeom prst="rect">
            <a:avLst/>
          </a:prstGeom>
          <a:noFill/>
        </p:spPr>
        <p:txBody>
          <a:bodyPr wrap="square" rtlCol="0">
            <a:spAutoFit/>
          </a:bodyPr>
          <a:lstStyle/>
          <a:p>
            <a:pPr algn="ctr"/>
            <a:endParaRPr lang="en-US" sz="4500" b="1" dirty="0">
              <a:solidFill>
                <a:schemeClr val="accent6"/>
              </a:solidFill>
              <a:latin typeface="Calibri" panose="020F0502020204030204" pitchFamily="34" charset="0"/>
            </a:endParaRPr>
          </a:p>
        </p:txBody>
      </p:sp>
      <p:grpSp>
        <p:nvGrpSpPr>
          <p:cNvPr id="4" name="Group 3"/>
          <p:cNvGrpSpPr/>
          <p:nvPr/>
        </p:nvGrpSpPr>
        <p:grpSpPr>
          <a:xfrm>
            <a:off x="467964" y="1281627"/>
            <a:ext cx="3958758" cy="3086100"/>
            <a:chOff x="623952" y="1699311"/>
            <a:chExt cx="4572000" cy="4160836"/>
          </a:xfrm>
        </p:grpSpPr>
        <p:sp>
          <p:nvSpPr>
            <p:cNvPr id="26" name="Rectangle 25">
              <a:extLst>
                <a:ext uri="{FF2B5EF4-FFF2-40B4-BE49-F238E27FC236}">
                  <a16:creationId xmlns:a16="http://schemas.microsoft.com/office/drawing/2014/main" id="{1940F4AB-285A-5340-87F9-DB9252122225}"/>
                </a:ext>
              </a:extLst>
            </p:cNvPr>
            <p:cNvSpPr/>
            <p:nvPr/>
          </p:nvSpPr>
          <p:spPr>
            <a:xfrm>
              <a:off x="623952" y="1745347"/>
              <a:ext cx="4572000"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5" name="Text Placeholder 1">
              <a:extLst>
                <a:ext uri="{FF2B5EF4-FFF2-40B4-BE49-F238E27FC236}">
                  <a16:creationId xmlns:a16="http://schemas.microsoft.com/office/drawing/2014/main" id="{6C67F947-D026-0048-A187-DC57FD72DB2F}"/>
                </a:ext>
              </a:extLst>
            </p:cNvPr>
            <p:cNvSpPr txBox="1">
              <a:spLocks/>
            </p:cNvSpPr>
            <p:nvPr/>
          </p:nvSpPr>
          <p:spPr>
            <a:xfrm>
              <a:off x="623952" y="1699311"/>
              <a:ext cx="4572000" cy="64494"/>
            </a:xfrm>
            <a:prstGeom prst="rect">
              <a:avLst/>
            </a:prstGeom>
            <a:solidFill>
              <a:schemeClr val="accent6"/>
            </a:solidFill>
            <a:ln w="12700" cap="flat" cmpd="sng" algn="ctr">
              <a:noFill/>
              <a:prstDash val="solid"/>
              <a:miter lim="800000"/>
            </a:ln>
            <a:effectLst/>
          </p:spPr>
          <p:txBody>
            <a:bodyPr lIns="137160" tIns="548640" rIns="137160" bIns="137160">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defRPr/>
              </a:pPr>
              <a:endParaRPr sz="1050" dirty="0">
                <a:latin typeface="Calibri Light" panose="020F0302020204030204" pitchFamily="34" charset="0"/>
              </a:endParaRPr>
            </a:p>
          </p:txBody>
        </p:sp>
      </p:grpSp>
      <p:sp>
        <p:nvSpPr>
          <p:cNvPr id="25" name="Rectangle 24">
            <a:extLst>
              <a:ext uri="{FF2B5EF4-FFF2-40B4-BE49-F238E27FC236}">
                <a16:creationId xmlns:a16="http://schemas.microsoft.com/office/drawing/2014/main" id="{2DBCBA42-D800-904F-8093-D9F559EB86DC}"/>
              </a:ext>
            </a:extLst>
          </p:cNvPr>
          <p:cNvSpPr/>
          <p:nvPr/>
        </p:nvSpPr>
        <p:spPr>
          <a:xfrm>
            <a:off x="467963" y="2921071"/>
            <a:ext cx="4104037" cy="323165"/>
          </a:xfrm>
          <a:prstGeom prst="rect">
            <a:avLst/>
          </a:prstGeom>
        </p:spPr>
        <p:txBody>
          <a:bodyPr vert="horz" wrap="square" lIns="0" tIns="0" rIns="0" bIns="0" anchor="t" anchorCtr="0">
            <a:spAutoFit/>
          </a:bodyPr>
          <a:lstStyle/>
          <a:p>
            <a:pPr algn="ctr">
              <a:defRPr/>
            </a:pPr>
            <a:r>
              <a:rPr lang="en-US" sz="2100" b="1" dirty="0">
                <a:solidFill>
                  <a:srgbClr val="5D5D5D"/>
                </a:solidFill>
                <a:latin typeface="Calibri" panose="020F0502020204030204" pitchFamily="34" charset="0"/>
              </a:rPr>
              <a:t>Personal IRAs</a:t>
            </a:r>
          </a:p>
        </p:txBody>
      </p:sp>
      <p:sp>
        <p:nvSpPr>
          <p:cNvPr id="39" name="Rectangle 38">
            <a:extLst>
              <a:ext uri="{FF2B5EF4-FFF2-40B4-BE49-F238E27FC236}">
                <a16:creationId xmlns:a16="http://schemas.microsoft.com/office/drawing/2014/main" id="{9FC7C545-7386-1F49-9D49-006BEA4515F2}"/>
              </a:ext>
            </a:extLst>
          </p:cNvPr>
          <p:cNvSpPr/>
          <p:nvPr/>
        </p:nvSpPr>
        <p:spPr>
          <a:xfrm>
            <a:off x="467962" y="3316220"/>
            <a:ext cx="4111658" cy="637235"/>
          </a:xfrm>
          <a:prstGeom prst="rect">
            <a:avLst/>
          </a:prstGeom>
        </p:spPr>
        <p:txBody>
          <a:bodyPr wrap="square" lIns="0" tIns="0" rIns="0" bIns="0" anchor="t" anchorCtr="0">
            <a:noAutofit/>
          </a:bodyPr>
          <a:lstStyle/>
          <a:p>
            <a:pPr algn="ctr">
              <a:lnSpc>
                <a:spcPct val="150000"/>
              </a:lnSpc>
              <a:defRPr/>
            </a:pPr>
            <a:r>
              <a:rPr lang="en-US" sz="1350" dirty="0">
                <a:solidFill>
                  <a:srgbClr val="5D5D5D"/>
                </a:solidFill>
                <a:latin typeface="Calibri" panose="020F0502020204030204" pitchFamily="34" charset="0"/>
                <a:cs typeface="Calibri" panose="020F0502020204030204" pitchFamily="34" charset="0"/>
              </a:rPr>
              <a:t>Traditional IRA</a:t>
            </a:r>
          </a:p>
          <a:p>
            <a:pPr algn="ctr">
              <a:lnSpc>
                <a:spcPct val="150000"/>
              </a:lnSpc>
              <a:defRPr/>
            </a:pPr>
            <a:r>
              <a:rPr lang="en-US" sz="1350" dirty="0">
                <a:solidFill>
                  <a:srgbClr val="5D5D5D"/>
                </a:solidFill>
                <a:latin typeface="Calibri" panose="020F0502020204030204" pitchFamily="34" charset="0"/>
                <a:cs typeface="Calibri" panose="020F0502020204030204" pitchFamily="34" charset="0"/>
              </a:rPr>
              <a:t>Roth IRA</a:t>
            </a:r>
          </a:p>
        </p:txBody>
      </p:sp>
      <p:grpSp>
        <p:nvGrpSpPr>
          <p:cNvPr id="5" name="Group 4"/>
          <p:cNvGrpSpPr/>
          <p:nvPr/>
        </p:nvGrpSpPr>
        <p:grpSpPr>
          <a:xfrm>
            <a:off x="1941553" y="1685564"/>
            <a:ext cx="1125140" cy="1125140"/>
            <a:chOff x="2073481" y="2173020"/>
            <a:chExt cx="1500187" cy="1500187"/>
          </a:xfrm>
        </p:grpSpPr>
        <p:sp>
          <p:nvSpPr>
            <p:cNvPr id="18" name="Oval 17">
              <a:extLst>
                <a:ext uri="{FF2B5EF4-FFF2-40B4-BE49-F238E27FC236}">
                  <a16:creationId xmlns:a16="http://schemas.microsoft.com/office/drawing/2014/main" id="{BCC26533-F744-8C4A-BE5B-F80ABE2B45BC}"/>
                </a:ext>
              </a:extLst>
            </p:cNvPr>
            <p:cNvSpPr/>
            <p:nvPr/>
          </p:nvSpPr>
          <p:spPr>
            <a:xfrm>
              <a:off x="2073481" y="2173020"/>
              <a:ext cx="1500187" cy="1500187"/>
            </a:xfrm>
            <a:prstGeom prst="ellipse">
              <a:avLst/>
            </a:prstGeom>
            <a:solidFill>
              <a:schemeClr val="bg1"/>
            </a:solidFill>
            <a:ln w="508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9" name="TextBox 18">
              <a:extLst>
                <a:ext uri="{FF2B5EF4-FFF2-40B4-BE49-F238E27FC236}">
                  <a16:creationId xmlns:a16="http://schemas.microsoft.com/office/drawing/2014/main" id="{D415A674-BFE8-FA47-9DB2-6E049A8574D6}"/>
                </a:ext>
              </a:extLst>
            </p:cNvPr>
            <p:cNvSpPr txBox="1"/>
            <p:nvPr/>
          </p:nvSpPr>
          <p:spPr>
            <a:xfrm>
              <a:off x="2512981" y="2450129"/>
              <a:ext cx="619919" cy="1046440"/>
            </a:xfrm>
            <a:prstGeom prst="rect">
              <a:avLst/>
            </a:prstGeom>
            <a:noFill/>
          </p:spPr>
          <p:txBody>
            <a:bodyPr wrap="square" rtlCol="0">
              <a:spAutoFit/>
            </a:bodyPr>
            <a:lstStyle/>
            <a:p>
              <a:pPr algn="ctr"/>
              <a:r>
                <a:rPr lang="en-US" sz="4500" b="1" dirty="0">
                  <a:solidFill>
                    <a:schemeClr val="accent6"/>
                  </a:solidFill>
                  <a:latin typeface="Calibri" panose="020F0502020204030204" pitchFamily="34" charset="0"/>
                </a:rPr>
                <a:t>1</a:t>
              </a:r>
            </a:p>
          </p:txBody>
        </p:sp>
      </p:grpSp>
      <p:sp>
        <p:nvSpPr>
          <p:cNvPr id="37" name="Rectangle 36">
            <a:extLst>
              <a:ext uri="{FF2B5EF4-FFF2-40B4-BE49-F238E27FC236}">
                <a16:creationId xmlns:a16="http://schemas.microsoft.com/office/drawing/2014/main" id="{5BECAA9E-0193-414A-9207-65C43EAA51D7}"/>
              </a:ext>
            </a:extLst>
          </p:cNvPr>
          <p:cNvSpPr/>
          <p:nvPr/>
        </p:nvSpPr>
        <p:spPr>
          <a:xfrm>
            <a:off x="4717277" y="3316220"/>
            <a:ext cx="4114801" cy="637235"/>
          </a:xfrm>
          <a:prstGeom prst="rect">
            <a:avLst/>
          </a:prstGeom>
        </p:spPr>
        <p:txBody>
          <a:bodyPr wrap="square" lIns="0" tIns="0" rIns="0" bIns="0" anchor="t" anchorCtr="0">
            <a:noAutofit/>
          </a:bodyPr>
          <a:lstStyle/>
          <a:p>
            <a:pPr algn="ctr">
              <a:lnSpc>
                <a:spcPct val="150000"/>
              </a:lnSpc>
            </a:pPr>
            <a:r>
              <a:rPr lang="en-US" sz="1350" dirty="0">
                <a:solidFill>
                  <a:srgbClr val="5D5D5D"/>
                </a:solidFill>
                <a:latin typeface="Calibri" panose="020F0502020204030204" pitchFamily="34" charset="0"/>
                <a:cs typeface="Calibri" panose="020F0502020204030204" pitchFamily="34" charset="0"/>
              </a:rPr>
              <a:t>Simplified Employee Pension Plan (SEP)</a:t>
            </a:r>
          </a:p>
          <a:p>
            <a:pPr algn="ctr">
              <a:lnSpc>
                <a:spcPct val="150000"/>
              </a:lnSpc>
            </a:pPr>
            <a:r>
              <a:rPr lang="en-US" sz="1350" dirty="0">
                <a:solidFill>
                  <a:srgbClr val="5D5D5D"/>
                </a:solidFill>
                <a:latin typeface="Calibri" panose="020F0502020204030204" pitchFamily="34" charset="0"/>
                <a:cs typeface="Calibri" panose="020F0502020204030204" pitchFamily="34" charset="0"/>
              </a:rPr>
              <a:t>Savings Incentive Match Plan for Employees (SIMPLE)</a:t>
            </a:r>
          </a:p>
        </p:txBody>
      </p:sp>
      <p:sp>
        <p:nvSpPr>
          <p:cNvPr id="43" name="Rectangle 42">
            <a:extLst>
              <a:ext uri="{FF2B5EF4-FFF2-40B4-BE49-F238E27FC236}">
                <a16:creationId xmlns:a16="http://schemas.microsoft.com/office/drawing/2014/main" id="{91924B0A-E35C-2942-A128-F918F14B9926}"/>
              </a:ext>
            </a:extLst>
          </p:cNvPr>
          <p:cNvSpPr/>
          <p:nvPr/>
        </p:nvSpPr>
        <p:spPr>
          <a:xfrm>
            <a:off x="4717277" y="2921071"/>
            <a:ext cx="4114802" cy="323165"/>
          </a:xfrm>
          <a:prstGeom prst="rect">
            <a:avLst/>
          </a:prstGeom>
        </p:spPr>
        <p:txBody>
          <a:bodyPr vert="horz" wrap="square" lIns="0" tIns="0" rIns="0" bIns="0" anchor="t" anchorCtr="0">
            <a:spAutoFit/>
          </a:bodyPr>
          <a:lstStyle/>
          <a:p>
            <a:pPr algn="ctr">
              <a:defRPr/>
            </a:pPr>
            <a:r>
              <a:rPr lang="en-US" sz="2100" b="1" dirty="0">
                <a:solidFill>
                  <a:srgbClr val="5D5D5D"/>
                </a:solidFill>
                <a:latin typeface="Calibri" panose="020F0502020204030204" pitchFamily="34" charset="0"/>
              </a:rPr>
              <a:t>IRA Based Plans</a:t>
            </a:r>
          </a:p>
        </p:txBody>
      </p:sp>
      <p:grpSp>
        <p:nvGrpSpPr>
          <p:cNvPr id="6" name="Group 5"/>
          <p:cNvGrpSpPr/>
          <p:nvPr/>
        </p:nvGrpSpPr>
        <p:grpSpPr>
          <a:xfrm>
            <a:off x="6212107" y="1659429"/>
            <a:ext cx="1125140" cy="1125140"/>
            <a:chOff x="7666576" y="2173020"/>
            <a:chExt cx="1500187" cy="1500187"/>
          </a:xfrm>
        </p:grpSpPr>
        <p:sp>
          <p:nvSpPr>
            <p:cNvPr id="27" name="Oval 26">
              <a:extLst>
                <a:ext uri="{FF2B5EF4-FFF2-40B4-BE49-F238E27FC236}">
                  <a16:creationId xmlns:a16="http://schemas.microsoft.com/office/drawing/2014/main" id="{FE33EE7C-ECAB-B04B-81FB-1DE77DB3BD21}"/>
                </a:ext>
              </a:extLst>
            </p:cNvPr>
            <p:cNvSpPr/>
            <p:nvPr/>
          </p:nvSpPr>
          <p:spPr>
            <a:xfrm>
              <a:off x="7666576" y="2173020"/>
              <a:ext cx="1500187" cy="1500187"/>
            </a:xfrm>
            <a:prstGeom prst="ellipse">
              <a:avLst/>
            </a:prstGeom>
            <a:solidFill>
              <a:schemeClr val="bg1"/>
            </a:solidFill>
            <a:ln w="508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8" name="TextBox 27">
              <a:extLst>
                <a:ext uri="{FF2B5EF4-FFF2-40B4-BE49-F238E27FC236}">
                  <a16:creationId xmlns:a16="http://schemas.microsoft.com/office/drawing/2014/main" id="{27D1A10B-EE19-E04E-BAAB-161D27B62E22}"/>
                </a:ext>
              </a:extLst>
            </p:cNvPr>
            <p:cNvSpPr txBox="1"/>
            <p:nvPr/>
          </p:nvSpPr>
          <p:spPr>
            <a:xfrm>
              <a:off x="8106076" y="2450129"/>
              <a:ext cx="619919" cy="1046440"/>
            </a:xfrm>
            <a:prstGeom prst="rect">
              <a:avLst/>
            </a:prstGeom>
            <a:noFill/>
          </p:spPr>
          <p:txBody>
            <a:bodyPr wrap="square" rtlCol="0">
              <a:spAutoFit/>
            </a:bodyPr>
            <a:lstStyle/>
            <a:p>
              <a:pPr algn="ctr"/>
              <a:r>
                <a:rPr lang="en-US" sz="4500" b="1" dirty="0">
                  <a:solidFill>
                    <a:schemeClr val="accent6"/>
                  </a:solidFill>
                  <a:latin typeface="Calibri" panose="020F0502020204030204" pitchFamily="34" charset="0"/>
                </a:rPr>
                <a:t>2</a:t>
              </a:r>
            </a:p>
          </p:txBody>
        </p:sp>
      </p:grpSp>
      <p:sp>
        <p:nvSpPr>
          <p:cNvPr id="7" name="Slide Number Placeholder 5">
            <a:extLst>
              <a:ext uri="{FF2B5EF4-FFF2-40B4-BE49-F238E27FC236}">
                <a16:creationId xmlns:a16="http://schemas.microsoft.com/office/drawing/2014/main" id="{24BE08F0-7B04-5566-DFE8-9E33E58CDED8}"/>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3</a:t>
            </a:fld>
            <a:endParaRPr lang="en-US" sz="600" dirty="0"/>
          </a:p>
        </p:txBody>
      </p:sp>
    </p:spTree>
    <p:extLst>
      <p:ext uri="{BB962C8B-B14F-4D97-AF65-F5344CB8AC3E}">
        <p14:creationId xmlns:p14="http://schemas.microsoft.com/office/powerpoint/2010/main" val="2812461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fade">
                                      <p:cBhvr>
                                        <p:cTn id="15" dur="500"/>
                                        <p:tgtEl>
                                          <p:spTgt spid="4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9" grpId="0"/>
      <p:bldP spid="37"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8F22A5D-5C37-7349-B2E6-40815B080C40}"/>
              </a:ext>
            </a:extLst>
          </p:cNvPr>
          <p:cNvSpPr>
            <a:spLocks noGrp="1"/>
          </p:cNvSpPr>
          <p:nvPr>
            <p:ph type="pic" sz="quarter" idx="11"/>
          </p:nvPr>
        </p:nvSpPr>
        <p:spPr/>
        <p:txBody>
          <a:bodyPr/>
          <a:lstStyle/>
          <a:p>
            <a:endParaRPr lang="en-US" dirty="0"/>
          </a:p>
        </p:txBody>
      </p:sp>
      <p:sp>
        <p:nvSpPr>
          <p:cNvPr id="3" name="Title 2">
            <a:extLst>
              <a:ext uri="{FF2B5EF4-FFF2-40B4-BE49-F238E27FC236}">
                <a16:creationId xmlns:a16="http://schemas.microsoft.com/office/drawing/2014/main" id="{5FEA9C12-7B8C-2C44-9F54-956E831AFF6E}"/>
              </a:ext>
            </a:extLst>
          </p:cNvPr>
          <p:cNvSpPr>
            <a:spLocks noGrp="1"/>
          </p:cNvSpPr>
          <p:nvPr>
            <p:ph type="title"/>
          </p:nvPr>
        </p:nvSpPr>
        <p:spPr/>
        <p:txBody>
          <a:bodyPr/>
          <a:lstStyle/>
          <a:p>
            <a:r>
              <a:rPr lang="en-US" dirty="0"/>
              <a:t>Introduction</a:t>
            </a:r>
          </a:p>
        </p:txBody>
      </p:sp>
      <p:sp>
        <p:nvSpPr>
          <p:cNvPr id="4" name="Text Placeholder 3">
            <a:extLst>
              <a:ext uri="{FF2B5EF4-FFF2-40B4-BE49-F238E27FC236}">
                <a16:creationId xmlns:a16="http://schemas.microsoft.com/office/drawing/2014/main" id="{423FCF62-BB64-F845-B932-DC4AC0333886}"/>
              </a:ext>
            </a:extLst>
          </p:cNvPr>
          <p:cNvSpPr>
            <a:spLocks noGrp="1"/>
          </p:cNvSpPr>
          <p:nvPr>
            <p:ph type="body" sz="quarter" idx="12"/>
          </p:nvPr>
        </p:nvSpPr>
        <p:spPr/>
        <p:txBody>
          <a:bodyPr/>
          <a:lstStyle/>
          <a:p>
            <a:r>
              <a:rPr lang="en-US" dirty="0"/>
              <a:t>Name</a:t>
            </a:r>
          </a:p>
          <a:p>
            <a:r>
              <a:rPr lang="en-US" dirty="0"/>
              <a:t>Firm</a:t>
            </a:r>
          </a:p>
        </p:txBody>
      </p:sp>
      <p:sp>
        <p:nvSpPr>
          <p:cNvPr id="5" name="Text Placeholder 4">
            <a:extLst>
              <a:ext uri="{FF2B5EF4-FFF2-40B4-BE49-F238E27FC236}">
                <a16:creationId xmlns:a16="http://schemas.microsoft.com/office/drawing/2014/main" id="{7DA05FD8-9652-4740-A665-CC64AA8AA14A}"/>
              </a:ext>
            </a:extLst>
          </p:cNvPr>
          <p:cNvSpPr>
            <a:spLocks noGrp="1"/>
          </p:cNvSpPr>
          <p:nvPr>
            <p:ph type="body" sz="quarter" idx="13"/>
          </p:nvPr>
        </p:nvSpPr>
        <p:spPr>
          <a:xfrm>
            <a:off x="5079207" y="2113360"/>
            <a:ext cx="3642122" cy="1707046"/>
          </a:xfrm>
        </p:spPr>
        <p:txBody>
          <a:bodyPr/>
          <a:lstStyle/>
          <a:p>
            <a:r>
              <a:rPr lang="en-US" dirty="0"/>
              <a:t>Bio</a:t>
            </a:r>
          </a:p>
        </p:txBody>
      </p:sp>
      <p:sp>
        <p:nvSpPr>
          <p:cNvPr id="8" name="Text Placeholder 3">
            <a:extLst>
              <a:ext uri="{FF2B5EF4-FFF2-40B4-BE49-F238E27FC236}">
                <a16:creationId xmlns:a16="http://schemas.microsoft.com/office/drawing/2014/main" id="{6C45AFDF-782B-4542-880A-FF518EE838C8}"/>
              </a:ext>
            </a:extLst>
          </p:cNvPr>
          <p:cNvSpPr txBox="1">
            <a:spLocks/>
          </p:cNvSpPr>
          <p:nvPr/>
        </p:nvSpPr>
        <p:spPr>
          <a:xfrm>
            <a:off x="1074548" y="2263418"/>
            <a:ext cx="1892393" cy="624716"/>
          </a:xfrm>
          <a:prstGeom prst="rect">
            <a:avLst/>
          </a:prstGeom>
        </p:spPr>
        <p:txBody>
          <a:bodyPr vert="horz" lIns="0" tIns="0" rIns="0" bIns="0" rtlCol="0">
            <a:noAutofit/>
          </a:bodyPr>
          <a:lstStyle>
            <a:lvl1pPr marL="0" indent="0" algn="l" defTabSz="914377" rtl="0" eaLnBrk="1" latinLnBrk="0" hangingPunct="1">
              <a:lnSpc>
                <a:spcPct val="100000"/>
              </a:lnSpc>
              <a:spcBef>
                <a:spcPts val="0"/>
              </a:spcBef>
              <a:buFont typeface="Arial" panose="020B0604020202020204" pitchFamily="34" charset="0"/>
              <a:buNone/>
              <a:defRPr sz="2400" b="0" i="0" kern="1200">
                <a:solidFill>
                  <a:schemeClr val="bg1"/>
                </a:solidFill>
                <a:latin typeface="Calibri" panose="020F0502020204030204" pitchFamily="34" charset="0"/>
                <a:ea typeface="+mn-ea"/>
                <a:cs typeface="Arial" panose="020B0604020202020204" pitchFamily="34" charset="0"/>
              </a:defRPr>
            </a:lvl1pPr>
            <a:lvl2pPr marL="457189"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500" dirty="0">
                <a:solidFill>
                  <a:srgbClr val="5D5D5D"/>
                </a:solidFill>
              </a:rPr>
              <a:t>Insert Photo Here</a:t>
            </a:r>
          </a:p>
        </p:txBody>
      </p:sp>
      <p:sp>
        <p:nvSpPr>
          <p:cNvPr id="6" name="Slide Number Placeholder 5">
            <a:extLst>
              <a:ext uri="{FF2B5EF4-FFF2-40B4-BE49-F238E27FC236}">
                <a16:creationId xmlns:a16="http://schemas.microsoft.com/office/drawing/2014/main" id="{276EFD3A-A2AE-0E93-1DC7-70EC2F66F144}"/>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4</a:t>
            </a:fld>
            <a:endParaRPr lang="en-US" sz="600" dirty="0">
              <a:solidFill>
                <a:schemeClr val="bg1"/>
              </a:solidFill>
            </a:endParaRPr>
          </a:p>
        </p:txBody>
      </p:sp>
    </p:spTree>
    <p:extLst>
      <p:ext uri="{BB962C8B-B14F-4D97-AF65-F5344CB8AC3E}">
        <p14:creationId xmlns:p14="http://schemas.microsoft.com/office/powerpoint/2010/main" val="1910877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14987D6-6A9C-A443-B102-61F7574F5294}"/>
              </a:ext>
            </a:extLst>
          </p:cNvPr>
          <p:cNvSpPr>
            <a:spLocks noGrp="1"/>
          </p:cNvSpPr>
          <p:nvPr>
            <p:ph type="body" sz="quarter" idx="13"/>
          </p:nvPr>
        </p:nvSpPr>
        <p:spPr>
          <a:xfrm>
            <a:off x="428625" y="1235871"/>
            <a:ext cx="3634978" cy="442133"/>
          </a:xfrm>
        </p:spPr>
        <p:txBody>
          <a:bodyPr/>
          <a:lstStyle/>
          <a:p>
            <a:r>
              <a:rPr lang="en-US" dirty="0"/>
              <a:t>Agenda</a:t>
            </a:r>
          </a:p>
        </p:txBody>
      </p:sp>
      <p:sp>
        <p:nvSpPr>
          <p:cNvPr id="12" name="Rectangle 11">
            <a:extLst>
              <a:ext uri="{FF2B5EF4-FFF2-40B4-BE49-F238E27FC236}">
                <a16:creationId xmlns:a16="http://schemas.microsoft.com/office/drawing/2014/main" id="{63C06B37-0724-6542-8E36-922E28D3DB0E}"/>
              </a:ext>
            </a:extLst>
          </p:cNvPr>
          <p:cNvSpPr/>
          <p:nvPr/>
        </p:nvSpPr>
        <p:spPr>
          <a:xfrm>
            <a:off x="428626" y="1852419"/>
            <a:ext cx="3493117" cy="1027204"/>
          </a:xfrm>
          <a:prstGeom prst="rect">
            <a:avLst/>
          </a:prstGeom>
        </p:spPr>
        <p:txBody>
          <a:bodyPr wrap="square">
            <a:spAutoFit/>
          </a:bodyPr>
          <a:lstStyle/>
          <a:p>
            <a:pPr lvl="0"/>
            <a:r>
              <a:rPr lang="en-US" sz="2025" dirty="0">
                <a:solidFill>
                  <a:prstClr val="white"/>
                </a:solidFill>
                <a:latin typeface="Calibri Light" panose="020F0302020204030204" pitchFamily="34" charset="0"/>
              </a:rPr>
              <a:t>✓   Traditional and Roth IRAs</a:t>
            </a:r>
          </a:p>
          <a:p>
            <a:pPr lvl="0"/>
            <a:r>
              <a:rPr lang="en-US" sz="2025" dirty="0">
                <a:solidFill>
                  <a:prstClr val="white"/>
                </a:solidFill>
                <a:latin typeface="Calibri Light" panose="020F0302020204030204" pitchFamily="34" charset="0"/>
              </a:rPr>
              <a:t>✓   Rollovers</a:t>
            </a:r>
          </a:p>
          <a:p>
            <a:r>
              <a:rPr lang="en-US" sz="2025" dirty="0">
                <a:solidFill>
                  <a:prstClr val="white"/>
                </a:solidFill>
                <a:latin typeface="Calibri Light" panose="020F0302020204030204" pitchFamily="34" charset="0"/>
              </a:rPr>
              <a:t>✓   Investing in an IRA</a:t>
            </a:r>
          </a:p>
        </p:txBody>
      </p:sp>
      <p:cxnSp>
        <p:nvCxnSpPr>
          <p:cNvPr id="3" name="Straight Connector 2">
            <a:extLst>
              <a:ext uri="{FF2B5EF4-FFF2-40B4-BE49-F238E27FC236}">
                <a16:creationId xmlns:a16="http://schemas.microsoft.com/office/drawing/2014/main" id="{4CFA9858-F33C-0049-9A59-A893BA1AF4F7}"/>
              </a:ext>
            </a:extLst>
          </p:cNvPr>
          <p:cNvCxnSpPr/>
          <p:nvPr/>
        </p:nvCxnSpPr>
        <p:spPr>
          <a:xfrm>
            <a:off x="480060" y="1700125"/>
            <a:ext cx="51158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Slide Number Placeholder 5">
            <a:extLst>
              <a:ext uri="{FF2B5EF4-FFF2-40B4-BE49-F238E27FC236}">
                <a16:creationId xmlns:a16="http://schemas.microsoft.com/office/drawing/2014/main" id="{3FF49310-E250-5B19-47C7-1F31E5DEE1A0}"/>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5</a:t>
            </a:fld>
            <a:endParaRPr lang="en-US" sz="600" dirty="0">
              <a:solidFill>
                <a:schemeClr val="bg1"/>
              </a:solidFill>
            </a:endParaRPr>
          </a:p>
        </p:txBody>
      </p:sp>
    </p:spTree>
    <p:extLst>
      <p:ext uri="{BB962C8B-B14F-4D97-AF65-F5344CB8AC3E}">
        <p14:creationId xmlns:p14="http://schemas.microsoft.com/office/powerpoint/2010/main" val="1874899354"/>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alphaModFix amt="3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B040E30-FE61-3843-B1C0-8DAF1033E25F}"/>
              </a:ext>
            </a:extLst>
          </p:cNvPr>
          <p:cNvSpPr>
            <a:spLocks noGrp="1"/>
          </p:cNvSpPr>
          <p:nvPr>
            <p:ph type="body" sz="quarter" idx="11"/>
          </p:nvPr>
        </p:nvSpPr>
        <p:spPr>
          <a:xfrm>
            <a:off x="3235167"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Rollovers</a:t>
            </a:r>
            <a:endParaRPr lang="en-US" sz="1800" b="1" dirty="0">
              <a:solidFill>
                <a:schemeClr val="accent6"/>
              </a:solidFill>
              <a:latin typeface="Calibri" panose="020F0502020204030204" pitchFamily="34" charset="0"/>
            </a:endParaRPr>
          </a:p>
        </p:txBody>
      </p:sp>
      <p:sp>
        <p:nvSpPr>
          <p:cNvPr id="3" name="Text Placeholder 2">
            <a:extLst>
              <a:ext uri="{FF2B5EF4-FFF2-40B4-BE49-F238E27FC236}">
                <a16:creationId xmlns:a16="http://schemas.microsoft.com/office/drawing/2014/main" id="{FE6EE355-B1BE-1D4A-92E9-39FD9D2B8ABA}"/>
              </a:ext>
            </a:extLst>
          </p:cNvPr>
          <p:cNvSpPr>
            <a:spLocks noGrp="1"/>
          </p:cNvSpPr>
          <p:nvPr>
            <p:ph type="body" sz="quarter" idx="10"/>
          </p:nvPr>
        </p:nvSpPr>
        <p:spPr>
          <a:xfrm>
            <a:off x="45720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Traditional IRAs </a:t>
            </a:r>
            <a:br>
              <a:rPr lang="en-US" sz="1800" b="1" dirty="0">
                <a:solidFill>
                  <a:schemeClr val="bg1"/>
                </a:solidFill>
                <a:latin typeface="Calibri" panose="020F0502020204030204" pitchFamily="34" charset="0"/>
                <a:cs typeface="Calibri" panose="020F0502020204030204" pitchFamily="34" charset="0"/>
              </a:rPr>
            </a:br>
            <a:r>
              <a:rPr lang="en-US" sz="1800" b="1" dirty="0">
                <a:solidFill>
                  <a:schemeClr val="bg1"/>
                </a:solidFill>
                <a:latin typeface="Calibri" panose="020F0502020204030204" pitchFamily="34" charset="0"/>
                <a:cs typeface="Calibri" panose="020F0502020204030204" pitchFamily="34" charset="0"/>
              </a:rPr>
              <a:t>and Roth IRAs</a:t>
            </a:r>
          </a:p>
        </p:txBody>
      </p:sp>
      <p:sp>
        <p:nvSpPr>
          <p:cNvPr id="9" name="Title 8"/>
          <p:cNvSpPr>
            <a:spLocks noGrp="1"/>
          </p:cNvSpPr>
          <p:nvPr>
            <p:ph type="title"/>
          </p:nvPr>
        </p:nvSpPr>
        <p:spPr>
          <a:xfrm>
            <a:off x="480060" y="487204"/>
            <a:ext cx="8545215" cy="482571"/>
          </a:xfrm>
          <a:noFill/>
        </p:spPr>
        <p:txBody>
          <a:bodyPr vert="horz" lIns="0" tIns="0" rIns="0" bIns="0" rtlCol="0" anchor="t" anchorCtr="0">
            <a:noAutofit/>
          </a:bodyPr>
          <a:lstStyle/>
          <a:p>
            <a:r>
              <a:rPr lang="en-US" dirty="0">
                <a:solidFill>
                  <a:schemeClr val="tx1"/>
                </a:solidFill>
              </a:rPr>
              <a:t>Designing Your Retirement Income Blueprint</a:t>
            </a:r>
            <a:endParaRPr lang="en-US" dirty="0">
              <a:solidFill>
                <a:schemeClr val="tx1"/>
              </a:solidFill>
              <a:cs typeface="Calibri" pitchFamily="34" charset="0"/>
            </a:endParaRPr>
          </a:p>
        </p:txBody>
      </p:sp>
      <p:sp>
        <p:nvSpPr>
          <p:cNvPr id="5" name="Text Placeholder 4">
            <a:extLst>
              <a:ext uri="{FF2B5EF4-FFF2-40B4-BE49-F238E27FC236}">
                <a16:creationId xmlns:a16="http://schemas.microsoft.com/office/drawing/2014/main" id="{03CBE2D7-F3C5-7D4D-B279-7B5E483DFD70}"/>
              </a:ext>
            </a:extLst>
          </p:cNvPr>
          <p:cNvSpPr>
            <a:spLocks noGrp="1"/>
          </p:cNvSpPr>
          <p:nvPr>
            <p:ph type="body" sz="quarter" idx="12"/>
          </p:nvPr>
        </p:nvSpPr>
        <p:spPr>
          <a:xfrm>
            <a:off x="601218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Investing in an IRA</a:t>
            </a:r>
          </a:p>
        </p:txBody>
      </p:sp>
      <p:sp>
        <p:nvSpPr>
          <p:cNvPr id="17412" name="Text Box 15"/>
          <p:cNvSpPr txBox="1">
            <a:spLocks noChangeArrowheads="1"/>
          </p:cNvSpPr>
          <p:nvPr/>
        </p:nvSpPr>
        <p:spPr bwMode="auto">
          <a:xfrm>
            <a:off x="3074197" y="3863579"/>
            <a:ext cx="184731" cy="248209"/>
          </a:xfrm>
          <a:prstGeom prst="rect">
            <a:avLst/>
          </a:prstGeom>
          <a:noFill/>
          <a:ln w="9525">
            <a:noFill/>
            <a:miter lim="800000"/>
            <a:headEnd/>
            <a:tailEnd/>
          </a:ln>
        </p:spPr>
        <p:txBody>
          <a:bodyPr wrap="none">
            <a:spAutoFit/>
          </a:bodyPr>
          <a:lstStyle/>
          <a:p>
            <a:endParaRPr lang="en-US" sz="1013" dirty="0"/>
          </a:p>
        </p:txBody>
      </p:sp>
      <p:sp>
        <p:nvSpPr>
          <p:cNvPr id="2" name="Slide Number Placeholder 5">
            <a:extLst>
              <a:ext uri="{FF2B5EF4-FFF2-40B4-BE49-F238E27FC236}">
                <a16:creationId xmlns:a16="http://schemas.microsoft.com/office/drawing/2014/main" id="{D3CB09CF-A170-4D77-4A13-883F8041B39F}"/>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6</a:t>
            </a:fld>
            <a:endParaRPr lang="en-US" sz="600" dirty="0"/>
          </a:p>
        </p:txBody>
      </p:sp>
    </p:spTree>
    <p:extLst>
      <p:ext uri="{BB962C8B-B14F-4D97-AF65-F5344CB8AC3E}">
        <p14:creationId xmlns:p14="http://schemas.microsoft.com/office/powerpoint/2010/main" val="28857505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9" presetClass="emph" presetSubtype="0" fill="hold" grpId="1" nodeType="clickEffect">
                                  <p:stCondLst>
                                    <p:cond delay="0"/>
                                  </p:stCondLst>
                                  <p:childTnLst>
                                    <p:animClr clrSpc="rgb" dir="cw">
                                      <p:cBhvr override="childStyle">
                                        <p:cTn id="24" dur="10" fill="hold"/>
                                        <p:tgtEl>
                                          <p:spTgt spid="3">
                                            <p:bg/>
                                          </p:spTgt>
                                        </p:tgtEl>
                                        <p:attrNameLst>
                                          <p:attrName>style.color</p:attrName>
                                        </p:attrNameLst>
                                      </p:cBhvr>
                                      <p:to>
                                        <a:schemeClr val="hlink"/>
                                      </p:to>
                                    </p:animClr>
                                    <p:animClr clrSpc="rgb" dir="cw">
                                      <p:cBhvr>
                                        <p:cTn id="25" dur="10" fill="hold"/>
                                        <p:tgtEl>
                                          <p:spTgt spid="3">
                                            <p:bg/>
                                          </p:spTgt>
                                        </p:tgtEl>
                                        <p:attrNameLst>
                                          <p:attrName>fillcolor</p:attrName>
                                        </p:attrNameLst>
                                      </p:cBhvr>
                                      <p:to>
                                        <a:schemeClr val="hlink"/>
                                      </p:to>
                                    </p:animClr>
                                    <p:set>
                                      <p:cBhvr>
                                        <p:cTn id="26" dur="10" fill="hold"/>
                                        <p:tgtEl>
                                          <p:spTgt spid="3">
                                            <p:bg/>
                                          </p:spTgt>
                                        </p:tgtEl>
                                        <p:attrNameLst>
                                          <p:attrName>fill.type</p:attrName>
                                        </p:attrNameLst>
                                      </p:cBhvr>
                                      <p:to>
                                        <p:strVal val="solid"/>
                                      </p:to>
                                    </p:set>
                                    <p:set>
                                      <p:cBhvr>
                                        <p:cTn id="27" dur="10" fill="hold"/>
                                        <p:tgtEl>
                                          <p:spTgt spid="3">
                                            <p:bg/>
                                          </p:spTgt>
                                        </p:tgtEl>
                                        <p:attrNameLst>
                                          <p:attrName>fill.on</p:attrName>
                                        </p:attrNameLst>
                                      </p:cBhvr>
                                      <p:to>
                                        <p:strVal val="true"/>
                                      </p:to>
                                    </p:set>
                                  </p:childTnLst>
                                </p:cTn>
                              </p:par>
                              <p:par>
                                <p:cTn id="28" presetID="19" presetClass="emph" presetSubtype="0" fill="hold" grpId="1" nodeType="withEffect">
                                  <p:stCondLst>
                                    <p:cond delay="0"/>
                                  </p:stCondLst>
                                  <p:childTnLst>
                                    <p:animClr clrSpc="rgb" dir="cw">
                                      <p:cBhvr override="childStyle">
                                        <p:cTn id="29" dur="10" fill="hold"/>
                                        <p:tgtEl>
                                          <p:spTgt spid="3">
                                            <p:txEl>
                                              <p:pRg st="0" end="0"/>
                                            </p:txEl>
                                          </p:spTgt>
                                        </p:tgtEl>
                                        <p:attrNameLst>
                                          <p:attrName>style.color</p:attrName>
                                        </p:attrNameLst>
                                      </p:cBhvr>
                                      <p:to>
                                        <a:schemeClr val="bg1"/>
                                      </p:to>
                                    </p:animClr>
                                    <p:animClr clrSpc="rgb" dir="cw">
                                      <p:cBhvr>
                                        <p:cTn id="30" dur="10" fill="hold"/>
                                        <p:tgtEl>
                                          <p:spTgt spid="3">
                                            <p:txEl>
                                              <p:pRg st="0" end="0"/>
                                            </p:txEl>
                                          </p:spTgt>
                                        </p:tgtEl>
                                        <p:attrNameLst>
                                          <p:attrName>fillcolor</p:attrName>
                                        </p:attrNameLst>
                                      </p:cBhvr>
                                      <p:to>
                                        <a:schemeClr val="bg1"/>
                                      </p:to>
                                    </p:animClr>
                                    <p:set>
                                      <p:cBhvr>
                                        <p:cTn id="31" dur="10" fill="hold"/>
                                        <p:tgtEl>
                                          <p:spTgt spid="3">
                                            <p:txEl>
                                              <p:pRg st="0" end="0"/>
                                            </p:txEl>
                                          </p:spTgt>
                                        </p:tgtEl>
                                        <p:attrNameLst>
                                          <p:attrName>fill.type</p:attrName>
                                        </p:attrNameLst>
                                      </p:cBhvr>
                                      <p:to>
                                        <p:strVal val="solid"/>
                                      </p:to>
                                    </p:set>
                                    <p:set>
                                      <p:cBhvr>
                                        <p:cTn id="32" dur="1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allAtOnce" animBg="1"/>
      <p:bldP spid="3" grpId="1" uiExpand="1" build="allAtOnce"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487204"/>
            <a:ext cx="7844014" cy="273831"/>
          </a:xfrm>
        </p:spPr>
        <p:txBody>
          <a:bodyPr vert="horz" lIns="0" tIns="0" rIns="0" bIns="0" rtlCol="0" anchor="t" anchorCtr="0">
            <a:noAutofit/>
          </a:bodyPr>
          <a:lstStyle/>
          <a:p>
            <a:r>
              <a:rPr lang="en-US" dirty="0">
                <a:cs typeface="Calibri" panose="020F0502020204030204" pitchFamily="34" charset="0"/>
              </a:rPr>
              <a:t>Traditional and Roth IRAs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
          </p:nvPr>
        </p:nvSpPr>
        <p:spPr>
          <a:xfrm>
            <a:off x="480060" y="1104424"/>
            <a:ext cx="7815381" cy="273835"/>
          </a:xfrm>
        </p:spPr>
        <p:txBody>
          <a:bodyPr vert="horz" lIns="0" tIns="0" rIns="0" bIns="0" rtlCol="0">
            <a:noAutofit/>
          </a:bodyPr>
          <a:lstStyle/>
          <a:p>
            <a:r>
              <a:rPr lang="en-US" sz="1500" dirty="0">
                <a:latin typeface="Calibri" panose="020F0502020204030204" pitchFamily="34" charset="0"/>
                <a:cs typeface="Calibri" panose="020F0502020204030204" pitchFamily="34" charset="0"/>
              </a:rPr>
              <a:t>Personal IRAs</a:t>
            </a:r>
          </a:p>
        </p:txBody>
      </p:sp>
      <p:grpSp>
        <p:nvGrpSpPr>
          <p:cNvPr id="36" name="Group 35">
            <a:extLst>
              <a:ext uri="{FF2B5EF4-FFF2-40B4-BE49-F238E27FC236}">
                <a16:creationId xmlns:a16="http://schemas.microsoft.com/office/drawing/2014/main" id="{863633FA-89AD-B44A-B0EB-D204C3168A34}"/>
              </a:ext>
            </a:extLst>
          </p:cNvPr>
          <p:cNvGrpSpPr/>
          <p:nvPr/>
        </p:nvGrpSpPr>
        <p:grpSpPr>
          <a:xfrm>
            <a:off x="1116614" y="1768475"/>
            <a:ext cx="3360420" cy="2400301"/>
            <a:chOff x="2103118" y="2103118"/>
            <a:chExt cx="4480560" cy="3200401"/>
          </a:xfrm>
        </p:grpSpPr>
        <p:grpSp>
          <p:nvGrpSpPr>
            <p:cNvPr id="32" name="Group 31">
              <a:extLst>
                <a:ext uri="{FF2B5EF4-FFF2-40B4-BE49-F238E27FC236}">
                  <a16:creationId xmlns:a16="http://schemas.microsoft.com/office/drawing/2014/main" id="{EF3E9C01-7D33-7B48-B167-06D0981089CB}"/>
                </a:ext>
              </a:extLst>
            </p:cNvPr>
            <p:cNvGrpSpPr/>
            <p:nvPr/>
          </p:nvGrpSpPr>
          <p:grpSpPr>
            <a:xfrm>
              <a:off x="2103118" y="2103118"/>
              <a:ext cx="4480560" cy="2816796"/>
              <a:chOff x="2103118" y="2103118"/>
              <a:chExt cx="4480560" cy="2816796"/>
            </a:xfrm>
          </p:grpSpPr>
          <p:sp>
            <p:nvSpPr>
              <p:cNvPr id="27" name="Rectangle 26">
                <a:extLst>
                  <a:ext uri="{FF2B5EF4-FFF2-40B4-BE49-F238E27FC236}">
                    <a16:creationId xmlns:a16="http://schemas.microsoft.com/office/drawing/2014/main" id="{12C21754-1330-7742-B995-E0FB3C59C620}"/>
                  </a:ext>
                </a:extLst>
              </p:cNvPr>
              <p:cNvSpPr/>
              <p:nvPr/>
            </p:nvSpPr>
            <p:spPr>
              <a:xfrm>
                <a:off x="2103118" y="2103118"/>
                <a:ext cx="4480560" cy="28167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9" name="Text Placeholder 1">
                <a:extLst>
                  <a:ext uri="{FF2B5EF4-FFF2-40B4-BE49-F238E27FC236}">
                    <a16:creationId xmlns:a16="http://schemas.microsoft.com/office/drawing/2014/main" id="{D2CC8AE9-526C-E440-9256-F4DA9993878C}"/>
                  </a:ext>
                </a:extLst>
              </p:cNvPr>
              <p:cNvSpPr txBox="1">
                <a:spLocks/>
              </p:cNvSpPr>
              <p:nvPr/>
            </p:nvSpPr>
            <p:spPr>
              <a:xfrm>
                <a:off x="2103118" y="2103120"/>
                <a:ext cx="4480560" cy="91440"/>
              </a:xfrm>
              <a:prstGeom prst="rect">
                <a:avLst/>
              </a:prstGeom>
              <a:solidFill>
                <a:schemeClr val="accent6"/>
              </a:solidFill>
              <a:ln w="12700" cap="flat" cmpd="sng" algn="ctr">
                <a:noFill/>
                <a:prstDash val="solid"/>
                <a:miter lim="800000"/>
              </a:ln>
              <a:effectLst/>
            </p:spPr>
            <p:txBody>
              <a:bodyPr wrap="none" lIns="0" tIns="0" rIns="0" bIns="0">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defRPr/>
                </a:pPr>
                <a:endParaRPr sz="1050" dirty="0">
                  <a:latin typeface="Calibri Light" panose="020F0302020204030204" pitchFamily="34" charset="0"/>
                </a:endParaRPr>
              </a:p>
            </p:txBody>
          </p:sp>
        </p:grpSp>
        <p:sp>
          <p:nvSpPr>
            <p:cNvPr id="8" name="Content Placeholder 2">
              <a:extLst>
                <a:ext uri="{FF2B5EF4-FFF2-40B4-BE49-F238E27FC236}">
                  <a16:creationId xmlns:a16="http://schemas.microsoft.com/office/drawing/2014/main" id="{177FC61E-50F2-F14C-8092-798E0F60936B}"/>
                </a:ext>
              </a:extLst>
            </p:cNvPr>
            <p:cNvSpPr txBox="1">
              <a:spLocks/>
            </p:cNvSpPr>
            <p:nvPr/>
          </p:nvSpPr>
          <p:spPr>
            <a:xfrm>
              <a:off x="2370634" y="2486723"/>
              <a:ext cx="3944419" cy="2816796"/>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lnSpc>
                  <a:spcPct val="100000"/>
                </a:lnSpc>
                <a:spcBef>
                  <a:spcPts val="0"/>
                </a:spcBef>
                <a:spcAft>
                  <a:spcPts val="750"/>
                </a:spcAft>
                <a:buClr>
                  <a:schemeClr val="tx1"/>
                </a:buClr>
              </a:pPr>
              <a:r>
                <a:rPr lang="en-US" sz="1500" b="1" dirty="0">
                  <a:solidFill>
                    <a:schemeClr val="tx1"/>
                  </a:solidFill>
                  <a:latin typeface="Calibri" panose="020F0502020204030204" pitchFamily="34" charset="0"/>
                  <a:cs typeface="Calibri" panose="020F0502020204030204" pitchFamily="34" charset="0"/>
                </a:rPr>
                <a:t>Traditional IRA</a:t>
              </a:r>
            </a:p>
            <a:p>
              <a:pPr marL="171450" indent="-171450">
                <a:lnSpc>
                  <a:spcPct val="100000"/>
                </a:lnSpc>
                <a:spcBef>
                  <a:spcPts val="0"/>
                </a:spcBef>
                <a:spcAft>
                  <a:spcPts val="7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Contributions can be deductible or </a:t>
              </a:r>
              <a:br>
                <a:rPr lang="en-US" sz="1200" dirty="0">
                  <a:solidFill>
                    <a:srgbClr val="5D5D5D"/>
                  </a:solidFill>
                  <a:latin typeface="Calibri" panose="020F0502020204030204" pitchFamily="34" charset="0"/>
                  <a:cs typeface="Calibri" panose="020F0502020204030204" pitchFamily="34" charset="0"/>
                </a:rPr>
              </a:br>
              <a:r>
                <a:rPr lang="en-US" sz="1200" dirty="0">
                  <a:solidFill>
                    <a:srgbClr val="5D5D5D"/>
                  </a:solidFill>
                  <a:latin typeface="Calibri" panose="020F0502020204030204" pitchFamily="34" charset="0"/>
                  <a:cs typeface="Calibri" panose="020F0502020204030204" pitchFamily="34" charset="0"/>
                </a:rPr>
                <a:t>non-deductible</a:t>
              </a:r>
            </a:p>
            <a:p>
              <a:pPr marL="171450" indent="-171450">
                <a:lnSpc>
                  <a:spcPct val="100000"/>
                </a:lnSpc>
                <a:spcBef>
                  <a:spcPts val="0"/>
                </a:spcBef>
                <a:spcAft>
                  <a:spcPts val="7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Earnings grow tax deferred</a:t>
              </a:r>
            </a:p>
            <a:p>
              <a:pPr marL="171450" indent="-171450">
                <a:lnSpc>
                  <a:spcPct val="100000"/>
                </a:lnSpc>
                <a:spcBef>
                  <a:spcPts val="0"/>
                </a:spcBef>
                <a:spcAft>
                  <a:spcPts val="7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Taxes are due when withdrawals are made</a:t>
              </a:r>
            </a:p>
            <a:p>
              <a:pPr marL="171450" indent="-171450">
                <a:lnSpc>
                  <a:spcPct val="100000"/>
                </a:lnSpc>
                <a:spcBef>
                  <a:spcPts val="0"/>
                </a:spcBef>
                <a:spcAft>
                  <a:spcPts val="7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Sometimes called a Contributory IRA</a:t>
              </a:r>
            </a:p>
          </p:txBody>
        </p:sp>
      </p:grpSp>
      <p:grpSp>
        <p:nvGrpSpPr>
          <p:cNvPr id="37" name="Group 36">
            <a:extLst>
              <a:ext uri="{FF2B5EF4-FFF2-40B4-BE49-F238E27FC236}">
                <a16:creationId xmlns:a16="http://schemas.microsoft.com/office/drawing/2014/main" id="{4ED44925-F362-184C-9ACE-C032C0725859}"/>
              </a:ext>
            </a:extLst>
          </p:cNvPr>
          <p:cNvGrpSpPr/>
          <p:nvPr/>
        </p:nvGrpSpPr>
        <p:grpSpPr>
          <a:xfrm>
            <a:off x="4665297" y="1768476"/>
            <a:ext cx="3360420" cy="2400300"/>
            <a:chOff x="6289038" y="2103118"/>
            <a:chExt cx="4480560" cy="3200400"/>
          </a:xfrm>
        </p:grpSpPr>
        <p:grpSp>
          <p:nvGrpSpPr>
            <p:cNvPr id="33" name="Group 32">
              <a:extLst>
                <a:ext uri="{FF2B5EF4-FFF2-40B4-BE49-F238E27FC236}">
                  <a16:creationId xmlns:a16="http://schemas.microsoft.com/office/drawing/2014/main" id="{187A5E27-806D-0E4C-BFE6-F8AF10BFCBF0}"/>
                </a:ext>
              </a:extLst>
            </p:cNvPr>
            <p:cNvGrpSpPr/>
            <p:nvPr/>
          </p:nvGrpSpPr>
          <p:grpSpPr>
            <a:xfrm>
              <a:off x="6289038" y="2103118"/>
              <a:ext cx="4480560" cy="2816793"/>
              <a:chOff x="2103118" y="2103118"/>
              <a:chExt cx="4480560" cy="2816793"/>
            </a:xfrm>
          </p:grpSpPr>
          <p:sp>
            <p:nvSpPr>
              <p:cNvPr id="34" name="Rectangle 33">
                <a:extLst>
                  <a:ext uri="{FF2B5EF4-FFF2-40B4-BE49-F238E27FC236}">
                    <a16:creationId xmlns:a16="http://schemas.microsoft.com/office/drawing/2014/main" id="{128A8466-9694-404E-BC31-C02617668EDB}"/>
                  </a:ext>
                </a:extLst>
              </p:cNvPr>
              <p:cNvSpPr/>
              <p:nvPr/>
            </p:nvSpPr>
            <p:spPr>
              <a:xfrm>
                <a:off x="2103118" y="2103118"/>
                <a:ext cx="4480560" cy="28167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35" name="Text Placeholder 1">
                <a:extLst>
                  <a:ext uri="{FF2B5EF4-FFF2-40B4-BE49-F238E27FC236}">
                    <a16:creationId xmlns:a16="http://schemas.microsoft.com/office/drawing/2014/main" id="{5263FAA3-1BDC-754B-862B-73EF188D6185}"/>
                  </a:ext>
                </a:extLst>
              </p:cNvPr>
              <p:cNvSpPr txBox="1">
                <a:spLocks/>
              </p:cNvSpPr>
              <p:nvPr/>
            </p:nvSpPr>
            <p:spPr>
              <a:xfrm>
                <a:off x="2103118" y="2103120"/>
                <a:ext cx="4480560" cy="91440"/>
              </a:xfrm>
              <a:prstGeom prst="rect">
                <a:avLst/>
              </a:prstGeom>
              <a:solidFill>
                <a:schemeClr val="accent6"/>
              </a:solidFill>
              <a:ln w="12700" cap="flat" cmpd="sng" algn="ctr">
                <a:noFill/>
                <a:prstDash val="solid"/>
                <a:miter lim="800000"/>
              </a:ln>
              <a:effectLst/>
            </p:spPr>
            <p:txBody>
              <a:bodyPr wrap="none" lIns="0" tIns="0" rIns="0" bIns="0">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defRPr/>
                </a:pPr>
                <a:endParaRPr sz="1050" dirty="0">
                  <a:latin typeface="Calibri Light" panose="020F0302020204030204" pitchFamily="34" charset="0"/>
                </a:endParaRPr>
              </a:p>
            </p:txBody>
          </p:sp>
        </p:grpSp>
        <p:sp>
          <p:nvSpPr>
            <p:cNvPr id="3" name="Rectangle 2">
              <a:extLst>
                <a:ext uri="{FF2B5EF4-FFF2-40B4-BE49-F238E27FC236}">
                  <a16:creationId xmlns:a16="http://schemas.microsoft.com/office/drawing/2014/main" id="{9D1A3230-E1BF-BB44-BF85-B33B29A01D59}"/>
                </a:ext>
              </a:extLst>
            </p:cNvPr>
            <p:cNvSpPr/>
            <p:nvPr/>
          </p:nvSpPr>
          <p:spPr>
            <a:xfrm>
              <a:off x="6502400" y="2486722"/>
              <a:ext cx="3992878" cy="2816796"/>
            </a:xfrm>
            <a:prstGeom prst="rect">
              <a:avLst/>
            </a:prstGeom>
          </p:spPr>
          <p:txBody>
            <a:bodyPr wrap="square" lIns="0" tIns="0" rIns="0" bIns="0">
              <a:noAutofit/>
            </a:bodyPr>
            <a:lstStyle/>
            <a:p>
              <a:pPr marL="171450" indent="-171450">
                <a:spcAft>
                  <a:spcPts val="750"/>
                </a:spcAft>
                <a:buClr>
                  <a:schemeClr val="tx1"/>
                </a:buClr>
              </a:pPr>
              <a:r>
                <a:rPr lang="en-US" sz="1500" b="1" dirty="0">
                  <a:latin typeface="Calibri" panose="020F0502020204030204" pitchFamily="34" charset="0"/>
                  <a:cs typeface="Calibri" panose="020F0502020204030204" pitchFamily="34" charset="0"/>
                </a:rPr>
                <a:t>Roth IRA</a:t>
              </a:r>
            </a:p>
            <a:p>
              <a:pPr marL="171450" indent="-171450">
                <a:spcAft>
                  <a:spcPts val="7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Contributions are made on an </a:t>
              </a:r>
              <a:r>
                <a:rPr lang="en-US" sz="1200" b="1" dirty="0">
                  <a:solidFill>
                    <a:srgbClr val="5D5D5D"/>
                  </a:solidFill>
                  <a:latin typeface="Calibri" panose="020F0502020204030204" pitchFamily="34" charset="0"/>
                  <a:cs typeface="Calibri" panose="020F0502020204030204" pitchFamily="34" charset="0"/>
                </a:rPr>
                <a:t>after-tax</a:t>
              </a:r>
              <a:r>
                <a:rPr lang="en-US" sz="1200" dirty="0">
                  <a:solidFill>
                    <a:srgbClr val="5D5D5D"/>
                  </a:solidFill>
                  <a:latin typeface="Calibri" panose="020F0502020204030204" pitchFamily="34" charset="0"/>
                  <a:cs typeface="Calibri" panose="020F0502020204030204" pitchFamily="34" charset="0"/>
                </a:rPr>
                <a:t> basis</a:t>
              </a:r>
            </a:p>
            <a:p>
              <a:pPr marL="171450" indent="-171450">
                <a:spcAft>
                  <a:spcPts val="7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Earnings grow tax deferred</a:t>
              </a:r>
            </a:p>
            <a:p>
              <a:pPr marL="171450" indent="-171450">
                <a:spcAft>
                  <a:spcPts val="7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All earnings are tax-free; no future taxes due on Roth withdrawals if certain conditions are met</a:t>
              </a:r>
            </a:p>
          </p:txBody>
        </p:sp>
      </p:grpSp>
      <p:cxnSp>
        <p:nvCxnSpPr>
          <p:cNvPr id="31" name="Straight Connector 30">
            <a:extLst>
              <a:ext uri="{FF2B5EF4-FFF2-40B4-BE49-F238E27FC236}">
                <a16:creationId xmlns:a16="http://schemas.microsoft.com/office/drawing/2014/main" id="{9FA0C9BD-0ACD-E645-ADA6-C65445E6FDD1}"/>
              </a:ext>
            </a:extLst>
          </p:cNvPr>
          <p:cNvCxnSpPr/>
          <p:nvPr/>
        </p:nvCxnSpPr>
        <p:spPr>
          <a:xfrm>
            <a:off x="472871" y="911086"/>
            <a:ext cx="511585" cy="0"/>
          </a:xfrm>
          <a:prstGeom prst="line">
            <a:avLst/>
          </a:prstGeom>
          <a:ln w="2222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Slide Number Placeholder 5">
            <a:extLst>
              <a:ext uri="{FF2B5EF4-FFF2-40B4-BE49-F238E27FC236}">
                <a16:creationId xmlns:a16="http://schemas.microsoft.com/office/drawing/2014/main" id="{11BF5CA8-7186-06DC-9CDD-3C60C0097A0B}"/>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7</a:t>
            </a:fld>
            <a:endParaRPr lang="en-US" sz="600" dirty="0">
              <a:solidFill>
                <a:schemeClr val="bg1"/>
              </a:solidFill>
            </a:endParaRPr>
          </a:p>
        </p:txBody>
      </p:sp>
    </p:spTree>
    <p:extLst>
      <p:ext uri="{BB962C8B-B14F-4D97-AF65-F5344CB8AC3E}">
        <p14:creationId xmlns:p14="http://schemas.microsoft.com/office/powerpoint/2010/main" val="3411365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1173004"/>
            <a:ext cx="3605493" cy="353899"/>
          </a:xfrm>
        </p:spPr>
        <p:txBody>
          <a:bodyPr vert="horz" lIns="0" tIns="0" rIns="0" bIns="0" rtlCol="0" anchor="t" anchorCtr="0">
            <a:noAutofit/>
          </a:bodyPr>
          <a:lstStyle/>
          <a:p>
            <a:r>
              <a:rPr lang="en-US" dirty="0">
                <a:solidFill>
                  <a:schemeClr val="tx1"/>
                </a:solidFill>
                <a:cs typeface="Calibri" panose="020F0502020204030204" pitchFamily="34" charset="0"/>
              </a:rPr>
              <a:t>Traditional and Roth IRAs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3"/>
          </p:nvPr>
        </p:nvSpPr>
        <p:spPr>
          <a:xfrm>
            <a:off x="480061" y="1858804"/>
            <a:ext cx="2600324" cy="256984"/>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Common Concerns</a:t>
            </a:r>
          </a:p>
        </p:txBody>
      </p:sp>
      <p:sp>
        <p:nvSpPr>
          <p:cNvPr id="8" name="Content Placeholder 2">
            <a:extLst>
              <a:ext uri="{FF2B5EF4-FFF2-40B4-BE49-F238E27FC236}">
                <a16:creationId xmlns:a16="http://schemas.microsoft.com/office/drawing/2014/main" id="{177FC61E-50F2-F14C-8092-798E0F60936B}"/>
              </a:ext>
            </a:extLst>
          </p:cNvPr>
          <p:cNvSpPr txBox="1">
            <a:spLocks/>
          </p:cNvSpPr>
          <p:nvPr/>
        </p:nvSpPr>
        <p:spPr>
          <a:xfrm>
            <a:off x="900391" y="3933717"/>
            <a:ext cx="2422250" cy="306596"/>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350"/>
              </a:spcAft>
              <a:buClr>
                <a:schemeClr val="tx1"/>
              </a:buClr>
            </a:pPr>
            <a:r>
              <a:rPr lang="en-US" sz="1350" dirty="0">
                <a:solidFill>
                  <a:srgbClr val="5D5D5D"/>
                </a:solidFill>
                <a:latin typeface="Calibri" panose="020F0502020204030204" pitchFamily="34" charset="0"/>
                <a:cs typeface="Calibri" panose="020F0502020204030204" pitchFamily="34" charset="0"/>
              </a:rPr>
              <a:t>Required Minimum Distributions</a:t>
            </a:r>
          </a:p>
        </p:txBody>
      </p:sp>
      <p:grpSp>
        <p:nvGrpSpPr>
          <p:cNvPr id="16" name="Group 15">
            <a:extLst>
              <a:ext uri="{FF2B5EF4-FFF2-40B4-BE49-F238E27FC236}">
                <a16:creationId xmlns:a16="http://schemas.microsoft.com/office/drawing/2014/main" id="{682B1FE3-5DF9-9344-9D6F-9433F94A0324}"/>
              </a:ext>
            </a:extLst>
          </p:cNvPr>
          <p:cNvGrpSpPr/>
          <p:nvPr/>
        </p:nvGrpSpPr>
        <p:grpSpPr>
          <a:xfrm>
            <a:off x="480060" y="2355657"/>
            <a:ext cx="308610" cy="306596"/>
            <a:chOff x="685050" y="3139330"/>
            <a:chExt cx="411480" cy="408795"/>
          </a:xfrm>
        </p:grpSpPr>
        <p:sp>
          <p:nvSpPr>
            <p:cNvPr id="6" name="Oval 5">
              <a:extLst>
                <a:ext uri="{FF2B5EF4-FFF2-40B4-BE49-F238E27FC236}">
                  <a16:creationId xmlns:a16="http://schemas.microsoft.com/office/drawing/2014/main" id="{2107B866-03E1-DF4E-B77B-B8C82CA8B15D}"/>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7" name="TextBox 6">
              <a:extLst>
                <a:ext uri="{FF2B5EF4-FFF2-40B4-BE49-F238E27FC236}">
                  <a16:creationId xmlns:a16="http://schemas.microsoft.com/office/drawing/2014/main" id="{9A632B31-4C7D-0141-BB94-FF602635AC06}"/>
                </a:ext>
              </a:extLst>
            </p:cNvPr>
            <p:cNvSpPr txBox="1"/>
            <p:nvPr/>
          </p:nvSpPr>
          <p:spPr>
            <a:xfrm>
              <a:off x="685050" y="3139330"/>
              <a:ext cx="411480" cy="408795"/>
            </a:xfrm>
            <a:prstGeom prst="rect">
              <a:avLst/>
            </a:prstGeom>
            <a:noFill/>
          </p:spPr>
          <p:txBody>
            <a:bodyPr wrap="square" rtlCol="0">
              <a:noAutofit/>
            </a:bodyPr>
            <a:lstStyle/>
            <a:p>
              <a:pPr algn="ctr"/>
              <a:r>
                <a:rPr lang="en-US" sz="1500" b="1" dirty="0">
                  <a:solidFill>
                    <a:schemeClr val="accent6"/>
                  </a:solidFill>
                  <a:latin typeface="Calibri" panose="020F0502020204030204" pitchFamily="34" charset="0"/>
                </a:rPr>
                <a:t>1</a:t>
              </a:r>
            </a:p>
          </p:txBody>
        </p:sp>
      </p:grpSp>
      <p:sp>
        <p:nvSpPr>
          <p:cNvPr id="4" name="Rectangle 3">
            <a:extLst>
              <a:ext uri="{FF2B5EF4-FFF2-40B4-BE49-F238E27FC236}">
                <a16:creationId xmlns:a16="http://schemas.microsoft.com/office/drawing/2014/main" id="{6DFE1F7D-C8BF-2F4C-B9CC-392E8CBB5D8C}"/>
              </a:ext>
            </a:extLst>
          </p:cNvPr>
          <p:cNvSpPr/>
          <p:nvPr/>
        </p:nvSpPr>
        <p:spPr>
          <a:xfrm>
            <a:off x="900390" y="2405978"/>
            <a:ext cx="1787605" cy="276999"/>
          </a:xfrm>
          <a:prstGeom prst="rect">
            <a:avLst/>
          </a:prstGeom>
        </p:spPr>
        <p:txBody>
          <a:bodyPr wrap="none" lIns="0" tIns="0" rIns="0" bIns="0">
            <a:noAutofit/>
          </a:bodyPr>
          <a:lstStyle/>
          <a:p>
            <a:pPr>
              <a:spcAft>
                <a:spcPts val="1350"/>
              </a:spcAft>
              <a:buClr>
                <a:schemeClr val="tx1"/>
              </a:buClr>
            </a:pPr>
            <a:r>
              <a:rPr lang="en-US" sz="1350" dirty="0">
                <a:solidFill>
                  <a:srgbClr val="5D5D5D"/>
                </a:solidFill>
                <a:latin typeface="Calibri" panose="020F0502020204030204" pitchFamily="34" charset="0"/>
                <a:cs typeface="Calibri" panose="020F0502020204030204" pitchFamily="34" charset="0"/>
              </a:rPr>
              <a:t>Contribution guidelines</a:t>
            </a:r>
          </a:p>
        </p:txBody>
      </p:sp>
      <p:sp>
        <p:nvSpPr>
          <p:cNvPr id="13" name="Rectangle 12">
            <a:extLst>
              <a:ext uri="{FF2B5EF4-FFF2-40B4-BE49-F238E27FC236}">
                <a16:creationId xmlns:a16="http://schemas.microsoft.com/office/drawing/2014/main" id="{62319A4B-E31A-9A40-8C12-FD0ACF327A3D}"/>
              </a:ext>
            </a:extLst>
          </p:cNvPr>
          <p:cNvSpPr/>
          <p:nvPr/>
        </p:nvSpPr>
        <p:spPr>
          <a:xfrm>
            <a:off x="900391" y="3366528"/>
            <a:ext cx="2422250" cy="306596"/>
          </a:xfrm>
          <a:prstGeom prst="rect">
            <a:avLst/>
          </a:prstGeom>
        </p:spPr>
        <p:txBody>
          <a:bodyPr wrap="none" lIns="0" tIns="0" rIns="0" bIns="0">
            <a:noAutofit/>
          </a:bodyPr>
          <a:lstStyle/>
          <a:p>
            <a:pPr>
              <a:spcAft>
                <a:spcPts val="1350"/>
              </a:spcAft>
              <a:buClr>
                <a:schemeClr val="tx1"/>
              </a:buClr>
            </a:pPr>
            <a:r>
              <a:rPr lang="en-US" sz="1350" dirty="0">
                <a:solidFill>
                  <a:srgbClr val="5D5D5D"/>
                </a:solidFill>
                <a:latin typeface="Calibri" panose="020F0502020204030204" pitchFamily="34" charset="0"/>
                <a:cs typeface="Calibri" panose="020F0502020204030204" pitchFamily="34" charset="0"/>
              </a:rPr>
              <a:t>Withdrawals, including penalties</a:t>
            </a:r>
          </a:p>
        </p:txBody>
      </p:sp>
      <p:grpSp>
        <p:nvGrpSpPr>
          <p:cNvPr id="17" name="Group 16">
            <a:extLst>
              <a:ext uri="{FF2B5EF4-FFF2-40B4-BE49-F238E27FC236}">
                <a16:creationId xmlns:a16="http://schemas.microsoft.com/office/drawing/2014/main" id="{0DBA9020-95F9-5E42-AC7D-4E231F795A35}"/>
              </a:ext>
            </a:extLst>
          </p:cNvPr>
          <p:cNvGrpSpPr/>
          <p:nvPr/>
        </p:nvGrpSpPr>
        <p:grpSpPr>
          <a:xfrm>
            <a:off x="480060" y="3321389"/>
            <a:ext cx="308610" cy="306596"/>
            <a:chOff x="685050" y="3139330"/>
            <a:chExt cx="411480" cy="408795"/>
          </a:xfrm>
        </p:grpSpPr>
        <p:sp>
          <p:nvSpPr>
            <p:cNvPr id="18" name="Oval 17">
              <a:extLst>
                <a:ext uri="{FF2B5EF4-FFF2-40B4-BE49-F238E27FC236}">
                  <a16:creationId xmlns:a16="http://schemas.microsoft.com/office/drawing/2014/main" id="{2E325DEF-5070-8C4E-BCF1-678FA4D7CB09}"/>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9" name="TextBox 18">
              <a:extLst>
                <a:ext uri="{FF2B5EF4-FFF2-40B4-BE49-F238E27FC236}">
                  <a16:creationId xmlns:a16="http://schemas.microsoft.com/office/drawing/2014/main" id="{4960030B-6720-374B-8A66-6E1F161BD4DB}"/>
                </a:ext>
              </a:extLst>
            </p:cNvPr>
            <p:cNvSpPr txBox="1"/>
            <p:nvPr/>
          </p:nvSpPr>
          <p:spPr>
            <a:xfrm>
              <a:off x="685050" y="3139330"/>
              <a:ext cx="411480" cy="408795"/>
            </a:xfrm>
            <a:prstGeom prst="rect">
              <a:avLst/>
            </a:prstGeom>
            <a:noFill/>
          </p:spPr>
          <p:txBody>
            <a:bodyPr wrap="square" rtlCol="0">
              <a:noAutofit/>
            </a:bodyPr>
            <a:lstStyle/>
            <a:p>
              <a:pPr algn="ctr"/>
              <a:r>
                <a:rPr lang="en-US" sz="1500" b="1" dirty="0">
                  <a:solidFill>
                    <a:schemeClr val="accent6"/>
                  </a:solidFill>
                  <a:latin typeface="Calibri" panose="020F0502020204030204" pitchFamily="34" charset="0"/>
                </a:rPr>
                <a:t>3</a:t>
              </a:r>
            </a:p>
          </p:txBody>
        </p:sp>
      </p:grpSp>
      <p:grpSp>
        <p:nvGrpSpPr>
          <p:cNvPr id="20" name="Group 19">
            <a:extLst>
              <a:ext uri="{FF2B5EF4-FFF2-40B4-BE49-F238E27FC236}">
                <a16:creationId xmlns:a16="http://schemas.microsoft.com/office/drawing/2014/main" id="{8AC9B977-C080-3D4B-8428-7FFE5E18C0A2}"/>
              </a:ext>
            </a:extLst>
          </p:cNvPr>
          <p:cNvGrpSpPr/>
          <p:nvPr/>
        </p:nvGrpSpPr>
        <p:grpSpPr>
          <a:xfrm>
            <a:off x="480060" y="3852497"/>
            <a:ext cx="308610" cy="306596"/>
            <a:chOff x="685050" y="3139330"/>
            <a:chExt cx="411480" cy="408795"/>
          </a:xfrm>
        </p:grpSpPr>
        <p:sp>
          <p:nvSpPr>
            <p:cNvPr id="21" name="Oval 20">
              <a:extLst>
                <a:ext uri="{FF2B5EF4-FFF2-40B4-BE49-F238E27FC236}">
                  <a16:creationId xmlns:a16="http://schemas.microsoft.com/office/drawing/2014/main" id="{0B3B8F0E-7F1B-0642-8657-C2044BB5203C}"/>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2" name="TextBox 21">
              <a:extLst>
                <a:ext uri="{FF2B5EF4-FFF2-40B4-BE49-F238E27FC236}">
                  <a16:creationId xmlns:a16="http://schemas.microsoft.com/office/drawing/2014/main" id="{9ECA252D-57CC-9041-8731-3F0BB5473744}"/>
                </a:ext>
              </a:extLst>
            </p:cNvPr>
            <p:cNvSpPr txBox="1"/>
            <p:nvPr/>
          </p:nvSpPr>
          <p:spPr>
            <a:xfrm>
              <a:off x="685050" y="3139330"/>
              <a:ext cx="411480" cy="408795"/>
            </a:xfrm>
            <a:prstGeom prst="rect">
              <a:avLst/>
            </a:prstGeom>
            <a:noFill/>
          </p:spPr>
          <p:txBody>
            <a:bodyPr wrap="square" rtlCol="0">
              <a:noAutofit/>
            </a:bodyPr>
            <a:lstStyle/>
            <a:p>
              <a:pPr algn="ctr"/>
              <a:r>
                <a:rPr lang="en-US" sz="1500" b="1" dirty="0">
                  <a:solidFill>
                    <a:schemeClr val="accent6"/>
                  </a:solidFill>
                  <a:latin typeface="Calibri" panose="020F0502020204030204" pitchFamily="34" charset="0"/>
                </a:rPr>
                <a:t>4</a:t>
              </a:r>
            </a:p>
          </p:txBody>
        </p:sp>
      </p:grpSp>
      <p:sp>
        <p:nvSpPr>
          <p:cNvPr id="23" name="Rectangle 22">
            <a:extLst>
              <a:ext uri="{FF2B5EF4-FFF2-40B4-BE49-F238E27FC236}">
                <a16:creationId xmlns:a16="http://schemas.microsoft.com/office/drawing/2014/main" id="{62319A4B-E31A-9A40-8C12-FD0ACF327A3D}"/>
              </a:ext>
            </a:extLst>
          </p:cNvPr>
          <p:cNvSpPr/>
          <p:nvPr/>
        </p:nvSpPr>
        <p:spPr>
          <a:xfrm>
            <a:off x="900391" y="2861927"/>
            <a:ext cx="2422250" cy="306596"/>
          </a:xfrm>
          <a:prstGeom prst="rect">
            <a:avLst/>
          </a:prstGeom>
        </p:spPr>
        <p:txBody>
          <a:bodyPr wrap="none" lIns="0" tIns="0" rIns="0" bIns="0">
            <a:noAutofit/>
          </a:bodyPr>
          <a:lstStyle/>
          <a:p>
            <a:pPr>
              <a:spcAft>
                <a:spcPts val="1350"/>
              </a:spcAft>
              <a:buClr>
                <a:schemeClr val="tx1"/>
              </a:buClr>
            </a:pPr>
            <a:r>
              <a:rPr lang="en-US" sz="1350" dirty="0">
                <a:solidFill>
                  <a:srgbClr val="5D5D5D"/>
                </a:solidFill>
                <a:latin typeface="Calibri" panose="020F0502020204030204" pitchFamily="34" charset="0"/>
                <a:cs typeface="Calibri" panose="020F0502020204030204" pitchFamily="34" charset="0"/>
              </a:rPr>
              <a:t>Income eligibility</a:t>
            </a:r>
          </a:p>
        </p:txBody>
      </p:sp>
      <p:grpSp>
        <p:nvGrpSpPr>
          <p:cNvPr id="24" name="Group 23">
            <a:extLst>
              <a:ext uri="{FF2B5EF4-FFF2-40B4-BE49-F238E27FC236}">
                <a16:creationId xmlns:a16="http://schemas.microsoft.com/office/drawing/2014/main" id="{0DBA9020-95F9-5E42-AC7D-4E231F795A35}"/>
              </a:ext>
            </a:extLst>
          </p:cNvPr>
          <p:cNvGrpSpPr/>
          <p:nvPr/>
        </p:nvGrpSpPr>
        <p:grpSpPr>
          <a:xfrm>
            <a:off x="480060" y="2816789"/>
            <a:ext cx="308610" cy="306596"/>
            <a:chOff x="685050" y="3139330"/>
            <a:chExt cx="411480" cy="408795"/>
          </a:xfrm>
        </p:grpSpPr>
        <p:sp>
          <p:nvSpPr>
            <p:cNvPr id="25" name="Oval 24">
              <a:extLst>
                <a:ext uri="{FF2B5EF4-FFF2-40B4-BE49-F238E27FC236}">
                  <a16:creationId xmlns:a16="http://schemas.microsoft.com/office/drawing/2014/main" id="{2E325DEF-5070-8C4E-BCF1-678FA4D7CB09}"/>
                </a:ext>
              </a:extLst>
            </p:cNvPr>
            <p:cNvSpPr/>
            <p:nvPr/>
          </p:nvSpPr>
          <p:spPr>
            <a:xfrm>
              <a:off x="685050" y="3139330"/>
              <a:ext cx="411480" cy="408795"/>
            </a:xfrm>
            <a:prstGeom prst="ellipse">
              <a:avLst/>
            </a:prstGeom>
            <a:noFill/>
            <a:ln w="2222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6" name="TextBox 25">
              <a:extLst>
                <a:ext uri="{FF2B5EF4-FFF2-40B4-BE49-F238E27FC236}">
                  <a16:creationId xmlns:a16="http://schemas.microsoft.com/office/drawing/2014/main" id="{4960030B-6720-374B-8A66-6E1F161BD4DB}"/>
                </a:ext>
              </a:extLst>
            </p:cNvPr>
            <p:cNvSpPr txBox="1"/>
            <p:nvPr/>
          </p:nvSpPr>
          <p:spPr>
            <a:xfrm>
              <a:off x="685050" y="3139330"/>
              <a:ext cx="411480" cy="408795"/>
            </a:xfrm>
            <a:prstGeom prst="rect">
              <a:avLst/>
            </a:prstGeom>
            <a:noFill/>
          </p:spPr>
          <p:txBody>
            <a:bodyPr wrap="square" rtlCol="0">
              <a:noAutofit/>
            </a:bodyPr>
            <a:lstStyle/>
            <a:p>
              <a:pPr algn="ctr"/>
              <a:r>
                <a:rPr lang="en-US" sz="1500" b="1" dirty="0">
                  <a:solidFill>
                    <a:schemeClr val="accent6"/>
                  </a:solidFill>
                  <a:latin typeface="Calibri" panose="020F0502020204030204" pitchFamily="34" charset="0"/>
                </a:rPr>
                <a:t>2</a:t>
              </a:r>
            </a:p>
          </p:txBody>
        </p:sp>
      </p:grpSp>
      <p:sp>
        <p:nvSpPr>
          <p:cNvPr id="3" name="Slide Number Placeholder 5">
            <a:extLst>
              <a:ext uri="{FF2B5EF4-FFF2-40B4-BE49-F238E27FC236}">
                <a16:creationId xmlns:a16="http://schemas.microsoft.com/office/drawing/2014/main" id="{E432380D-89FE-1BB6-45FB-CB7A0597E44C}"/>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8</a:t>
            </a:fld>
            <a:endParaRPr lang="en-US" sz="600" dirty="0">
              <a:solidFill>
                <a:schemeClr val="bg1"/>
              </a:solidFill>
            </a:endParaRPr>
          </a:p>
        </p:txBody>
      </p:sp>
    </p:spTree>
    <p:extLst>
      <p:ext uri="{BB962C8B-B14F-4D97-AF65-F5344CB8AC3E}">
        <p14:creationId xmlns:p14="http://schemas.microsoft.com/office/powerpoint/2010/main" val="29654025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13" grpId="0"/>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AE5ABAB-23C7-1949-8CCD-C240D2BA5A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286375" y="7144"/>
            <a:ext cx="3857625" cy="5143500"/>
          </a:xfrm>
          <a:prstGeom prst="rect">
            <a:avLst/>
          </a:prstGeom>
        </p:spPr>
      </p:pic>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1" y="487204"/>
            <a:ext cx="4834451" cy="482571"/>
          </a:xfrm>
        </p:spPr>
        <p:txBody>
          <a:bodyPr vert="horz" lIns="0" tIns="0" rIns="0" bIns="0" rtlCol="0" anchor="t" anchorCtr="0">
            <a:noAutofit/>
          </a:bodyPr>
          <a:lstStyle/>
          <a:p>
            <a:r>
              <a:rPr lang="en-US" dirty="0">
                <a:solidFill>
                  <a:schemeClr val="tx1"/>
                </a:solidFill>
                <a:cs typeface="Calibri" panose="020F0502020204030204" pitchFamily="34" charset="0"/>
              </a:rPr>
              <a:t>Traditional and Roth IRAs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0"/>
          </p:nvPr>
        </p:nvSpPr>
        <p:spPr>
          <a:xfrm>
            <a:off x="480060" y="1104424"/>
            <a:ext cx="4834450" cy="402300"/>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Contributions</a:t>
            </a:r>
          </a:p>
        </p:txBody>
      </p:sp>
      <p:sp>
        <p:nvSpPr>
          <p:cNvPr id="9" name="Content Placeholder 2">
            <a:extLst>
              <a:ext uri="{FF2B5EF4-FFF2-40B4-BE49-F238E27FC236}">
                <a16:creationId xmlns:a16="http://schemas.microsoft.com/office/drawing/2014/main" id="{D70436E7-6B6E-DF49-A895-423B45EBC52E}"/>
              </a:ext>
            </a:extLst>
          </p:cNvPr>
          <p:cNvSpPr txBox="1">
            <a:spLocks/>
          </p:cNvSpPr>
          <p:nvPr/>
        </p:nvSpPr>
        <p:spPr>
          <a:xfrm>
            <a:off x="480060" y="1447324"/>
            <a:ext cx="4700844" cy="3188587"/>
          </a:xfrm>
          <a:prstGeom prst="rect">
            <a:avLst/>
          </a:prstGeom>
        </p:spPr>
        <p:txBody>
          <a:bodyPr vert="horz" lIns="0" tIns="0" rIns="0" bIns="0" rtlCol="0">
            <a:normAutofit fontScale="92500" lnSpcReduction="10000"/>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lnSpc>
                <a:spcPct val="100000"/>
              </a:lnSpc>
              <a:buClr>
                <a:schemeClr val="tx1"/>
              </a:buClr>
            </a:pPr>
            <a:r>
              <a:rPr lang="en-US" sz="1350" b="1" dirty="0">
                <a:solidFill>
                  <a:schemeClr val="tx1"/>
                </a:solidFill>
                <a:latin typeface="Calibri" panose="020F0502020204030204" pitchFamily="34" charset="0"/>
                <a:cs typeface="Calibri" panose="020F0502020204030204" pitchFamily="34" charset="0"/>
              </a:rPr>
              <a:t>Traditional IRA</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No age limits</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Deductible or non-deductible</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Have earned income</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IRS annual contribution limits apply</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Deductibility is phased out at certain income levels for active </a:t>
            </a:r>
            <a:br>
              <a:rPr lang="en-US" sz="1200" dirty="0">
                <a:solidFill>
                  <a:srgbClr val="5D5D5D"/>
                </a:solidFill>
                <a:latin typeface="Calibri" panose="020F0502020204030204" pitchFamily="34" charset="0"/>
                <a:cs typeface="Calibri" panose="020F0502020204030204" pitchFamily="34" charset="0"/>
              </a:rPr>
            </a:br>
            <a:r>
              <a:rPr lang="en-US" sz="1200" dirty="0">
                <a:solidFill>
                  <a:srgbClr val="5D5D5D"/>
                </a:solidFill>
                <a:latin typeface="Calibri" panose="020F0502020204030204" pitchFamily="34" charset="0"/>
                <a:cs typeface="Calibri" panose="020F0502020204030204" pitchFamily="34" charset="0"/>
              </a:rPr>
              <a:t>participants in a qualified retirement plan</a:t>
            </a:r>
            <a:endParaRPr lang="en-US" sz="1200" b="1" dirty="0">
              <a:solidFill>
                <a:schemeClr val="tx1"/>
              </a:solidFill>
              <a:latin typeface="Calibri" panose="020F0502020204030204" pitchFamily="34" charset="0"/>
              <a:cs typeface="Calibri" panose="020F0502020204030204" pitchFamily="34" charset="0"/>
            </a:endParaRPr>
          </a:p>
          <a:p>
            <a:pPr marL="171450" indent="-171450">
              <a:lnSpc>
                <a:spcPct val="100000"/>
              </a:lnSpc>
              <a:spcBef>
                <a:spcPts val="1200"/>
              </a:spcBef>
              <a:buClr>
                <a:schemeClr val="tx1"/>
              </a:buClr>
            </a:pPr>
            <a:r>
              <a:rPr lang="en-US" sz="1350" b="1" dirty="0">
                <a:solidFill>
                  <a:schemeClr val="tx1"/>
                </a:solidFill>
                <a:latin typeface="Calibri" panose="020F0502020204030204" pitchFamily="34" charset="0"/>
                <a:cs typeface="Calibri" panose="020F0502020204030204" pitchFamily="34" charset="0"/>
              </a:rPr>
              <a:t>Roth IRA</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No age limits</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Have earned income and your modified adjusted gross income </a:t>
            </a:r>
            <a:br>
              <a:rPr lang="en-US" sz="1200" dirty="0">
                <a:solidFill>
                  <a:srgbClr val="5D5D5D"/>
                </a:solidFill>
                <a:latin typeface="Calibri" panose="020F0502020204030204" pitchFamily="34" charset="0"/>
                <a:cs typeface="Calibri" panose="020F0502020204030204" pitchFamily="34" charset="0"/>
              </a:rPr>
            </a:br>
            <a:r>
              <a:rPr lang="en-US" sz="1200" dirty="0">
                <a:solidFill>
                  <a:srgbClr val="5D5D5D"/>
                </a:solidFill>
                <a:latin typeface="Calibri" panose="020F0502020204030204" pitchFamily="34" charset="0"/>
                <a:cs typeface="Calibri" panose="020F0502020204030204" pitchFamily="34" charset="0"/>
              </a:rPr>
              <a:t>is below certain amounts</a:t>
            </a:r>
          </a:p>
          <a:p>
            <a:pPr marL="171450" indent="-171450">
              <a:lnSpc>
                <a:spcPct val="100000"/>
              </a:lnSpc>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IRS annual contribution limits apply</a:t>
            </a:r>
          </a:p>
        </p:txBody>
      </p:sp>
      <p:sp>
        <p:nvSpPr>
          <p:cNvPr id="3" name="Slide Number Placeholder 5">
            <a:extLst>
              <a:ext uri="{FF2B5EF4-FFF2-40B4-BE49-F238E27FC236}">
                <a16:creationId xmlns:a16="http://schemas.microsoft.com/office/drawing/2014/main" id="{0F6DF483-F65F-DFA5-C5AD-A79109816A99}"/>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9</a:t>
            </a:fld>
            <a:endParaRPr lang="en-US" sz="600" dirty="0">
              <a:solidFill>
                <a:schemeClr val="bg1"/>
              </a:solidFill>
            </a:endParaRPr>
          </a:p>
        </p:txBody>
      </p:sp>
    </p:spTree>
    <p:extLst>
      <p:ext uri="{BB962C8B-B14F-4D97-AF65-F5344CB8AC3E}">
        <p14:creationId xmlns:p14="http://schemas.microsoft.com/office/powerpoint/2010/main" val="3832718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fade">
                                      <p:cBhvr>
                                        <p:cTn id="13" dur="500"/>
                                        <p:tgtEl>
                                          <p:spTgt spid="9">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fade">
                                      <p:cBhvr>
                                        <p:cTn id="16" dur="500"/>
                                        <p:tgtEl>
                                          <p:spTgt spid="9">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Effect transition="in" filter="fade">
                                      <p:cBhvr>
                                        <p:cTn id="19" dur="500"/>
                                        <p:tgtEl>
                                          <p:spTgt spid="9">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9">
                                            <p:txEl>
                                              <p:pRg st="7" end="7"/>
                                            </p:txEl>
                                          </p:spTgt>
                                        </p:tgtEl>
                                        <p:attrNameLst>
                                          <p:attrName>style.visibility</p:attrName>
                                        </p:attrNameLst>
                                      </p:cBhvr>
                                      <p:to>
                                        <p:strVal val="visible"/>
                                      </p:to>
                                    </p:set>
                                    <p:animEffect transition="in" filter="fade">
                                      <p:cBhvr>
                                        <p:cTn id="30" dur="500"/>
                                        <p:tgtEl>
                                          <p:spTgt spid="9">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9">
                                            <p:txEl>
                                              <p:pRg st="8" end="8"/>
                                            </p:txEl>
                                          </p:spTgt>
                                        </p:tgtEl>
                                        <p:attrNameLst>
                                          <p:attrName>style.visibility</p:attrName>
                                        </p:attrNameLst>
                                      </p:cBhvr>
                                      <p:to>
                                        <p:strVal val="visible"/>
                                      </p:to>
                                    </p:set>
                                    <p:animEffect transition="in" filter="fade">
                                      <p:cBhvr>
                                        <p:cTn id="33" dur="500"/>
                                        <p:tgtEl>
                                          <p:spTgt spid="9">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9">
                                            <p:txEl>
                                              <p:pRg st="9" end="9"/>
                                            </p:txEl>
                                          </p:spTgt>
                                        </p:tgtEl>
                                        <p:attrNameLst>
                                          <p:attrName>style.visibility</p:attrName>
                                        </p:attrNameLst>
                                      </p:cBhvr>
                                      <p:to>
                                        <p:strVal val="visible"/>
                                      </p:to>
                                    </p:set>
                                    <p:animEffect transition="in" filter="fade">
                                      <p:cBhvr>
                                        <p:cTn id="36"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F13603-E36F-6443-8B1E-B920F6F33AF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286375" y="7144"/>
            <a:ext cx="3857625" cy="5143500"/>
          </a:xfrm>
          <a:prstGeom prst="rect">
            <a:avLst/>
          </a:prstGeom>
        </p:spPr>
      </p:pic>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1" y="487204"/>
            <a:ext cx="4834451" cy="482571"/>
          </a:xfrm>
        </p:spPr>
        <p:txBody>
          <a:bodyPr vert="horz" lIns="0" tIns="0" rIns="0" bIns="0" rtlCol="0" anchor="t" anchorCtr="0">
            <a:noAutofit/>
          </a:bodyPr>
          <a:lstStyle/>
          <a:p>
            <a:r>
              <a:rPr lang="en-US" dirty="0">
                <a:solidFill>
                  <a:schemeClr val="tx1"/>
                </a:solidFill>
                <a:cs typeface="Calibri" panose="020F0502020204030204" pitchFamily="34" charset="0"/>
              </a:rPr>
              <a:t>Traditional IRAs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0"/>
          </p:nvPr>
        </p:nvSpPr>
        <p:spPr>
          <a:xfrm>
            <a:off x="480061" y="1098661"/>
            <a:ext cx="4834451" cy="212934"/>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Making withdrawals before age 59½ </a:t>
            </a:r>
          </a:p>
        </p:txBody>
      </p:sp>
      <p:sp>
        <p:nvSpPr>
          <p:cNvPr id="9" name="Content Placeholder 2">
            <a:extLst>
              <a:ext uri="{FF2B5EF4-FFF2-40B4-BE49-F238E27FC236}">
                <a16:creationId xmlns:a16="http://schemas.microsoft.com/office/drawing/2014/main" id="{D70436E7-6B6E-DF49-A895-423B45EBC52E}"/>
              </a:ext>
            </a:extLst>
          </p:cNvPr>
          <p:cNvSpPr txBox="1">
            <a:spLocks/>
          </p:cNvSpPr>
          <p:nvPr/>
        </p:nvSpPr>
        <p:spPr>
          <a:xfrm>
            <a:off x="480060" y="1394093"/>
            <a:ext cx="4700845" cy="473399"/>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900"/>
              </a:spcBef>
              <a:buClr>
                <a:schemeClr val="tx1"/>
              </a:buClr>
            </a:pPr>
            <a:r>
              <a:rPr lang="en-US" sz="1050" dirty="0">
                <a:solidFill>
                  <a:srgbClr val="5D5D5D"/>
                </a:solidFill>
                <a:latin typeface="Calibri" panose="020F0502020204030204" pitchFamily="34" charset="0"/>
                <a:cs typeface="Calibri" panose="020F0502020204030204" pitchFamily="34" charset="0"/>
              </a:rPr>
              <a:t>If you make withdrawals before age 59½ a 10% IRS penalty is levied, in addition to regular income tax.</a:t>
            </a:r>
            <a:endParaRPr lang="en-US" sz="1050" b="1" dirty="0">
              <a:solidFill>
                <a:srgbClr val="5D5D5D"/>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A7AE3D65-9BB5-684B-9D9C-BA5ED69B68CC}"/>
              </a:ext>
            </a:extLst>
          </p:cNvPr>
          <p:cNvSpPr/>
          <p:nvPr/>
        </p:nvSpPr>
        <p:spPr>
          <a:xfrm>
            <a:off x="480060" y="1834816"/>
            <a:ext cx="4515393" cy="184666"/>
          </a:xfrm>
          <a:prstGeom prst="rect">
            <a:avLst/>
          </a:prstGeom>
        </p:spPr>
        <p:txBody>
          <a:bodyPr wrap="square" lIns="0" tIns="0" rIns="0" bIns="0">
            <a:noAutofit/>
          </a:bodyPr>
          <a:lstStyle/>
          <a:p>
            <a:pPr>
              <a:spcBef>
                <a:spcPts val="900"/>
              </a:spcBef>
              <a:buClr>
                <a:schemeClr val="tx1"/>
              </a:buClr>
            </a:pPr>
            <a:r>
              <a:rPr lang="en-US" sz="1350" b="1" dirty="0">
                <a:latin typeface="Calibri" panose="020F0502020204030204" pitchFamily="34" charset="0"/>
                <a:cs typeface="Calibri" panose="020F0502020204030204" pitchFamily="34" charset="0"/>
              </a:rPr>
              <a:t>Withdrawal Penalty Exceptions</a:t>
            </a:r>
          </a:p>
        </p:txBody>
      </p:sp>
      <p:sp>
        <p:nvSpPr>
          <p:cNvPr id="8" name="Rectangle 7">
            <a:extLst>
              <a:ext uri="{FF2B5EF4-FFF2-40B4-BE49-F238E27FC236}">
                <a16:creationId xmlns:a16="http://schemas.microsoft.com/office/drawing/2014/main" id="{27F46FF5-914B-A04D-A2AA-42E1358D38F9}"/>
              </a:ext>
            </a:extLst>
          </p:cNvPr>
          <p:cNvSpPr/>
          <p:nvPr/>
        </p:nvSpPr>
        <p:spPr>
          <a:xfrm>
            <a:off x="480060" y="2069089"/>
            <a:ext cx="4515393" cy="1451352"/>
          </a:xfrm>
          <a:prstGeom prst="rect">
            <a:avLst/>
          </a:prstGeom>
        </p:spPr>
        <p:txBody>
          <a:bodyPr lIns="0" tIns="0" rIns="0" bIns="0" numCol="2">
            <a:noAutofit/>
          </a:bodyPr>
          <a:lstStyle/>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Higher education </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First-time home purchase</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Unreimbursed medical expenses</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Qualified reservist distribution</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Qualified natural disaster distribution</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Substantially equal periodic 72(t) payments </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Health insurance payments while unemployed</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Distribution due to IRS levy</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Disability</a:t>
            </a:r>
          </a:p>
          <a:p>
            <a:pPr marL="171450" indent="-171450">
              <a:spcBef>
                <a:spcPts val="225"/>
              </a:spcBef>
              <a:buClr>
                <a:schemeClr val="tx1"/>
              </a:buClr>
              <a:buFont typeface="Arial" panose="020B0604020202020204" pitchFamily="34" charset="0"/>
              <a:buChar char="•"/>
            </a:pPr>
            <a:r>
              <a:rPr lang="en-US" sz="1088" dirty="0">
                <a:solidFill>
                  <a:srgbClr val="5D5D5D"/>
                </a:solidFill>
                <a:latin typeface="Calibri" panose="020F0502020204030204" pitchFamily="34" charset="0"/>
                <a:cs typeface="Calibri" panose="020F0502020204030204" pitchFamily="34" charset="0"/>
              </a:rPr>
              <a:t>Death</a:t>
            </a:r>
          </a:p>
        </p:txBody>
      </p:sp>
      <p:sp>
        <p:nvSpPr>
          <p:cNvPr id="6" name="Slide Number Placeholder 5">
            <a:extLst>
              <a:ext uri="{FF2B5EF4-FFF2-40B4-BE49-F238E27FC236}">
                <a16:creationId xmlns:a16="http://schemas.microsoft.com/office/drawing/2014/main" id="{3773F851-7668-481C-10A3-D3F516740AEF}"/>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10</a:t>
            </a:fld>
            <a:endParaRPr lang="en-US" sz="600" dirty="0">
              <a:solidFill>
                <a:schemeClr val="bg1"/>
              </a:solidFill>
            </a:endParaRPr>
          </a:p>
        </p:txBody>
      </p:sp>
      <p:sp>
        <p:nvSpPr>
          <p:cNvPr id="3" name="Rectangle 2">
            <a:extLst>
              <a:ext uri="{FF2B5EF4-FFF2-40B4-BE49-F238E27FC236}">
                <a16:creationId xmlns:a16="http://schemas.microsoft.com/office/drawing/2014/main" id="{ABBC8855-70B0-A7E5-5554-B4E31E8C8051}"/>
              </a:ext>
            </a:extLst>
          </p:cNvPr>
          <p:cNvSpPr/>
          <p:nvPr/>
        </p:nvSpPr>
        <p:spPr>
          <a:xfrm>
            <a:off x="480060" y="3490393"/>
            <a:ext cx="4515393" cy="184666"/>
          </a:xfrm>
          <a:prstGeom prst="rect">
            <a:avLst/>
          </a:prstGeom>
        </p:spPr>
        <p:txBody>
          <a:bodyPr wrap="square" lIns="0" tIns="0" rIns="0" bIns="0">
            <a:noAutofit/>
          </a:bodyPr>
          <a:lstStyle/>
          <a:p>
            <a:pPr>
              <a:spcBef>
                <a:spcPts val="900"/>
              </a:spcBef>
              <a:buClr>
                <a:schemeClr val="tx1"/>
              </a:buClr>
            </a:pPr>
            <a:r>
              <a:rPr lang="en-US" sz="1350" b="1" dirty="0">
                <a:latin typeface="Calibri" panose="020F0502020204030204" pitchFamily="34" charset="0"/>
                <a:cs typeface="Calibri" panose="020F0502020204030204" pitchFamily="34" charset="0"/>
              </a:rPr>
              <a:t>New from SECURE 2.0</a:t>
            </a:r>
          </a:p>
        </p:txBody>
      </p:sp>
      <p:sp>
        <p:nvSpPr>
          <p:cNvPr id="10" name="Content Placeholder 2">
            <a:extLst>
              <a:ext uri="{FF2B5EF4-FFF2-40B4-BE49-F238E27FC236}">
                <a16:creationId xmlns:a16="http://schemas.microsoft.com/office/drawing/2014/main" id="{BA034FF5-A9FA-6ADD-114C-B7EEFCD4C099}"/>
              </a:ext>
            </a:extLst>
          </p:cNvPr>
          <p:cNvSpPr txBox="1">
            <a:spLocks/>
          </p:cNvSpPr>
          <p:nvPr/>
        </p:nvSpPr>
        <p:spPr>
          <a:xfrm>
            <a:off x="480062" y="3734050"/>
            <a:ext cx="4834450" cy="786615"/>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lnSpc>
                <a:spcPct val="100000"/>
              </a:lnSpc>
              <a:spcBef>
                <a:spcPts val="225"/>
              </a:spcBef>
              <a:buClr>
                <a:schemeClr val="tx1"/>
              </a:buClr>
              <a:buFont typeface="Arial" panose="020B0604020202020204" pitchFamily="34" charset="0"/>
              <a:buChar char="•"/>
              <a:tabLst>
                <a:tab pos="126206" algn="l"/>
              </a:tabLst>
            </a:pPr>
            <a:r>
              <a:rPr lang="en-US" sz="1088" dirty="0">
                <a:solidFill>
                  <a:srgbClr val="5D5D5D"/>
                </a:solidFill>
                <a:latin typeface="Calibri" panose="020F0502020204030204" pitchFamily="34" charset="0"/>
                <a:cs typeface="Calibri" panose="020F0502020204030204" pitchFamily="34" charset="0"/>
              </a:rPr>
              <a:t>SECURE 2.0 provisions will allow the 10% IRS penalty to be waived for unexpected personal or family emergency expenses </a:t>
            </a:r>
          </a:p>
          <a:p>
            <a:pPr marL="171450" indent="-171450">
              <a:lnSpc>
                <a:spcPct val="100000"/>
              </a:lnSpc>
              <a:spcBef>
                <a:spcPts val="225"/>
              </a:spcBef>
              <a:buClr>
                <a:schemeClr val="tx1"/>
              </a:buClr>
              <a:buFont typeface="Arial" panose="020B0604020202020204" pitchFamily="34" charset="0"/>
              <a:buChar char="•"/>
              <a:tabLst>
                <a:tab pos="126206" algn="l"/>
              </a:tabLst>
            </a:pPr>
            <a:r>
              <a:rPr lang="en-US" sz="1088" dirty="0">
                <a:solidFill>
                  <a:srgbClr val="5D5D5D"/>
                </a:solidFill>
                <a:latin typeface="Calibri" panose="020F0502020204030204" pitchFamily="34" charset="0"/>
                <a:cs typeface="Calibri" panose="020F0502020204030204" pitchFamily="34" charset="0"/>
              </a:rPr>
              <a:t>One distribution up to $1,000/year, with the option to repay within three years</a:t>
            </a:r>
          </a:p>
          <a:p>
            <a:pPr marL="171450" indent="-171450">
              <a:lnSpc>
                <a:spcPct val="100000"/>
              </a:lnSpc>
              <a:spcBef>
                <a:spcPts val="225"/>
              </a:spcBef>
              <a:buClr>
                <a:schemeClr val="tx1"/>
              </a:buClr>
              <a:buFont typeface="Arial" panose="020B0604020202020204" pitchFamily="34" charset="0"/>
              <a:buChar char="•"/>
              <a:tabLst>
                <a:tab pos="126206" algn="l"/>
              </a:tabLst>
            </a:pPr>
            <a:r>
              <a:rPr lang="en-US" sz="1088" dirty="0">
                <a:solidFill>
                  <a:srgbClr val="5D5D5D"/>
                </a:solidFill>
                <a:latin typeface="Calibri" panose="020F0502020204030204" pitchFamily="34" charset="0"/>
                <a:cs typeface="Calibri" panose="020F0502020204030204" pitchFamily="34" charset="0"/>
              </a:rPr>
              <a:t>Beginning in 2024</a:t>
            </a:r>
            <a:endParaRPr lang="en-US" sz="1088" b="1" dirty="0">
              <a:solidFill>
                <a:srgbClr val="5D5D5D"/>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15300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500"/>
                                        <p:tgtEl>
                                          <p:spTgt spid="1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0">
                                            <p:txEl>
                                              <p:pRg st="1" end="1"/>
                                            </p:txEl>
                                          </p:spTgt>
                                        </p:tgtEl>
                                        <p:attrNameLst>
                                          <p:attrName>style.visibility</p:attrName>
                                        </p:attrNameLst>
                                      </p:cBhvr>
                                      <p:to>
                                        <p:strVal val="visible"/>
                                      </p:to>
                                    </p:set>
                                    <p:animEffect transition="in" filter="fade">
                                      <p:cBhvr>
                                        <p:cTn id="30" dur="500"/>
                                        <p:tgtEl>
                                          <p:spTgt spid="10">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0">
                                            <p:txEl>
                                              <p:pRg st="2" end="2"/>
                                            </p:txEl>
                                          </p:spTgt>
                                        </p:tgtEl>
                                        <p:attrNameLst>
                                          <p:attrName>style.visibility</p:attrName>
                                        </p:attrNameLst>
                                      </p:cBhvr>
                                      <p:to>
                                        <p:strVal val="visible"/>
                                      </p:to>
                                    </p:set>
                                    <p:animEffect transition="in" filter="fade">
                                      <p:cBhvr>
                                        <p:cTn id="35"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7" grpId="0"/>
      <p:bldP spid="8" grpId="0"/>
      <p:bldP spid="3" grpId="0"/>
      <p:bldP spid="10"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DE30D6AD-AD80-8447-91C5-13BC7404880D}"/>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286375" y="7144"/>
            <a:ext cx="3857626" cy="5165513"/>
          </a:xfrm>
          <a:prstGeom prst="rect">
            <a:avLst/>
          </a:prstGeom>
        </p:spPr>
      </p:pic>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487204"/>
            <a:ext cx="4829177" cy="482571"/>
          </a:xfrm>
        </p:spPr>
        <p:txBody>
          <a:bodyPr vert="horz" lIns="0" tIns="0" rIns="0" bIns="0" rtlCol="0" anchor="t" anchorCtr="0">
            <a:noAutofit/>
          </a:bodyPr>
          <a:lstStyle/>
          <a:p>
            <a:r>
              <a:rPr lang="en-US" dirty="0">
                <a:solidFill>
                  <a:schemeClr val="tx1"/>
                </a:solidFill>
                <a:cs typeface="Calibri" panose="020F0502020204030204" pitchFamily="34" charset="0"/>
              </a:rPr>
              <a:t>Roth IRAs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0"/>
          </p:nvPr>
        </p:nvSpPr>
        <p:spPr>
          <a:xfrm>
            <a:off x="480060" y="1104424"/>
            <a:ext cx="4829177" cy="402300"/>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Making Withdrawals</a:t>
            </a:r>
          </a:p>
        </p:txBody>
      </p:sp>
      <p:sp>
        <p:nvSpPr>
          <p:cNvPr id="7" name="Rectangle 6">
            <a:extLst>
              <a:ext uri="{FF2B5EF4-FFF2-40B4-BE49-F238E27FC236}">
                <a16:creationId xmlns:a16="http://schemas.microsoft.com/office/drawing/2014/main" id="{A7AE3D65-9BB5-684B-9D9C-BA5ED69B68CC}"/>
              </a:ext>
            </a:extLst>
          </p:cNvPr>
          <p:cNvSpPr/>
          <p:nvPr/>
        </p:nvSpPr>
        <p:spPr>
          <a:xfrm>
            <a:off x="480060" y="1515904"/>
            <a:ext cx="4613260" cy="3527889"/>
          </a:xfrm>
          <a:prstGeom prst="rect">
            <a:avLst/>
          </a:prstGeom>
        </p:spPr>
        <p:txBody>
          <a:bodyPr lIns="0" tIns="0" rIns="0" bIns="0" anchor="t">
            <a:noAutofit/>
          </a:bodyPr>
          <a:lstStyle/>
          <a:p>
            <a:pPr marL="171450" indent="-171450">
              <a:spcBef>
                <a:spcPts val="450"/>
              </a:spcBef>
              <a:buClr>
                <a:schemeClr val="tx1"/>
              </a:buClr>
            </a:pPr>
            <a:r>
              <a:rPr lang="en-US" sz="1350" b="1" dirty="0">
                <a:latin typeface="Calibri" panose="020F0502020204030204" pitchFamily="34" charset="0"/>
                <a:cs typeface="Calibri" panose="020F0502020204030204" pitchFamily="34" charset="0"/>
              </a:rPr>
              <a:t>Qualified Distributions from Roth IRAs</a:t>
            </a:r>
          </a:p>
          <a:p>
            <a:pPr>
              <a:spcBef>
                <a:spcPts val="450"/>
              </a:spcBef>
              <a:buClr>
                <a:schemeClr val="tx1"/>
              </a:buClr>
            </a:pPr>
            <a:r>
              <a:rPr lang="en-US" sz="1200" dirty="0">
                <a:solidFill>
                  <a:srgbClr val="5D5D5D"/>
                </a:solidFill>
                <a:latin typeface="Calibri" panose="020F0502020204030204" pitchFamily="34" charset="0"/>
                <a:cs typeface="Calibri" panose="020F0502020204030204" pitchFamily="34" charset="0"/>
              </a:rPr>
              <a:t>Tax-free if they satisfy a five-year holding period and at least one </a:t>
            </a:r>
            <a:br>
              <a:rPr lang="en-US" sz="1200" dirty="0">
                <a:solidFill>
                  <a:srgbClr val="5D5D5D"/>
                </a:solidFill>
                <a:latin typeface="Calibri" panose="020F0502020204030204" pitchFamily="34" charset="0"/>
                <a:cs typeface="Calibri" panose="020F0502020204030204" pitchFamily="34" charset="0"/>
              </a:rPr>
            </a:br>
            <a:r>
              <a:rPr lang="en-US" sz="1200" dirty="0">
                <a:solidFill>
                  <a:srgbClr val="5D5D5D"/>
                </a:solidFill>
                <a:latin typeface="Calibri" panose="020F0502020204030204" pitchFamily="34" charset="0"/>
                <a:cs typeface="Calibri" panose="020F0502020204030204" pitchFamily="34" charset="0"/>
              </a:rPr>
              <a:t>of the following:</a:t>
            </a:r>
          </a:p>
          <a:p>
            <a:pPr marL="171450" indent="-171450">
              <a:spcBef>
                <a:spcPts val="45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You are age 59½</a:t>
            </a:r>
          </a:p>
          <a:p>
            <a:pPr marL="171450" indent="-171450">
              <a:spcBef>
                <a:spcPts val="45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Death</a:t>
            </a:r>
          </a:p>
          <a:p>
            <a:pPr marL="171450" indent="-171450">
              <a:spcBef>
                <a:spcPts val="45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Disability</a:t>
            </a:r>
          </a:p>
          <a:p>
            <a:pPr marL="171450" indent="-171450">
              <a:spcBef>
                <a:spcPts val="45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Qualified first-time home purchase</a:t>
            </a:r>
          </a:p>
          <a:p>
            <a:pPr marL="171450" indent="-171450">
              <a:spcBef>
                <a:spcPts val="1050"/>
              </a:spcBef>
              <a:buClr>
                <a:schemeClr val="tx1"/>
              </a:buClr>
            </a:pPr>
            <a:r>
              <a:rPr lang="en-US" sz="1350" b="1" dirty="0">
                <a:latin typeface="Calibri" panose="020F0502020204030204" pitchFamily="34" charset="0"/>
                <a:cs typeface="Calibri" panose="020F0502020204030204" pitchFamily="34" charset="0"/>
              </a:rPr>
              <a:t>Non-Qualified Distributions from Roth IRAs</a:t>
            </a:r>
          </a:p>
          <a:p>
            <a:pPr marL="171450" indent="-171450">
              <a:spcBef>
                <a:spcPts val="450"/>
              </a:spcBef>
              <a:buClr>
                <a:schemeClr val="tx1"/>
              </a:buClr>
            </a:pPr>
            <a:r>
              <a:rPr lang="en-US" sz="1200" dirty="0">
                <a:solidFill>
                  <a:srgbClr val="5D5D5D"/>
                </a:solidFill>
                <a:latin typeface="Calibri" panose="020F0502020204030204" pitchFamily="34" charset="0"/>
                <a:cs typeface="Calibri" panose="020F0502020204030204" pitchFamily="34" charset="0"/>
              </a:rPr>
              <a:t>First-in, First out (FIFO) ordering rule applies:</a:t>
            </a:r>
          </a:p>
          <a:p>
            <a:pPr marL="171450" indent="-171450">
              <a:spcBef>
                <a:spcPts val="45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Regular contributions </a:t>
            </a:r>
          </a:p>
          <a:p>
            <a:pPr marL="171450" indent="-171450">
              <a:spcBef>
                <a:spcPts val="45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Conversion contributions (carry their own 5-year clock)</a:t>
            </a:r>
          </a:p>
          <a:p>
            <a:pPr marL="171450" indent="-171450">
              <a:spcBef>
                <a:spcPts val="45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Earnings</a:t>
            </a:r>
            <a:endParaRPr lang="en-US" sz="1013" b="1" dirty="0">
              <a:solidFill>
                <a:srgbClr val="5D5D5D"/>
              </a:solidFill>
              <a:latin typeface="Calibri" panose="020F0502020204030204" pitchFamily="34" charset="0"/>
              <a:cs typeface="Calibri" panose="020F0502020204030204" pitchFamily="34" charset="0"/>
            </a:endParaRPr>
          </a:p>
        </p:txBody>
      </p:sp>
      <p:sp>
        <p:nvSpPr>
          <p:cNvPr id="3" name="Slide Number Placeholder 5">
            <a:extLst>
              <a:ext uri="{FF2B5EF4-FFF2-40B4-BE49-F238E27FC236}">
                <a16:creationId xmlns:a16="http://schemas.microsoft.com/office/drawing/2014/main" id="{07DD6FEA-0968-1E7C-5956-EE790758C078}"/>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11</a:t>
            </a:fld>
            <a:endParaRPr lang="en-US" sz="600" dirty="0">
              <a:solidFill>
                <a:schemeClr val="bg1"/>
              </a:solidFill>
            </a:endParaRPr>
          </a:p>
        </p:txBody>
      </p:sp>
    </p:spTree>
    <p:extLst>
      <p:ext uri="{BB962C8B-B14F-4D97-AF65-F5344CB8AC3E}">
        <p14:creationId xmlns:p14="http://schemas.microsoft.com/office/powerpoint/2010/main" val="3247884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500"/>
                                        <p:tgtEl>
                                          <p:spTgt spid="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500"/>
                                        <p:tgtEl>
                                          <p:spTgt spid="7">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animEffect transition="in" filter="fade">
                                      <p:cBhvr>
                                        <p:cTn id="22" dur="500"/>
                                        <p:tgtEl>
                                          <p:spTgt spid="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fade">
                                      <p:cBhvr>
                                        <p:cTn id="27" dur="500"/>
                                        <p:tgtEl>
                                          <p:spTgt spid="7">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7" end="7"/>
                                            </p:txEl>
                                          </p:spTgt>
                                        </p:tgtEl>
                                        <p:attrNameLst>
                                          <p:attrName>style.visibility</p:attrName>
                                        </p:attrNameLst>
                                      </p:cBhvr>
                                      <p:to>
                                        <p:strVal val="visible"/>
                                      </p:to>
                                    </p:set>
                                    <p:animEffect transition="in" filter="fade">
                                      <p:cBhvr>
                                        <p:cTn id="30" dur="500"/>
                                        <p:tgtEl>
                                          <p:spTgt spid="7">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7">
                                            <p:txEl>
                                              <p:pRg st="8" end="8"/>
                                            </p:txEl>
                                          </p:spTgt>
                                        </p:tgtEl>
                                        <p:attrNameLst>
                                          <p:attrName>style.visibility</p:attrName>
                                        </p:attrNameLst>
                                      </p:cBhvr>
                                      <p:to>
                                        <p:strVal val="visible"/>
                                      </p:to>
                                    </p:set>
                                    <p:animEffect transition="in" filter="fade">
                                      <p:cBhvr>
                                        <p:cTn id="36" dur="500"/>
                                        <p:tgtEl>
                                          <p:spTgt spid="7">
                                            <p:txEl>
                                              <p:pRg st="8" end="8"/>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7">
                                            <p:txEl>
                                              <p:pRg st="10" end="10"/>
                                            </p:txEl>
                                          </p:spTgt>
                                        </p:tgtEl>
                                        <p:attrNameLst>
                                          <p:attrName>style.visibility</p:attrName>
                                        </p:attrNameLst>
                                      </p:cBhvr>
                                      <p:to>
                                        <p:strVal val="visible"/>
                                      </p:to>
                                    </p:set>
                                    <p:animEffect transition="in" filter="fade">
                                      <p:cBhvr>
                                        <p:cTn id="39"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people embracing&#10;&#10;Description automatically generated with low confidence">
            <a:extLst>
              <a:ext uri="{FF2B5EF4-FFF2-40B4-BE49-F238E27FC236}">
                <a16:creationId xmlns:a16="http://schemas.microsoft.com/office/drawing/2014/main" id="{A1030E91-C0D5-A848-AAC8-1C7F4EECC2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286375" y="7144"/>
            <a:ext cx="3857626" cy="5143500"/>
          </a:xfrm>
          <a:prstGeom prst="rect">
            <a:avLst/>
          </a:prstGeom>
        </p:spPr>
      </p:pic>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487204"/>
            <a:ext cx="4829176" cy="482571"/>
          </a:xfrm>
        </p:spPr>
        <p:txBody>
          <a:bodyPr vert="horz" lIns="0" tIns="0" rIns="0" bIns="0" rtlCol="0" anchor="t" anchorCtr="0">
            <a:noAutofit/>
          </a:bodyPr>
          <a:lstStyle/>
          <a:p>
            <a:r>
              <a:rPr lang="en-US" dirty="0">
                <a:solidFill>
                  <a:schemeClr val="tx1"/>
                </a:solidFill>
                <a:cs typeface="Calibri" panose="020F0502020204030204" pitchFamily="34" charset="0"/>
              </a:rPr>
              <a:t>Traditional and Roth IRAs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0"/>
          </p:nvPr>
        </p:nvSpPr>
        <p:spPr>
          <a:xfrm>
            <a:off x="480060" y="1104424"/>
            <a:ext cx="4829175" cy="402300"/>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Required Minimum Distributions (RMDs)</a:t>
            </a:r>
          </a:p>
        </p:txBody>
      </p:sp>
      <p:sp>
        <p:nvSpPr>
          <p:cNvPr id="7" name="Rectangle 6">
            <a:extLst>
              <a:ext uri="{FF2B5EF4-FFF2-40B4-BE49-F238E27FC236}">
                <a16:creationId xmlns:a16="http://schemas.microsoft.com/office/drawing/2014/main" id="{A7AE3D65-9BB5-684B-9D9C-BA5ED69B68CC}"/>
              </a:ext>
            </a:extLst>
          </p:cNvPr>
          <p:cNvSpPr/>
          <p:nvPr/>
        </p:nvSpPr>
        <p:spPr>
          <a:xfrm>
            <a:off x="480060" y="1515904"/>
            <a:ext cx="4510117" cy="2169825"/>
          </a:xfrm>
          <a:prstGeom prst="rect">
            <a:avLst/>
          </a:prstGeom>
        </p:spPr>
        <p:txBody>
          <a:bodyPr lIns="0" tIns="0" rIns="0" bIns="0" anchor="t">
            <a:noAutofit/>
          </a:bodyPr>
          <a:lstStyle/>
          <a:p>
            <a:pPr marL="171450" indent="-171450">
              <a:spcBef>
                <a:spcPts val="900"/>
              </a:spcBef>
              <a:buClr>
                <a:schemeClr val="tx1"/>
              </a:buClr>
            </a:pPr>
            <a:r>
              <a:rPr lang="en-US" sz="1350" b="1" dirty="0">
                <a:latin typeface="Calibri" panose="020F0502020204030204" pitchFamily="34" charset="0"/>
                <a:cs typeface="Calibri" panose="020F0502020204030204" pitchFamily="34" charset="0"/>
              </a:rPr>
              <a:t>Traditional IRAs</a:t>
            </a:r>
          </a:p>
          <a:p>
            <a:pPr marL="171450" indent="-171450">
              <a:spcBef>
                <a:spcPts val="90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You must start taking distributions by April 1 following the year in which you turn age 73</a:t>
            </a:r>
          </a:p>
          <a:p>
            <a:pPr marL="171450" indent="-171450">
              <a:spcBef>
                <a:spcPts val="90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And by December 31 every year after that</a:t>
            </a:r>
          </a:p>
          <a:p>
            <a:pPr marL="171450" indent="-171450">
              <a:spcBef>
                <a:spcPts val="1800"/>
              </a:spcBef>
              <a:buClr>
                <a:schemeClr val="tx1"/>
              </a:buClr>
            </a:pPr>
            <a:r>
              <a:rPr lang="en-US" sz="1350" b="1" dirty="0">
                <a:latin typeface="Calibri" panose="020F0502020204030204" pitchFamily="34" charset="0"/>
                <a:cs typeface="Calibri" panose="020F0502020204030204" pitchFamily="34" charset="0"/>
              </a:rPr>
              <a:t>Roth IRAs</a:t>
            </a:r>
          </a:p>
          <a:p>
            <a:pPr marL="171450" indent="-171450">
              <a:spcBef>
                <a:spcPts val="900"/>
              </a:spcBef>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No RMDs if you are the original owner</a:t>
            </a:r>
          </a:p>
        </p:txBody>
      </p:sp>
      <p:sp>
        <p:nvSpPr>
          <p:cNvPr id="3" name="Slide Number Placeholder 5">
            <a:extLst>
              <a:ext uri="{FF2B5EF4-FFF2-40B4-BE49-F238E27FC236}">
                <a16:creationId xmlns:a16="http://schemas.microsoft.com/office/drawing/2014/main" id="{BCB48002-39A6-3322-33DD-13A2021190EF}"/>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12</a:t>
            </a:fld>
            <a:endParaRPr lang="en-US" sz="600" dirty="0">
              <a:solidFill>
                <a:schemeClr val="bg1"/>
              </a:solidFill>
            </a:endParaRPr>
          </a:p>
        </p:txBody>
      </p:sp>
    </p:spTree>
    <p:extLst>
      <p:ext uri="{BB962C8B-B14F-4D97-AF65-F5344CB8AC3E}">
        <p14:creationId xmlns:p14="http://schemas.microsoft.com/office/powerpoint/2010/main" val="1970937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3703320" y="487204"/>
            <a:ext cx="7170922" cy="482571"/>
          </a:xfrm>
        </p:spPr>
        <p:txBody>
          <a:bodyPr vert="horz" lIns="0" tIns="0" rIns="0" bIns="0" rtlCol="0" anchor="t" anchorCtr="0">
            <a:noAutofit/>
          </a:bodyPr>
          <a:lstStyle/>
          <a:p>
            <a:r>
              <a:rPr lang="en-US" dirty="0">
                <a:solidFill>
                  <a:schemeClr val="tx1"/>
                </a:solidFill>
                <a:cs typeface="Calibri" panose="020F0502020204030204" pitchFamily="34" charset="0"/>
              </a:rPr>
              <a:t>Choosing a Traditional or Roth IRA</a:t>
            </a:r>
          </a:p>
        </p:txBody>
      </p:sp>
      <p:pic>
        <p:nvPicPr>
          <p:cNvPr id="10" name="Picture 9">
            <a:extLst>
              <a:ext uri="{FF2B5EF4-FFF2-40B4-BE49-F238E27FC236}">
                <a16:creationId xmlns:a16="http://schemas.microsoft.com/office/drawing/2014/main" id="{D7AFF2C4-015E-674A-8656-DCA9F678EF1E}"/>
              </a:ext>
            </a:extLst>
          </p:cNvPr>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a14:imgEffect>
                  </a14:imgLayer>
                </a14:imgProps>
              </a:ext>
              <a:ext uri="{28A0092B-C50C-407E-A947-70E740481C1C}">
                <a14:useLocalDpi xmlns:a14="http://schemas.microsoft.com/office/drawing/2010/main"/>
              </a:ext>
            </a:extLst>
          </a:blip>
          <a:srcRect/>
          <a:stretch/>
        </p:blipFill>
        <p:spPr>
          <a:xfrm>
            <a:off x="0" y="7144"/>
            <a:ext cx="3451860" cy="5143500"/>
          </a:xfrm>
          <a:prstGeom prst="rect">
            <a:avLst/>
          </a:prstGeom>
        </p:spPr>
      </p:pic>
      <p:sp>
        <p:nvSpPr>
          <p:cNvPr id="12" name="Oval 11">
            <a:extLst>
              <a:ext uri="{FF2B5EF4-FFF2-40B4-BE49-F238E27FC236}">
                <a16:creationId xmlns:a16="http://schemas.microsoft.com/office/drawing/2014/main" id="{4AF0197A-7D34-5048-A97D-CCE788713DFE}"/>
              </a:ext>
            </a:extLst>
          </p:cNvPr>
          <p:cNvSpPr/>
          <p:nvPr/>
        </p:nvSpPr>
        <p:spPr>
          <a:xfrm>
            <a:off x="3280410" y="1215172"/>
            <a:ext cx="434340" cy="4343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4" name="Oval 13">
            <a:extLst>
              <a:ext uri="{FF2B5EF4-FFF2-40B4-BE49-F238E27FC236}">
                <a16:creationId xmlns:a16="http://schemas.microsoft.com/office/drawing/2014/main" id="{739E9EDE-3D44-2442-9068-3F11A66535B8}"/>
              </a:ext>
            </a:extLst>
          </p:cNvPr>
          <p:cNvSpPr/>
          <p:nvPr/>
        </p:nvSpPr>
        <p:spPr>
          <a:xfrm>
            <a:off x="3280410" y="2016156"/>
            <a:ext cx="434340" cy="4343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5" name="Oval 14">
            <a:extLst>
              <a:ext uri="{FF2B5EF4-FFF2-40B4-BE49-F238E27FC236}">
                <a16:creationId xmlns:a16="http://schemas.microsoft.com/office/drawing/2014/main" id="{0BA2C6DC-4868-7140-AA01-5274AD56F3E3}"/>
              </a:ext>
            </a:extLst>
          </p:cNvPr>
          <p:cNvSpPr/>
          <p:nvPr/>
        </p:nvSpPr>
        <p:spPr>
          <a:xfrm>
            <a:off x="3280410" y="2810644"/>
            <a:ext cx="434340" cy="4343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6" name="Oval 15">
            <a:extLst>
              <a:ext uri="{FF2B5EF4-FFF2-40B4-BE49-F238E27FC236}">
                <a16:creationId xmlns:a16="http://schemas.microsoft.com/office/drawing/2014/main" id="{4AF65AB6-06F0-A244-91A8-C7D3C74B598F}"/>
              </a:ext>
            </a:extLst>
          </p:cNvPr>
          <p:cNvSpPr/>
          <p:nvPr/>
        </p:nvSpPr>
        <p:spPr>
          <a:xfrm>
            <a:off x="3280410" y="3645759"/>
            <a:ext cx="434340" cy="4343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3" name="TextBox 12">
            <a:extLst>
              <a:ext uri="{FF2B5EF4-FFF2-40B4-BE49-F238E27FC236}">
                <a16:creationId xmlns:a16="http://schemas.microsoft.com/office/drawing/2014/main" id="{8F7854F4-EBB9-C748-B91C-90FD3AA24D85}"/>
              </a:ext>
            </a:extLst>
          </p:cNvPr>
          <p:cNvSpPr txBox="1"/>
          <p:nvPr/>
        </p:nvSpPr>
        <p:spPr>
          <a:xfrm>
            <a:off x="3390286" y="1291801"/>
            <a:ext cx="240030" cy="323165"/>
          </a:xfrm>
          <a:prstGeom prst="rect">
            <a:avLst/>
          </a:prstGeom>
          <a:noFill/>
        </p:spPr>
        <p:txBody>
          <a:bodyPr wrap="square" rtlCol="0">
            <a:spAutoFit/>
          </a:bodyPr>
          <a:lstStyle/>
          <a:p>
            <a:r>
              <a:rPr lang="en-US" sz="1500" b="1" dirty="0">
                <a:solidFill>
                  <a:schemeClr val="accent6"/>
                </a:solidFill>
                <a:latin typeface="Calibri" panose="020F0502020204030204" pitchFamily="34" charset="0"/>
              </a:rPr>
              <a:t>1</a:t>
            </a:r>
          </a:p>
        </p:txBody>
      </p:sp>
      <p:sp>
        <p:nvSpPr>
          <p:cNvPr id="19" name="TextBox 18">
            <a:extLst>
              <a:ext uri="{FF2B5EF4-FFF2-40B4-BE49-F238E27FC236}">
                <a16:creationId xmlns:a16="http://schemas.microsoft.com/office/drawing/2014/main" id="{DF8BE588-FCE3-A041-ADF0-067F93FD0BCA}"/>
              </a:ext>
            </a:extLst>
          </p:cNvPr>
          <p:cNvSpPr txBox="1"/>
          <p:nvPr/>
        </p:nvSpPr>
        <p:spPr>
          <a:xfrm>
            <a:off x="3355996" y="2090457"/>
            <a:ext cx="240030" cy="323165"/>
          </a:xfrm>
          <a:prstGeom prst="rect">
            <a:avLst/>
          </a:prstGeom>
          <a:noFill/>
        </p:spPr>
        <p:txBody>
          <a:bodyPr wrap="square" rtlCol="0">
            <a:spAutoFit/>
          </a:bodyPr>
          <a:lstStyle/>
          <a:p>
            <a:r>
              <a:rPr lang="en-US" sz="1500" b="1" dirty="0">
                <a:solidFill>
                  <a:schemeClr val="accent6"/>
                </a:solidFill>
                <a:latin typeface="Calibri" panose="020F0502020204030204" pitchFamily="34" charset="0"/>
              </a:rPr>
              <a:t>2</a:t>
            </a:r>
          </a:p>
        </p:txBody>
      </p:sp>
      <p:sp>
        <p:nvSpPr>
          <p:cNvPr id="20" name="TextBox 19">
            <a:extLst>
              <a:ext uri="{FF2B5EF4-FFF2-40B4-BE49-F238E27FC236}">
                <a16:creationId xmlns:a16="http://schemas.microsoft.com/office/drawing/2014/main" id="{1B6A31E5-54DF-5B4A-BAD4-54C5F03FF07D}"/>
              </a:ext>
            </a:extLst>
          </p:cNvPr>
          <p:cNvSpPr txBox="1"/>
          <p:nvPr/>
        </p:nvSpPr>
        <p:spPr>
          <a:xfrm>
            <a:off x="3355996" y="2884474"/>
            <a:ext cx="240030" cy="323165"/>
          </a:xfrm>
          <a:prstGeom prst="rect">
            <a:avLst/>
          </a:prstGeom>
          <a:noFill/>
        </p:spPr>
        <p:txBody>
          <a:bodyPr wrap="square" rtlCol="0">
            <a:spAutoFit/>
          </a:bodyPr>
          <a:lstStyle/>
          <a:p>
            <a:r>
              <a:rPr lang="en-US" sz="1500" b="1" dirty="0">
                <a:solidFill>
                  <a:schemeClr val="accent6"/>
                </a:solidFill>
                <a:latin typeface="Calibri" panose="020F0502020204030204" pitchFamily="34" charset="0"/>
              </a:rPr>
              <a:t>3</a:t>
            </a:r>
          </a:p>
        </p:txBody>
      </p:sp>
      <p:sp>
        <p:nvSpPr>
          <p:cNvPr id="21" name="TextBox 20">
            <a:extLst>
              <a:ext uri="{FF2B5EF4-FFF2-40B4-BE49-F238E27FC236}">
                <a16:creationId xmlns:a16="http://schemas.microsoft.com/office/drawing/2014/main" id="{DED579B4-AB9A-7240-9330-DFDD2D3EC976}"/>
              </a:ext>
            </a:extLst>
          </p:cNvPr>
          <p:cNvSpPr txBox="1"/>
          <p:nvPr/>
        </p:nvSpPr>
        <p:spPr>
          <a:xfrm>
            <a:off x="3355996" y="3712889"/>
            <a:ext cx="240030" cy="323165"/>
          </a:xfrm>
          <a:prstGeom prst="rect">
            <a:avLst/>
          </a:prstGeom>
          <a:noFill/>
        </p:spPr>
        <p:txBody>
          <a:bodyPr wrap="square" rtlCol="0">
            <a:spAutoFit/>
          </a:bodyPr>
          <a:lstStyle/>
          <a:p>
            <a:r>
              <a:rPr lang="en-US" sz="1500" b="1" dirty="0">
                <a:solidFill>
                  <a:schemeClr val="accent6"/>
                </a:solidFill>
                <a:latin typeface="Calibri" panose="020F0502020204030204" pitchFamily="34" charset="0"/>
              </a:rPr>
              <a:t>4</a:t>
            </a:r>
          </a:p>
        </p:txBody>
      </p:sp>
      <p:cxnSp>
        <p:nvCxnSpPr>
          <p:cNvPr id="22" name="Straight Connector 21">
            <a:extLst>
              <a:ext uri="{FF2B5EF4-FFF2-40B4-BE49-F238E27FC236}">
                <a16:creationId xmlns:a16="http://schemas.microsoft.com/office/drawing/2014/main" id="{2913A770-9486-8945-80D4-4076C2B459F9}"/>
              </a:ext>
            </a:extLst>
          </p:cNvPr>
          <p:cNvCxnSpPr/>
          <p:nvPr/>
        </p:nvCxnSpPr>
        <p:spPr>
          <a:xfrm>
            <a:off x="3714753" y="915129"/>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1269B2FB-C3C1-FC41-8014-DA18F1306E9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8249" y="4638009"/>
            <a:ext cx="1315255" cy="187469"/>
          </a:xfrm>
          <a:prstGeom prst="rect">
            <a:avLst/>
          </a:prstGeom>
        </p:spPr>
      </p:pic>
      <p:sp>
        <p:nvSpPr>
          <p:cNvPr id="2" name="Rectangle 1">
            <a:extLst>
              <a:ext uri="{FF2B5EF4-FFF2-40B4-BE49-F238E27FC236}">
                <a16:creationId xmlns:a16="http://schemas.microsoft.com/office/drawing/2014/main" id="{436B5C0C-D8DF-9D48-B3AA-62F665BD9692}"/>
              </a:ext>
            </a:extLst>
          </p:cNvPr>
          <p:cNvSpPr/>
          <p:nvPr/>
        </p:nvSpPr>
        <p:spPr>
          <a:xfrm>
            <a:off x="3714751" y="1343055"/>
            <a:ext cx="3136115" cy="230832"/>
          </a:xfrm>
          <a:prstGeom prst="rect">
            <a:avLst/>
          </a:prstGeom>
        </p:spPr>
        <p:txBody>
          <a:bodyPr wrap="none" lIns="0" tIns="0" rIns="0" bIns="0">
            <a:spAutoFit/>
          </a:bodyPr>
          <a:lstStyle/>
          <a:p>
            <a:pPr>
              <a:spcBef>
                <a:spcPts val="4575"/>
              </a:spcBef>
              <a:buClr>
                <a:schemeClr val="tx1"/>
              </a:buClr>
            </a:pPr>
            <a:r>
              <a:rPr lang="en-US" sz="1500" dirty="0">
                <a:solidFill>
                  <a:srgbClr val="5D5D5D"/>
                </a:solidFill>
                <a:latin typeface="Calibri" panose="020F0502020204030204" pitchFamily="34" charset="0"/>
                <a:cs typeface="Calibri" panose="020F0502020204030204" pitchFamily="34" charset="0"/>
              </a:rPr>
              <a:t>Amount of time until distributions begin</a:t>
            </a:r>
          </a:p>
        </p:txBody>
      </p:sp>
      <p:sp>
        <p:nvSpPr>
          <p:cNvPr id="3" name="Rectangle 2">
            <a:extLst>
              <a:ext uri="{FF2B5EF4-FFF2-40B4-BE49-F238E27FC236}">
                <a16:creationId xmlns:a16="http://schemas.microsoft.com/office/drawing/2014/main" id="{1A6044E0-4B55-794B-8E5F-E2166D3621B9}"/>
              </a:ext>
            </a:extLst>
          </p:cNvPr>
          <p:cNvSpPr/>
          <p:nvPr/>
        </p:nvSpPr>
        <p:spPr>
          <a:xfrm>
            <a:off x="3703320" y="2148589"/>
            <a:ext cx="4612994" cy="230832"/>
          </a:xfrm>
          <a:prstGeom prst="rect">
            <a:avLst/>
          </a:prstGeom>
        </p:spPr>
        <p:txBody>
          <a:bodyPr wrap="none" lIns="0" tIns="0" rIns="0" bIns="0">
            <a:spAutoFit/>
          </a:bodyPr>
          <a:lstStyle/>
          <a:p>
            <a:pPr>
              <a:spcBef>
                <a:spcPts val="4575"/>
              </a:spcBef>
              <a:buClr>
                <a:schemeClr val="tx1"/>
              </a:buClr>
            </a:pPr>
            <a:r>
              <a:rPr lang="en-US" sz="1500" dirty="0">
                <a:solidFill>
                  <a:srgbClr val="5D5D5D"/>
                </a:solidFill>
                <a:latin typeface="Calibri" panose="020F0502020204030204" pitchFamily="34" charset="0"/>
                <a:cs typeface="Calibri" panose="020F0502020204030204" pitchFamily="34" charset="0"/>
              </a:rPr>
              <a:t>Expected return on investment before and after retirement</a:t>
            </a:r>
          </a:p>
        </p:txBody>
      </p:sp>
      <p:sp>
        <p:nvSpPr>
          <p:cNvPr id="4" name="Rectangle 3">
            <a:extLst>
              <a:ext uri="{FF2B5EF4-FFF2-40B4-BE49-F238E27FC236}">
                <a16:creationId xmlns:a16="http://schemas.microsoft.com/office/drawing/2014/main" id="{C7ED7CDC-BA21-DF44-AB26-08902993A801}"/>
              </a:ext>
            </a:extLst>
          </p:cNvPr>
          <p:cNvSpPr/>
          <p:nvPr/>
        </p:nvSpPr>
        <p:spPr>
          <a:xfrm>
            <a:off x="3703321" y="2923939"/>
            <a:ext cx="1317524" cy="230832"/>
          </a:xfrm>
          <a:prstGeom prst="rect">
            <a:avLst/>
          </a:prstGeom>
        </p:spPr>
        <p:txBody>
          <a:bodyPr wrap="square" lIns="0" tIns="0" rIns="0" bIns="0">
            <a:spAutoFit/>
          </a:bodyPr>
          <a:lstStyle/>
          <a:p>
            <a:pPr>
              <a:spcBef>
                <a:spcPts val="4575"/>
              </a:spcBef>
              <a:buClr>
                <a:schemeClr val="tx1"/>
              </a:buClr>
            </a:pPr>
            <a:r>
              <a:rPr lang="en-US" sz="1500" dirty="0">
                <a:solidFill>
                  <a:srgbClr val="5D5D5D"/>
                </a:solidFill>
                <a:latin typeface="Calibri" panose="020F0502020204030204" pitchFamily="34" charset="0"/>
                <a:cs typeface="Calibri" panose="020F0502020204030204" pitchFamily="34" charset="0"/>
              </a:rPr>
              <a:t>Access to money</a:t>
            </a:r>
          </a:p>
        </p:txBody>
      </p:sp>
      <p:sp>
        <p:nvSpPr>
          <p:cNvPr id="5" name="Rectangle 4">
            <a:extLst>
              <a:ext uri="{FF2B5EF4-FFF2-40B4-BE49-F238E27FC236}">
                <a16:creationId xmlns:a16="http://schemas.microsoft.com/office/drawing/2014/main" id="{031ADE79-833B-3F46-9114-17917E2BCBC6}"/>
              </a:ext>
            </a:extLst>
          </p:cNvPr>
          <p:cNvSpPr/>
          <p:nvPr/>
        </p:nvSpPr>
        <p:spPr>
          <a:xfrm>
            <a:off x="3703320" y="3759054"/>
            <a:ext cx="4573240" cy="230832"/>
          </a:xfrm>
          <a:prstGeom prst="rect">
            <a:avLst/>
          </a:prstGeom>
        </p:spPr>
        <p:txBody>
          <a:bodyPr wrap="none" lIns="0" tIns="0" rIns="0" bIns="0">
            <a:spAutoFit/>
          </a:bodyPr>
          <a:lstStyle/>
          <a:p>
            <a:pPr>
              <a:spcBef>
                <a:spcPts val="4575"/>
              </a:spcBef>
              <a:buClr>
                <a:schemeClr val="tx1"/>
              </a:buClr>
            </a:pPr>
            <a:r>
              <a:rPr lang="en-US" sz="1500" dirty="0">
                <a:solidFill>
                  <a:srgbClr val="5D5D5D"/>
                </a:solidFill>
                <a:latin typeface="Calibri" panose="020F0502020204030204" pitchFamily="34" charset="0"/>
                <a:cs typeface="Calibri" panose="020F0502020204030204" pitchFamily="34" charset="0"/>
              </a:rPr>
              <a:t>Current tax bracket and expected tax bracket at retirement</a:t>
            </a:r>
          </a:p>
        </p:txBody>
      </p:sp>
      <p:sp>
        <p:nvSpPr>
          <p:cNvPr id="6" name="Slide Number Placeholder 5">
            <a:extLst>
              <a:ext uri="{FF2B5EF4-FFF2-40B4-BE49-F238E27FC236}">
                <a16:creationId xmlns:a16="http://schemas.microsoft.com/office/drawing/2014/main" id="{870242D0-068F-972C-A15E-74328A71A824}"/>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13</a:t>
            </a:fld>
            <a:endParaRPr lang="en-US" sz="600" dirty="0"/>
          </a:p>
        </p:txBody>
      </p:sp>
    </p:spTree>
    <p:extLst>
      <p:ext uri="{BB962C8B-B14F-4D97-AF65-F5344CB8AC3E}">
        <p14:creationId xmlns:p14="http://schemas.microsoft.com/office/powerpoint/2010/main" val="33429907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3" grpId="0"/>
      <p:bldP spid="19" grpId="0"/>
      <p:bldP spid="20" grpId="0"/>
      <p:bldP spid="21" grpId="0"/>
      <p:bldP spid="2" grpId="0"/>
      <p:bldP spid="3"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1173004"/>
            <a:ext cx="3429001" cy="482571"/>
          </a:xfrm>
        </p:spPr>
        <p:txBody>
          <a:bodyPr vert="horz" lIns="0" tIns="0" rIns="0" bIns="0" rtlCol="0" anchor="t" anchorCtr="0">
            <a:noAutofit/>
          </a:bodyPr>
          <a:lstStyle/>
          <a:p>
            <a:r>
              <a:rPr lang="en-US" dirty="0">
                <a:solidFill>
                  <a:schemeClr val="tx1"/>
                </a:solidFill>
                <a:cs typeface="Calibri" panose="020F0502020204030204" pitchFamily="34" charset="0"/>
              </a:rPr>
              <a:t>Traditional and Roth IRAs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3"/>
          </p:nvPr>
        </p:nvSpPr>
        <p:spPr>
          <a:xfrm>
            <a:off x="480060" y="1858804"/>
            <a:ext cx="2589025" cy="286235"/>
          </a:xfrm>
        </p:spPr>
        <p:txBody>
          <a:bodyPr vert="horz" lIns="0" tIns="0" rIns="0" bIns="0" rtlCol="0" anchor="t" anchorCtr="0">
            <a:noAutofit/>
          </a:bodyPr>
          <a:lstStyle/>
          <a:p>
            <a:r>
              <a:rPr lang="en-US" sz="1500" dirty="0">
                <a:solidFill>
                  <a:srgbClr val="5D5D5D"/>
                </a:solidFill>
                <a:latin typeface="Calibri" panose="020F0502020204030204" pitchFamily="34" charset="0"/>
                <a:cs typeface="Calibri" panose="020F0502020204030204" pitchFamily="34" charset="0"/>
              </a:rPr>
              <a:t>Conversion</a:t>
            </a:r>
          </a:p>
        </p:txBody>
      </p:sp>
      <p:sp>
        <p:nvSpPr>
          <p:cNvPr id="8" name="Rectangle 7">
            <a:extLst>
              <a:ext uri="{FF2B5EF4-FFF2-40B4-BE49-F238E27FC236}">
                <a16:creationId xmlns:a16="http://schemas.microsoft.com/office/drawing/2014/main" id="{210B1599-2597-B942-871C-9971A288F16E}"/>
              </a:ext>
            </a:extLst>
          </p:cNvPr>
          <p:cNvSpPr/>
          <p:nvPr/>
        </p:nvSpPr>
        <p:spPr>
          <a:xfrm>
            <a:off x="457200" y="2338864"/>
            <a:ext cx="2964181" cy="2169825"/>
          </a:xfrm>
          <a:prstGeom prst="rect">
            <a:avLst/>
          </a:prstGeom>
        </p:spPr>
        <p:txBody>
          <a:bodyPr lIns="0" tIns="0" rIns="0" bIns="0" anchor="t">
            <a:normAutofit fontScale="92500" lnSpcReduction="10000"/>
          </a:bodyPr>
          <a:lstStyle/>
          <a:p>
            <a:pPr marL="171450" indent="-171450">
              <a:spcAft>
                <a:spcPts val="13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You can convert a Traditional IRA to a </a:t>
            </a:r>
            <a:br>
              <a:rPr lang="en-US" sz="1200" dirty="0">
                <a:solidFill>
                  <a:srgbClr val="5D5D5D"/>
                </a:solidFill>
                <a:latin typeface="Calibri" panose="020F0502020204030204" pitchFamily="34" charset="0"/>
                <a:cs typeface="Calibri" panose="020F0502020204030204" pitchFamily="34" charset="0"/>
              </a:rPr>
            </a:br>
            <a:r>
              <a:rPr lang="en-US" sz="1200" dirty="0">
                <a:solidFill>
                  <a:srgbClr val="5D5D5D"/>
                </a:solidFill>
                <a:latin typeface="Calibri" panose="020F0502020204030204" pitchFamily="34" charset="0"/>
                <a:cs typeface="Calibri" panose="020F0502020204030204" pitchFamily="34" charset="0"/>
              </a:rPr>
              <a:t>Roth IRA</a:t>
            </a:r>
          </a:p>
          <a:p>
            <a:pPr marL="171450" indent="-171450">
              <a:spcAft>
                <a:spcPts val="13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If your contributions were originally </a:t>
            </a:r>
            <a:br>
              <a:rPr lang="en-US" sz="1200" dirty="0">
                <a:solidFill>
                  <a:srgbClr val="5D5D5D"/>
                </a:solidFill>
                <a:latin typeface="Calibri" panose="020F0502020204030204" pitchFamily="34" charset="0"/>
                <a:cs typeface="Calibri" panose="020F0502020204030204" pitchFamily="34" charset="0"/>
              </a:rPr>
            </a:br>
            <a:r>
              <a:rPr lang="en-US" sz="1200" dirty="0">
                <a:solidFill>
                  <a:srgbClr val="5D5D5D"/>
                </a:solidFill>
                <a:latin typeface="Calibri" panose="020F0502020204030204" pitchFamily="34" charset="0"/>
                <a:cs typeface="Calibri" panose="020F0502020204030204" pitchFamily="34" charset="0"/>
              </a:rPr>
              <a:t>tax-deductible, you will pay taxes on the entire amount converted</a:t>
            </a:r>
          </a:p>
          <a:p>
            <a:pPr marL="171450" indent="-171450">
              <a:spcAft>
                <a:spcPts val="13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If your contributions were </a:t>
            </a:r>
            <a:r>
              <a:rPr lang="en-US" sz="1200" b="1" u="sng" dirty="0">
                <a:solidFill>
                  <a:srgbClr val="5D5D5D"/>
                </a:solidFill>
                <a:latin typeface="Calibri" panose="020F0502020204030204" pitchFamily="34" charset="0"/>
                <a:cs typeface="Calibri" panose="020F0502020204030204" pitchFamily="34" charset="0"/>
              </a:rPr>
              <a:t>not</a:t>
            </a:r>
            <a:r>
              <a:rPr lang="en-US" sz="1200" dirty="0">
                <a:solidFill>
                  <a:srgbClr val="5D5D5D"/>
                </a:solidFill>
                <a:latin typeface="Calibri" panose="020F0502020204030204" pitchFamily="34" charset="0"/>
                <a:cs typeface="Calibri" panose="020F0502020204030204" pitchFamily="34" charset="0"/>
              </a:rPr>
              <a:t> originally </a:t>
            </a:r>
            <a:br>
              <a:rPr lang="en-US" sz="1200" dirty="0">
                <a:solidFill>
                  <a:srgbClr val="5D5D5D"/>
                </a:solidFill>
                <a:latin typeface="Calibri" panose="020F0502020204030204" pitchFamily="34" charset="0"/>
                <a:cs typeface="Calibri" panose="020F0502020204030204" pitchFamily="34" charset="0"/>
              </a:rPr>
            </a:br>
            <a:r>
              <a:rPr lang="en-US" sz="1200" dirty="0">
                <a:solidFill>
                  <a:srgbClr val="5D5D5D"/>
                </a:solidFill>
                <a:latin typeface="Calibri" panose="020F0502020204030204" pitchFamily="34" charset="0"/>
                <a:cs typeface="Calibri" panose="020F0502020204030204" pitchFamily="34" charset="0"/>
              </a:rPr>
              <a:t>tax-deductible, you will pay taxes only on earnings</a:t>
            </a:r>
          </a:p>
          <a:p>
            <a:pPr marL="171450" indent="-171450">
              <a:spcAft>
                <a:spcPts val="1350"/>
              </a:spcAft>
              <a:buClr>
                <a:schemeClr val="tx1"/>
              </a:buClr>
              <a:buFont typeface="Arial" panose="020B0604020202020204" pitchFamily="34" charset="0"/>
              <a:buChar char="•"/>
            </a:pPr>
            <a:r>
              <a:rPr lang="en-US" sz="1200" dirty="0">
                <a:solidFill>
                  <a:srgbClr val="5D5D5D"/>
                </a:solidFill>
                <a:latin typeface="Calibri" panose="020F0502020204030204" pitchFamily="34" charset="0"/>
                <a:cs typeface="Calibri" panose="020F0502020204030204" pitchFamily="34" charset="0"/>
              </a:rPr>
              <a:t>Conversions can be done at any age without penalty</a:t>
            </a:r>
          </a:p>
        </p:txBody>
      </p:sp>
      <p:sp>
        <p:nvSpPr>
          <p:cNvPr id="3" name="Slide Number Placeholder 5">
            <a:extLst>
              <a:ext uri="{FF2B5EF4-FFF2-40B4-BE49-F238E27FC236}">
                <a16:creationId xmlns:a16="http://schemas.microsoft.com/office/drawing/2014/main" id="{9109FECF-495A-AFAE-3BB1-FF3A3C5A4BDC}"/>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14</a:t>
            </a:fld>
            <a:endParaRPr lang="en-US" sz="600" dirty="0">
              <a:solidFill>
                <a:schemeClr val="bg1"/>
              </a:solidFill>
            </a:endParaRPr>
          </a:p>
        </p:txBody>
      </p:sp>
    </p:spTree>
    <p:extLst>
      <p:ext uri="{BB962C8B-B14F-4D97-AF65-F5344CB8AC3E}">
        <p14:creationId xmlns:p14="http://schemas.microsoft.com/office/powerpoint/2010/main" val="6935421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alphaModFix amt="3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B040E30-FE61-3843-B1C0-8DAF1033E25F}"/>
              </a:ext>
            </a:extLst>
          </p:cNvPr>
          <p:cNvSpPr>
            <a:spLocks noGrp="1"/>
          </p:cNvSpPr>
          <p:nvPr>
            <p:ph type="body" sz="quarter" idx="11"/>
          </p:nvPr>
        </p:nvSpPr>
        <p:spPr>
          <a:xfrm>
            <a:off x="3235167"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Rollovers</a:t>
            </a:r>
            <a:endParaRPr lang="en-US" sz="1800" b="1" dirty="0">
              <a:solidFill>
                <a:schemeClr val="accent6"/>
              </a:solidFill>
              <a:latin typeface="Calibri" panose="020F0502020204030204" pitchFamily="34" charset="0"/>
            </a:endParaRPr>
          </a:p>
        </p:txBody>
      </p:sp>
      <p:sp>
        <p:nvSpPr>
          <p:cNvPr id="3" name="Text Placeholder 2">
            <a:extLst>
              <a:ext uri="{FF2B5EF4-FFF2-40B4-BE49-F238E27FC236}">
                <a16:creationId xmlns:a16="http://schemas.microsoft.com/office/drawing/2014/main" id="{FE6EE355-B1BE-1D4A-92E9-39FD9D2B8ABA}"/>
              </a:ext>
            </a:extLst>
          </p:cNvPr>
          <p:cNvSpPr>
            <a:spLocks noGrp="1"/>
          </p:cNvSpPr>
          <p:nvPr>
            <p:ph type="body" sz="quarter" idx="10"/>
          </p:nvPr>
        </p:nvSpPr>
        <p:spPr>
          <a:xfrm>
            <a:off x="45720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Traditional IRAs</a:t>
            </a:r>
          </a:p>
        </p:txBody>
      </p:sp>
      <p:sp>
        <p:nvSpPr>
          <p:cNvPr id="9" name="Title 8"/>
          <p:cNvSpPr>
            <a:spLocks noGrp="1"/>
          </p:cNvSpPr>
          <p:nvPr>
            <p:ph type="title"/>
          </p:nvPr>
        </p:nvSpPr>
        <p:spPr>
          <a:xfrm>
            <a:off x="480060" y="487204"/>
            <a:ext cx="8545215" cy="482571"/>
          </a:xfrm>
        </p:spPr>
        <p:txBody>
          <a:bodyPr vert="horz" lIns="0" tIns="0" rIns="0" bIns="0" rtlCol="0" anchor="t" anchorCtr="0">
            <a:noAutofit/>
          </a:bodyPr>
          <a:lstStyle/>
          <a:p>
            <a:r>
              <a:rPr lang="en-US" dirty="0">
                <a:solidFill>
                  <a:schemeClr val="tx1"/>
                </a:solidFill>
              </a:rPr>
              <a:t>Designing Your Retirement Income Blueprint</a:t>
            </a:r>
            <a:endParaRPr lang="en-US" dirty="0">
              <a:solidFill>
                <a:schemeClr val="tx1"/>
              </a:solidFill>
              <a:cs typeface="Calibri" pitchFamily="34" charset="0"/>
            </a:endParaRPr>
          </a:p>
        </p:txBody>
      </p:sp>
      <p:sp>
        <p:nvSpPr>
          <p:cNvPr id="5" name="Text Placeholder 4">
            <a:extLst>
              <a:ext uri="{FF2B5EF4-FFF2-40B4-BE49-F238E27FC236}">
                <a16:creationId xmlns:a16="http://schemas.microsoft.com/office/drawing/2014/main" id="{03CBE2D7-F3C5-7D4D-B279-7B5E483DFD70}"/>
              </a:ext>
            </a:extLst>
          </p:cNvPr>
          <p:cNvSpPr>
            <a:spLocks noGrp="1"/>
          </p:cNvSpPr>
          <p:nvPr>
            <p:ph type="body" sz="quarter" idx="12"/>
          </p:nvPr>
        </p:nvSpPr>
        <p:spPr>
          <a:xfrm>
            <a:off x="601218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Investing in an IRA</a:t>
            </a:r>
          </a:p>
        </p:txBody>
      </p:sp>
      <p:sp>
        <p:nvSpPr>
          <p:cNvPr id="17412" name="Text Box 15"/>
          <p:cNvSpPr txBox="1">
            <a:spLocks noChangeArrowheads="1"/>
          </p:cNvSpPr>
          <p:nvPr/>
        </p:nvSpPr>
        <p:spPr bwMode="auto">
          <a:xfrm>
            <a:off x="3074197" y="3863579"/>
            <a:ext cx="184731" cy="248209"/>
          </a:xfrm>
          <a:prstGeom prst="rect">
            <a:avLst/>
          </a:prstGeom>
          <a:noFill/>
          <a:ln w="9525">
            <a:noFill/>
            <a:miter lim="800000"/>
            <a:headEnd/>
            <a:tailEnd/>
          </a:ln>
        </p:spPr>
        <p:txBody>
          <a:bodyPr wrap="none">
            <a:spAutoFit/>
          </a:bodyPr>
          <a:lstStyle/>
          <a:p>
            <a:endParaRPr lang="en-US" sz="1013" dirty="0"/>
          </a:p>
        </p:txBody>
      </p:sp>
      <p:sp>
        <p:nvSpPr>
          <p:cNvPr id="2" name="Slide Number Placeholder 5">
            <a:extLst>
              <a:ext uri="{FF2B5EF4-FFF2-40B4-BE49-F238E27FC236}">
                <a16:creationId xmlns:a16="http://schemas.microsoft.com/office/drawing/2014/main" id="{6668013E-4EAA-F23F-AE9F-BF73AE5BF55B}"/>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15</a:t>
            </a:fld>
            <a:endParaRPr lang="en-US" sz="600" dirty="0"/>
          </a:p>
        </p:txBody>
      </p:sp>
    </p:spTree>
    <p:extLst>
      <p:ext uri="{BB962C8B-B14F-4D97-AF65-F5344CB8AC3E}">
        <p14:creationId xmlns:p14="http://schemas.microsoft.com/office/powerpoint/2010/main" val="21163670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1" nodeType="clickEffect">
                                  <p:stCondLst>
                                    <p:cond delay="0"/>
                                  </p:stCondLst>
                                  <p:childTnLst>
                                    <p:animClr clrSpc="rgb" dir="cw">
                                      <p:cBhvr override="childStyle">
                                        <p:cTn id="6" dur="10" fill="hold"/>
                                        <p:tgtEl>
                                          <p:spTgt spid="4">
                                            <p:bg/>
                                          </p:spTgt>
                                        </p:tgtEl>
                                        <p:attrNameLst>
                                          <p:attrName>style.color</p:attrName>
                                        </p:attrNameLst>
                                      </p:cBhvr>
                                      <p:to>
                                        <a:schemeClr val="hlink"/>
                                      </p:to>
                                    </p:animClr>
                                    <p:animClr clrSpc="rgb" dir="cw">
                                      <p:cBhvr>
                                        <p:cTn id="7" dur="10" fill="hold"/>
                                        <p:tgtEl>
                                          <p:spTgt spid="4">
                                            <p:bg/>
                                          </p:spTgt>
                                        </p:tgtEl>
                                        <p:attrNameLst>
                                          <p:attrName>fillcolor</p:attrName>
                                        </p:attrNameLst>
                                      </p:cBhvr>
                                      <p:to>
                                        <a:schemeClr val="hlink"/>
                                      </p:to>
                                    </p:animClr>
                                    <p:set>
                                      <p:cBhvr>
                                        <p:cTn id="8" dur="10" fill="hold"/>
                                        <p:tgtEl>
                                          <p:spTgt spid="4">
                                            <p:bg/>
                                          </p:spTgt>
                                        </p:tgtEl>
                                        <p:attrNameLst>
                                          <p:attrName>fill.type</p:attrName>
                                        </p:attrNameLst>
                                      </p:cBhvr>
                                      <p:to>
                                        <p:strVal val="solid"/>
                                      </p:to>
                                    </p:set>
                                    <p:set>
                                      <p:cBhvr>
                                        <p:cTn id="9" dur="10" fill="hold"/>
                                        <p:tgtEl>
                                          <p:spTgt spid="4">
                                            <p:bg/>
                                          </p:spTgt>
                                        </p:tgtEl>
                                        <p:attrNameLst>
                                          <p:attrName>fill.on</p:attrName>
                                        </p:attrNameLst>
                                      </p:cBhvr>
                                      <p:to>
                                        <p:strVal val="true"/>
                                      </p:to>
                                    </p:set>
                                  </p:childTnLst>
                                </p:cTn>
                              </p:par>
                              <p:par>
                                <p:cTn id="10" presetID="19" presetClass="emph" presetSubtype="0" fill="hold" grpId="1" nodeType="withEffect">
                                  <p:stCondLst>
                                    <p:cond delay="0"/>
                                  </p:stCondLst>
                                  <p:childTnLst>
                                    <p:animClr clrSpc="rgb" dir="cw">
                                      <p:cBhvr override="childStyle">
                                        <p:cTn id="11" dur="10" fill="hold"/>
                                        <p:tgtEl>
                                          <p:spTgt spid="4">
                                            <p:txEl>
                                              <p:pRg st="0" end="0"/>
                                            </p:txEl>
                                          </p:spTgt>
                                        </p:tgtEl>
                                        <p:attrNameLst>
                                          <p:attrName>style.color</p:attrName>
                                        </p:attrNameLst>
                                      </p:cBhvr>
                                      <p:to>
                                        <a:schemeClr val="bg1"/>
                                      </p:to>
                                    </p:animClr>
                                    <p:animClr clrSpc="rgb" dir="cw">
                                      <p:cBhvr>
                                        <p:cTn id="12" dur="10" fill="hold"/>
                                        <p:tgtEl>
                                          <p:spTgt spid="4">
                                            <p:txEl>
                                              <p:pRg st="0" end="0"/>
                                            </p:txEl>
                                          </p:spTgt>
                                        </p:tgtEl>
                                        <p:attrNameLst>
                                          <p:attrName>fillcolor</p:attrName>
                                        </p:attrNameLst>
                                      </p:cBhvr>
                                      <p:to>
                                        <a:schemeClr val="bg1"/>
                                      </p:to>
                                    </p:animClr>
                                    <p:set>
                                      <p:cBhvr>
                                        <p:cTn id="13" dur="10" fill="hold"/>
                                        <p:tgtEl>
                                          <p:spTgt spid="4">
                                            <p:txEl>
                                              <p:pRg st="0" end="0"/>
                                            </p:txEl>
                                          </p:spTgt>
                                        </p:tgtEl>
                                        <p:attrNameLst>
                                          <p:attrName>fill.type</p:attrName>
                                        </p:attrNameLst>
                                      </p:cBhvr>
                                      <p:to>
                                        <p:strVal val="solid"/>
                                      </p:to>
                                    </p:set>
                                    <p:set>
                                      <p:cBhvr>
                                        <p:cTn id="14" dur="10" fill="hold"/>
                                        <p:tgtEl>
                                          <p:spTgt spid="4">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12C21754-1330-7742-B995-E0FB3C59C620}"/>
              </a:ext>
            </a:extLst>
          </p:cNvPr>
          <p:cNvSpPr/>
          <p:nvPr/>
        </p:nvSpPr>
        <p:spPr>
          <a:xfrm>
            <a:off x="1645920" y="1653064"/>
            <a:ext cx="5143500" cy="2194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487204"/>
            <a:ext cx="7915334" cy="342409"/>
          </a:xfrm>
        </p:spPr>
        <p:txBody>
          <a:bodyPr vert="horz" lIns="0" tIns="0" rIns="0" bIns="0" rtlCol="0" anchor="t" anchorCtr="0">
            <a:normAutofit/>
          </a:bodyPr>
          <a:lstStyle/>
          <a:p>
            <a:r>
              <a:rPr lang="en-US" dirty="0">
                <a:cs typeface="Calibri" panose="020F0502020204030204" pitchFamily="34" charset="0"/>
              </a:rPr>
              <a:t>Rollovers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
          </p:nvPr>
        </p:nvSpPr>
        <p:spPr>
          <a:xfrm>
            <a:off x="480060" y="1104424"/>
            <a:ext cx="7886700" cy="273835"/>
          </a:xfrm>
        </p:spPr>
        <p:txBody>
          <a:bodyPr vert="horz" lIns="0" tIns="0" rIns="0" bIns="0" rtlCol="0">
            <a:normAutofit/>
          </a:bodyPr>
          <a:lstStyle/>
          <a:p>
            <a:r>
              <a:rPr lang="en-US" sz="1500" cap="none" dirty="0">
                <a:latin typeface="Calibri" panose="020F0502020204030204" pitchFamily="34" charset="0"/>
                <a:cs typeface="Calibri" panose="020F0502020204030204" pitchFamily="34" charset="0"/>
              </a:rPr>
              <a:t>WHAT IS IT?</a:t>
            </a:r>
          </a:p>
        </p:txBody>
      </p:sp>
      <p:sp>
        <p:nvSpPr>
          <p:cNvPr id="8" name="Content Placeholder 2">
            <a:extLst>
              <a:ext uri="{FF2B5EF4-FFF2-40B4-BE49-F238E27FC236}">
                <a16:creationId xmlns:a16="http://schemas.microsoft.com/office/drawing/2014/main" id="{177FC61E-50F2-F14C-8092-798E0F60936B}"/>
              </a:ext>
            </a:extLst>
          </p:cNvPr>
          <p:cNvSpPr txBox="1">
            <a:spLocks/>
          </p:cNvSpPr>
          <p:nvPr/>
        </p:nvSpPr>
        <p:spPr>
          <a:xfrm>
            <a:off x="1998856" y="1988798"/>
            <a:ext cx="4558061" cy="1601060"/>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500"/>
              </a:spcBef>
            </a:pPr>
            <a:r>
              <a:rPr lang="en-US" sz="1350" dirty="0">
                <a:solidFill>
                  <a:schemeClr val="accent1"/>
                </a:solidFill>
                <a:latin typeface="Calibri" panose="020F0502020204030204" pitchFamily="34" charset="0"/>
                <a:cs typeface="Calibri" panose="020F0502020204030204" pitchFamily="34" charset="0"/>
              </a:rPr>
              <a:t>A </a:t>
            </a:r>
            <a:r>
              <a:rPr lang="en-US" sz="1350" b="1" dirty="0">
                <a:solidFill>
                  <a:schemeClr val="accent1"/>
                </a:solidFill>
                <a:latin typeface="Calibri" panose="020F0502020204030204" pitchFamily="34" charset="0"/>
                <a:cs typeface="Calibri" panose="020F0502020204030204" pitchFamily="34" charset="0"/>
              </a:rPr>
              <a:t>rollover</a:t>
            </a:r>
            <a:r>
              <a:rPr lang="en-US" sz="1350" dirty="0">
                <a:solidFill>
                  <a:schemeClr val="accent1"/>
                </a:solidFill>
                <a:latin typeface="Calibri" panose="020F0502020204030204" pitchFamily="34" charset="0"/>
                <a:cs typeface="Calibri" panose="020F0502020204030204" pitchFamily="34" charset="0"/>
              </a:rPr>
              <a:t> is a tax-free distribution to you of cash or other assets from one retirement plan to another retirement plan. </a:t>
            </a:r>
          </a:p>
          <a:p>
            <a:pPr marL="171450" indent="-171450">
              <a:lnSpc>
                <a:spcPct val="100000"/>
              </a:lnSpc>
              <a:spcBef>
                <a:spcPts val="1500"/>
              </a:spcBef>
              <a:buClr>
                <a:schemeClr val="tx1"/>
              </a:buClr>
              <a:buFont typeface="Arial" panose="020B0604020202020204" pitchFamily="34" charset="0"/>
              <a:buChar char="•"/>
            </a:pPr>
            <a:r>
              <a:rPr lang="en-US" sz="1350" dirty="0">
                <a:solidFill>
                  <a:schemeClr val="accent1"/>
                </a:solidFill>
                <a:latin typeface="Calibri" panose="020F0502020204030204" pitchFamily="34" charset="0"/>
                <a:cs typeface="Calibri" panose="020F0502020204030204" pitchFamily="34" charset="0"/>
              </a:rPr>
              <a:t>The transfer of cash or other assets to the second retirement plan is called a rollover contribution </a:t>
            </a:r>
          </a:p>
          <a:p>
            <a:pPr marL="171450" indent="-171450">
              <a:lnSpc>
                <a:spcPct val="100000"/>
              </a:lnSpc>
              <a:spcBef>
                <a:spcPts val="1500"/>
              </a:spcBef>
              <a:buClr>
                <a:schemeClr val="tx1"/>
              </a:buClr>
              <a:buFont typeface="Arial" panose="020B0604020202020204" pitchFamily="34" charset="0"/>
              <a:buChar char="•"/>
            </a:pPr>
            <a:r>
              <a:rPr lang="en-US" sz="1350" dirty="0">
                <a:solidFill>
                  <a:schemeClr val="accent1"/>
                </a:solidFill>
                <a:latin typeface="Calibri" panose="020F0502020204030204" pitchFamily="34" charset="0"/>
                <a:cs typeface="Calibri" panose="020F0502020204030204" pitchFamily="34" charset="0"/>
              </a:rPr>
              <a:t>Generally direct rollovers are preferred.</a:t>
            </a:r>
          </a:p>
        </p:txBody>
      </p:sp>
      <p:sp>
        <p:nvSpPr>
          <p:cNvPr id="29" name="Text Placeholder 1">
            <a:extLst>
              <a:ext uri="{FF2B5EF4-FFF2-40B4-BE49-F238E27FC236}">
                <a16:creationId xmlns:a16="http://schemas.microsoft.com/office/drawing/2014/main" id="{D2CC8AE9-526C-E440-9256-F4DA9993878C}"/>
              </a:ext>
            </a:extLst>
          </p:cNvPr>
          <p:cNvSpPr txBox="1">
            <a:spLocks/>
          </p:cNvSpPr>
          <p:nvPr/>
        </p:nvSpPr>
        <p:spPr>
          <a:xfrm>
            <a:off x="1645920" y="1653064"/>
            <a:ext cx="5143500" cy="68580"/>
          </a:xfrm>
          <a:prstGeom prst="rect">
            <a:avLst/>
          </a:prstGeom>
          <a:solidFill>
            <a:schemeClr val="accent6"/>
          </a:solidFill>
          <a:ln w="12700" cap="flat" cmpd="sng" algn="ctr">
            <a:noFill/>
            <a:prstDash val="solid"/>
            <a:miter lim="800000"/>
          </a:ln>
          <a:effectLst/>
        </p:spPr>
        <p:txBody>
          <a:bodyPr wrap="none" lIns="0" tIns="0" rIns="0" bIns="0">
            <a:normAutofit fontScale="5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defRPr/>
            </a:pPr>
            <a:endParaRPr sz="1050" dirty="0">
              <a:latin typeface="Calibri Light" panose="020F0302020204030204" pitchFamily="34" charset="0"/>
            </a:endParaRPr>
          </a:p>
        </p:txBody>
      </p:sp>
      <p:cxnSp>
        <p:nvCxnSpPr>
          <p:cNvPr id="10" name="Straight Connector 9">
            <a:extLst>
              <a:ext uri="{FF2B5EF4-FFF2-40B4-BE49-F238E27FC236}">
                <a16:creationId xmlns:a16="http://schemas.microsoft.com/office/drawing/2014/main" id="{CB4DE970-CEB2-074E-B1BC-809DBCF4804A}"/>
              </a:ext>
            </a:extLst>
          </p:cNvPr>
          <p:cNvCxnSpPr/>
          <p:nvPr/>
        </p:nvCxnSpPr>
        <p:spPr>
          <a:xfrm>
            <a:off x="472871" y="911086"/>
            <a:ext cx="511585" cy="0"/>
          </a:xfrm>
          <a:prstGeom prst="line">
            <a:avLst/>
          </a:prstGeom>
          <a:ln w="22225">
            <a:solidFill>
              <a:schemeClr val="accent6"/>
            </a:solidFill>
          </a:ln>
        </p:spPr>
        <p:style>
          <a:lnRef idx="1">
            <a:schemeClr val="accent1"/>
          </a:lnRef>
          <a:fillRef idx="0">
            <a:schemeClr val="accent1"/>
          </a:fillRef>
          <a:effectRef idx="0">
            <a:schemeClr val="accent1"/>
          </a:effectRef>
          <a:fontRef idx="minor">
            <a:schemeClr val="tx1"/>
          </a:fontRef>
        </p:style>
      </p:cxnSp>
      <p:sp>
        <p:nvSpPr>
          <p:cNvPr id="3" name="Slide Number Placeholder 5">
            <a:extLst>
              <a:ext uri="{FF2B5EF4-FFF2-40B4-BE49-F238E27FC236}">
                <a16:creationId xmlns:a16="http://schemas.microsoft.com/office/drawing/2014/main" id="{FCED194C-2428-FB17-DA0D-94CF8C56162A}"/>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16</a:t>
            </a:fld>
            <a:endParaRPr lang="en-US" sz="600" dirty="0">
              <a:solidFill>
                <a:schemeClr val="bg1"/>
              </a:solidFill>
            </a:endParaRPr>
          </a:p>
        </p:txBody>
      </p:sp>
    </p:spTree>
    <p:extLst>
      <p:ext uri="{BB962C8B-B14F-4D97-AF65-F5344CB8AC3E}">
        <p14:creationId xmlns:p14="http://schemas.microsoft.com/office/powerpoint/2010/main" val="39982156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8" grpId="0"/>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1173004"/>
            <a:ext cx="2831219" cy="482571"/>
          </a:xfrm>
        </p:spPr>
        <p:txBody>
          <a:bodyPr vert="horz" lIns="0" tIns="0" rIns="0" bIns="0" rtlCol="0" anchor="t" anchorCtr="0">
            <a:noAutofit/>
          </a:bodyPr>
          <a:lstStyle/>
          <a:p>
            <a:r>
              <a:rPr lang="en-US" dirty="0">
                <a:solidFill>
                  <a:schemeClr val="tx1"/>
                </a:solidFill>
                <a:cs typeface="Calibri" panose="020F0502020204030204" pitchFamily="34" charset="0"/>
              </a:rPr>
              <a:t>Rollovers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3"/>
          </p:nvPr>
        </p:nvSpPr>
        <p:spPr>
          <a:xfrm>
            <a:off x="480060" y="1858804"/>
            <a:ext cx="2831219" cy="301475"/>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Know Your Options When Leaving Your Current Employer</a:t>
            </a:r>
          </a:p>
        </p:txBody>
      </p:sp>
      <p:sp>
        <p:nvSpPr>
          <p:cNvPr id="8" name="Rectangle 7">
            <a:extLst>
              <a:ext uri="{FF2B5EF4-FFF2-40B4-BE49-F238E27FC236}">
                <a16:creationId xmlns:a16="http://schemas.microsoft.com/office/drawing/2014/main" id="{210B1599-2597-B942-871C-9971A288F16E}"/>
              </a:ext>
            </a:extLst>
          </p:cNvPr>
          <p:cNvSpPr/>
          <p:nvPr/>
        </p:nvSpPr>
        <p:spPr>
          <a:xfrm>
            <a:off x="457200" y="2635250"/>
            <a:ext cx="4503881" cy="1414981"/>
          </a:xfrm>
          <a:prstGeom prst="rect">
            <a:avLst/>
          </a:prstGeom>
        </p:spPr>
        <p:txBody>
          <a:bodyPr lIns="0" tIns="0" rIns="0" bIns="0" anchor="t">
            <a:noAutofit/>
          </a:bodyPr>
          <a:lstStyle/>
          <a:p>
            <a:pPr>
              <a:spcBef>
                <a:spcPts val="900"/>
              </a:spcBef>
            </a:pPr>
            <a:r>
              <a:rPr lang="en-US" sz="1350" b="1" dirty="0">
                <a:solidFill>
                  <a:schemeClr val="accent1"/>
                </a:solidFill>
                <a:latin typeface="Calibri" panose="020F0502020204030204" pitchFamily="34" charset="0"/>
                <a:cs typeface="Calibri" panose="020F0502020204030204" pitchFamily="34" charset="0"/>
              </a:rPr>
              <a:t>Take</a:t>
            </a:r>
            <a:r>
              <a:rPr lang="en-US" sz="1200" dirty="0">
                <a:solidFill>
                  <a:schemeClr val="accent1"/>
                </a:solidFill>
                <a:latin typeface="Calibri" panose="020F0502020204030204" pitchFamily="34" charset="0"/>
                <a:cs typeface="Calibri" panose="020F0502020204030204" pitchFamily="34" charset="0"/>
              </a:rPr>
              <a:t> a lump-sum cash distribution</a:t>
            </a:r>
            <a:endParaRPr lang="en-US" sz="1200" i="1" dirty="0">
              <a:solidFill>
                <a:schemeClr val="accent1"/>
              </a:solidFill>
              <a:latin typeface="Calibri" panose="020F0502020204030204" pitchFamily="34" charset="0"/>
              <a:cs typeface="Calibri" panose="020F0502020204030204" pitchFamily="34" charset="0"/>
            </a:endParaRPr>
          </a:p>
          <a:p>
            <a:pPr>
              <a:spcBef>
                <a:spcPts val="900"/>
              </a:spcBef>
            </a:pPr>
            <a:r>
              <a:rPr lang="en-US" sz="1350" b="1" dirty="0">
                <a:solidFill>
                  <a:schemeClr val="accent1"/>
                </a:solidFill>
                <a:latin typeface="Calibri" panose="020F0502020204030204" pitchFamily="34" charset="0"/>
                <a:cs typeface="Calibri" panose="020F0502020204030204" pitchFamily="34" charset="0"/>
              </a:rPr>
              <a:t>Move</a:t>
            </a:r>
            <a:r>
              <a:rPr lang="en-US" sz="1200" dirty="0">
                <a:solidFill>
                  <a:schemeClr val="accent1"/>
                </a:solidFill>
                <a:latin typeface="Calibri" panose="020F0502020204030204" pitchFamily="34" charset="0"/>
                <a:cs typeface="Calibri" panose="020F0502020204030204" pitchFamily="34" charset="0"/>
              </a:rPr>
              <a:t> the money into your new employer’s plan</a:t>
            </a:r>
            <a:endParaRPr lang="en-US" sz="1200" i="1" dirty="0">
              <a:solidFill>
                <a:schemeClr val="accent1"/>
              </a:solidFill>
              <a:latin typeface="Calibri" panose="020F0502020204030204" pitchFamily="34" charset="0"/>
              <a:cs typeface="Calibri" panose="020F0502020204030204" pitchFamily="34" charset="0"/>
            </a:endParaRPr>
          </a:p>
          <a:p>
            <a:pPr>
              <a:spcBef>
                <a:spcPts val="900"/>
              </a:spcBef>
            </a:pPr>
            <a:r>
              <a:rPr lang="en-US" sz="1350" b="1" dirty="0">
                <a:solidFill>
                  <a:schemeClr val="accent1"/>
                </a:solidFill>
                <a:latin typeface="Calibri" panose="020F0502020204030204" pitchFamily="34" charset="0"/>
                <a:cs typeface="Calibri" panose="020F0502020204030204" pitchFamily="34" charset="0"/>
              </a:rPr>
              <a:t>Leave</a:t>
            </a:r>
            <a:r>
              <a:rPr lang="en-US" sz="1200" dirty="0">
                <a:solidFill>
                  <a:schemeClr val="accent1"/>
                </a:solidFill>
                <a:latin typeface="Calibri" panose="020F0502020204030204" pitchFamily="34" charset="0"/>
                <a:cs typeface="Calibri" panose="020F0502020204030204" pitchFamily="34" charset="0"/>
              </a:rPr>
              <a:t> the money with your former employer’s plan</a:t>
            </a:r>
            <a:endParaRPr lang="en-US" sz="1200" i="1" dirty="0">
              <a:solidFill>
                <a:schemeClr val="accent1"/>
              </a:solidFill>
              <a:latin typeface="Calibri" panose="020F0502020204030204" pitchFamily="34" charset="0"/>
              <a:cs typeface="Calibri" panose="020F0502020204030204" pitchFamily="34" charset="0"/>
            </a:endParaRPr>
          </a:p>
          <a:p>
            <a:pPr>
              <a:spcBef>
                <a:spcPts val="900"/>
              </a:spcBef>
            </a:pPr>
            <a:r>
              <a:rPr lang="en-US" sz="1350" b="1" dirty="0">
                <a:solidFill>
                  <a:schemeClr val="accent1"/>
                </a:solidFill>
                <a:latin typeface="Calibri" panose="020F0502020204030204" pitchFamily="34" charset="0"/>
                <a:cs typeface="Calibri" panose="020F0502020204030204" pitchFamily="34" charset="0"/>
              </a:rPr>
              <a:t>Directly Roll</a:t>
            </a:r>
            <a:r>
              <a:rPr lang="en-US" sz="1200" dirty="0">
                <a:solidFill>
                  <a:schemeClr val="accent1"/>
                </a:solidFill>
                <a:latin typeface="Calibri" panose="020F0502020204030204" pitchFamily="34" charset="0"/>
                <a:cs typeface="Calibri" panose="020F0502020204030204" pitchFamily="34" charset="0"/>
              </a:rPr>
              <a:t> your assets into an IRA</a:t>
            </a:r>
          </a:p>
        </p:txBody>
      </p:sp>
      <p:sp>
        <p:nvSpPr>
          <p:cNvPr id="3" name="Slide Number Placeholder 5">
            <a:extLst>
              <a:ext uri="{FF2B5EF4-FFF2-40B4-BE49-F238E27FC236}">
                <a16:creationId xmlns:a16="http://schemas.microsoft.com/office/drawing/2014/main" id="{45741122-D9D3-144F-11FA-C8543E1C04EF}"/>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17</a:t>
            </a:fld>
            <a:endParaRPr lang="en-US" sz="600" dirty="0">
              <a:solidFill>
                <a:schemeClr val="bg1"/>
              </a:solidFill>
            </a:endParaRPr>
          </a:p>
        </p:txBody>
      </p:sp>
    </p:spTree>
    <p:extLst>
      <p:ext uri="{BB962C8B-B14F-4D97-AF65-F5344CB8AC3E}">
        <p14:creationId xmlns:p14="http://schemas.microsoft.com/office/powerpoint/2010/main" val="41529034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3241A99-1F0E-984C-95DC-4219B70356B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79"/>
          <a:stretch/>
        </p:blipFill>
        <p:spPr>
          <a:xfrm>
            <a:off x="5286374" y="7144"/>
            <a:ext cx="3857626" cy="5143500"/>
          </a:xfrm>
          <a:prstGeom prst="rect">
            <a:avLst/>
          </a:prstGeom>
        </p:spPr>
      </p:pic>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487204"/>
            <a:ext cx="4821556" cy="482571"/>
          </a:xfrm>
        </p:spPr>
        <p:txBody>
          <a:bodyPr vert="horz" lIns="0" tIns="0" rIns="0" bIns="0" rtlCol="0" anchor="t" anchorCtr="0">
            <a:noAutofit/>
          </a:bodyPr>
          <a:lstStyle/>
          <a:p>
            <a:r>
              <a:rPr lang="en-US" dirty="0">
                <a:solidFill>
                  <a:schemeClr val="tx1"/>
                </a:solidFill>
                <a:cs typeface="Calibri" panose="020F0502020204030204" pitchFamily="34" charset="0"/>
              </a:rPr>
              <a:t>Rollovers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0"/>
          </p:nvPr>
        </p:nvSpPr>
        <p:spPr>
          <a:xfrm>
            <a:off x="480060" y="1104424"/>
            <a:ext cx="4821557" cy="402300"/>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Direct vs. Indirect Rollovers</a:t>
            </a:r>
          </a:p>
        </p:txBody>
      </p:sp>
      <p:sp>
        <p:nvSpPr>
          <p:cNvPr id="3" name="Slide Number Placeholder 5">
            <a:extLst>
              <a:ext uri="{FF2B5EF4-FFF2-40B4-BE49-F238E27FC236}">
                <a16:creationId xmlns:a16="http://schemas.microsoft.com/office/drawing/2014/main" id="{B89C6A38-03EC-F80B-67CB-D719806A89F2}"/>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18</a:t>
            </a:fld>
            <a:endParaRPr lang="en-US" sz="600" dirty="0"/>
          </a:p>
        </p:txBody>
      </p:sp>
      <p:sp>
        <p:nvSpPr>
          <p:cNvPr id="4" name="TextBox 3">
            <a:extLst>
              <a:ext uri="{FF2B5EF4-FFF2-40B4-BE49-F238E27FC236}">
                <a16:creationId xmlns:a16="http://schemas.microsoft.com/office/drawing/2014/main" id="{95A733C5-1926-6BEF-B426-289F3802C23A}"/>
              </a:ext>
            </a:extLst>
          </p:cNvPr>
          <p:cNvSpPr txBox="1"/>
          <p:nvPr/>
        </p:nvSpPr>
        <p:spPr>
          <a:xfrm>
            <a:off x="480061" y="1569721"/>
            <a:ext cx="4091939" cy="2988860"/>
          </a:xfrm>
          <a:prstGeom prst="rect">
            <a:avLst/>
          </a:prstGeom>
          <a:noFill/>
        </p:spPr>
        <p:txBody>
          <a:bodyPr wrap="square" lIns="0" tIns="0" rIns="0" bIns="0" rtlCol="0">
            <a:normAutofit fontScale="85000" lnSpcReduction="10000"/>
          </a:bodyPr>
          <a:lstStyle/>
          <a:p>
            <a:pPr marL="130969" indent="-121444">
              <a:spcBef>
                <a:spcPts val="900"/>
              </a:spcBef>
              <a:buClr>
                <a:schemeClr val="tx1"/>
              </a:buClr>
            </a:pPr>
            <a:r>
              <a:rPr lang="en-US" sz="1200" b="1" dirty="0">
                <a:solidFill>
                  <a:schemeClr val="tx2"/>
                </a:solidFill>
                <a:latin typeface="Calibri" panose="020F0502020204030204" pitchFamily="34" charset="0"/>
                <a:cs typeface="Calibri" panose="020F0502020204030204" pitchFamily="34" charset="0"/>
              </a:rPr>
              <a:t>Direct Rollover/Direct Transfer </a:t>
            </a:r>
          </a:p>
          <a:p>
            <a:pPr marL="130969" indent="-121444">
              <a:spcBef>
                <a:spcPts val="900"/>
              </a:spcBef>
              <a:buClr>
                <a:schemeClr val="tx1"/>
              </a:buClr>
              <a:buFont typeface="Arial" panose="020B0604020202020204" pitchFamily="34" charset="0"/>
              <a:buChar char="•"/>
            </a:pPr>
            <a:r>
              <a:rPr lang="en-US" sz="1200" dirty="0">
                <a:solidFill>
                  <a:schemeClr val="accent1"/>
                </a:solidFill>
                <a:latin typeface="Calibri" panose="020F0502020204030204" pitchFamily="34" charset="0"/>
                <a:cs typeface="Calibri" panose="020F0502020204030204" pitchFamily="34" charset="0"/>
              </a:rPr>
              <a:t>Assets from an existing retirement account are paid directly to the qualified plan or IRA custodian/trustee, not to you</a:t>
            </a:r>
          </a:p>
          <a:p>
            <a:pPr marL="130969" indent="-121444">
              <a:spcBef>
                <a:spcPts val="900"/>
              </a:spcBef>
              <a:buClr>
                <a:schemeClr val="tx1"/>
              </a:buClr>
              <a:buFont typeface="Arial" panose="020B0604020202020204" pitchFamily="34" charset="0"/>
              <a:buChar char="•"/>
            </a:pPr>
            <a:r>
              <a:rPr lang="en-US" sz="1200" dirty="0">
                <a:solidFill>
                  <a:schemeClr val="accent1"/>
                </a:solidFill>
                <a:latin typeface="Calibri" panose="020F0502020204030204" pitchFamily="34" charset="0"/>
                <a:cs typeface="Calibri" panose="020F0502020204030204" pitchFamily="34" charset="0"/>
              </a:rPr>
              <a:t>You are given a check, made payable to an IRA custodian, for your benefit</a:t>
            </a:r>
          </a:p>
          <a:p>
            <a:pPr marL="130969" indent="-121444">
              <a:spcBef>
                <a:spcPts val="900"/>
              </a:spcBef>
              <a:buClr>
                <a:schemeClr val="tx1"/>
              </a:buClr>
              <a:buFont typeface="Arial" panose="020B0604020202020204" pitchFamily="34" charset="0"/>
              <a:buChar char="•"/>
            </a:pPr>
            <a:r>
              <a:rPr lang="en-US" sz="1200" dirty="0">
                <a:solidFill>
                  <a:schemeClr val="accent1"/>
                </a:solidFill>
                <a:latin typeface="Calibri" panose="020F0502020204030204" pitchFamily="34" charset="0"/>
                <a:cs typeface="Calibri" panose="020F0502020204030204" pitchFamily="34" charset="0"/>
              </a:rPr>
              <a:t>There is no tax liability as there is with a distribution </a:t>
            </a:r>
          </a:p>
          <a:p>
            <a:pPr marL="130969" indent="-121444">
              <a:spcBef>
                <a:spcPts val="900"/>
              </a:spcBef>
              <a:buClr>
                <a:schemeClr val="tx1"/>
              </a:buClr>
            </a:pPr>
            <a:r>
              <a:rPr lang="en-US" sz="1200" b="1" dirty="0">
                <a:solidFill>
                  <a:schemeClr val="tx2"/>
                </a:solidFill>
                <a:latin typeface="Calibri" panose="020F0502020204030204" pitchFamily="34" charset="0"/>
                <a:cs typeface="Calibri" panose="020F0502020204030204" pitchFamily="34" charset="0"/>
              </a:rPr>
              <a:t>Indirect Rollover </a:t>
            </a:r>
          </a:p>
          <a:p>
            <a:pPr marL="130969" indent="-121444">
              <a:spcBef>
                <a:spcPts val="900"/>
              </a:spcBef>
              <a:buClr>
                <a:schemeClr val="tx1"/>
              </a:buClr>
              <a:buFont typeface="Arial" panose="020B0604020202020204" pitchFamily="34" charset="0"/>
              <a:buChar char="•"/>
            </a:pPr>
            <a:r>
              <a:rPr lang="en-US" sz="1200" dirty="0">
                <a:solidFill>
                  <a:schemeClr val="accent1"/>
                </a:solidFill>
                <a:latin typeface="Calibri" panose="020F0502020204030204" pitchFamily="34" charset="0"/>
                <a:cs typeface="Calibri" panose="020F0502020204030204" pitchFamily="34" charset="0"/>
              </a:rPr>
              <a:t>You are given funds from an existing retirement plan via check made payable to you; it is up to you to redeposit the funds into the new IRA</a:t>
            </a:r>
          </a:p>
          <a:p>
            <a:pPr marL="130969" indent="-121444">
              <a:spcBef>
                <a:spcPts val="900"/>
              </a:spcBef>
              <a:buClr>
                <a:schemeClr val="tx1"/>
              </a:buClr>
              <a:buFont typeface="Arial" panose="020B0604020202020204" pitchFamily="34" charset="0"/>
              <a:buChar char="•"/>
            </a:pPr>
            <a:r>
              <a:rPr lang="en-US" sz="1200" dirty="0">
                <a:solidFill>
                  <a:schemeClr val="accent1"/>
                </a:solidFill>
                <a:latin typeface="Calibri" panose="020F0502020204030204" pitchFamily="34" charset="0"/>
                <a:cs typeface="Calibri" panose="020F0502020204030204" pitchFamily="34" charset="0"/>
              </a:rPr>
              <a:t>There is a 60-day period to reinvest the funds; any amount not reinvested or outside the 60 days is subject to taxes and possible IRS penalties</a:t>
            </a:r>
          </a:p>
          <a:p>
            <a:pPr marL="130969" indent="-121444">
              <a:spcBef>
                <a:spcPts val="900"/>
              </a:spcBef>
              <a:buClr>
                <a:schemeClr val="tx1"/>
              </a:buClr>
              <a:buFont typeface="Arial" panose="020B0604020202020204" pitchFamily="34" charset="0"/>
              <a:buChar char="•"/>
            </a:pPr>
            <a:r>
              <a:rPr lang="en-US" sz="1200" dirty="0">
                <a:solidFill>
                  <a:schemeClr val="accent1"/>
                </a:solidFill>
                <a:latin typeface="Calibri" panose="020F0502020204030204" pitchFamily="34" charset="0"/>
                <a:cs typeface="Calibri" panose="020F0502020204030204" pitchFamily="34" charset="0"/>
              </a:rPr>
              <a:t>Mandatory 20% tax withholding applies</a:t>
            </a:r>
          </a:p>
          <a:p>
            <a:pPr marL="130969" indent="-121444">
              <a:spcBef>
                <a:spcPts val="900"/>
              </a:spcBef>
              <a:buClr>
                <a:schemeClr val="tx1"/>
              </a:buClr>
              <a:buFont typeface="Arial" panose="020B0604020202020204" pitchFamily="34" charset="0"/>
              <a:buChar char="•"/>
            </a:pPr>
            <a:r>
              <a:rPr lang="en-US" sz="1200" dirty="0">
                <a:solidFill>
                  <a:schemeClr val="accent1"/>
                </a:solidFill>
                <a:latin typeface="Calibri" panose="020F0502020204030204" pitchFamily="34" charset="0"/>
                <a:cs typeface="Calibri" panose="020F0502020204030204" pitchFamily="34" charset="0"/>
              </a:rPr>
              <a:t>You must make-up this 20% withholding when doing a 60-day rollover </a:t>
            </a:r>
            <a:br>
              <a:rPr lang="en-US" sz="1200" dirty="0">
                <a:solidFill>
                  <a:schemeClr val="accent1"/>
                </a:solidFill>
                <a:latin typeface="Calibri" panose="020F0502020204030204" pitchFamily="34" charset="0"/>
                <a:cs typeface="Calibri" panose="020F0502020204030204" pitchFamily="34" charset="0"/>
              </a:rPr>
            </a:br>
            <a:r>
              <a:rPr lang="en-US" sz="1200" dirty="0">
                <a:solidFill>
                  <a:schemeClr val="accent1"/>
                </a:solidFill>
                <a:latin typeface="Calibri" panose="020F0502020204030204" pitchFamily="34" charset="0"/>
                <a:cs typeface="Calibri" panose="020F0502020204030204" pitchFamily="34" charset="0"/>
              </a:rPr>
              <a:t>otherwise, taxes and penalties apply</a:t>
            </a:r>
          </a:p>
        </p:txBody>
      </p:sp>
    </p:spTree>
    <p:extLst>
      <p:ext uri="{BB962C8B-B14F-4D97-AF65-F5344CB8AC3E}">
        <p14:creationId xmlns:p14="http://schemas.microsoft.com/office/powerpoint/2010/main" val="383794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F7887F-1B02-0F4F-BD77-E0E5482C7D3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286375" y="7144"/>
            <a:ext cx="3857625" cy="5143500"/>
          </a:xfrm>
          <a:prstGeom prst="rect">
            <a:avLst/>
          </a:prstGeom>
        </p:spPr>
      </p:pic>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495087"/>
            <a:ext cx="4829175" cy="482571"/>
          </a:xfrm>
        </p:spPr>
        <p:txBody>
          <a:bodyPr vert="horz" lIns="0" tIns="0" rIns="0" bIns="0" rtlCol="0" anchor="t" anchorCtr="0">
            <a:noAutofit/>
          </a:bodyPr>
          <a:lstStyle/>
          <a:p>
            <a:r>
              <a:rPr lang="en-US" dirty="0">
                <a:solidFill>
                  <a:schemeClr val="tx1"/>
                </a:solidFill>
                <a:cs typeface="Calibri" panose="020F0502020204030204" pitchFamily="34" charset="0"/>
              </a:rPr>
              <a:t>Rollovers</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0"/>
          </p:nvPr>
        </p:nvSpPr>
        <p:spPr>
          <a:xfrm>
            <a:off x="480060" y="1104424"/>
            <a:ext cx="4829175" cy="402300"/>
          </a:xfrm>
        </p:spPr>
        <p:txBody>
          <a:bodyPr vert="horz" lIns="0" tIns="0" rIns="0" bIns="0" rtlCol="0">
            <a:noAutofit/>
          </a:bodyPr>
          <a:lstStyle/>
          <a:p>
            <a:r>
              <a:rPr lang="en-US" sz="1500" dirty="0">
                <a:solidFill>
                  <a:srgbClr val="5D5D5D"/>
                </a:solidFill>
                <a:latin typeface="Calibri" panose="020F0502020204030204" pitchFamily="34" charset="0"/>
                <a:cs typeface="Calibri" panose="020F0502020204030204" pitchFamily="34" charset="0"/>
              </a:rPr>
              <a:t>Partial Rollovers</a:t>
            </a:r>
          </a:p>
        </p:txBody>
      </p:sp>
      <p:sp>
        <p:nvSpPr>
          <p:cNvPr id="8" name="Rectangle 7">
            <a:extLst>
              <a:ext uri="{FF2B5EF4-FFF2-40B4-BE49-F238E27FC236}">
                <a16:creationId xmlns:a16="http://schemas.microsoft.com/office/drawing/2014/main" id="{210B1599-2597-B942-871C-9971A288F16E}"/>
              </a:ext>
            </a:extLst>
          </p:cNvPr>
          <p:cNvSpPr/>
          <p:nvPr/>
        </p:nvSpPr>
        <p:spPr>
          <a:xfrm>
            <a:off x="480060" y="1515904"/>
            <a:ext cx="4510116" cy="2397167"/>
          </a:xfrm>
          <a:prstGeom prst="rect">
            <a:avLst/>
          </a:prstGeom>
        </p:spPr>
        <p:txBody>
          <a:bodyPr lIns="0" tIns="0" rIns="0" bIns="0" anchor="t">
            <a:noAutofit/>
          </a:bodyPr>
          <a:lstStyle/>
          <a:p>
            <a:pPr>
              <a:lnSpc>
                <a:spcPct val="120000"/>
              </a:lnSpc>
              <a:spcAft>
                <a:spcPts val="1350"/>
              </a:spcAft>
            </a:pPr>
            <a:r>
              <a:rPr lang="en-US" sz="1200" dirty="0">
                <a:solidFill>
                  <a:schemeClr val="accent1"/>
                </a:solidFill>
                <a:latin typeface="Calibri" panose="020F0502020204030204" pitchFamily="34" charset="0"/>
                <a:cs typeface="Calibri" panose="020F0502020204030204" pitchFamily="34" charset="0"/>
              </a:rPr>
              <a:t>If you withdraw assets from a retirement plan, you can roll over part of the withdrawal tax-free and keep the rest of it. </a:t>
            </a:r>
          </a:p>
          <a:p>
            <a:pPr>
              <a:lnSpc>
                <a:spcPct val="120000"/>
              </a:lnSpc>
              <a:spcAft>
                <a:spcPts val="1350"/>
              </a:spcAft>
            </a:pPr>
            <a:r>
              <a:rPr lang="en-US" sz="1200" dirty="0">
                <a:solidFill>
                  <a:schemeClr val="accent1"/>
                </a:solidFill>
                <a:latin typeface="Calibri" panose="020F0502020204030204" pitchFamily="34" charset="0"/>
                <a:cs typeface="Calibri" panose="020F0502020204030204" pitchFamily="34" charset="0"/>
              </a:rPr>
              <a:t>The portion not rolled over, more than likely is taxable, and may be subject to the 10% additional tax on early distributions. </a:t>
            </a:r>
          </a:p>
          <a:p>
            <a:pPr>
              <a:lnSpc>
                <a:spcPct val="120000"/>
              </a:lnSpc>
              <a:spcAft>
                <a:spcPts val="1350"/>
              </a:spcAft>
            </a:pPr>
            <a:r>
              <a:rPr lang="en-US" sz="1200" dirty="0">
                <a:solidFill>
                  <a:schemeClr val="accent1"/>
                </a:solidFill>
                <a:latin typeface="Calibri" panose="020F0502020204030204" pitchFamily="34" charset="0"/>
                <a:cs typeface="Calibri" panose="020F0502020204030204" pitchFamily="34" charset="0"/>
              </a:rPr>
              <a:t>Additionally, the mandatory tax withholding would apply to the portion not rolled over.</a:t>
            </a:r>
          </a:p>
        </p:txBody>
      </p:sp>
      <p:sp>
        <p:nvSpPr>
          <p:cNvPr id="3" name="Slide Number Placeholder 5">
            <a:extLst>
              <a:ext uri="{FF2B5EF4-FFF2-40B4-BE49-F238E27FC236}">
                <a16:creationId xmlns:a16="http://schemas.microsoft.com/office/drawing/2014/main" id="{1B8E53E5-A99D-AE47-7889-65E2743F3D1C}"/>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19</a:t>
            </a:fld>
            <a:endParaRPr lang="en-US" sz="600" dirty="0"/>
          </a:p>
        </p:txBody>
      </p:sp>
    </p:spTree>
    <p:extLst>
      <p:ext uri="{BB962C8B-B14F-4D97-AF65-F5344CB8AC3E}">
        <p14:creationId xmlns:p14="http://schemas.microsoft.com/office/powerpoint/2010/main" val="1070841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500"/>
                                        <p:tgtEl>
                                          <p:spTgt spid="8">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alphaModFix amt="3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B040E30-FE61-3843-B1C0-8DAF1033E25F}"/>
              </a:ext>
            </a:extLst>
          </p:cNvPr>
          <p:cNvSpPr>
            <a:spLocks noGrp="1"/>
          </p:cNvSpPr>
          <p:nvPr>
            <p:ph type="body" sz="quarter" idx="11"/>
          </p:nvPr>
        </p:nvSpPr>
        <p:spPr>
          <a:xfrm>
            <a:off x="3235167"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Rollovers</a:t>
            </a:r>
            <a:endParaRPr lang="en-US" sz="1800" b="1" dirty="0">
              <a:solidFill>
                <a:schemeClr val="accent6"/>
              </a:solidFill>
              <a:latin typeface="Calibri" panose="020F0502020204030204" pitchFamily="34" charset="0"/>
            </a:endParaRPr>
          </a:p>
        </p:txBody>
      </p:sp>
      <p:sp>
        <p:nvSpPr>
          <p:cNvPr id="3" name="Text Placeholder 2">
            <a:extLst>
              <a:ext uri="{FF2B5EF4-FFF2-40B4-BE49-F238E27FC236}">
                <a16:creationId xmlns:a16="http://schemas.microsoft.com/office/drawing/2014/main" id="{FE6EE355-B1BE-1D4A-92E9-39FD9D2B8ABA}"/>
              </a:ext>
            </a:extLst>
          </p:cNvPr>
          <p:cNvSpPr>
            <a:spLocks noGrp="1"/>
          </p:cNvSpPr>
          <p:nvPr>
            <p:ph type="body" sz="quarter" idx="10"/>
          </p:nvPr>
        </p:nvSpPr>
        <p:spPr>
          <a:xfrm>
            <a:off x="45720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Traditional IRAs</a:t>
            </a:r>
          </a:p>
        </p:txBody>
      </p:sp>
      <p:sp>
        <p:nvSpPr>
          <p:cNvPr id="9" name="Title 8"/>
          <p:cNvSpPr>
            <a:spLocks noGrp="1"/>
          </p:cNvSpPr>
          <p:nvPr>
            <p:ph type="title"/>
          </p:nvPr>
        </p:nvSpPr>
        <p:spPr>
          <a:xfrm>
            <a:off x="480060" y="487204"/>
            <a:ext cx="8545215" cy="482571"/>
          </a:xfrm>
        </p:spPr>
        <p:txBody>
          <a:bodyPr vert="horz" lIns="0" tIns="0" rIns="0" bIns="0" rtlCol="0" anchor="t" anchorCtr="0">
            <a:noAutofit/>
          </a:bodyPr>
          <a:lstStyle/>
          <a:p>
            <a:r>
              <a:rPr lang="en-US" dirty="0">
                <a:solidFill>
                  <a:schemeClr val="tx1"/>
                </a:solidFill>
              </a:rPr>
              <a:t>Designing Your Retirement Income Blueprint</a:t>
            </a:r>
            <a:endParaRPr lang="en-US" dirty="0">
              <a:solidFill>
                <a:schemeClr val="tx1"/>
              </a:solidFill>
              <a:cs typeface="Calibri" pitchFamily="34" charset="0"/>
            </a:endParaRPr>
          </a:p>
        </p:txBody>
      </p:sp>
      <p:sp>
        <p:nvSpPr>
          <p:cNvPr id="5" name="Text Placeholder 4">
            <a:extLst>
              <a:ext uri="{FF2B5EF4-FFF2-40B4-BE49-F238E27FC236}">
                <a16:creationId xmlns:a16="http://schemas.microsoft.com/office/drawing/2014/main" id="{03CBE2D7-F3C5-7D4D-B279-7B5E483DFD70}"/>
              </a:ext>
            </a:extLst>
          </p:cNvPr>
          <p:cNvSpPr>
            <a:spLocks noGrp="1"/>
          </p:cNvSpPr>
          <p:nvPr>
            <p:ph type="body" sz="quarter" idx="12"/>
          </p:nvPr>
        </p:nvSpPr>
        <p:spPr>
          <a:xfrm>
            <a:off x="601218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Investing in an IRA</a:t>
            </a:r>
          </a:p>
        </p:txBody>
      </p:sp>
      <p:sp>
        <p:nvSpPr>
          <p:cNvPr id="17412" name="Text Box 15"/>
          <p:cNvSpPr txBox="1">
            <a:spLocks noChangeArrowheads="1"/>
          </p:cNvSpPr>
          <p:nvPr/>
        </p:nvSpPr>
        <p:spPr bwMode="auto">
          <a:xfrm>
            <a:off x="3074197" y="3863579"/>
            <a:ext cx="184731" cy="248209"/>
          </a:xfrm>
          <a:prstGeom prst="rect">
            <a:avLst/>
          </a:prstGeom>
          <a:noFill/>
          <a:ln w="9525">
            <a:noFill/>
            <a:miter lim="800000"/>
            <a:headEnd/>
            <a:tailEnd/>
          </a:ln>
        </p:spPr>
        <p:txBody>
          <a:bodyPr wrap="none">
            <a:spAutoFit/>
          </a:bodyPr>
          <a:lstStyle/>
          <a:p>
            <a:endParaRPr lang="en-US" sz="1013" dirty="0"/>
          </a:p>
        </p:txBody>
      </p:sp>
      <p:sp>
        <p:nvSpPr>
          <p:cNvPr id="2" name="Slide Number Placeholder 5">
            <a:extLst>
              <a:ext uri="{FF2B5EF4-FFF2-40B4-BE49-F238E27FC236}">
                <a16:creationId xmlns:a16="http://schemas.microsoft.com/office/drawing/2014/main" id="{718065F8-63C9-061D-94E8-7ECC1DA501CB}"/>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20</a:t>
            </a:fld>
            <a:endParaRPr lang="en-US" sz="600" dirty="0"/>
          </a:p>
        </p:txBody>
      </p:sp>
    </p:spTree>
    <p:extLst>
      <p:ext uri="{BB962C8B-B14F-4D97-AF65-F5344CB8AC3E}">
        <p14:creationId xmlns:p14="http://schemas.microsoft.com/office/powerpoint/2010/main" val="18652352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1" nodeType="clickEffect">
                                  <p:stCondLst>
                                    <p:cond delay="0"/>
                                  </p:stCondLst>
                                  <p:childTnLst>
                                    <p:animClr clrSpc="rgb" dir="cw">
                                      <p:cBhvr override="childStyle">
                                        <p:cTn id="6" dur="10" fill="hold"/>
                                        <p:tgtEl>
                                          <p:spTgt spid="5">
                                            <p:bg/>
                                          </p:spTgt>
                                        </p:tgtEl>
                                        <p:attrNameLst>
                                          <p:attrName>style.color</p:attrName>
                                        </p:attrNameLst>
                                      </p:cBhvr>
                                      <p:to>
                                        <a:schemeClr val="hlink"/>
                                      </p:to>
                                    </p:animClr>
                                    <p:animClr clrSpc="rgb" dir="cw">
                                      <p:cBhvr>
                                        <p:cTn id="7" dur="10" fill="hold"/>
                                        <p:tgtEl>
                                          <p:spTgt spid="5">
                                            <p:bg/>
                                          </p:spTgt>
                                        </p:tgtEl>
                                        <p:attrNameLst>
                                          <p:attrName>fillcolor</p:attrName>
                                        </p:attrNameLst>
                                      </p:cBhvr>
                                      <p:to>
                                        <a:schemeClr val="hlink"/>
                                      </p:to>
                                    </p:animClr>
                                    <p:set>
                                      <p:cBhvr>
                                        <p:cTn id="8" dur="10" fill="hold"/>
                                        <p:tgtEl>
                                          <p:spTgt spid="5">
                                            <p:bg/>
                                          </p:spTgt>
                                        </p:tgtEl>
                                        <p:attrNameLst>
                                          <p:attrName>fill.type</p:attrName>
                                        </p:attrNameLst>
                                      </p:cBhvr>
                                      <p:to>
                                        <p:strVal val="solid"/>
                                      </p:to>
                                    </p:set>
                                    <p:set>
                                      <p:cBhvr>
                                        <p:cTn id="9" dur="10" fill="hold"/>
                                        <p:tgtEl>
                                          <p:spTgt spid="5">
                                            <p:bg/>
                                          </p:spTgt>
                                        </p:tgtEl>
                                        <p:attrNameLst>
                                          <p:attrName>fill.on</p:attrName>
                                        </p:attrNameLst>
                                      </p:cBhvr>
                                      <p:to>
                                        <p:strVal val="true"/>
                                      </p:to>
                                    </p:set>
                                  </p:childTnLst>
                                </p:cTn>
                              </p:par>
                              <p:par>
                                <p:cTn id="10" presetID="19" presetClass="emph" presetSubtype="0" fill="hold" grpId="1" nodeType="withEffect">
                                  <p:stCondLst>
                                    <p:cond delay="0"/>
                                  </p:stCondLst>
                                  <p:childTnLst>
                                    <p:animClr clrSpc="rgb" dir="cw">
                                      <p:cBhvr override="childStyle">
                                        <p:cTn id="11" dur="10" fill="hold"/>
                                        <p:tgtEl>
                                          <p:spTgt spid="5">
                                            <p:txEl>
                                              <p:pRg st="0" end="0"/>
                                            </p:txEl>
                                          </p:spTgt>
                                        </p:tgtEl>
                                        <p:attrNameLst>
                                          <p:attrName>style.color</p:attrName>
                                        </p:attrNameLst>
                                      </p:cBhvr>
                                      <p:to>
                                        <a:schemeClr val="bg1"/>
                                      </p:to>
                                    </p:animClr>
                                    <p:animClr clrSpc="rgb" dir="cw">
                                      <p:cBhvr>
                                        <p:cTn id="12" dur="10" fill="hold"/>
                                        <p:tgtEl>
                                          <p:spTgt spid="5">
                                            <p:txEl>
                                              <p:pRg st="0" end="0"/>
                                            </p:txEl>
                                          </p:spTgt>
                                        </p:tgtEl>
                                        <p:attrNameLst>
                                          <p:attrName>fillcolor</p:attrName>
                                        </p:attrNameLst>
                                      </p:cBhvr>
                                      <p:to>
                                        <a:schemeClr val="bg1"/>
                                      </p:to>
                                    </p:animClr>
                                    <p:set>
                                      <p:cBhvr>
                                        <p:cTn id="13" dur="10" fill="hold"/>
                                        <p:tgtEl>
                                          <p:spTgt spid="5">
                                            <p:txEl>
                                              <p:pRg st="0" end="0"/>
                                            </p:txEl>
                                          </p:spTgt>
                                        </p:tgtEl>
                                        <p:attrNameLst>
                                          <p:attrName>fill.type</p:attrName>
                                        </p:attrNameLst>
                                      </p:cBhvr>
                                      <p:to>
                                        <p:strVal val="solid"/>
                                      </p:to>
                                    </p:set>
                                    <p:set>
                                      <p:cBhvr>
                                        <p:cTn id="14" dur="10" fill="hold"/>
                                        <p:tgtEl>
                                          <p:spTgt spid="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uiExpand="1"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F1B2-11B4-C146-95ED-9FB760888199}"/>
              </a:ext>
            </a:extLst>
          </p:cNvPr>
          <p:cNvSpPr>
            <a:spLocks noGrp="1"/>
          </p:cNvSpPr>
          <p:nvPr>
            <p:ph type="title"/>
          </p:nvPr>
        </p:nvSpPr>
        <p:spPr>
          <a:xfrm>
            <a:off x="480060" y="487204"/>
            <a:ext cx="7915334" cy="342409"/>
          </a:xfrm>
        </p:spPr>
        <p:txBody>
          <a:bodyPr vert="horz" lIns="0" tIns="0" rIns="0" bIns="0" rtlCol="0" anchor="t" anchorCtr="0">
            <a:normAutofit/>
          </a:bodyPr>
          <a:lstStyle/>
          <a:p>
            <a:r>
              <a:rPr lang="en-US" dirty="0">
                <a:cs typeface="Calibri" panose="020F0502020204030204" pitchFamily="34" charset="0"/>
              </a:rPr>
              <a:t>Investing in an IRA</a:t>
            </a:r>
          </a:p>
        </p:txBody>
      </p:sp>
      <p:sp>
        <p:nvSpPr>
          <p:cNvPr id="5" name="Content Placeholder 4">
            <a:extLst>
              <a:ext uri="{FF2B5EF4-FFF2-40B4-BE49-F238E27FC236}">
                <a16:creationId xmlns:a16="http://schemas.microsoft.com/office/drawing/2014/main" id="{64390F60-4F8C-4046-8C4C-9C2640D3B584}"/>
              </a:ext>
            </a:extLst>
          </p:cNvPr>
          <p:cNvSpPr>
            <a:spLocks noGrp="1"/>
          </p:cNvSpPr>
          <p:nvPr>
            <p:ph idx="1"/>
          </p:nvPr>
        </p:nvSpPr>
        <p:spPr>
          <a:xfrm>
            <a:off x="480060" y="1104424"/>
            <a:ext cx="7886700" cy="273835"/>
          </a:xfrm>
        </p:spPr>
        <p:txBody>
          <a:bodyPr vert="horz" lIns="0" tIns="0" rIns="0" bIns="0" rtlCol="0">
            <a:normAutofit/>
          </a:bodyPr>
          <a:lstStyle/>
          <a:p>
            <a:r>
              <a:rPr lang="en-US" sz="1500" cap="none" spc="0" dirty="0">
                <a:latin typeface="Calibri" panose="020F0502020204030204" pitchFamily="34" charset="0"/>
                <a:cs typeface="Calibri" panose="020F0502020204030204" pitchFamily="34" charset="0"/>
              </a:rPr>
              <a:t>Custodial Accounts</a:t>
            </a:r>
          </a:p>
        </p:txBody>
      </p:sp>
      <p:cxnSp>
        <p:nvCxnSpPr>
          <p:cNvPr id="10" name="Straight Connector 9">
            <a:extLst>
              <a:ext uri="{FF2B5EF4-FFF2-40B4-BE49-F238E27FC236}">
                <a16:creationId xmlns:a16="http://schemas.microsoft.com/office/drawing/2014/main" id="{CB4DE970-CEB2-074E-B1BC-809DBCF4804A}"/>
              </a:ext>
            </a:extLst>
          </p:cNvPr>
          <p:cNvCxnSpPr/>
          <p:nvPr/>
        </p:nvCxnSpPr>
        <p:spPr>
          <a:xfrm>
            <a:off x="472871" y="911086"/>
            <a:ext cx="511585" cy="0"/>
          </a:xfrm>
          <a:prstGeom prst="line">
            <a:avLst/>
          </a:prstGeom>
          <a:ln w="22225">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97D488BD-D508-2641-83ED-172B04FBD272}"/>
              </a:ext>
            </a:extLst>
          </p:cNvPr>
          <p:cNvGrpSpPr/>
          <p:nvPr/>
        </p:nvGrpSpPr>
        <p:grpSpPr>
          <a:xfrm>
            <a:off x="1584960" y="1584483"/>
            <a:ext cx="2743200" cy="2400300"/>
            <a:chOff x="2103120" y="2103119"/>
            <a:chExt cx="3657600" cy="3200400"/>
          </a:xfrm>
        </p:grpSpPr>
        <p:grpSp>
          <p:nvGrpSpPr>
            <p:cNvPr id="12" name="Group 11">
              <a:extLst>
                <a:ext uri="{FF2B5EF4-FFF2-40B4-BE49-F238E27FC236}">
                  <a16:creationId xmlns:a16="http://schemas.microsoft.com/office/drawing/2014/main" id="{DA4AA748-5424-584E-8730-5C2B13E3967B}"/>
                </a:ext>
              </a:extLst>
            </p:cNvPr>
            <p:cNvGrpSpPr/>
            <p:nvPr/>
          </p:nvGrpSpPr>
          <p:grpSpPr>
            <a:xfrm>
              <a:off x="2103120" y="2103119"/>
              <a:ext cx="3657600" cy="3200400"/>
              <a:chOff x="2103120" y="2103119"/>
              <a:chExt cx="3657600" cy="3200400"/>
            </a:xfrm>
          </p:grpSpPr>
          <p:sp>
            <p:nvSpPr>
              <p:cNvPr id="14" name="Rectangle 13">
                <a:extLst>
                  <a:ext uri="{FF2B5EF4-FFF2-40B4-BE49-F238E27FC236}">
                    <a16:creationId xmlns:a16="http://schemas.microsoft.com/office/drawing/2014/main" id="{7E4DBCE7-672B-D842-9A7F-86D1C1394DED}"/>
                  </a:ext>
                </a:extLst>
              </p:cNvPr>
              <p:cNvSpPr/>
              <p:nvPr/>
            </p:nvSpPr>
            <p:spPr>
              <a:xfrm>
                <a:off x="2103120" y="2103119"/>
                <a:ext cx="3657600" cy="3200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5" name="Text Placeholder 1">
                <a:extLst>
                  <a:ext uri="{FF2B5EF4-FFF2-40B4-BE49-F238E27FC236}">
                    <a16:creationId xmlns:a16="http://schemas.microsoft.com/office/drawing/2014/main" id="{C0218DB6-4889-2D49-8AAC-28BDE996022C}"/>
                  </a:ext>
                </a:extLst>
              </p:cNvPr>
              <p:cNvSpPr txBox="1">
                <a:spLocks/>
              </p:cNvSpPr>
              <p:nvPr/>
            </p:nvSpPr>
            <p:spPr>
              <a:xfrm>
                <a:off x="2103120" y="2103120"/>
                <a:ext cx="3657600" cy="91440"/>
              </a:xfrm>
              <a:prstGeom prst="rect">
                <a:avLst/>
              </a:prstGeom>
              <a:solidFill>
                <a:schemeClr val="accent6"/>
              </a:solidFill>
              <a:ln w="12700" cap="flat" cmpd="sng" algn="ctr">
                <a:noFill/>
                <a:prstDash val="solid"/>
                <a:miter lim="800000"/>
              </a:ln>
              <a:effectLst/>
            </p:spPr>
            <p:txBody>
              <a:bodyPr wrap="none" lIns="0" tIns="0" rIns="0" bIns="0">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defRPr/>
                </a:pPr>
                <a:endParaRPr sz="1050" dirty="0">
                  <a:latin typeface="Calibri Light" panose="020F0302020204030204" pitchFamily="34" charset="0"/>
                </a:endParaRPr>
              </a:p>
            </p:txBody>
          </p:sp>
        </p:grpSp>
        <p:sp>
          <p:nvSpPr>
            <p:cNvPr id="13" name="Content Placeholder 2">
              <a:extLst>
                <a:ext uri="{FF2B5EF4-FFF2-40B4-BE49-F238E27FC236}">
                  <a16:creationId xmlns:a16="http://schemas.microsoft.com/office/drawing/2014/main" id="{2BA7F5AB-E15B-FA47-8580-58553028982D}"/>
                </a:ext>
              </a:extLst>
            </p:cNvPr>
            <p:cNvSpPr txBox="1">
              <a:spLocks/>
            </p:cNvSpPr>
            <p:nvPr/>
          </p:nvSpPr>
          <p:spPr>
            <a:xfrm>
              <a:off x="2381787" y="2407332"/>
              <a:ext cx="2952214" cy="2896187"/>
            </a:xfrm>
            <a:prstGeom prst="rect">
              <a:avLst/>
            </a:prstGeom>
          </p:spPr>
          <p:txBody>
            <a:bodyPr vert="horz" lIns="0" tIns="0" rIns="0" bIns="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189" indent="0" algn="l" defTabSz="914377"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Arial" panose="020B0604020202020204" pitchFamily="34" charset="0"/>
                </a:defRPr>
              </a:lvl2pPr>
              <a:lvl3pPr marL="914377" indent="0" algn="l" defTabSz="914377"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Arial" panose="020B0604020202020204" pitchFamily="34" charset="0"/>
                </a:defRPr>
              </a:lvl3pPr>
              <a:lvl4pPr marL="1371566"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4pPr>
              <a:lvl5pPr marL="1828754" indent="0" algn="l" defTabSz="914377"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spcBef>
                  <a:spcPts val="0"/>
                </a:spcBef>
                <a:spcAft>
                  <a:spcPts val="1800"/>
                </a:spcAft>
                <a:buClr>
                  <a:schemeClr val="tx1"/>
                </a:buClr>
              </a:pPr>
              <a:r>
                <a:rPr lang="en-US" sz="1500" b="1" dirty="0">
                  <a:solidFill>
                    <a:schemeClr val="tx1"/>
                  </a:solidFill>
                  <a:latin typeface="Calibri" panose="020F0502020204030204" pitchFamily="34" charset="0"/>
                  <a:cs typeface="Calibri" panose="020F0502020204030204" pitchFamily="34" charset="0"/>
                </a:rPr>
                <a:t>Custodial Account</a:t>
              </a:r>
            </a:p>
            <a:p>
              <a:pPr marL="171450" indent="-171450">
                <a:spcBef>
                  <a:spcPts val="0"/>
                </a:spcBef>
                <a:spcAft>
                  <a:spcPts val="1800"/>
                </a:spcAft>
                <a:buClr>
                  <a:schemeClr val="tx1"/>
                </a:buClr>
                <a:buFont typeface="Arial" panose="020B0604020202020204" pitchFamily="34" charset="0"/>
                <a:buChar char="•"/>
              </a:pPr>
              <a:r>
                <a:rPr lang="en-US" sz="1500" dirty="0">
                  <a:solidFill>
                    <a:srgbClr val="5D5D5D"/>
                  </a:solidFill>
                  <a:latin typeface="Calibri" panose="020F0502020204030204" pitchFamily="34" charset="0"/>
                  <a:cs typeface="Calibri" panose="020F0502020204030204" pitchFamily="34" charset="0"/>
                </a:rPr>
                <a:t>Mutual funds</a:t>
              </a:r>
            </a:p>
            <a:p>
              <a:pPr marL="171450" indent="-171450">
                <a:spcBef>
                  <a:spcPts val="0"/>
                </a:spcBef>
                <a:spcAft>
                  <a:spcPts val="1800"/>
                </a:spcAft>
                <a:buClr>
                  <a:schemeClr val="tx1"/>
                </a:buClr>
                <a:buFont typeface="Arial" panose="020B0604020202020204" pitchFamily="34" charset="0"/>
                <a:buChar char="•"/>
              </a:pPr>
              <a:r>
                <a:rPr lang="en-US" sz="1500" dirty="0">
                  <a:solidFill>
                    <a:srgbClr val="5D5D5D"/>
                  </a:solidFill>
                  <a:latin typeface="Calibri" panose="020F0502020204030204" pitchFamily="34" charset="0"/>
                  <a:cs typeface="Calibri" panose="020F0502020204030204" pitchFamily="34" charset="0"/>
                </a:rPr>
                <a:t>Stocks</a:t>
              </a:r>
            </a:p>
            <a:p>
              <a:pPr marL="171450" indent="-171450">
                <a:spcBef>
                  <a:spcPts val="0"/>
                </a:spcBef>
                <a:spcAft>
                  <a:spcPts val="1800"/>
                </a:spcAft>
                <a:buClr>
                  <a:schemeClr val="tx1"/>
                </a:buClr>
                <a:buFont typeface="Arial" panose="020B0604020202020204" pitchFamily="34" charset="0"/>
                <a:buChar char="•"/>
              </a:pPr>
              <a:r>
                <a:rPr lang="en-US" sz="1500" dirty="0">
                  <a:solidFill>
                    <a:srgbClr val="5D5D5D"/>
                  </a:solidFill>
                  <a:latin typeface="Calibri" panose="020F0502020204030204" pitchFamily="34" charset="0"/>
                  <a:cs typeface="Calibri" panose="020F0502020204030204" pitchFamily="34" charset="0"/>
                </a:rPr>
                <a:t>Bonds</a:t>
              </a:r>
            </a:p>
          </p:txBody>
        </p:sp>
      </p:grpSp>
      <p:grpSp>
        <p:nvGrpSpPr>
          <p:cNvPr id="16" name="Group 15">
            <a:extLst>
              <a:ext uri="{FF2B5EF4-FFF2-40B4-BE49-F238E27FC236}">
                <a16:creationId xmlns:a16="http://schemas.microsoft.com/office/drawing/2014/main" id="{7E655DFB-92AB-734D-BBA6-A7AC1B1A0CE9}"/>
              </a:ext>
            </a:extLst>
          </p:cNvPr>
          <p:cNvGrpSpPr/>
          <p:nvPr/>
        </p:nvGrpSpPr>
        <p:grpSpPr>
          <a:xfrm>
            <a:off x="4815840" y="1584483"/>
            <a:ext cx="2743200" cy="2400300"/>
            <a:chOff x="6289040" y="2103119"/>
            <a:chExt cx="3657600" cy="3200400"/>
          </a:xfrm>
        </p:grpSpPr>
        <p:grpSp>
          <p:nvGrpSpPr>
            <p:cNvPr id="17" name="Group 16">
              <a:extLst>
                <a:ext uri="{FF2B5EF4-FFF2-40B4-BE49-F238E27FC236}">
                  <a16:creationId xmlns:a16="http://schemas.microsoft.com/office/drawing/2014/main" id="{D73270BE-078A-C74F-A259-964579E78C16}"/>
                </a:ext>
              </a:extLst>
            </p:cNvPr>
            <p:cNvGrpSpPr/>
            <p:nvPr/>
          </p:nvGrpSpPr>
          <p:grpSpPr>
            <a:xfrm>
              <a:off x="6289040" y="2103119"/>
              <a:ext cx="3657600" cy="3200400"/>
              <a:chOff x="2103120" y="2103119"/>
              <a:chExt cx="3657600" cy="3200400"/>
            </a:xfrm>
          </p:grpSpPr>
          <p:sp>
            <p:nvSpPr>
              <p:cNvPr id="19" name="Rectangle 18">
                <a:extLst>
                  <a:ext uri="{FF2B5EF4-FFF2-40B4-BE49-F238E27FC236}">
                    <a16:creationId xmlns:a16="http://schemas.microsoft.com/office/drawing/2014/main" id="{B041BB2E-2AB5-7443-8FBE-6DF1B74546E0}"/>
                  </a:ext>
                </a:extLst>
              </p:cNvPr>
              <p:cNvSpPr/>
              <p:nvPr/>
            </p:nvSpPr>
            <p:spPr>
              <a:xfrm>
                <a:off x="2103120" y="2103119"/>
                <a:ext cx="3657600" cy="3200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0" name="Text Placeholder 1">
                <a:extLst>
                  <a:ext uri="{FF2B5EF4-FFF2-40B4-BE49-F238E27FC236}">
                    <a16:creationId xmlns:a16="http://schemas.microsoft.com/office/drawing/2014/main" id="{A578FA65-51BB-6E46-BBF4-B0F0898A79E5}"/>
                  </a:ext>
                </a:extLst>
              </p:cNvPr>
              <p:cNvSpPr txBox="1">
                <a:spLocks/>
              </p:cNvSpPr>
              <p:nvPr/>
            </p:nvSpPr>
            <p:spPr>
              <a:xfrm>
                <a:off x="2103120" y="2103120"/>
                <a:ext cx="3657600" cy="91440"/>
              </a:xfrm>
              <a:prstGeom prst="rect">
                <a:avLst/>
              </a:prstGeom>
              <a:solidFill>
                <a:schemeClr val="accent6"/>
              </a:solidFill>
              <a:ln w="12700" cap="flat" cmpd="sng" algn="ctr">
                <a:noFill/>
                <a:prstDash val="solid"/>
                <a:miter lim="800000"/>
              </a:ln>
              <a:effectLst/>
            </p:spPr>
            <p:txBody>
              <a:bodyPr wrap="none" lIns="0" tIns="0" rIns="0" bIns="0">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defRPr/>
                </a:pPr>
                <a:endParaRPr sz="1050" dirty="0">
                  <a:latin typeface="Calibri Light" panose="020F0302020204030204" pitchFamily="34" charset="0"/>
                </a:endParaRPr>
              </a:p>
            </p:txBody>
          </p:sp>
        </p:grpSp>
        <p:sp>
          <p:nvSpPr>
            <p:cNvPr id="18" name="Rectangle 17">
              <a:extLst>
                <a:ext uri="{FF2B5EF4-FFF2-40B4-BE49-F238E27FC236}">
                  <a16:creationId xmlns:a16="http://schemas.microsoft.com/office/drawing/2014/main" id="{1FD055C5-5C38-4947-94F2-0175D71D857F}"/>
                </a:ext>
              </a:extLst>
            </p:cNvPr>
            <p:cNvSpPr/>
            <p:nvPr/>
          </p:nvSpPr>
          <p:spPr>
            <a:xfrm>
              <a:off x="6502400" y="2407332"/>
              <a:ext cx="3334378" cy="2896186"/>
            </a:xfrm>
            <a:prstGeom prst="rect">
              <a:avLst/>
            </a:prstGeom>
          </p:spPr>
          <p:txBody>
            <a:bodyPr wrap="square" lIns="0" tIns="0" rIns="0" bIns="0">
              <a:noAutofit/>
            </a:bodyPr>
            <a:lstStyle/>
            <a:p>
              <a:pPr marL="171450" indent="-171450">
                <a:spcAft>
                  <a:spcPts val="1800"/>
                </a:spcAft>
                <a:buClr>
                  <a:schemeClr val="tx1"/>
                </a:buClr>
              </a:pPr>
              <a:r>
                <a:rPr lang="en-US" sz="1500" b="1" dirty="0">
                  <a:latin typeface="Calibri" panose="020F0502020204030204" pitchFamily="34" charset="0"/>
                  <a:cs typeface="Calibri" panose="020F0502020204030204" pitchFamily="34" charset="0"/>
                </a:rPr>
                <a:t>Annuity Contract</a:t>
              </a:r>
            </a:p>
            <a:p>
              <a:pPr marL="171450" indent="-171450">
                <a:spcAft>
                  <a:spcPts val="1800"/>
                </a:spcAft>
                <a:buClr>
                  <a:schemeClr val="tx1"/>
                </a:buClr>
                <a:buFont typeface="Arial" panose="020B0604020202020204" pitchFamily="34" charset="0"/>
                <a:buChar char="•"/>
              </a:pPr>
              <a:r>
                <a:rPr lang="en-US" sz="1500" dirty="0">
                  <a:solidFill>
                    <a:srgbClr val="5D5D5D"/>
                  </a:solidFill>
                  <a:latin typeface="Calibri" panose="020F0502020204030204" pitchFamily="34" charset="0"/>
                  <a:cs typeface="Calibri" panose="020F0502020204030204" pitchFamily="34" charset="0"/>
                </a:rPr>
                <a:t>Variable Annuities</a:t>
              </a:r>
            </a:p>
            <a:p>
              <a:pPr marL="171450" indent="-171450">
                <a:spcAft>
                  <a:spcPts val="1800"/>
                </a:spcAft>
                <a:buClr>
                  <a:schemeClr val="tx1"/>
                </a:buClr>
                <a:buFont typeface="Arial" panose="020B0604020202020204" pitchFamily="34" charset="0"/>
                <a:buChar char="•"/>
              </a:pPr>
              <a:r>
                <a:rPr lang="en-US" sz="1500" dirty="0">
                  <a:solidFill>
                    <a:srgbClr val="5D5D5D"/>
                  </a:solidFill>
                  <a:latin typeface="Calibri" panose="020F0502020204030204" pitchFamily="34" charset="0"/>
                  <a:cs typeface="Calibri" panose="020F0502020204030204" pitchFamily="34" charset="0"/>
                </a:rPr>
                <a:t>Fixed Annuities</a:t>
              </a:r>
            </a:p>
            <a:p>
              <a:pPr marL="171450" indent="-171450">
                <a:spcAft>
                  <a:spcPts val="1800"/>
                </a:spcAft>
                <a:buClr>
                  <a:schemeClr val="tx1"/>
                </a:buClr>
                <a:buFont typeface="Arial" panose="020B0604020202020204" pitchFamily="34" charset="0"/>
                <a:buChar char="•"/>
              </a:pPr>
              <a:r>
                <a:rPr lang="en-US" sz="1500" dirty="0">
                  <a:solidFill>
                    <a:srgbClr val="5D5D5D"/>
                  </a:solidFill>
                  <a:latin typeface="Calibri" panose="020F0502020204030204" pitchFamily="34" charset="0"/>
                  <a:cs typeface="Calibri" panose="020F0502020204030204" pitchFamily="34" charset="0"/>
                </a:rPr>
                <a:t>Fixed Index Annuities</a:t>
              </a:r>
            </a:p>
          </p:txBody>
        </p:sp>
      </p:grpSp>
      <p:sp>
        <p:nvSpPr>
          <p:cNvPr id="3" name="Slide Number Placeholder 5">
            <a:extLst>
              <a:ext uri="{FF2B5EF4-FFF2-40B4-BE49-F238E27FC236}">
                <a16:creationId xmlns:a16="http://schemas.microsoft.com/office/drawing/2014/main" id="{3AA06E97-DE61-338A-3636-31899132DB56}"/>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21</a:t>
            </a:fld>
            <a:endParaRPr lang="en-US" sz="600" dirty="0">
              <a:solidFill>
                <a:schemeClr val="bg1"/>
              </a:solidFill>
            </a:endParaRPr>
          </a:p>
        </p:txBody>
      </p:sp>
    </p:spTree>
    <p:extLst>
      <p:ext uri="{BB962C8B-B14F-4D97-AF65-F5344CB8AC3E}">
        <p14:creationId xmlns:p14="http://schemas.microsoft.com/office/powerpoint/2010/main" val="7951788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alphaModFix amt="3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B040E30-FE61-3843-B1C0-8DAF1033E25F}"/>
              </a:ext>
            </a:extLst>
          </p:cNvPr>
          <p:cNvSpPr>
            <a:spLocks noGrp="1"/>
          </p:cNvSpPr>
          <p:nvPr>
            <p:ph type="body" sz="quarter" idx="11"/>
          </p:nvPr>
        </p:nvSpPr>
        <p:spPr>
          <a:xfrm>
            <a:off x="3235167"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Rollovers</a:t>
            </a:r>
            <a:endParaRPr lang="en-US" sz="1800" b="1" dirty="0">
              <a:solidFill>
                <a:schemeClr val="accent6"/>
              </a:solidFill>
              <a:latin typeface="Calibri" panose="020F0502020204030204" pitchFamily="34" charset="0"/>
            </a:endParaRPr>
          </a:p>
        </p:txBody>
      </p:sp>
      <p:sp>
        <p:nvSpPr>
          <p:cNvPr id="3" name="Text Placeholder 2">
            <a:extLst>
              <a:ext uri="{FF2B5EF4-FFF2-40B4-BE49-F238E27FC236}">
                <a16:creationId xmlns:a16="http://schemas.microsoft.com/office/drawing/2014/main" id="{FE6EE355-B1BE-1D4A-92E9-39FD9D2B8ABA}"/>
              </a:ext>
            </a:extLst>
          </p:cNvPr>
          <p:cNvSpPr>
            <a:spLocks noGrp="1"/>
          </p:cNvSpPr>
          <p:nvPr>
            <p:ph type="body" sz="quarter" idx="10"/>
          </p:nvPr>
        </p:nvSpPr>
        <p:spPr>
          <a:xfrm>
            <a:off x="45720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Traditional IRAs</a:t>
            </a:r>
          </a:p>
        </p:txBody>
      </p:sp>
      <p:sp>
        <p:nvSpPr>
          <p:cNvPr id="9" name="Title 8"/>
          <p:cNvSpPr>
            <a:spLocks noGrp="1"/>
          </p:cNvSpPr>
          <p:nvPr>
            <p:ph type="title"/>
          </p:nvPr>
        </p:nvSpPr>
        <p:spPr>
          <a:xfrm>
            <a:off x="480060" y="487204"/>
            <a:ext cx="8545215" cy="482571"/>
          </a:xfrm>
        </p:spPr>
        <p:txBody>
          <a:bodyPr vert="horz" lIns="0" tIns="0" rIns="0" bIns="0" rtlCol="0" anchor="t" anchorCtr="0">
            <a:noAutofit/>
          </a:bodyPr>
          <a:lstStyle/>
          <a:p>
            <a:r>
              <a:rPr lang="en-US" dirty="0">
                <a:solidFill>
                  <a:schemeClr val="tx1"/>
                </a:solidFill>
              </a:rPr>
              <a:t>Summary</a:t>
            </a:r>
            <a:endParaRPr lang="en-US" dirty="0">
              <a:solidFill>
                <a:schemeClr val="tx1"/>
              </a:solidFill>
              <a:cs typeface="Calibri" pitchFamily="34" charset="0"/>
            </a:endParaRPr>
          </a:p>
        </p:txBody>
      </p:sp>
      <p:sp>
        <p:nvSpPr>
          <p:cNvPr id="5" name="Text Placeholder 4">
            <a:extLst>
              <a:ext uri="{FF2B5EF4-FFF2-40B4-BE49-F238E27FC236}">
                <a16:creationId xmlns:a16="http://schemas.microsoft.com/office/drawing/2014/main" id="{03CBE2D7-F3C5-7D4D-B279-7B5E483DFD70}"/>
              </a:ext>
            </a:extLst>
          </p:cNvPr>
          <p:cNvSpPr>
            <a:spLocks noGrp="1"/>
          </p:cNvSpPr>
          <p:nvPr>
            <p:ph type="body" sz="quarter" idx="12"/>
          </p:nvPr>
        </p:nvSpPr>
        <p:spPr>
          <a:xfrm>
            <a:off x="6012180" y="1507808"/>
            <a:ext cx="2674144" cy="2432447"/>
          </a:xfrm>
          <a:solidFill>
            <a:schemeClr val="tx1"/>
          </a:solidFill>
          <a:effectLst>
            <a:glow rad="76200">
              <a:schemeClr val="accent5">
                <a:lumMod val="40000"/>
                <a:lumOff val="60000"/>
              </a:schemeClr>
            </a:glow>
            <a:outerShdw blurRad="63500" sx="102000" sy="102000" algn="ctr" rotWithShape="0">
              <a:prstClr val="black">
                <a:alpha val="9000"/>
              </a:prstClr>
            </a:outerShdw>
          </a:effectLst>
        </p:spPr>
        <p:txBody>
          <a:bodyPr vert="horz" lIns="182880" tIns="137160" rIns="182880" bIns="182880" rtlCol="0" anchor="ctr">
            <a:normAutofit/>
          </a:bodyPr>
          <a:lstStyle/>
          <a:p>
            <a:pPr algn="ctr"/>
            <a:r>
              <a:rPr lang="en-US" sz="1800" b="1" dirty="0">
                <a:solidFill>
                  <a:schemeClr val="bg1"/>
                </a:solidFill>
                <a:latin typeface="Calibri" panose="020F0502020204030204" pitchFamily="34" charset="0"/>
                <a:cs typeface="Calibri" panose="020F0502020204030204" pitchFamily="34" charset="0"/>
              </a:rPr>
              <a:t>Investing in an IRA</a:t>
            </a:r>
          </a:p>
        </p:txBody>
      </p:sp>
      <p:sp>
        <p:nvSpPr>
          <p:cNvPr id="17412" name="Text Box 15"/>
          <p:cNvSpPr txBox="1">
            <a:spLocks noChangeArrowheads="1"/>
          </p:cNvSpPr>
          <p:nvPr/>
        </p:nvSpPr>
        <p:spPr bwMode="auto">
          <a:xfrm>
            <a:off x="3074197" y="3863579"/>
            <a:ext cx="184731" cy="248209"/>
          </a:xfrm>
          <a:prstGeom prst="rect">
            <a:avLst/>
          </a:prstGeom>
          <a:noFill/>
          <a:ln w="9525">
            <a:noFill/>
            <a:miter lim="800000"/>
            <a:headEnd/>
            <a:tailEnd/>
          </a:ln>
        </p:spPr>
        <p:txBody>
          <a:bodyPr wrap="none">
            <a:spAutoFit/>
          </a:bodyPr>
          <a:lstStyle/>
          <a:p>
            <a:endParaRPr lang="en-US" sz="1013" dirty="0"/>
          </a:p>
        </p:txBody>
      </p:sp>
      <p:sp>
        <p:nvSpPr>
          <p:cNvPr id="8" name="Slide Number Placeholder 5">
            <a:extLst>
              <a:ext uri="{FF2B5EF4-FFF2-40B4-BE49-F238E27FC236}">
                <a16:creationId xmlns:a16="http://schemas.microsoft.com/office/drawing/2014/main" id="{0D9DCF89-DCB7-924A-BD86-9B3895BED84F}"/>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22</a:t>
            </a:fld>
            <a:endParaRPr lang="en-US" sz="600" dirty="0"/>
          </a:p>
        </p:txBody>
      </p:sp>
    </p:spTree>
    <p:extLst>
      <p:ext uri="{BB962C8B-B14F-4D97-AF65-F5344CB8AC3E}">
        <p14:creationId xmlns:p14="http://schemas.microsoft.com/office/powerpoint/2010/main" val="19367135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0" nodeType="clickEffect">
                                  <p:stCondLst>
                                    <p:cond delay="0"/>
                                  </p:stCondLst>
                                  <p:childTnLst>
                                    <p:animClr clrSpc="rgb" dir="cw">
                                      <p:cBhvr override="childStyle">
                                        <p:cTn id="6" dur="10" fill="hold"/>
                                        <p:tgtEl>
                                          <p:spTgt spid="3">
                                            <p:bg/>
                                          </p:spTgt>
                                        </p:tgtEl>
                                        <p:attrNameLst>
                                          <p:attrName>style.color</p:attrName>
                                        </p:attrNameLst>
                                      </p:cBhvr>
                                      <p:to>
                                        <a:schemeClr val="folHlink"/>
                                      </p:to>
                                    </p:animClr>
                                    <p:animClr clrSpc="rgb" dir="cw">
                                      <p:cBhvr>
                                        <p:cTn id="7" dur="10" fill="hold"/>
                                        <p:tgtEl>
                                          <p:spTgt spid="3">
                                            <p:bg/>
                                          </p:spTgt>
                                        </p:tgtEl>
                                        <p:attrNameLst>
                                          <p:attrName>fillcolor</p:attrName>
                                        </p:attrNameLst>
                                      </p:cBhvr>
                                      <p:to>
                                        <a:schemeClr val="folHlink"/>
                                      </p:to>
                                    </p:animClr>
                                    <p:set>
                                      <p:cBhvr>
                                        <p:cTn id="8" dur="10" fill="hold"/>
                                        <p:tgtEl>
                                          <p:spTgt spid="3">
                                            <p:bg/>
                                          </p:spTgt>
                                        </p:tgtEl>
                                        <p:attrNameLst>
                                          <p:attrName>fill.type</p:attrName>
                                        </p:attrNameLst>
                                      </p:cBhvr>
                                      <p:to>
                                        <p:strVal val="solid"/>
                                      </p:to>
                                    </p:set>
                                    <p:set>
                                      <p:cBhvr>
                                        <p:cTn id="9" dur="10" fill="hold"/>
                                        <p:tgtEl>
                                          <p:spTgt spid="3">
                                            <p:bg/>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19" presetClass="emph" presetSubtype="0" fill="hold" grpId="0" nodeType="clickEffect">
                                  <p:stCondLst>
                                    <p:cond delay="0"/>
                                  </p:stCondLst>
                                  <p:childTnLst>
                                    <p:animClr clrSpc="rgb" dir="cw">
                                      <p:cBhvr override="childStyle">
                                        <p:cTn id="13" dur="10" fill="hold"/>
                                        <p:tgtEl>
                                          <p:spTgt spid="3">
                                            <p:txEl>
                                              <p:pRg st="0" end="0"/>
                                            </p:txEl>
                                          </p:spTgt>
                                        </p:tgtEl>
                                        <p:attrNameLst>
                                          <p:attrName>style.color</p:attrName>
                                        </p:attrNameLst>
                                      </p:cBhvr>
                                      <p:to>
                                        <a:schemeClr val="bg1"/>
                                      </p:to>
                                    </p:animClr>
                                    <p:animClr clrSpc="rgb" dir="cw">
                                      <p:cBhvr>
                                        <p:cTn id="14" dur="10" fill="hold"/>
                                        <p:tgtEl>
                                          <p:spTgt spid="3">
                                            <p:txEl>
                                              <p:pRg st="0" end="0"/>
                                            </p:txEl>
                                          </p:spTgt>
                                        </p:tgtEl>
                                        <p:attrNameLst>
                                          <p:attrName>fillcolor</p:attrName>
                                        </p:attrNameLst>
                                      </p:cBhvr>
                                      <p:to>
                                        <a:schemeClr val="bg1"/>
                                      </p:to>
                                    </p:animClr>
                                    <p:set>
                                      <p:cBhvr>
                                        <p:cTn id="15" dur="10" fill="hold"/>
                                        <p:tgtEl>
                                          <p:spTgt spid="3">
                                            <p:txEl>
                                              <p:pRg st="0" end="0"/>
                                            </p:txEl>
                                          </p:spTgt>
                                        </p:tgtEl>
                                        <p:attrNameLst>
                                          <p:attrName>fill.type</p:attrName>
                                        </p:attrNameLst>
                                      </p:cBhvr>
                                      <p:to>
                                        <p:strVal val="solid"/>
                                      </p:to>
                                    </p:set>
                                    <p:set>
                                      <p:cBhvr>
                                        <p:cTn id="16" dur="10" fill="hold"/>
                                        <p:tgtEl>
                                          <p:spTgt spid="3">
                                            <p:txEl>
                                              <p:pRg st="0" end="0"/>
                                            </p:txEl>
                                          </p:spTgt>
                                        </p:tgtEl>
                                        <p:attrNameLst>
                                          <p:attrName>fill.on</p:attrName>
                                        </p:attrNameLst>
                                      </p:cBhvr>
                                      <p:to>
                                        <p:strVal val="true"/>
                                      </p:to>
                                    </p:set>
                                  </p:childTnLst>
                                </p:cTn>
                              </p:par>
                              <p:par>
                                <p:cTn id="17" presetID="19" presetClass="emph" presetSubtype="0" fill="hold" grpId="0" nodeType="withEffect">
                                  <p:stCondLst>
                                    <p:cond delay="0"/>
                                  </p:stCondLst>
                                  <p:childTnLst>
                                    <p:animClr clrSpc="rgb" dir="cw">
                                      <p:cBhvr override="childStyle">
                                        <p:cTn id="18" dur="10" fill="hold"/>
                                        <p:tgtEl>
                                          <p:spTgt spid="4">
                                            <p:bg/>
                                          </p:spTgt>
                                        </p:tgtEl>
                                        <p:attrNameLst>
                                          <p:attrName>style.color</p:attrName>
                                        </p:attrNameLst>
                                      </p:cBhvr>
                                      <p:to>
                                        <a:schemeClr val="folHlink"/>
                                      </p:to>
                                    </p:animClr>
                                    <p:animClr clrSpc="rgb" dir="cw">
                                      <p:cBhvr>
                                        <p:cTn id="19" dur="10" fill="hold"/>
                                        <p:tgtEl>
                                          <p:spTgt spid="4">
                                            <p:bg/>
                                          </p:spTgt>
                                        </p:tgtEl>
                                        <p:attrNameLst>
                                          <p:attrName>fillcolor</p:attrName>
                                        </p:attrNameLst>
                                      </p:cBhvr>
                                      <p:to>
                                        <a:schemeClr val="folHlink"/>
                                      </p:to>
                                    </p:animClr>
                                    <p:set>
                                      <p:cBhvr>
                                        <p:cTn id="20" dur="10" fill="hold"/>
                                        <p:tgtEl>
                                          <p:spTgt spid="4">
                                            <p:bg/>
                                          </p:spTgt>
                                        </p:tgtEl>
                                        <p:attrNameLst>
                                          <p:attrName>fill.type</p:attrName>
                                        </p:attrNameLst>
                                      </p:cBhvr>
                                      <p:to>
                                        <p:strVal val="solid"/>
                                      </p:to>
                                    </p:set>
                                    <p:set>
                                      <p:cBhvr>
                                        <p:cTn id="21" dur="10" fill="hold"/>
                                        <p:tgtEl>
                                          <p:spTgt spid="4">
                                            <p:bg/>
                                          </p:spTgt>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19" presetClass="emph" presetSubtype="0" fill="hold" grpId="0" nodeType="clickEffect">
                                  <p:stCondLst>
                                    <p:cond delay="0"/>
                                  </p:stCondLst>
                                  <p:childTnLst>
                                    <p:animClr clrSpc="rgb" dir="cw">
                                      <p:cBhvr override="childStyle">
                                        <p:cTn id="25" dur="10" fill="hold"/>
                                        <p:tgtEl>
                                          <p:spTgt spid="4">
                                            <p:txEl>
                                              <p:pRg st="0" end="0"/>
                                            </p:txEl>
                                          </p:spTgt>
                                        </p:tgtEl>
                                        <p:attrNameLst>
                                          <p:attrName>style.color</p:attrName>
                                        </p:attrNameLst>
                                      </p:cBhvr>
                                      <p:to>
                                        <a:schemeClr val="bg1"/>
                                      </p:to>
                                    </p:animClr>
                                    <p:animClr clrSpc="rgb" dir="cw">
                                      <p:cBhvr>
                                        <p:cTn id="26" dur="10" fill="hold"/>
                                        <p:tgtEl>
                                          <p:spTgt spid="4">
                                            <p:txEl>
                                              <p:pRg st="0" end="0"/>
                                            </p:txEl>
                                          </p:spTgt>
                                        </p:tgtEl>
                                        <p:attrNameLst>
                                          <p:attrName>fillcolor</p:attrName>
                                        </p:attrNameLst>
                                      </p:cBhvr>
                                      <p:to>
                                        <a:schemeClr val="bg1"/>
                                      </p:to>
                                    </p:animClr>
                                    <p:set>
                                      <p:cBhvr>
                                        <p:cTn id="27" dur="10" fill="hold"/>
                                        <p:tgtEl>
                                          <p:spTgt spid="4">
                                            <p:txEl>
                                              <p:pRg st="0" end="0"/>
                                            </p:txEl>
                                          </p:spTgt>
                                        </p:tgtEl>
                                        <p:attrNameLst>
                                          <p:attrName>fill.type</p:attrName>
                                        </p:attrNameLst>
                                      </p:cBhvr>
                                      <p:to>
                                        <p:strVal val="solid"/>
                                      </p:to>
                                    </p:set>
                                    <p:set>
                                      <p:cBhvr>
                                        <p:cTn id="28" dur="10" fill="hold"/>
                                        <p:tgtEl>
                                          <p:spTgt spid="4">
                                            <p:txEl>
                                              <p:pRg st="0" end="0"/>
                                            </p:txEl>
                                          </p:spTgt>
                                        </p:tgtEl>
                                        <p:attrNameLst>
                                          <p:attrName>fill.on</p:attrName>
                                        </p:attrNameLst>
                                      </p:cBhvr>
                                      <p:to>
                                        <p:strVal val="true"/>
                                      </p:to>
                                    </p:set>
                                  </p:childTnLst>
                                </p:cTn>
                              </p:par>
                              <p:par>
                                <p:cTn id="29" presetID="19" presetClass="emph" presetSubtype="0" fill="hold" grpId="0" nodeType="withEffect">
                                  <p:stCondLst>
                                    <p:cond delay="0"/>
                                  </p:stCondLst>
                                  <p:childTnLst>
                                    <p:animClr clrSpc="rgb" dir="cw">
                                      <p:cBhvr override="childStyle">
                                        <p:cTn id="30" dur="10" fill="hold"/>
                                        <p:tgtEl>
                                          <p:spTgt spid="5">
                                            <p:bg/>
                                          </p:spTgt>
                                        </p:tgtEl>
                                        <p:attrNameLst>
                                          <p:attrName>style.color</p:attrName>
                                        </p:attrNameLst>
                                      </p:cBhvr>
                                      <p:to>
                                        <a:schemeClr val="folHlink"/>
                                      </p:to>
                                    </p:animClr>
                                    <p:animClr clrSpc="rgb" dir="cw">
                                      <p:cBhvr>
                                        <p:cTn id="31" dur="10" fill="hold"/>
                                        <p:tgtEl>
                                          <p:spTgt spid="5">
                                            <p:bg/>
                                          </p:spTgt>
                                        </p:tgtEl>
                                        <p:attrNameLst>
                                          <p:attrName>fillcolor</p:attrName>
                                        </p:attrNameLst>
                                      </p:cBhvr>
                                      <p:to>
                                        <a:schemeClr val="folHlink"/>
                                      </p:to>
                                    </p:animClr>
                                    <p:set>
                                      <p:cBhvr>
                                        <p:cTn id="32" dur="10" fill="hold"/>
                                        <p:tgtEl>
                                          <p:spTgt spid="5">
                                            <p:bg/>
                                          </p:spTgt>
                                        </p:tgtEl>
                                        <p:attrNameLst>
                                          <p:attrName>fill.type</p:attrName>
                                        </p:attrNameLst>
                                      </p:cBhvr>
                                      <p:to>
                                        <p:strVal val="solid"/>
                                      </p:to>
                                    </p:set>
                                    <p:set>
                                      <p:cBhvr>
                                        <p:cTn id="33" dur="10" fill="hold"/>
                                        <p:tgtEl>
                                          <p:spTgt spid="5">
                                            <p:bg/>
                                          </p:spTgt>
                                        </p:tgtEl>
                                        <p:attrNameLst>
                                          <p:attrName>fill.on</p:attrName>
                                        </p:attrNameLst>
                                      </p:cBhvr>
                                      <p:to>
                                        <p:strVal val="true"/>
                                      </p:to>
                                    </p:set>
                                  </p:childTnLst>
                                </p:cTn>
                              </p:par>
                            </p:childTnLst>
                          </p:cTn>
                        </p:par>
                      </p:childTnLst>
                    </p:cTn>
                  </p:par>
                  <p:par>
                    <p:cTn id="34" fill="hold">
                      <p:stCondLst>
                        <p:cond delay="indefinite"/>
                      </p:stCondLst>
                      <p:childTnLst>
                        <p:par>
                          <p:cTn id="35" fill="hold">
                            <p:stCondLst>
                              <p:cond delay="0"/>
                            </p:stCondLst>
                            <p:childTnLst>
                              <p:par>
                                <p:cTn id="36" presetID="19" presetClass="emph" presetSubtype="0" fill="hold" grpId="0" nodeType="clickEffect">
                                  <p:stCondLst>
                                    <p:cond delay="0"/>
                                  </p:stCondLst>
                                  <p:childTnLst>
                                    <p:animClr clrSpc="rgb" dir="cw">
                                      <p:cBhvr override="childStyle">
                                        <p:cTn id="37" dur="10" fill="hold"/>
                                        <p:tgtEl>
                                          <p:spTgt spid="5">
                                            <p:txEl>
                                              <p:pRg st="0" end="0"/>
                                            </p:txEl>
                                          </p:spTgt>
                                        </p:tgtEl>
                                        <p:attrNameLst>
                                          <p:attrName>style.color</p:attrName>
                                        </p:attrNameLst>
                                      </p:cBhvr>
                                      <p:to>
                                        <a:schemeClr val="bg1"/>
                                      </p:to>
                                    </p:animClr>
                                    <p:animClr clrSpc="rgb" dir="cw">
                                      <p:cBhvr>
                                        <p:cTn id="38" dur="10" fill="hold"/>
                                        <p:tgtEl>
                                          <p:spTgt spid="5">
                                            <p:txEl>
                                              <p:pRg st="0" end="0"/>
                                            </p:txEl>
                                          </p:spTgt>
                                        </p:tgtEl>
                                        <p:attrNameLst>
                                          <p:attrName>fillcolor</p:attrName>
                                        </p:attrNameLst>
                                      </p:cBhvr>
                                      <p:to>
                                        <a:schemeClr val="bg1"/>
                                      </p:to>
                                    </p:animClr>
                                    <p:set>
                                      <p:cBhvr>
                                        <p:cTn id="39" dur="10" fill="hold"/>
                                        <p:tgtEl>
                                          <p:spTgt spid="5">
                                            <p:txEl>
                                              <p:pRg st="0" end="0"/>
                                            </p:txEl>
                                          </p:spTgt>
                                        </p:tgtEl>
                                        <p:attrNameLst>
                                          <p:attrName>fill.type</p:attrName>
                                        </p:attrNameLst>
                                      </p:cBhvr>
                                      <p:to>
                                        <p:strVal val="solid"/>
                                      </p:to>
                                    </p:set>
                                    <p:set>
                                      <p:cBhvr>
                                        <p:cTn id="40" dur="10" fill="hold"/>
                                        <p:tgtEl>
                                          <p:spTgt spid="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P spid="3" grpId="0" uiExpand="1" build="p" animBg="1"/>
      <p:bldP spid="5"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453514" y="1157384"/>
            <a:ext cx="5261918" cy="1421510"/>
          </a:xfrm>
        </p:spPr>
        <p:txBody>
          <a:bodyPr>
            <a:noAutofit/>
          </a:bodyPr>
          <a:lstStyle/>
          <a:p>
            <a:r>
              <a:rPr lang="en-US" sz="4050" b="1" dirty="0"/>
              <a:t>Thank You</a:t>
            </a:r>
          </a:p>
        </p:txBody>
      </p:sp>
      <p:sp>
        <p:nvSpPr>
          <p:cNvPr id="2" name="Subtitle 1">
            <a:extLst>
              <a:ext uri="{FF2B5EF4-FFF2-40B4-BE49-F238E27FC236}">
                <a16:creationId xmlns:a16="http://schemas.microsoft.com/office/drawing/2014/main" id="{DBA72CE0-4C79-F14B-AA81-518E14DDC6F0}"/>
              </a:ext>
            </a:extLst>
          </p:cNvPr>
          <p:cNvSpPr>
            <a:spLocks noGrp="1"/>
          </p:cNvSpPr>
          <p:nvPr>
            <p:ph type="subTitle" idx="1"/>
          </p:nvPr>
        </p:nvSpPr>
        <p:spPr>
          <a:xfrm>
            <a:off x="453514" y="3128804"/>
            <a:ext cx="4118489" cy="1241821"/>
          </a:xfrm>
        </p:spPr>
        <p:txBody>
          <a:bodyPr/>
          <a:lstStyle/>
          <a:p>
            <a:endParaRPr lang="en-US" dirty="0"/>
          </a:p>
        </p:txBody>
      </p:sp>
      <p:sp>
        <p:nvSpPr>
          <p:cNvPr id="3" name="Slide Number Placeholder 5">
            <a:extLst>
              <a:ext uri="{FF2B5EF4-FFF2-40B4-BE49-F238E27FC236}">
                <a16:creationId xmlns:a16="http://schemas.microsoft.com/office/drawing/2014/main" id="{8271D7F9-C3A7-B7BF-C811-CBA3B389A9C6}"/>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solidFill>
                  <a:schemeClr val="bg1"/>
                </a:solidFill>
              </a:rPr>
              <a:t>42-10280-03  |  2024/05/01  |  </a:t>
            </a:r>
            <a:fld id="{D0C23CAC-3615-4471-B9FB-AB376FAFF36C}" type="slidenum">
              <a:rPr lang="en-US" sz="600">
                <a:solidFill>
                  <a:schemeClr val="bg1"/>
                </a:solidFill>
              </a:rPr>
              <a:pPr/>
              <a:t>23</a:t>
            </a:fld>
            <a:endParaRPr lang="en-US" sz="600" dirty="0">
              <a:solidFill>
                <a:schemeClr val="bg1"/>
              </a:solidFill>
            </a:endParaRPr>
          </a:p>
        </p:txBody>
      </p:sp>
    </p:spTree>
    <p:extLst>
      <p:ext uri="{BB962C8B-B14F-4D97-AF65-F5344CB8AC3E}">
        <p14:creationId xmlns:p14="http://schemas.microsoft.com/office/powerpoint/2010/main" val="344349924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32F32975-D962-6047-B134-14F517F2AFC1}"/>
              </a:ext>
            </a:extLst>
          </p:cNvPr>
          <p:cNvSpPr txBox="1">
            <a:spLocks/>
          </p:cNvSpPr>
          <p:nvPr/>
        </p:nvSpPr>
        <p:spPr>
          <a:xfrm>
            <a:off x="6929933" y="4635911"/>
            <a:ext cx="1752085" cy="273845"/>
          </a:xfrm>
          <a:prstGeom prst="rect">
            <a:avLst/>
          </a:prstGeom>
        </p:spPr>
        <p:txBody>
          <a:bodyPr vert="horz" lIns="68580" tIns="34290" rIns="68580" bIns="34290" rtlCol="0" anchor="ctr"/>
          <a:lstStyle>
            <a:defPPr>
              <a:defRPr lang="en-US"/>
            </a:defPPr>
            <a:lvl1pPr marL="0" algn="r" defTabSz="457077" rtl="0" eaLnBrk="1" latinLnBrk="0" hangingPunct="1">
              <a:defRPr sz="800" b="0" i="0" kern="1200">
                <a:solidFill>
                  <a:schemeClr val="bg2">
                    <a:lumMod val="75000"/>
                  </a:schemeClr>
                </a:solidFill>
                <a:latin typeface="Calibri" panose="020F0502020204030204" pitchFamily="34" charset="0"/>
                <a:ea typeface="+mn-ea"/>
                <a:cs typeface="Calibri" panose="020F0502020204030204" pitchFamily="34" charset="0"/>
              </a:defRPr>
            </a:lvl1pPr>
            <a:lvl2pPr marL="457077" algn="l" defTabSz="457077" rtl="0" eaLnBrk="1" latinLnBrk="0" hangingPunct="1">
              <a:defRPr sz="1799" kern="1200">
                <a:solidFill>
                  <a:schemeClr val="tx1"/>
                </a:solidFill>
                <a:latin typeface="+mn-lt"/>
                <a:ea typeface="+mn-ea"/>
                <a:cs typeface="+mn-cs"/>
              </a:defRPr>
            </a:lvl2pPr>
            <a:lvl3pPr marL="914156" algn="l" defTabSz="457077" rtl="0" eaLnBrk="1" latinLnBrk="0" hangingPunct="1">
              <a:defRPr sz="1799" kern="1200">
                <a:solidFill>
                  <a:schemeClr val="tx1"/>
                </a:solidFill>
                <a:latin typeface="+mn-lt"/>
                <a:ea typeface="+mn-ea"/>
                <a:cs typeface="+mn-cs"/>
              </a:defRPr>
            </a:lvl3pPr>
            <a:lvl4pPr marL="1371234" algn="l" defTabSz="457077" rtl="0" eaLnBrk="1" latinLnBrk="0" hangingPunct="1">
              <a:defRPr sz="1799" kern="1200">
                <a:solidFill>
                  <a:schemeClr val="tx1"/>
                </a:solidFill>
                <a:latin typeface="+mn-lt"/>
                <a:ea typeface="+mn-ea"/>
                <a:cs typeface="+mn-cs"/>
              </a:defRPr>
            </a:lvl4pPr>
            <a:lvl5pPr marL="1828312" algn="l" defTabSz="457077" rtl="0" eaLnBrk="1" latinLnBrk="0" hangingPunct="1">
              <a:defRPr sz="1799" kern="1200">
                <a:solidFill>
                  <a:schemeClr val="tx1"/>
                </a:solidFill>
                <a:latin typeface="+mn-lt"/>
                <a:ea typeface="+mn-ea"/>
                <a:cs typeface="+mn-cs"/>
              </a:defRPr>
            </a:lvl5pPr>
            <a:lvl6pPr marL="2285389" algn="l" defTabSz="457077" rtl="0" eaLnBrk="1" latinLnBrk="0" hangingPunct="1">
              <a:defRPr sz="1799" kern="1200">
                <a:solidFill>
                  <a:schemeClr val="tx1"/>
                </a:solidFill>
                <a:latin typeface="+mn-lt"/>
                <a:ea typeface="+mn-ea"/>
                <a:cs typeface="+mn-cs"/>
              </a:defRPr>
            </a:lvl6pPr>
            <a:lvl7pPr marL="2742468" algn="l" defTabSz="457077" rtl="0" eaLnBrk="1" latinLnBrk="0" hangingPunct="1">
              <a:defRPr sz="1799" kern="1200">
                <a:solidFill>
                  <a:schemeClr val="tx1"/>
                </a:solidFill>
                <a:latin typeface="+mn-lt"/>
                <a:ea typeface="+mn-ea"/>
                <a:cs typeface="+mn-cs"/>
              </a:defRPr>
            </a:lvl7pPr>
            <a:lvl8pPr marL="3199546" algn="l" defTabSz="457077" rtl="0" eaLnBrk="1" latinLnBrk="0" hangingPunct="1">
              <a:defRPr sz="1799" kern="1200">
                <a:solidFill>
                  <a:schemeClr val="tx1"/>
                </a:solidFill>
                <a:latin typeface="+mn-lt"/>
                <a:ea typeface="+mn-ea"/>
                <a:cs typeface="+mn-cs"/>
              </a:defRPr>
            </a:lvl8pPr>
            <a:lvl9pPr marL="3656625" algn="l" defTabSz="457077" rtl="0" eaLnBrk="1" latinLnBrk="0" hangingPunct="1">
              <a:defRPr sz="1799" kern="1200">
                <a:solidFill>
                  <a:schemeClr val="tx1"/>
                </a:solidFill>
                <a:latin typeface="+mn-lt"/>
                <a:ea typeface="+mn-ea"/>
                <a:cs typeface="+mn-cs"/>
              </a:defRPr>
            </a:lvl9pPr>
          </a:lstStyle>
          <a:p>
            <a:r>
              <a:rPr lang="en-US" sz="600" dirty="0"/>
              <a:t>42-10280-03  | 2024/05/01  |  </a:t>
            </a:r>
            <a:fld id="{D0C23CAC-3615-4471-B9FB-AB376FAFF36C}" type="slidenum">
              <a:rPr lang="en-US" sz="600"/>
              <a:pPr/>
              <a:t>24</a:t>
            </a:fld>
            <a:endParaRPr lang="en-US" sz="600" dirty="0"/>
          </a:p>
        </p:txBody>
      </p:sp>
      <p:sp>
        <p:nvSpPr>
          <p:cNvPr id="8" name="Rectangle 7">
            <a:extLst>
              <a:ext uri="{FF2B5EF4-FFF2-40B4-BE49-F238E27FC236}">
                <a16:creationId xmlns:a16="http://schemas.microsoft.com/office/drawing/2014/main" id="{F2245083-6FBD-524A-B237-7D15DD24BAA1}"/>
              </a:ext>
            </a:extLst>
          </p:cNvPr>
          <p:cNvSpPr/>
          <p:nvPr/>
        </p:nvSpPr>
        <p:spPr>
          <a:xfrm>
            <a:off x="503635" y="549085"/>
            <a:ext cx="8178383" cy="1682531"/>
          </a:xfrm>
          <a:prstGeom prst="rect">
            <a:avLst/>
          </a:prstGeom>
        </p:spPr>
        <p:txBody>
          <a:bodyPr wrap="square" lIns="0" tIns="0" rIns="0" bIns="0">
            <a:noAutofit/>
          </a:bodyPr>
          <a:lstStyle/>
          <a:p>
            <a:pPr>
              <a:spcBef>
                <a:spcPts val="900"/>
              </a:spcBef>
            </a:pPr>
            <a:r>
              <a:rPr lang="en-US" sz="900" dirty="0">
                <a:solidFill>
                  <a:srgbClr val="5D5D5D"/>
                </a:solidFill>
                <a:latin typeface="Calibri Light" panose="020F0302020204030204" pitchFamily="34" charset="0"/>
                <a:cs typeface="Calibri Light" panose="020F0302020204030204" pitchFamily="34" charset="0"/>
              </a:rPr>
              <a:t>Neither Security Benefit Corporation nor its affiliates are fiduciaries. This information is general in nature and intended for use with the general public. For additional information, including any specific advice or recommendations, please visit with your financial professional. </a:t>
            </a:r>
          </a:p>
          <a:p>
            <a:pPr>
              <a:spcBef>
                <a:spcPts val="900"/>
              </a:spcBef>
            </a:pPr>
            <a:r>
              <a:rPr lang="en-US" sz="900" dirty="0">
                <a:solidFill>
                  <a:srgbClr val="5D5D5D"/>
                </a:solidFill>
                <a:latin typeface="Calibri Light" panose="020F0302020204030204" pitchFamily="34" charset="0"/>
                <a:cs typeface="Calibri Light" panose="020F0302020204030204" pitchFamily="34" charset="0"/>
              </a:rPr>
              <a:t>Services are offered through </a:t>
            </a:r>
            <a:r>
              <a:rPr lang="en-US" sz="900" b="1" dirty="0">
                <a:solidFill>
                  <a:srgbClr val="5D5D5D"/>
                </a:solidFill>
                <a:latin typeface="Calibri Light" panose="020F0302020204030204" pitchFamily="34" charset="0"/>
                <a:cs typeface="Calibri Light" panose="020F0302020204030204" pitchFamily="34" charset="0"/>
              </a:rPr>
              <a:t>Security Distributors </a:t>
            </a:r>
            <a:r>
              <a:rPr lang="en-US" sz="900" dirty="0">
                <a:solidFill>
                  <a:srgbClr val="5D5D5D"/>
                </a:solidFill>
                <a:latin typeface="Calibri Light" panose="020F0302020204030204" pitchFamily="34" charset="0"/>
                <a:cs typeface="Calibri Light" panose="020F0302020204030204" pitchFamily="34" charset="0"/>
              </a:rPr>
              <a:t>(SD). Annuities are issued in all states except New York by </a:t>
            </a:r>
            <a:r>
              <a:rPr lang="en-US" sz="900" b="1" dirty="0">
                <a:solidFill>
                  <a:srgbClr val="5D5D5D"/>
                </a:solidFill>
                <a:latin typeface="Calibri Light" panose="020F0302020204030204" pitchFamily="34" charset="0"/>
                <a:cs typeface="Calibri Light" panose="020F0302020204030204" pitchFamily="34" charset="0"/>
              </a:rPr>
              <a:t>Security Benefit Life Insurance Company </a:t>
            </a:r>
            <a:r>
              <a:rPr lang="en-US" sz="900" dirty="0">
                <a:solidFill>
                  <a:srgbClr val="5D5D5D"/>
                </a:solidFill>
                <a:latin typeface="Calibri Light" panose="020F0302020204030204" pitchFamily="34" charset="0"/>
                <a:cs typeface="Calibri Light" panose="020F0302020204030204" pitchFamily="34" charset="0"/>
              </a:rPr>
              <a:t>(SBL). In New York, annuities are issued by </a:t>
            </a:r>
            <a:r>
              <a:rPr lang="en-US" sz="900" b="1" dirty="0">
                <a:solidFill>
                  <a:srgbClr val="5D5D5D"/>
                </a:solidFill>
                <a:latin typeface="Calibri Light" panose="020F0302020204030204" pitchFamily="34" charset="0"/>
                <a:cs typeface="Calibri Light" panose="020F0302020204030204" pitchFamily="34" charset="0"/>
              </a:rPr>
              <a:t>First Security Benefit Life Insurance and Annuity Company of New York </a:t>
            </a:r>
            <a:r>
              <a:rPr lang="en-US" sz="900" dirty="0">
                <a:solidFill>
                  <a:srgbClr val="5D5D5D"/>
                </a:solidFill>
                <a:latin typeface="Calibri Light" panose="020F0302020204030204" pitchFamily="34" charset="0"/>
                <a:cs typeface="Calibri Light" panose="020F0302020204030204" pitchFamily="34" charset="0"/>
              </a:rPr>
              <a:t>(FSBL), Albany, New York. SD is a wholly owned subsidiary of SBL. SBL and FSBL are subsidiaries of Security Benefit Corporation (Security Benefit). SBL is not authorized and does not transact business in New York. The obligations under the variable annuities are solely those of the issuing insurer (and no other entity’s).</a:t>
            </a:r>
          </a:p>
          <a:p>
            <a:pPr>
              <a:spcBef>
                <a:spcPts val="900"/>
              </a:spcBef>
            </a:pPr>
            <a:r>
              <a:rPr lang="en-US" sz="900" dirty="0">
                <a:solidFill>
                  <a:srgbClr val="5D5D5D"/>
                </a:solidFill>
                <a:latin typeface="Calibri Light" panose="020F0302020204030204" pitchFamily="34" charset="0"/>
                <a:cs typeface="Calibri Light" panose="020F0302020204030204" pitchFamily="34" charset="0"/>
              </a:rPr>
              <a:t>These are general guidelines and are not meant to replace legal or tax advice for your specific situation WITH These are general guidelines and are not meant to replace legal or tax advice for your specific situation.</a:t>
            </a:r>
          </a:p>
        </p:txBody>
      </p:sp>
    </p:spTree>
  </p:cSld>
  <p:clrMapOvr>
    <a:masterClrMapping/>
  </p:clrMapOvr>
</p:sld>
</file>

<file path=ppt/theme/theme1.xml><?xml version="1.0" encoding="utf-8"?>
<a:theme xmlns:a="http://schemas.openxmlformats.org/drawingml/2006/main" name="SB-Corporate-Standard">
  <a:themeElements>
    <a:clrScheme name="Custom 5">
      <a:dk1>
        <a:srgbClr val="477388"/>
      </a:dk1>
      <a:lt1>
        <a:sysClr val="window" lastClr="FFFFFF"/>
      </a:lt1>
      <a:dk2>
        <a:srgbClr val="477388"/>
      </a:dk2>
      <a:lt2>
        <a:srgbClr val="F2F2F2"/>
      </a:lt2>
      <a:accent1>
        <a:srgbClr val="5B5D62"/>
      </a:accent1>
      <a:accent2>
        <a:srgbClr val="FF7D1B"/>
      </a:accent2>
      <a:accent3>
        <a:srgbClr val="00AB8E"/>
      </a:accent3>
      <a:accent4>
        <a:srgbClr val="CEDC00"/>
      </a:accent4>
      <a:accent5>
        <a:srgbClr val="BCBDC1"/>
      </a:accent5>
      <a:accent6>
        <a:srgbClr val="84B1D4"/>
      </a:accent6>
      <a:hlink>
        <a:srgbClr val="84B1D4"/>
      </a:hlink>
      <a:folHlink>
        <a:srgbClr val="84B1D4"/>
      </a:folHlink>
    </a:clrScheme>
    <a:fontScheme name="SB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9250-07 SB Sustainable Advantage Deck FPUO - New Corp Template" id="{5542ECEC-D2E5-B247-8047-15304B7C7A86}" vid="{D2D4085D-864F-194C-BAD5-864263ABAC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2523</TotalTime>
  <Words>4147</Words>
  <Application>Microsoft Office PowerPoint</Application>
  <PresentationFormat>Custom</PresentationFormat>
  <Paragraphs>432</Paragraphs>
  <Slides>24</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Calibri Light</vt:lpstr>
      <vt:lpstr>Calibri</vt:lpstr>
      <vt:lpstr>Arial</vt:lpstr>
      <vt:lpstr>Sofia Pro Semi Bold</vt:lpstr>
      <vt:lpstr>SB-Corporate-Standard</vt:lpstr>
      <vt:lpstr>Designing Your  Retirement Income Blueprint   </vt:lpstr>
      <vt:lpstr>What is an IRA?</vt:lpstr>
      <vt:lpstr>IRA Plan Types</vt:lpstr>
      <vt:lpstr>Introduction</vt:lpstr>
      <vt:lpstr>PowerPoint Presentation</vt:lpstr>
      <vt:lpstr>Designing Your Retirement Income Blueprint</vt:lpstr>
      <vt:lpstr>Traditional and Roth IRAs</vt:lpstr>
      <vt:lpstr>Traditional and Roth IRAs</vt:lpstr>
      <vt:lpstr>Traditional and Roth IRAs</vt:lpstr>
      <vt:lpstr>Traditional IRAs</vt:lpstr>
      <vt:lpstr>Roth IRAs</vt:lpstr>
      <vt:lpstr>Traditional and Roth IRAs</vt:lpstr>
      <vt:lpstr>Choosing a Traditional or Roth IRA</vt:lpstr>
      <vt:lpstr>Traditional and Roth IRAs</vt:lpstr>
      <vt:lpstr>Designing Your Retirement Income Blueprint</vt:lpstr>
      <vt:lpstr>Rollovers</vt:lpstr>
      <vt:lpstr>Rollovers</vt:lpstr>
      <vt:lpstr>Rollovers</vt:lpstr>
      <vt:lpstr>Rollovers</vt:lpstr>
      <vt:lpstr>Designing Your Retirement Income Blueprint</vt:lpstr>
      <vt:lpstr>Investing in an IRA</vt:lpstr>
      <vt:lpstr>Summary</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Designing Your  Retirement Income  Blueprint</dc:title>
  <dc:creator>Brady Myers</dc:creator>
  <cp:lastModifiedBy>Melissa Flesher</cp:lastModifiedBy>
  <cp:revision>147</cp:revision>
  <cp:lastPrinted>2021-01-12T20:52:29Z</cp:lastPrinted>
  <dcterms:created xsi:type="dcterms:W3CDTF">2021-01-05T16:21:14Z</dcterms:created>
  <dcterms:modified xsi:type="dcterms:W3CDTF">2024-05-02T14:31:03Z</dcterms:modified>
</cp:coreProperties>
</file>