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2.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theme/themeOverride1.xml" ContentType="application/vnd.openxmlformats-officedocument.themeOverride+xml"/>
  <Override PartName="/ppt/notesSlides/notesSlide11.xml" ContentType="application/vnd.openxmlformats-officedocument.presentationml.notesSlide+xml"/>
  <Override PartName="/ppt/charts/chart5.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2.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60" r:id="rId1"/>
    <p:sldMasterId id="2147483711" r:id="rId2"/>
    <p:sldMasterId id="2147483737" r:id="rId3"/>
  </p:sldMasterIdLst>
  <p:notesMasterIdLst>
    <p:notesMasterId r:id="rId42"/>
  </p:notesMasterIdLst>
  <p:handoutMasterIdLst>
    <p:handoutMasterId r:id="rId43"/>
  </p:handoutMasterIdLst>
  <p:sldIdLst>
    <p:sldId id="280" r:id="rId4"/>
    <p:sldId id="257" r:id="rId5"/>
    <p:sldId id="285" r:id="rId6"/>
    <p:sldId id="286" r:id="rId7"/>
    <p:sldId id="287" r:id="rId8"/>
    <p:sldId id="321" r:id="rId9"/>
    <p:sldId id="322" r:id="rId10"/>
    <p:sldId id="323" r:id="rId11"/>
    <p:sldId id="324" r:id="rId12"/>
    <p:sldId id="327" r:id="rId13"/>
    <p:sldId id="328" r:id="rId14"/>
    <p:sldId id="329" r:id="rId15"/>
    <p:sldId id="326" r:id="rId16"/>
    <p:sldId id="289" r:id="rId17"/>
    <p:sldId id="290" r:id="rId18"/>
    <p:sldId id="291" r:id="rId19"/>
    <p:sldId id="330" r:id="rId20"/>
    <p:sldId id="294" r:id="rId21"/>
    <p:sldId id="319" r:id="rId22"/>
    <p:sldId id="297" r:id="rId23"/>
    <p:sldId id="298" r:id="rId24"/>
    <p:sldId id="299" r:id="rId25"/>
    <p:sldId id="300" r:id="rId26"/>
    <p:sldId id="301" r:id="rId27"/>
    <p:sldId id="331" r:id="rId28"/>
    <p:sldId id="302" r:id="rId29"/>
    <p:sldId id="303" r:id="rId30"/>
    <p:sldId id="317" r:id="rId31"/>
    <p:sldId id="316" r:id="rId32"/>
    <p:sldId id="307" r:id="rId33"/>
    <p:sldId id="315" r:id="rId34"/>
    <p:sldId id="309" r:id="rId35"/>
    <p:sldId id="311" r:id="rId36"/>
    <p:sldId id="312" r:id="rId37"/>
    <p:sldId id="314" r:id="rId38"/>
    <p:sldId id="318" r:id="rId39"/>
    <p:sldId id="274" r:id="rId40"/>
    <p:sldId id="273" r:id="rId41"/>
  </p:sldIdLst>
  <p:sldSz cx="12192000" cy="6858000"/>
  <p:notesSz cx="7023100" cy="9309100"/>
  <p:embeddedFontLst>
    <p:embeddedFont>
      <p:font typeface="Cambria" panose="02040503050406030204" pitchFamily="18" charset="0"/>
      <p:regular r:id="rId44"/>
      <p:bold r:id="rId45"/>
      <p:italic r:id="rId46"/>
      <p:boldItalic r:id="rId47"/>
    </p:embeddedFont>
    <p:embeddedFont>
      <p:font typeface="Calibri" panose="020F0502020204030204" pitchFamily="34" charset="0"/>
      <p:regular r:id="rId48"/>
      <p:bold r:id="rId49"/>
      <p:italic r:id="rId50"/>
      <p:boldItalic r:id="rId5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56" userDrawn="1">
          <p15:clr>
            <a:srgbClr val="A4A3A4"/>
          </p15:clr>
        </p15:guide>
        <p15:guide id="2" pos="6936" userDrawn="1">
          <p15:clr>
            <a:srgbClr val="A4A3A4"/>
          </p15:clr>
        </p15:guide>
        <p15:guide id="3" orient="horz" pos="1080" userDrawn="1">
          <p15:clr>
            <a:srgbClr val="A4A3A4"/>
          </p15:clr>
        </p15:guide>
        <p15:guide id="4" pos="384" userDrawn="1">
          <p15:clr>
            <a:srgbClr val="A4A3A4"/>
          </p15:clr>
        </p15:guide>
        <p15:guide id="5" orient="horz" pos="4056"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EBED"/>
    <a:srgbClr val="000000"/>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84" autoAdjust="0"/>
    <p:restoredTop sz="81971" autoAdjust="0"/>
  </p:normalViewPr>
  <p:slideViewPr>
    <p:cSldViewPr snapToGrid="0" showGuides="1">
      <p:cViewPr varScale="1">
        <p:scale>
          <a:sx n="65" d="100"/>
          <a:sy n="65" d="100"/>
        </p:scale>
        <p:origin x="1349" y="38"/>
      </p:cViewPr>
      <p:guideLst>
        <p:guide orient="horz" pos="1656"/>
        <p:guide pos="6936"/>
        <p:guide orient="horz" pos="1080"/>
        <p:guide pos="384"/>
        <p:guide orient="horz" pos="4056"/>
      </p:guideLst>
    </p:cSldViewPr>
  </p:slideViewPr>
  <p:notesTextViewPr>
    <p:cViewPr>
      <p:scale>
        <a:sx n="1" d="1"/>
        <a:sy n="1" d="1"/>
      </p:scale>
      <p:origin x="0" y="0"/>
    </p:cViewPr>
  </p:notesTextViewPr>
  <p:notesViewPr>
    <p:cSldViewPr snapToGrid="0" showGuides="1">
      <p:cViewPr varScale="1">
        <p:scale>
          <a:sx n="126" d="100"/>
          <a:sy n="126" d="100"/>
        </p:scale>
        <p:origin x="4912" y="6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font" Target="fonts/font4.fntdata"/><Relationship Id="rId50" Type="http://schemas.openxmlformats.org/officeDocument/2006/relationships/font" Target="fonts/font7.fntdata"/><Relationship Id="rId55" Type="http://schemas.openxmlformats.org/officeDocument/2006/relationships/tableStyles" Target="tableStyle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2.fntdata"/><Relationship Id="rId53" Type="http://schemas.openxmlformats.org/officeDocument/2006/relationships/viewProps" Target="view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1.fntdata"/><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handoutMaster" Target="handoutMasters/handoutMaster1.xml"/><Relationship Id="rId48" Type="http://schemas.openxmlformats.org/officeDocument/2006/relationships/font" Target="fonts/font5.fntdata"/><Relationship Id="rId8" Type="http://schemas.openxmlformats.org/officeDocument/2006/relationships/slide" Target="slides/slide5.xml"/><Relationship Id="rId51" Type="http://schemas.openxmlformats.org/officeDocument/2006/relationships/font" Target="fonts/font8.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3.fntdata"/><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6.fntdata"/></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Worksheet3.xlsx"/><Relationship Id="rId1" Type="http://schemas.openxmlformats.org/officeDocument/2006/relationships/themeOverride" Target="../theme/themeOverride1.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Series 1</c:v>
                </c:pt>
              </c:strCache>
            </c:strRef>
          </c:tx>
          <c:spPr>
            <a:ln w="19050">
              <a:solidFill>
                <a:schemeClr val="bg1"/>
              </a:solidFill>
            </a:ln>
          </c:spPr>
          <c:dPt>
            <c:idx val="0"/>
            <c:bubble3D val="0"/>
            <c:spPr>
              <a:solidFill>
                <a:schemeClr val="accent3"/>
              </a:solidFill>
              <a:ln w="19050">
                <a:solidFill>
                  <a:schemeClr val="bg1"/>
                </a:solidFill>
              </a:ln>
            </c:spPr>
            <c:extLst>
              <c:ext xmlns:c16="http://schemas.microsoft.com/office/drawing/2014/chart" uri="{C3380CC4-5D6E-409C-BE32-E72D297353CC}">
                <c16:uniqueId val="{00000001-BA26-47C8-B965-8C706FED78F6}"/>
              </c:ext>
            </c:extLst>
          </c:dPt>
          <c:dPt>
            <c:idx val="1"/>
            <c:bubble3D val="0"/>
            <c:extLst>
              <c:ext xmlns:c16="http://schemas.microsoft.com/office/drawing/2014/chart" uri="{C3380CC4-5D6E-409C-BE32-E72D297353CC}">
                <c16:uniqueId val="{00000002-BA26-47C8-B965-8C706FED78F6}"/>
              </c:ext>
            </c:extLst>
          </c:dPt>
          <c:dPt>
            <c:idx val="2"/>
            <c:bubble3D val="0"/>
            <c:spPr>
              <a:solidFill>
                <a:schemeClr val="accent1"/>
              </a:solidFill>
              <a:ln w="19050">
                <a:solidFill>
                  <a:schemeClr val="bg1"/>
                </a:solidFill>
              </a:ln>
            </c:spPr>
            <c:extLst>
              <c:ext xmlns:c16="http://schemas.microsoft.com/office/drawing/2014/chart" uri="{C3380CC4-5D6E-409C-BE32-E72D297353CC}">
                <c16:uniqueId val="{00000003-BA26-47C8-B965-8C706FED78F6}"/>
              </c:ext>
            </c:extLst>
          </c:dPt>
          <c:dPt>
            <c:idx val="3"/>
            <c:bubble3D val="0"/>
            <c:extLst>
              <c:ext xmlns:c16="http://schemas.microsoft.com/office/drawing/2014/chart" uri="{C3380CC4-5D6E-409C-BE32-E72D297353CC}">
                <c16:uniqueId val="{00000000-BA26-47C8-B965-8C706FED78F6}"/>
              </c:ext>
            </c:extLst>
          </c:dPt>
          <c:dLbls>
            <c:dLbl>
              <c:idx val="0"/>
              <c:delete val="1"/>
              <c:extLst>
                <c:ext xmlns:c15="http://schemas.microsoft.com/office/drawing/2012/chart" uri="{CE6537A1-D6FC-4f65-9D91-7224C49458BB}"/>
                <c:ext xmlns:c16="http://schemas.microsoft.com/office/drawing/2014/chart" uri="{C3380CC4-5D6E-409C-BE32-E72D297353CC}">
                  <c16:uniqueId val="{00000001-BA26-47C8-B965-8C706FED78F6}"/>
                </c:ext>
              </c:extLst>
            </c:dLbl>
            <c:dLbl>
              <c:idx val="1"/>
              <c:delete val="1"/>
              <c:extLst>
                <c:ext xmlns:c15="http://schemas.microsoft.com/office/drawing/2012/chart" uri="{CE6537A1-D6FC-4f65-9D91-7224C49458BB}"/>
                <c:ext xmlns:c16="http://schemas.microsoft.com/office/drawing/2014/chart" uri="{C3380CC4-5D6E-409C-BE32-E72D297353CC}">
                  <c16:uniqueId val="{00000002-BA26-47C8-B965-8C706FED78F6}"/>
                </c:ext>
              </c:extLst>
            </c:dLbl>
            <c:dLbl>
              <c:idx val="2"/>
              <c:delete val="1"/>
              <c:extLst>
                <c:ext xmlns:c15="http://schemas.microsoft.com/office/drawing/2012/chart" uri="{CE6537A1-D6FC-4f65-9D91-7224C49458BB}"/>
                <c:ext xmlns:c16="http://schemas.microsoft.com/office/drawing/2014/chart" uri="{C3380CC4-5D6E-409C-BE32-E72D297353CC}">
                  <c16:uniqueId val="{00000003-BA26-47C8-B965-8C706FED78F6}"/>
                </c:ext>
              </c:extLst>
            </c:dLbl>
            <c:dLbl>
              <c:idx val="3"/>
              <c:layout>
                <c:manualLayout>
                  <c:x val="-0.10307413300045216"/>
                  <c:y val="-0.10745537217633515"/>
                </c:manualLayout>
              </c:layout>
              <c:showLegendKey val="0"/>
              <c:showVal val="0"/>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0-BA26-47C8-B965-8C706FED78F6}"/>
                </c:ext>
              </c:extLst>
            </c:dLbl>
            <c:spPr>
              <a:noFill/>
              <a:ln>
                <a:noFill/>
              </a:ln>
              <a:effectLst/>
            </c:spPr>
            <c:txPr>
              <a:bodyPr rot="0" spcFirstLastPara="1" vertOverflow="ellipsis" vert="horz" wrap="square" lIns="38100" tIns="19050" rIns="38100" bIns="19050" anchor="ctr" anchorCtr="0">
                <a:spAutoFit/>
              </a:bodyPr>
              <a:lstStyle/>
              <a:p>
                <a:pPr>
                  <a:defRPr sz="1197" b="0" i="0" u="none" strike="noStrike" kern="1200" baseline="0">
                    <a:solidFill>
                      <a:schemeClr val="bg2">
                        <a:lumMod val="50000"/>
                      </a:schemeClr>
                    </a:solidFill>
                    <a:latin typeface="+mn-lt"/>
                    <a:ea typeface="+mn-ea"/>
                    <a:cs typeface="+mn-cs"/>
                  </a:defRPr>
                </a:pPr>
                <a:endParaRPr lang="en-US"/>
              </a:p>
            </c:txPr>
            <c:showLegendKey val="0"/>
            <c:showVal val="0"/>
            <c:showCatName val="0"/>
            <c:showSerName val="0"/>
            <c:showPercent val="1"/>
            <c:showBubbleSize val="0"/>
            <c:showLeaderLines val="1"/>
            <c:extLst>
              <c:ext xmlns:c15="http://schemas.microsoft.com/office/drawing/2012/chart" uri="{CE6537A1-D6FC-4f65-9D91-7224C49458BB}">
                <c15:spPr xmlns:c15="http://schemas.microsoft.com/office/drawing/2012/chart">
                  <a:prstGeom prst="rect">
                    <a:avLst/>
                  </a:prstGeom>
                </c15:spPr>
              </c:ext>
            </c:extLst>
          </c:dLbls>
          <c:cat>
            <c:strRef>
              <c:f>Sheet1!$A$2:$A$4</c:f>
              <c:strCache>
                <c:ptCount val="3"/>
                <c:pt idx="0">
                  <c:v>Personal Savings</c:v>
                </c:pt>
                <c:pt idx="1">
                  <c:v>Social Security</c:v>
                </c:pt>
                <c:pt idx="2">
                  <c:v>State Pension</c:v>
                </c:pt>
              </c:strCache>
            </c:strRef>
          </c:cat>
          <c:val>
            <c:numRef>
              <c:f>Sheet1!$B$2:$B$4</c:f>
              <c:numCache>
                <c:formatCode>General</c:formatCode>
                <c:ptCount val="3"/>
                <c:pt idx="0">
                  <c:v>0.4</c:v>
                </c:pt>
                <c:pt idx="1">
                  <c:v>0.25</c:v>
                </c:pt>
                <c:pt idx="2">
                  <c:v>0.35</c:v>
                </c:pt>
              </c:numCache>
            </c:numRef>
          </c:val>
          <c:extLst>
            <c:ext xmlns:c16="http://schemas.microsoft.com/office/drawing/2014/chart" uri="{C3380CC4-5D6E-409C-BE32-E72D297353CC}">
              <c16:uniqueId val="{00000000-FF27-4075-9465-C8C7D42EA832}"/>
            </c:ext>
          </c:extLst>
        </c:ser>
        <c:dLbls>
          <c:showLegendKey val="0"/>
          <c:showVal val="0"/>
          <c:showCatName val="0"/>
          <c:showSerName val="0"/>
          <c:showPercent val="1"/>
          <c:showBubbleSize val="0"/>
          <c:showLeaderLines val="1"/>
        </c:dLbls>
        <c:firstSliceAng val="0"/>
        <c:holeSize val="70"/>
      </c:doughnutChart>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2719872911829003E-2"/>
          <c:y val="3.4722222222222224E-2"/>
          <c:w val="0.61807340681973499"/>
          <c:h val="0.885763640340412"/>
        </c:manualLayout>
      </c:layout>
      <c:barChart>
        <c:barDir val="col"/>
        <c:grouping val="stacked"/>
        <c:varyColors val="0"/>
        <c:ser>
          <c:idx val="0"/>
          <c:order val="0"/>
          <c:tx>
            <c:strRef>
              <c:f>Sheet1!$B$1</c:f>
              <c:strCache>
                <c:ptCount val="1"/>
                <c:pt idx="0">
                  <c:v>Pension</c:v>
                </c:pt>
              </c:strCache>
            </c:strRef>
          </c:tx>
          <c:spPr>
            <a:solidFill>
              <a:schemeClr val="bg2">
                <a:lumMod val="75000"/>
              </a:schemeClr>
            </a:solidFill>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99FB-416E-B898-D71A5353AE1A}"/>
            </c:ext>
          </c:extLst>
        </c:ser>
        <c:ser>
          <c:idx val="1"/>
          <c:order val="1"/>
          <c:tx>
            <c:strRef>
              <c:f>Sheet1!$C$1</c:f>
              <c:strCache>
                <c:ptCount val="1"/>
                <c:pt idx="0">
                  <c:v>Social Security</c:v>
                </c:pt>
              </c:strCache>
            </c:strRef>
          </c:tx>
          <c:spPr>
            <a:scene3d>
              <a:camera prst="orthographicFront"/>
              <a:lightRig rig="threePt" dir="t"/>
            </a:scene3d>
          </c:spPr>
          <c:invertIfNegative val="0"/>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0</c:v>
                </c:pt>
                <c:pt idx="2">
                  <c:v>35</c:v>
                </c:pt>
                <c:pt idx="3">
                  <c:v>50</c:v>
                </c:pt>
              </c:numCache>
            </c:numRef>
          </c:val>
          <c:extLst>
            <c:ext xmlns:c16="http://schemas.microsoft.com/office/drawing/2014/chart" uri="{C3380CC4-5D6E-409C-BE32-E72D297353CC}">
              <c16:uniqueId val="{00000001-99FB-416E-B898-D71A5353AE1A}"/>
            </c:ext>
          </c:extLst>
        </c:ser>
        <c:dLbls>
          <c:showLegendKey val="0"/>
          <c:showVal val="0"/>
          <c:showCatName val="0"/>
          <c:showSerName val="0"/>
          <c:showPercent val="0"/>
          <c:showBubbleSize val="0"/>
        </c:dLbls>
        <c:gapWidth val="150"/>
        <c:overlap val="100"/>
        <c:axId val="83262848"/>
        <c:axId val="83694720"/>
      </c:barChart>
      <c:catAx>
        <c:axId val="83262848"/>
        <c:scaling>
          <c:orientation val="minMax"/>
        </c:scaling>
        <c:delete val="0"/>
        <c:axPos val="b"/>
        <c:numFmt formatCode="General" sourceLinked="1"/>
        <c:majorTickMark val="out"/>
        <c:minorTickMark val="none"/>
        <c:tickLblPos val="nextTo"/>
        <c:txPr>
          <a:bodyPr/>
          <a:lstStyle/>
          <a:p>
            <a:pPr>
              <a:defRPr b="0" i="0" baseline="0">
                <a:solidFill>
                  <a:schemeClr val="accent6"/>
                </a:solidFill>
              </a:defRPr>
            </a:pPr>
            <a:endParaRPr lang="en-US"/>
          </a:p>
        </c:txPr>
        <c:crossAx val="83694720"/>
        <c:crosses val="autoZero"/>
        <c:auto val="1"/>
        <c:lblAlgn val="ctr"/>
        <c:lblOffset val="100"/>
        <c:noMultiLvlLbl val="0"/>
      </c:catAx>
      <c:valAx>
        <c:axId val="83694720"/>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3262848"/>
        <c:crosses val="autoZero"/>
        <c:crossBetween val="between"/>
      </c:valAx>
      <c:spPr>
        <a:noFill/>
        <a:ln w="25400" cmpd="sng">
          <a:noFill/>
        </a:ln>
        <a:scene3d>
          <a:camera prst="orthographicFront"/>
          <a:lightRig rig="threePt" dir="t"/>
        </a:scene3d>
      </c:spPr>
    </c:plotArea>
    <c:legend>
      <c:legendPos val="r"/>
      <c:layout>
        <c:manualLayout>
          <c:xMode val="edge"/>
          <c:yMode val="edge"/>
          <c:x val="0.72341099941094211"/>
          <c:y val="0.71560536467032532"/>
          <c:w val="0.26419634263715108"/>
          <c:h val="0.1495973514674302"/>
        </c:manualLayout>
      </c:layout>
      <c:overlay val="0"/>
      <c:txPr>
        <a:bodyPr/>
        <a:lstStyle/>
        <a:p>
          <a:pPr>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stacked"/>
        <c:varyColors val="0"/>
        <c:ser>
          <c:idx val="0"/>
          <c:order val="0"/>
          <c:tx>
            <c:strRef>
              <c:f>Sheet1!$B$1</c:f>
              <c:strCache>
                <c:ptCount val="1"/>
                <c:pt idx="0">
                  <c:v>Pension</c:v>
                </c:pt>
              </c:strCache>
            </c:strRef>
          </c:tx>
          <c:spPr>
            <a:solidFill>
              <a:schemeClr val="accent5"/>
            </a:solidFill>
            <a:ln>
              <a:solidFill>
                <a:schemeClr val="accent5"/>
              </a:solidFill>
            </a:ln>
          </c:spPr>
          <c:invertIfNegative val="0"/>
          <c:cat>
            <c:numRef>
              <c:f>Sheet1!$A$2:$A$5</c:f>
              <c:numCache>
                <c:formatCode>General</c:formatCode>
                <c:ptCount val="4"/>
                <c:pt idx="0">
                  <c:v>60</c:v>
                </c:pt>
                <c:pt idx="1">
                  <c:v>62</c:v>
                </c:pt>
                <c:pt idx="2">
                  <c:v>67</c:v>
                </c:pt>
                <c:pt idx="3">
                  <c:v>70</c:v>
                </c:pt>
              </c:numCache>
            </c:numRef>
          </c:cat>
          <c:val>
            <c:numRef>
              <c:f>Sheet1!$B$2:$B$5</c:f>
              <c:numCache>
                <c:formatCode>General</c:formatCode>
                <c:ptCount val="4"/>
                <c:pt idx="0">
                  <c:v>50</c:v>
                </c:pt>
                <c:pt idx="1">
                  <c:v>50</c:v>
                </c:pt>
                <c:pt idx="2">
                  <c:v>50</c:v>
                </c:pt>
                <c:pt idx="3">
                  <c:v>50</c:v>
                </c:pt>
              </c:numCache>
            </c:numRef>
          </c:val>
          <c:extLst>
            <c:ext xmlns:c16="http://schemas.microsoft.com/office/drawing/2014/chart" uri="{C3380CC4-5D6E-409C-BE32-E72D297353CC}">
              <c16:uniqueId val="{00000000-A6A6-4FCF-AB65-30714A1CD90E}"/>
            </c:ext>
          </c:extLst>
        </c:ser>
        <c:ser>
          <c:idx val="1"/>
          <c:order val="1"/>
          <c:tx>
            <c:strRef>
              <c:f>Sheet1!$C$1</c:f>
              <c:strCache>
                <c:ptCount val="1"/>
                <c:pt idx="0">
                  <c:v>Social Security</c:v>
                </c:pt>
              </c:strCache>
            </c:strRef>
          </c:tx>
          <c:spPr>
            <a:solidFill>
              <a:schemeClr val="accent2"/>
            </a:solidFill>
            <a:ln>
              <a:solidFill>
                <a:schemeClr val="accent2"/>
              </a:solidFill>
            </a:ln>
            <a:scene3d>
              <a:camera prst="orthographicFront"/>
              <a:lightRig rig="threePt" dir="t"/>
            </a:scene3d>
          </c:spPr>
          <c:invertIfNegative val="0"/>
          <c:cat>
            <c:numRef>
              <c:f>Sheet1!$A$2:$A$5</c:f>
              <c:numCache>
                <c:formatCode>General</c:formatCode>
                <c:ptCount val="4"/>
                <c:pt idx="0">
                  <c:v>60</c:v>
                </c:pt>
                <c:pt idx="1">
                  <c:v>62</c:v>
                </c:pt>
                <c:pt idx="2">
                  <c:v>67</c:v>
                </c:pt>
                <c:pt idx="3">
                  <c:v>70</c:v>
                </c:pt>
              </c:numCache>
            </c:numRef>
          </c:cat>
          <c:val>
            <c:numRef>
              <c:f>Sheet1!$C$2:$C$5</c:f>
              <c:numCache>
                <c:formatCode>General</c:formatCode>
                <c:ptCount val="4"/>
                <c:pt idx="0">
                  <c:v>0</c:v>
                </c:pt>
                <c:pt idx="1">
                  <c:v>0</c:v>
                </c:pt>
                <c:pt idx="2">
                  <c:v>35</c:v>
                </c:pt>
                <c:pt idx="3">
                  <c:v>50</c:v>
                </c:pt>
              </c:numCache>
            </c:numRef>
          </c:val>
          <c:extLst>
            <c:ext xmlns:c16="http://schemas.microsoft.com/office/drawing/2014/chart" uri="{C3380CC4-5D6E-409C-BE32-E72D297353CC}">
              <c16:uniqueId val="{00000001-A6A6-4FCF-AB65-30714A1CD90E}"/>
            </c:ext>
          </c:extLst>
        </c:ser>
        <c:ser>
          <c:idx val="2"/>
          <c:order val="2"/>
          <c:tx>
            <c:strRef>
              <c:f>Sheet1!$D$1</c:f>
              <c:strCache>
                <c:ptCount val="1"/>
                <c:pt idx="0">
                  <c:v>Retirement Assets</c:v>
                </c:pt>
              </c:strCache>
            </c:strRef>
          </c:tx>
          <c:spPr>
            <a:solidFill>
              <a:schemeClr val="accent4"/>
            </a:solidFill>
            <a:ln>
              <a:solidFill>
                <a:schemeClr val="accent4"/>
              </a:solidFill>
            </a:ln>
          </c:spPr>
          <c:invertIfNegative val="0"/>
          <c:cat>
            <c:numRef>
              <c:f>Sheet1!$A$2:$A$5</c:f>
              <c:numCache>
                <c:formatCode>General</c:formatCode>
                <c:ptCount val="4"/>
                <c:pt idx="0">
                  <c:v>60</c:v>
                </c:pt>
                <c:pt idx="1">
                  <c:v>62</c:v>
                </c:pt>
                <c:pt idx="2">
                  <c:v>67</c:v>
                </c:pt>
                <c:pt idx="3">
                  <c:v>70</c:v>
                </c:pt>
              </c:numCache>
            </c:numRef>
          </c:cat>
          <c:val>
            <c:numRef>
              <c:f>Sheet1!$D$2:$D$5</c:f>
              <c:numCache>
                <c:formatCode>General</c:formatCode>
                <c:ptCount val="4"/>
                <c:pt idx="0">
                  <c:v>60</c:v>
                </c:pt>
                <c:pt idx="1">
                  <c:v>67</c:v>
                </c:pt>
                <c:pt idx="2">
                  <c:v>38</c:v>
                </c:pt>
                <c:pt idx="3">
                  <c:v>30</c:v>
                </c:pt>
              </c:numCache>
            </c:numRef>
          </c:val>
          <c:extLst>
            <c:ext xmlns:c16="http://schemas.microsoft.com/office/drawing/2014/chart" uri="{C3380CC4-5D6E-409C-BE32-E72D297353CC}">
              <c16:uniqueId val="{00000002-A6A6-4FCF-AB65-30714A1CD90E}"/>
            </c:ext>
          </c:extLst>
        </c:ser>
        <c:dLbls>
          <c:showLegendKey val="0"/>
          <c:showVal val="0"/>
          <c:showCatName val="0"/>
          <c:showSerName val="0"/>
          <c:showPercent val="0"/>
          <c:showBubbleSize val="0"/>
        </c:dLbls>
        <c:gapWidth val="150"/>
        <c:overlap val="100"/>
        <c:axId val="84260352"/>
        <c:axId val="84261888"/>
      </c:barChart>
      <c:catAx>
        <c:axId val="84260352"/>
        <c:scaling>
          <c:orientation val="minMax"/>
        </c:scaling>
        <c:delete val="0"/>
        <c:axPos val="b"/>
        <c:numFmt formatCode="General" sourceLinked="1"/>
        <c:majorTickMark val="out"/>
        <c:minorTickMark val="none"/>
        <c:tickLblPos val="nextTo"/>
        <c:txPr>
          <a:bodyPr/>
          <a:lstStyle/>
          <a:p>
            <a:pPr>
              <a:defRPr b="0" i="0" baseline="0">
                <a:solidFill>
                  <a:schemeClr val="accent6"/>
                </a:solidFill>
              </a:defRPr>
            </a:pPr>
            <a:endParaRPr lang="en-US"/>
          </a:p>
        </c:txPr>
        <c:crossAx val="84261888"/>
        <c:crosses val="autoZero"/>
        <c:auto val="1"/>
        <c:lblAlgn val="ctr"/>
        <c:lblOffset val="100"/>
        <c:noMultiLvlLbl val="0"/>
      </c:catAx>
      <c:valAx>
        <c:axId val="84261888"/>
        <c:scaling>
          <c:orientation val="minMax"/>
          <c:max val="134"/>
        </c:scaling>
        <c:delete val="0"/>
        <c:axPos val="l"/>
        <c:numFmt formatCode="General" sourceLinked="1"/>
        <c:majorTickMark val="none"/>
        <c:minorTickMark val="none"/>
        <c:tickLblPos val="none"/>
        <c:spPr>
          <a:noFill/>
          <a:ln w="28575" cap="sq" cmpd="sng" algn="ctr">
            <a:solidFill>
              <a:schemeClr val="accent1"/>
            </a:solidFill>
            <a:prstDash val="solid"/>
            <a:miter lim="800000"/>
          </a:ln>
          <a:effectLst/>
        </c:spPr>
        <c:txPr>
          <a:bodyPr/>
          <a:lstStyle/>
          <a:p>
            <a:pPr>
              <a:defRPr>
                <a:solidFill>
                  <a:schemeClr val="tx1"/>
                </a:solidFill>
                <a:latin typeface="+mn-lt"/>
                <a:ea typeface="+mn-ea"/>
                <a:cs typeface="+mn-cs"/>
              </a:defRPr>
            </a:pPr>
            <a:endParaRPr lang="en-US"/>
          </a:p>
        </c:txPr>
        <c:crossAx val="84260352"/>
        <c:crosses val="autoZero"/>
        <c:crossBetween val="between"/>
      </c:valAx>
      <c:spPr>
        <a:noFill/>
        <a:ln w="25400" cmpd="sng">
          <a:noFill/>
        </a:ln>
        <a:scene3d>
          <a:camera prst="orthographicFront"/>
          <a:lightRig rig="threePt" dir="t"/>
        </a:scene3d>
      </c:spPr>
    </c:plotArea>
    <c:legend>
      <c:legendPos val="r"/>
      <c:layout>
        <c:manualLayout>
          <c:xMode val="edge"/>
          <c:yMode val="edge"/>
          <c:x val="0.68782032662622739"/>
          <c:y val="0.66195119487919718"/>
          <c:w val="0.31217967337377267"/>
          <c:h val="0.22439602720114535"/>
        </c:manualLayout>
      </c:layout>
      <c:overlay val="0"/>
      <c:txPr>
        <a:bodyPr anchor="ctr"/>
        <a:lstStyle/>
        <a:p>
          <a:pPr>
            <a:spcAft>
              <a:spcPts val="1200"/>
            </a:spcAft>
            <a:defRPr sz="1600"/>
          </a:pPr>
          <a:endParaRPr lang="en-US"/>
        </a:p>
      </c:txPr>
    </c:legend>
    <c:plotVisOnly val="1"/>
    <c:dispBlanksAs val="gap"/>
    <c:showDLblsOverMax val="0"/>
  </c:chart>
  <c:spPr>
    <a:ln w="6350" cmpd="sng">
      <a:noFill/>
    </a:ln>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bar"/>
        <c:grouping val="clustered"/>
        <c:varyColors val="0"/>
        <c:ser>
          <c:idx val="0"/>
          <c:order val="0"/>
          <c:tx>
            <c:strRef>
              <c:f>Sheet1!$B$1</c:f>
              <c:strCache>
                <c:ptCount val="1"/>
                <c:pt idx="0">
                  <c:v>Amount contributed</c:v>
                </c:pt>
              </c:strCache>
            </c:strRef>
          </c:tx>
          <c:spPr>
            <a:solidFill>
              <a:schemeClr val="bg2">
                <a:lumMod val="75000"/>
              </a:schemeClr>
            </a:solidFill>
          </c:spPr>
          <c:invertIfNegative val="0"/>
          <c:dLbls>
            <c:delete val="1"/>
          </c:dLbls>
          <c:cat>
            <c:numRef>
              <c:f>Sheet1!$A$2:$A$5</c:f>
              <c:numCache>
                <c:formatCode>General</c:formatCode>
                <c:ptCount val="4"/>
                <c:pt idx="0">
                  <c:v>25</c:v>
                </c:pt>
                <c:pt idx="1">
                  <c:v>35</c:v>
                </c:pt>
                <c:pt idx="2">
                  <c:v>45</c:v>
                </c:pt>
                <c:pt idx="3">
                  <c:v>55</c:v>
                </c:pt>
              </c:numCache>
            </c:numRef>
          </c:cat>
          <c:val>
            <c:numRef>
              <c:f>Sheet1!$B$2:$B$5</c:f>
              <c:numCache>
                <c:formatCode>_("$"* #,##0_);_("$"* \(#,##0\);_("$"* "-"??_);_(@_)</c:formatCode>
                <c:ptCount val="4"/>
                <c:pt idx="0">
                  <c:v>104000</c:v>
                </c:pt>
                <c:pt idx="1">
                  <c:v>78000</c:v>
                </c:pt>
                <c:pt idx="2">
                  <c:v>52000</c:v>
                </c:pt>
                <c:pt idx="3">
                  <c:v>26000</c:v>
                </c:pt>
              </c:numCache>
            </c:numRef>
          </c:val>
          <c:extLst>
            <c:ext xmlns:c16="http://schemas.microsoft.com/office/drawing/2014/chart" uri="{C3380CC4-5D6E-409C-BE32-E72D297353CC}">
              <c16:uniqueId val="{00000000-977E-4A8A-8B18-A508863C2520}"/>
            </c:ext>
          </c:extLst>
        </c:ser>
        <c:ser>
          <c:idx val="1"/>
          <c:order val="1"/>
          <c:tx>
            <c:strRef>
              <c:f>Sheet1!$C$1</c:f>
              <c:strCache>
                <c:ptCount val="1"/>
                <c:pt idx="0">
                  <c:v>Accumulated earnings</c:v>
                </c:pt>
              </c:strCache>
            </c:strRef>
          </c:tx>
          <c:invertIfNegative val="0"/>
          <c:dLbls>
            <c:dLbl>
              <c:idx val="0"/>
              <c:layout/>
              <c:tx>
                <c:rich>
                  <a:bodyPr/>
                  <a:lstStyle/>
                  <a:p>
                    <a:fld id="{B347B628-697F-492D-BC01-F92874CA8109}"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1-977E-4A8A-8B18-A508863C2520}"/>
                </c:ext>
              </c:extLst>
            </c:dLbl>
            <c:dLbl>
              <c:idx val="1"/>
              <c:layout/>
              <c:tx>
                <c:rich>
                  <a:bodyPr/>
                  <a:lstStyle/>
                  <a:p>
                    <a:fld id="{48BC2407-1409-46E9-8AFE-425ABD8CDAC3}"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2-977E-4A8A-8B18-A508863C2520}"/>
                </c:ext>
              </c:extLst>
            </c:dLbl>
            <c:dLbl>
              <c:idx val="2"/>
              <c:layout/>
              <c:tx>
                <c:rich>
                  <a:bodyPr/>
                  <a:lstStyle/>
                  <a:p>
                    <a:fld id="{61B40A59-B7EA-4975-829F-7E904318AF1C}"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3-977E-4A8A-8B18-A508863C2520}"/>
                </c:ext>
              </c:extLst>
            </c:dLbl>
            <c:dLbl>
              <c:idx val="3"/>
              <c:layout/>
              <c:tx>
                <c:rich>
                  <a:bodyPr/>
                  <a:lstStyle/>
                  <a:p>
                    <a:fld id="{EAE770C3-F2FB-4D8D-89E6-7A27D7B5288A}" type="CELLRANGE">
                      <a:rPr lang="en-US"/>
                      <a:pPr/>
                      <a:t>[CELLRANGE]</a:t>
                    </a:fld>
                    <a:endParaRPr lang="en-US"/>
                  </a:p>
                </c:rich>
              </c:tx>
              <c:dLblPos val="outEnd"/>
              <c:showLegendKey val="0"/>
              <c:showVal val="0"/>
              <c:showCatName val="0"/>
              <c:showSerName val="0"/>
              <c:showPercent val="0"/>
              <c:showBubbleSize val="0"/>
              <c:extLst>
                <c:ext xmlns:c15="http://schemas.microsoft.com/office/drawing/2012/chart" uri="{CE6537A1-D6FC-4f65-9D91-7224C49458BB}">
                  <c15:layout/>
                  <c15:dlblFieldTable/>
                  <c15:xForSave val="1"/>
                  <c15:showDataLabelsRange val="1"/>
                </c:ext>
                <c:ext xmlns:c16="http://schemas.microsoft.com/office/drawing/2014/chart" uri="{C3380CC4-5D6E-409C-BE32-E72D297353CC}">
                  <c16:uniqueId val="{00000004-977E-4A8A-8B18-A508863C2520}"/>
                </c:ext>
              </c:extLst>
            </c:dLbl>
            <c:numFmt formatCode="&quot;$&quot;#,##0" sourceLinked="0"/>
            <c:spPr>
              <a:noFill/>
              <a:ln>
                <a:noFill/>
              </a:ln>
              <a:effectLst/>
            </c:spPr>
            <c:txPr>
              <a:bodyPr wrap="square" lIns="38100" tIns="19050" rIns="38100" bIns="19050" anchor="ctr">
                <a:spAutoFit/>
              </a:bodyPr>
              <a:lstStyle/>
              <a:p>
                <a:pPr>
                  <a:defRPr sz="1400" b="1">
                    <a:solidFill>
                      <a:schemeClr val="accent2"/>
                    </a:solidFill>
                  </a:defRPr>
                </a:pPr>
                <a:endParaRPr lang="en-US"/>
              </a:p>
            </c:txPr>
            <c:dLblPos val="outEnd"/>
            <c:showLegendKey val="0"/>
            <c:showVal val="0"/>
            <c:showCatName val="0"/>
            <c:showSerName val="0"/>
            <c:showPercent val="0"/>
            <c:showBubbleSize val="0"/>
            <c:showLeaderLines val="0"/>
            <c:extLst>
              <c:ext xmlns:c15="http://schemas.microsoft.com/office/drawing/2012/chart" uri="{CE6537A1-D6FC-4f65-9D91-7224C49458BB}">
                <c15:layout/>
                <c15:showDataLabelsRange val="1"/>
                <c15:showLeaderLines val="1"/>
              </c:ext>
            </c:extLst>
          </c:dLbls>
          <c:cat>
            <c:numRef>
              <c:f>Sheet1!$A$2:$A$5</c:f>
              <c:numCache>
                <c:formatCode>General</c:formatCode>
                <c:ptCount val="4"/>
                <c:pt idx="0">
                  <c:v>25</c:v>
                </c:pt>
                <c:pt idx="1">
                  <c:v>35</c:v>
                </c:pt>
                <c:pt idx="2">
                  <c:v>45</c:v>
                </c:pt>
                <c:pt idx="3">
                  <c:v>55</c:v>
                </c:pt>
              </c:numCache>
            </c:numRef>
          </c:cat>
          <c:val>
            <c:numRef>
              <c:f>Sheet1!$C$2:$C$5</c:f>
              <c:numCache>
                <c:formatCode>_("$"* #,##0_);_("$"* \(#,##0\);_("$"* "-"??_);_(@_)</c:formatCode>
                <c:ptCount val="4"/>
                <c:pt idx="0">
                  <c:v>414799.78</c:v>
                </c:pt>
                <c:pt idx="1">
                  <c:v>211895</c:v>
                </c:pt>
                <c:pt idx="2">
                  <c:v>98594.35</c:v>
                </c:pt>
                <c:pt idx="3">
                  <c:v>35727.74</c:v>
                </c:pt>
              </c:numCache>
            </c:numRef>
          </c:val>
          <c:extLst>
            <c:ext xmlns:c15="http://schemas.microsoft.com/office/drawing/2012/chart" uri="{02D57815-91ED-43cb-92C2-25804820EDAC}">
              <c15:datalabelsRange>
                <c15:f>Sheet1!$C$2:$C$5</c15:f>
                <c15:dlblRangeCache>
                  <c:ptCount val="4"/>
                  <c:pt idx="0">
                    <c:v> $414,800 </c:v>
                  </c:pt>
                  <c:pt idx="1">
                    <c:v> $211,895 </c:v>
                  </c:pt>
                  <c:pt idx="2">
                    <c:v> $98,594 </c:v>
                  </c:pt>
                  <c:pt idx="3">
                    <c:v> $35,728 </c:v>
                  </c:pt>
                </c15:dlblRangeCache>
              </c15:datalabelsRange>
            </c:ext>
            <c:ext xmlns:c16="http://schemas.microsoft.com/office/drawing/2014/chart" uri="{C3380CC4-5D6E-409C-BE32-E72D297353CC}">
              <c16:uniqueId val="{00000005-977E-4A8A-8B18-A508863C2520}"/>
            </c:ext>
          </c:extLst>
        </c:ser>
        <c:dLbls>
          <c:dLblPos val="outEnd"/>
          <c:showLegendKey val="0"/>
          <c:showVal val="1"/>
          <c:showCatName val="0"/>
          <c:showSerName val="0"/>
          <c:showPercent val="0"/>
          <c:showBubbleSize val="0"/>
        </c:dLbls>
        <c:gapWidth val="150"/>
        <c:axId val="87802624"/>
        <c:axId val="87822720"/>
      </c:barChart>
      <c:catAx>
        <c:axId val="87802624"/>
        <c:scaling>
          <c:orientation val="minMax"/>
        </c:scaling>
        <c:delete val="0"/>
        <c:axPos val="l"/>
        <c:numFmt formatCode="General" sourceLinked="1"/>
        <c:majorTickMark val="out"/>
        <c:minorTickMark val="none"/>
        <c:tickLblPos val="nextTo"/>
        <c:txPr>
          <a:bodyPr/>
          <a:lstStyle/>
          <a:p>
            <a:pPr>
              <a:defRPr sz="1400" b="0">
                <a:solidFill>
                  <a:schemeClr val="accent6"/>
                </a:solidFill>
              </a:defRPr>
            </a:pPr>
            <a:endParaRPr lang="en-US"/>
          </a:p>
        </c:txPr>
        <c:crossAx val="87822720"/>
        <c:crossesAt val="0"/>
        <c:auto val="1"/>
        <c:lblAlgn val="ctr"/>
        <c:lblOffset val="100"/>
        <c:noMultiLvlLbl val="0"/>
      </c:catAx>
      <c:valAx>
        <c:axId val="87822720"/>
        <c:scaling>
          <c:orientation val="minMax"/>
        </c:scaling>
        <c:delete val="0"/>
        <c:axPos val="b"/>
        <c:numFmt formatCode="_(&quot;$&quot;* #,##0_);_(&quot;$&quot;* \(#,##0\);_(&quot;$&quot;* &quot;-&quot;??_);_(@_)" sourceLinked="1"/>
        <c:majorTickMark val="out"/>
        <c:minorTickMark val="none"/>
        <c:tickLblPos val="nextTo"/>
        <c:txPr>
          <a:bodyPr/>
          <a:lstStyle/>
          <a:p>
            <a:pPr>
              <a:defRPr sz="1400" b="0">
                <a:solidFill>
                  <a:schemeClr val="accent6"/>
                </a:solidFill>
              </a:defRPr>
            </a:pPr>
            <a:endParaRPr lang="en-US"/>
          </a:p>
        </c:txPr>
        <c:crossAx val="87802624"/>
        <c:crosses val="autoZero"/>
        <c:crossBetween val="between"/>
        <c:majorUnit val="150000"/>
        <c:dispUnits>
          <c:builtInUnit val="thousands"/>
        </c:dispUnits>
      </c:valAx>
    </c:plotArea>
    <c:legend>
      <c:legendPos val="r"/>
      <c:legendEntry>
        <c:idx val="0"/>
        <c:txPr>
          <a:bodyPr/>
          <a:lstStyle/>
          <a:p>
            <a:pPr>
              <a:defRPr sz="1400">
                <a:solidFill>
                  <a:schemeClr val="tx2"/>
                </a:solidFill>
              </a:defRPr>
            </a:pPr>
            <a:endParaRPr lang="en-US"/>
          </a:p>
        </c:txPr>
      </c:legendEntry>
      <c:legendEntry>
        <c:idx val="1"/>
        <c:txPr>
          <a:bodyPr/>
          <a:lstStyle/>
          <a:p>
            <a:pPr>
              <a:defRPr sz="1400">
                <a:solidFill>
                  <a:schemeClr val="tx2"/>
                </a:solidFill>
              </a:defRPr>
            </a:pPr>
            <a:endParaRPr lang="en-US"/>
          </a:p>
        </c:txPr>
      </c:legendEntry>
      <c:layout>
        <c:manualLayout>
          <c:xMode val="edge"/>
          <c:yMode val="edge"/>
          <c:x val="0.59576071691322541"/>
          <c:y val="6.686431001661243E-2"/>
          <c:w val="0.40423928308677454"/>
          <c:h val="0.28121275549907992"/>
        </c:manualLayout>
      </c:layout>
      <c:overlay val="0"/>
      <c:txPr>
        <a:bodyPr/>
        <a:lstStyle/>
        <a:p>
          <a:pPr>
            <a:defRPr sz="1400">
              <a:solidFill>
                <a:schemeClr val="accent6"/>
              </a:solidFill>
            </a:defRPr>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lineChart>
        <c:grouping val="standard"/>
        <c:varyColors val="0"/>
        <c:ser>
          <c:idx val="0"/>
          <c:order val="0"/>
          <c:tx>
            <c:strRef>
              <c:f>Sheet1!$B$1</c:f>
              <c:strCache>
                <c:ptCount val="1"/>
                <c:pt idx="0">
                  <c:v>$100 </c:v>
                </c:pt>
              </c:strCache>
            </c:strRef>
          </c:tx>
          <c:spPr>
            <a:ln w="28575" cap="rnd">
              <a:solidFill>
                <a:schemeClr val="accent1"/>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Sheet1!$B$2:$B$6</c:f>
              <c:numCache>
                <c:formatCode>"$"#,##0</c:formatCode>
                <c:ptCount val="5"/>
                <c:pt idx="0">
                  <c:v>11592.223943739649</c:v>
                </c:pt>
                <c:pt idx="1">
                  <c:v>27105.234526519216</c:v>
                </c:pt>
                <c:pt idx="2">
                  <c:v>47865.142073974312</c:v>
                </c:pt>
                <c:pt idx="3">
                  <c:v>75646.581342590056</c:v>
                </c:pt>
                <c:pt idx="4">
                  <c:v>112824.41395439276</c:v>
                </c:pt>
              </c:numCache>
            </c:numRef>
          </c:val>
          <c:smooth val="0"/>
          <c:extLst>
            <c:ext xmlns:c16="http://schemas.microsoft.com/office/drawing/2014/chart" uri="{C3380CC4-5D6E-409C-BE32-E72D297353CC}">
              <c16:uniqueId val="{00000000-ED30-4ABE-80C0-DA3354DC8E43}"/>
            </c:ext>
          </c:extLst>
        </c:ser>
        <c:ser>
          <c:idx val="1"/>
          <c:order val="1"/>
          <c:tx>
            <c:strRef>
              <c:f>Sheet1!$C$1</c:f>
              <c:strCache>
                <c:ptCount val="1"/>
                <c:pt idx="0">
                  <c:v>$150 </c:v>
                </c:pt>
              </c:strCache>
            </c:strRef>
          </c:tx>
          <c:spPr>
            <a:ln w="28575" cap="rnd">
              <a:solidFill>
                <a:schemeClr val="accent2"/>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Sheet1!$C$2:$C$6</c:f>
              <c:numCache>
                <c:formatCode>"$"#,##0</c:formatCode>
                <c:ptCount val="5"/>
                <c:pt idx="0">
                  <c:v>17388.335915609474</c:v>
                </c:pt>
                <c:pt idx="1">
                  <c:v>40657.851789778804</c:v>
                </c:pt>
                <c:pt idx="2">
                  <c:v>71797.713110961457</c:v>
                </c:pt>
                <c:pt idx="3">
                  <c:v>113469.87201388506</c:v>
                </c:pt>
                <c:pt idx="4">
                  <c:v>169236.6209315891</c:v>
                </c:pt>
              </c:numCache>
            </c:numRef>
          </c:val>
          <c:smooth val="0"/>
          <c:extLst>
            <c:ext xmlns:c16="http://schemas.microsoft.com/office/drawing/2014/chart" uri="{C3380CC4-5D6E-409C-BE32-E72D297353CC}">
              <c16:uniqueId val="{00000001-ED30-4ABE-80C0-DA3354DC8E43}"/>
            </c:ext>
          </c:extLst>
        </c:ser>
        <c:ser>
          <c:idx val="2"/>
          <c:order val="2"/>
          <c:tx>
            <c:strRef>
              <c:f>Sheet1!$D$1</c:f>
              <c:strCache>
                <c:ptCount val="1"/>
                <c:pt idx="0">
                  <c:v>$200 </c:v>
                </c:pt>
              </c:strCache>
            </c:strRef>
          </c:tx>
          <c:spPr>
            <a:ln w="28575" cap="rnd">
              <a:solidFill>
                <a:schemeClr val="accent3"/>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Sheet1!$D$2:$D$6</c:f>
              <c:numCache>
                <c:formatCode>"$"#,##0</c:formatCode>
                <c:ptCount val="5"/>
                <c:pt idx="0">
                  <c:v>23184.447887479299</c:v>
                </c:pt>
                <c:pt idx="1">
                  <c:v>54210.469053038432</c:v>
                </c:pt>
                <c:pt idx="2">
                  <c:v>95730.284147948623</c:v>
                </c:pt>
                <c:pt idx="3">
                  <c:v>151293.16268518011</c:v>
                </c:pt>
                <c:pt idx="4">
                  <c:v>225648.82790878552</c:v>
                </c:pt>
              </c:numCache>
            </c:numRef>
          </c:val>
          <c:smooth val="0"/>
          <c:extLst>
            <c:ext xmlns:c16="http://schemas.microsoft.com/office/drawing/2014/chart" uri="{C3380CC4-5D6E-409C-BE32-E72D297353CC}">
              <c16:uniqueId val="{00000002-ED30-4ABE-80C0-DA3354DC8E43}"/>
            </c:ext>
          </c:extLst>
        </c:ser>
        <c:ser>
          <c:idx val="3"/>
          <c:order val="3"/>
          <c:tx>
            <c:strRef>
              <c:f>Sheet1!$E$1</c:f>
              <c:strCache>
                <c:ptCount val="1"/>
                <c:pt idx="0">
                  <c:v>$250 </c:v>
                </c:pt>
              </c:strCache>
            </c:strRef>
          </c:tx>
          <c:spPr>
            <a:ln w="28575" cap="rnd">
              <a:solidFill>
                <a:schemeClr val="accent4"/>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Sheet1!$E$2:$E$6</c:f>
              <c:numCache>
                <c:formatCode>"$"#,##0</c:formatCode>
                <c:ptCount val="5"/>
                <c:pt idx="0">
                  <c:v>28980.559859349123</c:v>
                </c:pt>
                <c:pt idx="1">
                  <c:v>67763.086316298053</c:v>
                </c:pt>
                <c:pt idx="2">
                  <c:v>119662.85518493583</c:v>
                </c:pt>
                <c:pt idx="3">
                  <c:v>189116.45335647534</c:v>
                </c:pt>
                <c:pt idx="4">
                  <c:v>282061.03488598223</c:v>
                </c:pt>
              </c:numCache>
            </c:numRef>
          </c:val>
          <c:smooth val="0"/>
          <c:extLst>
            <c:ext xmlns:c16="http://schemas.microsoft.com/office/drawing/2014/chart" uri="{C3380CC4-5D6E-409C-BE32-E72D297353CC}">
              <c16:uniqueId val="{00000003-ED30-4ABE-80C0-DA3354DC8E43}"/>
            </c:ext>
          </c:extLst>
        </c:ser>
        <c:ser>
          <c:idx val="4"/>
          <c:order val="4"/>
          <c:tx>
            <c:strRef>
              <c:f>Sheet1!$F$1</c:f>
              <c:strCache>
                <c:ptCount val="1"/>
                <c:pt idx="0">
                  <c:v>$300 </c:v>
                </c:pt>
              </c:strCache>
            </c:strRef>
          </c:tx>
          <c:spPr>
            <a:ln w="28575" cap="rnd">
              <a:solidFill>
                <a:schemeClr val="accent5"/>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Sheet1!$F$2:$F$6</c:f>
              <c:numCache>
                <c:formatCode>"$"#,##0</c:formatCode>
                <c:ptCount val="5"/>
                <c:pt idx="0">
                  <c:v>34776.671831218948</c:v>
                </c:pt>
                <c:pt idx="1">
                  <c:v>81315.703579557608</c:v>
                </c:pt>
                <c:pt idx="2">
                  <c:v>143595.42622192291</c:v>
                </c:pt>
                <c:pt idx="3">
                  <c:v>226939.74402777012</c:v>
                </c:pt>
                <c:pt idx="4">
                  <c:v>338473.24186317821</c:v>
                </c:pt>
              </c:numCache>
            </c:numRef>
          </c:val>
          <c:smooth val="0"/>
          <c:extLst>
            <c:ext xmlns:c16="http://schemas.microsoft.com/office/drawing/2014/chart" uri="{C3380CC4-5D6E-409C-BE32-E72D297353CC}">
              <c16:uniqueId val="{00000004-ED30-4ABE-80C0-DA3354DC8E43}"/>
            </c:ext>
          </c:extLst>
        </c:ser>
        <c:ser>
          <c:idx val="5"/>
          <c:order val="5"/>
          <c:tx>
            <c:strRef>
              <c:f>Sheet1!$G$1</c:f>
              <c:strCache>
                <c:ptCount val="1"/>
              </c:strCache>
            </c:strRef>
          </c:tx>
          <c:spPr>
            <a:ln w="28575" cap="rnd">
              <a:solidFill>
                <a:schemeClr val="accent6"/>
              </a:solidFill>
              <a:round/>
            </a:ln>
            <a:effectLst/>
          </c:spPr>
          <c:marker>
            <c:symbol val="none"/>
          </c:marker>
          <c:cat>
            <c:strRef>
              <c:f>Sheet1!$A$2:$A$6</c:f>
              <c:strCache>
                <c:ptCount val="5"/>
                <c:pt idx="0">
                  <c:v>5 years</c:v>
                </c:pt>
                <c:pt idx="1">
                  <c:v>10 years</c:v>
                </c:pt>
                <c:pt idx="2">
                  <c:v>15 years</c:v>
                </c:pt>
                <c:pt idx="3">
                  <c:v>20 years</c:v>
                </c:pt>
                <c:pt idx="4">
                  <c:v>25 years</c:v>
                </c:pt>
              </c:strCache>
            </c:strRef>
          </c:cat>
          <c:val>
            <c:numRef>
              <c:f>Sheet1!$G$2:$G$6</c:f>
              <c:numCache>
                <c:formatCode>General</c:formatCode>
                <c:ptCount val="5"/>
              </c:numCache>
            </c:numRef>
          </c:val>
          <c:smooth val="0"/>
          <c:extLst>
            <c:ext xmlns:c16="http://schemas.microsoft.com/office/drawing/2014/chart" uri="{C3380CC4-5D6E-409C-BE32-E72D297353CC}">
              <c16:uniqueId val="{00000005-ED30-4ABE-80C0-DA3354DC8E43}"/>
            </c:ext>
          </c:extLst>
        </c:ser>
        <c:dLbls>
          <c:showLegendKey val="0"/>
          <c:showVal val="0"/>
          <c:showCatName val="0"/>
          <c:showSerName val="0"/>
          <c:showPercent val="0"/>
          <c:showBubbleSize val="0"/>
        </c:dLbls>
        <c:smooth val="0"/>
        <c:axId val="969325568"/>
        <c:axId val="969327648"/>
      </c:lineChart>
      <c:catAx>
        <c:axId val="96932556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1"/>
                </a:solidFill>
                <a:latin typeface="+mn-lt"/>
                <a:ea typeface="+mn-ea"/>
                <a:cs typeface="+mn-cs"/>
              </a:defRPr>
            </a:pPr>
            <a:endParaRPr lang="en-US"/>
          </a:p>
        </c:txPr>
        <c:crossAx val="969327648"/>
        <c:crosses val="autoZero"/>
        <c:auto val="1"/>
        <c:lblAlgn val="ctr"/>
        <c:lblOffset val="100"/>
        <c:noMultiLvlLbl val="0"/>
      </c:catAx>
      <c:valAx>
        <c:axId val="969327648"/>
        <c:scaling>
          <c:orientation val="minMax"/>
        </c:scaling>
        <c:delete val="0"/>
        <c:axPos val="l"/>
        <c:majorGridlines>
          <c:spPr>
            <a:ln w="9525" cap="flat" cmpd="sng" algn="ctr">
              <a:solidFill>
                <a:schemeClr val="tx1">
                  <a:lumMod val="15000"/>
                  <a:lumOff val="85000"/>
                </a:schemeClr>
              </a:solidFill>
              <a:round/>
            </a:ln>
            <a:effectLst/>
          </c:spPr>
        </c:majorGridlines>
        <c:numFmt formatCode="&quot;$&quot;#,##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1"/>
                </a:solidFill>
                <a:latin typeface="+mn-lt"/>
                <a:ea typeface="+mn-ea"/>
                <a:cs typeface="+mn-cs"/>
              </a:defRPr>
            </a:pPr>
            <a:endParaRPr lang="en-US"/>
          </a:p>
        </c:txPr>
        <c:crossAx val="969325568"/>
        <c:crosses val="autoZero"/>
        <c:crossBetween val="between"/>
      </c:valAx>
      <c:spPr>
        <a:noFill/>
        <a:ln>
          <a:noFill/>
        </a:ln>
        <a:effectLst/>
      </c:spPr>
    </c:plotArea>
    <c:legend>
      <c:legendPos val="r"/>
      <c:legendEntry>
        <c:idx val="5"/>
        <c:delete val="1"/>
      </c:legendEntry>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AF127B3F-52EB-4BB2-9044-B0572D02578E}" type="datetimeFigureOut">
              <a:rPr lang="en-US" smtClean="0"/>
              <a:t>4/14/2021</a:t>
            </a:fld>
            <a:endParaRPr lang="en-US" dirty="0"/>
          </a:p>
        </p:txBody>
      </p:sp>
      <p:sp>
        <p:nvSpPr>
          <p:cNvPr id="4" name="Footer Placeholder 3"/>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FC36DBE7-C364-431D-9169-82988BD00CCE}" type="slidenum">
              <a:rPr lang="en-US" smtClean="0"/>
              <a:t>‹#›</a:t>
            </a:fld>
            <a:endParaRPr lang="en-US" dirty="0"/>
          </a:p>
        </p:txBody>
      </p:sp>
    </p:spTree>
    <p:extLst>
      <p:ext uri="{BB962C8B-B14F-4D97-AF65-F5344CB8AC3E}">
        <p14:creationId xmlns:p14="http://schemas.microsoft.com/office/powerpoint/2010/main" val="3645531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dirty="0"/>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2E8EF6CE-F30F-48FE-8E58-973C24AEC1FB}" type="datetimeFigureOut">
              <a:rPr lang="en-US" smtClean="0"/>
              <a:t>4/14/2021</a:t>
            </a:fld>
            <a:endParaRPr lang="en-US" dirty="0"/>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dirty="0"/>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BAB04EA2-8069-4F6F-8A1B-4CB7D01F3552}" type="slidenum">
              <a:rPr lang="en-US" smtClean="0"/>
              <a:t>‹#›</a:t>
            </a:fld>
            <a:endParaRPr lang="en-US" dirty="0"/>
          </a:p>
        </p:txBody>
      </p:sp>
    </p:spTree>
    <p:extLst>
      <p:ext uri="{BB962C8B-B14F-4D97-AF65-F5344CB8AC3E}">
        <p14:creationId xmlns:p14="http://schemas.microsoft.com/office/powerpoint/2010/main" val="1782497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0" dirty="0" smtClean="0"/>
              <a:t>[Welcome</a:t>
            </a:r>
            <a:r>
              <a:rPr lang="en-US" i="0" baseline="0" dirty="0" smtClean="0"/>
              <a:t> from presenter]</a:t>
            </a:r>
          </a:p>
          <a:p>
            <a:endParaRPr lang="en-US" i="0" baseline="0" dirty="0" smtClean="0"/>
          </a:p>
          <a:p>
            <a:r>
              <a:rPr lang="en-US" i="0" dirty="0" smtClean="0"/>
              <a:t>Thank</a:t>
            </a:r>
            <a:r>
              <a:rPr lang="en-US" i="0" baseline="0" dirty="0" smtClean="0"/>
              <a:t> you for attending today’s Financial Essentials workshop that’s specifically designed and developed for you by Security Benefit.</a:t>
            </a:r>
          </a:p>
          <a:p>
            <a:endParaRPr lang="en-US" i="0" dirty="0" smtClean="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a:t>
            </a:fld>
            <a:endParaRPr lang="en-US" dirty="0"/>
          </a:p>
        </p:txBody>
      </p:sp>
    </p:spTree>
    <p:extLst>
      <p:ext uri="{BB962C8B-B14F-4D97-AF65-F5344CB8AC3E}">
        <p14:creationId xmlns:p14="http://schemas.microsoft.com/office/powerpoint/2010/main" val="12785842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14</a:t>
            </a:fld>
            <a:endParaRPr lang="en-US" dirty="0"/>
          </a:p>
        </p:txBody>
      </p:sp>
    </p:spTree>
    <p:extLst>
      <p:ext uri="{BB962C8B-B14F-4D97-AF65-F5344CB8AC3E}">
        <p14:creationId xmlns:p14="http://schemas.microsoft.com/office/powerpoint/2010/main" val="1964637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t>What else </a:t>
            </a:r>
            <a:r>
              <a:rPr lang="en-US" b="0" baseline="0" dirty="0" smtClean="0"/>
              <a:t>can you do to take control of your retirement picture?</a:t>
            </a:r>
          </a:p>
          <a:p>
            <a:endParaRPr lang="en-US" b="0" baseline="0" dirty="0" smtClean="0"/>
          </a:p>
          <a:p>
            <a:r>
              <a:rPr lang="en-US" b="0" baseline="0" dirty="0" smtClean="0"/>
              <a:t>There are many options, but all of them can help you take control of your retirement and allow you to plan your future and retire on your terms.</a:t>
            </a:r>
          </a:p>
          <a:p>
            <a:endParaRPr lang="en-US" b="0" baseline="0" dirty="0" smtClean="0"/>
          </a:p>
          <a:p>
            <a:r>
              <a:rPr lang="en-US" b="0" baseline="0" dirty="0" smtClean="0"/>
              <a:t>A 403(b) account and IRA accounts are two primary investment vehicles that allow you to save for retirement on a “pretax” basis.</a:t>
            </a:r>
          </a:p>
          <a:p>
            <a:endParaRPr lang="en-US" b="0" baseline="0" dirty="0" smtClean="0"/>
          </a:p>
          <a:p>
            <a:r>
              <a:rPr lang="en-US" b="0" baseline="0" dirty="0" smtClean="0"/>
              <a:t>So what is the best option for you?</a:t>
            </a:r>
          </a:p>
          <a:p>
            <a:endParaRPr lang="en-US" b="0" baseline="0" dirty="0" smtClean="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15</a:t>
            </a:fld>
            <a:endParaRPr lang="en-US" dirty="0"/>
          </a:p>
        </p:txBody>
      </p:sp>
    </p:spTree>
    <p:extLst>
      <p:ext uri="{BB962C8B-B14F-4D97-AF65-F5344CB8AC3E}">
        <p14:creationId xmlns:p14="http://schemas.microsoft.com/office/powerpoint/2010/main" val="20157337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What’s the best way for you to save?</a:t>
            </a:r>
          </a:p>
          <a:p>
            <a:endParaRPr lang="en-US" baseline="0" dirty="0" smtClean="0"/>
          </a:p>
          <a:p>
            <a:r>
              <a:rPr lang="en-US" baseline="0" dirty="0" smtClean="0"/>
              <a:t>There are two BASIC ways to save</a:t>
            </a:r>
            <a:r>
              <a:rPr lang="en-US" b="1" i="0" baseline="0" dirty="0" smtClean="0"/>
              <a:t>:</a:t>
            </a:r>
          </a:p>
          <a:p>
            <a:endParaRPr lang="en-US" b="1" i="0" baseline="0" dirty="0" smtClean="0"/>
          </a:p>
          <a:p>
            <a:r>
              <a:rPr lang="en-US" b="0" i="0" baseline="0" dirty="0" smtClean="0"/>
              <a:t>Tax-deferred saving or PRETAX savings in a 403(b) or IRA may be a good idea for you. How does it work?</a:t>
            </a:r>
          </a:p>
          <a:p>
            <a:r>
              <a:rPr lang="en-US" b="0" i="0" baseline="0" dirty="0" smtClean="0"/>
              <a:t>You save pretax now, and you pay your taxes on withdrawal at retirement. Basically, it means that you take your savings right off the top of your gross salary, and put it towards retirement. At retirement, as you withdraw it you’re taxed like it’s regular income. </a:t>
            </a:r>
          </a:p>
          <a:p>
            <a:endParaRPr lang="en-US" b="0" i="0" baseline="0" dirty="0" smtClean="0"/>
          </a:p>
          <a:p>
            <a:r>
              <a:rPr lang="en-US" b="0" i="0" baseline="0" dirty="0" smtClean="0"/>
              <a:t>There are limits though, to how much you can save in a year. For a 403(b) the current limit is $19,000, but for an IRA the limit is $6,000. I know that sounds like a lot, but remember it’s a maximum. </a:t>
            </a:r>
          </a:p>
          <a:p>
            <a:endParaRPr lang="en-US" b="0" i="0" baseline="0" dirty="0" smtClean="0"/>
          </a:p>
          <a:p>
            <a:r>
              <a:rPr lang="en-US" b="0" i="0" baseline="0" dirty="0" smtClean="0"/>
              <a:t>You can also save on an after-tax basis, in fact you may already be doing that today. Your money in a bank savings account or CD is “saved” in a taxable account. The downside is that any “interest” you earn is also taxable each and every year.  </a:t>
            </a:r>
          </a:p>
          <a:p>
            <a:endParaRPr lang="en-US" b="0" i="0" baseline="0" dirty="0" smtClean="0"/>
          </a:p>
          <a:p>
            <a:r>
              <a:rPr lang="en-US" b="0" i="0" baseline="0" dirty="0" smtClean="0"/>
              <a:t>But a Roth account – an IRA or Roth 403(b) – are accounts that you can contribute to on an AFTER-TAX basis, but the difference is that ALL of you contributions AND EARNINGS are completely TAX-FREE at retirement.</a:t>
            </a:r>
          </a:p>
          <a:p>
            <a:endParaRPr lang="en-US" b="0" i="0" baseline="0" dirty="0" smtClean="0"/>
          </a:p>
          <a:p>
            <a:r>
              <a:rPr lang="en-US" b="0" i="0" baseline="0" dirty="0" smtClean="0"/>
              <a:t>Think about that for a moment … potentially you would NEVER have to pay income taxes on this money again.</a:t>
            </a:r>
          </a:p>
          <a:p>
            <a:endParaRPr lang="en-US" b="0" i="0" baseline="0" dirty="0" smtClean="0"/>
          </a:p>
          <a:p>
            <a:r>
              <a:rPr lang="en-US" b="0" i="0" baseline="0" dirty="0" smtClean="0"/>
              <a:t>Let’s take a look at an example …</a:t>
            </a:r>
          </a:p>
          <a:p>
            <a:endParaRPr lang="en-US" dirty="0" smtClean="0"/>
          </a:p>
          <a:p>
            <a:endParaRPr lang="en-US"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baseline="0" dirty="0" smtClean="0">
                <a:latin typeface="Arial" panose="020B0604020202020204" pitchFamily="34" charset="0"/>
                <a:cs typeface="Arial" panose="020B0604020202020204" pitchFamily="34" charset="0"/>
              </a:rPr>
              <a:t>Additional disclosure required per Cetera Financial Group Advertising Review: </a:t>
            </a:r>
            <a:r>
              <a:rPr lang="en-US" sz="1200" b="0" i="0" baseline="0" dirty="0" smtClean="0">
                <a:latin typeface="Arial" panose="020B0604020202020204" pitchFamily="34" charset="0"/>
                <a:cs typeface="Arial" panose="020B0604020202020204" pitchFamily="34" charset="0"/>
              </a:rPr>
              <a:t>To qualify for the tax-free and penalty-free withdrawal or earnings, a Roth IRA must be in place for at least five tax years, and the distribution must take place after age 59 ½ or due to death, disability, or a first time home purchase (up to a $10,000 lifetime maximum). Depending on state law, Roth IRA distributions may be subject to state taxes.</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16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Here’s a sample paycheck</a:t>
            </a:r>
            <a:r>
              <a:rPr lang="en-US" baseline="0" dirty="0" smtClean="0"/>
              <a:t>. </a:t>
            </a:r>
          </a:p>
          <a:p>
            <a:endParaRPr lang="en-US" baseline="0" dirty="0" smtClean="0"/>
          </a:p>
          <a:p>
            <a:pPr defTabSz="947044">
              <a:defRPr/>
            </a:pPr>
            <a:r>
              <a:rPr lang="en-US" baseline="0" dirty="0" smtClean="0"/>
              <a:t>In this example we started at $1000 for easy calculations and we only looked at the Federal tax rate and we made an assumption of 24% (for most of you it will likely be slightly lower).  </a:t>
            </a:r>
          </a:p>
          <a:p>
            <a:endParaRPr lang="en-US" baseline="0" dirty="0" smtClean="0"/>
          </a:p>
          <a:p>
            <a:r>
              <a:rPr lang="en-US" baseline="0" dirty="0" smtClean="0"/>
              <a:t>Your take home pay would be $760, but then you also place another $100 from your paycheck directly to a separate savings account (like your credit union account).</a:t>
            </a:r>
          </a:p>
          <a:p>
            <a:endParaRPr lang="en-US" baseline="0" dirty="0" smtClean="0"/>
          </a:p>
          <a:p>
            <a:r>
              <a:rPr lang="en-US" baseline="0" dirty="0" smtClean="0"/>
              <a:t>Your net pay is now $660.</a:t>
            </a:r>
          </a:p>
          <a:p>
            <a:endParaRPr lang="en-US" baseline="0" dirty="0" smtClean="0"/>
          </a:p>
          <a:p>
            <a:r>
              <a:rPr lang="en-US" baseline="0" dirty="0" smtClean="0"/>
              <a:t>In the after-tax column, we didn’t save anything in a retirement account – instead all of our savings is in a savings account – and remember all of the interest you earn is also taxable as well.</a:t>
            </a:r>
          </a:p>
          <a:p>
            <a:endParaRPr lang="en-US" baseline="0" dirty="0" smtClean="0"/>
          </a:p>
          <a:p>
            <a:r>
              <a:rPr lang="en-US" baseline="0" dirty="0" smtClean="0"/>
              <a:t>Let’s take a look a better way to save and </a:t>
            </a:r>
            <a:r>
              <a:rPr lang="en-US" dirty="0" smtClean="0"/>
              <a:t>move that $100 from</a:t>
            </a:r>
            <a:r>
              <a:rPr lang="en-US" baseline="0" dirty="0" smtClean="0"/>
              <a:t> your savings account into a 403(b) account.</a:t>
            </a:r>
          </a:p>
          <a:p>
            <a:endParaRPr lang="en-US" baseline="0" dirty="0" smtClean="0"/>
          </a:p>
          <a:p>
            <a:r>
              <a:rPr lang="en-US" baseline="0" dirty="0" smtClean="0"/>
              <a:t>We start with the same level of pay.</a:t>
            </a:r>
          </a:p>
          <a:p>
            <a:endParaRPr lang="en-US" baseline="0" dirty="0" smtClean="0"/>
          </a:p>
          <a:p>
            <a:r>
              <a:rPr lang="en-US" baseline="0" dirty="0" smtClean="0"/>
              <a:t>$100 is now in our 403(b) account (and remember that all of the interest or return you earn is also tax deferred, until you make a withdrawal).</a:t>
            </a:r>
          </a:p>
          <a:p>
            <a:endParaRPr lang="en-US" baseline="0" dirty="0" smtClean="0"/>
          </a:p>
          <a:p>
            <a:r>
              <a:rPr lang="en-US" baseline="0" dirty="0" smtClean="0"/>
              <a:t>Now look at your income tax.  Since your contribution is now pretax, that lowers your taxable salary and now you’re paying less taxes. And NOW you have more take home pay – since you are saving on a pretax basis.</a:t>
            </a:r>
          </a:p>
          <a:p>
            <a:endParaRPr lang="en-US" baseline="0" dirty="0" smtClean="0"/>
          </a:p>
          <a:p>
            <a:r>
              <a:rPr lang="en-US" baseline="0" dirty="0" smtClean="0"/>
              <a:t>Any questions????  (check in with audience here)</a:t>
            </a:r>
          </a:p>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17</a:t>
            </a:fld>
            <a:endParaRPr lang="en-US" dirty="0"/>
          </a:p>
        </p:txBody>
      </p:sp>
    </p:spTree>
    <p:extLst>
      <p:ext uri="{BB962C8B-B14F-4D97-AF65-F5344CB8AC3E}">
        <p14:creationId xmlns:p14="http://schemas.microsoft.com/office/powerpoint/2010/main" val="11168074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19</a:t>
            </a:fld>
            <a:endParaRPr lang="en-US" dirty="0"/>
          </a:p>
        </p:txBody>
      </p:sp>
    </p:spTree>
    <p:extLst>
      <p:ext uri="{BB962C8B-B14F-4D97-AF65-F5344CB8AC3E}">
        <p14:creationId xmlns:p14="http://schemas.microsoft.com/office/powerpoint/2010/main" val="40228665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20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One thing I hear a lot from retirees is that they’re going to be just fine – they have a pension and Social Security to provide for retirement. As we’ve discussed,  those two alone probably won’t replace all of your pre-retirement income.</a:t>
            </a:r>
          </a:p>
          <a:p>
            <a:endParaRPr lang="en-US" sz="1100" i="1" dirty="0"/>
          </a:p>
          <a:p>
            <a:r>
              <a:rPr lang="en-US" dirty="0"/>
              <a:t>Let’s use this graph to draw your income you need in retirement to meet your expenses. </a:t>
            </a:r>
          </a:p>
          <a:p>
            <a:endParaRPr lang="en-US" sz="1100" dirty="0"/>
          </a:p>
          <a:p>
            <a:r>
              <a:rPr lang="en-US" dirty="0"/>
              <a:t>Then at 60 you retire and start drawing a pension. Now your income is not quite where it was, and there’s a significant gap between your income and your expenses. You can’t draw Social Security until at least 62, or 67 for full benefits. </a:t>
            </a:r>
          </a:p>
          <a:p>
            <a:endParaRPr lang="en-US" dirty="0"/>
          </a:p>
          <a:p>
            <a:r>
              <a:rPr lang="en-US" dirty="0"/>
              <a:t>At 67, you’re finally ready to start drawing Social Security, but it’s now been 10 years since you had working income and things are much more expensive. How much extra does Social Security get you? Not much. And that’s all the Social Security you’ll ever get, it’s indexed to inflation which means it will never grow larger in real dollars.</a:t>
            </a:r>
            <a:r>
              <a:rPr lang="en-US" i="1" dirty="0"/>
              <a:t> </a:t>
            </a:r>
            <a:endParaRPr lang="en-US" dirty="0"/>
          </a:p>
          <a:p>
            <a:endParaRPr lang="en-US" sz="1100" dirty="0"/>
          </a:p>
          <a:p>
            <a:r>
              <a:rPr lang="en-US" dirty="0"/>
              <a:t>So how can you fill the income gap during retirement?</a:t>
            </a:r>
          </a:p>
          <a:p>
            <a:endParaRPr lang="en-US" dirty="0"/>
          </a:p>
          <a:p>
            <a:r>
              <a:rPr lang="en-US" dirty="0"/>
              <a:t>Let’s take a look at your options.</a:t>
            </a:r>
          </a:p>
        </p:txBody>
      </p:sp>
      <p:sp>
        <p:nvSpPr>
          <p:cNvPr id="4" name="Slide Number Placeholder 3"/>
          <p:cNvSpPr>
            <a:spLocks noGrp="1"/>
          </p:cNvSpPr>
          <p:nvPr>
            <p:ph type="sldNum" sz="quarter" idx="10"/>
          </p:nvPr>
        </p:nvSpPr>
        <p:spPr/>
        <p:txBody>
          <a:bodyPr/>
          <a:lstStyle/>
          <a:p>
            <a:fld id="{BAB04EA2-8069-4F6F-8A1B-4CB7D01F3552}" type="slidenum">
              <a:rPr lang="en-US" smtClean="0"/>
              <a:t>21</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22</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Now let’s take a look at what our $100 from each paycheck can do for your retirement picture.</a:t>
            </a:r>
          </a:p>
          <a:p>
            <a:endParaRPr lang="en-US" sz="1200" dirty="0" smtClean="0"/>
          </a:p>
          <a:p>
            <a:r>
              <a:rPr lang="en-US" sz="1200" dirty="0" smtClean="0"/>
              <a:t>Let me stress this is a hypothetical example, based on averages. Your result could be higher than this, or it could be lower.</a:t>
            </a:r>
          </a:p>
          <a:p>
            <a:endParaRPr lang="en-US" sz="1200" dirty="0" smtClean="0"/>
          </a:p>
          <a:p>
            <a:r>
              <a:rPr lang="en-US" sz="1200" dirty="0" smtClean="0"/>
              <a:t>If you were to start investing $100 at different stages of life, you could end up with different amounts at age 65. Sounds easy enough, right? If you start saving at 25 you’ll have more at retirement than if you start saving at 55. But just how much more may surprise you. For this graph, the</a:t>
            </a:r>
            <a:r>
              <a:rPr lang="en-US" sz="1200" baseline="0" dirty="0" smtClean="0"/>
              <a:t> dark blue is </a:t>
            </a:r>
            <a:r>
              <a:rPr lang="en-US" sz="1200" dirty="0" smtClean="0"/>
              <a:t>the actual amount you’ve contributed, and the light</a:t>
            </a:r>
            <a:r>
              <a:rPr lang="en-US" sz="1200" baseline="0" dirty="0" smtClean="0"/>
              <a:t> </a:t>
            </a:r>
            <a:r>
              <a:rPr lang="en-US" sz="1200" dirty="0" smtClean="0"/>
              <a:t>blue is your total account value.</a:t>
            </a:r>
          </a:p>
          <a:p>
            <a:endParaRPr lang="en-US" sz="1200" dirty="0" smtClean="0"/>
          </a:p>
          <a:p>
            <a:r>
              <a:rPr lang="en-US" sz="1200" dirty="0" smtClean="0"/>
              <a:t>If you start saving at 55, saving just $100 per paycheck, in 10 years you could accumulate almost $40,000. Not too bad, but that’s not quite 1 year’s paycheck for the average teacher.</a:t>
            </a:r>
          </a:p>
          <a:p>
            <a:endParaRPr lang="en-US" sz="1200" dirty="0" smtClean="0"/>
          </a:p>
          <a:p>
            <a:r>
              <a:rPr lang="en-US" sz="1200" dirty="0" smtClean="0"/>
              <a:t>If you start at 45, you could save almost $100,000! That’s a nice chunk of change.</a:t>
            </a:r>
          </a:p>
          <a:p>
            <a:endParaRPr lang="en-US" sz="1200" dirty="0" smtClean="0"/>
          </a:p>
          <a:p>
            <a:r>
              <a:rPr lang="en-US" sz="1200" dirty="0" smtClean="0"/>
              <a:t>If you start at 35, look at how much you could save! Over $200,000! And look at how much you contributed versus how much your account grew – the majority of that account value is coming from compounding, meaning that investing earlier really pays off.</a:t>
            </a:r>
          </a:p>
          <a:p>
            <a:endParaRPr lang="en-US" sz="1200" dirty="0" smtClean="0"/>
          </a:p>
          <a:p>
            <a:r>
              <a:rPr lang="en-US" sz="1200" dirty="0" smtClean="0"/>
              <a:t>But if you were to start at 25 Wow! You could have more than $400,000! That would certainly help you toward a nice retirement. And almost all of that value comes from compounding, because you started investing early. That’s the moral of the story</a:t>
            </a:r>
            <a:r>
              <a:rPr lang="en-US" sz="1200" baseline="0" dirty="0" smtClean="0"/>
              <a:t> </a:t>
            </a:r>
            <a:r>
              <a:rPr lang="en-US" sz="1200" dirty="0" smtClean="0"/>
              <a:t>–</a:t>
            </a:r>
            <a:r>
              <a:rPr lang="en-US" sz="1200" baseline="0" dirty="0" smtClean="0"/>
              <a:t> </a:t>
            </a:r>
            <a:r>
              <a:rPr lang="en-US" sz="1200" dirty="0" smtClean="0"/>
              <a:t>it’s never too early or too later to start saving for retirement.</a:t>
            </a:r>
          </a:p>
          <a:p>
            <a:endParaRPr lang="en-US" sz="1200" dirty="0" smtClean="0"/>
          </a:p>
          <a:p>
            <a:r>
              <a:rPr lang="en-US" sz="1200" dirty="0" smtClean="0"/>
              <a:t>Again, you need to remember this is investing a total of just $100 per paycheck toward retirement. If you invested more, you could see even more growth than this.</a:t>
            </a:r>
          </a:p>
        </p:txBody>
      </p:sp>
      <p:sp>
        <p:nvSpPr>
          <p:cNvPr id="4" name="Slide Number Placeholder 3"/>
          <p:cNvSpPr>
            <a:spLocks noGrp="1"/>
          </p:cNvSpPr>
          <p:nvPr>
            <p:ph type="sldNum" sz="quarter" idx="10"/>
          </p:nvPr>
        </p:nvSpPr>
        <p:spPr/>
        <p:txBody>
          <a:bodyPr/>
          <a:lstStyle/>
          <a:p>
            <a:fld id="{BAB04EA2-8069-4F6F-8A1B-4CB7D01F3552}" type="slidenum">
              <a:rPr lang="en-US" smtClean="0"/>
              <a:t>24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solidFill>
                  <a:srgbClr val="F2F2F2">
                    <a:lumMod val="50000"/>
                  </a:srgbClr>
                </a:solidFill>
              </a:rPr>
              <a:t>Starting your retirement savings early, even with a minimal investment, can have a big impact on how much you accumulate over time.</a:t>
            </a:r>
          </a:p>
          <a:p>
            <a:endParaRPr lang="en-US" b="0" dirty="0" smtClean="0">
              <a:solidFill>
                <a:srgbClr val="F2F2F2">
                  <a:lumMod val="50000"/>
                </a:srgbClr>
              </a:solidFill>
            </a:endParaRPr>
          </a:p>
          <a:p>
            <a:r>
              <a:rPr lang="en-US" b="0" dirty="0" smtClean="0">
                <a:solidFill>
                  <a:srgbClr val="F2F2F2">
                    <a:lumMod val="50000"/>
                  </a:srgbClr>
                </a:solidFill>
              </a:rPr>
              <a:t>In tax-deferred saving, time is more important than your contribution amount. These</a:t>
            </a:r>
            <a:r>
              <a:rPr lang="en-US" b="0" baseline="0" dirty="0" smtClean="0">
                <a:solidFill>
                  <a:srgbClr val="F2F2F2">
                    <a:lumMod val="50000"/>
                  </a:srgbClr>
                </a:solidFill>
              </a:rPr>
              <a:t> examples</a:t>
            </a:r>
            <a:r>
              <a:rPr lang="en-US" b="0" dirty="0" smtClean="0">
                <a:solidFill>
                  <a:srgbClr val="F2F2F2">
                    <a:lumMod val="50000"/>
                  </a:srgbClr>
                </a:solidFill>
              </a:rPr>
              <a:t> demonstrate how different amounts can add up over the years.</a:t>
            </a:r>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25</a:t>
            </a:fld>
            <a:endParaRPr lang="en-US" dirty="0"/>
          </a:p>
        </p:txBody>
      </p:sp>
    </p:spTree>
    <p:extLst>
      <p:ext uri="{BB962C8B-B14F-4D97-AF65-F5344CB8AC3E}">
        <p14:creationId xmlns:p14="http://schemas.microsoft.com/office/powerpoint/2010/main" val="11319191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To</a:t>
            </a:r>
            <a:r>
              <a:rPr lang="en-US" baseline="0" dirty="0" smtClean="0"/>
              <a:t> give you more flexibility, options and choices at retirement, you need to start saving and save as much as you can.</a:t>
            </a:r>
          </a:p>
          <a:p>
            <a:endParaRPr lang="en-US" baseline="0" dirty="0" smtClean="0"/>
          </a:p>
          <a:p>
            <a:r>
              <a:rPr lang="en-US" baseline="0" dirty="0" smtClean="0"/>
              <a:t>We believe that pretax savings is one of the best ways to help you save for retirement. It allows you to save money NOW and pay less taxes …</a:t>
            </a:r>
          </a:p>
          <a:p>
            <a:endParaRPr lang="en-US" baseline="0" dirty="0" smtClean="0"/>
          </a:p>
          <a:p>
            <a:r>
              <a:rPr lang="en-US" baseline="0" dirty="0" smtClean="0"/>
              <a:t>If you were to save the maximum – either in a 403(b) or IRA – you may be able to save as much as 24% in income taxes.  In other words,  for each dollar you save PRETAX may only cost you 76 cents.</a:t>
            </a:r>
          </a:p>
          <a:p>
            <a:endParaRPr lang="en-US" baseline="0" dirty="0" smtClean="0"/>
          </a:p>
          <a:p>
            <a:r>
              <a:rPr lang="en-US" baseline="0" dirty="0" smtClean="0"/>
              <a:t>And the impact can be monumental to your overall retirement picture.</a:t>
            </a:r>
          </a:p>
        </p:txBody>
      </p:sp>
      <p:sp>
        <p:nvSpPr>
          <p:cNvPr id="4" name="Slide Number Placeholder 3"/>
          <p:cNvSpPr>
            <a:spLocks noGrp="1"/>
          </p:cNvSpPr>
          <p:nvPr>
            <p:ph type="sldNum" sz="quarter" idx="10"/>
          </p:nvPr>
        </p:nvSpPr>
        <p:spPr/>
        <p:txBody>
          <a:bodyPr/>
          <a:lstStyle/>
          <a:p>
            <a:fld id="{BAB04EA2-8069-4F6F-8A1B-4CB7D01F3552}" type="slidenum">
              <a:rPr lang="en-US" smtClean="0"/>
              <a:t>26</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this sounds great, and I bet you’re thinking that if you only had the money to spare, you could certainly save a bundle for your retirement. Right? If we all were millionaires nobody would have retirement concerns, and we could all go home. But unfortunately, everyone thinks that way. That’s why it’s important to put your retirement savings first. Everyone thinks “I could save if I just had more money.” But if you had more money, you wouldn’t need to save. Right? </a:t>
            </a:r>
          </a:p>
          <a:p>
            <a:endParaRPr lang="en-US" dirty="0"/>
          </a:p>
          <a:p>
            <a:r>
              <a:rPr lang="en-US" dirty="0"/>
              <a:t>Think of it this way things like homes, cars, and even future kids’ college tuition can all be financed with loans or debt. Retirement can’t. You can’t take out a loan if you get to retirement and you find yourself coming up short. It’s important to save now, because what you save now will be your income one day. So you want to make sure you’re paying yourself enough to live on.</a:t>
            </a:r>
            <a:r>
              <a:rPr lang="en-US" b="1" dirty="0"/>
              <a:t> </a:t>
            </a:r>
          </a:p>
          <a:p>
            <a:endParaRPr lang="en-US" dirty="0"/>
          </a:p>
          <a:p>
            <a:r>
              <a:rPr lang="en-US" dirty="0"/>
              <a:t>Things like payroll deferrals make this process easy. You can set up a payroll deferral to any employer sponsored account like a 457. It’s automatically deducted from your paycheck, meaning you don’t have to remember to contribute each month. You also never miss it, because it never goes into your bank account. A lot of people find it easier to contribute when they don’t have to see the money leave their account.</a:t>
            </a:r>
          </a:p>
          <a:p>
            <a:endParaRPr lang="en-US" dirty="0"/>
          </a:p>
          <a:p>
            <a:r>
              <a:rPr lang="en-US" dirty="0"/>
              <a:t>It’s also easy to adjust your contribution rate – most employers will allow you to adjust at any time, as often as you need, although it may take a pay cycle or two to take effect. Check with your employer for details. You can also “set it and forget it”. There may even be options for annual increases, to ensure that as you earn more money you are contributing a higher percentage of your salary.</a:t>
            </a:r>
          </a:p>
          <a:p>
            <a:endParaRPr lang="en-US" dirty="0"/>
          </a:p>
          <a:p>
            <a:r>
              <a:rPr lang="en-US" dirty="0"/>
              <a:t>So make sure you’re prioritizing savings. It will benefit you in the long run, for certain.</a:t>
            </a:r>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28</a:t>
            </a:fld>
            <a:endParaRPr lang="en-US" dirty="0"/>
          </a:p>
        </p:txBody>
      </p:sp>
    </p:spTree>
    <p:extLst>
      <p:ext uri="{BB962C8B-B14F-4D97-AF65-F5344CB8AC3E}">
        <p14:creationId xmlns:p14="http://schemas.microsoft.com/office/powerpoint/2010/main" val="9222344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29</a:t>
            </a:fld>
            <a:endParaRPr lang="en-US" dirty="0"/>
          </a:p>
        </p:txBody>
      </p:sp>
    </p:spTree>
    <p:extLst>
      <p:ext uri="{BB962C8B-B14F-4D97-AF65-F5344CB8AC3E}">
        <p14:creationId xmlns:p14="http://schemas.microsoft.com/office/powerpoint/2010/main" val="21590259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you move throughout</a:t>
            </a:r>
            <a:r>
              <a:rPr lang="en-US" baseline="0" dirty="0" smtClean="0"/>
              <a:t> your career some of your strategy may involve more of a balance of risk.  Don’t be afraid to ask questions about your investment strategy and review your investments with your financial professional at least once a year. </a:t>
            </a:r>
          </a:p>
          <a:p>
            <a:endParaRPr lang="en-US" baseline="0" dirty="0" smtClean="0"/>
          </a:p>
          <a:p>
            <a:r>
              <a:rPr lang="en-US" baseline="0" dirty="0" smtClean="0"/>
              <a:t>A mix of U.S. Stocks, International funds with US Bonds and Fixed Income can help you mitigate market pitfalls and downturns.  You should feel comfortable with the strategy and the risk in your portfolio.</a:t>
            </a:r>
          </a:p>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30</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31</a:t>
            </a:fld>
            <a:endParaRPr lang="en-US" dirty="0"/>
          </a:p>
        </p:txBody>
      </p:sp>
    </p:spTree>
    <p:extLst>
      <p:ext uri="{BB962C8B-B14F-4D97-AF65-F5344CB8AC3E}">
        <p14:creationId xmlns:p14="http://schemas.microsoft.com/office/powerpoint/2010/main" val="3242243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422">
              <a:defRPr/>
            </a:pPr>
            <a:r>
              <a:rPr lang="en-US" baseline="0" dirty="0" smtClean="0"/>
              <a:t>The first 10 years of your retirement are likely the most important in the rest of your life </a:t>
            </a:r>
          </a:p>
          <a:p>
            <a:pPr defTabSz="966422">
              <a:defRPr/>
            </a:pPr>
            <a:endParaRPr lang="en-US" baseline="0" dirty="0" smtClean="0"/>
          </a:p>
          <a:p>
            <a:pPr defTabSz="966422">
              <a:defRPr/>
            </a:pPr>
            <a:r>
              <a:rPr lang="en-US" b="0" i="0" baseline="0" dirty="0" smtClean="0"/>
              <a:t>When you decide to take benefits can dramatically affect your retirement picture Most of the decisions you make in the  first few years of retirement – are often permanent and can’t be undone. </a:t>
            </a:r>
          </a:p>
          <a:p>
            <a:pPr defTabSz="966422">
              <a:defRPr/>
            </a:pPr>
            <a:endParaRPr lang="en-US" dirty="0" smtClean="0"/>
          </a:p>
          <a:p>
            <a:r>
              <a:rPr lang="en-US" dirty="0" smtClean="0"/>
              <a:t>Age</a:t>
            </a:r>
            <a:r>
              <a:rPr lang="en-US" baseline="0" dirty="0" smtClean="0"/>
              <a:t> 55 is probably the earliest we see people retire from the education system.  Most go back to work part-time at this point, but if you’ve had a 403(b) account you can actually begin taking distributions after you separate from service – without any penalty.</a:t>
            </a:r>
            <a:r>
              <a:rPr lang="en-US" b="1" dirty="0"/>
              <a:t> </a:t>
            </a:r>
          </a:p>
          <a:p>
            <a:endParaRPr lang="en-US" baseline="0" dirty="0" smtClean="0"/>
          </a:p>
          <a:p>
            <a:r>
              <a:rPr lang="en-US" baseline="0" dirty="0" smtClean="0"/>
              <a:t>Otherwise, you may have to wait until age 59 and a half to take withdrawals from your IRA without penalty.</a:t>
            </a:r>
          </a:p>
          <a:p>
            <a:endParaRPr lang="en-US" baseline="0" dirty="0" smtClean="0"/>
          </a:p>
          <a:p>
            <a:r>
              <a:rPr lang="en-US" baseline="0" dirty="0" smtClean="0"/>
              <a:t>Age 62 – is a key milestone, not only is it the “Full Retirement Age” for many of you, it’s also the earliest you may qualify for Social Security, but if you begin taking benefits now – they will likely be 35% less than your full benefit for the rest of your life.</a:t>
            </a:r>
            <a:r>
              <a:rPr lang="en-US" b="1" dirty="0"/>
              <a:t> </a:t>
            </a:r>
          </a:p>
          <a:p>
            <a:endParaRPr lang="en-US" baseline="0" dirty="0" smtClean="0"/>
          </a:p>
          <a:p>
            <a:r>
              <a:rPr lang="en-US" baseline="0" dirty="0" smtClean="0"/>
              <a:t>If you can wait until AGE 67 to take your benefit – you and your spouse may have even more options. </a:t>
            </a:r>
          </a:p>
          <a:p>
            <a:endParaRPr lang="en-US" baseline="0" dirty="0" smtClean="0"/>
          </a:p>
          <a:p>
            <a:r>
              <a:rPr lang="en-US" baseline="0" dirty="0" smtClean="0"/>
              <a:t>The year you turn 70 – is the year you’ll need to begin taking Social Security (if you haven’t already). Age 72 is the age that the Government mandates that you begin withdrawing at least a portion of your retirement assets out of your account.  These are called Required minimum withdrawals  or RMDs.</a:t>
            </a:r>
          </a:p>
          <a:p>
            <a:endParaRPr lang="en-US" baseline="0" dirty="0" smtClean="0"/>
          </a:p>
          <a:p>
            <a:r>
              <a:rPr lang="en-US" baseline="0" dirty="0" smtClean="0"/>
              <a:t>Your financial professional or tax consultant can help you plan these withdrawals from your investments once you reach age 70. </a:t>
            </a:r>
          </a:p>
          <a:p>
            <a:endParaRPr lang="en-US"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32</a:t>
            </a:fld>
            <a:endParaRPr lang="en-US" dirty="0"/>
          </a:p>
        </p:txBody>
      </p:sp>
    </p:spTree>
    <p:extLst>
      <p:ext uri="{BB962C8B-B14F-4D97-AF65-F5344CB8AC3E}">
        <p14:creationId xmlns:p14="http://schemas.microsoft.com/office/powerpoint/2010/main" val="18679505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baseline="0" dirty="0" smtClean="0"/>
              <a:t>So what can you do NOW?</a:t>
            </a:r>
          </a:p>
          <a:p>
            <a:endParaRPr lang="en-US" b="0" i="0" baseline="0" dirty="0" smtClean="0"/>
          </a:p>
          <a:p>
            <a:r>
              <a:rPr lang="en-US" b="0" i="0" baseline="0" dirty="0" smtClean="0"/>
              <a:t>The best piece of </a:t>
            </a:r>
            <a:r>
              <a:rPr lang="en-US" b="0" i="0" baseline="0" dirty="0" smtClean="0"/>
              <a:t>guidance we </a:t>
            </a:r>
            <a:r>
              <a:rPr lang="en-US" b="0" i="0" baseline="0" dirty="0" smtClean="0"/>
              <a:t>can give you… is to start now, even if you think it’s only a small portion</a:t>
            </a:r>
            <a:r>
              <a:rPr lang="en-US" b="0" i="0" baseline="0" dirty="0" smtClean="0"/>
              <a:t>.</a:t>
            </a:r>
          </a:p>
          <a:p>
            <a:endParaRPr lang="en-US" b="0" i="0" baseline="0" dirty="0" smtClean="0"/>
          </a:p>
          <a:p>
            <a:r>
              <a:rPr lang="en-US" b="0" i="0" baseline="0" dirty="0" smtClean="0"/>
              <a:t>Your retirement picture is something that you should create and control.  So here’s a few items to do to help you </a:t>
            </a:r>
            <a:br>
              <a:rPr lang="en-US" b="0" i="0" baseline="0" dirty="0" smtClean="0"/>
            </a:br>
            <a:r>
              <a:rPr lang="en-US" b="0" i="0" baseline="0" dirty="0" smtClean="0"/>
              <a:t>GET STARTED. </a:t>
            </a:r>
          </a:p>
          <a:p>
            <a:endParaRPr lang="en-US" b="0" i="0" baseline="0" dirty="0" smtClean="0"/>
          </a:p>
          <a:p>
            <a:pPr marL="233309" indent="-233309">
              <a:buAutoNum type="arabicParenR"/>
            </a:pPr>
            <a:r>
              <a:rPr lang="en-US" b="0" i="0" baseline="0" dirty="0" smtClean="0"/>
              <a:t>Understand what your state pension benefit might look like.</a:t>
            </a:r>
          </a:p>
          <a:p>
            <a:pPr marL="233309" indent="-233309">
              <a:buAutoNum type="arabicParenR"/>
            </a:pPr>
            <a:r>
              <a:rPr lang="en-US" b="0" i="0" baseline="0" dirty="0" smtClean="0"/>
              <a:t>You can and should register for your benefits.</a:t>
            </a:r>
          </a:p>
          <a:p>
            <a:pPr marL="233309" indent="-233309">
              <a:buAutoNum type="arabicParenR"/>
            </a:pPr>
            <a:r>
              <a:rPr lang="en-US" b="0" i="0" baseline="0" dirty="0" smtClean="0"/>
              <a:t>Think about what is the best way for you to save for retirement –pretax or after-tax. </a:t>
            </a:r>
            <a:endParaRPr lang="en-US" b="1" dirty="0"/>
          </a:p>
          <a:p>
            <a:pPr marL="233309" indent="-233309">
              <a:buAutoNum type="arabicParenR"/>
            </a:pPr>
            <a:r>
              <a:rPr lang="en-US" b="0" i="0" baseline="0" dirty="0" smtClean="0"/>
              <a:t>Even if you start out making small contributions – if you start now can make a BIG difference in your future.</a:t>
            </a:r>
            <a:r>
              <a:rPr lang="en-US" b="1" dirty="0"/>
              <a:t> </a:t>
            </a:r>
            <a:endParaRPr lang="en-US" b="0" i="0" baseline="0" dirty="0" smtClean="0"/>
          </a:p>
          <a:p>
            <a:pPr marL="233309" indent="-233309"/>
            <a:endParaRPr lang="en-US" b="0" i="0" baseline="0" dirty="0" smtClean="0"/>
          </a:p>
          <a:p>
            <a:pPr marL="233309" indent="-233309"/>
            <a:r>
              <a:rPr lang="en-US" b="0" i="0" baseline="0" dirty="0" smtClean="0"/>
              <a:t>I can also help you prepare a “paycheck analysis” to help determine how much they can save for retirement.</a:t>
            </a:r>
          </a:p>
          <a:p>
            <a:pPr marL="233309" indent="-233309"/>
            <a:endParaRPr lang="en-US" b="0" i="0" baseline="0" dirty="0" smtClean="0"/>
          </a:p>
        </p:txBody>
      </p:sp>
      <p:sp>
        <p:nvSpPr>
          <p:cNvPr id="4" name="Slide Number Placeholder 3"/>
          <p:cNvSpPr>
            <a:spLocks noGrp="1"/>
          </p:cNvSpPr>
          <p:nvPr>
            <p:ph type="sldNum" sz="quarter" idx="10"/>
          </p:nvPr>
        </p:nvSpPr>
        <p:spPr/>
        <p:txBody>
          <a:bodyPr/>
          <a:lstStyle/>
          <a:p>
            <a:fld id="{BAB04EA2-8069-4F6F-8A1B-4CB7D01F3552}" type="slidenum">
              <a:rPr lang="en-US" smtClean="0"/>
              <a:t>33</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four tools you can use today to help</a:t>
            </a:r>
            <a:r>
              <a:rPr lang="en-US" baseline="0" dirty="0" smtClean="0"/>
              <a:t> you MOVE FORWARD along the path </a:t>
            </a:r>
            <a:r>
              <a:rPr lang="en-US" i="1" baseline="0" dirty="0" smtClean="0"/>
              <a:t>To and Through Retirement.</a:t>
            </a:r>
            <a:br>
              <a:rPr lang="en-US" i="1" baseline="0" dirty="0" smtClean="0"/>
            </a:br>
            <a:endParaRPr lang="en-US" baseline="0" dirty="0" smtClean="0"/>
          </a:p>
          <a:p>
            <a:pPr defTabSz="933237">
              <a:lnSpc>
                <a:spcPts val="3062"/>
              </a:lnSpc>
              <a:buSzPct val="80000"/>
              <a:tabLst>
                <a:tab pos="286776" algn="l"/>
              </a:tabLst>
              <a:defRPr/>
            </a:pPr>
            <a:r>
              <a:rPr lang="en-US" dirty="0"/>
              <a:t>Review your benefits.</a:t>
            </a:r>
          </a:p>
          <a:p>
            <a:pPr>
              <a:lnSpc>
                <a:spcPts val="3062"/>
              </a:lnSpc>
              <a:buSzPct val="80000"/>
              <a:tabLst>
                <a:tab pos="286776" algn="l"/>
              </a:tabLst>
            </a:pPr>
            <a:endParaRPr lang="en-US" dirty="0"/>
          </a:p>
          <a:p>
            <a:pPr>
              <a:lnSpc>
                <a:spcPts val="3062"/>
              </a:lnSpc>
              <a:buSzPct val="80000"/>
              <a:tabLst>
                <a:tab pos="286776" algn="l"/>
              </a:tabLst>
            </a:pPr>
            <a:r>
              <a:rPr lang="en-US" dirty="0"/>
              <a:t>Pension and income analysis for </a:t>
            </a:r>
            <a:r>
              <a:rPr lang="en-US" b="1" i="1" dirty="0">
                <a:solidFill>
                  <a:srgbClr val="006600"/>
                </a:solidFill>
              </a:rPr>
              <a:t>when</a:t>
            </a:r>
            <a:r>
              <a:rPr lang="en-US" dirty="0">
                <a:solidFill>
                  <a:srgbClr val="006600"/>
                </a:solidFill>
              </a:rPr>
              <a:t> </a:t>
            </a:r>
            <a:r>
              <a:rPr lang="en-US" dirty="0"/>
              <a:t>you want to retire.</a:t>
            </a:r>
            <a:br>
              <a:rPr lang="en-US" dirty="0"/>
            </a:br>
            <a:endParaRPr lang="en-US" dirty="0"/>
          </a:p>
          <a:p>
            <a:pPr>
              <a:lnSpc>
                <a:spcPts val="3062"/>
              </a:lnSpc>
              <a:buSzPct val="80000"/>
              <a:tabLst>
                <a:tab pos="286776" algn="l"/>
              </a:tabLst>
            </a:pPr>
            <a:r>
              <a:rPr lang="en-US" dirty="0"/>
              <a:t>Adjust your </a:t>
            </a:r>
            <a:r>
              <a:rPr lang="en-US" b="1" i="1" dirty="0">
                <a:solidFill>
                  <a:srgbClr val="006600"/>
                </a:solidFill>
              </a:rPr>
              <a:t>savings</a:t>
            </a:r>
            <a:r>
              <a:rPr lang="en-US" dirty="0"/>
              <a:t> for the potential income you may need in retirement.</a:t>
            </a:r>
            <a:br>
              <a:rPr lang="en-US" dirty="0"/>
            </a:br>
            <a:endParaRPr lang="en-US" dirty="0"/>
          </a:p>
          <a:p>
            <a:pPr>
              <a:lnSpc>
                <a:spcPts val="3062"/>
              </a:lnSpc>
              <a:buSzPct val="80000"/>
              <a:tabLst>
                <a:tab pos="348344" algn="l"/>
              </a:tabLst>
            </a:pPr>
            <a:r>
              <a:rPr lang="en-US" dirty="0"/>
              <a:t>Balance your </a:t>
            </a:r>
            <a:r>
              <a:rPr lang="en-US" b="1" i="1" dirty="0">
                <a:solidFill>
                  <a:srgbClr val="006600"/>
                </a:solidFill>
              </a:rPr>
              <a:t>risk</a:t>
            </a:r>
            <a:r>
              <a:rPr lang="en-US" dirty="0"/>
              <a:t> within your entire retirement and investment portfolio.</a:t>
            </a:r>
          </a:p>
          <a:p>
            <a:pPr>
              <a:lnSpc>
                <a:spcPts val="3062"/>
              </a:lnSpc>
              <a:buSzPct val="80000"/>
              <a:tabLst>
                <a:tab pos="348344" algn="l"/>
              </a:tabLst>
            </a:pPr>
            <a:endParaRPr lang="en-US" dirty="0"/>
          </a:p>
          <a:p>
            <a:pPr>
              <a:lnSpc>
                <a:spcPts val="3062"/>
              </a:lnSpc>
              <a:buSzPct val="80000"/>
              <a:tabLst>
                <a:tab pos="348344" algn="l"/>
              </a:tabLst>
            </a:pPr>
            <a:r>
              <a:rPr lang="en-US" dirty="0"/>
              <a:t>We can also help you take a quick look into what your future retirement benefits might be with a “Quick Gap” report that gives an estimate of your retirement benefits  and how much income you may need from investments throughout retirement.</a:t>
            </a:r>
          </a:p>
          <a:p>
            <a:pPr>
              <a:lnSpc>
                <a:spcPts val="3062"/>
              </a:lnSpc>
              <a:buSzPct val="80000"/>
              <a:tabLst>
                <a:tab pos="348344" algn="l"/>
              </a:tabLst>
            </a:pPr>
            <a:endParaRPr lang="en-US" dirty="0"/>
          </a:p>
          <a:p>
            <a:endParaRPr lang="en-US" dirty="0"/>
          </a:p>
        </p:txBody>
      </p:sp>
      <p:sp>
        <p:nvSpPr>
          <p:cNvPr id="4" name="Slide Number Placeholder 3"/>
          <p:cNvSpPr>
            <a:spLocks noGrp="1"/>
          </p:cNvSpPr>
          <p:nvPr>
            <p:ph type="sldNum" sz="quarter" idx="10"/>
          </p:nvPr>
        </p:nvSpPr>
        <p:spPr/>
        <p:txBody>
          <a:bodyPr/>
          <a:lstStyle/>
          <a:p>
            <a:fld id="{BAB04EA2-8069-4F6F-8A1B-4CB7D01F3552}" type="slidenum">
              <a:rPr lang="en-US" smtClean="0"/>
              <a:t>34</a:t>
            </a:fld>
            <a:endParaRPr lang="en-US" dirty="0"/>
          </a:p>
        </p:txBody>
      </p:sp>
    </p:spTree>
    <p:extLst>
      <p:ext uri="{BB962C8B-B14F-4D97-AF65-F5344CB8AC3E}">
        <p14:creationId xmlns:p14="http://schemas.microsoft.com/office/powerpoint/2010/main" val="41483519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Thank</a:t>
            </a:r>
            <a:r>
              <a:rPr lang="en-US" baseline="0" dirty="0" smtClean="0"/>
              <a:t> you all today (tonight) for coming and attending our Financial Essentials workshop.  We’d like to thank (mention any key representatives, school district administrators, etc.).</a:t>
            </a:r>
          </a:p>
          <a:p>
            <a:endParaRPr lang="en-US" baseline="0" dirty="0" smtClean="0"/>
          </a:p>
          <a:p>
            <a:r>
              <a:rPr lang="en-US" baseline="0" dirty="0" smtClean="0"/>
              <a:t>Regardless of where you are on your Career Path – you can take control of your financial picture.</a:t>
            </a:r>
            <a:r>
              <a:rPr lang="en-US" b="1" dirty="0"/>
              <a:t> </a:t>
            </a:r>
          </a:p>
          <a:p>
            <a:endParaRPr lang="en-US" baseline="0" dirty="0" smtClean="0"/>
          </a:p>
          <a:p>
            <a:r>
              <a:rPr lang="en-US" baseline="0" dirty="0" smtClean="0"/>
              <a:t>If you’re just beginning a new career – the most important step you can take is to GET STARTED.</a:t>
            </a:r>
          </a:p>
          <a:p>
            <a:endParaRPr lang="en-US" baseline="0" dirty="0" smtClean="0"/>
          </a:p>
          <a:p>
            <a:r>
              <a:rPr lang="en-US" baseline="0" dirty="0" smtClean="0"/>
              <a:t>If you’re around the halfway point in your career … MOVE FORWARD and adjust your savings now to reach your goals.</a:t>
            </a:r>
            <a:r>
              <a:rPr lang="en-US" b="1" dirty="0"/>
              <a:t> </a:t>
            </a:r>
          </a:p>
          <a:p>
            <a:endParaRPr lang="en-US" baseline="0" dirty="0" smtClean="0"/>
          </a:p>
          <a:p>
            <a:r>
              <a:rPr lang="en-US" baseline="0" dirty="0" smtClean="0"/>
              <a:t>And If Retirement is on YOUR horizon … BE READY and develop a plan to help you make the right decisions during the first 10 years of your retirement.</a:t>
            </a:r>
          </a:p>
          <a:p>
            <a:endParaRPr lang="en-US" baseline="0" dirty="0" smtClean="0"/>
          </a:p>
          <a:p>
            <a:r>
              <a:rPr lang="en-US" baseline="0" dirty="0" smtClean="0"/>
              <a:t>We appreciate your time today and if you have any questions please feel free to contact us.</a:t>
            </a:r>
          </a:p>
          <a:p>
            <a:endParaRPr lang="en-US" baseline="0" dirty="0" smtClean="0"/>
          </a:p>
          <a:p>
            <a:r>
              <a:rPr lang="en-US" baseline="0" dirty="0" smtClean="0"/>
              <a:t>We’ve also provide a feedback form and an interest card.  Please take a moment to fill out the feedback form to let us know how we can improve the presentation.  If you need help or have questions about your retirement plans or goals, you may fill out the interest card and detach it from the feedback form and return it to (whomever is collecting them).</a:t>
            </a:r>
          </a:p>
          <a:p>
            <a:endParaRPr lang="en-US" baseline="0" dirty="0" smtClean="0"/>
          </a:p>
          <a:p>
            <a:r>
              <a:rPr lang="en-US" baseline="0" dirty="0" smtClean="0"/>
              <a:t>Thank you!</a:t>
            </a:r>
          </a:p>
        </p:txBody>
      </p:sp>
      <p:sp>
        <p:nvSpPr>
          <p:cNvPr id="4" name="Slide Number Placeholder 3"/>
          <p:cNvSpPr>
            <a:spLocks noGrp="1"/>
          </p:cNvSpPr>
          <p:nvPr>
            <p:ph type="sldNum" sz="quarter" idx="10"/>
          </p:nvPr>
        </p:nvSpPr>
        <p:spPr/>
        <p:txBody>
          <a:bodyPr/>
          <a:lstStyle/>
          <a:p>
            <a:fld id="{BAB04EA2-8069-4F6F-8A1B-4CB7D01F3552}" type="slidenum">
              <a:rPr lang="en-US" smtClean="0"/>
              <a:t>35</a:t>
            </a:fld>
            <a:endParaRPr lang="en-US" dirty="0"/>
          </a:p>
        </p:txBody>
      </p:sp>
    </p:spTree>
    <p:extLst>
      <p:ext uri="{BB962C8B-B14F-4D97-AF65-F5344CB8AC3E}">
        <p14:creationId xmlns:p14="http://schemas.microsoft.com/office/powerpoint/2010/main" val="414835190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2.xml"/><Relationship Id="rId5" Type="http://schemas.openxmlformats.org/officeDocument/2006/relationships/image" Target="../media/image2.png"/><Relationship Id="rId4" Type="http://schemas.openxmlformats.org/officeDocument/2006/relationships/image" Target="../media/image9.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Master" Target="../slideMasters/slideMaster3.xml"/><Relationship Id="rId4" Type="http://schemas.openxmlformats.org/officeDocument/2006/relationships/image" Target="../media/image2.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2.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3.xml"/><Relationship Id="rId5" Type="http://schemas.openxmlformats.org/officeDocument/2006/relationships/image" Target="../media/image2.png"/><Relationship Id="rId4" Type="http://schemas.openxmlformats.org/officeDocument/2006/relationships/image" Target="../media/image9.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3.xml"/><Relationship Id="rId4" Type="http://schemas.openxmlformats.org/officeDocument/2006/relationships/image" Target="../media/image6.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3.xml"/><Relationship Id="rId4" Type="http://schemas.openxmlformats.org/officeDocument/2006/relationships/image" Target="../media/image2.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3.xml"/><Relationship Id="rId4" Type="http://schemas.openxmlformats.org/officeDocument/2006/relationships/image" Target="../media/image2.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Master" Target="../slideMasters/slideMaster3.xml"/><Relationship Id="rId4" Type="http://schemas.openxmlformats.org/officeDocument/2006/relationships/image" Target="../media/image2.png"/></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3.xml"/><Relationship Id="rId4" Type="http://schemas.openxmlformats.org/officeDocument/2006/relationships/image" Target="../media/image2.png"/></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_Whit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accent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400">
                <a:solidFill>
                  <a:schemeClr val="accent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sp>
        <p:nvSpPr>
          <p:cNvPr id="15" name="TextBox 14"/>
          <p:cNvSpPr txBox="1"/>
          <p:nvPr userDrawn="1"/>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hasCustomPrompt="1"/>
          </p:nvPr>
        </p:nvSpPr>
        <p:spPr>
          <a:xfrm>
            <a:off x="650981" y="926964"/>
            <a:ext cx="3905251"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F387C0EC-DFA4-4AFE-BA85-A943D79AFBB5}" type="datetime1">
              <a:rPr lang="en-US" smtClean="0"/>
              <a:t>10/31/2018</a:t>
            </a:fld>
            <a:endParaRPr lang="en-US" dirty="0" smtClean="0"/>
          </a:p>
        </p:txBody>
      </p:sp>
      <p:sp>
        <p:nvSpPr>
          <p:cNvPr id="17" name="Text Placeholder 7"/>
          <p:cNvSpPr>
            <a:spLocks noGrp="1"/>
          </p:cNvSpPr>
          <p:nvPr>
            <p:ph type="body" sz="quarter" idx="11" hasCustomPrompt="1"/>
          </p:nvPr>
        </p:nvSpPr>
        <p:spPr>
          <a:xfrm>
            <a:off x="650981" y="491368"/>
            <a:ext cx="3905251" cy="343520"/>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83273758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35B08FD8-7128-4832-B38E-07D5290EE473}" type="datetime1">
              <a:rPr lang="en-US" smtClean="0"/>
              <a:t>10/31/2018</a:t>
            </a:fld>
            <a:endParaRPr lang="en-US" dirty="0" smtClean="0"/>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3681221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Tree>
    <p:extLst>
      <p:ext uri="{BB962C8B-B14F-4D97-AF65-F5344CB8AC3E}">
        <p14:creationId xmlns:p14="http://schemas.microsoft.com/office/powerpoint/2010/main" val="2835299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000">
                <a:solidFill>
                  <a:schemeClr val="accent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19981738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18432800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_ w Imag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pic>
        <p:nvPicPr>
          <p:cNvPr id="18" name="Picture 1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1"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3825571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1"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1579783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5" y="1490353"/>
            <a:ext cx="10727765" cy="4607626"/>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1"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7"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392657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0727765" cy="855802"/>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272354"/>
          </a:xfrm>
        </p:spPr>
        <p:txBody>
          <a:bodyPr>
            <a:normAutofit/>
          </a:bodyPr>
          <a:lstStyle>
            <a:lvl1pPr>
              <a:defRPr sz="2000" b="1"/>
            </a:lvl1pPr>
            <a:lvl2pPr>
              <a:defRPr sz="1800"/>
            </a:lvl2pPr>
            <a:lvl3pPr>
              <a:defRPr sz="1600"/>
            </a:lvl3pPr>
            <a:lvl4pPr>
              <a:defRPr sz="1400"/>
            </a:lvl4pPr>
            <a:lvl5pPr>
              <a:defRPr sz="1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extBox 16"/>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4"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Text Placeholder 7"/>
          <p:cNvSpPr>
            <a:spLocks noGrp="1"/>
          </p:cNvSpPr>
          <p:nvPr>
            <p:ph type="body" sz="quarter" idx="10" hasCustomPrompt="1"/>
          </p:nvPr>
        </p:nvSpPr>
        <p:spPr>
          <a:xfrm>
            <a:off x="626035" y="539388"/>
            <a:ext cx="3930197" cy="293343"/>
          </a:xfrm>
        </p:spPr>
        <p:txBody>
          <a:bodyPr>
            <a:noAutofit/>
          </a:bodyPr>
          <a:lstStyle>
            <a:lvl1pPr marL="0" indent="0">
              <a:buNone/>
              <a:defRPr sz="900" baseline="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spTree>
    <p:extLst>
      <p:ext uri="{BB962C8B-B14F-4D97-AF65-F5344CB8AC3E}">
        <p14:creationId xmlns:p14="http://schemas.microsoft.com/office/powerpoint/2010/main" val="2184479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6"/>
            <a:ext cx="10928933" cy="776884"/>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631683"/>
            <a:ext cx="10928933" cy="4478172"/>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169720"/>
            <a:ext cx="10928933" cy="461963"/>
          </a:xfrm>
        </p:spPr>
        <p:txBody>
          <a:bodyPr/>
          <a:lstStyle>
            <a:lvl1pPr marL="0" indent="0">
              <a:buNone/>
              <a:defRPr>
                <a:solidFill>
                  <a:schemeClr val="accent2"/>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8"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975520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8"/>
            <a:ext cx="6118009" cy="92334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626035" y="1288474"/>
            <a:ext cx="6118010" cy="475012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9"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0"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1"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2"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20746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8"/>
            <a:ext cx="10727765" cy="1125226"/>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490350"/>
            <a:ext cx="5181600"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8" name="Date Placeholder 6"/>
          <p:cNvSpPr>
            <a:spLocks noGrp="1"/>
          </p:cNvSpPr>
          <p:nvPr>
            <p:ph type="dt" sz="half" idx="10"/>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527670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8"/>
            <a:ext cx="10727765" cy="855801"/>
          </a:xfrm>
        </p:spPr>
        <p:txBody>
          <a:bodyPr>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9" name="TextBox 18"/>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1"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18"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1" name="Date Placeholder 6"/>
          <p:cNvSpPr>
            <a:spLocks noGrp="1"/>
          </p:cNvSpPr>
          <p:nvPr>
            <p:ph type="dt" sz="half" idx="1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2"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3"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9346377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9686" y="1487727"/>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311639"/>
            <a:ext cx="5371541"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487727"/>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311639"/>
            <a:ext cx="5382767"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3"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3" name="Footer Placeholder 4"/>
          <p:cNvSpPr>
            <a:spLocks noGrp="1"/>
          </p:cNvSpPr>
          <p:nvPr>
            <p:ph type="ftr" sz="quarter" idx="10"/>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0" name="Date Placeholder 6"/>
          <p:cNvSpPr>
            <a:spLocks noGrp="1"/>
          </p:cNvSpPr>
          <p:nvPr>
            <p:ph type="dt" sz="half" idx="11"/>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1" name="Slide Number Placeholder 17"/>
          <p:cNvSpPr>
            <a:spLocks noGrp="1"/>
          </p:cNvSpPr>
          <p:nvPr>
            <p:ph type="sldNum" sz="quarter" idx="12"/>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2"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072198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2731"/>
            <a:ext cx="10928933" cy="857959"/>
          </a:xfrm>
        </p:spPr>
        <p:txBody>
          <a:bodyPr>
            <a:normAutofit/>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accent4"/>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6035" y="2505075"/>
            <a:ext cx="5371541"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1"/>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382767"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3" hasCustomPrompt="1"/>
          </p:nvPr>
        </p:nvSpPr>
        <p:spPr>
          <a:xfrm>
            <a:off x="626035" y="539388"/>
            <a:ext cx="3930197" cy="293343"/>
          </a:xfrm>
        </p:spPr>
        <p:txBody>
          <a:bodyPr>
            <a:noAutofit/>
          </a:bodyPr>
          <a:lstStyle>
            <a:lvl1pPr marL="0" indent="0">
              <a:buNone/>
              <a:defRPr sz="900">
                <a:solidFill>
                  <a:schemeClr val="accent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21" name="Footer Placeholder 4"/>
          <p:cNvSpPr>
            <a:spLocks noGrp="1"/>
          </p:cNvSpPr>
          <p:nvPr>
            <p:ph type="ftr" sz="quarter" idx="14"/>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2" name="Date Placeholder 6"/>
          <p:cNvSpPr>
            <a:spLocks noGrp="1"/>
          </p:cNvSpPr>
          <p:nvPr>
            <p:ph type="dt" sz="half" idx="15"/>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3" name="Slide Number Placeholder 17"/>
          <p:cNvSpPr>
            <a:spLocks noGrp="1"/>
          </p:cNvSpPr>
          <p:nvPr>
            <p:ph type="sldNum" sz="quarter" idx="16"/>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1210637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2"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467900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1"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2930969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40231250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452011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65403324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8"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9"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3"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4"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5"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36926246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Click to edit Master text styles</a:t>
            </a:r>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4724368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8504693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9707537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6" y="834889"/>
            <a:ext cx="10727765" cy="85580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6" y="1825625"/>
            <a:ext cx="10727765" cy="4272355"/>
          </a:xfrm>
        </p:spPr>
        <p:txBody>
          <a:bodyPr>
            <a:normAutofit/>
          </a:bodyPr>
          <a:lstStyle>
            <a:lvl1pPr>
              <a:defRPr sz="2000" b="1"/>
            </a:lvl1pPr>
            <a:lvl2pPr>
              <a:defRPr sz="1867"/>
            </a:lvl2pPr>
            <a:lvl3pPr>
              <a:defRPr sz="1600"/>
            </a:lvl3pPr>
            <a:lvl4pPr>
              <a:defRPr sz="1467"/>
            </a:lvl4pPr>
            <a:lvl5pPr>
              <a:defRPr sz="1467"/>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20"/>
            <a:ext cx="1758283" cy="248861"/>
          </a:xfrm>
          <a:prstGeom prst="rect">
            <a:avLst/>
          </a:prstGeom>
        </p:spPr>
      </p:pic>
      <p:sp>
        <p:nvSpPr>
          <p:cNvPr id="17" name="TextBox 16"/>
          <p:cNvSpPr txBox="1"/>
          <p:nvPr userDrawn="1"/>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2441197" y="6172404"/>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4" name="Date Placeholder 6"/>
          <p:cNvSpPr>
            <a:spLocks noGrp="1"/>
          </p:cNvSpPr>
          <p:nvPr>
            <p:ph type="dt" sz="half" idx="2"/>
          </p:nvPr>
        </p:nvSpPr>
        <p:spPr>
          <a:xfrm>
            <a:off x="3491385" y="6172404"/>
            <a:ext cx="728168" cy="365125"/>
          </a:xfrm>
          <a:prstGeom prst="rect">
            <a:avLst/>
          </a:prstGeom>
        </p:spPr>
        <p:txBody>
          <a:bodyPr vert="horz" lIns="68580" tIns="34290" rIns="68580" bIns="34290" rtlCol="0" anchor="ctr"/>
          <a:lstStyle>
            <a:lvl1pPr algn="ctr">
              <a:defRPr sz="800">
                <a:solidFill>
                  <a:schemeClr val="bg1">
                    <a:lumMod val="50000"/>
                  </a:schemeClr>
                </a:solidFill>
              </a:defRPr>
            </a:lvl1pPr>
          </a:lstStyle>
          <a:p>
            <a:r>
              <a:rPr lang="en-US" dirty="0" smtClean="0"/>
              <a:t>2021/04/14</a:t>
            </a:r>
            <a:endParaRPr lang="en-US" dirty="0"/>
          </a:p>
        </p:txBody>
      </p:sp>
      <p:sp>
        <p:nvSpPr>
          <p:cNvPr id="25" name="Slide Number Placeholder 17"/>
          <p:cNvSpPr>
            <a:spLocks noGrp="1"/>
          </p:cNvSpPr>
          <p:nvPr>
            <p:ph type="sldNum" sz="quarter" idx="4"/>
          </p:nvPr>
        </p:nvSpPr>
        <p:spPr>
          <a:xfrm>
            <a:off x="4373681" y="6172404"/>
            <a:ext cx="564767" cy="365125"/>
          </a:xfrm>
          <a:prstGeom prst="rect">
            <a:avLst/>
          </a:prstGeom>
        </p:spPr>
        <p:txBody>
          <a:bodyPr vert="horz" lIns="68580" tIns="34290" rIns="68580" bIns="3429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userDrawn="1"/>
        </p:nvSpPr>
        <p:spPr>
          <a:xfrm>
            <a:off x="3334135" y="6172403"/>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27" name="Date Placeholder 6"/>
          <p:cNvSpPr txBox="1">
            <a:spLocks/>
          </p:cNvSpPr>
          <p:nvPr userDrawn="1"/>
        </p:nvSpPr>
        <p:spPr>
          <a:xfrm>
            <a:off x="4208040" y="6172402"/>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8" name="Text Placeholder 7"/>
          <p:cNvSpPr>
            <a:spLocks noGrp="1"/>
          </p:cNvSpPr>
          <p:nvPr>
            <p:ph type="body" sz="quarter" idx="10" hasCustomPrompt="1"/>
          </p:nvPr>
        </p:nvSpPr>
        <p:spPr>
          <a:xfrm>
            <a:off x="626036" y="539390"/>
            <a:ext cx="3930197" cy="293343"/>
          </a:xfrm>
        </p:spPr>
        <p:txBody>
          <a:bodyPr>
            <a:noAutofit/>
          </a:bodyPr>
          <a:lstStyle>
            <a:lvl1pPr marL="0" indent="0">
              <a:buNone/>
              <a:defRPr sz="933" baseline="0">
                <a:solidFill>
                  <a:schemeClr val="tx1"/>
                </a:solidFill>
                <a:latin typeface="Arial" panose="020B0604020202020204" pitchFamily="34" charset="0"/>
                <a:cs typeface="Arial" panose="020B0604020202020204" pitchFamily="34" charset="0"/>
              </a:defRPr>
            </a:lvl1pPr>
            <a:lvl2pPr marL="457189" indent="0">
              <a:buNone/>
              <a:defRPr sz="1067">
                <a:solidFill>
                  <a:schemeClr val="bg1"/>
                </a:solidFill>
                <a:latin typeface="Arial" panose="020B0604020202020204" pitchFamily="34" charset="0"/>
                <a:cs typeface="Arial" panose="020B0604020202020204" pitchFamily="34" charset="0"/>
              </a:defRPr>
            </a:lvl2pPr>
            <a:lvl3pPr marL="914377" indent="0">
              <a:buNone/>
              <a:defRPr sz="1067">
                <a:solidFill>
                  <a:schemeClr val="bg1"/>
                </a:solidFill>
                <a:latin typeface="Arial" panose="020B0604020202020204" pitchFamily="34" charset="0"/>
                <a:cs typeface="Arial" panose="020B0604020202020204" pitchFamily="34" charset="0"/>
              </a:defRPr>
            </a:lvl3pPr>
            <a:lvl4pPr marL="1371566" indent="0">
              <a:buNone/>
              <a:defRPr sz="1067">
                <a:solidFill>
                  <a:schemeClr val="bg1"/>
                </a:solidFill>
                <a:latin typeface="Arial" panose="020B0604020202020204" pitchFamily="34" charset="0"/>
                <a:cs typeface="Arial" panose="020B0604020202020204" pitchFamily="34" charset="0"/>
              </a:defRPr>
            </a:lvl4pPr>
            <a:lvl5pPr marL="1828754" indent="0">
              <a:buNone/>
              <a:defRPr sz="1067">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spTree>
    <p:extLst>
      <p:ext uri="{BB962C8B-B14F-4D97-AF65-F5344CB8AC3E}">
        <p14:creationId xmlns:p14="http://schemas.microsoft.com/office/powerpoint/2010/main" val="34457898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_White">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sp>
        <p:nvSpPr>
          <p:cNvPr id="15" name="TextBox 14"/>
          <p:cNvSpPr txBox="1"/>
          <p:nvPr/>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hasCustomPrompt="1"/>
          </p:nvPr>
        </p:nvSpPr>
        <p:spPr>
          <a:xfrm>
            <a:off x="650981" y="926964"/>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F387C0EC-DFA4-4AFE-BA85-A943D79AFBB5}" type="datetime1">
              <a:rPr lang="en-US" smtClean="0"/>
              <a:t>10/31/2018</a:t>
            </a:fld>
            <a:endParaRPr lang="en-US" dirty="0" smtClean="0"/>
          </a:p>
        </p:txBody>
      </p:sp>
      <p:sp>
        <p:nvSpPr>
          <p:cNvPr id="17" name="Text Placeholder 7"/>
          <p:cNvSpPr>
            <a:spLocks noGrp="1"/>
          </p:cNvSpPr>
          <p:nvPr>
            <p:ph type="body" sz="quarter" idx="11" hasCustomPrompt="1"/>
          </p:nvPr>
        </p:nvSpPr>
        <p:spPr>
          <a:xfrm>
            <a:off x="650981" y="491368"/>
            <a:ext cx="3905251" cy="343520"/>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3" name="TextBox 12"/>
          <p:cNvSpPr txBox="1"/>
          <p:nvPr userDrawn="1"/>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pic>
        <p:nvPicPr>
          <p:cNvPr id="14" name="Picture 1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487822052"/>
      </p:ext>
    </p:extLst>
  </p:cSld>
  <p:clrMapOvr>
    <a:masterClrMapping/>
  </p:clrMapOvr>
  <p:extLst mod="1">
    <p:ext uri="{DCECCB84-F9BA-43D5-87BE-67443E8EF086}">
      <p15:sldGuideLst xmlns:p15="http://schemas.microsoft.com/office/powerpoint/2012/main">
        <p15:guide id="3" orient="horz" pos="2160" userDrawn="1">
          <p15:clr>
            <a:srgbClr val="FBAE40"/>
          </p15:clr>
        </p15:guide>
        <p15:guide id="4"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35B08FD8-7128-4832-B38E-07D5290EE473}" type="datetime1">
              <a:rPr lang="en-US" smtClean="0"/>
              <a:t>10/31/2018</a:t>
            </a:fld>
            <a:endParaRPr lang="en-US" dirty="0" smtClean="0"/>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4" name="TextBox 13"/>
          <p:cNvSpPr txBox="1"/>
          <p:nvPr userDrawn="1"/>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15" name="Picture 14"/>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2289143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3" name="TextBox 12"/>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14" name="Picture 1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31394458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000">
                <a:solidFill>
                  <a:schemeClr val="accent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68451631"/>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10001078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20"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1"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1"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2"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14789950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1"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7"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3"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217683178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5" y="1490353"/>
            <a:ext cx="10727765" cy="4607626"/>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1"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lvl1pPr>
              <a:defRPr>
                <a:solidFill>
                  <a:schemeClr val="tx1"/>
                </a:solidFill>
              </a:defRPr>
            </a:lvl1pPr>
          </a:lstStyle>
          <a:p>
            <a:r>
              <a:rPr lang="en-US" smtClean="0"/>
              <a:t>Click to edit Master title style</a:t>
            </a:r>
            <a:endParaRPr lang="en-US" dirty="0"/>
          </a:p>
        </p:txBody>
      </p:sp>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7"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0"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702166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0727765" cy="855802"/>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272354"/>
          </a:xfrm>
        </p:spPr>
        <p:txBody>
          <a:bodyPr>
            <a:normAutofit/>
          </a:bodyPr>
          <a:lstStyle>
            <a:lvl1pPr>
              <a:defRPr sz="2000" b="1"/>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extBox 16"/>
          <p:cNvSpPr txBox="1"/>
          <p:nvPr/>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4"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7"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Text Placeholder 7"/>
          <p:cNvSpPr>
            <a:spLocks noGrp="1"/>
          </p:cNvSpPr>
          <p:nvPr>
            <p:ph type="body" sz="quarter" idx="10" hasCustomPrompt="1"/>
          </p:nvPr>
        </p:nvSpPr>
        <p:spPr>
          <a:xfrm>
            <a:off x="626035" y="539388"/>
            <a:ext cx="3930197" cy="293343"/>
          </a:xfrm>
        </p:spPr>
        <p:txBody>
          <a:bodyPr>
            <a:noAutofit/>
          </a:bodyPr>
          <a:lstStyle>
            <a:lvl1pPr marL="0" indent="0">
              <a:buNone/>
              <a:defRPr sz="900" baseline="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5"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6"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1374529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6"/>
            <a:ext cx="10928933" cy="776884"/>
          </a:xfrm>
        </p:spPr>
        <p:txBody>
          <a:bodyPr anchor="b">
            <a:normAutofit/>
          </a:bodyPr>
          <a:lstStyle>
            <a:lvl1pPr>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631683"/>
            <a:ext cx="10928933" cy="4478172"/>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169720"/>
            <a:ext cx="10928933" cy="461963"/>
          </a:xfrm>
        </p:spPr>
        <p:txBody>
          <a:bodyPr/>
          <a:lstStyle>
            <a:lvl1pPr marL="0" indent="0">
              <a:buNone/>
              <a:defRPr>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8"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4286132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8"/>
            <a:ext cx="6118009" cy="923346"/>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288474"/>
            <a:ext cx="6118010" cy="4750129"/>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9"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0"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1"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2"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5"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6"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1472161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8"/>
            <a:ext cx="10727765" cy="1125226"/>
          </a:xfrm>
        </p:spPr>
        <p:txBody>
          <a:bodyPr>
            <a:normAutofit/>
          </a:bodyPr>
          <a:lstStyle>
            <a:lvl1pPr>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626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490350"/>
            <a:ext cx="5181600"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8" name="Date Placeholder 6"/>
          <p:cNvSpPr>
            <a:spLocks noGrp="1"/>
          </p:cNvSpPr>
          <p:nvPr>
            <p:ph type="dt" sz="half" idx="10"/>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96530007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8"/>
            <a:ext cx="10727765" cy="855801"/>
          </a:xfrm>
        </p:spPr>
        <p:txBody>
          <a:bodyPr>
            <a:normAutofit/>
          </a:bodyPr>
          <a:lstStyle>
            <a:lvl1pPr>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9" name="TextBox 18"/>
          <p:cNvSpPr txBox="1"/>
          <p:nvPr/>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1" hasCustomPrompt="1"/>
          </p:nvPr>
        </p:nvSpPr>
        <p:spPr>
          <a:xfrm>
            <a:off x="626035" y="539388"/>
            <a:ext cx="3930197"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18"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1" name="Date Placeholder 6"/>
          <p:cNvSpPr>
            <a:spLocks noGrp="1"/>
          </p:cNvSpPr>
          <p:nvPr>
            <p:ph type="dt" sz="half" idx="1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2"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3"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4" name="TextBox 13"/>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5"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6"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4254754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9686" y="1487727"/>
            <a:ext cx="5371541" cy="823912"/>
          </a:xfrm>
          <a:solidFill>
            <a:schemeClr val="tx2"/>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311639"/>
            <a:ext cx="5371541"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487727"/>
            <a:ext cx="5382766" cy="823912"/>
          </a:xfrm>
          <a:solidFill>
            <a:schemeClr val="accent3"/>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311639"/>
            <a:ext cx="5382767"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3"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lvl1pPr>
              <a:defRPr>
                <a:solidFill>
                  <a:schemeClr val="tx1"/>
                </a:solidFill>
              </a:defRPr>
            </a:lvl1pPr>
          </a:lstStyle>
          <a:p>
            <a:r>
              <a:rPr lang="en-US" smtClean="0"/>
              <a:t>Click to edit Master title style</a:t>
            </a:r>
            <a:endParaRPr lang="en-US" dirty="0"/>
          </a:p>
        </p:txBody>
      </p:sp>
      <p:sp>
        <p:nvSpPr>
          <p:cNvPr id="13" name="Footer Placeholder 4"/>
          <p:cNvSpPr>
            <a:spLocks noGrp="1"/>
          </p:cNvSpPr>
          <p:nvPr>
            <p:ph type="ftr" sz="quarter" idx="10"/>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0" name="Date Placeholder 6"/>
          <p:cNvSpPr>
            <a:spLocks noGrp="1"/>
          </p:cNvSpPr>
          <p:nvPr>
            <p:ph type="dt" sz="half" idx="11"/>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1" name="Slide Number Placeholder 17"/>
          <p:cNvSpPr>
            <a:spLocks noGrp="1"/>
          </p:cNvSpPr>
          <p:nvPr>
            <p:ph type="sldNum" sz="quarter" idx="12"/>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2"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22642782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2731"/>
            <a:ext cx="10928933" cy="857959"/>
          </a:xfrm>
        </p:spPr>
        <p:txBody>
          <a:bodyPr>
            <a:normAutofit/>
          </a:bodyPr>
          <a:lstStyle>
            <a:lvl1pPr>
              <a:defRPr sz="3200">
                <a:solidFill>
                  <a:schemeClr val="accent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accent2"/>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505075"/>
            <a:ext cx="5371541"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3"/>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382767"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3" hasCustomPrompt="1"/>
          </p:nvPr>
        </p:nvSpPr>
        <p:spPr>
          <a:xfrm>
            <a:off x="626035" y="539388"/>
            <a:ext cx="3930197" cy="293343"/>
          </a:xfrm>
        </p:spPr>
        <p:txBody>
          <a:bodyPr>
            <a:noAutofit/>
          </a:bodyPr>
          <a:lstStyle>
            <a:lvl1pPr marL="0" indent="0">
              <a:buNone/>
              <a:defRPr sz="900">
                <a:solidFill>
                  <a:schemeClr val="tx2"/>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21" name="Footer Placeholder 4"/>
          <p:cNvSpPr>
            <a:spLocks noGrp="1"/>
          </p:cNvSpPr>
          <p:nvPr>
            <p:ph type="ftr" sz="quarter" idx="14"/>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2" name="Date Placeholder 6"/>
          <p:cNvSpPr>
            <a:spLocks noGrp="1"/>
          </p:cNvSpPr>
          <p:nvPr>
            <p:ph type="dt" sz="half" idx="15"/>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3" name="Slide Number Placeholder 17"/>
          <p:cNvSpPr>
            <a:spLocks noGrp="1"/>
          </p:cNvSpPr>
          <p:nvPr>
            <p:ph type="sldNum" sz="quarter" idx="16"/>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4"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5"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6" name="TextBox 15"/>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55324944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lvl1pPr>
              <a:defRPr>
                <a:solidFill>
                  <a:schemeClr val="accent2"/>
                </a:solidFill>
              </a:defRPr>
            </a:lvl1pPr>
          </a:lstStyle>
          <a:p>
            <a:r>
              <a:rPr lang="en-US" smtClean="0"/>
              <a:t>Click to edit Master title style</a:t>
            </a:r>
            <a:endParaRPr lang="en-US" dirty="0"/>
          </a:p>
        </p:txBody>
      </p:sp>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2"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8441764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1"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3"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92078474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8"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9"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356970270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8"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9"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272912450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8"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279950882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lvl1pPr>
              <a:defRPr>
                <a:solidFill>
                  <a:schemeClr val="tx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8"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9"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3"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4"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5"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294051455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Edit Master text styles</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327546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7"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39969273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7"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9157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6" y="834889"/>
            <a:ext cx="10727765" cy="85580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6" y="1825625"/>
            <a:ext cx="10727765" cy="4272355"/>
          </a:xfrm>
        </p:spPr>
        <p:txBody>
          <a:bodyPr>
            <a:normAutofit/>
          </a:bodyPr>
          <a:lstStyle>
            <a:lvl1pPr>
              <a:defRPr sz="2000" b="1"/>
            </a:lvl1pPr>
            <a:lvl2pPr>
              <a:defRPr sz="1867"/>
            </a:lvl2pPr>
            <a:lvl3pPr>
              <a:defRPr sz="1600"/>
            </a:lvl3pPr>
            <a:lvl4pPr>
              <a:defRPr sz="1467"/>
            </a:lvl4pPr>
            <a:lvl5pPr>
              <a:defRPr sz="1467"/>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20"/>
            <a:ext cx="1758283" cy="248861"/>
          </a:xfrm>
          <a:prstGeom prst="rect">
            <a:avLst/>
          </a:prstGeom>
        </p:spPr>
      </p:pic>
      <p:sp>
        <p:nvSpPr>
          <p:cNvPr id="17" name="TextBox 16"/>
          <p:cNvSpPr txBox="1"/>
          <p:nvPr/>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2441197" y="6172404"/>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4" name="Date Placeholder 6"/>
          <p:cNvSpPr>
            <a:spLocks noGrp="1"/>
          </p:cNvSpPr>
          <p:nvPr>
            <p:ph type="dt" sz="half" idx="2"/>
          </p:nvPr>
        </p:nvSpPr>
        <p:spPr>
          <a:xfrm>
            <a:off x="3491385" y="6172404"/>
            <a:ext cx="728168" cy="365125"/>
          </a:xfrm>
          <a:prstGeom prst="rect">
            <a:avLst/>
          </a:prstGeom>
        </p:spPr>
        <p:txBody>
          <a:bodyPr vert="horz" lIns="68580" tIns="34290" rIns="68580" bIns="34290" rtlCol="0" anchor="ctr"/>
          <a:lstStyle>
            <a:lvl1pPr algn="ctr">
              <a:defRPr sz="800">
                <a:solidFill>
                  <a:schemeClr val="bg1">
                    <a:lumMod val="50000"/>
                  </a:schemeClr>
                </a:solidFill>
              </a:defRPr>
            </a:lvl1pPr>
          </a:lstStyle>
          <a:p>
            <a:r>
              <a:rPr lang="en-US" dirty="0" smtClean="0"/>
              <a:t>2021/04/14</a:t>
            </a:r>
            <a:endParaRPr lang="en-US" dirty="0"/>
          </a:p>
        </p:txBody>
      </p:sp>
      <p:sp>
        <p:nvSpPr>
          <p:cNvPr id="25" name="Slide Number Placeholder 17"/>
          <p:cNvSpPr>
            <a:spLocks noGrp="1"/>
          </p:cNvSpPr>
          <p:nvPr>
            <p:ph type="sldNum" sz="quarter" idx="4"/>
          </p:nvPr>
        </p:nvSpPr>
        <p:spPr>
          <a:xfrm>
            <a:off x="4373681" y="6172404"/>
            <a:ext cx="564767" cy="365125"/>
          </a:xfrm>
          <a:prstGeom prst="rect">
            <a:avLst/>
          </a:prstGeom>
        </p:spPr>
        <p:txBody>
          <a:bodyPr vert="horz" lIns="68580" tIns="34290" rIns="68580" bIns="3429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p:nvSpPr>
        <p:spPr>
          <a:xfrm>
            <a:off x="3334135" y="6172403"/>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27" name="Date Placeholder 6"/>
          <p:cNvSpPr txBox="1">
            <a:spLocks/>
          </p:cNvSpPr>
          <p:nvPr/>
        </p:nvSpPr>
        <p:spPr>
          <a:xfrm>
            <a:off x="4208040" y="6172402"/>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8" name="Text Placeholder 7"/>
          <p:cNvSpPr>
            <a:spLocks noGrp="1"/>
          </p:cNvSpPr>
          <p:nvPr>
            <p:ph type="body" sz="quarter" idx="10" hasCustomPrompt="1"/>
          </p:nvPr>
        </p:nvSpPr>
        <p:spPr>
          <a:xfrm>
            <a:off x="626036" y="539390"/>
            <a:ext cx="3930197" cy="293343"/>
          </a:xfrm>
        </p:spPr>
        <p:txBody>
          <a:bodyPr>
            <a:noAutofit/>
          </a:bodyPr>
          <a:lstStyle>
            <a:lvl1pPr marL="0" indent="0">
              <a:buNone/>
              <a:defRPr sz="933" baseline="0">
                <a:solidFill>
                  <a:schemeClr val="tx1"/>
                </a:solidFill>
                <a:latin typeface="Arial" panose="020B0604020202020204" pitchFamily="34" charset="0"/>
                <a:cs typeface="Arial" panose="020B0604020202020204" pitchFamily="34" charset="0"/>
              </a:defRPr>
            </a:lvl1pPr>
            <a:lvl2pPr marL="457189" indent="0">
              <a:buNone/>
              <a:defRPr sz="1067">
                <a:solidFill>
                  <a:schemeClr val="bg1"/>
                </a:solidFill>
                <a:latin typeface="Arial" panose="020B0604020202020204" pitchFamily="34" charset="0"/>
                <a:cs typeface="Arial" panose="020B0604020202020204" pitchFamily="34" charset="0"/>
              </a:defRPr>
            </a:lvl2pPr>
            <a:lvl3pPr marL="914377" indent="0">
              <a:buNone/>
              <a:defRPr sz="1067">
                <a:solidFill>
                  <a:schemeClr val="bg1"/>
                </a:solidFill>
                <a:latin typeface="Arial" panose="020B0604020202020204" pitchFamily="34" charset="0"/>
                <a:cs typeface="Arial" panose="020B0604020202020204" pitchFamily="34" charset="0"/>
              </a:defRPr>
            </a:lvl3pPr>
            <a:lvl4pPr marL="1371566" indent="0">
              <a:buNone/>
              <a:defRPr sz="1067">
                <a:solidFill>
                  <a:schemeClr val="bg1"/>
                </a:solidFill>
                <a:latin typeface="Arial" panose="020B0604020202020204" pitchFamily="34" charset="0"/>
                <a:cs typeface="Arial" panose="020B0604020202020204" pitchFamily="34" charset="0"/>
              </a:defRPr>
            </a:lvl4pPr>
            <a:lvl5pPr marL="1828754" indent="0">
              <a:buNone/>
              <a:defRPr sz="1067">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20"/>
            <a:ext cx="1758283" cy="248861"/>
          </a:xfrm>
          <a:prstGeom prst="rect">
            <a:avLst/>
          </a:prstGeom>
        </p:spPr>
      </p:pic>
      <p:sp>
        <p:nvSpPr>
          <p:cNvPr id="13" name="TextBox 12"/>
          <p:cNvSpPr txBox="1"/>
          <p:nvPr userDrawn="1"/>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15" name="Date Placeholder 6"/>
          <p:cNvSpPr txBox="1">
            <a:spLocks/>
          </p:cNvSpPr>
          <p:nvPr userDrawn="1"/>
        </p:nvSpPr>
        <p:spPr>
          <a:xfrm>
            <a:off x="3334135" y="6172403"/>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6" name="Date Placeholder 6"/>
          <p:cNvSpPr txBox="1">
            <a:spLocks/>
          </p:cNvSpPr>
          <p:nvPr userDrawn="1"/>
        </p:nvSpPr>
        <p:spPr>
          <a:xfrm>
            <a:off x="4208040" y="6172402"/>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Tree>
    <p:extLst>
      <p:ext uri="{BB962C8B-B14F-4D97-AF65-F5344CB8AC3E}">
        <p14:creationId xmlns:p14="http://schemas.microsoft.com/office/powerpoint/2010/main" val="126480921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Title_White">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0" name="Title 1"/>
          <p:cNvSpPr>
            <a:spLocks noGrp="1"/>
          </p:cNvSpPr>
          <p:nvPr>
            <p:ph type="ctrTitle"/>
          </p:nvPr>
        </p:nvSpPr>
        <p:spPr>
          <a:xfrm>
            <a:off x="650981" y="2174789"/>
            <a:ext cx="6367848"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11" name="Subtitle 2"/>
          <p:cNvSpPr>
            <a:spLocks noGrp="1"/>
          </p:cNvSpPr>
          <p:nvPr>
            <p:ph type="subTitle" idx="1" hasCustomPrompt="1"/>
          </p:nvPr>
        </p:nvSpPr>
        <p:spPr>
          <a:xfrm>
            <a:off x="650981" y="4162211"/>
            <a:ext cx="6367848" cy="1655762"/>
          </a:xfrm>
        </p:spPr>
        <p:txBody>
          <a:bodyPr>
            <a:normAutofit/>
          </a:bodyPr>
          <a:lstStyle>
            <a:lvl1pPr marL="0" indent="0" algn="l">
              <a:buNone/>
              <a:defRPr sz="1400">
                <a:solidFill>
                  <a:schemeClr val="tx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sp>
        <p:nvSpPr>
          <p:cNvPr id="15" name="TextBox 14"/>
          <p:cNvSpPr txBox="1"/>
          <p:nvPr/>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6" name="Text Placeholder 7"/>
          <p:cNvSpPr>
            <a:spLocks noGrp="1"/>
          </p:cNvSpPr>
          <p:nvPr>
            <p:ph type="body" sz="quarter" idx="10" hasCustomPrompt="1"/>
          </p:nvPr>
        </p:nvSpPr>
        <p:spPr>
          <a:xfrm>
            <a:off x="650981" y="926964"/>
            <a:ext cx="3905251"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F387C0EC-DFA4-4AFE-BA85-A943D79AFBB5}" type="datetime1">
              <a:rPr lang="en-US" smtClean="0"/>
              <a:t>10/31/2018</a:t>
            </a:fld>
            <a:endParaRPr lang="en-US" dirty="0" smtClean="0"/>
          </a:p>
        </p:txBody>
      </p:sp>
      <p:sp>
        <p:nvSpPr>
          <p:cNvPr id="17" name="Text Placeholder 7"/>
          <p:cNvSpPr>
            <a:spLocks noGrp="1"/>
          </p:cNvSpPr>
          <p:nvPr>
            <p:ph type="body" sz="quarter" idx="11" hasCustomPrompt="1"/>
          </p:nvPr>
        </p:nvSpPr>
        <p:spPr>
          <a:xfrm>
            <a:off x="650981" y="491368"/>
            <a:ext cx="3905251" cy="343520"/>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50981" y="6203392"/>
            <a:ext cx="2637155" cy="373255"/>
          </a:xfrm>
          <a:prstGeom prst="rect">
            <a:avLst/>
          </a:prstGeom>
        </p:spPr>
      </p:pic>
      <p:sp>
        <p:nvSpPr>
          <p:cNvPr id="13" name="TextBox 12"/>
          <p:cNvSpPr txBox="1"/>
          <p:nvPr userDrawn="1"/>
        </p:nvSpPr>
        <p:spPr>
          <a:xfrm>
            <a:off x="650981" y="624457"/>
            <a:ext cx="3893063"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pic>
        <p:nvPicPr>
          <p:cNvPr id="14" name="Picture 13"/>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3173706139"/>
      </p:ext>
    </p:extLst>
  </p:cSld>
  <p:clrMapOvr>
    <a:masterClrMapping/>
  </p:clrMapOvr>
  <p:extLst mod="1">
    <p:ext uri="{DCECCB84-F9BA-43D5-87BE-67443E8EF086}">
      <p15:sldGuideLst xmlns:p15="http://schemas.microsoft.com/office/powerpoint/2012/main">
        <p15:guide id="3" orient="horz" pos="2160" userDrawn="1">
          <p15:clr>
            <a:srgbClr val="FBAE40"/>
          </p15:clr>
        </p15:guide>
        <p15:guide id="4" pos="3840" userDrawn="1">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SECONDARY TEXT HERE</a:t>
            </a:r>
            <a:endParaRPr lang="en-US"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sp>
        <p:nvSpPr>
          <p:cNvPr id="8" name="Text Placeholder 7"/>
          <p:cNvSpPr>
            <a:spLocks noGrp="1"/>
          </p:cNvSpPr>
          <p:nvPr>
            <p:ph type="body" sz="quarter" idx="10" hasCustomPrompt="1"/>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fld id="{35B08FD8-7128-4832-B38E-07D5290EE473}" type="datetime1">
              <a:rPr lang="en-US" smtClean="0"/>
              <a:t>10/31/2018</a:t>
            </a:fld>
            <a:endParaRPr lang="en-US" dirty="0" smtClean="0"/>
          </a:p>
        </p:txBody>
      </p:sp>
      <p:sp>
        <p:nvSpPr>
          <p:cNvPr id="12"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4" name="TextBox 13"/>
          <p:cNvSpPr txBox="1"/>
          <p:nvPr userDrawn="1"/>
        </p:nvSpPr>
        <p:spPr>
          <a:xfrm>
            <a:off x="634532"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15" name="Picture 14"/>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64370447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0" name="TextBox 9"/>
          <p:cNvSpPr txBox="1"/>
          <p:nvPr/>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06396" y="6203391"/>
            <a:ext cx="2637162" cy="373256"/>
          </a:xfrm>
          <a:prstGeom prst="rect">
            <a:avLst/>
          </a:prstGeom>
        </p:spPr>
      </p:pic>
      <p:sp>
        <p:nvSpPr>
          <p:cNvPr id="13" name="TextBox 12"/>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14" name="Picture 13"/>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262757721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Title Slide_im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606396" y="4162211"/>
            <a:ext cx="6367848" cy="1655762"/>
          </a:xfrm>
        </p:spPr>
        <p:txBody>
          <a:bodyPr>
            <a:normAutofit/>
          </a:bodyPr>
          <a:lstStyle>
            <a:lvl1pPr marL="0" indent="0" algn="l">
              <a:buNone/>
              <a:defRPr sz="140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0" name="TextBox 9"/>
          <p:cNvSpPr txBox="1"/>
          <p:nvPr userDrawn="1"/>
        </p:nvSpPr>
        <p:spPr>
          <a:xfrm>
            <a:off x="620464" y="624457"/>
            <a:ext cx="3893063" cy="300082"/>
          </a:xfrm>
          <a:prstGeom prst="rect">
            <a:avLst/>
          </a:prstGeom>
          <a:noFill/>
        </p:spPr>
        <p:txBody>
          <a:bodyPr wrap="square" rtlCol="0">
            <a:spAutoFit/>
          </a:bodyPr>
          <a:lstStyle/>
          <a:p>
            <a:pPr>
              <a:lnSpc>
                <a:spcPct val="150000"/>
              </a:lnSpc>
            </a:pPr>
            <a:r>
              <a:rPr lang="en-US" sz="900" dirty="0" smtClean="0">
                <a:solidFill>
                  <a:schemeClr val="bg1"/>
                </a:solidFill>
                <a:latin typeface="Arial" panose="020B0604020202020204" pitchFamily="34" charset="0"/>
                <a:cs typeface="Arial" panose="020B0604020202020204" pitchFamily="34" charset="0"/>
              </a:rPr>
              <a:t>—</a:t>
            </a:r>
            <a:endParaRPr lang="en-US" sz="900" dirty="0">
              <a:solidFill>
                <a:schemeClr val="bg1"/>
              </a:solidFill>
              <a:latin typeface="Arial" panose="020B0604020202020204" pitchFamily="34" charset="0"/>
              <a:cs typeface="Arial" panose="020B0604020202020204" pitchFamily="34" charset="0"/>
            </a:endParaRPr>
          </a:p>
        </p:txBody>
      </p:sp>
      <p:pic>
        <p:nvPicPr>
          <p:cNvPr id="6" name="Picture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8" name="Text Placeholder 7"/>
          <p:cNvSpPr>
            <a:spLocks noGrp="1"/>
          </p:cNvSpPr>
          <p:nvPr>
            <p:ph type="body" sz="quarter" idx="10"/>
          </p:nvPr>
        </p:nvSpPr>
        <p:spPr>
          <a:xfrm>
            <a:off x="606396" y="926964"/>
            <a:ext cx="3905251" cy="293343"/>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smtClean="0"/>
              <a:t>Click to edit Master text styles</a:t>
            </a:r>
          </a:p>
        </p:txBody>
      </p:sp>
      <p:sp>
        <p:nvSpPr>
          <p:cNvPr id="11" name="Text Placeholder 7"/>
          <p:cNvSpPr>
            <a:spLocks noGrp="1"/>
          </p:cNvSpPr>
          <p:nvPr>
            <p:ph type="body" sz="quarter" idx="11" hasCustomPrompt="1"/>
          </p:nvPr>
        </p:nvSpPr>
        <p:spPr>
          <a:xfrm>
            <a:off x="606396" y="491368"/>
            <a:ext cx="3905251" cy="343520"/>
          </a:xfrm>
        </p:spPr>
        <p:txBody>
          <a:bodyPr>
            <a:noAutofit/>
          </a:bodyPr>
          <a:lstStyle>
            <a:lvl1pPr marL="0" indent="0">
              <a:buNone/>
              <a:defRPr sz="900">
                <a:solidFill>
                  <a:schemeClr val="bg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pic>
        <p:nvPicPr>
          <p:cNvPr id="14" name="Picture 1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409071395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Transition Slide_White">
    <p:spTree>
      <p:nvGrpSpPr>
        <p:cNvPr id="1" name=""/>
        <p:cNvGrpSpPr/>
        <p:nvPr/>
      </p:nvGrpSpPr>
      <p:grpSpPr>
        <a:xfrm>
          <a:off x="0" y="0"/>
          <a:ext cx="0" cy="0"/>
          <a:chOff x="0" y="0"/>
          <a:chExt cx="0" cy="0"/>
        </a:xfrm>
      </p:grpSpPr>
      <p:sp>
        <p:nvSpPr>
          <p:cNvPr id="10" name="Title 1"/>
          <p:cNvSpPr>
            <a:spLocks noGrp="1"/>
          </p:cNvSpPr>
          <p:nvPr>
            <p:ph type="ctrTitle"/>
          </p:nvPr>
        </p:nvSpPr>
        <p:spPr>
          <a:xfrm>
            <a:off x="650981" y="2174789"/>
            <a:ext cx="6367848" cy="1895347"/>
          </a:xfrm>
        </p:spPr>
        <p:txBody>
          <a:bodyPr anchor="b">
            <a:normAutofit/>
          </a:bodyPr>
          <a:lstStyle>
            <a:lvl1pPr algn="l">
              <a:defRPr sz="4000">
                <a:solidFill>
                  <a:schemeClr val="accent1"/>
                </a:solidFill>
                <a:latin typeface="Cambria" panose="02040503050406030204" pitchFamily="18" charset="0"/>
              </a:defRPr>
            </a:lvl1pPr>
          </a:lstStyle>
          <a:p>
            <a:r>
              <a:rPr lang="en-US" smtClean="0"/>
              <a:t>Click to edit Master title style</a:t>
            </a:r>
            <a:endParaRPr lang="en-US"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8"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1872113662"/>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1_Transition Slide_White">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itle 1"/>
          <p:cNvSpPr>
            <a:spLocks noGrp="1"/>
          </p:cNvSpPr>
          <p:nvPr>
            <p:ph type="ctrTitle" hasCustomPrompt="1"/>
          </p:nvPr>
        </p:nvSpPr>
        <p:spPr>
          <a:xfrm>
            <a:off x="626035" y="1533654"/>
            <a:ext cx="7304257" cy="1895347"/>
          </a:xfrm>
        </p:spPr>
        <p:txBody>
          <a:bodyPr anchor="b">
            <a:normAutofit/>
          </a:bodyPr>
          <a:lstStyle>
            <a:lvl1pPr algn="l">
              <a:defRPr sz="2000" b="0" baseline="0">
                <a:solidFill>
                  <a:schemeClr val="tx1"/>
                </a:solidFill>
                <a:latin typeface="Cambria" panose="02040503050406030204" pitchFamily="18" charset="0"/>
              </a:defRPr>
            </a:lvl1pPr>
          </a:lstStyle>
          <a:p>
            <a:r>
              <a:rPr lang="en-US" dirty="0" smtClean="0"/>
              <a:t>Click to add Financial Professional contact info</a:t>
            </a:r>
            <a:br>
              <a:rPr lang="en-US" dirty="0" smtClean="0"/>
            </a:br>
            <a:r>
              <a:rPr lang="en-US" dirty="0" smtClean="0"/>
              <a:t/>
            </a:r>
            <a:br>
              <a:rPr lang="en-US" dirty="0" smtClean="0"/>
            </a:br>
            <a:r>
              <a:rPr lang="en-US" dirty="0" smtClean="0"/>
              <a:t>First Name/Last Name</a:t>
            </a:r>
            <a:br>
              <a:rPr lang="en-US" dirty="0" smtClean="0"/>
            </a:br>
            <a:r>
              <a:rPr lang="en-US" dirty="0" smtClean="0"/>
              <a:t>Firm-Approved Title</a:t>
            </a:r>
            <a:br>
              <a:rPr lang="en-US" dirty="0" smtClean="0"/>
            </a:br>
            <a:r>
              <a:rPr lang="en-US" dirty="0" smtClean="0"/>
              <a:t>Registered Branch Address</a:t>
            </a:r>
            <a:br>
              <a:rPr lang="en-US" dirty="0" smtClean="0"/>
            </a:br>
            <a:r>
              <a:rPr lang="en-US" dirty="0" smtClean="0"/>
              <a:t>Registered Branch Phone Number</a:t>
            </a:r>
            <a:endParaRPr lang="en-US" dirty="0"/>
          </a:p>
        </p:txBody>
      </p:sp>
      <p:sp>
        <p:nvSpPr>
          <p:cNvPr id="14" name="Subtitle 2"/>
          <p:cNvSpPr>
            <a:spLocks noGrp="1"/>
          </p:cNvSpPr>
          <p:nvPr>
            <p:ph type="subTitle" idx="1"/>
          </p:nvPr>
        </p:nvSpPr>
        <p:spPr>
          <a:xfrm>
            <a:off x="701429" y="4772025"/>
            <a:ext cx="10395195" cy="1045948"/>
          </a:xfrm>
        </p:spPr>
        <p:txBody>
          <a:bodyPr>
            <a:normAutofit/>
          </a:bodyPr>
          <a:lstStyle>
            <a:lvl1pPr marL="0" indent="0" algn="l">
              <a:buNone/>
              <a:defRPr sz="1000">
                <a:solidFill>
                  <a:schemeClr val="bg2">
                    <a:lumMod val="50000"/>
                  </a:schemeClr>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en-US" dirty="0"/>
          </a:p>
        </p:txBody>
      </p:sp>
    </p:spTree>
    <p:extLst>
      <p:ext uri="{BB962C8B-B14F-4D97-AF65-F5344CB8AC3E}">
        <p14:creationId xmlns:p14="http://schemas.microsoft.com/office/powerpoint/2010/main" val="1760103769"/>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0"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664877979"/>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Transition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06396" y="2174789"/>
            <a:ext cx="6367848" cy="1895347"/>
          </a:xfrm>
        </p:spPr>
        <p:txBody>
          <a:bodyPr anchor="b">
            <a:normAutofit/>
          </a:bodyPr>
          <a:lstStyle>
            <a:lvl1pPr algn="l">
              <a:defRPr sz="4000">
                <a:solidFill>
                  <a:schemeClr val="bg1"/>
                </a:solidFill>
                <a:latin typeface="Cambria" panose="02040503050406030204" pitchFamily="18" charset="0"/>
              </a:defRPr>
            </a:lvl1pPr>
          </a:lstStyle>
          <a:p>
            <a:r>
              <a:rPr lang="en-US" smtClean="0"/>
              <a:t>Click to edit Master title style</a:t>
            </a:r>
            <a:endParaRPr lang="en-US"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14" name="Footer Placeholder 4"/>
          <p:cNvSpPr>
            <a:spLocks noGrp="1"/>
          </p:cNvSpPr>
          <p:nvPr>
            <p:ph type="ftr" sz="quarter" idx="3"/>
          </p:nvPr>
        </p:nvSpPr>
        <p:spPr>
          <a:xfrm>
            <a:off x="4174746" y="6234239"/>
            <a:ext cx="867772" cy="365125"/>
          </a:xfrm>
          <a:prstGeom prst="rect">
            <a:avLst/>
          </a:prstGeom>
        </p:spPr>
        <p:txBody>
          <a:bodyPr anchor="ctr"/>
          <a:lstStyle>
            <a:lvl1pPr algn="r">
              <a:defRPr sz="800">
                <a:solidFill>
                  <a:schemeClr val="bg1"/>
                </a:solidFill>
                <a:latin typeface="Arial" panose="020B0604020202020204" pitchFamily="34" charset="0"/>
                <a:cs typeface="Arial" panose="020B0604020202020204" pitchFamily="34" charset="0"/>
              </a:defRPr>
            </a:lvl1pPr>
          </a:lstStyle>
          <a:p>
            <a:r>
              <a:rPr lang="en-US" dirty="0" smtClean="0"/>
              <a:t>38-10780-11</a:t>
            </a:r>
            <a:endParaRPr lang="en-US" dirty="0"/>
          </a:p>
        </p:txBody>
      </p:sp>
      <p:sp>
        <p:nvSpPr>
          <p:cNvPr id="15" name="Date Placeholder 6"/>
          <p:cNvSpPr>
            <a:spLocks noGrp="1"/>
          </p:cNvSpPr>
          <p:nvPr>
            <p:ph type="dt" sz="half" idx="2"/>
          </p:nvPr>
        </p:nvSpPr>
        <p:spPr>
          <a:xfrm>
            <a:off x="5224935" y="6234240"/>
            <a:ext cx="728168" cy="365125"/>
          </a:xfrm>
          <a:prstGeom prst="rect">
            <a:avLst/>
          </a:prstGeom>
        </p:spPr>
        <p:txBody>
          <a:bodyPr vert="horz" lIns="91440" tIns="45720" rIns="91440" bIns="45720" rtlCol="0" anchor="ctr"/>
          <a:lstStyle>
            <a:lvl1pPr algn="ctr">
              <a:defRPr sz="800">
                <a:solidFill>
                  <a:schemeClr val="bg1"/>
                </a:solidFill>
              </a:defRPr>
            </a:lvl1pPr>
          </a:lstStyle>
          <a:p>
            <a:r>
              <a:rPr lang="en-US" dirty="0" smtClean="0"/>
              <a:t>2019/01/18</a:t>
            </a:r>
            <a:endParaRPr lang="en-US" dirty="0"/>
          </a:p>
        </p:txBody>
      </p:sp>
      <p:sp>
        <p:nvSpPr>
          <p:cNvPr id="16" name="Slide Number Placeholder 17"/>
          <p:cNvSpPr>
            <a:spLocks noGrp="1"/>
          </p:cNvSpPr>
          <p:nvPr>
            <p:ph type="sldNum" sz="quarter" idx="4"/>
          </p:nvPr>
        </p:nvSpPr>
        <p:spPr>
          <a:xfrm>
            <a:off x="6107229" y="6234240"/>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7" name="Date Placeholder 6"/>
          <p:cNvSpPr txBox="1">
            <a:spLocks/>
          </p:cNvSpPr>
          <p:nvPr userDrawn="1"/>
        </p:nvSpPr>
        <p:spPr>
          <a:xfrm>
            <a:off x="5067685" y="6234238"/>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5941590" y="623423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2" name="Picture 1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13341473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itle _ w Image">
    <p:bg>
      <p:bgPr>
        <a:solidFill>
          <a:schemeClr val="tx1"/>
        </a:solidFill>
        <a:effectLst/>
      </p:bgPr>
    </p:bg>
    <p:spTree>
      <p:nvGrpSpPr>
        <p:cNvPr id="1" name=""/>
        <p:cNvGrpSpPr/>
        <p:nvPr/>
      </p:nvGrpSpPr>
      <p:grpSpPr>
        <a:xfrm>
          <a:off x="0" y="0"/>
          <a:ext cx="0" cy="0"/>
          <a:chOff x="0" y="0"/>
          <a:chExt cx="0" cy="0"/>
        </a:xfrm>
      </p:grpSpPr>
      <p:sp>
        <p:nvSpPr>
          <p:cNvPr id="6" name="Picture Placeholder 5"/>
          <p:cNvSpPr>
            <a:spLocks noGrp="1"/>
          </p:cNvSpPr>
          <p:nvPr>
            <p:ph type="pic" sz="quarter" idx="12" hasCustomPrompt="1"/>
          </p:nvPr>
        </p:nvSpPr>
        <p:spPr>
          <a:xfrm>
            <a:off x="0" y="1"/>
            <a:ext cx="12192000" cy="4116265"/>
          </a:xfrm>
        </p:spPr>
        <p:txBody>
          <a:bodyPr/>
          <a:lstStyle>
            <a:lvl1pPr marL="0" indent="0">
              <a:buNone/>
              <a:defRPr baseline="0">
                <a:solidFill>
                  <a:schemeClr val="bg1"/>
                </a:solidFill>
              </a:defRPr>
            </a:lvl1pPr>
          </a:lstStyle>
          <a:p>
            <a:r>
              <a:rPr lang="en-US" dirty="0" smtClean="0"/>
              <a:t>Insert Picture Here</a:t>
            </a:r>
            <a:endParaRPr lang="en-US" dirty="0"/>
          </a:p>
        </p:txBody>
      </p:sp>
      <p:sp>
        <p:nvSpPr>
          <p:cNvPr id="2" name="Title 1"/>
          <p:cNvSpPr>
            <a:spLocks noGrp="1"/>
          </p:cNvSpPr>
          <p:nvPr>
            <p:ph type="title"/>
          </p:nvPr>
        </p:nvSpPr>
        <p:spPr>
          <a:xfrm>
            <a:off x="626035" y="4482245"/>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pic>
        <p:nvPicPr>
          <p:cNvPr id="18" name="Picture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4"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5"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20"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21"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
        <p:nvSpPr>
          <p:cNvPr id="11"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2"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Tree>
    <p:extLst>
      <p:ext uri="{BB962C8B-B14F-4D97-AF65-F5344CB8AC3E}">
        <p14:creationId xmlns:p14="http://schemas.microsoft.com/office/powerpoint/2010/main" val="5363632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Title and Content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600">
                <a:solidFill>
                  <a:schemeClr val="bg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928933" cy="4230791"/>
          </a:xfrm>
        </p:spPr>
        <p:txBody>
          <a:bodyPr>
            <a:normAutofit/>
          </a:bodyPr>
          <a:lstStyle>
            <a:lvl1pPr>
              <a:defRPr sz="2000">
                <a:solidFill>
                  <a:schemeClr val="bg2"/>
                </a:solidFill>
              </a:defRPr>
            </a:lvl1pPr>
            <a:lvl2pPr>
              <a:defRPr sz="1800">
                <a:solidFill>
                  <a:schemeClr val="bg2"/>
                </a:solidFill>
              </a:defRPr>
            </a:lvl2pPr>
            <a:lvl3pPr>
              <a:defRPr sz="1600">
                <a:solidFill>
                  <a:schemeClr val="bg2"/>
                </a:solidFill>
              </a:defRPr>
            </a:lvl3pPr>
            <a:lvl4pPr>
              <a:defRPr sz="1400">
                <a:solidFill>
                  <a:schemeClr val="bg2"/>
                </a:solidFill>
              </a:defRPr>
            </a:lvl4pPr>
            <a:lvl5pPr>
              <a:defRPr sz="1400">
                <a:solidFill>
                  <a:schemeClr val="bg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0" name="Footer Placeholder 4"/>
          <p:cNvSpPr>
            <a:spLocks noGrp="1"/>
          </p:cNvSpPr>
          <p:nvPr>
            <p:ph type="ftr" sz="quarter" idx="3"/>
          </p:nvPr>
        </p:nvSpPr>
        <p:spPr>
          <a:xfrm>
            <a:off x="4312846" y="6234239"/>
            <a:ext cx="871848" cy="365125"/>
          </a:xfrm>
          <a:prstGeom prst="rect">
            <a:avLst/>
          </a:prstGeom>
        </p:spPr>
        <p:txBody>
          <a:bodyPr anchor="ctr"/>
          <a:lstStyle>
            <a:lvl1pPr algn="l">
              <a:defRPr sz="800">
                <a:solidFill>
                  <a:schemeClr val="bg1"/>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1" name="Date Placeholder 6"/>
          <p:cNvSpPr>
            <a:spLocks noGrp="1"/>
          </p:cNvSpPr>
          <p:nvPr>
            <p:ph type="dt" sz="half" idx="2"/>
          </p:nvPr>
        </p:nvSpPr>
        <p:spPr>
          <a:xfrm>
            <a:off x="5267325" y="6234240"/>
            <a:ext cx="789217" cy="365125"/>
          </a:xfrm>
          <a:prstGeom prst="rect">
            <a:avLst/>
          </a:prstGeom>
        </p:spPr>
        <p:txBody>
          <a:bodyPr vert="horz" lIns="91440" tIns="45720" rIns="91440" bIns="45720" rtlCol="0" anchor="ctr"/>
          <a:lstStyle>
            <a:lvl1pPr algn="l">
              <a:defRPr sz="800">
                <a:solidFill>
                  <a:schemeClr val="bg1"/>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6098403" y="6234240"/>
            <a:ext cx="564767" cy="365125"/>
          </a:xfrm>
          <a:prstGeom prst="rect">
            <a:avLst/>
          </a:prstGeom>
        </p:spPr>
        <p:txBody>
          <a:bodyPr vert="horz" lIns="91440" tIns="45720" rIns="91440" bIns="45720" rtlCol="0" anchor="ctr"/>
          <a:lstStyle>
            <a:lvl1pPr algn="l">
              <a:defRPr sz="800">
                <a:solidFill>
                  <a:schemeClr val="bg1"/>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5184694" y="6234238"/>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7" name="Date Placeholder 6"/>
          <p:cNvSpPr txBox="1">
            <a:spLocks/>
          </p:cNvSpPr>
          <p:nvPr/>
        </p:nvSpPr>
        <p:spPr>
          <a:xfrm>
            <a:off x="5941153" y="623423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3" name="Date Placeholder 6"/>
          <p:cNvSpPr txBox="1">
            <a:spLocks/>
          </p:cNvSpPr>
          <p:nvPr userDrawn="1"/>
        </p:nvSpPr>
        <p:spPr>
          <a:xfrm>
            <a:off x="5184694" y="6234238"/>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sp>
        <p:nvSpPr>
          <p:cNvPr id="18" name="Date Placeholder 6"/>
          <p:cNvSpPr txBox="1">
            <a:spLocks/>
          </p:cNvSpPr>
          <p:nvPr userDrawn="1"/>
        </p:nvSpPr>
        <p:spPr>
          <a:xfrm>
            <a:off x="5941153" y="6234237"/>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solidFill>
              </a:rPr>
              <a:t>|</a:t>
            </a:r>
            <a:endParaRPr lang="en-US" dirty="0">
              <a:solidFill>
                <a:schemeClr val="bg1"/>
              </a:solidFill>
            </a:endParaRPr>
          </a:p>
        </p:txBody>
      </p:sp>
      <p:pic>
        <p:nvPicPr>
          <p:cNvPr id="12" name="Picture 1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393506055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Title and Content_white">
    <p:spTree>
      <p:nvGrpSpPr>
        <p:cNvPr id="1" name=""/>
        <p:cNvGrpSpPr/>
        <p:nvPr/>
      </p:nvGrpSpPr>
      <p:grpSpPr>
        <a:xfrm>
          <a:off x="0" y="0"/>
          <a:ext cx="0" cy="0"/>
          <a:chOff x="0" y="0"/>
          <a:chExt cx="0" cy="0"/>
        </a:xfrm>
      </p:grpSpPr>
      <p:sp>
        <p:nvSpPr>
          <p:cNvPr id="3" name="Content Placeholder 2"/>
          <p:cNvSpPr>
            <a:spLocks noGrp="1"/>
          </p:cNvSpPr>
          <p:nvPr>
            <p:ph idx="1"/>
          </p:nvPr>
        </p:nvSpPr>
        <p:spPr>
          <a:xfrm>
            <a:off x="626035" y="1490353"/>
            <a:ext cx="10727765" cy="4607626"/>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1"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lvl1pPr>
              <a:defRPr>
                <a:solidFill>
                  <a:schemeClr val="tx1"/>
                </a:solidFill>
              </a:defRPr>
            </a:lvl1pPr>
          </a:lstStyle>
          <a:p>
            <a:r>
              <a:rPr lang="en-US" smtClean="0"/>
              <a:t>Click to edit Master title style</a:t>
            </a:r>
            <a:endParaRPr lang="en-US" dirty="0"/>
          </a:p>
        </p:txBody>
      </p:sp>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7"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0"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0354602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0727765" cy="855802"/>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825625"/>
            <a:ext cx="10727765" cy="4272354"/>
          </a:xfrm>
        </p:spPr>
        <p:txBody>
          <a:bodyPr>
            <a:normAutofit/>
          </a:bodyPr>
          <a:lstStyle>
            <a:lvl1pPr>
              <a:defRPr sz="2000" b="0"/>
            </a:lvl1pPr>
            <a:lvl2pPr>
              <a:defRPr sz="1800"/>
            </a:lvl2pPr>
            <a:lvl3pPr>
              <a:defRPr sz="1600"/>
            </a:lvl3pPr>
            <a:lvl4pPr>
              <a:defRPr sz="1400"/>
            </a:lvl4pPr>
            <a:lvl5pPr>
              <a:defRPr sz="1400"/>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7" name="TextBox 16"/>
          <p:cNvSpPr txBox="1"/>
          <p:nvPr/>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64611" y="624192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4" name="Date Placeholder 6"/>
          <p:cNvSpPr>
            <a:spLocks noGrp="1"/>
          </p:cNvSpPr>
          <p:nvPr>
            <p:ph type="dt" sz="half" idx="2"/>
          </p:nvPr>
        </p:nvSpPr>
        <p:spPr>
          <a:xfrm>
            <a:off x="5214800" y="624192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5" name="Slide Number Placeholder 17"/>
          <p:cNvSpPr>
            <a:spLocks noGrp="1"/>
          </p:cNvSpPr>
          <p:nvPr>
            <p:ph type="sldNum" sz="quarter" idx="4"/>
          </p:nvPr>
        </p:nvSpPr>
        <p:spPr>
          <a:xfrm>
            <a:off x="6097094" y="624192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p:nvSpPr>
        <p:spPr>
          <a:xfrm>
            <a:off x="5057550" y="624192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7" name="Date Placeholder 6"/>
          <p:cNvSpPr txBox="1">
            <a:spLocks/>
          </p:cNvSpPr>
          <p:nvPr/>
        </p:nvSpPr>
        <p:spPr>
          <a:xfrm>
            <a:off x="5931455" y="624192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Text Placeholder 7"/>
          <p:cNvSpPr>
            <a:spLocks noGrp="1"/>
          </p:cNvSpPr>
          <p:nvPr>
            <p:ph type="body" sz="quarter" idx="10" hasCustomPrompt="1"/>
          </p:nvPr>
        </p:nvSpPr>
        <p:spPr>
          <a:xfrm>
            <a:off x="626035" y="539388"/>
            <a:ext cx="3930197" cy="293343"/>
          </a:xfrm>
        </p:spPr>
        <p:txBody>
          <a:bodyPr>
            <a:noAutofit/>
          </a:bodyPr>
          <a:lstStyle>
            <a:lvl1pPr marL="0" indent="0">
              <a:buNone/>
              <a:defRPr sz="900" baseline="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sp>
        <p:nvSpPr>
          <p:cNvPr id="13" name="TextBox 12"/>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5" name="Date Placeholder 6"/>
          <p:cNvSpPr txBox="1">
            <a:spLocks/>
          </p:cNvSpPr>
          <p:nvPr userDrawn="1"/>
        </p:nvSpPr>
        <p:spPr>
          <a:xfrm>
            <a:off x="5057550" y="624192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6" name="Date Placeholder 6"/>
          <p:cNvSpPr txBox="1">
            <a:spLocks/>
          </p:cNvSpPr>
          <p:nvPr userDrawn="1"/>
        </p:nvSpPr>
        <p:spPr>
          <a:xfrm>
            <a:off x="5931455" y="624192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9" name="Picture 1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368439239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Title and Content_w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5" y="392836"/>
            <a:ext cx="10928933" cy="776884"/>
          </a:xfrm>
        </p:spPr>
        <p:txBody>
          <a:bodyPr anchor="b">
            <a:normAutofit/>
          </a:bodyPr>
          <a:lstStyle>
            <a:lvl1pPr>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631683"/>
            <a:ext cx="10928933" cy="4478172"/>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p:cNvSpPr>
            <a:spLocks noGrp="1"/>
          </p:cNvSpPr>
          <p:nvPr>
            <p:ph type="body" sz="quarter" idx="12"/>
          </p:nvPr>
        </p:nvSpPr>
        <p:spPr>
          <a:xfrm>
            <a:off x="626035" y="1169720"/>
            <a:ext cx="10928933" cy="461963"/>
          </a:xfrm>
        </p:spPr>
        <p:txBody>
          <a:bodyPr/>
          <a:lstStyle>
            <a:lvl1pPr marL="0" indent="0">
              <a:buNone/>
              <a:defRPr>
                <a:solidFill>
                  <a:schemeClr val="accent3"/>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8"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23524087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Title and Content_w Photo">
    <p:spTree>
      <p:nvGrpSpPr>
        <p:cNvPr id="1" name=""/>
        <p:cNvGrpSpPr/>
        <p:nvPr/>
      </p:nvGrpSpPr>
      <p:grpSpPr>
        <a:xfrm>
          <a:off x="0" y="0"/>
          <a:ext cx="0" cy="0"/>
          <a:chOff x="0" y="0"/>
          <a:chExt cx="0" cy="0"/>
        </a:xfrm>
      </p:grpSpPr>
      <p:sp>
        <p:nvSpPr>
          <p:cNvPr id="11" name="Picture Placeholder 2"/>
          <p:cNvSpPr>
            <a:spLocks noGrp="1" noChangeAspect="1"/>
          </p:cNvSpPr>
          <p:nvPr>
            <p:ph type="pic" idx="12"/>
          </p:nvPr>
        </p:nvSpPr>
        <p:spPr>
          <a:xfrm>
            <a:off x="7326182" y="0"/>
            <a:ext cx="4865817" cy="6858000"/>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2" name="Title 1"/>
          <p:cNvSpPr>
            <a:spLocks noGrp="1"/>
          </p:cNvSpPr>
          <p:nvPr>
            <p:ph type="title"/>
          </p:nvPr>
        </p:nvSpPr>
        <p:spPr>
          <a:xfrm>
            <a:off x="626035" y="365128"/>
            <a:ext cx="6118009" cy="923346"/>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5" y="1288474"/>
            <a:ext cx="6118010" cy="4750129"/>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9"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0"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1"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2"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4" name="Picture 13"/>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5"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6"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48680311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2" name="Title 1"/>
          <p:cNvSpPr>
            <a:spLocks noGrp="1"/>
          </p:cNvSpPr>
          <p:nvPr>
            <p:ph type="title"/>
          </p:nvPr>
        </p:nvSpPr>
        <p:spPr>
          <a:xfrm>
            <a:off x="626034" y="365128"/>
            <a:ext cx="10727765" cy="1125226"/>
          </a:xfrm>
        </p:spPr>
        <p:txBody>
          <a:bodyPr>
            <a:normAutofit/>
          </a:bodyPr>
          <a:lstStyle>
            <a:lvl1pPr>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626035" y="1490350"/>
            <a:ext cx="5393765"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490350"/>
            <a:ext cx="5181600" cy="4583879"/>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8" name="Date Placeholder 6"/>
          <p:cNvSpPr>
            <a:spLocks noGrp="1"/>
          </p:cNvSpPr>
          <p:nvPr>
            <p:ph type="dt" sz="half" idx="10"/>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9"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0"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1"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4"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5"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66596008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wo Column Content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4888"/>
            <a:ext cx="10727765" cy="855801"/>
          </a:xfrm>
        </p:spPr>
        <p:txBody>
          <a:bodyPr>
            <a:normAutofit/>
          </a:bodyPr>
          <a:lstStyle>
            <a:lvl1pPr>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sz="half" idx="1"/>
          </p:nvPr>
        </p:nvSpPr>
        <p:spPr>
          <a:xfrm>
            <a:off x="626035" y="1825625"/>
            <a:ext cx="5393765"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248604"/>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9" name="TextBox 18"/>
          <p:cNvSpPr txBox="1"/>
          <p:nvPr/>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1" hasCustomPrompt="1"/>
          </p:nvPr>
        </p:nvSpPr>
        <p:spPr>
          <a:xfrm>
            <a:off x="626035" y="539388"/>
            <a:ext cx="3930197" cy="293343"/>
          </a:xfrm>
        </p:spPr>
        <p:txBody>
          <a:bodyPr>
            <a:noAutofit/>
          </a:bodyPr>
          <a:lstStyle>
            <a:lvl1pPr marL="0" indent="0">
              <a:buNone/>
              <a:defRPr sz="900">
                <a:solidFill>
                  <a:schemeClr val="tx1"/>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18"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1" name="Date Placeholder 6"/>
          <p:cNvSpPr>
            <a:spLocks noGrp="1"/>
          </p:cNvSpPr>
          <p:nvPr>
            <p:ph type="dt" sz="half" idx="1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2"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3"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4" name="TextBox 13"/>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5"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6"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240324757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39686" y="1487727"/>
            <a:ext cx="5371541" cy="823912"/>
          </a:xfrm>
          <a:solidFill>
            <a:schemeClr val="tx2"/>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311639"/>
            <a:ext cx="5371541"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487727"/>
            <a:ext cx="5382766" cy="823912"/>
          </a:xfrm>
          <a:solidFill>
            <a:schemeClr val="accent3"/>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311639"/>
            <a:ext cx="5382767" cy="3744777"/>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23"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lvl1pPr>
              <a:defRPr>
                <a:solidFill>
                  <a:schemeClr val="tx1"/>
                </a:solidFill>
              </a:defRPr>
            </a:lvl1pPr>
          </a:lstStyle>
          <a:p>
            <a:r>
              <a:rPr lang="en-US" smtClean="0"/>
              <a:t>Click to edit Master title style</a:t>
            </a:r>
            <a:endParaRPr lang="en-US" dirty="0"/>
          </a:p>
        </p:txBody>
      </p:sp>
      <p:sp>
        <p:nvSpPr>
          <p:cNvPr id="13" name="Footer Placeholder 4"/>
          <p:cNvSpPr>
            <a:spLocks noGrp="1"/>
          </p:cNvSpPr>
          <p:nvPr>
            <p:ph type="ftr" sz="quarter" idx="10"/>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0" name="Date Placeholder 6"/>
          <p:cNvSpPr>
            <a:spLocks noGrp="1"/>
          </p:cNvSpPr>
          <p:nvPr>
            <p:ph type="dt" sz="half" idx="11"/>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1" name="Slide Number Placeholder 17"/>
          <p:cNvSpPr>
            <a:spLocks noGrp="1"/>
          </p:cNvSpPr>
          <p:nvPr>
            <p:ph type="sldNum" sz="quarter" idx="12"/>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2"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4"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6"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08810309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Comparison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4" y="832731"/>
            <a:ext cx="10928933" cy="857959"/>
          </a:xfrm>
        </p:spPr>
        <p:txBody>
          <a:bodyPr>
            <a:normAutofit/>
          </a:bodyPr>
          <a:lstStyle>
            <a:lvl1pPr>
              <a:defRPr sz="3200">
                <a:solidFill>
                  <a:schemeClr val="accent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39686" y="1681163"/>
            <a:ext cx="5371541" cy="823912"/>
          </a:xfrm>
          <a:solidFill>
            <a:schemeClr val="accent2"/>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6035" y="2505075"/>
            <a:ext cx="5371541"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1" y="1681163"/>
            <a:ext cx="5382766" cy="823912"/>
          </a:xfrm>
          <a:solidFill>
            <a:schemeClr val="accent3"/>
          </a:solidFill>
        </p:spPr>
        <p:txBody>
          <a:bodyPr lIns="274320" anchor="ctr">
            <a:normAutofit/>
          </a:bodyPr>
          <a:lstStyle>
            <a:lvl1pPr marL="0" indent="0">
              <a:buNone/>
              <a:defRPr sz="2000" b="0">
                <a:solidFill>
                  <a:schemeClr val="bg1"/>
                </a:solidFill>
                <a:latin typeface="Cambria" panose="02040503050406030204" pitchFamily="18"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382767" cy="3551341"/>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TextBox 12"/>
          <p:cNvSpPr txBox="1"/>
          <p:nvPr/>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20" name="Text Placeholder 7"/>
          <p:cNvSpPr>
            <a:spLocks noGrp="1"/>
          </p:cNvSpPr>
          <p:nvPr>
            <p:ph type="body" sz="quarter" idx="13" hasCustomPrompt="1"/>
          </p:nvPr>
        </p:nvSpPr>
        <p:spPr>
          <a:xfrm>
            <a:off x="626035" y="539388"/>
            <a:ext cx="3930197" cy="293343"/>
          </a:xfrm>
        </p:spPr>
        <p:txBody>
          <a:bodyPr>
            <a:noAutofit/>
          </a:bodyPr>
          <a:lstStyle>
            <a:lvl1pPr marL="0" indent="0">
              <a:buNone/>
              <a:defRPr sz="900">
                <a:solidFill>
                  <a:schemeClr val="tx2"/>
                </a:solidFill>
                <a:latin typeface="Arial" panose="020B0604020202020204" pitchFamily="34" charset="0"/>
                <a:cs typeface="Arial" panose="020B0604020202020204" pitchFamily="34" charset="0"/>
              </a:defRPr>
            </a:lvl1pPr>
            <a:lvl2pPr marL="457200" indent="0">
              <a:buNone/>
              <a:defRPr sz="1000">
                <a:solidFill>
                  <a:schemeClr val="bg1"/>
                </a:solidFill>
                <a:latin typeface="Arial" panose="020B0604020202020204" pitchFamily="34" charset="0"/>
                <a:cs typeface="Arial" panose="020B0604020202020204" pitchFamily="34" charset="0"/>
              </a:defRPr>
            </a:lvl2pPr>
            <a:lvl3pPr marL="914400" indent="0">
              <a:buNone/>
              <a:defRPr sz="1000">
                <a:solidFill>
                  <a:schemeClr val="bg1"/>
                </a:solidFill>
                <a:latin typeface="Arial" panose="020B0604020202020204" pitchFamily="34" charset="0"/>
                <a:cs typeface="Arial" panose="020B0604020202020204" pitchFamily="34" charset="0"/>
              </a:defRPr>
            </a:lvl3pPr>
            <a:lvl4pPr marL="1371600" indent="0">
              <a:buNone/>
              <a:defRPr sz="1000">
                <a:solidFill>
                  <a:schemeClr val="bg1"/>
                </a:solidFill>
                <a:latin typeface="Arial" panose="020B0604020202020204" pitchFamily="34" charset="0"/>
                <a:cs typeface="Arial" panose="020B0604020202020204" pitchFamily="34" charset="0"/>
              </a:defRPr>
            </a:lvl4pPr>
            <a:lvl5pPr marL="1828800" indent="0">
              <a:buNone/>
              <a:defRPr sz="1000">
                <a:solidFill>
                  <a:schemeClr val="bg1"/>
                </a:solidFill>
                <a:latin typeface="Arial" panose="020B0604020202020204" pitchFamily="34" charset="0"/>
                <a:cs typeface="Arial" panose="020B0604020202020204" pitchFamily="34" charset="0"/>
              </a:defRPr>
            </a:lvl5pPr>
          </a:lstStyle>
          <a:p>
            <a:pPr lvl="0"/>
            <a:r>
              <a:rPr lang="en-US" dirty="0" smtClean="0"/>
              <a:t>EDIT MASTER TEXT STYLES</a:t>
            </a:r>
          </a:p>
        </p:txBody>
      </p:sp>
      <p:sp>
        <p:nvSpPr>
          <p:cNvPr id="21" name="Footer Placeholder 4"/>
          <p:cNvSpPr>
            <a:spLocks noGrp="1"/>
          </p:cNvSpPr>
          <p:nvPr>
            <p:ph type="ftr" sz="quarter" idx="14"/>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2" name="Date Placeholder 6"/>
          <p:cNvSpPr>
            <a:spLocks noGrp="1"/>
          </p:cNvSpPr>
          <p:nvPr>
            <p:ph type="dt" sz="half" idx="15"/>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23" name="Slide Number Placeholder 17"/>
          <p:cNvSpPr>
            <a:spLocks noGrp="1"/>
          </p:cNvSpPr>
          <p:nvPr>
            <p:ph type="sldNum" sz="quarter" idx="16"/>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4"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25"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15" name="Picture 1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6" name="TextBox 15"/>
          <p:cNvSpPr txBox="1"/>
          <p:nvPr userDrawn="1"/>
        </p:nvSpPr>
        <p:spPr>
          <a:xfrm>
            <a:off x="626035" y="236881"/>
            <a:ext cx="3918009" cy="300082"/>
          </a:xfrm>
          <a:prstGeom prst="rect">
            <a:avLst/>
          </a:prstGeom>
          <a:noFill/>
        </p:spPr>
        <p:txBody>
          <a:bodyPr wrap="square" rtlCol="0">
            <a:spAutoFit/>
          </a:bodyPr>
          <a:lstStyle/>
          <a:p>
            <a:pPr>
              <a:lnSpc>
                <a:spcPct val="150000"/>
              </a:lnSpc>
            </a:pPr>
            <a:r>
              <a:rPr lang="en-US" sz="900" dirty="0" smtClean="0">
                <a:solidFill>
                  <a:schemeClr val="tx1"/>
                </a:solidFill>
                <a:latin typeface="Arial" panose="020B0604020202020204" pitchFamily="34" charset="0"/>
                <a:cs typeface="Arial" panose="020B0604020202020204" pitchFamily="34" charset="0"/>
              </a:rPr>
              <a:t>—</a:t>
            </a:r>
            <a:endParaRPr lang="en-US" sz="900" dirty="0">
              <a:solidFill>
                <a:schemeClr val="tx1"/>
              </a:solidFill>
              <a:latin typeface="Arial" panose="020B0604020202020204" pitchFamily="34" charset="0"/>
              <a:cs typeface="Arial" panose="020B0604020202020204" pitchFamily="34" charset="0"/>
            </a:endParaRPr>
          </a:p>
        </p:txBody>
      </p:sp>
      <p:sp>
        <p:nvSpPr>
          <p:cNvPr id="17"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8"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5600279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Title Placeholder 1"/>
          <p:cNvSpPr>
            <a:spLocks noGrp="1"/>
          </p:cNvSpPr>
          <p:nvPr>
            <p:ph type="title"/>
          </p:nvPr>
        </p:nvSpPr>
        <p:spPr>
          <a:xfrm>
            <a:off x="626035" y="365128"/>
            <a:ext cx="10727765" cy="947096"/>
          </a:xfrm>
          <a:prstGeom prst="rect">
            <a:avLst/>
          </a:prstGeom>
        </p:spPr>
        <p:txBody>
          <a:bodyPr vert="horz" lIns="91440" tIns="45720" rIns="91440" bIns="45720" rtlCol="0" anchor="ctr">
            <a:normAutofit/>
          </a:bodyPr>
          <a:lstStyle>
            <a:lvl1pPr>
              <a:defRPr>
                <a:solidFill>
                  <a:schemeClr val="accent2"/>
                </a:solidFill>
              </a:defRPr>
            </a:lvl1pPr>
          </a:lstStyle>
          <a:p>
            <a:r>
              <a:rPr lang="en-US" smtClean="0"/>
              <a:t>Click to edit Master title style</a:t>
            </a:r>
            <a:endParaRPr lang="en-US" dirty="0"/>
          </a:p>
        </p:txBody>
      </p:sp>
      <p:sp>
        <p:nvSpPr>
          <p:cNvPr id="11"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2"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6"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8"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9"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4"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60152420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0" name="Footer Placeholder 4"/>
          <p:cNvSpPr>
            <a:spLocks noGrp="1"/>
          </p:cNvSpPr>
          <p:nvPr>
            <p:ph type="ftr" sz="quarter" idx="3"/>
          </p:nvPr>
        </p:nvSpPr>
        <p:spPr>
          <a:xfrm>
            <a:off x="2441196" y="617240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1" name="Date Placeholder 6"/>
          <p:cNvSpPr>
            <a:spLocks noGrp="1"/>
          </p:cNvSpPr>
          <p:nvPr>
            <p:ph type="dt" sz="half" idx="2"/>
          </p:nvPr>
        </p:nvSpPr>
        <p:spPr>
          <a:xfrm>
            <a:off x="3491385" y="6172404"/>
            <a:ext cx="728168" cy="365125"/>
          </a:xfrm>
          <a:prstGeom prst="rect">
            <a:avLst/>
          </a:prstGeom>
        </p:spPr>
        <p:txBody>
          <a:bodyPr vert="horz" lIns="91440" tIns="45720" rIns="91440" bIns="45720" rtlCol="0" anchor="ctr"/>
          <a:lstStyle>
            <a:lvl1pPr algn="ctr">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373679"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7" name="Date Placeholder 6"/>
          <p:cNvSpPr txBox="1">
            <a:spLocks/>
          </p:cNvSpPr>
          <p:nvPr/>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9" name="Date Placeholder 6"/>
          <p:cNvSpPr txBox="1">
            <a:spLocks/>
          </p:cNvSpPr>
          <p:nvPr userDrawn="1"/>
        </p:nvSpPr>
        <p:spPr>
          <a:xfrm>
            <a:off x="3334135"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
        <p:nvSpPr>
          <p:cNvPr id="13" name="Date Placeholder 6"/>
          <p:cNvSpPr txBox="1">
            <a:spLocks/>
          </p:cNvSpPr>
          <p:nvPr userDrawn="1"/>
        </p:nvSpPr>
        <p:spPr>
          <a:xfrm>
            <a:off x="4208040"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solidFill>
                  <a:schemeClr val="bg1">
                    <a:lumMod val="50000"/>
                  </a:schemeClr>
                </a:solidFill>
              </a:rPr>
              <a:t>|</a:t>
            </a:r>
            <a:endParaRPr lang="en-US" dirty="0">
              <a:solidFill>
                <a:schemeClr val="bg1">
                  <a:lumMod val="50000"/>
                </a:schemeClr>
              </a:solidFill>
            </a:endParaRPr>
          </a:p>
        </p:txBody>
      </p:sp>
    </p:spTree>
    <p:extLst>
      <p:ext uri="{BB962C8B-B14F-4D97-AF65-F5344CB8AC3E}">
        <p14:creationId xmlns:p14="http://schemas.microsoft.com/office/powerpoint/2010/main" val="323269068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183188" y="987427"/>
            <a:ext cx="6371780"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8"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9"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80966968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6036" y="457200"/>
            <a:ext cx="4145990"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7"/>
            <a:ext cx="637178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626036" y="2057400"/>
            <a:ext cx="414599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3"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4" name="Date Placeholder 6"/>
          <p:cNvSpPr>
            <a:spLocks noGrp="1"/>
          </p:cNvSpPr>
          <p:nvPr>
            <p:ph type="dt" sz="half" idx="10"/>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5"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6"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8"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9"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5100301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6035" y="365127"/>
            <a:ext cx="10928933" cy="132556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1825625"/>
            <a:ext cx="10928933" cy="43513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2"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4"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7"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8"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730926417"/>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830067" cy="5811838"/>
          </a:xfrm>
        </p:spPr>
        <p:txBody>
          <a:bodyPr vert="eaVert"/>
          <a:lstStyle>
            <a:lvl1pPr>
              <a:defRPr>
                <a:solidFill>
                  <a:schemeClr val="tx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6035" y="365125"/>
            <a:ext cx="7946466"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8"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9"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3"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4" name="Date Placeholder 6"/>
          <p:cNvSpPr txBox="1">
            <a:spLocks/>
          </p:cNvSpPr>
          <p:nvPr/>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5" name="Date Placeholder 6"/>
          <p:cNvSpPr txBox="1">
            <a:spLocks/>
          </p:cNvSpPr>
          <p:nvPr/>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0" name="Picture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
        <p:nvSpPr>
          <p:cNvPr id="11" name="Date Placeholder 6"/>
          <p:cNvSpPr txBox="1">
            <a:spLocks/>
          </p:cNvSpPr>
          <p:nvPr userDrawn="1"/>
        </p:nvSpPr>
        <p:spPr>
          <a:xfrm>
            <a:off x="3384469" y="6172402"/>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userDrawn="1"/>
        </p:nvSpPr>
        <p:spPr>
          <a:xfrm>
            <a:off x="4140928" y="617240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Tree>
    <p:extLst>
      <p:ext uri="{BB962C8B-B14F-4D97-AF65-F5344CB8AC3E}">
        <p14:creationId xmlns:p14="http://schemas.microsoft.com/office/powerpoint/2010/main" val="171320465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Disclosures">
    <p:bg>
      <p:bgPr>
        <a:solidFill>
          <a:schemeClr val="bg1">
            <a:lumMod val="95000"/>
          </a:schemeClr>
        </a:solidFill>
        <a:effectLst/>
      </p:bgPr>
    </p:bg>
    <p:spTree>
      <p:nvGrpSpPr>
        <p:cNvPr id="1" name=""/>
        <p:cNvGrpSpPr/>
        <p:nvPr/>
      </p:nvGrpSpPr>
      <p:grpSpPr>
        <a:xfrm>
          <a:off x="0" y="0"/>
          <a:ext cx="0" cy="0"/>
          <a:chOff x="0" y="0"/>
          <a:chExt cx="0" cy="0"/>
        </a:xfrm>
      </p:grpSpPr>
      <p:sp>
        <p:nvSpPr>
          <p:cNvPr id="6" name="Content Placeholder 2"/>
          <p:cNvSpPr>
            <a:spLocks noGrp="1"/>
          </p:cNvSpPr>
          <p:nvPr>
            <p:ph idx="1"/>
          </p:nvPr>
        </p:nvSpPr>
        <p:spPr>
          <a:xfrm>
            <a:off x="626035" y="691979"/>
            <a:ext cx="10928933" cy="5484985"/>
          </a:xfrm>
        </p:spPr>
        <p:txBody>
          <a:bodyPr>
            <a:normAutofit/>
          </a:bodyPr>
          <a:lstStyle>
            <a:lvl1pPr marL="0" indent="0">
              <a:buNone/>
              <a:defRPr sz="1400"/>
            </a:lvl1pPr>
            <a:lvl2pPr marL="457200" indent="0">
              <a:buNone/>
              <a:defRPr sz="1600"/>
            </a:lvl2pPr>
            <a:lvl3pPr marL="914400" indent="0">
              <a:buNone/>
              <a:defRPr sz="1400"/>
            </a:lvl3pPr>
            <a:lvl4pPr marL="1371600" indent="0">
              <a:buNone/>
              <a:defRPr sz="1200"/>
            </a:lvl4pPr>
            <a:lvl5pPr marL="1828800" indent="0">
              <a:buNone/>
              <a:defRPr sz="1200"/>
            </a:lvl5pPr>
          </a:lstStyle>
          <a:p>
            <a:pPr lvl="0"/>
            <a:r>
              <a:rPr lang="en-US" smtClean="0"/>
              <a:t>Edit Master text styles</a:t>
            </a:r>
          </a:p>
        </p:txBody>
      </p:sp>
      <p:sp>
        <p:nvSpPr>
          <p:cNvPr id="12" name="Footer Placeholder 4"/>
          <p:cNvSpPr>
            <a:spLocks noGrp="1"/>
          </p:cNvSpPr>
          <p:nvPr>
            <p:ph type="ftr" sz="quarter" idx="3"/>
          </p:nvPr>
        </p:nvSpPr>
        <p:spPr>
          <a:xfrm>
            <a:off x="4310443" y="6241922"/>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13" name="Date Placeholder 6"/>
          <p:cNvSpPr>
            <a:spLocks noGrp="1"/>
          </p:cNvSpPr>
          <p:nvPr>
            <p:ph type="dt" sz="half" idx="2"/>
          </p:nvPr>
        </p:nvSpPr>
        <p:spPr>
          <a:xfrm>
            <a:off x="5257801" y="6241923"/>
            <a:ext cx="796338"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4" name="Slide Number Placeholder 17"/>
          <p:cNvSpPr>
            <a:spLocks noGrp="1"/>
          </p:cNvSpPr>
          <p:nvPr>
            <p:ph type="sldNum" sz="quarter" idx="4"/>
          </p:nvPr>
        </p:nvSpPr>
        <p:spPr>
          <a:xfrm>
            <a:off x="6096000" y="6241923"/>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15" name="Date Placeholder 6"/>
          <p:cNvSpPr txBox="1">
            <a:spLocks/>
          </p:cNvSpPr>
          <p:nvPr/>
        </p:nvSpPr>
        <p:spPr>
          <a:xfrm>
            <a:off x="5182291" y="624192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6" name="Date Placeholder 6"/>
          <p:cNvSpPr txBox="1">
            <a:spLocks/>
          </p:cNvSpPr>
          <p:nvPr/>
        </p:nvSpPr>
        <p:spPr>
          <a:xfrm>
            <a:off x="5938750" y="6241920"/>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0" name="Date Placeholder 6"/>
          <p:cNvSpPr txBox="1">
            <a:spLocks/>
          </p:cNvSpPr>
          <p:nvPr userDrawn="1"/>
        </p:nvSpPr>
        <p:spPr>
          <a:xfrm>
            <a:off x="5182291" y="6241921"/>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sp>
        <p:nvSpPr>
          <p:cNvPr id="17" name="Date Placeholder 6"/>
          <p:cNvSpPr txBox="1">
            <a:spLocks/>
          </p:cNvSpPr>
          <p:nvPr userDrawn="1"/>
        </p:nvSpPr>
        <p:spPr>
          <a:xfrm>
            <a:off x="5938750" y="6241920"/>
            <a:ext cx="157250"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dirty="0" smtClean="0"/>
              <a:t>|</a:t>
            </a:r>
            <a:endParaRPr lang="en-US" dirty="0"/>
          </a:p>
        </p:txBody>
      </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96472425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7"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5"/>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86883131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 preserve="1">
  <p:cSld name="1_Thank you Slide_blue">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bg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bg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t>SecurityBenefit.com</a:t>
            </a:r>
          </a:p>
          <a:p>
            <a:r>
              <a:rPr lang="en-US" sz="1600" dirty="0" smtClean="0"/>
              <a:t>—</a:t>
            </a:r>
          </a:p>
          <a:p>
            <a:r>
              <a:rPr lang="en-US" sz="1600" dirty="0" smtClean="0"/>
              <a:t>One Security Benefit Place</a:t>
            </a:r>
          </a:p>
          <a:p>
            <a:r>
              <a:rPr lang="en-US" sz="1600" dirty="0" smtClean="0"/>
              <a:t>Topeka, KS 66636</a:t>
            </a:r>
            <a:endParaRPr lang="en-US" sz="1600" dirty="0"/>
          </a:p>
        </p:txBody>
      </p: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26035" y="6231919"/>
            <a:ext cx="1758282" cy="248862"/>
          </a:xfrm>
          <a:prstGeom prst="rect">
            <a:avLst/>
          </a:prstGeom>
        </p:spPr>
      </p:pic>
    </p:spTree>
    <p:extLst>
      <p:ext uri="{BB962C8B-B14F-4D97-AF65-F5344CB8AC3E}">
        <p14:creationId xmlns:p14="http://schemas.microsoft.com/office/powerpoint/2010/main" val="225925256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 preserve="1">
  <p:cSld name="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
        <p:nvSpPr>
          <p:cNvPr id="7"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246566" y="0"/>
            <a:ext cx="1956414" cy="1047747"/>
          </a:xfrm>
          <a:prstGeom prst="rect">
            <a:avLst/>
          </a:prstGeom>
        </p:spPr>
      </p:pic>
    </p:spTree>
    <p:extLst>
      <p:ext uri="{BB962C8B-B14F-4D97-AF65-F5344CB8AC3E}">
        <p14:creationId xmlns:p14="http://schemas.microsoft.com/office/powerpoint/2010/main" val="12065304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1_Thank you Slide_Whit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26035" y="1533654"/>
            <a:ext cx="7304257" cy="1895347"/>
          </a:xfrm>
        </p:spPr>
        <p:txBody>
          <a:bodyPr anchor="b">
            <a:normAutofit/>
          </a:bodyPr>
          <a:lstStyle>
            <a:lvl1pPr algn="l">
              <a:defRPr sz="4800">
                <a:solidFill>
                  <a:schemeClr val="tx1"/>
                </a:solidFill>
                <a:latin typeface="Cambria" panose="02040503050406030204" pitchFamily="18" charset="0"/>
              </a:defRPr>
            </a:lvl1pPr>
          </a:lstStyle>
          <a:p>
            <a:r>
              <a:rPr lang="en-US" smtClean="0"/>
              <a:t>Click to edit Master title style</a:t>
            </a:r>
            <a:endParaRPr lang="en-US" dirty="0"/>
          </a:p>
        </p:txBody>
      </p:sp>
      <p:sp>
        <p:nvSpPr>
          <p:cNvPr id="3" name="Subtitle 2"/>
          <p:cNvSpPr>
            <a:spLocks noGrp="1"/>
          </p:cNvSpPr>
          <p:nvPr>
            <p:ph type="subTitle" idx="1" hasCustomPrompt="1"/>
          </p:nvPr>
        </p:nvSpPr>
        <p:spPr>
          <a:xfrm>
            <a:off x="701430" y="4162211"/>
            <a:ext cx="5394572" cy="1655762"/>
          </a:xfrm>
        </p:spPr>
        <p:txBody>
          <a:bodyPr>
            <a:normAutofit/>
          </a:bodyPr>
          <a:lstStyle>
            <a:lvl1pPr marL="0" indent="0" algn="l">
              <a:buNone/>
              <a:defRPr sz="1600">
                <a:solidFill>
                  <a:schemeClr val="tx1"/>
                </a:solidFill>
                <a:latin typeface="Cambria" panose="02040503050406030204" pitchFamily="18"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
        <p:nvSpPr>
          <p:cNvPr id="12" name="Subtitle 2"/>
          <p:cNvSpPr txBox="1">
            <a:spLocks/>
          </p:cNvSpPr>
          <p:nvPr userDrawn="1"/>
        </p:nvSpPr>
        <p:spPr>
          <a:xfrm>
            <a:off x="6521623" y="4162211"/>
            <a:ext cx="5181599" cy="165576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bg1"/>
                </a:solidFill>
                <a:latin typeface="Cambria" panose="02040503050406030204" pitchFamily="18" charset="0"/>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600" dirty="0" smtClean="0">
                <a:solidFill>
                  <a:schemeClr val="tx1"/>
                </a:solidFill>
              </a:rPr>
              <a:t>SecurityBenefit.com</a:t>
            </a:r>
          </a:p>
          <a:p>
            <a:r>
              <a:rPr lang="en-US" sz="1600" dirty="0" smtClean="0">
                <a:solidFill>
                  <a:schemeClr val="tx1"/>
                </a:solidFill>
              </a:rPr>
              <a:t>—</a:t>
            </a:r>
          </a:p>
          <a:p>
            <a:r>
              <a:rPr lang="en-US" sz="1600" dirty="0" smtClean="0">
                <a:solidFill>
                  <a:schemeClr val="tx1"/>
                </a:solidFill>
              </a:rPr>
              <a:t>One Security Benefit Place</a:t>
            </a:r>
          </a:p>
          <a:p>
            <a:r>
              <a:rPr lang="en-US" sz="1600" dirty="0" smtClean="0">
                <a:solidFill>
                  <a:schemeClr val="tx1"/>
                </a:solidFill>
              </a:rPr>
              <a:t>Topeka, KS 66636</a:t>
            </a:r>
            <a:endParaRPr lang="en-US" sz="1600" dirty="0">
              <a:solidFill>
                <a:schemeClr val="tx1"/>
              </a:solidFill>
            </a:endParaRP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4" y="6193862"/>
            <a:ext cx="2080589" cy="384544"/>
          </a:xfrm>
          <a:prstGeom prst="rect">
            <a:avLst/>
          </a:prstGeom>
        </p:spPr>
      </p:pic>
      <p:pic>
        <p:nvPicPr>
          <p:cNvPr id="11" name="Picture 10"/>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46566" y="2471"/>
            <a:ext cx="1956414" cy="1042805"/>
          </a:xfrm>
          <a:prstGeom prst="rect">
            <a:avLst/>
          </a:prstGeom>
        </p:spPr>
      </p:pic>
    </p:spTree>
    <p:extLst>
      <p:ext uri="{BB962C8B-B14F-4D97-AF65-F5344CB8AC3E}">
        <p14:creationId xmlns:p14="http://schemas.microsoft.com/office/powerpoint/2010/main" val="351766814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cSld name="1_Title and Content_white_with Subhead">
    <p:spTree>
      <p:nvGrpSpPr>
        <p:cNvPr id="1" name=""/>
        <p:cNvGrpSpPr/>
        <p:nvPr/>
      </p:nvGrpSpPr>
      <p:grpSpPr>
        <a:xfrm>
          <a:off x="0" y="0"/>
          <a:ext cx="0" cy="0"/>
          <a:chOff x="0" y="0"/>
          <a:chExt cx="0" cy="0"/>
        </a:xfrm>
      </p:grpSpPr>
      <p:sp>
        <p:nvSpPr>
          <p:cNvPr id="2" name="Title 1"/>
          <p:cNvSpPr>
            <a:spLocks noGrp="1"/>
          </p:cNvSpPr>
          <p:nvPr>
            <p:ph type="title"/>
          </p:nvPr>
        </p:nvSpPr>
        <p:spPr>
          <a:xfrm>
            <a:off x="626036" y="834889"/>
            <a:ext cx="10727765" cy="855803"/>
          </a:xfrm>
        </p:spPr>
        <p:txBody>
          <a:bodyPr>
            <a:normAutofit/>
          </a:bodyPr>
          <a:lstStyle>
            <a:lvl1pPr>
              <a:defRPr sz="3200">
                <a:solidFill>
                  <a:schemeClr val="tx1"/>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626036" y="1825625"/>
            <a:ext cx="10727765" cy="4272355"/>
          </a:xfrm>
        </p:spPr>
        <p:txBody>
          <a:bodyPr>
            <a:normAutofit/>
          </a:bodyPr>
          <a:lstStyle>
            <a:lvl1pPr>
              <a:defRPr sz="2000" b="1"/>
            </a:lvl1pPr>
            <a:lvl2pPr>
              <a:defRPr sz="1867"/>
            </a:lvl2pPr>
            <a:lvl3pPr>
              <a:defRPr sz="1600"/>
            </a:lvl3pPr>
            <a:lvl4pPr>
              <a:defRPr sz="1467"/>
            </a:lvl4pPr>
            <a:lvl5pPr>
              <a:defRPr sz="1467"/>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TextBox 16"/>
          <p:cNvSpPr txBox="1"/>
          <p:nvPr/>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23" name="Footer Placeholder 4"/>
          <p:cNvSpPr>
            <a:spLocks noGrp="1"/>
          </p:cNvSpPr>
          <p:nvPr>
            <p:ph type="ftr" sz="quarter" idx="3"/>
          </p:nvPr>
        </p:nvSpPr>
        <p:spPr>
          <a:xfrm>
            <a:off x="4164611" y="6241923"/>
            <a:ext cx="867772" cy="365125"/>
          </a:xfrm>
          <a:prstGeom prst="rect">
            <a:avLst/>
          </a:prstGeom>
        </p:spPr>
        <p:txBody>
          <a:bodyPr anchor="ctr"/>
          <a:lstStyle>
            <a:lvl1pPr algn="r">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24" name="Date Placeholder 6"/>
          <p:cNvSpPr>
            <a:spLocks noGrp="1"/>
          </p:cNvSpPr>
          <p:nvPr>
            <p:ph type="dt" sz="half" idx="2"/>
          </p:nvPr>
        </p:nvSpPr>
        <p:spPr>
          <a:xfrm>
            <a:off x="5214799" y="6241923"/>
            <a:ext cx="728168" cy="365125"/>
          </a:xfrm>
          <a:prstGeom prst="rect">
            <a:avLst/>
          </a:prstGeom>
        </p:spPr>
        <p:txBody>
          <a:bodyPr vert="horz" lIns="68580" tIns="34290" rIns="68580" bIns="34290" rtlCol="0" anchor="ctr"/>
          <a:lstStyle>
            <a:lvl1pPr algn="ctr">
              <a:defRPr sz="800">
                <a:solidFill>
                  <a:schemeClr val="bg1">
                    <a:lumMod val="50000"/>
                  </a:schemeClr>
                </a:solidFill>
              </a:defRPr>
            </a:lvl1pPr>
          </a:lstStyle>
          <a:p>
            <a:r>
              <a:rPr lang="en-US" dirty="0" smtClean="0"/>
              <a:t>2021/04/14</a:t>
            </a:r>
            <a:endParaRPr lang="en-US" dirty="0"/>
          </a:p>
        </p:txBody>
      </p:sp>
      <p:sp>
        <p:nvSpPr>
          <p:cNvPr id="25" name="Slide Number Placeholder 17"/>
          <p:cNvSpPr>
            <a:spLocks noGrp="1"/>
          </p:cNvSpPr>
          <p:nvPr>
            <p:ph type="sldNum" sz="quarter" idx="4"/>
          </p:nvPr>
        </p:nvSpPr>
        <p:spPr>
          <a:xfrm>
            <a:off x="6097095" y="6241923"/>
            <a:ext cx="564767" cy="365125"/>
          </a:xfrm>
          <a:prstGeom prst="rect">
            <a:avLst/>
          </a:prstGeom>
        </p:spPr>
        <p:txBody>
          <a:bodyPr vert="horz" lIns="68580" tIns="34290" rIns="68580" bIns="3429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
        <p:nvSpPr>
          <p:cNvPr id="26" name="Date Placeholder 6"/>
          <p:cNvSpPr txBox="1">
            <a:spLocks/>
          </p:cNvSpPr>
          <p:nvPr/>
        </p:nvSpPr>
        <p:spPr>
          <a:xfrm>
            <a:off x="5057549" y="6241922"/>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27" name="Date Placeholder 6"/>
          <p:cNvSpPr txBox="1">
            <a:spLocks/>
          </p:cNvSpPr>
          <p:nvPr/>
        </p:nvSpPr>
        <p:spPr>
          <a:xfrm>
            <a:off x="5931454" y="6241921"/>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8" name="Text Placeholder 7"/>
          <p:cNvSpPr>
            <a:spLocks noGrp="1"/>
          </p:cNvSpPr>
          <p:nvPr>
            <p:ph type="body" sz="quarter" idx="10" hasCustomPrompt="1"/>
          </p:nvPr>
        </p:nvSpPr>
        <p:spPr>
          <a:xfrm>
            <a:off x="626036" y="539390"/>
            <a:ext cx="3930197" cy="293343"/>
          </a:xfrm>
        </p:spPr>
        <p:txBody>
          <a:bodyPr>
            <a:noAutofit/>
          </a:bodyPr>
          <a:lstStyle>
            <a:lvl1pPr marL="0" indent="0">
              <a:buNone/>
              <a:defRPr sz="933" baseline="0">
                <a:solidFill>
                  <a:schemeClr val="tx1"/>
                </a:solidFill>
                <a:latin typeface="Arial" panose="020B0604020202020204" pitchFamily="34" charset="0"/>
                <a:cs typeface="Arial" panose="020B0604020202020204" pitchFamily="34" charset="0"/>
              </a:defRPr>
            </a:lvl1pPr>
            <a:lvl2pPr marL="457189" indent="0">
              <a:buNone/>
              <a:defRPr sz="1067">
                <a:solidFill>
                  <a:schemeClr val="bg1"/>
                </a:solidFill>
                <a:latin typeface="Arial" panose="020B0604020202020204" pitchFamily="34" charset="0"/>
                <a:cs typeface="Arial" panose="020B0604020202020204" pitchFamily="34" charset="0"/>
              </a:defRPr>
            </a:lvl2pPr>
            <a:lvl3pPr marL="914377" indent="0">
              <a:buNone/>
              <a:defRPr sz="1067">
                <a:solidFill>
                  <a:schemeClr val="bg1"/>
                </a:solidFill>
                <a:latin typeface="Arial" panose="020B0604020202020204" pitchFamily="34" charset="0"/>
                <a:cs typeface="Arial" panose="020B0604020202020204" pitchFamily="34" charset="0"/>
              </a:defRPr>
            </a:lvl3pPr>
            <a:lvl4pPr marL="1371566" indent="0">
              <a:buNone/>
              <a:defRPr sz="1067">
                <a:solidFill>
                  <a:schemeClr val="bg1"/>
                </a:solidFill>
                <a:latin typeface="Arial" panose="020B0604020202020204" pitchFamily="34" charset="0"/>
                <a:cs typeface="Arial" panose="020B0604020202020204" pitchFamily="34" charset="0"/>
              </a:defRPr>
            </a:lvl4pPr>
            <a:lvl5pPr marL="1828754" indent="0">
              <a:buNone/>
              <a:defRPr sz="1067">
                <a:solidFill>
                  <a:schemeClr val="bg1"/>
                </a:solidFill>
                <a:latin typeface="Arial" panose="020B0604020202020204" pitchFamily="34" charset="0"/>
                <a:cs typeface="Arial" panose="020B0604020202020204" pitchFamily="34" charset="0"/>
              </a:defRPr>
            </a:lvl5pPr>
          </a:lstStyle>
          <a:p>
            <a:r>
              <a:rPr lang="en-US" dirty="0" smtClean="0"/>
              <a:t>SECURITY BENEFIT FINANCIAL ESSENTIALS</a:t>
            </a:r>
            <a:endParaRPr lang="en-US" dirty="0"/>
          </a:p>
        </p:txBody>
      </p:sp>
      <p:sp>
        <p:nvSpPr>
          <p:cNvPr id="13" name="TextBox 12"/>
          <p:cNvSpPr txBox="1"/>
          <p:nvPr userDrawn="1"/>
        </p:nvSpPr>
        <p:spPr>
          <a:xfrm>
            <a:off x="626037" y="236881"/>
            <a:ext cx="3918009" cy="307713"/>
          </a:xfrm>
          <a:prstGeom prst="rect">
            <a:avLst/>
          </a:prstGeom>
          <a:noFill/>
        </p:spPr>
        <p:txBody>
          <a:bodyPr wrap="square" lIns="91440" tIns="45720" rIns="91440" bIns="45720" rtlCol="0">
            <a:spAutoFit/>
          </a:bodyPr>
          <a:lstStyle/>
          <a:p>
            <a:pPr>
              <a:lnSpc>
                <a:spcPct val="150000"/>
              </a:lnSpc>
            </a:pPr>
            <a:r>
              <a:rPr lang="en-US" sz="933" dirty="0" smtClean="0">
                <a:solidFill>
                  <a:schemeClr val="tx1"/>
                </a:solidFill>
                <a:latin typeface="Arial" panose="020B0604020202020204" pitchFamily="34" charset="0"/>
                <a:cs typeface="Arial" panose="020B0604020202020204" pitchFamily="34" charset="0"/>
              </a:rPr>
              <a:t>—</a:t>
            </a:r>
            <a:endParaRPr lang="en-US" sz="933" dirty="0">
              <a:solidFill>
                <a:schemeClr val="tx1"/>
              </a:solidFill>
              <a:latin typeface="Arial" panose="020B0604020202020204" pitchFamily="34" charset="0"/>
              <a:cs typeface="Arial" panose="020B0604020202020204" pitchFamily="34" charset="0"/>
            </a:endParaRPr>
          </a:p>
        </p:txBody>
      </p:sp>
      <p:sp>
        <p:nvSpPr>
          <p:cNvPr id="15" name="Date Placeholder 6"/>
          <p:cNvSpPr txBox="1">
            <a:spLocks/>
          </p:cNvSpPr>
          <p:nvPr userDrawn="1"/>
        </p:nvSpPr>
        <p:spPr>
          <a:xfrm>
            <a:off x="5057549" y="6241922"/>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sp>
        <p:nvSpPr>
          <p:cNvPr id="16" name="Date Placeholder 6"/>
          <p:cNvSpPr txBox="1">
            <a:spLocks/>
          </p:cNvSpPr>
          <p:nvPr userDrawn="1"/>
        </p:nvSpPr>
        <p:spPr>
          <a:xfrm>
            <a:off x="5931454" y="6241921"/>
            <a:ext cx="157251" cy="365125"/>
          </a:xfrm>
          <a:prstGeom prst="rect">
            <a:avLst/>
          </a:prstGeom>
        </p:spPr>
        <p:txBody>
          <a:bodyPr vert="horz" lIns="91440" tIns="45720" rIns="91440" bIns="45720" rtlCol="0" anchor="ctr"/>
          <a:lstStyle>
            <a:defPPr>
              <a:defRPr lang="en-US"/>
            </a:defPPr>
            <a:lvl1pPr marL="0" algn="l" defTabSz="457200" rtl="0" eaLnBrk="1" latinLnBrk="0" hangingPunct="1">
              <a:defRPr sz="800" kern="1200">
                <a:solidFill>
                  <a:schemeClr val="bg1">
                    <a:lumMod val="50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067" dirty="0" smtClean="0">
                <a:solidFill>
                  <a:schemeClr val="bg1">
                    <a:lumMod val="50000"/>
                  </a:schemeClr>
                </a:solidFill>
              </a:rPr>
              <a:t>|</a:t>
            </a:r>
            <a:endParaRPr lang="en-US" sz="1067" dirty="0">
              <a:solidFill>
                <a:schemeClr val="bg1">
                  <a:lumMod val="50000"/>
                </a:schemeClr>
              </a:solidFill>
            </a:endParaRPr>
          </a:p>
        </p:txBody>
      </p:sp>
      <p:pic>
        <p:nvPicPr>
          <p:cNvPr id="20" name="Picture 1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26035" y="6231919"/>
            <a:ext cx="1758282" cy="248861"/>
          </a:xfrm>
          <a:prstGeom prst="rect">
            <a:avLst/>
          </a:prstGeom>
        </p:spPr>
      </p:pic>
    </p:spTree>
    <p:extLst>
      <p:ext uri="{BB962C8B-B14F-4D97-AF65-F5344CB8AC3E}">
        <p14:creationId xmlns:p14="http://schemas.microsoft.com/office/powerpoint/2010/main" val="2485941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18" Type="http://schemas.openxmlformats.org/officeDocument/2006/relationships/slideLayout" Target="../slideLayouts/slideLayout43.xml"/><Relationship Id="rId26" Type="http://schemas.openxmlformats.org/officeDocument/2006/relationships/theme" Target="../theme/theme2.xml"/><Relationship Id="rId3" Type="http://schemas.openxmlformats.org/officeDocument/2006/relationships/slideLayout" Target="../slideLayouts/slideLayout28.xml"/><Relationship Id="rId21" Type="http://schemas.openxmlformats.org/officeDocument/2006/relationships/slideLayout" Target="../slideLayouts/slideLayout46.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5" Type="http://schemas.openxmlformats.org/officeDocument/2006/relationships/slideLayout" Target="../slideLayouts/slideLayout50.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slideLayout" Target="../slideLayouts/slideLayout45.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24" Type="http://schemas.openxmlformats.org/officeDocument/2006/relationships/slideLayout" Target="../slideLayouts/slideLayout49.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23" Type="http://schemas.openxmlformats.org/officeDocument/2006/relationships/slideLayout" Target="../slideLayouts/slideLayout48.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slideLayout" Target="../slideLayouts/slideLayout4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18" Type="http://schemas.openxmlformats.org/officeDocument/2006/relationships/slideLayout" Target="../slideLayouts/slideLayout68.xml"/><Relationship Id="rId26" Type="http://schemas.openxmlformats.org/officeDocument/2006/relationships/slideLayout" Target="../slideLayouts/slideLayout76.xml"/><Relationship Id="rId3" Type="http://schemas.openxmlformats.org/officeDocument/2006/relationships/slideLayout" Target="../slideLayouts/slideLayout53.xml"/><Relationship Id="rId21" Type="http://schemas.openxmlformats.org/officeDocument/2006/relationships/slideLayout" Target="../slideLayouts/slideLayout71.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17" Type="http://schemas.openxmlformats.org/officeDocument/2006/relationships/slideLayout" Target="../slideLayouts/slideLayout67.xml"/><Relationship Id="rId25" Type="http://schemas.openxmlformats.org/officeDocument/2006/relationships/slideLayout" Target="../slideLayouts/slideLayout75.xml"/><Relationship Id="rId2" Type="http://schemas.openxmlformats.org/officeDocument/2006/relationships/slideLayout" Target="../slideLayouts/slideLayout52.xml"/><Relationship Id="rId16" Type="http://schemas.openxmlformats.org/officeDocument/2006/relationships/slideLayout" Target="../slideLayouts/slideLayout66.xml"/><Relationship Id="rId20" Type="http://schemas.openxmlformats.org/officeDocument/2006/relationships/slideLayout" Target="../slideLayouts/slideLayout70.xml"/><Relationship Id="rId29" Type="http://schemas.openxmlformats.org/officeDocument/2006/relationships/slideLayout" Target="../slideLayouts/slideLayout79.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24" Type="http://schemas.openxmlformats.org/officeDocument/2006/relationships/slideLayout" Target="../slideLayouts/slideLayout74.xml"/><Relationship Id="rId5" Type="http://schemas.openxmlformats.org/officeDocument/2006/relationships/slideLayout" Target="../slideLayouts/slideLayout55.xml"/><Relationship Id="rId15" Type="http://schemas.openxmlformats.org/officeDocument/2006/relationships/slideLayout" Target="../slideLayouts/slideLayout65.xml"/><Relationship Id="rId23" Type="http://schemas.openxmlformats.org/officeDocument/2006/relationships/slideLayout" Target="../slideLayouts/slideLayout73.xml"/><Relationship Id="rId28" Type="http://schemas.openxmlformats.org/officeDocument/2006/relationships/slideLayout" Target="../slideLayouts/slideLayout78.xml"/><Relationship Id="rId10" Type="http://schemas.openxmlformats.org/officeDocument/2006/relationships/slideLayout" Target="../slideLayouts/slideLayout60.xml"/><Relationship Id="rId19" Type="http://schemas.openxmlformats.org/officeDocument/2006/relationships/slideLayout" Target="../slideLayouts/slideLayout69.xml"/><Relationship Id="rId31" Type="http://schemas.openxmlformats.org/officeDocument/2006/relationships/theme" Target="../theme/theme3.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 Id="rId22" Type="http://schemas.openxmlformats.org/officeDocument/2006/relationships/slideLayout" Target="../slideLayouts/slideLayout72.xml"/><Relationship Id="rId27" Type="http://schemas.openxmlformats.org/officeDocument/2006/relationships/slideLayout" Target="../slideLayouts/slideLayout77.xml"/><Relationship Id="rId30" Type="http://schemas.openxmlformats.org/officeDocument/2006/relationships/slideLayout" Target="../slideLayouts/slideLayout8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7" name="Date Placeholder 6"/>
          <p:cNvSpPr>
            <a:spLocks noGrp="1"/>
          </p:cNvSpPr>
          <p:nvPr>
            <p:ph type="dt" sz="half" idx="2"/>
          </p:nvPr>
        </p:nvSpPr>
        <p:spPr>
          <a:xfrm>
            <a:off x="3541719" y="6172404"/>
            <a:ext cx="59920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4140141858"/>
      </p:ext>
    </p:extLst>
  </p:cSld>
  <p:clrMap bg1="lt1" tx1="dk1" bg2="lt2" tx2="dk2" accent1="accent1" accent2="accent2" accent3="accent3" accent4="accent4" accent5="accent5" accent6="accent6" hlink="hlink" folHlink="folHlink"/>
  <p:sldLayoutIdLst>
    <p:sldLayoutId id="2147483663" r:id="rId1"/>
    <p:sldLayoutId id="2147483661" r:id="rId2"/>
    <p:sldLayoutId id="2147483682" r:id="rId3"/>
    <p:sldLayoutId id="2147483684" r:id="rId4"/>
    <p:sldLayoutId id="2147483683" r:id="rId5"/>
    <p:sldLayoutId id="2147483675" r:id="rId6"/>
    <p:sldLayoutId id="2147483672" r:id="rId7"/>
    <p:sldLayoutId id="2147483662" r:id="rId8"/>
    <p:sldLayoutId id="2147483707" r:id="rId9"/>
    <p:sldLayoutId id="2147483680" r:id="rId10"/>
    <p:sldLayoutId id="2147483674" r:id="rId11"/>
    <p:sldLayoutId id="2147483664" r:id="rId12"/>
    <p:sldLayoutId id="2147483708" r:id="rId13"/>
    <p:sldLayoutId id="2147483665" r:id="rId14"/>
    <p:sldLayoutId id="2147483709" r:id="rId15"/>
    <p:sldLayoutId id="2147483666" r:id="rId16"/>
    <p:sldLayoutId id="2147483667" r:id="rId17"/>
    <p:sldLayoutId id="2147483668" r:id="rId18"/>
    <p:sldLayoutId id="2147483669" r:id="rId19"/>
    <p:sldLayoutId id="2147483670" r:id="rId20"/>
    <p:sldLayoutId id="2147483671" r:id="rId21"/>
    <p:sldLayoutId id="2147483677" r:id="rId22"/>
    <p:sldLayoutId id="2147483678" r:id="rId23"/>
    <p:sldLayoutId id="2147483681" r:id="rId24"/>
    <p:sldLayoutId id="2147483710" r:id="rId25"/>
  </p:sldLayoutIdLst>
  <p:hf hdr="0"/>
  <p:txStyles>
    <p:titleStyle>
      <a:lvl1pPr algn="l" defTabSz="914400" rtl="0" eaLnBrk="1" latinLnBrk="0" hangingPunct="1">
        <a:lnSpc>
          <a:spcPct val="90000"/>
        </a:lnSpc>
        <a:spcBef>
          <a:spcPct val="0"/>
        </a:spcBef>
        <a:buNone/>
        <a:defRPr sz="3200" kern="1200">
          <a:solidFill>
            <a:schemeClr val="accent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userDrawn="1">
          <p15:clr>
            <a:srgbClr val="F26B43"/>
          </p15:clr>
        </p15:guide>
        <p15:guide id="2" orient="horz" pos="216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7" name="Date Placeholder 6"/>
          <p:cNvSpPr>
            <a:spLocks noGrp="1"/>
          </p:cNvSpPr>
          <p:nvPr>
            <p:ph type="dt" sz="half" idx="2"/>
          </p:nvPr>
        </p:nvSpPr>
        <p:spPr>
          <a:xfrm>
            <a:off x="3541719" y="6172404"/>
            <a:ext cx="75645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687120199"/>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 id="2147483728" r:id="rId17"/>
    <p:sldLayoutId id="2147483729" r:id="rId18"/>
    <p:sldLayoutId id="2147483730" r:id="rId19"/>
    <p:sldLayoutId id="2147483731" r:id="rId20"/>
    <p:sldLayoutId id="2147483732" r:id="rId21"/>
    <p:sldLayoutId id="2147483733" r:id="rId22"/>
    <p:sldLayoutId id="2147483734" r:id="rId23"/>
    <p:sldLayoutId id="2147483735" r:id="rId24"/>
    <p:sldLayoutId id="2147483736" r:id="rId25"/>
  </p:sldLayoutIdLst>
  <p:hf hdr="0"/>
  <p:txStyles>
    <p:titleStyle>
      <a:lvl1pPr algn="l" defTabSz="914400" rtl="0" eaLnBrk="1" latinLnBrk="0" hangingPunct="1">
        <a:lnSpc>
          <a:spcPct val="90000"/>
        </a:lnSpc>
        <a:spcBef>
          <a:spcPct val="0"/>
        </a:spcBef>
        <a:buNone/>
        <a:defRPr sz="3200" kern="1200">
          <a:solidFill>
            <a:schemeClr val="accent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pos="3840" userDrawn="1">
          <p15:clr>
            <a:srgbClr val="F26B43"/>
          </p15:clr>
        </p15:guide>
        <p15:guide id="4" orient="horz" pos="216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8"/>
            <a:ext cx="10515600" cy="947096"/>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490353"/>
            <a:ext cx="10515600" cy="4686610"/>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Footer Placeholder 4"/>
          <p:cNvSpPr>
            <a:spLocks noGrp="1"/>
          </p:cNvSpPr>
          <p:nvPr>
            <p:ph type="ftr" sz="quarter" idx="3"/>
          </p:nvPr>
        </p:nvSpPr>
        <p:spPr>
          <a:xfrm>
            <a:off x="2512621" y="6172403"/>
            <a:ext cx="871848" cy="365125"/>
          </a:xfrm>
          <a:prstGeom prst="rect">
            <a:avLst/>
          </a:prstGeom>
        </p:spPr>
        <p:txBody>
          <a:bodyPr anchor="ctr"/>
          <a:lstStyle>
            <a:lvl1pPr algn="l">
              <a:defRPr sz="800">
                <a:solidFill>
                  <a:schemeClr val="bg1">
                    <a:lumMod val="50000"/>
                  </a:schemeClr>
                </a:solidFill>
                <a:latin typeface="Arial" panose="020B0604020202020204" pitchFamily="34" charset="0"/>
                <a:cs typeface="Arial" panose="020B0604020202020204" pitchFamily="34" charset="0"/>
              </a:defRPr>
            </a:lvl1pPr>
          </a:lstStyle>
          <a:p>
            <a:r>
              <a:rPr lang="en-US" dirty="0" smtClean="0"/>
              <a:t>38-10780-18</a:t>
            </a:r>
            <a:endParaRPr lang="en-US" dirty="0"/>
          </a:p>
        </p:txBody>
      </p:sp>
      <p:sp>
        <p:nvSpPr>
          <p:cNvPr id="7" name="Date Placeholder 6"/>
          <p:cNvSpPr>
            <a:spLocks noGrp="1"/>
          </p:cNvSpPr>
          <p:nvPr>
            <p:ph type="dt" sz="half" idx="2"/>
          </p:nvPr>
        </p:nvSpPr>
        <p:spPr>
          <a:xfrm>
            <a:off x="3541719" y="6172404"/>
            <a:ext cx="756459" cy="365125"/>
          </a:xfrm>
          <a:prstGeom prst="rect">
            <a:avLst/>
          </a:prstGeom>
        </p:spPr>
        <p:txBody>
          <a:bodyPr vert="horz" lIns="91440" tIns="45720" rIns="91440" bIns="45720" rtlCol="0" anchor="ctr"/>
          <a:lstStyle>
            <a:lvl1pPr algn="l">
              <a:defRPr sz="800">
                <a:solidFill>
                  <a:schemeClr val="bg1">
                    <a:lumMod val="50000"/>
                  </a:schemeClr>
                </a:solidFill>
              </a:defRPr>
            </a:lvl1pPr>
          </a:lstStyle>
          <a:p>
            <a:r>
              <a:rPr lang="en-US" dirty="0" smtClean="0"/>
              <a:t>2021/04/14</a:t>
            </a:r>
            <a:endParaRPr lang="en-US" dirty="0"/>
          </a:p>
        </p:txBody>
      </p:sp>
      <p:sp>
        <p:nvSpPr>
          <p:cNvPr id="18" name="Slide Number Placeholder 17"/>
          <p:cNvSpPr>
            <a:spLocks noGrp="1"/>
          </p:cNvSpPr>
          <p:nvPr>
            <p:ph type="sldNum" sz="quarter" idx="4"/>
          </p:nvPr>
        </p:nvSpPr>
        <p:spPr>
          <a:xfrm>
            <a:off x="4298178" y="6172404"/>
            <a:ext cx="564767" cy="365125"/>
          </a:xfrm>
          <a:prstGeom prst="rect">
            <a:avLst/>
          </a:prstGeom>
        </p:spPr>
        <p:txBody>
          <a:bodyPr vert="horz" lIns="91440" tIns="45720" rIns="91440" bIns="45720" rtlCol="0" anchor="ctr"/>
          <a:lstStyle>
            <a:lvl1pPr algn="l">
              <a:defRPr sz="800">
                <a:solidFill>
                  <a:schemeClr val="bg1">
                    <a:lumMod val="50000"/>
                  </a:schemeClr>
                </a:solidFill>
              </a:defRPr>
            </a:lvl1pPr>
          </a:lstStyle>
          <a:p>
            <a:fld id="{DFF2723C-031C-433E-81DC-635AF124FD5B}" type="slidenum">
              <a:rPr lang="en-US" smtClean="0"/>
              <a:pPr/>
              <a:t>‹#›</a:t>
            </a:fld>
            <a:endParaRPr lang="en-US" dirty="0"/>
          </a:p>
        </p:txBody>
      </p:sp>
    </p:spTree>
    <p:extLst>
      <p:ext uri="{BB962C8B-B14F-4D97-AF65-F5344CB8AC3E}">
        <p14:creationId xmlns:p14="http://schemas.microsoft.com/office/powerpoint/2010/main" val="4082396405"/>
      </p:ext>
    </p:extLst>
  </p:cSld>
  <p:clrMap bg1="lt1" tx1="dk1" bg2="lt2" tx2="dk2" accent1="accent1" accent2="accent2" accent3="accent3" accent4="accent4" accent5="accent5" accent6="accent6" hlink="hlink" folHlink="folHlink"/>
  <p:sldLayoutIdLst>
    <p:sldLayoutId id="2147483738" r:id="rId1"/>
    <p:sldLayoutId id="2147483739" r:id="rId2"/>
    <p:sldLayoutId id="2147483740" r:id="rId3"/>
    <p:sldLayoutId id="2147483763" r:id="rId4"/>
    <p:sldLayoutId id="2147483741" r:id="rId5"/>
    <p:sldLayoutId id="2147483764" r:id="rId6"/>
    <p:sldLayoutId id="2147483742" r:id="rId7"/>
    <p:sldLayoutId id="2147483765" r:id="rId8"/>
    <p:sldLayoutId id="2147483743" r:id="rId9"/>
    <p:sldLayoutId id="2147483744" r:id="rId10"/>
    <p:sldLayoutId id="2147483745" r:id="rId11"/>
    <p:sldLayoutId id="2147483746" r:id="rId12"/>
    <p:sldLayoutId id="2147483747" r:id="rId13"/>
    <p:sldLayoutId id="2147483748" r:id="rId14"/>
    <p:sldLayoutId id="2147483749" r:id="rId15"/>
    <p:sldLayoutId id="2147483750" r:id="rId16"/>
    <p:sldLayoutId id="2147483751" r:id="rId17"/>
    <p:sldLayoutId id="2147483752" r:id="rId18"/>
    <p:sldLayoutId id="2147483753" r:id="rId19"/>
    <p:sldLayoutId id="2147483754" r:id="rId20"/>
    <p:sldLayoutId id="2147483755" r:id="rId21"/>
    <p:sldLayoutId id="2147483756" r:id="rId22"/>
    <p:sldLayoutId id="2147483757" r:id="rId23"/>
    <p:sldLayoutId id="2147483758" r:id="rId24"/>
    <p:sldLayoutId id="2147483759" r:id="rId25"/>
    <p:sldLayoutId id="2147483760" r:id="rId26"/>
    <p:sldLayoutId id="2147483766" r:id="rId27"/>
    <p:sldLayoutId id="2147483761" r:id="rId28"/>
    <p:sldLayoutId id="2147483767" r:id="rId29"/>
    <p:sldLayoutId id="2147483762" r:id="rId30"/>
  </p:sldLayoutIdLst>
  <p:hf hdr="0"/>
  <p:txStyles>
    <p:titleStyle>
      <a:lvl1pPr algn="l" defTabSz="914400" rtl="0" eaLnBrk="1" latinLnBrk="0" hangingPunct="1">
        <a:lnSpc>
          <a:spcPct val="90000"/>
        </a:lnSpc>
        <a:spcBef>
          <a:spcPct val="0"/>
        </a:spcBef>
        <a:buNone/>
        <a:defRPr sz="3200" kern="1200">
          <a:solidFill>
            <a:schemeClr val="accent1"/>
          </a:solidFill>
          <a:latin typeface="Cambria" panose="02040503050406030204" pitchFamily="18"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pos="3840" userDrawn="1">
          <p15:clr>
            <a:srgbClr val="F26B43"/>
          </p15:clr>
        </p15:guide>
        <p15:guide id="4"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5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4.xml.rels><?xml version="1.0" encoding="UTF-8" standalone="yes"?>
<Relationships xmlns="http://schemas.openxmlformats.org/package/2006/relationships"><Relationship Id="rId2" Type="http://schemas.openxmlformats.org/officeDocument/2006/relationships/hyperlink" Target="http://www.ssa.gov/oact/TRSUM/index.html" TargetMode="External"/><Relationship Id="rId1" Type="http://schemas.openxmlformats.org/officeDocument/2006/relationships/slideLayout" Target="../slideLayouts/slideLayout62.xml"/></Relationships>
</file>

<file path=ppt/slides/_rels/slide5.xml.rels><?xml version="1.0" encoding="UTF-8" standalone="yes"?>
<Relationships xmlns="http://schemas.openxmlformats.org/package/2006/relationships"><Relationship Id="rId2" Type="http://schemas.openxmlformats.org/officeDocument/2006/relationships/hyperlink" Target="http://www.ssa.gov/" TargetMode="External"/><Relationship Id="rId1" Type="http://schemas.openxmlformats.org/officeDocument/2006/relationships/slideLayout" Target="../slideLayouts/slideLayout6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7.xml.rels><?xml version="1.0" encoding="UTF-8" standalone="yes"?>
<Relationships xmlns="http://schemas.openxmlformats.org/package/2006/relationships"><Relationship Id="rId2" Type="http://schemas.openxmlformats.org/officeDocument/2006/relationships/hyperlink" Target="https://www.varetire.org/" TargetMode="External"/><Relationship Id="rId1" Type="http://schemas.openxmlformats.org/officeDocument/2006/relationships/slideLayout" Target="../slideLayouts/slideLayout62.xml"/></Relationships>
</file>

<file path=ppt/slides/_rels/slide8.xml.rels><?xml version="1.0" encoding="UTF-8" standalone="yes"?>
<Relationships xmlns="http://schemas.openxmlformats.org/package/2006/relationships"><Relationship Id="rId2" Type="http://schemas.openxmlformats.org/officeDocument/2006/relationships/hyperlink" Target="https://www.varetire.org/pdf/Publications/handbook-plan-1.pdf" TargetMode="External"/><Relationship Id="rId1" Type="http://schemas.openxmlformats.org/officeDocument/2006/relationships/slideLayout" Target="../slideLayouts/slideLayout62.xml"/></Relationships>
</file>

<file path=ppt/slides/_rels/slide9.xml.rels><?xml version="1.0" encoding="UTF-8" standalone="yes"?>
<Relationships xmlns="http://schemas.openxmlformats.org/package/2006/relationships"><Relationship Id="rId2" Type="http://schemas.openxmlformats.org/officeDocument/2006/relationships/hyperlink" Target="https://www.varetire.org/pdf/Publications/handbook-plan-2.pdf" TargetMode="External"/><Relationship Id="rId1" Type="http://schemas.openxmlformats.org/officeDocument/2006/relationships/slideLayout" Target="../slideLayouts/slideLayout62.xml"/></Relationships>
</file>

<file path=ppt/slides/_rels/slide10.xml.rels><?xml version="1.0" encoding="UTF-8" standalone="yes"?>
<Relationships xmlns="http://schemas.openxmlformats.org/package/2006/relationships"><Relationship Id="rId2" Type="http://schemas.openxmlformats.org/officeDocument/2006/relationships/hyperlink" Target="https://www.varetire.org/pdf/publications/hybrid-handbook.pdf" TargetMode="External"/><Relationship Id="rId1" Type="http://schemas.openxmlformats.org/officeDocument/2006/relationships/slideLayout" Target="../slideLayouts/slideLayout62.xml"/></Relationships>
</file>

<file path=ppt/slides/_rels/slide11.xml.rels><?xml version="1.0" encoding="UTF-8" standalone="yes"?>
<Relationships xmlns="http://schemas.openxmlformats.org/package/2006/relationships"><Relationship Id="rId2" Type="http://schemas.openxmlformats.org/officeDocument/2006/relationships/hyperlink" Target="https://www.varetire.org/pdf/publications/hybrid-handbook.pdf" TargetMode="External"/><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2" Type="http://schemas.openxmlformats.org/officeDocument/2006/relationships/hyperlink" Target="https://www.varetire.org/pdf/publications/hybrid-handbook.pdf" TargetMode="External"/><Relationship Id="rId1" Type="http://schemas.openxmlformats.org/officeDocument/2006/relationships/slideLayout" Target="../slideLayouts/slideLayout62.xml"/></Relationships>
</file>

<file path=ppt/slides/_rels/slide13.xml.rels><?xml version="1.0" encoding="UTF-8" standalone="yes"?>
<Relationships xmlns="http://schemas.openxmlformats.org/package/2006/relationships"><Relationship Id="rId2" Type="http://schemas.openxmlformats.org/officeDocument/2006/relationships/hyperlink" Target="https://www.varetire.org/" TargetMode="External"/><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3" Type="http://schemas.openxmlformats.org/officeDocument/2006/relationships/hyperlink" Target="https://www.ssa.gov/policy/docs/quickfacts/stat_snapshot/" TargetMode="External"/><Relationship Id="rId2" Type="http://schemas.openxmlformats.org/officeDocument/2006/relationships/notesSlide" Target="../notesSlides/notesSlide2.xml"/><Relationship Id="rId1" Type="http://schemas.openxmlformats.org/officeDocument/2006/relationships/slideLayout" Target="../slideLayouts/slideLayout62.xml"/><Relationship Id="rId4" Type="http://schemas.openxmlformats.org/officeDocument/2006/relationships/hyperlink" Target="https://www.teacherpensions.org/blog/what-average-teacher-pension-my-state" TargetMode="Externa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62.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s://www.fns.usda.gov/cnpp/usda-food-plans-cost-food-reports-monthly-reports" TargetMode="External"/><Relationship Id="rId7"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2.xml"/><Relationship Id="rId6" Type="http://schemas.openxmlformats.org/officeDocument/2006/relationships/image" Target="../media/image12.png"/><Relationship Id="rId5" Type="http://schemas.openxmlformats.org/officeDocument/2006/relationships/hyperlink" Target="https://longtermcare.acl.gov/costs-how-to-pay/costs-of-care.html" TargetMode="External"/><Relationship Id="rId4" Type="http://schemas.openxmlformats.org/officeDocument/2006/relationships/hyperlink" Target="https://mediaroom.kbb.com/2020-10-01-Average-New-Vehicle-Prices-Rise-2-5-Year-Over-Year-in-September-2020-Accordingto-Kelley-Blue-Book" TargetMode="External"/><Relationship Id="rId9" Type="http://schemas.openxmlformats.org/officeDocument/2006/relationships/image" Target="../media/image15.png"/></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6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62.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2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80.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80.xml"/></Relationships>
</file>

<file path=ppt/slides/_rels/slide3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62.xml"/></Relationships>
</file>

<file path=ppt/slides/_rels/slide3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80.xml"/></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62.xml"/></Relationships>
</file>

<file path=ppt/slides/_rels/slide33.xml.rels><?xml version="1.0" encoding="UTF-8" standalone="yes"?>
<Relationships xmlns="http://schemas.openxmlformats.org/package/2006/relationships"><Relationship Id="rId3" Type="http://schemas.openxmlformats.org/officeDocument/2006/relationships/hyperlink" Target="https://www.varetire.org/" TargetMode="External"/><Relationship Id="rId2" Type="http://schemas.openxmlformats.org/officeDocument/2006/relationships/notesSlide" Target="../notesSlides/notesSlide18.xml"/><Relationship Id="rId1" Type="http://schemas.openxmlformats.org/officeDocument/2006/relationships/slideLayout" Target="../slideLayouts/slideLayout6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6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2.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59.xml"/></Relationships>
</file>

<file path=ppt/slides/_rels/slide37.xml.rels><?xml version="1.0" encoding="UTF-8" standalone="yes"?>
<Relationships xmlns="http://schemas.openxmlformats.org/package/2006/relationships"><Relationship Id="rId2" Type="http://schemas.openxmlformats.org/officeDocument/2006/relationships/hyperlink" Target="mailto:First.Last@SecurityBenefit.com" TargetMode="External"/><Relationship Id="rId1" Type="http://schemas.openxmlformats.org/officeDocument/2006/relationships/slideLayout" Target="../slideLayouts/slideLayout7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p:txBody>
          <a:bodyPr/>
          <a:lstStyle/>
          <a:p>
            <a:r>
              <a:rPr lang="en-US" dirty="0" smtClean="0"/>
              <a:t>Security Benefit Financial Essentials</a:t>
            </a:r>
            <a:endParaRPr lang="en-US" dirty="0"/>
          </a:p>
        </p:txBody>
      </p:sp>
      <p:sp>
        <p:nvSpPr>
          <p:cNvPr id="14" name="Subtitle 13"/>
          <p:cNvSpPr>
            <a:spLocks noGrp="1"/>
          </p:cNvSpPr>
          <p:nvPr>
            <p:ph type="subTitle" idx="1"/>
          </p:nvPr>
        </p:nvSpPr>
        <p:spPr/>
        <p:txBody>
          <a:bodyPr/>
          <a:lstStyle/>
          <a:p>
            <a:r>
              <a:rPr lang="en-US" dirty="0" smtClean="0"/>
              <a:t>403(b) – SAVING AND PLANNING WORKSHOP – Virginia</a:t>
            </a:r>
            <a:endParaRPr lang="en-US" dirty="0"/>
          </a:p>
        </p:txBody>
      </p:sp>
      <p:sp>
        <p:nvSpPr>
          <p:cNvPr id="8" name="Text Placeholder 7"/>
          <p:cNvSpPr>
            <a:spLocks noGrp="1"/>
          </p:cNvSpPr>
          <p:nvPr>
            <p:ph type="body" sz="quarter" idx="10"/>
          </p:nvPr>
        </p:nvSpPr>
        <p:spPr/>
        <p:txBody>
          <a:bodyPr/>
          <a:lstStyle/>
          <a:p>
            <a:r>
              <a:rPr lang="en-US" dirty="0" smtClean="0"/>
              <a:t>38-10780-18  |  </a:t>
            </a:r>
            <a:r>
              <a:rPr lang="en-US" dirty="0" smtClean="0"/>
              <a:t>2021/04/14</a:t>
            </a:r>
            <a:endParaRPr lang="en-US" dirty="0"/>
          </a:p>
        </p:txBody>
      </p:sp>
      <p:sp>
        <p:nvSpPr>
          <p:cNvPr id="9" name="Text Placeholder 8"/>
          <p:cNvSpPr>
            <a:spLocks noGrp="1"/>
          </p:cNvSpPr>
          <p:nvPr>
            <p:ph type="body" sz="quarter" idx="11"/>
          </p:nvPr>
        </p:nvSpPr>
        <p:spPr/>
        <p:txBody>
          <a:bodyPr/>
          <a:lstStyle/>
          <a:p>
            <a:r>
              <a:rPr lang="en-US" dirty="0" smtClean="0"/>
              <a:t>SECURITY BENEFIT FINANCIAL ESSENTIALS</a:t>
            </a:r>
            <a:endParaRPr lang="en-US" dirty="0"/>
          </a:p>
        </p:txBody>
      </p:sp>
    </p:spTree>
    <p:extLst>
      <p:ext uri="{BB962C8B-B14F-4D97-AF65-F5344CB8AC3E}">
        <p14:creationId xmlns:p14="http://schemas.microsoft.com/office/powerpoint/2010/main" val="33977467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Agenda	</a:t>
            </a:r>
          </a:p>
        </p:txBody>
      </p:sp>
      <p:sp>
        <p:nvSpPr>
          <p:cNvPr id="3" name="Content Placeholder 2"/>
          <p:cNvSpPr>
            <a:spLocks noGrp="1"/>
          </p:cNvSpPr>
          <p:nvPr>
            <p:ph idx="1"/>
          </p:nvPr>
        </p:nvSpPr>
        <p:spPr/>
        <p:txBody>
          <a:bodyPr>
            <a:normAutofit/>
          </a:bodyPr>
          <a:lstStyle/>
          <a:p>
            <a:r>
              <a:rPr lang="en-US" sz="2400" dirty="0"/>
              <a:t>Your Options for </a:t>
            </a:r>
            <a:r>
              <a:rPr lang="en-US" sz="2400" dirty="0" smtClean="0"/>
              <a:t>Retirement</a:t>
            </a:r>
            <a:br>
              <a:rPr lang="en-US" sz="2400" dirty="0" smtClean="0"/>
            </a:br>
            <a:endParaRPr lang="en-US" sz="2400" dirty="0"/>
          </a:p>
          <a:p>
            <a:r>
              <a:rPr lang="en-US" sz="2400" dirty="0"/>
              <a:t>Why it </a:t>
            </a:r>
            <a:r>
              <a:rPr lang="en-US" sz="2400" dirty="0" smtClean="0"/>
              <a:t>Matters</a:t>
            </a:r>
            <a:br>
              <a:rPr lang="en-US" sz="2400" dirty="0" smtClean="0"/>
            </a:br>
            <a:endParaRPr lang="en-US" sz="2400" dirty="0"/>
          </a:p>
          <a:p>
            <a:r>
              <a:rPr lang="en-US" sz="2400" dirty="0"/>
              <a:t>How to Take Action</a:t>
            </a:r>
          </a:p>
        </p:txBody>
      </p:sp>
      <p:sp>
        <p:nvSpPr>
          <p:cNvPr id="8" name="Slide Number Placeholder 7"/>
          <p:cNvSpPr>
            <a:spLocks noGrp="1"/>
          </p:cNvSpPr>
          <p:nvPr>
            <p:ph type="sldNum" sz="quarter" idx="4"/>
          </p:nvPr>
        </p:nvSpPr>
        <p:spPr/>
        <p:txBody>
          <a:bodyPr/>
          <a:lstStyle/>
          <a:p>
            <a:fld id="{DFF2723C-031C-433E-81DC-635AF124FD5B}" type="slidenum">
              <a:rPr lang="en-US" smtClean="0"/>
              <a:pPr/>
              <a:t>2</a:t>
            </a:fld>
            <a:endParaRPr lang="en-US" dirty="0"/>
          </a:p>
        </p:txBody>
      </p:sp>
      <p:sp>
        <p:nvSpPr>
          <p:cNvPr id="5" name="Footer Placeholder 4"/>
          <p:cNvSpPr>
            <a:spLocks noGrp="1"/>
          </p:cNvSpPr>
          <p:nvPr>
            <p:ph type="ftr" sz="quarter" idx="3"/>
          </p:nvPr>
        </p:nvSpPr>
        <p:spPr/>
        <p:txBody>
          <a:bodyPr/>
          <a:lstStyle/>
          <a:p>
            <a:r>
              <a:rPr lang="en-US" dirty="0" smtClean="0"/>
              <a:t>38-10780-18</a:t>
            </a:r>
            <a:endParaRPr lang="en-US" dirty="0"/>
          </a:p>
        </p:txBody>
      </p:sp>
      <p:sp>
        <p:nvSpPr>
          <p:cNvPr id="6" name="Date Placeholder 5"/>
          <p:cNvSpPr>
            <a:spLocks noGrp="1"/>
          </p:cNvSpPr>
          <p:nvPr>
            <p:ph type="dt" sz="half" idx="2"/>
          </p:nvPr>
        </p:nvSpPr>
        <p:spPr/>
        <p:txBody>
          <a:bodyPr/>
          <a:lstStyle/>
          <a:p>
            <a:r>
              <a:rPr lang="en-US" dirty="0" smtClean="0"/>
              <a:t>2021/04/14</a:t>
            </a:r>
            <a:endParaRPr lang="en-US" dirty="0"/>
          </a:p>
        </p:txBody>
      </p:sp>
    </p:spTree>
    <p:extLst>
      <p:ext uri="{BB962C8B-B14F-4D97-AF65-F5344CB8AC3E}">
        <p14:creationId xmlns:p14="http://schemas.microsoft.com/office/powerpoint/2010/main" val="29742889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r>
              <a:rPr lang="en-US" sz="4000" dirty="0" smtClean="0"/>
              <a:t>Your Options for Retirement</a:t>
            </a:r>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a:t>
            </a:fld>
            <a:endParaRPr lang="en-US" dirty="0"/>
          </a:p>
        </p:txBody>
      </p:sp>
    </p:spTree>
    <p:extLst>
      <p:ext uri="{BB962C8B-B14F-4D97-AF65-F5344CB8AC3E}">
        <p14:creationId xmlns:p14="http://schemas.microsoft.com/office/powerpoint/2010/main" val="35995652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a:t>
            </a:r>
            <a:r>
              <a:rPr lang="en-US" dirty="0"/>
              <a:t>Security</a:t>
            </a:r>
          </a:p>
        </p:txBody>
      </p:sp>
      <p:sp>
        <p:nvSpPr>
          <p:cNvPr id="3" name="Content Placeholder 2"/>
          <p:cNvSpPr>
            <a:spLocks noGrp="1"/>
          </p:cNvSpPr>
          <p:nvPr>
            <p:ph idx="1"/>
          </p:nvPr>
        </p:nvSpPr>
        <p:spPr/>
        <p:txBody>
          <a:bodyPr>
            <a:normAutofit/>
          </a:bodyPr>
          <a:lstStyle/>
          <a:p>
            <a:r>
              <a:rPr lang="en-US" sz="2400" b="1" dirty="0"/>
              <a:t>Overview</a:t>
            </a:r>
          </a:p>
          <a:p>
            <a:pPr marL="223838" lvl="1" indent="0">
              <a:buNone/>
            </a:pPr>
            <a:r>
              <a:rPr lang="en-US" sz="2400" dirty="0"/>
              <a:t>Mandatory federal program that promises a retirement benefit at a certain </a:t>
            </a:r>
            <a:r>
              <a:rPr lang="en-US" sz="2400" dirty="0" smtClean="0"/>
              <a:t>age</a:t>
            </a:r>
            <a:br>
              <a:rPr lang="en-US" sz="2400" dirty="0" smtClean="0"/>
            </a:br>
            <a:endParaRPr lang="en-US" sz="2400" dirty="0"/>
          </a:p>
          <a:p>
            <a:r>
              <a:rPr lang="en-US" sz="2400" b="1" dirty="0"/>
              <a:t>Full vs Partial Benefit</a:t>
            </a:r>
          </a:p>
          <a:p>
            <a:pPr marL="223838" lvl="1" indent="0">
              <a:buNone/>
            </a:pPr>
            <a:r>
              <a:rPr lang="en-US" sz="2400" dirty="0"/>
              <a:t>Depending on when you begin taking Social Security, you may not receive the highest amount </a:t>
            </a:r>
            <a:r>
              <a:rPr lang="en-US" sz="2400" dirty="0" smtClean="0"/>
              <a:t>possible</a:t>
            </a:r>
            <a:br>
              <a:rPr lang="en-US" sz="2400" dirty="0" smtClean="0"/>
            </a:br>
            <a:endParaRPr lang="en-US" sz="2400" dirty="0"/>
          </a:p>
          <a:p>
            <a:r>
              <a:rPr lang="en-US" sz="2400" b="1" dirty="0"/>
              <a:t>Future Uncertain</a:t>
            </a:r>
          </a:p>
          <a:p>
            <a:pPr marL="223838" lvl="1" indent="0">
              <a:buNone/>
            </a:pPr>
            <a:r>
              <a:rPr lang="en-US" sz="2400" dirty="0"/>
              <a:t>In 2021, the total cost of Social Security is projected to exceed it’s total income (including interest) for the first time since 1982. Changes must happen to prevent insolvency sooner or later.</a:t>
            </a:r>
            <a:endParaRPr lang="en-US" sz="240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4</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Box 7"/>
          <p:cNvSpPr txBox="1"/>
          <p:nvPr/>
        </p:nvSpPr>
        <p:spPr>
          <a:xfrm>
            <a:off x="6815986" y="6249798"/>
            <a:ext cx="5285831" cy="338554"/>
          </a:xfrm>
          <a:prstGeom prst="rect">
            <a:avLst/>
          </a:prstGeom>
          <a:noFill/>
        </p:spPr>
        <p:txBody>
          <a:bodyPr wrap="square" rtlCol="0">
            <a:spAutoFit/>
          </a:bodyPr>
          <a:lstStyle/>
          <a:p>
            <a:r>
              <a:rPr lang="en-US" sz="800" dirty="0">
                <a:solidFill>
                  <a:schemeClr val="bg2">
                    <a:lumMod val="50000"/>
                  </a:schemeClr>
                </a:solidFill>
              </a:rPr>
              <a:t>Source: Social Security Administration, “Summary of </a:t>
            </a:r>
            <a:r>
              <a:rPr lang="en-US" sz="800" dirty="0" smtClean="0">
                <a:solidFill>
                  <a:schemeClr val="bg2">
                    <a:lumMod val="50000"/>
                  </a:schemeClr>
                </a:solidFill>
              </a:rPr>
              <a:t>2020 </a:t>
            </a:r>
            <a:r>
              <a:rPr lang="en-US" sz="800" dirty="0">
                <a:solidFill>
                  <a:schemeClr val="bg2">
                    <a:lumMod val="50000"/>
                  </a:schemeClr>
                </a:solidFill>
              </a:rPr>
              <a:t>Annual Reports,” </a:t>
            </a:r>
            <a:r>
              <a:rPr lang="en-US" sz="800" dirty="0">
                <a:solidFill>
                  <a:schemeClr val="bg2">
                    <a:lumMod val="50000"/>
                  </a:schemeClr>
                </a:solidFill>
                <a:hlinkClick r:id="rId2"/>
              </a:rPr>
              <a:t>http://www.ssa.gov/oact/TRSUM/index.html</a:t>
            </a:r>
            <a:r>
              <a:rPr lang="en-US" sz="800" dirty="0">
                <a:solidFill>
                  <a:schemeClr val="bg2">
                    <a:lumMod val="50000"/>
                  </a:schemeClr>
                </a:solidFill>
              </a:rPr>
              <a:t> </a:t>
            </a:r>
          </a:p>
        </p:txBody>
      </p:sp>
    </p:spTree>
    <p:extLst>
      <p:ext uri="{BB962C8B-B14F-4D97-AF65-F5344CB8AC3E}">
        <p14:creationId xmlns:p14="http://schemas.microsoft.com/office/powerpoint/2010/main" val="23371743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Security </a:t>
            </a:r>
            <a:endParaRPr lang="en-US" dirty="0"/>
          </a:p>
        </p:txBody>
      </p:sp>
      <p:sp>
        <p:nvSpPr>
          <p:cNvPr id="3" name="Content Placeholder 2"/>
          <p:cNvSpPr>
            <a:spLocks noGrp="1"/>
          </p:cNvSpPr>
          <p:nvPr>
            <p:ph idx="1"/>
          </p:nvPr>
        </p:nvSpPr>
        <p:spPr>
          <a:xfrm>
            <a:off x="1937857" y="5349875"/>
            <a:ext cx="9415943" cy="748103"/>
          </a:xfrm>
        </p:spPr>
        <p:txBody>
          <a:bodyPr>
            <a:normAutofit fontScale="85000" lnSpcReduction="10000"/>
          </a:bodyPr>
          <a:lstStyle/>
          <a:p>
            <a:pPr marL="0" indent="0">
              <a:buNone/>
            </a:pPr>
            <a:r>
              <a:rPr lang="en-US" b="0" dirty="0"/>
              <a:t>Once you begin taking Social Security, your benefit is </a:t>
            </a:r>
            <a:r>
              <a:rPr lang="en-US" u="sng" dirty="0"/>
              <a:t>locked in</a:t>
            </a:r>
            <a:r>
              <a:rPr lang="en-US" b="0" dirty="0"/>
              <a:t>. It does not increase as you age.</a:t>
            </a:r>
          </a:p>
          <a:p>
            <a:pPr marL="0" indent="0">
              <a:buNone/>
            </a:pPr>
            <a:r>
              <a:rPr lang="en-US" b="0" i="1" dirty="0" smtClean="0"/>
              <a:t>Note</a:t>
            </a:r>
            <a:r>
              <a:rPr lang="en-US" b="0" i="1" dirty="0"/>
              <a:t>: </a:t>
            </a:r>
            <a:r>
              <a:rPr lang="en-US" b="0" i="1" dirty="0" smtClean="0"/>
              <a:t> The </a:t>
            </a:r>
            <a:r>
              <a:rPr lang="en-US" b="0" i="1" dirty="0"/>
              <a:t>government can change these benefit levels/amounts at any time for future retirees.</a:t>
            </a:r>
          </a:p>
          <a:p>
            <a:pPr marL="0" indent="0">
              <a:buNone/>
            </a:pPr>
            <a:endParaRPr lang="en-US"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5</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Box 7"/>
          <p:cNvSpPr txBox="1"/>
          <p:nvPr/>
        </p:nvSpPr>
        <p:spPr>
          <a:xfrm>
            <a:off x="6999514" y="6316763"/>
            <a:ext cx="4175180" cy="215444"/>
          </a:xfrm>
          <a:prstGeom prst="rect">
            <a:avLst/>
          </a:prstGeom>
          <a:noFill/>
        </p:spPr>
        <p:txBody>
          <a:bodyPr wrap="square" rtlCol="0">
            <a:spAutoFit/>
          </a:bodyPr>
          <a:lstStyle/>
          <a:p>
            <a:r>
              <a:rPr lang="en-US" sz="800" dirty="0">
                <a:solidFill>
                  <a:schemeClr val="bg2">
                    <a:lumMod val="50000"/>
                  </a:schemeClr>
                </a:solidFill>
              </a:rPr>
              <a:t>Source: Social Security Administration, </a:t>
            </a:r>
            <a:r>
              <a:rPr lang="en-US" sz="800" dirty="0">
                <a:solidFill>
                  <a:schemeClr val="bg2">
                    <a:lumMod val="50000"/>
                  </a:schemeClr>
                </a:solidFill>
                <a:hlinkClick r:id="rId2"/>
              </a:rPr>
              <a:t>www.ssa.gov</a:t>
            </a:r>
            <a:r>
              <a:rPr lang="en-US" sz="800" dirty="0">
                <a:solidFill>
                  <a:schemeClr val="bg2">
                    <a:lumMod val="50000"/>
                  </a:schemeClr>
                </a:solidFill>
              </a:rPr>
              <a:t> </a:t>
            </a:r>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2"/>
                </a:solidFill>
              </a:rPr>
              <a:t>Full retirement age</a:t>
            </a:r>
            <a:endParaRPr lang="en-US" dirty="0">
              <a:solidFill>
                <a:schemeClr val="accent2"/>
              </a:solidFill>
            </a:endParaRPr>
          </a:p>
        </p:txBody>
      </p:sp>
      <p:sp>
        <p:nvSpPr>
          <p:cNvPr id="13" name="Rectangle 12"/>
          <p:cNvSpPr/>
          <p:nvPr/>
        </p:nvSpPr>
        <p:spPr>
          <a:xfrm>
            <a:off x="11137280" y="3918823"/>
            <a:ext cx="1054720" cy="1200329"/>
          </a:xfrm>
          <a:prstGeom prst="rect">
            <a:avLst/>
          </a:prstGeom>
        </p:spPr>
        <p:txBody>
          <a:bodyPr wrap="square">
            <a:spAutoFit/>
          </a:bodyPr>
          <a:lstStyle/>
          <a:p>
            <a:r>
              <a:rPr lang="en-US" sz="900" dirty="0" smtClean="0">
                <a:solidFill>
                  <a:srgbClr val="F2F2F2">
                    <a:lumMod val="50000"/>
                  </a:srgbClr>
                </a:solidFill>
                <a:cs typeface="Arial" panose="020B0604020202020204" pitchFamily="34" charset="0"/>
              </a:rPr>
              <a:t>* When </a:t>
            </a:r>
            <a:r>
              <a:rPr lang="en-US" sz="900" dirty="0">
                <a:solidFill>
                  <a:srgbClr val="F2F2F2">
                    <a:lumMod val="50000"/>
                  </a:srgbClr>
                </a:solidFill>
                <a:cs typeface="Arial" panose="020B0604020202020204" pitchFamily="34" charset="0"/>
              </a:rPr>
              <a:t>you reach age 70, your monthly benefit stops increasing even if you continue to delay taking benefits.</a:t>
            </a:r>
          </a:p>
        </p:txBody>
      </p:sp>
      <p:graphicFrame>
        <p:nvGraphicFramePr>
          <p:cNvPr id="14" name="Content Placeholder 1"/>
          <p:cNvGraphicFramePr>
            <a:graphicFrameLocks/>
          </p:cNvGraphicFramePr>
          <p:nvPr>
            <p:extLst>
              <p:ext uri="{D42A27DB-BD31-4B8C-83A1-F6EECF244321}">
                <p14:modId xmlns:p14="http://schemas.microsoft.com/office/powerpoint/2010/main" val="1700600390"/>
              </p:ext>
            </p:extLst>
          </p:nvPr>
        </p:nvGraphicFramePr>
        <p:xfrm>
          <a:off x="783694" y="2310312"/>
          <a:ext cx="10179623" cy="2563706"/>
        </p:xfrm>
        <a:graphic>
          <a:graphicData uri="http://schemas.openxmlformats.org/drawingml/2006/table">
            <a:tbl>
              <a:tblPr firstRow="1" bandRow="1"/>
              <a:tblGrid>
                <a:gridCol w="1188720">
                  <a:extLst>
                    <a:ext uri="{9D8B030D-6E8A-4147-A177-3AD203B41FA5}">
                      <a16:colId xmlns:a16="http://schemas.microsoft.com/office/drawing/2014/main" val="20000"/>
                    </a:ext>
                  </a:extLst>
                </a:gridCol>
                <a:gridCol w="748030">
                  <a:extLst>
                    <a:ext uri="{9D8B030D-6E8A-4147-A177-3AD203B41FA5}">
                      <a16:colId xmlns:a16="http://schemas.microsoft.com/office/drawing/2014/main" val="20001"/>
                    </a:ext>
                  </a:extLst>
                </a:gridCol>
                <a:gridCol w="748030">
                  <a:extLst>
                    <a:ext uri="{9D8B030D-6E8A-4147-A177-3AD203B41FA5}">
                      <a16:colId xmlns:a16="http://schemas.microsoft.com/office/drawing/2014/main" val="20002"/>
                    </a:ext>
                  </a:extLst>
                </a:gridCol>
                <a:gridCol w="748030">
                  <a:extLst>
                    <a:ext uri="{9D8B030D-6E8A-4147-A177-3AD203B41FA5}">
                      <a16:colId xmlns:a16="http://schemas.microsoft.com/office/drawing/2014/main" val="20003"/>
                    </a:ext>
                  </a:extLst>
                </a:gridCol>
                <a:gridCol w="832168">
                  <a:extLst>
                    <a:ext uri="{9D8B030D-6E8A-4147-A177-3AD203B41FA5}">
                      <a16:colId xmlns:a16="http://schemas.microsoft.com/office/drawing/2014/main" val="20004"/>
                    </a:ext>
                  </a:extLst>
                </a:gridCol>
                <a:gridCol w="1170305">
                  <a:extLst>
                    <a:ext uri="{9D8B030D-6E8A-4147-A177-3AD203B41FA5}">
                      <a16:colId xmlns:a16="http://schemas.microsoft.com/office/drawing/2014/main" val="20005"/>
                    </a:ext>
                  </a:extLst>
                </a:gridCol>
                <a:gridCol w="1170305">
                  <a:extLst>
                    <a:ext uri="{9D8B030D-6E8A-4147-A177-3AD203B41FA5}">
                      <a16:colId xmlns:a16="http://schemas.microsoft.com/office/drawing/2014/main" val="20006"/>
                    </a:ext>
                  </a:extLst>
                </a:gridCol>
                <a:gridCol w="1159002">
                  <a:extLst>
                    <a:ext uri="{9D8B030D-6E8A-4147-A177-3AD203B41FA5}">
                      <a16:colId xmlns:a16="http://schemas.microsoft.com/office/drawing/2014/main" val="749279"/>
                    </a:ext>
                  </a:extLst>
                </a:gridCol>
                <a:gridCol w="1201865">
                  <a:extLst>
                    <a:ext uri="{9D8B030D-6E8A-4147-A177-3AD203B41FA5}">
                      <a16:colId xmlns:a16="http://schemas.microsoft.com/office/drawing/2014/main" val="373583422"/>
                    </a:ext>
                  </a:extLst>
                </a:gridCol>
                <a:gridCol w="1213168">
                  <a:extLst>
                    <a:ext uri="{9D8B030D-6E8A-4147-A177-3AD203B41FA5}">
                      <a16:colId xmlns:a16="http://schemas.microsoft.com/office/drawing/2014/main" val="3743177713"/>
                    </a:ext>
                  </a:extLst>
                </a:gridCol>
              </a:tblGrid>
              <a:tr h="321733">
                <a:tc rowSpan="2">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bg1"/>
                          </a:solidFill>
                        </a:rPr>
                        <a:t>If you were born …</a:t>
                      </a:r>
                      <a:endParaRPr lang="en-US" sz="1600" dirty="0">
                        <a:solidFill>
                          <a:schemeClr val="bg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84B1D4"/>
                    </a:solidFill>
                  </a:tcPr>
                </a:tc>
                <a:tc gridSpan="9">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ctr"/>
                      <a:r>
                        <a:rPr lang="en-US" sz="1400" dirty="0" smtClean="0">
                          <a:solidFill>
                            <a:schemeClr val="bg1"/>
                          </a:solidFill>
                        </a:rPr>
                        <a:t>And you start taking Social Security at age …</a:t>
                      </a:r>
                    </a:p>
                  </a:txBody>
                  <a:tcPr anchor="b">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77388"/>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r"/>
                      <a:endParaRPr lang="en-US" sz="1600" dirty="0"/>
                    </a:p>
                  </a:txBody>
                  <a:tcPr>
                    <a:solidFill>
                      <a:schemeClr val="tx1">
                        <a:lumMod val="40000"/>
                        <a:lumOff val="60000"/>
                      </a:schemeClr>
                    </a:solidFill>
                  </a:tcPr>
                </a:tc>
                <a:tc hMerge="1">
                  <a:txBody>
                    <a:bodyPr/>
                    <a:lstStyle/>
                    <a:p>
                      <a:pPr algn="ctr"/>
                      <a:endParaRPr lang="en-US" sz="1600" dirty="0" smtClean="0">
                        <a:solidFill>
                          <a:schemeClr val="bg1"/>
                        </a:solidFill>
                      </a:endParaRPr>
                    </a:p>
                  </a:txBody>
                  <a:tcPr anchor="b">
                    <a:solidFill>
                      <a:schemeClr val="accent2"/>
                    </a:solidFill>
                  </a:tcPr>
                </a:tc>
                <a:tc hMerge="1">
                  <a:txBody>
                    <a:bodyPr/>
                    <a:lstStyle/>
                    <a:p>
                      <a:pPr algn="ctr"/>
                      <a:endParaRPr lang="en-US" sz="1600" dirty="0" smtClean="0">
                        <a:solidFill>
                          <a:schemeClr val="bg1"/>
                        </a:solidFill>
                      </a:endParaRPr>
                    </a:p>
                  </a:txBody>
                  <a:tcPr anchor="b">
                    <a:solidFill>
                      <a:schemeClr val="accent2"/>
                    </a:solidFill>
                  </a:tcPr>
                </a:tc>
                <a:tc hMerge="1">
                  <a:txBody>
                    <a:bodyPr/>
                    <a:lstStyle/>
                    <a:p>
                      <a:pPr algn="ctr"/>
                      <a:endParaRPr lang="en-US" sz="1600" dirty="0" smtClean="0">
                        <a:solidFill>
                          <a:schemeClr val="bg1"/>
                        </a:solidFill>
                      </a:endParaRPr>
                    </a:p>
                  </a:txBody>
                  <a:tcPr anchor="b">
                    <a:solidFill>
                      <a:schemeClr val="accent2"/>
                    </a:solidFill>
                  </a:tcPr>
                </a:tc>
                <a:extLst>
                  <a:ext uri="{0D108BD9-81ED-4DB2-BD59-A6C34878D82A}">
                    <a16:rowId xmlns:a16="http://schemas.microsoft.com/office/drawing/2014/main" val="10000"/>
                  </a:ext>
                </a:extLst>
              </a:tr>
              <a:tr h="321733">
                <a:tc vMerge="1">
                  <a:txBody>
                    <a:bodyPr/>
                    <a:lstStyle/>
                    <a:p>
                      <a:endParaRPr lang="en-US" b="1" dirty="0">
                        <a:solidFill>
                          <a:schemeClr val="bg1"/>
                        </a:solidFill>
                      </a:endParaRPr>
                    </a:p>
                  </a:txBody>
                  <a:tcPr>
                    <a:solidFill>
                      <a:schemeClr val="accent1"/>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62</a:t>
                      </a:r>
                      <a:endParaRPr lang="en-US" sz="1200" b="1" dirty="0">
                        <a:solidFill>
                          <a:schemeClr val="bg1"/>
                        </a:solidFill>
                      </a:endParaRPr>
                    </a:p>
                  </a:txBody>
                  <a:tcPr>
                    <a:lnL w="381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63</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64</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65</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66</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67</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68</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69</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ctr"/>
                      <a:r>
                        <a:rPr lang="en-US" sz="1200" b="1" dirty="0" smtClean="0">
                          <a:solidFill>
                            <a:schemeClr val="bg1"/>
                          </a:solidFill>
                        </a:rPr>
                        <a:t>70*</a:t>
                      </a:r>
                      <a:endParaRPr lang="en-US" sz="1200" b="1" dirty="0">
                        <a:solidFill>
                          <a:schemeClr val="bg1"/>
                        </a:solidFill>
                      </a:endParaRP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5B5D62"/>
                    </a:solidFill>
                  </a:tcPr>
                </a:tc>
                <a:extLst>
                  <a:ext uri="{0D108BD9-81ED-4DB2-BD59-A6C34878D82A}">
                    <a16:rowId xmlns:a16="http://schemas.microsoft.com/office/drawing/2014/main" val="10001"/>
                  </a:ext>
                </a:extLst>
              </a:tr>
              <a:tr h="3200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solidFill>
                            <a:schemeClr val="bg2">
                              <a:lumMod val="25000"/>
                            </a:schemeClr>
                          </a:solidFill>
                        </a:rPr>
                        <a:t>Before 1937</a:t>
                      </a:r>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95000"/>
                      </a:sys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86.7%</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93.3%</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105.5</a:t>
                      </a:r>
                      <a:r>
                        <a:rPr lang="en-US" sz="1200" baseline="0" dirty="0" smtClean="0"/>
                        <a:t>-106%</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111-112%</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116.5-118%</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122-124%</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127.5-130%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3200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solidFill>
                            <a:schemeClr val="bg2">
                              <a:lumMod val="25000"/>
                            </a:schemeClr>
                          </a:solidFill>
                        </a:rPr>
                        <a:t>1938 – 42 </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85000"/>
                      </a:sys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75-80%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80-86%</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86-93%</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93-100%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106.5-107.5%</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113-115%</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119.5-122.5%</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126-130%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132.5-137.5%</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extLst>
                  <a:ext uri="{0D108BD9-81ED-4DB2-BD59-A6C34878D82A}">
                    <a16:rowId xmlns:a16="http://schemas.microsoft.com/office/drawing/2014/main" val="10003"/>
                  </a:ext>
                </a:extLst>
              </a:tr>
              <a:tr h="3200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solidFill>
                            <a:schemeClr val="bg2">
                              <a:lumMod val="25000"/>
                            </a:schemeClr>
                          </a:solidFill>
                        </a:rPr>
                        <a:t>1943 – 54 </a:t>
                      </a:r>
                      <a:endParaRPr lang="en-US" sz="1200" dirty="0">
                        <a:solidFill>
                          <a:schemeClr val="bg2">
                            <a:lumMod val="25000"/>
                          </a:schemeClr>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95000"/>
                      </a:sys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75.0%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86.7%</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93.3%</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108%</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116%</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124%</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132%</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4"/>
                  </a:ext>
                </a:extLst>
              </a:tr>
              <a:tr h="3200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solidFill>
                            <a:schemeClr val="bg2">
                              <a:lumMod val="25000"/>
                            </a:schemeClr>
                          </a:solidFill>
                        </a:rPr>
                        <a:t>1955</a:t>
                      </a:r>
                      <a:r>
                        <a:rPr lang="en-US" sz="1200" baseline="0" dirty="0" smtClean="0">
                          <a:solidFill>
                            <a:schemeClr val="bg2">
                              <a:lumMod val="25000"/>
                            </a:schemeClr>
                          </a:solidFill>
                        </a:rPr>
                        <a:t> – 59</a:t>
                      </a:r>
                      <a:endParaRPr lang="en-US" sz="1200" dirty="0">
                        <a:solidFill>
                          <a:schemeClr val="bg2">
                            <a:lumMod val="25000"/>
                          </a:schemeClr>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85000"/>
                      </a:sys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70-75%</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75-80%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80-86%</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86-93%</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93-100%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101.3</a:t>
                      </a:r>
                      <a:r>
                        <a:rPr lang="en-US" sz="1200" baseline="0" dirty="0" smtClean="0"/>
                        <a:t>-</a:t>
                      </a:r>
                      <a:r>
                        <a:rPr lang="en-US" sz="1200" dirty="0" smtClean="0"/>
                        <a:t>106.7%</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109.3-114.7%</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200" dirty="0" smtClean="0"/>
                        <a:t>117.3-122.7%</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125.3-130.7%</a:t>
                      </a:r>
                      <a:r>
                        <a:rPr lang="en-US" sz="1200" baseline="0" dirty="0" smtClean="0"/>
                        <a:t> </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77388">
                        <a:lumMod val="20000"/>
                        <a:lumOff val="80000"/>
                      </a:srgbClr>
                    </a:solidFill>
                  </a:tcPr>
                </a:tc>
                <a:extLst>
                  <a:ext uri="{0D108BD9-81ED-4DB2-BD59-A6C34878D82A}">
                    <a16:rowId xmlns:a16="http://schemas.microsoft.com/office/drawing/2014/main" val="10005"/>
                  </a:ext>
                </a:extLst>
              </a:tr>
              <a:tr h="3200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solidFill>
                            <a:schemeClr val="bg2">
                              <a:lumMod val="25000"/>
                            </a:schemeClr>
                          </a:solidFill>
                        </a:rPr>
                        <a:t>1960 +</a:t>
                      </a:r>
                      <a:endParaRPr lang="en-US" sz="1200" dirty="0">
                        <a:solidFill>
                          <a:schemeClr val="bg2">
                            <a:lumMod val="25000"/>
                          </a:schemeClr>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lumMod val="95000"/>
                      </a:sys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70.0%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75.0%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80.0%</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86.7%</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dirty="0" smtClean="0"/>
                        <a:t>93.3%</a:t>
                      </a:r>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b="0" dirty="0" smtClean="0">
                          <a:solidFill>
                            <a:schemeClr val="tx1"/>
                          </a:solidFill>
                        </a:rPr>
                        <a:t>100%</a:t>
                      </a:r>
                      <a:endParaRPr lang="en-US" sz="1200"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b="0" dirty="0" smtClean="0">
                          <a:solidFill>
                            <a:schemeClr val="tx1"/>
                          </a:solidFill>
                        </a:rPr>
                        <a:t>108%</a:t>
                      </a:r>
                      <a:endParaRPr lang="en-US" sz="1200"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b="0" dirty="0" smtClean="0">
                          <a:solidFill>
                            <a:schemeClr val="tx1"/>
                          </a:solidFill>
                        </a:rPr>
                        <a:t>116%</a:t>
                      </a:r>
                      <a:endParaRPr lang="en-US" sz="1200"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200" b="0" dirty="0" smtClean="0">
                          <a:solidFill>
                            <a:schemeClr val="tx1"/>
                          </a:solidFill>
                        </a:rPr>
                        <a:t>124%</a:t>
                      </a:r>
                      <a:endParaRPr lang="en-US" sz="1200" b="0" dirty="0">
                        <a:solidFill>
                          <a:schemeClr val="tx1"/>
                        </a:solidFill>
                      </a:endParaRP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6"/>
                  </a:ext>
                </a:extLst>
              </a:tr>
              <a:tr h="320040">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l"/>
                      <a:endParaRPr lang="en-US" sz="12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gridSpan="9">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bg1"/>
                          </a:solidFill>
                        </a:rPr>
                        <a:t>You are eligible for this percentage of your “full” benefit.</a:t>
                      </a:r>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33944"/>
                    </a:solidFill>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algn="r"/>
                      <a:endParaRPr lang="en-US" sz="1600" dirty="0"/>
                    </a:p>
                  </a:txBody>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smtClean="0">
                        <a:solidFill>
                          <a:schemeClr val="bg1"/>
                        </a:solidFill>
                      </a:endParaRPr>
                    </a:p>
                  </a:txBody>
                  <a:tcPr>
                    <a:solidFill>
                      <a:schemeClr val="accent4"/>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smtClean="0">
                        <a:solidFill>
                          <a:schemeClr val="bg1"/>
                        </a:solidFill>
                      </a:endParaRPr>
                    </a:p>
                  </a:txBody>
                  <a:tcPr>
                    <a:solidFill>
                      <a:schemeClr val="accent4"/>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dirty="0" smtClean="0">
                        <a:solidFill>
                          <a:schemeClr val="bg1"/>
                        </a:solidFill>
                      </a:endParaRPr>
                    </a:p>
                  </a:txBody>
                  <a:tcPr>
                    <a:solidFill>
                      <a:schemeClr val="accent4"/>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1088703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Virginia Retirement System</a:t>
            </a:r>
            <a:endParaRPr lang="en-US" dirty="0"/>
          </a:p>
        </p:txBody>
      </p:sp>
      <p:sp>
        <p:nvSpPr>
          <p:cNvPr id="3" name="Content Placeholder 2"/>
          <p:cNvSpPr>
            <a:spLocks noGrp="1"/>
          </p:cNvSpPr>
          <p:nvPr>
            <p:ph idx="1"/>
          </p:nvPr>
        </p:nvSpPr>
        <p:spPr>
          <a:xfrm>
            <a:off x="626035" y="1825625"/>
            <a:ext cx="10727765" cy="4107089"/>
          </a:xfrm>
        </p:spPr>
        <p:txBody>
          <a:bodyPr>
            <a:normAutofit lnSpcReduction="10000"/>
          </a:bodyPr>
          <a:lstStyle/>
          <a:p>
            <a:r>
              <a:rPr lang="en-US" sz="2400" b="1" dirty="0" smtClean="0"/>
              <a:t>Overview</a:t>
            </a:r>
          </a:p>
          <a:p>
            <a:pPr marL="223838" lvl="1" indent="0">
              <a:buNone/>
            </a:pPr>
            <a:r>
              <a:rPr lang="en-US" sz="2400" dirty="0"/>
              <a:t>The Virginia Retirement </a:t>
            </a:r>
            <a:r>
              <a:rPr lang="en-US" sz="2400" dirty="0" smtClean="0"/>
              <a:t>System (VRS) is a program for state employees that guarantees a certain benefit </a:t>
            </a:r>
            <a:r>
              <a:rPr lang="en-US" sz="2400" dirty="0"/>
              <a:t>based age, years of service, and average final compensation</a:t>
            </a:r>
            <a:br>
              <a:rPr lang="en-US" sz="2400" dirty="0"/>
            </a:br>
            <a:endParaRPr lang="en-US" sz="2400" dirty="0"/>
          </a:p>
          <a:p>
            <a:r>
              <a:rPr lang="en-US" sz="2400" b="1" dirty="0" smtClean="0"/>
              <a:t>New workers </a:t>
            </a:r>
            <a:r>
              <a:rPr lang="en-US" sz="2400" b="1" dirty="0"/>
              <a:t>receive less benefit</a:t>
            </a:r>
          </a:p>
          <a:p>
            <a:pPr marL="223838" lvl="1" indent="0">
              <a:buNone/>
            </a:pPr>
            <a:r>
              <a:rPr lang="en-US" sz="2400" dirty="0"/>
              <a:t>As more workers enter the system, newer and younger workers are typically seeing less </a:t>
            </a:r>
            <a:r>
              <a:rPr lang="en-US" sz="2400" dirty="0" smtClean="0"/>
              <a:t>benefits</a:t>
            </a:r>
            <a:br>
              <a:rPr lang="en-US" sz="2400" dirty="0" smtClean="0"/>
            </a:br>
            <a:endParaRPr lang="en-US" sz="2400" dirty="0"/>
          </a:p>
          <a:p>
            <a:r>
              <a:rPr lang="en-US" sz="2400" b="1" dirty="0"/>
              <a:t>Subject to state control</a:t>
            </a:r>
          </a:p>
          <a:p>
            <a:pPr marL="227013" lvl="1" indent="0">
              <a:buNone/>
            </a:pPr>
            <a:r>
              <a:rPr lang="en-US" sz="2400" dirty="0" smtClean="0"/>
              <a:t>The </a:t>
            </a:r>
            <a:r>
              <a:rPr lang="en-US" sz="2400" dirty="0"/>
              <a:t>state can choose to </a:t>
            </a:r>
            <a:r>
              <a:rPr lang="en-US" sz="2400" dirty="0" smtClean="0"/>
              <a:t>make changes </a:t>
            </a:r>
            <a:r>
              <a:rPr lang="en-US" sz="2400" dirty="0"/>
              <a:t>at any time</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6</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Tree>
    <p:extLst>
      <p:ext uri="{BB962C8B-B14F-4D97-AF65-F5344CB8AC3E}">
        <p14:creationId xmlns:p14="http://schemas.microsoft.com/office/powerpoint/2010/main" val="29744347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7</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VRS offers three plans:</a:t>
            </a:r>
            <a:endParaRPr lang="en-US" dirty="0">
              <a:solidFill>
                <a:schemeClr val="accent3"/>
              </a:solidFill>
            </a:endParaRPr>
          </a:p>
        </p:txBody>
      </p:sp>
      <p:sp>
        <p:nvSpPr>
          <p:cNvPr id="9" name="Content Placeholder 8"/>
          <p:cNvSpPr>
            <a:spLocks noGrp="1"/>
          </p:cNvSpPr>
          <p:nvPr>
            <p:ph idx="1"/>
          </p:nvPr>
        </p:nvSpPr>
        <p:spPr>
          <a:xfrm>
            <a:off x="626035" y="2209799"/>
            <a:ext cx="10727765" cy="3888179"/>
          </a:xfrm>
        </p:spPr>
        <p:txBody>
          <a:bodyPr>
            <a:normAutofit lnSpcReduction="10000"/>
          </a:bodyPr>
          <a:lstStyle/>
          <a:p>
            <a:pPr marL="0" indent="0">
              <a:buNone/>
            </a:pPr>
            <a:r>
              <a:rPr lang="en-US" b="1" dirty="0" smtClean="0"/>
              <a:t>Plan 1</a:t>
            </a:r>
          </a:p>
          <a:p>
            <a:pPr lvl="1"/>
            <a:r>
              <a:rPr lang="en-US" dirty="0" smtClean="0"/>
              <a:t>Defined benefit</a:t>
            </a:r>
            <a:endParaRPr lang="en-US" dirty="0"/>
          </a:p>
          <a:p>
            <a:pPr lvl="1"/>
            <a:r>
              <a:rPr lang="en-US" b="0" dirty="0" smtClean="0"/>
              <a:t>Members hired </a:t>
            </a:r>
            <a:r>
              <a:rPr lang="en-US" b="0" dirty="0"/>
              <a:t>before July 1, 2010, and vested as of </a:t>
            </a:r>
            <a:r>
              <a:rPr lang="en-US" b="0" dirty="0" smtClean="0"/>
              <a:t>Jan. </a:t>
            </a:r>
            <a:r>
              <a:rPr lang="en-US" b="0" dirty="0"/>
              <a:t>1, </a:t>
            </a:r>
            <a:r>
              <a:rPr lang="en-US" b="0" dirty="0" smtClean="0"/>
              <a:t>2013</a:t>
            </a:r>
            <a:br>
              <a:rPr lang="en-US" b="0" dirty="0" smtClean="0"/>
            </a:br>
            <a:endParaRPr lang="en-US" b="0" dirty="0"/>
          </a:p>
          <a:p>
            <a:pPr marL="0" indent="0">
              <a:buNone/>
            </a:pPr>
            <a:r>
              <a:rPr lang="en-US" b="1" dirty="0" smtClean="0"/>
              <a:t>Plan 2</a:t>
            </a:r>
          </a:p>
          <a:p>
            <a:pPr lvl="1"/>
            <a:r>
              <a:rPr lang="en-US" dirty="0" smtClean="0"/>
              <a:t>Defined benefit</a:t>
            </a:r>
            <a:endParaRPr lang="en-US" dirty="0"/>
          </a:p>
          <a:p>
            <a:pPr lvl="1"/>
            <a:r>
              <a:rPr lang="en-US" b="0" dirty="0" smtClean="0"/>
              <a:t>Members hired after </a:t>
            </a:r>
            <a:r>
              <a:rPr lang="en-US" b="0" dirty="0"/>
              <a:t>July 1, 2010, and before </a:t>
            </a:r>
            <a:r>
              <a:rPr lang="en-US" b="0" dirty="0" smtClean="0"/>
              <a:t>Dec. </a:t>
            </a:r>
            <a:r>
              <a:rPr lang="en-US" b="0" dirty="0"/>
              <a:t>31, 2013; or</a:t>
            </a:r>
          </a:p>
          <a:p>
            <a:pPr lvl="1"/>
            <a:r>
              <a:rPr lang="en-US" b="0" dirty="0" smtClean="0"/>
              <a:t>Members hired before </a:t>
            </a:r>
            <a:r>
              <a:rPr lang="en-US" b="0" dirty="0"/>
              <a:t>July 1, 2010, and were not vested as of </a:t>
            </a:r>
            <a:r>
              <a:rPr lang="en-US" b="0" dirty="0" smtClean="0"/>
              <a:t>Jan. </a:t>
            </a:r>
            <a:r>
              <a:rPr lang="en-US" b="0" dirty="0"/>
              <a:t>1, </a:t>
            </a:r>
            <a:r>
              <a:rPr lang="en-US" b="0" dirty="0" smtClean="0"/>
              <a:t>2013</a:t>
            </a:r>
            <a:br>
              <a:rPr lang="en-US" b="0" dirty="0" smtClean="0"/>
            </a:br>
            <a:endParaRPr lang="en-US" b="0" dirty="0"/>
          </a:p>
          <a:p>
            <a:pPr marL="0" indent="0">
              <a:buNone/>
            </a:pPr>
            <a:r>
              <a:rPr lang="en-US" b="1" dirty="0" smtClean="0"/>
              <a:t>Hybrid </a:t>
            </a:r>
            <a:r>
              <a:rPr lang="en-US" b="1" dirty="0"/>
              <a:t>Retirement </a:t>
            </a:r>
            <a:r>
              <a:rPr lang="en-US" b="1" dirty="0" smtClean="0"/>
              <a:t>Plan</a:t>
            </a:r>
          </a:p>
          <a:p>
            <a:pPr lvl="1"/>
            <a:r>
              <a:rPr lang="en-US" b="0" dirty="0" smtClean="0"/>
              <a:t>Combined </a:t>
            </a:r>
            <a:r>
              <a:rPr lang="en-US" b="0" dirty="0"/>
              <a:t>defined benefit and defined </a:t>
            </a:r>
            <a:r>
              <a:rPr lang="en-US" b="0" dirty="0" smtClean="0"/>
              <a:t>contribution</a:t>
            </a:r>
          </a:p>
          <a:p>
            <a:pPr lvl="1"/>
            <a:r>
              <a:rPr lang="en-US" b="0" dirty="0" smtClean="0"/>
              <a:t>Members </a:t>
            </a:r>
            <a:r>
              <a:rPr lang="en-US" b="0" dirty="0"/>
              <a:t>hired on or after </a:t>
            </a:r>
            <a:r>
              <a:rPr lang="en-US" b="0" dirty="0" smtClean="0"/>
              <a:t>Jan. </a:t>
            </a:r>
            <a:r>
              <a:rPr lang="en-US" b="0" dirty="0"/>
              <a:t>1, </a:t>
            </a:r>
            <a:r>
              <a:rPr lang="en-US" b="0" dirty="0" smtClean="0"/>
              <a:t>2014, or </a:t>
            </a:r>
          </a:p>
          <a:p>
            <a:pPr lvl="1"/>
            <a:r>
              <a:rPr lang="en-US" dirty="0" smtClean="0"/>
              <a:t>Members who elected to transfer from the Plans 1 or 2, effective Jan. 1, 2014 </a:t>
            </a:r>
            <a:endParaRPr lang="en-US" b="0" dirty="0" smtClean="0"/>
          </a:p>
          <a:p>
            <a:endParaRPr lang="en-US" b="0" dirty="0"/>
          </a:p>
          <a:p>
            <a:endParaRPr lang="en-US" b="0" dirty="0" smtClean="0"/>
          </a:p>
          <a:p>
            <a:pPr marL="0" indent="0">
              <a:buNone/>
            </a:pPr>
            <a:endParaRPr lang="en-US" b="0" dirty="0"/>
          </a:p>
        </p:txBody>
      </p:sp>
      <p:sp>
        <p:nvSpPr>
          <p:cNvPr id="10" name="Rectangle 9"/>
          <p:cNvSpPr/>
          <p:nvPr/>
        </p:nvSpPr>
        <p:spPr>
          <a:xfrm>
            <a:off x="7135585" y="6247243"/>
            <a:ext cx="3875315" cy="215444"/>
          </a:xfrm>
          <a:prstGeom prst="rect">
            <a:avLst/>
          </a:prstGeom>
        </p:spPr>
        <p:txBody>
          <a:bodyPr wrap="square">
            <a:spAutoFit/>
          </a:bodyPr>
          <a:lstStyle/>
          <a:p>
            <a:r>
              <a:rPr lang="en-US" sz="800" dirty="0" smtClean="0">
                <a:solidFill>
                  <a:schemeClr val="bg2">
                    <a:lumMod val="50000"/>
                  </a:schemeClr>
                </a:solidFill>
              </a:rPr>
              <a:t>Source</a:t>
            </a:r>
            <a:r>
              <a:rPr lang="en-US" sz="800" dirty="0">
                <a:solidFill>
                  <a:schemeClr val="bg2">
                    <a:lumMod val="50000"/>
                  </a:schemeClr>
                </a:solidFill>
              </a:rPr>
              <a:t>:  Virginia Retirement System </a:t>
            </a:r>
            <a:r>
              <a:rPr lang="en-US" sz="800" dirty="0" smtClean="0">
                <a:solidFill>
                  <a:schemeClr val="bg2">
                    <a:lumMod val="50000"/>
                  </a:schemeClr>
                </a:solidFill>
              </a:rPr>
              <a:t>– 2019,  </a:t>
            </a:r>
            <a:r>
              <a:rPr lang="en-US" sz="800" dirty="0" smtClean="0">
                <a:solidFill>
                  <a:schemeClr val="bg2">
                    <a:lumMod val="50000"/>
                  </a:schemeClr>
                </a:solidFill>
                <a:hlinkClick r:id="rId2"/>
              </a:rPr>
              <a:t>https</a:t>
            </a:r>
            <a:r>
              <a:rPr lang="en-US" sz="800" dirty="0">
                <a:solidFill>
                  <a:schemeClr val="bg2">
                    <a:lumMod val="50000"/>
                  </a:schemeClr>
                </a:solidFill>
                <a:hlinkClick r:id="rId2"/>
              </a:rPr>
              <a:t>://</a:t>
            </a:r>
            <a:r>
              <a:rPr lang="en-US" sz="800" dirty="0" smtClean="0">
                <a:solidFill>
                  <a:schemeClr val="bg2">
                    <a:lumMod val="50000"/>
                  </a:schemeClr>
                </a:solidFill>
                <a:hlinkClick r:id="rId2"/>
              </a:rPr>
              <a:t>www.varetire.org</a:t>
            </a:r>
            <a:r>
              <a:rPr lang="en-US" sz="800" dirty="0" smtClean="0">
                <a:solidFill>
                  <a:schemeClr val="bg2">
                    <a:lumMod val="50000"/>
                  </a:schemeClr>
                </a:solidFill>
              </a:rPr>
              <a:t> </a:t>
            </a:r>
            <a:endParaRPr lang="en-US" sz="800" dirty="0">
              <a:solidFill>
                <a:schemeClr val="bg2">
                  <a:lumMod val="50000"/>
                </a:schemeClr>
              </a:solidFill>
            </a:endParaRPr>
          </a:p>
        </p:txBody>
      </p:sp>
    </p:spTree>
    <p:extLst>
      <p:ext uri="{BB962C8B-B14F-4D97-AF65-F5344CB8AC3E}">
        <p14:creationId xmlns:p14="http://schemas.microsoft.com/office/powerpoint/2010/main" val="4958451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8</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Plan 1 – Defined Benefit Eligibility and Benefit</a:t>
            </a:r>
            <a:endParaRPr lang="en-US" dirty="0">
              <a:solidFill>
                <a:schemeClr val="accent3"/>
              </a:solidFill>
            </a:endParaRPr>
          </a:p>
        </p:txBody>
      </p:sp>
      <p:sp>
        <p:nvSpPr>
          <p:cNvPr id="10" name="Rectangle 9"/>
          <p:cNvSpPr/>
          <p:nvPr/>
        </p:nvSpPr>
        <p:spPr>
          <a:xfrm>
            <a:off x="7135585" y="6247243"/>
            <a:ext cx="3875315" cy="338554"/>
          </a:xfrm>
          <a:prstGeom prst="rect">
            <a:avLst/>
          </a:prstGeom>
        </p:spPr>
        <p:txBody>
          <a:bodyPr wrap="square">
            <a:spAutoFit/>
          </a:bodyPr>
          <a:lstStyle/>
          <a:p>
            <a:r>
              <a:rPr lang="en-US" sz="800" dirty="0" smtClean="0">
                <a:solidFill>
                  <a:schemeClr val="bg2">
                    <a:lumMod val="50000"/>
                  </a:schemeClr>
                </a:solidFill>
              </a:rPr>
              <a:t>Source</a:t>
            </a:r>
            <a:r>
              <a:rPr lang="en-US" sz="800" dirty="0">
                <a:solidFill>
                  <a:schemeClr val="bg2">
                    <a:lumMod val="50000"/>
                  </a:schemeClr>
                </a:solidFill>
              </a:rPr>
              <a:t>:  Virginia Retirement System </a:t>
            </a:r>
            <a:r>
              <a:rPr lang="en-US" sz="800" dirty="0" smtClean="0">
                <a:solidFill>
                  <a:schemeClr val="bg2">
                    <a:lumMod val="50000"/>
                  </a:schemeClr>
                </a:solidFill>
              </a:rPr>
              <a:t>– 2019, Plan 2 Handbook</a:t>
            </a:r>
            <a:r>
              <a:rPr lang="en-US" sz="800" dirty="0">
                <a:solidFill>
                  <a:schemeClr val="bg2">
                    <a:lumMod val="50000"/>
                  </a:schemeClr>
                </a:solidFill>
              </a:rPr>
              <a:t>, </a:t>
            </a:r>
            <a:r>
              <a:rPr lang="en-US" sz="800" dirty="0" smtClean="0">
                <a:solidFill>
                  <a:schemeClr val="bg2">
                    <a:lumMod val="50000"/>
                  </a:schemeClr>
                </a:solidFill>
                <a:hlinkClick r:id="rId2"/>
              </a:rPr>
              <a:t>https://www.varetire.org/pdf/Publications/handbook-plan-1.pdf</a:t>
            </a:r>
            <a:r>
              <a:rPr lang="en-US" sz="800" dirty="0" smtClean="0">
                <a:solidFill>
                  <a:schemeClr val="bg2">
                    <a:lumMod val="50000"/>
                  </a:schemeClr>
                </a:solidFill>
              </a:rPr>
              <a:t> </a:t>
            </a:r>
            <a:endParaRPr lang="en-US" sz="800" dirty="0">
              <a:solidFill>
                <a:schemeClr val="bg2">
                  <a:lumMod val="50000"/>
                </a:schemeClr>
              </a:solidFill>
            </a:endParaRP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1350904788"/>
              </p:ext>
            </p:extLst>
          </p:nvPr>
        </p:nvGraphicFramePr>
        <p:xfrm>
          <a:off x="609600" y="2692071"/>
          <a:ext cx="6485660" cy="2407920"/>
        </p:xfrm>
        <a:graphic>
          <a:graphicData uri="http://schemas.openxmlformats.org/drawingml/2006/table">
            <a:tbl>
              <a:tblPr firstCol="1" bandRow="1">
                <a:tableStyleId>{8EC20E35-A176-4012-BC5E-935CFFF8708E}</a:tableStyleId>
              </a:tblPr>
              <a:tblGrid>
                <a:gridCol w="2843784">
                  <a:extLst>
                    <a:ext uri="{9D8B030D-6E8A-4147-A177-3AD203B41FA5}">
                      <a16:colId xmlns:a16="http://schemas.microsoft.com/office/drawing/2014/main" val="194141275"/>
                    </a:ext>
                  </a:extLst>
                </a:gridCol>
                <a:gridCol w="3641876">
                  <a:extLst>
                    <a:ext uri="{9D8B030D-6E8A-4147-A177-3AD203B41FA5}">
                      <a16:colId xmlns:a16="http://schemas.microsoft.com/office/drawing/2014/main" val="2325905303"/>
                    </a:ext>
                  </a:extLst>
                </a:gridCol>
              </a:tblGrid>
              <a:tr h="182880">
                <a:tc>
                  <a:txBody>
                    <a:bodyPr/>
                    <a:lstStyle/>
                    <a:p>
                      <a:pPr algn="l" fontAlgn="b"/>
                      <a:r>
                        <a:rPr lang="en-US" sz="1600" u="none" strike="noStrike" dirty="0">
                          <a:effectLst/>
                        </a:rPr>
                        <a:t>Vesting</a:t>
                      </a:r>
                      <a:endParaRPr lang="en-US" sz="1600" b="0" i="0" u="none" strike="noStrike" dirty="0">
                        <a:solidFill>
                          <a:srgbClr val="000000"/>
                        </a:solidFill>
                        <a:effectLst/>
                        <a:latin typeface="Calibri" panose="020F0502020204030204" pitchFamily="34" charset="0"/>
                      </a:endParaRPr>
                    </a:p>
                  </a:txBody>
                  <a:tcPr marL="45720" marR="45720"/>
                </a:tc>
                <a:tc>
                  <a:txBody>
                    <a:bodyPr/>
                    <a:lstStyle/>
                    <a:p>
                      <a:pPr algn="l" fontAlgn="b"/>
                      <a:r>
                        <a:rPr lang="en-US" sz="1600" u="none" strike="noStrike" dirty="0">
                          <a:effectLst/>
                        </a:rPr>
                        <a:t>5 </a:t>
                      </a:r>
                      <a:r>
                        <a:rPr lang="en-US" sz="1600" u="none" strike="noStrike" dirty="0" smtClean="0">
                          <a:effectLst/>
                        </a:rPr>
                        <a:t>years of service (YOS)</a:t>
                      </a:r>
                      <a:endParaRPr lang="en-US" sz="1600" b="0" i="0" u="none" strike="noStrike" dirty="0">
                        <a:solidFill>
                          <a:srgbClr val="000000"/>
                        </a:solidFill>
                        <a:effectLst/>
                        <a:latin typeface="Calibri" panose="020F0502020204030204" pitchFamily="34" charset="0"/>
                      </a:endParaRPr>
                    </a:p>
                  </a:txBody>
                  <a:tcPr marL="45720" marR="45720"/>
                </a:tc>
                <a:extLst>
                  <a:ext uri="{0D108BD9-81ED-4DB2-BD59-A6C34878D82A}">
                    <a16:rowId xmlns:a16="http://schemas.microsoft.com/office/drawing/2014/main" val="3549887563"/>
                  </a:ext>
                </a:extLst>
              </a:tr>
              <a:tr h="365760">
                <a:tc>
                  <a:txBody>
                    <a:bodyPr/>
                    <a:lstStyle/>
                    <a:p>
                      <a:pPr algn="l" fontAlgn="b"/>
                      <a:r>
                        <a:rPr lang="en-US" sz="1600" u="none" strike="noStrike" dirty="0">
                          <a:effectLst/>
                        </a:rPr>
                        <a:t>Normal Retirement Age</a:t>
                      </a:r>
                      <a:endParaRPr lang="en-US" sz="1600" b="0" i="0" u="none" strike="noStrike" dirty="0">
                        <a:solidFill>
                          <a:srgbClr val="000000"/>
                        </a:solidFill>
                        <a:effectLst/>
                        <a:latin typeface="Calibri" panose="020F0502020204030204" pitchFamily="34" charset="0"/>
                      </a:endParaRPr>
                    </a:p>
                  </a:txBody>
                  <a:tcPr marL="45720" marR="45720"/>
                </a:tc>
                <a:tc>
                  <a:txBody>
                    <a:bodyPr/>
                    <a:lstStyle/>
                    <a:p>
                      <a:pPr marL="285750" indent="-285750" algn="l" fontAlgn="b">
                        <a:buFont typeface="Arial" panose="020B0604020202020204" pitchFamily="34" charset="0"/>
                        <a:buChar char="•"/>
                      </a:pPr>
                      <a:r>
                        <a:rPr lang="en-US" sz="1600" u="none" strike="noStrike" dirty="0" smtClean="0">
                          <a:effectLst/>
                        </a:rPr>
                        <a:t>65, or</a:t>
                      </a:r>
                    </a:p>
                    <a:p>
                      <a:pPr marL="285750" indent="-285750" algn="l" fontAlgn="b">
                        <a:buFont typeface="Arial" panose="020B0604020202020204" pitchFamily="34" charset="0"/>
                        <a:buChar char="•"/>
                      </a:pPr>
                      <a:r>
                        <a:rPr lang="en-US" sz="1600" u="none" strike="noStrike" dirty="0" smtClean="0">
                          <a:effectLst/>
                        </a:rPr>
                        <a:t>50 </a:t>
                      </a:r>
                      <a:r>
                        <a:rPr lang="en-US" sz="1600" u="none" strike="noStrike" dirty="0">
                          <a:effectLst/>
                        </a:rPr>
                        <a:t>with 30+ YOS</a:t>
                      </a:r>
                      <a:endParaRPr lang="en-US" sz="1600" b="0" i="0" u="none" strike="noStrike" dirty="0">
                        <a:solidFill>
                          <a:srgbClr val="000000"/>
                        </a:solidFill>
                        <a:effectLst/>
                        <a:latin typeface="Calibri" panose="020F0502020204030204" pitchFamily="34" charset="0"/>
                      </a:endParaRPr>
                    </a:p>
                  </a:txBody>
                  <a:tcPr marL="45720" marR="45720"/>
                </a:tc>
                <a:extLst>
                  <a:ext uri="{0D108BD9-81ED-4DB2-BD59-A6C34878D82A}">
                    <a16:rowId xmlns:a16="http://schemas.microsoft.com/office/drawing/2014/main" val="740581165"/>
                  </a:ext>
                </a:extLst>
              </a:tr>
              <a:tr h="365760">
                <a:tc>
                  <a:txBody>
                    <a:bodyPr/>
                    <a:lstStyle/>
                    <a:p>
                      <a:pPr algn="l" fontAlgn="b"/>
                      <a:r>
                        <a:rPr lang="en-US" sz="1600" u="none" strike="noStrike" dirty="0">
                          <a:effectLst/>
                        </a:rPr>
                        <a:t>Reduced Retirement Age</a:t>
                      </a:r>
                      <a:endParaRPr lang="en-US" sz="1600" b="0" i="0" u="none" strike="noStrike" dirty="0">
                        <a:solidFill>
                          <a:srgbClr val="000000"/>
                        </a:solidFill>
                        <a:effectLst/>
                        <a:latin typeface="Calibri" panose="020F0502020204030204" pitchFamily="34" charset="0"/>
                      </a:endParaRPr>
                    </a:p>
                  </a:txBody>
                  <a:tcPr marL="45720" marR="45720"/>
                </a:tc>
                <a:tc>
                  <a:txBody>
                    <a:bodyPr/>
                    <a:lstStyle/>
                    <a:p>
                      <a:pPr marL="285750" indent="-285750" algn="l" fontAlgn="b">
                        <a:buFont typeface="Arial" panose="020B0604020202020204" pitchFamily="34" charset="0"/>
                        <a:buChar char="•"/>
                      </a:pPr>
                      <a:r>
                        <a:rPr lang="en-US" sz="1600" u="none" strike="noStrike" dirty="0">
                          <a:effectLst/>
                        </a:rPr>
                        <a:t>55 with 5+ </a:t>
                      </a:r>
                      <a:r>
                        <a:rPr lang="en-US" sz="1600" u="none" strike="noStrike" dirty="0" smtClean="0">
                          <a:effectLst/>
                        </a:rPr>
                        <a:t>YOS, or</a:t>
                      </a:r>
                    </a:p>
                    <a:p>
                      <a:pPr marL="285750" indent="-285750" algn="l" fontAlgn="b">
                        <a:buFont typeface="Arial" panose="020B0604020202020204" pitchFamily="34" charset="0"/>
                        <a:buChar char="•"/>
                      </a:pPr>
                      <a:r>
                        <a:rPr lang="en-US" sz="1600" u="none" strike="noStrike" dirty="0" smtClean="0">
                          <a:effectLst/>
                        </a:rPr>
                        <a:t>50 </a:t>
                      </a:r>
                      <a:r>
                        <a:rPr lang="en-US" sz="1600" u="none" strike="noStrike" dirty="0">
                          <a:effectLst/>
                        </a:rPr>
                        <a:t>with 10+ YOS</a:t>
                      </a:r>
                      <a:endParaRPr lang="en-US" sz="1600" b="0" i="0" u="none" strike="noStrike" dirty="0">
                        <a:solidFill>
                          <a:srgbClr val="000000"/>
                        </a:solidFill>
                        <a:effectLst/>
                        <a:latin typeface="Calibri" panose="020F0502020204030204" pitchFamily="34" charset="0"/>
                      </a:endParaRPr>
                    </a:p>
                  </a:txBody>
                  <a:tcPr marL="45720" marR="45720"/>
                </a:tc>
                <a:extLst>
                  <a:ext uri="{0D108BD9-81ED-4DB2-BD59-A6C34878D82A}">
                    <a16:rowId xmlns:a16="http://schemas.microsoft.com/office/drawing/2014/main" val="1002914655"/>
                  </a:ext>
                </a:extLst>
              </a:tr>
              <a:tr h="182880">
                <a:tc>
                  <a:txBody>
                    <a:bodyPr/>
                    <a:lstStyle/>
                    <a:p>
                      <a:pPr algn="l" fontAlgn="b"/>
                      <a:r>
                        <a:rPr lang="en-US" sz="1600" u="none" strike="noStrike" dirty="0">
                          <a:effectLst/>
                        </a:rPr>
                        <a:t>Average Final Compensation </a:t>
                      </a:r>
                      <a:endParaRPr lang="en-US" sz="1600" b="0" i="0" u="none" strike="noStrike" dirty="0">
                        <a:solidFill>
                          <a:srgbClr val="000000"/>
                        </a:solidFill>
                        <a:effectLst/>
                        <a:latin typeface="Calibri" panose="020F0502020204030204" pitchFamily="34" charset="0"/>
                      </a:endParaRPr>
                    </a:p>
                  </a:txBody>
                  <a:tcPr marL="45720" marR="45720"/>
                </a:tc>
                <a:tc>
                  <a:txBody>
                    <a:bodyPr/>
                    <a:lstStyle/>
                    <a:p>
                      <a:pPr algn="l" fontAlgn="b"/>
                      <a:r>
                        <a:rPr lang="en-US" sz="1600" u="none" strike="noStrike" dirty="0" smtClean="0">
                          <a:effectLst/>
                        </a:rPr>
                        <a:t>Average of </a:t>
                      </a:r>
                      <a:r>
                        <a:rPr lang="en-US" sz="1600" b="1" u="none" strike="noStrike" dirty="0" smtClean="0">
                          <a:effectLst/>
                        </a:rPr>
                        <a:t>36</a:t>
                      </a:r>
                      <a:r>
                        <a:rPr lang="en-US" sz="1600" u="none" strike="noStrike" dirty="0" smtClean="0">
                          <a:effectLst/>
                        </a:rPr>
                        <a:t> consecutive months </a:t>
                      </a:r>
                      <a:r>
                        <a:rPr lang="en-US" sz="1600" u="none" strike="noStrike" dirty="0">
                          <a:effectLst/>
                        </a:rPr>
                        <a:t>of highest compensation</a:t>
                      </a:r>
                      <a:endParaRPr lang="en-US" sz="1600" b="0" i="0" u="none" strike="noStrike" dirty="0">
                        <a:solidFill>
                          <a:srgbClr val="000000"/>
                        </a:solidFill>
                        <a:effectLst/>
                        <a:latin typeface="Calibri" panose="020F0502020204030204" pitchFamily="34" charset="0"/>
                      </a:endParaRPr>
                    </a:p>
                  </a:txBody>
                  <a:tcPr marL="45720" marR="45720"/>
                </a:tc>
                <a:extLst>
                  <a:ext uri="{0D108BD9-81ED-4DB2-BD59-A6C34878D82A}">
                    <a16:rowId xmlns:a16="http://schemas.microsoft.com/office/drawing/2014/main" val="844907808"/>
                  </a:ext>
                </a:extLst>
              </a:tr>
              <a:tr h="182880">
                <a:tc>
                  <a:txBody>
                    <a:bodyPr/>
                    <a:lstStyle/>
                    <a:p>
                      <a:pPr algn="l" fontAlgn="b"/>
                      <a:r>
                        <a:rPr lang="en-US" sz="1600" u="none" strike="noStrike" dirty="0">
                          <a:effectLst/>
                        </a:rPr>
                        <a:t>Retirement Multiplier</a:t>
                      </a:r>
                      <a:endParaRPr lang="en-US" sz="1600" b="0" i="0" u="none" strike="noStrike" dirty="0">
                        <a:solidFill>
                          <a:srgbClr val="000000"/>
                        </a:solidFill>
                        <a:effectLst/>
                        <a:latin typeface="Calibri" panose="020F0502020204030204" pitchFamily="34" charset="0"/>
                      </a:endParaRPr>
                    </a:p>
                  </a:txBody>
                  <a:tcPr marL="45720" marR="45720"/>
                </a:tc>
                <a:tc>
                  <a:txBody>
                    <a:bodyPr/>
                    <a:lstStyle/>
                    <a:p>
                      <a:pPr algn="l" fontAlgn="b"/>
                      <a:r>
                        <a:rPr lang="en-US" sz="1600" b="0" u="none" strike="noStrike" dirty="0">
                          <a:solidFill>
                            <a:schemeClr val="tx2"/>
                          </a:solidFill>
                          <a:effectLst/>
                        </a:rPr>
                        <a:t>1.70%</a:t>
                      </a:r>
                      <a:endParaRPr lang="en-US" sz="1600" b="0" i="0" u="none" strike="noStrike" dirty="0">
                        <a:solidFill>
                          <a:schemeClr val="tx2"/>
                        </a:solidFill>
                        <a:effectLst/>
                        <a:latin typeface="Calibri" panose="020F0502020204030204" pitchFamily="34" charset="0"/>
                      </a:endParaRPr>
                    </a:p>
                  </a:txBody>
                  <a:tcPr marL="45720" marR="45720"/>
                </a:tc>
                <a:extLst>
                  <a:ext uri="{0D108BD9-81ED-4DB2-BD59-A6C34878D82A}">
                    <a16:rowId xmlns:a16="http://schemas.microsoft.com/office/drawing/2014/main" val="4127693219"/>
                  </a:ext>
                </a:extLst>
              </a:tr>
            </a:tbl>
          </a:graphicData>
        </a:graphic>
      </p:graphicFrame>
    </p:spTree>
    <p:extLst>
      <p:ext uri="{BB962C8B-B14F-4D97-AF65-F5344CB8AC3E}">
        <p14:creationId xmlns:p14="http://schemas.microsoft.com/office/powerpoint/2010/main" val="107201034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9</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Plan 2 – Defined Benefit Eligibility and Benefit</a:t>
            </a:r>
            <a:endParaRPr lang="en-US" dirty="0">
              <a:solidFill>
                <a:schemeClr val="accent3"/>
              </a:solidFill>
            </a:endParaRPr>
          </a:p>
        </p:txBody>
      </p:sp>
      <p:sp>
        <p:nvSpPr>
          <p:cNvPr id="10" name="Rectangle 9"/>
          <p:cNvSpPr/>
          <p:nvPr/>
        </p:nvSpPr>
        <p:spPr>
          <a:xfrm>
            <a:off x="7135585" y="6247243"/>
            <a:ext cx="3875315" cy="338554"/>
          </a:xfrm>
          <a:prstGeom prst="rect">
            <a:avLst/>
          </a:prstGeom>
        </p:spPr>
        <p:txBody>
          <a:bodyPr wrap="square">
            <a:spAutoFit/>
          </a:bodyPr>
          <a:lstStyle/>
          <a:p>
            <a:r>
              <a:rPr lang="en-US" sz="800" dirty="0" smtClean="0">
                <a:solidFill>
                  <a:schemeClr val="bg2">
                    <a:lumMod val="50000"/>
                  </a:schemeClr>
                </a:solidFill>
              </a:rPr>
              <a:t>Source</a:t>
            </a:r>
            <a:r>
              <a:rPr lang="en-US" sz="800" dirty="0">
                <a:solidFill>
                  <a:schemeClr val="bg2">
                    <a:lumMod val="50000"/>
                  </a:schemeClr>
                </a:solidFill>
              </a:rPr>
              <a:t>:  Virginia Retirement System </a:t>
            </a:r>
            <a:r>
              <a:rPr lang="en-US" sz="800" dirty="0" smtClean="0">
                <a:solidFill>
                  <a:schemeClr val="bg2">
                    <a:lumMod val="50000"/>
                  </a:schemeClr>
                </a:solidFill>
              </a:rPr>
              <a:t>– 2019, Plan 2 Handbook</a:t>
            </a:r>
            <a:r>
              <a:rPr lang="en-US" sz="800" dirty="0">
                <a:solidFill>
                  <a:schemeClr val="bg2">
                    <a:lumMod val="50000"/>
                  </a:schemeClr>
                </a:solidFill>
              </a:rPr>
              <a:t>, </a:t>
            </a:r>
            <a:r>
              <a:rPr lang="en-US" sz="800" dirty="0">
                <a:solidFill>
                  <a:schemeClr val="bg2">
                    <a:lumMod val="50000"/>
                  </a:schemeClr>
                </a:solidFill>
                <a:hlinkClick r:id="rId2"/>
              </a:rPr>
              <a:t>https://</a:t>
            </a:r>
            <a:r>
              <a:rPr lang="en-US" sz="800" dirty="0" smtClean="0">
                <a:solidFill>
                  <a:schemeClr val="bg2">
                    <a:lumMod val="50000"/>
                  </a:schemeClr>
                </a:solidFill>
                <a:hlinkClick r:id="rId2"/>
              </a:rPr>
              <a:t>www.varetire.org/pdf/Publications/handbook-plan-2.pdf</a:t>
            </a:r>
            <a:r>
              <a:rPr lang="en-US" sz="800" dirty="0" smtClean="0">
                <a:solidFill>
                  <a:schemeClr val="bg2">
                    <a:lumMod val="50000"/>
                  </a:schemeClr>
                </a:solidFill>
              </a:rPr>
              <a:t> </a:t>
            </a:r>
            <a:endParaRPr lang="en-US" sz="800" dirty="0">
              <a:solidFill>
                <a:schemeClr val="bg2">
                  <a:lumMod val="50000"/>
                </a:schemeClr>
              </a:solidFill>
            </a:endParaRP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3346713775"/>
              </p:ext>
            </p:extLst>
          </p:nvPr>
        </p:nvGraphicFramePr>
        <p:xfrm>
          <a:off x="626033" y="2628900"/>
          <a:ext cx="7451167" cy="2682240"/>
        </p:xfrm>
        <a:graphic>
          <a:graphicData uri="http://schemas.openxmlformats.org/drawingml/2006/table">
            <a:tbl>
              <a:tblPr firstCol="1" bandRow="1">
                <a:tableStyleId>{8EC20E35-A176-4012-BC5E-935CFFF8708E}</a:tableStyleId>
              </a:tblPr>
              <a:tblGrid>
                <a:gridCol w="2847334">
                  <a:extLst>
                    <a:ext uri="{9D8B030D-6E8A-4147-A177-3AD203B41FA5}">
                      <a16:colId xmlns:a16="http://schemas.microsoft.com/office/drawing/2014/main" val="194141275"/>
                    </a:ext>
                  </a:extLst>
                </a:gridCol>
                <a:gridCol w="4603833">
                  <a:extLst>
                    <a:ext uri="{9D8B030D-6E8A-4147-A177-3AD203B41FA5}">
                      <a16:colId xmlns:a16="http://schemas.microsoft.com/office/drawing/2014/main" val="2325905303"/>
                    </a:ext>
                  </a:extLst>
                </a:gridCol>
              </a:tblGrid>
              <a:tr h="182880">
                <a:tc>
                  <a:txBody>
                    <a:bodyPr/>
                    <a:lstStyle/>
                    <a:p>
                      <a:pPr algn="l" fontAlgn="b"/>
                      <a:r>
                        <a:rPr lang="en-US" sz="1600" u="none" strike="noStrike" dirty="0">
                          <a:effectLst/>
                          <a:latin typeface="+mn-lt"/>
                        </a:rPr>
                        <a:t>Vesting</a:t>
                      </a:r>
                      <a:endParaRPr lang="en-US" sz="1600" b="0" i="0" u="none" strike="noStrike" dirty="0">
                        <a:solidFill>
                          <a:srgbClr val="000000"/>
                        </a:solidFill>
                        <a:effectLst/>
                        <a:latin typeface="+mn-lt"/>
                      </a:endParaRPr>
                    </a:p>
                  </a:txBody>
                  <a:tcPr marL="45720" marR="45720"/>
                </a:tc>
                <a:tc>
                  <a:txBody>
                    <a:bodyPr/>
                    <a:lstStyle/>
                    <a:p>
                      <a:pPr algn="l" fontAlgn="b"/>
                      <a:r>
                        <a:rPr lang="en-US" sz="1600" u="none" strike="noStrike" dirty="0">
                          <a:effectLst/>
                          <a:latin typeface="+mn-lt"/>
                        </a:rPr>
                        <a:t>5 </a:t>
                      </a:r>
                      <a:r>
                        <a:rPr lang="en-US" sz="1600" u="none" strike="noStrike" dirty="0" smtClean="0">
                          <a:effectLst/>
                        </a:rPr>
                        <a:t>years of service (YOS)</a:t>
                      </a:r>
                      <a:endParaRPr lang="en-US" sz="1600" b="0" i="0" u="none" strike="noStrike" dirty="0">
                        <a:solidFill>
                          <a:srgbClr val="000000"/>
                        </a:solidFill>
                        <a:effectLst/>
                        <a:latin typeface="Calibri" panose="020F0502020204030204" pitchFamily="34" charset="0"/>
                      </a:endParaRPr>
                    </a:p>
                  </a:txBody>
                  <a:tcPr marL="45720" marR="45720"/>
                </a:tc>
                <a:extLst>
                  <a:ext uri="{0D108BD9-81ED-4DB2-BD59-A6C34878D82A}">
                    <a16:rowId xmlns:a16="http://schemas.microsoft.com/office/drawing/2014/main" val="3549887563"/>
                  </a:ext>
                </a:extLst>
              </a:tr>
              <a:tr h="365760">
                <a:tc>
                  <a:txBody>
                    <a:bodyPr/>
                    <a:lstStyle/>
                    <a:p>
                      <a:pPr algn="l" fontAlgn="b"/>
                      <a:r>
                        <a:rPr lang="en-US" sz="1600" u="none" strike="noStrike" dirty="0">
                          <a:effectLst/>
                          <a:latin typeface="+mn-lt"/>
                        </a:rPr>
                        <a:t>Normal Retirement Age</a:t>
                      </a:r>
                      <a:endParaRPr lang="en-US" sz="1600" b="0" i="0" u="none" strike="noStrike" dirty="0">
                        <a:solidFill>
                          <a:srgbClr val="000000"/>
                        </a:solidFill>
                        <a:effectLst/>
                        <a:latin typeface="+mn-lt"/>
                      </a:endParaRPr>
                    </a:p>
                  </a:txBody>
                  <a:tcPr marL="45720" marR="45720"/>
                </a:tc>
                <a:tc>
                  <a:txBody>
                    <a:bodyPr/>
                    <a:lstStyle/>
                    <a:p>
                      <a:pPr marL="285750" indent="-285750" algn="l" fontAlgn="b">
                        <a:buFont typeface="Arial" panose="020B0604020202020204" pitchFamily="34" charset="0"/>
                        <a:buChar char="•"/>
                      </a:pPr>
                      <a:r>
                        <a:rPr lang="en-US" sz="1600" u="none" strike="noStrike" dirty="0" smtClean="0">
                          <a:effectLst/>
                          <a:latin typeface="+mn-lt"/>
                        </a:rPr>
                        <a:t>Based on normal Social Security</a:t>
                      </a:r>
                      <a:br>
                        <a:rPr lang="en-US" sz="1600" u="none" strike="noStrike" dirty="0" smtClean="0">
                          <a:effectLst/>
                          <a:latin typeface="+mn-lt"/>
                        </a:rPr>
                      </a:br>
                      <a:r>
                        <a:rPr lang="en-US" sz="1600" u="none" strike="noStrike" dirty="0" smtClean="0">
                          <a:effectLst/>
                          <a:latin typeface="+mn-lt"/>
                        </a:rPr>
                        <a:t>retirement age (</a:t>
                      </a:r>
                      <a:r>
                        <a:rPr lang="en-US" sz="1400" i="1" u="none" strike="noStrike" dirty="0" smtClean="0">
                          <a:effectLst/>
                          <a:latin typeface="+mn-lt"/>
                        </a:rPr>
                        <a:t>see chart</a:t>
                      </a:r>
                      <a:r>
                        <a:rPr lang="en-US" sz="1400" i="1" u="none" strike="noStrike" baseline="0" dirty="0" smtClean="0">
                          <a:effectLst/>
                          <a:latin typeface="+mn-lt"/>
                        </a:rPr>
                        <a:t> at right</a:t>
                      </a:r>
                      <a:r>
                        <a:rPr lang="en-US" sz="1600" u="none" strike="noStrike" baseline="0" dirty="0" smtClean="0">
                          <a:effectLst/>
                          <a:latin typeface="+mn-lt"/>
                        </a:rPr>
                        <a:t>), or</a:t>
                      </a:r>
                    </a:p>
                    <a:p>
                      <a:pPr marL="285750" indent="-285750" algn="l" fontAlgn="b">
                        <a:buFont typeface="Arial" panose="020B0604020202020204" pitchFamily="34" charset="0"/>
                        <a:buChar char="•"/>
                      </a:pPr>
                      <a:r>
                        <a:rPr lang="en-US" sz="1600" b="0" i="0" u="none" strike="noStrike" baseline="0" dirty="0" smtClean="0">
                          <a:solidFill>
                            <a:schemeClr val="tx2"/>
                          </a:solidFill>
                          <a:effectLst/>
                          <a:latin typeface="+mn-lt"/>
                        </a:rPr>
                        <a:t>Rule of 90 – age 60 with 30 YOS</a:t>
                      </a:r>
                      <a:endParaRPr lang="en-US" sz="1600" b="0" i="0" u="none" strike="noStrike" dirty="0">
                        <a:solidFill>
                          <a:schemeClr val="tx2"/>
                        </a:solidFill>
                        <a:effectLst/>
                        <a:latin typeface="+mn-lt"/>
                      </a:endParaRPr>
                    </a:p>
                  </a:txBody>
                  <a:tcPr marL="45720" marR="45720"/>
                </a:tc>
                <a:extLst>
                  <a:ext uri="{0D108BD9-81ED-4DB2-BD59-A6C34878D82A}">
                    <a16:rowId xmlns:a16="http://schemas.microsoft.com/office/drawing/2014/main" val="740581165"/>
                  </a:ext>
                </a:extLst>
              </a:tr>
              <a:tr h="365760">
                <a:tc>
                  <a:txBody>
                    <a:bodyPr/>
                    <a:lstStyle/>
                    <a:p>
                      <a:pPr algn="l" fontAlgn="b"/>
                      <a:r>
                        <a:rPr lang="en-US" sz="1600" u="none" strike="noStrike" dirty="0">
                          <a:effectLst/>
                          <a:latin typeface="+mn-lt"/>
                        </a:rPr>
                        <a:t>Reduced Retirement Age</a:t>
                      </a:r>
                      <a:endParaRPr lang="en-US" sz="1600" b="0" i="0" u="none" strike="noStrike" dirty="0">
                        <a:solidFill>
                          <a:srgbClr val="000000"/>
                        </a:solidFill>
                        <a:effectLst/>
                        <a:latin typeface="+mn-lt"/>
                      </a:endParaRPr>
                    </a:p>
                  </a:txBody>
                  <a:tcPr marL="45720" marR="45720"/>
                </a:tc>
                <a:tc>
                  <a:txBody>
                    <a:bodyPr/>
                    <a:lstStyle/>
                    <a:p>
                      <a:pPr marL="0" indent="0" algn="l" fontAlgn="b">
                        <a:buFont typeface="Arial" panose="020B0604020202020204" pitchFamily="34" charset="0"/>
                        <a:buNone/>
                      </a:pPr>
                      <a:r>
                        <a:rPr lang="en-US" sz="1600" u="none" strike="noStrike" dirty="0" smtClean="0">
                          <a:effectLst/>
                          <a:latin typeface="+mn-lt"/>
                        </a:rPr>
                        <a:t>60 </a:t>
                      </a:r>
                      <a:r>
                        <a:rPr lang="en-US" sz="1600" u="none" strike="noStrike" dirty="0">
                          <a:effectLst/>
                          <a:latin typeface="+mn-lt"/>
                        </a:rPr>
                        <a:t>with 5+ </a:t>
                      </a:r>
                      <a:r>
                        <a:rPr lang="en-US" sz="1600" u="none" strike="noStrike" dirty="0" smtClean="0">
                          <a:effectLst/>
                          <a:latin typeface="+mn-lt"/>
                        </a:rPr>
                        <a:t>YOS</a:t>
                      </a:r>
                      <a:endParaRPr lang="en-US" sz="1600" b="0" i="0" u="none" strike="noStrike" dirty="0">
                        <a:solidFill>
                          <a:srgbClr val="000000"/>
                        </a:solidFill>
                        <a:effectLst/>
                        <a:latin typeface="+mn-lt"/>
                      </a:endParaRPr>
                    </a:p>
                  </a:txBody>
                  <a:tcPr marL="45720" marR="45720"/>
                </a:tc>
                <a:extLst>
                  <a:ext uri="{0D108BD9-81ED-4DB2-BD59-A6C34878D82A}">
                    <a16:rowId xmlns:a16="http://schemas.microsoft.com/office/drawing/2014/main" val="1002914655"/>
                  </a:ext>
                </a:extLst>
              </a:tr>
              <a:tr h="182880">
                <a:tc>
                  <a:txBody>
                    <a:bodyPr/>
                    <a:lstStyle/>
                    <a:p>
                      <a:pPr algn="l" fontAlgn="b"/>
                      <a:r>
                        <a:rPr lang="en-US" sz="1600" u="none" strike="noStrike" dirty="0">
                          <a:effectLst/>
                          <a:latin typeface="+mn-lt"/>
                        </a:rPr>
                        <a:t>Average Final Compensation </a:t>
                      </a:r>
                      <a:endParaRPr lang="en-US" sz="1600" b="0" i="0" u="none" strike="noStrike" dirty="0">
                        <a:solidFill>
                          <a:srgbClr val="000000"/>
                        </a:solidFill>
                        <a:effectLst/>
                        <a:latin typeface="+mn-lt"/>
                      </a:endParaRPr>
                    </a:p>
                  </a:txBody>
                  <a:tcPr marL="45720" marR="45720"/>
                </a:tc>
                <a:tc>
                  <a:txBody>
                    <a:bodyPr/>
                    <a:lstStyle/>
                    <a:p>
                      <a:pPr algn="l" fontAlgn="b"/>
                      <a:r>
                        <a:rPr lang="en-US" sz="1600" u="none" strike="noStrike" dirty="0" smtClean="0">
                          <a:effectLst/>
                          <a:latin typeface="+mn-lt"/>
                        </a:rPr>
                        <a:t>Average of </a:t>
                      </a:r>
                      <a:r>
                        <a:rPr lang="en-US" sz="1600" b="1" u="none" strike="noStrike" dirty="0" smtClean="0">
                          <a:effectLst/>
                          <a:latin typeface="+mn-lt"/>
                        </a:rPr>
                        <a:t>60</a:t>
                      </a:r>
                      <a:r>
                        <a:rPr lang="en-US" sz="1600" u="none" strike="noStrike" dirty="0" smtClean="0">
                          <a:effectLst/>
                          <a:latin typeface="+mn-lt"/>
                        </a:rPr>
                        <a:t> consecutive </a:t>
                      </a:r>
                      <a:r>
                        <a:rPr lang="en-US" sz="1600" u="none" strike="noStrike" dirty="0">
                          <a:effectLst/>
                          <a:latin typeface="+mn-lt"/>
                        </a:rPr>
                        <a:t>months of highest compensation</a:t>
                      </a:r>
                      <a:endParaRPr lang="en-US" sz="1600" b="0" i="0" u="none" strike="noStrike" dirty="0">
                        <a:solidFill>
                          <a:srgbClr val="000000"/>
                        </a:solidFill>
                        <a:effectLst/>
                        <a:latin typeface="+mn-lt"/>
                      </a:endParaRPr>
                    </a:p>
                  </a:txBody>
                  <a:tcPr marL="45720" marR="45720"/>
                </a:tc>
                <a:extLst>
                  <a:ext uri="{0D108BD9-81ED-4DB2-BD59-A6C34878D82A}">
                    <a16:rowId xmlns:a16="http://schemas.microsoft.com/office/drawing/2014/main" val="844907808"/>
                  </a:ext>
                </a:extLst>
              </a:tr>
              <a:tr h="182880">
                <a:tc>
                  <a:txBody>
                    <a:bodyPr/>
                    <a:lstStyle/>
                    <a:p>
                      <a:pPr algn="l" fontAlgn="b"/>
                      <a:r>
                        <a:rPr lang="en-US" sz="1600" u="none" strike="noStrike" dirty="0">
                          <a:effectLst/>
                          <a:latin typeface="+mn-lt"/>
                        </a:rPr>
                        <a:t>Retirement Multiplier</a:t>
                      </a:r>
                      <a:endParaRPr lang="en-US" sz="1600" b="0" i="0" u="none" strike="noStrike" dirty="0">
                        <a:solidFill>
                          <a:srgbClr val="000000"/>
                        </a:solidFill>
                        <a:effectLst/>
                        <a:latin typeface="+mn-lt"/>
                      </a:endParaRPr>
                    </a:p>
                  </a:txBody>
                  <a:tcPr marL="45720" marR="45720"/>
                </a:tc>
                <a:tc>
                  <a:txBody>
                    <a:bodyPr/>
                    <a:lstStyle/>
                    <a:p>
                      <a:pPr marL="285750" marR="0" lvl="0" indent="-285750" algn="l" defTabSz="914400" rtl="0" eaLnBrk="1" fontAlgn="b" latinLnBrk="0" hangingPunct="1">
                        <a:lnSpc>
                          <a:spcPct val="100000"/>
                        </a:lnSpc>
                        <a:spcBef>
                          <a:spcPts val="0"/>
                        </a:spcBef>
                        <a:spcAft>
                          <a:spcPts val="0"/>
                        </a:spcAft>
                        <a:buClrTx/>
                        <a:buSzTx/>
                        <a:buFont typeface="Arial" panose="020B0604020202020204" pitchFamily="34" charset="0"/>
                        <a:buChar char="•"/>
                        <a:tabLst/>
                        <a:defRPr/>
                      </a:pPr>
                      <a:r>
                        <a:rPr lang="en-US" sz="1600" b="0" i="0" u="none" strike="noStrike" dirty="0" smtClean="0">
                          <a:solidFill>
                            <a:schemeClr val="tx2"/>
                          </a:solidFill>
                          <a:effectLst/>
                          <a:latin typeface="+mn-lt"/>
                        </a:rPr>
                        <a:t>1.7%</a:t>
                      </a:r>
                      <a:r>
                        <a:rPr lang="en-US" sz="1600" b="0" i="0" u="none" strike="noStrike" baseline="0" dirty="0" smtClean="0">
                          <a:solidFill>
                            <a:schemeClr val="tx2"/>
                          </a:solidFill>
                          <a:effectLst/>
                          <a:latin typeface="+mn-lt"/>
                        </a:rPr>
                        <a:t> on service before Jan. 1, 2013</a:t>
                      </a:r>
                      <a:endParaRPr lang="en-US" sz="1600" b="0" i="0" u="none" strike="noStrike" dirty="0" smtClean="0">
                        <a:solidFill>
                          <a:schemeClr val="tx2"/>
                        </a:solidFill>
                        <a:effectLst/>
                        <a:latin typeface="+mn-lt"/>
                      </a:endParaRPr>
                    </a:p>
                    <a:p>
                      <a:pPr marL="285750" indent="-285750" algn="l" fontAlgn="b">
                        <a:buFont typeface="Arial" panose="020B0604020202020204" pitchFamily="34" charset="0"/>
                        <a:buChar char="•"/>
                      </a:pPr>
                      <a:r>
                        <a:rPr lang="en-US" sz="1600" u="none" strike="noStrike" dirty="0" smtClean="0">
                          <a:solidFill>
                            <a:schemeClr val="tx2"/>
                          </a:solidFill>
                          <a:effectLst/>
                          <a:latin typeface="+mn-lt"/>
                        </a:rPr>
                        <a:t>1.65% on service on or after Jan. 1, 2013</a:t>
                      </a:r>
                    </a:p>
                  </a:txBody>
                  <a:tcPr marL="45720" marR="45720"/>
                </a:tc>
                <a:extLst>
                  <a:ext uri="{0D108BD9-81ED-4DB2-BD59-A6C34878D82A}">
                    <a16:rowId xmlns:a16="http://schemas.microsoft.com/office/drawing/2014/main" val="4127693219"/>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577422944"/>
              </p:ext>
            </p:extLst>
          </p:nvPr>
        </p:nvGraphicFramePr>
        <p:xfrm>
          <a:off x="9086087" y="1379220"/>
          <a:ext cx="2468880" cy="3931920"/>
        </p:xfrm>
        <a:graphic>
          <a:graphicData uri="http://schemas.openxmlformats.org/drawingml/2006/table">
            <a:tbl>
              <a:tblPr firstRow="1" firstCol="1">
                <a:tableStyleId>{1E171933-4619-4E11-9A3F-F7608DF75F80}</a:tableStyleId>
              </a:tblPr>
              <a:tblGrid>
                <a:gridCol w="1005840">
                  <a:extLst>
                    <a:ext uri="{9D8B030D-6E8A-4147-A177-3AD203B41FA5}">
                      <a16:colId xmlns:a16="http://schemas.microsoft.com/office/drawing/2014/main" val="1473647623"/>
                    </a:ext>
                  </a:extLst>
                </a:gridCol>
                <a:gridCol w="1463040">
                  <a:extLst>
                    <a:ext uri="{9D8B030D-6E8A-4147-A177-3AD203B41FA5}">
                      <a16:colId xmlns:a16="http://schemas.microsoft.com/office/drawing/2014/main" val="3198353301"/>
                    </a:ext>
                  </a:extLst>
                </a:gridCol>
              </a:tblGrid>
              <a:tr h="461738">
                <a:tc gridSpan="2">
                  <a:txBody>
                    <a:bodyPr/>
                    <a:lstStyle/>
                    <a:p>
                      <a:pPr algn="ctr" fontAlgn="b"/>
                      <a:r>
                        <a:rPr lang="en-US" sz="1400" u="none" strike="noStrike" dirty="0">
                          <a:effectLst/>
                        </a:rPr>
                        <a:t>Social Security Retirement Ages for Full Benefits</a:t>
                      </a:r>
                      <a:endParaRPr lang="en-US" sz="1400" b="0" i="0" u="none" strike="noStrike" dirty="0">
                        <a:solidFill>
                          <a:srgbClr val="000000"/>
                        </a:solidFill>
                        <a:effectLst/>
                        <a:latin typeface="Calibri" panose="020F0502020204030204" pitchFamily="34" charset="0"/>
                      </a:endParaRPr>
                    </a:p>
                  </a:txBody>
                  <a:tcPr marL="45720" marR="45720" anchor="b"/>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6892" marR="6892" marT="6892" marB="0" anchor="b"/>
                </a:tc>
                <a:extLst>
                  <a:ext uri="{0D108BD9-81ED-4DB2-BD59-A6C34878D82A}">
                    <a16:rowId xmlns:a16="http://schemas.microsoft.com/office/drawing/2014/main" val="1048772469"/>
                  </a:ext>
                </a:extLst>
              </a:tr>
              <a:tr h="0">
                <a:tc>
                  <a:txBody>
                    <a:bodyPr/>
                    <a:lstStyle/>
                    <a:p>
                      <a:pPr algn="l" fontAlgn="b"/>
                      <a:r>
                        <a:rPr lang="en-US" sz="1000" b="0" i="1" u="none" strike="noStrike" dirty="0">
                          <a:solidFill>
                            <a:schemeClr val="bg1"/>
                          </a:solidFill>
                          <a:effectLst/>
                        </a:rPr>
                        <a:t>Year of Birth</a:t>
                      </a:r>
                      <a:endParaRPr lang="en-US" sz="1000" b="0" i="1" u="none" strike="noStrike" dirty="0">
                        <a:solidFill>
                          <a:schemeClr val="bg1"/>
                        </a:solidFill>
                        <a:effectLst/>
                        <a:latin typeface="Calibri" panose="020F0502020204030204" pitchFamily="34" charset="0"/>
                      </a:endParaRPr>
                    </a:p>
                  </a:txBody>
                  <a:tcPr marL="45720" marR="45720" anchor="b">
                    <a:solidFill>
                      <a:schemeClr val="bg2">
                        <a:lumMod val="75000"/>
                      </a:schemeClr>
                    </a:solidFill>
                  </a:tcPr>
                </a:tc>
                <a:tc>
                  <a:txBody>
                    <a:bodyPr/>
                    <a:lstStyle/>
                    <a:p>
                      <a:pPr algn="r" fontAlgn="b"/>
                      <a:r>
                        <a:rPr lang="en-US" sz="1000" b="0" i="1" u="none" strike="noStrike" dirty="0">
                          <a:solidFill>
                            <a:schemeClr val="bg1"/>
                          </a:solidFill>
                          <a:effectLst/>
                        </a:rPr>
                        <a:t>Normal Retirement Age</a:t>
                      </a:r>
                      <a:endParaRPr lang="en-US" sz="1000" b="0" i="1" u="none" strike="noStrike" dirty="0">
                        <a:solidFill>
                          <a:schemeClr val="bg1"/>
                        </a:solidFill>
                        <a:effectLst/>
                        <a:latin typeface="Calibri" panose="020F0502020204030204" pitchFamily="34" charset="0"/>
                      </a:endParaRPr>
                    </a:p>
                  </a:txBody>
                  <a:tcPr marL="45720" marR="45720" anchor="b">
                    <a:solidFill>
                      <a:schemeClr val="bg2">
                        <a:lumMod val="75000"/>
                      </a:schemeClr>
                    </a:solidFill>
                  </a:tcPr>
                </a:tc>
                <a:extLst>
                  <a:ext uri="{0D108BD9-81ED-4DB2-BD59-A6C34878D82A}">
                    <a16:rowId xmlns:a16="http://schemas.microsoft.com/office/drawing/2014/main" val="535786824"/>
                  </a:ext>
                </a:extLst>
              </a:tr>
              <a:tr h="0">
                <a:tc>
                  <a:txBody>
                    <a:bodyPr/>
                    <a:lstStyle/>
                    <a:p>
                      <a:pPr algn="l" fontAlgn="b"/>
                      <a:r>
                        <a:rPr lang="en-US" sz="1000" u="none" strike="noStrike" dirty="0">
                          <a:effectLst/>
                        </a:rPr>
                        <a:t>1937 or earlier</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years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3697117165"/>
                  </a:ext>
                </a:extLst>
              </a:tr>
              <a:tr h="0">
                <a:tc>
                  <a:txBody>
                    <a:bodyPr/>
                    <a:lstStyle/>
                    <a:p>
                      <a:pPr algn="l" fontAlgn="b"/>
                      <a:r>
                        <a:rPr lang="en-US" sz="1000" u="none" strike="noStrike" dirty="0">
                          <a:effectLst/>
                        </a:rPr>
                        <a:t>1938</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+ 2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192868955"/>
                  </a:ext>
                </a:extLst>
              </a:tr>
              <a:tr h="0">
                <a:tc>
                  <a:txBody>
                    <a:bodyPr/>
                    <a:lstStyle/>
                    <a:p>
                      <a:pPr algn="l" fontAlgn="b"/>
                      <a:r>
                        <a:rPr lang="en-US" sz="1000" u="none" strike="noStrike" dirty="0">
                          <a:effectLst/>
                        </a:rPr>
                        <a:t>1939</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+ 4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3711955679"/>
                  </a:ext>
                </a:extLst>
              </a:tr>
              <a:tr h="0">
                <a:tc>
                  <a:txBody>
                    <a:bodyPr/>
                    <a:lstStyle/>
                    <a:p>
                      <a:pPr algn="l" fontAlgn="b"/>
                      <a:r>
                        <a:rPr lang="en-US" sz="1000" u="none" strike="noStrike" dirty="0">
                          <a:effectLst/>
                        </a:rPr>
                        <a:t>1940</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+ 6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517090829"/>
                  </a:ext>
                </a:extLst>
              </a:tr>
              <a:tr h="0">
                <a:tc>
                  <a:txBody>
                    <a:bodyPr/>
                    <a:lstStyle/>
                    <a:p>
                      <a:pPr algn="l" fontAlgn="b"/>
                      <a:r>
                        <a:rPr lang="en-US" sz="1000" u="none" strike="noStrike" dirty="0">
                          <a:effectLst/>
                        </a:rPr>
                        <a:t>1941</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+ 8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2382196702"/>
                  </a:ext>
                </a:extLst>
              </a:tr>
              <a:tr h="0">
                <a:tc>
                  <a:txBody>
                    <a:bodyPr/>
                    <a:lstStyle/>
                    <a:p>
                      <a:pPr algn="l" fontAlgn="b"/>
                      <a:r>
                        <a:rPr lang="en-US" sz="1000" u="none" strike="noStrike" dirty="0">
                          <a:effectLst/>
                        </a:rPr>
                        <a:t>1942</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+ 10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996598135"/>
                  </a:ext>
                </a:extLst>
              </a:tr>
              <a:tr h="0">
                <a:tc>
                  <a:txBody>
                    <a:bodyPr/>
                    <a:lstStyle/>
                    <a:p>
                      <a:pPr algn="l" fontAlgn="b"/>
                      <a:r>
                        <a:rPr lang="en-US" sz="1000" u="none" strike="noStrike" dirty="0">
                          <a:effectLst/>
                        </a:rPr>
                        <a:t>1943-54 </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years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818559517"/>
                  </a:ext>
                </a:extLst>
              </a:tr>
              <a:tr h="0">
                <a:tc>
                  <a:txBody>
                    <a:bodyPr/>
                    <a:lstStyle/>
                    <a:p>
                      <a:pPr algn="l" fontAlgn="b"/>
                      <a:r>
                        <a:rPr lang="en-US" sz="1000" u="none" strike="noStrike" dirty="0">
                          <a:effectLst/>
                        </a:rPr>
                        <a:t>1955</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+ 2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04734804"/>
                  </a:ext>
                </a:extLst>
              </a:tr>
              <a:tr h="0">
                <a:tc>
                  <a:txBody>
                    <a:bodyPr/>
                    <a:lstStyle/>
                    <a:p>
                      <a:pPr algn="l" fontAlgn="b"/>
                      <a:r>
                        <a:rPr lang="en-US" sz="1000" u="none" strike="noStrike" dirty="0">
                          <a:effectLst/>
                        </a:rPr>
                        <a:t>1956</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+ 4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337862105"/>
                  </a:ext>
                </a:extLst>
              </a:tr>
              <a:tr h="0">
                <a:tc>
                  <a:txBody>
                    <a:bodyPr/>
                    <a:lstStyle/>
                    <a:p>
                      <a:pPr algn="l" fontAlgn="b"/>
                      <a:r>
                        <a:rPr lang="en-US" sz="1000" u="none" strike="noStrike" dirty="0">
                          <a:effectLst/>
                        </a:rPr>
                        <a:t>1957</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+ 6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196172413"/>
                  </a:ext>
                </a:extLst>
              </a:tr>
              <a:tr h="0">
                <a:tc>
                  <a:txBody>
                    <a:bodyPr/>
                    <a:lstStyle/>
                    <a:p>
                      <a:pPr algn="l" fontAlgn="b"/>
                      <a:r>
                        <a:rPr lang="en-US" sz="1000" u="none" strike="noStrike" dirty="0">
                          <a:effectLst/>
                        </a:rPr>
                        <a:t>1958</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+ 8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2641261312"/>
                  </a:ext>
                </a:extLst>
              </a:tr>
              <a:tr h="0">
                <a:tc>
                  <a:txBody>
                    <a:bodyPr/>
                    <a:lstStyle/>
                    <a:p>
                      <a:pPr algn="l" fontAlgn="b"/>
                      <a:r>
                        <a:rPr lang="en-US" sz="1000" u="none" strike="noStrike" dirty="0">
                          <a:effectLst/>
                        </a:rPr>
                        <a:t>1959</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+ 10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736928317"/>
                  </a:ext>
                </a:extLst>
              </a:tr>
              <a:tr h="0">
                <a:tc>
                  <a:txBody>
                    <a:bodyPr/>
                    <a:lstStyle/>
                    <a:p>
                      <a:pPr algn="l" fontAlgn="b"/>
                      <a:r>
                        <a:rPr lang="en-US" sz="1000" u="none" strike="noStrike" dirty="0">
                          <a:effectLst/>
                        </a:rPr>
                        <a:t>1960 or later</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67 years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2904000118"/>
                  </a:ext>
                </a:extLst>
              </a:tr>
            </a:tbl>
          </a:graphicData>
        </a:graphic>
      </p:graphicFrame>
    </p:spTree>
    <p:extLst>
      <p:ext uri="{BB962C8B-B14F-4D97-AF65-F5344CB8AC3E}">
        <p14:creationId xmlns:p14="http://schemas.microsoft.com/office/powerpoint/2010/main" val="37719995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10</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Hybrid Plan – Defined Benefit – Eligibility and Benefit</a:t>
            </a:r>
            <a:endParaRPr lang="en-US" dirty="0">
              <a:solidFill>
                <a:schemeClr val="accent3"/>
              </a:solidFill>
            </a:endParaRPr>
          </a:p>
        </p:txBody>
      </p:sp>
      <p:sp>
        <p:nvSpPr>
          <p:cNvPr id="10" name="Rectangle 9"/>
          <p:cNvSpPr/>
          <p:nvPr/>
        </p:nvSpPr>
        <p:spPr>
          <a:xfrm>
            <a:off x="7135585" y="6247243"/>
            <a:ext cx="3875315" cy="338554"/>
          </a:xfrm>
          <a:prstGeom prst="rect">
            <a:avLst/>
          </a:prstGeom>
        </p:spPr>
        <p:txBody>
          <a:bodyPr wrap="square">
            <a:spAutoFit/>
          </a:bodyPr>
          <a:lstStyle/>
          <a:p>
            <a:r>
              <a:rPr lang="en-US" sz="800" dirty="0">
                <a:solidFill>
                  <a:schemeClr val="bg2">
                    <a:lumMod val="50000"/>
                  </a:schemeClr>
                </a:solidFill>
              </a:rPr>
              <a:t>Source:  Virginia Retirement System – 2019, Hybrid Plan Handbook, </a:t>
            </a:r>
            <a:r>
              <a:rPr lang="en-US" sz="800" dirty="0">
                <a:solidFill>
                  <a:schemeClr val="bg2">
                    <a:lumMod val="50000"/>
                  </a:schemeClr>
                </a:solidFill>
                <a:hlinkClick r:id="rId2"/>
              </a:rPr>
              <a:t>https://www.varetire.org/pdf/publications/hybrid-handbook.pdf</a:t>
            </a:r>
            <a:r>
              <a:rPr lang="en-US" sz="800" dirty="0">
                <a:solidFill>
                  <a:schemeClr val="bg2">
                    <a:lumMod val="50000"/>
                  </a:schemeClr>
                </a:solidFill>
              </a:rPr>
              <a:t> </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3017041726"/>
              </p:ext>
            </p:extLst>
          </p:nvPr>
        </p:nvGraphicFramePr>
        <p:xfrm>
          <a:off x="626033" y="2628900"/>
          <a:ext cx="7451167" cy="2773680"/>
        </p:xfrm>
        <a:graphic>
          <a:graphicData uri="http://schemas.openxmlformats.org/drawingml/2006/table">
            <a:tbl>
              <a:tblPr firstCol="1" bandRow="1">
                <a:tableStyleId>{8EC20E35-A176-4012-BC5E-935CFFF8708E}</a:tableStyleId>
              </a:tblPr>
              <a:tblGrid>
                <a:gridCol w="2847334">
                  <a:extLst>
                    <a:ext uri="{9D8B030D-6E8A-4147-A177-3AD203B41FA5}">
                      <a16:colId xmlns:a16="http://schemas.microsoft.com/office/drawing/2014/main" val="194141275"/>
                    </a:ext>
                  </a:extLst>
                </a:gridCol>
                <a:gridCol w="4603833">
                  <a:extLst>
                    <a:ext uri="{9D8B030D-6E8A-4147-A177-3AD203B41FA5}">
                      <a16:colId xmlns:a16="http://schemas.microsoft.com/office/drawing/2014/main" val="2325905303"/>
                    </a:ext>
                  </a:extLst>
                </a:gridCol>
              </a:tblGrid>
              <a:tr h="182880">
                <a:tc gridSpan="2">
                  <a:txBody>
                    <a:bodyPr/>
                    <a:lstStyle/>
                    <a:p>
                      <a:pPr algn="l" fontAlgn="b"/>
                      <a:r>
                        <a:rPr lang="en-US" sz="1600" b="1" i="0" u="none" strike="noStrike" dirty="0" smtClean="0">
                          <a:solidFill>
                            <a:schemeClr val="bg1"/>
                          </a:solidFill>
                          <a:effectLst/>
                          <a:latin typeface="+mn-lt"/>
                        </a:rPr>
                        <a:t>Defined Benefit Component</a:t>
                      </a:r>
                      <a:endParaRPr lang="en-US" sz="1600" b="1" i="0" u="none" strike="noStrike" dirty="0">
                        <a:solidFill>
                          <a:schemeClr val="bg1"/>
                        </a:solidFill>
                        <a:effectLst/>
                        <a:latin typeface="+mn-lt"/>
                      </a:endParaRPr>
                    </a:p>
                  </a:txBody>
                  <a:tcPr marL="45720" marR="45720">
                    <a:solidFill>
                      <a:schemeClr val="accent3"/>
                    </a:solidFill>
                  </a:tcPr>
                </a:tc>
                <a:tc hMerge="1">
                  <a:txBody>
                    <a:bodyPr/>
                    <a:lstStyle/>
                    <a:p>
                      <a:pPr algn="l" fontAlgn="b"/>
                      <a:endParaRPr lang="en-US" sz="1600" b="0" i="0" u="none" strike="noStrike" dirty="0">
                        <a:solidFill>
                          <a:schemeClr val="bg1"/>
                        </a:solidFill>
                        <a:effectLst/>
                        <a:latin typeface="+mn-lt"/>
                      </a:endParaRPr>
                    </a:p>
                  </a:txBody>
                  <a:tcPr marL="45720" marR="45720">
                    <a:solidFill>
                      <a:schemeClr val="accent3"/>
                    </a:solidFill>
                  </a:tcPr>
                </a:tc>
                <a:extLst>
                  <a:ext uri="{0D108BD9-81ED-4DB2-BD59-A6C34878D82A}">
                    <a16:rowId xmlns:a16="http://schemas.microsoft.com/office/drawing/2014/main" val="3114024437"/>
                  </a:ext>
                </a:extLst>
              </a:tr>
              <a:tr h="182880">
                <a:tc>
                  <a:txBody>
                    <a:bodyPr/>
                    <a:lstStyle/>
                    <a:p>
                      <a:pPr algn="l" fontAlgn="b"/>
                      <a:r>
                        <a:rPr lang="en-US" sz="1600" u="none" strike="noStrike" dirty="0">
                          <a:effectLst/>
                          <a:latin typeface="+mn-lt"/>
                        </a:rPr>
                        <a:t>Vesting</a:t>
                      </a:r>
                      <a:endParaRPr lang="en-US" sz="1600" b="0" i="0" u="none" strike="noStrike" dirty="0">
                        <a:solidFill>
                          <a:srgbClr val="000000"/>
                        </a:solidFill>
                        <a:effectLst/>
                        <a:latin typeface="+mn-lt"/>
                      </a:endParaRPr>
                    </a:p>
                  </a:txBody>
                  <a:tcPr marL="45720" marR="45720"/>
                </a:tc>
                <a:tc>
                  <a:txBody>
                    <a:bodyPr/>
                    <a:lstStyle/>
                    <a:p>
                      <a:pPr algn="l" fontAlgn="b"/>
                      <a:r>
                        <a:rPr lang="en-US" sz="1600" u="none" strike="noStrike" dirty="0">
                          <a:effectLst/>
                          <a:latin typeface="+mn-lt"/>
                        </a:rPr>
                        <a:t>5 </a:t>
                      </a:r>
                      <a:r>
                        <a:rPr lang="en-US" sz="1600" u="none" strike="noStrike" dirty="0" smtClean="0">
                          <a:effectLst/>
                        </a:rPr>
                        <a:t>years of service (YOS)</a:t>
                      </a:r>
                      <a:endParaRPr lang="en-US" sz="1600" b="0" i="0" u="none" strike="noStrike" dirty="0">
                        <a:solidFill>
                          <a:srgbClr val="000000"/>
                        </a:solidFill>
                        <a:effectLst/>
                        <a:latin typeface="Calibri" panose="020F0502020204030204" pitchFamily="34" charset="0"/>
                      </a:endParaRPr>
                    </a:p>
                  </a:txBody>
                  <a:tcPr marL="45720" marR="45720"/>
                </a:tc>
                <a:extLst>
                  <a:ext uri="{0D108BD9-81ED-4DB2-BD59-A6C34878D82A}">
                    <a16:rowId xmlns:a16="http://schemas.microsoft.com/office/drawing/2014/main" val="3549887563"/>
                  </a:ext>
                </a:extLst>
              </a:tr>
              <a:tr h="365760">
                <a:tc>
                  <a:txBody>
                    <a:bodyPr/>
                    <a:lstStyle/>
                    <a:p>
                      <a:pPr algn="l" fontAlgn="b"/>
                      <a:r>
                        <a:rPr lang="en-US" sz="1600" u="none" strike="noStrike" dirty="0">
                          <a:effectLst/>
                          <a:latin typeface="+mn-lt"/>
                        </a:rPr>
                        <a:t>Normal Retirement Age</a:t>
                      </a:r>
                      <a:endParaRPr lang="en-US" sz="1600" b="0" i="0" u="none" strike="noStrike" dirty="0">
                        <a:solidFill>
                          <a:srgbClr val="000000"/>
                        </a:solidFill>
                        <a:effectLst/>
                        <a:latin typeface="+mn-lt"/>
                      </a:endParaRPr>
                    </a:p>
                  </a:txBody>
                  <a:tcPr marL="45720" marR="45720"/>
                </a:tc>
                <a:tc>
                  <a:txBody>
                    <a:bodyPr/>
                    <a:lstStyle/>
                    <a:p>
                      <a:pPr marL="285750" indent="-285750" algn="l" fontAlgn="b">
                        <a:buFont typeface="Arial" panose="020B0604020202020204" pitchFamily="34" charset="0"/>
                        <a:buChar char="•"/>
                      </a:pPr>
                      <a:r>
                        <a:rPr lang="en-US" sz="1600" u="none" strike="noStrike" dirty="0" smtClean="0">
                          <a:effectLst/>
                          <a:latin typeface="+mn-lt"/>
                        </a:rPr>
                        <a:t>Based on normal Social Security</a:t>
                      </a:r>
                      <a:br>
                        <a:rPr lang="en-US" sz="1600" u="none" strike="noStrike" dirty="0" smtClean="0">
                          <a:effectLst/>
                          <a:latin typeface="+mn-lt"/>
                        </a:rPr>
                      </a:br>
                      <a:r>
                        <a:rPr lang="en-US" sz="1600" u="none" strike="noStrike" dirty="0" smtClean="0">
                          <a:effectLst/>
                          <a:latin typeface="+mn-lt"/>
                        </a:rPr>
                        <a:t>retirement age (</a:t>
                      </a:r>
                      <a:r>
                        <a:rPr lang="en-US" sz="1400" i="1" u="none" strike="noStrike" dirty="0" smtClean="0">
                          <a:effectLst/>
                          <a:latin typeface="+mn-lt"/>
                        </a:rPr>
                        <a:t>see chart</a:t>
                      </a:r>
                      <a:r>
                        <a:rPr lang="en-US" sz="1400" i="1" u="none" strike="noStrike" baseline="0" dirty="0" smtClean="0">
                          <a:effectLst/>
                          <a:latin typeface="+mn-lt"/>
                        </a:rPr>
                        <a:t> at right</a:t>
                      </a:r>
                      <a:r>
                        <a:rPr lang="en-US" sz="1600" u="none" strike="noStrike" baseline="0" dirty="0" smtClean="0">
                          <a:effectLst/>
                          <a:latin typeface="+mn-lt"/>
                        </a:rPr>
                        <a:t>), or</a:t>
                      </a:r>
                    </a:p>
                    <a:p>
                      <a:pPr marL="285750" indent="-285750" algn="l" fontAlgn="b">
                        <a:buFont typeface="Arial" panose="020B0604020202020204" pitchFamily="34" charset="0"/>
                        <a:buChar char="•"/>
                      </a:pPr>
                      <a:r>
                        <a:rPr lang="en-US" sz="1600" b="0" i="0" u="none" strike="noStrike" baseline="0" dirty="0" smtClean="0">
                          <a:solidFill>
                            <a:schemeClr val="tx2"/>
                          </a:solidFill>
                          <a:effectLst/>
                          <a:latin typeface="+mn-lt"/>
                        </a:rPr>
                        <a:t>Rule of 90 – age 60 with 30 YOS</a:t>
                      </a:r>
                      <a:endParaRPr lang="en-US" sz="1600" b="0" i="0" u="none" strike="noStrike" dirty="0">
                        <a:solidFill>
                          <a:schemeClr val="tx2"/>
                        </a:solidFill>
                        <a:effectLst/>
                        <a:latin typeface="+mn-lt"/>
                      </a:endParaRPr>
                    </a:p>
                  </a:txBody>
                  <a:tcPr marL="45720" marR="45720"/>
                </a:tc>
                <a:extLst>
                  <a:ext uri="{0D108BD9-81ED-4DB2-BD59-A6C34878D82A}">
                    <a16:rowId xmlns:a16="http://schemas.microsoft.com/office/drawing/2014/main" val="740581165"/>
                  </a:ext>
                </a:extLst>
              </a:tr>
              <a:tr h="365760">
                <a:tc>
                  <a:txBody>
                    <a:bodyPr/>
                    <a:lstStyle/>
                    <a:p>
                      <a:pPr algn="l" fontAlgn="b"/>
                      <a:r>
                        <a:rPr lang="en-US" sz="1600" u="none" strike="noStrike" dirty="0">
                          <a:effectLst/>
                          <a:latin typeface="+mn-lt"/>
                        </a:rPr>
                        <a:t>Reduced Retirement Age</a:t>
                      </a:r>
                      <a:endParaRPr lang="en-US" sz="1600" b="0" i="0" u="none" strike="noStrike" dirty="0">
                        <a:solidFill>
                          <a:srgbClr val="000000"/>
                        </a:solidFill>
                        <a:effectLst/>
                        <a:latin typeface="+mn-lt"/>
                      </a:endParaRPr>
                    </a:p>
                  </a:txBody>
                  <a:tcPr marL="45720" marR="45720"/>
                </a:tc>
                <a:tc>
                  <a:txBody>
                    <a:bodyPr/>
                    <a:lstStyle/>
                    <a:p>
                      <a:pPr marL="0" indent="0" algn="l" fontAlgn="b">
                        <a:buFont typeface="Arial" panose="020B0604020202020204" pitchFamily="34" charset="0"/>
                        <a:buNone/>
                      </a:pPr>
                      <a:r>
                        <a:rPr lang="en-US" sz="1600" u="none" strike="noStrike" dirty="0" smtClean="0">
                          <a:effectLst/>
                          <a:latin typeface="+mn-lt"/>
                        </a:rPr>
                        <a:t>60 </a:t>
                      </a:r>
                      <a:r>
                        <a:rPr lang="en-US" sz="1600" u="none" strike="noStrike" dirty="0">
                          <a:effectLst/>
                          <a:latin typeface="+mn-lt"/>
                        </a:rPr>
                        <a:t>with 5+ </a:t>
                      </a:r>
                      <a:r>
                        <a:rPr lang="en-US" sz="1600" u="none" strike="noStrike" dirty="0" smtClean="0">
                          <a:effectLst/>
                          <a:latin typeface="+mn-lt"/>
                        </a:rPr>
                        <a:t>YOS</a:t>
                      </a:r>
                      <a:endParaRPr lang="en-US" sz="1600" b="0" i="0" u="none" strike="noStrike" dirty="0">
                        <a:solidFill>
                          <a:srgbClr val="000000"/>
                        </a:solidFill>
                        <a:effectLst/>
                        <a:latin typeface="+mn-lt"/>
                      </a:endParaRPr>
                    </a:p>
                  </a:txBody>
                  <a:tcPr marL="45720" marR="45720"/>
                </a:tc>
                <a:extLst>
                  <a:ext uri="{0D108BD9-81ED-4DB2-BD59-A6C34878D82A}">
                    <a16:rowId xmlns:a16="http://schemas.microsoft.com/office/drawing/2014/main" val="1002914655"/>
                  </a:ext>
                </a:extLst>
              </a:tr>
              <a:tr h="182880">
                <a:tc>
                  <a:txBody>
                    <a:bodyPr/>
                    <a:lstStyle/>
                    <a:p>
                      <a:pPr algn="l" fontAlgn="b"/>
                      <a:r>
                        <a:rPr lang="en-US" sz="1600" u="none" strike="noStrike" dirty="0">
                          <a:effectLst/>
                          <a:latin typeface="+mn-lt"/>
                        </a:rPr>
                        <a:t>Average Final Compensation </a:t>
                      </a:r>
                      <a:endParaRPr lang="en-US" sz="1600" b="0" i="0" u="none" strike="noStrike" dirty="0">
                        <a:solidFill>
                          <a:srgbClr val="000000"/>
                        </a:solidFill>
                        <a:effectLst/>
                        <a:latin typeface="+mn-lt"/>
                      </a:endParaRPr>
                    </a:p>
                  </a:txBody>
                  <a:tcPr marL="45720" marR="45720"/>
                </a:tc>
                <a:tc>
                  <a:txBody>
                    <a:bodyPr/>
                    <a:lstStyle/>
                    <a:p>
                      <a:pPr algn="l" fontAlgn="b"/>
                      <a:r>
                        <a:rPr lang="en-US" sz="1600" u="none" strike="noStrike" dirty="0" smtClean="0">
                          <a:effectLst/>
                          <a:latin typeface="+mn-lt"/>
                        </a:rPr>
                        <a:t>Average of </a:t>
                      </a:r>
                      <a:r>
                        <a:rPr lang="en-US" sz="1600" b="1" u="none" strike="noStrike" dirty="0" smtClean="0">
                          <a:effectLst/>
                          <a:latin typeface="+mn-lt"/>
                        </a:rPr>
                        <a:t>60</a:t>
                      </a:r>
                      <a:r>
                        <a:rPr lang="en-US" sz="1600" u="none" strike="noStrike" dirty="0" smtClean="0">
                          <a:effectLst/>
                          <a:latin typeface="+mn-lt"/>
                        </a:rPr>
                        <a:t> consecutive </a:t>
                      </a:r>
                      <a:r>
                        <a:rPr lang="en-US" sz="1600" u="none" strike="noStrike" dirty="0">
                          <a:effectLst/>
                          <a:latin typeface="+mn-lt"/>
                        </a:rPr>
                        <a:t>months of highest compensation</a:t>
                      </a:r>
                      <a:endParaRPr lang="en-US" sz="1600" b="0" i="0" u="none" strike="noStrike" dirty="0">
                        <a:solidFill>
                          <a:srgbClr val="000000"/>
                        </a:solidFill>
                        <a:effectLst/>
                        <a:latin typeface="+mn-lt"/>
                      </a:endParaRPr>
                    </a:p>
                  </a:txBody>
                  <a:tcPr marL="45720" marR="45720"/>
                </a:tc>
                <a:extLst>
                  <a:ext uri="{0D108BD9-81ED-4DB2-BD59-A6C34878D82A}">
                    <a16:rowId xmlns:a16="http://schemas.microsoft.com/office/drawing/2014/main" val="844907808"/>
                  </a:ext>
                </a:extLst>
              </a:tr>
              <a:tr h="182880">
                <a:tc>
                  <a:txBody>
                    <a:bodyPr/>
                    <a:lstStyle/>
                    <a:p>
                      <a:pPr algn="l" fontAlgn="b"/>
                      <a:r>
                        <a:rPr lang="en-US" sz="1600" u="none" strike="noStrike" dirty="0">
                          <a:effectLst/>
                          <a:latin typeface="+mn-lt"/>
                        </a:rPr>
                        <a:t>Retirement Multiplier</a:t>
                      </a:r>
                      <a:endParaRPr lang="en-US" sz="1600" b="0" i="0" u="none" strike="noStrike" dirty="0">
                        <a:solidFill>
                          <a:srgbClr val="000000"/>
                        </a:solidFill>
                        <a:effectLst/>
                        <a:latin typeface="+mn-lt"/>
                      </a:endParaRPr>
                    </a:p>
                  </a:txBody>
                  <a:tcPr marL="45720" marR="45720"/>
                </a:tc>
                <a:tc>
                  <a:txBody>
                    <a:bodyPr/>
                    <a:lstStyle/>
                    <a:p>
                      <a:pPr marL="0" marR="0" lvl="0" indent="0" algn="l" defTabSz="914400" rtl="0" eaLnBrk="1" fontAlgn="b" latinLnBrk="0" hangingPunct="1">
                        <a:lnSpc>
                          <a:spcPct val="100000"/>
                        </a:lnSpc>
                        <a:spcBef>
                          <a:spcPts val="0"/>
                        </a:spcBef>
                        <a:spcAft>
                          <a:spcPts val="0"/>
                        </a:spcAft>
                        <a:buClrTx/>
                        <a:buSzTx/>
                        <a:buFont typeface="Arial" panose="020B0604020202020204" pitchFamily="34" charset="0"/>
                        <a:buNone/>
                        <a:tabLst/>
                        <a:defRPr/>
                      </a:pPr>
                      <a:r>
                        <a:rPr lang="en-US" sz="1600" b="0" i="0" u="none" strike="noStrike" dirty="0" smtClean="0">
                          <a:solidFill>
                            <a:schemeClr val="tx2"/>
                          </a:solidFill>
                          <a:effectLst/>
                          <a:latin typeface="+mn-lt"/>
                        </a:rPr>
                        <a:t>1% *</a:t>
                      </a:r>
                      <a:endParaRPr lang="en-US" sz="1600" u="none" strike="noStrike" dirty="0" smtClean="0">
                        <a:solidFill>
                          <a:schemeClr val="tx2"/>
                        </a:solidFill>
                        <a:effectLst/>
                        <a:latin typeface="+mn-lt"/>
                      </a:endParaRPr>
                    </a:p>
                  </a:txBody>
                  <a:tcPr marL="45720" marR="45720"/>
                </a:tc>
                <a:extLst>
                  <a:ext uri="{0D108BD9-81ED-4DB2-BD59-A6C34878D82A}">
                    <a16:rowId xmlns:a16="http://schemas.microsoft.com/office/drawing/2014/main" val="4127693219"/>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4244069806"/>
              </p:ext>
            </p:extLst>
          </p:nvPr>
        </p:nvGraphicFramePr>
        <p:xfrm>
          <a:off x="9073242" y="1499715"/>
          <a:ext cx="2468880" cy="3931920"/>
        </p:xfrm>
        <a:graphic>
          <a:graphicData uri="http://schemas.openxmlformats.org/drawingml/2006/table">
            <a:tbl>
              <a:tblPr firstRow="1" firstCol="1">
                <a:tableStyleId>{1E171933-4619-4E11-9A3F-F7608DF75F80}</a:tableStyleId>
              </a:tblPr>
              <a:tblGrid>
                <a:gridCol w="1005840">
                  <a:extLst>
                    <a:ext uri="{9D8B030D-6E8A-4147-A177-3AD203B41FA5}">
                      <a16:colId xmlns:a16="http://schemas.microsoft.com/office/drawing/2014/main" val="1473647623"/>
                    </a:ext>
                  </a:extLst>
                </a:gridCol>
                <a:gridCol w="1463040">
                  <a:extLst>
                    <a:ext uri="{9D8B030D-6E8A-4147-A177-3AD203B41FA5}">
                      <a16:colId xmlns:a16="http://schemas.microsoft.com/office/drawing/2014/main" val="3198353301"/>
                    </a:ext>
                  </a:extLst>
                </a:gridCol>
              </a:tblGrid>
              <a:tr h="461738">
                <a:tc gridSpan="2">
                  <a:txBody>
                    <a:bodyPr/>
                    <a:lstStyle/>
                    <a:p>
                      <a:pPr algn="ctr" fontAlgn="b"/>
                      <a:r>
                        <a:rPr lang="en-US" sz="1400" u="none" strike="noStrike" dirty="0">
                          <a:effectLst/>
                        </a:rPr>
                        <a:t>Social Security Retirement Ages for Full Benefits</a:t>
                      </a:r>
                      <a:endParaRPr lang="en-US" sz="1400" b="0" i="0" u="none" strike="noStrike" dirty="0">
                        <a:solidFill>
                          <a:srgbClr val="000000"/>
                        </a:solidFill>
                        <a:effectLst/>
                        <a:latin typeface="Calibri" panose="020F0502020204030204" pitchFamily="34" charset="0"/>
                      </a:endParaRPr>
                    </a:p>
                  </a:txBody>
                  <a:tcPr marL="45720" marR="45720" anchor="b"/>
                </a:tc>
                <a:tc hMerge="1">
                  <a:txBody>
                    <a:bodyPr/>
                    <a:lstStyle/>
                    <a:p>
                      <a:pPr algn="l" fontAlgn="b"/>
                      <a:endParaRPr lang="en-US" sz="1000" b="0" i="0" u="none" strike="noStrike" dirty="0">
                        <a:solidFill>
                          <a:srgbClr val="000000"/>
                        </a:solidFill>
                        <a:effectLst/>
                        <a:latin typeface="Calibri" panose="020F0502020204030204" pitchFamily="34" charset="0"/>
                      </a:endParaRPr>
                    </a:p>
                  </a:txBody>
                  <a:tcPr marL="6892" marR="6892" marT="6892" marB="0" anchor="b"/>
                </a:tc>
                <a:extLst>
                  <a:ext uri="{0D108BD9-81ED-4DB2-BD59-A6C34878D82A}">
                    <a16:rowId xmlns:a16="http://schemas.microsoft.com/office/drawing/2014/main" val="1048772469"/>
                  </a:ext>
                </a:extLst>
              </a:tr>
              <a:tr h="0">
                <a:tc>
                  <a:txBody>
                    <a:bodyPr/>
                    <a:lstStyle/>
                    <a:p>
                      <a:pPr algn="l" fontAlgn="b"/>
                      <a:r>
                        <a:rPr lang="en-US" sz="1000" b="0" i="1" u="none" strike="noStrike" dirty="0">
                          <a:solidFill>
                            <a:schemeClr val="bg1"/>
                          </a:solidFill>
                          <a:effectLst/>
                        </a:rPr>
                        <a:t>Year of Birth</a:t>
                      </a:r>
                      <a:endParaRPr lang="en-US" sz="1000" b="0" i="1" u="none" strike="noStrike" dirty="0">
                        <a:solidFill>
                          <a:schemeClr val="bg1"/>
                        </a:solidFill>
                        <a:effectLst/>
                        <a:latin typeface="Calibri" panose="020F0502020204030204" pitchFamily="34" charset="0"/>
                      </a:endParaRPr>
                    </a:p>
                  </a:txBody>
                  <a:tcPr marL="45720" marR="45720" anchor="b">
                    <a:solidFill>
                      <a:schemeClr val="bg2">
                        <a:lumMod val="75000"/>
                      </a:schemeClr>
                    </a:solidFill>
                  </a:tcPr>
                </a:tc>
                <a:tc>
                  <a:txBody>
                    <a:bodyPr/>
                    <a:lstStyle/>
                    <a:p>
                      <a:pPr algn="r" fontAlgn="b"/>
                      <a:r>
                        <a:rPr lang="en-US" sz="1000" b="0" i="1" u="none" strike="noStrike" dirty="0">
                          <a:solidFill>
                            <a:schemeClr val="bg1"/>
                          </a:solidFill>
                          <a:effectLst/>
                        </a:rPr>
                        <a:t>Normal Retirement Age</a:t>
                      </a:r>
                      <a:endParaRPr lang="en-US" sz="1000" b="0" i="1" u="none" strike="noStrike" dirty="0">
                        <a:solidFill>
                          <a:schemeClr val="bg1"/>
                        </a:solidFill>
                        <a:effectLst/>
                        <a:latin typeface="Calibri" panose="020F0502020204030204" pitchFamily="34" charset="0"/>
                      </a:endParaRPr>
                    </a:p>
                  </a:txBody>
                  <a:tcPr marL="45720" marR="45720" anchor="b">
                    <a:solidFill>
                      <a:schemeClr val="bg2">
                        <a:lumMod val="75000"/>
                      </a:schemeClr>
                    </a:solidFill>
                  </a:tcPr>
                </a:tc>
                <a:extLst>
                  <a:ext uri="{0D108BD9-81ED-4DB2-BD59-A6C34878D82A}">
                    <a16:rowId xmlns:a16="http://schemas.microsoft.com/office/drawing/2014/main" val="535786824"/>
                  </a:ext>
                </a:extLst>
              </a:tr>
              <a:tr h="0">
                <a:tc>
                  <a:txBody>
                    <a:bodyPr/>
                    <a:lstStyle/>
                    <a:p>
                      <a:pPr algn="l" fontAlgn="b"/>
                      <a:r>
                        <a:rPr lang="en-US" sz="1000" u="none" strike="noStrike" dirty="0">
                          <a:effectLst/>
                        </a:rPr>
                        <a:t>1937 or earlier</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years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3697117165"/>
                  </a:ext>
                </a:extLst>
              </a:tr>
              <a:tr h="0">
                <a:tc>
                  <a:txBody>
                    <a:bodyPr/>
                    <a:lstStyle/>
                    <a:p>
                      <a:pPr algn="l" fontAlgn="b"/>
                      <a:r>
                        <a:rPr lang="en-US" sz="1000" u="none" strike="noStrike" dirty="0">
                          <a:effectLst/>
                        </a:rPr>
                        <a:t>1938</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+ 2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192868955"/>
                  </a:ext>
                </a:extLst>
              </a:tr>
              <a:tr h="0">
                <a:tc>
                  <a:txBody>
                    <a:bodyPr/>
                    <a:lstStyle/>
                    <a:p>
                      <a:pPr algn="l" fontAlgn="b"/>
                      <a:r>
                        <a:rPr lang="en-US" sz="1000" u="none" strike="noStrike" dirty="0">
                          <a:effectLst/>
                        </a:rPr>
                        <a:t>1939</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+ 4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3711955679"/>
                  </a:ext>
                </a:extLst>
              </a:tr>
              <a:tr h="0">
                <a:tc>
                  <a:txBody>
                    <a:bodyPr/>
                    <a:lstStyle/>
                    <a:p>
                      <a:pPr algn="l" fontAlgn="b"/>
                      <a:r>
                        <a:rPr lang="en-US" sz="1000" u="none" strike="noStrike" dirty="0">
                          <a:effectLst/>
                        </a:rPr>
                        <a:t>1940</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+ 6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517090829"/>
                  </a:ext>
                </a:extLst>
              </a:tr>
              <a:tr h="0">
                <a:tc>
                  <a:txBody>
                    <a:bodyPr/>
                    <a:lstStyle/>
                    <a:p>
                      <a:pPr algn="l" fontAlgn="b"/>
                      <a:r>
                        <a:rPr lang="en-US" sz="1000" u="none" strike="noStrike" dirty="0">
                          <a:effectLst/>
                        </a:rPr>
                        <a:t>1941</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+ 8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2382196702"/>
                  </a:ext>
                </a:extLst>
              </a:tr>
              <a:tr h="0">
                <a:tc>
                  <a:txBody>
                    <a:bodyPr/>
                    <a:lstStyle/>
                    <a:p>
                      <a:pPr algn="l" fontAlgn="b"/>
                      <a:r>
                        <a:rPr lang="en-US" sz="1000" u="none" strike="noStrike" dirty="0">
                          <a:effectLst/>
                        </a:rPr>
                        <a:t>1942</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65 + 10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996598135"/>
                  </a:ext>
                </a:extLst>
              </a:tr>
              <a:tr h="0">
                <a:tc>
                  <a:txBody>
                    <a:bodyPr/>
                    <a:lstStyle/>
                    <a:p>
                      <a:pPr algn="l" fontAlgn="b"/>
                      <a:r>
                        <a:rPr lang="en-US" sz="1000" u="none" strike="noStrike" dirty="0">
                          <a:effectLst/>
                        </a:rPr>
                        <a:t>1943-54 </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years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818559517"/>
                  </a:ext>
                </a:extLst>
              </a:tr>
              <a:tr h="0">
                <a:tc>
                  <a:txBody>
                    <a:bodyPr/>
                    <a:lstStyle/>
                    <a:p>
                      <a:pPr algn="l" fontAlgn="b"/>
                      <a:r>
                        <a:rPr lang="en-US" sz="1000" u="none" strike="noStrike" dirty="0">
                          <a:effectLst/>
                        </a:rPr>
                        <a:t>1955</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+ 2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04734804"/>
                  </a:ext>
                </a:extLst>
              </a:tr>
              <a:tr h="0">
                <a:tc>
                  <a:txBody>
                    <a:bodyPr/>
                    <a:lstStyle/>
                    <a:p>
                      <a:pPr algn="l" fontAlgn="b"/>
                      <a:r>
                        <a:rPr lang="en-US" sz="1000" u="none" strike="noStrike" dirty="0">
                          <a:effectLst/>
                        </a:rPr>
                        <a:t>1956</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+ 4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337862105"/>
                  </a:ext>
                </a:extLst>
              </a:tr>
              <a:tr h="0">
                <a:tc>
                  <a:txBody>
                    <a:bodyPr/>
                    <a:lstStyle/>
                    <a:p>
                      <a:pPr algn="l" fontAlgn="b"/>
                      <a:r>
                        <a:rPr lang="en-US" sz="1000" u="none" strike="noStrike" dirty="0">
                          <a:effectLst/>
                        </a:rPr>
                        <a:t>1957</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+ 6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1196172413"/>
                  </a:ext>
                </a:extLst>
              </a:tr>
              <a:tr h="0">
                <a:tc>
                  <a:txBody>
                    <a:bodyPr/>
                    <a:lstStyle/>
                    <a:p>
                      <a:pPr algn="l" fontAlgn="b"/>
                      <a:r>
                        <a:rPr lang="en-US" sz="1000" u="none" strike="noStrike" dirty="0">
                          <a:effectLst/>
                        </a:rPr>
                        <a:t>1958</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+ 8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2641261312"/>
                  </a:ext>
                </a:extLst>
              </a:tr>
              <a:tr h="0">
                <a:tc>
                  <a:txBody>
                    <a:bodyPr/>
                    <a:lstStyle/>
                    <a:p>
                      <a:pPr algn="l" fontAlgn="b"/>
                      <a:r>
                        <a:rPr lang="en-US" sz="1000" u="none" strike="noStrike" dirty="0">
                          <a:effectLst/>
                        </a:rPr>
                        <a:t>1959</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66 + 10 months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736928317"/>
                  </a:ext>
                </a:extLst>
              </a:tr>
              <a:tr h="0">
                <a:tc>
                  <a:txBody>
                    <a:bodyPr/>
                    <a:lstStyle/>
                    <a:p>
                      <a:pPr algn="l" fontAlgn="b"/>
                      <a:r>
                        <a:rPr lang="en-US" sz="1000" u="none" strike="noStrike" dirty="0">
                          <a:effectLst/>
                        </a:rPr>
                        <a:t>1960 or later</a:t>
                      </a:r>
                      <a:endParaRPr lang="en-US" sz="1000" b="0" i="0" u="none" strike="noStrike" dirty="0">
                        <a:solidFill>
                          <a:srgbClr val="000000"/>
                        </a:solidFill>
                        <a:effectLst/>
                        <a:latin typeface="Calibri" panose="020F0502020204030204" pitchFamily="34" charset="0"/>
                      </a:endParaRPr>
                    </a:p>
                  </a:txBody>
                  <a:tcPr marL="45720" marR="45720" anchor="b"/>
                </a:tc>
                <a:tc>
                  <a:txBody>
                    <a:bodyPr/>
                    <a:lstStyle/>
                    <a:p>
                      <a:pPr algn="r" fontAlgn="b"/>
                      <a:r>
                        <a:rPr lang="en-US" sz="1000" u="none" strike="noStrike" dirty="0">
                          <a:effectLst/>
                        </a:rPr>
                        <a:t>67 years</a:t>
                      </a:r>
                      <a:endParaRPr lang="en-US" sz="1000" b="0" i="0" u="none" strike="noStrike" dirty="0">
                        <a:solidFill>
                          <a:srgbClr val="000000"/>
                        </a:solidFill>
                        <a:effectLst/>
                        <a:latin typeface="Calibri" panose="020F0502020204030204" pitchFamily="34" charset="0"/>
                      </a:endParaRPr>
                    </a:p>
                  </a:txBody>
                  <a:tcPr marL="45720" marR="45720" anchor="b"/>
                </a:tc>
                <a:extLst>
                  <a:ext uri="{0D108BD9-81ED-4DB2-BD59-A6C34878D82A}">
                    <a16:rowId xmlns:a16="http://schemas.microsoft.com/office/drawing/2014/main" val="2904000118"/>
                  </a:ext>
                </a:extLst>
              </a:tr>
            </a:tbl>
          </a:graphicData>
        </a:graphic>
      </p:graphicFrame>
      <p:sp>
        <p:nvSpPr>
          <p:cNvPr id="3" name="Rectangle 2"/>
          <p:cNvSpPr/>
          <p:nvPr/>
        </p:nvSpPr>
        <p:spPr>
          <a:xfrm>
            <a:off x="669286" y="5431635"/>
            <a:ext cx="7407913" cy="230832"/>
          </a:xfrm>
          <a:prstGeom prst="rect">
            <a:avLst/>
          </a:prstGeom>
        </p:spPr>
        <p:txBody>
          <a:bodyPr wrap="square">
            <a:spAutoFit/>
          </a:bodyPr>
          <a:lstStyle/>
          <a:p>
            <a:r>
              <a:rPr lang="en-US" sz="900" dirty="0" smtClean="0">
                <a:solidFill>
                  <a:schemeClr val="bg2">
                    <a:lumMod val="50000"/>
                  </a:schemeClr>
                </a:solidFill>
              </a:rPr>
              <a:t>* </a:t>
            </a:r>
            <a:r>
              <a:rPr lang="en-US" sz="900" dirty="0">
                <a:solidFill>
                  <a:schemeClr val="bg2">
                    <a:lumMod val="50000"/>
                  </a:schemeClr>
                </a:solidFill>
              </a:rPr>
              <a:t>Employees who opt in to the Hybrid Plan from VRS Plan 1 or 2 will retain their multiplier on service credit already earned.</a:t>
            </a:r>
          </a:p>
        </p:txBody>
      </p:sp>
    </p:spTree>
    <p:extLst>
      <p:ext uri="{BB962C8B-B14F-4D97-AF65-F5344CB8AC3E}">
        <p14:creationId xmlns:p14="http://schemas.microsoft.com/office/powerpoint/2010/main" val="851733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11</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Hybrid Plan – Defined Contribution – Vesting </a:t>
            </a:r>
            <a:endParaRPr lang="en-US" dirty="0">
              <a:solidFill>
                <a:schemeClr val="accent3"/>
              </a:solidFill>
            </a:endParaRPr>
          </a:p>
        </p:txBody>
      </p:sp>
      <p:sp>
        <p:nvSpPr>
          <p:cNvPr id="10" name="Rectangle 9"/>
          <p:cNvSpPr/>
          <p:nvPr/>
        </p:nvSpPr>
        <p:spPr>
          <a:xfrm>
            <a:off x="7135585" y="6247243"/>
            <a:ext cx="3875315" cy="338554"/>
          </a:xfrm>
          <a:prstGeom prst="rect">
            <a:avLst/>
          </a:prstGeom>
        </p:spPr>
        <p:txBody>
          <a:bodyPr wrap="square">
            <a:spAutoFit/>
          </a:bodyPr>
          <a:lstStyle/>
          <a:p>
            <a:r>
              <a:rPr lang="en-US" sz="800" dirty="0">
                <a:solidFill>
                  <a:schemeClr val="bg2">
                    <a:lumMod val="50000"/>
                  </a:schemeClr>
                </a:solidFill>
              </a:rPr>
              <a:t>Source:  Virginia Retirement System – 2019, Hybrid Plan Handbook, </a:t>
            </a:r>
            <a:r>
              <a:rPr lang="en-US" sz="800" dirty="0">
                <a:solidFill>
                  <a:schemeClr val="bg2">
                    <a:lumMod val="50000"/>
                  </a:schemeClr>
                </a:solidFill>
                <a:hlinkClick r:id="rId2"/>
              </a:rPr>
              <a:t>https://www.varetire.org/pdf/publications/hybrid-handbook.pdf</a:t>
            </a:r>
            <a:r>
              <a:rPr lang="en-US" sz="800" dirty="0">
                <a:solidFill>
                  <a:schemeClr val="bg2">
                    <a:lumMod val="50000"/>
                  </a:schemeClr>
                </a:solidFill>
              </a:rPr>
              <a:t> </a:t>
            </a:r>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1370356829"/>
              </p:ext>
            </p:extLst>
          </p:nvPr>
        </p:nvGraphicFramePr>
        <p:xfrm>
          <a:off x="626033" y="2628900"/>
          <a:ext cx="7451167" cy="2225040"/>
        </p:xfrm>
        <a:graphic>
          <a:graphicData uri="http://schemas.openxmlformats.org/drawingml/2006/table">
            <a:tbl>
              <a:tblPr firstCol="1" bandRow="1">
                <a:tableStyleId>{8EC20E35-A176-4012-BC5E-935CFFF8708E}</a:tableStyleId>
              </a:tblPr>
              <a:tblGrid>
                <a:gridCol w="2847334">
                  <a:extLst>
                    <a:ext uri="{9D8B030D-6E8A-4147-A177-3AD203B41FA5}">
                      <a16:colId xmlns:a16="http://schemas.microsoft.com/office/drawing/2014/main" val="194141275"/>
                    </a:ext>
                  </a:extLst>
                </a:gridCol>
                <a:gridCol w="4603833">
                  <a:extLst>
                    <a:ext uri="{9D8B030D-6E8A-4147-A177-3AD203B41FA5}">
                      <a16:colId xmlns:a16="http://schemas.microsoft.com/office/drawing/2014/main" val="2325905303"/>
                    </a:ext>
                  </a:extLst>
                </a:gridCol>
              </a:tblGrid>
              <a:tr h="182880">
                <a:tc gridSpan="2">
                  <a:txBody>
                    <a:bodyPr/>
                    <a:lstStyle/>
                    <a:p>
                      <a:pPr algn="l" fontAlgn="b"/>
                      <a:r>
                        <a:rPr lang="en-US" sz="1600" b="1" i="0" u="none" strike="noStrike" dirty="0" smtClean="0">
                          <a:solidFill>
                            <a:schemeClr val="bg1"/>
                          </a:solidFill>
                          <a:effectLst/>
                          <a:latin typeface="+mn-lt"/>
                        </a:rPr>
                        <a:t>Defined Contribution Component</a:t>
                      </a:r>
                      <a:endParaRPr lang="en-US" sz="1600" b="1" i="0" u="none" strike="noStrike" dirty="0">
                        <a:solidFill>
                          <a:schemeClr val="bg1"/>
                        </a:solidFill>
                        <a:effectLst/>
                        <a:latin typeface="+mn-lt"/>
                      </a:endParaRPr>
                    </a:p>
                  </a:txBody>
                  <a:tcPr marL="45720" marR="45720">
                    <a:solidFill>
                      <a:schemeClr val="accent3"/>
                    </a:solidFill>
                  </a:tcPr>
                </a:tc>
                <a:tc hMerge="1">
                  <a:txBody>
                    <a:bodyPr/>
                    <a:lstStyle/>
                    <a:p>
                      <a:pPr algn="l" fontAlgn="b"/>
                      <a:endParaRPr lang="en-US" sz="1600" b="0" i="0" u="none" strike="noStrike" dirty="0">
                        <a:solidFill>
                          <a:schemeClr val="bg1"/>
                        </a:solidFill>
                        <a:effectLst/>
                        <a:latin typeface="+mn-lt"/>
                      </a:endParaRPr>
                    </a:p>
                  </a:txBody>
                  <a:tcPr marL="45720" marR="45720">
                    <a:solidFill>
                      <a:schemeClr val="accent3"/>
                    </a:solidFill>
                  </a:tcPr>
                </a:tc>
                <a:extLst>
                  <a:ext uri="{0D108BD9-81ED-4DB2-BD59-A6C34878D82A}">
                    <a16:rowId xmlns:a16="http://schemas.microsoft.com/office/drawing/2014/main" val="3114024437"/>
                  </a:ext>
                </a:extLst>
              </a:tr>
              <a:tr h="182880">
                <a:tc>
                  <a:txBody>
                    <a:bodyPr/>
                    <a:lstStyle/>
                    <a:p>
                      <a:pPr algn="l" fontAlgn="b"/>
                      <a:r>
                        <a:rPr lang="en-US" sz="1600" u="none" strike="noStrike" dirty="0" smtClean="0">
                          <a:effectLst/>
                          <a:latin typeface="+mn-lt"/>
                        </a:rPr>
                        <a:t>Vesting *</a:t>
                      </a:r>
                      <a:endParaRPr lang="en-US" sz="1600" b="0" i="0" u="none" strike="noStrike" dirty="0">
                        <a:solidFill>
                          <a:srgbClr val="000000"/>
                        </a:solidFill>
                        <a:effectLst/>
                        <a:latin typeface="+mn-lt"/>
                      </a:endParaRPr>
                    </a:p>
                  </a:txBody>
                  <a:tcPr marL="45720" marR="45720"/>
                </a:tc>
                <a:tc>
                  <a:txBody>
                    <a:bodyPr/>
                    <a:lstStyle/>
                    <a:p>
                      <a:pPr marL="285750" indent="-285750" algn="l" fontAlgn="b">
                        <a:buFont typeface="Arial" panose="020B0604020202020204" pitchFamily="34" charset="0"/>
                        <a:buChar char="•"/>
                      </a:pPr>
                      <a:r>
                        <a:rPr lang="en-US" sz="1600" u="none" strike="noStrike" dirty="0" smtClean="0">
                          <a:effectLst/>
                          <a:latin typeface="+mn-lt"/>
                        </a:rPr>
                        <a:t>Member contributions: </a:t>
                      </a:r>
                      <a:r>
                        <a:rPr lang="en-US" sz="1600" u="none" strike="noStrike" baseline="0" dirty="0" smtClean="0">
                          <a:effectLst/>
                          <a:latin typeface="+mn-lt"/>
                        </a:rPr>
                        <a:t>100% – i</a:t>
                      </a:r>
                      <a:r>
                        <a:rPr lang="en-US" sz="1600" u="none" strike="noStrike" dirty="0" smtClean="0">
                          <a:effectLst/>
                          <a:latin typeface="+mn-lt"/>
                        </a:rPr>
                        <a:t>mmediately  </a:t>
                      </a:r>
                    </a:p>
                    <a:p>
                      <a:pPr marL="285750" indent="-285750" algn="l" fontAlgn="b">
                        <a:buFont typeface="Arial" panose="020B0604020202020204" pitchFamily="34" charset="0"/>
                        <a:buChar char="•"/>
                      </a:pPr>
                      <a:r>
                        <a:rPr lang="en-US" sz="1600" u="none" strike="noStrike" dirty="0" smtClean="0">
                          <a:effectLst/>
                          <a:latin typeface="+mn-lt"/>
                        </a:rPr>
                        <a:t>Employer contributions: </a:t>
                      </a:r>
                    </a:p>
                    <a:p>
                      <a:pPr marL="742950" lvl="1" indent="-285750" algn="l" fontAlgn="b">
                        <a:buFont typeface="Arial" panose="020B0604020202020204" pitchFamily="34" charset="0"/>
                        <a:buChar char="•"/>
                      </a:pPr>
                      <a:r>
                        <a:rPr lang="en-US" sz="1600" u="none" strike="noStrike" dirty="0" smtClean="0">
                          <a:effectLst/>
                          <a:latin typeface="+mn-lt"/>
                        </a:rPr>
                        <a:t>50%</a:t>
                      </a:r>
                      <a:r>
                        <a:rPr lang="en-US" sz="1600" u="none" strike="noStrike" baseline="0" dirty="0" smtClean="0">
                          <a:effectLst/>
                          <a:latin typeface="+mn-lt"/>
                        </a:rPr>
                        <a:t> – after t</a:t>
                      </a:r>
                      <a:r>
                        <a:rPr lang="en-US" sz="1600" u="none" strike="noStrike" dirty="0" smtClean="0">
                          <a:effectLst/>
                          <a:latin typeface="+mn-lt"/>
                        </a:rPr>
                        <a:t>wo YOS</a:t>
                      </a:r>
                    </a:p>
                    <a:p>
                      <a:pPr marL="742950" lvl="1" indent="-285750" algn="l" fontAlgn="b">
                        <a:buFont typeface="Arial" panose="020B0604020202020204" pitchFamily="34" charset="0"/>
                        <a:buChar char="•"/>
                      </a:pPr>
                      <a:r>
                        <a:rPr lang="en-US" sz="1600" u="none" strike="noStrike" dirty="0" smtClean="0">
                          <a:effectLst/>
                          <a:latin typeface="+mn-lt"/>
                        </a:rPr>
                        <a:t>75%</a:t>
                      </a:r>
                      <a:r>
                        <a:rPr lang="en-US" sz="1600" u="none" strike="noStrike" baseline="0" dirty="0" smtClean="0">
                          <a:effectLst/>
                          <a:latin typeface="+mn-lt"/>
                        </a:rPr>
                        <a:t> – </a:t>
                      </a:r>
                      <a:r>
                        <a:rPr lang="en-US" sz="1600" u="none" strike="noStrike" dirty="0" smtClean="0">
                          <a:effectLst/>
                          <a:latin typeface="+mn-lt"/>
                        </a:rPr>
                        <a:t>after three YOS</a:t>
                      </a:r>
                    </a:p>
                    <a:p>
                      <a:pPr marL="742950" lvl="1" indent="-285750" algn="l" fontAlgn="b">
                        <a:buFont typeface="Arial" panose="020B0604020202020204" pitchFamily="34" charset="0"/>
                        <a:buChar char="•"/>
                      </a:pPr>
                      <a:r>
                        <a:rPr lang="en-US" sz="1600" u="none" strike="noStrike" dirty="0" smtClean="0">
                          <a:effectLst/>
                          <a:latin typeface="+mn-lt"/>
                        </a:rPr>
                        <a:t>100%</a:t>
                      </a:r>
                      <a:r>
                        <a:rPr lang="en-US" sz="1600" u="none" strike="noStrike" baseline="0" dirty="0" smtClean="0">
                          <a:effectLst/>
                          <a:latin typeface="+mn-lt"/>
                        </a:rPr>
                        <a:t>  – after four YOS</a:t>
                      </a:r>
                      <a:endParaRPr lang="en-US" sz="1600" b="0" i="0" u="none" strike="noStrike" dirty="0">
                        <a:solidFill>
                          <a:srgbClr val="000000"/>
                        </a:solidFill>
                        <a:effectLst/>
                        <a:latin typeface="+mn-lt"/>
                      </a:endParaRPr>
                    </a:p>
                  </a:txBody>
                  <a:tcPr marL="45720" marR="45720"/>
                </a:tc>
                <a:extLst>
                  <a:ext uri="{0D108BD9-81ED-4DB2-BD59-A6C34878D82A}">
                    <a16:rowId xmlns:a16="http://schemas.microsoft.com/office/drawing/2014/main" val="3549887563"/>
                  </a:ext>
                </a:extLst>
              </a:tr>
              <a:tr h="365760">
                <a:tc>
                  <a:txBody>
                    <a:bodyPr/>
                    <a:lstStyle/>
                    <a:p>
                      <a:pPr algn="l" fontAlgn="b"/>
                      <a:r>
                        <a:rPr lang="en-US" sz="1600" b="1" i="0" u="none" strike="noStrike" dirty="0" smtClean="0">
                          <a:solidFill>
                            <a:schemeClr val="lt1"/>
                          </a:solidFill>
                          <a:effectLst/>
                          <a:latin typeface="+mn-lt"/>
                        </a:rPr>
                        <a:t>Normal Retirement Age </a:t>
                      </a:r>
                      <a:endParaRPr lang="en-US" sz="1600" b="0" i="0" u="none" strike="noStrike" dirty="0">
                        <a:solidFill>
                          <a:srgbClr val="000000"/>
                        </a:solidFill>
                        <a:effectLst/>
                        <a:latin typeface="+mn-lt"/>
                      </a:endParaRPr>
                    </a:p>
                  </a:txBody>
                  <a:tcPr marL="45720" marR="45720"/>
                </a:tc>
                <a:tc>
                  <a:txBody>
                    <a:bodyPr/>
                    <a:lstStyle/>
                    <a:p>
                      <a:pPr marL="0" indent="0" algn="l" fontAlgn="b">
                        <a:buFont typeface="Arial" panose="020B0604020202020204" pitchFamily="34" charset="0"/>
                        <a:buNone/>
                      </a:pPr>
                      <a:r>
                        <a:rPr lang="en-US" sz="1600" u="none" strike="noStrike" baseline="0" dirty="0" smtClean="0">
                          <a:effectLst/>
                          <a:latin typeface="+mn-lt"/>
                        </a:rPr>
                        <a:t>N/A – based upon termination of employment or retirement</a:t>
                      </a:r>
                      <a:r>
                        <a:rPr lang="en-US" sz="1600" u="none" strike="noStrike" dirty="0" smtClean="0">
                          <a:effectLst/>
                          <a:latin typeface="+mn-lt"/>
                        </a:rPr>
                        <a:t> </a:t>
                      </a:r>
                      <a:endParaRPr lang="en-US" sz="1600" b="0" i="0" u="none" strike="noStrike" dirty="0">
                        <a:solidFill>
                          <a:schemeClr val="tx2"/>
                        </a:solidFill>
                        <a:effectLst/>
                        <a:latin typeface="+mn-lt"/>
                      </a:endParaRPr>
                    </a:p>
                  </a:txBody>
                  <a:tcPr marL="45720" marR="45720"/>
                </a:tc>
                <a:extLst>
                  <a:ext uri="{0D108BD9-81ED-4DB2-BD59-A6C34878D82A}">
                    <a16:rowId xmlns:a16="http://schemas.microsoft.com/office/drawing/2014/main" val="740581165"/>
                  </a:ext>
                </a:extLst>
              </a:tr>
            </a:tbl>
          </a:graphicData>
        </a:graphic>
      </p:graphicFrame>
      <p:sp>
        <p:nvSpPr>
          <p:cNvPr id="12" name="Rectangle 11"/>
          <p:cNvSpPr/>
          <p:nvPr/>
        </p:nvSpPr>
        <p:spPr>
          <a:xfrm>
            <a:off x="577276" y="4921754"/>
            <a:ext cx="7407913" cy="369332"/>
          </a:xfrm>
          <a:prstGeom prst="rect">
            <a:avLst/>
          </a:prstGeom>
        </p:spPr>
        <p:txBody>
          <a:bodyPr wrap="square">
            <a:spAutoFit/>
          </a:bodyPr>
          <a:lstStyle/>
          <a:p>
            <a:r>
              <a:rPr lang="en-US" sz="900" dirty="0" smtClean="0">
                <a:solidFill>
                  <a:schemeClr val="bg2">
                    <a:lumMod val="50000"/>
                  </a:schemeClr>
                </a:solidFill>
              </a:rPr>
              <a:t>* </a:t>
            </a:r>
            <a:r>
              <a:rPr lang="en-US" sz="900" dirty="0">
                <a:solidFill>
                  <a:schemeClr val="bg2">
                    <a:lumMod val="50000"/>
                  </a:schemeClr>
                </a:solidFill>
              </a:rPr>
              <a:t>Employees who opt in to the Hybrid Plan from VRS Plan 1 or 2 will retain </a:t>
            </a:r>
            <a:r>
              <a:rPr lang="en-US" sz="900" dirty="0" smtClean="0">
                <a:solidFill>
                  <a:schemeClr val="bg2">
                    <a:lumMod val="50000"/>
                  </a:schemeClr>
                </a:solidFill>
              </a:rPr>
              <a:t>YOS </a:t>
            </a:r>
            <a:r>
              <a:rPr lang="en-US" sz="900" dirty="0">
                <a:solidFill>
                  <a:schemeClr val="bg2">
                    <a:lumMod val="50000"/>
                  </a:schemeClr>
                </a:solidFill>
              </a:rPr>
              <a:t>credit already </a:t>
            </a:r>
            <a:r>
              <a:rPr lang="en-US" sz="900" dirty="0" smtClean="0">
                <a:solidFill>
                  <a:schemeClr val="bg2">
                    <a:lumMod val="50000"/>
                  </a:schemeClr>
                </a:solidFill>
              </a:rPr>
              <a:t>earned, which will apply to the vesting schedule for employer contributions.</a:t>
            </a:r>
            <a:endParaRPr lang="en-US" sz="900" dirty="0">
              <a:solidFill>
                <a:schemeClr val="bg2">
                  <a:lumMod val="50000"/>
                </a:schemeClr>
              </a:solidFill>
            </a:endParaRPr>
          </a:p>
        </p:txBody>
      </p:sp>
    </p:spTree>
    <p:extLst>
      <p:ext uri="{BB962C8B-B14F-4D97-AF65-F5344CB8AC3E}">
        <p14:creationId xmlns:p14="http://schemas.microsoft.com/office/powerpoint/2010/main" val="84863010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12</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Defined Benefit Calculation</a:t>
            </a:r>
            <a:endParaRPr lang="en-US" dirty="0">
              <a:solidFill>
                <a:schemeClr val="accent3"/>
              </a:solidFill>
            </a:endParaRPr>
          </a:p>
        </p:txBody>
      </p:sp>
      <p:sp>
        <p:nvSpPr>
          <p:cNvPr id="10" name="Rectangle 9"/>
          <p:cNvSpPr/>
          <p:nvPr/>
        </p:nvSpPr>
        <p:spPr>
          <a:xfrm>
            <a:off x="7135585" y="6247243"/>
            <a:ext cx="3875315" cy="338554"/>
          </a:xfrm>
          <a:prstGeom prst="rect">
            <a:avLst/>
          </a:prstGeom>
        </p:spPr>
        <p:txBody>
          <a:bodyPr wrap="square">
            <a:spAutoFit/>
          </a:bodyPr>
          <a:lstStyle/>
          <a:p>
            <a:r>
              <a:rPr lang="en-US" sz="800" dirty="0">
                <a:solidFill>
                  <a:schemeClr val="bg2">
                    <a:lumMod val="50000"/>
                  </a:schemeClr>
                </a:solidFill>
              </a:rPr>
              <a:t>Source:  Virginia Retirement System – 2019, Hybrid Plan Handbook, </a:t>
            </a:r>
            <a:r>
              <a:rPr lang="en-US" sz="800" dirty="0">
                <a:solidFill>
                  <a:schemeClr val="bg2">
                    <a:lumMod val="50000"/>
                  </a:schemeClr>
                </a:solidFill>
                <a:hlinkClick r:id="rId2"/>
              </a:rPr>
              <a:t>https://www.varetire.org/pdf/publications/hybrid-handbook.pdf</a:t>
            </a:r>
            <a:r>
              <a:rPr lang="en-US" sz="800" dirty="0">
                <a:solidFill>
                  <a:schemeClr val="bg2">
                    <a:lumMod val="50000"/>
                  </a:schemeClr>
                </a:solidFill>
              </a:rPr>
              <a:t> </a:t>
            </a:r>
          </a:p>
        </p:txBody>
      </p:sp>
      <p:sp>
        <p:nvSpPr>
          <p:cNvPr id="3" name="Content Placeholder 2"/>
          <p:cNvSpPr>
            <a:spLocks noGrp="1"/>
          </p:cNvSpPr>
          <p:nvPr>
            <p:ph idx="1"/>
          </p:nvPr>
        </p:nvSpPr>
        <p:spPr>
          <a:xfrm>
            <a:off x="626035" y="2080517"/>
            <a:ext cx="10727765" cy="1063523"/>
          </a:xfrm>
        </p:spPr>
        <p:txBody>
          <a:bodyPr/>
          <a:lstStyle/>
          <a:p>
            <a:pPr marL="0" indent="0">
              <a:buNone/>
            </a:pPr>
            <a:r>
              <a:rPr lang="en-US" dirty="0"/>
              <a:t>The retirement benefit under the defined benefit component of your plan </a:t>
            </a:r>
            <a:r>
              <a:rPr lang="en-US" dirty="0" smtClean="0"/>
              <a:t>is calculated </a:t>
            </a:r>
            <a:r>
              <a:rPr lang="en-US" dirty="0"/>
              <a:t>using the following formula:</a:t>
            </a:r>
          </a:p>
        </p:txBody>
      </p:sp>
      <p:sp>
        <p:nvSpPr>
          <p:cNvPr id="21" name="Multiply 20"/>
          <p:cNvSpPr/>
          <p:nvPr/>
        </p:nvSpPr>
        <p:spPr>
          <a:xfrm>
            <a:off x="2914710" y="3968666"/>
            <a:ext cx="914400" cy="91440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p:cNvSpPr/>
          <p:nvPr/>
        </p:nvSpPr>
        <p:spPr>
          <a:xfrm>
            <a:off x="1062921" y="4102701"/>
            <a:ext cx="1851789" cy="646331"/>
          </a:xfrm>
          <a:prstGeom prst="rect">
            <a:avLst/>
          </a:prstGeom>
        </p:spPr>
        <p:txBody>
          <a:bodyPr wrap="none">
            <a:spAutoFit/>
          </a:bodyPr>
          <a:lstStyle/>
          <a:p>
            <a:pPr algn="ctr"/>
            <a:r>
              <a:rPr lang="en-US" b="1" dirty="0">
                <a:solidFill>
                  <a:schemeClr val="tx2"/>
                </a:solidFill>
              </a:rPr>
              <a:t>Average Final </a:t>
            </a:r>
            <a:r>
              <a:rPr lang="en-US" b="1" dirty="0" smtClean="0">
                <a:solidFill>
                  <a:schemeClr val="tx2"/>
                </a:solidFill>
              </a:rPr>
              <a:t/>
            </a:r>
            <a:br>
              <a:rPr lang="en-US" b="1" dirty="0" smtClean="0">
                <a:solidFill>
                  <a:schemeClr val="tx2"/>
                </a:solidFill>
              </a:rPr>
            </a:br>
            <a:r>
              <a:rPr lang="en-US" b="1" dirty="0" smtClean="0">
                <a:solidFill>
                  <a:schemeClr val="tx2"/>
                </a:solidFill>
              </a:rPr>
              <a:t>Compensation </a:t>
            </a:r>
            <a:endParaRPr lang="en-US" dirty="0">
              <a:solidFill>
                <a:schemeClr val="tx2"/>
              </a:solidFill>
            </a:endParaRPr>
          </a:p>
        </p:txBody>
      </p:sp>
      <p:sp>
        <p:nvSpPr>
          <p:cNvPr id="23" name="Rectangle 22"/>
          <p:cNvSpPr/>
          <p:nvPr/>
        </p:nvSpPr>
        <p:spPr>
          <a:xfrm>
            <a:off x="3829110" y="4102701"/>
            <a:ext cx="1454244" cy="646331"/>
          </a:xfrm>
          <a:prstGeom prst="rect">
            <a:avLst/>
          </a:prstGeom>
        </p:spPr>
        <p:txBody>
          <a:bodyPr wrap="none">
            <a:spAutoFit/>
          </a:bodyPr>
          <a:lstStyle/>
          <a:p>
            <a:pPr algn="ctr"/>
            <a:r>
              <a:rPr lang="en-US" b="1" dirty="0">
                <a:solidFill>
                  <a:schemeClr val="tx2"/>
                </a:solidFill>
              </a:rPr>
              <a:t>Retirement </a:t>
            </a:r>
            <a:r>
              <a:rPr lang="en-US" b="1" dirty="0" smtClean="0">
                <a:solidFill>
                  <a:schemeClr val="tx2"/>
                </a:solidFill>
              </a:rPr>
              <a:t/>
            </a:r>
            <a:br>
              <a:rPr lang="en-US" b="1" dirty="0" smtClean="0">
                <a:solidFill>
                  <a:schemeClr val="tx2"/>
                </a:solidFill>
              </a:rPr>
            </a:br>
            <a:r>
              <a:rPr lang="en-US" b="1" dirty="0" smtClean="0">
                <a:solidFill>
                  <a:schemeClr val="tx2"/>
                </a:solidFill>
              </a:rPr>
              <a:t>Multiplier </a:t>
            </a:r>
            <a:endParaRPr lang="en-US" dirty="0">
              <a:solidFill>
                <a:schemeClr val="tx2"/>
              </a:solidFill>
            </a:endParaRPr>
          </a:p>
        </p:txBody>
      </p:sp>
      <p:sp>
        <p:nvSpPr>
          <p:cNvPr id="24" name="Rectangle 23"/>
          <p:cNvSpPr/>
          <p:nvPr/>
        </p:nvSpPr>
        <p:spPr>
          <a:xfrm>
            <a:off x="6127315" y="4102488"/>
            <a:ext cx="1975734" cy="646331"/>
          </a:xfrm>
          <a:prstGeom prst="rect">
            <a:avLst/>
          </a:prstGeom>
        </p:spPr>
        <p:txBody>
          <a:bodyPr wrap="none">
            <a:spAutoFit/>
          </a:bodyPr>
          <a:lstStyle/>
          <a:p>
            <a:pPr algn="ctr"/>
            <a:r>
              <a:rPr lang="en-US" b="1" dirty="0">
                <a:solidFill>
                  <a:schemeClr val="tx2"/>
                </a:solidFill>
              </a:rPr>
              <a:t>Total Creditable </a:t>
            </a:r>
            <a:r>
              <a:rPr lang="en-US" b="1" dirty="0" smtClean="0">
                <a:solidFill>
                  <a:schemeClr val="tx2"/>
                </a:solidFill>
              </a:rPr>
              <a:t/>
            </a:r>
            <a:br>
              <a:rPr lang="en-US" b="1" dirty="0" smtClean="0">
                <a:solidFill>
                  <a:schemeClr val="tx2"/>
                </a:solidFill>
              </a:rPr>
            </a:br>
            <a:r>
              <a:rPr lang="en-US" b="1" dirty="0" smtClean="0">
                <a:solidFill>
                  <a:schemeClr val="tx2"/>
                </a:solidFill>
              </a:rPr>
              <a:t>Service</a:t>
            </a:r>
            <a:endParaRPr lang="en-US" dirty="0">
              <a:solidFill>
                <a:schemeClr val="tx2"/>
              </a:solidFill>
            </a:endParaRPr>
          </a:p>
        </p:txBody>
      </p:sp>
      <p:sp>
        <p:nvSpPr>
          <p:cNvPr id="25" name="Rectangle 24"/>
          <p:cNvSpPr/>
          <p:nvPr/>
        </p:nvSpPr>
        <p:spPr>
          <a:xfrm>
            <a:off x="9006665" y="4114961"/>
            <a:ext cx="1894493" cy="646331"/>
          </a:xfrm>
          <a:prstGeom prst="rect">
            <a:avLst/>
          </a:prstGeom>
        </p:spPr>
        <p:txBody>
          <a:bodyPr wrap="none">
            <a:spAutoFit/>
          </a:bodyPr>
          <a:lstStyle/>
          <a:p>
            <a:pPr algn="ctr"/>
            <a:r>
              <a:rPr lang="en-US" b="1" dirty="0">
                <a:solidFill>
                  <a:schemeClr val="tx2"/>
                </a:solidFill>
              </a:rPr>
              <a:t>Annual Basic </a:t>
            </a:r>
            <a:r>
              <a:rPr lang="en-US" b="1" dirty="0" smtClean="0">
                <a:solidFill>
                  <a:schemeClr val="tx2"/>
                </a:solidFill>
              </a:rPr>
              <a:t/>
            </a:r>
            <a:br>
              <a:rPr lang="en-US" b="1" dirty="0" smtClean="0">
                <a:solidFill>
                  <a:schemeClr val="tx2"/>
                </a:solidFill>
              </a:rPr>
            </a:br>
            <a:r>
              <a:rPr lang="en-US" b="1" dirty="0" smtClean="0">
                <a:solidFill>
                  <a:schemeClr val="tx2"/>
                </a:solidFill>
              </a:rPr>
              <a:t>Benefit </a:t>
            </a:r>
            <a:r>
              <a:rPr lang="en-US" b="1" dirty="0">
                <a:solidFill>
                  <a:schemeClr val="tx2"/>
                </a:solidFill>
              </a:rPr>
              <a:t>Amount</a:t>
            </a:r>
          </a:p>
        </p:txBody>
      </p:sp>
      <p:sp>
        <p:nvSpPr>
          <p:cNvPr id="26" name="Multiply 25"/>
          <p:cNvSpPr/>
          <p:nvPr/>
        </p:nvSpPr>
        <p:spPr>
          <a:xfrm>
            <a:off x="5223699" y="3968666"/>
            <a:ext cx="914400" cy="91440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Equal 27"/>
          <p:cNvSpPr/>
          <p:nvPr/>
        </p:nvSpPr>
        <p:spPr>
          <a:xfrm>
            <a:off x="8103049" y="4213037"/>
            <a:ext cx="914400" cy="424543"/>
          </a:xfrm>
          <a:prstGeom prst="mathEqua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Tree>
    <p:extLst>
      <p:ext uri="{BB962C8B-B14F-4D97-AF65-F5344CB8AC3E}">
        <p14:creationId xmlns:p14="http://schemas.microsoft.com/office/powerpoint/2010/main" val="5292794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Virginia Retirement System</a:t>
            </a:r>
          </a:p>
        </p:txBody>
      </p:sp>
      <p:sp>
        <p:nvSpPr>
          <p:cNvPr id="3" name="Content Placeholder 2"/>
          <p:cNvSpPr>
            <a:spLocks noGrp="1"/>
          </p:cNvSpPr>
          <p:nvPr>
            <p:ph idx="1"/>
          </p:nvPr>
        </p:nvSpPr>
        <p:spPr>
          <a:xfrm>
            <a:off x="626035" y="2474357"/>
            <a:ext cx="10727765" cy="3623621"/>
          </a:xfrm>
        </p:spPr>
        <p:txBody>
          <a:bodyPr/>
          <a:lstStyle/>
          <a:p>
            <a:pPr marL="0" indent="0">
              <a:buNone/>
            </a:pPr>
            <a:r>
              <a:rPr lang="en-US" b="0" dirty="0" smtClean="0">
                <a:latin typeface="+mj-lt"/>
              </a:rPr>
              <a:t>VRS member </a:t>
            </a:r>
            <a:r>
              <a:rPr lang="en-US" b="0" dirty="0">
                <a:latin typeface="+mj-lt"/>
              </a:rPr>
              <a:t>retiring at age 50 </a:t>
            </a:r>
            <a:r>
              <a:rPr lang="en-US" b="0" dirty="0" smtClean="0">
                <a:latin typeface="+mj-lt"/>
              </a:rPr>
              <a:t/>
            </a:r>
            <a:br>
              <a:rPr lang="en-US" b="0" dirty="0" smtClean="0">
                <a:latin typeface="+mj-lt"/>
              </a:rPr>
            </a:br>
            <a:r>
              <a:rPr lang="en-US" b="0" dirty="0" smtClean="0">
                <a:latin typeface="+mj-lt"/>
              </a:rPr>
              <a:t>with </a:t>
            </a:r>
            <a:r>
              <a:rPr lang="en-US" b="0" dirty="0">
                <a:latin typeface="+mj-lt"/>
              </a:rPr>
              <a:t>30 years of creditable </a:t>
            </a:r>
            <a:r>
              <a:rPr lang="en-US" b="0" dirty="0" smtClean="0">
                <a:latin typeface="+mj-lt"/>
              </a:rPr>
              <a:t>service:</a:t>
            </a:r>
            <a:br>
              <a:rPr lang="en-US" b="0" dirty="0" smtClean="0">
                <a:latin typeface="+mj-lt"/>
              </a:rPr>
            </a:br>
            <a:endParaRPr lang="en-US" b="0" dirty="0">
              <a:latin typeface="+mj-lt"/>
            </a:endParaRPr>
          </a:p>
          <a:p>
            <a:pPr marL="457200" lvl="1" indent="0">
              <a:buNone/>
            </a:pPr>
            <a:r>
              <a:rPr lang="en-US" b="0" dirty="0" smtClean="0">
                <a:solidFill>
                  <a:schemeClr val="tx2"/>
                </a:solidFill>
                <a:latin typeface="+mj-lt"/>
              </a:rPr>
              <a:t>							</a:t>
            </a:r>
            <a:endParaRPr lang="en-US" dirty="0">
              <a:solidFill>
                <a:schemeClr val="tx2"/>
              </a:solidFill>
              <a:latin typeface="+mj-lt"/>
            </a:endParaRPr>
          </a:p>
          <a:p>
            <a:pPr marL="457200" lvl="1" indent="0">
              <a:buNone/>
            </a:pPr>
            <a:r>
              <a:rPr lang="en-US" b="0" dirty="0" smtClean="0">
                <a:solidFill>
                  <a:schemeClr val="tx2"/>
                </a:solidFill>
                <a:latin typeface="+mj-lt"/>
              </a:rPr>
              <a:t>			</a:t>
            </a:r>
            <a:endParaRPr lang="en-US" dirty="0">
              <a:solidFill>
                <a:schemeClr val="tx2"/>
              </a:solidFill>
              <a:latin typeface="+mj-lt"/>
            </a:endParaRPr>
          </a:p>
          <a:p>
            <a:pPr marL="457200" lvl="1" indent="0">
              <a:buNone/>
            </a:pPr>
            <a:r>
              <a:rPr lang="en-US" b="1" dirty="0" smtClean="0">
                <a:solidFill>
                  <a:schemeClr val="tx2"/>
                </a:solidFill>
                <a:latin typeface="+mj-lt"/>
              </a:rPr>
              <a:t>		</a:t>
            </a:r>
            <a:endParaRPr lang="en-US" b="1" dirty="0">
              <a:solidFill>
                <a:schemeClr val="tx2"/>
              </a:solidFill>
              <a:latin typeface="+mj-lt"/>
            </a:endParaRP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13</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Benefit Calculation – Example </a:t>
            </a:r>
            <a:endParaRPr lang="en-US" dirty="0">
              <a:solidFill>
                <a:schemeClr val="accent3"/>
              </a:solidFill>
            </a:endParaRPr>
          </a:p>
        </p:txBody>
      </p:sp>
      <p:sp>
        <p:nvSpPr>
          <p:cNvPr id="10" name="Rectangle 9"/>
          <p:cNvSpPr/>
          <p:nvPr/>
        </p:nvSpPr>
        <p:spPr>
          <a:xfrm>
            <a:off x="7135585" y="6247243"/>
            <a:ext cx="3875315" cy="215444"/>
          </a:xfrm>
          <a:prstGeom prst="rect">
            <a:avLst/>
          </a:prstGeom>
        </p:spPr>
        <p:txBody>
          <a:bodyPr wrap="square">
            <a:spAutoFit/>
          </a:bodyPr>
          <a:lstStyle/>
          <a:p>
            <a:r>
              <a:rPr lang="en-US" sz="800" dirty="0" smtClean="0">
                <a:solidFill>
                  <a:schemeClr val="bg2">
                    <a:lumMod val="50000"/>
                  </a:schemeClr>
                </a:solidFill>
              </a:rPr>
              <a:t>Source</a:t>
            </a:r>
            <a:r>
              <a:rPr lang="en-US" sz="800" dirty="0">
                <a:solidFill>
                  <a:schemeClr val="bg2">
                    <a:lumMod val="50000"/>
                  </a:schemeClr>
                </a:solidFill>
              </a:rPr>
              <a:t>:  Virginia Retirement System </a:t>
            </a:r>
            <a:r>
              <a:rPr lang="en-US" sz="800" dirty="0" smtClean="0">
                <a:solidFill>
                  <a:schemeClr val="bg2">
                    <a:lumMod val="50000"/>
                  </a:schemeClr>
                </a:solidFill>
              </a:rPr>
              <a:t>– 2019,  </a:t>
            </a:r>
            <a:r>
              <a:rPr lang="en-US" sz="800" dirty="0" smtClean="0">
                <a:solidFill>
                  <a:schemeClr val="bg2">
                    <a:lumMod val="50000"/>
                  </a:schemeClr>
                </a:solidFill>
                <a:hlinkClick r:id="rId2"/>
              </a:rPr>
              <a:t>https</a:t>
            </a:r>
            <a:r>
              <a:rPr lang="en-US" sz="800" dirty="0">
                <a:solidFill>
                  <a:schemeClr val="bg2">
                    <a:lumMod val="50000"/>
                  </a:schemeClr>
                </a:solidFill>
                <a:hlinkClick r:id="rId2"/>
              </a:rPr>
              <a:t>://</a:t>
            </a:r>
            <a:r>
              <a:rPr lang="en-US" sz="800" dirty="0" smtClean="0">
                <a:solidFill>
                  <a:schemeClr val="bg2">
                    <a:lumMod val="50000"/>
                  </a:schemeClr>
                </a:solidFill>
                <a:hlinkClick r:id="rId2"/>
              </a:rPr>
              <a:t>www.varetire.org</a:t>
            </a:r>
            <a:r>
              <a:rPr lang="en-US" sz="800" dirty="0" smtClean="0">
                <a:solidFill>
                  <a:schemeClr val="bg2">
                    <a:lumMod val="50000"/>
                  </a:schemeClr>
                </a:solidFill>
              </a:rPr>
              <a:t> </a:t>
            </a:r>
            <a:endParaRPr lang="en-US" sz="800" dirty="0">
              <a:solidFill>
                <a:schemeClr val="bg2">
                  <a:lumMod val="50000"/>
                </a:schemeClr>
              </a:solidFill>
            </a:endParaRPr>
          </a:p>
        </p:txBody>
      </p:sp>
      <p:graphicFrame>
        <p:nvGraphicFramePr>
          <p:cNvPr id="20" name="Table 19"/>
          <p:cNvGraphicFramePr>
            <a:graphicFrameLocks noGrp="1"/>
          </p:cNvGraphicFramePr>
          <p:nvPr>
            <p:extLst>
              <p:ext uri="{D42A27DB-BD31-4B8C-83A1-F6EECF244321}">
                <p14:modId xmlns:p14="http://schemas.microsoft.com/office/powerpoint/2010/main" val="3331153128"/>
              </p:ext>
            </p:extLst>
          </p:nvPr>
        </p:nvGraphicFramePr>
        <p:xfrm>
          <a:off x="3477928" y="3429000"/>
          <a:ext cx="5225144" cy="1818640"/>
        </p:xfrm>
        <a:graphic>
          <a:graphicData uri="http://schemas.openxmlformats.org/drawingml/2006/table">
            <a:tbl>
              <a:tblPr>
                <a:tableStyleId>{5C22544A-7EE6-4342-B048-85BDC9FD1C3A}</a:tableStyleId>
              </a:tblPr>
              <a:tblGrid>
                <a:gridCol w="3821082">
                  <a:extLst>
                    <a:ext uri="{9D8B030D-6E8A-4147-A177-3AD203B41FA5}">
                      <a16:colId xmlns:a16="http://schemas.microsoft.com/office/drawing/2014/main" val="3261556546"/>
                    </a:ext>
                  </a:extLst>
                </a:gridCol>
                <a:gridCol w="1404062">
                  <a:extLst>
                    <a:ext uri="{9D8B030D-6E8A-4147-A177-3AD203B41FA5}">
                      <a16:colId xmlns:a16="http://schemas.microsoft.com/office/drawing/2014/main" val="779089594"/>
                    </a:ext>
                  </a:extLst>
                </a:gridCol>
              </a:tblGrid>
              <a:tr h="0">
                <a:tc>
                  <a:txBody>
                    <a:bodyPr/>
                    <a:lstStyle/>
                    <a:p>
                      <a:r>
                        <a:rPr lang="en-US" sz="1600" b="1" kern="1200" dirty="0" smtClean="0">
                          <a:solidFill>
                            <a:schemeClr val="bg1"/>
                          </a:solidFill>
                          <a:latin typeface="+mn-lt"/>
                          <a:ea typeface="+mn-ea"/>
                          <a:cs typeface="+mn-cs"/>
                        </a:rPr>
                        <a:t>Average final compensation </a:t>
                      </a:r>
                      <a:endParaRPr lang="en-US" sz="1600" b="1" dirty="0">
                        <a:solidFill>
                          <a:schemeClr val="bg1"/>
                        </a:solidFill>
                      </a:endParaRPr>
                    </a:p>
                  </a:txBody>
                  <a:tcPr>
                    <a:solidFill>
                      <a:schemeClr val="tx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2"/>
                          </a:solidFill>
                          <a:latin typeface="+mn-lt"/>
                          <a:ea typeface="+mn-ea"/>
                          <a:cs typeface="+mn-cs"/>
                        </a:rPr>
                        <a:t>$ 42,000</a:t>
                      </a:r>
                      <a:endParaRPr lang="en-US" sz="1600" b="1" dirty="0">
                        <a:solidFill>
                          <a:schemeClr val="bg1"/>
                        </a:solidFill>
                      </a:endParaRPr>
                    </a:p>
                  </a:txBody>
                  <a:tcPr/>
                </a:tc>
                <a:extLst>
                  <a:ext uri="{0D108BD9-81ED-4DB2-BD59-A6C34878D82A}">
                    <a16:rowId xmlns:a16="http://schemas.microsoft.com/office/drawing/2014/main" val="3828317323"/>
                  </a:ext>
                </a:extLst>
              </a:tr>
              <a:tr h="370840">
                <a:tc>
                  <a:txBody>
                    <a:bodyPr/>
                    <a:lstStyle/>
                    <a:p>
                      <a:r>
                        <a:rPr lang="en-US" sz="1600" b="1" kern="1200" dirty="0" smtClean="0">
                          <a:solidFill>
                            <a:schemeClr val="bg1"/>
                          </a:solidFill>
                          <a:latin typeface="+mn-lt"/>
                          <a:ea typeface="+mn-ea"/>
                          <a:cs typeface="+mn-cs"/>
                        </a:rPr>
                        <a:t>Retirement Multiplier </a:t>
                      </a:r>
                      <a:endParaRPr lang="en-US" sz="1600" b="1" dirty="0">
                        <a:solidFill>
                          <a:schemeClr val="bg1"/>
                        </a:solidFill>
                      </a:endParaRPr>
                    </a:p>
                  </a:txBody>
                  <a:tcPr>
                    <a:solidFill>
                      <a:schemeClr val="tx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2"/>
                          </a:solidFill>
                          <a:latin typeface="+mn-lt"/>
                          <a:ea typeface="+mn-ea"/>
                          <a:cs typeface="+mn-cs"/>
                        </a:rPr>
                        <a:t>1.7% </a:t>
                      </a:r>
                      <a:endParaRPr lang="en-US" sz="1600" b="1" dirty="0">
                        <a:solidFill>
                          <a:schemeClr val="bg1"/>
                        </a:solidFill>
                      </a:endParaRPr>
                    </a:p>
                  </a:txBody>
                  <a:tcPr/>
                </a:tc>
                <a:extLst>
                  <a:ext uri="{0D108BD9-81ED-4DB2-BD59-A6C34878D82A}">
                    <a16:rowId xmlns:a16="http://schemas.microsoft.com/office/drawing/2014/main" val="1477737798"/>
                  </a:ext>
                </a:extLst>
              </a:tr>
              <a:tr h="370840">
                <a:tc>
                  <a:txBody>
                    <a:bodyPr/>
                    <a:lstStyle/>
                    <a:p>
                      <a:r>
                        <a:rPr lang="en-US" sz="1600" b="1" kern="1200" dirty="0" smtClean="0">
                          <a:solidFill>
                            <a:schemeClr val="bg1"/>
                          </a:solidFill>
                          <a:latin typeface="+mn-lt"/>
                          <a:ea typeface="+mn-ea"/>
                          <a:cs typeface="+mn-cs"/>
                        </a:rPr>
                        <a:t>Years of creditable service </a:t>
                      </a:r>
                      <a:endParaRPr lang="en-US" sz="1600" b="1" dirty="0">
                        <a:solidFill>
                          <a:schemeClr val="bg1"/>
                        </a:solidFill>
                      </a:endParaRPr>
                    </a:p>
                  </a:txBody>
                  <a:tcPr>
                    <a:solidFill>
                      <a:schemeClr val="tx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2"/>
                          </a:solidFill>
                          <a:latin typeface="+mn-lt"/>
                          <a:ea typeface="+mn-ea"/>
                          <a:cs typeface="+mn-cs"/>
                        </a:rPr>
                        <a:t>30</a:t>
                      </a:r>
                    </a:p>
                  </a:txBody>
                  <a:tcPr/>
                </a:tc>
                <a:extLst>
                  <a:ext uri="{0D108BD9-81ED-4DB2-BD59-A6C34878D82A}">
                    <a16:rowId xmlns:a16="http://schemas.microsoft.com/office/drawing/2014/main" val="3392874746"/>
                  </a:ext>
                </a:extLst>
              </a:tr>
              <a:tr h="370840">
                <a:tc>
                  <a:txBody>
                    <a:bodyPr/>
                    <a:lstStyle/>
                    <a:p>
                      <a:r>
                        <a:rPr lang="en-US" sz="1600" b="1" kern="1200" dirty="0" smtClean="0">
                          <a:solidFill>
                            <a:schemeClr val="bg1"/>
                          </a:solidFill>
                          <a:latin typeface="+mn-lt"/>
                          <a:ea typeface="+mn-ea"/>
                          <a:cs typeface="+mn-cs"/>
                        </a:rPr>
                        <a:t>Annual benefit amount</a:t>
                      </a:r>
                      <a:endParaRPr lang="en-US" sz="1600" b="1" dirty="0">
                        <a:solidFill>
                          <a:schemeClr val="bg1"/>
                        </a:solidFill>
                      </a:endParaRPr>
                    </a:p>
                  </a:txBody>
                  <a:tcPr>
                    <a:solidFill>
                      <a:schemeClr val="tx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2"/>
                          </a:solidFill>
                          <a:latin typeface="+mn-lt"/>
                          <a:ea typeface="+mn-ea"/>
                          <a:cs typeface="+mn-cs"/>
                        </a:rPr>
                        <a:t>$21,420</a:t>
                      </a:r>
                    </a:p>
                  </a:txBody>
                  <a:tcPr/>
                </a:tc>
                <a:extLst>
                  <a:ext uri="{0D108BD9-81ED-4DB2-BD59-A6C34878D82A}">
                    <a16:rowId xmlns:a16="http://schemas.microsoft.com/office/drawing/2014/main" val="2157286509"/>
                  </a:ext>
                </a:extLst>
              </a:tr>
              <a:tr h="370840">
                <a:tc>
                  <a:txBody>
                    <a:bodyPr/>
                    <a:lstStyle/>
                    <a:p>
                      <a:r>
                        <a:rPr lang="en-US" sz="1600" b="1" kern="1200" dirty="0" smtClean="0">
                          <a:solidFill>
                            <a:schemeClr val="bg1"/>
                          </a:solidFill>
                          <a:latin typeface="+mn-lt"/>
                          <a:ea typeface="+mn-ea"/>
                          <a:cs typeface="+mn-cs"/>
                        </a:rPr>
                        <a:t>Monthly benefit amount</a:t>
                      </a:r>
                      <a:endParaRPr lang="en-US" sz="1600" b="1" dirty="0">
                        <a:solidFill>
                          <a:schemeClr val="bg1"/>
                        </a:solidFill>
                      </a:endParaRPr>
                    </a:p>
                  </a:txBody>
                  <a:tcPr>
                    <a:solidFill>
                      <a:schemeClr val="tx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bg1"/>
                          </a:solidFill>
                          <a:latin typeface="+mn-lt"/>
                          <a:ea typeface="+mn-ea"/>
                          <a:cs typeface="+mn-cs"/>
                        </a:rPr>
                        <a:t>$1,785</a:t>
                      </a:r>
                    </a:p>
                  </a:txBody>
                  <a:tcPr>
                    <a:solidFill>
                      <a:schemeClr val="accent3"/>
                    </a:solidFill>
                  </a:tcPr>
                </a:tc>
                <a:extLst>
                  <a:ext uri="{0D108BD9-81ED-4DB2-BD59-A6C34878D82A}">
                    <a16:rowId xmlns:a16="http://schemas.microsoft.com/office/drawing/2014/main" val="1585080161"/>
                  </a:ext>
                </a:extLst>
              </a:tr>
            </a:tbl>
          </a:graphicData>
        </a:graphic>
      </p:graphicFrame>
    </p:spTree>
    <p:extLst>
      <p:ext uri="{BB962C8B-B14F-4D97-AF65-F5344CB8AC3E}">
        <p14:creationId xmlns:p14="http://schemas.microsoft.com/office/powerpoint/2010/main" val="18106977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67448" y="2474357"/>
            <a:ext cx="4624552" cy="18664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626035" y="834889"/>
            <a:ext cx="11126941" cy="855802"/>
          </a:xfrm>
        </p:spPr>
        <p:txBody>
          <a:bodyPr>
            <a:normAutofit/>
          </a:bodyPr>
          <a:lstStyle/>
          <a:p>
            <a:r>
              <a:rPr lang="en-US" dirty="0" smtClean="0"/>
              <a:t>Social Security + State Pension</a:t>
            </a:r>
            <a:endParaRPr lang="en-US" dirty="0"/>
          </a:p>
        </p:txBody>
      </p:sp>
      <p:sp>
        <p:nvSpPr>
          <p:cNvPr id="12" name="Content Placeholder 2"/>
          <p:cNvSpPr>
            <a:spLocks noGrp="1"/>
          </p:cNvSpPr>
          <p:nvPr>
            <p:ph idx="1"/>
          </p:nvPr>
        </p:nvSpPr>
        <p:spPr>
          <a:xfrm>
            <a:off x="7935658" y="2474357"/>
            <a:ext cx="3257860" cy="1866415"/>
          </a:xfrm>
        </p:spPr>
        <p:txBody>
          <a:bodyPr anchor="ctr">
            <a:normAutofit/>
          </a:bodyPr>
          <a:lstStyle/>
          <a:p>
            <a:pPr marL="0" indent="0">
              <a:buNone/>
            </a:pPr>
            <a:r>
              <a:rPr lang="en-US" b="0" dirty="0" smtClean="0">
                <a:solidFill>
                  <a:schemeClr val="tx2"/>
                </a:solidFill>
              </a:rPr>
              <a:t>You can’t control Social </a:t>
            </a:r>
            <a:r>
              <a:rPr lang="en-US" b="0" dirty="0">
                <a:solidFill>
                  <a:schemeClr val="tx2"/>
                </a:solidFill>
              </a:rPr>
              <a:t>Security or state pension amounts. </a:t>
            </a:r>
            <a:endParaRPr lang="en-US" b="0" dirty="0" smtClean="0">
              <a:solidFill>
                <a:schemeClr val="tx2"/>
              </a:solidFill>
            </a:endParaRPr>
          </a:p>
          <a:p>
            <a:pPr marL="0" indent="0">
              <a:buNone/>
            </a:pPr>
            <a:r>
              <a:rPr lang="en-US" b="0" dirty="0" smtClean="0">
                <a:solidFill>
                  <a:schemeClr val="tx2"/>
                </a:solidFill>
              </a:rPr>
              <a:t>You </a:t>
            </a:r>
            <a:r>
              <a:rPr lang="en-US" b="0" dirty="0">
                <a:solidFill>
                  <a:schemeClr val="tx2"/>
                </a:solidFill>
              </a:rPr>
              <a:t>can’t control inflation or unexpected expenses.</a:t>
            </a: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14</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8" name="TextBox 7"/>
          <p:cNvSpPr txBox="1"/>
          <p:nvPr/>
        </p:nvSpPr>
        <p:spPr>
          <a:xfrm>
            <a:off x="6815987" y="6084957"/>
            <a:ext cx="6579965" cy="646331"/>
          </a:xfrm>
          <a:prstGeom prst="rect">
            <a:avLst/>
          </a:prstGeom>
          <a:noFill/>
        </p:spPr>
        <p:txBody>
          <a:bodyPr wrap="square" rtlCol="0">
            <a:spAutoFit/>
          </a:bodyPr>
          <a:lstStyle/>
          <a:p>
            <a:r>
              <a:rPr lang="en-US" sz="900" baseline="30000" dirty="0" smtClean="0">
                <a:solidFill>
                  <a:schemeClr val="bg2">
                    <a:lumMod val="50000"/>
                  </a:schemeClr>
                </a:solidFill>
              </a:rPr>
              <a:t>1 </a:t>
            </a:r>
            <a:r>
              <a:rPr lang="en-US" sz="900" dirty="0">
                <a:solidFill>
                  <a:schemeClr val="bg2">
                    <a:lumMod val="50000"/>
                  </a:schemeClr>
                </a:solidFill>
              </a:rPr>
              <a:t>Social Security, Research, Statistics, &amp; Policy Analysis, August 2019 </a:t>
            </a:r>
            <a:r>
              <a:rPr lang="en-US" sz="900" dirty="0">
                <a:solidFill>
                  <a:schemeClr val="accent6"/>
                </a:solidFill>
                <a:hlinkClick r:id="rId3"/>
              </a:rPr>
              <a:t>https://www.ssa.gov/policy/docs/quickfacts/stat_snapshot/</a:t>
            </a:r>
            <a:endParaRPr lang="en-US" sz="900" dirty="0">
              <a:solidFill>
                <a:schemeClr val="accent6"/>
              </a:solidFill>
            </a:endParaRPr>
          </a:p>
          <a:p>
            <a:r>
              <a:rPr lang="en-US" sz="900" baseline="30000" dirty="0" smtClean="0">
                <a:solidFill>
                  <a:schemeClr val="bg2">
                    <a:lumMod val="50000"/>
                  </a:schemeClr>
                </a:solidFill>
              </a:rPr>
              <a:t>2 </a:t>
            </a:r>
            <a:r>
              <a:rPr lang="en-US" sz="900" dirty="0">
                <a:solidFill>
                  <a:schemeClr val="bg2">
                    <a:lumMod val="50000"/>
                  </a:schemeClr>
                </a:solidFill>
              </a:rPr>
              <a:t>What Is the Average Teacher Pension in My State? </a:t>
            </a:r>
            <a:r>
              <a:rPr lang="en-US" sz="900" dirty="0" smtClean="0">
                <a:solidFill>
                  <a:schemeClr val="bg2">
                    <a:lumMod val="50000"/>
                  </a:schemeClr>
                </a:solidFill>
              </a:rPr>
              <a:t>Jan 10, 2019 </a:t>
            </a:r>
            <a:br>
              <a:rPr lang="en-US" sz="900" dirty="0" smtClean="0">
                <a:solidFill>
                  <a:schemeClr val="bg2">
                    <a:lumMod val="50000"/>
                  </a:schemeClr>
                </a:solidFill>
              </a:rPr>
            </a:br>
            <a:r>
              <a:rPr lang="en-US" sz="900" dirty="0" smtClean="0">
                <a:solidFill>
                  <a:schemeClr val="bg2">
                    <a:lumMod val="50000"/>
                  </a:schemeClr>
                </a:solidFill>
                <a:hlinkClick r:id="rId4"/>
              </a:rPr>
              <a:t>https</a:t>
            </a:r>
            <a:r>
              <a:rPr lang="en-US" sz="900" dirty="0">
                <a:solidFill>
                  <a:schemeClr val="bg2">
                    <a:lumMod val="50000"/>
                  </a:schemeClr>
                </a:solidFill>
                <a:hlinkClick r:id="rId4"/>
              </a:rPr>
              <a:t>://</a:t>
            </a:r>
            <a:r>
              <a:rPr lang="en-US" sz="900" dirty="0" smtClean="0">
                <a:solidFill>
                  <a:schemeClr val="bg2">
                    <a:lumMod val="50000"/>
                  </a:schemeClr>
                </a:solidFill>
                <a:hlinkClick r:id="rId4"/>
              </a:rPr>
              <a:t>www.teacherpensions.org/blog/what-average-teacher-pension-my-state</a:t>
            </a:r>
            <a:r>
              <a:rPr lang="en-US" sz="900" dirty="0" smtClean="0">
                <a:solidFill>
                  <a:schemeClr val="bg2">
                    <a:lumMod val="50000"/>
                  </a:schemeClr>
                </a:solidFill>
              </a:rPr>
              <a:t> </a:t>
            </a:r>
            <a:endParaRPr lang="en-US" sz="900" dirty="0">
              <a:solidFill>
                <a:schemeClr val="bg2">
                  <a:lumMod val="50000"/>
                </a:schemeClr>
              </a:solidFill>
            </a:endParaRPr>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rPr>
              <a:t>Will </a:t>
            </a:r>
            <a:r>
              <a:rPr lang="en-US" dirty="0" smtClean="0">
                <a:solidFill>
                  <a:schemeClr val="accent3"/>
                </a:solidFill>
              </a:rPr>
              <a:t>social security </a:t>
            </a:r>
            <a:r>
              <a:rPr lang="en-US" dirty="0">
                <a:solidFill>
                  <a:schemeClr val="accent3"/>
                </a:solidFill>
              </a:rPr>
              <a:t>and a state pension be enough?</a:t>
            </a:r>
          </a:p>
        </p:txBody>
      </p:sp>
      <p:graphicFrame>
        <p:nvGraphicFramePr>
          <p:cNvPr id="11" name="Content Placeholder 1"/>
          <p:cNvGraphicFramePr>
            <a:graphicFrameLocks/>
          </p:cNvGraphicFramePr>
          <p:nvPr>
            <p:extLst>
              <p:ext uri="{D42A27DB-BD31-4B8C-83A1-F6EECF244321}">
                <p14:modId xmlns:p14="http://schemas.microsoft.com/office/powerpoint/2010/main" val="2182793116"/>
              </p:ext>
            </p:extLst>
          </p:nvPr>
        </p:nvGraphicFramePr>
        <p:xfrm>
          <a:off x="768781" y="2517280"/>
          <a:ext cx="6437218" cy="1823492"/>
        </p:xfrm>
        <a:graphic>
          <a:graphicData uri="http://schemas.openxmlformats.org/drawingml/2006/table">
            <a:tbl>
              <a:tblPr firstRow="1" bandRow="1">
                <a:tableStyleId>{8EC20E35-A176-4012-BC5E-935CFFF8708E}</a:tableStyleId>
              </a:tblPr>
              <a:tblGrid>
                <a:gridCol w="4815158">
                  <a:extLst>
                    <a:ext uri="{9D8B030D-6E8A-4147-A177-3AD203B41FA5}">
                      <a16:colId xmlns:a16="http://schemas.microsoft.com/office/drawing/2014/main" val="20000"/>
                    </a:ext>
                  </a:extLst>
                </a:gridCol>
                <a:gridCol w="1622060">
                  <a:extLst>
                    <a:ext uri="{9D8B030D-6E8A-4147-A177-3AD203B41FA5}">
                      <a16:colId xmlns:a16="http://schemas.microsoft.com/office/drawing/2014/main" val="20001"/>
                    </a:ext>
                  </a:extLst>
                </a:gridCol>
              </a:tblGrid>
              <a:tr h="455873">
                <a:tc>
                  <a:txBody>
                    <a:bodyPr/>
                    <a:lstStyle/>
                    <a:p>
                      <a:r>
                        <a:rPr lang="en-US" sz="2000" dirty="0" smtClean="0"/>
                        <a:t>Type</a:t>
                      </a:r>
                      <a:r>
                        <a:rPr lang="en-US" sz="2000" baseline="0" dirty="0" smtClean="0"/>
                        <a:t> of Benefit</a:t>
                      </a:r>
                      <a:endParaRPr lang="en-US" sz="2000" b="1" dirty="0">
                        <a:solidFill>
                          <a:schemeClr val="bg1"/>
                        </a:solidFill>
                      </a:endParaRPr>
                    </a:p>
                  </a:txBody>
                  <a:tcPr anchor="ctr"/>
                </a:tc>
                <a:tc>
                  <a:txBody>
                    <a:bodyPr/>
                    <a:lstStyle/>
                    <a:p>
                      <a:pPr algn="r"/>
                      <a:r>
                        <a:rPr lang="en-US" sz="2000" dirty="0" smtClean="0"/>
                        <a:t>Amount</a:t>
                      </a:r>
                      <a:endParaRPr lang="en-US" sz="2000" b="1" dirty="0">
                        <a:solidFill>
                          <a:schemeClr val="bg1"/>
                        </a:solidFill>
                      </a:endParaRPr>
                    </a:p>
                  </a:txBody>
                  <a:tcPr anchor="ctr"/>
                </a:tc>
                <a:extLst>
                  <a:ext uri="{0D108BD9-81ED-4DB2-BD59-A6C34878D82A}">
                    <a16:rowId xmlns:a16="http://schemas.microsoft.com/office/drawing/2014/main" val="10000"/>
                  </a:ext>
                </a:extLst>
              </a:tr>
              <a:tr h="455873">
                <a:tc>
                  <a:txBody>
                    <a:bodyPr/>
                    <a:lstStyle/>
                    <a:p>
                      <a:pPr algn="l"/>
                      <a:r>
                        <a:rPr lang="en-US" sz="2000" dirty="0" smtClean="0"/>
                        <a:t>Average annual Social Security benefit </a:t>
                      </a:r>
                      <a:r>
                        <a:rPr lang="en-US" sz="2000" baseline="30000" dirty="0" smtClean="0"/>
                        <a:t>1</a:t>
                      </a:r>
                    </a:p>
                  </a:txBody>
                  <a:tcPr anchor="ctr"/>
                </a:tc>
                <a:tc>
                  <a:txBody>
                    <a:bodyPr/>
                    <a:lstStyle/>
                    <a:p>
                      <a:pPr algn="r"/>
                      <a:r>
                        <a:rPr lang="en-US" sz="2000" dirty="0" smtClean="0"/>
                        <a:t>$17,681</a:t>
                      </a:r>
                    </a:p>
                  </a:txBody>
                  <a:tcPr anchor="ctr"/>
                </a:tc>
                <a:extLst>
                  <a:ext uri="{0D108BD9-81ED-4DB2-BD59-A6C34878D82A}">
                    <a16:rowId xmlns:a16="http://schemas.microsoft.com/office/drawing/2014/main" val="10001"/>
                  </a:ext>
                </a:extLst>
              </a:tr>
              <a:tr h="455873">
                <a:tc>
                  <a:txBody>
                    <a:bodyPr/>
                    <a:lstStyle/>
                    <a:p>
                      <a:r>
                        <a:rPr lang="en-US" sz="2000" dirty="0" smtClean="0"/>
                        <a:t>Average annual pension benefit </a:t>
                      </a:r>
                      <a:r>
                        <a:rPr lang="en-US" sz="2000" baseline="30000" dirty="0" smtClean="0"/>
                        <a:t>2</a:t>
                      </a:r>
                      <a:endParaRPr lang="en-US" sz="2000" baseline="30000" dirty="0"/>
                    </a:p>
                  </a:txBody>
                  <a:tcPr anchor="ctr">
                    <a:lnB>
                      <a:noFill/>
                    </a:lnB>
                  </a:tcPr>
                </a:tc>
                <a:tc>
                  <a:txBody>
                    <a:bodyPr/>
                    <a:lstStyle/>
                    <a:p>
                      <a:pPr algn="r"/>
                      <a:r>
                        <a:rPr lang="en-US" sz="2000" dirty="0" smtClean="0"/>
                        <a:t>$22,770</a:t>
                      </a:r>
                      <a:endParaRPr lang="en-US" sz="2000" dirty="0"/>
                    </a:p>
                  </a:txBody>
                  <a:tcPr anchor="ctr">
                    <a:lnB>
                      <a:noFill/>
                    </a:lnB>
                  </a:tcPr>
                </a:tc>
                <a:extLst>
                  <a:ext uri="{0D108BD9-81ED-4DB2-BD59-A6C34878D82A}">
                    <a16:rowId xmlns:a16="http://schemas.microsoft.com/office/drawing/2014/main" val="10002"/>
                  </a:ext>
                </a:extLst>
              </a:tr>
              <a:tr h="455873">
                <a:tc>
                  <a:txBody>
                    <a:bodyPr/>
                    <a:lstStyle/>
                    <a:p>
                      <a:pPr algn="r"/>
                      <a:r>
                        <a:rPr lang="en-US" sz="2000" b="1" dirty="0" smtClean="0">
                          <a:solidFill>
                            <a:schemeClr val="bg1"/>
                          </a:solidFill>
                        </a:rPr>
                        <a:t>Total</a:t>
                      </a:r>
                    </a:p>
                  </a:txBody>
                  <a:tcPr anchor="ctr">
                    <a:lnL>
                      <a:noFill/>
                    </a:lnL>
                    <a:lnR>
                      <a:noFill/>
                    </a:lnR>
                    <a:lnT>
                      <a:noFill/>
                    </a:lnT>
                    <a:lnB w="25400" cmpd="sng">
                      <a:noFill/>
                    </a:lnB>
                    <a:lnTlToBr w="12700" cmpd="sng">
                      <a:noFill/>
                      <a:prstDash val="solid"/>
                    </a:lnTlToBr>
                    <a:lnBlToTr w="12700" cmpd="sng">
                      <a:noFill/>
                      <a:prstDash val="solid"/>
                    </a:lnBlToTr>
                    <a:solidFill>
                      <a:schemeClr val="accent2"/>
                    </a:solidFill>
                  </a:tcPr>
                </a:tc>
                <a:tc>
                  <a:txBody>
                    <a:bodyPr/>
                    <a:lstStyle/>
                    <a:p>
                      <a:pPr algn="r"/>
                      <a:r>
                        <a:rPr lang="en-US" sz="2000" b="1" dirty="0" smtClean="0">
                          <a:solidFill>
                            <a:schemeClr val="bg1"/>
                          </a:solidFill>
                        </a:rPr>
                        <a:t>$40,451</a:t>
                      </a:r>
                      <a:endParaRPr lang="en-US" sz="2000" b="1" dirty="0">
                        <a:solidFill>
                          <a:schemeClr val="bg1"/>
                        </a:solidFill>
                      </a:endParaRPr>
                    </a:p>
                  </a:txBody>
                  <a:tcPr anchor="ctr">
                    <a:lnL>
                      <a:noFill/>
                    </a:lnL>
                    <a:lnR>
                      <a:noFill/>
                    </a:lnR>
                    <a:lnT>
                      <a:noFill/>
                    </a:lnT>
                    <a:lnB w="25400" cmpd="sng">
                      <a:noFill/>
                    </a:lnB>
                    <a:lnTlToBr w="12700" cmpd="sng">
                      <a:noFill/>
                      <a:prstDash val="solid"/>
                    </a:lnTlToBr>
                    <a:lnBlToTr w="12700" cmpd="sng">
                      <a:noFill/>
                      <a:prstDash val="solid"/>
                    </a:lnBlToTr>
                    <a:solidFill>
                      <a:schemeClr val="accent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3660407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126941" cy="855802"/>
          </a:xfrm>
        </p:spPr>
        <p:txBody>
          <a:bodyPr>
            <a:normAutofit/>
          </a:bodyPr>
          <a:lstStyle/>
          <a:p>
            <a:r>
              <a:rPr lang="en-US" dirty="0" smtClean="0"/>
              <a:t>Supplemental Savings</a:t>
            </a:r>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15</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3"/>
                </a:solidFill>
              </a:rPr>
              <a:t>How can you save more?</a:t>
            </a:r>
            <a:endParaRPr lang="en-US" dirty="0">
              <a:solidFill>
                <a:schemeClr val="accent3"/>
              </a:solidFill>
            </a:endParaRPr>
          </a:p>
        </p:txBody>
      </p:sp>
      <p:graphicFrame>
        <p:nvGraphicFramePr>
          <p:cNvPr id="15" name="Chart 14"/>
          <p:cNvGraphicFramePr/>
          <p:nvPr>
            <p:extLst>
              <p:ext uri="{D42A27DB-BD31-4B8C-83A1-F6EECF244321}">
                <p14:modId xmlns:p14="http://schemas.microsoft.com/office/powerpoint/2010/main" val="273919824"/>
              </p:ext>
            </p:extLst>
          </p:nvPr>
        </p:nvGraphicFramePr>
        <p:xfrm>
          <a:off x="2875082" y="2086941"/>
          <a:ext cx="7231310" cy="2954715"/>
        </p:xfrm>
        <a:graphic>
          <a:graphicData uri="http://schemas.openxmlformats.org/drawingml/2006/chart">
            <c:chart xmlns:c="http://schemas.openxmlformats.org/drawingml/2006/chart" xmlns:r="http://schemas.openxmlformats.org/officeDocument/2006/relationships" r:id="rId3"/>
          </a:graphicData>
        </a:graphic>
      </p:graphicFrame>
      <p:sp>
        <p:nvSpPr>
          <p:cNvPr id="17" name="Rectangle 16"/>
          <p:cNvSpPr/>
          <p:nvPr/>
        </p:nvSpPr>
        <p:spPr>
          <a:xfrm>
            <a:off x="2971374" y="2429284"/>
            <a:ext cx="1808508" cy="400110"/>
          </a:xfrm>
          <a:prstGeom prst="rect">
            <a:avLst/>
          </a:prstGeom>
        </p:spPr>
        <p:txBody>
          <a:bodyPr wrap="none">
            <a:spAutoFit/>
          </a:bodyPr>
          <a:lstStyle/>
          <a:p>
            <a:pPr algn="ctr">
              <a:defRPr sz="1800" b="1" i="0" u="none" strike="noStrike" kern="1200" baseline="0">
                <a:solidFill>
                  <a:srgbClr val="477388"/>
                </a:solidFill>
                <a:latin typeface="+mn-lt"/>
                <a:ea typeface="+mn-ea"/>
                <a:cs typeface="+mn-cs"/>
              </a:defRPr>
            </a:pPr>
            <a:r>
              <a:rPr lang="en-US" sz="2000" dirty="0" smtClean="0">
                <a:solidFill>
                  <a:schemeClr val="tx2"/>
                </a:solidFill>
              </a:rPr>
              <a:t>Can’t Control</a:t>
            </a:r>
            <a:endParaRPr lang="en-US" sz="2000" dirty="0">
              <a:solidFill>
                <a:schemeClr val="tx2"/>
              </a:solidFill>
            </a:endParaRPr>
          </a:p>
        </p:txBody>
      </p:sp>
      <p:sp>
        <p:nvSpPr>
          <p:cNvPr id="21" name="TextBox 20"/>
          <p:cNvSpPr txBox="1"/>
          <p:nvPr/>
        </p:nvSpPr>
        <p:spPr>
          <a:xfrm>
            <a:off x="7957804" y="2831266"/>
            <a:ext cx="2281806" cy="1231106"/>
          </a:xfrm>
          <a:prstGeom prst="rect">
            <a:avLst/>
          </a:prstGeom>
          <a:noFill/>
        </p:spPr>
        <p:txBody>
          <a:bodyPr wrap="square" rtlCol="0">
            <a:spAutoFit/>
          </a:bodyPr>
          <a:lstStyle/>
          <a:p>
            <a:r>
              <a:rPr lang="en-US" sz="1600" dirty="0" smtClean="0">
                <a:solidFill>
                  <a:schemeClr val="bg2">
                    <a:lumMod val="50000"/>
                  </a:schemeClr>
                </a:solidFill>
              </a:rPr>
              <a:t>Personal Savings</a:t>
            </a:r>
          </a:p>
          <a:p>
            <a:pPr marL="228600" indent="-228600">
              <a:buFont typeface="Arial" panose="020B0604020202020204" pitchFamily="34" charset="0"/>
              <a:buChar char="•"/>
            </a:pPr>
            <a:r>
              <a:rPr lang="en-US" sz="1400" dirty="0" smtClean="0">
                <a:solidFill>
                  <a:schemeClr val="bg2">
                    <a:lumMod val="50000"/>
                  </a:schemeClr>
                </a:solidFill>
              </a:rPr>
              <a:t>403(b</a:t>
            </a:r>
            <a:r>
              <a:rPr lang="en-US" sz="1400" dirty="0">
                <a:solidFill>
                  <a:schemeClr val="bg2">
                    <a:lumMod val="50000"/>
                  </a:schemeClr>
                </a:solidFill>
              </a:rPr>
              <a:t>) account</a:t>
            </a:r>
          </a:p>
          <a:p>
            <a:pPr marL="228600" indent="-228600">
              <a:buFont typeface="Arial" panose="020B0604020202020204" pitchFamily="34" charset="0"/>
              <a:buChar char="•"/>
            </a:pPr>
            <a:r>
              <a:rPr lang="en-US" sz="1400" dirty="0" smtClean="0">
                <a:solidFill>
                  <a:schemeClr val="bg2">
                    <a:lumMod val="50000"/>
                  </a:schemeClr>
                </a:solidFill>
              </a:rPr>
              <a:t>IRAs</a:t>
            </a:r>
            <a:endParaRPr lang="en-US" sz="1400" dirty="0">
              <a:solidFill>
                <a:schemeClr val="bg2">
                  <a:lumMod val="50000"/>
                </a:schemeClr>
              </a:solidFill>
            </a:endParaRPr>
          </a:p>
          <a:p>
            <a:pPr marL="228600" indent="-228600">
              <a:buFont typeface="Arial" panose="020B0604020202020204" pitchFamily="34" charset="0"/>
              <a:buChar char="•"/>
            </a:pPr>
            <a:r>
              <a:rPr lang="en-US" sz="1400" dirty="0" smtClean="0">
                <a:solidFill>
                  <a:schemeClr val="bg2">
                    <a:lumMod val="50000"/>
                  </a:schemeClr>
                </a:solidFill>
              </a:rPr>
              <a:t>Other </a:t>
            </a:r>
            <a:r>
              <a:rPr lang="en-US" sz="1400" dirty="0">
                <a:solidFill>
                  <a:schemeClr val="bg2">
                    <a:lumMod val="50000"/>
                  </a:schemeClr>
                </a:solidFill>
              </a:rPr>
              <a:t>savings</a:t>
            </a:r>
          </a:p>
          <a:p>
            <a:pPr marL="457200" indent="-228600">
              <a:buFont typeface="Arial" panose="020B0604020202020204" pitchFamily="34" charset="0"/>
              <a:buChar char="•"/>
            </a:pPr>
            <a:endParaRPr lang="en-US" sz="1600" dirty="0">
              <a:solidFill>
                <a:schemeClr val="bg2">
                  <a:lumMod val="50000"/>
                </a:schemeClr>
              </a:solidFill>
            </a:endParaRPr>
          </a:p>
        </p:txBody>
      </p:sp>
      <p:sp>
        <p:nvSpPr>
          <p:cNvPr id="22" name="Rectangle 21"/>
          <p:cNvSpPr/>
          <p:nvPr/>
        </p:nvSpPr>
        <p:spPr>
          <a:xfrm>
            <a:off x="7748810" y="2429284"/>
            <a:ext cx="1653018" cy="400110"/>
          </a:xfrm>
          <a:prstGeom prst="rect">
            <a:avLst/>
          </a:prstGeom>
        </p:spPr>
        <p:txBody>
          <a:bodyPr wrap="none">
            <a:spAutoFit/>
          </a:bodyPr>
          <a:lstStyle/>
          <a:p>
            <a:pPr algn="ctr">
              <a:defRPr sz="1800" b="1" i="0" u="none" strike="noStrike" kern="1200" baseline="0">
                <a:solidFill>
                  <a:srgbClr val="477388"/>
                </a:solidFill>
                <a:latin typeface="+mn-lt"/>
                <a:ea typeface="+mn-ea"/>
                <a:cs typeface="+mn-cs"/>
              </a:defRPr>
            </a:pPr>
            <a:r>
              <a:rPr lang="en-US" sz="2000" dirty="0" smtClean="0">
                <a:solidFill>
                  <a:schemeClr val="tx2"/>
                </a:solidFill>
                <a:latin typeface="Arial" panose="020B0604020202020204" pitchFamily="34" charset="0"/>
                <a:cs typeface="Arial" panose="020B0604020202020204" pitchFamily="34" charset="0"/>
              </a:rPr>
              <a:t>Can Control</a:t>
            </a:r>
            <a:endParaRPr lang="en-US" sz="2000" dirty="0">
              <a:solidFill>
                <a:schemeClr val="tx2"/>
              </a:solidFill>
              <a:latin typeface="Arial" panose="020B0604020202020204" pitchFamily="34" charset="0"/>
              <a:cs typeface="Arial" panose="020B0604020202020204" pitchFamily="34" charset="0"/>
            </a:endParaRPr>
          </a:p>
        </p:txBody>
      </p:sp>
      <p:sp>
        <p:nvSpPr>
          <p:cNvPr id="23" name="Rectangle 22"/>
          <p:cNvSpPr/>
          <p:nvPr/>
        </p:nvSpPr>
        <p:spPr>
          <a:xfrm>
            <a:off x="7851124" y="2931963"/>
            <a:ext cx="137160" cy="13716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180039" y="2829394"/>
            <a:ext cx="2281806" cy="830997"/>
          </a:xfrm>
          <a:prstGeom prst="rect">
            <a:avLst/>
          </a:prstGeom>
          <a:noFill/>
        </p:spPr>
        <p:txBody>
          <a:bodyPr wrap="square" rtlCol="0">
            <a:spAutoFit/>
          </a:bodyPr>
          <a:lstStyle/>
          <a:p>
            <a:r>
              <a:rPr lang="en-US" sz="1600" dirty="0">
                <a:solidFill>
                  <a:schemeClr val="bg2">
                    <a:lumMod val="50000"/>
                  </a:schemeClr>
                </a:solidFill>
              </a:rPr>
              <a:t>State </a:t>
            </a:r>
            <a:r>
              <a:rPr lang="en-US" sz="1600" dirty="0" smtClean="0">
                <a:solidFill>
                  <a:schemeClr val="bg2">
                    <a:lumMod val="50000"/>
                  </a:schemeClr>
                </a:solidFill>
              </a:rPr>
              <a:t>Pension</a:t>
            </a:r>
          </a:p>
          <a:p>
            <a:endParaRPr lang="en-US" sz="1600" dirty="0">
              <a:solidFill>
                <a:schemeClr val="bg2">
                  <a:lumMod val="50000"/>
                </a:schemeClr>
              </a:solidFill>
            </a:endParaRPr>
          </a:p>
          <a:p>
            <a:r>
              <a:rPr lang="en-US" sz="1600" dirty="0" smtClean="0">
                <a:solidFill>
                  <a:schemeClr val="bg2">
                    <a:lumMod val="50000"/>
                  </a:schemeClr>
                </a:solidFill>
              </a:rPr>
              <a:t>Social Security</a:t>
            </a:r>
          </a:p>
        </p:txBody>
      </p:sp>
      <p:sp>
        <p:nvSpPr>
          <p:cNvPr id="25" name="Rectangle 24"/>
          <p:cNvSpPr/>
          <p:nvPr/>
        </p:nvSpPr>
        <p:spPr>
          <a:xfrm>
            <a:off x="3066225" y="3407404"/>
            <a:ext cx="137160" cy="137160"/>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6"/>
          <p:cNvSpPr/>
          <p:nvPr/>
        </p:nvSpPr>
        <p:spPr>
          <a:xfrm>
            <a:off x="3066225" y="2927885"/>
            <a:ext cx="137160" cy="1371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325708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126941" cy="855802"/>
          </a:xfrm>
        </p:spPr>
        <p:txBody>
          <a:bodyPr>
            <a:normAutofit/>
          </a:bodyPr>
          <a:lstStyle/>
          <a:p>
            <a:r>
              <a:rPr lang="en-US" dirty="0" smtClean="0"/>
              <a:t>Supplemental Savings</a:t>
            </a:r>
            <a:endParaRPr lang="en-US" dirty="0"/>
          </a:p>
        </p:txBody>
      </p:sp>
      <p:sp>
        <p:nvSpPr>
          <p:cNvPr id="3" name="Content Placeholder 2"/>
          <p:cNvSpPr>
            <a:spLocks noGrp="1"/>
          </p:cNvSpPr>
          <p:nvPr>
            <p:ph idx="1"/>
          </p:nvPr>
        </p:nvSpPr>
        <p:spPr>
          <a:xfrm>
            <a:off x="626034" y="2474357"/>
            <a:ext cx="4704201" cy="1006430"/>
          </a:xfrm>
        </p:spPr>
        <p:txBody>
          <a:bodyPr>
            <a:normAutofit fontScale="92500" lnSpcReduction="10000"/>
          </a:bodyPr>
          <a:lstStyle/>
          <a:p>
            <a:pPr marL="0" indent="0">
              <a:buNone/>
            </a:pPr>
            <a:r>
              <a:rPr lang="en-US" sz="2600" b="1" dirty="0" smtClean="0">
                <a:solidFill>
                  <a:schemeClr val="accent1"/>
                </a:solidFill>
                <a:latin typeface="+mn-lt"/>
              </a:rPr>
              <a:t>PRETAX</a:t>
            </a:r>
          </a:p>
          <a:p>
            <a:pPr marL="0" indent="0">
              <a:buNone/>
            </a:pPr>
            <a:r>
              <a:rPr lang="en-US" sz="2100" b="0" dirty="0" smtClean="0"/>
              <a:t>Contributions </a:t>
            </a:r>
            <a:r>
              <a:rPr lang="en-US" sz="2100" b="0" dirty="0"/>
              <a:t>are made to an account</a:t>
            </a:r>
            <a:r>
              <a:rPr lang="en-US" sz="2100" b="0" i="1" dirty="0">
                <a:solidFill>
                  <a:srgbClr val="0070C0"/>
                </a:solidFill>
              </a:rPr>
              <a:t> </a:t>
            </a:r>
            <a:r>
              <a:rPr lang="en-US" sz="2100" i="1" dirty="0">
                <a:solidFill>
                  <a:schemeClr val="accent2"/>
                </a:solidFill>
              </a:rPr>
              <a:t>BEFORE</a:t>
            </a:r>
            <a:r>
              <a:rPr lang="en-US" sz="2100" b="0" i="1" dirty="0">
                <a:solidFill>
                  <a:schemeClr val="accent2">
                    <a:lumMod val="75000"/>
                  </a:schemeClr>
                </a:solidFill>
              </a:rPr>
              <a:t> </a:t>
            </a:r>
            <a:r>
              <a:rPr lang="en-US" sz="2100" b="0" dirty="0"/>
              <a:t>income taxes are calculated</a:t>
            </a:r>
          </a:p>
          <a:p>
            <a:endParaRPr lang="en-US" sz="1800"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16</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9"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accent2"/>
                </a:solidFill>
              </a:rPr>
              <a:t>Two ways to help you save for the future</a:t>
            </a:r>
            <a:endParaRPr lang="en-US" dirty="0">
              <a:solidFill>
                <a:schemeClr val="accent2"/>
              </a:solidFill>
            </a:endParaRPr>
          </a:p>
        </p:txBody>
      </p:sp>
      <p:graphicFrame>
        <p:nvGraphicFramePr>
          <p:cNvPr id="14" name="Table 13"/>
          <p:cNvGraphicFramePr>
            <a:graphicFrameLocks noGrp="1"/>
          </p:cNvGraphicFramePr>
          <p:nvPr>
            <p:extLst>
              <p:ext uri="{D42A27DB-BD31-4B8C-83A1-F6EECF244321}">
                <p14:modId xmlns:p14="http://schemas.microsoft.com/office/powerpoint/2010/main" val="890159982"/>
              </p:ext>
            </p:extLst>
          </p:nvPr>
        </p:nvGraphicFramePr>
        <p:xfrm>
          <a:off x="626034" y="3480787"/>
          <a:ext cx="4908331" cy="1320800"/>
        </p:xfrm>
        <a:graphic>
          <a:graphicData uri="http://schemas.openxmlformats.org/drawingml/2006/table">
            <a:tbl>
              <a:tblPr firstRow="1" bandRow="1">
                <a:tableStyleId>{6E25E649-3F16-4E02-A733-19D2CDBF48F0}</a:tableStyleId>
              </a:tblPr>
              <a:tblGrid>
                <a:gridCol w="1840624">
                  <a:extLst>
                    <a:ext uri="{9D8B030D-6E8A-4147-A177-3AD203B41FA5}">
                      <a16:colId xmlns:a16="http://schemas.microsoft.com/office/drawing/2014/main" val="20000"/>
                    </a:ext>
                  </a:extLst>
                </a:gridCol>
                <a:gridCol w="3067707">
                  <a:extLst>
                    <a:ext uri="{9D8B030D-6E8A-4147-A177-3AD203B41FA5}">
                      <a16:colId xmlns:a16="http://schemas.microsoft.com/office/drawing/2014/main" val="20001"/>
                    </a:ext>
                  </a:extLst>
                </a:gridCol>
              </a:tblGrid>
              <a:tr h="370840">
                <a:tc>
                  <a:txBody>
                    <a:bodyPr/>
                    <a:lstStyle/>
                    <a:p>
                      <a:pPr algn="l"/>
                      <a:r>
                        <a:rPr lang="en-US" sz="1600" dirty="0" smtClean="0"/>
                        <a:t>Account</a:t>
                      </a:r>
                      <a:endParaRPr lang="en-US" sz="1600" dirty="0"/>
                    </a:p>
                  </a:txBody>
                  <a:tcPr anchor="ctr"/>
                </a:tc>
                <a:tc>
                  <a:txBody>
                    <a:bodyPr/>
                    <a:lstStyle/>
                    <a:p>
                      <a:pPr algn="l"/>
                      <a:r>
                        <a:rPr lang="en-US" sz="1600" dirty="0" smtClean="0"/>
                        <a:t>Contributions</a:t>
                      </a:r>
                      <a:endParaRPr lang="en-US" sz="1600" dirty="0"/>
                    </a:p>
                  </a:txBody>
                  <a:tcPr anchor="ctr"/>
                </a:tc>
                <a:extLst>
                  <a:ext uri="{0D108BD9-81ED-4DB2-BD59-A6C34878D82A}">
                    <a16:rowId xmlns:a16="http://schemas.microsoft.com/office/drawing/2014/main" val="10000"/>
                  </a:ext>
                </a:extLst>
              </a:tr>
              <a:tr h="370840">
                <a:tc>
                  <a:txBody>
                    <a:bodyPr/>
                    <a:lstStyle/>
                    <a:p>
                      <a:pPr algn="l"/>
                      <a:r>
                        <a:rPr lang="en-US" sz="1600" dirty="0" smtClean="0"/>
                        <a:t>403(b)</a:t>
                      </a:r>
                      <a:endParaRPr lang="en-US" sz="1600" dirty="0"/>
                    </a:p>
                  </a:txBody>
                  <a:tcPr anchor="ctr">
                    <a:lnB>
                      <a:noFill/>
                    </a:lnB>
                  </a:tcPr>
                </a:tc>
                <a:tc>
                  <a:txBody>
                    <a:bodyPr/>
                    <a:lstStyle/>
                    <a:p>
                      <a:pPr algn="l"/>
                      <a:r>
                        <a:rPr lang="en-US" sz="1600" baseline="0" dirty="0" smtClean="0"/>
                        <a:t>From your paycheck</a:t>
                      </a:r>
                      <a:endParaRPr lang="en-US" sz="1600" dirty="0"/>
                    </a:p>
                  </a:txBody>
                  <a:tcPr anchor="ctr">
                    <a:lnB>
                      <a:noFill/>
                    </a:lnB>
                  </a:tcPr>
                </a:tc>
                <a:extLst>
                  <a:ext uri="{0D108BD9-81ED-4DB2-BD59-A6C34878D82A}">
                    <a16:rowId xmlns:a16="http://schemas.microsoft.com/office/drawing/2014/main" val="10001"/>
                  </a:ext>
                </a:extLst>
              </a:tr>
              <a:tr h="370840">
                <a:tc>
                  <a:txBody>
                    <a:bodyPr/>
                    <a:lstStyle/>
                    <a:p>
                      <a:pPr algn="l"/>
                      <a:r>
                        <a:rPr lang="en-US" sz="1600" dirty="0" smtClean="0"/>
                        <a:t>IRA</a:t>
                      </a:r>
                      <a:endParaRPr lang="en-US" sz="1600" dirty="0"/>
                    </a:p>
                  </a:txBody>
                  <a:tcPr anchor="ctr">
                    <a:lnL>
                      <a:noFill/>
                    </a:lnL>
                    <a:lnR>
                      <a:noFill/>
                    </a:lnR>
                    <a:lnT>
                      <a:noFill/>
                    </a:lnT>
                    <a:lnB w="25400" cmpd="sng">
                      <a:noFill/>
                    </a:lnB>
                    <a:lnTlToBr w="12700" cmpd="sng">
                      <a:noFill/>
                      <a:prstDash val="solid"/>
                    </a:lnTlToBr>
                    <a:lnBlToTr w="12700" cmpd="sng">
                      <a:noFill/>
                      <a:prstDash val="solid"/>
                    </a:lnBlToTr>
                  </a:tcPr>
                </a:tc>
                <a:tc>
                  <a:txBody>
                    <a:bodyPr/>
                    <a:lstStyle/>
                    <a:p>
                      <a:pPr algn="l"/>
                      <a:r>
                        <a:rPr lang="en-US" sz="1600" u="sng" dirty="0" smtClean="0"/>
                        <a:t>On your own</a:t>
                      </a:r>
                      <a:r>
                        <a:rPr lang="en-US" sz="1600" u="none" dirty="0" smtClean="0"/>
                        <a:t> to</a:t>
                      </a:r>
                      <a:r>
                        <a:rPr lang="en-US" sz="1600" dirty="0" smtClean="0"/>
                        <a:t> an individual</a:t>
                      </a:r>
                      <a:r>
                        <a:rPr lang="en-US" sz="1600" baseline="0" dirty="0" smtClean="0"/>
                        <a:t> account</a:t>
                      </a:r>
                      <a:endParaRPr lang="en-US" sz="1600" dirty="0"/>
                    </a:p>
                  </a:txBody>
                  <a:tcPr anchor="ctr">
                    <a:lnL>
                      <a:noFill/>
                    </a:lnL>
                    <a:lnR>
                      <a:noFill/>
                    </a:lnR>
                    <a:lnT>
                      <a:noFill/>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067399749"/>
              </p:ext>
            </p:extLst>
          </p:nvPr>
        </p:nvGraphicFramePr>
        <p:xfrm>
          <a:off x="6085490" y="3435350"/>
          <a:ext cx="5667485" cy="1691640"/>
        </p:xfrm>
        <a:graphic>
          <a:graphicData uri="http://schemas.openxmlformats.org/drawingml/2006/table">
            <a:tbl>
              <a:tblPr firstRow="1" bandRow="1">
                <a:tableStyleId>{0660B408-B3CF-4A94-85FC-2B1E0A45F4A2}</a:tableStyleId>
              </a:tblPr>
              <a:tblGrid>
                <a:gridCol w="2125307">
                  <a:extLst>
                    <a:ext uri="{9D8B030D-6E8A-4147-A177-3AD203B41FA5}">
                      <a16:colId xmlns:a16="http://schemas.microsoft.com/office/drawing/2014/main" val="20000"/>
                    </a:ext>
                  </a:extLst>
                </a:gridCol>
                <a:gridCol w="3542178">
                  <a:extLst>
                    <a:ext uri="{9D8B030D-6E8A-4147-A177-3AD203B41FA5}">
                      <a16:colId xmlns:a16="http://schemas.microsoft.com/office/drawing/2014/main" val="20001"/>
                    </a:ext>
                  </a:extLst>
                </a:gridCol>
              </a:tblGrid>
              <a:tr h="370840">
                <a:tc>
                  <a:txBody>
                    <a:bodyPr/>
                    <a:lstStyle/>
                    <a:p>
                      <a:pPr algn="l"/>
                      <a:r>
                        <a:rPr lang="en-US" sz="1600" dirty="0" smtClean="0"/>
                        <a:t>Account</a:t>
                      </a:r>
                      <a:endParaRPr lang="en-US" sz="1600"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dirty="0" smtClean="0"/>
                        <a:t>Contributions</a:t>
                      </a:r>
                    </a:p>
                  </a:txBody>
                  <a:tcPr/>
                </a:tc>
                <a:extLst>
                  <a:ext uri="{0D108BD9-81ED-4DB2-BD59-A6C34878D82A}">
                    <a16:rowId xmlns:a16="http://schemas.microsoft.com/office/drawing/2014/main" val="10000"/>
                  </a:ext>
                </a:extLst>
              </a:tr>
              <a:tr h="370840">
                <a:tc>
                  <a:txBody>
                    <a:bodyPr/>
                    <a:lstStyle/>
                    <a:p>
                      <a:pPr algn="l"/>
                      <a:r>
                        <a:rPr lang="en-US" sz="1600" dirty="0" smtClean="0"/>
                        <a:t>Bank</a:t>
                      </a:r>
                      <a:r>
                        <a:rPr lang="en-US" sz="1600" baseline="0" dirty="0" smtClean="0"/>
                        <a:t> savings account</a:t>
                      </a:r>
                      <a:endParaRPr lang="en-US" sz="1600" dirty="0"/>
                    </a:p>
                  </a:txBody>
                  <a:tcPr>
                    <a:solidFill>
                      <a:schemeClr val="accent2">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u="sng" dirty="0" smtClean="0"/>
                        <a:t>On your own</a:t>
                      </a:r>
                      <a:r>
                        <a:rPr lang="en-US" sz="1600" u="none" dirty="0" smtClean="0"/>
                        <a:t> to</a:t>
                      </a:r>
                      <a:r>
                        <a:rPr lang="en-US" sz="1600" dirty="0" smtClean="0"/>
                        <a:t> individual</a:t>
                      </a:r>
                      <a:r>
                        <a:rPr lang="en-US" sz="1600" baseline="0" dirty="0" smtClean="0"/>
                        <a:t> account AND earnings are taxable</a:t>
                      </a:r>
                      <a:endParaRPr lang="en-US" sz="1600" dirty="0" smtClean="0"/>
                    </a:p>
                  </a:txBody>
                  <a:tcPr>
                    <a:solidFill>
                      <a:schemeClr val="accent2">
                        <a:lumMod val="20000"/>
                        <a:lumOff val="80000"/>
                      </a:schemeClr>
                    </a:solidFill>
                  </a:tcPr>
                </a:tc>
                <a:extLst>
                  <a:ext uri="{0D108BD9-81ED-4DB2-BD59-A6C34878D82A}">
                    <a16:rowId xmlns:a16="http://schemas.microsoft.com/office/drawing/2014/main" val="10001"/>
                  </a:ext>
                </a:extLst>
              </a:tr>
              <a:tr h="370840">
                <a:tc>
                  <a:txBody>
                    <a:bodyPr/>
                    <a:lstStyle/>
                    <a:p>
                      <a:pPr algn="l"/>
                      <a:r>
                        <a:rPr lang="en-US" sz="1600" dirty="0" smtClean="0"/>
                        <a:t>Roth 403(b)</a:t>
                      </a:r>
                      <a:endParaRPr lang="en-US" sz="1600" dirty="0"/>
                    </a:p>
                  </a:txBody>
                  <a:tcPr>
                    <a:noFill/>
                  </a:tcPr>
                </a:tc>
                <a:tc>
                  <a:txBody>
                    <a:bodyPr/>
                    <a:lstStyle/>
                    <a:p>
                      <a:pPr algn="l"/>
                      <a:r>
                        <a:rPr lang="en-US" sz="1600" dirty="0" smtClean="0"/>
                        <a:t>From </a:t>
                      </a:r>
                      <a:r>
                        <a:rPr lang="en-US" sz="1600" baseline="0" dirty="0" smtClean="0"/>
                        <a:t>your paycheck</a:t>
                      </a:r>
                      <a:endParaRPr lang="en-US" sz="1600" dirty="0"/>
                    </a:p>
                  </a:txBody>
                  <a:tcPr>
                    <a:noFill/>
                  </a:tcPr>
                </a:tc>
                <a:extLst>
                  <a:ext uri="{0D108BD9-81ED-4DB2-BD59-A6C34878D82A}">
                    <a16:rowId xmlns:a16="http://schemas.microsoft.com/office/drawing/2014/main" val="10002"/>
                  </a:ext>
                </a:extLst>
              </a:tr>
              <a:tr h="370840">
                <a:tc>
                  <a:txBody>
                    <a:bodyPr/>
                    <a:lstStyle/>
                    <a:p>
                      <a:pPr algn="l"/>
                      <a:r>
                        <a:rPr lang="en-US" sz="1600" dirty="0" smtClean="0"/>
                        <a:t>Roth</a:t>
                      </a:r>
                      <a:r>
                        <a:rPr lang="en-US" sz="1600" baseline="0" dirty="0" smtClean="0"/>
                        <a:t> IRA</a:t>
                      </a:r>
                      <a:endParaRPr lang="en-US" sz="1600" dirty="0"/>
                    </a:p>
                  </a:txBody>
                  <a:tcPr>
                    <a:solidFill>
                      <a:schemeClr val="accent2">
                        <a:lumMod val="20000"/>
                        <a:lumOff val="80000"/>
                      </a:schemeClr>
                    </a:solidFill>
                  </a:tcPr>
                </a:tc>
                <a:tc>
                  <a:txBody>
                    <a:bodyPr/>
                    <a:lstStyle/>
                    <a:p>
                      <a:pPr algn="l"/>
                      <a:r>
                        <a:rPr lang="en-US" sz="1600" u="sng" dirty="0" smtClean="0"/>
                        <a:t>On your own</a:t>
                      </a:r>
                      <a:r>
                        <a:rPr lang="en-US" sz="1600" u="none" dirty="0" smtClean="0"/>
                        <a:t> to</a:t>
                      </a:r>
                      <a:r>
                        <a:rPr lang="en-US" sz="1600" dirty="0" smtClean="0"/>
                        <a:t> individual</a:t>
                      </a:r>
                      <a:r>
                        <a:rPr lang="en-US" sz="1600" baseline="0" dirty="0" smtClean="0"/>
                        <a:t> account</a:t>
                      </a:r>
                      <a:endParaRPr lang="en-US" sz="1600" dirty="0"/>
                    </a:p>
                  </a:txBody>
                  <a:tcPr>
                    <a:solidFill>
                      <a:schemeClr val="accent2">
                        <a:lumMod val="20000"/>
                        <a:lumOff val="80000"/>
                      </a:schemeClr>
                    </a:solidFill>
                  </a:tcPr>
                </a:tc>
                <a:extLst>
                  <a:ext uri="{0D108BD9-81ED-4DB2-BD59-A6C34878D82A}">
                    <a16:rowId xmlns:a16="http://schemas.microsoft.com/office/drawing/2014/main" val="10003"/>
                  </a:ext>
                </a:extLst>
              </a:tr>
            </a:tbl>
          </a:graphicData>
        </a:graphic>
      </p:graphicFrame>
      <p:sp>
        <p:nvSpPr>
          <p:cNvPr id="16" name="Content Placeholder 2"/>
          <p:cNvSpPr txBox="1">
            <a:spLocks/>
          </p:cNvSpPr>
          <p:nvPr/>
        </p:nvSpPr>
        <p:spPr>
          <a:xfrm>
            <a:off x="6085490" y="2474357"/>
            <a:ext cx="5350969" cy="954643"/>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600" dirty="0" smtClean="0">
                <a:solidFill>
                  <a:schemeClr val="accent2"/>
                </a:solidFill>
                <a:latin typeface="+mn-lt"/>
              </a:rPr>
              <a:t>AFTER-TAX</a:t>
            </a:r>
          </a:p>
          <a:p>
            <a:pPr marL="0" indent="0">
              <a:buNone/>
            </a:pPr>
            <a:r>
              <a:rPr lang="en-US" sz="1900" b="0" dirty="0" smtClean="0"/>
              <a:t>Contributions </a:t>
            </a:r>
            <a:r>
              <a:rPr lang="en-US" sz="1900" b="0" dirty="0"/>
              <a:t>are made to an account  </a:t>
            </a:r>
            <a:r>
              <a:rPr lang="en-US" sz="1900" b="0" dirty="0" smtClean="0"/>
              <a:t/>
            </a:r>
            <a:br>
              <a:rPr lang="en-US" sz="1900" b="0" dirty="0" smtClean="0"/>
            </a:br>
            <a:r>
              <a:rPr lang="en-US" sz="1900" i="1" dirty="0" smtClean="0">
                <a:solidFill>
                  <a:schemeClr val="accent2"/>
                </a:solidFill>
              </a:rPr>
              <a:t>AFTER</a:t>
            </a:r>
            <a:r>
              <a:rPr lang="en-US" sz="1900" b="0" dirty="0" smtClean="0">
                <a:solidFill>
                  <a:schemeClr val="accent2"/>
                </a:solidFill>
              </a:rPr>
              <a:t> </a:t>
            </a:r>
            <a:r>
              <a:rPr lang="en-US" sz="1900" b="0" dirty="0"/>
              <a:t>income taxes are calculated</a:t>
            </a:r>
          </a:p>
          <a:p>
            <a:pPr marL="0" indent="0" algn="ctr">
              <a:buFont typeface="Arial" panose="020B0604020202020204" pitchFamily="34" charset="0"/>
              <a:buNone/>
            </a:pPr>
            <a:endParaRPr lang="en-US" sz="1800" b="0" dirty="0" smtClean="0"/>
          </a:p>
          <a:p>
            <a:endParaRPr lang="en-US" sz="1800" b="0" dirty="0"/>
          </a:p>
        </p:txBody>
      </p:sp>
    </p:spTree>
    <p:extLst>
      <p:ext uri="{BB962C8B-B14F-4D97-AF65-F5344CB8AC3E}">
        <p14:creationId xmlns:p14="http://schemas.microsoft.com/office/powerpoint/2010/main" val="130503237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Supplemental Savings – Pretax vs. After-tax</a:t>
            </a:r>
            <a:endParaRPr lang="en-US" dirty="0"/>
          </a:p>
        </p:txBody>
      </p:sp>
      <p:sp>
        <p:nvSpPr>
          <p:cNvPr id="4" name="Footer Placeholder 3"/>
          <p:cNvSpPr>
            <a:spLocks noGrp="1"/>
          </p:cNvSpPr>
          <p:nvPr>
            <p:ph type="ftr" sz="quarter" idx="3"/>
          </p:nvPr>
        </p:nvSpPr>
        <p:spPr/>
        <p:txBody>
          <a:bodyPr/>
          <a:lstStyle/>
          <a:p>
            <a:r>
              <a:rPr lang="en-US" dirty="0" smtClean="0"/>
              <a:t>22-79940-08</a:t>
            </a:r>
            <a:endParaRPr lang="en-US" dirty="0"/>
          </a:p>
        </p:txBody>
      </p:sp>
      <p:sp>
        <p:nvSpPr>
          <p:cNvPr id="5" name="Date Placeholder 4"/>
          <p:cNvSpPr>
            <a:spLocks noGrp="1"/>
          </p:cNvSpPr>
          <p:nvPr>
            <p:ph type="dt" sz="half" idx="2"/>
          </p:nvPr>
        </p:nvSpPr>
        <p:spPr/>
        <p:txBody>
          <a:bodyPr/>
          <a:lstStyle/>
          <a:p>
            <a:r>
              <a:rPr lang="en-US" dirty="0" smtClean="0"/>
              <a:t>2020/12/08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17</a:t>
            </a:fld>
            <a:endParaRPr lang="en-US" dirty="0"/>
          </a:p>
        </p:txBody>
      </p:sp>
      <p:sp>
        <p:nvSpPr>
          <p:cNvPr id="7" name="Text Placeholder 6"/>
          <p:cNvSpPr>
            <a:spLocks noGrp="1"/>
          </p:cNvSpPr>
          <p:nvPr>
            <p:ph type="body" sz="quarter" idx="10"/>
          </p:nvPr>
        </p:nvSpPr>
        <p:spPr/>
        <p:txBody>
          <a:bodyPr/>
          <a:lstStyle/>
          <a:p>
            <a:r>
              <a:rPr lang="en-US" dirty="0" smtClean="0"/>
              <a:t>YOUR OPTIONS FOR RETIREMENT</a:t>
            </a:r>
            <a:endParaRPr lang="en-US" dirty="0"/>
          </a:p>
        </p:txBody>
      </p:sp>
      <p:sp>
        <p:nvSpPr>
          <p:cNvPr id="10" name="Rectangle 9"/>
          <p:cNvSpPr/>
          <p:nvPr/>
        </p:nvSpPr>
        <p:spPr>
          <a:xfrm>
            <a:off x="8466762" y="1943789"/>
            <a:ext cx="2887038" cy="3939540"/>
          </a:xfrm>
          <a:prstGeom prst="rect">
            <a:avLst/>
          </a:prstGeom>
        </p:spPr>
        <p:txBody>
          <a:bodyPr wrap="square">
            <a:spAutoFit/>
          </a:bodyPr>
          <a:lstStyle/>
          <a:p>
            <a:r>
              <a:rPr lang="en-US" sz="1000" dirty="0">
                <a:solidFill>
                  <a:schemeClr val="bg2">
                    <a:lumMod val="50000"/>
                  </a:schemeClr>
                </a:solidFill>
              </a:rPr>
              <a:t>This hypothetical tax-deferred investment does not reflect deduction of any fees associated with the investment product to which contributions are directed.  It is important to note that while taxes on amounts invested in tax-deferred investment are deferred until withdrawn, withdrawals are subject to ordinary income tax and, if made prior to age 59½, may be subject to a 10% IRS penalty tax. Conversely, earnings from investments that do not offer tax deferral are taxed currently, and withdrawals from such an investment are not subject to the penalty tax. </a:t>
            </a:r>
          </a:p>
          <a:p>
            <a:r>
              <a:rPr lang="en-US" sz="1000" dirty="0">
                <a:solidFill>
                  <a:schemeClr val="bg2">
                    <a:lumMod val="50000"/>
                  </a:schemeClr>
                </a:solidFill>
              </a:rPr>
              <a:t> </a:t>
            </a:r>
          </a:p>
          <a:p>
            <a:r>
              <a:rPr lang="en-US" sz="1000" dirty="0">
                <a:solidFill>
                  <a:schemeClr val="bg2">
                    <a:lumMod val="50000"/>
                  </a:schemeClr>
                </a:solidFill>
              </a:rPr>
              <a:t>Some situations such as your personal investment horizon and income tax brackets (</a:t>
            </a:r>
            <a:r>
              <a:rPr lang="en-US" sz="1000" i="1" dirty="0">
                <a:solidFill>
                  <a:schemeClr val="bg2">
                    <a:lumMod val="50000"/>
                  </a:schemeClr>
                </a:solidFill>
              </a:rPr>
              <a:t>both current and anticipated</a:t>
            </a:r>
            <a:r>
              <a:rPr lang="en-US" sz="1000" dirty="0">
                <a:solidFill>
                  <a:schemeClr val="bg2">
                    <a:lumMod val="50000"/>
                  </a:schemeClr>
                </a:solidFill>
              </a:rPr>
              <a:t>), changes in tax rates and tax treatment of investment earnings, and lower maximum tax rates on capital gains and dividends may impact the results of this comparison. Each person’s situation is different so these and other considerations must be taken into account when making an investment decision. For illustrative purposes a tax rate of </a:t>
            </a:r>
            <a:r>
              <a:rPr lang="en-US" sz="1000" dirty="0" smtClean="0">
                <a:solidFill>
                  <a:schemeClr val="bg2">
                    <a:lumMod val="50000"/>
                  </a:schemeClr>
                </a:solidFill>
              </a:rPr>
              <a:t>24% </a:t>
            </a:r>
            <a:r>
              <a:rPr lang="en-US" sz="1000" dirty="0">
                <a:solidFill>
                  <a:schemeClr val="bg2">
                    <a:lumMod val="50000"/>
                  </a:schemeClr>
                </a:solidFill>
              </a:rPr>
              <a:t>has been used; however, a person’s tax rate will likely change over time. </a:t>
            </a:r>
          </a:p>
        </p:txBody>
      </p:sp>
      <p:graphicFrame>
        <p:nvGraphicFramePr>
          <p:cNvPr id="9" name="Group 102"/>
          <p:cNvGraphicFramePr>
            <a:graphicFrameLocks noGrp="1"/>
          </p:cNvGraphicFramePr>
          <p:nvPr>
            <p:extLst/>
          </p:nvPr>
        </p:nvGraphicFramePr>
        <p:xfrm>
          <a:off x="626035" y="1765124"/>
          <a:ext cx="7505701" cy="4114800"/>
        </p:xfrm>
        <a:graphic>
          <a:graphicData uri="http://schemas.openxmlformats.org/drawingml/2006/table">
            <a:tbl>
              <a:tblPr firstRow="1" lastRow="1">
                <a:tableStyleId>{5C22544A-7EE6-4342-B048-85BDC9FD1C3A}</a:tableStyleId>
              </a:tblPr>
              <a:tblGrid>
                <a:gridCol w="4012949">
                  <a:extLst>
                    <a:ext uri="{9D8B030D-6E8A-4147-A177-3AD203B41FA5}">
                      <a16:colId xmlns:a16="http://schemas.microsoft.com/office/drawing/2014/main" val="20000"/>
                    </a:ext>
                  </a:extLst>
                </a:gridCol>
                <a:gridCol w="1538651">
                  <a:extLst>
                    <a:ext uri="{9D8B030D-6E8A-4147-A177-3AD203B41FA5}">
                      <a16:colId xmlns:a16="http://schemas.microsoft.com/office/drawing/2014/main" val="20001"/>
                    </a:ext>
                  </a:extLst>
                </a:gridCol>
                <a:gridCol w="1954101">
                  <a:extLst>
                    <a:ext uri="{9D8B030D-6E8A-4147-A177-3AD203B41FA5}">
                      <a16:colId xmlns:a16="http://schemas.microsoft.com/office/drawing/2014/main" val="20002"/>
                    </a:ext>
                  </a:extLst>
                </a:gridCol>
              </a:tblGrid>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u="none" strike="noStrike" cap="none" normalizeH="0" baseline="0" dirty="0" smtClean="0">
                          <a:ln>
                            <a:noFill/>
                          </a:ln>
                          <a:effectLst/>
                        </a:rPr>
                        <a:t>Sample Paycheck</a:t>
                      </a:r>
                      <a:endParaRPr kumimoji="0" lang="en-US" sz="1800" b="1" i="0" u="none" strike="noStrike" cap="none" normalizeH="0" baseline="0" dirty="0" smtClean="0">
                        <a:ln>
                          <a:noFill/>
                        </a:ln>
                        <a:solidFill>
                          <a:schemeClr val="bg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u="none" strike="noStrike" cap="none" normalizeH="0" baseline="0" dirty="0" smtClean="0">
                          <a:ln>
                            <a:noFill/>
                          </a:ln>
                          <a:effectLst/>
                        </a:rPr>
                        <a:t>After-tax</a:t>
                      </a:r>
                      <a:endParaRPr kumimoji="0" lang="en-US" sz="1800" b="0" i="0" u="none" strike="noStrike" cap="none" normalizeH="0" baseline="0" dirty="0" smtClean="0">
                        <a:ln>
                          <a:noFill/>
                        </a:ln>
                        <a:solidFill>
                          <a:schemeClr val="tx1"/>
                        </a:solidFill>
                        <a:effectLst/>
                        <a:latin typeface="Arial" charset="0"/>
                      </a:endParaRPr>
                    </a:p>
                  </a:txBody>
                  <a:tcPr anchor="ctr" horzOverflow="overflow">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800" u="none" strike="noStrike" cap="none" normalizeH="0" baseline="0" dirty="0" smtClean="0">
                          <a:ln>
                            <a:noFill/>
                          </a:ln>
                          <a:effectLst/>
                        </a:rPr>
                        <a:t>Pretax</a:t>
                      </a:r>
                      <a:endParaRPr kumimoji="0" lang="en-US" sz="1800" b="0" i="0" u="none" strike="noStrike" cap="none" normalizeH="0" baseline="0" dirty="0" smtClean="0">
                        <a:ln>
                          <a:noFill/>
                        </a:ln>
                        <a:solidFill>
                          <a:schemeClr val="tx1"/>
                        </a:solidFill>
                        <a:effectLst/>
                        <a:latin typeface="Arial" charset="0"/>
                      </a:endParaRPr>
                    </a:p>
                  </a:txBody>
                  <a:tcPr anchor="ctr" horzOverflow="overflow">
                    <a:solidFill>
                      <a:schemeClr val="accent6"/>
                    </a:solidFill>
                  </a:tcPr>
                </a:tc>
                <a:extLst>
                  <a:ext uri="{0D108BD9-81ED-4DB2-BD59-A6C34878D82A}">
                    <a16:rowId xmlns:a16="http://schemas.microsoft.com/office/drawing/2014/main" val="10000"/>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Gross Income Per Pay Period</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$1,000</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1"/>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Tax-deferred Contributions (403(b)/IRA)</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a:t>
                      </a:r>
                      <a:endParaRPr kumimoji="0" lang="en-US" sz="1600" b="1"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2"/>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Current Taxable Salary</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$900</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3"/>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Tax (at federal tax rate of 24%)</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$240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$216</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4"/>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Take Home Pay</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$760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$684</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5"/>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After-tax Contribution (savings account)</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$100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N/A</a:t>
                      </a:r>
                      <a:endParaRPr kumimoji="0" lang="en-US" sz="1600" b="0"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6"/>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Net Take Home Pay </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$660</a:t>
                      </a:r>
                      <a:endParaRPr kumimoji="0" lang="en-US" sz="1600" b="0" i="0" u="none" strike="noStrike" cap="none" normalizeH="0" baseline="0" dirty="0" smtClean="0">
                        <a:ln>
                          <a:noFill/>
                        </a:ln>
                        <a:solidFill>
                          <a:schemeClr val="tx1"/>
                        </a:solidFill>
                        <a:effectLst/>
                        <a:latin typeface="Arial" charset="0"/>
                      </a:endParaRPr>
                    </a:p>
                  </a:txBody>
                  <a:tcPr anchor="ctr" horzOverflow="overflow">
                    <a:solidFill>
                      <a:schemeClr val="accent2">
                        <a:lumMod val="20000"/>
                        <a:lumOff val="8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$684</a:t>
                      </a:r>
                      <a:endParaRPr kumimoji="0" lang="en-US" sz="1600" b="1" i="0" u="none" strike="noStrike" cap="none" normalizeH="0" baseline="0" dirty="0" smtClean="0">
                        <a:ln>
                          <a:noFill/>
                        </a:ln>
                        <a:solidFill>
                          <a:schemeClr val="bg1"/>
                        </a:solidFill>
                        <a:effectLst/>
                        <a:latin typeface="Arial" charset="0"/>
                      </a:endParaRPr>
                    </a:p>
                  </a:txBody>
                  <a:tcPr anchor="ctr" horzOverflow="overflow">
                    <a:solidFill>
                      <a:schemeClr val="bg1">
                        <a:lumMod val="95000"/>
                      </a:schemeClr>
                    </a:solidFill>
                  </a:tcPr>
                </a:tc>
                <a:extLst>
                  <a:ext uri="{0D108BD9-81ED-4DB2-BD59-A6C34878D82A}">
                    <a16:rowId xmlns:a16="http://schemas.microsoft.com/office/drawing/2014/main" val="10007"/>
                  </a:ext>
                </a:extLst>
              </a:tr>
              <a:tr h="4572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Tax Savings</a:t>
                      </a:r>
                      <a:endParaRPr kumimoji="0" lang="en-US" sz="1600" b="0" i="0" u="none" strike="noStrike" cap="none" normalizeH="0" baseline="0" dirty="0" smtClean="0">
                        <a:ln>
                          <a:noFill/>
                        </a:ln>
                        <a:solidFill>
                          <a:schemeClr val="tx1"/>
                        </a:solidFill>
                        <a:effectLst/>
                        <a:latin typeface="Arial" charset="0"/>
                      </a:endParaRPr>
                    </a:p>
                  </a:txBody>
                  <a:tcPr anchor="ctr" horzOverflow="overflow"/>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$0</a:t>
                      </a:r>
                      <a:endParaRPr kumimoji="0" lang="en-US" sz="1600" b="1" i="0" u="none" strike="noStrike" cap="none" normalizeH="0" baseline="0" dirty="0" smtClean="0">
                        <a:ln>
                          <a:noFill/>
                        </a:ln>
                        <a:solidFill>
                          <a:schemeClr val="tx1"/>
                        </a:solidFill>
                        <a:effectLst/>
                        <a:latin typeface="Arial" charset="0"/>
                      </a:endParaRPr>
                    </a:p>
                  </a:txBody>
                  <a:tcPr anchor="ctr" horzOverflow="overflow">
                    <a:solidFill>
                      <a:schemeClr val="accent2"/>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1600" u="none" strike="noStrike" cap="none" normalizeH="0" baseline="0" dirty="0" smtClean="0">
                          <a:ln>
                            <a:noFill/>
                          </a:ln>
                          <a:effectLst/>
                        </a:rPr>
                        <a:t>$24</a:t>
                      </a:r>
                      <a:endParaRPr kumimoji="0" lang="en-US" sz="1600" b="1" i="0" u="none" strike="noStrike" cap="none" normalizeH="0" baseline="0" dirty="0" smtClean="0">
                        <a:ln>
                          <a:noFill/>
                        </a:ln>
                        <a:solidFill>
                          <a:schemeClr val="bg1"/>
                        </a:solidFill>
                        <a:effectLst/>
                        <a:latin typeface="Arial" charset="0"/>
                      </a:endParaRPr>
                    </a:p>
                  </a:txBody>
                  <a:tcPr anchor="ctr" horzOverflow="overflow">
                    <a:solidFill>
                      <a:schemeClr val="accent6"/>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80663509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smtClean="0"/>
              <a:t>Why it Matters</a:t>
            </a:r>
            <a:endParaRPr lang="en-US" dirty="0"/>
          </a:p>
        </p:txBody>
      </p:sp>
      <p:sp>
        <p:nvSpPr>
          <p:cNvPr id="5" name="Footer Placeholder 4"/>
          <p:cNvSpPr>
            <a:spLocks noGrp="1"/>
          </p:cNvSpPr>
          <p:nvPr>
            <p:ph type="ftr" sz="quarter" idx="3"/>
          </p:nvPr>
        </p:nvSpPr>
        <p:spPr/>
        <p:txBody>
          <a:bodyPr/>
          <a:lstStyle/>
          <a:p>
            <a:r>
              <a:rPr lang="en-US" dirty="0" smtClean="0"/>
              <a:t>38-10780-18</a:t>
            </a:r>
            <a:endParaRPr lang="en-US" dirty="0"/>
          </a:p>
        </p:txBody>
      </p:sp>
      <p:sp>
        <p:nvSpPr>
          <p:cNvPr id="6" name="Date Placeholder 5"/>
          <p:cNvSpPr>
            <a:spLocks noGrp="1"/>
          </p:cNvSpPr>
          <p:nvPr>
            <p:ph type="dt" sz="half" idx="2"/>
          </p:nvPr>
        </p:nvSpPr>
        <p:spPr/>
        <p:txBody>
          <a:bodyPr/>
          <a:lstStyle/>
          <a:p>
            <a:r>
              <a:rPr lang="en-US" dirty="0" smtClean="0"/>
              <a:t>2021/04/14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18</a:t>
            </a:fld>
            <a:endParaRPr lang="en-US" dirty="0"/>
          </a:p>
        </p:txBody>
      </p:sp>
      <p:sp>
        <p:nvSpPr>
          <p:cNvPr id="9" name="Rectangle 8"/>
          <p:cNvSpPr/>
          <p:nvPr/>
        </p:nvSpPr>
        <p:spPr>
          <a:xfrm>
            <a:off x="606397" y="4107363"/>
            <a:ext cx="5167680" cy="370044"/>
          </a:xfrm>
          <a:prstGeom prst="rect">
            <a:avLst/>
          </a:prstGeom>
        </p:spPr>
        <p:txBody>
          <a:bodyPr wrap="square">
            <a:spAutoFit/>
          </a:bodyPr>
          <a:lstStyle/>
          <a:p>
            <a:r>
              <a:rPr lang="en-US" dirty="0" smtClean="0">
                <a:solidFill>
                  <a:schemeClr val="bg1"/>
                </a:solidFill>
              </a:rPr>
              <a:t>The importance of saving on your own</a:t>
            </a:r>
            <a:endParaRPr lang="en-US" dirty="0">
              <a:solidFill>
                <a:schemeClr val="bg1"/>
              </a:solidFill>
            </a:endParaRPr>
          </a:p>
        </p:txBody>
      </p:sp>
    </p:spTree>
    <p:extLst>
      <p:ext uri="{BB962C8B-B14F-4D97-AF65-F5344CB8AC3E}">
        <p14:creationId xmlns:p14="http://schemas.microsoft.com/office/powerpoint/2010/main" val="63883061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ontent Placeholder 14"/>
          <p:cNvSpPr txBox="1">
            <a:spLocks/>
          </p:cNvSpPr>
          <p:nvPr/>
        </p:nvSpPr>
        <p:spPr>
          <a:xfrm>
            <a:off x="5585231" y="1635397"/>
            <a:ext cx="6013869" cy="3868122"/>
          </a:xfrm>
          <a:prstGeom prst="rect">
            <a:avLst/>
          </a:prstGeom>
          <a:solidFill>
            <a:schemeClr val="bg2"/>
          </a:solidFill>
        </p:spPr>
        <p:txBody>
          <a:bodyPr vert="horz" lIns="365760" tIns="45720" rIns="91440" bIns="45720" rtlCol="0" anchor="b">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1" indent="0" algn="ctr">
              <a:buFont typeface="Arial" panose="020B0604020202020204" pitchFamily="34" charset="0"/>
              <a:buNone/>
            </a:pPr>
            <a:endParaRPr lang="en-US" sz="1600" b="1" dirty="0" smtClean="0">
              <a:solidFill>
                <a:schemeClr val="accent1"/>
              </a:solidFill>
              <a:latin typeface="+mn-lt"/>
            </a:endParaRPr>
          </a:p>
          <a:p>
            <a:pPr marL="0" lvl="1" indent="0">
              <a:buFont typeface="Arial" panose="020B0604020202020204" pitchFamily="34" charset="0"/>
              <a:buNone/>
            </a:pPr>
            <a:r>
              <a:rPr lang="en-US" sz="1600" b="1" dirty="0" smtClean="0">
                <a:solidFill>
                  <a:schemeClr val="accent1"/>
                </a:solidFill>
                <a:latin typeface="+mn-lt"/>
              </a:rPr>
              <a:t>ON AVERAGE, WE ARE LIVING LONGER </a:t>
            </a:r>
            <a:r>
              <a:rPr lang="en-US" sz="1600" b="1" baseline="30000" dirty="0" smtClean="0">
                <a:solidFill>
                  <a:schemeClr val="accent1"/>
                </a:solidFill>
                <a:latin typeface="+mn-lt"/>
              </a:rPr>
              <a:t>4</a:t>
            </a: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a:solidFill>
                <a:schemeClr val="accent1"/>
              </a:solidFill>
              <a:latin typeface="+mn-lt"/>
            </a:endParaRP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a:solidFill>
                <a:schemeClr val="accent1"/>
              </a:solidFill>
              <a:latin typeface="+mn-lt"/>
            </a:endParaRPr>
          </a:p>
          <a:p>
            <a:pPr marL="0" lvl="1" indent="0">
              <a:buFont typeface="Arial" panose="020B0604020202020204" pitchFamily="34" charset="0"/>
              <a:buNone/>
            </a:pPr>
            <a:endParaRPr lang="en-US" sz="1600" b="1" baseline="30000" dirty="0" smtClean="0">
              <a:solidFill>
                <a:schemeClr val="accent1"/>
              </a:solidFill>
              <a:latin typeface="+mn-lt"/>
            </a:endParaRPr>
          </a:p>
          <a:p>
            <a:pPr marL="0" lvl="1" indent="0">
              <a:buFont typeface="Arial" panose="020B0604020202020204" pitchFamily="34" charset="0"/>
              <a:buNone/>
            </a:pPr>
            <a:endParaRPr lang="en-US" sz="1600" b="1" baseline="30000" dirty="0">
              <a:solidFill>
                <a:schemeClr val="accent1"/>
              </a:solidFill>
              <a:latin typeface="+mn-lt"/>
            </a:endParaRPr>
          </a:p>
          <a:p>
            <a:pPr marL="0" lvl="1" indent="0">
              <a:buFont typeface="Arial" panose="020B0604020202020204" pitchFamily="34" charset="0"/>
              <a:buNone/>
            </a:pPr>
            <a:r>
              <a:rPr lang="en-US" sz="1600" b="1" dirty="0" smtClean="0">
                <a:solidFill>
                  <a:schemeClr val="accent1"/>
                </a:solidFill>
                <a:latin typeface="+mn-lt"/>
              </a:rPr>
              <a:t>MARRIED PEOPLE ARE LIVING EVEN LONGER </a:t>
            </a:r>
            <a:r>
              <a:rPr lang="en-US" sz="1600" b="1" baseline="30000" dirty="0" smtClean="0">
                <a:solidFill>
                  <a:schemeClr val="accent1"/>
                </a:solidFill>
                <a:latin typeface="+mn-lt"/>
              </a:rPr>
              <a:t>2</a:t>
            </a:r>
          </a:p>
          <a:p>
            <a:pPr marL="0" lvl="1" indent="0" algn="ctr">
              <a:buFont typeface="Arial" panose="020B0604020202020204" pitchFamily="34" charset="0"/>
              <a:buNone/>
            </a:pPr>
            <a:endParaRPr lang="en-US" sz="1600" b="1" dirty="0" smtClean="0">
              <a:solidFill>
                <a:schemeClr val="accent1"/>
              </a:solidFill>
              <a:latin typeface="+mn-lt"/>
            </a:endParaRPr>
          </a:p>
          <a:p>
            <a:pPr marL="0" lvl="1" indent="0" algn="ctr">
              <a:buFont typeface="Arial" panose="020B0604020202020204" pitchFamily="34" charset="0"/>
              <a:buNone/>
            </a:pPr>
            <a:endParaRPr lang="en-US" sz="1600" b="1" baseline="30000" dirty="0">
              <a:solidFill>
                <a:schemeClr val="accent1"/>
              </a:solidFill>
              <a:latin typeface="+mn-lt"/>
            </a:endParaRPr>
          </a:p>
          <a:p>
            <a:pPr marL="0" lvl="1" indent="0" algn="ctr">
              <a:buFont typeface="Arial" panose="020B0604020202020204" pitchFamily="34" charset="0"/>
              <a:buNone/>
            </a:pPr>
            <a:endParaRPr lang="en-US" sz="1600" b="1" baseline="30000" dirty="0" smtClean="0">
              <a:solidFill>
                <a:schemeClr val="accent1"/>
              </a:solidFill>
              <a:latin typeface="+mn-lt"/>
            </a:endParaRPr>
          </a:p>
          <a:p>
            <a:pPr marL="0" lvl="1" indent="0" algn="ctr">
              <a:buFont typeface="Arial" panose="020B0604020202020204" pitchFamily="34" charset="0"/>
              <a:buNone/>
            </a:pPr>
            <a:endParaRPr lang="en-US" sz="1600" b="1" baseline="30000" dirty="0">
              <a:solidFill>
                <a:schemeClr val="accent1"/>
              </a:solidFill>
              <a:latin typeface="+mn-lt"/>
            </a:endParaRPr>
          </a:p>
          <a:p>
            <a:pPr marL="0" lvl="1" indent="0" algn="ctr">
              <a:buFont typeface="Arial" panose="020B0604020202020204" pitchFamily="34" charset="0"/>
              <a:buNone/>
            </a:pPr>
            <a:endParaRPr lang="en-US" sz="1600" b="1" baseline="30000" dirty="0">
              <a:solidFill>
                <a:schemeClr val="accent1"/>
              </a:solidFill>
              <a:latin typeface="+mn-lt"/>
            </a:endParaRPr>
          </a:p>
          <a:p>
            <a:pPr marL="0" lvl="1" indent="0" algn="ctr">
              <a:buFont typeface="Arial" panose="020B0604020202020204" pitchFamily="34" charset="0"/>
              <a:buNone/>
            </a:pPr>
            <a:endParaRPr lang="en-US" sz="1600" b="1" baseline="30000" dirty="0" smtClean="0">
              <a:solidFill>
                <a:schemeClr val="accent1"/>
              </a:solidFill>
              <a:latin typeface="+mn-lt"/>
            </a:endParaRPr>
          </a:p>
          <a:p>
            <a:pPr marL="0" lvl="1" indent="0" algn="ctr">
              <a:buFont typeface="Arial" panose="020B0604020202020204" pitchFamily="34" charset="0"/>
              <a:buNone/>
            </a:pPr>
            <a:endParaRPr lang="en-US" sz="1600" b="1" baseline="30000" dirty="0" smtClean="0">
              <a:solidFill>
                <a:schemeClr val="accent1"/>
              </a:solidFill>
              <a:latin typeface="+mn-lt"/>
            </a:endParaRPr>
          </a:p>
        </p:txBody>
      </p:sp>
      <p:sp>
        <p:nvSpPr>
          <p:cNvPr id="2" name="Title 1"/>
          <p:cNvSpPr>
            <a:spLocks noGrp="1"/>
          </p:cNvSpPr>
          <p:nvPr>
            <p:ph type="title"/>
          </p:nvPr>
        </p:nvSpPr>
        <p:spPr/>
        <p:txBody>
          <a:bodyPr/>
          <a:lstStyle/>
          <a:p>
            <a:r>
              <a:rPr lang="en-US" dirty="0" smtClean="0"/>
              <a:t>What will retirement look like?</a:t>
            </a:r>
            <a:endParaRPr lang="en-US" dirty="0"/>
          </a:p>
        </p:txBody>
      </p:sp>
      <p:sp>
        <p:nvSpPr>
          <p:cNvPr id="15" name="Content Placeholder 14"/>
          <p:cNvSpPr>
            <a:spLocks noGrp="1"/>
          </p:cNvSpPr>
          <p:nvPr>
            <p:ph idx="1"/>
          </p:nvPr>
        </p:nvSpPr>
        <p:spPr>
          <a:xfrm>
            <a:off x="677459" y="1635398"/>
            <a:ext cx="4593014" cy="3868121"/>
          </a:xfrm>
          <a:solidFill>
            <a:schemeClr val="bg2"/>
          </a:solidFill>
        </p:spPr>
        <p:txBody>
          <a:bodyPr anchor="b">
            <a:normAutofit fontScale="40000" lnSpcReduction="20000"/>
          </a:bodyPr>
          <a:lstStyle/>
          <a:p>
            <a:pPr marL="0" lvl="1" indent="0" algn="ctr">
              <a:buNone/>
            </a:pPr>
            <a:r>
              <a:rPr lang="en-US" sz="4000" b="1" dirty="0" smtClean="0">
                <a:solidFill>
                  <a:schemeClr val="accent1"/>
                </a:solidFill>
                <a:latin typeface="+mn-lt"/>
              </a:rPr>
              <a:t>THE AVERAGE U.S. WORKER RETIRES AT </a:t>
            </a:r>
            <a:r>
              <a:rPr lang="en-US" sz="4000" b="1" dirty="0">
                <a:solidFill>
                  <a:schemeClr val="accent1"/>
                </a:solidFill>
              </a:rPr>
              <a:t> </a:t>
            </a:r>
            <a:r>
              <a:rPr lang="en-US" sz="4000" b="1" baseline="30000" dirty="0" smtClean="0">
                <a:solidFill>
                  <a:schemeClr val="accent1"/>
                </a:solidFill>
              </a:rPr>
              <a:t>3</a:t>
            </a:r>
            <a:r>
              <a:rPr lang="en-US" sz="4000" b="1" dirty="0" smtClean="0">
                <a:solidFill>
                  <a:schemeClr val="accent1"/>
                </a:solidFill>
              </a:rPr>
              <a:t> </a:t>
            </a:r>
            <a:endParaRPr lang="en-US" sz="4000" b="1" dirty="0" smtClean="0">
              <a:solidFill>
                <a:schemeClr val="accent1"/>
              </a:solidFill>
              <a:latin typeface="+mn-lt"/>
            </a:endParaRPr>
          </a:p>
          <a:p>
            <a:pPr marL="0" lvl="1" indent="0" algn="ctr">
              <a:buNone/>
            </a:pPr>
            <a:endParaRPr lang="en-US" sz="4000" b="1" dirty="0">
              <a:solidFill>
                <a:schemeClr val="accent1"/>
              </a:solidFill>
              <a:latin typeface="+mn-lt"/>
            </a:endParaRPr>
          </a:p>
          <a:p>
            <a:pPr marL="0" lvl="1" indent="0" algn="ctr">
              <a:buNone/>
            </a:pPr>
            <a:endParaRPr lang="en-US" sz="4000" b="1" dirty="0" smtClean="0">
              <a:solidFill>
                <a:schemeClr val="accent1"/>
              </a:solidFill>
              <a:latin typeface="+mn-lt"/>
            </a:endParaRPr>
          </a:p>
          <a:p>
            <a:pPr marL="0" lvl="1" indent="0" algn="ctr">
              <a:buNone/>
            </a:pPr>
            <a:r>
              <a:rPr lang="en-US" sz="2000" dirty="0" smtClean="0">
                <a:solidFill>
                  <a:srgbClr val="F2F2F2">
                    <a:lumMod val="50000"/>
                  </a:srgbClr>
                </a:solidFill>
              </a:rPr>
              <a:t/>
            </a:r>
            <a:br>
              <a:rPr lang="en-US" sz="2000" dirty="0" smtClean="0">
                <a:solidFill>
                  <a:srgbClr val="F2F2F2">
                    <a:lumMod val="50000"/>
                  </a:srgbClr>
                </a:solidFill>
              </a:rPr>
            </a:br>
            <a:r>
              <a:rPr lang="en-US" sz="59200" b="1" dirty="0" smtClean="0">
                <a:solidFill>
                  <a:schemeClr val="accent2"/>
                </a:solidFill>
                <a:latin typeface="Arial" panose="020B0604020202020204" pitchFamily="34" charset="0"/>
              </a:rPr>
              <a:t>61</a:t>
            </a:r>
            <a:endParaRPr lang="en-US" sz="1500" dirty="0">
              <a:solidFill>
                <a:schemeClr val="accent2"/>
              </a:solidFill>
            </a:endParaRPr>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19</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30" name="Rectangle 29"/>
          <p:cNvSpPr/>
          <p:nvPr/>
        </p:nvSpPr>
        <p:spPr>
          <a:xfrm>
            <a:off x="543802" y="5660009"/>
            <a:ext cx="5895166" cy="400110"/>
          </a:xfrm>
          <a:prstGeom prst="rect">
            <a:avLst/>
          </a:prstGeom>
        </p:spPr>
        <p:txBody>
          <a:bodyPr wrap="square">
            <a:spAutoFit/>
          </a:bodyPr>
          <a:lstStyle/>
          <a:p>
            <a:r>
              <a:rPr lang="en-US" sz="1000" baseline="30000" dirty="0" smtClean="0">
                <a:solidFill>
                  <a:schemeClr val="bg2">
                    <a:lumMod val="50000"/>
                  </a:schemeClr>
                </a:solidFill>
                <a:latin typeface="Arial" panose="020B0604020202020204" pitchFamily="34" charset="0"/>
                <a:cs typeface="Arial" panose="020B0604020202020204" pitchFamily="34" charset="0"/>
              </a:rPr>
              <a:t>3 </a:t>
            </a:r>
            <a:r>
              <a:rPr lang="en-US" sz="1000" dirty="0" smtClean="0">
                <a:solidFill>
                  <a:schemeClr val="bg2">
                    <a:lumMod val="50000"/>
                  </a:schemeClr>
                </a:solidFill>
                <a:latin typeface="Arial" panose="020B0604020202020204" pitchFamily="34" charset="0"/>
                <a:cs typeface="Arial" panose="020B0604020202020204" pitchFamily="34" charset="0"/>
              </a:rPr>
              <a:t>Gallup Poll – Social  Series: Economy and Personal Finance, April 2-11, 2018</a:t>
            </a:r>
          </a:p>
          <a:p>
            <a:r>
              <a:rPr lang="en-US" sz="1000" baseline="30000" dirty="0" smtClean="0">
                <a:solidFill>
                  <a:schemeClr val="bg2">
                    <a:lumMod val="50000"/>
                  </a:schemeClr>
                </a:solidFill>
                <a:latin typeface="Arial" panose="020B0604020202020204" pitchFamily="34" charset="0"/>
                <a:cs typeface="Arial" panose="020B0604020202020204" pitchFamily="34" charset="0"/>
              </a:rPr>
              <a:t>4 </a:t>
            </a:r>
            <a:r>
              <a:rPr lang="en-US" sz="1000" dirty="0" smtClean="0">
                <a:solidFill>
                  <a:schemeClr val="bg2">
                    <a:lumMod val="50000"/>
                  </a:schemeClr>
                </a:solidFill>
                <a:latin typeface="Arial" panose="020B0604020202020204" pitchFamily="34" charset="0"/>
                <a:cs typeface="Arial" panose="020B0604020202020204" pitchFamily="34" charset="0"/>
              </a:rPr>
              <a:t>Annuity 2012 mortality table published by the Society of Actuaries, Base Year 2017</a:t>
            </a:r>
          </a:p>
        </p:txBody>
      </p:sp>
      <p:sp>
        <p:nvSpPr>
          <p:cNvPr id="9" name="Rectangle 8"/>
          <p:cNvSpPr/>
          <p:nvPr/>
        </p:nvSpPr>
        <p:spPr>
          <a:xfrm>
            <a:off x="7869171" y="2228852"/>
            <a:ext cx="2881889" cy="1354217"/>
          </a:xfrm>
          <a:prstGeom prst="rect">
            <a:avLst/>
          </a:prstGeom>
        </p:spPr>
        <p:txBody>
          <a:bodyPr wrap="square">
            <a:spAutoFit/>
          </a:bodyPr>
          <a:lstStyle/>
          <a:p>
            <a:pPr marL="4763" lvl="3"/>
            <a:r>
              <a:rPr lang="en-US" sz="2400" b="1" dirty="0">
                <a:solidFill>
                  <a:schemeClr val="accent2"/>
                </a:solidFill>
              </a:rPr>
              <a:t>1 in 2</a:t>
            </a:r>
          </a:p>
          <a:p>
            <a:pPr marL="4763" lvl="3"/>
            <a:r>
              <a:rPr lang="en-US" sz="1600" dirty="0">
                <a:solidFill>
                  <a:schemeClr val="tx2"/>
                </a:solidFill>
              </a:rPr>
              <a:t>men will live </a:t>
            </a:r>
            <a:r>
              <a:rPr lang="en-US" sz="1600" dirty="0" smtClean="0">
                <a:solidFill>
                  <a:schemeClr val="tx2"/>
                </a:solidFill>
              </a:rPr>
              <a:t>to be </a:t>
            </a:r>
            <a:r>
              <a:rPr lang="en-US" sz="1600" b="1" dirty="0" smtClean="0">
                <a:solidFill>
                  <a:schemeClr val="accent2"/>
                </a:solidFill>
              </a:rPr>
              <a:t>90</a:t>
            </a:r>
            <a:endParaRPr lang="en-US" sz="1600" b="1" dirty="0">
              <a:solidFill>
                <a:schemeClr val="accent2"/>
              </a:solidFill>
            </a:endParaRPr>
          </a:p>
          <a:p>
            <a:pPr marL="4763" lvl="3"/>
            <a:r>
              <a:rPr lang="en-US" sz="2400" b="1" dirty="0" smtClean="0">
                <a:solidFill>
                  <a:schemeClr val="accent2"/>
                </a:solidFill>
              </a:rPr>
              <a:t>1 </a:t>
            </a:r>
            <a:r>
              <a:rPr lang="en-US" sz="2400" b="1" dirty="0">
                <a:solidFill>
                  <a:schemeClr val="accent2"/>
                </a:solidFill>
              </a:rPr>
              <a:t>in 2</a:t>
            </a:r>
          </a:p>
          <a:p>
            <a:pPr marL="4763" lvl="3"/>
            <a:r>
              <a:rPr lang="en-US" sz="1600" dirty="0" smtClean="0">
                <a:solidFill>
                  <a:schemeClr val="tx2"/>
                </a:solidFill>
              </a:rPr>
              <a:t>women </a:t>
            </a:r>
            <a:r>
              <a:rPr lang="en-US" sz="1600" dirty="0">
                <a:solidFill>
                  <a:schemeClr val="tx2"/>
                </a:solidFill>
              </a:rPr>
              <a:t>will live </a:t>
            </a:r>
            <a:r>
              <a:rPr lang="en-US" sz="1600" dirty="0" smtClean="0">
                <a:solidFill>
                  <a:schemeClr val="tx2"/>
                </a:solidFill>
              </a:rPr>
              <a:t>to be </a:t>
            </a:r>
            <a:r>
              <a:rPr lang="en-US" sz="1600" b="1" dirty="0" smtClean="0">
                <a:solidFill>
                  <a:schemeClr val="accent2"/>
                </a:solidFill>
              </a:rPr>
              <a:t>92</a:t>
            </a:r>
            <a:endParaRPr lang="en-US" sz="1600" b="1" dirty="0">
              <a:solidFill>
                <a:schemeClr val="accent2"/>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1641" y="2324797"/>
            <a:ext cx="493776" cy="493776"/>
          </a:xfrm>
          <a:prstGeom prst="rect">
            <a:avLst/>
          </a:prstGeom>
        </p:spPr>
      </p:pic>
      <p:pic>
        <p:nvPicPr>
          <p:cNvPr id="45" name="Picture 4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46358" y="2945112"/>
            <a:ext cx="493776" cy="493776"/>
          </a:xfrm>
          <a:prstGeom prst="rect">
            <a:avLst/>
          </a:prstGeom>
        </p:spPr>
      </p:pic>
      <p:pic>
        <p:nvPicPr>
          <p:cNvPr id="27" name="Picture 26"/>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2582" y="2320514"/>
            <a:ext cx="493776" cy="493776"/>
          </a:xfrm>
          <a:prstGeom prst="rect">
            <a:avLst/>
          </a:prstGeom>
        </p:spPr>
      </p:pic>
      <p:pic>
        <p:nvPicPr>
          <p:cNvPr id="28" name="Picture 2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60187" y="2940829"/>
            <a:ext cx="493776" cy="493776"/>
          </a:xfrm>
          <a:prstGeom prst="rect">
            <a:avLst/>
          </a:prstGeom>
        </p:spPr>
      </p:pic>
      <p:sp>
        <p:nvSpPr>
          <p:cNvPr id="3" name="Rectangle 2"/>
          <p:cNvSpPr/>
          <p:nvPr/>
        </p:nvSpPr>
        <p:spPr>
          <a:xfrm>
            <a:off x="7869171" y="3938165"/>
            <a:ext cx="3976777" cy="1323439"/>
          </a:xfrm>
          <a:prstGeom prst="rect">
            <a:avLst/>
          </a:prstGeom>
        </p:spPr>
        <p:txBody>
          <a:bodyPr wrap="square">
            <a:spAutoFit/>
          </a:bodyPr>
          <a:lstStyle/>
          <a:p>
            <a:pPr marL="4763" lvl="3"/>
            <a:r>
              <a:rPr lang="en-US" sz="2400" b="1" dirty="0">
                <a:solidFill>
                  <a:schemeClr val="accent2"/>
                </a:solidFill>
              </a:rPr>
              <a:t>1 in 2 </a:t>
            </a:r>
          </a:p>
          <a:p>
            <a:pPr marL="4763" lvl="3"/>
            <a:r>
              <a:rPr lang="en-US" sz="1600" dirty="0">
                <a:solidFill>
                  <a:schemeClr val="tx2"/>
                </a:solidFill>
              </a:rPr>
              <a:t>spouses </a:t>
            </a:r>
            <a:r>
              <a:rPr lang="en-US" sz="1600" dirty="0" smtClean="0">
                <a:solidFill>
                  <a:schemeClr val="tx2"/>
                </a:solidFill>
              </a:rPr>
              <a:t>will </a:t>
            </a:r>
            <a:r>
              <a:rPr lang="en-US" sz="1600" dirty="0">
                <a:solidFill>
                  <a:schemeClr val="tx2"/>
                </a:solidFill>
              </a:rPr>
              <a:t>live to be </a:t>
            </a:r>
            <a:r>
              <a:rPr lang="en-US" sz="1600" b="1" dirty="0">
                <a:solidFill>
                  <a:schemeClr val="accent2"/>
                </a:solidFill>
              </a:rPr>
              <a:t>96</a:t>
            </a:r>
          </a:p>
          <a:p>
            <a:pPr marL="4763" lvl="3"/>
            <a:r>
              <a:rPr lang="en-US" sz="2400" b="1" dirty="0" smtClean="0">
                <a:solidFill>
                  <a:schemeClr val="accent2"/>
                </a:solidFill>
              </a:rPr>
              <a:t>1 </a:t>
            </a:r>
            <a:r>
              <a:rPr lang="en-US" sz="2400" b="1" dirty="0">
                <a:solidFill>
                  <a:schemeClr val="accent2"/>
                </a:solidFill>
              </a:rPr>
              <a:t>in 4 </a:t>
            </a:r>
          </a:p>
          <a:p>
            <a:pPr marL="4763" lvl="3"/>
            <a:r>
              <a:rPr lang="en-US" sz="1600" dirty="0">
                <a:solidFill>
                  <a:schemeClr val="tx2"/>
                </a:solidFill>
              </a:rPr>
              <a:t>spouses will live to be </a:t>
            </a:r>
            <a:r>
              <a:rPr lang="en-US" sz="1600" b="1" dirty="0">
                <a:solidFill>
                  <a:schemeClr val="accent2"/>
                </a:solidFill>
              </a:rPr>
              <a:t>100</a:t>
            </a:r>
          </a:p>
        </p:txBody>
      </p:sp>
      <p:pic>
        <p:nvPicPr>
          <p:cNvPr id="26" name="Picture 2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1641" y="4031111"/>
            <a:ext cx="493776" cy="493776"/>
          </a:xfrm>
          <a:prstGeom prst="rect">
            <a:avLst/>
          </a:prstGeom>
        </p:spPr>
      </p:pic>
      <p:pic>
        <p:nvPicPr>
          <p:cNvPr id="35" name="Picture 34"/>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7240" y="4037374"/>
            <a:ext cx="493776" cy="493776"/>
          </a:xfrm>
          <a:prstGeom prst="rect">
            <a:avLst/>
          </a:prstGeom>
        </p:spPr>
      </p:pic>
      <p:pic>
        <p:nvPicPr>
          <p:cNvPr id="36" name="Picture 35"/>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5902860" y="4649145"/>
            <a:ext cx="493776" cy="493776"/>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6358" y="4661671"/>
            <a:ext cx="493776" cy="493776"/>
          </a:xfrm>
          <a:prstGeom prst="rect">
            <a:avLst/>
          </a:prstGeom>
        </p:spPr>
      </p:pic>
      <p:pic>
        <p:nvPicPr>
          <p:cNvPr id="38" name="Picture 37"/>
          <p:cNvPicPr>
            <a:picLocks noChangeAspect="1"/>
          </p:cNvPicPr>
          <p:nvPr/>
        </p:nvPicPr>
        <p:blipFill>
          <a:blip r:embed="rId4">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852582" y="4658430"/>
            <a:ext cx="493776" cy="493776"/>
          </a:xfrm>
          <a:prstGeom prst="rect">
            <a:avLst/>
          </a:prstGeom>
        </p:spPr>
      </p:pic>
      <p:pic>
        <p:nvPicPr>
          <p:cNvPr id="39" name="Picture 38"/>
          <p:cNvPicPr>
            <a:picLocks noChangeAspect="1"/>
          </p:cNvPicPr>
          <p:nvPr/>
        </p:nvPicPr>
        <p:blipFill>
          <a:blip r:embed="rId3">
            <a:duotone>
              <a:schemeClr val="accent2">
                <a:shade val="45000"/>
                <a:satMod val="135000"/>
              </a:schemeClr>
              <a:prstClr val="white"/>
            </a:duotone>
            <a:extLst>
              <a:ext uri="{28A0092B-C50C-407E-A947-70E740481C1C}">
                <a14:useLocalDpi xmlns:a14="http://schemas.microsoft.com/office/drawing/2010/main" val="0"/>
              </a:ext>
            </a:extLst>
          </a:blip>
          <a:stretch>
            <a:fillRect/>
          </a:stretch>
        </p:blipFill>
        <p:spPr>
          <a:xfrm>
            <a:off x="6384026" y="4658430"/>
            <a:ext cx="493776" cy="493776"/>
          </a:xfrm>
          <a:prstGeom prst="rect">
            <a:avLst/>
          </a:prstGeom>
        </p:spPr>
      </p:pic>
    </p:spTree>
    <p:extLst>
      <p:ext uri="{BB962C8B-B14F-4D97-AF65-F5344CB8AC3E}">
        <p14:creationId xmlns:p14="http://schemas.microsoft.com/office/powerpoint/2010/main" val="20197530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6035" y="834889"/>
            <a:ext cx="11126941" cy="855802"/>
          </a:xfrm>
        </p:spPr>
        <p:txBody>
          <a:bodyPr>
            <a:normAutofit/>
          </a:bodyPr>
          <a:lstStyle/>
          <a:p>
            <a:r>
              <a:rPr lang="en-US" dirty="0" smtClean="0"/>
              <a:t>Retirement expenses could look different</a:t>
            </a:r>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20</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graphicFrame>
        <p:nvGraphicFramePr>
          <p:cNvPr id="16" name="Table 15"/>
          <p:cNvGraphicFramePr>
            <a:graphicFrameLocks noGrp="1"/>
          </p:cNvGraphicFramePr>
          <p:nvPr>
            <p:extLst>
              <p:ext uri="{D42A27DB-BD31-4B8C-83A1-F6EECF244321}">
                <p14:modId xmlns:p14="http://schemas.microsoft.com/office/powerpoint/2010/main" val="3916804570"/>
              </p:ext>
            </p:extLst>
          </p:nvPr>
        </p:nvGraphicFramePr>
        <p:xfrm>
          <a:off x="6394641" y="3417905"/>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dirty="0" smtClean="0"/>
                        <a:t>Annual Long</a:t>
                      </a:r>
                      <a:r>
                        <a:rPr lang="en-US" baseline="0" dirty="0" smtClean="0"/>
                        <a:t> Term Care</a:t>
                      </a:r>
                      <a:r>
                        <a:rPr lang="en-US" baseline="30000" dirty="0" smtClean="0"/>
                        <a:t> 8</a:t>
                      </a:r>
                    </a:p>
                    <a:p>
                      <a:r>
                        <a:rPr lang="en-US" baseline="0" dirty="0" smtClean="0"/>
                        <a:t>Today’s Cost: $82,128</a:t>
                      </a:r>
                    </a:p>
                    <a:p>
                      <a:r>
                        <a:rPr lang="en-US" baseline="0" dirty="0" smtClean="0"/>
                        <a:t>In 20 Years: $160,598</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graphicFrame>
        <p:nvGraphicFramePr>
          <p:cNvPr id="18" name="Table 17"/>
          <p:cNvGraphicFramePr>
            <a:graphicFrameLocks noGrp="1"/>
          </p:cNvGraphicFramePr>
          <p:nvPr>
            <p:extLst>
              <p:ext uri="{D42A27DB-BD31-4B8C-83A1-F6EECF244321}">
                <p14:modId xmlns:p14="http://schemas.microsoft.com/office/powerpoint/2010/main" val="518927506"/>
              </p:ext>
            </p:extLst>
          </p:nvPr>
        </p:nvGraphicFramePr>
        <p:xfrm>
          <a:off x="6394641" y="2118773"/>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baseline="0" dirty="0" smtClean="0"/>
                        <a:t>New Car</a:t>
                      </a:r>
                      <a:r>
                        <a:rPr lang="en-US" baseline="30000" dirty="0" smtClean="0"/>
                        <a:t> 7</a:t>
                      </a:r>
                    </a:p>
                    <a:p>
                      <a:r>
                        <a:rPr lang="en-US" baseline="0" dirty="0" smtClean="0"/>
                        <a:t>Today’s Cost: $38,723</a:t>
                      </a:r>
                    </a:p>
                    <a:p>
                      <a:r>
                        <a:rPr lang="en-US" baseline="0" dirty="0" smtClean="0"/>
                        <a:t>In 20 Years: $75,722</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192984752"/>
              </p:ext>
            </p:extLst>
          </p:nvPr>
        </p:nvGraphicFramePr>
        <p:xfrm>
          <a:off x="1682116" y="3417905"/>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dirty="0" smtClean="0"/>
                        <a:t>Annual Groceries </a:t>
                      </a:r>
                      <a:r>
                        <a:rPr lang="en-US" baseline="30000" dirty="0" smtClean="0"/>
                        <a:t>6</a:t>
                      </a:r>
                    </a:p>
                    <a:p>
                      <a:r>
                        <a:rPr lang="en-US" baseline="0" dirty="0" smtClean="0"/>
                        <a:t>Today’s Cost: $8,971</a:t>
                      </a:r>
                    </a:p>
                    <a:p>
                      <a:r>
                        <a:rPr lang="en-US" baseline="0" dirty="0" smtClean="0"/>
                        <a:t>In 20 Years: $17,543</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graphicFrame>
        <p:nvGraphicFramePr>
          <p:cNvPr id="22" name="Table 21"/>
          <p:cNvGraphicFramePr>
            <a:graphicFrameLocks noGrp="1"/>
          </p:cNvGraphicFramePr>
          <p:nvPr>
            <p:extLst>
              <p:ext uri="{D42A27DB-BD31-4B8C-83A1-F6EECF244321}">
                <p14:modId xmlns:p14="http://schemas.microsoft.com/office/powerpoint/2010/main" val="2969916277"/>
              </p:ext>
            </p:extLst>
          </p:nvPr>
        </p:nvGraphicFramePr>
        <p:xfrm>
          <a:off x="1682116" y="2118773"/>
          <a:ext cx="4210423" cy="1039870"/>
        </p:xfrm>
        <a:graphic>
          <a:graphicData uri="http://schemas.openxmlformats.org/drawingml/2006/table">
            <a:tbl>
              <a:tblPr firstRow="1" bandRow="1">
                <a:tableStyleId>{5C22544A-7EE6-4342-B048-85BDC9FD1C3A}</a:tableStyleId>
              </a:tblPr>
              <a:tblGrid>
                <a:gridCol w="1111932">
                  <a:extLst>
                    <a:ext uri="{9D8B030D-6E8A-4147-A177-3AD203B41FA5}">
                      <a16:colId xmlns:a16="http://schemas.microsoft.com/office/drawing/2014/main" val="4232650098"/>
                    </a:ext>
                  </a:extLst>
                </a:gridCol>
                <a:gridCol w="3098491">
                  <a:extLst>
                    <a:ext uri="{9D8B030D-6E8A-4147-A177-3AD203B41FA5}">
                      <a16:colId xmlns:a16="http://schemas.microsoft.com/office/drawing/2014/main" val="1983240047"/>
                    </a:ext>
                  </a:extLst>
                </a:gridCol>
              </a:tblGrid>
              <a:tr h="1039870">
                <a:tc>
                  <a:txBody>
                    <a:bodyPr/>
                    <a:lstStyle/>
                    <a:p>
                      <a:endParaRPr lang="en-US" dirty="0"/>
                    </a:p>
                  </a:txBody>
                  <a:tcPr>
                    <a:lnB w="12700" cap="flat" cmpd="sng" algn="ctr">
                      <a:solidFill>
                        <a:schemeClr val="tx1"/>
                      </a:solidFill>
                      <a:prstDash val="solid"/>
                      <a:round/>
                      <a:headEnd type="none" w="med" len="med"/>
                      <a:tailEnd type="none" w="med" len="med"/>
                    </a:lnB>
                    <a:solidFill>
                      <a:schemeClr val="bg1"/>
                    </a:solidFill>
                  </a:tcPr>
                </a:tc>
                <a:tc>
                  <a:txBody>
                    <a:bodyPr/>
                    <a:lstStyle/>
                    <a:p>
                      <a:r>
                        <a:rPr lang="en-US" dirty="0" smtClean="0"/>
                        <a:t>Annual Medical</a:t>
                      </a:r>
                      <a:r>
                        <a:rPr lang="en-US" baseline="0" dirty="0" smtClean="0"/>
                        <a:t> Costs </a:t>
                      </a:r>
                      <a:r>
                        <a:rPr lang="en-US" baseline="30000" dirty="0" smtClean="0"/>
                        <a:t>5</a:t>
                      </a:r>
                    </a:p>
                    <a:p>
                      <a:r>
                        <a:rPr lang="en-US" baseline="0" dirty="0" smtClean="0"/>
                        <a:t>Today’s Cost: $12,052</a:t>
                      </a:r>
                    </a:p>
                    <a:p>
                      <a:r>
                        <a:rPr lang="en-US" baseline="0" dirty="0" smtClean="0"/>
                        <a:t>In 20 Years: $37,839</a:t>
                      </a:r>
                      <a:endParaRPr lang="en-US" baseline="0" dirty="0"/>
                    </a:p>
                  </a:txBody>
                  <a:tcPr anchor="ctr">
                    <a:lnB w="12700" cap="flat" cmpd="sng" algn="ctr">
                      <a:solidFill>
                        <a:schemeClr val="tx1"/>
                      </a:solidFill>
                      <a:prstDash val="solid"/>
                      <a:round/>
                      <a:headEnd type="none" w="med" len="med"/>
                      <a:tailEnd type="none" w="med" len="med"/>
                    </a:lnB>
                    <a:solidFill>
                      <a:schemeClr val="accent2"/>
                    </a:solidFill>
                  </a:tcPr>
                </a:tc>
                <a:extLst>
                  <a:ext uri="{0D108BD9-81ED-4DB2-BD59-A6C34878D82A}">
                    <a16:rowId xmlns:a16="http://schemas.microsoft.com/office/drawing/2014/main" val="3757583015"/>
                  </a:ext>
                </a:extLst>
              </a:tr>
            </a:tbl>
          </a:graphicData>
        </a:graphic>
      </p:graphicFrame>
      <p:sp>
        <p:nvSpPr>
          <p:cNvPr id="23" name="Rectangle 22"/>
          <p:cNvSpPr/>
          <p:nvPr/>
        </p:nvSpPr>
        <p:spPr>
          <a:xfrm>
            <a:off x="6680281" y="5242173"/>
            <a:ext cx="5072695" cy="1615827"/>
          </a:xfrm>
          <a:prstGeom prst="rect">
            <a:avLst/>
          </a:prstGeom>
        </p:spPr>
        <p:txBody>
          <a:bodyPr wrap="square">
            <a:spAutoFit/>
          </a:bodyPr>
          <a:lstStyle/>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5 HealthView </a:t>
            </a:r>
            <a:r>
              <a:rPr lang="en-US" sz="900" dirty="0">
                <a:solidFill>
                  <a:schemeClr val="bg1">
                    <a:lumMod val="50000"/>
                  </a:schemeClr>
                </a:solidFill>
                <a:latin typeface="Arial" panose="020B0604020202020204" pitchFamily="34" charset="0"/>
                <a:cs typeface="Arial" panose="020B0604020202020204" pitchFamily="34" charset="0"/>
              </a:rPr>
              <a:t>Services: 2019 Retirement Health Care Costs Data Report</a:t>
            </a:r>
          </a:p>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6 </a:t>
            </a:r>
            <a:r>
              <a:rPr lang="en-US" sz="900" dirty="0">
                <a:solidFill>
                  <a:schemeClr val="bg1">
                    <a:lumMod val="50000"/>
                  </a:schemeClr>
                </a:solidFill>
                <a:latin typeface="Arial" panose="020B0604020202020204" pitchFamily="34" charset="0"/>
                <a:cs typeface="Arial" panose="020B0604020202020204" pitchFamily="34" charset="0"/>
              </a:rPr>
              <a:t>USDA Food Plans: </a:t>
            </a:r>
            <a:r>
              <a:rPr lang="en-US" sz="900" dirty="0">
                <a:solidFill>
                  <a:schemeClr val="bg1">
                    <a:lumMod val="50000"/>
                  </a:schemeClr>
                </a:solidFill>
                <a:latin typeface="Arial" panose="020B0604020202020204" pitchFamily="34" charset="0"/>
                <a:cs typeface="Arial" panose="020B0604020202020204" pitchFamily="34" charset="0"/>
                <a:hlinkClick r:id="rId3"/>
              </a:rPr>
              <a:t>https://www.fns.usda.gov/cnpp/usda-food-plans-cost-food-reports-monthly-reports</a:t>
            </a:r>
            <a:r>
              <a:rPr lang="en-US" sz="900" dirty="0">
                <a:solidFill>
                  <a:schemeClr val="bg1">
                    <a:lumMod val="50000"/>
                  </a:schemeClr>
                </a:solidFill>
                <a:latin typeface="Arial" panose="020B0604020202020204" pitchFamily="34" charset="0"/>
                <a:cs typeface="Arial" panose="020B0604020202020204" pitchFamily="34" charset="0"/>
              </a:rPr>
              <a:t>. An inflation rate of 3.41% was used to calculate future grocery costs, and is derived from historic consumer indexes.</a:t>
            </a:r>
          </a:p>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7 </a:t>
            </a:r>
            <a:r>
              <a:rPr lang="en-US" sz="900" dirty="0">
                <a:solidFill>
                  <a:schemeClr val="bg1">
                    <a:lumMod val="50000"/>
                  </a:schemeClr>
                </a:solidFill>
                <a:latin typeface="Arial" panose="020B0604020202020204" pitchFamily="34" charset="0"/>
                <a:cs typeface="Arial" panose="020B0604020202020204" pitchFamily="34" charset="0"/>
                <a:hlinkClick r:id="rId4"/>
              </a:rPr>
              <a:t>https://mediaroom.kbb.com/2020-10-01-Average-New-Vehicle-Prices-Rise-2-5-Year-Over-Year-in-September-2020-Accordingto-Kelley-Blue-Book</a:t>
            </a:r>
            <a:r>
              <a:rPr lang="en-US" sz="900" dirty="0">
                <a:solidFill>
                  <a:schemeClr val="bg1">
                    <a:lumMod val="50000"/>
                  </a:schemeClr>
                </a:solidFill>
                <a:latin typeface="Arial" panose="020B0604020202020204" pitchFamily="34" charset="0"/>
                <a:cs typeface="Arial" panose="020B0604020202020204" pitchFamily="34" charset="0"/>
              </a:rPr>
              <a:t>. An inflation rate of 3.41% was used to calculate future new car costs, and is derived from historic consumer indexes.</a:t>
            </a:r>
          </a:p>
          <a:p>
            <a:pPr marL="112713" indent="-112713"/>
            <a:r>
              <a:rPr lang="en-US" sz="900" dirty="0" smtClean="0">
                <a:solidFill>
                  <a:schemeClr val="bg1">
                    <a:lumMod val="50000"/>
                  </a:schemeClr>
                </a:solidFill>
                <a:latin typeface="Arial" panose="020B0604020202020204" pitchFamily="34" charset="0"/>
                <a:cs typeface="Arial" panose="020B0604020202020204" pitchFamily="34" charset="0"/>
              </a:rPr>
              <a:t>8 </a:t>
            </a:r>
            <a:r>
              <a:rPr lang="en-US" sz="900" dirty="0">
                <a:solidFill>
                  <a:schemeClr val="bg1">
                    <a:lumMod val="50000"/>
                  </a:schemeClr>
                </a:solidFill>
                <a:latin typeface="Arial" panose="020B0604020202020204" pitchFamily="34" charset="0"/>
                <a:cs typeface="Arial" panose="020B0604020202020204" pitchFamily="34" charset="0"/>
                <a:hlinkClick r:id="rId5"/>
              </a:rPr>
              <a:t>https://longtermcare.acl.gov/costs-how-to-pay/costs-of-care.html</a:t>
            </a:r>
            <a:r>
              <a:rPr lang="en-US" sz="900" dirty="0">
                <a:solidFill>
                  <a:schemeClr val="bg1">
                    <a:lumMod val="50000"/>
                  </a:schemeClr>
                </a:solidFill>
                <a:latin typeface="Arial" panose="020B0604020202020204" pitchFamily="34" charset="0"/>
                <a:cs typeface="Arial" panose="020B0604020202020204" pitchFamily="34" charset="0"/>
              </a:rPr>
              <a:t>. Annual cost of semi-private room as of 07/23/20; an inflation rate of 3.41% was used to calculate future costs and is derived from historic consumer indexes.</a:t>
            </a:r>
          </a:p>
          <a:p>
            <a:pPr marL="115888" indent="-115888"/>
            <a:endParaRPr lang="en-US" sz="900" dirty="0">
              <a:solidFill>
                <a:schemeClr val="bg2">
                  <a:lumMod val="50000"/>
                </a:schemeClr>
              </a:solidFill>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61771" y="2282910"/>
            <a:ext cx="609739" cy="609739"/>
          </a:xfrm>
          <a:prstGeom prst="rect">
            <a:avLst/>
          </a:prstGeom>
        </p:spPr>
      </p:pic>
      <p:pic>
        <p:nvPicPr>
          <p:cNvPr id="25" name="Picture 2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1771" y="3619224"/>
            <a:ext cx="609739" cy="609739"/>
          </a:xfrm>
          <a:prstGeom prst="rect">
            <a:avLst/>
          </a:prstGeom>
        </p:spPr>
      </p:pic>
      <p:pic>
        <p:nvPicPr>
          <p:cNvPr id="26" name="Picture 2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80281" y="2320112"/>
            <a:ext cx="609739" cy="609739"/>
          </a:xfrm>
          <a:prstGeom prst="rect">
            <a:avLst/>
          </a:prstGeom>
        </p:spPr>
      </p:pic>
      <p:pic>
        <p:nvPicPr>
          <p:cNvPr id="27" name="Picture 2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80282" y="3619223"/>
            <a:ext cx="609739" cy="609739"/>
          </a:xfrm>
          <a:prstGeom prst="rect">
            <a:avLst/>
          </a:prstGeom>
        </p:spPr>
      </p:pic>
    </p:spTree>
    <p:extLst>
      <p:ext uri="{BB962C8B-B14F-4D97-AF65-F5344CB8AC3E}">
        <p14:creationId xmlns:p14="http://schemas.microsoft.com/office/powerpoint/2010/main" val="39245866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will I need?</a:t>
            </a:r>
            <a:endParaRPr lang="en-US" dirty="0"/>
          </a:p>
        </p:txBody>
      </p:sp>
      <p:sp>
        <p:nvSpPr>
          <p:cNvPr id="15" name="Content Placeholder 14"/>
          <p:cNvSpPr>
            <a:spLocks noGrp="1"/>
          </p:cNvSpPr>
          <p:nvPr>
            <p:ph idx="1"/>
          </p:nvPr>
        </p:nvSpPr>
        <p:spPr>
          <a:xfrm>
            <a:off x="626035" y="1825625"/>
            <a:ext cx="3472999" cy="4272354"/>
          </a:xfrm>
        </p:spPr>
        <p:txBody>
          <a:bodyPr/>
          <a:lstStyle/>
          <a:p>
            <a:pPr marL="0" indent="0">
              <a:buNone/>
            </a:pPr>
            <a:r>
              <a:rPr lang="en-US" b="0" dirty="0">
                <a:solidFill>
                  <a:srgbClr val="F2F2F2">
                    <a:lumMod val="50000"/>
                  </a:srgbClr>
                </a:solidFill>
              </a:rPr>
              <a:t>Everyone’s retirement income needs are different, but on average, Social Security and a state pension are not enough to meet expenses</a:t>
            </a:r>
            <a:r>
              <a:rPr lang="en-US" b="0" dirty="0">
                <a:solidFill>
                  <a:schemeClr val="bg1">
                    <a:lumMod val="65000"/>
                  </a:schemeClr>
                </a:solidFill>
              </a:rPr>
              <a:t>.</a:t>
            </a:r>
          </a:p>
          <a:p>
            <a:pPr marL="0" indent="0">
              <a:buNone/>
            </a:pPr>
            <a:endParaRPr lang="en-US"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21</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graphicFrame>
        <p:nvGraphicFramePr>
          <p:cNvPr id="8" name="Chart 7"/>
          <p:cNvGraphicFramePr/>
          <p:nvPr>
            <p:extLst>
              <p:ext uri="{D42A27DB-BD31-4B8C-83A1-F6EECF244321}">
                <p14:modId xmlns:p14="http://schemas.microsoft.com/office/powerpoint/2010/main" val="349306977"/>
              </p:ext>
            </p:extLst>
          </p:nvPr>
        </p:nvGraphicFramePr>
        <p:xfrm>
          <a:off x="5586845" y="1849535"/>
          <a:ext cx="6148802" cy="4023360"/>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p:cNvSpPr txBox="1"/>
          <p:nvPr/>
        </p:nvSpPr>
        <p:spPr>
          <a:xfrm>
            <a:off x="4019998" y="5402276"/>
            <a:ext cx="1702694" cy="338554"/>
          </a:xfrm>
          <a:prstGeom prst="rect">
            <a:avLst/>
          </a:prstGeom>
          <a:noFill/>
        </p:spPr>
        <p:txBody>
          <a:bodyPr wrap="square" rtlCol="0">
            <a:spAutoFit/>
          </a:bodyPr>
          <a:lstStyle/>
          <a:p>
            <a:r>
              <a:rPr lang="en-US" sz="1600" dirty="0" smtClean="0">
                <a:solidFill>
                  <a:schemeClr val="tx2"/>
                </a:solidFill>
              </a:rPr>
              <a:t>Retirement Age</a:t>
            </a:r>
            <a:endParaRPr lang="en-US" sz="1600" dirty="0">
              <a:solidFill>
                <a:schemeClr val="tx2"/>
              </a:solidFill>
            </a:endParaRPr>
          </a:p>
        </p:txBody>
      </p:sp>
      <p:sp>
        <p:nvSpPr>
          <p:cNvPr id="16" name="TextBox 15"/>
          <p:cNvSpPr txBox="1"/>
          <p:nvPr/>
        </p:nvSpPr>
        <p:spPr>
          <a:xfrm>
            <a:off x="4581180" y="1957557"/>
            <a:ext cx="1153004" cy="646331"/>
          </a:xfrm>
          <a:prstGeom prst="rect">
            <a:avLst/>
          </a:prstGeom>
          <a:solidFill>
            <a:schemeClr val="accent3"/>
          </a:solidFill>
        </p:spPr>
        <p:txBody>
          <a:bodyPr wrap="square" rtlCol="0">
            <a:spAutoFit/>
          </a:bodyPr>
          <a:lstStyle/>
          <a:p>
            <a:r>
              <a:rPr lang="en-US" b="1" dirty="0" smtClean="0">
                <a:solidFill>
                  <a:schemeClr val="bg1"/>
                </a:solidFill>
              </a:rPr>
              <a:t>Income </a:t>
            </a:r>
            <a:br>
              <a:rPr lang="en-US" b="1" dirty="0" smtClean="0">
                <a:solidFill>
                  <a:schemeClr val="bg1"/>
                </a:solidFill>
              </a:rPr>
            </a:br>
            <a:r>
              <a:rPr lang="en-US" b="1" dirty="0" smtClean="0">
                <a:solidFill>
                  <a:schemeClr val="bg1"/>
                </a:solidFill>
              </a:rPr>
              <a:t>needed</a:t>
            </a:r>
            <a:endParaRPr lang="en-US" b="1" dirty="0">
              <a:solidFill>
                <a:schemeClr val="bg1"/>
              </a:solidFill>
            </a:endParaRPr>
          </a:p>
        </p:txBody>
      </p:sp>
      <p:sp>
        <p:nvSpPr>
          <p:cNvPr id="23" name="TextBox 22"/>
          <p:cNvSpPr txBox="1"/>
          <p:nvPr/>
        </p:nvSpPr>
        <p:spPr>
          <a:xfrm rot="16200000" flipH="1">
            <a:off x="4744933" y="4040290"/>
            <a:ext cx="1405844" cy="338554"/>
          </a:xfrm>
          <a:prstGeom prst="rect">
            <a:avLst/>
          </a:prstGeom>
          <a:noFill/>
        </p:spPr>
        <p:txBody>
          <a:bodyPr wrap="square" rtlCol="0">
            <a:spAutoFit/>
          </a:bodyPr>
          <a:lstStyle/>
          <a:p>
            <a:pPr algn="ctr"/>
            <a:r>
              <a:rPr lang="en-US" sz="1600" dirty="0" smtClean="0">
                <a:solidFill>
                  <a:schemeClr val="tx2"/>
                </a:solidFill>
              </a:rPr>
              <a:t>Income </a:t>
            </a:r>
            <a:r>
              <a:rPr lang="en-US" sz="1600" dirty="0">
                <a:solidFill>
                  <a:schemeClr val="tx2"/>
                </a:solidFill>
              </a:rPr>
              <a:t>$</a:t>
            </a:r>
          </a:p>
        </p:txBody>
      </p:sp>
      <p:sp>
        <p:nvSpPr>
          <p:cNvPr id="25" name="Rectangle 24"/>
          <p:cNvSpPr/>
          <p:nvPr/>
        </p:nvSpPr>
        <p:spPr>
          <a:xfrm>
            <a:off x="9729733" y="1988051"/>
            <a:ext cx="1779716" cy="1477328"/>
          </a:xfrm>
          <a:prstGeom prst="rect">
            <a:avLst/>
          </a:prstGeom>
          <a:solidFill>
            <a:schemeClr val="bg1">
              <a:lumMod val="50000"/>
            </a:schemeClr>
          </a:solidFill>
        </p:spPr>
        <p:txBody>
          <a:bodyPr wrap="square">
            <a:spAutoFit/>
          </a:bodyPr>
          <a:lstStyle/>
          <a:p>
            <a:pPr lvl="0"/>
            <a:r>
              <a:rPr lang="en-US" b="1" dirty="0">
                <a:solidFill>
                  <a:schemeClr val="bg1"/>
                </a:solidFill>
              </a:rPr>
              <a:t>How </a:t>
            </a:r>
            <a:r>
              <a:rPr lang="en-US" b="1" dirty="0" smtClean="0">
                <a:solidFill>
                  <a:schemeClr val="bg1"/>
                </a:solidFill>
              </a:rPr>
              <a:t>do you fill your income gap during retirement?</a:t>
            </a:r>
            <a:endParaRPr lang="en-US" b="1" dirty="0">
              <a:solidFill>
                <a:schemeClr val="bg1"/>
              </a:solidFill>
            </a:endParaRPr>
          </a:p>
        </p:txBody>
      </p:sp>
      <p:cxnSp>
        <p:nvCxnSpPr>
          <p:cNvPr id="14" name="Straight Connector 13"/>
          <p:cNvCxnSpPr/>
          <p:nvPr/>
        </p:nvCxnSpPr>
        <p:spPr>
          <a:xfrm flipV="1">
            <a:off x="5722692" y="1988051"/>
            <a:ext cx="3534324" cy="637559"/>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16927063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will I need?</a:t>
            </a:r>
            <a:endParaRPr lang="en-US" dirty="0"/>
          </a:p>
        </p:txBody>
      </p:sp>
      <p:sp>
        <p:nvSpPr>
          <p:cNvPr id="18" name="Content Placeholder 17"/>
          <p:cNvSpPr>
            <a:spLocks noGrp="1"/>
          </p:cNvSpPr>
          <p:nvPr>
            <p:ph idx="1"/>
          </p:nvPr>
        </p:nvSpPr>
        <p:spPr>
          <a:xfrm>
            <a:off x="626036" y="1825625"/>
            <a:ext cx="3747644" cy="4272354"/>
          </a:xfrm>
        </p:spPr>
        <p:txBody>
          <a:bodyPr/>
          <a:lstStyle/>
          <a:p>
            <a:pPr marL="0" indent="0">
              <a:buNone/>
            </a:pPr>
            <a:r>
              <a:rPr lang="en-US" b="0" dirty="0">
                <a:solidFill>
                  <a:srgbClr val="F2F2F2">
                    <a:lumMod val="50000"/>
                  </a:srgbClr>
                </a:solidFill>
              </a:rPr>
              <a:t>403(b) accounts and IRAs can be used to:</a:t>
            </a:r>
            <a:br>
              <a:rPr lang="en-US" b="0" dirty="0">
                <a:solidFill>
                  <a:srgbClr val="F2F2F2">
                    <a:lumMod val="50000"/>
                  </a:srgbClr>
                </a:solidFill>
              </a:rPr>
            </a:br>
            <a:endParaRPr lang="en-US" b="0" dirty="0">
              <a:solidFill>
                <a:srgbClr val="F2F2F2">
                  <a:lumMod val="50000"/>
                </a:srgbClr>
              </a:solidFill>
            </a:endParaRPr>
          </a:p>
          <a:p>
            <a:pPr marL="342900" indent="-342900"/>
            <a:r>
              <a:rPr lang="en-US" b="0" dirty="0">
                <a:solidFill>
                  <a:srgbClr val="F2F2F2">
                    <a:lumMod val="50000"/>
                  </a:srgbClr>
                </a:solidFill>
              </a:rPr>
              <a:t>Help you generate retirement income; </a:t>
            </a:r>
            <a:r>
              <a:rPr lang="en-US" b="0" dirty="0" smtClean="0">
                <a:solidFill>
                  <a:srgbClr val="F2F2F2">
                    <a:lumMod val="50000"/>
                  </a:srgbClr>
                </a:solidFill>
              </a:rPr>
              <a:t>or</a:t>
            </a:r>
            <a:br>
              <a:rPr lang="en-US" b="0" dirty="0" smtClean="0">
                <a:solidFill>
                  <a:srgbClr val="F2F2F2">
                    <a:lumMod val="50000"/>
                  </a:srgbClr>
                </a:solidFill>
              </a:rPr>
            </a:br>
            <a:endParaRPr lang="en-US" b="0" dirty="0" smtClean="0">
              <a:solidFill>
                <a:srgbClr val="F2F2F2">
                  <a:lumMod val="50000"/>
                </a:srgbClr>
              </a:solidFill>
            </a:endParaRPr>
          </a:p>
          <a:p>
            <a:pPr marL="342900" indent="-342900"/>
            <a:r>
              <a:rPr lang="en-US" b="0" dirty="0" smtClean="0">
                <a:solidFill>
                  <a:srgbClr val="F2F2F2">
                    <a:lumMod val="50000"/>
                  </a:srgbClr>
                </a:solidFill>
              </a:rPr>
              <a:t>Provide </a:t>
            </a:r>
            <a:r>
              <a:rPr lang="en-US" b="0" dirty="0">
                <a:solidFill>
                  <a:srgbClr val="F2F2F2">
                    <a:lumMod val="50000"/>
                  </a:srgbClr>
                </a:solidFill>
              </a:rPr>
              <a:t>time for you to wait and maximize other sources of income</a:t>
            </a:r>
          </a:p>
          <a:p>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22</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9" name="TextBox 8"/>
          <p:cNvSpPr txBox="1"/>
          <p:nvPr/>
        </p:nvSpPr>
        <p:spPr>
          <a:xfrm>
            <a:off x="4019998" y="5402276"/>
            <a:ext cx="1702694" cy="338554"/>
          </a:xfrm>
          <a:prstGeom prst="rect">
            <a:avLst/>
          </a:prstGeom>
          <a:noFill/>
        </p:spPr>
        <p:txBody>
          <a:bodyPr wrap="square" rtlCol="0">
            <a:spAutoFit/>
          </a:bodyPr>
          <a:lstStyle/>
          <a:p>
            <a:r>
              <a:rPr lang="en-US" sz="1600" dirty="0" smtClean="0">
                <a:solidFill>
                  <a:schemeClr val="tx2"/>
                </a:solidFill>
              </a:rPr>
              <a:t>Retirement Age</a:t>
            </a:r>
            <a:endParaRPr lang="en-US" sz="1600" dirty="0">
              <a:solidFill>
                <a:schemeClr val="tx2"/>
              </a:solidFill>
            </a:endParaRPr>
          </a:p>
        </p:txBody>
      </p:sp>
      <p:sp>
        <p:nvSpPr>
          <p:cNvPr id="23" name="TextBox 22"/>
          <p:cNvSpPr txBox="1"/>
          <p:nvPr/>
        </p:nvSpPr>
        <p:spPr>
          <a:xfrm rot="16200000" flipH="1">
            <a:off x="4744933" y="4040290"/>
            <a:ext cx="1405844" cy="338554"/>
          </a:xfrm>
          <a:prstGeom prst="rect">
            <a:avLst/>
          </a:prstGeom>
          <a:noFill/>
        </p:spPr>
        <p:txBody>
          <a:bodyPr wrap="square" rtlCol="0">
            <a:spAutoFit/>
          </a:bodyPr>
          <a:lstStyle/>
          <a:p>
            <a:pPr algn="ctr"/>
            <a:r>
              <a:rPr lang="en-US" sz="1600" dirty="0" smtClean="0">
                <a:solidFill>
                  <a:schemeClr val="tx2"/>
                </a:solidFill>
              </a:rPr>
              <a:t>Income </a:t>
            </a:r>
            <a:r>
              <a:rPr lang="en-US" sz="1600" dirty="0">
                <a:solidFill>
                  <a:schemeClr val="tx2"/>
                </a:solidFill>
              </a:rPr>
              <a:t>$</a:t>
            </a:r>
          </a:p>
        </p:txBody>
      </p:sp>
      <p:sp>
        <p:nvSpPr>
          <p:cNvPr id="25" name="Rectangle 24"/>
          <p:cNvSpPr/>
          <p:nvPr/>
        </p:nvSpPr>
        <p:spPr>
          <a:xfrm>
            <a:off x="9760555" y="1988051"/>
            <a:ext cx="1779716" cy="1477328"/>
          </a:xfrm>
          <a:prstGeom prst="rect">
            <a:avLst/>
          </a:prstGeom>
          <a:solidFill>
            <a:schemeClr val="bg1">
              <a:lumMod val="50000"/>
            </a:schemeClr>
          </a:solidFill>
        </p:spPr>
        <p:txBody>
          <a:bodyPr wrap="square">
            <a:spAutoFit/>
          </a:bodyPr>
          <a:lstStyle/>
          <a:p>
            <a:pPr lvl="0"/>
            <a:r>
              <a:rPr lang="en-US" b="1" dirty="0">
                <a:solidFill>
                  <a:schemeClr val="bg1"/>
                </a:solidFill>
              </a:rPr>
              <a:t>How </a:t>
            </a:r>
            <a:r>
              <a:rPr lang="en-US" b="1" dirty="0" smtClean="0">
                <a:solidFill>
                  <a:schemeClr val="bg1"/>
                </a:solidFill>
              </a:rPr>
              <a:t>do you fill your income gap during retirement?</a:t>
            </a:r>
            <a:endParaRPr lang="en-US" b="1" dirty="0">
              <a:solidFill>
                <a:schemeClr val="bg1"/>
              </a:solidFill>
            </a:endParaRPr>
          </a:p>
        </p:txBody>
      </p:sp>
      <p:graphicFrame>
        <p:nvGraphicFramePr>
          <p:cNvPr id="14" name="Chart 13"/>
          <p:cNvGraphicFramePr/>
          <p:nvPr>
            <p:extLst>
              <p:ext uri="{D42A27DB-BD31-4B8C-83A1-F6EECF244321}">
                <p14:modId xmlns:p14="http://schemas.microsoft.com/office/powerpoint/2010/main" val="4276386894"/>
              </p:ext>
            </p:extLst>
          </p:nvPr>
        </p:nvGraphicFramePr>
        <p:xfrm>
          <a:off x="5586845" y="1849535"/>
          <a:ext cx="6148802" cy="4023360"/>
        </p:xfrm>
        <a:graphic>
          <a:graphicData uri="http://schemas.openxmlformats.org/drawingml/2006/chart">
            <c:chart xmlns:c="http://schemas.openxmlformats.org/drawingml/2006/chart" xmlns:r="http://schemas.openxmlformats.org/officeDocument/2006/relationships" r:id="rId3"/>
          </a:graphicData>
        </a:graphic>
      </p:graphicFrame>
      <p:cxnSp>
        <p:nvCxnSpPr>
          <p:cNvPr id="15" name="Straight Connector 14"/>
          <p:cNvCxnSpPr/>
          <p:nvPr/>
        </p:nvCxnSpPr>
        <p:spPr>
          <a:xfrm flipV="1">
            <a:off x="5839691" y="1982452"/>
            <a:ext cx="3427599" cy="622610"/>
          </a:xfrm>
          <a:prstGeom prst="line">
            <a:avLst/>
          </a:prstGeom>
          <a:ln w="28575">
            <a:solidFill>
              <a:schemeClr val="accent3"/>
            </a:solidFill>
            <a:prstDash val="dash"/>
          </a:ln>
        </p:spPr>
        <p:style>
          <a:lnRef idx="3">
            <a:schemeClr val="dk1"/>
          </a:lnRef>
          <a:fillRef idx="0">
            <a:schemeClr val="dk1"/>
          </a:fillRef>
          <a:effectRef idx="2">
            <a:schemeClr val="dk1"/>
          </a:effectRef>
          <a:fontRef idx="minor">
            <a:schemeClr val="tx1"/>
          </a:fontRef>
        </p:style>
      </p:cxnSp>
      <p:sp>
        <p:nvSpPr>
          <p:cNvPr id="19" name="TextBox 18"/>
          <p:cNvSpPr txBox="1"/>
          <p:nvPr/>
        </p:nvSpPr>
        <p:spPr>
          <a:xfrm>
            <a:off x="4581180" y="1957557"/>
            <a:ext cx="1153004" cy="646331"/>
          </a:xfrm>
          <a:prstGeom prst="rect">
            <a:avLst/>
          </a:prstGeom>
          <a:solidFill>
            <a:schemeClr val="accent3"/>
          </a:solidFill>
        </p:spPr>
        <p:txBody>
          <a:bodyPr wrap="square" rtlCol="0">
            <a:spAutoFit/>
          </a:bodyPr>
          <a:lstStyle/>
          <a:p>
            <a:r>
              <a:rPr lang="en-US" b="1" dirty="0" smtClean="0">
                <a:solidFill>
                  <a:schemeClr val="bg1"/>
                </a:solidFill>
              </a:rPr>
              <a:t>Income </a:t>
            </a:r>
            <a:br>
              <a:rPr lang="en-US" b="1" dirty="0" smtClean="0">
                <a:solidFill>
                  <a:schemeClr val="bg1"/>
                </a:solidFill>
              </a:rPr>
            </a:br>
            <a:r>
              <a:rPr lang="en-US" b="1" dirty="0" smtClean="0">
                <a:solidFill>
                  <a:schemeClr val="bg1"/>
                </a:solidFill>
              </a:rPr>
              <a:t>needed</a:t>
            </a:r>
            <a:endParaRPr lang="en-US" b="1" dirty="0">
              <a:solidFill>
                <a:schemeClr val="bg1"/>
              </a:solidFill>
            </a:endParaRPr>
          </a:p>
        </p:txBody>
      </p:sp>
    </p:spTree>
    <p:extLst>
      <p:ext uri="{BB962C8B-B14F-4D97-AF65-F5344CB8AC3E}">
        <p14:creationId xmlns:p14="http://schemas.microsoft.com/office/powerpoint/2010/main" val="20046231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606396" y="2174789"/>
            <a:ext cx="7329290" cy="1895347"/>
          </a:xfrm>
        </p:spPr>
        <p:txBody>
          <a:bodyPr>
            <a:normAutofit fontScale="90000"/>
          </a:bodyPr>
          <a:lstStyle/>
          <a:p>
            <a:r>
              <a:rPr lang="en-US" dirty="0"/>
              <a:t>Saving on your own for retirement matters because it may be the only way </a:t>
            </a:r>
            <a:r>
              <a:rPr lang="en-US" dirty="0" smtClean="0"/>
              <a:t>to </a:t>
            </a:r>
            <a:r>
              <a:rPr lang="en-US" dirty="0"/>
              <a:t>bridge the gap between </a:t>
            </a:r>
            <a:br>
              <a:rPr lang="en-US" dirty="0"/>
            </a:br>
            <a:r>
              <a:rPr lang="en-US" i="1" dirty="0">
                <a:solidFill>
                  <a:schemeClr val="accent3"/>
                </a:solidFill>
              </a:rPr>
              <a:t>what you have </a:t>
            </a:r>
            <a:r>
              <a:rPr lang="en-US" dirty="0"/>
              <a:t>and </a:t>
            </a:r>
            <a:r>
              <a:rPr lang="en-US" i="1" dirty="0">
                <a:solidFill>
                  <a:schemeClr val="accent3"/>
                </a:solidFill>
              </a:rPr>
              <a:t>what you need</a:t>
            </a:r>
            <a:r>
              <a:rPr lang="en-US" dirty="0" smtClean="0">
                <a:solidFill>
                  <a:schemeClr val="accent3"/>
                </a:solidFill>
              </a:rPr>
              <a:t>.</a:t>
            </a:r>
            <a:endParaRPr lang="en-US" dirty="0">
              <a:solidFill>
                <a:schemeClr val="accent3"/>
              </a:solidFill>
            </a:endParaRPr>
          </a:p>
        </p:txBody>
      </p:sp>
      <p:sp>
        <p:nvSpPr>
          <p:cNvPr id="5" name="Footer Placeholder 4"/>
          <p:cNvSpPr>
            <a:spLocks noGrp="1"/>
          </p:cNvSpPr>
          <p:nvPr>
            <p:ph type="ftr" sz="quarter" idx="3"/>
          </p:nvPr>
        </p:nvSpPr>
        <p:spPr/>
        <p:txBody>
          <a:bodyPr/>
          <a:lstStyle/>
          <a:p>
            <a:r>
              <a:rPr lang="en-US" dirty="0" smtClean="0"/>
              <a:t>38-10780-18</a:t>
            </a:r>
            <a:endParaRPr lang="en-US" dirty="0"/>
          </a:p>
        </p:txBody>
      </p:sp>
      <p:sp>
        <p:nvSpPr>
          <p:cNvPr id="6" name="Date Placeholder 5"/>
          <p:cNvSpPr>
            <a:spLocks noGrp="1"/>
          </p:cNvSpPr>
          <p:nvPr>
            <p:ph type="dt" sz="half" idx="2"/>
          </p:nvPr>
        </p:nvSpPr>
        <p:spPr/>
        <p:txBody>
          <a:bodyPr/>
          <a:lstStyle/>
          <a:p>
            <a:r>
              <a:rPr lang="en-US" dirty="0" smtClean="0"/>
              <a:t>2021/04/14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23</a:t>
            </a:fld>
            <a:endParaRPr lang="en-US" dirty="0"/>
          </a:p>
        </p:txBody>
      </p:sp>
    </p:spTree>
    <p:extLst>
      <p:ext uri="{BB962C8B-B14F-4D97-AF65-F5344CB8AC3E}">
        <p14:creationId xmlns:p14="http://schemas.microsoft.com/office/powerpoint/2010/main" val="391246786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much can I save?</a:t>
            </a:r>
            <a:endParaRPr lang="en-US" dirty="0"/>
          </a:p>
        </p:txBody>
      </p:sp>
      <p:sp>
        <p:nvSpPr>
          <p:cNvPr id="17" name="Content Placeholder 16"/>
          <p:cNvSpPr>
            <a:spLocks noGrp="1"/>
          </p:cNvSpPr>
          <p:nvPr>
            <p:ph idx="1"/>
          </p:nvPr>
        </p:nvSpPr>
        <p:spPr>
          <a:xfrm>
            <a:off x="626035" y="1836511"/>
            <a:ext cx="10727765" cy="4272354"/>
          </a:xfrm>
        </p:spPr>
        <p:txBody>
          <a:bodyPr/>
          <a:lstStyle/>
          <a:p>
            <a:pPr marL="0" indent="0">
              <a:buNone/>
            </a:pPr>
            <a:r>
              <a:rPr lang="en-US" dirty="0">
                <a:solidFill>
                  <a:srgbClr val="F2F2F2">
                    <a:lumMod val="50000"/>
                  </a:srgbClr>
                </a:solidFill>
              </a:rPr>
              <a:t>Time: </a:t>
            </a:r>
            <a:r>
              <a:rPr lang="en-US" b="0" dirty="0" smtClean="0">
                <a:solidFill>
                  <a:srgbClr val="F2F2F2">
                    <a:lumMod val="50000"/>
                  </a:srgbClr>
                </a:solidFill>
              </a:rPr>
              <a:t>Your </a:t>
            </a:r>
            <a:r>
              <a:rPr lang="en-US" b="0" dirty="0">
                <a:solidFill>
                  <a:srgbClr val="F2F2F2">
                    <a:lumMod val="50000"/>
                  </a:srgbClr>
                </a:solidFill>
              </a:rPr>
              <a:t>most valuable asset. If you saved just $100 per paycheck, how much might you eventually accumulate? </a:t>
            </a:r>
            <a:r>
              <a:rPr lang="en-US" b="0" dirty="0">
                <a:solidFill>
                  <a:schemeClr val="accent2"/>
                </a:solidFill>
              </a:rPr>
              <a:t>It’s never too early – or too late – to start saving for retirement.</a:t>
            </a:r>
          </a:p>
          <a:p>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24</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10" name="Rectangle 9"/>
          <p:cNvSpPr/>
          <p:nvPr/>
        </p:nvSpPr>
        <p:spPr>
          <a:xfrm>
            <a:off x="-10531" y="4949302"/>
            <a:ext cx="12192000" cy="182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904336" y="3190502"/>
            <a:ext cx="400110" cy="2222724"/>
          </a:xfrm>
          <a:prstGeom prst="rect">
            <a:avLst/>
          </a:prstGeom>
        </p:spPr>
        <p:txBody>
          <a:bodyPr vert="vert270" wrap="none">
            <a:spAutoFit/>
          </a:bodyPr>
          <a:lstStyle/>
          <a:p>
            <a:pPr algn="ctr"/>
            <a:r>
              <a:rPr lang="en-US" sz="1400" dirty="0">
                <a:solidFill>
                  <a:schemeClr val="tx2"/>
                </a:solidFill>
              </a:rPr>
              <a:t>Age to Begin Contributions</a:t>
            </a:r>
          </a:p>
        </p:txBody>
      </p:sp>
      <p:sp>
        <p:nvSpPr>
          <p:cNvPr id="12" name="Rectangle 11"/>
          <p:cNvSpPr/>
          <p:nvPr/>
        </p:nvSpPr>
        <p:spPr>
          <a:xfrm>
            <a:off x="3855469" y="5925136"/>
            <a:ext cx="1349793" cy="307777"/>
          </a:xfrm>
          <a:prstGeom prst="rect">
            <a:avLst/>
          </a:prstGeom>
        </p:spPr>
        <p:txBody>
          <a:bodyPr wrap="none">
            <a:spAutoFit/>
          </a:bodyPr>
          <a:lstStyle/>
          <a:p>
            <a:pPr algn="r"/>
            <a:r>
              <a:rPr lang="en-US" sz="1400" dirty="0" smtClean="0">
                <a:solidFill>
                  <a:schemeClr val="tx2"/>
                </a:solidFill>
              </a:rPr>
              <a:t>Account</a:t>
            </a:r>
            <a:r>
              <a:rPr lang="en-US" sz="1400" b="1" dirty="0" smtClean="0">
                <a:solidFill>
                  <a:schemeClr val="tx2"/>
                </a:solidFill>
              </a:rPr>
              <a:t> </a:t>
            </a:r>
            <a:r>
              <a:rPr lang="en-US" sz="1400" dirty="0" smtClean="0">
                <a:solidFill>
                  <a:schemeClr val="tx2"/>
                </a:solidFill>
              </a:rPr>
              <a:t>Value</a:t>
            </a:r>
            <a:endParaRPr lang="en-US" sz="1400" dirty="0">
              <a:solidFill>
                <a:schemeClr val="tx2"/>
              </a:solidFill>
            </a:endParaRPr>
          </a:p>
        </p:txBody>
      </p:sp>
      <p:sp>
        <p:nvSpPr>
          <p:cNvPr id="13" name="Text Box 9"/>
          <p:cNvSpPr txBox="1">
            <a:spLocks noChangeArrowheads="1"/>
          </p:cNvSpPr>
          <p:nvPr/>
        </p:nvSpPr>
        <p:spPr bwMode="auto">
          <a:xfrm>
            <a:off x="7989100" y="5547305"/>
            <a:ext cx="3364700" cy="954107"/>
          </a:xfrm>
          <a:prstGeom prst="rect">
            <a:avLst/>
          </a:prstGeom>
          <a:noFill/>
          <a:ln w="9525">
            <a:noFill/>
            <a:miter lim="800000"/>
            <a:headEnd/>
            <a:tailEnd/>
          </a:ln>
        </p:spPr>
        <p:txBody>
          <a:bodyPr wrap="square">
            <a:spAutoFit/>
          </a:bodyPr>
          <a:lstStyle/>
          <a:p>
            <a:r>
              <a:rPr lang="en-US" sz="800" dirty="0" smtClean="0">
                <a:solidFill>
                  <a:schemeClr val="bg2">
                    <a:lumMod val="50000"/>
                  </a:schemeClr>
                </a:solidFill>
              </a:rPr>
              <a:t>This illustration </a:t>
            </a:r>
            <a:r>
              <a:rPr lang="en-US" sz="800" dirty="0">
                <a:solidFill>
                  <a:schemeClr val="bg2">
                    <a:lumMod val="50000"/>
                  </a:schemeClr>
                </a:solidFill>
              </a:rPr>
              <a:t>does not take into account the effect of any state or federal taxes. The performance of the </a:t>
            </a:r>
            <a:r>
              <a:rPr lang="en-US" sz="800" dirty="0" smtClean="0">
                <a:solidFill>
                  <a:schemeClr val="bg2">
                    <a:lumMod val="50000"/>
                  </a:schemeClr>
                </a:solidFill>
              </a:rPr>
              <a:t>investment</a:t>
            </a:r>
            <a:r>
              <a:rPr lang="en-US" sz="800" dirty="0">
                <a:solidFill>
                  <a:schemeClr val="bg2">
                    <a:lumMod val="50000"/>
                  </a:schemeClr>
                </a:solidFill>
              </a:rPr>
              <a:t>, </a:t>
            </a:r>
            <a:r>
              <a:rPr lang="en-US" sz="800" dirty="0" smtClean="0">
                <a:solidFill>
                  <a:schemeClr val="bg2">
                    <a:lumMod val="50000"/>
                  </a:schemeClr>
                </a:solidFill>
              </a:rPr>
              <a:t>6%, </a:t>
            </a:r>
            <a:r>
              <a:rPr lang="en-US" sz="800" dirty="0">
                <a:solidFill>
                  <a:schemeClr val="bg2">
                    <a:lumMod val="50000"/>
                  </a:schemeClr>
                </a:solidFill>
              </a:rPr>
              <a:t>in the illustration is hypothetical and in </a:t>
            </a:r>
            <a:r>
              <a:rPr lang="en-US" sz="800" dirty="0" smtClean="0">
                <a:solidFill>
                  <a:schemeClr val="bg2">
                    <a:lumMod val="50000"/>
                  </a:schemeClr>
                </a:solidFill>
              </a:rPr>
              <a:t>no way </a:t>
            </a:r>
            <a:r>
              <a:rPr lang="en-US" sz="800" dirty="0">
                <a:solidFill>
                  <a:schemeClr val="bg2">
                    <a:lumMod val="50000"/>
                  </a:schemeClr>
                </a:solidFill>
              </a:rPr>
              <a:t>relates to the actual or expected performance of any investment. The results of an investment may differ substantially. Investing involves risk and there is no guarantee </a:t>
            </a:r>
            <a:r>
              <a:rPr lang="en-US" sz="800" dirty="0" smtClean="0">
                <a:solidFill>
                  <a:schemeClr val="bg2">
                    <a:lumMod val="50000"/>
                  </a:schemeClr>
                </a:solidFill>
              </a:rPr>
              <a:t>of investment </a:t>
            </a:r>
            <a:r>
              <a:rPr lang="en-US" sz="800" dirty="0">
                <a:solidFill>
                  <a:schemeClr val="bg2">
                    <a:lumMod val="50000"/>
                  </a:schemeClr>
                </a:solidFill>
              </a:rPr>
              <a:t>results</a:t>
            </a:r>
            <a:r>
              <a:rPr lang="en-US" sz="800" dirty="0" smtClean="0">
                <a:solidFill>
                  <a:schemeClr val="bg2">
                    <a:lumMod val="50000"/>
                  </a:schemeClr>
                </a:solidFill>
              </a:rPr>
              <a:t>. This illustration assumes $100 invested 26 times per year.</a:t>
            </a:r>
            <a:endParaRPr lang="en-US" sz="800" dirty="0">
              <a:solidFill>
                <a:schemeClr val="bg2">
                  <a:lumMod val="50000"/>
                </a:schemeClr>
              </a:solidFill>
              <a:latin typeface="+mj-lt"/>
            </a:endParaRPr>
          </a:p>
        </p:txBody>
      </p:sp>
      <p:graphicFrame>
        <p:nvGraphicFramePr>
          <p:cNvPr id="14" name="Chart 13"/>
          <p:cNvGraphicFramePr/>
          <p:nvPr>
            <p:extLst/>
          </p:nvPr>
        </p:nvGraphicFramePr>
        <p:xfrm>
          <a:off x="1215676" y="2831989"/>
          <a:ext cx="8670617" cy="31187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565542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Start saving early.</a:t>
            </a:r>
            <a:endParaRPr lang="en-US" dirty="0"/>
          </a:p>
        </p:txBody>
      </p:sp>
      <p:sp>
        <p:nvSpPr>
          <p:cNvPr id="17" name="Content Placeholder 16"/>
          <p:cNvSpPr>
            <a:spLocks noGrp="1"/>
          </p:cNvSpPr>
          <p:nvPr>
            <p:ph idx="1"/>
          </p:nvPr>
        </p:nvSpPr>
        <p:spPr>
          <a:xfrm>
            <a:off x="626035" y="1836511"/>
            <a:ext cx="10727765" cy="4272354"/>
          </a:xfrm>
        </p:spPr>
        <p:txBody>
          <a:bodyPr/>
          <a:lstStyle/>
          <a:p>
            <a:pPr marL="0" indent="0">
              <a:buNone/>
            </a:pPr>
            <a:r>
              <a:rPr lang="en-US" dirty="0" smtClean="0">
                <a:solidFill>
                  <a:srgbClr val="F2F2F2">
                    <a:lumMod val="50000"/>
                  </a:srgbClr>
                </a:solidFill>
              </a:rPr>
              <a:t>Time: </a:t>
            </a:r>
            <a:r>
              <a:rPr lang="en-US" b="0" dirty="0" smtClean="0">
                <a:solidFill>
                  <a:srgbClr val="F2F2F2">
                    <a:lumMod val="50000"/>
                  </a:srgbClr>
                </a:solidFill>
              </a:rPr>
              <a:t>Your </a:t>
            </a:r>
            <a:r>
              <a:rPr lang="en-US" b="0" dirty="0">
                <a:solidFill>
                  <a:srgbClr val="F2F2F2">
                    <a:lumMod val="50000"/>
                  </a:srgbClr>
                </a:solidFill>
              </a:rPr>
              <a:t>biggest advantage in retirement saving</a:t>
            </a:r>
            <a:r>
              <a:rPr lang="en-US" b="0" dirty="0" smtClean="0">
                <a:solidFill>
                  <a:srgbClr val="F2F2F2">
                    <a:lumMod val="50000"/>
                  </a:srgbClr>
                </a:solidFill>
              </a:rPr>
              <a:t>.</a:t>
            </a:r>
            <a:r>
              <a:rPr lang="en-US" b="0" dirty="0">
                <a:solidFill>
                  <a:srgbClr val="F2F2F2">
                    <a:lumMod val="50000"/>
                  </a:srgbClr>
                </a:solidFill>
              </a:rPr>
              <a:t> </a:t>
            </a:r>
            <a:endParaRPr lang="en-US" dirty="0"/>
          </a:p>
        </p:txBody>
      </p:sp>
      <p:sp>
        <p:nvSpPr>
          <p:cNvPr id="4" name="Footer Placeholder 3"/>
          <p:cNvSpPr>
            <a:spLocks noGrp="1"/>
          </p:cNvSpPr>
          <p:nvPr>
            <p:ph type="ftr" sz="quarter" idx="3"/>
          </p:nvPr>
        </p:nvSpPr>
        <p:spPr/>
        <p:txBody>
          <a:bodyPr/>
          <a:lstStyle/>
          <a:p>
            <a:r>
              <a:rPr lang="en-US" dirty="0" smtClean="0"/>
              <a:t>22-79940-08</a:t>
            </a:r>
            <a:endParaRPr lang="en-US" dirty="0"/>
          </a:p>
        </p:txBody>
      </p:sp>
      <p:sp>
        <p:nvSpPr>
          <p:cNvPr id="5" name="Date Placeholder 4"/>
          <p:cNvSpPr>
            <a:spLocks noGrp="1"/>
          </p:cNvSpPr>
          <p:nvPr>
            <p:ph type="dt" sz="half" idx="2"/>
          </p:nvPr>
        </p:nvSpPr>
        <p:spPr/>
        <p:txBody>
          <a:bodyPr/>
          <a:lstStyle/>
          <a:p>
            <a:r>
              <a:rPr lang="en-US" dirty="0" smtClean="0"/>
              <a:t>2020/12/08</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25</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10" name="Text Box 9"/>
          <p:cNvSpPr txBox="1">
            <a:spLocks noChangeArrowheads="1"/>
          </p:cNvSpPr>
          <p:nvPr/>
        </p:nvSpPr>
        <p:spPr bwMode="auto">
          <a:xfrm>
            <a:off x="6671996" y="5787745"/>
            <a:ext cx="5246735" cy="1015663"/>
          </a:xfrm>
          <a:prstGeom prst="rect">
            <a:avLst/>
          </a:prstGeom>
          <a:noFill/>
          <a:ln w="9525">
            <a:noFill/>
            <a:miter lim="800000"/>
            <a:headEnd/>
            <a:tailEnd/>
          </a:ln>
        </p:spPr>
        <p:txBody>
          <a:bodyPr wrap="square">
            <a:spAutoFit/>
          </a:bodyPr>
          <a:lstStyle/>
          <a:p>
            <a:r>
              <a:rPr lang="en-US" sz="1000" dirty="0">
                <a:solidFill>
                  <a:schemeClr val="bg2">
                    <a:lumMod val="50000"/>
                  </a:schemeClr>
                </a:solidFill>
              </a:rPr>
              <a:t>This hypothetical demonstration assumes an 6% annual effective rate of return with ongoing contributions into a tax-deferred retirement account, and </a:t>
            </a:r>
            <a:r>
              <a:rPr lang="en-US" sz="1000" dirty="0" smtClean="0">
                <a:solidFill>
                  <a:schemeClr val="bg2">
                    <a:lumMod val="50000"/>
                  </a:schemeClr>
                </a:solidFill>
              </a:rPr>
              <a:t>20 </a:t>
            </a:r>
            <a:r>
              <a:rPr lang="en-US" sz="1000" dirty="0">
                <a:solidFill>
                  <a:schemeClr val="bg2">
                    <a:lumMod val="50000"/>
                  </a:schemeClr>
                </a:solidFill>
              </a:rPr>
              <a:t>pay periods per year. The above demonstration does not take into account the effect of any state or federal taxes. The performance of the investment is hypothetical and in no way relates to the actual or expected performance of any investment. The results of an investment may differ substantially. Investing involves risk and there is no guarantee of investment results.</a:t>
            </a:r>
            <a:endParaRPr lang="en-US" sz="1000" dirty="0">
              <a:solidFill>
                <a:schemeClr val="bg2">
                  <a:lumMod val="50000"/>
                </a:schemeClr>
              </a:solidFill>
              <a:latin typeface="+mj-lt"/>
            </a:endParaRPr>
          </a:p>
        </p:txBody>
      </p:sp>
      <p:sp>
        <p:nvSpPr>
          <p:cNvPr id="12" name="Rectangle 11"/>
          <p:cNvSpPr/>
          <p:nvPr/>
        </p:nvSpPr>
        <p:spPr>
          <a:xfrm>
            <a:off x="4819471" y="5415244"/>
            <a:ext cx="1857434" cy="276999"/>
          </a:xfrm>
          <a:prstGeom prst="rect">
            <a:avLst/>
          </a:prstGeom>
        </p:spPr>
        <p:txBody>
          <a:bodyPr wrap="square">
            <a:spAutoFit/>
          </a:bodyPr>
          <a:lstStyle/>
          <a:p>
            <a:pPr algn="ctr"/>
            <a:r>
              <a:rPr lang="en-US" sz="1200" b="1" dirty="0">
                <a:solidFill>
                  <a:schemeClr val="tx2"/>
                </a:solidFill>
              </a:rPr>
              <a:t>Years to </a:t>
            </a:r>
            <a:r>
              <a:rPr lang="en-US" sz="1200" b="1" dirty="0" smtClean="0">
                <a:solidFill>
                  <a:schemeClr val="tx2"/>
                </a:solidFill>
              </a:rPr>
              <a:t>Retirement</a:t>
            </a:r>
            <a:endParaRPr lang="en-US" sz="1200" b="1" dirty="0">
              <a:solidFill>
                <a:schemeClr val="tx2"/>
              </a:solidFill>
            </a:endParaRPr>
          </a:p>
        </p:txBody>
      </p:sp>
      <p:sp>
        <p:nvSpPr>
          <p:cNvPr id="13" name="Rectangle 12"/>
          <p:cNvSpPr/>
          <p:nvPr/>
        </p:nvSpPr>
        <p:spPr>
          <a:xfrm>
            <a:off x="9997423" y="2194395"/>
            <a:ext cx="1554083" cy="461665"/>
          </a:xfrm>
          <a:prstGeom prst="rect">
            <a:avLst/>
          </a:prstGeom>
        </p:spPr>
        <p:txBody>
          <a:bodyPr wrap="square">
            <a:spAutoFit/>
          </a:bodyPr>
          <a:lstStyle/>
          <a:p>
            <a:pPr algn="ctr"/>
            <a:r>
              <a:rPr lang="en-US" sz="1200" b="1" dirty="0" smtClean="0">
                <a:solidFill>
                  <a:schemeClr val="tx2"/>
                </a:solidFill>
              </a:rPr>
              <a:t>Contribution Per </a:t>
            </a:r>
            <a:br>
              <a:rPr lang="en-US" sz="1200" b="1" dirty="0" smtClean="0">
                <a:solidFill>
                  <a:schemeClr val="tx2"/>
                </a:solidFill>
              </a:rPr>
            </a:br>
            <a:r>
              <a:rPr lang="en-US" sz="1200" b="1" dirty="0" smtClean="0">
                <a:solidFill>
                  <a:schemeClr val="tx2"/>
                </a:solidFill>
              </a:rPr>
              <a:t>Pay Period</a:t>
            </a:r>
            <a:endParaRPr lang="en-US" sz="1200" b="1" dirty="0">
              <a:solidFill>
                <a:schemeClr val="tx2"/>
              </a:solidFill>
            </a:endParaRPr>
          </a:p>
        </p:txBody>
      </p:sp>
      <p:graphicFrame>
        <p:nvGraphicFramePr>
          <p:cNvPr id="14" name="Chart 13"/>
          <p:cNvGraphicFramePr/>
          <p:nvPr>
            <p:extLst/>
          </p:nvPr>
        </p:nvGraphicFramePr>
        <p:xfrm>
          <a:off x="838200" y="2462353"/>
          <a:ext cx="10399295" cy="291576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6059655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basics of tax-deferred saving</a:t>
            </a:r>
            <a:endParaRPr lang="en-US" dirty="0"/>
          </a:p>
        </p:txBody>
      </p:sp>
      <p:sp>
        <p:nvSpPr>
          <p:cNvPr id="8" name="Content Placeholder 7"/>
          <p:cNvSpPr>
            <a:spLocks noGrp="1"/>
          </p:cNvSpPr>
          <p:nvPr>
            <p:ph idx="1"/>
          </p:nvPr>
        </p:nvSpPr>
        <p:spPr/>
        <p:txBody>
          <a:bodyPr/>
          <a:lstStyle/>
          <a:p>
            <a:r>
              <a:rPr lang="en-US" b="0" dirty="0" smtClean="0"/>
              <a:t>Tax-deferred saving is available in a 403(b), 457 or IRA</a:t>
            </a:r>
          </a:p>
          <a:p>
            <a:r>
              <a:rPr lang="en-US" b="0" dirty="0" smtClean="0"/>
              <a:t>Save pretax now, pay taxes on withdrawal at retirement</a:t>
            </a:r>
          </a:p>
          <a:p>
            <a:r>
              <a:rPr lang="en-US" b="0" dirty="0" smtClean="0"/>
              <a:t>Depending on tax brackets, it might be like getting as much as 24% extra </a:t>
            </a:r>
            <a:br>
              <a:rPr lang="en-US" b="0" dirty="0" smtClean="0"/>
            </a:br>
            <a:r>
              <a:rPr lang="en-US" b="0" dirty="0" smtClean="0"/>
              <a:t>for every dollar you save!</a:t>
            </a:r>
            <a:endParaRPr lang="en-US"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26</a:t>
            </a:fld>
            <a:endParaRPr lang="en-US" dirty="0"/>
          </a:p>
        </p:txBody>
      </p:sp>
      <p:sp>
        <p:nvSpPr>
          <p:cNvPr id="7" name="Text Placeholder 6"/>
          <p:cNvSpPr>
            <a:spLocks noGrp="1"/>
          </p:cNvSpPr>
          <p:nvPr>
            <p:ph type="body" sz="quarter" idx="10"/>
          </p:nvPr>
        </p:nvSpPr>
        <p:spPr/>
        <p:txBody>
          <a:bodyPr/>
          <a:lstStyle/>
          <a:p>
            <a:r>
              <a:rPr lang="en-US" dirty="0" smtClean="0"/>
              <a:t>WHY IT MATTERS</a:t>
            </a:r>
            <a:endParaRPr lang="en-US" dirty="0"/>
          </a:p>
        </p:txBody>
      </p:sp>
      <p:sp>
        <p:nvSpPr>
          <p:cNvPr id="25" name="TextBox 24"/>
          <p:cNvSpPr txBox="1"/>
          <p:nvPr/>
        </p:nvSpPr>
        <p:spPr>
          <a:xfrm>
            <a:off x="2087238" y="5499110"/>
            <a:ext cx="2132315" cy="246221"/>
          </a:xfrm>
          <a:prstGeom prst="rect">
            <a:avLst/>
          </a:prstGeom>
          <a:noFill/>
        </p:spPr>
        <p:txBody>
          <a:bodyPr wrap="none" rtlCol="0">
            <a:spAutoFit/>
          </a:bodyPr>
          <a:lstStyle/>
          <a:p>
            <a:r>
              <a:rPr lang="en-US" sz="1000" dirty="0" smtClean="0">
                <a:solidFill>
                  <a:schemeClr val="accent6"/>
                </a:solidFill>
              </a:rPr>
              <a:t>Assumes a federal tax rate of 24%</a:t>
            </a:r>
            <a:endParaRPr lang="en-US" sz="1000" dirty="0">
              <a:solidFill>
                <a:schemeClr val="accent6"/>
              </a:solidFill>
            </a:endParaRPr>
          </a:p>
        </p:txBody>
      </p:sp>
      <p:graphicFrame>
        <p:nvGraphicFramePr>
          <p:cNvPr id="11" name="Table 10"/>
          <p:cNvGraphicFramePr>
            <a:graphicFrameLocks noGrp="1"/>
          </p:cNvGraphicFramePr>
          <p:nvPr>
            <p:extLst>
              <p:ext uri="{D42A27DB-BD31-4B8C-83A1-F6EECF244321}">
                <p14:modId xmlns:p14="http://schemas.microsoft.com/office/powerpoint/2010/main" val="4183563270"/>
              </p:ext>
            </p:extLst>
          </p:nvPr>
        </p:nvGraphicFramePr>
        <p:xfrm>
          <a:off x="2141817" y="3749652"/>
          <a:ext cx="7696200" cy="1643032"/>
        </p:xfrm>
        <a:graphic>
          <a:graphicData uri="http://schemas.openxmlformats.org/drawingml/2006/table">
            <a:tbl>
              <a:tblPr firstRow="1" bandRow="1"/>
              <a:tblGrid>
                <a:gridCol w="1176270">
                  <a:extLst>
                    <a:ext uri="{9D8B030D-6E8A-4147-A177-3AD203B41FA5}">
                      <a16:colId xmlns:a16="http://schemas.microsoft.com/office/drawing/2014/main" val="20000"/>
                    </a:ext>
                  </a:extLst>
                </a:gridCol>
                <a:gridCol w="1497068">
                  <a:extLst>
                    <a:ext uri="{9D8B030D-6E8A-4147-A177-3AD203B41FA5}">
                      <a16:colId xmlns:a16="http://schemas.microsoft.com/office/drawing/2014/main" val="20001"/>
                    </a:ext>
                  </a:extLst>
                </a:gridCol>
                <a:gridCol w="2176322">
                  <a:extLst>
                    <a:ext uri="{9D8B030D-6E8A-4147-A177-3AD203B41FA5}">
                      <a16:colId xmlns:a16="http://schemas.microsoft.com/office/drawing/2014/main" val="20002"/>
                    </a:ext>
                  </a:extLst>
                </a:gridCol>
                <a:gridCol w="1265128">
                  <a:extLst>
                    <a:ext uri="{9D8B030D-6E8A-4147-A177-3AD203B41FA5}">
                      <a16:colId xmlns:a16="http://schemas.microsoft.com/office/drawing/2014/main" val="20003"/>
                    </a:ext>
                  </a:extLst>
                </a:gridCol>
                <a:gridCol w="1581412">
                  <a:extLst>
                    <a:ext uri="{9D8B030D-6E8A-4147-A177-3AD203B41FA5}">
                      <a16:colId xmlns:a16="http://schemas.microsoft.com/office/drawing/2014/main" val="20004"/>
                    </a:ext>
                  </a:extLst>
                </a:gridCol>
              </a:tblGrid>
              <a:tr h="616090">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a:r>
                        <a:rPr lang="en-US" sz="1600" dirty="0" smtClean="0"/>
                        <a:t>Acct. type</a:t>
                      </a:r>
                      <a:endParaRPr lang="en-US" sz="1600" b="0"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77388"/>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a:r>
                        <a:rPr lang="en-US" sz="1600" dirty="0" smtClean="0"/>
                        <a:t>Annual</a:t>
                      </a:r>
                      <a:r>
                        <a:rPr lang="en-US" sz="1600" baseline="0" dirty="0" smtClean="0"/>
                        <a:t> Limit </a:t>
                      </a:r>
                      <a:endParaRPr lang="en-US" sz="1600" b="0"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77388"/>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a:r>
                        <a:rPr lang="en-US" sz="1600" dirty="0" smtClean="0"/>
                        <a:t>Annual  age 50 “Catch-up”</a:t>
                      </a:r>
                      <a:endParaRPr lang="en-US" sz="1600" b="0"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77388"/>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a:r>
                        <a:rPr lang="en-US" sz="1600" dirty="0" smtClean="0"/>
                        <a:t>Total</a:t>
                      </a:r>
                      <a:endParaRPr lang="en-US" sz="1600" b="0"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77388"/>
                    </a:solidFill>
                  </a:tcPr>
                </a:tc>
                <a:tc>
                  <a:txBody>
                    <a:bodyPr/>
                    <a:lstStyle>
                      <a:lvl1pPr marL="0" algn="l" defTabSz="914400" rtl="0" eaLnBrk="1" latinLnBrk="0" hangingPunct="1">
                        <a:defRPr sz="1800" b="1" kern="1200">
                          <a:solidFill>
                            <a:schemeClr val="lt1"/>
                          </a:solidFill>
                          <a:latin typeface="Arial"/>
                        </a:defRPr>
                      </a:lvl1pPr>
                      <a:lvl2pPr marL="457200" algn="l" defTabSz="914400" rtl="0" eaLnBrk="1" latinLnBrk="0" hangingPunct="1">
                        <a:defRPr sz="1800" b="1" kern="1200">
                          <a:solidFill>
                            <a:schemeClr val="lt1"/>
                          </a:solidFill>
                          <a:latin typeface="Arial"/>
                        </a:defRPr>
                      </a:lvl2pPr>
                      <a:lvl3pPr marL="914400" algn="l" defTabSz="914400" rtl="0" eaLnBrk="1" latinLnBrk="0" hangingPunct="1">
                        <a:defRPr sz="1800" b="1" kern="1200">
                          <a:solidFill>
                            <a:schemeClr val="lt1"/>
                          </a:solidFill>
                          <a:latin typeface="Arial"/>
                        </a:defRPr>
                      </a:lvl3pPr>
                      <a:lvl4pPr marL="1371600" algn="l" defTabSz="914400" rtl="0" eaLnBrk="1" latinLnBrk="0" hangingPunct="1">
                        <a:defRPr sz="1800" b="1" kern="1200">
                          <a:solidFill>
                            <a:schemeClr val="lt1"/>
                          </a:solidFill>
                          <a:latin typeface="Arial"/>
                        </a:defRPr>
                      </a:lvl4pPr>
                      <a:lvl5pPr marL="1828800" algn="l" defTabSz="914400" rtl="0" eaLnBrk="1" latinLnBrk="0" hangingPunct="1">
                        <a:defRPr sz="1800" b="1" kern="1200">
                          <a:solidFill>
                            <a:schemeClr val="lt1"/>
                          </a:solidFill>
                          <a:latin typeface="Arial"/>
                        </a:defRPr>
                      </a:lvl5pPr>
                      <a:lvl6pPr marL="2286000" algn="l" defTabSz="914400" rtl="0" eaLnBrk="1" latinLnBrk="0" hangingPunct="1">
                        <a:defRPr sz="1800" b="1" kern="1200">
                          <a:solidFill>
                            <a:schemeClr val="lt1"/>
                          </a:solidFill>
                          <a:latin typeface="Arial"/>
                        </a:defRPr>
                      </a:lvl6pPr>
                      <a:lvl7pPr marL="2743200" algn="l" defTabSz="914400" rtl="0" eaLnBrk="1" latinLnBrk="0" hangingPunct="1">
                        <a:defRPr sz="1800" b="1" kern="1200">
                          <a:solidFill>
                            <a:schemeClr val="lt1"/>
                          </a:solidFill>
                          <a:latin typeface="Arial"/>
                        </a:defRPr>
                      </a:lvl7pPr>
                      <a:lvl8pPr marL="3200400" algn="l" defTabSz="914400" rtl="0" eaLnBrk="1" latinLnBrk="0" hangingPunct="1">
                        <a:defRPr sz="1800" b="1" kern="1200">
                          <a:solidFill>
                            <a:schemeClr val="lt1"/>
                          </a:solidFill>
                          <a:latin typeface="Arial"/>
                        </a:defRPr>
                      </a:lvl8pPr>
                      <a:lvl9pPr marL="3657600" algn="l" defTabSz="914400" rtl="0" eaLnBrk="1" latinLnBrk="0" hangingPunct="1">
                        <a:defRPr sz="1800" b="1" kern="1200">
                          <a:solidFill>
                            <a:schemeClr val="lt1"/>
                          </a:solidFill>
                          <a:latin typeface="Arial"/>
                        </a:defRPr>
                      </a:lvl9pPr>
                    </a:lstStyle>
                    <a:p>
                      <a:pPr algn="r"/>
                      <a:r>
                        <a:rPr lang="en-US" sz="1600" dirty="0" smtClean="0"/>
                        <a:t>Potential tax savings</a:t>
                      </a:r>
                      <a:endParaRPr lang="en-US" sz="1600" b="0" dirty="0"/>
                    </a:p>
                  </a:txBody>
                  <a:tcP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77388"/>
                    </a:solidFill>
                  </a:tcPr>
                </a:tc>
                <a:extLst>
                  <a:ext uri="{0D108BD9-81ED-4DB2-BD59-A6C34878D82A}">
                    <a16:rowId xmlns:a16="http://schemas.microsoft.com/office/drawing/2014/main" val="10000"/>
                  </a:ext>
                </a:extLst>
              </a:tr>
              <a:tr h="34231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smtClean="0"/>
                        <a:t>403(b)</a:t>
                      </a:r>
                      <a:endParaRPr lang="en-US" sz="1600"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$19,500</a:t>
                      </a:r>
                      <a:endParaRPr lang="en-US" sz="1600"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$6,500</a:t>
                      </a:r>
                      <a:endParaRPr lang="en-US" sz="1600"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$26,000</a:t>
                      </a:r>
                      <a:endParaRPr lang="en-US" sz="1600"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$6,240</a:t>
                      </a:r>
                      <a:endParaRPr lang="en-US" sz="1600" b="1" dirty="0"/>
                    </a:p>
                  </a:txBody>
                  <a:tcP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extLst>
                  <a:ext uri="{0D108BD9-81ED-4DB2-BD59-A6C34878D82A}">
                    <a16:rowId xmlns:a16="http://schemas.microsoft.com/office/drawing/2014/main" val="10001"/>
                  </a:ext>
                </a:extLst>
              </a:tr>
              <a:tr h="34231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smtClean="0"/>
                        <a:t>457</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$19,500</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$6,500</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$26,000</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$6,240</a:t>
                      </a:r>
                      <a:endParaRPr lang="en-US" sz="16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ysClr val="window" lastClr="FFFFFF"/>
                    </a:solidFill>
                  </a:tcPr>
                </a:tc>
                <a:extLst>
                  <a:ext uri="{0D108BD9-81ED-4DB2-BD59-A6C34878D82A}">
                    <a16:rowId xmlns:a16="http://schemas.microsoft.com/office/drawing/2014/main" val="10002"/>
                  </a:ext>
                </a:extLst>
              </a:tr>
              <a:tr h="342314">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r>
                        <a:rPr lang="en-US" sz="1600" dirty="0" smtClean="0"/>
                        <a:t>IRA</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$6,000</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$1,000</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$7,000</a:t>
                      </a:r>
                      <a:endParaRPr lang="en-US" sz="1600"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tc>
                  <a:txBody>
                    <a:bodyPr/>
                    <a:lstStyle>
                      <a:lvl1pPr marL="0" algn="l" defTabSz="914400" rtl="0" eaLnBrk="1" latinLnBrk="0" hangingPunct="1">
                        <a:defRPr sz="1800" kern="1200">
                          <a:solidFill>
                            <a:schemeClr val="dk1"/>
                          </a:solidFill>
                          <a:latin typeface="Arial"/>
                        </a:defRPr>
                      </a:lvl1pPr>
                      <a:lvl2pPr marL="457200" algn="l" defTabSz="914400" rtl="0" eaLnBrk="1" latinLnBrk="0" hangingPunct="1">
                        <a:defRPr sz="1800" kern="1200">
                          <a:solidFill>
                            <a:schemeClr val="dk1"/>
                          </a:solidFill>
                          <a:latin typeface="Arial"/>
                        </a:defRPr>
                      </a:lvl2pPr>
                      <a:lvl3pPr marL="914400" algn="l" defTabSz="914400" rtl="0" eaLnBrk="1" latinLnBrk="0" hangingPunct="1">
                        <a:defRPr sz="1800" kern="1200">
                          <a:solidFill>
                            <a:schemeClr val="dk1"/>
                          </a:solidFill>
                          <a:latin typeface="Arial"/>
                        </a:defRPr>
                      </a:lvl3pPr>
                      <a:lvl4pPr marL="1371600" algn="l" defTabSz="914400" rtl="0" eaLnBrk="1" latinLnBrk="0" hangingPunct="1">
                        <a:defRPr sz="1800" kern="1200">
                          <a:solidFill>
                            <a:schemeClr val="dk1"/>
                          </a:solidFill>
                          <a:latin typeface="Arial"/>
                        </a:defRPr>
                      </a:lvl4pPr>
                      <a:lvl5pPr marL="1828800" algn="l" defTabSz="914400" rtl="0" eaLnBrk="1" latinLnBrk="0" hangingPunct="1">
                        <a:defRPr sz="1800" kern="1200">
                          <a:solidFill>
                            <a:schemeClr val="dk1"/>
                          </a:solidFill>
                          <a:latin typeface="Arial"/>
                        </a:defRPr>
                      </a:lvl5pPr>
                      <a:lvl6pPr marL="2286000" algn="l" defTabSz="914400" rtl="0" eaLnBrk="1" latinLnBrk="0" hangingPunct="1">
                        <a:defRPr sz="1800" kern="1200">
                          <a:solidFill>
                            <a:schemeClr val="dk1"/>
                          </a:solidFill>
                          <a:latin typeface="Arial"/>
                        </a:defRPr>
                      </a:lvl6pPr>
                      <a:lvl7pPr marL="2743200" algn="l" defTabSz="914400" rtl="0" eaLnBrk="1" latinLnBrk="0" hangingPunct="1">
                        <a:defRPr sz="1800" kern="1200">
                          <a:solidFill>
                            <a:schemeClr val="dk1"/>
                          </a:solidFill>
                          <a:latin typeface="Arial"/>
                        </a:defRPr>
                      </a:lvl7pPr>
                      <a:lvl8pPr marL="3200400" algn="l" defTabSz="914400" rtl="0" eaLnBrk="1" latinLnBrk="0" hangingPunct="1">
                        <a:defRPr sz="1800" kern="1200">
                          <a:solidFill>
                            <a:schemeClr val="dk1"/>
                          </a:solidFill>
                          <a:latin typeface="Arial"/>
                        </a:defRPr>
                      </a:lvl8pPr>
                      <a:lvl9pPr marL="3657600" algn="l" defTabSz="914400" rtl="0" eaLnBrk="1" latinLnBrk="0" hangingPunct="1">
                        <a:defRPr sz="1800" kern="1200">
                          <a:solidFill>
                            <a:schemeClr val="dk1"/>
                          </a:solidFill>
                          <a:latin typeface="Arial"/>
                        </a:defRPr>
                      </a:lvl9pPr>
                    </a:lstStyle>
                    <a:p>
                      <a:pPr algn="r"/>
                      <a:r>
                        <a:rPr lang="en-US" sz="1600" dirty="0" smtClean="0"/>
                        <a:t>$1,680</a:t>
                      </a:r>
                      <a:endParaRPr lang="en-US" sz="1600" b="1" dirty="0"/>
                    </a:p>
                  </a:txBody>
                  <a:tcP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84B1D4">
                        <a:lumMod val="20000"/>
                        <a:lumOff val="80000"/>
                      </a:srgb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453055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r>
              <a:rPr lang="en-US" dirty="0" smtClean="0"/>
              <a:t>How to Take Action</a:t>
            </a:r>
            <a:endParaRPr lang="en-US" dirty="0"/>
          </a:p>
        </p:txBody>
      </p:sp>
      <p:sp>
        <p:nvSpPr>
          <p:cNvPr id="5" name="Footer Placeholder 4"/>
          <p:cNvSpPr>
            <a:spLocks noGrp="1"/>
          </p:cNvSpPr>
          <p:nvPr>
            <p:ph type="ftr" sz="quarter" idx="3"/>
          </p:nvPr>
        </p:nvSpPr>
        <p:spPr/>
        <p:txBody>
          <a:bodyPr/>
          <a:lstStyle/>
          <a:p>
            <a:r>
              <a:rPr lang="en-US" dirty="0" smtClean="0"/>
              <a:t>38-10780-18</a:t>
            </a:r>
            <a:endParaRPr lang="en-US" dirty="0"/>
          </a:p>
        </p:txBody>
      </p:sp>
      <p:sp>
        <p:nvSpPr>
          <p:cNvPr id="6" name="Date Placeholder 5"/>
          <p:cNvSpPr>
            <a:spLocks noGrp="1"/>
          </p:cNvSpPr>
          <p:nvPr>
            <p:ph type="dt" sz="half" idx="2"/>
          </p:nvPr>
        </p:nvSpPr>
        <p:spPr/>
        <p:txBody>
          <a:bodyPr/>
          <a:lstStyle/>
          <a:p>
            <a:r>
              <a:rPr lang="en-US" dirty="0" smtClean="0"/>
              <a:t>2021/04/14</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27</a:t>
            </a:fld>
            <a:endParaRPr lang="en-US" dirty="0"/>
          </a:p>
        </p:txBody>
      </p:sp>
    </p:spTree>
    <p:extLst>
      <p:ext uri="{BB962C8B-B14F-4D97-AF65-F5344CB8AC3E}">
        <p14:creationId xmlns:p14="http://schemas.microsoft.com/office/powerpoint/2010/main" val="127396677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Early Career (working &lt; 10 years)</a:t>
            </a:r>
            <a:endParaRPr lang="en-US" dirty="0"/>
          </a:p>
        </p:txBody>
      </p:sp>
      <p:sp>
        <p:nvSpPr>
          <p:cNvPr id="7" name="Content Placeholder 6"/>
          <p:cNvSpPr>
            <a:spLocks noGrp="1"/>
          </p:cNvSpPr>
          <p:nvPr>
            <p:ph idx="1"/>
          </p:nvPr>
        </p:nvSpPr>
        <p:spPr>
          <a:xfrm>
            <a:off x="626036" y="1825625"/>
            <a:ext cx="5921909" cy="4272355"/>
          </a:xfrm>
        </p:spPr>
        <p:txBody>
          <a:bodyPr/>
          <a:lstStyle/>
          <a:p>
            <a:pPr marL="0" indent="0">
              <a:buNone/>
            </a:pPr>
            <a:r>
              <a:rPr lang="en-US" dirty="0" smtClean="0">
                <a:solidFill>
                  <a:schemeClr val="accent3"/>
                </a:solidFill>
                <a:latin typeface="+mn-lt"/>
              </a:rPr>
              <a:t>TIME – YOUR MOST VALUABLE ASSET</a:t>
            </a:r>
          </a:p>
          <a:p>
            <a:r>
              <a:rPr lang="en-US" b="0" dirty="0" smtClean="0"/>
              <a:t>Put retirement savings first; contribute money each and every pay period</a:t>
            </a:r>
            <a:br>
              <a:rPr lang="en-US" b="0" dirty="0" smtClean="0"/>
            </a:br>
            <a:endParaRPr lang="en-US" b="0" dirty="0" smtClean="0"/>
          </a:p>
          <a:p>
            <a:r>
              <a:rPr lang="en-US" b="0" dirty="0" smtClean="0"/>
              <a:t>Homes, cars and even college tuition can all be financed with loans – retirement can’t</a:t>
            </a:r>
            <a:br>
              <a:rPr lang="en-US" b="0" dirty="0" smtClean="0"/>
            </a:br>
            <a:endParaRPr lang="en-US" b="0" dirty="0" smtClean="0"/>
          </a:p>
          <a:p>
            <a:r>
              <a:rPr lang="en-US" b="0" dirty="0" smtClean="0"/>
              <a:t>Payroll deferrals make it easy</a:t>
            </a:r>
            <a:br>
              <a:rPr lang="en-US" b="0" dirty="0" smtClean="0"/>
            </a:br>
            <a:endParaRPr lang="en-US" b="0" dirty="0" smtClean="0"/>
          </a:p>
          <a:p>
            <a:pPr lvl="1"/>
            <a:r>
              <a:rPr lang="en-US" dirty="0" smtClean="0"/>
              <a:t>Automatically deducted from  your paycheck</a:t>
            </a:r>
          </a:p>
          <a:p>
            <a:pPr lvl="1"/>
            <a:r>
              <a:rPr lang="en-US" dirty="0" smtClean="0"/>
              <a:t>Can easily adjust contribution amount at any time</a:t>
            </a:r>
          </a:p>
          <a:p>
            <a:endParaRPr lang="en-US" dirty="0" smtClean="0"/>
          </a:p>
          <a:p>
            <a:endParaRPr lang="en-US" dirty="0"/>
          </a:p>
        </p:txBody>
      </p:sp>
      <p:sp>
        <p:nvSpPr>
          <p:cNvPr id="31" name="Footer Placeholder 30"/>
          <p:cNvSpPr>
            <a:spLocks noGrp="1"/>
          </p:cNvSpPr>
          <p:nvPr>
            <p:ph type="ftr" sz="quarter" idx="3"/>
          </p:nvPr>
        </p:nvSpPr>
        <p:spPr/>
        <p:txBody>
          <a:bodyPr/>
          <a:lstStyle/>
          <a:p>
            <a:r>
              <a:rPr lang="en-US" dirty="0" smtClean="0"/>
              <a:t>38-10780-18</a:t>
            </a:r>
            <a:endParaRPr lang="en-US" dirty="0"/>
          </a:p>
        </p:txBody>
      </p:sp>
      <p:sp>
        <p:nvSpPr>
          <p:cNvPr id="13" name="Date Placeholder 12"/>
          <p:cNvSpPr>
            <a:spLocks noGrp="1"/>
          </p:cNvSpPr>
          <p:nvPr>
            <p:ph type="dt" sz="half" idx="2"/>
          </p:nvPr>
        </p:nvSpPr>
        <p:spPr/>
        <p:txBody>
          <a:bodyPr/>
          <a:lstStyle/>
          <a:p>
            <a:r>
              <a:rPr lang="en-US" dirty="0" smtClean="0"/>
              <a:t>2021/04/14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28</a:t>
            </a:fld>
            <a:endParaRPr lang="en-US" dirty="0"/>
          </a:p>
        </p:txBody>
      </p:sp>
      <p:sp>
        <p:nvSpPr>
          <p:cNvPr id="8" name="Text Placeholder 7"/>
          <p:cNvSpPr>
            <a:spLocks noGrp="1"/>
          </p:cNvSpPr>
          <p:nvPr>
            <p:ph type="body" sz="quarter" idx="10"/>
          </p:nvPr>
        </p:nvSpPr>
        <p:spPr/>
        <p:txBody>
          <a:bodyPr/>
          <a:lstStyle/>
          <a:p>
            <a:r>
              <a:rPr lang="en-US" dirty="0" smtClean="0"/>
              <a:t>HOW TO TAKE ACTION</a:t>
            </a:r>
            <a:endParaRPr lang="en-US" dirty="0"/>
          </a:p>
        </p:txBody>
      </p:sp>
      <p:pic>
        <p:nvPicPr>
          <p:cNvPr id="10" name="Picture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39510" t="-369" r="13312" b="1"/>
          <a:stretch/>
        </p:blipFill>
        <p:spPr>
          <a:xfrm>
            <a:off x="7326184" y="-25400"/>
            <a:ext cx="4865817" cy="6908799"/>
          </a:xfrm>
          <a:prstGeom prst="rect">
            <a:avLst/>
          </a:prstGeom>
        </p:spPr>
      </p:pic>
    </p:spTree>
    <p:extLst>
      <p:ext uri="{BB962C8B-B14F-4D97-AF65-F5344CB8AC3E}">
        <p14:creationId xmlns:p14="http://schemas.microsoft.com/office/powerpoint/2010/main" val="9135042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Mid-career (10-25 years)</a:t>
            </a:r>
            <a:endParaRPr lang="en-US" dirty="0"/>
          </a:p>
        </p:txBody>
      </p:sp>
      <p:sp>
        <p:nvSpPr>
          <p:cNvPr id="7" name="Content Placeholder 6"/>
          <p:cNvSpPr>
            <a:spLocks noGrp="1"/>
          </p:cNvSpPr>
          <p:nvPr>
            <p:ph idx="1"/>
          </p:nvPr>
        </p:nvSpPr>
        <p:spPr/>
        <p:txBody>
          <a:bodyPr/>
          <a:lstStyle/>
          <a:p>
            <a:pPr marL="0" indent="0">
              <a:buNone/>
            </a:pPr>
            <a:r>
              <a:rPr lang="en-US" dirty="0" smtClean="0">
                <a:solidFill>
                  <a:schemeClr val="accent3"/>
                </a:solidFill>
                <a:latin typeface="+mn-lt"/>
              </a:rPr>
              <a:t>ACCUMULATION PHASE</a:t>
            </a:r>
          </a:p>
          <a:p>
            <a:r>
              <a:rPr lang="en-US" b="0" dirty="0" smtClean="0"/>
              <a:t>Review your savings plan. Has it kept up with:</a:t>
            </a:r>
            <a:br>
              <a:rPr lang="en-US" b="0" dirty="0" smtClean="0"/>
            </a:br>
            <a:endParaRPr lang="en-US" b="0" dirty="0" smtClean="0"/>
          </a:p>
          <a:p>
            <a:pPr lvl="1"/>
            <a:r>
              <a:rPr lang="en-US" dirty="0" smtClean="0"/>
              <a:t>Job changes</a:t>
            </a:r>
          </a:p>
          <a:p>
            <a:pPr lvl="1"/>
            <a:r>
              <a:rPr lang="en-US" dirty="0" smtClean="0"/>
              <a:t>Annual raises</a:t>
            </a:r>
          </a:p>
          <a:p>
            <a:pPr lvl="1"/>
            <a:r>
              <a:rPr lang="en-US" dirty="0" smtClean="0"/>
              <a:t>Salary schedule changes</a:t>
            </a:r>
            <a:br>
              <a:rPr lang="en-US" dirty="0" smtClean="0"/>
            </a:br>
            <a:endParaRPr lang="en-US" dirty="0" smtClean="0"/>
          </a:p>
          <a:p>
            <a:r>
              <a:rPr lang="en-US" b="0" dirty="0" smtClean="0"/>
              <a:t>Review your pension benefit</a:t>
            </a:r>
            <a:br>
              <a:rPr lang="en-US" b="0" dirty="0" smtClean="0"/>
            </a:br>
            <a:endParaRPr lang="en-US" b="0" dirty="0" smtClean="0"/>
          </a:p>
          <a:p>
            <a:r>
              <a:rPr lang="en-US" b="0" dirty="0" smtClean="0"/>
              <a:t>Determine a strategy to take retirement income</a:t>
            </a:r>
            <a:br>
              <a:rPr lang="en-US" b="0" dirty="0" smtClean="0"/>
            </a:br>
            <a:endParaRPr lang="en-US" b="0" dirty="0" smtClean="0"/>
          </a:p>
          <a:p>
            <a:r>
              <a:rPr lang="en-US" b="0" dirty="0" smtClean="0"/>
              <a:t>Adjust your portfolio risk, if necessary</a:t>
            </a:r>
          </a:p>
          <a:p>
            <a:endParaRPr lang="en-US" dirty="0"/>
          </a:p>
        </p:txBody>
      </p:sp>
      <p:sp>
        <p:nvSpPr>
          <p:cNvPr id="31" name="Footer Placeholder 30"/>
          <p:cNvSpPr>
            <a:spLocks noGrp="1"/>
          </p:cNvSpPr>
          <p:nvPr>
            <p:ph type="ftr" sz="quarter" idx="3"/>
          </p:nvPr>
        </p:nvSpPr>
        <p:spPr/>
        <p:txBody>
          <a:bodyPr/>
          <a:lstStyle/>
          <a:p>
            <a:r>
              <a:rPr lang="en-US" dirty="0" smtClean="0"/>
              <a:t>38-10780-18</a:t>
            </a:r>
            <a:endParaRPr lang="en-US" dirty="0"/>
          </a:p>
        </p:txBody>
      </p:sp>
      <p:sp>
        <p:nvSpPr>
          <p:cNvPr id="13" name="Date Placeholder 12"/>
          <p:cNvSpPr>
            <a:spLocks noGrp="1"/>
          </p:cNvSpPr>
          <p:nvPr>
            <p:ph type="dt" sz="half" idx="2"/>
          </p:nvPr>
        </p:nvSpPr>
        <p:spPr/>
        <p:txBody>
          <a:bodyPr/>
          <a:lstStyle/>
          <a:p>
            <a:r>
              <a:rPr lang="en-US" dirty="0" smtClean="0"/>
              <a:t>2021/04/14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29</a:t>
            </a:fld>
            <a:endParaRPr lang="en-US" dirty="0"/>
          </a:p>
        </p:txBody>
      </p:sp>
      <p:sp>
        <p:nvSpPr>
          <p:cNvPr id="8" name="Text Placeholder 7"/>
          <p:cNvSpPr>
            <a:spLocks noGrp="1"/>
          </p:cNvSpPr>
          <p:nvPr>
            <p:ph type="body" sz="quarter" idx="10"/>
          </p:nvPr>
        </p:nvSpPr>
        <p:spPr/>
        <p:txBody>
          <a:bodyPr/>
          <a:lstStyle/>
          <a:p>
            <a:r>
              <a:rPr lang="en-US" dirty="0" smtClean="0"/>
              <a:t>HOW TO TAKE ACTION</a:t>
            </a:r>
            <a:endParaRPr lang="en-US" dirty="0"/>
          </a:p>
        </p:txBody>
      </p:sp>
      <p:pic>
        <p:nvPicPr>
          <p:cNvPr id="11" name="Picture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11305" t="1599" r="46638" b="8829"/>
          <a:stretch/>
        </p:blipFill>
        <p:spPr>
          <a:xfrm flipH="1">
            <a:off x="7326184" y="-25400"/>
            <a:ext cx="4865817" cy="6908800"/>
          </a:xfrm>
          <a:prstGeom prst="rect">
            <a:avLst/>
          </a:prstGeom>
        </p:spPr>
      </p:pic>
    </p:spTree>
    <p:extLst>
      <p:ext uri="{BB962C8B-B14F-4D97-AF65-F5344CB8AC3E}">
        <p14:creationId xmlns:p14="http://schemas.microsoft.com/office/powerpoint/2010/main" val="64999947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Balancing Risk</a:t>
            </a:r>
            <a:endParaRPr lang="en-US" dirty="0"/>
          </a:p>
        </p:txBody>
      </p:sp>
      <p:sp>
        <p:nvSpPr>
          <p:cNvPr id="8" name="Content Placeholder 7"/>
          <p:cNvSpPr>
            <a:spLocks noGrp="1"/>
          </p:cNvSpPr>
          <p:nvPr>
            <p:ph idx="1"/>
          </p:nvPr>
        </p:nvSpPr>
        <p:spPr/>
        <p:txBody>
          <a:bodyPr/>
          <a:lstStyle/>
          <a:p>
            <a:r>
              <a:rPr lang="en-US" b="0" dirty="0" smtClean="0"/>
              <a:t>Those with more time before retirement, </a:t>
            </a:r>
            <a:br>
              <a:rPr lang="en-US" b="0" dirty="0" smtClean="0"/>
            </a:br>
            <a:r>
              <a:rPr lang="en-US" b="0" dirty="0" smtClean="0"/>
              <a:t>or more appetite for risk, may choose </a:t>
            </a:r>
            <a:br>
              <a:rPr lang="en-US" b="0" dirty="0" smtClean="0"/>
            </a:br>
            <a:r>
              <a:rPr lang="en-US" b="0" dirty="0" smtClean="0"/>
              <a:t>investments with higher returns</a:t>
            </a:r>
            <a:br>
              <a:rPr lang="en-US" b="0" dirty="0" smtClean="0"/>
            </a:br>
            <a:endParaRPr lang="en-US" b="0" dirty="0" smtClean="0"/>
          </a:p>
          <a:p>
            <a:r>
              <a:rPr lang="en-US" b="0" dirty="0" smtClean="0"/>
              <a:t>As you approach retirement, more </a:t>
            </a:r>
            <a:br>
              <a:rPr lang="en-US" b="0" dirty="0" smtClean="0"/>
            </a:br>
            <a:r>
              <a:rPr lang="en-US" b="0" dirty="0" smtClean="0"/>
              <a:t>conservative investments may help </a:t>
            </a:r>
            <a:br>
              <a:rPr lang="en-US" b="0" dirty="0" smtClean="0"/>
            </a:br>
            <a:r>
              <a:rPr lang="en-US" b="0" dirty="0" smtClean="0"/>
              <a:t>you mitigate loss</a:t>
            </a:r>
            <a:br>
              <a:rPr lang="en-US" b="0" dirty="0" smtClean="0"/>
            </a:br>
            <a:endParaRPr lang="en-US" b="0" dirty="0" smtClean="0"/>
          </a:p>
          <a:p>
            <a:r>
              <a:rPr lang="en-US" b="0" dirty="0" smtClean="0"/>
              <a:t>Remember that your account does not </a:t>
            </a:r>
            <a:br>
              <a:rPr lang="en-US" b="0" dirty="0" smtClean="0"/>
            </a:br>
            <a:r>
              <a:rPr lang="en-US" b="0" dirty="0" smtClean="0"/>
              <a:t>automatically update for you!</a:t>
            </a:r>
            <a:endParaRPr lang="en-US"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30</a:t>
            </a:fld>
            <a:endParaRPr lang="en-US" dirty="0"/>
          </a:p>
        </p:txBody>
      </p:sp>
      <p:sp>
        <p:nvSpPr>
          <p:cNvPr id="7" name="Text Placeholder 6"/>
          <p:cNvSpPr>
            <a:spLocks noGrp="1"/>
          </p:cNvSpPr>
          <p:nvPr>
            <p:ph type="body" sz="quarter" idx="10"/>
          </p:nvPr>
        </p:nvSpPr>
        <p:spPr/>
        <p:txBody>
          <a:bodyPr/>
          <a:lstStyle/>
          <a:p>
            <a:r>
              <a:rPr lang="en-US" dirty="0" smtClean="0"/>
              <a:t>HOW TO TAKE ACTION</a:t>
            </a:r>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52134" y="2080518"/>
            <a:ext cx="5516150" cy="3992009"/>
          </a:xfrm>
          <a:prstGeom prst="rect">
            <a:avLst/>
          </a:prstGeom>
        </p:spPr>
      </p:pic>
    </p:spTree>
    <p:extLst>
      <p:ext uri="{BB962C8B-B14F-4D97-AF65-F5344CB8AC3E}">
        <p14:creationId xmlns:p14="http://schemas.microsoft.com/office/powerpoint/2010/main" val="13443668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Late Career (Last 10 years)</a:t>
            </a:r>
            <a:endParaRPr lang="en-US" dirty="0"/>
          </a:p>
        </p:txBody>
      </p:sp>
      <p:sp>
        <p:nvSpPr>
          <p:cNvPr id="7" name="Content Placeholder 6"/>
          <p:cNvSpPr>
            <a:spLocks noGrp="1"/>
          </p:cNvSpPr>
          <p:nvPr>
            <p:ph idx="1"/>
          </p:nvPr>
        </p:nvSpPr>
        <p:spPr>
          <a:xfrm>
            <a:off x="626036" y="1825625"/>
            <a:ext cx="5795785" cy="4272355"/>
          </a:xfrm>
        </p:spPr>
        <p:txBody>
          <a:bodyPr/>
          <a:lstStyle/>
          <a:p>
            <a:pPr marL="0" indent="0">
              <a:buNone/>
            </a:pPr>
            <a:r>
              <a:rPr lang="en-US" dirty="0" smtClean="0">
                <a:solidFill>
                  <a:schemeClr val="accent3"/>
                </a:solidFill>
                <a:latin typeface="+mn-lt"/>
              </a:rPr>
              <a:t>BE READY FOR DISTRIBUTIONS</a:t>
            </a:r>
          </a:p>
          <a:p>
            <a:r>
              <a:rPr lang="en-US" b="0" dirty="0" smtClean="0"/>
              <a:t>Review your savings plan, pension benefit and retirement income strategy</a:t>
            </a:r>
            <a:br>
              <a:rPr lang="en-US" b="0" dirty="0" smtClean="0"/>
            </a:br>
            <a:endParaRPr lang="en-US" b="0" dirty="0" smtClean="0"/>
          </a:p>
          <a:p>
            <a:r>
              <a:rPr lang="en-US" b="0" dirty="0" smtClean="0"/>
              <a:t>Adjust your portfolio risk, if necessary</a:t>
            </a:r>
            <a:br>
              <a:rPr lang="en-US" b="0" dirty="0" smtClean="0"/>
            </a:br>
            <a:endParaRPr lang="en-US" b="0" dirty="0" smtClean="0"/>
          </a:p>
          <a:p>
            <a:r>
              <a:rPr lang="en-US" b="0" dirty="0" smtClean="0"/>
              <a:t>Consider an estimated retirement date</a:t>
            </a:r>
            <a:br>
              <a:rPr lang="en-US" b="0" dirty="0" smtClean="0"/>
            </a:br>
            <a:endParaRPr lang="en-US" b="0" dirty="0" smtClean="0"/>
          </a:p>
          <a:p>
            <a:r>
              <a:rPr lang="en-US" b="0" dirty="0" smtClean="0"/>
              <a:t>Factor in the economic outlook</a:t>
            </a:r>
            <a:br>
              <a:rPr lang="en-US" b="0" dirty="0" smtClean="0"/>
            </a:br>
            <a:endParaRPr lang="en-US" b="0" dirty="0" smtClean="0"/>
          </a:p>
          <a:p>
            <a:r>
              <a:rPr lang="en-US" b="0" dirty="0" smtClean="0"/>
              <a:t>Ensure post-retirement budget is still appropriate</a:t>
            </a:r>
          </a:p>
          <a:p>
            <a:endParaRPr lang="en-US" dirty="0"/>
          </a:p>
        </p:txBody>
      </p:sp>
      <p:sp>
        <p:nvSpPr>
          <p:cNvPr id="31" name="Footer Placeholder 30"/>
          <p:cNvSpPr>
            <a:spLocks noGrp="1"/>
          </p:cNvSpPr>
          <p:nvPr>
            <p:ph type="ftr" sz="quarter" idx="3"/>
          </p:nvPr>
        </p:nvSpPr>
        <p:spPr/>
        <p:txBody>
          <a:bodyPr/>
          <a:lstStyle/>
          <a:p>
            <a:r>
              <a:rPr lang="en-US" dirty="0" smtClean="0"/>
              <a:t>38-10780-18</a:t>
            </a:r>
            <a:endParaRPr lang="en-US" dirty="0"/>
          </a:p>
        </p:txBody>
      </p:sp>
      <p:sp>
        <p:nvSpPr>
          <p:cNvPr id="13" name="Date Placeholder 12"/>
          <p:cNvSpPr>
            <a:spLocks noGrp="1"/>
          </p:cNvSpPr>
          <p:nvPr>
            <p:ph type="dt" sz="half" idx="2"/>
          </p:nvPr>
        </p:nvSpPr>
        <p:spPr/>
        <p:txBody>
          <a:bodyPr/>
          <a:lstStyle/>
          <a:p>
            <a:r>
              <a:rPr lang="en-US" dirty="0" smtClean="0"/>
              <a:t>2021/04/14</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31</a:t>
            </a:fld>
            <a:endParaRPr lang="en-US" dirty="0"/>
          </a:p>
        </p:txBody>
      </p:sp>
      <p:sp>
        <p:nvSpPr>
          <p:cNvPr id="8" name="Text Placeholder 7"/>
          <p:cNvSpPr>
            <a:spLocks noGrp="1"/>
          </p:cNvSpPr>
          <p:nvPr>
            <p:ph type="body" sz="quarter" idx="10"/>
          </p:nvPr>
        </p:nvSpPr>
        <p:spPr/>
        <p:txBody>
          <a:bodyPr/>
          <a:lstStyle/>
          <a:p>
            <a:r>
              <a:rPr lang="en-US" dirty="0" smtClean="0"/>
              <a:t>HOW TO TAKE ACTION</a:t>
            </a:r>
            <a:endParaRPr lang="en-US" dirty="0"/>
          </a:p>
        </p:txBody>
      </p:sp>
      <p:pic>
        <p:nvPicPr>
          <p:cNvPr id="10" name="Picture Placeholder 4"/>
          <p:cNvPicPr>
            <a:picLocks noChangeAspect="1"/>
          </p:cNvPicPr>
          <p:nvPr/>
        </p:nvPicPr>
        <p:blipFill rotWithShape="1">
          <a:blip r:embed="rId3" cstate="print">
            <a:extLst>
              <a:ext uri="{28A0092B-C50C-407E-A947-70E740481C1C}">
                <a14:useLocalDpi xmlns:a14="http://schemas.microsoft.com/office/drawing/2010/main" val="0"/>
              </a:ext>
            </a:extLst>
          </a:blip>
          <a:srcRect l="42411" t="1442" r="11540" b="490"/>
          <a:stretch/>
        </p:blipFill>
        <p:spPr>
          <a:xfrm>
            <a:off x="7326184" y="-25400"/>
            <a:ext cx="4865817" cy="6908800"/>
          </a:xfrm>
          <a:prstGeom prst="rect">
            <a:avLst/>
          </a:prstGeom>
        </p:spPr>
      </p:pic>
    </p:spTree>
    <p:extLst>
      <p:ext uri="{BB962C8B-B14F-4D97-AF65-F5344CB8AC3E}">
        <p14:creationId xmlns:p14="http://schemas.microsoft.com/office/powerpoint/2010/main" val="19853625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Rectangle 72"/>
          <p:cNvSpPr/>
          <p:nvPr/>
        </p:nvSpPr>
        <p:spPr>
          <a:xfrm>
            <a:off x="435429" y="5092778"/>
            <a:ext cx="11755256" cy="1828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86" name="Straight Connector 85"/>
          <p:cNvCxnSpPr/>
          <p:nvPr/>
        </p:nvCxnSpPr>
        <p:spPr>
          <a:xfrm>
            <a:off x="6868047" y="3088503"/>
            <a:ext cx="0" cy="1022651"/>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p>
            <a:r>
              <a:rPr lang="en-US" dirty="0" smtClean="0"/>
              <a:t>When do I need to decide to take benefits?</a:t>
            </a:r>
            <a:endParaRPr lang="en-US" dirty="0"/>
          </a:p>
        </p:txBody>
      </p:sp>
      <p:sp>
        <p:nvSpPr>
          <p:cNvPr id="7" name="Slide Number Placeholder 6"/>
          <p:cNvSpPr>
            <a:spLocks noGrp="1"/>
          </p:cNvSpPr>
          <p:nvPr>
            <p:ph type="sldNum" sz="quarter" idx="4"/>
          </p:nvPr>
        </p:nvSpPr>
        <p:spPr/>
        <p:txBody>
          <a:bodyPr/>
          <a:lstStyle/>
          <a:p>
            <a:fld id="{DFF2723C-031C-433E-81DC-635AF124FD5B}" type="slidenum">
              <a:rPr lang="en-US" smtClean="0"/>
              <a:pPr/>
              <a:t>32</a:t>
            </a:fld>
            <a:endParaRPr lang="en-US" dirty="0"/>
          </a:p>
        </p:txBody>
      </p:sp>
      <p:sp>
        <p:nvSpPr>
          <p:cNvPr id="4" name="Text Placeholder 3"/>
          <p:cNvSpPr>
            <a:spLocks noGrp="1"/>
          </p:cNvSpPr>
          <p:nvPr>
            <p:ph type="body" sz="quarter" idx="10"/>
          </p:nvPr>
        </p:nvSpPr>
        <p:spPr/>
        <p:txBody>
          <a:bodyPr/>
          <a:lstStyle/>
          <a:p>
            <a:r>
              <a:rPr lang="en-US" dirty="0"/>
              <a:t>HOW TO TAKE ACTION</a:t>
            </a:r>
          </a:p>
        </p:txBody>
      </p:sp>
      <p:sp>
        <p:nvSpPr>
          <p:cNvPr id="27" name="Notched Right Arrow 26"/>
          <p:cNvSpPr/>
          <p:nvPr/>
        </p:nvSpPr>
        <p:spPr>
          <a:xfrm>
            <a:off x="-1315" y="3768296"/>
            <a:ext cx="12192000" cy="1424119"/>
          </a:xfrm>
          <a:prstGeom prst="rightArrow">
            <a:avLst/>
          </a:prstGeom>
          <a:solidFill>
            <a:schemeClr val="accent2"/>
          </a:solidFill>
        </p:spPr>
        <p:style>
          <a:lnRef idx="0">
            <a:schemeClr val="accent1">
              <a:hueOff val="0"/>
              <a:satOff val="0"/>
              <a:lumOff val="0"/>
              <a:alphaOff val="0"/>
            </a:schemeClr>
          </a:lnRef>
          <a:fillRef idx="1">
            <a:scrgbClr r="0" g="0" b="0"/>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29" name="Oval 28"/>
          <p:cNvSpPr/>
          <p:nvPr/>
        </p:nvSpPr>
        <p:spPr>
          <a:xfrm>
            <a:off x="1473714"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0" name="Freeform 29"/>
          <p:cNvSpPr/>
          <p:nvPr/>
        </p:nvSpPr>
        <p:spPr>
          <a:xfrm>
            <a:off x="2522169" y="4697160"/>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t" anchorCtr="0">
            <a:noAutofit/>
          </a:bodyPr>
          <a:lstStyle/>
          <a:p>
            <a:pPr lvl="0" algn="ctr" defTabSz="1866900">
              <a:lnSpc>
                <a:spcPct val="90000"/>
              </a:lnSpc>
              <a:spcBef>
                <a:spcPct val="0"/>
              </a:spcBef>
              <a:spcAft>
                <a:spcPct val="35000"/>
              </a:spcAft>
            </a:pPr>
            <a:endParaRPr lang="en-US" sz="4200" kern="1200" dirty="0"/>
          </a:p>
        </p:txBody>
      </p:sp>
      <p:sp>
        <p:nvSpPr>
          <p:cNvPr id="31" name="Oval 30"/>
          <p:cNvSpPr/>
          <p:nvPr/>
        </p:nvSpPr>
        <p:spPr>
          <a:xfrm>
            <a:off x="3195625"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2" name="Freeform 31"/>
          <p:cNvSpPr/>
          <p:nvPr/>
        </p:nvSpPr>
        <p:spPr>
          <a:xfrm>
            <a:off x="4244080" y="2939143"/>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b" anchorCtr="0">
            <a:noAutofit/>
          </a:bodyPr>
          <a:lstStyle/>
          <a:p>
            <a:pPr lvl="0" algn="ctr" defTabSz="1866900">
              <a:lnSpc>
                <a:spcPct val="90000"/>
              </a:lnSpc>
              <a:spcBef>
                <a:spcPct val="0"/>
              </a:spcBef>
              <a:spcAft>
                <a:spcPct val="35000"/>
              </a:spcAft>
            </a:pPr>
            <a:endParaRPr lang="en-US" sz="4200" kern="1200" dirty="0"/>
          </a:p>
        </p:txBody>
      </p:sp>
      <p:sp>
        <p:nvSpPr>
          <p:cNvPr id="33" name="Oval 32"/>
          <p:cNvSpPr/>
          <p:nvPr/>
        </p:nvSpPr>
        <p:spPr>
          <a:xfrm>
            <a:off x="4917536"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5" name="Oval 34"/>
          <p:cNvSpPr/>
          <p:nvPr/>
        </p:nvSpPr>
        <p:spPr>
          <a:xfrm>
            <a:off x="6639447"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6" name="Freeform 35"/>
          <p:cNvSpPr/>
          <p:nvPr/>
        </p:nvSpPr>
        <p:spPr>
          <a:xfrm>
            <a:off x="7687901" y="2939143"/>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b" anchorCtr="0">
            <a:noAutofit/>
          </a:bodyPr>
          <a:lstStyle/>
          <a:p>
            <a:pPr lvl="0" algn="ctr" defTabSz="1866900">
              <a:lnSpc>
                <a:spcPct val="90000"/>
              </a:lnSpc>
              <a:spcBef>
                <a:spcPct val="0"/>
              </a:spcBef>
              <a:spcAft>
                <a:spcPct val="35000"/>
              </a:spcAft>
            </a:pPr>
            <a:endParaRPr lang="en-US" sz="4200" kern="1200" dirty="0"/>
          </a:p>
        </p:txBody>
      </p:sp>
      <p:sp>
        <p:nvSpPr>
          <p:cNvPr id="37" name="Oval 36"/>
          <p:cNvSpPr/>
          <p:nvPr/>
        </p:nvSpPr>
        <p:spPr>
          <a:xfrm>
            <a:off x="8361357"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38" name="Freeform 37"/>
          <p:cNvSpPr/>
          <p:nvPr/>
        </p:nvSpPr>
        <p:spPr>
          <a:xfrm>
            <a:off x="9409812" y="4697160"/>
            <a:ext cx="1639915" cy="1172011"/>
          </a:xfrm>
          <a:custGeom>
            <a:avLst/>
            <a:gdLst>
              <a:gd name="connsiteX0" fmla="*/ 0 w 1639915"/>
              <a:gd name="connsiteY0" fmla="*/ 0 h 1172011"/>
              <a:gd name="connsiteX1" fmla="*/ 1639915 w 1639915"/>
              <a:gd name="connsiteY1" fmla="*/ 0 h 1172011"/>
              <a:gd name="connsiteX2" fmla="*/ 1639915 w 1639915"/>
              <a:gd name="connsiteY2" fmla="*/ 1172011 h 1172011"/>
              <a:gd name="connsiteX3" fmla="*/ 0 w 1639915"/>
              <a:gd name="connsiteY3" fmla="*/ 1172011 h 1172011"/>
              <a:gd name="connsiteX4" fmla="*/ 0 w 1639915"/>
              <a:gd name="connsiteY4" fmla="*/ 0 h 117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915" h="1172011">
                <a:moveTo>
                  <a:pt x="0" y="0"/>
                </a:moveTo>
                <a:lnTo>
                  <a:pt x="1639915" y="0"/>
                </a:lnTo>
                <a:lnTo>
                  <a:pt x="1639915" y="1172011"/>
                </a:lnTo>
                <a:lnTo>
                  <a:pt x="0" y="1172011"/>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98704" tIns="298704" rIns="298704" bIns="298704" numCol="1" spcCol="1270" anchor="t" anchorCtr="0">
            <a:noAutofit/>
          </a:bodyPr>
          <a:lstStyle/>
          <a:p>
            <a:pPr lvl="0" algn="ctr" defTabSz="1866900">
              <a:lnSpc>
                <a:spcPct val="90000"/>
              </a:lnSpc>
              <a:spcBef>
                <a:spcPct val="0"/>
              </a:spcBef>
              <a:spcAft>
                <a:spcPct val="35000"/>
              </a:spcAft>
            </a:pPr>
            <a:endParaRPr lang="en-US" sz="4200" kern="1200" dirty="0"/>
          </a:p>
        </p:txBody>
      </p:sp>
      <p:sp>
        <p:nvSpPr>
          <p:cNvPr id="39" name="Oval 38"/>
          <p:cNvSpPr/>
          <p:nvPr/>
        </p:nvSpPr>
        <p:spPr>
          <a:xfrm>
            <a:off x="10083268" y="4257656"/>
            <a:ext cx="457200" cy="4572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2" name="TextBox 11"/>
          <p:cNvSpPr txBox="1"/>
          <p:nvPr/>
        </p:nvSpPr>
        <p:spPr>
          <a:xfrm>
            <a:off x="1352031" y="4386402"/>
            <a:ext cx="700566" cy="199708"/>
          </a:xfrm>
          <a:prstGeom prst="rect">
            <a:avLst/>
          </a:prstGeom>
          <a:noFill/>
        </p:spPr>
        <p:txBody>
          <a:bodyPr wrap="square" rtlCol="0" anchor="ctr">
            <a:spAutoFit/>
          </a:bodyPr>
          <a:lstStyle/>
          <a:p>
            <a:pPr algn="ctr"/>
            <a:r>
              <a:rPr lang="en-US" dirty="0" smtClean="0">
                <a:solidFill>
                  <a:schemeClr val="bg1"/>
                </a:solidFill>
              </a:rPr>
              <a:t>50</a:t>
            </a:r>
            <a:endParaRPr lang="en-US" dirty="0">
              <a:solidFill>
                <a:schemeClr val="bg1"/>
              </a:solidFill>
            </a:endParaRPr>
          </a:p>
        </p:txBody>
      </p:sp>
      <p:sp>
        <p:nvSpPr>
          <p:cNvPr id="13" name="TextBox 12"/>
          <p:cNvSpPr txBox="1"/>
          <p:nvPr/>
        </p:nvSpPr>
        <p:spPr>
          <a:xfrm>
            <a:off x="3073942" y="4398924"/>
            <a:ext cx="700566" cy="199708"/>
          </a:xfrm>
          <a:prstGeom prst="rect">
            <a:avLst/>
          </a:prstGeom>
          <a:noFill/>
        </p:spPr>
        <p:txBody>
          <a:bodyPr wrap="square" rtlCol="0" anchor="ctr">
            <a:spAutoFit/>
          </a:bodyPr>
          <a:lstStyle/>
          <a:p>
            <a:pPr algn="ctr"/>
            <a:r>
              <a:rPr lang="en-US" dirty="0" smtClean="0">
                <a:solidFill>
                  <a:schemeClr val="bg1"/>
                </a:solidFill>
              </a:rPr>
              <a:t>55</a:t>
            </a:r>
            <a:endParaRPr lang="en-US" dirty="0">
              <a:solidFill>
                <a:schemeClr val="bg1"/>
              </a:solidFill>
            </a:endParaRPr>
          </a:p>
        </p:txBody>
      </p:sp>
      <p:sp>
        <p:nvSpPr>
          <p:cNvPr id="14" name="TextBox 13"/>
          <p:cNvSpPr txBox="1"/>
          <p:nvPr/>
        </p:nvSpPr>
        <p:spPr>
          <a:xfrm>
            <a:off x="4795853" y="4403371"/>
            <a:ext cx="700566" cy="199708"/>
          </a:xfrm>
          <a:prstGeom prst="rect">
            <a:avLst/>
          </a:prstGeom>
          <a:noFill/>
        </p:spPr>
        <p:txBody>
          <a:bodyPr wrap="square" rtlCol="0" anchor="ctr">
            <a:spAutoFit/>
          </a:bodyPr>
          <a:lstStyle/>
          <a:p>
            <a:pPr algn="ctr"/>
            <a:r>
              <a:rPr lang="en-US" dirty="0" smtClean="0">
                <a:solidFill>
                  <a:schemeClr val="bg1"/>
                </a:solidFill>
              </a:rPr>
              <a:t>60</a:t>
            </a:r>
            <a:endParaRPr lang="en-US" dirty="0">
              <a:solidFill>
                <a:schemeClr val="bg1"/>
              </a:solidFill>
            </a:endParaRPr>
          </a:p>
        </p:txBody>
      </p:sp>
      <p:sp>
        <p:nvSpPr>
          <p:cNvPr id="15" name="TextBox 14"/>
          <p:cNvSpPr txBox="1"/>
          <p:nvPr/>
        </p:nvSpPr>
        <p:spPr>
          <a:xfrm>
            <a:off x="6517764" y="4404156"/>
            <a:ext cx="700566" cy="199708"/>
          </a:xfrm>
          <a:prstGeom prst="rect">
            <a:avLst/>
          </a:prstGeom>
          <a:noFill/>
        </p:spPr>
        <p:txBody>
          <a:bodyPr wrap="square" rtlCol="0" anchor="ctr">
            <a:spAutoFit/>
          </a:bodyPr>
          <a:lstStyle/>
          <a:p>
            <a:pPr algn="ctr"/>
            <a:r>
              <a:rPr lang="en-US" dirty="0" smtClean="0">
                <a:solidFill>
                  <a:schemeClr val="bg1"/>
                </a:solidFill>
              </a:rPr>
              <a:t>65</a:t>
            </a:r>
            <a:endParaRPr lang="en-US" dirty="0">
              <a:solidFill>
                <a:schemeClr val="bg1"/>
              </a:solidFill>
            </a:endParaRPr>
          </a:p>
        </p:txBody>
      </p:sp>
      <p:sp>
        <p:nvSpPr>
          <p:cNvPr id="16" name="TextBox 15"/>
          <p:cNvSpPr txBox="1"/>
          <p:nvPr/>
        </p:nvSpPr>
        <p:spPr>
          <a:xfrm>
            <a:off x="8239674" y="4398588"/>
            <a:ext cx="700566" cy="199708"/>
          </a:xfrm>
          <a:prstGeom prst="rect">
            <a:avLst/>
          </a:prstGeom>
          <a:noFill/>
        </p:spPr>
        <p:txBody>
          <a:bodyPr wrap="square" rtlCol="0" anchor="ctr">
            <a:spAutoFit/>
          </a:bodyPr>
          <a:lstStyle/>
          <a:p>
            <a:pPr algn="ctr"/>
            <a:r>
              <a:rPr lang="en-US" dirty="0" smtClean="0">
                <a:solidFill>
                  <a:schemeClr val="bg1"/>
                </a:solidFill>
              </a:rPr>
              <a:t>70</a:t>
            </a:r>
            <a:endParaRPr lang="en-US" dirty="0">
              <a:solidFill>
                <a:schemeClr val="bg1"/>
              </a:solidFill>
            </a:endParaRPr>
          </a:p>
        </p:txBody>
      </p:sp>
      <p:sp>
        <p:nvSpPr>
          <p:cNvPr id="17" name="TextBox 16"/>
          <p:cNvSpPr txBox="1"/>
          <p:nvPr/>
        </p:nvSpPr>
        <p:spPr>
          <a:xfrm>
            <a:off x="9961585" y="4386402"/>
            <a:ext cx="700566" cy="199708"/>
          </a:xfrm>
          <a:prstGeom prst="rect">
            <a:avLst/>
          </a:prstGeom>
          <a:noFill/>
        </p:spPr>
        <p:txBody>
          <a:bodyPr wrap="square" rtlCol="0" anchor="ctr">
            <a:spAutoFit/>
          </a:bodyPr>
          <a:lstStyle/>
          <a:p>
            <a:pPr algn="ctr"/>
            <a:r>
              <a:rPr lang="en-US" dirty="0" smtClean="0">
                <a:solidFill>
                  <a:schemeClr val="bg1"/>
                </a:solidFill>
              </a:rPr>
              <a:t>75</a:t>
            </a:r>
            <a:endParaRPr lang="en-US" dirty="0">
              <a:solidFill>
                <a:schemeClr val="bg1"/>
              </a:solidFill>
            </a:endParaRPr>
          </a:p>
        </p:txBody>
      </p:sp>
      <p:sp>
        <p:nvSpPr>
          <p:cNvPr id="19" name="TextBox 18"/>
          <p:cNvSpPr txBox="1"/>
          <p:nvPr/>
        </p:nvSpPr>
        <p:spPr>
          <a:xfrm>
            <a:off x="2126024" y="2254000"/>
            <a:ext cx="1463040" cy="1645920"/>
          </a:xfrm>
          <a:prstGeom prst="rect">
            <a:avLst/>
          </a:prstGeom>
          <a:solidFill>
            <a:schemeClr val="accent2">
              <a:lumMod val="20000"/>
              <a:lumOff val="80000"/>
            </a:schemeClr>
          </a:solidFill>
        </p:spPr>
        <p:txBody>
          <a:bodyPr wrap="square" rtlCol="0">
            <a:spAutoFit/>
          </a:bodyPr>
          <a:lstStyle/>
          <a:p>
            <a:r>
              <a:rPr lang="en-US" sz="2400" b="1" dirty="0" smtClean="0"/>
              <a:t>55</a:t>
            </a:r>
            <a:r>
              <a:rPr lang="en-US" sz="2000" dirty="0" smtClean="0"/>
              <a:t/>
            </a:r>
            <a:br>
              <a:rPr lang="en-US" sz="2000" dirty="0" smtClean="0"/>
            </a:br>
            <a:r>
              <a:rPr lang="en-US" sz="1200" dirty="0" smtClean="0"/>
              <a:t>403(b) and other retirement plans allow penalty-free distributions when separated from service</a:t>
            </a:r>
            <a:endParaRPr lang="en-US" sz="1200" dirty="0"/>
          </a:p>
        </p:txBody>
      </p:sp>
      <p:sp>
        <p:nvSpPr>
          <p:cNvPr id="20" name="TextBox 19"/>
          <p:cNvSpPr txBox="1"/>
          <p:nvPr/>
        </p:nvSpPr>
        <p:spPr>
          <a:xfrm>
            <a:off x="4033379" y="2265543"/>
            <a:ext cx="1463040" cy="1569660"/>
          </a:xfrm>
          <a:prstGeom prst="rect">
            <a:avLst/>
          </a:prstGeom>
          <a:solidFill>
            <a:schemeClr val="accent2">
              <a:lumMod val="20000"/>
              <a:lumOff val="80000"/>
            </a:schemeClr>
          </a:solidFill>
        </p:spPr>
        <p:txBody>
          <a:bodyPr wrap="square" rtlCol="0">
            <a:spAutoFit/>
          </a:bodyPr>
          <a:lstStyle/>
          <a:p>
            <a:r>
              <a:rPr lang="en-US" sz="2400" b="1" dirty="0" smtClean="0"/>
              <a:t>59½</a:t>
            </a:r>
            <a:endParaRPr lang="en-US" sz="2400" dirty="0" smtClean="0"/>
          </a:p>
          <a:p>
            <a:r>
              <a:rPr lang="en-US" sz="1200" dirty="0" smtClean="0"/>
              <a:t>Standard age for penalty-free withdrawals from Traditional IRA accounts</a:t>
            </a:r>
            <a:br>
              <a:rPr lang="en-US" sz="1200" dirty="0" smtClean="0"/>
            </a:br>
            <a:endParaRPr lang="en-US" sz="1200" dirty="0"/>
          </a:p>
        </p:txBody>
      </p:sp>
      <p:sp>
        <p:nvSpPr>
          <p:cNvPr id="22" name="TextBox 21"/>
          <p:cNvSpPr txBox="1"/>
          <p:nvPr/>
        </p:nvSpPr>
        <p:spPr>
          <a:xfrm>
            <a:off x="4353186" y="5046211"/>
            <a:ext cx="1463040" cy="1569660"/>
          </a:xfrm>
          <a:prstGeom prst="rect">
            <a:avLst/>
          </a:prstGeom>
          <a:solidFill>
            <a:schemeClr val="bg1">
              <a:lumMod val="95000"/>
            </a:schemeClr>
          </a:solidFill>
        </p:spPr>
        <p:txBody>
          <a:bodyPr wrap="square" rtlCol="0">
            <a:spAutoFit/>
          </a:bodyPr>
          <a:lstStyle/>
          <a:p>
            <a:r>
              <a:rPr lang="en-US" sz="2400" b="1" dirty="0" smtClean="0"/>
              <a:t>62</a:t>
            </a:r>
            <a:r>
              <a:rPr lang="en-US" sz="2400" dirty="0" smtClean="0"/>
              <a:t> </a:t>
            </a:r>
          </a:p>
          <a:p>
            <a:r>
              <a:rPr lang="en-US" sz="1200" dirty="0" smtClean="0"/>
              <a:t>May qualify for early Social Security Benefits (may be reduced by as much as 30%)</a:t>
            </a:r>
            <a:endParaRPr lang="en-US" sz="1200" dirty="0"/>
          </a:p>
        </p:txBody>
      </p:sp>
      <p:sp>
        <p:nvSpPr>
          <p:cNvPr id="23" name="TextBox 22"/>
          <p:cNvSpPr txBox="1"/>
          <p:nvPr/>
        </p:nvSpPr>
        <p:spPr>
          <a:xfrm>
            <a:off x="6377720" y="5035255"/>
            <a:ext cx="1463040" cy="1569660"/>
          </a:xfrm>
          <a:prstGeom prst="rect">
            <a:avLst/>
          </a:prstGeom>
          <a:solidFill>
            <a:schemeClr val="bg1">
              <a:lumMod val="95000"/>
            </a:schemeClr>
          </a:solidFill>
        </p:spPr>
        <p:txBody>
          <a:bodyPr wrap="square" rtlCol="0">
            <a:spAutoFit/>
          </a:bodyPr>
          <a:lstStyle/>
          <a:p>
            <a:r>
              <a:rPr lang="en-US" sz="2400" b="1" dirty="0" smtClean="0"/>
              <a:t>67</a:t>
            </a:r>
            <a:endParaRPr lang="en-US" sz="2400" dirty="0" smtClean="0"/>
          </a:p>
          <a:p>
            <a:r>
              <a:rPr lang="en-US" sz="1200" dirty="0" smtClean="0"/>
              <a:t>Full retirement age Social Security; multiple options: </a:t>
            </a:r>
          </a:p>
          <a:p>
            <a:pPr marL="228600" indent="-228600">
              <a:buAutoNum type="arabicParenR"/>
            </a:pPr>
            <a:r>
              <a:rPr lang="en-US" sz="1200" dirty="0" smtClean="0"/>
              <a:t>Take benefits</a:t>
            </a:r>
          </a:p>
          <a:p>
            <a:pPr marL="228600" indent="-228600">
              <a:buAutoNum type="arabicParenR"/>
            </a:pPr>
            <a:r>
              <a:rPr lang="en-US" sz="1200" dirty="0" smtClean="0"/>
              <a:t>Delay benefits until age 70 </a:t>
            </a:r>
            <a:endParaRPr lang="en-US" sz="1200" dirty="0"/>
          </a:p>
        </p:txBody>
      </p:sp>
      <p:sp>
        <p:nvSpPr>
          <p:cNvPr id="24" name="TextBox 23"/>
          <p:cNvSpPr txBox="1"/>
          <p:nvPr/>
        </p:nvSpPr>
        <p:spPr>
          <a:xfrm>
            <a:off x="8335685" y="5035254"/>
            <a:ext cx="1463040" cy="1554480"/>
          </a:xfrm>
          <a:prstGeom prst="rect">
            <a:avLst/>
          </a:prstGeom>
          <a:solidFill>
            <a:schemeClr val="bg1">
              <a:lumMod val="95000"/>
            </a:schemeClr>
          </a:solidFill>
        </p:spPr>
        <p:txBody>
          <a:bodyPr wrap="square" rtlCol="0">
            <a:spAutoFit/>
          </a:bodyPr>
          <a:lstStyle/>
          <a:p>
            <a:r>
              <a:rPr lang="en-US" sz="2400" b="1" dirty="0" smtClean="0"/>
              <a:t>70</a:t>
            </a:r>
          </a:p>
          <a:p>
            <a:r>
              <a:rPr lang="en-US" sz="1200" dirty="0" smtClean="0"/>
              <a:t>Delay taking Social Security Benefits until age 70; benefit may be up to 30% higher</a:t>
            </a:r>
            <a:endParaRPr lang="en-US" sz="1200" dirty="0"/>
          </a:p>
        </p:txBody>
      </p:sp>
      <p:sp>
        <p:nvSpPr>
          <p:cNvPr id="25" name="TextBox 24"/>
          <p:cNvSpPr txBox="1"/>
          <p:nvPr/>
        </p:nvSpPr>
        <p:spPr>
          <a:xfrm>
            <a:off x="8420262" y="2254000"/>
            <a:ext cx="1463040" cy="1200329"/>
          </a:xfrm>
          <a:prstGeom prst="rect">
            <a:avLst/>
          </a:prstGeom>
          <a:solidFill>
            <a:schemeClr val="accent2">
              <a:lumMod val="20000"/>
              <a:lumOff val="80000"/>
            </a:schemeClr>
          </a:solidFill>
        </p:spPr>
        <p:txBody>
          <a:bodyPr wrap="square" rtlCol="0">
            <a:spAutoFit/>
          </a:bodyPr>
          <a:lstStyle/>
          <a:p>
            <a:r>
              <a:rPr lang="en-US" sz="2400" b="1" dirty="0" smtClean="0"/>
              <a:t>72</a:t>
            </a:r>
            <a:r>
              <a:rPr lang="en-US" sz="2400" dirty="0" smtClean="0"/>
              <a:t> </a:t>
            </a:r>
            <a:br>
              <a:rPr lang="en-US" sz="2400" dirty="0" smtClean="0"/>
            </a:br>
            <a:r>
              <a:rPr lang="en-US" sz="1200" dirty="0" smtClean="0"/>
              <a:t>Must begin taking withdrawals from tax-deferred accounts (RMD)</a:t>
            </a:r>
            <a:endParaRPr lang="en-US" sz="1200" dirty="0"/>
          </a:p>
        </p:txBody>
      </p:sp>
      <p:sp>
        <p:nvSpPr>
          <p:cNvPr id="40" name="TextBox 39"/>
          <p:cNvSpPr txBox="1"/>
          <p:nvPr/>
        </p:nvSpPr>
        <p:spPr>
          <a:xfrm>
            <a:off x="559315" y="4295689"/>
            <a:ext cx="914399" cy="369332"/>
          </a:xfrm>
          <a:prstGeom prst="rect">
            <a:avLst/>
          </a:prstGeom>
          <a:noFill/>
        </p:spPr>
        <p:txBody>
          <a:bodyPr wrap="square" rtlCol="0">
            <a:spAutoFit/>
          </a:bodyPr>
          <a:lstStyle/>
          <a:p>
            <a:r>
              <a:rPr lang="en-US" b="1" dirty="0" smtClean="0">
                <a:solidFill>
                  <a:schemeClr val="bg1"/>
                </a:solidFill>
              </a:rPr>
              <a:t>Age</a:t>
            </a:r>
            <a:endParaRPr lang="en-US" b="1" dirty="0">
              <a:solidFill>
                <a:schemeClr val="bg1"/>
              </a:solidFill>
            </a:endParaRPr>
          </a:p>
        </p:txBody>
      </p:sp>
      <p:cxnSp>
        <p:nvCxnSpPr>
          <p:cNvPr id="55" name="Straight Connector 54"/>
          <p:cNvCxnSpPr/>
          <p:nvPr/>
        </p:nvCxnSpPr>
        <p:spPr>
          <a:xfrm>
            <a:off x="4807092" y="3976779"/>
            <a:ext cx="0" cy="0"/>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5802086" y="4812127"/>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7457592" y="4823654"/>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a:off x="8589957" y="4812127"/>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0" name="Straight Connector 79"/>
          <p:cNvCxnSpPr>
            <a:stCxn id="25" idx="2"/>
          </p:cNvCxnSpPr>
          <p:nvPr/>
        </p:nvCxnSpPr>
        <p:spPr>
          <a:xfrm flipH="1">
            <a:off x="9149860" y="3454329"/>
            <a:ext cx="1922" cy="683912"/>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a:off x="4917536" y="3835203"/>
            <a:ext cx="0" cy="290734"/>
          </a:xfrm>
          <a:prstGeom prst="line">
            <a:avLst/>
          </a:prstGeom>
          <a:ln w="38100"/>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a:off x="3424225" y="3899920"/>
            <a:ext cx="0" cy="234084"/>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6160473" y="2250204"/>
            <a:ext cx="1463040" cy="914400"/>
          </a:xfrm>
          <a:prstGeom prst="rect">
            <a:avLst/>
          </a:prstGeom>
          <a:solidFill>
            <a:schemeClr val="bg1"/>
          </a:solidFill>
          <a:ln w="28575">
            <a:solidFill>
              <a:schemeClr val="tx1"/>
            </a:solidFill>
          </a:ln>
        </p:spPr>
        <p:txBody>
          <a:bodyPr wrap="square" rtlCol="0">
            <a:spAutoFit/>
          </a:bodyPr>
          <a:lstStyle/>
          <a:p>
            <a:pPr lvl="1"/>
            <a:r>
              <a:rPr lang="en-US" sz="2400" b="1" dirty="0" smtClean="0"/>
              <a:t>65</a:t>
            </a:r>
            <a:endParaRPr lang="en-US" sz="2400" dirty="0" smtClean="0"/>
          </a:p>
          <a:p>
            <a:pPr lvl="1"/>
            <a:r>
              <a:rPr lang="en-US" sz="1200" dirty="0" smtClean="0">
                <a:solidFill>
                  <a:srgbClr val="002060"/>
                </a:solidFill>
              </a:rPr>
              <a:t>Qualify for Medicare</a:t>
            </a:r>
            <a:endParaRPr lang="en-US" sz="1200" dirty="0">
              <a:solidFill>
                <a:srgbClr val="002060"/>
              </a:solidFill>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1808" y="2340810"/>
            <a:ext cx="367640" cy="375462"/>
          </a:xfrm>
          <a:prstGeom prst="rect">
            <a:avLst/>
          </a:prstGeom>
        </p:spPr>
      </p:pic>
    </p:spTree>
    <p:extLst>
      <p:ext uri="{BB962C8B-B14F-4D97-AF65-F5344CB8AC3E}">
        <p14:creationId xmlns:p14="http://schemas.microsoft.com/office/powerpoint/2010/main" val="17800317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checklist to get started</a:t>
            </a:r>
            <a:endParaRPr lang="en-US" dirty="0"/>
          </a:p>
        </p:txBody>
      </p:sp>
      <p:sp>
        <p:nvSpPr>
          <p:cNvPr id="8" name="Content Placeholder 7"/>
          <p:cNvSpPr>
            <a:spLocks noGrp="1"/>
          </p:cNvSpPr>
          <p:nvPr>
            <p:ph idx="1"/>
          </p:nvPr>
        </p:nvSpPr>
        <p:spPr>
          <a:xfrm>
            <a:off x="626035" y="1915886"/>
            <a:ext cx="10727765" cy="4182093"/>
          </a:xfrm>
        </p:spPr>
        <p:txBody>
          <a:bodyPr>
            <a:normAutofit/>
          </a:bodyPr>
          <a:lstStyle/>
          <a:p>
            <a:pPr>
              <a:buFont typeface="Wingdings" panose="05000000000000000000" pitchFamily="2" charset="2"/>
              <a:buChar char="q"/>
            </a:pPr>
            <a:r>
              <a:rPr lang="en-US" sz="2400" b="0" dirty="0" smtClean="0"/>
              <a:t>  Review the plan options</a:t>
            </a:r>
            <a:br>
              <a:rPr lang="en-US" sz="2400" b="0" dirty="0" smtClean="0"/>
            </a:br>
            <a:endParaRPr lang="en-US" sz="2400" b="0" dirty="0" smtClean="0"/>
          </a:p>
          <a:p>
            <a:pPr>
              <a:buFont typeface="Wingdings" panose="05000000000000000000" pitchFamily="2" charset="2"/>
              <a:buChar char="q"/>
            </a:pPr>
            <a:r>
              <a:rPr lang="en-US" sz="2400" b="0" dirty="0" smtClean="0"/>
              <a:t>  Register for your benefits - </a:t>
            </a:r>
            <a:r>
              <a:rPr lang="en-US" sz="2400" b="0" dirty="0" smtClean="0">
                <a:hlinkClick r:id="rId3"/>
              </a:rPr>
              <a:t>myVRS</a:t>
            </a:r>
            <a:r>
              <a:rPr lang="en-US" sz="2400" b="0" dirty="0" smtClean="0"/>
              <a:t/>
            </a:r>
            <a:br>
              <a:rPr lang="en-US" sz="2400" b="0" dirty="0" smtClean="0"/>
            </a:br>
            <a:endParaRPr lang="en-US" sz="2400" b="0" dirty="0"/>
          </a:p>
          <a:p>
            <a:pPr>
              <a:buFont typeface="Wingdings" panose="05000000000000000000" pitchFamily="2" charset="2"/>
              <a:buChar char="q"/>
            </a:pPr>
            <a:r>
              <a:rPr lang="en-US" sz="2400" b="0" dirty="0" smtClean="0"/>
              <a:t>  Determine the best way for you to save for today and for retirement</a:t>
            </a:r>
            <a:br>
              <a:rPr lang="en-US" sz="2400" b="0" dirty="0" smtClean="0"/>
            </a:br>
            <a:endParaRPr lang="en-US" sz="2400" b="0" dirty="0" smtClean="0"/>
          </a:p>
          <a:p>
            <a:pPr>
              <a:buFont typeface="Wingdings" panose="05000000000000000000" pitchFamily="2" charset="2"/>
              <a:buChar char="q"/>
            </a:pPr>
            <a:r>
              <a:rPr lang="en-US" sz="2400" b="0" dirty="0" smtClean="0"/>
              <a:t>  Start small – start now</a:t>
            </a:r>
            <a:br>
              <a:rPr lang="en-US" sz="2400" b="0" dirty="0" smtClean="0"/>
            </a:br>
            <a:endParaRPr lang="en-US" sz="2400" b="0" dirty="0" smtClean="0"/>
          </a:p>
          <a:p>
            <a:pPr>
              <a:buFont typeface="Wingdings" panose="05000000000000000000" pitchFamily="2" charset="2"/>
              <a:buChar char="q"/>
            </a:pPr>
            <a:r>
              <a:rPr lang="en-US" sz="2400" b="0" dirty="0" smtClean="0"/>
              <a:t>  Review your plans annually</a:t>
            </a:r>
            <a:endParaRPr lang="en-US" sz="2400"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33</a:t>
            </a:fld>
            <a:endParaRPr lang="en-US" dirty="0"/>
          </a:p>
        </p:txBody>
      </p:sp>
      <p:sp>
        <p:nvSpPr>
          <p:cNvPr id="7" name="Text Placeholder 6"/>
          <p:cNvSpPr>
            <a:spLocks noGrp="1"/>
          </p:cNvSpPr>
          <p:nvPr>
            <p:ph type="body" sz="quarter" idx="10"/>
          </p:nvPr>
        </p:nvSpPr>
        <p:spPr/>
        <p:txBody>
          <a:bodyPr/>
          <a:lstStyle/>
          <a:p>
            <a:r>
              <a:rPr lang="en-US" dirty="0"/>
              <a:t>HOW TO TAKE ACTION</a:t>
            </a:r>
          </a:p>
        </p:txBody>
      </p:sp>
    </p:spTree>
    <p:extLst>
      <p:ext uri="{BB962C8B-B14F-4D97-AF65-F5344CB8AC3E}">
        <p14:creationId xmlns:p14="http://schemas.microsoft.com/office/powerpoint/2010/main" val="23462060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p:cNvGraphicFramePr>
            <a:graphicFrameLocks noGrp="1"/>
          </p:cNvGraphicFramePr>
          <p:nvPr>
            <p:extLst>
              <p:ext uri="{D42A27DB-BD31-4B8C-83A1-F6EECF244321}">
                <p14:modId xmlns:p14="http://schemas.microsoft.com/office/powerpoint/2010/main" val="2128040158"/>
              </p:ext>
            </p:extLst>
          </p:nvPr>
        </p:nvGraphicFramePr>
        <p:xfrm>
          <a:off x="573483" y="1774683"/>
          <a:ext cx="10630545" cy="4161560"/>
        </p:xfrm>
        <a:graphic>
          <a:graphicData uri="http://schemas.openxmlformats.org/drawingml/2006/table">
            <a:tbl>
              <a:tblPr>
                <a:tableStyleId>{5C22544A-7EE6-4342-B048-85BDC9FD1C3A}</a:tableStyleId>
              </a:tblPr>
              <a:tblGrid>
                <a:gridCol w="908476">
                  <a:extLst>
                    <a:ext uri="{9D8B030D-6E8A-4147-A177-3AD203B41FA5}">
                      <a16:colId xmlns:a16="http://schemas.microsoft.com/office/drawing/2014/main" val="20000"/>
                    </a:ext>
                  </a:extLst>
                </a:gridCol>
                <a:gridCol w="9722069">
                  <a:extLst>
                    <a:ext uri="{9D8B030D-6E8A-4147-A177-3AD203B41FA5}">
                      <a16:colId xmlns:a16="http://schemas.microsoft.com/office/drawing/2014/main" val="20001"/>
                    </a:ext>
                  </a:extLst>
                </a:gridCol>
              </a:tblGrid>
              <a:tr h="979027">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lang="en-US" dirty="0"/>
                    </a:p>
                  </a:txBody>
                  <a:tcPr anchor="b">
                    <a:lnL w="12700" cmpd="sng">
                      <a:noFill/>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Online Calculators </a:t>
                      </a:r>
                      <a:r>
                        <a:rPr kumimoji="0" lang="en-US" sz="1800" u="none" strike="noStrike" kern="1200" cap="none" spc="0" normalizeH="0" baseline="0" noProof="0" dirty="0" smtClean="0">
                          <a:ln>
                            <a:noFill/>
                          </a:ln>
                          <a:effectLst/>
                          <a:uLnTx/>
                          <a:uFillTx/>
                        </a:rPr>
                        <a:t/>
                      </a:r>
                      <a:br>
                        <a:rPr kumimoji="0" lang="en-US" sz="1800"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effectLst/>
                          <a:uLnTx/>
                          <a:uFillTx/>
                        </a:rPr>
                        <a:t>What will my pension and/or social security benefit be?</a:t>
                      </a:r>
                      <a:endParaRPr lang="en-US" dirty="0"/>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mpd="sng">
                      <a:noFill/>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987973">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smtClean="0">
                        <a:ln>
                          <a:noFill/>
                        </a:ln>
                        <a:solidFill>
                          <a:srgbClr val="477388"/>
                        </a:solidFill>
                        <a:effectLst/>
                        <a:uLnTx/>
                        <a:uFillTx/>
                        <a:latin typeface="Cambria" panose="02040503050406030204" pitchFamily="18" charset="0"/>
                        <a:ea typeface="+mn-ea"/>
                        <a:cs typeface="Arial" panose="020B060402020202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Income Gap Report</a:t>
                      </a:r>
                      <a:br>
                        <a:rPr kumimoji="0" lang="en-US" sz="1800" b="1"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solidFill>
                            <a:schemeClr val="dk1"/>
                          </a:solidFill>
                          <a:effectLst/>
                          <a:uLnTx/>
                          <a:uFillTx/>
                          <a:latin typeface="+mn-lt"/>
                          <a:ea typeface="+mn-ea"/>
                          <a:cs typeface="+mn-cs"/>
                        </a:rPr>
                        <a:t>Are there any potential income gaps in your retirement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smtClean="0">
                        <a:ln>
                          <a:noFill/>
                        </a:ln>
                        <a:solidFill>
                          <a:srgbClr val="477388"/>
                        </a:solidFill>
                        <a:effectLst/>
                        <a:uLnTx/>
                        <a:uFillTx/>
                        <a:latin typeface="Cambria" panose="02040503050406030204" pitchFamily="18" charset="0"/>
                        <a:ea typeface="+mn-ea"/>
                        <a:cs typeface="Arial" panose="020B060402020202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Paycheck Analysis Report</a:t>
                      </a:r>
                      <a:br>
                        <a:rPr kumimoji="0" lang="en-US" sz="1800" b="1"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solidFill>
                            <a:schemeClr val="dk1"/>
                          </a:solidFill>
                          <a:effectLst/>
                          <a:uLnTx/>
                          <a:uFillTx/>
                          <a:latin typeface="+mn-lt"/>
                          <a:ea typeface="+mn-ea"/>
                          <a:cs typeface="+mn-cs"/>
                        </a:rPr>
                        <a:t>Think you can’t contribute more? Have your financial professional run a </a:t>
                      </a:r>
                      <a:br>
                        <a:rPr kumimoji="0" lang="en-US" sz="1800" u="none" strike="noStrike" kern="1200" cap="none" spc="0" normalizeH="0" baseline="0" noProof="0" dirty="0" smtClean="0">
                          <a:ln>
                            <a:noFill/>
                          </a:ln>
                          <a:solidFill>
                            <a:schemeClr val="dk1"/>
                          </a:solidFill>
                          <a:effectLst/>
                          <a:uLnTx/>
                          <a:uFillTx/>
                          <a:latin typeface="+mn-lt"/>
                          <a:ea typeface="+mn-ea"/>
                          <a:cs typeface="+mn-cs"/>
                        </a:rPr>
                      </a:br>
                      <a:r>
                        <a:rPr kumimoji="0" lang="en-US" sz="1800" u="none" strike="noStrike" kern="1200" cap="none" spc="0" normalizeH="0" baseline="0" noProof="0" dirty="0" smtClean="0">
                          <a:ln>
                            <a:noFill/>
                          </a:ln>
                          <a:solidFill>
                            <a:schemeClr val="dk1"/>
                          </a:solidFill>
                          <a:effectLst/>
                          <a:uLnTx/>
                          <a:uFillTx/>
                          <a:latin typeface="+mn-lt"/>
                          <a:ea typeface="+mn-ea"/>
                          <a:cs typeface="+mn-cs"/>
                        </a:rPr>
                        <a:t>paycheck analysis report. You might be surprised.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1097280">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1800" b="1" i="0" u="none" strike="noStrike" kern="1200" cap="none" spc="0" normalizeH="0" baseline="0" noProof="0" dirty="0" smtClean="0">
                        <a:ln>
                          <a:noFill/>
                        </a:ln>
                        <a:solidFill>
                          <a:srgbClr val="477388"/>
                        </a:solidFill>
                        <a:effectLst/>
                        <a:uLnTx/>
                        <a:uFillTx/>
                        <a:latin typeface="Cambria" panose="02040503050406030204" pitchFamily="18" charset="0"/>
                        <a:ea typeface="+mn-ea"/>
                        <a:cs typeface="Arial" panose="020B0604020202020204" pitchFamily="34" charset="0"/>
                      </a:endParaRPr>
                    </a:p>
                  </a:txBody>
                  <a:tcPr anchor="b">
                    <a:lnL w="12700" cmpd="sng">
                      <a:noFill/>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1800" b="1" u="none" strike="noStrike" kern="1200" cap="none" spc="0" normalizeH="0" baseline="0" noProof="0" dirty="0" smtClean="0">
                          <a:ln>
                            <a:noFill/>
                          </a:ln>
                          <a:effectLst/>
                          <a:uLnTx/>
                          <a:uFillTx/>
                        </a:rPr>
                        <a:t>Income and Spending Strategy </a:t>
                      </a:r>
                      <a:r>
                        <a:rPr kumimoji="0" lang="en-US" sz="1800" u="none" strike="noStrike" kern="1200" cap="none" spc="0" normalizeH="0" baseline="0" noProof="0" dirty="0" smtClean="0">
                          <a:ln>
                            <a:noFill/>
                          </a:ln>
                          <a:effectLst/>
                          <a:uLnTx/>
                          <a:uFillTx/>
                        </a:rPr>
                        <a:t/>
                      </a:r>
                      <a:br>
                        <a:rPr kumimoji="0" lang="en-US" sz="1800" u="none" strike="noStrike" kern="1200" cap="none" spc="0" normalizeH="0" baseline="0" noProof="0" dirty="0" smtClean="0">
                          <a:ln>
                            <a:noFill/>
                          </a:ln>
                          <a:effectLst/>
                          <a:uLnTx/>
                          <a:uFillTx/>
                        </a:rPr>
                      </a:br>
                      <a:r>
                        <a:rPr kumimoji="0" lang="en-US" sz="1800" u="none" strike="noStrike" kern="1200" cap="none" spc="0" normalizeH="0" baseline="0" noProof="0" dirty="0" smtClean="0">
                          <a:ln>
                            <a:noFill/>
                          </a:ln>
                          <a:solidFill>
                            <a:schemeClr val="dk1"/>
                          </a:solidFill>
                          <a:effectLst/>
                          <a:uLnTx/>
                          <a:uFillTx/>
                          <a:latin typeface="+mn-lt"/>
                          <a:ea typeface="+mn-ea"/>
                          <a:cs typeface="+mn-cs"/>
                        </a:rPr>
                        <a:t>How are you going to start taking income in retirement? Talk to your financial professional </a:t>
                      </a:r>
                      <a:br>
                        <a:rPr kumimoji="0" lang="en-US" sz="1800" u="none" strike="noStrike" kern="1200" cap="none" spc="0" normalizeH="0" baseline="0" noProof="0" dirty="0" smtClean="0">
                          <a:ln>
                            <a:noFill/>
                          </a:ln>
                          <a:solidFill>
                            <a:schemeClr val="dk1"/>
                          </a:solidFill>
                          <a:effectLst/>
                          <a:uLnTx/>
                          <a:uFillTx/>
                          <a:latin typeface="+mn-lt"/>
                          <a:ea typeface="+mn-ea"/>
                          <a:cs typeface="+mn-cs"/>
                        </a:rPr>
                      </a:br>
                      <a:r>
                        <a:rPr kumimoji="0" lang="en-US" sz="1800" u="none" strike="noStrike" kern="1200" cap="none" spc="0" normalizeH="0" baseline="0" noProof="0" dirty="0" smtClean="0">
                          <a:ln>
                            <a:noFill/>
                          </a:ln>
                          <a:solidFill>
                            <a:schemeClr val="dk1"/>
                          </a:solidFill>
                          <a:effectLst/>
                          <a:uLnTx/>
                          <a:uFillTx/>
                          <a:latin typeface="+mn-lt"/>
                          <a:ea typeface="+mn-ea"/>
                          <a:cs typeface="+mn-cs"/>
                        </a:rPr>
                        <a:t>to develop a plan.</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bl>
          </a:graphicData>
        </a:graphic>
      </p:graphicFrame>
      <p:sp>
        <p:nvSpPr>
          <p:cNvPr id="2" name="Title 1"/>
          <p:cNvSpPr>
            <a:spLocks noGrp="1"/>
          </p:cNvSpPr>
          <p:nvPr>
            <p:ph type="title"/>
          </p:nvPr>
        </p:nvSpPr>
        <p:spPr/>
        <p:txBody>
          <a:bodyPr>
            <a:normAutofit/>
          </a:bodyPr>
          <a:lstStyle/>
          <a:p>
            <a:r>
              <a:rPr lang="en-US" dirty="0" smtClean="0"/>
              <a:t>Tools available to you</a:t>
            </a:r>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34</a:t>
            </a:fld>
            <a:endParaRPr lang="en-US" dirty="0"/>
          </a:p>
        </p:txBody>
      </p:sp>
      <p:sp>
        <p:nvSpPr>
          <p:cNvPr id="7" name="Text Placeholder 6"/>
          <p:cNvSpPr>
            <a:spLocks noGrp="1"/>
          </p:cNvSpPr>
          <p:nvPr>
            <p:ph type="body" sz="quarter" idx="10"/>
          </p:nvPr>
        </p:nvSpPr>
        <p:spPr/>
        <p:txBody>
          <a:bodyPr/>
          <a:lstStyle/>
          <a:p>
            <a:r>
              <a:rPr lang="en-US" dirty="0"/>
              <a:t>HOW TO TAKE ACTION</a:t>
            </a:r>
          </a:p>
        </p:txBody>
      </p:sp>
      <p:pic>
        <p:nvPicPr>
          <p:cNvPr id="1026" name="Picture 2" descr="\\sbgcommon\sys\DEPTS\Marcomm\Flesher\2018 Rebrand\Icons\Calculato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757" y="1997391"/>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sbgcommon\sys\DEPTS\Marcomm\Flesher\2018 Rebrand\Icons\Portfoli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592" y="5096054"/>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27488" y="4060366"/>
            <a:ext cx="609600" cy="6096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719592" y="3004167"/>
            <a:ext cx="609600" cy="558800"/>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609600" y="2797629"/>
            <a:ext cx="10401300" cy="3142036"/>
            <a:chOff x="609600" y="2797629"/>
            <a:chExt cx="10401300" cy="3142036"/>
          </a:xfrm>
        </p:grpSpPr>
        <p:cxnSp>
          <p:nvCxnSpPr>
            <p:cNvPr id="10" name="Straight Connector 9"/>
            <p:cNvCxnSpPr/>
            <p:nvPr/>
          </p:nvCxnSpPr>
          <p:spPr>
            <a:xfrm>
              <a:off x="609600" y="2797629"/>
              <a:ext cx="10401300"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26034" y="3755614"/>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655273" y="482241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26034" y="5939665"/>
              <a:ext cx="10339905" cy="0"/>
            </a:xfrm>
            <a:prstGeom prst="line">
              <a:avLst/>
            </a:prstGeom>
            <a:ln w="22225"/>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1068129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Summary</a:t>
            </a:r>
            <a:endParaRPr lang="en-US" dirty="0"/>
          </a:p>
        </p:txBody>
      </p:sp>
      <p:sp>
        <p:nvSpPr>
          <p:cNvPr id="15" name="Content Placeholder 7"/>
          <p:cNvSpPr>
            <a:spLocks noGrp="1"/>
          </p:cNvSpPr>
          <p:nvPr>
            <p:ph idx="1"/>
          </p:nvPr>
        </p:nvSpPr>
        <p:spPr>
          <a:xfrm>
            <a:off x="5431963" y="2000247"/>
            <a:ext cx="8403780" cy="3551780"/>
          </a:xfrm>
        </p:spPr>
        <p:txBody>
          <a:bodyPr>
            <a:noAutofit/>
          </a:bodyPr>
          <a:lstStyle/>
          <a:p>
            <a:pPr marL="0" indent="0">
              <a:buNone/>
            </a:pPr>
            <a:endParaRPr lang="en-US" sz="1800" b="0" dirty="0"/>
          </a:p>
          <a:p>
            <a:pPr marL="0" indent="0">
              <a:buNone/>
            </a:pPr>
            <a:endParaRPr lang="en-US" sz="1800" b="0" dirty="0" smtClean="0"/>
          </a:p>
          <a:p>
            <a:pPr marL="0" indent="0">
              <a:buNone/>
            </a:pPr>
            <a:endParaRPr lang="en-US" sz="1800" b="0" dirty="0"/>
          </a:p>
          <a:p>
            <a:pPr marL="0" indent="0">
              <a:buNone/>
            </a:pPr>
            <a:endParaRPr lang="en-US" sz="1800" b="0" dirty="0" smtClean="0"/>
          </a:p>
          <a:p>
            <a:pPr marL="0" indent="0">
              <a:buNone/>
            </a:pPr>
            <a:endParaRPr lang="en-US" sz="1800" b="0"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p:txBody>
          <a:bodyPr/>
          <a:lstStyle/>
          <a:p>
            <a:r>
              <a:rPr lang="en-US" dirty="0" smtClean="0"/>
              <a:t>2021/04/14</a:t>
            </a:r>
            <a:endParaRPr lang="en-US" dirty="0"/>
          </a:p>
        </p:txBody>
      </p:sp>
      <p:sp>
        <p:nvSpPr>
          <p:cNvPr id="6" name="Slide Number Placeholder 5"/>
          <p:cNvSpPr>
            <a:spLocks noGrp="1"/>
          </p:cNvSpPr>
          <p:nvPr>
            <p:ph type="sldNum" sz="quarter" idx="4"/>
          </p:nvPr>
        </p:nvSpPr>
        <p:spPr/>
        <p:txBody>
          <a:bodyPr/>
          <a:lstStyle/>
          <a:p>
            <a:fld id="{DFF2723C-031C-433E-81DC-635AF124FD5B}" type="slidenum">
              <a:rPr lang="en-US" smtClean="0"/>
              <a:pPr/>
              <a:t>35</a:t>
            </a:fld>
            <a:endParaRPr lang="en-US" dirty="0"/>
          </a:p>
        </p:txBody>
      </p:sp>
      <p:sp>
        <p:nvSpPr>
          <p:cNvPr id="7" name="Text Placeholder 6"/>
          <p:cNvSpPr>
            <a:spLocks noGrp="1"/>
          </p:cNvSpPr>
          <p:nvPr>
            <p:ph type="body" sz="quarter" idx="10"/>
          </p:nvPr>
        </p:nvSpPr>
        <p:spPr/>
        <p:txBody>
          <a:bodyPr/>
          <a:lstStyle/>
          <a:p>
            <a:r>
              <a:rPr lang="en-US" dirty="0"/>
              <a:t>SECURITY BENEFIT FINANCIAL ESSENTIALS</a:t>
            </a:r>
          </a:p>
        </p:txBody>
      </p:sp>
      <p:sp>
        <p:nvSpPr>
          <p:cNvPr id="11" name="Text Placeholder 6"/>
          <p:cNvSpPr txBox="1">
            <a:spLocks/>
          </p:cNvSpPr>
          <p:nvPr/>
        </p:nvSpPr>
        <p:spPr>
          <a:xfrm>
            <a:off x="626034" y="1618555"/>
            <a:ext cx="10928933" cy="461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solidFill>
                  <a:schemeClr val="accent3"/>
                </a:solidFill>
              </a:rPr>
              <a:t>Regardless of you career stage, you can take control of your </a:t>
            </a:r>
            <a:r>
              <a:rPr lang="en-US" dirty="0" smtClean="0">
                <a:solidFill>
                  <a:schemeClr val="accent3"/>
                </a:solidFill>
              </a:rPr>
              <a:t/>
            </a:r>
            <a:br>
              <a:rPr lang="en-US" dirty="0" smtClean="0">
                <a:solidFill>
                  <a:schemeClr val="accent3"/>
                </a:solidFill>
              </a:rPr>
            </a:br>
            <a:r>
              <a:rPr lang="en-US" dirty="0" smtClean="0">
                <a:solidFill>
                  <a:schemeClr val="accent3"/>
                </a:solidFill>
              </a:rPr>
              <a:t>personal </a:t>
            </a:r>
            <a:r>
              <a:rPr lang="en-US" dirty="0">
                <a:solidFill>
                  <a:schemeClr val="accent3"/>
                </a:solidFill>
              </a:rPr>
              <a:t>financial </a:t>
            </a:r>
            <a:r>
              <a:rPr lang="en-US" dirty="0" smtClean="0">
                <a:solidFill>
                  <a:schemeClr val="accent3"/>
                </a:solidFill>
              </a:rPr>
              <a:t>picture.</a:t>
            </a:r>
            <a:endParaRPr lang="en-US" dirty="0">
              <a:solidFill>
                <a:schemeClr val="accent3"/>
              </a:solidFill>
            </a:endParaRPr>
          </a:p>
        </p:txBody>
      </p:sp>
      <p:sp>
        <p:nvSpPr>
          <p:cNvPr id="16" name="Content Placeholder 7"/>
          <p:cNvSpPr txBox="1">
            <a:spLocks/>
          </p:cNvSpPr>
          <p:nvPr/>
        </p:nvSpPr>
        <p:spPr>
          <a:xfrm>
            <a:off x="626035" y="2634343"/>
            <a:ext cx="10727765" cy="34636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1" kern="1200">
                <a:solidFill>
                  <a:schemeClr val="bg2">
                    <a:lumMod val="50000"/>
                  </a:schemeClr>
                </a:solidFill>
                <a:latin typeface="Cambria" panose="02040503050406030204" pitchFamily="18"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bg2">
                    <a:lumMod val="50000"/>
                  </a:schemeClr>
                </a:solidFill>
                <a:latin typeface="Cambria" panose="02040503050406030204" pitchFamily="18"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bg2">
                    <a:lumMod val="50000"/>
                  </a:schemeClr>
                </a:solidFill>
                <a:latin typeface="Cambria" panose="02040503050406030204" pitchFamily="18"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bg2">
                    <a:lumMod val="50000"/>
                  </a:schemeClr>
                </a:solidFill>
                <a:latin typeface="Cambria" panose="02040503050406030204" pitchFamily="18"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smtClean="0">
                <a:solidFill>
                  <a:schemeClr val="tx1"/>
                </a:solidFill>
                <a:latin typeface="+mn-lt"/>
              </a:rPr>
              <a:t>EARLY CAREER</a:t>
            </a:r>
          </a:p>
          <a:p>
            <a:pPr marL="511175" indent="0">
              <a:buNone/>
            </a:pPr>
            <a:r>
              <a:rPr lang="en-US" i="1" dirty="0" smtClean="0"/>
              <a:t>Get started</a:t>
            </a:r>
            <a:r>
              <a:rPr lang="en-US" i="1" dirty="0"/>
              <a:t>.  </a:t>
            </a:r>
            <a:r>
              <a:rPr lang="en-US" b="0" dirty="0"/>
              <a:t>Start to save now and leverage the power of tax-deferral accounts.</a:t>
            </a:r>
          </a:p>
          <a:p>
            <a:pPr marL="0" indent="0">
              <a:buNone/>
            </a:pPr>
            <a:r>
              <a:rPr lang="en-US" dirty="0" smtClean="0">
                <a:solidFill>
                  <a:schemeClr val="tx1"/>
                </a:solidFill>
                <a:latin typeface="+mn-lt"/>
              </a:rPr>
              <a:t>MID-CAREER</a:t>
            </a:r>
          </a:p>
          <a:p>
            <a:pPr marL="511175" indent="0">
              <a:buNone/>
            </a:pPr>
            <a:r>
              <a:rPr lang="en-US" i="1" dirty="0" smtClean="0"/>
              <a:t>Move forward</a:t>
            </a:r>
            <a:r>
              <a:rPr lang="en-US" i="1" dirty="0"/>
              <a:t>.  </a:t>
            </a:r>
            <a:r>
              <a:rPr lang="en-US" b="0" dirty="0"/>
              <a:t>Understand your pension benefit and adjust your strategy now to </a:t>
            </a:r>
            <a:r>
              <a:rPr lang="en-US" b="0" dirty="0" smtClean="0"/>
              <a:t/>
            </a:r>
            <a:br>
              <a:rPr lang="en-US" b="0" dirty="0" smtClean="0"/>
            </a:br>
            <a:r>
              <a:rPr lang="en-US" b="0" dirty="0" smtClean="0"/>
              <a:t>reach </a:t>
            </a:r>
            <a:r>
              <a:rPr lang="en-US" b="0" dirty="0"/>
              <a:t>your retirement goals.</a:t>
            </a:r>
          </a:p>
          <a:p>
            <a:pPr marL="0" indent="0">
              <a:buNone/>
            </a:pPr>
            <a:r>
              <a:rPr lang="en-US" dirty="0" smtClean="0">
                <a:solidFill>
                  <a:schemeClr val="tx1"/>
                </a:solidFill>
                <a:latin typeface="+mn-lt"/>
              </a:rPr>
              <a:t>LATE CAREER</a:t>
            </a:r>
          </a:p>
          <a:p>
            <a:pPr marL="511175" indent="0">
              <a:buNone/>
            </a:pPr>
            <a:r>
              <a:rPr lang="en-US" i="1" dirty="0" smtClean="0"/>
              <a:t>Be ready</a:t>
            </a:r>
            <a:r>
              <a:rPr lang="en-US" i="1" dirty="0"/>
              <a:t>.  </a:t>
            </a:r>
            <a:r>
              <a:rPr lang="en-US" b="0" dirty="0"/>
              <a:t>Develop a strategy to maximize your income to meet your ever changing needs throughout retirement.</a:t>
            </a:r>
          </a:p>
        </p:txBody>
      </p:sp>
    </p:spTree>
    <p:extLst>
      <p:ext uri="{BB962C8B-B14F-4D97-AF65-F5344CB8AC3E}">
        <p14:creationId xmlns:p14="http://schemas.microsoft.com/office/powerpoint/2010/main" val="3800414859"/>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2"/>
          </p:nvPr>
        </p:nvPicPr>
        <p:blipFill rotWithShape="1">
          <a:blip r:embed="rId2" cstate="print">
            <a:extLst>
              <a:ext uri="{28A0092B-C50C-407E-A947-70E740481C1C}">
                <a14:useLocalDpi xmlns:a14="http://schemas.microsoft.com/office/drawing/2010/main" val="0"/>
              </a:ext>
            </a:extLst>
          </a:blip>
          <a:srcRect t="24678" b="24678"/>
          <a:stretch/>
        </p:blipFill>
        <p:spPr/>
      </p:pic>
      <p:sp>
        <p:nvSpPr>
          <p:cNvPr id="2" name="Title 1"/>
          <p:cNvSpPr>
            <a:spLocks noGrp="1"/>
          </p:cNvSpPr>
          <p:nvPr>
            <p:ph type="title"/>
          </p:nvPr>
        </p:nvSpPr>
        <p:spPr/>
        <p:txBody>
          <a:bodyPr>
            <a:noAutofit/>
          </a:bodyPr>
          <a:lstStyle/>
          <a:p>
            <a:r>
              <a:rPr lang="en-US" sz="1867" dirty="0"/>
              <a:t>Our Promise: Helping our clients </a:t>
            </a:r>
            <a:r>
              <a:rPr lang="en-US" sz="1867" i="1" dirty="0"/>
              <a:t>To and Through Retirement</a:t>
            </a:r>
            <a:r>
              <a:rPr lang="en-US" sz="1867" i="1" baseline="30000" dirty="0"/>
              <a:t>®</a:t>
            </a:r>
            <a:r>
              <a:rPr lang="en-US" sz="1867" i="1" dirty="0"/>
              <a:t>.</a:t>
            </a:r>
            <a:r>
              <a:rPr lang="en-US" sz="1867" dirty="0"/>
              <a:t/>
            </a:r>
            <a:br>
              <a:rPr lang="en-US" sz="1867" dirty="0"/>
            </a:br>
            <a:r>
              <a:rPr lang="en-US" sz="1867" dirty="0"/>
              <a:t/>
            </a:r>
            <a:br>
              <a:rPr lang="en-US" sz="1867" dirty="0"/>
            </a:br>
            <a:r>
              <a:rPr lang="en-US" sz="1867" dirty="0"/>
              <a:t>Our Mission: Since 1892, Security Benefit has believed everyone deserves an opportunity to achieve financial security. We deliver innovative retirement solutions to individuals and families across America to help them build strong futures now and for generations to come.</a:t>
            </a:r>
            <a:br>
              <a:rPr lang="en-US" sz="1867" dirty="0"/>
            </a:br>
            <a:endParaRPr lang="en-US" sz="1867" dirty="0"/>
          </a:p>
        </p:txBody>
      </p:sp>
      <p:sp>
        <p:nvSpPr>
          <p:cNvPr id="3" name="Footer Placeholder 2"/>
          <p:cNvSpPr>
            <a:spLocks noGrp="1"/>
          </p:cNvSpPr>
          <p:nvPr>
            <p:ph type="ftr" sz="quarter" idx="3"/>
          </p:nvPr>
        </p:nvSpPr>
        <p:spPr/>
        <p:txBody>
          <a:bodyPr/>
          <a:lstStyle/>
          <a:p>
            <a:r>
              <a:rPr lang="en-US" dirty="0" smtClean="0"/>
              <a:t>38-10780-18</a:t>
            </a:r>
            <a:endParaRPr lang="en-US" dirty="0"/>
          </a:p>
        </p:txBody>
      </p:sp>
      <p:sp>
        <p:nvSpPr>
          <p:cNvPr id="5" name="Date Placeholder 4"/>
          <p:cNvSpPr>
            <a:spLocks noGrp="1"/>
          </p:cNvSpPr>
          <p:nvPr>
            <p:ph type="dt" sz="half" idx="2"/>
          </p:nvPr>
        </p:nvSpPr>
        <p:spPr>
          <a:xfrm>
            <a:off x="3463094" y="6172404"/>
            <a:ext cx="756460" cy="365125"/>
          </a:xfrm>
        </p:spPr>
        <p:txBody>
          <a:bodyPr/>
          <a:lstStyle/>
          <a:p>
            <a:r>
              <a:rPr lang="en-US" dirty="0" smtClean="0"/>
              <a:t>2021/04/14</a:t>
            </a:r>
            <a:endParaRPr lang="en-US" dirty="0"/>
          </a:p>
        </p:txBody>
      </p:sp>
      <p:sp>
        <p:nvSpPr>
          <p:cNvPr id="8" name="Slide Number Placeholder 7"/>
          <p:cNvSpPr>
            <a:spLocks noGrp="1"/>
          </p:cNvSpPr>
          <p:nvPr>
            <p:ph type="sldNum" sz="quarter" idx="4"/>
          </p:nvPr>
        </p:nvSpPr>
        <p:spPr/>
        <p:txBody>
          <a:bodyPr/>
          <a:lstStyle/>
          <a:p>
            <a:fld id="{DFF2723C-031C-433E-81DC-635AF124FD5B}" type="slidenum">
              <a:rPr lang="en-US" smtClean="0"/>
              <a:pPr/>
              <a:t>36</a:t>
            </a:fld>
            <a:endParaRPr lang="en-US" dirty="0"/>
          </a:p>
        </p:txBody>
      </p:sp>
    </p:spTree>
    <p:extLst>
      <p:ext uri="{BB962C8B-B14F-4D97-AF65-F5344CB8AC3E}">
        <p14:creationId xmlns:p14="http://schemas.microsoft.com/office/powerpoint/2010/main" val="382516571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6600" dirty="0"/>
              <a:t>Thank you</a:t>
            </a:r>
          </a:p>
        </p:txBody>
      </p:sp>
      <p:sp>
        <p:nvSpPr>
          <p:cNvPr id="3" name="Subtitle 2"/>
          <p:cNvSpPr>
            <a:spLocks noGrp="1"/>
          </p:cNvSpPr>
          <p:nvPr>
            <p:ph type="subTitle" idx="1"/>
          </p:nvPr>
        </p:nvSpPr>
        <p:spPr/>
        <p:txBody>
          <a:bodyPr>
            <a:normAutofit lnSpcReduction="10000"/>
          </a:bodyPr>
          <a:lstStyle/>
          <a:p>
            <a:r>
              <a:rPr lang="en-US" dirty="0" smtClean="0"/>
              <a:t>[First Name][Last Name]</a:t>
            </a:r>
          </a:p>
          <a:p>
            <a:r>
              <a:rPr lang="en-US" dirty="0" smtClean="0"/>
              <a:t>[Title]</a:t>
            </a:r>
          </a:p>
          <a:p>
            <a:r>
              <a:rPr lang="en-US" dirty="0"/>
              <a:t>—</a:t>
            </a:r>
          </a:p>
          <a:p>
            <a:r>
              <a:rPr lang="en-US" dirty="0" smtClean="0">
                <a:hlinkClick r:id="rId2"/>
              </a:rPr>
              <a:t>First.Last@SecurityBenefit.com</a:t>
            </a:r>
            <a:endParaRPr lang="en-US" dirty="0" smtClean="0"/>
          </a:p>
          <a:p>
            <a:r>
              <a:rPr lang="en-US" dirty="0" smtClean="0"/>
              <a:t>xxx-xxx-xxxx</a:t>
            </a:r>
            <a:endParaRPr lang="en-US" dirty="0"/>
          </a:p>
        </p:txBody>
      </p:sp>
    </p:spTree>
    <p:extLst>
      <p:ext uri="{BB962C8B-B14F-4D97-AF65-F5344CB8AC3E}">
        <p14:creationId xmlns:p14="http://schemas.microsoft.com/office/powerpoint/2010/main" val="208134333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6035" y="4614530"/>
            <a:ext cx="10928933" cy="1262395"/>
          </a:xfrm>
        </p:spPr>
        <p:txBody>
          <a:bodyPr>
            <a:normAutofit/>
          </a:bodyPr>
          <a:lstStyle/>
          <a:p>
            <a:r>
              <a:rPr lang="en-US" dirty="0"/>
              <a:t>Neither Security Benefit Corporation nor its affiliates are fiduciaries.  This information is general in nature and intended for use with the general public. For additional information, including any specific advice or recommendations, please visit with your financial professional.</a:t>
            </a:r>
          </a:p>
          <a:p>
            <a:r>
              <a:rPr lang="en-US" dirty="0" smtClean="0"/>
              <a:t>Services </a:t>
            </a:r>
            <a:r>
              <a:rPr lang="en-US" dirty="0"/>
              <a:t>are offered through  </a:t>
            </a:r>
            <a:r>
              <a:rPr lang="en-US" b="1" dirty="0"/>
              <a:t>Security Distributors, </a:t>
            </a:r>
            <a:r>
              <a:rPr lang="en-US" dirty="0"/>
              <a:t>a subsidiary of Security Benefit Corporation </a:t>
            </a:r>
            <a:r>
              <a:rPr lang="en-US" dirty="0" smtClean="0"/>
              <a:t>(Security Benefit).</a:t>
            </a:r>
            <a:endParaRPr lang="en-US" dirty="0"/>
          </a:p>
        </p:txBody>
      </p:sp>
      <p:sp>
        <p:nvSpPr>
          <p:cNvPr id="3" name="Date Placeholder 2"/>
          <p:cNvSpPr>
            <a:spLocks noGrp="1"/>
          </p:cNvSpPr>
          <p:nvPr>
            <p:ph type="dt" sz="half" idx="2"/>
          </p:nvPr>
        </p:nvSpPr>
        <p:spPr/>
        <p:txBody>
          <a:bodyPr/>
          <a:lstStyle/>
          <a:p>
            <a:r>
              <a:rPr lang="en-US" dirty="0" smtClean="0"/>
              <a:t>2021/04/14</a:t>
            </a:r>
            <a:endParaRPr lang="en-US" dirty="0"/>
          </a:p>
        </p:txBody>
      </p:sp>
      <p:sp>
        <p:nvSpPr>
          <p:cNvPr id="4" name="Footer Placeholder 3"/>
          <p:cNvSpPr>
            <a:spLocks noGrp="1"/>
          </p:cNvSpPr>
          <p:nvPr>
            <p:ph type="ftr" sz="quarter" idx="3"/>
          </p:nvPr>
        </p:nvSpPr>
        <p:spPr/>
        <p:txBody>
          <a:bodyPr/>
          <a:lstStyle/>
          <a:p>
            <a:r>
              <a:rPr lang="en-US" dirty="0" smtClean="0"/>
              <a:t>38-10780-18</a:t>
            </a:r>
            <a:endParaRPr lang="en-US" dirty="0"/>
          </a:p>
        </p:txBody>
      </p:sp>
      <p:sp>
        <p:nvSpPr>
          <p:cNvPr id="5" name="Slide Number Placeholder 4"/>
          <p:cNvSpPr>
            <a:spLocks noGrp="1"/>
          </p:cNvSpPr>
          <p:nvPr>
            <p:ph type="sldNum" sz="quarter" idx="4"/>
          </p:nvPr>
        </p:nvSpPr>
        <p:spPr/>
        <p:txBody>
          <a:bodyPr/>
          <a:lstStyle/>
          <a:p>
            <a:fld id="{DFF2723C-031C-433E-81DC-635AF124FD5B}" type="slidenum">
              <a:rPr lang="en-US" smtClean="0"/>
              <a:pPr/>
              <a:t>38</a:t>
            </a:fld>
            <a:endParaRPr lang="en-US" dirty="0"/>
          </a:p>
        </p:txBody>
      </p:sp>
    </p:spTree>
    <p:extLst>
      <p:ext uri="{BB962C8B-B14F-4D97-AF65-F5344CB8AC3E}">
        <p14:creationId xmlns:p14="http://schemas.microsoft.com/office/powerpoint/2010/main" val="1856260563"/>
      </p:ext>
    </p:extLst>
  </p:cSld>
  <p:clrMapOvr>
    <a:masterClrMapping/>
  </p:clrMapOvr>
  <p:timing>
    <p:tnLst>
      <p:par>
        <p:cTn id="1" dur="indefinite" restart="never" nodeType="tmRoot"/>
      </p:par>
    </p:tnLst>
  </p:timing>
</p:sld>
</file>

<file path=ppt/theme/theme1.xml><?xml version="1.0" encoding="utf-8"?>
<a:theme xmlns:a="http://schemas.openxmlformats.org/drawingml/2006/main" name="Workplace Retirement Plans - Wide">
  <a:themeElements>
    <a:clrScheme name="Workplace Retirement Plans">
      <a:dk1>
        <a:srgbClr val="477388"/>
      </a:dk1>
      <a:lt1>
        <a:sysClr val="window" lastClr="FFFFFF"/>
      </a:lt1>
      <a:dk2>
        <a:srgbClr val="477388"/>
      </a:dk2>
      <a:lt2>
        <a:srgbClr val="F2F2F2"/>
      </a:lt2>
      <a:accent1>
        <a:srgbClr val="477388"/>
      </a:accent1>
      <a:accent2>
        <a:srgbClr val="84B1D4"/>
      </a:accent2>
      <a:accent3>
        <a:srgbClr val="E8B102"/>
      </a:accent3>
      <a:accent4>
        <a:srgbClr val="FDCF41"/>
      </a:accent4>
      <a:accent5>
        <a:srgbClr val="FEE28A"/>
      </a:accent5>
      <a:accent6>
        <a:srgbClr val="7F7F7F"/>
      </a:accent6>
      <a:hlink>
        <a:srgbClr val="84B1D4"/>
      </a:hlink>
      <a:folHlink>
        <a:srgbClr val="477388"/>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Workplace Retirement Plans - Wide" id="{7E5AF4DE-B2B3-4E07-BDDD-D8B6B4E59DD3}" vid="{A7D0BE8E-5713-4333-B488-B795FE9217F2}"/>
    </a:ext>
  </a:extLst>
</a:theme>
</file>

<file path=ppt/theme/theme2.xml><?xml version="1.0" encoding="utf-8"?>
<a:theme xmlns:a="http://schemas.openxmlformats.org/drawingml/2006/main" name="Education and Workplace Retirement 2">
  <a:themeElements>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ducation and Workplace Retirement 2" id="{5C3DD04A-D30F-47DB-9622-3A6CB77E1347}" vid="{088292B1-FED0-448A-B2EE-20D42C9289D0}"/>
    </a:ext>
  </a:extLst>
</a:theme>
</file>

<file path=ppt/theme/theme3.xml><?xml version="1.0" encoding="utf-8"?>
<a:theme xmlns:a="http://schemas.openxmlformats.org/drawingml/2006/main" name="1_Education and Workplace Retirement 2">
  <a:themeElements>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ducation and Workplace Retirement 2" id="{5C3DD04A-D30F-47DB-9622-3A6CB77E1347}" vid="{088292B1-FED0-448A-B2EE-20D42C9289D0}"/>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Security Benefit">
    <a:dk1>
      <a:srgbClr val="477388"/>
    </a:dk1>
    <a:lt1>
      <a:sysClr val="window" lastClr="FFFFFF"/>
    </a:lt1>
    <a:dk2>
      <a:srgbClr val="477388"/>
    </a:dk2>
    <a:lt2>
      <a:srgbClr val="F2F2F2"/>
    </a:lt2>
    <a:accent1>
      <a:srgbClr val="5B5D62"/>
    </a:accent1>
    <a:accent2>
      <a:srgbClr val="477388"/>
    </a:accent2>
    <a:accent3>
      <a:srgbClr val="84B1D4"/>
    </a:accent3>
    <a:accent4>
      <a:srgbClr val="233944"/>
    </a:accent4>
    <a:accent5>
      <a:srgbClr val="BCBDC1"/>
    </a:accent5>
    <a:accent6>
      <a:srgbClr val="84B1D4"/>
    </a:accent6>
    <a:hlink>
      <a:srgbClr val="84B1D4"/>
    </a:hlink>
    <a:folHlink>
      <a:srgbClr val="84B1D4"/>
    </a:folHlink>
  </a:clrScheme>
  <a:fontScheme name="Security Benefit System Fonts">
    <a:majorFont>
      <a:latin typeface="Cambria"/>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Workplace Retirement Plans - Wide</Template>
  <TotalTime>4541</TotalTime>
  <Words>5897</Words>
  <Application>Microsoft Office PowerPoint</Application>
  <PresentationFormat>Widescreen</PresentationFormat>
  <Paragraphs>806</Paragraphs>
  <Slides>38</Slides>
  <Notes>20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38</vt:i4>
      </vt:variant>
    </vt:vector>
  </HeadingPairs>
  <TitlesOfParts>
    <vt:vector size="45" baseType="lpstr">
      <vt:lpstr>Cambria</vt:lpstr>
      <vt:lpstr>Calibri</vt:lpstr>
      <vt:lpstr>Arial</vt:lpstr>
      <vt:lpstr>Wingdings</vt:lpstr>
      <vt:lpstr>Workplace Retirement Plans - Wide</vt:lpstr>
      <vt:lpstr>Education and Workplace Retirement 2</vt:lpstr>
      <vt:lpstr>1_Education and Workplace Retirement 2</vt:lpstr>
      <vt:lpstr>Security Benefit Financial Essentials</vt:lpstr>
      <vt:lpstr>Agenda </vt:lpstr>
      <vt:lpstr>Your Options for Retirement</vt:lpstr>
      <vt:lpstr>Social Security</vt:lpstr>
      <vt:lpstr>Social Security </vt:lpstr>
      <vt:lpstr>Virginia Retirement System</vt:lpstr>
      <vt:lpstr>Virginia Retirement System</vt:lpstr>
      <vt:lpstr>Virginia Retirement System</vt:lpstr>
      <vt:lpstr>Virginia Retirement System</vt:lpstr>
      <vt:lpstr>Virginia Retirement System</vt:lpstr>
      <vt:lpstr>Virginia Retirement System</vt:lpstr>
      <vt:lpstr>Virginia Retirement System</vt:lpstr>
      <vt:lpstr>Virginia Retirement System</vt:lpstr>
      <vt:lpstr>Social Security + State Pension</vt:lpstr>
      <vt:lpstr>Supplemental Savings</vt:lpstr>
      <vt:lpstr>Supplemental Savings</vt:lpstr>
      <vt:lpstr>Supplemental Savings – Pretax vs. After-tax</vt:lpstr>
      <vt:lpstr>Why it Matters</vt:lpstr>
      <vt:lpstr>What will retirement look like?</vt:lpstr>
      <vt:lpstr>Retirement expenses could look different</vt:lpstr>
      <vt:lpstr>How much will I need?</vt:lpstr>
      <vt:lpstr>How much will I need?</vt:lpstr>
      <vt:lpstr>Saving on your own for retirement matters because it may be the only way to bridge the gap between  what you have and what you need.</vt:lpstr>
      <vt:lpstr>How much can I save?</vt:lpstr>
      <vt:lpstr>Start saving early.</vt:lpstr>
      <vt:lpstr>The basics of tax-deferred saving</vt:lpstr>
      <vt:lpstr>How to Take Action</vt:lpstr>
      <vt:lpstr>Early Career (working &lt; 10 years)</vt:lpstr>
      <vt:lpstr>Mid-career (10-25 years)</vt:lpstr>
      <vt:lpstr>Balancing Risk</vt:lpstr>
      <vt:lpstr>Late Career (Last 10 years)</vt:lpstr>
      <vt:lpstr>When do I need to decide to take benefits?</vt:lpstr>
      <vt:lpstr>A checklist to get started</vt:lpstr>
      <vt:lpstr>Tools available to you</vt:lpstr>
      <vt:lpstr>Summary</vt:lpstr>
      <vt:lpstr>Our Promise: Helping our clients To and Through Retirement®.  Our Mission: Since 1892, Security Benefit has believed everyone deserves an opportunity to achieve financial security. We deliver innovative retirement solutions to individuals and families across America to help them build strong futures now and for generations to come. </vt:lpstr>
      <vt:lpstr>Thank you</vt:lpstr>
      <vt:lpstr>PowerPoint Presentation</vt:lpstr>
    </vt:vector>
  </TitlesOfParts>
  <Company>Security Benefit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Image Title Slide</dc:title>
  <dc:creator>Flesher, Melissa</dc:creator>
  <cp:lastModifiedBy>Flesher, Melissa</cp:lastModifiedBy>
  <cp:revision>196</cp:revision>
  <cp:lastPrinted>2019-01-24T21:37:44Z</cp:lastPrinted>
  <dcterms:created xsi:type="dcterms:W3CDTF">2018-10-01T18:10:23Z</dcterms:created>
  <dcterms:modified xsi:type="dcterms:W3CDTF">2021-04-15T15:08:31Z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