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xml" ContentType="application/vnd.openxmlformats-officedocument.drawingml.chart+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rts/chart2.xml" ContentType="application/vnd.openxmlformats-officedocument.drawingml.chart+xml"/>
  <Override PartName="/ppt/notesSlides/notesSlide22.xml" ContentType="application/vnd.openxmlformats-officedocument.presentationml.notesSlide+xml"/>
  <Override PartName="/ppt/charts/chart3.xml" ContentType="application/vnd.openxmlformats-officedocument.drawingml.chart+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rts/chart4.xml" ContentType="application/vnd.openxmlformats-officedocument.drawingml.chart+xml"/>
  <Override PartName="/ppt/notesSlides/notesSlide25.xml" ContentType="application/vnd.openxmlformats-officedocument.presentationml.notesSlide+xml"/>
  <Override PartName="/ppt/charts/chart5.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p:sldMasterIdLst>
    <p:sldMasterId id="2147483768" r:id="rId1"/>
  </p:sldMasterIdLst>
  <p:notesMasterIdLst>
    <p:notesMasterId r:id="rId41"/>
  </p:notesMasterIdLst>
  <p:handoutMasterIdLst>
    <p:handoutMasterId r:id="rId42"/>
  </p:handoutMasterIdLst>
  <p:sldIdLst>
    <p:sldId id="280" r:id="rId2"/>
    <p:sldId id="257" r:id="rId3"/>
    <p:sldId id="285" r:id="rId4"/>
    <p:sldId id="286" r:id="rId5"/>
    <p:sldId id="337" r:id="rId6"/>
    <p:sldId id="320" r:id="rId7"/>
    <p:sldId id="338" r:id="rId8"/>
    <p:sldId id="347" r:id="rId9"/>
    <p:sldId id="348" r:id="rId10"/>
    <p:sldId id="349" r:id="rId11"/>
    <p:sldId id="350" r:id="rId12"/>
    <p:sldId id="289" r:id="rId13"/>
    <p:sldId id="351" r:id="rId14"/>
    <p:sldId id="352" r:id="rId15"/>
    <p:sldId id="290" r:id="rId16"/>
    <p:sldId id="291" r:id="rId17"/>
    <p:sldId id="293" r:id="rId18"/>
    <p:sldId id="294" r:id="rId19"/>
    <p:sldId id="319" r:id="rId20"/>
    <p:sldId id="326" r:id="rId21"/>
    <p:sldId id="298" r:id="rId22"/>
    <p:sldId id="299" r:id="rId23"/>
    <p:sldId id="300" r:id="rId24"/>
    <p:sldId id="301" r:id="rId25"/>
    <p:sldId id="322" r:id="rId26"/>
    <p:sldId id="302" r:id="rId27"/>
    <p:sldId id="303" r:id="rId28"/>
    <p:sldId id="317" r:id="rId29"/>
    <p:sldId id="316" r:id="rId30"/>
    <p:sldId id="307" r:id="rId31"/>
    <p:sldId id="315" r:id="rId32"/>
    <p:sldId id="325" r:id="rId33"/>
    <p:sldId id="311" r:id="rId34"/>
    <p:sldId id="312" r:id="rId35"/>
    <p:sldId id="314" r:id="rId36"/>
    <p:sldId id="318" r:id="rId37"/>
    <p:sldId id="323" r:id="rId38"/>
    <p:sldId id="324" r:id="rId39"/>
    <p:sldId id="273" r:id="rId40"/>
  </p:sldIdLst>
  <p:sldSz cx="9144000" cy="5157788"/>
  <p:notesSz cx="7315200" cy="9601200"/>
  <p:defaultTextStyle>
    <a:defPPr>
      <a:defRPr lang="en-US"/>
    </a:defPPr>
    <a:lvl1pPr marL="0" algn="l" defTabSz="343220" rtl="0" eaLnBrk="1" latinLnBrk="0" hangingPunct="1">
      <a:defRPr sz="1351" kern="1200">
        <a:solidFill>
          <a:schemeClr val="tx1"/>
        </a:solidFill>
        <a:latin typeface="+mn-lt"/>
        <a:ea typeface="+mn-ea"/>
        <a:cs typeface="+mn-cs"/>
      </a:defRPr>
    </a:lvl1pPr>
    <a:lvl2pPr marL="343220" algn="l" defTabSz="343220" rtl="0" eaLnBrk="1" latinLnBrk="0" hangingPunct="1">
      <a:defRPr sz="1351" kern="1200">
        <a:solidFill>
          <a:schemeClr val="tx1"/>
        </a:solidFill>
        <a:latin typeface="+mn-lt"/>
        <a:ea typeface="+mn-ea"/>
        <a:cs typeface="+mn-cs"/>
      </a:defRPr>
    </a:lvl2pPr>
    <a:lvl3pPr marL="686440" algn="l" defTabSz="343220" rtl="0" eaLnBrk="1" latinLnBrk="0" hangingPunct="1">
      <a:defRPr sz="1351" kern="1200">
        <a:solidFill>
          <a:schemeClr val="tx1"/>
        </a:solidFill>
        <a:latin typeface="+mn-lt"/>
        <a:ea typeface="+mn-ea"/>
        <a:cs typeface="+mn-cs"/>
      </a:defRPr>
    </a:lvl3pPr>
    <a:lvl4pPr marL="1029660" algn="l" defTabSz="343220" rtl="0" eaLnBrk="1" latinLnBrk="0" hangingPunct="1">
      <a:defRPr sz="1351" kern="1200">
        <a:solidFill>
          <a:schemeClr val="tx1"/>
        </a:solidFill>
        <a:latin typeface="+mn-lt"/>
        <a:ea typeface="+mn-ea"/>
        <a:cs typeface="+mn-cs"/>
      </a:defRPr>
    </a:lvl4pPr>
    <a:lvl5pPr marL="1372880" algn="l" defTabSz="343220" rtl="0" eaLnBrk="1" latinLnBrk="0" hangingPunct="1">
      <a:defRPr sz="1351" kern="1200">
        <a:solidFill>
          <a:schemeClr val="tx1"/>
        </a:solidFill>
        <a:latin typeface="+mn-lt"/>
        <a:ea typeface="+mn-ea"/>
        <a:cs typeface="+mn-cs"/>
      </a:defRPr>
    </a:lvl5pPr>
    <a:lvl6pPr marL="1716100" algn="l" defTabSz="343220" rtl="0" eaLnBrk="1" latinLnBrk="0" hangingPunct="1">
      <a:defRPr sz="1351" kern="1200">
        <a:solidFill>
          <a:schemeClr val="tx1"/>
        </a:solidFill>
        <a:latin typeface="+mn-lt"/>
        <a:ea typeface="+mn-ea"/>
        <a:cs typeface="+mn-cs"/>
      </a:defRPr>
    </a:lvl6pPr>
    <a:lvl7pPr marL="2059320" algn="l" defTabSz="343220" rtl="0" eaLnBrk="1" latinLnBrk="0" hangingPunct="1">
      <a:defRPr sz="1351" kern="1200">
        <a:solidFill>
          <a:schemeClr val="tx1"/>
        </a:solidFill>
        <a:latin typeface="+mn-lt"/>
        <a:ea typeface="+mn-ea"/>
        <a:cs typeface="+mn-cs"/>
      </a:defRPr>
    </a:lvl7pPr>
    <a:lvl8pPr marL="2402540" algn="l" defTabSz="343220" rtl="0" eaLnBrk="1" latinLnBrk="0" hangingPunct="1">
      <a:defRPr sz="1351" kern="1200">
        <a:solidFill>
          <a:schemeClr val="tx1"/>
        </a:solidFill>
        <a:latin typeface="+mn-lt"/>
        <a:ea typeface="+mn-ea"/>
        <a:cs typeface="+mn-cs"/>
      </a:defRPr>
    </a:lvl8pPr>
    <a:lvl9pPr marL="2745760" algn="l" defTabSz="343220" rtl="0" eaLnBrk="1" latinLnBrk="0" hangingPunct="1">
      <a:defRPr sz="1351"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5" userDrawn="1">
          <p15:clr>
            <a:srgbClr val="A4A3A4"/>
          </p15:clr>
        </p15:guide>
        <p15:guide id="2" pos="2250" userDrawn="1">
          <p15:clr>
            <a:srgbClr val="A4A3A4"/>
          </p15:clr>
        </p15:guide>
        <p15:guide id="3" orient="horz" pos="3177" userDrawn="1">
          <p15:clr>
            <a:srgbClr val="A4A3A4"/>
          </p15:clr>
        </p15:guide>
        <p15:guide id="4" pos="288"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lesher, Melissa" initials="" lastIdx="0"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ED85F"/>
    <a:srgbClr val="FFAE28"/>
    <a:srgbClr val="EBAE3C"/>
    <a:srgbClr val="E2A950"/>
    <a:srgbClr val="6A6B3F"/>
    <a:srgbClr val="74B8DB"/>
    <a:srgbClr val="C8DC84"/>
    <a:srgbClr val="E9EBED"/>
    <a:srgbClr val="000000"/>
    <a:srgbClr val="4D4D4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329" autoAdjust="0"/>
    <p:restoredTop sz="90479" autoAdjust="0"/>
  </p:normalViewPr>
  <p:slideViewPr>
    <p:cSldViewPr snapToGrid="0" showGuides="1">
      <p:cViewPr varScale="1">
        <p:scale>
          <a:sx n="152" d="100"/>
          <a:sy n="152" d="100"/>
        </p:scale>
        <p:origin x="1040" y="184"/>
      </p:cViewPr>
      <p:guideLst>
        <p:guide orient="horz" pos="1625"/>
        <p:guide pos="2250"/>
        <p:guide orient="horz" pos="3177"/>
        <p:guide pos="288"/>
      </p:guideLst>
    </p:cSldViewPr>
  </p:slideViewPr>
  <p:outlineViewPr>
    <p:cViewPr>
      <p:scale>
        <a:sx n="33" d="100"/>
        <a:sy n="33" d="100"/>
      </p:scale>
      <p:origin x="0" y="-22728"/>
    </p:cViewPr>
  </p:outlineViewPr>
  <p:notesTextViewPr>
    <p:cViewPr>
      <p:scale>
        <a:sx n="1" d="1"/>
        <a:sy n="1" d="1"/>
      </p:scale>
      <p:origin x="0" y="0"/>
    </p:cViewPr>
  </p:notesTextViewPr>
  <p:notesViewPr>
    <p:cSldViewPr snapToGrid="0" showGuides="1">
      <p:cViewPr varScale="1">
        <p:scale>
          <a:sx n="58" d="100"/>
          <a:sy n="58" d="100"/>
        </p:scale>
        <p:origin x="3158" y="48"/>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handoutMaster" Target="handoutMasters/handoutMaster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ommentAuthors" Target="commentAuthor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Series 1</c:v>
                </c:pt>
              </c:strCache>
            </c:strRef>
          </c:tx>
          <c:spPr>
            <a:ln w="19050">
              <a:solidFill>
                <a:schemeClr val="bg1"/>
              </a:solidFill>
            </a:ln>
          </c:spPr>
          <c:dPt>
            <c:idx val="0"/>
            <c:bubble3D val="0"/>
            <c:spPr>
              <a:solidFill>
                <a:srgbClr val="BED85F"/>
              </a:solidFill>
              <a:ln w="19050">
                <a:solidFill>
                  <a:schemeClr val="bg1"/>
                </a:solidFill>
              </a:ln>
            </c:spPr>
            <c:extLst>
              <c:ext xmlns:c16="http://schemas.microsoft.com/office/drawing/2014/chart" uri="{C3380CC4-5D6E-409C-BE32-E72D297353CC}">
                <c16:uniqueId val="{00000001-BA26-47C8-B965-8C706FED78F6}"/>
              </c:ext>
            </c:extLst>
          </c:dPt>
          <c:dPt>
            <c:idx val="1"/>
            <c:bubble3D val="0"/>
            <c:spPr>
              <a:solidFill>
                <a:schemeClr val="bg1">
                  <a:lumMod val="50000"/>
                </a:schemeClr>
              </a:solidFill>
              <a:ln w="19050">
                <a:solidFill>
                  <a:schemeClr val="bg1"/>
                </a:solidFill>
              </a:ln>
            </c:spPr>
            <c:extLst>
              <c:ext xmlns:c16="http://schemas.microsoft.com/office/drawing/2014/chart" uri="{C3380CC4-5D6E-409C-BE32-E72D297353CC}">
                <c16:uniqueId val="{00000002-BA26-47C8-B965-8C706FED78F6}"/>
              </c:ext>
            </c:extLst>
          </c:dPt>
          <c:dPt>
            <c:idx val="3"/>
            <c:bubble3D val="0"/>
            <c:extLst>
              <c:ext xmlns:c16="http://schemas.microsoft.com/office/drawing/2014/chart" uri="{C3380CC4-5D6E-409C-BE32-E72D297353CC}">
                <c16:uniqueId val="{00000000-BA26-47C8-B965-8C706FED78F6}"/>
              </c:ext>
            </c:extLst>
          </c:dPt>
          <c:dLbls>
            <c:dLbl>
              <c:idx val="0"/>
              <c:delete val="1"/>
              <c:extLst>
                <c:ext xmlns:c15="http://schemas.microsoft.com/office/drawing/2012/chart" uri="{CE6537A1-D6FC-4f65-9D91-7224C49458BB}"/>
                <c:ext xmlns:c16="http://schemas.microsoft.com/office/drawing/2014/chart" uri="{C3380CC4-5D6E-409C-BE32-E72D297353CC}">
                  <c16:uniqueId val="{00000001-BA26-47C8-B965-8C706FED78F6}"/>
                </c:ext>
              </c:extLst>
            </c:dLbl>
            <c:dLbl>
              <c:idx val="1"/>
              <c:delete val="1"/>
              <c:extLst>
                <c:ext xmlns:c15="http://schemas.microsoft.com/office/drawing/2012/chart" uri="{CE6537A1-D6FC-4f65-9D91-7224C49458BB}"/>
                <c:ext xmlns:c16="http://schemas.microsoft.com/office/drawing/2014/chart" uri="{C3380CC4-5D6E-409C-BE32-E72D297353CC}">
                  <c16:uniqueId val="{00000002-BA26-47C8-B965-8C706FED78F6}"/>
                </c:ext>
              </c:extLst>
            </c:dLbl>
            <c:dLbl>
              <c:idx val="3"/>
              <c:layout>
                <c:manualLayout>
                  <c:x val="-0.10307413300045216"/>
                  <c:y val="-0.10745537217633515"/>
                </c:manualLayout>
              </c:layou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0-BA26-47C8-B965-8C706FED78F6}"/>
                </c:ext>
              </c:extLst>
            </c:dLbl>
            <c:spPr>
              <a:noFill/>
              <a:ln>
                <a:noFill/>
              </a:ln>
              <a:effectLst/>
            </c:spPr>
            <c:txPr>
              <a:bodyPr rot="0" spcFirstLastPara="1" vertOverflow="ellipsis" vert="horz" wrap="square" lIns="38100" tIns="19050" rIns="38100" bIns="19050" anchor="ctr" anchorCtr="0">
                <a:spAutoFit/>
              </a:bodyPr>
              <a:lstStyle/>
              <a:p>
                <a:pPr>
                  <a:defRPr sz="1197" b="0" i="0" u="none" strike="noStrike" kern="1200" baseline="0">
                    <a:solidFill>
                      <a:schemeClr val="bg2">
                        <a:lumMod val="50000"/>
                      </a:schemeClr>
                    </a:solidFill>
                    <a:latin typeface="+mn-lt"/>
                    <a:ea typeface="+mn-ea"/>
                    <a:cs typeface="+mn-cs"/>
                  </a:defRPr>
                </a:pPr>
                <a:endParaRPr lang="en-US"/>
              </a:p>
            </c:txPr>
            <c:showLegendKey val="0"/>
            <c:showVal val="0"/>
            <c:showCatName val="0"/>
            <c:showSerName val="0"/>
            <c:showPercent val="1"/>
            <c:showBubbleSize val="0"/>
            <c:showLeaderLines val="1"/>
            <c:extLst>
              <c:ext xmlns:c15="http://schemas.microsoft.com/office/drawing/2012/chart" uri="{CE6537A1-D6FC-4f65-9D91-7224C49458BB}">
                <c15:spPr xmlns:c15="http://schemas.microsoft.com/office/drawing/2012/chart">
                  <a:prstGeom prst="rect">
                    <a:avLst/>
                  </a:prstGeom>
                </c15:spPr>
              </c:ext>
            </c:extLst>
          </c:dLbls>
          <c:cat>
            <c:strRef>
              <c:f>Sheet1!$A$2:$A$3</c:f>
              <c:strCache>
                <c:ptCount val="2"/>
                <c:pt idx="0">
                  <c:v>Personal Savings</c:v>
                </c:pt>
                <c:pt idx="1">
                  <c:v>State Pension</c:v>
                </c:pt>
              </c:strCache>
            </c:strRef>
          </c:cat>
          <c:val>
            <c:numRef>
              <c:f>Sheet1!$B$2:$B$3</c:f>
              <c:numCache>
                <c:formatCode>General</c:formatCode>
                <c:ptCount val="2"/>
                <c:pt idx="0">
                  <c:v>0.5</c:v>
                </c:pt>
                <c:pt idx="1">
                  <c:v>0.5</c:v>
                </c:pt>
              </c:numCache>
            </c:numRef>
          </c:val>
          <c:extLst>
            <c:ext xmlns:c16="http://schemas.microsoft.com/office/drawing/2014/chart" uri="{C3380CC4-5D6E-409C-BE32-E72D297353CC}">
              <c16:uniqueId val="{00000000-FF27-4075-9465-C8C7D42EA832}"/>
            </c:ext>
          </c:extLst>
        </c:ser>
        <c:dLbls>
          <c:showLegendKey val="0"/>
          <c:showVal val="0"/>
          <c:showCatName val="0"/>
          <c:showSerName val="0"/>
          <c:showPercent val="1"/>
          <c:showBubbleSize val="0"/>
          <c:showLeaderLines val="1"/>
        </c:dLbls>
        <c:firstSliceAng val="0"/>
        <c:holeSize val="73"/>
      </c:doughnutChart>
      <c:spPr>
        <a:noFill/>
        <a:ln>
          <a:noFill/>
        </a:ln>
        <a:effectLst/>
      </c:spPr>
    </c:plotArea>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2719872911829003E-2"/>
          <c:y val="3.4722222222222224E-2"/>
          <c:w val="0.61807340681973499"/>
          <c:h val="0.885763640340412"/>
        </c:manualLayout>
      </c:layout>
      <c:barChart>
        <c:barDir val="col"/>
        <c:grouping val="stacked"/>
        <c:varyColors val="0"/>
        <c:ser>
          <c:idx val="0"/>
          <c:order val="0"/>
          <c:tx>
            <c:strRef>
              <c:f>Sheet1!$B$1</c:f>
              <c:strCache>
                <c:ptCount val="1"/>
                <c:pt idx="0">
                  <c:v>Pension</c:v>
                </c:pt>
              </c:strCache>
            </c:strRef>
          </c:tx>
          <c:spPr>
            <a:solidFill>
              <a:schemeClr val="accent3">
                <a:lumMod val="40000"/>
                <a:lumOff val="60000"/>
              </a:schemeClr>
            </a:solidFill>
            <a:ln>
              <a:noFill/>
            </a:ln>
          </c:spPr>
          <c:invertIfNegative val="0"/>
          <c:cat>
            <c:numRef>
              <c:f>Sheet1!$A$2:$A$5</c:f>
              <c:numCache>
                <c:formatCode>General</c:formatCode>
                <c:ptCount val="4"/>
                <c:pt idx="0">
                  <c:v>60</c:v>
                </c:pt>
                <c:pt idx="1">
                  <c:v>62</c:v>
                </c:pt>
                <c:pt idx="2">
                  <c:v>67</c:v>
                </c:pt>
                <c:pt idx="3">
                  <c:v>70</c:v>
                </c:pt>
              </c:numCache>
            </c:numRef>
          </c:cat>
          <c:val>
            <c:numRef>
              <c:f>Sheet1!$B$2:$B$5</c:f>
              <c:numCache>
                <c:formatCode>General</c:formatCode>
                <c:ptCount val="4"/>
                <c:pt idx="0">
                  <c:v>50</c:v>
                </c:pt>
                <c:pt idx="1">
                  <c:v>50</c:v>
                </c:pt>
                <c:pt idx="2">
                  <c:v>50</c:v>
                </c:pt>
                <c:pt idx="3">
                  <c:v>50</c:v>
                </c:pt>
              </c:numCache>
            </c:numRef>
          </c:val>
          <c:extLst>
            <c:ext xmlns:c16="http://schemas.microsoft.com/office/drawing/2014/chart" uri="{C3380CC4-5D6E-409C-BE32-E72D297353CC}">
              <c16:uniqueId val="{00000000-9306-914A-A278-F953750C7C35}"/>
            </c:ext>
          </c:extLst>
        </c:ser>
        <c:dLbls>
          <c:showLegendKey val="0"/>
          <c:showVal val="0"/>
          <c:showCatName val="0"/>
          <c:showSerName val="0"/>
          <c:showPercent val="0"/>
          <c:showBubbleSize val="0"/>
        </c:dLbls>
        <c:gapWidth val="45"/>
        <c:overlap val="100"/>
        <c:axId val="83262848"/>
        <c:axId val="83694720"/>
      </c:barChart>
      <c:catAx>
        <c:axId val="83262848"/>
        <c:scaling>
          <c:orientation val="minMax"/>
        </c:scaling>
        <c:delete val="0"/>
        <c:axPos val="b"/>
        <c:numFmt formatCode="General" sourceLinked="1"/>
        <c:majorTickMark val="out"/>
        <c:minorTickMark val="none"/>
        <c:tickLblPos val="nextTo"/>
        <c:spPr>
          <a:ln>
            <a:noFill/>
          </a:ln>
        </c:spPr>
        <c:txPr>
          <a:bodyPr anchor="t"/>
          <a:lstStyle/>
          <a:p>
            <a:pPr>
              <a:defRPr sz="1200" b="0" i="0" baseline="0">
                <a:solidFill>
                  <a:schemeClr val="accent6"/>
                </a:solidFill>
              </a:defRPr>
            </a:pPr>
            <a:endParaRPr lang="en-US"/>
          </a:p>
        </c:txPr>
        <c:crossAx val="83694720"/>
        <c:crosses val="autoZero"/>
        <c:auto val="1"/>
        <c:lblAlgn val="ctr"/>
        <c:lblOffset val="100"/>
        <c:noMultiLvlLbl val="0"/>
      </c:catAx>
      <c:valAx>
        <c:axId val="83694720"/>
        <c:scaling>
          <c:orientation val="minMax"/>
          <c:max val="134"/>
        </c:scaling>
        <c:delete val="0"/>
        <c:axPos val="l"/>
        <c:numFmt formatCode="General" sourceLinked="1"/>
        <c:majorTickMark val="none"/>
        <c:minorTickMark val="none"/>
        <c:tickLblPos val="none"/>
        <c:spPr>
          <a:noFill/>
          <a:ln w="28575" cap="sq" cmpd="sng" algn="ctr">
            <a:solidFill>
              <a:schemeClr val="accent3"/>
            </a:solidFill>
            <a:prstDash val="solid"/>
            <a:miter lim="800000"/>
          </a:ln>
          <a:effectLst/>
        </c:spPr>
        <c:txPr>
          <a:bodyPr/>
          <a:lstStyle/>
          <a:p>
            <a:pPr>
              <a:defRPr>
                <a:solidFill>
                  <a:schemeClr val="tx1"/>
                </a:solidFill>
                <a:latin typeface="+mn-lt"/>
                <a:ea typeface="+mn-ea"/>
                <a:cs typeface="+mn-cs"/>
              </a:defRPr>
            </a:pPr>
            <a:endParaRPr lang="en-US"/>
          </a:p>
        </c:txPr>
        <c:crossAx val="83262848"/>
        <c:crosses val="autoZero"/>
        <c:crossBetween val="between"/>
      </c:valAx>
      <c:spPr>
        <a:noFill/>
        <a:ln w="25400">
          <a:noFill/>
        </a:ln>
        <a:scene3d>
          <a:camera prst="orthographicFront"/>
          <a:lightRig rig="threePt" dir="t"/>
        </a:scene3d>
      </c:spPr>
    </c:plotArea>
    <c:legend>
      <c:legendPos val="r"/>
      <c:layout>
        <c:manualLayout>
          <c:xMode val="edge"/>
          <c:yMode val="edge"/>
          <c:x val="0.62220429280370393"/>
          <c:y val="0.73092329999756767"/>
          <c:w val="0.26419634263715108"/>
          <c:h val="0.1495973514674302"/>
        </c:manualLayout>
      </c:layout>
      <c:overlay val="0"/>
      <c:txPr>
        <a:bodyPr/>
        <a:lstStyle/>
        <a:p>
          <a:pPr>
            <a:defRPr sz="1100">
              <a:solidFill>
                <a:schemeClr val="accent3"/>
              </a:solidFill>
            </a:defRPr>
          </a:pPr>
          <a:endParaRPr lang="en-US"/>
        </a:p>
      </c:txPr>
    </c:legend>
    <c:plotVisOnly val="1"/>
    <c:dispBlanksAs val="gap"/>
    <c:showDLblsOverMax val="0"/>
  </c:chart>
  <c:spPr>
    <a:ln w="6350" cmpd="sng">
      <a:noFill/>
    </a:ln>
  </c:spPr>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2.2719872911829003E-2"/>
          <c:y val="3.4722222222222224E-2"/>
          <c:w val="0.61807340681973499"/>
          <c:h val="0.885763640340412"/>
        </c:manualLayout>
      </c:layout>
      <c:barChart>
        <c:barDir val="col"/>
        <c:grouping val="stacked"/>
        <c:varyColors val="0"/>
        <c:ser>
          <c:idx val="0"/>
          <c:order val="0"/>
          <c:tx>
            <c:strRef>
              <c:f>Sheet1!$B$1</c:f>
              <c:strCache>
                <c:ptCount val="1"/>
                <c:pt idx="0">
                  <c:v>Pension</c:v>
                </c:pt>
              </c:strCache>
            </c:strRef>
          </c:tx>
          <c:spPr>
            <a:solidFill>
              <a:schemeClr val="accent3">
                <a:lumMod val="40000"/>
                <a:lumOff val="60000"/>
              </a:schemeClr>
            </a:solidFill>
            <a:ln>
              <a:noFill/>
            </a:ln>
          </c:spPr>
          <c:invertIfNegative val="0"/>
          <c:cat>
            <c:numRef>
              <c:f>Sheet1!$A$2:$A$5</c:f>
              <c:numCache>
                <c:formatCode>General</c:formatCode>
                <c:ptCount val="4"/>
                <c:pt idx="0">
                  <c:v>60</c:v>
                </c:pt>
                <c:pt idx="1">
                  <c:v>62</c:v>
                </c:pt>
                <c:pt idx="2">
                  <c:v>67</c:v>
                </c:pt>
                <c:pt idx="3">
                  <c:v>70</c:v>
                </c:pt>
              </c:numCache>
            </c:numRef>
          </c:cat>
          <c:val>
            <c:numRef>
              <c:f>Sheet1!$B$2:$B$5</c:f>
              <c:numCache>
                <c:formatCode>General</c:formatCode>
                <c:ptCount val="4"/>
                <c:pt idx="0">
                  <c:v>50</c:v>
                </c:pt>
                <c:pt idx="1">
                  <c:v>50</c:v>
                </c:pt>
                <c:pt idx="2">
                  <c:v>50</c:v>
                </c:pt>
                <c:pt idx="3">
                  <c:v>50</c:v>
                </c:pt>
              </c:numCache>
            </c:numRef>
          </c:val>
          <c:extLst>
            <c:ext xmlns:c16="http://schemas.microsoft.com/office/drawing/2014/chart" uri="{C3380CC4-5D6E-409C-BE32-E72D297353CC}">
              <c16:uniqueId val="{00000000-45EC-2246-9E36-ADDEE2602CA7}"/>
            </c:ext>
          </c:extLst>
        </c:ser>
        <c:ser>
          <c:idx val="1"/>
          <c:order val="1"/>
          <c:tx>
            <c:strRef>
              <c:f>Sheet1!$C$1</c:f>
              <c:strCache>
                <c:ptCount val="1"/>
                <c:pt idx="0">
                  <c:v>Retirement Assets</c:v>
                </c:pt>
              </c:strCache>
            </c:strRef>
          </c:tx>
          <c:spPr>
            <a:solidFill>
              <a:srgbClr val="BED85F"/>
            </a:solidFill>
            <a:ln>
              <a:noFill/>
            </a:ln>
            <a:scene3d>
              <a:camera prst="orthographicFront"/>
              <a:lightRig rig="threePt" dir="t"/>
            </a:scene3d>
          </c:spPr>
          <c:invertIfNegative val="0"/>
          <c:dPt>
            <c:idx val="2"/>
            <c:invertIfNegative val="0"/>
            <c:bubble3D val="0"/>
            <c:extLst>
              <c:ext xmlns:c16="http://schemas.microsoft.com/office/drawing/2014/chart" uri="{C3380CC4-5D6E-409C-BE32-E72D297353CC}">
                <c16:uniqueId val="{00000001-45EC-2246-9E36-ADDEE2602CA7}"/>
              </c:ext>
            </c:extLst>
          </c:dPt>
          <c:dPt>
            <c:idx val="3"/>
            <c:invertIfNegative val="0"/>
            <c:bubble3D val="0"/>
            <c:extLst>
              <c:ext xmlns:c16="http://schemas.microsoft.com/office/drawing/2014/chart" uri="{C3380CC4-5D6E-409C-BE32-E72D297353CC}">
                <c16:uniqueId val="{00000002-45EC-2246-9E36-ADDEE2602CA7}"/>
              </c:ext>
            </c:extLst>
          </c:dPt>
          <c:cat>
            <c:numRef>
              <c:f>Sheet1!$A$2:$A$5</c:f>
              <c:numCache>
                <c:formatCode>General</c:formatCode>
                <c:ptCount val="4"/>
                <c:pt idx="0">
                  <c:v>60</c:v>
                </c:pt>
                <c:pt idx="1">
                  <c:v>62</c:v>
                </c:pt>
                <c:pt idx="2">
                  <c:v>67</c:v>
                </c:pt>
                <c:pt idx="3">
                  <c:v>70</c:v>
                </c:pt>
              </c:numCache>
            </c:numRef>
          </c:cat>
          <c:val>
            <c:numRef>
              <c:f>Sheet1!$C$2:$C$5</c:f>
              <c:numCache>
                <c:formatCode>General</c:formatCode>
                <c:ptCount val="4"/>
                <c:pt idx="0">
                  <c:v>60</c:v>
                </c:pt>
                <c:pt idx="1">
                  <c:v>67</c:v>
                </c:pt>
                <c:pt idx="2">
                  <c:v>73</c:v>
                </c:pt>
                <c:pt idx="3">
                  <c:v>80</c:v>
                </c:pt>
              </c:numCache>
            </c:numRef>
          </c:val>
          <c:extLst>
            <c:ext xmlns:c16="http://schemas.microsoft.com/office/drawing/2014/chart" uri="{C3380CC4-5D6E-409C-BE32-E72D297353CC}">
              <c16:uniqueId val="{00000003-45EC-2246-9E36-ADDEE2602CA7}"/>
            </c:ext>
          </c:extLst>
        </c:ser>
        <c:ser>
          <c:idx val="2"/>
          <c:order val="2"/>
          <c:tx>
            <c:strRef>
              <c:f>Sheet1!$D$1</c:f>
              <c:strCache>
                <c:ptCount val="1"/>
              </c:strCache>
            </c:strRef>
          </c:tx>
          <c:spPr>
            <a:solidFill>
              <a:srgbClr val="BED85F"/>
            </a:solidFill>
          </c:spPr>
          <c:invertIfNegative val="0"/>
          <c:cat>
            <c:numRef>
              <c:f>Sheet1!$A$2:$A$5</c:f>
              <c:numCache>
                <c:formatCode>General</c:formatCode>
                <c:ptCount val="4"/>
                <c:pt idx="0">
                  <c:v>60</c:v>
                </c:pt>
                <c:pt idx="1">
                  <c:v>62</c:v>
                </c:pt>
                <c:pt idx="2">
                  <c:v>67</c:v>
                </c:pt>
                <c:pt idx="3">
                  <c:v>70</c:v>
                </c:pt>
              </c:numCache>
            </c:numRef>
          </c:cat>
          <c:val>
            <c:numRef>
              <c:f>Sheet1!$D$2:$D$5</c:f>
              <c:numCache>
                <c:formatCode>General</c:formatCode>
                <c:ptCount val="4"/>
              </c:numCache>
            </c:numRef>
          </c:val>
          <c:extLst>
            <c:ext xmlns:c16="http://schemas.microsoft.com/office/drawing/2014/chart" uri="{C3380CC4-5D6E-409C-BE32-E72D297353CC}">
              <c16:uniqueId val="{00000004-45EC-2246-9E36-ADDEE2602CA7}"/>
            </c:ext>
          </c:extLst>
        </c:ser>
        <c:dLbls>
          <c:showLegendKey val="0"/>
          <c:showVal val="0"/>
          <c:showCatName val="0"/>
          <c:showSerName val="0"/>
          <c:showPercent val="0"/>
          <c:showBubbleSize val="0"/>
        </c:dLbls>
        <c:gapWidth val="45"/>
        <c:overlap val="100"/>
        <c:axId val="83262848"/>
        <c:axId val="83694720"/>
      </c:barChart>
      <c:catAx>
        <c:axId val="83262848"/>
        <c:scaling>
          <c:orientation val="minMax"/>
        </c:scaling>
        <c:delete val="0"/>
        <c:axPos val="b"/>
        <c:numFmt formatCode="General" sourceLinked="1"/>
        <c:majorTickMark val="out"/>
        <c:minorTickMark val="none"/>
        <c:tickLblPos val="nextTo"/>
        <c:spPr>
          <a:ln>
            <a:noFill/>
          </a:ln>
        </c:spPr>
        <c:txPr>
          <a:bodyPr anchor="t"/>
          <a:lstStyle/>
          <a:p>
            <a:pPr>
              <a:defRPr sz="1200" b="0" i="0" baseline="0">
                <a:solidFill>
                  <a:schemeClr val="accent6"/>
                </a:solidFill>
              </a:defRPr>
            </a:pPr>
            <a:endParaRPr lang="en-US"/>
          </a:p>
        </c:txPr>
        <c:crossAx val="83694720"/>
        <c:crosses val="autoZero"/>
        <c:auto val="1"/>
        <c:lblAlgn val="ctr"/>
        <c:lblOffset val="100"/>
        <c:noMultiLvlLbl val="0"/>
      </c:catAx>
      <c:valAx>
        <c:axId val="83694720"/>
        <c:scaling>
          <c:orientation val="minMax"/>
          <c:max val="134"/>
        </c:scaling>
        <c:delete val="0"/>
        <c:axPos val="l"/>
        <c:numFmt formatCode="General" sourceLinked="1"/>
        <c:majorTickMark val="none"/>
        <c:minorTickMark val="none"/>
        <c:tickLblPos val="none"/>
        <c:spPr>
          <a:noFill/>
          <a:ln w="28575" cap="sq" cmpd="sng" algn="ctr">
            <a:solidFill>
              <a:schemeClr val="accent3"/>
            </a:solidFill>
            <a:prstDash val="solid"/>
            <a:miter lim="800000"/>
          </a:ln>
          <a:effectLst/>
        </c:spPr>
        <c:txPr>
          <a:bodyPr/>
          <a:lstStyle/>
          <a:p>
            <a:pPr>
              <a:defRPr>
                <a:solidFill>
                  <a:schemeClr val="tx1"/>
                </a:solidFill>
                <a:latin typeface="+mn-lt"/>
                <a:ea typeface="+mn-ea"/>
                <a:cs typeface="+mn-cs"/>
              </a:defRPr>
            </a:pPr>
            <a:endParaRPr lang="en-US"/>
          </a:p>
        </c:txPr>
        <c:crossAx val="83262848"/>
        <c:crosses val="autoZero"/>
        <c:crossBetween val="between"/>
      </c:valAx>
      <c:spPr>
        <a:noFill/>
        <a:ln w="25400" cmpd="sng">
          <a:noFill/>
        </a:ln>
        <a:scene3d>
          <a:camera prst="orthographicFront"/>
          <a:lightRig rig="threePt" dir="t"/>
        </a:scene3d>
      </c:spPr>
    </c:plotArea>
    <c:legend>
      <c:legendPos val="r"/>
      <c:legendEntry>
        <c:idx val="0"/>
        <c:delete val="1"/>
      </c:legendEntry>
      <c:layout>
        <c:manualLayout>
          <c:xMode val="edge"/>
          <c:yMode val="edge"/>
          <c:x val="0.62220429280370393"/>
          <c:y val="0.73092329999756767"/>
          <c:w val="0.29385594136874144"/>
          <c:h val="0.19400076831270929"/>
        </c:manualLayout>
      </c:layout>
      <c:overlay val="0"/>
      <c:txPr>
        <a:bodyPr/>
        <a:lstStyle/>
        <a:p>
          <a:pPr>
            <a:defRPr sz="1050">
              <a:solidFill>
                <a:schemeClr val="accent3"/>
              </a:solidFill>
            </a:defRPr>
          </a:pPr>
          <a:endParaRPr lang="en-US"/>
        </a:p>
      </c:txPr>
    </c:legend>
    <c:plotVisOnly val="1"/>
    <c:dispBlanksAs val="gap"/>
    <c:showDLblsOverMax val="0"/>
  </c:chart>
  <c:spPr>
    <a:ln w="6350" cmpd="sng">
      <a:noFill/>
    </a:ln>
  </c:spPr>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3.9700352768049833E-2"/>
          <c:y val="7.2599622476832854E-2"/>
          <c:w val="0.90890920569311551"/>
          <c:h val="0.77073820304230956"/>
        </c:manualLayout>
      </c:layout>
      <c:barChart>
        <c:barDir val="bar"/>
        <c:grouping val="clustered"/>
        <c:varyColors val="0"/>
        <c:ser>
          <c:idx val="0"/>
          <c:order val="0"/>
          <c:tx>
            <c:strRef>
              <c:f>Sheet1!$B$1</c:f>
              <c:strCache>
                <c:ptCount val="1"/>
                <c:pt idx="0">
                  <c:v>Amount contributed</c:v>
                </c:pt>
              </c:strCache>
            </c:strRef>
          </c:tx>
          <c:spPr>
            <a:solidFill>
              <a:schemeClr val="bg2">
                <a:lumMod val="75000"/>
              </a:schemeClr>
            </a:solidFill>
          </c:spPr>
          <c:invertIfNegative val="0"/>
          <c:dLbls>
            <c:delete val="1"/>
          </c:dLbls>
          <c:cat>
            <c:numRef>
              <c:f>Sheet1!$A$2:$A$5</c:f>
              <c:numCache>
                <c:formatCode>General</c:formatCode>
                <c:ptCount val="4"/>
                <c:pt idx="0">
                  <c:v>25</c:v>
                </c:pt>
                <c:pt idx="1">
                  <c:v>35</c:v>
                </c:pt>
                <c:pt idx="2">
                  <c:v>45</c:v>
                </c:pt>
                <c:pt idx="3">
                  <c:v>55</c:v>
                </c:pt>
              </c:numCache>
            </c:numRef>
          </c:cat>
          <c:val>
            <c:numRef>
              <c:f>Sheet1!$B$2:$B$5</c:f>
              <c:numCache>
                <c:formatCode>_("$"* #,##0_);_("$"* \(#,##0\);_("$"* "-"??_);_(@_)</c:formatCode>
                <c:ptCount val="4"/>
                <c:pt idx="0">
                  <c:v>104000</c:v>
                </c:pt>
                <c:pt idx="1">
                  <c:v>78000</c:v>
                </c:pt>
                <c:pt idx="2">
                  <c:v>52000</c:v>
                </c:pt>
                <c:pt idx="3">
                  <c:v>26000</c:v>
                </c:pt>
              </c:numCache>
            </c:numRef>
          </c:val>
          <c:extLst>
            <c:ext xmlns:c16="http://schemas.microsoft.com/office/drawing/2014/chart" uri="{C3380CC4-5D6E-409C-BE32-E72D297353CC}">
              <c16:uniqueId val="{00000000-071A-4DFD-988A-5834DA6A2543}"/>
            </c:ext>
          </c:extLst>
        </c:ser>
        <c:ser>
          <c:idx val="1"/>
          <c:order val="1"/>
          <c:tx>
            <c:strRef>
              <c:f>Sheet1!$C$1</c:f>
              <c:strCache>
                <c:ptCount val="1"/>
                <c:pt idx="0">
                  <c:v>Accumulated earnings</c:v>
                </c:pt>
              </c:strCache>
            </c:strRef>
          </c:tx>
          <c:spPr>
            <a:solidFill>
              <a:schemeClr val="tx2"/>
            </a:solidFill>
          </c:spPr>
          <c:invertIfNegative val="0"/>
          <c:dLbls>
            <c:dLbl>
              <c:idx val="0"/>
              <c:tx>
                <c:rich>
                  <a:bodyPr/>
                  <a:lstStyle/>
                  <a:p>
                    <a:fld id="{1C27F7D8-CA45-5244-83CF-4D3FE00058E7}" type="CELLRANGE">
                      <a:rPr lang="en-US"/>
                      <a:pPr/>
                      <a:t>[CELLRANGE]</a:t>
                    </a:fld>
                    <a:endParaRPr lang="en-US"/>
                  </a:p>
                </c:rich>
              </c:tx>
              <c:dLblPos val="out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071A-4DFD-988A-5834DA6A2543}"/>
                </c:ext>
              </c:extLst>
            </c:dLbl>
            <c:dLbl>
              <c:idx val="1"/>
              <c:tx>
                <c:rich>
                  <a:bodyPr/>
                  <a:lstStyle/>
                  <a:p>
                    <a:fld id="{CCE3785E-8E60-8F4A-9441-43D7930720BA}" type="CELLRANGE">
                      <a:rPr lang="en-US"/>
                      <a:pPr/>
                      <a:t>[CELLRANGE]</a:t>
                    </a:fld>
                    <a:endParaRPr lang="en-US"/>
                  </a:p>
                </c:rich>
              </c:tx>
              <c:dLblPos val="out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071A-4DFD-988A-5834DA6A2543}"/>
                </c:ext>
              </c:extLst>
            </c:dLbl>
            <c:dLbl>
              <c:idx val="2"/>
              <c:tx>
                <c:rich>
                  <a:bodyPr/>
                  <a:lstStyle/>
                  <a:p>
                    <a:fld id="{B8183D3D-B025-6249-B03B-4031CB7A0027}" type="CELLRANGE">
                      <a:rPr lang="en-US"/>
                      <a:pPr/>
                      <a:t>[CELLRANGE]</a:t>
                    </a:fld>
                    <a:endParaRPr lang="en-US"/>
                  </a:p>
                </c:rich>
              </c:tx>
              <c:dLblPos val="out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3-071A-4DFD-988A-5834DA6A2543}"/>
                </c:ext>
              </c:extLst>
            </c:dLbl>
            <c:dLbl>
              <c:idx val="3"/>
              <c:tx>
                <c:rich>
                  <a:bodyPr/>
                  <a:lstStyle/>
                  <a:p>
                    <a:fld id="{8A4566D7-7F7E-C044-8117-CB675EC04D2F}" type="CELLRANGE">
                      <a:rPr lang="en-US"/>
                      <a:pPr/>
                      <a:t>[CELLRANGE]</a:t>
                    </a:fld>
                    <a:endParaRPr lang="en-US"/>
                  </a:p>
                </c:rich>
              </c:tx>
              <c:dLblPos val="out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2-071A-4DFD-988A-5834DA6A2543}"/>
                </c:ext>
              </c:extLst>
            </c:dLbl>
            <c:numFmt formatCode="&quot;$&quot;#,##0" sourceLinked="0"/>
            <c:spPr>
              <a:noFill/>
              <a:ln>
                <a:noFill/>
              </a:ln>
              <a:effectLst/>
            </c:spPr>
            <c:txPr>
              <a:bodyPr wrap="square" lIns="38100" tIns="19050" rIns="38100" bIns="19050" anchor="ctr">
                <a:spAutoFit/>
              </a:bodyPr>
              <a:lstStyle/>
              <a:p>
                <a:pPr>
                  <a:defRPr sz="1400" b="1">
                    <a:solidFill>
                      <a:schemeClr val="accent2"/>
                    </a:solidFill>
                  </a:defRPr>
                </a:pPr>
                <a:endParaRPr lang="en-US"/>
              </a:p>
            </c:txPr>
            <c:dLblPos val="outEnd"/>
            <c:showLegendKey val="0"/>
            <c:showVal val="0"/>
            <c:showCatName val="0"/>
            <c:showSerName val="0"/>
            <c:showPercent val="0"/>
            <c:showBubbleSize val="0"/>
            <c:showLeaderLines val="0"/>
            <c:extLst>
              <c:ext xmlns:c15="http://schemas.microsoft.com/office/drawing/2012/chart" uri="{CE6537A1-D6FC-4f65-9D91-7224C49458BB}">
                <c15:showDataLabelsRange val="1"/>
                <c15:showLeaderLines val="1"/>
              </c:ext>
            </c:extLst>
          </c:dLbls>
          <c:cat>
            <c:numRef>
              <c:f>Sheet1!$A$2:$A$5</c:f>
              <c:numCache>
                <c:formatCode>General</c:formatCode>
                <c:ptCount val="4"/>
                <c:pt idx="0">
                  <c:v>25</c:v>
                </c:pt>
                <c:pt idx="1">
                  <c:v>35</c:v>
                </c:pt>
                <c:pt idx="2">
                  <c:v>45</c:v>
                </c:pt>
                <c:pt idx="3">
                  <c:v>55</c:v>
                </c:pt>
              </c:numCache>
            </c:numRef>
          </c:cat>
          <c:val>
            <c:numRef>
              <c:f>Sheet1!$C$2:$C$5</c:f>
              <c:numCache>
                <c:formatCode>_("$"* #,##0_);_("$"* \(#,##0\);_("$"* "-"??_);_(@_)</c:formatCode>
                <c:ptCount val="4"/>
                <c:pt idx="0">
                  <c:v>414799.78</c:v>
                </c:pt>
                <c:pt idx="1">
                  <c:v>211895</c:v>
                </c:pt>
                <c:pt idx="2">
                  <c:v>98594.35</c:v>
                </c:pt>
                <c:pt idx="3">
                  <c:v>35727.74</c:v>
                </c:pt>
              </c:numCache>
            </c:numRef>
          </c:val>
          <c:extLst>
            <c:ext xmlns:c15="http://schemas.microsoft.com/office/drawing/2012/chart" uri="{02D57815-91ED-43cb-92C2-25804820EDAC}">
              <c15:datalabelsRange>
                <c15:f>Sheet1!$C$2:$C$5</c15:f>
                <c15:dlblRangeCache>
                  <c:ptCount val="4"/>
                  <c:pt idx="0">
                    <c:v> $414,800 </c:v>
                  </c:pt>
                  <c:pt idx="1">
                    <c:v> $211,895 </c:v>
                  </c:pt>
                  <c:pt idx="2">
                    <c:v> $98,594 </c:v>
                  </c:pt>
                  <c:pt idx="3">
                    <c:v> $35,728 </c:v>
                  </c:pt>
                </c15:dlblRangeCache>
              </c15:datalabelsRange>
            </c:ext>
            <c:ext xmlns:c16="http://schemas.microsoft.com/office/drawing/2014/chart" uri="{C3380CC4-5D6E-409C-BE32-E72D297353CC}">
              <c16:uniqueId val="{00000001-071A-4DFD-988A-5834DA6A2543}"/>
            </c:ext>
          </c:extLst>
        </c:ser>
        <c:dLbls>
          <c:dLblPos val="outEnd"/>
          <c:showLegendKey val="0"/>
          <c:showVal val="1"/>
          <c:showCatName val="0"/>
          <c:showSerName val="0"/>
          <c:showPercent val="0"/>
          <c:showBubbleSize val="0"/>
        </c:dLbls>
        <c:gapWidth val="150"/>
        <c:axId val="87802624"/>
        <c:axId val="87822720"/>
      </c:barChart>
      <c:catAx>
        <c:axId val="87802624"/>
        <c:scaling>
          <c:orientation val="minMax"/>
        </c:scaling>
        <c:delete val="0"/>
        <c:axPos val="l"/>
        <c:numFmt formatCode="General" sourceLinked="1"/>
        <c:majorTickMark val="out"/>
        <c:minorTickMark val="none"/>
        <c:tickLblPos val="nextTo"/>
        <c:spPr>
          <a:ln>
            <a:solidFill>
              <a:schemeClr val="bg1">
                <a:lumMod val="50000"/>
              </a:schemeClr>
            </a:solidFill>
          </a:ln>
        </c:spPr>
        <c:txPr>
          <a:bodyPr/>
          <a:lstStyle/>
          <a:p>
            <a:pPr>
              <a:defRPr sz="1400" b="0">
                <a:solidFill>
                  <a:schemeClr val="accent6"/>
                </a:solidFill>
              </a:defRPr>
            </a:pPr>
            <a:endParaRPr lang="en-US"/>
          </a:p>
        </c:txPr>
        <c:crossAx val="87822720"/>
        <c:crossesAt val="0"/>
        <c:auto val="1"/>
        <c:lblAlgn val="ctr"/>
        <c:lblOffset val="100"/>
        <c:noMultiLvlLbl val="0"/>
      </c:catAx>
      <c:valAx>
        <c:axId val="87822720"/>
        <c:scaling>
          <c:orientation val="minMax"/>
        </c:scaling>
        <c:delete val="0"/>
        <c:axPos val="b"/>
        <c:numFmt formatCode="_(&quot;$&quot;* #,##0_);_(&quot;$&quot;* \(#,##0\);_(&quot;$&quot;* &quot;-&quot;??_);_(@_)" sourceLinked="1"/>
        <c:majorTickMark val="out"/>
        <c:minorTickMark val="none"/>
        <c:tickLblPos val="nextTo"/>
        <c:spPr>
          <a:ln>
            <a:solidFill>
              <a:schemeClr val="bg1">
                <a:lumMod val="50000"/>
              </a:schemeClr>
            </a:solidFill>
          </a:ln>
        </c:spPr>
        <c:txPr>
          <a:bodyPr/>
          <a:lstStyle/>
          <a:p>
            <a:pPr>
              <a:defRPr sz="1400" b="0">
                <a:solidFill>
                  <a:schemeClr val="accent6"/>
                </a:solidFill>
              </a:defRPr>
            </a:pPr>
            <a:endParaRPr lang="en-US"/>
          </a:p>
        </c:txPr>
        <c:crossAx val="87802624"/>
        <c:crosses val="autoZero"/>
        <c:crossBetween val="between"/>
        <c:majorUnit val="150000"/>
        <c:dispUnits>
          <c:builtInUnit val="thousands"/>
        </c:dispUnits>
      </c:valAx>
    </c:plotArea>
    <c:legend>
      <c:legendPos val="tr"/>
      <c:legendEntry>
        <c:idx val="0"/>
        <c:txPr>
          <a:bodyPr/>
          <a:lstStyle/>
          <a:p>
            <a:pPr>
              <a:defRPr sz="1400">
                <a:solidFill>
                  <a:schemeClr val="accent3"/>
                </a:solidFill>
              </a:defRPr>
            </a:pPr>
            <a:endParaRPr lang="en-US"/>
          </a:p>
        </c:txPr>
      </c:legendEntry>
      <c:legendEntry>
        <c:idx val="1"/>
        <c:txPr>
          <a:bodyPr/>
          <a:lstStyle/>
          <a:p>
            <a:pPr>
              <a:defRPr sz="1400">
                <a:solidFill>
                  <a:schemeClr val="accent3"/>
                </a:solidFill>
              </a:defRPr>
            </a:pPr>
            <a:endParaRPr lang="en-US"/>
          </a:p>
        </c:txPr>
      </c:legendEntry>
      <c:layout>
        <c:manualLayout>
          <c:xMode val="edge"/>
          <c:yMode val="edge"/>
          <c:x val="0.79976813829569482"/>
          <c:y val="6.1082183914127106E-2"/>
          <c:w val="0.18211850547555894"/>
          <c:h val="0.18661969911653678"/>
        </c:manualLayout>
      </c:layout>
      <c:overlay val="0"/>
      <c:txPr>
        <a:bodyPr/>
        <a:lstStyle/>
        <a:p>
          <a:pPr>
            <a:defRPr sz="1400">
              <a:solidFill>
                <a:schemeClr val="accent3"/>
              </a:solidFill>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3948867599097537E-2"/>
          <c:y val="5.3585232834184912E-2"/>
          <c:w val="0.68666281896026349"/>
          <c:h val="0.8214006199400089"/>
        </c:manualLayout>
      </c:layout>
      <c:lineChart>
        <c:grouping val="standard"/>
        <c:varyColors val="0"/>
        <c:ser>
          <c:idx val="0"/>
          <c:order val="0"/>
          <c:tx>
            <c:strRef>
              <c:f>Sheet1!$B$1</c:f>
              <c:strCache>
                <c:ptCount val="1"/>
                <c:pt idx="0">
                  <c:v>$100 </c:v>
                </c:pt>
              </c:strCache>
            </c:strRef>
          </c:tx>
          <c:spPr>
            <a:ln w="28575" cap="rnd">
              <a:solidFill>
                <a:schemeClr val="accent1"/>
              </a:solidFill>
              <a:round/>
            </a:ln>
            <a:effectLst/>
          </c:spPr>
          <c:marker>
            <c:symbol val="none"/>
          </c:marker>
          <c:dLbls>
            <c:dLbl>
              <c:idx val="0"/>
              <c:delete val="1"/>
              <c:extLst>
                <c:ext xmlns:c15="http://schemas.microsoft.com/office/drawing/2012/chart" uri="{CE6537A1-D6FC-4f65-9D91-7224C49458BB}"/>
                <c:ext xmlns:c16="http://schemas.microsoft.com/office/drawing/2014/chart" uri="{C3380CC4-5D6E-409C-BE32-E72D297353CC}">
                  <c16:uniqueId val="{00000014-DD9A-8E4E-A11C-718D10450B07}"/>
                </c:ext>
              </c:extLst>
            </c:dLbl>
            <c:dLbl>
              <c:idx val="1"/>
              <c:delete val="1"/>
              <c:extLst>
                <c:ext xmlns:c15="http://schemas.microsoft.com/office/drawing/2012/chart" uri="{CE6537A1-D6FC-4f65-9D91-7224C49458BB}"/>
                <c:ext xmlns:c16="http://schemas.microsoft.com/office/drawing/2014/chart" uri="{C3380CC4-5D6E-409C-BE32-E72D297353CC}">
                  <c16:uniqueId val="{00000013-DD9A-8E4E-A11C-718D10450B07}"/>
                </c:ext>
              </c:extLst>
            </c:dLbl>
            <c:dLbl>
              <c:idx val="2"/>
              <c:delete val="1"/>
              <c:extLst>
                <c:ext xmlns:c15="http://schemas.microsoft.com/office/drawing/2012/chart" uri="{CE6537A1-D6FC-4f65-9D91-7224C49458BB}"/>
                <c:ext xmlns:c16="http://schemas.microsoft.com/office/drawing/2014/chart" uri="{C3380CC4-5D6E-409C-BE32-E72D297353CC}">
                  <c16:uniqueId val="{00000012-DD9A-8E4E-A11C-718D10450B07}"/>
                </c:ext>
              </c:extLst>
            </c:dLbl>
            <c:dLbl>
              <c:idx val="3"/>
              <c:delete val="1"/>
              <c:extLst>
                <c:ext xmlns:c15="http://schemas.microsoft.com/office/drawing/2012/chart" uri="{CE6537A1-D6FC-4f65-9D91-7224C49458BB}"/>
                <c:ext xmlns:c16="http://schemas.microsoft.com/office/drawing/2014/chart" uri="{C3380CC4-5D6E-409C-BE32-E72D297353CC}">
                  <c16:uniqueId val="{00000011-DD9A-8E4E-A11C-718D10450B07}"/>
                </c:ext>
              </c:extLst>
            </c:dLbl>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Calibri" panose="020F0502020204030204" pitchFamily="34" charset="0"/>
                    <a:ea typeface="+mn-ea"/>
                    <a:cs typeface="Calibri" panose="020F050202020403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5 years</c:v>
                </c:pt>
                <c:pt idx="1">
                  <c:v>10 years</c:v>
                </c:pt>
                <c:pt idx="2">
                  <c:v>15 years</c:v>
                </c:pt>
                <c:pt idx="3">
                  <c:v>20 years</c:v>
                </c:pt>
                <c:pt idx="4">
                  <c:v>25 years</c:v>
                </c:pt>
              </c:strCache>
            </c:strRef>
          </c:cat>
          <c:val>
            <c:numRef>
              <c:f>Sheet1!$B$2:$B$6</c:f>
              <c:numCache>
                <c:formatCode>"$"#,##0_);[Red]\("$"#,##0\)</c:formatCode>
                <c:ptCount val="5"/>
                <c:pt idx="0">
                  <c:v>15075</c:v>
                </c:pt>
                <c:pt idx="1">
                  <c:v>35249</c:v>
                </c:pt>
                <c:pt idx="2">
                  <c:v>62246</c:v>
                </c:pt>
                <c:pt idx="3">
                  <c:v>98374</c:v>
                </c:pt>
                <c:pt idx="4">
                  <c:v>146721</c:v>
                </c:pt>
              </c:numCache>
            </c:numRef>
          </c:val>
          <c:smooth val="0"/>
          <c:extLst>
            <c:ext xmlns:c16="http://schemas.microsoft.com/office/drawing/2014/chart" uri="{C3380CC4-5D6E-409C-BE32-E72D297353CC}">
              <c16:uniqueId val="{00000000-D1A8-4916-B635-CF31FB0FEDBE}"/>
            </c:ext>
          </c:extLst>
        </c:ser>
        <c:ser>
          <c:idx val="1"/>
          <c:order val="1"/>
          <c:tx>
            <c:strRef>
              <c:f>Sheet1!$C$1</c:f>
              <c:strCache>
                <c:ptCount val="1"/>
                <c:pt idx="0">
                  <c:v>$150 </c:v>
                </c:pt>
              </c:strCache>
            </c:strRef>
          </c:tx>
          <c:spPr>
            <a:ln w="28575" cap="rnd">
              <a:solidFill>
                <a:schemeClr val="accent2"/>
              </a:solidFill>
              <a:round/>
            </a:ln>
            <a:effectLst/>
          </c:spPr>
          <c:marker>
            <c:symbol val="none"/>
          </c:marker>
          <c:dLbls>
            <c:dLbl>
              <c:idx val="0"/>
              <c:delete val="1"/>
              <c:extLst>
                <c:ext xmlns:c15="http://schemas.microsoft.com/office/drawing/2012/chart" uri="{CE6537A1-D6FC-4f65-9D91-7224C49458BB}"/>
                <c:ext xmlns:c16="http://schemas.microsoft.com/office/drawing/2014/chart" uri="{C3380CC4-5D6E-409C-BE32-E72D297353CC}">
                  <c16:uniqueId val="{00000010-DD9A-8E4E-A11C-718D10450B07}"/>
                </c:ext>
              </c:extLst>
            </c:dLbl>
            <c:dLbl>
              <c:idx val="1"/>
              <c:delete val="1"/>
              <c:extLst>
                <c:ext xmlns:c15="http://schemas.microsoft.com/office/drawing/2012/chart" uri="{CE6537A1-D6FC-4f65-9D91-7224C49458BB}"/>
                <c:ext xmlns:c16="http://schemas.microsoft.com/office/drawing/2014/chart" uri="{C3380CC4-5D6E-409C-BE32-E72D297353CC}">
                  <c16:uniqueId val="{0000000F-DD9A-8E4E-A11C-718D10450B07}"/>
                </c:ext>
              </c:extLst>
            </c:dLbl>
            <c:dLbl>
              <c:idx val="2"/>
              <c:delete val="1"/>
              <c:extLst>
                <c:ext xmlns:c15="http://schemas.microsoft.com/office/drawing/2012/chart" uri="{CE6537A1-D6FC-4f65-9D91-7224C49458BB}"/>
                <c:ext xmlns:c16="http://schemas.microsoft.com/office/drawing/2014/chart" uri="{C3380CC4-5D6E-409C-BE32-E72D297353CC}">
                  <c16:uniqueId val="{0000000E-DD9A-8E4E-A11C-718D10450B07}"/>
                </c:ext>
              </c:extLst>
            </c:dLbl>
            <c:dLbl>
              <c:idx val="3"/>
              <c:delete val="1"/>
              <c:extLst>
                <c:ext xmlns:c15="http://schemas.microsoft.com/office/drawing/2012/chart" uri="{CE6537A1-D6FC-4f65-9D91-7224C49458BB}"/>
                <c:ext xmlns:c16="http://schemas.microsoft.com/office/drawing/2014/chart" uri="{C3380CC4-5D6E-409C-BE32-E72D297353CC}">
                  <c16:uniqueId val="{0000000D-DD9A-8E4E-A11C-718D10450B07}"/>
                </c:ext>
              </c:extLst>
            </c:dLbl>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accent2"/>
                    </a:solidFill>
                    <a:latin typeface="Calibri" panose="020F0502020204030204" pitchFamily="34" charset="0"/>
                    <a:ea typeface="+mn-ea"/>
                    <a:cs typeface="Calibri" panose="020F050202020403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5 years</c:v>
                </c:pt>
                <c:pt idx="1">
                  <c:v>10 years</c:v>
                </c:pt>
                <c:pt idx="2">
                  <c:v>15 years</c:v>
                </c:pt>
                <c:pt idx="3">
                  <c:v>20 years</c:v>
                </c:pt>
                <c:pt idx="4">
                  <c:v>25 years</c:v>
                </c:pt>
              </c:strCache>
            </c:strRef>
          </c:cat>
          <c:val>
            <c:numRef>
              <c:f>Sheet1!$C$2:$C$6</c:f>
              <c:numCache>
                <c:formatCode>"$"#,##0_);[Red]\("$"#,##0\)</c:formatCode>
                <c:ptCount val="5"/>
                <c:pt idx="0">
                  <c:v>22612</c:v>
                </c:pt>
                <c:pt idx="1">
                  <c:v>52873</c:v>
                </c:pt>
                <c:pt idx="2">
                  <c:v>93368</c:v>
                </c:pt>
                <c:pt idx="3">
                  <c:v>147560</c:v>
                </c:pt>
                <c:pt idx="4">
                  <c:v>220082</c:v>
                </c:pt>
              </c:numCache>
            </c:numRef>
          </c:val>
          <c:smooth val="0"/>
          <c:extLst>
            <c:ext xmlns:c16="http://schemas.microsoft.com/office/drawing/2014/chart" uri="{C3380CC4-5D6E-409C-BE32-E72D297353CC}">
              <c16:uniqueId val="{00000001-D1A8-4916-B635-CF31FB0FEDBE}"/>
            </c:ext>
          </c:extLst>
        </c:ser>
        <c:ser>
          <c:idx val="2"/>
          <c:order val="2"/>
          <c:tx>
            <c:strRef>
              <c:f>Sheet1!$D$1</c:f>
              <c:strCache>
                <c:ptCount val="1"/>
                <c:pt idx="0">
                  <c:v>$200 </c:v>
                </c:pt>
              </c:strCache>
            </c:strRef>
          </c:tx>
          <c:spPr>
            <a:ln w="28575" cap="rnd">
              <a:solidFill>
                <a:schemeClr val="accent3"/>
              </a:solidFill>
              <a:round/>
            </a:ln>
            <a:effectLst/>
          </c:spPr>
          <c:marker>
            <c:symbol val="none"/>
          </c:marker>
          <c:dLbls>
            <c:dLbl>
              <c:idx val="0"/>
              <c:delete val="1"/>
              <c:extLst>
                <c:ext xmlns:c15="http://schemas.microsoft.com/office/drawing/2012/chart" uri="{CE6537A1-D6FC-4f65-9D91-7224C49458BB}"/>
                <c:ext xmlns:c16="http://schemas.microsoft.com/office/drawing/2014/chart" uri="{C3380CC4-5D6E-409C-BE32-E72D297353CC}">
                  <c16:uniqueId val="{0000000C-DD9A-8E4E-A11C-718D10450B07}"/>
                </c:ext>
              </c:extLst>
            </c:dLbl>
            <c:dLbl>
              <c:idx val="1"/>
              <c:delete val="1"/>
              <c:extLst>
                <c:ext xmlns:c15="http://schemas.microsoft.com/office/drawing/2012/chart" uri="{CE6537A1-D6FC-4f65-9D91-7224C49458BB}"/>
                <c:ext xmlns:c16="http://schemas.microsoft.com/office/drawing/2014/chart" uri="{C3380CC4-5D6E-409C-BE32-E72D297353CC}">
                  <c16:uniqueId val="{0000000B-DD9A-8E4E-A11C-718D10450B07}"/>
                </c:ext>
              </c:extLst>
            </c:dLbl>
            <c:dLbl>
              <c:idx val="2"/>
              <c:delete val="1"/>
              <c:extLst>
                <c:ext xmlns:c15="http://schemas.microsoft.com/office/drawing/2012/chart" uri="{CE6537A1-D6FC-4f65-9D91-7224C49458BB}"/>
                <c:ext xmlns:c16="http://schemas.microsoft.com/office/drawing/2014/chart" uri="{C3380CC4-5D6E-409C-BE32-E72D297353CC}">
                  <c16:uniqueId val="{0000000A-DD9A-8E4E-A11C-718D10450B07}"/>
                </c:ext>
              </c:extLst>
            </c:dLbl>
            <c:dLbl>
              <c:idx val="3"/>
              <c:delete val="1"/>
              <c:extLst>
                <c:ext xmlns:c15="http://schemas.microsoft.com/office/drawing/2012/chart" uri="{CE6537A1-D6FC-4f65-9D91-7224C49458BB}"/>
                <c:ext xmlns:c16="http://schemas.microsoft.com/office/drawing/2014/chart" uri="{C3380CC4-5D6E-409C-BE32-E72D297353CC}">
                  <c16:uniqueId val="{00000009-DD9A-8E4E-A11C-718D10450B07}"/>
                </c:ext>
              </c:extLst>
            </c:dLbl>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accent6"/>
                    </a:solidFill>
                    <a:latin typeface="Calibri" panose="020F0502020204030204" pitchFamily="34" charset="0"/>
                    <a:ea typeface="+mn-ea"/>
                    <a:cs typeface="Calibri" panose="020F050202020403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5 years</c:v>
                </c:pt>
                <c:pt idx="1">
                  <c:v>10 years</c:v>
                </c:pt>
                <c:pt idx="2">
                  <c:v>15 years</c:v>
                </c:pt>
                <c:pt idx="3">
                  <c:v>20 years</c:v>
                </c:pt>
                <c:pt idx="4">
                  <c:v>25 years</c:v>
                </c:pt>
              </c:strCache>
            </c:strRef>
          </c:cat>
          <c:val>
            <c:numRef>
              <c:f>Sheet1!$D$2:$D$6</c:f>
              <c:numCache>
                <c:formatCode>"$"#,##0_);[Red]\("$"#,##0\)</c:formatCode>
                <c:ptCount val="5"/>
                <c:pt idx="0">
                  <c:v>30150</c:v>
                </c:pt>
                <c:pt idx="1">
                  <c:v>70497</c:v>
                </c:pt>
                <c:pt idx="2">
                  <c:v>124491</c:v>
                </c:pt>
                <c:pt idx="3">
                  <c:v>196747</c:v>
                </c:pt>
                <c:pt idx="4">
                  <c:v>293442</c:v>
                </c:pt>
              </c:numCache>
            </c:numRef>
          </c:val>
          <c:smooth val="0"/>
          <c:extLst>
            <c:ext xmlns:c16="http://schemas.microsoft.com/office/drawing/2014/chart" uri="{C3380CC4-5D6E-409C-BE32-E72D297353CC}">
              <c16:uniqueId val="{00000002-D1A8-4916-B635-CF31FB0FEDBE}"/>
            </c:ext>
          </c:extLst>
        </c:ser>
        <c:ser>
          <c:idx val="3"/>
          <c:order val="3"/>
          <c:tx>
            <c:strRef>
              <c:f>Sheet1!$E$1</c:f>
              <c:strCache>
                <c:ptCount val="1"/>
                <c:pt idx="0">
                  <c:v>$250 </c:v>
                </c:pt>
              </c:strCache>
            </c:strRef>
          </c:tx>
          <c:spPr>
            <a:ln w="28575" cap="rnd">
              <a:solidFill>
                <a:schemeClr val="accent4"/>
              </a:solidFill>
              <a:round/>
            </a:ln>
            <a:effectLst/>
          </c:spPr>
          <c:marker>
            <c:symbol val="none"/>
          </c:marker>
          <c:dLbls>
            <c:dLbl>
              <c:idx val="0"/>
              <c:delete val="1"/>
              <c:extLst>
                <c:ext xmlns:c15="http://schemas.microsoft.com/office/drawing/2012/chart" uri="{CE6537A1-D6FC-4f65-9D91-7224C49458BB}"/>
                <c:ext xmlns:c16="http://schemas.microsoft.com/office/drawing/2014/chart" uri="{C3380CC4-5D6E-409C-BE32-E72D297353CC}">
                  <c16:uniqueId val="{00000004-DD9A-8E4E-A11C-718D10450B07}"/>
                </c:ext>
              </c:extLst>
            </c:dLbl>
            <c:dLbl>
              <c:idx val="1"/>
              <c:delete val="1"/>
              <c:extLst>
                <c:ext xmlns:c15="http://schemas.microsoft.com/office/drawing/2012/chart" uri="{CE6537A1-D6FC-4f65-9D91-7224C49458BB}"/>
                <c:ext xmlns:c16="http://schemas.microsoft.com/office/drawing/2014/chart" uri="{C3380CC4-5D6E-409C-BE32-E72D297353CC}">
                  <c16:uniqueId val="{00000003-DD9A-8E4E-A11C-718D10450B07}"/>
                </c:ext>
              </c:extLst>
            </c:dLbl>
            <c:dLbl>
              <c:idx val="2"/>
              <c:delete val="1"/>
              <c:extLst>
                <c:ext xmlns:c15="http://schemas.microsoft.com/office/drawing/2012/chart" uri="{CE6537A1-D6FC-4f65-9D91-7224C49458BB}"/>
                <c:ext xmlns:c16="http://schemas.microsoft.com/office/drawing/2014/chart" uri="{C3380CC4-5D6E-409C-BE32-E72D297353CC}">
                  <c16:uniqueId val="{00000002-DD9A-8E4E-A11C-718D10450B07}"/>
                </c:ext>
              </c:extLst>
            </c:dLbl>
            <c:dLbl>
              <c:idx val="3"/>
              <c:delete val="1"/>
              <c:extLst>
                <c:ext xmlns:c15="http://schemas.microsoft.com/office/drawing/2012/chart" uri="{CE6537A1-D6FC-4f65-9D91-7224C49458BB}"/>
                <c:ext xmlns:c16="http://schemas.microsoft.com/office/drawing/2014/chart" uri="{C3380CC4-5D6E-409C-BE32-E72D297353CC}">
                  <c16:uniqueId val="{00000001-DD9A-8E4E-A11C-718D10450B07}"/>
                </c:ext>
              </c:extLst>
            </c:dLbl>
            <c:dLbl>
              <c:idx val="4"/>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accent4">
                          <a:lumMod val="75000"/>
                        </a:schemeClr>
                      </a:solidFill>
                      <a:latin typeface="Calibri" panose="020F0502020204030204" pitchFamily="34" charset="0"/>
                      <a:ea typeface="+mn-ea"/>
                      <a:cs typeface="Calibri" panose="020F0502020204030204" pitchFamily="34" charset="0"/>
                    </a:defRPr>
                  </a:pPr>
                  <a:endParaRPr lang="en-US"/>
                </a:p>
              </c:txPr>
              <c:showLegendKey val="0"/>
              <c:showVal val="1"/>
              <c:showCatName val="0"/>
              <c:showSerName val="0"/>
              <c:showPercent val="0"/>
              <c:showBubbleSize val="0"/>
              <c:extLst>
                <c:ext xmlns:c16="http://schemas.microsoft.com/office/drawing/2014/chart" uri="{C3380CC4-5D6E-409C-BE32-E72D297353CC}">
                  <c16:uniqueId val="{00000015-DD9A-8E4E-A11C-718D10450B07}"/>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5 years</c:v>
                </c:pt>
                <c:pt idx="1">
                  <c:v>10 years</c:v>
                </c:pt>
                <c:pt idx="2">
                  <c:v>15 years</c:v>
                </c:pt>
                <c:pt idx="3">
                  <c:v>20 years</c:v>
                </c:pt>
                <c:pt idx="4">
                  <c:v>25 years</c:v>
                </c:pt>
              </c:strCache>
            </c:strRef>
          </c:cat>
          <c:val>
            <c:numRef>
              <c:f>Sheet1!$E$2:$E$6</c:f>
              <c:numCache>
                <c:formatCode>"$"#,##0_);[Red]\("$"#,##0\)</c:formatCode>
                <c:ptCount val="5"/>
                <c:pt idx="0">
                  <c:v>37687</c:v>
                </c:pt>
                <c:pt idx="1">
                  <c:v>88122</c:v>
                </c:pt>
                <c:pt idx="2">
                  <c:v>155614</c:v>
                </c:pt>
                <c:pt idx="3">
                  <c:v>245934</c:v>
                </c:pt>
                <c:pt idx="4">
                  <c:v>366803</c:v>
                </c:pt>
              </c:numCache>
            </c:numRef>
          </c:val>
          <c:smooth val="0"/>
          <c:extLst>
            <c:ext xmlns:c16="http://schemas.microsoft.com/office/drawing/2014/chart" uri="{C3380CC4-5D6E-409C-BE32-E72D297353CC}">
              <c16:uniqueId val="{00000003-D1A8-4916-B635-CF31FB0FEDBE}"/>
            </c:ext>
          </c:extLst>
        </c:ser>
        <c:ser>
          <c:idx val="4"/>
          <c:order val="4"/>
          <c:tx>
            <c:strRef>
              <c:f>Sheet1!$F$1</c:f>
              <c:strCache>
                <c:ptCount val="1"/>
                <c:pt idx="0">
                  <c:v>$300 </c:v>
                </c:pt>
              </c:strCache>
            </c:strRef>
          </c:tx>
          <c:spPr>
            <a:ln w="28575" cap="rnd">
              <a:solidFill>
                <a:schemeClr val="accent5"/>
              </a:solidFill>
              <a:round/>
            </a:ln>
            <a:effectLst/>
          </c:spPr>
          <c:marker>
            <c:symbol val="none"/>
          </c:marker>
          <c:dLbls>
            <c:dLbl>
              <c:idx val="0"/>
              <c:delete val="1"/>
              <c:extLst>
                <c:ext xmlns:c15="http://schemas.microsoft.com/office/drawing/2012/chart" uri="{CE6537A1-D6FC-4f65-9D91-7224C49458BB}"/>
                <c:ext xmlns:c16="http://schemas.microsoft.com/office/drawing/2014/chart" uri="{C3380CC4-5D6E-409C-BE32-E72D297353CC}">
                  <c16:uniqueId val="{00000008-DD9A-8E4E-A11C-718D10450B07}"/>
                </c:ext>
              </c:extLst>
            </c:dLbl>
            <c:dLbl>
              <c:idx val="1"/>
              <c:delete val="1"/>
              <c:extLst>
                <c:ext xmlns:c15="http://schemas.microsoft.com/office/drawing/2012/chart" uri="{CE6537A1-D6FC-4f65-9D91-7224C49458BB}"/>
                <c:ext xmlns:c16="http://schemas.microsoft.com/office/drawing/2014/chart" uri="{C3380CC4-5D6E-409C-BE32-E72D297353CC}">
                  <c16:uniqueId val="{00000007-DD9A-8E4E-A11C-718D10450B07}"/>
                </c:ext>
              </c:extLst>
            </c:dLbl>
            <c:dLbl>
              <c:idx val="2"/>
              <c:delete val="1"/>
              <c:extLst>
                <c:ext xmlns:c15="http://schemas.microsoft.com/office/drawing/2012/chart" uri="{CE6537A1-D6FC-4f65-9D91-7224C49458BB}"/>
                <c:ext xmlns:c16="http://schemas.microsoft.com/office/drawing/2014/chart" uri="{C3380CC4-5D6E-409C-BE32-E72D297353CC}">
                  <c16:uniqueId val="{00000006-DD9A-8E4E-A11C-718D10450B07}"/>
                </c:ext>
              </c:extLst>
            </c:dLbl>
            <c:dLbl>
              <c:idx val="3"/>
              <c:delete val="1"/>
              <c:extLst>
                <c:ext xmlns:c15="http://schemas.microsoft.com/office/drawing/2012/chart" uri="{CE6537A1-D6FC-4f65-9D91-7224C49458BB}"/>
                <c:ext xmlns:c16="http://schemas.microsoft.com/office/drawing/2014/chart" uri="{C3380CC4-5D6E-409C-BE32-E72D297353CC}">
                  <c16:uniqueId val="{00000005-DD9A-8E4E-A11C-718D10450B07}"/>
                </c:ext>
              </c:extLst>
            </c:dLbl>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lumMod val="60000"/>
                        <a:lumOff val="40000"/>
                      </a:schemeClr>
                    </a:solidFill>
                    <a:latin typeface="Calibri" panose="020F0502020204030204" pitchFamily="34" charset="0"/>
                    <a:ea typeface="+mn-ea"/>
                    <a:cs typeface="Calibri" panose="020F050202020403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5 years</c:v>
                </c:pt>
                <c:pt idx="1">
                  <c:v>10 years</c:v>
                </c:pt>
                <c:pt idx="2">
                  <c:v>15 years</c:v>
                </c:pt>
                <c:pt idx="3">
                  <c:v>20 years</c:v>
                </c:pt>
                <c:pt idx="4">
                  <c:v>25 years</c:v>
                </c:pt>
              </c:strCache>
            </c:strRef>
          </c:cat>
          <c:val>
            <c:numRef>
              <c:f>Sheet1!$F$2:$F$6</c:f>
              <c:numCache>
                <c:formatCode>"$"#,##0_);[Red]\("$"#,##0\)</c:formatCode>
                <c:ptCount val="5"/>
                <c:pt idx="0">
                  <c:v>45225</c:v>
                </c:pt>
                <c:pt idx="1">
                  <c:v>105746</c:v>
                </c:pt>
                <c:pt idx="2">
                  <c:v>186737</c:v>
                </c:pt>
                <c:pt idx="3">
                  <c:v>295121</c:v>
                </c:pt>
                <c:pt idx="4">
                  <c:v>440163</c:v>
                </c:pt>
              </c:numCache>
            </c:numRef>
          </c:val>
          <c:smooth val="0"/>
          <c:extLst>
            <c:ext xmlns:c16="http://schemas.microsoft.com/office/drawing/2014/chart" uri="{C3380CC4-5D6E-409C-BE32-E72D297353CC}">
              <c16:uniqueId val="{00000004-D1A8-4916-B635-CF31FB0FEDBE}"/>
            </c:ext>
          </c:extLst>
        </c:ser>
        <c:ser>
          <c:idx val="5"/>
          <c:order val="5"/>
          <c:tx>
            <c:strRef>
              <c:f>Sheet1!$G$1</c:f>
              <c:strCache>
                <c:ptCount val="1"/>
              </c:strCache>
            </c:strRef>
          </c:tx>
          <c:spPr>
            <a:ln w="28575" cap="rnd">
              <a:solidFill>
                <a:schemeClr val="accent6"/>
              </a:solidFill>
              <a:round/>
            </a:ln>
            <a:effectLst/>
          </c:spPr>
          <c:marker>
            <c:symbol val="none"/>
          </c:marker>
          <c:cat>
            <c:strRef>
              <c:f>Sheet1!$A$2:$A$6</c:f>
              <c:strCache>
                <c:ptCount val="5"/>
                <c:pt idx="0">
                  <c:v>5 years</c:v>
                </c:pt>
                <c:pt idx="1">
                  <c:v>10 years</c:v>
                </c:pt>
                <c:pt idx="2">
                  <c:v>15 years</c:v>
                </c:pt>
                <c:pt idx="3">
                  <c:v>20 years</c:v>
                </c:pt>
                <c:pt idx="4">
                  <c:v>25 years</c:v>
                </c:pt>
              </c:strCache>
            </c:strRef>
          </c:cat>
          <c:val>
            <c:numRef>
              <c:f>Sheet1!$G$2:$G$6</c:f>
              <c:numCache>
                <c:formatCode>General</c:formatCode>
                <c:ptCount val="5"/>
              </c:numCache>
            </c:numRef>
          </c:val>
          <c:smooth val="0"/>
          <c:extLst>
            <c:ext xmlns:c16="http://schemas.microsoft.com/office/drawing/2014/chart" uri="{C3380CC4-5D6E-409C-BE32-E72D297353CC}">
              <c16:uniqueId val="{00000005-D1A8-4916-B635-CF31FB0FEDBE}"/>
            </c:ext>
          </c:extLst>
        </c:ser>
        <c:dLbls>
          <c:showLegendKey val="0"/>
          <c:showVal val="0"/>
          <c:showCatName val="0"/>
          <c:showSerName val="0"/>
          <c:showPercent val="0"/>
          <c:showBubbleSize val="0"/>
        </c:dLbls>
        <c:smooth val="0"/>
        <c:axId val="969325568"/>
        <c:axId val="969327648"/>
      </c:lineChart>
      <c:catAx>
        <c:axId val="969325568"/>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accent3"/>
                </a:solidFill>
                <a:latin typeface="+mn-lt"/>
                <a:ea typeface="+mn-ea"/>
                <a:cs typeface="+mn-cs"/>
              </a:defRPr>
            </a:pPr>
            <a:endParaRPr lang="en-US"/>
          </a:p>
        </c:txPr>
        <c:crossAx val="969327648"/>
        <c:crosses val="autoZero"/>
        <c:auto val="0"/>
        <c:lblAlgn val="ctr"/>
        <c:lblOffset val="100"/>
        <c:noMultiLvlLbl val="0"/>
      </c:catAx>
      <c:valAx>
        <c:axId val="969327648"/>
        <c:scaling>
          <c:orientation val="minMax"/>
          <c:max val="450000"/>
          <c:min val="0"/>
        </c:scaling>
        <c:delete val="0"/>
        <c:axPos val="l"/>
        <c:majorGridlines>
          <c:spPr>
            <a:ln w="9525" cap="flat" cmpd="sng" algn="ctr">
              <a:solidFill>
                <a:schemeClr val="bg1">
                  <a:lumMod val="85000"/>
                </a:schemeClr>
              </a:solidFill>
              <a:round/>
            </a:ln>
            <a:effectLst/>
          </c:spPr>
        </c:majorGridlines>
        <c:numFmt formatCode="&quot;$&quot;#,##0_);[Red]\(&quot;$&quot;#,##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accent3"/>
                </a:solidFill>
                <a:latin typeface="+mn-lt"/>
                <a:ea typeface="+mn-ea"/>
                <a:cs typeface="+mn-cs"/>
              </a:defRPr>
            </a:pPr>
            <a:endParaRPr lang="en-US"/>
          </a:p>
        </c:txPr>
        <c:crossAx val="969325568"/>
        <c:crossesAt val="1"/>
        <c:crossBetween val="midCat"/>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8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_rels/data1.xml.rels><?xml version="1.0" encoding="UTF-8" standalone="yes"?>
<Relationships xmlns="http://schemas.openxmlformats.org/package/2006/relationships"><Relationship Id="rId1" Type="http://schemas.openxmlformats.org/officeDocument/2006/relationships/hyperlink" Target="https://member.trsil.org/subsections/secureaccountaccess/security/signin.aspx" TargetMode="External"/></Relationships>
</file>

<file path=ppt/diagrams/_rels/drawing1.xml.rels><?xml version="1.0" encoding="UTF-8" standalone="yes"?>
<Relationships xmlns="http://schemas.openxmlformats.org/package/2006/relationships"><Relationship Id="rId1" Type="http://schemas.openxmlformats.org/officeDocument/2006/relationships/hyperlink" Target="https://member.trsil.org/subsections/secureaccountaccess/security/signin.aspx" TargetMode="External"/></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C330E42-836D-49DE-8AC1-A314463B81A4}" type="doc">
      <dgm:prSet loTypeId="urn:microsoft.com/office/officeart/2016/7/layout/LinearBlockProcessNumbered" loCatId="process" qsTypeId="urn:microsoft.com/office/officeart/2005/8/quickstyle/simple1" qsCatId="simple" csTypeId="urn:microsoft.com/office/officeart/2005/8/colors/accent2_2" csCatId="accent2" phldr="1"/>
      <dgm:spPr/>
      <dgm:t>
        <a:bodyPr/>
        <a:lstStyle/>
        <a:p>
          <a:endParaRPr lang="en-US"/>
        </a:p>
      </dgm:t>
    </dgm:pt>
    <dgm:pt modelId="{A7C7D927-824B-4BAE-B4FF-0D348AC807D4}">
      <dgm:prSet custT="1"/>
      <dgm:spPr/>
      <dgm:t>
        <a:bodyPr/>
        <a:lstStyle/>
        <a:p>
          <a:r>
            <a:rPr lang="en-US" sz="1400" b="0" i="0" dirty="0"/>
            <a:t>Review your plan options</a:t>
          </a:r>
          <a:endParaRPr lang="en-US" sz="1400" dirty="0"/>
        </a:p>
      </dgm:t>
    </dgm:pt>
    <dgm:pt modelId="{19F95B88-0194-4640-B8F0-5FF41E181F46}" type="parTrans" cxnId="{CEB93253-7E45-4D8E-AB13-9366B73DE689}">
      <dgm:prSet/>
      <dgm:spPr/>
      <dgm:t>
        <a:bodyPr/>
        <a:lstStyle/>
        <a:p>
          <a:endParaRPr lang="en-US"/>
        </a:p>
      </dgm:t>
    </dgm:pt>
    <dgm:pt modelId="{9DD6527F-32C6-4240-9AC6-898078D15DC8}" type="sibTrans" cxnId="{CEB93253-7E45-4D8E-AB13-9366B73DE689}">
      <dgm:prSet phldrT="01" phldr="0"/>
      <dgm:spPr/>
      <dgm:t>
        <a:bodyPr/>
        <a:lstStyle/>
        <a:p>
          <a:r>
            <a:rPr lang="en-US"/>
            <a:t>01</a:t>
          </a:r>
          <a:endParaRPr lang="en-US" dirty="0"/>
        </a:p>
      </dgm:t>
    </dgm:pt>
    <dgm:pt modelId="{C700877B-AE4D-4A46-B102-71F3D60370EF}">
      <dgm:prSet custT="1"/>
      <dgm:spPr/>
      <dgm:t>
        <a:bodyPr/>
        <a:lstStyle/>
        <a:p>
          <a:r>
            <a:rPr lang="en-US" sz="1400" b="0" dirty="0"/>
            <a:t>Create an Account – TRS Account Access</a:t>
          </a:r>
          <a:br>
            <a:rPr lang="en-US" sz="1400" b="0" dirty="0">
              <a:solidFill>
                <a:schemeClr val="bg1"/>
              </a:solidFill>
            </a:rPr>
          </a:br>
          <a:r>
            <a:rPr lang="en-US" sz="1400" b="0" dirty="0">
              <a:solidFill>
                <a:schemeClr val="bg1"/>
              </a:solidFill>
              <a:hlinkClick xmlns:r="http://schemas.openxmlformats.org/officeDocument/2006/relationships" r:id="rId1">
                <a:extLst>
                  <a:ext uri="{A12FA001-AC4F-418D-AE19-62706E023703}">
                    <ahyp:hlinkClr xmlns:ahyp="http://schemas.microsoft.com/office/drawing/2018/hyperlinkcolor" val="tx"/>
                  </a:ext>
                </a:extLst>
              </a:hlinkClick>
            </a:rPr>
            <a:t>https://member.trsil.org/subsections/secureaccountaccess/security/signin.aspx</a:t>
          </a:r>
          <a:r>
            <a:rPr lang="en-US" sz="1400" b="0" dirty="0">
              <a:solidFill>
                <a:schemeClr val="bg1"/>
              </a:solidFill>
            </a:rPr>
            <a:t> </a:t>
          </a:r>
          <a:endParaRPr lang="en-US" sz="1400" dirty="0">
            <a:solidFill>
              <a:schemeClr val="bg1"/>
            </a:solidFill>
          </a:endParaRPr>
        </a:p>
      </dgm:t>
    </dgm:pt>
    <dgm:pt modelId="{5F560E1E-0CD9-48EC-ACDA-8C9D2737B055}" type="parTrans" cxnId="{11E83E33-A758-47D1-9DC7-E56E114251B8}">
      <dgm:prSet/>
      <dgm:spPr/>
      <dgm:t>
        <a:bodyPr/>
        <a:lstStyle/>
        <a:p>
          <a:endParaRPr lang="en-US"/>
        </a:p>
      </dgm:t>
    </dgm:pt>
    <dgm:pt modelId="{6E3259C7-BCC7-4F14-A5B5-1D9F5670786D}" type="sibTrans" cxnId="{11E83E33-A758-47D1-9DC7-E56E114251B8}">
      <dgm:prSet phldrT="02" phldr="0"/>
      <dgm:spPr/>
      <dgm:t>
        <a:bodyPr/>
        <a:lstStyle/>
        <a:p>
          <a:r>
            <a:rPr lang="en-US"/>
            <a:t>02</a:t>
          </a:r>
          <a:endParaRPr lang="en-US" dirty="0"/>
        </a:p>
      </dgm:t>
    </dgm:pt>
    <dgm:pt modelId="{35AB8FC2-2023-4613-A9D5-01E8F0C25847}">
      <dgm:prSet custT="1"/>
      <dgm:spPr/>
      <dgm:t>
        <a:bodyPr/>
        <a:lstStyle/>
        <a:p>
          <a:r>
            <a:rPr lang="en-US" sz="1400" b="0" i="0" dirty="0"/>
            <a:t>Start small – start now</a:t>
          </a:r>
          <a:endParaRPr lang="en-US" sz="1400" dirty="0"/>
        </a:p>
      </dgm:t>
    </dgm:pt>
    <dgm:pt modelId="{F907A658-CB05-40D6-83EE-E72F5CEE8C0B}" type="parTrans" cxnId="{71BD5BFF-666E-4188-A7C6-DC718838CB36}">
      <dgm:prSet/>
      <dgm:spPr/>
      <dgm:t>
        <a:bodyPr/>
        <a:lstStyle/>
        <a:p>
          <a:endParaRPr lang="en-US"/>
        </a:p>
      </dgm:t>
    </dgm:pt>
    <dgm:pt modelId="{BB0BB99B-8A39-42F5-AC75-129585939F66}" type="sibTrans" cxnId="{71BD5BFF-666E-4188-A7C6-DC718838CB36}">
      <dgm:prSet phldrT="04" phldr="0"/>
      <dgm:spPr/>
      <dgm:t>
        <a:bodyPr/>
        <a:lstStyle/>
        <a:p>
          <a:r>
            <a:rPr lang="en-US"/>
            <a:t>04</a:t>
          </a:r>
          <a:endParaRPr lang="en-US" dirty="0"/>
        </a:p>
      </dgm:t>
    </dgm:pt>
    <dgm:pt modelId="{02D5925F-487F-4B10-B53F-A38DE59B8122}">
      <dgm:prSet custT="1"/>
      <dgm:spPr/>
      <dgm:t>
        <a:bodyPr/>
        <a:lstStyle/>
        <a:p>
          <a:r>
            <a:rPr lang="en-US" sz="1400" b="0" i="0" dirty="0"/>
            <a:t>Review your retirement portfolio annually</a:t>
          </a:r>
          <a:endParaRPr lang="en-US" sz="1400" dirty="0"/>
        </a:p>
      </dgm:t>
    </dgm:pt>
    <dgm:pt modelId="{3F7A9438-D15D-4803-A7D3-889A320D7AED}" type="parTrans" cxnId="{F02C07F8-2F62-4067-ABA8-74836CB5093D}">
      <dgm:prSet/>
      <dgm:spPr/>
      <dgm:t>
        <a:bodyPr/>
        <a:lstStyle/>
        <a:p>
          <a:endParaRPr lang="en-US"/>
        </a:p>
      </dgm:t>
    </dgm:pt>
    <dgm:pt modelId="{9510EF04-AF13-4DE6-8F9F-B962489B6DF1}" type="sibTrans" cxnId="{F02C07F8-2F62-4067-ABA8-74836CB5093D}">
      <dgm:prSet phldrT="05" phldr="0"/>
      <dgm:spPr/>
      <dgm:t>
        <a:bodyPr/>
        <a:lstStyle/>
        <a:p>
          <a:r>
            <a:rPr lang="en-US"/>
            <a:t>05</a:t>
          </a:r>
          <a:endParaRPr lang="en-US" dirty="0"/>
        </a:p>
      </dgm:t>
    </dgm:pt>
    <dgm:pt modelId="{B6DF45D3-DF3D-9843-98DF-E2E5B849049B}">
      <dgm:prSet custT="1"/>
      <dgm:spPr/>
      <dgm:t>
        <a:bodyPr/>
        <a:lstStyle/>
        <a:p>
          <a:r>
            <a:rPr lang="en-US" sz="1400" b="0" i="0" dirty="0"/>
            <a:t>Determine the best way for you to save – for today and for retirement</a:t>
          </a:r>
          <a:endParaRPr lang="en-US" sz="1400" dirty="0">
            <a:solidFill>
              <a:schemeClr val="bg1"/>
            </a:solidFill>
          </a:endParaRPr>
        </a:p>
      </dgm:t>
    </dgm:pt>
    <dgm:pt modelId="{C33FF52D-AF03-0C47-82E0-19DD19054E39}" type="parTrans" cxnId="{D3F7817B-185C-D54B-B4AF-8EA33E40DD8C}">
      <dgm:prSet/>
      <dgm:spPr/>
      <dgm:t>
        <a:bodyPr/>
        <a:lstStyle/>
        <a:p>
          <a:endParaRPr lang="en-US"/>
        </a:p>
      </dgm:t>
    </dgm:pt>
    <dgm:pt modelId="{CDF5729C-E132-264E-AAAF-08DAB1FA3821}" type="sibTrans" cxnId="{D3F7817B-185C-D54B-B4AF-8EA33E40DD8C}">
      <dgm:prSet phldrT="03" phldr="0"/>
      <dgm:spPr/>
      <dgm:t>
        <a:bodyPr/>
        <a:lstStyle/>
        <a:p>
          <a:r>
            <a:rPr lang="en-US"/>
            <a:t>03</a:t>
          </a:r>
        </a:p>
      </dgm:t>
    </dgm:pt>
    <dgm:pt modelId="{654C3178-784B-6A49-9362-B7776C191C61}" type="pres">
      <dgm:prSet presAssocID="{7C330E42-836D-49DE-8AC1-A314463B81A4}" presName="Name0" presStyleCnt="0">
        <dgm:presLayoutVars>
          <dgm:animLvl val="lvl"/>
          <dgm:resizeHandles val="exact"/>
        </dgm:presLayoutVars>
      </dgm:prSet>
      <dgm:spPr/>
    </dgm:pt>
    <dgm:pt modelId="{213D258E-94F0-B244-AD2A-4BE32D7F771A}" type="pres">
      <dgm:prSet presAssocID="{A7C7D927-824B-4BAE-B4FF-0D348AC807D4}" presName="compositeNode" presStyleCnt="0">
        <dgm:presLayoutVars>
          <dgm:bulletEnabled val="1"/>
        </dgm:presLayoutVars>
      </dgm:prSet>
      <dgm:spPr/>
    </dgm:pt>
    <dgm:pt modelId="{13187E3E-ACF3-9E45-A18D-05DBC84DE585}" type="pres">
      <dgm:prSet presAssocID="{A7C7D927-824B-4BAE-B4FF-0D348AC807D4}" presName="bgRect" presStyleLbl="alignNode1" presStyleIdx="0" presStyleCnt="5" custScaleY="140857"/>
      <dgm:spPr/>
    </dgm:pt>
    <dgm:pt modelId="{6030AB28-7192-0F46-938A-A1F5267225B8}" type="pres">
      <dgm:prSet presAssocID="{9DD6527F-32C6-4240-9AC6-898078D15DC8}" presName="sibTransNodeRect" presStyleLbl="alignNode1" presStyleIdx="0" presStyleCnt="5">
        <dgm:presLayoutVars>
          <dgm:chMax val="0"/>
          <dgm:bulletEnabled val="1"/>
        </dgm:presLayoutVars>
      </dgm:prSet>
      <dgm:spPr/>
    </dgm:pt>
    <dgm:pt modelId="{66092C39-2BAB-6E44-A230-38E5ED934959}" type="pres">
      <dgm:prSet presAssocID="{A7C7D927-824B-4BAE-B4FF-0D348AC807D4}" presName="nodeRect" presStyleLbl="alignNode1" presStyleIdx="0" presStyleCnt="5">
        <dgm:presLayoutVars>
          <dgm:bulletEnabled val="1"/>
        </dgm:presLayoutVars>
      </dgm:prSet>
      <dgm:spPr/>
    </dgm:pt>
    <dgm:pt modelId="{084B6C74-47F0-5044-A768-69853787C69B}" type="pres">
      <dgm:prSet presAssocID="{9DD6527F-32C6-4240-9AC6-898078D15DC8}" presName="sibTrans" presStyleCnt="0"/>
      <dgm:spPr/>
    </dgm:pt>
    <dgm:pt modelId="{14721927-A161-094A-A3D4-DBD50DB82A33}" type="pres">
      <dgm:prSet presAssocID="{C700877B-AE4D-4A46-B102-71F3D60370EF}" presName="compositeNode" presStyleCnt="0">
        <dgm:presLayoutVars>
          <dgm:bulletEnabled val="1"/>
        </dgm:presLayoutVars>
      </dgm:prSet>
      <dgm:spPr/>
    </dgm:pt>
    <dgm:pt modelId="{8184CDAF-41DA-A744-8EB6-0E44420797C3}" type="pres">
      <dgm:prSet presAssocID="{C700877B-AE4D-4A46-B102-71F3D60370EF}" presName="bgRect" presStyleLbl="alignNode1" presStyleIdx="1" presStyleCnt="5" custScaleY="140857"/>
      <dgm:spPr/>
    </dgm:pt>
    <dgm:pt modelId="{93CD00C3-6615-0F4E-8E7F-73BA6A89CA4F}" type="pres">
      <dgm:prSet presAssocID="{6E3259C7-BCC7-4F14-A5B5-1D9F5670786D}" presName="sibTransNodeRect" presStyleLbl="alignNode1" presStyleIdx="1" presStyleCnt="5">
        <dgm:presLayoutVars>
          <dgm:chMax val="0"/>
          <dgm:bulletEnabled val="1"/>
        </dgm:presLayoutVars>
      </dgm:prSet>
      <dgm:spPr/>
    </dgm:pt>
    <dgm:pt modelId="{6A93DD8A-2E3A-6D44-A762-9A8B109BC113}" type="pres">
      <dgm:prSet presAssocID="{C700877B-AE4D-4A46-B102-71F3D60370EF}" presName="nodeRect" presStyleLbl="alignNode1" presStyleIdx="1" presStyleCnt="5">
        <dgm:presLayoutVars>
          <dgm:bulletEnabled val="1"/>
        </dgm:presLayoutVars>
      </dgm:prSet>
      <dgm:spPr/>
    </dgm:pt>
    <dgm:pt modelId="{D5E81E8E-2B27-E04B-B986-B0F8E5FB288B}" type="pres">
      <dgm:prSet presAssocID="{6E3259C7-BCC7-4F14-A5B5-1D9F5670786D}" presName="sibTrans" presStyleCnt="0"/>
      <dgm:spPr/>
    </dgm:pt>
    <dgm:pt modelId="{E10472EF-979D-EF48-8014-05BA87F0CB92}" type="pres">
      <dgm:prSet presAssocID="{B6DF45D3-DF3D-9843-98DF-E2E5B849049B}" presName="compositeNode" presStyleCnt="0">
        <dgm:presLayoutVars>
          <dgm:bulletEnabled val="1"/>
        </dgm:presLayoutVars>
      </dgm:prSet>
      <dgm:spPr/>
    </dgm:pt>
    <dgm:pt modelId="{87F9A1AD-9F06-1A45-9E12-1ACFF100A984}" type="pres">
      <dgm:prSet presAssocID="{B6DF45D3-DF3D-9843-98DF-E2E5B849049B}" presName="bgRect" presStyleLbl="alignNode1" presStyleIdx="2" presStyleCnt="5" custScaleY="139186"/>
      <dgm:spPr/>
    </dgm:pt>
    <dgm:pt modelId="{4855D00C-5210-AE4C-BAD6-D78B9CBEA9F4}" type="pres">
      <dgm:prSet presAssocID="{CDF5729C-E132-264E-AAAF-08DAB1FA3821}" presName="sibTransNodeRect" presStyleLbl="alignNode1" presStyleIdx="2" presStyleCnt="5">
        <dgm:presLayoutVars>
          <dgm:chMax val="0"/>
          <dgm:bulletEnabled val="1"/>
        </dgm:presLayoutVars>
      </dgm:prSet>
      <dgm:spPr/>
    </dgm:pt>
    <dgm:pt modelId="{CACEA20A-00D9-6542-AB49-8B34AA10EBF1}" type="pres">
      <dgm:prSet presAssocID="{B6DF45D3-DF3D-9843-98DF-E2E5B849049B}" presName="nodeRect" presStyleLbl="alignNode1" presStyleIdx="2" presStyleCnt="5">
        <dgm:presLayoutVars>
          <dgm:bulletEnabled val="1"/>
        </dgm:presLayoutVars>
      </dgm:prSet>
      <dgm:spPr/>
    </dgm:pt>
    <dgm:pt modelId="{F2B46D70-10D4-794A-B0B3-EC71DAB80A21}" type="pres">
      <dgm:prSet presAssocID="{CDF5729C-E132-264E-AAAF-08DAB1FA3821}" presName="sibTrans" presStyleCnt="0"/>
      <dgm:spPr/>
    </dgm:pt>
    <dgm:pt modelId="{630E04B6-335C-1245-8610-808307ADE55E}" type="pres">
      <dgm:prSet presAssocID="{35AB8FC2-2023-4613-A9D5-01E8F0C25847}" presName="compositeNode" presStyleCnt="0">
        <dgm:presLayoutVars>
          <dgm:bulletEnabled val="1"/>
        </dgm:presLayoutVars>
      </dgm:prSet>
      <dgm:spPr/>
    </dgm:pt>
    <dgm:pt modelId="{8FF723CD-865B-AF46-9342-D1CD9DF5ABAF}" type="pres">
      <dgm:prSet presAssocID="{35AB8FC2-2023-4613-A9D5-01E8F0C25847}" presName="bgRect" presStyleLbl="alignNode1" presStyleIdx="3" presStyleCnt="5" custScaleY="140857"/>
      <dgm:spPr/>
    </dgm:pt>
    <dgm:pt modelId="{BFA9D084-BF7C-B143-A2B5-A4B005020FBE}" type="pres">
      <dgm:prSet presAssocID="{BB0BB99B-8A39-42F5-AC75-129585939F66}" presName="sibTransNodeRect" presStyleLbl="alignNode1" presStyleIdx="3" presStyleCnt="5">
        <dgm:presLayoutVars>
          <dgm:chMax val="0"/>
          <dgm:bulletEnabled val="1"/>
        </dgm:presLayoutVars>
      </dgm:prSet>
      <dgm:spPr/>
    </dgm:pt>
    <dgm:pt modelId="{5D26EC67-1C2D-1C48-B588-03BE0976ADB6}" type="pres">
      <dgm:prSet presAssocID="{35AB8FC2-2023-4613-A9D5-01E8F0C25847}" presName="nodeRect" presStyleLbl="alignNode1" presStyleIdx="3" presStyleCnt="5">
        <dgm:presLayoutVars>
          <dgm:bulletEnabled val="1"/>
        </dgm:presLayoutVars>
      </dgm:prSet>
      <dgm:spPr/>
    </dgm:pt>
    <dgm:pt modelId="{5A339B27-7BAC-0D48-AC92-4D8C5476AB83}" type="pres">
      <dgm:prSet presAssocID="{BB0BB99B-8A39-42F5-AC75-129585939F66}" presName="sibTrans" presStyleCnt="0"/>
      <dgm:spPr/>
    </dgm:pt>
    <dgm:pt modelId="{539550A1-022A-874A-9A37-E304F379A8A6}" type="pres">
      <dgm:prSet presAssocID="{02D5925F-487F-4B10-B53F-A38DE59B8122}" presName="compositeNode" presStyleCnt="0">
        <dgm:presLayoutVars>
          <dgm:bulletEnabled val="1"/>
        </dgm:presLayoutVars>
      </dgm:prSet>
      <dgm:spPr/>
    </dgm:pt>
    <dgm:pt modelId="{D499F63F-A12F-414F-8DC6-F1C5B5D72D3E}" type="pres">
      <dgm:prSet presAssocID="{02D5925F-487F-4B10-B53F-A38DE59B8122}" presName="bgRect" presStyleLbl="alignNode1" presStyleIdx="4" presStyleCnt="5" custScaleY="140857"/>
      <dgm:spPr/>
    </dgm:pt>
    <dgm:pt modelId="{DA10134D-5F63-4441-8965-8746A68C4CA0}" type="pres">
      <dgm:prSet presAssocID="{9510EF04-AF13-4DE6-8F9F-B962489B6DF1}" presName="sibTransNodeRect" presStyleLbl="alignNode1" presStyleIdx="4" presStyleCnt="5">
        <dgm:presLayoutVars>
          <dgm:chMax val="0"/>
          <dgm:bulletEnabled val="1"/>
        </dgm:presLayoutVars>
      </dgm:prSet>
      <dgm:spPr/>
    </dgm:pt>
    <dgm:pt modelId="{DB337182-7887-8F46-9F10-138711C4E466}" type="pres">
      <dgm:prSet presAssocID="{02D5925F-487F-4B10-B53F-A38DE59B8122}" presName="nodeRect" presStyleLbl="alignNode1" presStyleIdx="4" presStyleCnt="5">
        <dgm:presLayoutVars>
          <dgm:bulletEnabled val="1"/>
        </dgm:presLayoutVars>
      </dgm:prSet>
      <dgm:spPr/>
    </dgm:pt>
  </dgm:ptLst>
  <dgm:cxnLst>
    <dgm:cxn modelId="{F6F92F02-62E7-6F4A-A16F-DD30DB73377E}" type="presOf" srcId="{7C330E42-836D-49DE-8AC1-A314463B81A4}" destId="{654C3178-784B-6A49-9362-B7776C191C61}" srcOrd="0" destOrd="0" presId="urn:microsoft.com/office/officeart/2016/7/layout/LinearBlockProcessNumbered"/>
    <dgm:cxn modelId="{C3BCBF05-9796-DC4D-A9F4-5D28A196A4FF}" type="presOf" srcId="{A7C7D927-824B-4BAE-B4FF-0D348AC807D4}" destId="{66092C39-2BAB-6E44-A230-38E5ED934959}" srcOrd="1" destOrd="0" presId="urn:microsoft.com/office/officeart/2016/7/layout/LinearBlockProcessNumbered"/>
    <dgm:cxn modelId="{3D9BED11-9F93-1A44-A750-808A942CB12D}" type="presOf" srcId="{35AB8FC2-2023-4613-A9D5-01E8F0C25847}" destId="{8FF723CD-865B-AF46-9342-D1CD9DF5ABAF}" srcOrd="0" destOrd="0" presId="urn:microsoft.com/office/officeart/2016/7/layout/LinearBlockProcessNumbered"/>
    <dgm:cxn modelId="{CAA12C22-EF1E-CA45-A9F5-3ACBA8C6D85F}" type="presOf" srcId="{02D5925F-487F-4B10-B53F-A38DE59B8122}" destId="{DB337182-7887-8F46-9F10-138711C4E466}" srcOrd="1" destOrd="0" presId="urn:microsoft.com/office/officeart/2016/7/layout/LinearBlockProcessNumbered"/>
    <dgm:cxn modelId="{11E83E33-A758-47D1-9DC7-E56E114251B8}" srcId="{7C330E42-836D-49DE-8AC1-A314463B81A4}" destId="{C700877B-AE4D-4A46-B102-71F3D60370EF}" srcOrd="1" destOrd="0" parTransId="{5F560E1E-0CD9-48EC-ACDA-8C9D2737B055}" sibTransId="{6E3259C7-BCC7-4F14-A5B5-1D9F5670786D}"/>
    <dgm:cxn modelId="{7600FA38-D72A-9D45-8B84-9A9FD5AB154A}" type="presOf" srcId="{BB0BB99B-8A39-42F5-AC75-129585939F66}" destId="{BFA9D084-BF7C-B143-A2B5-A4B005020FBE}" srcOrd="0" destOrd="0" presId="urn:microsoft.com/office/officeart/2016/7/layout/LinearBlockProcessNumbered"/>
    <dgm:cxn modelId="{5BF85A3C-85BF-BD47-A94C-B63B6920AC02}" type="presOf" srcId="{9DD6527F-32C6-4240-9AC6-898078D15DC8}" destId="{6030AB28-7192-0F46-938A-A1F5267225B8}" srcOrd="0" destOrd="0" presId="urn:microsoft.com/office/officeart/2016/7/layout/LinearBlockProcessNumbered"/>
    <dgm:cxn modelId="{CEB93253-7E45-4D8E-AB13-9366B73DE689}" srcId="{7C330E42-836D-49DE-8AC1-A314463B81A4}" destId="{A7C7D927-824B-4BAE-B4FF-0D348AC807D4}" srcOrd="0" destOrd="0" parTransId="{19F95B88-0194-4640-B8F0-5FF41E181F46}" sibTransId="{9DD6527F-32C6-4240-9AC6-898078D15DC8}"/>
    <dgm:cxn modelId="{404FCF54-1D5C-A546-836B-241824B7319A}" type="presOf" srcId="{9510EF04-AF13-4DE6-8F9F-B962489B6DF1}" destId="{DA10134D-5F63-4441-8965-8746A68C4CA0}" srcOrd="0" destOrd="0" presId="urn:microsoft.com/office/officeart/2016/7/layout/LinearBlockProcessNumbered"/>
    <dgm:cxn modelId="{1D06C059-A33D-B24A-A721-6687793BDAEB}" type="presOf" srcId="{B6DF45D3-DF3D-9843-98DF-E2E5B849049B}" destId="{87F9A1AD-9F06-1A45-9E12-1ACFF100A984}" srcOrd="0" destOrd="0" presId="urn:microsoft.com/office/officeart/2016/7/layout/LinearBlockProcessNumbered"/>
    <dgm:cxn modelId="{AAB9A55D-AF0B-CF45-9963-DC9414016220}" type="presOf" srcId="{6E3259C7-BCC7-4F14-A5B5-1D9F5670786D}" destId="{93CD00C3-6615-0F4E-8E7F-73BA6A89CA4F}" srcOrd="0" destOrd="0" presId="urn:microsoft.com/office/officeart/2016/7/layout/LinearBlockProcessNumbered"/>
    <dgm:cxn modelId="{D3F7817B-185C-D54B-B4AF-8EA33E40DD8C}" srcId="{7C330E42-836D-49DE-8AC1-A314463B81A4}" destId="{B6DF45D3-DF3D-9843-98DF-E2E5B849049B}" srcOrd="2" destOrd="0" parTransId="{C33FF52D-AF03-0C47-82E0-19DD19054E39}" sibTransId="{CDF5729C-E132-264E-AAAF-08DAB1FA3821}"/>
    <dgm:cxn modelId="{1B548592-720B-7D4F-B908-D05CF0B68678}" type="presOf" srcId="{35AB8FC2-2023-4613-A9D5-01E8F0C25847}" destId="{5D26EC67-1C2D-1C48-B588-03BE0976ADB6}" srcOrd="1" destOrd="0" presId="urn:microsoft.com/office/officeart/2016/7/layout/LinearBlockProcessNumbered"/>
    <dgm:cxn modelId="{0BED53AF-497C-8B4D-B52F-B48F4AD3AE7D}" type="presOf" srcId="{C700877B-AE4D-4A46-B102-71F3D60370EF}" destId="{6A93DD8A-2E3A-6D44-A762-9A8B109BC113}" srcOrd="1" destOrd="0" presId="urn:microsoft.com/office/officeart/2016/7/layout/LinearBlockProcessNumbered"/>
    <dgm:cxn modelId="{018580B1-F61F-8942-9F5F-7E5C4821DF46}" type="presOf" srcId="{02D5925F-487F-4B10-B53F-A38DE59B8122}" destId="{D499F63F-A12F-414F-8DC6-F1C5B5D72D3E}" srcOrd="0" destOrd="0" presId="urn:microsoft.com/office/officeart/2016/7/layout/LinearBlockProcessNumbered"/>
    <dgm:cxn modelId="{58FE1DCF-6437-6446-B6F0-374D4E5B908F}" type="presOf" srcId="{C700877B-AE4D-4A46-B102-71F3D60370EF}" destId="{8184CDAF-41DA-A744-8EB6-0E44420797C3}" srcOrd="0" destOrd="0" presId="urn:microsoft.com/office/officeart/2016/7/layout/LinearBlockProcessNumbered"/>
    <dgm:cxn modelId="{DA86D6D9-6558-CF4A-AEA4-6646BAA580B2}" type="presOf" srcId="{A7C7D927-824B-4BAE-B4FF-0D348AC807D4}" destId="{13187E3E-ACF3-9E45-A18D-05DBC84DE585}" srcOrd="0" destOrd="0" presId="urn:microsoft.com/office/officeart/2016/7/layout/LinearBlockProcessNumbered"/>
    <dgm:cxn modelId="{599548E5-9615-874E-AA25-5BEF065FA82B}" type="presOf" srcId="{B6DF45D3-DF3D-9843-98DF-E2E5B849049B}" destId="{CACEA20A-00D9-6542-AB49-8B34AA10EBF1}" srcOrd="1" destOrd="0" presId="urn:microsoft.com/office/officeart/2016/7/layout/LinearBlockProcessNumbered"/>
    <dgm:cxn modelId="{9DC629F5-EE54-1F4C-B8D3-3614545DA983}" type="presOf" srcId="{CDF5729C-E132-264E-AAAF-08DAB1FA3821}" destId="{4855D00C-5210-AE4C-BAD6-D78B9CBEA9F4}" srcOrd="0" destOrd="0" presId="urn:microsoft.com/office/officeart/2016/7/layout/LinearBlockProcessNumbered"/>
    <dgm:cxn modelId="{F02C07F8-2F62-4067-ABA8-74836CB5093D}" srcId="{7C330E42-836D-49DE-8AC1-A314463B81A4}" destId="{02D5925F-487F-4B10-B53F-A38DE59B8122}" srcOrd="4" destOrd="0" parTransId="{3F7A9438-D15D-4803-A7D3-889A320D7AED}" sibTransId="{9510EF04-AF13-4DE6-8F9F-B962489B6DF1}"/>
    <dgm:cxn modelId="{71BD5BFF-666E-4188-A7C6-DC718838CB36}" srcId="{7C330E42-836D-49DE-8AC1-A314463B81A4}" destId="{35AB8FC2-2023-4613-A9D5-01E8F0C25847}" srcOrd="3" destOrd="0" parTransId="{F907A658-CB05-40D6-83EE-E72F5CEE8C0B}" sibTransId="{BB0BB99B-8A39-42F5-AC75-129585939F66}"/>
    <dgm:cxn modelId="{62F2F4CA-7AD9-2C42-872A-BF5CB792FEEB}" type="presParOf" srcId="{654C3178-784B-6A49-9362-B7776C191C61}" destId="{213D258E-94F0-B244-AD2A-4BE32D7F771A}" srcOrd="0" destOrd="0" presId="urn:microsoft.com/office/officeart/2016/7/layout/LinearBlockProcessNumbered"/>
    <dgm:cxn modelId="{2F64476A-28E5-FD49-B585-D18B1BAE85B7}" type="presParOf" srcId="{213D258E-94F0-B244-AD2A-4BE32D7F771A}" destId="{13187E3E-ACF3-9E45-A18D-05DBC84DE585}" srcOrd="0" destOrd="0" presId="urn:microsoft.com/office/officeart/2016/7/layout/LinearBlockProcessNumbered"/>
    <dgm:cxn modelId="{6B752854-FDEE-C14D-8D98-3C6E5F1306FB}" type="presParOf" srcId="{213D258E-94F0-B244-AD2A-4BE32D7F771A}" destId="{6030AB28-7192-0F46-938A-A1F5267225B8}" srcOrd="1" destOrd="0" presId="urn:microsoft.com/office/officeart/2016/7/layout/LinearBlockProcessNumbered"/>
    <dgm:cxn modelId="{C139EE15-EE72-4548-932F-566656573AF2}" type="presParOf" srcId="{213D258E-94F0-B244-AD2A-4BE32D7F771A}" destId="{66092C39-2BAB-6E44-A230-38E5ED934959}" srcOrd="2" destOrd="0" presId="urn:microsoft.com/office/officeart/2016/7/layout/LinearBlockProcessNumbered"/>
    <dgm:cxn modelId="{ACD70F65-5762-7647-9035-FDD158405ACD}" type="presParOf" srcId="{654C3178-784B-6A49-9362-B7776C191C61}" destId="{084B6C74-47F0-5044-A768-69853787C69B}" srcOrd="1" destOrd="0" presId="urn:microsoft.com/office/officeart/2016/7/layout/LinearBlockProcessNumbered"/>
    <dgm:cxn modelId="{52415D97-D897-B645-8A19-B960F175D130}" type="presParOf" srcId="{654C3178-784B-6A49-9362-B7776C191C61}" destId="{14721927-A161-094A-A3D4-DBD50DB82A33}" srcOrd="2" destOrd="0" presId="urn:microsoft.com/office/officeart/2016/7/layout/LinearBlockProcessNumbered"/>
    <dgm:cxn modelId="{05B430D5-03E9-A645-A25A-7951765EC5A8}" type="presParOf" srcId="{14721927-A161-094A-A3D4-DBD50DB82A33}" destId="{8184CDAF-41DA-A744-8EB6-0E44420797C3}" srcOrd="0" destOrd="0" presId="urn:microsoft.com/office/officeart/2016/7/layout/LinearBlockProcessNumbered"/>
    <dgm:cxn modelId="{583F4C1E-AC30-B042-BB74-21BC096F2231}" type="presParOf" srcId="{14721927-A161-094A-A3D4-DBD50DB82A33}" destId="{93CD00C3-6615-0F4E-8E7F-73BA6A89CA4F}" srcOrd="1" destOrd="0" presId="urn:microsoft.com/office/officeart/2016/7/layout/LinearBlockProcessNumbered"/>
    <dgm:cxn modelId="{E3285614-C48A-6B41-BF55-6F572C72B8B7}" type="presParOf" srcId="{14721927-A161-094A-A3D4-DBD50DB82A33}" destId="{6A93DD8A-2E3A-6D44-A762-9A8B109BC113}" srcOrd="2" destOrd="0" presId="urn:microsoft.com/office/officeart/2016/7/layout/LinearBlockProcessNumbered"/>
    <dgm:cxn modelId="{33EC9821-443A-E24B-8990-A6CE754D9776}" type="presParOf" srcId="{654C3178-784B-6A49-9362-B7776C191C61}" destId="{D5E81E8E-2B27-E04B-B986-B0F8E5FB288B}" srcOrd="3" destOrd="0" presId="urn:microsoft.com/office/officeart/2016/7/layout/LinearBlockProcessNumbered"/>
    <dgm:cxn modelId="{284B12DD-7EA1-0D48-955A-1102505F4E10}" type="presParOf" srcId="{654C3178-784B-6A49-9362-B7776C191C61}" destId="{E10472EF-979D-EF48-8014-05BA87F0CB92}" srcOrd="4" destOrd="0" presId="urn:microsoft.com/office/officeart/2016/7/layout/LinearBlockProcessNumbered"/>
    <dgm:cxn modelId="{AC47A184-322B-0549-8CB8-40F982267B45}" type="presParOf" srcId="{E10472EF-979D-EF48-8014-05BA87F0CB92}" destId="{87F9A1AD-9F06-1A45-9E12-1ACFF100A984}" srcOrd="0" destOrd="0" presId="urn:microsoft.com/office/officeart/2016/7/layout/LinearBlockProcessNumbered"/>
    <dgm:cxn modelId="{51062F6D-B3CD-0D4A-A785-3910EF9944A7}" type="presParOf" srcId="{E10472EF-979D-EF48-8014-05BA87F0CB92}" destId="{4855D00C-5210-AE4C-BAD6-D78B9CBEA9F4}" srcOrd="1" destOrd="0" presId="urn:microsoft.com/office/officeart/2016/7/layout/LinearBlockProcessNumbered"/>
    <dgm:cxn modelId="{3C2FE285-A1F8-E247-913D-3A96098A981F}" type="presParOf" srcId="{E10472EF-979D-EF48-8014-05BA87F0CB92}" destId="{CACEA20A-00D9-6542-AB49-8B34AA10EBF1}" srcOrd="2" destOrd="0" presId="urn:microsoft.com/office/officeart/2016/7/layout/LinearBlockProcessNumbered"/>
    <dgm:cxn modelId="{4DA9DA47-EFBE-E742-8C4B-8691C7B0C77B}" type="presParOf" srcId="{654C3178-784B-6A49-9362-B7776C191C61}" destId="{F2B46D70-10D4-794A-B0B3-EC71DAB80A21}" srcOrd="5" destOrd="0" presId="urn:microsoft.com/office/officeart/2016/7/layout/LinearBlockProcessNumbered"/>
    <dgm:cxn modelId="{46BB9A0E-CA89-7542-B657-012FE99E6D98}" type="presParOf" srcId="{654C3178-784B-6A49-9362-B7776C191C61}" destId="{630E04B6-335C-1245-8610-808307ADE55E}" srcOrd="6" destOrd="0" presId="urn:microsoft.com/office/officeart/2016/7/layout/LinearBlockProcessNumbered"/>
    <dgm:cxn modelId="{7C97850E-51E2-F742-90E5-5891E60D7D39}" type="presParOf" srcId="{630E04B6-335C-1245-8610-808307ADE55E}" destId="{8FF723CD-865B-AF46-9342-D1CD9DF5ABAF}" srcOrd="0" destOrd="0" presId="urn:microsoft.com/office/officeart/2016/7/layout/LinearBlockProcessNumbered"/>
    <dgm:cxn modelId="{765AB75E-7F1D-0E48-AAB3-A4B09452DEB3}" type="presParOf" srcId="{630E04B6-335C-1245-8610-808307ADE55E}" destId="{BFA9D084-BF7C-B143-A2B5-A4B005020FBE}" srcOrd="1" destOrd="0" presId="urn:microsoft.com/office/officeart/2016/7/layout/LinearBlockProcessNumbered"/>
    <dgm:cxn modelId="{C9AAFBA5-BBC3-1F4F-8B05-EC2582834B69}" type="presParOf" srcId="{630E04B6-335C-1245-8610-808307ADE55E}" destId="{5D26EC67-1C2D-1C48-B588-03BE0976ADB6}" srcOrd="2" destOrd="0" presId="urn:microsoft.com/office/officeart/2016/7/layout/LinearBlockProcessNumbered"/>
    <dgm:cxn modelId="{0B57D0DA-7515-EC44-883A-F228C2AFEEF8}" type="presParOf" srcId="{654C3178-784B-6A49-9362-B7776C191C61}" destId="{5A339B27-7BAC-0D48-AC92-4D8C5476AB83}" srcOrd="7" destOrd="0" presId="urn:microsoft.com/office/officeart/2016/7/layout/LinearBlockProcessNumbered"/>
    <dgm:cxn modelId="{BDD1F623-C691-1141-B761-7A45A58BBC8C}" type="presParOf" srcId="{654C3178-784B-6A49-9362-B7776C191C61}" destId="{539550A1-022A-874A-9A37-E304F379A8A6}" srcOrd="8" destOrd="0" presId="urn:microsoft.com/office/officeart/2016/7/layout/LinearBlockProcessNumbered"/>
    <dgm:cxn modelId="{EFF0A22E-B7E6-7D4D-8E73-C67504D60E02}" type="presParOf" srcId="{539550A1-022A-874A-9A37-E304F379A8A6}" destId="{D499F63F-A12F-414F-8DC6-F1C5B5D72D3E}" srcOrd="0" destOrd="0" presId="urn:microsoft.com/office/officeart/2016/7/layout/LinearBlockProcessNumbered"/>
    <dgm:cxn modelId="{FC951513-405F-2147-B1D2-CE45C9682401}" type="presParOf" srcId="{539550A1-022A-874A-9A37-E304F379A8A6}" destId="{DA10134D-5F63-4441-8965-8746A68C4CA0}" srcOrd="1" destOrd="0" presId="urn:microsoft.com/office/officeart/2016/7/layout/LinearBlockProcessNumbered"/>
    <dgm:cxn modelId="{75A596D5-F816-B642-A292-D525DCD7ED05}" type="presParOf" srcId="{539550A1-022A-874A-9A37-E304F379A8A6}" destId="{DB337182-7887-8F46-9F10-138711C4E466}" srcOrd="2" destOrd="0" presId="urn:microsoft.com/office/officeart/2016/7/layout/LinearBlock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187E3E-ACF3-9E45-A18D-05DBC84DE585}">
      <dsp:nvSpPr>
        <dsp:cNvPr id="0" name=""/>
        <dsp:cNvSpPr/>
      </dsp:nvSpPr>
      <dsp:spPr>
        <a:xfrm>
          <a:off x="5086" y="108892"/>
          <a:ext cx="1589902" cy="2687387"/>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7047" tIns="0" rIns="157047" bIns="330200" numCol="1" spcCol="1270" anchor="t" anchorCtr="0">
          <a:noAutofit/>
        </a:bodyPr>
        <a:lstStyle/>
        <a:p>
          <a:pPr marL="0" lvl="0" indent="0" algn="l" defTabSz="622300">
            <a:lnSpc>
              <a:spcPct val="90000"/>
            </a:lnSpc>
            <a:spcBef>
              <a:spcPct val="0"/>
            </a:spcBef>
            <a:spcAft>
              <a:spcPct val="35000"/>
            </a:spcAft>
            <a:buNone/>
          </a:pPr>
          <a:r>
            <a:rPr lang="en-US" sz="1400" b="0" i="0" kern="1200" dirty="0"/>
            <a:t>Review your plan options</a:t>
          </a:r>
          <a:endParaRPr lang="en-US" sz="1400" kern="1200" dirty="0"/>
        </a:p>
      </dsp:txBody>
      <dsp:txXfrm>
        <a:off x="5086" y="1183847"/>
        <a:ext cx="1589902" cy="1612432"/>
      </dsp:txXfrm>
    </dsp:sp>
    <dsp:sp modelId="{6030AB28-7192-0F46-938A-A1F5267225B8}">
      <dsp:nvSpPr>
        <dsp:cNvPr id="0" name=""/>
        <dsp:cNvSpPr/>
      </dsp:nvSpPr>
      <dsp:spPr>
        <a:xfrm>
          <a:off x="5086" y="498644"/>
          <a:ext cx="1589902" cy="763153"/>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157047" tIns="165100" rIns="157047" bIns="165100" numCol="1" spcCol="1270" anchor="ctr" anchorCtr="0">
          <a:noAutofit/>
        </a:bodyPr>
        <a:lstStyle/>
        <a:p>
          <a:pPr marL="0" lvl="0" indent="0" algn="l" defTabSz="1377950">
            <a:lnSpc>
              <a:spcPct val="90000"/>
            </a:lnSpc>
            <a:spcBef>
              <a:spcPct val="0"/>
            </a:spcBef>
            <a:spcAft>
              <a:spcPct val="35000"/>
            </a:spcAft>
            <a:buNone/>
          </a:pPr>
          <a:r>
            <a:rPr lang="en-US" sz="3100" kern="1200"/>
            <a:t>01</a:t>
          </a:r>
          <a:endParaRPr lang="en-US" sz="3100" kern="1200" dirty="0"/>
        </a:p>
      </dsp:txBody>
      <dsp:txXfrm>
        <a:off x="5086" y="498644"/>
        <a:ext cx="1589902" cy="763153"/>
      </dsp:txXfrm>
    </dsp:sp>
    <dsp:sp modelId="{8184CDAF-41DA-A744-8EB6-0E44420797C3}">
      <dsp:nvSpPr>
        <dsp:cNvPr id="0" name=""/>
        <dsp:cNvSpPr/>
      </dsp:nvSpPr>
      <dsp:spPr>
        <a:xfrm>
          <a:off x="1722181" y="108892"/>
          <a:ext cx="1589902" cy="2687387"/>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7047" tIns="0" rIns="157047" bIns="330200" numCol="1" spcCol="1270" anchor="t" anchorCtr="0">
          <a:noAutofit/>
        </a:bodyPr>
        <a:lstStyle/>
        <a:p>
          <a:pPr marL="0" lvl="0" indent="0" algn="l" defTabSz="622300">
            <a:lnSpc>
              <a:spcPct val="90000"/>
            </a:lnSpc>
            <a:spcBef>
              <a:spcPct val="0"/>
            </a:spcBef>
            <a:spcAft>
              <a:spcPct val="35000"/>
            </a:spcAft>
            <a:buNone/>
          </a:pPr>
          <a:r>
            <a:rPr lang="en-US" sz="1400" b="0" kern="1200" dirty="0"/>
            <a:t>Create an Account – TRS Account Access</a:t>
          </a:r>
          <a:br>
            <a:rPr lang="en-US" sz="1400" b="0" kern="1200" dirty="0">
              <a:solidFill>
                <a:schemeClr val="bg1"/>
              </a:solidFill>
            </a:rPr>
          </a:br>
          <a:r>
            <a:rPr lang="en-US" sz="1400" b="0" kern="1200" dirty="0">
              <a:solidFill>
                <a:schemeClr val="bg1"/>
              </a:solidFill>
              <a:hlinkClick xmlns:r="http://schemas.openxmlformats.org/officeDocument/2006/relationships" r:id="rId1">
                <a:extLst>
                  <a:ext uri="{A12FA001-AC4F-418D-AE19-62706E023703}">
                    <ahyp:hlinkClr xmlns:ahyp="http://schemas.microsoft.com/office/drawing/2018/hyperlinkcolor" val="tx"/>
                  </a:ext>
                </a:extLst>
              </a:hlinkClick>
            </a:rPr>
            <a:t>https://member.trsil.org/subsections/secureaccountaccess/security/signin.aspx</a:t>
          </a:r>
          <a:r>
            <a:rPr lang="en-US" sz="1400" b="0" kern="1200" dirty="0">
              <a:solidFill>
                <a:schemeClr val="bg1"/>
              </a:solidFill>
            </a:rPr>
            <a:t> </a:t>
          </a:r>
          <a:endParaRPr lang="en-US" sz="1400" kern="1200" dirty="0">
            <a:solidFill>
              <a:schemeClr val="bg1"/>
            </a:solidFill>
          </a:endParaRPr>
        </a:p>
      </dsp:txBody>
      <dsp:txXfrm>
        <a:off x="1722181" y="1183847"/>
        <a:ext cx="1589902" cy="1612432"/>
      </dsp:txXfrm>
    </dsp:sp>
    <dsp:sp modelId="{93CD00C3-6615-0F4E-8E7F-73BA6A89CA4F}">
      <dsp:nvSpPr>
        <dsp:cNvPr id="0" name=""/>
        <dsp:cNvSpPr/>
      </dsp:nvSpPr>
      <dsp:spPr>
        <a:xfrm>
          <a:off x="1722181" y="498644"/>
          <a:ext cx="1589902" cy="763153"/>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157047" tIns="165100" rIns="157047" bIns="165100" numCol="1" spcCol="1270" anchor="ctr" anchorCtr="0">
          <a:noAutofit/>
        </a:bodyPr>
        <a:lstStyle/>
        <a:p>
          <a:pPr marL="0" lvl="0" indent="0" algn="l" defTabSz="1377950">
            <a:lnSpc>
              <a:spcPct val="90000"/>
            </a:lnSpc>
            <a:spcBef>
              <a:spcPct val="0"/>
            </a:spcBef>
            <a:spcAft>
              <a:spcPct val="35000"/>
            </a:spcAft>
            <a:buNone/>
          </a:pPr>
          <a:r>
            <a:rPr lang="en-US" sz="3100" kern="1200"/>
            <a:t>02</a:t>
          </a:r>
          <a:endParaRPr lang="en-US" sz="3100" kern="1200" dirty="0"/>
        </a:p>
      </dsp:txBody>
      <dsp:txXfrm>
        <a:off x="1722181" y="498644"/>
        <a:ext cx="1589902" cy="763153"/>
      </dsp:txXfrm>
    </dsp:sp>
    <dsp:sp modelId="{87F9A1AD-9F06-1A45-9E12-1ACFF100A984}">
      <dsp:nvSpPr>
        <dsp:cNvPr id="0" name=""/>
        <dsp:cNvSpPr/>
      </dsp:nvSpPr>
      <dsp:spPr>
        <a:xfrm>
          <a:off x="3439276" y="108892"/>
          <a:ext cx="1589902" cy="2655506"/>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7047" tIns="0" rIns="157047" bIns="330200" numCol="1" spcCol="1270" anchor="t" anchorCtr="0">
          <a:noAutofit/>
        </a:bodyPr>
        <a:lstStyle/>
        <a:p>
          <a:pPr marL="0" lvl="0" indent="0" algn="l" defTabSz="622300">
            <a:lnSpc>
              <a:spcPct val="90000"/>
            </a:lnSpc>
            <a:spcBef>
              <a:spcPct val="0"/>
            </a:spcBef>
            <a:spcAft>
              <a:spcPct val="35000"/>
            </a:spcAft>
            <a:buNone/>
          </a:pPr>
          <a:r>
            <a:rPr lang="en-US" sz="1400" b="0" i="0" kern="1200" dirty="0"/>
            <a:t>Determine the best way for you to save – for today and for retirement</a:t>
          </a:r>
          <a:endParaRPr lang="en-US" sz="1400" kern="1200" dirty="0">
            <a:solidFill>
              <a:schemeClr val="bg1"/>
            </a:solidFill>
          </a:endParaRPr>
        </a:p>
      </dsp:txBody>
      <dsp:txXfrm>
        <a:off x="3439276" y="1171094"/>
        <a:ext cx="1589902" cy="1593304"/>
      </dsp:txXfrm>
    </dsp:sp>
    <dsp:sp modelId="{4855D00C-5210-AE4C-BAD6-D78B9CBEA9F4}">
      <dsp:nvSpPr>
        <dsp:cNvPr id="0" name=""/>
        <dsp:cNvSpPr/>
      </dsp:nvSpPr>
      <dsp:spPr>
        <a:xfrm>
          <a:off x="3439276" y="482703"/>
          <a:ext cx="1589902" cy="763153"/>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157047" tIns="165100" rIns="157047" bIns="165100" numCol="1" spcCol="1270" anchor="ctr" anchorCtr="0">
          <a:noAutofit/>
        </a:bodyPr>
        <a:lstStyle/>
        <a:p>
          <a:pPr marL="0" lvl="0" indent="0" algn="l" defTabSz="1377950">
            <a:lnSpc>
              <a:spcPct val="90000"/>
            </a:lnSpc>
            <a:spcBef>
              <a:spcPct val="0"/>
            </a:spcBef>
            <a:spcAft>
              <a:spcPct val="35000"/>
            </a:spcAft>
            <a:buNone/>
          </a:pPr>
          <a:r>
            <a:rPr lang="en-US" sz="3100" kern="1200"/>
            <a:t>03</a:t>
          </a:r>
        </a:p>
      </dsp:txBody>
      <dsp:txXfrm>
        <a:off x="3439276" y="482703"/>
        <a:ext cx="1589902" cy="763153"/>
      </dsp:txXfrm>
    </dsp:sp>
    <dsp:sp modelId="{8FF723CD-865B-AF46-9342-D1CD9DF5ABAF}">
      <dsp:nvSpPr>
        <dsp:cNvPr id="0" name=""/>
        <dsp:cNvSpPr/>
      </dsp:nvSpPr>
      <dsp:spPr>
        <a:xfrm>
          <a:off x="5156371" y="108892"/>
          <a:ext cx="1589902" cy="2687387"/>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7047" tIns="0" rIns="157047" bIns="330200" numCol="1" spcCol="1270" anchor="t" anchorCtr="0">
          <a:noAutofit/>
        </a:bodyPr>
        <a:lstStyle/>
        <a:p>
          <a:pPr marL="0" lvl="0" indent="0" algn="l" defTabSz="622300">
            <a:lnSpc>
              <a:spcPct val="90000"/>
            </a:lnSpc>
            <a:spcBef>
              <a:spcPct val="0"/>
            </a:spcBef>
            <a:spcAft>
              <a:spcPct val="35000"/>
            </a:spcAft>
            <a:buNone/>
          </a:pPr>
          <a:r>
            <a:rPr lang="en-US" sz="1400" b="0" i="0" kern="1200" dirty="0"/>
            <a:t>Start small – start now</a:t>
          </a:r>
          <a:endParaRPr lang="en-US" sz="1400" kern="1200" dirty="0"/>
        </a:p>
      </dsp:txBody>
      <dsp:txXfrm>
        <a:off x="5156371" y="1183847"/>
        <a:ext cx="1589902" cy="1612432"/>
      </dsp:txXfrm>
    </dsp:sp>
    <dsp:sp modelId="{BFA9D084-BF7C-B143-A2B5-A4B005020FBE}">
      <dsp:nvSpPr>
        <dsp:cNvPr id="0" name=""/>
        <dsp:cNvSpPr/>
      </dsp:nvSpPr>
      <dsp:spPr>
        <a:xfrm>
          <a:off x="5156371" y="498644"/>
          <a:ext cx="1589902" cy="763153"/>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157047" tIns="165100" rIns="157047" bIns="165100" numCol="1" spcCol="1270" anchor="ctr" anchorCtr="0">
          <a:noAutofit/>
        </a:bodyPr>
        <a:lstStyle/>
        <a:p>
          <a:pPr marL="0" lvl="0" indent="0" algn="l" defTabSz="1377950">
            <a:lnSpc>
              <a:spcPct val="90000"/>
            </a:lnSpc>
            <a:spcBef>
              <a:spcPct val="0"/>
            </a:spcBef>
            <a:spcAft>
              <a:spcPct val="35000"/>
            </a:spcAft>
            <a:buNone/>
          </a:pPr>
          <a:r>
            <a:rPr lang="en-US" sz="3100" kern="1200"/>
            <a:t>04</a:t>
          </a:r>
          <a:endParaRPr lang="en-US" sz="3100" kern="1200" dirty="0"/>
        </a:p>
      </dsp:txBody>
      <dsp:txXfrm>
        <a:off x="5156371" y="498644"/>
        <a:ext cx="1589902" cy="763153"/>
      </dsp:txXfrm>
    </dsp:sp>
    <dsp:sp modelId="{D499F63F-A12F-414F-8DC6-F1C5B5D72D3E}">
      <dsp:nvSpPr>
        <dsp:cNvPr id="0" name=""/>
        <dsp:cNvSpPr/>
      </dsp:nvSpPr>
      <dsp:spPr>
        <a:xfrm>
          <a:off x="6873466" y="108892"/>
          <a:ext cx="1589902" cy="2687387"/>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7047" tIns="0" rIns="157047" bIns="330200" numCol="1" spcCol="1270" anchor="t" anchorCtr="0">
          <a:noAutofit/>
        </a:bodyPr>
        <a:lstStyle/>
        <a:p>
          <a:pPr marL="0" lvl="0" indent="0" algn="l" defTabSz="622300">
            <a:lnSpc>
              <a:spcPct val="90000"/>
            </a:lnSpc>
            <a:spcBef>
              <a:spcPct val="0"/>
            </a:spcBef>
            <a:spcAft>
              <a:spcPct val="35000"/>
            </a:spcAft>
            <a:buNone/>
          </a:pPr>
          <a:r>
            <a:rPr lang="en-US" sz="1400" b="0" i="0" kern="1200" dirty="0"/>
            <a:t>Review your retirement portfolio annually</a:t>
          </a:r>
          <a:endParaRPr lang="en-US" sz="1400" kern="1200" dirty="0"/>
        </a:p>
      </dsp:txBody>
      <dsp:txXfrm>
        <a:off x="6873466" y="1183847"/>
        <a:ext cx="1589902" cy="1612432"/>
      </dsp:txXfrm>
    </dsp:sp>
    <dsp:sp modelId="{DA10134D-5F63-4441-8965-8746A68C4CA0}">
      <dsp:nvSpPr>
        <dsp:cNvPr id="0" name=""/>
        <dsp:cNvSpPr/>
      </dsp:nvSpPr>
      <dsp:spPr>
        <a:xfrm>
          <a:off x="6873466" y="498644"/>
          <a:ext cx="1589902" cy="763153"/>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157047" tIns="165100" rIns="157047" bIns="165100" numCol="1" spcCol="1270" anchor="ctr" anchorCtr="0">
          <a:noAutofit/>
        </a:bodyPr>
        <a:lstStyle/>
        <a:p>
          <a:pPr marL="0" lvl="0" indent="0" algn="l" defTabSz="1377950">
            <a:lnSpc>
              <a:spcPct val="90000"/>
            </a:lnSpc>
            <a:spcBef>
              <a:spcPct val="0"/>
            </a:spcBef>
            <a:spcAft>
              <a:spcPct val="35000"/>
            </a:spcAft>
            <a:buNone/>
          </a:pPr>
          <a:r>
            <a:rPr lang="en-US" sz="3100" kern="1200"/>
            <a:t>05</a:t>
          </a:r>
          <a:endParaRPr lang="en-US" sz="3100" kern="1200" dirty="0"/>
        </a:p>
      </dsp:txBody>
      <dsp:txXfrm>
        <a:off x="6873466" y="498644"/>
        <a:ext cx="1589902" cy="763153"/>
      </dsp:txXfrm>
    </dsp:sp>
  </dsp:spTree>
</dsp:drawing>
</file>

<file path=ppt/diagrams/layout1.xml><?xml version="1.0" encoding="utf-8"?>
<dgm:layoutDef xmlns:dgm="http://schemas.openxmlformats.org/drawingml/2006/diagram" xmlns:a="http://schemas.openxmlformats.org/drawingml/2006/main" uniqueId="urn:microsoft.com/office/officeart/2016/7/layout/LinearBlockProcessNumbered">
  <dgm:title val="Linear Block Process Numbered"/>
  <dgm:desc val="Used to show a progression; a timeline; sequential steps in a task, process, or workflow; or to emphasize movement or direction. Automatic numbers have been introduced to show the steps of the process. Level 1 text and Level 2 text both appears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01</a:t>
              </a:r>
            </a:p>
          </dgm:t>
        </dgm:pt>
        <dgm:pt modelId="201" type="sibTrans" cxnId="5">
          <dgm:prSet phldrT="2"/>
          <dgm:t>
            <a:bodyPr/>
            <a:lstStyle/>
            <a:p>
              <a:r>
                <a:t>02</a:t>
              </a:r>
            </a:p>
          </dgm:t>
        </dgm:pt>
        <dgm:pt modelId="301" type="sibTrans" cxnId="6">
          <dgm:prSet phldrT="3"/>
          <dgm:t>
            <a:bodyPr/>
            <a:lstStyle/>
            <a:p>
              <a:r>
                <a:t>03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sibTransNodeRect" op="equ"/>
      <dgm:constr type="primFontSz" for="des" forName="nodeRect" op="equ"/>
    </dgm:constrLst>
    <dgm:ruleLst/>
    <dgm:forEach name="Name4" axis="ch" ptType="node">
      <dgm:layoutNode name="compositeNode">
        <dgm:varLst>
          <dgm:bulletEnabled val="1"/>
        </dgm:varLst>
        <dgm:alg type="composite"/>
        <dgm:constrLst>
          <dgm:constr type="h" refType="w" op="lte" fact="1.2"/>
          <dgm:constr type="w" for="ch" forName="bgRect" refType="w"/>
          <dgm:constr type="h" for="ch" forName="bgRect" refType="h"/>
          <dgm:constr type="t" for="ch" forName="bgRect"/>
          <dgm:constr type="l" for="ch" forName="bgRect"/>
          <dgm:constr type="w" for="ch" forName="sibTransNodeRect" refType="w" refFor="ch" refForName="bgRect"/>
          <dgm:constr type="h" for="ch" forName="sibTransNodeRect" refType="h" refFor="ch" refForName="bgRect" fact="0.4"/>
          <dgm:constr type="t" for="ch" forName="sibTransNodeRect"/>
          <dgm:constr type="l" for="ch" forName="sibTransNodeRect"/>
          <dgm:constr type="r" for="ch" forName="nodeRect" refType="r" refFor="ch" refForName="bgRect"/>
          <dgm:constr type="h" for="ch" forName="nodeRect" refType="h" refFor="ch" refForName="bgRect" fact="0.6"/>
          <dgm:constr type="t" for="ch" forName="nodeRect" refType="b" refFor="ch" refForName="sibTransNodeRect"/>
          <dgm:constr type="l" for="ch" forName="nodeRect" refType="l" refFor="ch" refForName="bgRect"/>
        </dgm:constrLst>
        <dgm:ruleLst>
          <dgm:rule type="w" for="ch" forName="nodeRect" val="NaN" fact="NaN" max="30"/>
        </dgm:ruleLst>
        <dgm:layoutNode name="bgRect" styleLbl="alignNode1">
          <dgm:alg type="sp"/>
          <dgm:shape xmlns:r="http://schemas.openxmlformats.org/officeDocument/2006/relationships" type="rect" r:blip="">
            <dgm:adjLst>
              <dgm:adj idx="1" val="0.05"/>
            </dgm:adjLst>
          </dgm:shape>
          <dgm:presOf axis="self"/>
          <dgm:constrLst/>
          <dgm:ruleLst/>
        </dgm:layoutNode>
        <dgm:forEach name="Name19" axis="followSib" ptType="sibTrans" hideLastTrans="0" cnt="1">
          <dgm:layoutNode name="sibTransNodeRect" styleLbl="alignNode1">
            <dgm:varLst>
              <dgm:chMax val="0"/>
              <dgm:bulletEnabled val="1"/>
            </dgm:varLst>
            <dgm:presOf axis="self"/>
            <dgm:alg type="tx">
              <dgm:param type="parTxLTRAlign" val="l"/>
              <dgm:param type="parTxRTLAlign" val="l"/>
            </dgm:alg>
            <dgm:shape xmlns:r="http://schemas.openxmlformats.org/officeDocument/2006/relationships" type="rect" r:blip="" hideGeom="1">
              <dgm:adjLst/>
            </dgm:shape>
            <dgm:constrLst>
              <dgm:constr type="primFontSz" val="66"/>
              <dgm:constr type="tMarg" val="13"/>
              <dgm:constr type="lMarg" refType="w" fact="0.28"/>
              <dgm:constr type="rMarg" refType="w" fact="0.28"/>
              <dgm:constr type="bMarg" val="13"/>
            </dgm:constrLst>
            <dgm:ruleLst>
              <dgm:rule type="primFontSz" val="14" fact="NaN" max="NaN"/>
              <dgm:rule type="tMarg" val="13" fact="NaN" max="NaN"/>
            </dgm:ruleLst>
          </dgm:layoutNode>
        </dgm:forEach>
        <dgm:layoutNode name="nodeRect" styleLbl="alignNode1" moveWith="bgRect">
          <dgm:varLst>
            <dgm:bulletEnabled val="1"/>
          </dgm:varLst>
          <dgm:alg type="tx">
            <dgm:param type="parTxLTRAlign" val="l"/>
            <dgm:param type="parTxRTLAlign" val="r"/>
            <dgm:param type="txAnchorVert" val="t"/>
            <dgm:param type="stBulletLvl" val="2"/>
          </dgm:alg>
          <dgm:shape xmlns:r="http://schemas.openxmlformats.org/officeDocument/2006/relationships" type="rect" r:blip="" hideGeom="1">
            <dgm:adjLst/>
          </dgm:shape>
          <dgm:presOf axis="desOrSelf" ptType="node"/>
          <dgm:constrLst>
            <dgm:constr type="primFontSz" val="26"/>
            <dgm:constr type="tMarg"/>
            <dgm:constr type="lMarg" refType="w" fact="0.28"/>
            <dgm:constr type="rMarg" refType="w" fact="0.28"/>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1">
            <a:buAutoNum type="arabicParenBoth"/>
          </dgm1611:buPr>
        </dgm1611:autoBuNodeInfo>
      </dgm1611:autoBuNodeInfoLst>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1728"/>
          </a:xfrm>
          <a:prstGeom prst="rect">
            <a:avLst/>
          </a:prstGeom>
        </p:spPr>
        <p:txBody>
          <a:bodyPr vert="horz" lIns="96630" tIns="48315" rIns="96630" bIns="48315" rtlCol="0"/>
          <a:lstStyle>
            <a:lvl1pPr algn="l">
              <a:defRPr sz="1200"/>
            </a:lvl1pPr>
          </a:lstStyle>
          <a:p>
            <a:endParaRPr lang="en-US" dirty="0"/>
          </a:p>
        </p:txBody>
      </p:sp>
      <p:sp>
        <p:nvSpPr>
          <p:cNvPr id="3" name="Date Placeholder 2"/>
          <p:cNvSpPr>
            <a:spLocks noGrp="1"/>
          </p:cNvSpPr>
          <p:nvPr>
            <p:ph type="dt" sz="quarter" idx="1"/>
          </p:nvPr>
        </p:nvSpPr>
        <p:spPr>
          <a:xfrm>
            <a:off x="4143588" y="0"/>
            <a:ext cx="3169920" cy="481728"/>
          </a:xfrm>
          <a:prstGeom prst="rect">
            <a:avLst/>
          </a:prstGeom>
        </p:spPr>
        <p:txBody>
          <a:bodyPr vert="horz" lIns="96630" tIns="48315" rIns="96630" bIns="48315" rtlCol="0"/>
          <a:lstStyle>
            <a:lvl1pPr algn="r">
              <a:defRPr sz="1200"/>
            </a:lvl1pPr>
          </a:lstStyle>
          <a:p>
            <a:fld id="{AF127B3F-52EB-4BB2-9044-B0572D02578E}" type="datetimeFigureOut">
              <a:rPr lang="en-US" smtClean="0"/>
              <a:t>2/4/25</a:t>
            </a:fld>
            <a:endParaRPr lang="en-US" dirty="0"/>
          </a:p>
        </p:txBody>
      </p:sp>
      <p:sp>
        <p:nvSpPr>
          <p:cNvPr id="4" name="Footer Placeholder 3"/>
          <p:cNvSpPr>
            <a:spLocks noGrp="1"/>
          </p:cNvSpPr>
          <p:nvPr>
            <p:ph type="ftr" sz="quarter" idx="2"/>
          </p:nvPr>
        </p:nvSpPr>
        <p:spPr>
          <a:xfrm>
            <a:off x="0" y="9119477"/>
            <a:ext cx="3169920" cy="481727"/>
          </a:xfrm>
          <a:prstGeom prst="rect">
            <a:avLst/>
          </a:prstGeom>
        </p:spPr>
        <p:txBody>
          <a:bodyPr vert="horz" lIns="96630" tIns="48315" rIns="96630" bIns="48315" rtlCol="0" anchor="b"/>
          <a:lstStyle>
            <a:lvl1pPr algn="l">
              <a:defRPr sz="1200"/>
            </a:lvl1pPr>
          </a:lstStyle>
          <a:p>
            <a:endParaRPr lang="en-US" dirty="0"/>
          </a:p>
        </p:txBody>
      </p:sp>
      <p:sp>
        <p:nvSpPr>
          <p:cNvPr id="5" name="Slide Number Placeholder 4"/>
          <p:cNvSpPr>
            <a:spLocks noGrp="1"/>
          </p:cNvSpPr>
          <p:nvPr>
            <p:ph type="sldNum" sz="quarter" idx="3"/>
          </p:nvPr>
        </p:nvSpPr>
        <p:spPr>
          <a:xfrm>
            <a:off x="4143588" y="9119477"/>
            <a:ext cx="3169920" cy="481727"/>
          </a:xfrm>
          <a:prstGeom prst="rect">
            <a:avLst/>
          </a:prstGeom>
        </p:spPr>
        <p:txBody>
          <a:bodyPr vert="horz" lIns="96630" tIns="48315" rIns="96630" bIns="48315" rtlCol="0" anchor="b"/>
          <a:lstStyle>
            <a:lvl1pPr algn="r">
              <a:defRPr sz="1200"/>
            </a:lvl1pPr>
          </a:lstStyle>
          <a:p>
            <a:fld id="{FC36DBE7-C364-431D-9169-82988BD00CCE}" type="slidenum">
              <a:rPr lang="en-US" smtClean="0"/>
              <a:t>‹#›</a:t>
            </a:fld>
            <a:endParaRPr lang="en-US" dirty="0"/>
          </a:p>
        </p:txBody>
      </p:sp>
    </p:spTree>
    <p:extLst>
      <p:ext uri="{BB962C8B-B14F-4D97-AF65-F5344CB8AC3E}">
        <p14:creationId xmlns:p14="http://schemas.microsoft.com/office/powerpoint/2010/main" val="364553163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1728"/>
          </a:xfrm>
          <a:prstGeom prst="rect">
            <a:avLst/>
          </a:prstGeom>
        </p:spPr>
        <p:txBody>
          <a:bodyPr vert="horz" lIns="96630" tIns="48315" rIns="96630" bIns="48315" rtlCol="0"/>
          <a:lstStyle>
            <a:lvl1pPr algn="l">
              <a:defRPr sz="1200"/>
            </a:lvl1pPr>
          </a:lstStyle>
          <a:p>
            <a:endParaRPr lang="en-US" dirty="0"/>
          </a:p>
        </p:txBody>
      </p:sp>
      <p:sp>
        <p:nvSpPr>
          <p:cNvPr id="3" name="Date Placeholder 2"/>
          <p:cNvSpPr>
            <a:spLocks noGrp="1"/>
          </p:cNvSpPr>
          <p:nvPr>
            <p:ph type="dt" idx="1"/>
          </p:nvPr>
        </p:nvSpPr>
        <p:spPr>
          <a:xfrm>
            <a:off x="4143588" y="0"/>
            <a:ext cx="3169920" cy="481728"/>
          </a:xfrm>
          <a:prstGeom prst="rect">
            <a:avLst/>
          </a:prstGeom>
        </p:spPr>
        <p:txBody>
          <a:bodyPr vert="horz" lIns="96630" tIns="48315" rIns="96630" bIns="48315" rtlCol="0"/>
          <a:lstStyle>
            <a:lvl1pPr algn="r">
              <a:defRPr sz="1200"/>
            </a:lvl1pPr>
          </a:lstStyle>
          <a:p>
            <a:fld id="{2E8EF6CE-F30F-48FE-8E58-973C24AEC1FB}" type="datetimeFigureOut">
              <a:rPr lang="en-US" smtClean="0"/>
              <a:t>2/4/25</a:t>
            </a:fld>
            <a:endParaRPr lang="en-US" dirty="0"/>
          </a:p>
        </p:txBody>
      </p:sp>
      <p:sp>
        <p:nvSpPr>
          <p:cNvPr id="4" name="Slide Image Placeholder 3"/>
          <p:cNvSpPr>
            <a:spLocks noGrp="1" noRot="1" noChangeAspect="1"/>
          </p:cNvSpPr>
          <p:nvPr>
            <p:ph type="sldImg" idx="2"/>
          </p:nvPr>
        </p:nvSpPr>
        <p:spPr>
          <a:xfrm>
            <a:off x="785813" y="1200150"/>
            <a:ext cx="5743575" cy="3240088"/>
          </a:xfrm>
          <a:prstGeom prst="rect">
            <a:avLst/>
          </a:prstGeom>
          <a:noFill/>
          <a:ln w="12700">
            <a:solidFill>
              <a:prstClr val="black"/>
            </a:solidFill>
          </a:ln>
        </p:spPr>
        <p:txBody>
          <a:bodyPr vert="horz" lIns="96630" tIns="48315" rIns="96630" bIns="48315" rtlCol="0" anchor="ctr"/>
          <a:lstStyle/>
          <a:p>
            <a:endParaRPr lang="en-US" dirty="0"/>
          </a:p>
        </p:txBody>
      </p:sp>
      <p:sp>
        <p:nvSpPr>
          <p:cNvPr id="5" name="Notes Placeholder 4"/>
          <p:cNvSpPr>
            <a:spLocks noGrp="1"/>
          </p:cNvSpPr>
          <p:nvPr>
            <p:ph type="body" sz="quarter" idx="3"/>
          </p:nvPr>
        </p:nvSpPr>
        <p:spPr>
          <a:xfrm>
            <a:off x="731520" y="4620577"/>
            <a:ext cx="5852160" cy="3780472"/>
          </a:xfrm>
          <a:prstGeom prst="rect">
            <a:avLst/>
          </a:prstGeom>
        </p:spPr>
        <p:txBody>
          <a:bodyPr vert="horz" lIns="96630" tIns="48315" rIns="96630" bIns="48315" rtlCol="0"/>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9119477"/>
            <a:ext cx="3169920" cy="481727"/>
          </a:xfrm>
          <a:prstGeom prst="rect">
            <a:avLst/>
          </a:prstGeom>
        </p:spPr>
        <p:txBody>
          <a:bodyPr vert="horz" lIns="96630" tIns="48315" rIns="96630" bIns="48315" rtlCol="0" anchor="b"/>
          <a:lstStyle>
            <a:lvl1pPr algn="l">
              <a:defRPr sz="1200"/>
            </a:lvl1pPr>
          </a:lstStyle>
          <a:p>
            <a:endParaRPr lang="en-US" dirty="0"/>
          </a:p>
        </p:txBody>
      </p:sp>
      <p:sp>
        <p:nvSpPr>
          <p:cNvPr id="7" name="Slide Number Placeholder 6"/>
          <p:cNvSpPr>
            <a:spLocks noGrp="1"/>
          </p:cNvSpPr>
          <p:nvPr>
            <p:ph type="sldNum" sz="quarter" idx="5"/>
          </p:nvPr>
        </p:nvSpPr>
        <p:spPr>
          <a:xfrm>
            <a:off x="4143588" y="9119477"/>
            <a:ext cx="3169920" cy="481727"/>
          </a:xfrm>
          <a:prstGeom prst="rect">
            <a:avLst/>
          </a:prstGeom>
        </p:spPr>
        <p:txBody>
          <a:bodyPr vert="horz" lIns="96630" tIns="48315" rIns="96630" bIns="48315" rtlCol="0" anchor="b"/>
          <a:lstStyle>
            <a:lvl1pPr algn="r">
              <a:defRPr sz="1200"/>
            </a:lvl1pPr>
          </a:lstStyle>
          <a:p>
            <a:fld id="{BAB04EA2-8069-4F6F-8A1B-4CB7D01F3552}" type="slidenum">
              <a:rPr lang="en-US" smtClean="0"/>
              <a:t>‹#›</a:t>
            </a:fld>
            <a:endParaRPr lang="en-US" dirty="0"/>
          </a:p>
        </p:txBody>
      </p:sp>
    </p:spTree>
    <p:extLst>
      <p:ext uri="{BB962C8B-B14F-4D97-AF65-F5344CB8AC3E}">
        <p14:creationId xmlns:p14="http://schemas.microsoft.com/office/powerpoint/2010/main" val="1782497973"/>
      </p:ext>
    </p:extLst>
  </p:cSld>
  <p:clrMap bg1="lt1" tx1="dk1" bg2="lt2" tx2="dk2" accent1="accent1" accent2="accent2" accent3="accent3" accent4="accent4" accent5="accent5" accent6="accent6" hlink="hlink" folHlink="folHlink"/>
  <p:notesStyle>
    <a:lvl1pPr marL="0" algn="l" defTabSz="686440" rtl="0" eaLnBrk="1" latinLnBrk="0" hangingPunct="1">
      <a:defRPr sz="901" b="0" i="0" kern="1200">
        <a:solidFill>
          <a:schemeClr val="tx1"/>
        </a:solidFill>
        <a:latin typeface="Calibri" panose="020F0502020204030204" pitchFamily="34" charset="0"/>
        <a:ea typeface="+mn-ea"/>
        <a:cs typeface="Calibri" panose="020F0502020204030204" pitchFamily="34" charset="0"/>
      </a:defRPr>
    </a:lvl1pPr>
    <a:lvl2pPr marL="343220" algn="l" defTabSz="686440" rtl="0" eaLnBrk="1" latinLnBrk="0" hangingPunct="1">
      <a:defRPr sz="901" b="0" i="0" kern="1200">
        <a:solidFill>
          <a:schemeClr val="tx1"/>
        </a:solidFill>
        <a:latin typeface="Calibri" panose="020F0502020204030204" pitchFamily="34" charset="0"/>
        <a:ea typeface="+mn-ea"/>
        <a:cs typeface="Calibri" panose="020F0502020204030204" pitchFamily="34" charset="0"/>
      </a:defRPr>
    </a:lvl2pPr>
    <a:lvl3pPr marL="686440" algn="l" defTabSz="686440" rtl="0" eaLnBrk="1" latinLnBrk="0" hangingPunct="1">
      <a:defRPr sz="901" b="0" i="0" kern="1200">
        <a:solidFill>
          <a:schemeClr val="tx1"/>
        </a:solidFill>
        <a:latin typeface="Calibri" panose="020F0502020204030204" pitchFamily="34" charset="0"/>
        <a:ea typeface="+mn-ea"/>
        <a:cs typeface="Calibri" panose="020F0502020204030204" pitchFamily="34" charset="0"/>
      </a:defRPr>
    </a:lvl3pPr>
    <a:lvl4pPr marL="1029660" algn="l" defTabSz="686440" rtl="0" eaLnBrk="1" latinLnBrk="0" hangingPunct="1">
      <a:defRPr sz="901" b="0" i="0" kern="1200">
        <a:solidFill>
          <a:schemeClr val="tx1"/>
        </a:solidFill>
        <a:latin typeface="Calibri" panose="020F0502020204030204" pitchFamily="34" charset="0"/>
        <a:ea typeface="+mn-ea"/>
        <a:cs typeface="Calibri" panose="020F0502020204030204" pitchFamily="34" charset="0"/>
      </a:defRPr>
    </a:lvl4pPr>
    <a:lvl5pPr marL="1372880" algn="l" defTabSz="686440" rtl="0" eaLnBrk="1" latinLnBrk="0" hangingPunct="1">
      <a:defRPr sz="901" b="0" i="0" kern="1200">
        <a:solidFill>
          <a:schemeClr val="tx1"/>
        </a:solidFill>
        <a:latin typeface="Calibri" panose="020F0502020204030204" pitchFamily="34" charset="0"/>
        <a:ea typeface="+mn-ea"/>
        <a:cs typeface="Calibri" panose="020F0502020204030204" pitchFamily="34" charset="0"/>
      </a:defRPr>
    </a:lvl5pPr>
    <a:lvl6pPr marL="1716100" algn="l" defTabSz="686440" rtl="0" eaLnBrk="1" latinLnBrk="0" hangingPunct="1">
      <a:defRPr sz="901" kern="1200">
        <a:solidFill>
          <a:schemeClr val="tx1"/>
        </a:solidFill>
        <a:latin typeface="+mn-lt"/>
        <a:ea typeface="+mn-ea"/>
        <a:cs typeface="+mn-cs"/>
      </a:defRPr>
    </a:lvl6pPr>
    <a:lvl7pPr marL="2059320" algn="l" defTabSz="686440" rtl="0" eaLnBrk="1" latinLnBrk="0" hangingPunct="1">
      <a:defRPr sz="901" kern="1200">
        <a:solidFill>
          <a:schemeClr val="tx1"/>
        </a:solidFill>
        <a:latin typeface="+mn-lt"/>
        <a:ea typeface="+mn-ea"/>
        <a:cs typeface="+mn-cs"/>
      </a:defRPr>
    </a:lvl7pPr>
    <a:lvl8pPr marL="2402540" algn="l" defTabSz="686440" rtl="0" eaLnBrk="1" latinLnBrk="0" hangingPunct="1">
      <a:defRPr sz="901" kern="1200">
        <a:solidFill>
          <a:schemeClr val="tx1"/>
        </a:solidFill>
        <a:latin typeface="+mn-lt"/>
        <a:ea typeface="+mn-ea"/>
        <a:cs typeface="+mn-cs"/>
      </a:defRPr>
    </a:lvl8pPr>
    <a:lvl9pPr marL="2745760" algn="l" defTabSz="686440" rtl="0" eaLnBrk="1" latinLnBrk="0" hangingPunct="1">
      <a:defRPr sz="901"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r>
              <a:rPr lang="en-US" i="0" dirty="0"/>
              <a:t>[Welcome</a:t>
            </a:r>
            <a:r>
              <a:rPr lang="en-US" i="0" baseline="0" dirty="0"/>
              <a:t> from presenter]</a:t>
            </a:r>
          </a:p>
          <a:p>
            <a:endParaRPr lang="en-US" i="0" baseline="0" dirty="0"/>
          </a:p>
          <a:p>
            <a:r>
              <a:rPr lang="en-US" i="0" dirty="0"/>
              <a:t>Thank</a:t>
            </a:r>
            <a:r>
              <a:rPr lang="en-US" i="0" baseline="0" dirty="0"/>
              <a:t> you for attending today’s Financial Essentials workshop that’s specifically designed and developed for you by Security Benefit and offered through NEA Member Benefits.</a:t>
            </a:r>
          </a:p>
          <a:p>
            <a:endParaRPr lang="en-US" i="0" dirty="0"/>
          </a:p>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1</a:t>
            </a:fld>
            <a:endParaRPr lang="en-US" dirty="0"/>
          </a:p>
        </p:txBody>
      </p:sp>
    </p:spTree>
    <p:extLst>
      <p:ext uri="{BB962C8B-B14F-4D97-AF65-F5344CB8AC3E}">
        <p14:creationId xmlns:p14="http://schemas.microsoft.com/office/powerpoint/2010/main" val="12785842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2</a:t>
            </a:fld>
            <a:endParaRPr lang="en-US" dirty="0"/>
          </a:p>
        </p:txBody>
      </p:sp>
    </p:spTree>
    <p:extLst>
      <p:ext uri="{BB962C8B-B14F-4D97-AF65-F5344CB8AC3E}">
        <p14:creationId xmlns:p14="http://schemas.microsoft.com/office/powerpoint/2010/main" val="37025830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3</a:t>
            </a:fld>
            <a:endParaRPr lang="en-US" dirty="0"/>
          </a:p>
        </p:txBody>
      </p:sp>
    </p:spTree>
    <p:extLst>
      <p:ext uri="{BB962C8B-B14F-4D97-AF65-F5344CB8AC3E}">
        <p14:creationId xmlns:p14="http://schemas.microsoft.com/office/powerpoint/2010/main" val="7668355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4</a:t>
            </a:fld>
            <a:endParaRPr lang="en-US" dirty="0"/>
          </a:p>
        </p:txBody>
      </p:sp>
    </p:spTree>
    <p:extLst>
      <p:ext uri="{BB962C8B-B14F-4D97-AF65-F5344CB8AC3E}">
        <p14:creationId xmlns:p14="http://schemas.microsoft.com/office/powerpoint/2010/main" val="4381553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5</a:t>
            </a:fld>
            <a:endParaRPr lang="en-US" dirty="0"/>
          </a:p>
        </p:txBody>
      </p:sp>
    </p:spTree>
    <p:extLst>
      <p:ext uri="{BB962C8B-B14F-4D97-AF65-F5344CB8AC3E}">
        <p14:creationId xmlns:p14="http://schemas.microsoft.com/office/powerpoint/2010/main" val="32734124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6</a:t>
            </a:fld>
            <a:endParaRPr lang="en-US" dirty="0"/>
          </a:p>
        </p:txBody>
      </p:sp>
    </p:spTree>
    <p:extLst>
      <p:ext uri="{BB962C8B-B14F-4D97-AF65-F5344CB8AC3E}">
        <p14:creationId xmlns:p14="http://schemas.microsoft.com/office/powerpoint/2010/main" val="40623847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AB04EA2-8069-4F6F-8A1B-4CB7D01F3552}" type="slidenum">
              <a:rPr lang="en-US" smtClean="0"/>
              <a:t>7</a:t>
            </a:fld>
            <a:endParaRPr lang="en-US" dirty="0"/>
          </a:p>
        </p:txBody>
      </p:sp>
    </p:spTree>
    <p:extLst>
      <p:ext uri="{BB962C8B-B14F-4D97-AF65-F5344CB8AC3E}">
        <p14:creationId xmlns:p14="http://schemas.microsoft.com/office/powerpoint/2010/main" val="14392728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AB04EA2-8069-4F6F-8A1B-4CB7D01F3552}" type="slidenum">
              <a:rPr lang="en-US" smtClean="0"/>
              <a:t>8</a:t>
            </a:fld>
            <a:endParaRPr lang="en-US" dirty="0"/>
          </a:p>
        </p:txBody>
      </p:sp>
    </p:spTree>
    <p:extLst>
      <p:ext uri="{BB962C8B-B14F-4D97-AF65-F5344CB8AC3E}">
        <p14:creationId xmlns:p14="http://schemas.microsoft.com/office/powerpoint/2010/main" val="29569960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AB04EA2-8069-4F6F-8A1B-4CB7D01F3552}" type="slidenum">
              <a:rPr lang="en-US" smtClean="0"/>
              <a:t>9</a:t>
            </a:fld>
            <a:endParaRPr lang="en-US" dirty="0"/>
          </a:p>
        </p:txBody>
      </p:sp>
    </p:spTree>
    <p:extLst>
      <p:ext uri="{BB962C8B-B14F-4D97-AF65-F5344CB8AC3E}">
        <p14:creationId xmlns:p14="http://schemas.microsoft.com/office/powerpoint/2010/main" val="38987766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AB04EA2-8069-4F6F-8A1B-4CB7D01F3552}" type="slidenum">
              <a:rPr lang="en-US" smtClean="0"/>
              <a:t>10</a:t>
            </a:fld>
            <a:endParaRPr lang="en-US" dirty="0"/>
          </a:p>
        </p:txBody>
      </p:sp>
    </p:spTree>
    <p:extLst>
      <p:ext uri="{BB962C8B-B14F-4D97-AF65-F5344CB8AC3E}">
        <p14:creationId xmlns:p14="http://schemas.microsoft.com/office/powerpoint/2010/main" val="1069810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AB04EA2-8069-4F6F-8A1B-4CB7D01F3552}" type="slidenum">
              <a:rPr lang="en-US" smtClean="0"/>
              <a:t>11</a:t>
            </a:fld>
            <a:endParaRPr lang="en-US" dirty="0"/>
          </a:p>
        </p:txBody>
      </p:sp>
    </p:spTree>
    <p:extLst>
      <p:ext uri="{BB962C8B-B14F-4D97-AF65-F5344CB8AC3E}">
        <p14:creationId xmlns:p14="http://schemas.microsoft.com/office/powerpoint/2010/main" val="42720615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12</a:t>
            </a:fld>
            <a:endParaRPr lang="en-US" dirty="0"/>
          </a:p>
        </p:txBody>
      </p:sp>
    </p:spTree>
    <p:extLst>
      <p:ext uri="{BB962C8B-B14F-4D97-AF65-F5344CB8AC3E}">
        <p14:creationId xmlns:p14="http://schemas.microsoft.com/office/powerpoint/2010/main" val="1964637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AB04EA2-8069-4F6F-8A1B-4CB7D01F3552}" type="slidenum">
              <a:rPr lang="en-US" smtClean="0"/>
              <a:t>13</a:t>
            </a:fld>
            <a:endParaRPr lang="en-US" dirty="0"/>
          </a:p>
        </p:txBody>
      </p:sp>
    </p:spTree>
    <p:extLst>
      <p:ext uri="{BB962C8B-B14F-4D97-AF65-F5344CB8AC3E}">
        <p14:creationId xmlns:p14="http://schemas.microsoft.com/office/powerpoint/2010/main" val="119906297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 are four strategies that can help you BRING MORE:</a:t>
            </a:r>
          </a:p>
          <a:p>
            <a:endParaRPr lang="en-US" dirty="0"/>
          </a:p>
          <a:p>
            <a:r>
              <a:rPr lang="en-US" b="1" dirty="0"/>
              <a:t>Consult a qualified financial professional for help.</a:t>
            </a:r>
            <a:r>
              <a:rPr lang="en-US" dirty="0"/>
              <a:t> TRS cannot provide financial advice to its members about what to do with their money. Reputable, qualified financial professionals have experience helping people navigate their finances over their lifetimes to a happy retirement.</a:t>
            </a:r>
          </a:p>
          <a:p>
            <a:endParaRPr lang="en-US" dirty="0"/>
          </a:p>
          <a:p>
            <a:r>
              <a:rPr lang="en-US" b="1" dirty="0"/>
              <a:t>Avoid the “here and now” trap.</a:t>
            </a:r>
            <a:r>
              <a:rPr lang="en-US" dirty="0"/>
              <a:t> Your life will change. Envision the future you want and set achievable goals to meet that future. Realistically balance current needs with your desires down the road.</a:t>
            </a:r>
          </a:p>
          <a:p>
            <a:endParaRPr lang="en-US" dirty="0"/>
          </a:p>
          <a:p>
            <a:r>
              <a:rPr lang="en-US" b="1" dirty="0"/>
              <a:t>Research the options available to help you BRING MORE. </a:t>
            </a:r>
            <a:r>
              <a:rPr lang="en-US" dirty="0"/>
              <a:t>The Internet is loaded with helpful, detailed information about the pros and cons of retirement savings plans that you set up and can maintain throughout your career, such as Individual Retirement Accounts — both “traditional” and “Roth” IRAs — as well as tax–deferred retirement investment accounts such as 403(b), 401(k) and 457 plans.</a:t>
            </a:r>
          </a:p>
          <a:p>
            <a:endParaRPr lang="en-US" dirty="0"/>
          </a:p>
          <a:p>
            <a:r>
              <a:rPr lang="en-US" b="1" dirty="0"/>
              <a:t>Keep in regular contact with TRS about your pension.</a:t>
            </a:r>
            <a:r>
              <a:rPr lang="en-US" dirty="0"/>
              <a:t> Don’t wait until you are close to retirement age to understand your TRS benefits. Visit the TRS website. Throughout your career, you’ll be able to access an annual update of your account. Make sure your personal information on file with TRS — addresses, any change in your name, any changes in secondary beneficiaries — are always up–to–date.</a:t>
            </a:r>
          </a:p>
          <a:p>
            <a:endParaRPr lang="en-US" dirty="0"/>
          </a:p>
        </p:txBody>
      </p:sp>
      <p:sp>
        <p:nvSpPr>
          <p:cNvPr id="4" name="Slide Number Placeholder 3"/>
          <p:cNvSpPr>
            <a:spLocks noGrp="1"/>
          </p:cNvSpPr>
          <p:nvPr>
            <p:ph type="sldNum" sz="quarter" idx="5"/>
          </p:nvPr>
        </p:nvSpPr>
        <p:spPr/>
        <p:txBody>
          <a:bodyPr/>
          <a:lstStyle/>
          <a:p>
            <a:fld id="{BAB04EA2-8069-4F6F-8A1B-4CB7D01F3552}" type="slidenum">
              <a:rPr lang="en-US" smtClean="0"/>
              <a:t>14</a:t>
            </a:fld>
            <a:endParaRPr lang="en-US" dirty="0"/>
          </a:p>
        </p:txBody>
      </p:sp>
    </p:spTree>
    <p:extLst>
      <p:ext uri="{BB962C8B-B14F-4D97-AF65-F5344CB8AC3E}">
        <p14:creationId xmlns:p14="http://schemas.microsoft.com/office/powerpoint/2010/main" val="22234818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r>
              <a:rPr lang="en-US" b="0" dirty="0"/>
              <a:t>What else </a:t>
            </a:r>
            <a:r>
              <a:rPr lang="en-US" b="0" baseline="0" dirty="0"/>
              <a:t>can you do to take control of your retirement picture?</a:t>
            </a:r>
          </a:p>
          <a:p>
            <a:endParaRPr lang="en-US" b="0" baseline="0" dirty="0"/>
          </a:p>
          <a:p>
            <a:r>
              <a:rPr lang="en-US" b="0" baseline="0" dirty="0"/>
              <a:t>There are many options, but all of them can help you take control of your retirement and allow you to plan your future and retire on your terms.</a:t>
            </a:r>
          </a:p>
          <a:p>
            <a:endParaRPr lang="en-US" b="0" baseline="0" dirty="0"/>
          </a:p>
          <a:p>
            <a:r>
              <a:rPr lang="en-US" b="0" baseline="0" dirty="0"/>
              <a:t>A 403(b) account and IRA accounts are two primary investment vehicles that allow you to save for retirement on a “pretax” basis.</a:t>
            </a:r>
          </a:p>
          <a:p>
            <a:endParaRPr lang="en-US" b="0" baseline="0" dirty="0"/>
          </a:p>
          <a:p>
            <a:r>
              <a:rPr lang="en-US" b="0" baseline="0" dirty="0"/>
              <a:t>So what is the best option for you?</a:t>
            </a:r>
          </a:p>
          <a:p>
            <a:endParaRPr lang="en-US" b="0" baseline="0" dirty="0"/>
          </a:p>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15</a:t>
            </a:fld>
            <a:endParaRPr lang="en-US" dirty="0"/>
          </a:p>
        </p:txBody>
      </p:sp>
    </p:spTree>
    <p:extLst>
      <p:ext uri="{BB962C8B-B14F-4D97-AF65-F5344CB8AC3E}">
        <p14:creationId xmlns:p14="http://schemas.microsoft.com/office/powerpoint/2010/main" val="20157337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r>
              <a:rPr lang="en-US" baseline="0" dirty="0"/>
              <a:t>What’s the best way for you to save?</a:t>
            </a:r>
          </a:p>
          <a:p>
            <a:endParaRPr lang="en-US" baseline="0" dirty="0"/>
          </a:p>
          <a:p>
            <a:r>
              <a:rPr lang="en-US" baseline="0" dirty="0"/>
              <a:t>There are two BASIC ways to save</a:t>
            </a:r>
            <a:r>
              <a:rPr lang="en-US" b="1" i="0" baseline="0" dirty="0"/>
              <a:t>:</a:t>
            </a:r>
          </a:p>
          <a:p>
            <a:endParaRPr lang="en-US" b="1" i="0" baseline="0" dirty="0"/>
          </a:p>
          <a:p>
            <a:r>
              <a:rPr lang="en-US" b="0" i="0" baseline="0" dirty="0"/>
              <a:t>Tax-deferred saving or PRETAX savings in a 403(b) or IRA may be a good idea for you. How does it work?</a:t>
            </a:r>
          </a:p>
          <a:p>
            <a:r>
              <a:rPr lang="en-US" b="0" i="0" baseline="0" dirty="0"/>
              <a:t>You save pretax now, and you pay your taxes on withdrawal at retirement. Basically, it means that you take your savings right off the top of your gross salary, and put it towards retirement. At retirement, as you withdraw it you’re taxed like it’s regular income. </a:t>
            </a:r>
          </a:p>
          <a:p>
            <a:endParaRPr lang="en-US" b="0" i="0" baseline="0" dirty="0"/>
          </a:p>
          <a:p>
            <a:r>
              <a:rPr lang="en-US" b="0" i="0" baseline="0" dirty="0"/>
              <a:t>You can also save on an after-tax basis, in fact you may already be doing that today. Your money in a bank savings account or CD is “saved” in a taxable account. The downside is that any “interest” you earn is also taxable each and every year.  </a:t>
            </a:r>
          </a:p>
          <a:p>
            <a:endParaRPr lang="en-US" b="0" i="0" baseline="0" dirty="0"/>
          </a:p>
          <a:p>
            <a:r>
              <a:rPr lang="en-US" b="0" i="0" baseline="0" dirty="0"/>
              <a:t>But a Roth account – an IRA or Roth 403(b) – are accounts that you can contribute to on an AFTER-TAX basis, but the difference is that ALL of you contributions AND EARNINGS are completely TAX-FREE at retirement, p</a:t>
            </a:r>
            <a:r>
              <a:rPr lang="en-US" b="0" i="0" dirty="0">
                <a:solidFill>
                  <a:srgbClr val="222222"/>
                </a:solidFill>
                <a:effectLst/>
                <a:latin typeface="ProximaNova-Regular" panose="020F0502020204030204" pitchFamily="34" charset="0"/>
              </a:rPr>
              <a:t>rovided you satisfy certain requirements in the federal tax code.</a:t>
            </a:r>
            <a:endParaRPr lang="en-US" b="0" i="0" baseline="0" dirty="0"/>
          </a:p>
          <a:p>
            <a:endParaRPr lang="en-US" b="0" i="0" baseline="0" dirty="0"/>
          </a:p>
          <a:p>
            <a:r>
              <a:rPr lang="en-US" b="0" i="0" baseline="0" dirty="0"/>
              <a:t>Think about that for a moment … potentially you would NEVER have to pay income taxes on this money again.</a:t>
            </a:r>
          </a:p>
          <a:p>
            <a:endParaRPr lang="en-US" b="0" i="0" baseline="0" dirty="0"/>
          </a:p>
          <a:p>
            <a:r>
              <a:rPr lang="en-US" b="0" i="0" baseline="0" dirty="0"/>
              <a:t>Let’s take a look at an example </a:t>
            </a:r>
          </a:p>
        </p:txBody>
      </p:sp>
      <p:sp>
        <p:nvSpPr>
          <p:cNvPr id="4" name="Slide Number Placeholder 3"/>
          <p:cNvSpPr>
            <a:spLocks noGrp="1"/>
          </p:cNvSpPr>
          <p:nvPr>
            <p:ph type="sldNum" sz="quarter" idx="10"/>
          </p:nvPr>
        </p:nvSpPr>
        <p:spPr/>
        <p:txBody>
          <a:bodyPr/>
          <a:lstStyle/>
          <a:p>
            <a:fld id="{BAB04EA2-8069-4F6F-8A1B-4CB7D01F3552}" type="slidenum">
              <a:rPr lang="en-US" smtClean="0"/>
              <a:t>16</a:t>
            </a:fld>
            <a:endParaRPr lang="en-US" dirty="0"/>
          </a:p>
        </p:txBody>
      </p:sp>
    </p:spTree>
    <p:extLst>
      <p:ext uri="{BB962C8B-B14F-4D97-AF65-F5344CB8AC3E}">
        <p14:creationId xmlns:p14="http://schemas.microsoft.com/office/powerpoint/2010/main" val="41483519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r>
              <a:rPr lang="en-US" dirty="0"/>
              <a:t>Here’s a sample paycheck</a:t>
            </a:r>
            <a:r>
              <a:rPr lang="en-US" baseline="0" dirty="0"/>
              <a:t>. </a:t>
            </a:r>
          </a:p>
          <a:p>
            <a:endParaRPr lang="en-US"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a:t>In this example we started at $1000 for easy calculations and we only looked at the Federal tax rate and we made an assumption of 24% (for most of you it will likely be slightly lower).  </a:t>
            </a:r>
          </a:p>
          <a:p>
            <a:endParaRPr lang="en-US" baseline="0" dirty="0"/>
          </a:p>
          <a:p>
            <a:r>
              <a:rPr lang="en-US" baseline="0" dirty="0"/>
              <a:t>Your take home pay would be $760, but then you also place another $100 from your paycheck directly to a separate savings account (like your credit union account).</a:t>
            </a:r>
          </a:p>
          <a:p>
            <a:endParaRPr lang="en-US" baseline="0" dirty="0"/>
          </a:p>
          <a:p>
            <a:r>
              <a:rPr lang="en-US" baseline="0" dirty="0"/>
              <a:t>Your net pay is now $660.</a:t>
            </a:r>
          </a:p>
          <a:p>
            <a:endParaRPr lang="en-US" baseline="0" dirty="0"/>
          </a:p>
          <a:p>
            <a:r>
              <a:rPr lang="en-US" baseline="0" dirty="0"/>
              <a:t>In the after-tax column, we didn’t save anything in a retirement account – instead all of our savings is in a savings account – and remember all of the interest you earn is also taxable as well.</a:t>
            </a:r>
          </a:p>
          <a:p>
            <a:endParaRPr lang="en-US" baseline="0" dirty="0"/>
          </a:p>
          <a:p>
            <a:r>
              <a:rPr lang="en-US" baseline="0" dirty="0"/>
              <a:t>Let’s take a look a better way to save and </a:t>
            </a:r>
            <a:r>
              <a:rPr lang="en-US" dirty="0"/>
              <a:t>move that $100 from</a:t>
            </a:r>
            <a:r>
              <a:rPr lang="en-US" baseline="0" dirty="0"/>
              <a:t> your savings account into a 403(b) account.</a:t>
            </a:r>
          </a:p>
          <a:p>
            <a:endParaRPr lang="en-US" baseline="0" dirty="0"/>
          </a:p>
          <a:p>
            <a:r>
              <a:rPr lang="en-US" baseline="0" dirty="0"/>
              <a:t>We start with the same level of pay.</a:t>
            </a:r>
          </a:p>
          <a:p>
            <a:endParaRPr lang="en-US" baseline="0" dirty="0"/>
          </a:p>
          <a:p>
            <a:r>
              <a:rPr lang="en-US" baseline="0" dirty="0"/>
              <a:t>$100 is now in our 403(b) account (and remember that all of the interest or return you earn is also tax deferred, until you make a withdrawal).</a:t>
            </a:r>
          </a:p>
          <a:p>
            <a:endParaRPr lang="en-US" baseline="0" dirty="0"/>
          </a:p>
          <a:p>
            <a:r>
              <a:rPr lang="en-US" baseline="0" dirty="0"/>
              <a:t>Now look at your income tax.  Since your contribution is now pretax, that lowers your taxable salary and now you’re paying less taxes. And NOW you have more take home pay – since you are saving on a pretax basis.</a:t>
            </a:r>
          </a:p>
          <a:p>
            <a:endParaRPr lang="en-US" baseline="0" dirty="0"/>
          </a:p>
          <a:p>
            <a:r>
              <a:rPr lang="en-US" baseline="0" dirty="0"/>
              <a:t>Any questions????  (check in with audience here)</a:t>
            </a:r>
          </a:p>
          <a:p>
            <a:endParaRPr lang="en-US" baseline="0" dirty="0"/>
          </a:p>
        </p:txBody>
      </p:sp>
      <p:sp>
        <p:nvSpPr>
          <p:cNvPr id="4" name="Slide Number Placeholder 3"/>
          <p:cNvSpPr>
            <a:spLocks noGrp="1"/>
          </p:cNvSpPr>
          <p:nvPr>
            <p:ph type="sldNum" sz="quarter" idx="10"/>
          </p:nvPr>
        </p:nvSpPr>
        <p:spPr/>
        <p:txBody>
          <a:bodyPr/>
          <a:lstStyle/>
          <a:p>
            <a:fld id="{BAB04EA2-8069-4F6F-8A1B-4CB7D01F3552}" type="slidenum">
              <a:rPr lang="en-US" smtClean="0"/>
              <a:t>17</a:t>
            </a:fld>
            <a:endParaRPr lang="en-US" dirty="0"/>
          </a:p>
        </p:txBody>
      </p:sp>
    </p:spTree>
    <p:extLst>
      <p:ext uri="{BB962C8B-B14F-4D97-AF65-F5344CB8AC3E}">
        <p14:creationId xmlns:p14="http://schemas.microsoft.com/office/powerpoint/2010/main" val="414835190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18</a:t>
            </a:fld>
            <a:endParaRPr lang="en-US" dirty="0"/>
          </a:p>
        </p:txBody>
      </p:sp>
    </p:spTree>
    <p:extLst>
      <p:ext uri="{BB962C8B-B14F-4D97-AF65-F5344CB8AC3E}">
        <p14:creationId xmlns:p14="http://schemas.microsoft.com/office/powerpoint/2010/main" val="361991902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endParaRPr lang="en-US" baseline="0" dirty="0"/>
          </a:p>
        </p:txBody>
      </p:sp>
      <p:sp>
        <p:nvSpPr>
          <p:cNvPr id="4" name="Slide Number Placeholder 3"/>
          <p:cNvSpPr>
            <a:spLocks noGrp="1"/>
          </p:cNvSpPr>
          <p:nvPr>
            <p:ph type="sldNum" sz="quarter" idx="10"/>
          </p:nvPr>
        </p:nvSpPr>
        <p:spPr/>
        <p:txBody>
          <a:bodyPr/>
          <a:lstStyle/>
          <a:p>
            <a:fld id="{BAB04EA2-8069-4F6F-8A1B-4CB7D01F3552}" type="slidenum">
              <a:rPr lang="en-US" smtClean="0"/>
              <a:t>19</a:t>
            </a:fld>
            <a:endParaRPr lang="en-US" dirty="0"/>
          </a:p>
        </p:txBody>
      </p:sp>
    </p:spTree>
    <p:extLst>
      <p:ext uri="{BB962C8B-B14F-4D97-AF65-F5344CB8AC3E}">
        <p14:creationId xmlns:p14="http://schemas.microsoft.com/office/powerpoint/2010/main" val="402286653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endParaRPr lang="en-US" baseline="0" dirty="0"/>
          </a:p>
        </p:txBody>
      </p:sp>
      <p:sp>
        <p:nvSpPr>
          <p:cNvPr id="4" name="Slide Number Placeholder 3"/>
          <p:cNvSpPr>
            <a:spLocks noGrp="1"/>
          </p:cNvSpPr>
          <p:nvPr>
            <p:ph type="sldNum" sz="quarter" idx="10"/>
          </p:nvPr>
        </p:nvSpPr>
        <p:spPr/>
        <p:txBody>
          <a:bodyPr/>
          <a:lstStyle/>
          <a:p>
            <a:fld id="{BAB04EA2-8069-4F6F-8A1B-4CB7D01F3552}" type="slidenum">
              <a:rPr lang="en-US" smtClean="0"/>
              <a:t>20</a:t>
            </a:fld>
            <a:endParaRPr lang="en-US" dirty="0"/>
          </a:p>
        </p:txBody>
      </p:sp>
    </p:spTree>
    <p:extLst>
      <p:ext uri="{BB962C8B-B14F-4D97-AF65-F5344CB8AC3E}">
        <p14:creationId xmlns:p14="http://schemas.microsoft.com/office/powerpoint/2010/main" val="182501478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r>
              <a:rPr lang="en-US" dirty="0"/>
              <a:t>One thing I hear a lot from retirees is that they’re going to be just fine – they have a pension and Social Security to provide for retirement. As we’ve discussed,  those two alone probably won’t replace all of your pre-retirement income.</a:t>
            </a:r>
          </a:p>
          <a:p>
            <a:endParaRPr lang="en-US" sz="1100" i="1" dirty="0"/>
          </a:p>
          <a:p>
            <a:r>
              <a:rPr lang="en-US" dirty="0"/>
              <a:t>Let’s use this graph to draw your income you need in retirement to meet your expenses. </a:t>
            </a:r>
          </a:p>
          <a:p>
            <a:endParaRPr lang="en-US" sz="1100" dirty="0"/>
          </a:p>
          <a:p>
            <a:r>
              <a:rPr lang="en-US" dirty="0"/>
              <a:t>Then at 60 you retire and start drawing a pension. Now your income is not quite where it was, and there’s a significant gap between your income and your expenses. You can’t draw Social Security until at least 62, or 67 for full benefits. </a:t>
            </a:r>
          </a:p>
          <a:p>
            <a:endParaRPr lang="en-US" dirty="0"/>
          </a:p>
          <a:p>
            <a:r>
              <a:rPr lang="en-US" dirty="0"/>
              <a:t>At 67, you’re finally ready to start drawing Social Security, but it’s now been 10 years since you had working income and things are much more expensive. How much extra does Social Security get you? Not much. And that’s all the Social Security you’ll ever get, it’s indexed to inflation which means it will never grow larger in real dollars.</a:t>
            </a:r>
            <a:r>
              <a:rPr lang="en-US" i="1" dirty="0"/>
              <a:t> </a:t>
            </a:r>
            <a:endParaRPr lang="en-US" dirty="0"/>
          </a:p>
          <a:p>
            <a:endParaRPr lang="en-US" sz="1100" dirty="0"/>
          </a:p>
          <a:p>
            <a:r>
              <a:rPr lang="en-US" dirty="0"/>
              <a:t>So how can you fill the income gap during retirement?</a:t>
            </a:r>
          </a:p>
          <a:p>
            <a:endParaRPr lang="en-US" dirty="0"/>
          </a:p>
          <a:p>
            <a:r>
              <a:rPr lang="en-US" dirty="0"/>
              <a:t>Let’s take a look at your options.</a:t>
            </a:r>
          </a:p>
        </p:txBody>
      </p:sp>
      <p:sp>
        <p:nvSpPr>
          <p:cNvPr id="4" name="Slide Number Placeholder 3"/>
          <p:cNvSpPr>
            <a:spLocks noGrp="1"/>
          </p:cNvSpPr>
          <p:nvPr>
            <p:ph type="sldNum" sz="quarter" idx="10"/>
          </p:nvPr>
        </p:nvSpPr>
        <p:spPr/>
        <p:txBody>
          <a:bodyPr/>
          <a:lstStyle/>
          <a:p>
            <a:fld id="{BAB04EA2-8069-4F6F-8A1B-4CB7D01F3552}" type="slidenum">
              <a:rPr lang="en-US" smtClean="0"/>
              <a:t>21</a:t>
            </a:fld>
            <a:endParaRPr lang="en-US" dirty="0"/>
          </a:p>
        </p:txBody>
      </p:sp>
    </p:spTree>
    <p:extLst>
      <p:ext uri="{BB962C8B-B14F-4D97-AF65-F5344CB8AC3E}">
        <p14:creationId xmlns:p14="http://schemas.microsoft.com/office/powerpoint/2010/main" val="414835190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22</a:t>
            </a:fld>
            <a:endParaRPr lang="en-US" dirty="0"/>
          </a:p>
        </p:txBody>
      </p:sp>
    </p:spTree>
    <p:extLst>
      <p:ext uri="{BB962C8B-B14F-4D97-AF65-F5344CB8AC3E}">
        <p14:creationId xmlns:p14="http://schemas.microsoft.com/office/powerpoint/2010/main" val="414835190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23</a:t>
            </a:fld>
            <a:endParaRPr lang="en-US" dirty="0"/>
          </a:p>
        </p:txBody>
      </p:sp>
    </p:spTree>
    <p:extLst>
      <p:ext uri="{BB962C8B-B14F-4D97-AF65-F5344CB8AC3E}">
        <p14:creationId xmlns:p14="http://schemas.microsoft.com/office/powerpoint/2010/main" val="418874098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r>
              <a:rPr lang="en-US" dirty="0"/>
              <a:t>Now let’s take a look at what our $100 from each paycheck can do for your retirement picture.</a:t>
            </a:r>
          </a:p>
          <a:p>
            <a:endParaRPr lang="en-US" dirty="0"/>
          </a:p>
          <a:p>
            <a:r>
              <a:rPr lang="en-US" dirty="0"/>
              <a:t>Let me stress this is a hypothetical example, based on averages. Your result could be higher than this, or it could be lower.</a:t>
            </a:r>
          </a:p>
          <a:p>
            <a:endParaRPr lang="en-US" dirty="0"/>
          </a:p>
          <a:p>
            <a:r>
              <a:rPr lang="en-US" dirty="0"/>
              <a:t>If you were to start investing $100 at different stages of life, you could end up with different amounts at age 65. Sounds easy enough, right? If you start saving at 25 you’ll have more at retirement than if you start saving at 55. But just how much more may surprise you. For this graph, the dark blue is the actual amount you’ve contributed, and the light blue is your total account value.</a:t>
            </a:r>
          </a:p>
          <a:p>
            <a:endParaRPr lang="en-US" dirty="0"/>
          </a:p>
          <a:p>
            <a:r>
              <a:rPr lang="en-US" dirty="0"/>
              <a:t>If you start saving at 55, saving just $100 per paycheck, in 10 years you could accumulate almost $40,000. Not too bad, but that’s not quite 1 year’s paycheck for the average teacher.</a:t>
            </a:r>
          </a:p>
          <a:p>
            <a:endParaRPr lang="en-US" dirty="0"/>
          </a:p>
          <a:p>
            <a:r>
              <a:rPr lang="en-US" dirty="0"/>
              <a:t>If you start at 45, you could save almost $100,000! That’s a nice chunk of change.</a:t>
            </a:r>
          </a:p>
          <a:p>
            <a:endParaRPr lang="en-US" dirty="0"/>
          </a:p>
          <a:p>
            <a:r>
              <a:rPr lang="en-US" dirty="0"/>
              <a:t>If you start at 35, look at how much you could save! Over $200,000! And look at how much you contributed versus how much your account grew – the majority of that account value is coming from compounding, meaning that investing earlier really pays off.</a:t>
            </a:r>
          </a:p>
          <a:p>
            <a:endParaRPr lang="en-US" dirty="0"/>
          </a:p>
          <a:p>
            <a:r>
              <a:rPr lang="en-US" dirty="0"/>
              <a:t>But if you were to start at 25 Wow! You could have more than $400,000! That would certainly help you toward a nice retirement. And almost all of that value comes from compounding, because you started investing early. That’s the moral of the story – it’s never too early or too later to start saving for retirement.</a:t>
            </a:r>
          </a:p>
          <a:p>
            <a:endParaRPr lang="en-US" dirty="0"/>
          </a:p>
          <a:p>
            <a:r>
              <a:rPr lang="en-US" dirty="0"/>
              <a:t>Again, you need to remember this is investing a total of just $100 per paycheck toward retirement. If you invested more, you could see even more growth than this.</a:t>
            </a:r>
          </a:p>
        </p:txBody>
      </p:sp>
      <p:sp>
        <p:nvSpPr>
          <p:cNvPr id="4" name="Slide Number Placeholder 3"/>
          <p:cNvSpPr>
            <a:spLocks noGrp="1"/>
          </p:cNvSpPr>
          <p:nvPr>
            <p:ph type="sldNum" sz="quarter" idx="10"/>
          </p:nvPr>
        </p:nvSpPr>
        <p:spPr/>
        <p:txBody>
          <a:bodyPr/>
          <a:lstStyle/>
          <a:p>
            <a:fld id="{BAB04EA2-8069-4F6F-8A1B-4CB7D01F3552}" type="slidenum">
              <a:rPr lang="en-US" smtClean="0"/>
              <a:t>24</a:t>
            </a:fld>
            <a:endParaRPr lang="en-US" dirty="0"/>
          </a:p>
        </p:txBody>
      </p:sp>
    </p:spTree>
    <p:extLst>
      <p:ext uri="{BB962C8B-B14F-4D97-AF65-F5344CB8AC3E}">
        <p14:creationId xmlns:p14="http://schemas.microsoft.com/office/powerpoint/2010/main" val="414835190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b="0" dirty="0">
                <a:solidFill>
                  <a:srgbClr val="F2F2F2">
                    <a:lumMod val="50000"/>
                  </a:srgbClr>
                </a:solidFill>
              </a:rPr>
              <a:t>Starting your retirement savings early, even with a minimal investment, can have a big impact on how much you accumulate over time.</a:t>
            </a:r>
          </a:p>
          <a:p>
            <a:pPr marL="0" indent="0">
              <a:buNone/>
            </a:pPr>
            <a:endParaRPr lang="en-US" b="0" dirty="0">
              <a:solidFill>
                <a:srgbClr val="F2F2F2">
                  <a:lumMod val="50000"/>
                </a:srgbClr>
              </a:solidFill>
            </a:endParaRPr>
          </a:p>
          <a:p>
            <a:pPr marL="0" indent="0">
              <a:buNone/>
            </a:pPr>
            <a:r>
              <a:rPr lang="en-US" b="0" dirty="0">
                <a:solidFill>
                  <a:srgbClr val="F2F2F2">
                    <a:lumMod val="50000"/>
                  </a:srgbClr>
                </a:solidFill>
              </a:rPr>
              <a:t>In tax-deferred saving, time is more important than your contribution amount. These</a:t>
            </a:r>
            <a:r>
              <a:rPr lang="en-US" b="0" baseline="0" dirty="0">
                <a:solidFill>
                  <a:srgbClr val="F2F2F2">
                    <a:lumMod val="50000"/>
                  </a:srgbClr>
                </a:solidFill>
              </a:rPr>
              <a:t> examples</a:t>
            </a:r>
            <a:r>
              <a:rPr lang="en-US" b="0" dirty="0">
                <a:solidFill>
                  <a:srgbClr val="F2F2F2">
                    <a:lumMod val="50000"/>
                  </a:srgbClr>
                </a:solidFill>
              </a:rPr>
              <a:t> demonstrate how different amounts can add up over the years.</a:t>
            </a:r>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25</a:t>
            </a:fld>
            <a:endParaRPr lang="en-US" dirty="0"/>
          </a:p>
        </p:txBody>
      </p:sp>
    </p:spTree>
    <p:extLst>
      <p:ext uri="{BB962C8B-B14F-4D97-AF65-F5344CB8AC3E}">
        <p14:creationId xmlns:p14="http://schemas.microsoft.com/office/powerpoint/2010/main" val="271180489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r>
              <a:rPr lang="en-US" dirty="0"/>
              <a:t>To</a:t>
            </a:r>
            <a:r>
              <a:rPr lang="en-US" baseline="0" dirty="0"/>
              <a:t> give you more flexibility, options and choices at retirement, you need to start saving and save as much as you can.</a:t>
            </a:r>
          </a:p>
          <a:p>
            <a:endParaRPr lang="en-US" baseline="0" dirty="0"/>
          </a:p>
          <a:p>
            <a:r>
              <a:rPr lang="en-US" baseline="0" dirty="0"/>
              <a:t>We believe that pretax savings is one of the best ways to help you save for retirement. It allows you to save money NOW and pay less taxes …</a:t>
            </a:r>
          </a:p>
          <a:p>
            <a:endParaRPr lang="en-US" baseline="0" dirty="0"/>
          </a:p>
          <a:p>
            <a:r>
              <a:rPr lang="en-US" baseline="0" dirty="0"/>
              <a:t>If you were to save the maximum – either in a 403(b) or IRA – you may be able to save as much as 22% in income taxes.  In other words,  for each dollar you save PRETAX may only cost you 76 cents.</a:t>
            </a:r>
          </a:p>
          <a:p>
            <a:endParaRPr lang="en-US" baseline="0" dirty="0"/>
          </a:p>
          <a:p>
            <a:r>
              <a:rPr lang="en-US" baseline="0" dirty="0"/>
              <a:t>And the impact can be monumental to your overall retirement picture.</a:t>
            </a:r>
          </a:p>
          <a:p>
            <a:endParaRPr lang="en-US" baseline="0" dirty="0"/>
          </a:p>
        </p:txBody>
      </p:sp>
      <p:sp>
        <p:nvSpPr>
          <p:cNvPr id="4" name="Slide Number Placeholder 3"/>
          <p:cNvSpPr>
            <a:spLocks noGrp="1"/>
          </p:cNvSpPr>
          <p:nvPr>
            <p:ph type="sldNum" sz="quarter" idx="10"/>
          </p:nvPr>
        </p:nvSpPr>
        <p:spPr/>
        <p:txBody>
          <a:bodyPr/>
          <a:lstStyle/>
          <a:p>
            <a:fld id="{BAB04EA2-8069-4F6F-8A1B-4CB7D01F3552}" type="slidenum">
              <a:rPr lang="en-US" smtClean="0"/>
              <a:t>26</a:t>
            </a:fld>
            <a:endParaRPr lang="en-US" dirty="0"/>
          </a:p>
        </p:txBody>
      </p:sp>
    </p:spTree>
    <p:extLst>
      <p:ext uri="{BB962C8B-B14F-4D97-AF65-F5344CB8AC3E}">
        <p14:creationId xmlns:p14="http://schemas.microsoft.com/office/powerpoint/2010/main" val="414835190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27</a:t>
            </a:fld>
            <a:endParaRPr lang="en-US" dirty="0"/>
          </a:p>
        </p:txBody>
      </p:sp>
    </p:spTree>
    <p:extLst>
      <p:ext uri="{BB962C8B-B14F-4D97-AF65-F5344CB8AC3E}">
        <p14:creationId xmlns:p14="http://schemas.microsoft.com/office/powerpoint/2010/main" val="10673337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r>
              <a:rPr lang="en-US" dirty="0"/>
              <a:t>All this sounds great, and I bet you’re thinking that if you only had the money to spare, you could certainly save a bundle for your retirement. Right? If we all were millionaires nobody would have retirement concerns, and we could all go home. But unfortunately, everyone thinks that way. That’s why it’s important to put your retirement savings first. Everyone thinks “I could save if I just had more money.” But if you had more money, you wouldn’t need to save. Right? </a:t>
            </a:r>
          </a:p>
          <a:p>
            <a:endParaRPr lang="en-US" dirty="0"/>
          </a:p>
          <a:p>
            <a:r>
              <a:rPr lang="en-US" dirty="0"/>
              <a:t>Think of it this way things like homes, cars, and even future kids’ college tuition can all be financed with loans or debt. Retirement can’t. You can’t take out a loan if you get to retirement and you find yourself coming up short. It’s important to save now, because what you save now will be your income one day. So you want to make sure you’re paying yourself enough to live on.</a:t>
            </a:r>
            <a:r>
              <a:rPr lang="en-US" b="1" dirty="0"/>
              <a:t> </a:t>
            </a:r>
          </a:p>
          <a:p>
            <a:endParaRPr lang="en-US" dirty="0"/>
          </a:p>
          <a:p>
            <a:r>
              <a:rPr lang="en-US" dirty="0"/>
              <a:t>Things like payroll deferrals make this process easy. You can set up a payroll deferral to any employer sponsored account like a 457. It’s automatically deducted from your paycheck, meaning you don’t have to remember to contribute each month. You also never miss it, because it never goes into your bank account. A lot of people find it easier to contribute when they don’t have to see the money leave their account.</a:t>
            </a:r>
          </a:p>
          <a:p>
            <a:endParaRPr lang="en-US" dirty="0"/>
          </a:p>
          <a:p>
            <a:r>
              <a:rPr lang="en-US" dirty="0"/>
              <a:t>It’s also easy to adjust your contribution rate – most employers will allow you to adjust at any time, as often as you need, although it may take a pay cycle or two to take effect. Check with your employer for details. You can also “set it and forget it”. There may even be options for annual increases, to ensure that as you earn more money you are contributing a higher percentage of your salary.</a:t>
            </a:r>
          </a:p>
          <a:p>
            <a:endParaRPr lang="en-US" dirty="0"/>
          </a:p>
          <a:p>
            <a:r>
              <a:rPr lang="en-US" dirty="0"/>
              <a:t>So make sure you’re prioritizing savings. It will benefit you in the long run, for certain.</a:t>
            </a:r>
          </a:p>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28</a:t>
            </a:fld>
            <a:endParaRPr lang="en-US" dirty="0"/>
          </a:p>
        </p:txBody>
      </p:sp>
    </p:spTree>
    <p:extLst>
      <p:ext uri="{BB962C8B-B14F-4D97-AF65-F5344CB8AC3E}">
        <p14:creationId xmlns:p14="http://schemas.microsoft.com/office/powerpoint/2010/main" val="92223444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29</a:t>
            </a:fld>
            <a:endParaRPr lang="en-US" dirty="0"/>
          </a:p>
        </p:txBody>
      </p:sp>
    </p:spTree>
    <p:extLst>
      <p:ext uri="{BB962C8B-B14F-4D97-AF65-F5344CB8AC3E}">
        <p14:creationId xmlns:p14="http://schemas.microsoft.com/office/powerpoint/2010/main" val="215902599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r>
              <a:rPr lang="en-US" dirty="0"/>
              <a:t>As you move throughout</a:t>
            </a:r>
            <a:r>
              <a:rPr lang="en-US" baseline="0" dirty="0"/>
              <a:t> your career some of your strategy may involve more of a balance of risk.  Don’t be afraid to ask questions about your investment strategy and review your investments with your financial professional at least once a year. </a:t>
            </a:r>
          </a:p>
          <a:p>
            <a:endParaRPr lang="en-US" baseline="0" dirty="0"/>
          </a:p>
          <a:p>
            <a:r>
              <a:rPr lang="en-US" baseline="0" dirty="0"/>
              <a:t>You should feel comfortable with the strategy and the risk in your portfolio.</a:t>
            </a:r>
          </a:p>
          <a:p>
            <a:endParaRPr lang="en-US" baseline="0" dirty="0"/>
          </a:p>
        </p:txBody>
      </p:sp>
      <p:sp>
        <p:nvSpPr>
          <p:cNvPr id="4" name="Slide Number Placeholder 3"/>
          <p:cNvSpPr>
            <a:spLocks noGrp="1"/>
          </p:cNvSpPr>
          <p:nvPr>
            <p:ph type="sldNum" sz="quarter" idx="10"/>
          </p:nvPr>
        </p:nvSpPr>
        <p:spPr/>
        <p:txBody>
          <a:bodyPr/>
          <a:lstStyle/>
          <a:p>
            <a:fld id="{BAB04EA2-8069-4F6F-8A1B-4CB7D01F3552}" type="slidenum">
              <a:rPr lang="en-US" smtClean="0"/>
              <a:t>30</a:t>
            </a:fld>
            <a:endParaRPr lang="en-US" dirty="0"/>
          </a:p>
        </p:txBody>
      </p:sp>
    </p:spTree>
    <p:extLst>
      <p:ext uri="{BB962C8B-B14F-4D97-AF65-F5344CB8AC3E}">
        <p14:creationId xmlns:p14="http://schemas.microsoft.com/office/powerpoint/2010/main" val="414835190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31</a:t>
            </a:fld>
            <a:endParaRPr lang="en-US" dirty="0"/>
          </a:p>
        </p:txBody>
      </p:sp>
    </p:spTree>
    <p:extLst>
      <p:ext uri="{BB962C8B-B14F-4D97-AF65-F5344CB8AC3E}">
        <p14:creationId xmlns:p14="http://schemas.microsoft.com/office/powerpoint/2010/main" val="324224309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pPr defTabSz="1000653">
              <a:defRPr/>
            </a:pPr>
            <a:r>
              <a:rPr lang="en-US" baseline="0" dirty="0"/>
              <a:t>The first 10 years of your retirement are likely the most important in the rest of your life </a:t>
            </a:r>
          </a:p>
          <a:p>
            <a:pPr defTabSz="1000653">
              <a:defRPr/>
            </a:pPr>
            <a:endParaRPr lang="en-US" baseline="0" dirty="0"/>
          </a:p>
          <a:p>
            <a:pPr defTabSz="1000653">
              <a:defRPr/>
            </a:pPr>
            <a:r>
              <a:rPr lang="en-US" b="0" i="0" baseline="0" dirty="0"/>
              <a:t>When you decide to take benefits can dramatically affect your retirement picture Most of the decisions you make in the  first few years of retirement – are often permanent and can’t be undone. </a:t>
            </a:r>
          </a:p>
          <a:p>
            <a:pPr defTabSz="1000653">
              <a:defRPr/>
            </a:pPr>
            <a:endParaRPr lang="en-US" dirty="0"/>
          </a:p>
          <a:p>
            <a:r>
              <a:rPr lang="en-US" dirty="0"/>
              <a:t>Age</a:t>
            </a:r>
            <a:r>
              <a:rPr lang="en-US" baseline="0" dirty="0"/>
              <a:t> 55 is probably the earliest we see people retire from the education system.  Most go back to work part-time at this point, but if you’ve had a 403(b) account you can actually begin taking distributions after you separate from service – without any penalty.</a:t>
            </a:r>
            <a:r>
              <a:rPr lang="en-US" b="1" dirty="0"/>
              <a:t> </a:t>
            </a:r>
          </a:p>
          <a:p>
            <a:endParaRPr lang="en-US" baseline="0" dirty="0"/>
          </a:p>
          <a:p>
            <a:r>
              <a:rPr lang="en-US" baseline="0" dirty="0"/>
              <a:t>Otherwise, you may have to wait until age 59 and a half to take withdrawals from your IRA without penalty.</a:t>
            </a:r>
          </a:p>
          <a:p>
            <a:endParaRPr lang="en-US" baseline="0" dirty="0"/>
          </a:p>
          <a:p>
            <a:r>
              <a:rPr lang="en-US" baseline="0" dirty="0"/>
              <a:t>Age 62 – is a key milestone, not only is it the “Full Retirement Age” for many of you, it’s also the earliest you may qualify for Social Security, but if you begin taking benefits now – they will likely be 35% less than your full benefit for the rest of your life.</a:t>
            </a:r>
            <a:r>
              <a:rPr lang="en-US" b="1" dirty="0"/>
              <a:t> </a:t>
            </a:r>
          </a:p>
          <a:p>
            <a:endParaRPr lang="en-US" baseline="0" dirty="0"/>
          </a:p>
          <a:p>
            <a:r>
              <a:rPr lang="en-US" baseline="0" dirty="0"/>
              <a:t>If you can wait until AGE 67 to take your benefit – you and your spouse may have even more options. </a:t>
            </a:r>
          </a:p>
          <a:p>
            <a:endParaRPr lang="en-US" baseline="0" dirty="0"/>
          </a:p>
          <a:p>
            <a:r>
              <a:rPr lang="en-US" baseline="0" dirty="0"/>
              <a:t>The year you turn 70 – is the year you’ll need to begin taking Social Security (if you haven’t already). Age 73 is the age that the Government mandates that you begin withdrawing at least a portion of your retirement assets out of your account. These are called Required minimum distributions or RMDs.</a:t>
            </a:r>
          </a:p>
          <a:p>
            <a:endParaRPr lang="en-US" baseline="0" dirty="0"/>
          </a:p>
          <a:p>
            <a:r>
              <a:rPr lang="en-US" baseline="0" dirty="0"/>
              <a:t>Your financial professional or tax consultant can help you plan these withdrawals from your investments once you reach age 70. </a:t>
            </a:r>
          </a:p>
        </p:txBody>
      </p:sp>
      <p:sp>
        <p:nvSpPr>
          <p:cNvPr id="4" name="Slide Number Placeholder 3"/>
          <p:cNvSpPr>
            <a:spLocks noGrp="1"/>
          </p:cNvSpPr>
          <p:nvPr>
            <p:ph type="sldNum" sz="quarter" idx="10"/>
          </p:nvPr>
        </p:nvSpPr>
        <p:spPr/>
        <p:txBody>
          <a:bodyPr/>
          <a:lstStyle/>
          <a:p>
            <a:fld id="{BAB04EA2-8069-4F6F-8A1B-4CB7D01F3552}" type="slidenum">
              <a:rPr lang="en-US" smtClean="0"/>
              <a:t>32</a:t>
            </a:fld>
            <a:endParaRPr lang="en-US" dirty="0"/>
          </a:p>
        </p:txBody>
      </p:sp>
    </p:spTree>
    <p:extLst>
      <p:ext uri="{BB962C8B-B14F-4D97-AF65-F5344CB8AC3E}">
        <p14:creationId xmlns:p14="http://schemas.microsoft.com/office/powerpoint/2010/main" val="12287016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r>
              <a:rPr lang="en-US" b="0" i="0" baseline="0" dirty="0"/>
              <a:t>So what can you do NOW?</a:t>
            </a:r>
          </a:p>
          <a:p>
            <a:endParaRPr lang="en-US" b="0" i="0" baseline="0" dirty="0"/>
          </a:p>
          <a:p>
            <a:r>
              <a:rPr lang="en-US" b="0" i="0" baseline="0" dirty="0"/>
              <a:t>The best piece of guidance we can give you… is to start now, even if you think it’s only a small portion.</a:t>
            </a:r>
          </a:p>
          <a:p>
            <a:endParaRPr lang="en-US" b="0" i="0" baseline="0" dirty="0"/>
          </a:p>
          <a:p>
            <a:r>
              <a:rPr lang="en-US" b="0" i="0" baseline="0" dirty="0"/>
              <a:t>Your retirement picture is something that you should create and control.  So here’s a few items to do to help you GET STARTED. </a:t>
            </a:r>
          </a:p>
          <a:p>
            <a:endParaRPr lang="en-US" b="0" i="0" baseline="0" dirty="0"/>
          </a:p>
          <a:p>
            <a:pPr marL="241572" indent="-241572">
              <a:buAutoNum type="arabicParenR"/>
            </a:pPr>
            <a:r>
              <a:rPr lang="en-US" b="0" i="0" baseline="0" dirty="0"/>
              <a:t>Understand what your state pension benefit might look like.</a:t>
            </a:r>
          </a:p>
          <a:p>
            <a:pPr marL="241572" indent="-241572">
              <a:buAutoNum type="arabicParenR"/>
            </a:pPr>
            <a:r>
              <a:rPr lang="en-US" b="0" i="0" baseline="0" dirty="0"/>
              <a:t>You can and should register for your benefits.</a:t>
            </a:r>
          </a:p>
          <a:p>
            <a:pPr marL="241572" indent="-241572">
              <a:buAutoNum type="arabicParenR"/>
            </a:pPr>
            <a:r>
              <a:rPr lang="en-US" b="0" i="0" baseline="0" dirty="0"/>
              <a:t>Think about what is the best way for you to save for retirement – pretax or after-tax. </a:t>
            </a:r>
            <a:endParaRPr lang="en-US" b="1" dirty="0"/>
          </a:p>
          <a:p>
            <a:pPr marL="241572" indent="-241572">
              <a:buAutoNum type="arabicParenR"/>
            </a:pPr>
            <a:r>
              <a:rPr lang="en-US" b="0" i="0" baseline="0" dirty="0"/>
              <a:t>Even if you start out making small contributions – if you start now can make a BIG difference in your future.</a:t>
            </a:r>
            <a:r>
              <a:rPr lang="en-US" b="1" dirty="0"/>
              <a:t> </a:t>
            </a:r>
            <a:endParaRPr lang="en-US" b="0" i="0" baseline="0" dirty="0"/>
          </a:p>
          <a:p>
            <a:pPr marL="241572" indent="-241572"/>
            <a:endParaRPr lang="en-US" b="0" i="0" baseline="0" dirty="0"/>
          </a:p>
          <a:p>
            <a:pPr marL="241572" indent="-241572"/>
            <a:r>
              <a:rPr lang="en-US" b="0" i="0" baseline="0" dirty="0"/>
              <a:t>I can also help you prepare a “paycheck analysis” to help determine how much they can save for retirement.</a:t>
            </a:r>
          </a:p>
          <a:p>
            <a:pPr marL="241572" indent="-241572"/>
            <a:endParaRPr lang="en-US" b="0" i="0" baseline="0" dirty="0"/>
          </a:p>
        </p:txBody>
      </p:sp>
      <p:sp>
        <p:nvSpPr>
          <p:cNvPr id="4" name="Slide Number Placeholder 3"/>
          <p:cNvSpPr>
            <a:spLocks noGrp="1"/>
          </p:cNvSpPr>
          <p:nvPr>
            <p:ph type="sldNum" sz="quarter" idx="10"/>
          </p:nvPr>
        </p:nvSpPr>
        <p:spPr/>
        <p:txBody>
          <a:bodyPr/>
          <a:lstStyle/>
          <a:p>
            <a:fld id="{BAB04EA2-8069-4F6F-8A1B-4CB7D01F3552}" type="slidenum">
              <a:rPr lang="en-US" smtClean="0"/>
              <a:t>33</a:t>
            </a:fld>
            <a:endParaRPr lang="en-US" dirty="0"/>
          </a:p>
        </p:txBody>
      </p:sp>
    </p:spTree>
    <p:extLst>
      <p:ext uri="{BB962C8B-B14F-4D97-AF65-F5344CB8AC3E}">
        <p14:creationId xmlns:p14="http://schemas.microsoft.com/office/powerpoint/2010/main" val="414835190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r>
              <a:rPr lang="en-US" dirty="0"/>
              <a:t>Here are four tools you can use today to help</a:t>
            </a:r>
            <a:r>
              <a:rPr lang="en-US" baseline="0" dirty="0"/>
              <a:t> you MOVE FORWARD along the path </a:t>
            </a:r>
            <a:r>
              <a:rPr lang="en-US" i="1" baseline="0" dirty="0"/>
              <a:t>To and Through Retirement.</a:t>
            </a:r>
            <a:br>
              <a:rPr lang="en-US" i="1" baseline="0" dirty="0"/>
            </a:br>
            <a:endParaRPr lang="en-US" baseline="0" dirty="0"/>
          </a:p>
          <a:p>
            <a:pPr defTabSz="966293">
              <a:lnSpc>
                <a:spcPts val="3169"/>
              </a:lnSpc>
              <a:buSzPct val="80000"/>
              <a:tabLst>
                <a:tab pos="296934" algn="l"/>
              </a:tabLst>
              <a:defRPr/>
            </a:pPr>
            <a:r>
              <a:rPr lang="en-US" dirty="0"/>
              <a:t>Review your benefits.</a:t>
            </a:r>
          </a:p>
          <a:p>
            <a:pPr>
              <a:lnSpc>
                <a:spcPts val="3169"/>
              </a:lnSpc>
              <a:buSzPct val="80000"/>
              <a:tabLst>
                <a:tab pos="296934" algn="l"/>
              </a:tabLst>
            </a:pPr>
            <a:endParaRPr lang="en-US" dirty="0"/>
          </a:p>
          <a:p>
            <a:pPr>
              <a:lnSpc>
                <a:spcPts val="3169"/>
              </a:lnSpc>
              <a:buSzPct val="80000"/>
              <a:tabLst>
                <a:tab pos="296934" algn="l"/>
              </a:tabLst>
            </a:pPr>
            <a:r>
              <a:rPr lang="en-US" dirty="0"/>
              <a:t>Pension and income analysis for </a:t>
            </a:r>
            <a:r>
              <a:rPr lang="en-US" b="1" i="1" dirty="0">
                <a:solidFill>
                  <a:srgbClr val="006600"/>
                </a:solidFill>
              </a:rPr>
              <a:t>when</a:t>
            </a:r>
            <a:r>
              <a:rPr lang="en-US" dirty="0">
                <a:solidFill>
                  <a:srgbClr val="006600"/>
                </a:solidFill>
              </a:rPr>
              <a:t> </a:t>
            </a:r>
            <a:r>
              <a:rPr lang="en-US" dirty="0"/>
              <a:t>you want to retire.</a:t>
            </a:r>
            <a:br>
              <a:rPr lang="en-US" dirty="0"/>
            </a:br>
            <a:endParaRPr lang="en-US" dirty="0"/>
          </a:p>
          <a:p>
            <a:pPr>
              <a:lnSpc>
                <a:spcPts val="3169"/>
              </a:lnSpc>
              <a:buSzPct val="80000"/>
              <a:tabLst>
                <a:tab pos="296934" algn="l"/>
              </a:tabLst>
            </a:pPr>
            <a:r>
              <a:rPr lang="en-US" dirty="0"/>
              <a:t>Adjust your </a:t>
            </a:r>
            <a:r>
              <a:rPr lang="en-US" b="1" i="1" dirty="0">
                <a:solidFill>
                  <a:srgbClr val="006600"/>
                </a:solidFill>
              </a:rPr>
              <a:t>savings</a:t>
            </a:r>
            <a:r>
              <a:rPr lang="en-US" dirty="0"/>
              <a:t> for the potential income you may need in retirement.</a:t>
            </a:r>
            <a:br>
              <a:rPr lang="en-US" dirty="0"/>
            </a:br>
            <a:endParaRPr lang="en-US" dirty="0"/>
          </a:p>
          <a:p>
            <a:pPr>
              <a:lnSpc>
                <a:spcPts val="3169"/>
              </a:lnSpc>
              <a:buSzPct val="80000"/>
              <a:tabLst>
                <a:tab pos="360683" algn="l"/>
              </a:tabLst>
            </a:pPr>
            <a:r>
              <a:rPr lang="en-US" dirty="0"/>
              <a:t>Balance your </a:t>
            </a:r>
            <a:r>
              <a:rPr lang="en-US" b="1" i="1" dirty="0">
                <a:solidFill>
                  <a:srgbClr val="006600"/>
                </a:solidFill>
              </a:rPr>
              <a:t>risk</a:t>
            </a:r>
            <a:r>
              <a:rPr lang="en-US" dirty="0"/>
              <a:t> within your entire retirement and investment portfolio.</a:t>
            </a:r>
          </a:p>
          <a:p>
            <a:pPr>
              <a:lnSpc>
                <a:spcPts val="3169"/>
              </a:lnSpc>
              <a:buSzPct val="80000"/>
              <a:tabLst>
                <a:tab pos="360683" algn="l"/>
              </a:tabLst>
            </a:pPr>
            <a:endParaRPr lang="en-US" dirty="0"/>
          </a:p>
          <a:p>
            <a:pPr>
              <a:lnSpc>
                <a:spcPts val="3169"/>
              </a:lnSpc>
              <a:buSzPct val="80000"/>
              <a:tabLst>
                <a:tab pos="360683" algn="l"/>
              </a:tabLst>
            </a:pPr>
            <a:r>
              <a:rPr lang="en-US" dirty="0"/>
              <a:t>We can also help you take a quick look into what your future retirement benefits might be with a “Quick Gap” report that gives an estimate of your retirement benefits  and how much income you may need from investments throughout retirement.</a:t>
            </a:r>
          </a:p>
          <a:p>
            <a:pPr>
              <a:lnSpc>
                <a:spcPts val="3169"/>
              </a:lnSpc>
              <a:buSzPct val="80000"/>
              <a:tabLst>
                <a:tab pos="360683" algn="l"/>
              </a:tabLst>
            </a:pPr>
            <a:endParaRPr lang="en-US" dirty="0"/>
          </a:p>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34</a:t>
            </a:fld>
            <a:endParaRPr lang="en-US" dirty="0"/>
          </a:p>
        </p:txBody>
      </p:sp>
    </p:spTree>
    <p:extLst>
      <p:ext uri="{BB962C8B-B14F-4D97-AF65-F5344CB8AC3E}">
        <p14:creationId xmlns:p14="http://schemas.microsoft.com/office/powerpoint/2010/main" val="414835190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r>
              <a:rPr lang="en-US" dirty="0"/>
              <a:t>Thank</a:t>
            </a:r>
            <a:r>
              <a:rPr lang="en-US" baseline="0" dirty="0"/>
              <a:t> you all today (tonight) for coming and attending our Financial Essentials workshop.  We’d like to thank (mention any key representatives, NEA liaisons, school district administrators, etc.).</a:t>
            </a:r>
          </a:p>
          <a:p>
            <a:endParaRPr lang="en-US" baseline="0" dirty="0"/>
          </a:p>
          <a:p>
            <a:r>
              <a:rPr lang="en-US" baseline="0" dirty="0"/>
              <a:t>Regardless of where you are on your career path – you can take control of your financial picture.</a:t>
            </a:r>
            <a:r>
              <a:rPr lang="en-US" b="1" dirty="0"/>
              <a:t> </a:t>
            </a:r>
          </a:p>
          <a:p>
            <a:endParaRPr lang="en-US" baseline="0" dirty="0"/>
          </a:p>
          <a:p>
            <a:r>
              <a:rPr lang="en-US" baseline="0" dirty="0"/>
              <a:t>If you’re just beginning a new career – the most important step you can take is to GET STARTED.</a:t>
            </a:r>
          </a:p>
          <a:p>
            <a:endParaRPr lang="en-US" baseline="0" dirty="0"/>
          </a:p>
          <a:p>
            <a:r>
              <a:rPr lang="en-US" baseline="0" dirty="0"/>
              <a:t>If you’re around the halfway point in your career … MOVE FORWARD and adjust your savings now to reach your goals.</a:t>
            </a:r>
            <a:r>
              <a:rPr lang="en-US" b="1" dirty="0"/>
              <a:t> </a:t>
            </a:r>
          </a:p>
          <a:p>
            <a:endParaRPr lang="en-US" baseline="0" dirty="0"/>
          </a:p>
          <a:p>
            <a:r>
              <a:rPr lang="en-US" baseline="0" dirty="0"/>
              <a:t>And If Retirement is on YOUR horizon … BE READY and develop a plan to help you make the right decisions during the first 10 years of your retirement.</a:t>
            </a:r>
          </a:p>
          <a:p>
            <a:endParaRPr lang="en-US" baseline="0" dirty="0"/>
          </a:p>
          <a:p>
            <a:r>
              <a:rPr lang="en-US" baseline="0" dirty="0"/>
              <a:t>We appreciate your time today and if you have any questions please feel free to contact us.</a:t>
            </a:r>
          </a:p>
          <a:p>
            <a:endParaRPr lang="en-US" baseline="0" dirty="0"/>
          </a:p>
          <a:p>
            <a:r>
              <a:rPr lang="en-US" baseline="0" dirty="0"/>
              <a:t>We’ve also provide a feedback form and an interest card.  Please take a moment to fill out the feedback form to let us know how we can improve the presentation.  If you need help or have questions about your retirement plans or goals, you may fill out the interest card and detach it from the feedback form and return it to (whomever is collecting them).</a:t>
            </a:r>
          </a:p>
          <a:p>
            <a:endParaRPr lang="en-US" baseline="0" dirty="0"/>
          </a:p>
          <a:p>
            <a:r>
              <a:rPr lang="en-US" baseline="0" dirty="0"/>
              <a:t>Thank you!</a:t>
            </a:r>
          </a:p>
        </p:txBody>
      </p:sp>
      <p:sp>
        <p:nvSpPr>
          <p:cNvPr id="4" name="Slide Number Placeholder 3"/>
          <p:cNvSpPr>
            <a:spLocks noGrp="1"/>
          </p:cNvSpPr>
          <p:nvPr>
            <p:ph type="sldNum" sz="quarter" idx="10"/>
          </p:nvPr>
        </p:nvSpPr>
        <p:spPr/>
        <p:txBody>
          <a:bodyPr/>
          <a:lstStyle/>
          <a:p>
            <a:fld id="{BAB04EA2-8069-4F6F-8A1B-4CB7D01F3552}" type="slidenum">
              <a:rPr lang="en-US" smtClean="0"/>
              <a:t>35</a:t>
            </a:fld>
            <a:endParaRPr lang="en-US" dirty="0"/>
          </a:p>
        </p:txBody>
      </p:sp>
    </p:spTree>
    <p:extLst>
      <p:ext uri="{BB962C8B-B14F-4D97-AF65-F5344CB8AC3E}">
        <p14:creationId xmlns:p14="http://schemas.microsoft.com/office/powerpoint/2010/main" val="414835190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36</a:t>
            </a:fld>
            <a:endParaRPr lang="en-US" dirty="0"/>
          </a:p>
        </p:txBody>
      </p:sp>
    </p:spTree>
    <p:extLst>
      <p:ext uri="{BB962C8B-B14F-4D97-AF65-F5344CB8AC3E}">
        <p14:creationId xmlns:p14="http://schemas.microsoft.com/office/powerpoint/2010/main" val="351484731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r>
              <a:rPr lang="en-US" baseline="0" dirty="0"/>
              <a:t>We would encourage you to sit down with a local financial professional … regardless of where you are on your career path … so you can take control of your financial future.</a:t>
            </a:r>
          </a:p>
          <a:p>
            <a:endParaRPr lang="en-US" baseline="0" dirty="0"/>
          </a:p>
          <a:p>
            <a:r>
              <a:rPr lang="en-US" baseline="0" dirty="0"/>
              <a:t>If you’re just beginning a new career – the most important step you can take is to START YOUR JOURNEY. </a:t>
            </a:r>
            <a:r>
              <a:rPr lang="en-US" sz="900" kern="1200" dirty="0">
                <a:solidFill>
                  <a:schemeClr val="accent1"/>
                </a:solidFill>
                <a:ea typeface="+mn-ea"/>
              </a:rPr>
              <a:t>A personalized paycheck analysis will show how participating in a 403(b) or 457 plan could affect </a:t>
            </a:r>
            <a:br>
              <a:rPr lang="en-US" sz="900" kern="1200" dirty="0">
                <a:solidFill>
                  <a:schemeClr val="accent1"/>
                </a:solidFill>
                <a:ea typeface="+mn-ea"/>
              </a:rPr>
            </a:br>
            <a:r>
              <a:rPr lang="en-US" sz="900" kern="1200" dirty="0">
                <a:solidFill>
                  <a:schemeClr val="accent1"/>
                </a:solidFill>
                <a:ea typeface="+mn-ea"/>
              </a:rPr>
              <a:t>take-home pay based on marital status, tax bracket, etc.</a:t>
            </a:r>
            <a:br>
              <a:rPr lang="en-US" sz="900" kern="1200" dirty="0">
                <a:solidFill>
                  <a:schemeClr val="accent1"/>
                </a:solidFill>
                <a:ea typeface="+mn-ea"/>
              </a:rPr>
            </a:br>
            <a:endParaRPr lang="en-US" sz="900" kern="1200" dirty="0">
              <a:solidFill>
                <a:schemeClr val="accent1"/>
              </a:solidFill>
              <a:ea typeface="+mn-ea"/>
            </a:endParaRPr>
          </a:p>
          <a:p>
            <a:r>
              <a:rPr lang="en-US" baseline="0" dirty="0"/>
              <a:t>If you’re around the halfway point in your career ... MOVE FORWARD  </a:t>
            </a:r>
            <a:r>
              <a:rPr lang="en-US" sz="1200" kern="1200" dirty="0">
                <a:solidFill>
                  <a:schemeClr val="accent1"/>
                </a:solidFill>
                <a:ea typeface="+mn-ea"/>
              </a:rPr>
              <a:t>A gap analysis can provide a snapshot of your income, and income needs, in retirement.</a:t>
            </a:r>
          </a:p>
          <a:p>
            <a:endParaRPr lang="en-US"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a:t>And if retirement is on YOUR horizon – YOU HAVE REACHED THE SUMMIT! </a:t>
            </a:r>
            <a:r>
              <a:rPr lang="en-US" dirty="0"/>
              <a:t>Develop a strategy to maximize your income to meet your ever-changing needs throughout retirement.</a:t>
            </a:r>
          </a:p>
          <a:p>
            <a:endParaRPr lang="en-US" baseline="0" dirty="0"/>
          </a:p>
          <a:p>
            <a:r>
              <a:rPr lang="en-US" sz="1200" kern="1200" baseline="0" dirty="0">
                <a:solidFill>
                  <a:schemeClr val="tx1"/>
                </a:solidFill>
                <a:effectLst/>
                <a:ea typeface="+mn-ea"/>
              </a:rPr>
              <a:t>Know with all of this that you don’t have to go it alone – your </a:t>
            </a:r>
            <a:r>
              <a:rPr lang="en-US" baseline="0" dirty="0"/>
              <a:t>local financial professionals are here to help. These individuals are there to talk about</a:t>
            </a:r>
            <a:r>
              <a:rPr lang="en-US" dirty="0"/>
              <a:t> your unique situation.</a:t>
            </a:r>
            <a:r>
              <a:rPr lang="en-US" baseline="0" dirty="0"/>
              <a:t> If</a:t>
            </a:r>
            <a:r>
              <a:rPr lang="en-US" dirty="0"/>
              <a:t> you have any questions or if you are interested in getting more information on any</a:t>
            </a:r>
            <a:r>
              <a:rPr lang="en-US" baseline="0" dirty="0"/>
              <a:t> of the topics we discussed today all you have to do is grab your phone take a photo of this QR Code </a:t>
            </a:r>
            <a:r>
              <a:rPr lang="en-US" dirty="0"/>
              <a:t>and a</a:t>
            </a:r>
            <a:r>
              <a:rPr lang="en-US" baseline="0" dirty="0"/>
              <a:t> form will pull up that will enable you to input your contact information. A financial professionals will follow up with you shortly. </a:t>
            </a:r>
          </a:p>
          <a:p>
            <a:endParaRPr lang="en-US" baseline="0" dirty="0"/>
          </a:p>
          <a:p>
            <a:pPr marL="342900" marR="0" lvl="0" indent="-342900" algn="l" defTabSz="457200" rtl="0" eaLnBrk="1" fontAlgn="auto" latinLnBrk="0" hangingPunct="1">
              <a:lnSpc>
                <a:spcPct val="100000"/>
              </a:lnSpc>
              <a:spcBef>
                <a:spcPts val="0"/>
              </a:spcBef>
              <a:spcAft>
                <a:spcPts val="0"/>
              </a:spcAft>
              <a:buClrTx/>
              <a:buSzTx/>
              <a:buFontTx/>
              <a:buAutoNum type="arabicPeriod"/>
              <a:tabLst/>
              <a:defRPr/>
            </a:pPr>
            <a:r>
              <a:rPr kumimoji="0" lang="en-US" sz="1200" u="none" strike="noStrike" kern="1200" cap="none" spc="0" normalizeH="0" baseline="0" noProof="0" dirty="0">
                <a:ln>
                  <a:noFill/>
                </a:ln>
                <a:solidFill>
                  <a:srgbClr val="5B5D62"/>
                </a:solidFill>
                <a:effectLst/>
                <a:uLnTx/>
                <a:uFillTx/>
                <a:ea typeface="+mn-ea"/>
              </a:rPr>
              <a:t>Launch the Camera app on your device</a:t>
            </a:r>
          </a:p>
          <a:p>
            <a:pPr marL="342900" marR="0" lvl="0" indent="-342900" algn="l" defTabSz="457200" rtl="0" eaLnBrk="1" fontAlgn="auto" latinLnBrk="0" hangingPunct="1">
              <a:lnSpc>
                <a:spcPct val="100000"/>
              </a:lnSpc>
              <a:spcBef>
                <a:spcPts val="0"/>
              </a:spcBef>
              <a:spcAft>
                <a:spcPts val="0"/>
              </a:spcAft>
              <a:buClrTx/>
              <a:buSzTx/>
              <a:buFontTx/>
              <a:buAutoNum type="arabicPeriod"/>
              <a:tabLst/>
              <a:defRPr/>
            </a:pPr>
            <a:r>
              <a:rPr kumimoji="0" lang="en-US" sz="1200" u="none" strike="noStrike" kern="1200" cap="none" spc="0" normalizeH="0" baseline="0" noProof="0" dirty="0">
                <a:ln>
                  <a:noFill/>
                </a:ln>
                <a:solidFill>
                  <a:srgbClr val="5B5D62"/>
                </a:solidFill>
                <a:effectLst/>
                <a:uLnTx/>
                <a:uFillTx/>
                <a:ea typeface="+mn-ea"/>
              </a:rPr>
              <a:t>Point it at the QR code</a:t>
            </a:r>
          </a:p>
          <a:p>
            <a:pPr marL="342900" marR="0" lvl="0" indent="-342900" algn="l" defTabSz="457200" rtl="0" eaLnBrk="1" fontAlgn="auto" latinLnBrk="0" hangingPunct="1">
              <a:lnSpc>
                <a:spcPct val="100000"/>
              </a:lnSpc>
              <a:spcBef>
                <a:spcPts val="0"/>
              </a:spcBef>
              <a:spcAft>
                <a:spcPts val="0"/>
              </a:spcAft>
              <a:buClrTx/>
              <a:buSzTx/>
              <a:buFontTx/>
              <a:buAutoNum type="arabicPeriod"/>
              <a:tabLst/>
              <a:defRPr/>
            </a:pPr>
            <a:r>
              <a:rPr kumimoji="0" lang="en-US" sz="1200" u="none" strike="noStrike" kern="1200" cap="none" spc="0" normalizeH="0" baseline="0" noProof="0" dirty="0">
                <a:ln>
                  <a:noFill/>
                </a:ln>
                <a:solidFill>
                  <a:srgbClr val="5B5D62"/>
                </a:solidFill>
                <a:effectLst/>
                <a:uLnTx/>
                <a:uFillTx/>
                <a:ea typeface="+mn-ea"/>
              </a:rPr>
              <a:t>Look for the notification banner at the top of the screen on your device </a:t>
            </a:r>
          </a:p>
          <a:p>
            <a:pPr marL="342900" marR="0" lvl="0" indent="-342900" algn="l" defTabSz="457200" rtl="0" eaLnBrk="1" fontAlgn="auto" latinLnBrk="0" hangingPunct="1">
              <a:lnSpc>
                <a:spcPct val="100000"/>
              </a:lnSpc>
              <a:spcBef>
                <a:spcPts val="0"/>
              </a:spcBef>
              <a:spcAft>
                <a:spcPts val="0"/>
              </a:spcAft>
              <a:buClrTx/>
              <a:buSzTx/>
              <a:buFontTx/>
              <a:buAutoNum type="arabicPeriod"/>
              <a:tabLst/>
              <a:defRPr/>
            </a:pPr>
            <a:r>
              <a:rPr kumimoji="0" lang="en-US" sz="1200" u="none" strike="noStrike" kern="1200" cap="none" spc="0" normalizeH="0" baseline="0" noProof="0" dirty="0">
                <a:ln>
                  <a:noFill/>
                </a:ln>
                <a:solidFill>
                  <a:srgbClr val="5B5D62"/>
                </a:solidFill>
                <a:effectLst/>
                <a:uLnTx/>
                <a:uFillTx/>
                <a:ea typeface="+mn-ea"/>
              </a:rPr>
              <a:t>Fill out the form to have an NEA Retirement Specialist contact you</a:t>
            </a:r>
          </a:p>
          <a:p>
            <a:endParaRPr lang="en-US" dirty="0"/>
          </a:p>
          <a:p>
            <a:endParaRPr lang="en-US"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AB04EA2-8069-4F6F-8A1B-4CB7D01F3552}" type="slidenum">
              <a:rPr kumimoji="0" lang="en-US" sz="10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37</a:t>
            </a:fld>
            <a:endParaRPr kumimoji="0" lang="en-US" sz="1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4526416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AB04EA2-8069-4F6F-8A1B-4CB7D01F3552}" type="slidenum">
              <a:rPr lang="en-US" smtClean="0"/>
              <a:t>38</a:t>
            </a:fld>
            <a:endParaRPr lang="en-US" dirty="0"/>
          </a:p>
        </p:txBody>
      </p:sp>
    </p:spTree>
    <p:extLst>
      <p:ext uri="{BB962C8B-B14F-4D97-AF65-F5344CB8AC3E}">
        <p14:creationId xmlns:p14="http://schemas.microsoft.com/office/powerpoint/2010/main" val="123698667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85813" y="1200150"/>
            <a:ext cx="5743575" cy="3240088"/>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39</a:t>
            </a:fld>
            <a:endParaRPr lang="en-US" dirty="0"/>
          </a:p>
        </p:txBody>
      </p:sp>
    </p:spTree>
    <p:extLst>
      <p:ext uri="{BB962C8B-B14F-4D97-AF65-F5344CB8AC3E}">
        <p14:creationId xmlns:p14="http://schemas.microsoft.com/office/powerpoint/2010/main" val="125193127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2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B - Shape 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47225" y="2578895"/>
            <a:ext cx="4775886" cy="905478"/>
          </a:xfrm>
        </p:spPr>
        <p:txBody>
          <a:bodyPr anchor="t">
            <a:normAutofit/>
          </a:bodyPr>
          <a:lstStyle>
            <a:lvl1pPr algn="l">
              <a:defRPr sz="3600" b="0" i="0">
                <a:solidFill>
                  <a:schemeClr val="tx1"/>
                </a:solidFill>
                <a:latin typeface="Calibri" panose="020F0502020204030204" pitchFamily="34" charset="0"/>
              </a:defRPr>
            </a:lvl1pPr>
          </a:lstStyle>
          <a:p>
            <a:r>
              <a:rPr lang="en-US"/>
              <a:t>Click to edit Master title style</a:t>
            </a:r>
            <a:endParaRPr lang="en-US" dirty="0"/>
          </a:p>
        </p:txBody>
      </p:sp>
      <p:pic>
        <p:nvPicPr>
          <p:cNvPr id="4" name="Picture 3"/>
          <p:cNvPicPr>
            <a:picLocks noChangeAspect="1"/>
          </p:cNvPicPr>
          <p:nvPr userDrawn="1"/>
        </p:nvPicPr>
        <p:blipFill>
          <a:blip r:embed="rId3"/>
          <a:srcRect/>
          <a:stretch/>
        </p:blipFill>
        <p:spPr>
          <a:xfrm>
            <a:off x="5714994" y="0"/>
            <a:ext cx="3429007" cy="2063119"/>
          </a:xfrm>
          <a:prstGeom prst="rect">
            <a:avLst/>
          </a:prstGeom>
        </p:spPr>
      </p:pic>
      <p:cxnSp>
        <p:nvCxnSpPr>
          <p:cNvPr id="20" name="Straight Connector 19"/>
          <p:cNvCxnSpPr/>
          <p:nvPr userDrawn="1"/>
        </p:nvCxnSpPr>
        <p:spPr>
          <a:xfrm flipH="1">
            <a:off x="347226" y="2405794"/>
            <a:ext cx="464228"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1" name="Text Placeholder 6">
            <a:extLst>
              <a:ext uri="{FF2B5EF4-FFF2-40B4-BE49-F238E27FC236}">
                <a16:creationId xmlns:a16="http://schemas.microsoft.com/office/drawing/2014/main" id="{E54DA4DF-3825-CF4E-88DB-5B17A2266A28}"/>
              </a:ext>
            </a:extLst>
          </p:cNvPr>
          <p:cNvSpPr>
            <a:spLocks noGrp="1"/>
          </p:cNvSpPr>
          <p:nvPr>
            <p:ph type="body" sz="quarter" idx="13" hasCustomPrompt="1"/>
          </p:nvPr>
        </p:nvSpPr>
        <p:spPr>
          <a:xfrm>
            <a:off x="4447615" y="4375601"/>
            <a:ext cx="4353485" cy="438335"/>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pic>
        <p:nvPicPr>
          <p:cNvPr id="7" name="Picture 6">
            <a:extLst>
              <a:ext uri="{FF2B5EF4-FFF2-40B4-BE49-F238E27FC236}">
                <a16:creationId xmlns:a16="http://schemas.microsoft.com/office/drawing/2014/main" id="{A291CE06-5C77-E343-84D4-60D180DF0855}"/>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342901" y="4515602"/>
            <a:ext cx="1977866" cy="280719"/>
          </a:xfrm>
          <a:prstGeom prst="rect">
            <a:avLst/>
          </a:prstGeom>
        </p:spPr>
      </p:pic>
    </p:spTree>
    <p:extLst>
      <p:ext uri="{BB962C8B-B14F-4D97-AF65-F5344CB8AC3E}">
        <p14:creationId xmlns:p14="http://schemas.microsoft.com/office/powerpoint/2010/main" val="3854261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_White">
    <p:spTree>
      <p:nvGrpSpPr>
        <p:cNvPr id="1" name=""/>
        <p:cNvGrpSpPr/>
        <p:nvPr/>
      </p:nvGrpSpPr>
      <p:grpSpPr>
        <a:xfrm>
          <a:off x="0" y="0"/>
          <a:ext cx="0" cy="0"/>
          <a:chOff x="0" y="0"/>
          <a:chExt cx="0" cy="0"/>
        </a:xfrm>
      </p:grpSpPr>
      <p:sp>
        <p:nvSpPr>
          <p:cNvPr id="10" name="Title 1"/>
          <p:cNvSpPr>
            <a:spLocks noGrp="1"/>
          </p:cNvSpPr>
          <p:nvPr>
            <p:ph type="ctrTitle"/>
          </p:nvPr>
        </p:nvSpPr>
        <p:spPr>
          <a:xfrm>
            <a:off x="342900" y="1655445"/>
            <a:ext cx="4775886" cy="1425459"/>
          </a:xfrm>
        </p:spPr>
        <p:txBody>
          <a:bodyPr anchor="b">
            <a:normAutofit/>
          </a:bodyPr>
          <a:lstStyle>
            <a:lvl1pPr algn="l">
              <a:defRPr sz="3600" b="0" i="0">
                <a:solidFill>
                  <a:schemeClr val="accent1"/>
                </a:solidFill>
                <a:latin typeface="Calibri" panose="020F0502020204030204" pitchFamily="34" charset="0"/>
              </a:defRPr>
            </a:lvl1pPr>
          </a:lstStyle>
          <a:p>
            <a:r>
              <a:rPr lang="en-US"/>
              <a:t>Click to edit Master title style</a:t>
            </a:r>
            <a:endParaRPr lang="en-US" dirty="0"/>
          </a:p>
        </p:txBody>
      </p:sp>
      <p:sp>
        <p:nvSpPr>
          <p:cNvPr id="11" name="Subtitle 2"/>
          <p:cNvSpPr>
            <a:spLocks noGrp="1"/>
          </p:cNvSpPr>
          <p:nvPr>
            <p:ph type="subTitle" idx="1" hasCustomPrompt="1"/>
          </p:nvPr>
        </p:nvSpPr>
        <p:spPr>
          <a:xfrm>
            <a:off x="342900" y="3150152"/>
            <a:ext cx="4775886" cy="1245271"/>
          </a:xfrm>
        </p:spPr>
        <p:txBody>
          <a:bodyPr>
            <a:normAutofit/>
          </a:bodyPr>
          <a:lstStyle>
            <a:lvl1pPr marL="0" indent="0" algn="l">
              <a:buNone/>
              <a:defRPr sz="1050" b="0" i="0">
                <a:solidFill>
                  <a:schemeClr val="accent1"/>
                </a:solidFill>
                <a:latin typeface="Calibri" panose="020F0502020204030204" pitchFamily="34" charset="0"/>
                <a:cs typeface="Calibri" panose="020F050202020403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p>
        </p:txBody>
      </p:sp>
      <p:sp>
        <p:nvSpPr>
          <p:cNvPr id="12" name="TextBox 11">
            <a:extLst>
              <a:ext uri="{FF2B5EF4-FFF2-40B4-BE49-F238E27FC236}">
                <a16:creationId xmlns:a16="http://schemas.microsoft.com/office/drawing/2014/main" id="{EFE790F7-1226-DE4A-8080-B04FD2ACD0BC}"/>
              </a:ext>
            </a:extLst>
          </p:cNvPr>
          <p:cNvSpPr txBox="1"/>
          <p:nvPr userDrawn="1"/>
        </p:nvSpPr>
        <p:spPr>
          <a:xfrm>
            <a:off x="342901" y="494440"/>
            <a:ext cx="2919797" cy="139718"/>
          </a:xfrm>
          <a:prstGeom prst="rect">
            <a:avLst/>
          </a:prstGeom>
          <a:noFill/>
          <a:ln>
            <a:noFill/>
          </a:ln>
        </p:spPr>
        <p:txBody>
          <a:bodyPr wrap="square" lIns="0" tIns="0" rIns="0" bIns="0" rtlCol="0">
            <a:spAutoFit/>
          </a:bodyPr>
          <a:lstStyle/>
          <a:p>
            <a:pPr>
              <a:lnSpc>
                <a:spcPct val="150000"/>
              </a:lnSpc>
            </a:pPr>
            <a:r>
              <a:rPr lang="en-US" sz="675" b="0" i="0" dirty="0">
                <a:ln>
                  <a:noFill/>
                </a:ln>
                <a:solidFill>
                  <a:schemeClr val="tx1"/>
                </a:solidFill>
                <a:latin typeface="Calibri" panose="020F0502020204030204" pitchFamily="34" charset="0"/>
                <a:cs typeface="Calibri" panose="020F0502020204030204" pitchFamily="34" charset="0"/>
              </a:rPr>
              <a:t>—</a:t>
            </a:r>
          </a:p>
        </p:txBody>
      </p:sp>
      <p:sp>
        <p:nvSpPr>
          <p:cNvPr id="13" name="Text Placeholder 7">
            <a:extLst>
              <a:ext uri="{FF2B5EF4-FFF2-40B4-BE49-F238E27FC236}">
                <a16:creationId xmlns:a16="http://schemas.microsoft.com/office/drawing/2014/main" id="{695CE255-568B-F74D-8B70-357150A535CE}"/>
              </a:ext>
            </a:extLst>
          </p:cNvPr>
          <p:cNvSpPr>
            <a:spLocks noGrp="1"/>
          </p:cNvSpPr>
          <p:nvPr>
            <p:ph type="body" sz="quarter" idx="10"/>
          </p:nvPr>
        </p:nvSpPr>
        <p:spPr>
          <a:xfrm>
            <a:off x="342901" y="631348"/>
            <a:ext cx="2928938" cy="220618"/>
          </a:xfrm>
        </p:spPr>
        <p:txBody>
          <a:bodyPr lIns="0" tIns="0" rIns="0" bIns="0">
            <a:noAutofit/>
          </a:bodyPr>
          <a:lstStyle>
            <a:lvl1pPr marL="0" indent="0">
              <a:buNone/>
              <a:defRPr sz="675" b="0" i="0">
                <a:solidFill>
                  <a:schemeClr val="tx1"/>
                </a:solidFill>
                <a:latin typeface="Calibri" panose="020F0502020204030204" pitchFamily="34" charset="0"/>
                <a:cs typeface="Calibri" panose="020F0502020204030204" pitchFamily="34" charset="0"/>
              </a:defRPr>
            </a:lvl1pPr>
            <a:lvl2pPr marL="342900" indent="0">
              <a:buNone/>
              <a:defRPr sz="750">
                <a:solidFill>
                  <a:schemeClr val="bg1"/>
                </a:solidFill>
                <a:latin typeface="Arial" panose="020B0604020202020204" pitchFamily="34" charset="0"/>
                <a:cs typeface="Arial" panose="020B0604020202020204" pitchFamily="34" charset="0"/>
              </a:defRPr>
            </a:lvl2pPr>
            <a:lvl3pPr marL="685800" indent="0">
              <a:buNone/>
              <a:defRPr sz="750">
                <a:solidFill>
                  <a:schemeClr val="bg1"/>
                </a:solidFill>
                <a:latin typeface="Arial" panose="020B0604020202020204" pitchFamily="34" charset="0"/>
                <a:cs typeface="Arial" panose="020B0604020202020204" pitchFamily="34" charset="0"/>
              </a:defRPr>
            </a:lvl3pPr>
            <a:lvl4pPr marL="1028700" indent="0">
              <a:buNone/>
              <a:defRPr sz="750">
                <a:solidFill>
                  <a:schemeClr val="bg1"/>
                </a:solidFill>
                <a:latin typeface="Arial" panose="020B0604020202020204" pitchFamily="34" charset="0"/>
                <a:cs typeface="Arial" panose="020B0604020202020204" pitchFamily="34" charset="0"/>
              </a:defRPr>
            </a:lvl4pPr>
            <a:lvl5pPr marL="1371600" indent="0">
              <a:buNone/>
              <a:defRPr sz="750">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p:txBody>
      </p:sp>
      <p:sp>
        <p:nvSpPr>
          <p:cNvPr id="14" name="Text Placeholder 7">
            <a:extLst>
              <a:ext uri="{FF2B5EF4-FFF2-40B4-BE49-F238E27FC236}">
                <a16:creationId xmlns:a16="http://schemas.microsoft.com/office/drawing/2014/main" id="{A1DF9FC5-0FC0-5848-9287-0FA9465700ED}"/>
              </a:ext>
            </a:extLst>
          </p:cNvPr>
          <p:cNvSpPr>
            <a:spLocks noGrp="1"/>
          </p:cNvSpPr>
          <p:nvPr>
            <p:ph type="body" sz="quarter" idx="11" hasCustomPrompt="1"/>
          </p:nvPr>
        </p:nvSpPr>
        <p:spPr>
          <a:xfrm>
            <a:off x="342901" y="350585"/>
            <a:ext cx="2928938" cy="169990"/>
          </a:xfrm>
        </p:spPr>
        <p:txBody>
          <a:bodyPr lIns="0" tIns="0" rIns="0" bIns="0" anchor="b">
            <a:noAutofit/>
          </a:bodyPr>
          <a:lstStyle>
            <a:lvl1pPr marL="0" indent="0">
              <a:buNone/>
              <a:defRPr sz="675" b="0" i="0">
                <a:solidFill>
                  <a:schemeClr val="tx1"/>
                </a:solidFill>
                <a:latin typeface="Calibri" panose="020F0502020204030204" pitchFamily="34" charset="0"/>
                <a:cs typeface="Calibri" panose="020F0502020204030204" pitchFamily="34" charset="0"/>
              </a:defRPr>
            </a:lvl1pPr>
            <a:lvl2pPr marL="342900" indent="0">
              <a:buNone/>
              <a:defRPr sz="750">
                <a:solidFill>
                  <a:schemeClr val="bg1"/>
                </a:solidFill>
                <a:latin typeface="Arial" panose="020B0604020202020204" pitchFamily="34" charset="0"/>
                <a:cs typeface="Arial" panose="020B0604020202020204" pitchFamily="34" charset="0"/>
              </a:defRPr>
            </a:lvl2pPr>
            <a:lvl3pPr marL="685800" indent="0">
              <a:buNone/>
              <a:defRPr sz="750">
                <a:solidFill>
                  <a:schemeClr val="bg1"/>
                </a:solidFill>
                <a:latin typeface="Arial" panose="020B0604020202020204" pitchFamily="34" charset="0"/>
                <a:cs typeface="Arial" panose="020B0604020202020204" pitchFamily="34" charset="0"/>
              </a:defRPr>
            </a:lvl3pPr>
            <a:lvl4pPr marL="1028700" indent="0">
              <a:buNone/>
              <a:defRPr sz="750">
                <a:solidFill>
                  <a:schemeClr val="bg1"/>
                </a:solidFill>
                <a:latin typeface="Arial" panose="020B0604020202020204" pitchFamily="34" charset="0"/>
                <a:cs typeface="Arial" panose="020B0604020202020204" pitchFamily="34" charset="0"/>
              </a:defRPr>
            </a:lvl4pPr>
            <a:lvl5pPr marL="1371600" indent="0">
              <a:buNone/>
              <a:defRPr sz="750">
                <a:solidFill>
                  <a:schemeClr val="bg1"/>
                </a:solidFill>
                <a:latin typeface="Arial" panose="020B0604020202020204" pitchFamily="34" charset="0"/>
                <a:cs typeface="Arial" panose="020B0604020202020204" pitchFamily="34" charset="0"/>
              </a:defRPr>
            </a:lvl5pPr>
          </a:lstStyle>
          <a:p>
            <a:pPr lvl="0"/>
            <a:r>
              <a:rPr lang="en-US" dirty="0"/>
              <a:t>EDIT MASTER TEXT STYLES</a:t>
            </a:r>
          </a:p>
        </p:txBody>
      </p:sp>
      <p:sp>
        <p:nvSpPr>
          <p:cNvPr id="19" name="Text Placeholder 6">
            <a:extLst>
              <a:ext uri="{FF2B5EF4-FFF2-40B4-BE49-F238E27FC236}">
                <a16:creationId xmlns:a16="http://schemas.microsoft.com/office/drawing/2014/main" id="{C85B9DC6-FECB-094D-A69E-CE5201E4F56B}"/>
              </a:ext>
            </a:extLst>
          </p:cNvPr>
          <p:cNvSpPr>
            <a:spLocks noGrp="1"/>
          </p:cNvSpPr>
          <p:nvPr>
            <p:ph type="body" sz="quarter" idx="12" hasCustomPrompt="1"/>
          </p:nvPr>
        </p:nvSpPr>
        <p:spPr>
          <a:xfrm>
            <a:off x="4447615" y="4375601"/>
            <a:ext cx="4353485" cy="438335"/>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pic>
        <p:nvPicPr>
          <p:cNvPr id="15" name="Picture 14">
            <a:extLst>
              <a:ext uri="{FF2B5EF4-FFF2-40B4-BE49-F238E27FC236}">
                <a16:creationId xmlns:a16="http://schemas.microsoft.com/office/drawing/2014/main" id="{4FB6C1C9-CF81-544A-824C-24D087CE784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714993" y="1026"/>
            <a:ext cx="3429008" cy="2063120"/>
          </a:xfrm>
          <a:prstGeom prst="rect">
            <a:avLst/>
          </a:prstGeom>
        </p:spPr>
      </p:pic>
      <p:pic>
        <p:nvPicPr>
          <p:cNvPr id="17" name="Picture 16">
            <a:extLst>
              <a:ext uri="{FF2B5EF4-FFF2-40B4-BE49-F238E27FC236}">
                <a16:creationId xmlns:a16="http://schemas.microsoft.com/office/drawing/2014/main" id="{D2186E73-DB49-D84F-9AA7-B57D3E8485A1}"/>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342901" y="4515602"/>
            <a:ext cx="1977866" cy="280719"/>
          </a:xfrm>
          <a:prstGeom prst="rect">
            <a:avLst/>
          </a:prstGeom>
        </p:spPr>
      </p:pic>
    </p:spTree>
    <p:extLst>
      <p:ext uri="{BB962C8B-B14F-4D97-AF65-F5344CB8AC3E}">
        <p14:creationId xmlns:p14="http://schemas.microsoft.com/office/powerpoint/2010/main" val="245496868"/>
      </p:ext>
    </p:extLst>
  </p:cSld>
  <p:clrMapOvr>
    <a:masterClrMapping/>
  </p:clrMapOvr>
  <p:transition>
    <p:fade/>
  </p:transition>
  <p:extLst>
    <p:ext uri="{DCECCB84-F9BA-43D5-87BE-67443E8EF086}">
      <p15:sldGuideLst xmlns:p15="http://schemas.microsoft.com/office/powerpoint/2012/main">
        <p15:guide id="1" orient="horz" pos="1625" userDrawn="1">
          <p15:clr>
            <a:srgbClr val="FBAE40"/>
          </p15:clr>
        </p15:guide>
        <p15:guide id="2" pos="288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_blue">
    <p:bg>
      <p:bgPr>
        <a:solidFill>
          <a:schemeClr val="tx1"/>
        </a:solidFill>
        <a:effectLst/>
      </p:bgPr>
    </p:bg>
    <p:spTree>
      <p:nvGrpSpPr>
        <p:cNvPr id="1" name=""/>
        <p:cNvGrpSpPr/>
        <p:nvPr/>
      </p:nvGrpSpPr>
      <p:grpSpPr>
        <a:xfrm>
          <a:off x="0" y="0"/>
          <a:ext cx="0" cy="0"/>
          <a:chOff x="0" y="0"/>
          <a:chExt cx="0" cy="0"/>
        </a:xfrm>
      </p:grpSpPr>
      <p:sp>
        <p:nvSpPr>
          <p:cNvPr id="14" name="Subtitle 2">
            <a:extLst>
              <a:ext uri="{FF2B5EF4-FFF2-40B4-BE49-F238E27FC236}">
                <a16:creationId xmlns:a16="http://schemas.microsoft.com/office/drawing/2014/main" id="{E51FF52C-19D1-B04D-9C7C-0F304292494A}"/>
              </a:ext>
            </a:extLst>
          </p:cNvPr>
          <p:cNvSpPr>
            <a:spLocks noGrp="1"/>
          </p:cNvSpPr>
          <p:nvPr>
            <p:ph type="subTitle" idx="1" hasCustomPrompt="1"/>
          </p:nvPr>
        </p:nvSpPr>
        <p:spPr>
          <a:xfrm>
            <a:off x="342900" y="3130330"/>
            <a:ext cx="4775886" cy="1245271"/>
          </a:xfrm>
        </p:spPr>
        <p:txBody>
          <a:bodyPr lIns="0" tIns="0" rIns="0" bIns="0">
            <a:normAutofit/>
          </a:bodyPr>
          <a:lstStyle>
            <a:lvl1pPr marL="0" indent="0" algn="l">
              <a:buNone/>
              <a:defRPr sz="1050" b="0" i="0">
                <a:solidFill>
                  <a:schemeClr val="bg1"/>
                </a:solidFill>
                <a:latin typeface="Calibri" panose="020F0502020204030204" pitchFamily="34" charset="0"/>
                <a:cs typeface="Calibri" panose="020F050202020403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p>
        </p:txBody>
      </p:sp>
      <p:sp>
        <p:nvSpPr>
          <p:cNvPr id="15" name="TextBox 14">
            <a:extLst>
              <a:ext uri="{FF2B5EF4-FFF2-40B4-BE49-F238E27FC236}">
                <a16:creationId xmlns:a16="http://schemas.microsoft.com/office/drawing/2014/main" id="{5EF3CBA2-EE86-724F-9282-3A17E1504D66}"/>
              </a:ext>
            </a:extLst>
          </p:cNvPr>
          <p:cNvSpPr txBox="1"/>
          <p:nvPr userDrawn="1"/>
        </p:nvSpPr>
        <p:spPr>
          <a:xfrm>
            <a:off x="342901" y="494440"/>
            <a:ext cx="2919797" cy="139718"/>
          </a:xfrm>
          <a:prstGeom prst="rect">
            <a:avLst/>
          </a:prstGeom>
          <a:noFill/>
          <a:ln>
            <a:noFill/>
          </a:ln>
        </p:spPr>
        <p:txBody>
          <a:bodyPr wrap="square" lIns="0" tIns="0" rIns="0" bIns="0" rtlCol="0">
            <a:spAutoFit/>
          </a:bodyPr>
          <a:lstStyle/>
          <a:p>
            <a:pPr>
              <a:lnSpc>
                <a:spcPct val="150000"/>
              </a:lnSpc>
            </a:pPr>
            <a:r>
              <a:rPr lang="en-US" sz="675" b="0" i="0" dirty="0">
                <a:ln>
                  <a:noFill/>
                </a:ln>
                <a:solidFill>
                  <a:schemeClr val="bg1"/>
                </a:solidFill>
                <a:latin typeface="Calibri" panose="020F0502020204030204" pitchFamily="34" charset="0"/>
                <a:cs typeface="Calibri" panose="020F0502020204030204" pitchFamily="34" charset="0"/>
              </a:rPr>
              <a:t>—</a:t>
            </a:r>
          </a:p>
        </p:txBody>
      </p:sp>
      <p:sp>
        <p:nvSpPr>
          <p:cNvPr id="16" name="Text Placeholder 7">
            <a:extLst>
              <a:ext uri="{FF2B5EF4-FFF2-40B4-BE49-F238E27FC236}">
                <a16:creationId xmlns:a16="http://schemas.microsoft.com/office/drawing/2014/main" id="{7B6FAEE3-84A9-B94F-BC1E-AD9DC06AF891}"/>
              </a:ext>
            </a:extLst>
          </p:cNvPr>
          <p:cNvSpPr>
            <a:spLocks noGrp="1"/>
          </p:cNvSpPr>
          <p:nvPr>
            <p:ph type="body" sz="quarter" idx="10"/>
          </p:nvPr>
        </p:nvSpPr>
        <p:spPr>
          <a:xfrm>
            <a:off x="342901" y="631348"/>
            <a:ext cx="2928938" cy="220618"/>
          </a:xfrm>
        </p:spPr>
        <p:txBody>
          <a:bodyPr lIns="0" tIns="0" rIns="0" bIns="0">
            <a:noAutofit/>
          </a:bodyPr>
          <a:lstStyle>
            <a:lvl1pPr marL="0" indent="0">
              <a:buNone/>
              <a:defRPr sz="675" b="0" i="0">
                <a:solidFill>
                  <a:schemeClr val="bg1"/>
                </a:solidFill>
                <a:latin typeface="Calibri" panose="020F0502020204030204" pitchFamily="34" charset="0"/>
                <a:cs typeface="Calibri" panose="020F0502020204030204" pitchFamily="34" charset="0"/>
              </a:defRPr>
            </a:lvl1pPr>
            <a:lvl2pPr marL="342900" indent="0">
              <a:buNone/>
              <a:defRPr sz="750">
                <a:solidFill>
                  <a:schemeClr val="bg1"/>
                </a:solidFill>
                <a:latin typeface="Arial" panose="020B0604020202020204" pitchFamily="34" charset="0"/>
                <a:cs typeface="Arial" panose="020B0604020202020204" pitchFamily="34" charset="0"/>
              </a:defRPr>
            </a:lvl2pPr>
            <a:lvl3pPr marL="685800" indent="0">
              <a:buNone/>
              <a:defRPr sz="750">
                <a:solidFill>
                  <a:schemeClr val="bg1"/>
                </a:solidFill>
                <a:latin typeface="Arial" panose="020B0604020202020204" pitchFamily="34" charset="0"/>
                <a:cs typeface="Arial" panose="020B0604020202020204" pitchFamily="34" charset="0"/>
              </a:defRPr>
            </a:lvl3pPr>
            <a:lvl4pPr marL="1028700" indent="0">
              <a:buNone/>
              <a:defRPr sz="750">
                <a:solidFill>
                  <a:schemeClr val="bg1"/>
                </a:solidFill>
                <a:latin typeface="Arial" panose="020B0604020202020204" pitchFamily="34" charset="0"/>
                <a:cs typeface="Arial" panose="020B0604020202020204" pitchFamily="34" charset="0"/>
              </a:defRPr>
            </a:lvl4pPr>
            <a:lvl5pPr marL="1371600" indent="0">
              <a:buNone/>
              <a:defRPr sz="750">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p:txBody>
      </p:sp>
      <p:sp>
        <p:nvSpPr>
          <p:cNvPr id="17" name="Title 1">
            <a:extLst>
              <a:ext uri="{FF2B5EF4-FFF2-40B4-BE49-F238E27FC236}">
                <a16:creationId xmlns:a16="http://schemas.microsoft.com/office/drawing/2014/main" id="{0613BA91-F8BD-9B4F-A58F-F106A7215383}"/>
              </a:ext>
            </a:extLst>
          </p:cNvPr>
          <p:cNvSpPr>
            <a:spLocks noGrp="1"/>
          </p:cNvSpPr>
          <p:nvPr>
            <p:ph type="ctrTitle"/>
          </p:nvPr>
        </p:nvSpPr>
        <p:spPr>
          <a:xfrm>
            <a:off x="342900" y="1635623"/>
            <a:ext cx="4775886" cy="1425459"/>
          </a:xfrm>
        </p:spPr>
        <p:txBody>
          <a:bodyPr lIns="0" tIns="0" rIns="0" bIns="0" anchor="b">
            <a:normAutofit/>
          </a:bodyPr>
          <a:lstStyle>
            <a:lvl1pPr algn="l">
              <a:defRPr sz="3600" b="0" i="0">
                <a:solidFill>
                  <a:schemeClr val="bg1"/>
                </a:solidFill>
                <a:latin typeface="Calibri" panose="020F0502020204030204" pitchFamily="34" charset="0"/>
              </a:defRPr>
            </a:lvl1pPr>
          </a:lstStyle>
          <a:p>
            <a:r>
              <a:rPr lang="en-US"/>
              <a:t>Click to edit Master title style</a:t>
            </a:r>
            <a:endParaRPr lang="en-US" dirty="0"/>
          </a:p>
        </p:txBody>
      </p:sp>
      <p:sp>
        <p:nvSpPr>
          <p:cNvPr id="18" name="Text Placeholder 7">
            <a:extLst>
              <a:ext uri="{FF2B5EF4-FFF2-40B4-BE49-F238E27FC236}">
                <a16:creationId xmlns:a16="http://schemas.microsoft.com/office/drawing/2014/main" id="{DAB9E99A-FC35-6E4C-9DBF-29A3D8F1BA1C}"/>
              </a:ext>
            </a:extLst>
          </p:cNvPr>
          <p:cNvSpPr>
            <a:spLocks noGrp="1"/>
          </p:cNvSpPr>
          <p:nvPr>
            <p:ph type="body" sz="quarter" idx="11" hasCustomPrompt="1"/>
          </p:nvPr>
        </p:nvSpPr>
        <p:spPr>
          <a:xfrm>
            <a:off x="342901" y="350585"/>
            <a:ext cx="2928938" cy="169990"/>
          </a:xfrm>
        </p:spPr>
        <p:txBody>
          <a:bodyPr lIns="0" tIns="0" rIns="0" bIns="0" anchor="b">
            <a:noAutofit/>
          </a:bodyPr>
          <a:lstStyle>
            <a:lvl1pPr marL="0" indent="0">
              <a:buNone/>
              <a:defRPr sz="675" b="0" i="0">
                <a:solidFill>
                  <a:schemeClr val="bg1"/>
                </a:solidFill>
                <a:latin typeface="Calibri" panose="020F0502020204030204" pitchFamily="34" charset="0"/>
                <a:cs typeface="Calibri" panose="020F0502020204030204" pitchFamily="34" charset="0"/>
              </a:defRPr>
            </a:lvl1pPr>
            <a:lvl2pPr marL="342900" indent="0">
              <a:buNone/>
              <a:defRPr sz="750">
                <a:solidFill>
                  <a:schemeClr val="bg1"/>
                </a:solidFill>
                <a:latin typeface="Arial" panose="020B0604020202020204" pitchFamily="34" charset="0"/>
                <a:cs typeface="Arial" panose="020B0604020202020204" pitchFamily="34" charset="0"/>
              </a:defRPr>
            </a:lvl2pPr>
            <a:lvl3pPr marL="685800" indent="0">
              <a:buNone/>
              <a:defRPr sz="750">
                <a:solidFill>
                  <a:schemeClr val="bg1"/>
                </a:solidFill>
                <a:latin typeface="Arial" panose="020B0604020202020204" pitchFamily="34" charset="0"/>
                <a:cs typeface="Arial" panose="020B0604020202020204" pitchFamily="34" charset="0"/>
              </a:defRPr>
            </a:lvl3pPr>
            <a:lvl4pPr marL="1028700" indent="0">
              <a:buNone/>
              <a:defRPr sz="750">
                <a:solidFill>
                  <a:schemeClr val="bg1"/>
                </a:solidFill>
                <a:latin typeface="Arial" panose="020B0604020202020204" pitchFamily="34" charset="0"/>
                <a:cs typeface="Arial" panose="020B0604020202020204" pitchFamily="34" charset="0"/>
              </a:defRPr>
            </a:lvl4pPr>
            <a:lvl5pPr marL="1371600" indent="0">
              <a:buNone/>
              <a:defRPr sz="750">
                <a:solidFill>
                  <a:schemeClr val="bg1"/>
                </a:solidFill>
                <a:latin typeface="Arial" panose="020B0604020202020204" pitchFamily="34" charset="0"/>
                <a:cs typeface="Arial" panose="020B0604020202020204" pitchFamily="34" charset="0"/>
              </a:defRPr>
            </a:lvl5pPr>
          </a:lstStyle>
          <a:p>
            <a:pPr lvl="0"/>
            <a:r>
              <a:rPr lang="en-US" dirty="0"/>
              <a:t>EDIT MASTER TEXT STYLES</a:t>
            </a:r>
          </a:p>
        </p:txBody>
      </p:sp>
      <p:sp>
        <p:nvSpPr>
          <p:cNvPr id="21" name="Text Placeholder 6">
            <a:extLst>
              <a:ext uri="{FF2B5EF4-FFF2-40B4-BE49-F238E27FC236}">
                <a16:creationId xmlns:a16="http://schemas.microsoft.com/office/drawing/2014/main" id="{8ED9FCAB-7677-CD43-916D-784FBDE290B1}"/>
              </a:ext>
            </a:extLst>
          </p:cNvPr>
          <p:cNvSpPr>
            <a:spLocks noGrp="1"/>
          </p:cNvSpPr>
          <p:nvPr>
            <p:ph type="body" sz="quarter" idx="12" hasCustomPrompt="1"/>
          </p:nvPr>
        </p:nvSpPr>
        <p:spPr>
          <a:xfrm>
            <a:off x="4185397" y="4375601"/>
            <a:ext cx="4615703" cy="438335"/>
          </a:xfrm>
        </p:spPr>
        <p:txBody>
          <a:bodyPr anchor="b">
            <a:normAutofit/>
          </a:bodyPr>
          <a:lstStyle>
            <a:lvl1pPr marL="0" indent="0" algn="r">
              <a:buNone/>
              <a:defRPr sz="90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pic>
        <p:nvPicPr>
          <p:cNvPr id="11" name="Picture 10">
            <a:extLst>
              <a:ext uri="{FF2B5EF4-FFF2-40B4-BE49-F238E27FC236}">
                <a16:creationId xmlns:a16="http://schemas.microsoft.com/office/drawing/2014/main" id="{D1859D35-ECF3-9C42-AF90-3D3370B4B418}"/>
              </a:ext>
            </a:extLst>
          </p:cNvPr>
          <p:cNvPicPr>
            <a:picLocks noChangeAspect="1"/>
          </p:cNvPicPr>
          <p:nvPr userDrawn="1"/>
        </p:nvPicPr>
        <p:blipFill>
          <a:blip r:embed="rId2"/>
          <a:srcRect/>
          <a:stretch/>
        </p:blipFill>
        <p:spPr>
          <a:xfrm>
            <a:off x="5714994" y="0"/>
            <a:ext cx="3429007" cy="2063119"/>
          </a:xfrm>
          <a:prstGeom prst="rect">
            <a:avLst/>
          </a:prstGeom>
        </p:spPr>
      </p:pic>
      <p:pic>
        <p:nvPicPr>
          <p:cNvPr id="12" name="Picture 11">
            <a:extLst>
              <a:ext uri="{FF2B5EF4-FFF2-40B4-BE49-F238E27FC236}">
                <a16:creationId xmlns:a16="http://schemas.microsoft.com/office/drawing/2014/main" id="{D081DB45-EBDA-7644-B7C8-5FD0C75934D1}"/>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342900" y="4533216"/>
            <a:ext cx="1977872" cy="280720"/>
          </a:xfrm>
          <a:prstGeom prst="rect">
            <a:avLst/>
          </a:prstGeom>
        </p:spPr>
      </p:pic>
    </p:spTree>
    <p:extLst>
      <p:ext uri="{BB962C8B-B14F-4D97-AF65-F5344CB8AC3E}">
        <p14:creationId xmlns:p14="http://schemas.microsoft.com/office/powerpoint/2010/main" val="1734380741"/>
      </p:ext>
    </p:extLst>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Slide_ima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a:xfrm>
            <a:off x="342900" y="3130330"/>
            <a:ext cx="4775886" cy="1245271"/>
          </a:xfrm>
        </p:spPr>
        <p:txBody>
          <a:bodyPr lIns="0" tIns="0" rIns="0" bIns="0">
            <a:normAutofit/>
          </a:bodyPr>
          <a:lstStyle>
            <a:lvl1pPr marL="0" indent="0" algn="l">
              <a:buNone/>
              <a:defRPr sz="1050" b="0" i="0">
                <a:solidFill>
                  <a:schemeClr val="bg1"/>
                </a:solidFill>
                <a:latin typeface="Calibri" panose="020F0502020204030204" pitchFamily="34" charset="0"/>
                <a:cs typeface="Calibri" panose="020F050202020403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p>
        </p:txBody>
      </p:sp>
      <p:sp>
        <p:nvSpPr>
          <p:cNvPr id="10" name="TextBox 9"/>
          <p:cNvSpPr txBox="1"/>
          <p:nvPr userDrawn="1"/>
        </p:nvSpPr>
        <p:spPr>
          <a:xfrm>
            <a:off x="342901" y="494440"/>
            <a:ext cx="2919797" cy="139718"/>
          </a:xfrm>
          <a:prstGeom prst="rect">
            <a:avLst/>
          </a:prstGeom>
          <a:noFill/>
          <a:ln>
            <a:noFill/>
          </a:ln>
        </p:spPr>
        <p:txBody>
          <a:bodyPr wrap="square" lIns="0" tIns="0" rIns="0" bIns="0" rtlCol="0">
            <a:spAutoFit/>
          </a:bodyPr>
          <a:lstStyle/>
          <a:p>
            <a:pPr>
              <a:lnSpc>
                <a:spcPct val="150000"/>
              </a:lnSpc>
            </a:pPr>
            <a:r>
              <a:rPr lang="en-US" sz="675" b="0" i="0" dirty="0">
                <a:ln>
                  <a:noFill/>
                </a:ln>
                <a:solidFill>
                  <a:schemeClr val="bg1"/>
                </a:solidFill>
                <a:latin typeface="Calibri" panose="020F0502020204030204" pitchFamily="34" charset="0"/>
                <a:cs typeface="Calibri" panose="020F0502020204030204" pitchFamily="34" charset="0"/>
              </a:rPr>
              <a:t>—</a:t>
            </a:r>
          </a:p>
        </p:txBody>
      </p:sp>
      <p:sp>
        <p:nvSpPr>
          <p:cNvPr id="8" name="Text Placeholder 7"/>
          <p:cNvSpPr>
            <a:spLocks noGrp="1"/>
          </p:cNvSpPr>
          <p:nvPr>
            <p:ph type="body" sz="quarter" idx="10"/>
          </p:nvPr>
        </p:nvSpPr>
        <p:spPr>
          <a:xfrm>
            <a:off x="342901" y="631348"/>
            <a:ext cx="2928938" cy="220618"/>
          </a:xfrm>
        </p:spPr>
        <p:txBody>
          <a:bodyPr lIns="0" tIns="0" rIns="0" bIns="0">
            <a:noAutofit/>
          </a:bodyPr>
          <a:lstStyle>
            <a:lvl1pPr marL="0" indent="0">
              <a:buNone/>
              <a:defRPr sz="675" b="0" i="0">
                <a:solidFill>
                  <a:schemeClr val="bg1"/>
                </a:solidFill>
                <a:latin typeface="Calibri" panose="020F0502020204030204" pitchFamily="34" charset="0"/>
                <a:cs typeface="Calibri" panose="020F0502020204030204" pitchFamily="34" charset="0"/>
              </a:defRPr>
            </a:lvl1pPr>
            <a:lvl2pPr marL="342900" indent="0">
              <a:buNone/>
              <a:defRPr sz="750">
                <a:solidFill>
                  <a:schemeClr val="bg1"/>
                </a:solidFill>
                <a:latin typeface="Arial" panose="020B0604020202020204" pitchFamily="34" charset="0"/>
                <a:cs typeface="Arial" panose="020B0604020202020204" pitchFamily="34" charset="0"/>
              </a:defRPr>
            </a:lvl2pPr>
            <a:lvl3pPr marL="685800" indent="0">
              <a:buNone/>
              <a:defRPr sz="750">
                <a:solidFill>
                  <a:schemeClr val="bg1"/>
                </a:solidFill>
                <a:latin typeface="Arial" panose="020B0604020202020204" pitchFamily="34" charset="0"/>
                <a:cs typeface="Arial" panose="020B0604020202020204" pitchFamily="34" charset="0"/>
              </a:defRPr>
            </a:lvl3pPr>
            <a:lvl4pPr marL="1028700" indent="0">
              <a:buNone/>
              <a:defRPr sz="750">
                <a:solidFill>
                  <a:schemeClr val="bg1"/>
                </a:solidFill>
                <a:latin typeface="Arial" panose="020B0604020202020204" pitchFamily="34" charset="0"/>
                <a:cs typeface="Arial" panose="020B0604020202020204" pitchFamily="34" charset="0"/>
              </a:defRPr>
            </a:lvl4pPr>
            <a:lvl5pPr marL="1371600" indent="0">
              <a:buNone/>
              <a:defRPr sz="750">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p:txBody>
      </p:sp>
      <p:sp>
        <p:nvSpPr>
          <p:cNvPr id="2" name="Title 1"/>
          <p:cNvSpPr>
            <a:spLocks noGrp="1"/>
          </p:cNvSpPr>
          <p:nvPr>
            <p:ph type="ctrTitle"/>
          </p:nvPr>
        </p:nvSpPr>
        <p:spPr>
          <a:xfrm>
            <a:off x="342900" y="1635623"/>
            <a:ext cx="4775886" cy="1425459"/>
          </a:xfrm>
        </p:spPr>
        <p:txBody>
          <a:bodyPr lIns="0" tIns="0" rIns="0" bIns="0" anchor="b">
            <a:normAutofit/>
          </a:bodyPr>
          <a:lstStyle>
            <a:lvl1pPr algn="l">
              <a:defRPr sz="3600" b="0" i="0">
                <a:solidFill>
                  <a:schemeClr val="bg1"/>
                </a:solidFill>
                <a:latin typeface="Calibri" panose="020F0502020204030204" pitchFamily="34" charset="0"/>
              </a:defRPr>
            </a:lvl1pPr>
          </a:lstStyle>
          <a:p>
            <a:r>
              <a:rPr lang="en-US"/>
              <a:t>Click to edit Master title style</a:t>
            </a:r>
            <a:endParaRPr lang="en-US" dirty="0"/>
          </a:p>
        </p:txBody>
      </p:sp>
      <p:sp>
        <p:nvSpPr>
          <p:cNvPr id="11" name="Text Placeholder 7"/>
          <p:cNvSpPr>
            <a:spLocks noGrp="1"/>
          </p:cNvSpPr>
          <p:nvPr>
            <p:ph type="body" sz="quarter" idx="11" hasCustomPrompt="1"/>
          </p:nvPr>
        </p:nvSpPr>
        <p:spPr>
          <a:xfrm>
            <a:off x="342901" y="350585"/>
            <a:ext cx="2928938" cy="169990"/>
          </a:xfrm>
        </p:spPr>
        <p:txBody>
          <a:bodyPr lIns="0" tIns="0" rIns="0" bIns="0" anchor="b">
            <a:noAutofit/>
          </a:bodyPr>
          <a:lstStyle>
            <a:lvl1pPr marL="0" indent="0">
              <a:buNone/>
              <a:defRPr sz="675" b="0" i="0">
                <a:solidFill>
                  <a:schemeClr val="bg1"/>
                </a:solidFill>
                <a:latin typeface="Calibri" panose="020F0502020204030204" pitchFamily="34" charset="0"/>
                <a:cs typeface="Calibri" panose="020F0502020204030204" pitchFamily="34" charset="0"/>
              </a:defRPr>
            </a:lvl1pPr>
            <a:lvl2pPr marL="342900" indent="0">
              <a:buNone/>
              <a:defRPr sz="750">
                <a:solidFill>
                  <a:schemeClr val="bg1"/>
                </a:solidFill>
                <a:latin typeface="Arial" panose="020B0604020202020204" pitchFamily="34" charset="0"/>
                <a:cs typeface="Arial" panose="020B0604020202020204" pitchFamily="34" charset="0"/>
              </a:defRPr>
            </a:lvl2pPr>
            <a:lvl3pPr marL="685800" indent="0">
              <a:buNone/>
              <a:defRPr sz="750">
                <a:solidFill>
                  <a:schemeClr val="bg1"/>
                </a:solidFill>
                <a:latin typeface="Arial" panose="020B0604020202020204" pitchFamily="34" charset="0"/>
                <a:cs typeface="Arial" panose="020B0604020202020204" pitchFamily="34" charset="0"/>
              </a:defRPr>
            </a:lvl3pPr>
            <a:lvl4pPr marL="1028700" indent="0">
              <a:buNone/>
              <a:defRPr sz="750">
                <a:solidFill>
                  <a:schemeClr val="bg1"/>
                </a:solidFill>
                <a:latin typeface="Arial" panose="020B0604020202020204" pitchFamily="34" charset="0"/>
                <a:cs typeface="Arial" panose="020B0604020202020204" pitchFamily="34" charset="0"/>
              </a:defRPr>
            </a:lvl4pPr>
            <a:lvl5pPr marL="1371600" indent="0">
              <a:buNone/>
              <a:defRPr sz="750">
                <a:solidFill>
                  <a:schemeClr val="bg1"/>
                </a:solidFill>
                <a:latin typeface="Arial" panose="020B0604020202020204" pitchFamily="34" charset="0"/>
                <a:cs typeface="Arial" panose="020B0604020202020204" pitchFamily="34" charset="0"/>
              </a:defRPr>
            </a:lvl5pPr>
          </a:lstStyle>
          <a:p>
            <a:pPr lvl="0"/>
            <a:r>
              <a:rPr lang="en-US" dirty="0"/>
              <a:t>EDIT MASTER TEXT STYLES</a:t>
            </a:r>
          </a:p>
        </p:txBody>
      </p:sp>
      <p:sp>
        <p:nvSpPr>
          <p:cNvPr id="7" name="Text Placeholder 6">
            <a:extLst>
              <a:ext uri="{FF2B5EF4-FFF2-40B4-BE49-F238E27FC236}">
                <a16:creationId xmlns:a16="http://schemas.microsoft.com/office/drawing/2014/main" id="{DCC815AB-0852-A444-AE41-9BB07FF72EBB}"/>
              </a:ext>
            </a:extLst>
          </p:cNvPr>
          <p:cNvSpPr>
            <a:spLocks noGrp="1"/>
          </p:cNvSpPr>
          <p:nvPr>
            <p:ph type="body" sz="quarter" idx="12" hasCustomPrompt="1"/>
          </p:nvPr>
        </p:nvSpPr>
        <p:spPr>
          <a:xfrm>
            <a:off x="4572000" y="4375601"/>
            <a:ext cx="4229100" cy="438335"/>
          </a:xfrm>
        </p:spPr>
        <p:txBody>
          <a:bodyPr anchor="b">
            <a:normAutofit/>
          </a:bodyPr>
          <a:lstStyle>
            <a:lvl1pPr marL="0" indent="0" algn="r">
              <a:buNone/>
              <a:defRPr sz="90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pic>
        <p:nvPicPr>
          <p:cNvPr id="12" name="Picture 11">
            <a:extLst>
              <a:ext uri="{FF2B5EF4-FFF2-40B4-BE49-F238E27FC236}">
                <a16:creationId xmlns:a16="http://schemas.microsoft.com/office/drawing/2014/main" id="{192A832F-6269-F247-8A66-463536495F62}"/>
              </a:ext>
            </a:extLst>
          </p:cNvPr>
          <p:cNvPicPr>
            <a:picLocks noChangeAspect="1"/>
          </p:cNvPicPr>
          <p:nvPr userDrawn="1"/>
        </p:nvPicPr>
        <p:blipFill>
          <a:blip r:embed="rId3"/>
          <a:srcRect/>
          <a:stretch/>
        </p:blipFill>
        <p:spPr>
          <a:xfrm>
            <a:off x="5714994" y="0"/>
            <a:ext cx="3429007" cy="2063119"/>
          </a:xfrm>
          <a:prstGeom prst="rect">
            <a:avLst/>
          </a:prstGeom>
        </p:spPr>
      </p:pic>
      <p:pic>
        <p:nvPicPr>
          <p:cNvPr id="14" name="Picture 13">
            <a:extLst>
              <a:ext uri="{FF2B5EF4-FFF2-40B4-BE49-F238E27FC236}">
                <a16:creationId xmlns:a16="http://schemas.microsoft.com/office/drawing/2014/main" id="{6789F63F-64B2-FD4E-BB9A-9B51D2B09E54}"/>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342900" y="4533216"/>
            <a:ext cx="1977872" cy="280720"/>
          </a:xfrm>
          <a:prstGeom prst="rect">
            <a:avLst/>
          </a:prstGeom>
        </p:spPr>
      </p:pic>
    </p:spTree>
    <p:extLst>
      <p:ext uri="{BB962C8B-B14F-4D97-AF65-F5344CB8AC3E}">
        <p14:creationId xmlns:p14="http://schemas.microsoft.com/office/powerpoint/2010/main" val="3853953190"/>
      </p:ext>
    </p:extLst>
  </p:cSld>
  <p:clrMapOvr>
    <a:masterClrMapping/>
  </p:clrMapOvr>
  <p:transition>
    <p:fade/>
  </p:transition>
  <p:extLst>
    <p:ext uri="{DCECCB84-F9BA-43D5-87BE-67443E8EF086}">
      <p15:sldGuideLst xmlns:p15="http://schemas.microsoft.com/office/powerpoint/2012/main">
        <p15:guide id="1" pos="216" userDrawn="1">
          <p15:clr>
            <a:srgbClr val="FBAE40"/>
          </p15:clr>
        </p15:guide>
        <p15:guide id="2" orient="horz" pos="3032" userDrawn="1">
          <p15:clr>
            <a:srgbClr val="FBAE40"/>
          </p15:clr>
        </p15:guide>
        <p15:guide id="3" pos="5544" userDrawn="1">
          <p15:clr>
            <a:srgbClr val="FBAE40"/>
          </p15:clr>
        </p15:guide>
        <p15:guide id="4" orient="horz" pos="217"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ransition Slide_White">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CA3CC80-F90F-0B41-BED8-DBB206C41A70}"/>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337013" y="4577875"/>
            <a:ext cx="210675" cy="234734"/>
          </a:xfrm>
          <a:prstGeom prst="rect">
            <a:avLst/>
          </a:prstGeom>
        </p:spPr>
      </p:pic>
      <p:sp>
        <p:nvSpPr>
          <p:cNvPr id="22" name="Text Placeholder 6">
            <a:extLst>
              <a:ext uri="{FF2B5EF4-FFF2-40B4-BE49-F238E27FC236}">
                <a16:creationId xmlns:a16="http://schemas.microsoft.com/office/drawing/2014/main" id="{3F2100BC-014F-CB49-836A-7A6BE9CFFAC6}"/>
              </a:ext>
            </a:extLst>
          </p:cNvPr>
          <p:cNvSpPr>
            <a:spLocks noGrp="1"/>
          </p:cNvSpPr>
          <p:nvPr>
            <p:ph type="body" sz="quarter" idx="12" hasCustomPrompt="1"/>
          </p:nvPr>
        </p:nvSpPr>
        <p:spPr>
          <a:xfrm>
            <a:off x="4572000" y="4375601"/>
            <a:ext cx="4229100" cy="438335"/>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23" name="Footer Placeholder 13">
            <a:extLst>
              <a:ext uri="{FF2B5EF4-FFF2-40B4-BE49-F238E27FC236}">
                <a16:creationId xmlns:a16="http://schemas.microsoft.com/office/drawing/2014/main" id="{0D10836F-0DE8-074B-BFD4-2E4687A69DEB}"/>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47-10780-28</a:t>
            </a:r>
            <a:endParaRPr lang="en-US" dirty="0"/>
          </a:p>
        </p:txBody>
      </p:sp>
      <p:sp>
        <p:nvSpPr>
          <p:cNvPr id="24" name="Date Placeholder 15">
            <a:extLst>
              <a:ext uri="{FF2B5EF4-FFF2-40B4-BE49-F238E27FC236}">
                <a16:creationId xmlns:a16="http://schemas.microsoft.com/office/drawing/2014/main" id="{1382B576-D3C7-874D-A7F9-BA617D5C0C3A}"/>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ctr">
              <a:defRPr sz="600" b="0" i="0">
                <a:solidFill>
                  <a:schemeClr val="accent6"/>
                </a:solidFill>
                <a:latin typeface="Calibri Light" panose="020F0302020204030204" pitchFamily="34" charset="0"/>
                <a:cs typeface="Calibri Light" panose="020F0302020204030204" pitchFamily="34" charset="0"/>
              </a:defRPr>
            </a:lvl1pPr>
          </a:lstStyle>
          <a:p>
            <a:r>
              <a:rPr lang="en-US"/>
              <a:t>2025/02/03</a:t>
            </a:r>
            <a:endParaRPr lang="en-US" dirty="0"/>
          </a:p>
        </p:txBody>
      </p:sp>
      <p:sp>
        <p:nvSpPr>
          <p:cNvPr id="25" name="Slide Number Placeholder 16">
            <a:extLst>
              <a:ext uri="{FF2B5EF4-FFF2-40B4-BE49-F238E27FC236}">
                <a16:creationId xmlns:a16="http://schemas.microsoft.com/office/drawing/2014/main" id="{93271944-753C-0648-A98C-04FD9F010B1F}"/>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
        <p:nvSpPr>
          <p:cNvPr id="8" name="Title 1">
            <a:extLst>
              <a:ext uri="{FF2B5EF4-FFF2-40B4-BE49-F238E27FC236}">
                <a16:creationId xmlns:a16="http://schemas.microsoft.com/office/drawing/2014/main" id="{7A729727-D8A9-8A45-B200-A2281FD9CD7D}"/>
              </a:ext>
            </a:extLst>
          </p:cNvPr>
          <p:cNvSpPr>
            <a:spLocks noGrp="1"/>
          </p:cNvSpPr>
          <p:nvPr>
            <p:ph type="ctrTitle"/>
          </p:nvPr>
        </p:nvSpPr>
        <p:spPr>
          <a:xfrm>
            <a:off x="342900" y="1655445"/>
            <a:ext cx="4775886" cy="1425459"/>
          </a:xfrm>
        </p:spPr>
        <p:txBody>
          <a:bodyPr anchor="b">
            <a:normAutofit/>
          </a:bodyPr>
          <a:lstStyle>
            <a:lvl1pPr algn="l">
              <a:defRPr sz="3600" b="0" i="0">
                <a:solidFill>
                  <a:schemeClr val="accent1"/>
                </a:solidFill>
                <a:latin typeface="Calibri" panose="020F0502020204030204" pitchFamily="34" charset="0"/>
              </a:defRPr>
            </a:lvl1pPr>
          </a:lstStyle>
          <a:p>
            <a:r>
              <a:rPr lang="en-US"/>
              <a:t>Click to edit Master title style</a:t>
            </a:r>
            <a:endParaRPr lang="en-US" dirty="0"/>
          </a:p>
        </p:txBody>
      </p:sp>
      <p:sp>
        <p:nvSpPr>
          <p:cNvPr id="9" name="Subtitle 2">
            <a:extLst>
              <a:ext uri="{FF2B5EF4-FFF2-40B4-BE49-F238E27FC236}">
                <a16:creationId xmlns:a16="http://schemas.microsoft.com/office/drawing/2014/main" id="{6F50A487-7DBB-B942-B435-4BC22077A0D8}"/>
              </a:ext>
            </a:extLst>
          </p:cNvPr>
          <p:cNvSpPr>
            <a:spLocks noGrp="1"/>
          </p:cNvSpPr>
          <p:nvPr>
            <p:ph type="subTitle" idx="1" hasCustomPrompt="1"/>
          </p:nvPr>
        </p:nvSpPr>
        <p:spPr>
          <a:xfrm>
            <a:off x="342900" y="3150152"/>
            <a:ext cx="4775886" cy="1245271"/>
          </a:xfrm>
        </p:spPr>
        <p:txBody>
          <a:bodyPr>
            <a:normAutofit/>
          </a:bodyPr>
          <a:lstStyle>
            <a:lvl1pPr marL="0" indent="0" algn="l">
              <a:buNone/>
              <a:defRPr sz="1050" b="0" i="0">
                <a:solidFill>
                  <a:schemeClr val="accent1"/>
                </a:solidFill>
                <a:latin typeface="Calibri" panose="020F0502020204030204" pitchFamily="34" charset="0"/>
                <a:cs typeface="Calibri" panose="020F050202020403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p>
        </p:txBody>
      </p:sp>
      <p:pic>
        <p:nvPicPr>
          <p:cNvPr id="11" name="Picture 10">
            <a:extLst>
              <a:ext uri="{FF2B5EF4-FFF2-40B4-BE49-F238E27FC236}">
                <a16:creationId xmlns:a16="http://schemas.microsoft.com/office/drawing/2014/main" id="{A0F1444E-B625-7C4C-AAE2-71F25CC58913}"/>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5714993" y="1026"/>
            <a:ext cx="3429008" cy="2063120"/>
          </a:xfrm>
          <a:prstGeom prst="rect">
            <a:avLst/>
          </a:prstGeom>
        </p:spPr>
      </p:pic>
    </p:spTree>
    <p:extLst>
      <p:ext uri="{BB962C8B-B14F-4D97-AF65-F5344CB8AC3E}">
        <p14:creationId xmlns:p14="http://schemas.microsoft.com/office/powerpoint/2010/main" val="4169777692"/>
      </p:ext>
    </p:extLst>
  </p:cSld>
  <p:clrMapOvr>
    <a:masterClrMapping/>
  </p:clrMapOvr>
  <p:transition>
    <p:fade/>
  </p:transition>
  <p:extLst>
    <p:ext uri="{DCECCB84-F9BA-43D5-87BE-67443E8EF086}">
      <p15:sldGuideLst xmlns:p15="http://schemas.microsoft.com/office/powerpoint/2012/main">
        <p15:guide id="1" orient="horz" pos="1625" userDrawn="1">
          <p15:clr>
            <a:srgbClr val="FBAE40"/>
          </p15:clr>
        </p15:guide>
        <p15:guide id="2" pos="2880"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ansition Slide_Blue">
    <p:bg>
      <p:bgPr>
        <a:solidFill>
          <a:schemeClr val="tx1"/>
        </a:solidFill>
        <a:effectLst/>
      </p:bgPr>
    </p:bg>
    <p:spTree>
      <p:nvGrpSpPr>
        <p:cNvPr id="1" name=""/>
        <p:cNvGrpSpPr/>
        <p:nvPr/>
      </p:nvGrpSpPr>
      <p:grpSpPr>
        <a:xfrm>
          <a:off x="0" y="0"/>
          <a:ext cx="0" cy="0"/>
          <a:chOff x="0" y="0"/>
          <a:chExt cx="0" cy="0"/>
        </a:xfrm>
      </p:grpSpPr>
      <p:sp>
        <p:nvSpPr>
          <p:cNvPr id="22" name="Text Placeholder 6">
            <a:extLst>
              <a:ext uri="{FF2B5EF4-FFF2-40B4-BE49-F238E27FC236}">
                <a16:creationId xmlns:a16="http://schemas.microsoft.com/office/drawing/2014/main" id="{0D3BFBB0-B050-6743-B9F8-2AF36B3C9DB2}"/>
              </a:ext>
            </a:extLst>
          </p:cNvPr>
          <p:cNvSpPr>
            <a:spLocks noGrp="1"/>
          </p:cNvSpPr>
          <p:nvPr>
            <p:ph type="body" sz="quarter" idx="12" hasCustomPrompt="1"/>
          </p:nvPr>
        </p:nvSpPr>
        <p:spPr>
          <a:xfrm>
            <a:off x="4572000" y="4375601"/>
            <a:ext cx="4229100" cy="438335"/>
          </a:xfrm>
        </p:spPr>
        <p:txBody>
          <a:bodyPr anchor="b">
            <a:normAutofit/>
          </a:bodyPr>
          <a:lstStyle>
            <a:lvl1pPr marL="0" indent="0" algn="r">
              <a:buNone/>
              <a:defRPr sz="90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23" name="Footer Placeholder 13">
            <a:extLst>
              <a:ext uri="{FF2B5EF4-FFF2-40B4-BE49-F238E27FC236}">
                <a16:creationId xmlns:a16="http://schemas.microsoft.com/office/drawing/2014/main" id="{CA52CC6E-7E81-204F-8D0B-17E1752DD134}"/>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bg1"/>
                </a:solidFill>
                <a:latin typeface="Calibri Light" panose="020F0302020204030204" pitchFamily="34" charset="0"/>
                <a:cs typeface="Calibri Light" panose="020F0302020204030204" pitchFamily="34" charset="0"/>
              </a:defRPr>
            </a:lvl1pPr>
          </a:lstStyle>
          <a:p>
            <a:r>
              <a:rPr lang="en-US"/>
              <a:t>47-10780-28</a:t>
            </a:r>
            <a:endParaRPr lang="en-US" dirty="0"/>
          </a:p>
        </p:txBody>
      </p:sp>
      <p:sp>
        <p:nvSpPr>
          <p:cNvPr id="24" name="Date Placeholder 15">
            <a:extLst>
              <a:ext uri="{FF2B5EF4-FFF2-40B4-BE49-F238E27FC236}">
                <a16:creationId xmlns:a16="http://schemas.microsoft.com/office/drawing/2014/main" id="{7603D7D0-51EC-4148-BE0F-E793278E31E3}"/>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ctr">
              <a:defRPr sz="600" b="0" i="0">
                <a:solidFill>
                  <a:schemeClr val="bg1"/>
                </a:solidFill>
                <a:latin typeface="Calibri Light" panose="020F0302020204030204" pitchFamily="34" charset="0"/>
                <a:cs typeface="Calibri Light" panose="020F0302020204030204" pitchFamily="34" charset="0"/>
              </a:defRPr>
            </a:lvl1pPr>
          </a:lstStyle>
          <a:p>
            <a:r>
              <a:rPr lang="en-US"/>
              <a:t>2025/02/03</a:t>
            </a:r>
            <a:endParaRPr lang="en-US" dirty="0"/>
          </a:p>
        </p:txBody>
      </p:sp>
      <p:sp>
        <p:nvSpPr>
          <p:cNvPr id="25" name="Slide Number Placeholder 16">
            <a:extLst>
              <a:ext uri="{FF2B5EF4-FFF2-40B4-BE49-F238E27FC236}">
                <a16:creationId xmlns:a16="http://schemas.microsoft.com/office/drawing/2014/main" id="{268AFEA1-FE1D-D147-A7DF-1C6946BDB789}"/>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8" name="Picture 7">
            <a:extLst>
              <a:ext uri="{FF2B5EF4-FFF2-40B4-BE49-F238E27FC236}">
                <a16:creationId xmlns:a16="http://schemas.microsoft.com/office/drawing/2014/main" id="{FAB1D2BC-58D7-6C47-86BA-8FC110B1FAB9}"/>
              </a:ext>
            </a:extLst>
          </p:cNvPr>
          <p:cNvPicPr>
            <a:picLocks noChangeAspect="1"/>
          </p:cNvPicPr>
          <p:nvPr userDrawn="1"/>
        </p:nvPicPr>
        <p:blipFill>
          <a:blip r:embed="rId2"/>
          <a:srcRect/>
          <a:stretch/>
        </p:blipFill>
        <p:spPr>
          <a:xfrm>
            <a:off x="5714994" y="0"/>
            <a:ext cx="3429007" cy="2063119"/>
          </a:xfrm>
          <a:prstGeom prst="rect">
            <a:avLst/>
          </a:prstGeom>
        </p:spPr>
      </p:pic>
      <p:sp>
        <p:nvSpPr>
          <p:cNvPr id="9" name="Title 1">
            <a:extLst>
              <a:ext uri="{FF2B5EF4-FFF2-40B4-BE49-F238E27FC236}">
                <a16:creationId xmlns:a16="http://schemas.microsoft.com/office/drawing/2014/main" id="{5EFFCD0C-2EF9-BA40-8D2E-E90A9FD48A7F}"/>
              </a:ext>
            </a:extLst>
          </p:cNvPr>
          <p:cNvSpPr>
            <a:spLocks noGrp="1"/>
          </p:cNvSpPr>
          <p:nvPr>
            <p:ph type="ctrTitle"/>
          </p:nvPr>
        </p:nvSpPr>
        <p:spPr>
          <a:xfrm>
            <a:off x="342900" y="1655445"/>
            <a:ext cx="4775886" cy="1425459"/>
          </a:xfrm>
        </p:spPr>
        <p:txBody>
          <a:bodyPr anchor="b">
            <a:normAutofit/>
          </a:bodyPr>
          <a:lstStyle>
            <a:lvl1pPr algn="l">
              <a:defRPr sz="3600" b="0" i="0">
                <a:solidFill>
                  <a:schemeClr val="bg1"/>
                </a:solidFill>
                <a:latin typeface="Calibri" panose="020F0502020204030204" pitchFamily="34" charset="0"/>
              </a:defRPr>
            </a:lvl1pPr>
          </a:lstStyle>
          <a:p>
            <a:r>
              <a:rPr lang="en-US"/>
              <a:t>Click to edit Master title style</a:t>
            </a:r>
            <a:endParaRPr lang="en-US" dirty="0"/>
          </a:p>
        </p:txBody>
      </p:sp>
      <p:sp>
        <p:nvSpPr>
          <p:cNvPr id="10" name="Subtitle 2">
            <a:extLst>
              <a:ext uri="{FF2B5EF4-FFF2-40B4-BE49-F238E27FC236}">
                <a16:creationId xmlns:a16="http://schemas.microsoft.com/office/drawing/2014/main" id="{C1710919-FC95-8C4C-A4EC-308E9E79F9B5}"/>
              </a:ext>
            </a:extLst>
          </p:cNvPr>
          <p:cNvSpPr>
            <a:spLocks noGrp="1"/>
          </p:cNvSpPr>
          <p:nvPr>
            <p:ph type="subTitle" idx="1" hasCustomPrompt="1"/>
          </p:nvPr>
        </p:nvSpPr>
        <p:spPr>
          <a:xfrm>
            <a:off x="342900" y="3150152"/>
            <a:ext cx="4775886" cy="1245271"/>
          </a:xfrm>
        </p:spPr>
        <p:txBody>
          <a:bodyPr>
            <a:normAutofit/>
          </a:bodyPr>
          <a:lstStyle>
            <a:lvl1pPr marL="0" indent="0" algn="l">
              <a:buNone/>
              <a:defRPr sz="1050" b="0" i="0">
                <a:solidFill>
                  <a:schemeClr val="bg1"/>
                </a:solidFill>
                <a:latin typeface="Calibri" panose="020F0502020204030204" pitchFamily="34" charset="0"/>
                <a:cs typeface="Calibri" panose="020F050202020403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p>
        </p:txBody>
      </p:sp>
      <p:pic>
        <p:nvPicPr>
          <p:cNvPr id="12" name="Picture 11">
            <a:extLst>
              <a:ext uri="{FF2B5EF4-FFF2-40B4-BE49-F238E27FC236}">
                <a16:creationId xmlns:a16="http://schemas.microsoft.com/office/drawing/2014/main" id="{A9E9CDE2-07D1-2E40-A855-A4F8C0265132}"/>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342900" y="4533216"/>
            <a:ext cx="1977872" cy="280720"/>
          </a:xfrm>
          <a:prstGeom prst="rect">
            <a:avLst/>
          </a:prstGeom>
        </p:spPr>
      </p:pic>
    </p:spTree>
    <p:extLst>
      <p:ext uri="{BB962C8B-B14F-4D97-AF65-F5344CB8AC3E}">
        <p14:creationId xmlns:p14="http://schemas.microsoft.com/office/powerpoint/2010/main" val="4294549039"/>
      </p:ext>
    </p:extLst>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Image_at_top">
    <p:bg>
      <p:bgPr>
        <a:solidFill>
          <a:schemeClr val="tx1"/>
        </a:solidFill>
        <a:effectLst/>
      </p:bgPr>
    </p:bg>
    <p:spTree>
      <p:nvGrpSpPr>
        <p:cNvPr id="1" name=""/>
        <p:cNvGrpSpPr/>
        <p:nvPr/>
      </p:nvGrpSpPr>
      <p:grpSpPr>
        <a:xfrm>
          <a:off x="0" y="0"/>
          <a:ext cx="0" cy="0"/>
          <a:chOff x="0" y="0"/>
          <a:chExt cx="0" cy="0"/>
        </a:xfrm>
      </p:grpSpPr>
      <p:sp>
        <p:nvSpPr>
          <p:cNvPr id="6" name="Picture Placeholder 5"/>
          <p:cNvSpPr>
            <a:spLocks noGrp="1"/>
          </p:cNvSpPr>
          <p:nvPr>
            <p:ph type="pic" sz="quarter" idx="12" hasCustomPrompt="1"/>
          </p:nvPr>
        </p:nvSpPr>
        <p:spPr>
          <a:xfrm>
            <a:off x="0" y="1"/>
            <a:ext cx="9144000" cy="3095775"/>
          </a:xfrm>
        </p:spPr>
        <p:txBody>
          <a:bodyPr/>
          <a:lstStyle>
            <a:lvl1pPr marL="0" indent="0">
              <a:buNone/>
              <a:defRPr baseline="0">
                <a:solidFill>
                  <a:schemeClr val="bg1"/>
                </a:solidFill>
              </a:defRPr>
            </a:lvl1pPr>
          </a:lstStyle>
          <a:p>
            <a:r>
              <a:rPr lang="en-US" dirty="0"/>
              <a:t>Insert Picture Here</a:t>
            </a:r>
          </a:p>
        </p:txBody>
      </p:sp>
      <p:sp>
        <p:nvSpPr>
          <p:cNvPr id="2" name="Title 1"/>
          <p:cNvSpPr>
            <a:spLocks noGrp="1"/>
          </p:cNvSpPr>
          <p:nvPr>
            <p:ph type="title"/>
          </p:nvPr>
        </p:nvSpPr>
        <p:spPr>
          <a:xfrm>
            <a:off x="342901" y="3371022"/>
            <a:ext cx="8323326" cy="996934"/>
          </a:xfrm>
        </p:spPr>
        <p:txBody>
          <a:bodyPr>
            <a:normAutofit/>
          </a:bodyPr>
          <a:lstStyle>
            <a:lvl1pPr>
              <a:defRPr sz="2700">
                <a:solidFill>
                  <a:schemeClr val="bg2"/>
                </a:solidFill>
              </a:defRPr>
            </a:lvl1pPr>
          </a:lstStyle>
          <a:p>
            <a:r>
              <a:rPr lang="en-US"/>
              <a:t>Click to edit Master title style</a:t>
            </a:r>
            <a:endParaRPr lang="en-US" dirty="0"/>
          </a:p>
        </p:txBody>
      </p:sp>
      <p:sp>
        <p:nvSpPr>
          <p:cNvPr id="15" name="Text Placeholder 6">
            <a:extLst>
              <a:ext uri="{FF2B5EF4-FFF2-40B4-BE49-F238E27FC236}">
                <a16:creationId xmlns:a16="http://schemas.microsoft.com/office/drawing/2014/main" id="{F1977BA9-43F6-C248-83A3-1BCF67389E14}"/>
              </a:ext>
            </a:extLst>
          </p:cNvPr>
          <p:cNvSpPr>
            <a:spLocks noGrp="1"/>
          </p:cNvSpPr>
          <p:nvPr>
            <p:ph type="body" sz="quarter" idx="13" hasCustomPrompt="1"/>
          </p:nvPr>
        </p:nvSpPr>
        <p:spPr>
          <a:xfrm>
            <a:off x="4572000" y="4375601"/>
            <a:ext cx="4229100" cy="438335"/>
          </a:xfrm>
        </p:spPr>
        <p:txBody>
          <a:bodyPr anchor="b">
            <a:normAutofit/>
          </a:bodyPr>
          <a:lstStyle>
            <a:lvl1pPr marL="0" indent="0" algn="r">
              <a:buNone/>
              <a:defRPr sz="90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16" name="Footer Placeholder 13">
            <a:extLst>
              <a:ext uri="{FF2B5EF4-FFF2-40B4-BE49-F238E27FC236}">
                <a16:creationId xmlns:a16="http://schemas.microsoft.com/office/drawing/2014/main" id="{460E43A2-46AB-344C-8EFF-89C9C057E625}"/>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bg1"/>
                </a:solidFill>
                <a:latin typeface="Calibri Light" panose="020F0302020204030204" pitchFamily="34" charset="0"/>
                <a:cs typeface="Calibri Light" panose="020F0302020204030204" pitchFamily="34" charset="0"/>
              </a:defRPr>
            </a:lvl1pPr>
          </a:lstStyle>
          <a:p>
            <a:r>
              <a:rPr lang="en-US"/>
              <a:t>47-10780-28</a:t>
            </a:r>
            <a:endParaRPr lang="en-US" dirty="0"/>
          </a:p>
        </p:txBody>
      </p:sp>
      <p:sp>
        <p:nvSpPr>
          <p:cNvPr id="19" name="Date Placeholder 15">
            <a:extLst>
              <a:ext uri="{FF2B5EF4-FFF2-40B4-BE49-F238E27FC236}">
                <a16:creationId xmlns:a16="http://schemas.microsoft.com/office/drawing/2014/main" id="{1653EAA3-6C83-2E46-9417-6E1A9B635B78}"/>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ctr">
              <a:defRPr sz="600" b="0" i="0">
                <a:solidFill>
                  <a:schemeClr val="bg1"/>
                </a:solidFill>
                <a:latin typeface="Calibri Light" panose="020F0302020204030204" pitchFamily="34" charset="0"/>
                <a:cs typeface="Calibri Light" panose="020F0302020204030204" pitchFamily="34" charset="0"/>
              </a:defRPr>
            </a:lvl1pPr>
          </a:lstStyle>
          <a:p>
            <a:r>
              <a:rPr lang="en-US"/>
              <a:t>2025/02/03</a:t>
            </a:r>
            <a:endParaRPr lang="en-US" dirty="0"/>
          </a:p>
        </p:txBody>
      </p:sp>
      <p:sp>
        <p:nvSpPr>
          <p:cNvPr id="20" name="Slide Number Placeholder 16">
            <a:extLst>
              <a:ext uri="{FF2B5EF4-FFF2-40B4-BE49-F238E27FC236}">
                <a16:creationId xmlns:a16="http://schemas.microsoft.com/office/drawing/2014/main" id="{753500FF-1F6E-9A44-A4FA-FC70144182FE}"/>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10" name="Picture 9">
            <a:extLst>
              <a:ext uri="{FF2B5EF4-FFF2-40B4-BE49-F238E27FC236}">
                <a16:creationId xmlns:a16="http://schemas.microsoft.com/office/drawing/2014/main" id="{641FE0F5-B176-254D-BDF7-4E22FF8485ED}"/>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342900" y="4533216"/>
            <a:ext cx="1977872" cy="280720"/>
          </a:xfrm>
          <a:prstGeom prst="rect">
            <a:avLst/>
          </a:prstGeom>
        </p:spPr>
      </p:pic>
    </p:spTree>
    <p:extLst>
      <p:ext uri="{BB962C8B-B14F-4D97-AF65-F5344CB8AC3E}">
        <p14:creationId xmlns:p14="http://schemas.microsoft.com/office/powerpoint/2010/main" val="1180536938"/>
      </p:ext>
    </p:extLst>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Agenda_with_image">
    <p:bg>
      <p:bgPr>
        <a:blipFill dpi="0" rotWithShape="1">
          <a:blip r:embed="rId2" cstate="screen">
            <a:extLst>
              <a:ext uri="{BEBA8EAE-BF5A-486C-A8C5-ECC9F3942E4B}">
                <a14:imgProps xmlns:a14="http://schemas.microsoft.com/office/drawing/2010/main">
                  <a14:imgLayer r:embed="rId3">
                    <a14:imgEffect>
                      <a14:brightnessContrast bright="-2000"/>
                    </a14:imgEffect>
                  </a14:imgLayer>
                </a14:imgProps>
              </a:ex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48C4B54B-01A7-7744-8A58-CC5F7263F15D}"/>
              </a:ext>
            </a:extLst>
          </p:cNvPr>
          <p:cNvSpPr/>
          <p:nvPr userDrawn="1"/>
        </p:nvSpPr>
        <p:spPr>
          <a:xfrm>
            <a:off x="1" y="646668"/>
            <a:ext cx="3766943" cy="3654418"/>
          </a:xfrm>
          <a:prstGeom prst="rect">
            <a:avLst/>
          </a:prstGeom>
          <a:gradFill flip="none" rotWithShape="1">
            <a:gsLst>
              <a:gs pos="0">
                <a:srgbClr val="BED85F"/>
              </a:gs>
              <a:gs pos="100000">
                <a:srgbClr val="74B8DB">
                  <a:alpha val="50980"/>
                </a:srgbClr>
              </a:gs>
            </a:gsLst>
            <a:lin ang="4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latin typeface="Calibri" panose="020F0502020204030204" pitchFamily="34" charset="0"/>
            </a:endParaRPr>
          </a:p>
        </p:txBody>
      </p:sp>
      <p:sp>
        <p:nvSpPr>
          <p:cNvPr id="3" name="Content Placeholder 2"/>
          <p:cNvSpPr>
            <a:spLocks noGrp="1"/>
          </p:cNvSpPr>
          <p:nvPr>
            <p:ph idx="1"/>
          </p:nvPr>
        </p:nvSpPr>
        <p:spPr>
          <a:xfrm>
            <a:off x="342901" y="2045023"/>
            <a:ext cx="3847538" cy="1839680"/>
          </a:xfrm>
        </p:spPr>
        <p:txBody>
          <a:bodyPr>
            <a:normAutofit/>
          </a:bodyPr>
          <a:lstStyle>
            <a:lvl1pPr marL="171450" indent="-171450">
              <a:buFont typeface="Wingdings" pitchFamily="2" charset="2"/>
              <a:buChar char="ü"/>
              <a:defRPr sz="1500">
                <a:solidFill>
                  <a:schemeClr val="bg1"/>
                </a:solidFill>
              </a:defRPr>
            </a:lvl1pPr>
            <a:lvl2pPr marL="514350" indent="-171450">
              <a:buFont typeface="Wingdings" pitchFamily="2" charset="2"/>
              <a:buChar char="ü"/>
              <a:defRPr sz="1350">
                <a:solidFill>
                  <a:schemeClr val="bg1"/>
                </a:solidFill>
              </a:defRPr>
            </a:lvl2pPr>
            <a:lvl3pPr marL="857250" indent="-171450">
              <a:buFont typeface="Wingdings" pitchFamily="2" charset="2"/>
              <a:buChar char="ü"/>
              <a:defRPr sz="1200">
                <a:solidFill>
                  <a:schemeClr val="bg1"/>
                </a:solidFill>
              </a:defRPr>
            </a:lvl3pPr>
            <a:lvl4pPr marL="1200150" indent="-171450">
              <a:buFont typeface="Wingdings" pitchFamily="2" charset="2"/>
              <a:buChar char="ü"/>
              <a:defRPr sz="1050">
                <a:solidFill>
                  <a:schemeClr val="bg1"/>
                </a:solidFill>
              </a:defRPr>
            </a:lvl4pPr>
            <a:lvl5pPr marL="1543050" indent="-171450">
              <a:buFont typeface="Wingdings" pitchFamily="2" charset="2"/>
              <a:buChar char="ü"/>
              <a:defRPr sz="1050">
                <a:solidFill>
                  <a:schemeClr val="bg1"/>
                </a:solidFill>
              </a:defRPr>
            </a:lvl5pPr>
          </a:lstStyle>
          <a:p>
            <a:pPr lvl="0"/>
            <a:r>
              <a:rPr lang="en-US"/>
              <a:t>Click to edit Master text styles</a:t>
            </a:r>
          </a:p>
        </p:txBody>
      </p:sp>
      <p:sp>
        <p:nvSpPr>
          <p:cNvPr id="21" name="Title Placeholder 1"/>
          <p:cNvSpPr>
            <a:spLocks noGrp="1"/>
          </p:cNvSpPr>
          <p:nvPr>
            <p:ph type="title"/>
          </p:nvPr>
        </p:nvSpPr>
        <p:spPr>
          <a:xfrm>
            <a:off x="337772" y="1273086"/>
            <a:ext cx="3766943" cy="696737"/>
          </a:xfrm>
          <a:prstGeom prst="rect">
            <a:avLst/>
          </a:prstGeom>
        </p:spPr>
        <p:txBody>
          <a:bodyPr vert="horz" lIns="0" tIns="0" rIns="0" bIns="0" rtlCol="0" anchor="b">
            <a:normAutofit/>
          </a:bodyPr>
          <a:lstStyle>
            <a:lvl1pPr>
              <a:defRPr>
                <a:solidFill>
                  <a:schemeClr val="bg1"/>
                </a:solidFill>
              </a:defRPr>
            </a:lvl1pPr>
          </a:lstStyle>
          <a:p>
            <a:r>
              <a:rPr lang="en-US"/>
              <a:t>Click to edit Master title style</a:t>
            </a:r>
            <a:endParaRPr lang="en-US" dirty="0"/>
          </a:p>
        </p:txBody>
      </p:sp>
      <p:sp>
        <p:nvSpPr>
          <p:cNvPr id="22" name="Text Placeholder 6">
            <a:extLst>
              <a:ext uri="{FF2B5EF4-FFF2-40B4-BE49-F238E27FC236}">
                <a16:creationId xmlns:a16="http://schemas.microsoft.com/office/drawing/2014/main" id="{4299E7D8-1F62-1D48-A497-C3F3548025C6}"/>
              </a:ext>
            </a:extLst>
          </p:cNvPr>
          <p:cNvSpPr>
            <a:spLocks noGrp="1"/>
          </p:cNvSpPr>
          <p:nvPr>
            <p:ph type="body" sz="quarter" idx="12" hasCustomPrompt="1"/>
          </p:nvPr>
        </p:nvSpPr>
        <p:spPr>
          <a:xfrm>
            <a:off x="4657725" y="4577875"/>
            <a:ext cx="4143376" cy="226509"/>
          </a:xfrm>
        </p:spPr>
        <p:txBody>
          <a:bodyPr anchor="b">
            <a:normAutofit/>
          </a:bodyPr>
          <a:lstStyle>
            <a:lvl1pPr marL="0" indent="0" algn="r">
              <a:buNone/>
              <a:defRPr sz="90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6F03975F-B97B-E847-AFB5-C2DA74276B2C}"/>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bg1"/>
                </a:solidFill>
                <a:latin typeface="Calibri Light" panose="020F0302020204030204" pitchFamily="34" charset="0"/>
                <a:cs typeface="Calibri Light" panose="020F0302020204030204" pitchFamily="34" charset="0"/>
              </a:defRPr>
            </a:lvl1pPr>
          </a:lstStyle>
          <a:p>
            <a:r>
              <a:rPr lang="en-US"/>
              <a:t>47-10780-28</a:t>
            </a:r>
            <a:endParaRPr lang="en-US" dirty="0"/>
          </a:p>
        </p:txBody>
      </p:sp>
      <p:sp>
        <p:nvSpPr>
          <p:cNvPr id="25" name="Date Placeholder 15">
            <a:extLst>
              <a:ext uri="{FF2B5EF4-FFF2-40B4-BE49-F238E27FC236}">
                <a16:creationId xmlns:a16="http://schemas.microsoft.com/office/drawing/2014/main" id="{E2C846CD-DCE0-C340-9EAE-AB0426DC97C3}"/>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ctr">
              <a:defRPr sz="600" b="0" i="0">
                <a:solidFill>
                  <a:schemeClr val="bg1"/>
                </a:solidFill>
                <a:latin typeface="Calibri Light" panose="020F0302020204030204" pitchFamily="34" charset="0"/>
                <a:cs typeface="Calibri Light" panose="020F0302020204030204" pitchFamily="34" charset="0"/>
              </a:defRPr>
            </a:lvl1pPr>
          </a:lstStyle>
          <a:p>
            <a:r>
              <a:rPr lang="en-US"/>
              <a:t>2025/02/03</a:t>
            </a:r>
            <a:endParaRPr lang="en-US" dirty="0"/>
          </a:p>
        </p:txBody>
      </p:sp>
      <p:sp>
        <p:nvSpPr>
          <p:cNvPr id="26" name="Slide Number Placeholder 16">
            <a:extLst>
              <a:ext uri="{FF2B5EF4-FFF2-40B4-BE49-F238E27FC236}">
                <a16:creationId xmlns:a16="http://schemas.microsoft.com/office/drawing/2014/main" id="{7FD727C0-BEB9-EA49-8BF1-991D0399EE8C}"/>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11" name="Picture 10">
            <a:extLst>
              <a:ext uri="{FF2B5EF4-FFF2-40B4-BE49-F238E27FC236}">
                <a16:creationId xmlns:a16="http://schemas.microsoft.com/office/drawing/2014/main" id="{ADEF1841-98CB-F64D-8D0C-74A57287DF88}"/>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342900" y="4533216"/>
            <a:ext cx="1977872" cy="280720"/>
          </a:xfrm>
          <a:prstGeom prst="rect">
            <a:avLst/>
          </a:prstGeom>
        </p:spPr>
      </p:pic>
    </p:spTree>
    <p:extLst>
      <p:ext uri="{BB962C8B-B14F-4D97-AF65-F5344CB8AC3E}">
        <p14:creationId xmlns:p14="http://schemas.microsoft.com/office/powerpoint/2010/main" val="2976771221"/>
      </p:ext>
    </p:extLst>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and Content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42901" y="343853"/>
            <a:ext cx="8458199" cy="927687"/>
          </a:xfrm>
        </p:spPr>
        <p:txBody>
          <a:bodyPr anchor="ctr">
            <a:normAutofit/>
          </a:bodyPr>
          <a:lstStyle>
            <a:lvl1pPr>
              <a:defRPr sz="2700">
                <a:solidFill>
                  <a:schemeClr val="bg2"/>
                </a:solidFill>
              </a:defRPr>
            </a:lvl1pPr>
          </a:lstStyle>
          <a:p>
            <a:r>
              <a:rPr lang="en-US"/>
              <a:t>Click to edit Master title style</a:t>
            </a:r>
            <a:endParaRPr lang="en-US" dirty="0"/>
          </a:p>
        </p:txBody>
      </p:sp>
      <p:sp>
        <p:nvSpPr>
          <p:cNvPr id="3" name="Content Placeholder 2"/>
          <p:cNvSpPr>
            <a:spLocks noGrp="1"/>
          </p:cNvSpPr>
          <p:nvPr>
            <p:ph idx="1"/>
          </p:nvPr>
        </p:nvSpPr>
        <p:spPr>
          <a:xfrm>
            <a:off x="342901" y="1373022"/>
            <a:ext cx="8458199" cy="3181908"/>
          </a:xfrm>
        </p:spPr>
        <p:txBody>
          <a:bodyPr>
            <a:normAutofit/>
          </a:bodyPr>
          <a:lstStyle>
            <a:lvl1pPr>
              <a:defRPr sz="1500">
                <a:solidFill>
                  <a:schemeClr val="bg2"/>
                </a:solidFill>
              </a:defRPr>
            </a:lvl1pPr>
            <a:lvl2pPr>
              <a:defRPr sz="1350">
                <a:solidFill>
                  <a:schemeClr val="bg2"/>
                </a:solidFill>
              </a:defRPr>
            </a:lvl2pPr>
            <a:lvl3pPr>
              <a:defRPr sz="1200">
                <a:solidFill>
                  <a:schemeClr val="bg2"/>
                </a:solidFill>
              </a:defRPr>
            </a:lvl3pPr>
            <a:lvl4pPr>
              <a:defRPr sz="1050">
                <a:solidFill>
                  <a:schemeClr val="bg2"/>
                </a:solidFill>
              </a:defRPr>
            </a:lvl4pPr>
            <a:lvl5pPr>
              <a:defRPr sz="1050">
                <a:solidFill>
                  <a:schemeClr val="bg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ext Placeholder 6">
            <a:extLst>
              <a:ext uri="{FF2B5EF4-FFF2-40B4-BE49-F238E27FC236}">
                <a16:creationId xmlns:a16="http://schemas.microsoft.com/office/drawing/2014/main" id="{8E551D5D-1929-7F44-8AA6-9B4F8619601B}"/>
              </a:ext>
            </a:extLst>
          </p:cNvPr>
          <p:cNvSpPr>
            <a:spLocks noGrp="1"/>
          </p:cNvSpPr>
          <p:nvPr>
            <p:ph type="body" sz="quarter" idx="12" hasCustomPrompt="1"/>
          </p:nvPr>
        </p:nvSpPr>
        <p:spPr>
          <a:xfrm>
            <a:off x="4657725" y="4577875"/>
            <a:ext cx="4143376" cy="236061"/>
          </a:xfrm>
        </p:spPr>
        <p:txBody>
          <a:bodyPr anchor="b">
            <a:normAutofit/>
          </a:bodyPr>
          <a:lstStyle>
            <a:lvl1pPr marL="0" indent="0" algn="r">
              <a:buNone/>
              <a:defRPr sz="90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22" name="Footer Placeholder 13">
            <a:extLst>
              <a:ext uri="{FF2B5EF4-FFF2-40B4-BE49-F238E27FC236}">
                <a16:creationId xmlns:a16="http://schemas.microsoft.com/office/drawing/2014/main" id="{2E7A7E81-C3FA-5F47-B8C8-FAB43C952BDF}"/>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bg1"/>
                </a:solidFill>
                <a:latin typeface="Calibri Light" panose="020F0302020204030204" pitchFamily="34" charset="0"/>
                <a:cs typeface="Calibri Light" panose="020F0302020204030204" pitchFamily="34" charset="0"/>
              </a:defRPr>
            </a:lvl1pPr>
          </a:lstStyle>
          <a:p>
            <a:r>
              <a:rPr lang="en-US"/>
              <a:t>47-10780-28</a:t>
            </a:r>
            <a:endParaRPr lang="en-US" dirty="0"/>
          </a:p>
        </p:txBody>
      </p:sp>
      <p:sp>
        <p:nvSpPr>
          <p:cNvPr id="23" name="Date Placeholder 15">
            <a:extLst>
              <a:ext uri="{FF2B5EF4-FFF2-40B4-BE49-F238E27FC236}">
                <a16:creationId xmlns:a16="http://schemas.microsoft.com/office/drawing/2014/main" id="{64E69523-1CC9-4545-A487-748CDA1E111A}"/>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ctr">
              <a:defRPr sz="600" b="0" i="0">
                <a:solidFill>
                  <a:schemeClr val="bg1"/>
                </a:solidFill>
                <a:latin typeface="Calibri Light" panose="020F0302020204030204" pitchFamily="34" charset="0"/>
                <a:cs typeface="Calibri Light" panose="020F0302020204030204" pitchFamily="34" charset="0"/>
              </a:defRPr>
            </a:lvl1pPr>
          </a:lstStyle>
          <a:p>
            <a:r>
              <a:rPr lang="en-US"/>
              <a:t>2025/02/03</a:t>
            </a:r>
            <a:endParaRPr lang="en-US" dirty="0"/>
          </a:p>
        </p:txBody>
      </p:sp>
      <p:sp>
        <p:nvSpPr>
          <p:cNvPr id="24" name="Slide Number Placeholder 16">
            <a:extLst>
              <a:ext uri="{FF2B5EF4-FFF2-40B4-BE49-F238E27FC236}">
                <a16:creationId xmlns:a16="http://schemas.microsoft.com/office/drawing/2014/main" id="{1D9AA4C1-D194-974E-8DAB-7071E8A6D652}"/>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Tree>
    <p:extLst>
      <p:ext uri="{BB962C8B-B14F-4D97-AF65-F5344CB8AC3E}">
        <p14:creationId xmlns:p14="http://schemas.microsoft.com/office/powerpoint/2010/main" val="2015896120"/>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nd Content_blue_rule">
    <p:bg>
      <p:bgPr>
        <a:solidFill>
          <a:schemeClr val="tx1"/>
        </a:solidFill>
        <a:effectLst/>
      </p:bgPr>
    </p:bg>
    <p:spTree>
      <p:nvGrpSpPr>
        <p:cNvPr id="1" name=""/>
        <p:cNvGrpSpPr/>
        <p:nvPr/>
      </p:nvGrpSpPr>
      <p:grpSpPr>
        <a:xfrm>
          <a:off x="0" y="0"/>
          <a:ext cx="0" cy="0"/>
          <a:chOff x="0" y="0"/>
          <a:chExt cx="0" cy="0"/>
        </a:xfrm>
      </p:grpSpPr>
      <p:sp>
        <p:nvSpPr>
          <p:cNvPr id="21" name="Text Placeholder 6">
            <a:extLst>
              <a:ext uri="{FF2B5EF4-FFF2-40B4-BE49-F238E27FC236}">
                <a16:creationId xmlns:a16="http://schemas.microsoft.com/office/drawing/2014/main" id="{8E551D5D-1929-7F44-8AA6-9B4F8619601B}"/>
              </a:ext>
            </a:extLst>
          </p:cNvPr>
          <p:cNvSpPr>
            <a:spLocks noGrp="1"/>
          </p:cNvSpPr>
          <p:nvPr>
            <p:ph type="body" sz="quarter" idx="12" hasCustomPrompt="1"/>
          </p:nvPr>
        </p:nvSpPr>
        <p:spPr>
          <a:xfrm>
            <a:off x="4657725" y="4577875"/>
            <a:ext cx="4143376" cy="236061"/>
          </a:xfrm>
        </p:spPr>
        <p:txBody>
          <a:bodyPr anchor="b">
            <a:normAutofit/>
          </a:bodyPr>
          <a:lstStyle>
            <a:lvl1pPr marL="0" indent="0" algn="r">
              <a:buNone/>
              <a:defRPr sz="90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22" name="Footer Placeholder 13">
            <a:extLst>
              <a:ext uri="{FF2B5EF4-FFF2-40B4-BE49-F238E27FC236}">
                <a16:creationId xmlns:a16="http://schemas.microsoft.com/office/drawing/2014/main" id="{2E7A7E81-C3FA-5F47-B8C8-FAB43C952BDF}"/>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bg1"/>
                </a:solidFill>
                <a:latin typeface="Calibri Light" panose="020F0302020204030204" pitchFamily="34" charset="0"/>
                <a:cs typeface="Calibri Light" panose="020F0302020204030204" pitchFamily="34" charset="0"/>
              </a:defRPr>
            </a:lvl1pPr>
          </a:lstStyle>
          <a:p>
            <a:r>
              <a:rPr lang="en-US"/>
              <a:t>47-10780-28</a:t>
            </a:r>
            <a:endParaRPr lang="en-US" dirty="0"/>
          </a:p>
        </p:txBody>
      </p:sp>
      <p:sp>
        <p:nvSpPr>
          <p:cNvPr id="23" name="Date Placeholder 15">
            <a:extLst>
              <a:ext uri="{FF2B5EF4-FFF2-40B4-BE49-F238E27FC236}">
                <a16:creationId xmlns:a16="http://schemas.microsoft.com/office/drawing/2014/main" id="{64E69523-1CC9-4545-A487-748CDA1E111A}"/>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ctr">
              <a:defRPr sz="600" b="0" i="0">
                <a:solidFill>
                  <a:schemeClr val="bg1"/>
                </a:solidFill>
                <a:latin typeface="Calibri Light" panose="020F0302020204030204" pitchFamily="34" charset="0"/>
                <a:cs typeface="Calibri Light" panose="020F0302020204030204" pitchFamily="34" charset="0"/>
              </a:defRPr>
            </a:lvl1pPr>
          </a:lstStyle>
          <a:p>
            <a:r>
              <a:rPr lang="en-US"/>
              <a:t>2025/02/03</a:t>
            </a:r>
            <a:endParaRPr lang="en-US" dirty="0"/>
          </a:p>
        </p:txBody>
      </p:sp>
      <p:sp>
        <p:nvSpPr>
          <p:cNvPr id="24" name="Slide Number Placeholder 16">
            <a:extLst>
              <a:ext uri="{FF2B5EF4-FFF2-40B4-BE49-F238E27FC236}">
                <a16:creationId xmlns:a16="http://schemas.microsoft.com/office/drawing/2014/main" id="{1D9AA4C1-D194-974E-8DAB-7071E8A6D652}"/>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
        <p:nvSpPr>
          <p:cNvPr id="9" name="Title 1">
            <a:extLst>
              <a:ext uri="{FF2B5EF4-FFF2-40B4-BE49-F238E27FC236}">
                <a16:creationId xmlns:a16="http://schemas.microsoft.com/office/drawing/2014/main" id="{01589447-25F5-794C-8AAA-D0C0564DA033}"/>
              </a:ext>
            </a:extLst>
          </p:cNvPr>
          <p:cNvSpPr>
            <a:spLocks noGrp="1"/>
          </p:cNvSpPr>
          <p:nvPr>
            <p:ph type="title"/>
          </p:nvPr>
        </p:nvSpPr>
        <p:spPr>
          <a:xfrm>
            <a:off x="354931" y="343853"/>
            <a:ext cx="8446169" cy="643634"/>
          </a:xfrm>
        </p:spPr>
        <p:txBody>
          <a:bodyPr>
            <a:normAutofit/>
          </a:bodyPr>
          <a:lstStyle>
            <a:lvl1pPr>
              <a:defRPr sz="2400">
                <a:solidFill>
                  <a:schemeClr val="bg1"/>
                </a:solidFill>
              </a:defRPr>
            </a:lvl1pPr>
          </a:lstStyle>
          <a:p>
            <a:r>
              <a:rPr lang="en-US"/>
              <a:t>Click to edit Master title style</a:t>
            </a:r>
            <a:endParaRPr lang="en-US" dirty="0"/>
          </a:p>
        </p:txBody>
      </p:sp>
      <p:sp>
        <p:nvSpPr>
          <p:cNvPr id="10" name="Content Placeholder 2">
            <a:extLst>
              <a:ext uri="{FF2B5EF4-FFF2-40B4-BE49-F238E27FC236}">
                <a16:creationId xmlns:a16="http://schemas.microsoft.com/office/drawing/2014/main" id="{7F2507DC-F8AC-4644-AD1D-368B364B9411}"/>
              </a:ext>
            </a:extLst>
          </p:cNvPr>
          <p:cNvSpPr>
            <a:spLocks noGrp="1"/>
          </p:cNvSpPr>
          <p:nvPr>
            <p:ph idx="1"/>
          </p:nvPr>
        </p:nvSpPr>
        <p:spPr>
          <a:xfrm>
            <a:off x="337772" y="1245799"/>
            <a:ext cx="8468456" cy="3340390"/>
          </a:xfrm>
        </p:spPr>
        <p:txBody>
          <a:bodyPr>
            <a:normAutofit/>
          </a:bodyPr>
          <a:lstStyle>
            <a:lvl1pPr>
              <a:defRPr sz="1500">
                <a:solidFill>
                  <a:schemeClr val="bg1"/>
                </a:solidFill>
              </a:defRPr>
            </a:lvl1pPr>
            <a:lvl2pPr>
              <a:defRPr sz="1350">
                <a:solidFill>
                  <a:schemeClr val="bg1"/>
                </a:solidFill>
              </a:defRPr>
            </a:lvl2pPr>
            <a:lvl3pPr>
              <a:defRPr sz="1200">
                <a:solidFill>
                  <a:schemeClr val="bg1"/>
                </a:solidFill>
              </a:defRPr>
            </a:lvl3pPr>
            <a:lvl4pPr>
              <a:defRPr sz="1050">
                <a:solidFill>
                  <a:schemeClr val="bg1"/>
                </a:solidFill>
              </a:defRPr>
            </a:lvl4pPr>
            <a:lvl5pPr>
              <a:defRPr sz="105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12" name="Straight Connector 11">
            <a:extLst>
              <a:ext uri="{FF2B5EF4-FFF2-40B4-BE49-F238E27FC236}">
                <a16:creationId xmlns:a16="http://schemas.microsoft.com/office/drawing/2014/main" id="{2617C056-6305-4C45-8EBD-FC1BC42E7D39}"/>
              </a:ext>
            </a:extLst>
          </p:cNvPr>
          <p:cNvCxnSpPr>
            <a:cxnSpLocks/>
          </p:cNvCxnSpPr>
          <p:nvPr userDrawn="1"/>
        </p:nvCxnSpPr>
        <p:spPr>
          <a:xfrm>
            <a:off x="354932" y="1116642"/>
            <a:ext cx="631658"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60861935"/>
      </p:ext>
    </p:extLst>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Content_white">
    <p:spTree>
      <p:nvGrpSpPr>
        <p:cNvPr id="1" name=""/>
        <p:cNvGrpSpPr/>
        <p:nvPr/>
      </p:nvGrpSpPr>
      <p:grpSpPr>
        <a:xfrm>
          <a:off x="0" y="0"/>
          <a:ext cx="0" cy="0"/>
          <a:chOff x="0" y="0"/>
          <a:chExt cx="0" cy="0"/>
        </a:xfrm>
      </p:grpSpPr>
      <p:sp>
        <p:nvSpPr>
          <p:cNvPr id="3" name="Content Placeholder 2"/>
          <p:cNvSpPr>
            <a:spLocks noGrp="1"/>
          </p:cNvSpPr>
          <p:nvPr>
            <p:ph idx="1"/>
          </p:nvPr>
        </p:nvSpPr>
        <p:spPr>
          <a:xfrm>
            <a:off x="342901" y="1120870"/>
            <a:ext cx="8458199" cy="3465319"/>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itle Placeholder 1"/>
          <p:cNvSpPr>
            <a:spLocks noGrp="1"/>
          </p:cNvSpPr>
          <p:nvPr>
            <p:ph type="title"/>
          </p:nvPr>
        </p:nvSpPr>
        <p:spPr>
          <a:xfrm>
            <a:off x="337771" y="343852"/>
            <a:ext cx="8463329" cy="696737"/>
          </a:xfrm>
          <a:prstGeom prst="rect">
            <a:avLst/>
          </a:prstGeom>
        </p:spPr>
        <p:txBody>
          <a:bodyPr vert="horz" lIns="0" tIns="0" rIns="0" bIns="0" rtlCol="0" anchor="ctr">
            <a:normAutofit/>
          </a:bodyPr>
          <a:lstStyle/>
          <a:p>
            <a:r>
              <a:rPr lang="en-US"/>
              <a:t>Click to edit Master title style</a:t>
            </a:r>
            <a:endParaRPr lang="en-US" dirty="0"/>
          </a:p>
        </p:txBody>
      </p:sp>
      <p:sp>
        <p:nvSpPr>
          <p:cNvPr id="22" name="Text Placeholder 6">
            <a:extLst>
              <a:ext uri="{FF2B5EF4-FFF2-40B4-BE49-F238E27FC236}">
                <a16:creationId xmlns:a16="http://schemas.microsoft.com/office/drawing/2014/main" id="{4299E7D8-1F62-1D48-A497-C3F3548025C6}"/>
              </a:ext>
            </a:extLst>
          </p:cNvPr>
          <p:cNvSpPr>
            <a:spLocks noGrp="1"/>
          </p:cNvSpPr>
          <p:nvPr>
            <p:ph type="body" sz="quarter" idx="12" hasCustomPrompt="1"/>
          </p:nvPr>
        </p:nvSpPr>
        <p:spPr>
          <a:xfrm>
            <a:off x="4572001" y="4577875"/>
            <a:ext cx="4229100" cy="236061"/>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8" name="Footer Placeholder 13">
            <a:extLst>
              <a:ext uri="{FF2B5EF4-FFF2-40B4-BE49-F238E27FC236}">
                <a16:creationId xmlns:a16="http://schemas.microsoft.com/office/drawing/2014/main" id="{87E2E286-AFAE-4241-8A0E-D4A3563BB119}"/>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47-10780-28</a:t>
            </a:r>
            <a:endParaRPr lang="en-US" dirty="0"/>
          </a:p>
        </p:txBody>
      </p:sp>
      <p:sp>
        <p:nvSpPr>
          <p:cNvPr id="9" name="Date Placeholder 15">
            <a:extLst>
              <a:ext uri="{FF2B5EF4-FFF2-40B4-BE49-F238E27FC236}">
                <a16:creationId xmlns:a16="http://schemas.microsoft.com/office/drawing/2014/main" id="{CFFE0346-046C-474E-A0D3-07F507CDA6F1}"/>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ctr">
              <a:defRPr sz="600" b="0" i="0">
                <a:solidFill>
                  <a:schemeClr val="accent6"/>
                </a:solidFill>
                <a:latin typeface="Calibri Light" panose="020F0302020204030204" pitchFamily="34" charset="0"/>
                <a:cs typeface="Calibri Light" panose="020F0302020204030204" pitchFamily="34" charset="0"/>
              </a:defRPr>
            </a:lvl1pPr>
          </a:lstStyle>
          <a:p>
            <a:r>
              <a:rPr lang="en-US"/>
              <a:t>2025/02/03</a:t>
            </a:r>
            <a:endParaRPr lang="en-US" dirty="0"/>
          </a:p>
        </p:txBody>
      </p:sp>
      <p:sp>
        <p:nvSpPr>
          <p:cNvPr id="10" name="Slide Number Placeholder 16">
            <a:extLst>
              <a:ext uri="{FF2B5EF4-FFF2-40B4-BE49-F238E27FC236}">
                <a16:creationId xmlns:a16="http://schemas.microsoft.com/office/drawing/2014/main" id="{A73790DD-9996-4745-982F-908EBB20A880}"/>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13" name="Picture 12">
            <a:extLst>
              <a:ext uri="{FF2B5EF4-FFF2-40B4-BE49-F238E27FC236}">
                <a16:creationId xmlns:a16="http://schemas.microsoft.com/office/drawing/2014/main" id="{2A68D4BA-C1DF-E04C-8DD3-EE884010308E}"/>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77875"/>
            <a:ext cx="209157" cy="234734"/>
          </a:xfrm>
          <a:prstGeom prst="rect">
            <a:avLst/>
          </a:prstGeom>
        </p:spPr>
      </p:pic>
    </p:spTree>
    <p:extLst>
      <p:ext uri="{BB962C8B-B14F-4D97-AF65-F5344CB8AC3E}">
        <p14:creationId xmlns:p14="http://schemas.microsoft.com/office/powerpoint/2010/main" val="623656128"/>
      </p:ext>
    </p:extLst>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and Content_white_with rule">
    <p:spTree>
      <p:nvGrpSpPr>
        <p:cNvPr id="1" name=""/>
        <p:cNvGrpSpPr/>
        <p:nvPr/>
      </p:nvGrpSpPr>
      <p:grpSpPr>
        <a:xfrm>
          <a:off x="0" y="0"/>
          <a:ext cx="0" cy="0"/>
          <a:chOff x="0" y="0"/>
          <a:chExt cx="0" cy="0"/>
        </a:xfrm>
      </p:grpSpPr>
      <p:sp>
        <p:nvSpPr>
          <p:cNvPr id="2" name="Title 1"/>
          <p:cNvSpPr>
            <a:spLocks noGrp="1"/>
          </p:cNvSpPr>
          <p:nvPr>
            <p:ph type="title"/>
          </p:nvPr>
        </p:nvSpPr>
        <p:spPr>
          <a:xfrm>
            <a:off x="354931" y="343853"/>
            <a:ext cx="8446169" cy="643634"/>
          </a:xfrm>
        </p:spPr>
        <p:txBody>
          <a:bodyPr>
            <a:normAutofit/>
          </a:bodyPr>
          <a:lstStyle>
            <a:lvl1pPr>
              <a:defRPr sz="2400">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337772" y="1245799"/>
            <a:ext cx="8468456" cy="3340390"/>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4572000" y="4577875"/>
            <a:ext cx="4229100" cy="236061"/>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cxnSp>
        <p:nvCxnSpPr>
          <p:cNvPr id="21" name="Straight Connector 20">
            <a:extLst>
              <a:ext uri="{FF2B5EF4-FFF2-40B4-BE49-F238E27FC236}">
                <a16:creationId xmlns:a16="http://schemas.microsoft.com/office/drawing/2014/main" id="{C6FB732D-F9CF-5743-B51E-79560BF591B0}"/>
              </a:ext>
            </a:extLst>
          </p:cNvPr>
          <p:cNvCxnSpPr>
            <a:cxnSpLocks/>
          </p:cNvCxnSpPr>
          <p:nvPr userDrawn="1"/>
        </p:nvCxnSpPr>
        <p:spPr>
          <a:xfrm>
            <a:off x="354932" y="1116642"/>
            <a:ext cx="631658"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2" name="Footer Placeholder 13">
            <a:extLst>
              <a:ext uri="{FF2B5EF4-FFF2-40B4-BE49-F238E27FC236}">
                <a16:creationId xmlns:a16="http://schemas.microsoft.com/office/drawing/2014/main" id="{B81E8264-DCE2-FF4F-936C-A67C82FC7D8B}"/>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47-10780-28</a:t>
            </a:r>
            <a:endParaRPr lang="en-US" dirty="0"/>
          </a:p>
        </p:txBody>
      </p:sp>
      <p:sp>
        <p:nvSpPr>
          <p:cNvPr id="28" name="Date Placeholder 15">
            <a:extLst>
              <a:ext uri="{FF2B5EF4-FFF2-40B4-BE49-F238E27FC236}">
                <a16:creationId xmlns:a16="http://schemas.microsoft.com/office/drawing/2014/main" id="{64CED257-7850-0E4F-A65B-D2294B5D0722}"/>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pPr algn="ctr"/>
            <a:r>
              <a:rPr lang="en-US"/>
              <a:t>2025/02/03</a:t>
            </a:r>
            <a:endParaRPr lang="en-US" dirty="0"/>
          </a:p>
        </p:txBody>
      </p:sp>
      <p:sp>
        <p:nvSpPr>
          <p:cNvPr id="29" name="Slide Number Placeholder 16">
            <a:extLst>
              <a:ext uri="{FF2B5EF4-FFF2-40B4-BE49-F238E27FC236}">
                <a16:creationId xmlns:a16="http://schemas.microsoft.com/office/drawing/2014/main" id="{CA115F19-702D-964A-80CD-AE4D0FDC1A27}"/>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12" name="Picture 11">
            <a:extLst>
              <a:ext uri="{FF2B5EF4-FFF2-40B4-BE49-F238E27FC236}">
                <a16:creationId xmlns:a16="http://schemas.microsoft.com/office/drawing/2014/main" id="{C3D87704-35E5-EB49-8159-29AB92003282}"/>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77875"/>
            <a:ext cx="209157" cy="234734"/>
          </a:xfrm>
          <a:prstGeom prst="rect">
            <a:avLst/>
          </a:prstGeom>
        </p:spPr>
      </p:pic>
    </p:spTree>
    <p:extLst>
      <p:ext uri="{BB962C8B-B14F-4D97-AF65-F5344CB8AC3E}">
        <p14:creationId xmlns:p14="http://schemas.microsoft.com/office/powerpoint/2010/main" val="1687869038"/>
      </p:ext>
    </p:extLst>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_white_with rule_Gray">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54931" y="343853"/>
            <a:ext cx="8446169" cy="643634"/>
          </a:xfrm>
        </p:spPr>
        <p:txBody>
          <a:bodyPr>
            <a:normAutofit/>
          </a:bodyPr>
          <a:lstStyle>
            <a:lvl1pPr>
              <a:defRPr sz="2400">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337772" y="1245799"/>
            <a:ext cx="8468456" cy="3340390"/>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4572000" y="4577875"/>
            <a:ext cx="4229100" cy="236061"/>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cxnSp>
        <p:nvCxnSpPr>
          <p:cNvPr id="21" name="Straight Connector 20">
            <a:extLst>
              <a:ext uri="{FF2B5EF4-FFF2-40B4-BE49-F238E27FC236}">
                <a16:creationId xmlns:a16="http://schemas.microsoft.com/office/drawing/2014/main" id="{C6FB732D-F9CF-5743-B51E-79560BF591B0}"/>
              </a:ext>
            </a:extLst>
          </p:cNvPr>
          <p:cNvCxnSpPr>
            <a:cxnSpLocks/>
          </p:cNvCxnSpPr>
          <p:nvPr userDrawn="1"/>
        </p:nvCxnSpPr>
        <p:spPr>
          <a:xfrm>
            <a:off x="354932" y="1116642"/>
            <a:ext cx="631658"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2" name="Footer Placeholder 13">
            <a:extLst>
              <a:ext uri="{FF2B5EF4-FFF2-40B4-BE49-F238E27FC236}">
                <a16:creationId xmlns:a16="http://schemas.microsoft.com/office/drawing/2014/main" id="{B81E8264-DCE2-FF4F-936C-A67C82FC7D8B}"/>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47-10780-28</a:t>
            </a:r>
            <a:endParaRPr lang="en-US" dirty="0"/>
          </a:p>
        </p:txBody>
      </p:sp>
      <p:sp>
        <p:nvSpPr>
          <p:cNvPr id="28" name="Date Placeholder 15">
            <a:extLst>
              <a:ext uri="{FF2B5EF4-FFF2-40B4-BE49-F238E27FC236}">
                <a16:creationId xmlns:a16="http://schemas.microsoft.com/office/drawing/2014/main" id="{64CED257-7850-0E4F-A65B-D2294B5D0722}"/>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pPr algn="ctr"/>
            <a:r>
              <a:rPr lang="en-US"/>
              <a:t>2025/02/03</a:t>
            </a:r>
            <a:endParaRPr lang="en-US" dirty="0"/>
          </a:p>
        </p:txBody>
      </p:sp>
      <p:sp>
        <p:nvSpPr>
          <p:cNvPr id="29" name="Slide Number Placeholder 16">
            <a:extLst>
              <a:ext uri="{FF2B5EF4-FFF2-40B4-BE49-F238E27FC236}">
                <a16:creationId xmlns:a16="http://schemas.microsoft.com/office/drawing/2014/main" id="{CA115F19-702D-964A-80CD-AE4D0FDC1A27}"/>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10" name="Picture 9">
            <a:extLst>
              <a:ext uri="{FF2B5EF4-FFF2-40B4-BE49-F238E27FC236}">
                <a16:creationId xmlns:a16="http://schemas.microsoft.com/office/drawing/2014/main" id="{09775DFF-470C-F946-B9F2-DE360BC74C61}"/>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77875"/>
            <a:ext cx="209157" cy="234734"/>
          </a:xfrm>
          <a:prstGeom prst="rect">
            <a:avLst/>
          </a:prstGeom>
        </p:spPr>
      </p:pic>
    </p:spTree>
    <p:extLst>
      <p:ext uri="{BB962C8B-B14F-4D97-AF65-F5344CB8AC3E}">
        <p14:creationId xmlns:p14="http://schemas.microsoft.com/office/powerpoint/2010/main" val="2061630367"/>
      </p:ext>
    </p:extLst>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and Content_white_with Subhead2">
    <p:spTree>
      <p:nvGrpSpPr>
        <p:cNvPr id="1" name=""/>
        <p:cNvGrpSpPr/>
        <p:nvPr/>
      </p:nvGrpSpPr>
      <p:grpSpPr>
        <a:xfrm>
          <a:off x="0" y="0"/>
          <a:ext cx="0" cy="0"/>
          <a:chOff x="0" y="0"/>
          <a:chExt cx="0" cy="0"/>
        </a:xfrm>
      </p:grpSpPr>
      <p:sp>
        <p:nvSpPr>
          <p:cNvPr id="2" name="Title 1"/>
          <p:cNvSpPr>
            <a:spLocks noGrp="1"/>
          </p:cNvSpPr>
          <p:nvPr>
            <p:ph type="title"/>
          </p:nvPr>
        </p:nvSpPr>
        <p:spPr>
          <a:xfrm>
            <a:off x="342900" y="295445"/>
            <a:ext cx="8458200" cy="584282"/>
          </a:xfrm>
        </p:spPr>
        <p:txBody>
          <a:bodyPr anchor="b">
            <a:normAutofit/>
          </a:bodyPr>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342900" y="1227162"/>
            <a:ext cx="8463329" cy="3367959"/>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5"/>
          <p:cNvSpPr>
            <a:spLocks noGrp="1"/>
          </p:cNvSpPr>
          <p:nvPr>
            <p:ph type="body" sz="quarter" idx="12"/>
          </p:nvPr>
        </p:nvSpPr>
        <p:spPr>
          <a:xfrm>
            <a:off x="342900" y="879727"/>
            <a:ext cx="8458200" cy="347435"/>
          </a:xfrm>
        </p:spPr>
        <p:txBody>
          <a:bodyPr/>
          <a:lstStyle>
            <a:lvl1pPr marL="0" indent="0">
              <a:buNone/>
              <a:defRPr>
                <a:solidFill>
                  <a:schemeClr val="accent2"/>
                </a:solidFill>
              </a:defRPr>
            </a:lvl1pPr>
            <a:lvl2pPr marL="342900" indent="0">
              <a:buNone/>
              <a:defRPr/>
            </a:lvl2pPr>
            <a:lvl3pPr marL="685800" indent="0">
              <a:buNone/>
              <a:defRPr/>
            </a:lvl3pPr>
            <a:lvl4pPr marL="1028700" indent="0">
              <a:buNone/>
              <a:defRPr/>
            </a:lvl4pPr>
            <a:lvl5pPr marL="1371600" indent="0">
              <a:buNone/>
              <a:defRPr/>
            </a:lvl5pPr>
          </a:lstStyle>
          <a:p>
            <a:pPr lvl="0"/>
            <a:r>
              <a:rPr lang="en-US"/>
              <a:t>Click to edit Master text styles</a:t>
            </a:r>
          </a:p>
        </p:txBody>
      </p:sp>
      <p:sp>
        <p:nvSpPr>
          <p:cNvPr id="23" name="Text Placeholder 6">
            <a:extLst>
              <a:ext uri="{FF2B5EF4-FFF2-40B4-BE49-F238E27FC236}">
                <a16:creationId xmlns:a16="http://schemas.microsoft.com/office/drawing/2014/main" id="{3D89E0FE-2930-6B4C-B510-4EFF2716B758}"/>
              </a:ext>
            </a:extLst>
          </p:cNvPr>
          <p:cNvSpPr>
            <a:spLocks noGrp="1"/>
          </p:cNvSpPr>
          <p:nvPr>
            <p:ph type="body" sz="quarter" idx="13" hasCustomPrompt="1"/>
          </p:nvPr>
        </p:nvSpPr>
        <p:spPr>
          <a:xfrm>
            <a:off x="4572000" y="4577875"/>
            <a:ext cx="4229100" cy="236061"/>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1E990BDA-9B50-C247-B89E-D28BBD1E9890}"/>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47-10780-28</a:t>
            </a:r>
            <a:endParaRPr lang="en-US" dirty="0"/>
          </a:p>
        </p:txBody>
      </p:sp>
      <p:sp>
        <p:nvSpPr>
          <p:cNvPr id="25" name="Date Placeholder 15">
            <a:extLst>
              <a:ext uri="{FF2B5EF4-FFF2-40B4-BE49-F238E27FC236}">
                <a16:creationId xmlns:a16="http://schemas.microsoft.com/office/drawing/2014/main" id="{EDF4ECE9-67F6-094F-B1FC-3906FD49B4E6}"/>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ctr">
              <a:defRPr sz="600" b="0" i="0">
                <a:solidFill>
                  <a:schemeClr val="accent6"/>
                </a:solidFill>
                <a:latin typeface="Calibri Light" panose="020F0302020204030204" pitchFamily="34" charset="0"/>
                <a:cs typeface="Calibri Light" panose="020F0302020204030204" pitchFamily="34" charset="0"/>
              </a:defRPr>
            </a:lvl1pPr>
          </a:lstStyle>
          <a:p>
            <a:r>
              <a:rPr lang="en-US"/>
              <a:t>2025/02/03</a:t>
            </a:r>
            <a:endParaRPr lang="en-US" dirty="0"/>
          </a:p>
        </p:txBody>
      </p:sp>
      <p:sp>
        <p:nvSpPr>
          <p:cNvPr id="26" name="Slide Number Placeholder 16">
            <a:extLst>
              <a:ext uri="{FF2B5EF4-FFF2-40B4-BE49-F238E27FC236}">
                <a16:creationId xmlns:a16="http://schemas.microsoft.com/office/drawing/2014/main" id="{F70161BE-21EE-2A40-958A-4AAAEDCB418E}"/>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10" name="Picture 9">
            <a:extLst>
              <a:ext uri="{FF2B5EF4-FFF2-40B4-BE49-F238E27FC236}">
                <a16:creationId xmlns:a16="http://schemas.microsoft.com/office/drawing/2014/main" id="{EE708BE1-9EE9-F94C-A62E-D2A8900E8F91}"/>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77875"/>
            <a:ext cx="209157" cy="234734"/>
          </a:xfrm>
          <a:prstGeom prst="rect">
            <a:avLst/>
          </a:prstGeom>
        </p:spPr>
      </p:pic>
    </p:spTree>
    <p:extLst>
      <p:ext uri="{BB962C8B-B14F-4D97-AF65-F5344CB8AC3E}">
        <p14:creationId xmlns:p14="http://schemas.microsoft.com/office/powerpoint/2010/main" val="2641648168"/>
      </p:ext>
    </p:extLst>
  </p:cSld>
  <p:clrMapOvr>
    <a:masterClrMapping/>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and Content_white_with Subhead">
    <p:spTree>
      <p:nvGrpSpPr>
        <p:cNvPr id="1" name=""/>
        <p:cNvGrpSpPr/>
        <p:nvPr/>
      </p:nvGrpSpPr>
      <p:grpSpPr>
        <a:xfrm>
          <a:off x="0" y="0"/>
          <a:ext cx="0" cy="0"/>
          <a:chOff x="0" y="0"/>
          <a:chExt cx="0" cy="0"/>
        </a:xfrm>
      </p:grpSpPr>
      <p:sp>
        <p:nvSpPr>
          <p:cNvPr id="2" name="Title 1"/>
          <p:cNvSpPr>
            <a:spLocks noGrp="1"/>
          </p:cNvSpPr>
          <p:nvPr>
            <p:ph type="title"/>
          </p:nvPr>
        </p:nvSpPr>
        <p:spPr>
          <a:xfrm>
            <a:off x="354931" y="343853"/>
            <a:ext cx="8446169" cy="643634"/>
          </a:xfrm>
        </p:spPr>
        <p:txBody>
          <a:bodyPr>
            <a:normAutofit/>
          </a:bodyPr>
          <a:lstStyle>
            <a:lvl1pPr>
              <a:defRPr sz="2400">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337772" y="1672947"/>
            <a:ext cx="8468456" cy="2913242"/>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4572000" y="4586189"/>
            <a:ext cx="4229100" cy="227747"/>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cxnSp>
        <p:nvCxnSpPr>
          <p:cNvPr id="21" name="Straight Connector 20">
            <a:extLst>
              <a:ext uri="{FF2B5EF4-FFF2-40B4-BE49-F238E27FC236}">
                <a16:creationId xmlns:a16="http://schemas.microsoft.com/office/drawing/2014/main" id="{C6FB732D-F9CF-5743-B51E-79560BF591B0}"/>
              </a:ext>
            </a:extLst>
          </p:cNvPr>
          <p:cNvCxnSpPr>
            <a:cxnSpLocks/>
          </p:cNvCxnSpPr>
          <p:nvPr userDrawn="1"/>
        </p:nvCxnSpPr>
        <p:spPr>
          <a:xfrm>
            <a:off x="354932" y="1116642"/>
            <a:ext cx="631658"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5" name="Text Placeholder 4">
            <a:extLst>
              <a:ext uri="{FF2B5EF4-FFF2-40B4-BE49-F238E27FC236}">
                <a16:creationId xmlns:a16="http://schemas.microsoft.com/office/drawing/2014/main" id="{EDCC921F-C45C-6545-81DB-BA3C861828A2}"/>
              </a:ext>
            </a:extLst>
          </p:cNvPr>
          <p:cNvSpPr>
            <a:spLocks noGrp="1"/>
          </p:cNvSpPr>
          <p:nvPr>
            <p:ph type="body" sz="quarter" idx="13"/>
          </p:nvPr>
        </p:nvSpPr>
        <p:spPr>
          <a:xfrm>
            <a:off x="348854" y="1245272"/>
            <a:ext cx="8457009" cy="299046"/>
          </a:xfrm>
        </p:spPr>
        <p:txBody>
          <a:bodyPr/>
          <a:lstStyle>
            <a:lvl1pPr marL="0" indent="0">
              <a:buNone/>
              <a:defRPr b="1" i="0">
                <a:solidFill>
                  <a:schemeClr val="accent2"/>
                </a:solidFill>
                <a:latin typeface="Calibri" panose="020F0502020204030204" pitchFamily="34" charset="0"/>
                <a:cs typeface="Calibri" panose="020F0502020204030204" pitchFamily="34" charset="0"/>
              </a:defRPr>
            </a:lvl1pPr>
            <a:lvl2pPr marL="342900" indent="0">
              <a:buNone/>
              <a:defRPr/>
            </a:lvl2pPr>
            <a:lvl3pPr marL="685800" indent="0">
              <a:buNone/>
              <a:defRPr/>
            </a:lvl3pPr>
            <a:lvl4pPr marL="1028700" indent="0">
              <a:buNone/>
              <a:defRPr/>
            </a:lvl4pPr>
            <a:lvl5pPr marL="1371600" indent="0">
              <a:buNone/>
              <a:defRPr/>
            </a:lvl5pPr>
          </a:lstStyle>
          <a:p>
            <a:pPr lvl="0"/>
            <a:r>
              <a:rPr lang="en-US"/>
              <a:t>Click to edit Master text styles</a:t>
            </a:r>
          </a:p>
        </p:txBody>
      </p:sp>
      <p:sp>
        <p:nvSpPr>
          <p:cNvPr id="11" name="Footer Placeholder 13">
            <a:extLst>
              <a:ext uri="{FF2B5EF4-FFF2-40B4-BE49-F238E27FC236}">
                <a16:creationId xmlns:a16="http://schemas.microsoft.com/office/drawing/2014/main" id="{FF3BB73C-01EE-CE4D-A00D-D9EF252B57CF}"/>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47-10780-28</a:t>
            </a:r>
            <a:endParaRPr lang="en-US" dirty="0"/>
          </a:p>
        </p:txBody>
      </p:sp>
      <p:sp>
        <p:nvSpPr>
          <p:cNvPr id="12" name="Date Placeholder 15">
            <a:extLst>
              <a:ext uri="{FF2B5EF4-FFF2-40B4-BE49-F238E27FC236}">
                <a16:creationId xmlns:a16="http://schemas.microsoft.com/office/drawing/2014/main" id="{3E2EA200-CDE4-9241-826C-440C9980E80A}"/>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ctr">
              <a:defRPr sz="600" b="0" i="0">
                <a:solidFill>
                  <a:schemeClr val="accent6"/>
                </a:solidFill>
                <a:latin typeface="Calibri Light" panose="020F0302020204030204" pitchFamily="34" charset="0"/>
                <a:cs typeface="Calibri Light" panose="020F0302020204030204" pitchFamily="34" charset="0"/>
              </a:defRPr>
            </a:lvl1pPr>
          </a:lstStyle>
          <a:p>
            <a:r>
              <a:rPr lang="en-US"/>
              <a:t>2025/02/03</a:t>
            </a:r>
            <a:endParaRPr lang="en-US" dirty="0"/>
          </a:p>
        </p:txBody>
      </p:sp>
      <p:sp>
        <p:nvSpPr>
          <p:cNvPr id="13" name="Slide Number Placeholder 16">
            <a:extLst>
              <a:ext uri="{FF2B5EF4-FFF2-40B4-BE49-F238E27FC236}">
                <a16:creationId xmlns:a16="http://schemas.microsoft.com/office/drawing/2014/main" id="{4AEB3F66-2F1B-7C4B-9E53-F99627745921}"/>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16" name="Picture 15">
            <a:extLst>
              <a:ext uri="{FF2B5EF4-FFF2-40B4-BE49-F238E27FC236}">
                <a16:creationId xmlns:a16="http://schemas.microsoft.com/office/drawing/2014/main" id="{6A97EBF5-EC2F-5E41-A0DA-872984A89895}"/>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77875"/>
            <a:ext cx="209157" cy="234734"/>
          </a:xfrm>
          <a:prstGeom prst="rect">
            <a:avLst/>
          </a:prstGeom>
        </p:spPr>
      </p:pic>
    </p:spTree>
    <p:extLst>
      <p:ext uri="{BB962C8B-B14F-4D97-AF65-F5344CB8AC3E}">
        <p14:creationId xmlns:p14="http://schemas.microsoft.com/office/powerpoint/2010/main" val="1686822118"/>
      </p:ext>
    </p:extLst>
  </p:cSld>
  <p:clrMapOvr>
    <a:masterClrMapping/>
  </p:clrMapOvr>
  <p:transition>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_and_Content_with_Call_Out_BlueBox">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ACDEED5-DB38-3548-B310-27DAE17EF206}"/>
              </a:ext>
            </a:extLst>
          </p:cNvPr>
          <p:cNvSpPr/>
          <p:nvPr userDrawn="1"/>
        </p:nvSpPr>
        <p:spPr>
          <a:xfrm>
            <a:off x="6208294" y="0"/>
            <a:ext cx="2935706" cy="515778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2" name="Title 1"/>
          <p:cNvSpPr>
            <a:spLocks noGrp="1"/>
          </p:cNvSpPr>
          <p:nvPr>
            <p:ph type="title"/>
          </p:nvPr>
        </p:nvSpPr>
        <p:spPr>
          <a:xfrm>
            <a:off x="354932" y="343853"/>
            <a:ext cx="5594075" cy="643634"/>
          </a:xfrm>
        </p:spPr>
        <p:txBody>
          <a:bodyPr>
            <a:normAutofit/>
          </a:bodyPr>
          <a:lstStyle>
            <a:lvl1pPr>
              <a:defRPr sz="2400">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337772" y="1245799"/>
            <a:ext cx="5608836" cy="3340390"/>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4572000" y="4577875"/>
            <a:ext cx="4229100" cy="236061"/>
          </a:xfrm>
        </p:spPr>
        <p:txBody>
          <a:bodyPr anchor="b">
            <a:normAutofit/>
          </a:bodyPr>
          <a:lstStyle>
            <a:lvl1pPr marL="0" indent="0" algn="r">
              <a:buNone/>
              <a:defRPr sz="90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cxnSp>
        <p:nvCxnSpPr>
          <p:cNvPr id="21" name="Straight Connector 20">
            <a:extLst>
              <a:ext uri="{FF2B5EF4-FFF2-40B4-BE49-F238E27FC236}">
                <a16:creationId xmlns:a16="http://schemas.microsoft.com/office/drawing/2014/main" id="{C6FB732D-F9CF-5743-B51E-79560BF591B0}"/>
              </a:ext>
            </a:extLst>
          </p:cNvPr>
          <p:cNvCxnSpPr>
            <a:cxnSpLocks/>
          </p:cNvCxnSpPr>
          <p:nvPr userDrawn="1"/>
        </p:nvCxnSpPr>
        <p:spPr>
          <a:xfrm>
            <a:off x="354932" y="1116642"/>
            <a:ext cx="631658"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2" name="Footer Placeholder 13">
            <a:extLst>
              <a:ext uri="{FF2B5EF4-FFF2-40B4-BE49-F238E27FC236}">
                <a16:creationId xmlns:a16="http://schemas.microsoft.com/office/drawing/2014/main" id="{B81E8264-DCE2-FF4F-936C-A67C82FC7D8B}"/>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47-10780-28</a:t>
            </a:r>
            <a:endParaRPr lang="en-US" dirty="0"/>
          </a:p>
        </p:txBody>
      </p:sp>
      <p:sp>
        <p:nvSpPr>
          <p:cNvPr id="28" name="Date Placeholder 15">
            <a:extLst>
              <a:ext uri="{FF2B5EF4-FFF2-40B4-BE49-F238E27FC236}">
                <a16:creationId xmlns:a16="http://schemas.microsoft.com/office/drawing/2014/main" id="{64CED257-7850-0E4F-A65B-D2294B5D0722}"/>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pPr algn="ctr"/>
            <a:r>
              <a:rPr lang="en-US"/>
              <a:t>2025/02/03</a:t>
            </a:r>
            <a:endParaRPr lang="en-US" dirty="0"/>
          </a:p>
        </p:txBody>
      </p:sp>
      <p:sp>
        <p:nvSpPr>
          <p:cNvPr id="29" name="Slide Number Placeholder 16">
            <a:extLst>
              <a:ext uri="{FF2B5EF4-FFF2-40B4-BE49-F238E27FC236}">
                <a16:creationId xmlns:a16="http://schemas.microsoft.com/office/drawing/2014/main" id="{CA115F19-702D-964A-80CD-AE4D0FDC1A27}"/>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
        <p:nvSpPr>
          <p:cNvPr id="6" name="Content Placeholder 5">
            <a:extLst>
              <a:ext uri="{FF2B5EF4-FFF2-40B4-BE49-F238E27FC236}">
                <a16:creationId xmlns:a16="http://schemas.microsoft.com/office/drawing/2014/main" id="{446D8406-321B-2B4C-81CE-938F1586DA23}"/>
              </a:ext>
            </a:extLst>
          </p:cNvPr>
          <p:cNvSpPr>
            <a:spLocks noGrp="1"/>
          </p:cNvSpPr>
          <p:nvPr>
            <p:ph sz="quarter" idx="13"/>
          </p:nvPr>
        </p:nvSpPr>
        <p:spPr>
          <a:xfrm>
            <a:off x="6488028" y="353404"/>
            <a:ext cx="2317834" cy="410763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12" name="Picture 11">
            <a:extLst>
              <a:ext uri="{FF2B5EF4-FFF2-40B4-BE49-F238E27FC236}">
                <a16:creationId xmlns:a16="http://schemas.microsoft.com/office/drawing/2014/main" id="{EF828433-2B01-A147-A477-8B57F57A654C}"/>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77875"/>
            <a:ext cx="209157" cy="234734"/>
          </a:xfrm>
          <a:prstGeom prst="rect">
            <a:avLst/>
          </a:prstGeom>
        </p:spPr>
      </p:pic>
    </p:spTree>
    <p:extLst>
      <p:ext uri="{BB962C8B-B14F-4D97-AF65-F5344CB8AC3E}">
        <p14:creationId xmlns:p14="http://schemas.microsoft.com/office/powerpoint/2010/main" val="2184494189"/>
      </p:ext>
    </p:extLst>
  </p:cSld>
  <p:clrMapOvr>
    <a:masterClrMapping/>
  </p:clrMapOvr>
  <p:transitio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_and_Content_with_Call_Out_Box">
    <p:bg>
      <p:bgPr>
        <a:solidFill>
          <a:schemeClr val="bg1">
            <a:lumMod val="95000"/>
          </a:schemeClr>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ACDEED5-DB38-3548-B310-27DAE17EF206}"/>
              </a:ext>
            </a:extLst>
          </p:cNvPr>
          <p:cNvSpPr/>
          <p:nvPr userDrawn="1"/>
        </p:nvSpPr>
        <p:spPr>
          <a:xfrm>
            <a:off x="6208294" y="0"/>
            <a:ext cx="2935706" cy="51577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2" name="Title 1"/>
          <p:cNvSpPr>
            <a:spLocks noGrp="1"/>
          </p:cNvSpPr>
          <p:nvPr>
            <p:ph type="title"/>
          </p:nvPr>
        </p:nvSpPr>
        <p:spPr>
          <a:xfrm>
            <a:off x="354932" y="343853"/>
            <a:ext cx="5594075" cy="643634"/>
          </a:xfrm>
        </p:spPr>
        <p:txBody>
          <a:bodyPr>
            <a:normAutofit/>
          </a:bodyPr>
          <a:lstStyle>
            <a:lvl1pPr>
              <a:defRPr sz="2400">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337772" y="1245799"/>
            <a:ext cx="5608836" cy="3340390"/>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4572000" y="4577875"/>
            <a:ext cx="4229100" cy="236061"/>
          </a:xfrm>
        </p:spPr>
        <p:txBody>
          <a:bodyPr anchor="b">
            <a:normAutofit/>
          </a:bodyPr>
          <a:lstStyle>
            <a:lvl1pPr marL="0" indent="0" algn="r">
              <a:buNone/>
              <a:defRPr sz="90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cxnSp>
        <p:nvCxnSpPr>
          <p:cNvPr id="21" name="Straight Connector 20">
            <a:extLst>
              <a:ext uri="{FF2B5EF4-FFF2-40B4-BE49-F238E27FC236}">
                <a16:creationId xmlns:a16="http://schemas.microsoft.com/office/drawing/2014/main" id="{C6FB732D-F9CF-5743-B51E-79560BF591B0}"/>
              </a:ext>
            </a:extLst>
          </p:cNvPr>
          <p:cNvCxnSpPr>
            <a:cxnSpLocks/>
          </p:cNvCxnSpPr>
          <p:nvPr userDrawn="1"/>
        </p:nvCxnSpPr>
        <p:spPr>
          <a:xfrm>
            <a:off x="354932" y="1116642"/>
            <a:ext cx="631658"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2" name="Footer Placeholder 13">
            <a:extLst>
              <a:ext uri="{FF2B5EF4-FFF2-40B4-BE49-F238E27FC236}">
                <a16:creationId xmlns:a16="http://schemas.microsoft.com/office/drawing/2014/main" id="{B81E8264-DCE2-FF4F-936C-A67C82FC7D8B}"/>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47-10780-28</a:t>
            </a:r>
            <a:endParaRPr lang="en-US" dirty="0"/>
          </a:p>
        </p:txBody>
      </p:sp>
      <p:sp>
        <p:nvSpPr>
          <p:cNvPr id="28" name="Date Placeholder 15">
            <a:extLst>
              <a:ext uri="{FF2B5EF4-FFF2-40B4-BE49-F238E27FC236}">
                <a16:creationId xmlns:a16="http://schemas.microsoft.com/office/drawing/2014/main" id="{64CED257-7850-0E4F-A65B-D2294B5D0722}"/>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pPr algn="ctr"/>
            <a:r>
              <a:rPr lang="en-US"/>
              <a:t>2025/02/03</a:t>
            </a:r>
            <a:endParaRPr lang="en-US" dirty="0"/>
          </a:p>
        </p:txBody>
      </p:sp>
      <p:sp>
        <p:nvSpPr>
          <p:cNvPr id="29" name="Slide Number Placeholder 16">
            <a:extLst>
              <a:ext uri="{FF2B5EF4-FFF2-40B4-BE49-F238E27FC236}">
                <a16:creationId xmlns:a16="http://schemas.microsoft.com/office/drawing/2014/main" id="{CA115F19-702D-964A-80CD-AE4D0FDC1A27}"/>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
        <p:nvSpPr>
          <p:cNvPr id="6" name="Content Placeholder 5">
            <a:extLst>
              <a:ext uri="{FF2B5EF4-FFF2-40B4-BE49-F238E27FC236}">
                <a16:creationId xmlns:a16="http://schemas.microsoft.com/office/drawing/2014/main" id="{446D8406-321B-2B4C-81CE-938F1586DA23}"/>
              </a:ext>
            </a:extLst>
          </p:cNvPr>
          <p:cNvSpPr>
            <a:spLocks noGrp="1"/>
          </p:cNvSpPr>
          <p:nvPr>
            <p:ph sz="quarter" idx="13"/>
          </p:nvPr>
        </p:nvSpPr>
        <p:spPr>
          <a:xfrm>
            <a:off x="6488028" y="353404"/>
            <a:ext cx="2317834" cy="4107630"/>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2" name="Picture 11">
            <a:extLst>
              <a:ext uri="{FF2B5EF4-FFF2-40B4-BE49-F238E27FC236}">
                <a16:creationId xmlns:a16="http://schemas.microsoft.com/office/drawing/2014/main" id="{FD3E0558-2685-E849-ACDB-C5B203C060F1}"/>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77875"/>
            <a:ext cx="209157" cy="234734"/>
          </a:xfrm>
          <a:prstGeom prst="rect">
            <a:avLst/>
          </a:prstGeom>
        </p:spPr>
      </p:pic>
    </p:spTree>
    <p:extLst>
      <p:ext uri="{BB962C8B-B14F-4D97-AF65-F5344CB8AC3E}">
        <p14:creationId xmlns:p14="http://schemas.microsoft.com/office/powerpoint/2010/main" val="2627693783"/>
      </p:ext>
    </p:extLst>
  </p:cSld>
  <p:clrMapOvr>
    <a:masterClrMapping/>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Title and Content_blue">
    <p:bg>
      <p:bgPr>
        <a:solidFill>
          <a:schemeClr val="tx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6F33EDE-1C6D-0B48-BCAD-7259C6815584}"/>
              </a:ext>
            </a:extLst>
          </p:cNvPr>
          <p:cNvSpPr/>
          <p:nvPr userDrawn="1"/>
        </p:nvSpPr>
        <p:spPr>
          <a:xfrm>
            <a:off x="0" y="1373023"/>
            <a:ext cx="9144000" cy="3060866"/>
          </a:xfrm>
          <a:prstGeom prst="rect">
            <a:avLst/>
          </a:prstGeom>
          <a:solidFill>
            <a:schemeClr val="bg1"/>
          </a:solidFill>
          <a:ln>
            <a:noFill/>
          </a:ln>
          <a:effectLst>
            <a:glow rad="139700">
              <a:schemeClr val="tx1">
                <a:lumMod val="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2" name="Title 1"/>
          <p:cNvSpPr>
            <a:spLocks noGrp="1"/>
          </p:cNvSpPr>
          <p:nvPr>
            <p:ph type="title"/>
          </p:nvPr>
        </p:nvSpPr>
        <p:spPr>
          <a:xfrm>
            <a:off x="342901" y="343853"/>
            <a:ext cx="8458199" cy="927687"/>
          </a:xfrm>
        </p:spPr>
        <p:txBody>
          <a:bodyPr>
            <a:normAutofit/>
          </a:bodyPr>
          <a:lstStyle>
            <a:lvl1pPr>
              <a:defRPr sz="2700">
                <a:solidFill>
                  <a:schemeClr val="bg2"/>
                </a:solidFill>
              </a:defRPr>
            </a:lvl1pPr>
          </a:lstStyle>
          <a:p>
            <a:r>
              <a:rPr lang="en-US"/>
              <a:t>Click to edit Master title style</a:t>
            </a:r>
            <a:endParaRPr lang="en-US" dirty="0"/>
          </a:p>
        </p:txBody>
      </p:sp>
      <p:sp>
        <p:nvSpPr>
          <p:cNvPr id="3" name="Content Placeholder 2"/>
          <p:cNvSpPr>
            <a:spLocks noGrp="1"/>
          </p:cNvSpPr>
          <p:nvPr>
            <p:ph idx="1"/>
          </p:nvPr>
        </p:nvSpPr>
        <p:spPr>
          <a:xfrm>
            <a:off x="342901" y="1601629"/>
            <a:ext cx="8458199" cy="2642236"/>
          </a:xfrm>
        </p:spPr>
        <p:txBody>
          <a:bodyPr>
            <a:normAutofit/>
          </a:bodyPr>
          <a:lstStyle>
            <a:lvl1pPr>
              <a:defRPr sz="1500">
                <a:solidFill>
                  <a:schemeClr val="accent6"/>
                </a:solidFill>
              </a:defRPr>
            </a:lvl1pPr>
            <a:lvl2pPr>
              <a:defRPr sz="1350">
                <a:solidFill>
                  <a:schemeClr val="accent6"/>
                </a:solidFill>
              </a:defRPr>
            </a:lvl2pPr>
            <a:lvl3pPr>
              <a:defRPr sz="1200">
                <a:solidFill>
                  <a:schemeClr val="accent6"/>
                </a:solidFill>
              </a:defRPr>
            </a:lvl3pPr>
            <a:lvl4pPr>
              <a:defRPr sz="1050">
                <a:solidFill>
                  <a:schemeClr val="accent6"/>
                </a:solidFill>
              </a:defRPr>
            </a:lvl4pPr>
            <a:lvl5pPr>
              <a:defRPr sz="1050">
                <a:solidFill>
                  <a:schemeClr val="accent6"/>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ext Placeholder 6">
            <a:extLst>
              <a:ext uri="{FF2B5EF4-FFF2-40B4-BE49-F238E27FC236}">
                <a16:creationId xmlns:a16="http://schemas.microsoft.com/office/drawing/2014/main" id="{8E551D5D-1929-7F44-8AA6-9B4F8619601B}"/>
              </a:ext>
            </a:extLst>
          </p:cNvPr>
          <p:cNvSpPr>
            <a:spLocks noGrp="1"/>
          </p:cNvSpPr>
          <p:nvPr>
            <p:ph type="body" sz="quarter" idx="12" hasCustomPrompt="1"/>
          </p:nvPr>
        </p:nvSpPr>
        <p:spPr>
          <a:xfrm>
            <a:off x="4657725" y="4577875"/>
            <a:ext cx="4143376" cy="236061"/>
          </a:xfrm>
        </p:spPr>
        <p:txBody>
          <a:bodyPr anchor="b">
            <a:normAutofit/>
          </a:bodyPr>
          <a:lstStyle>
            <a:lvl1pPr marL="0" indent="0" algn="r">
              <a:buNone/>
              <a:defRPr sz="90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22" name="Footer Placeholder 13">
            <a:extLst>
              <a:ext uri="{FF2B5EF4-FFF2-40B4-BE49-F238E27FC236}">
                <a16:creationId xmlns:a16="http://schemas.microsoft.com/office/drawing/2014/main" id="{2E7A7E81-C3FA-5F47-B8C8-FAB43C952BDF}"/>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bg1"/>
                </a:solidFill>
                <a:latin typeface="Calibri Light" panose="020F0302020204030204" pitchFamily="34" charset="0"/>
                <a:cs typeface="Calibri Light" panose="020F0302020204030204" pitchFamily="34" charset="0"/>
              </a:defRPr>
            </a:lvl1pPr>
          </a:lstStyle>
          <a:p>
            <a:r>
              <a:rPr lang="en-US"/>
              <a:t>47-10780-28</a:t>
            </a:r>
            <a:endParaRPr lang="en-US" dirty="0"/>
          </a:p>
        </p:txBody>
      </p:sp>
      <p:sp>
        <p:nvSpPr>
          <p:cNvPr id="23" name="Date Placeholder 15">
            <a:extLst>
              <a:ext uri="{FF2B5EF4-FFF2-40B4-BE49-F238E27FC236}">
                <a16:creationId xmlns:a16="http://schemas.microsoft.com/office/drawing/2014/main" id="{64E69523-1CC9-4545-A487-748CDA1E111A}"/>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ctr">
              <a:defRPr sz="600" b="0" i="0">
                <a:solidFill>
                  <a:schemeClr val="bg1"/>
                </a:solidFill>
                <a:latin typeface="Calibri Light" panose="020F0302020204030204" pitchFamily="34" charset="0"/>
                <a:cs typeface="Calibri Light" panose="020F0302020204030204" pitchFamily="34" charset="0"/>
              </a:defRPr>
            </a:lvl1pPr>
          </a:lstStyle>
          <a:p>
            <a:r>
              <a:rPr lang="en-US"/>
              <a:t>2025/02/03</a:t>
            </a:r>
            <a:endParaRPr lang="en-US" dirty="0"/>
          </a:p>
        </p:txBody>
      </p:sp>
      <p:sp>
        <p:nvSpPr>
          <p:cNvPr id="24" name="Slide Number Placeholder 16">
            <a:extLst>
              <a:ext uri="{FF2B5EF4-FFF2-40B4-BE49-F238E27FC236}">
                <a16:creationId xmlns:a16="http://schemas.microsoft.com/office/drawing/2014/main" id="{1D9AA4C1-D194-974E-8DAB-7071E8A6D652}"/>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11" name="Picture 10">
            <a:extLst>
              <a:ext uri="{FF2B5EF4-FFF2-40B4-BE49-F238E27FC236}">
                <a16:creationId xmlns:a16="http://schemas.microsoft.com/office/drawing/2014/main" id="{0A169131-7D3B-F543-A237-752C3441D3DA}"/>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44915" y="4577875"/>
            <a:ext cx="209157" cy="234734"/>
          </a:xfrm>
          <a:prstGeom prst="rect">
            <a:avLst/>
          </a:prstGeom>
        </p:spPr>
      </p:pic>
    </p:spTree>
    <p:extLst>
      <p:ext uri="{BB962C8B-B14F-4D97-AF65-F5344CB8AC3E}">
        <p14:creationId xmlns:p14="http://schemas.microsoft.com/office/powerpoint/2010/main" val="1180072188"/>
      </p:ext>
    </p:extLst>
  </p:cSld>
  <p:clrMapOvr>
    <a:masterClrMapping/>
  </p:clrMapOvr>
  <p:transition>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Left_Content_Angle_Photo">
    <p:bg>
      <p:bgPr>
        <a:blipFill dpi="0" rotWithShape="1">
          <a:blip r:embed="rId2" cstate="screen">
            <a:extLst>
              <a:ext uri="{BEBA8EAE-BF5A-486C-A8C5-ECC9F3942E4B}">
                <a14:imgProps xmlns:a14="http://schemas.microsoft.com/office/drawing/2010/main">
                  <a14:imgLayer r:embed="rId3">
                    <a14:imgEffect>
                      <a14:brightnessContrast bright="-2000"/>
                    </a14:imgEffect>
                  </a14:imgLayer>
                </a14:imgProps>
              </a:ex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Parallelogram 1">
            <a:extLst>
              <a:ext uri="{FF2B5EF4-FFF2-40B4-BE49-F238E27FC236}">
                <a16:creationId xmlns:a16="http://schemas.microsoft.com/office/drawing/2014/main" id="{7A4DD2D4-B9E8-C448-BEAC-F630DB538837}"/>
              </a:ext>
            </a:extLst>
          </p:cNvPr>
          <p:cNvSpPr/>
          <p:nvPr userDrawn="1"/>
        </p:nvSpPr>
        <p:spPr>
          <a:xfrm>
            <a:off x="-2166738" y="2"/>
            <a:ext cx="7039977" cy="5157788"/>
          </a:xfrm>
          <a:prstGeom prst="parallelogram">
            <a:avLst/>
          </a:prstGeom>
          <a:solidFill>
            <a:schemeClr val="bg1">
              <a:alpha val="5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23" name="Parallelogram 22">
            <a:extLst>
              <a:ext uri="{FF2B5EF4-FFF2-40B4-BE49-F238E27FC236}">
                <a16:creationId xmlns:a16="http://schemas.microsoft.com/office/drawing/2014/main" id="{4CC4B0FD-DE44-6148-8414-071CEF88C5BC}"/>
              </a:ext>
            </a:extLst>
          </p:cNvPr>
          <p:cNvSpPr/>
          <p:nvPr userDrawn="1"/>
        </p:nvSpPr>
        <p:spPr>
          <a:xfrm>
            <a:off x="-2867127" y="1"/>
            <a:ext cx="7524851" cy="5157788"/>
          </a:xfrm>
          <a:prstGeom prst="parallelogram">
            <a:avLst/>
          </a:prstGeom>
          <a:solidFill>
            <a:schemeClr val="bg1">
              <a:alpha val="9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3" name="Content Placeholder 2"/>
          <p:cNvSpPr>
            <a:spLocks noGrp="1"/>
          </p:cNvSpPr>
          <p:nvPr>
            <p:ph idx="1"/>
          </p:nvPr>
        </p:nvSpPr>
        <p:spPr>
          <a:xfrm>
            <a:off x="342901" y="1312069"/>
            <a:ext cx="2903219" cy="3274120"/>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itle Placeholder 1"/>
          <p:cNvSpPr>
            <a:spLocks noGrp="1"/>
          </p:cNvSpPr>
          <p:nvPr>
            <p:ph type="title"/>
          </p:nvPr>
        </p:nvSpPr>
        <p:spPr>
          <a:xfrm>
            <a:off x="337772" y="343852"/>
            <a:ext cx="2907178" cy="696737"/>
          </a:xfrm>
          <a:prstGeom prst="rect">
            <a:avLst/>
          </a:prstGeom>
        </p:spPr>
        <p:txBody>
          <a:bodyPr vert="horz" lIns="0" tIns="0" rIns="0" bIns="0" rtlCol="0" anchor="b">
            <a:normAutofit/>
          </a:bodyPr>
          <a:lstStyle/>
          <a:p>
            <a:r>
              <a:rPr lang="en-US"/>
              <a:t>Click to edit Master title style</a:t>
            </a:r>
            <a:endParaRPr lang="en-US" dirty="0"/>
          </a:p>
        </p:txBody>
      </p:sp>
      <p:sp>
        <p:nvSpPr>
          <p:cNvPr id="22" name="Text Placeholder 6">
            <a:extLst>
              <a:ext uri="{FF2B5EF4-FFF2-40B4-BE49-F238E27FC236}">
                <a16:creationId xmlns:a16="http://schemas.microsoft.com/office/drawing/2014/main" id="{4299E7D8-1F62-1D48-A497-C3F3548025C6}"/>
              </a:ext>
            </a:extLst>
          </p:cNvPr>
          <p:cNvSpPr>
            <a:spLocks noGrp="1"/>
          </p:cNvSpPr>
          <p:nvPr>
            <p:ph type="body" sz="quarter" idx="12" hasCustomPrompt="1"/>
          </p:nvPr>
        </p:nvSpPr>
        <p:spPr>
          <a:xfrm>
            <a:off x="4657725" y="4577875"/>
            <a:ext cx="4143376" cy="226509"/>
          </a:xfrm>
        </p:spPr>
        <p:txBody>
          <a:bodyPr anchor="b">
            <a:normAutofit/>
          </a:bodyPr>
          <a:lstStyle>
            <a:lvl1pPr marL="0" indent="0" algn="r">
              <a:buNone/>
              <a:defRPr sz="90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6F03975F-B97B-E847-AFB5-C2DA74276B2C}"/>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47-10780-28</a:t>
            </a:r>
            <a:endParaRPr lang="en-US" dirty="0"/>
          </a:p>
        </p:txBody>
      </p:sp>
      <p:sp>
        <p:nvSpPr>
          <p:cNvPr id="25" name="Date Placeholder 15">
            <a:extLst>
              <a:ext uri="{FF2B5EF4-FFF2-40B4-BE49-F238E27FC236}">
                <a16:creationId xmlns:a16="http://schemas.microsoft.com/office/drawing/2014/main" id="{E2C846CD-DCE0-C340-9EAE-AB0426DC97C3}"/>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ctr">
              <a:defRPr sz="600" b="0" i="0">
                <a:solidFill>
                  <a:schemeClr val="accent6"/>
                </a:solidFill>
                <a:latin typeface="Calibri Light" panose="020F0302020204030204" pitchFamily="34" charset="0"/>
                <a:cs typeface="Calibri Light" panose="020F0302020204030204" pitchFamily="34" charset="0"/>
              </a:defRPr>
            </a:lvl1pPr>
          </a:lstStyle>
          <a:p>
            <a:r>
              <a:rPr lang="en-US"/>
              <a:t>2025/02/03</a:t>
            </a:r>
            <a:endParaRPr lang="en-US" dirty="0"/>
          </a:p>
        </p:txBody>
      </p:sp>
      <p:sp>
        <p:nvSpPr>
          <p:cNvPr id="26" name="Slide Number Placeholder 16">
            <a:extLst>
              <a:ext uri="{FF2B5EF4-FFF2-40B4-BE49-F238E27FC236}">
                <a16:creationId xmlns:a16="http://schemas.microsoft.com/office/drawing/2014/main" id="{7FD727C0-BEB9-EA49-8BF1-991D0399EE8C}"/>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cxnSp>
        <p:nvCxnSpPr>
          <p:cNvPr id="11" name="Straight Connector 10">
            <a:extLst>
              <a:ext uri="{FF2B5EF4-FFF2-40B4-BE49-F238E27FC236}">
                <a16:creationId xmlns:a16="http://schemas.microsoft.com/office/drawing/2014/main" id="{C3A4D395-4BB0-E448-9A79-4D2F6BF21E6F}"/>
              </a:ext>
            </a:extLst>
          </p:cNvPr>
          <p:cNvCxnSpPr/>
          <p:nvPr userDrawn="1"/>
        </p:nvCxnSpPr>
        <p:spPr>
          <a:xfrm>
            <a:off x="342901" y="1190988"/>
            <a:ext cx="516425"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pic>
        <p:nvPicPr>
          <p:cNvPr id="13" name="Picture 12">
            <a:extLst>
              <a:ext uri="{FF2B5EF4-FFF2-40B4-BE49-F238E27FC236}">
                <a16:creationId xmlns:a16="http://schemas.microsoft.com/office/drawing/2014/main" id="{E57ABDC9-92B7-1D49-AA69-BFE99BB5482C}"/>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p:blipFill>
        <p:spPr>
          <a:xfrm>
            <a:off x="337772" y="4577875"/>
            <a:ext cx="209157" cy="234734"/>
          </a:xfrm>
          <a:prstGeom prst="rect">
            <a:avLst/>
          </a:prstGeom>
        </p:spPr>
      </p:pic>
    </p:spTree>
    <p:extLst>
      <p:ext uri="{BB962C8B-B14F-4D97-AF65-F5344CB8AC3E}">
        <p14:creationId xmlns:p14="http://schemas.microsoft.com/office/powerpoint/2010/main" val="183562693"/>
      </p:ext>
    </p:extLst>
  </p:cSld>
  <p:clrMapOvr>
    <a:masterClrMapping/>
  </p:clrMapOvr>
  <p:transition>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Right_Content_Angle_Photo">
    <p:bg>
      <p:bgPr>
        <a:blipFill dpi="0" rotWithShape="1">
          <a:blip r:embed="rId2" cstate="screen">
            <a:extLst>
              <a:ext uri="{BEBA8EAE-BF5A-486C-A8C5-ECC9F3942E4B}">
                <a14:imgProps xmlns:a14="http://schemas.microsoft.com/office/drawing/2010/main">
                  <a14:imgLayer r:embed="rId3">
                    <a14:imgEffect>
                      <a14:brightnessContrast bright="-2000"/>
                    </a14:imgEffect>
                  </a14:imgLayer>
                </a14:imgProps>
              </a:ex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Parallelogram 1">
            <a:extLst>
              <a:ext uri="{FF2B5EF4-FFF2-40B4-BE49-F238E27FC236}">
                <a16:creationId xmlns:a16="http://schemas.microsoft.com/office/drawing/2014/main" id="{7A4DD2D4-B9E8-C448-BEAC-F630DB538837}"/>
              </a:ext>
            </a:extLst>
          </p:cNvPr>
          <p:cNvSpPr/>
          <p:nvPr userDrawn="1"/>
        </p:nvSpPr>
        <p:spPr>
          <a:xfrm>
            <a:off x="4104715" y="2"/>
            <a:ext cx="7153384" cy="5157788"/>
          </a:xfrm>
          <a:prstGeom prst="parallelogram">
            <a:avLst/>
          </a:prstGeom>
          <a:solidFill>
            <a:schemeClr val="bg1">
              <a:alpha val="5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23" name="Parallelogram 22">
            <a:extLst>
              <a:ext uri="{FF2B5EF4-FFF2-40B4-BE49-F238E27FC236}">
                <a16:creationId xmlns:a16="http://schemas.microsoft.com/office/drawing/2014/main" id="{4CC4B0FD-DE44-6148-8414-071CEF88C5BC}"/>
              </a:ext>
            </a:extLst>
          </p:cNvPr>
          <p:cNvSpPr/>
          <p:nvPr userDrawn="1"/>
        </p:nvSpPr>
        <p:spPr>
          <a:xfrm>
            <a:off x="4357840" y="1"/>
            <a:ext cx="7646069" cy="5157788"/>
          </a:xfrm>
          <a:prstGeom prst="parallelogram">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3" name="Content Placeholder 2"/>
          <p:cNvSpPr>
            <a:spLocks noGrp="1"/>
          </p:cNvSpPr>
          <p:nvPr>
            <p:ph idx="1"/>
          </p:nvPr>
        </p:nvSpPr>
        <p:spPr>
          <a:xfrm>
            <a:off x="5669280" y="1312069"/>
            <a:ext cx="3131821" cy="3274120"/>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itle Placeholder 1"/>
          <p:cNvSpPr>
            <a:spLocks noGrp="1"/>
          </p:cNvSpPr>
          <p:nvPr>
            <p:ph type="title"/>
          </p:nvPr>
        </p:nvSpPr>
        <p:spPr>
          <a:xfrm>
            <a:off x="5664150" y="343852"/>
            <a:ext cx="3131821" cy="696737"/>
          </a:xfrm>
          <a:prstGeom prst="rect">
            <a:avLst/>
          </a:prstGeom>
        </p:spPr>
        <p:txBody>
          <a:bodyPr vert="horz" lIns="0" tIns="0" rIns="0" bIns="0" rtlCol="0" anchor="b">
            <a:normAutofit/>
          </a:bodyPr>
          <a:lstStyle/>
          <a:p>
            <a:r>
              <a:rPr lang="en-US"/>
              <a:t>Click to edit Master title style</a:t>
            </a:r>
            <a:endParaRPr lang="en-US" dirty="0"/>
          </a:p>
        </p:txBody>
      </p:sp>
      <p:sp>
        <p:nvSpPr>
          <p:cNvPr id="22" name="Text Placeholder 6">
            <a:extLst>
              <a:ext uri="{FF2B5EF4-FFF2-40B4-BE49-F238E27FC236}">
                <a16:creationId xmlns:a16="http://schemas.microsoft.com/office/drawing/2014/main" id="{4299E7D8-1F62-1D48-A497-C3F3548025C6}"/>
              </a:ext>
            </a:extLst>
          </p:cNvPr>
          <p:cNvSpPr>
            <a:spLocks noGrp="1"/>
          </p:cNvSpPr>
          <p:nvPr>
            <p:ph type="body" sz="quarter" idx="12" hasCustomPrompt="1"/>
          </p:nvPr>
        </p:nvSpPr>
        <p:spPr>
          <a:xfrm>
            <a:off x="4657725" y="4577875"/>
            <a:ext cx="4143376" cy="226509"/>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6F03975F-B97B-E847-AFB5-C2DA74276B2C}"/>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bg1"/>
                </a:solidFill>
                <a:latin typeface="Calibri Light" panose="020F0302020204030204" pitchFamily="34" charset="0"/>
                <a:cs typeface="Calibri Light" panose="020F0302020204030204" pitchFamily="34" charset="0"/>
              </a:defRPr>
            </a:lvl1pPr>
          </a:lstStyle>
          <a:p>
            <a:r>
              <a:rPr lang="en-US"/>
              <a:t>47-10780-28</a:t>
            </a:r>
            <a:endParaRPr lang="en-US" dirty="0"/>
          </a:p>
        </p:txBody>
      </p:sp>
      <p:sp>
        <p:nvSpPr>
          <p:cNvPr id="25" name="Date Placeholder 15">
            <a:extLst>
              <a:ext uri="{FF2B5EF4-FFF2-40B4-BE49-F238E27FC236}">
                <a16:creationId xmlns:a16="http://schemas.microsoft.com/office/drawing/2014/main" id="{E2C846CD-DCE0-C340-9EAE-AB0426DC97C3}"/>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ctr">
              <a:defRPr sz="600" b="0" i="0">
                <a:solidFill>
                  <a:schemeClr val="accent6"/>
                </a:solidFill>
                <a:latin typeface="Calibri Light" panose="020F0302020204030204" pitchFamily="34" charset="0"/>
                <a:cs typeface="Calibri Light" panose="020F0302020204030204" pitchFamily="34" charset="0"/>
              </a:defRPr>
            </a:lvl1pPr>
          </a:lstStyle>
          <a:p>
            <a:r>
              <a:rPr lang="en-US"/>
              <a:t>2025/02/03</a:t>
            </a:r>
            <a:endParaRPr lang="en-US" dirty="0"/>
          </a:p>
        </p:txBody>
      </p:sp>
      <p:sp>
        <p:nvSpPr>
          <p:cNvPr id="26" name="Slide Number Placeholder 16">
            <a:extLst>
              <a:ext uri="{FF2B5EF4-FFF2-40B4-BE49-F238E27FC236}">
                <a16:creationId xmlns:a16="http://schemas.microsoft.com/office/drawing/2014/main" id="{7FD727C0-BEB9-EA49-8BF1-991D0399EE8C}"/>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cxnSp>
        <p:nvCxnSpPr>
          <p:cNvPr id="11" name="Straight Connector 10">
            <a:extLst>
              <a:ext uri="{FF2B5EF4-FFF2-40B4-BE49-F238E27FC236}">
                <a16:creationId xmlns:a16="http://schemas.microsoft.com/office/drawing/2014/main" id="{C3A4D395-4BB0-E448-9A79-4D2F6BF21E6F}"/>
              </a:ext>
            </a:extLst>
          </p:cNvPr>
          <p:cNvCxnSpPr/>
          <p:nvPr userDrawn="1"/>
        </p:nvCxnSpPr>
        <p:spPr>
          <a:xfrm>
            <a:off x="5664149" y="1190988"/>
            <a:ext cx="516425" cy="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pic>
        <p:nvPicPr>
          <p:cNvPr id="12" name="Picture 11">
            <a:extLst>
              <a:ext uri="{FF2B5EF4-FFF2-40B4-BE49-F238E27FC236}">
                <a16:creationId xmlns:a16="http://schemas.microsoft.com/office/drawing/2014/main" id="{D232528C-76E2-AF4D-B859-6B54D2DF0F7D}"/>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p:blipFill>
        <p:spPr>
          <a:xfrm>
            <a:off x="344915" y="4577875"/>
            <a:ext cx="209157" cy="234734"/>
          </a:xfrm>
          <a:prstGeom prst="rect">
            <a:avLst/>
          </a:prstGeom>
        </p:spPr>
      </p:pic>
    </p:spTree>
    <p:extLst>
      <p:ext uri="{BB962C8B-B14F-4D97-AF65-F5344CB8AC3E}">
        <p14:creationId xmlns:p14="http://schemas.microsoft.com/office/powerpoint/2010/main" val="10202494"/>
      </p:ext>
    </p:extLst>
  </p:cSld>
  <p:clrMapOvr>
    <a:masterClrMapping/>
  </p:clrMapOvr>
  <p:transition>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Left_Content_Angle_Photo2">
    <p:bg>
      <p:bgPr>
        <a:solidFill>
          <a:schemeClr val="bg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DDB5757B-6FE3-FD48-B251-EDEB54ED041E}"/>
              </a:ext>
            </a:extLst>
          </p:cNvPr>
          <p:cNvSpPr>
            <a:spLocks noGrp="1"/>
          </p:cNvSpPr>
          <p:nvPr>
            <p:ph type="pic" sz="quarter" idx="13"/>
          </p:nvPr>
        </p:nvSpPr>
        <p:spPr>
          <a:xfrm>
            <a:off x="4657725" y="0"/>
            <a:ext cx="4486275" cy="5157788"/>
          </a:xfrm>
        </p:spPr>
        <p:txBody>
          <a:bodyPr/>
          <a:lstStyle>
            <a:lvl1pPr algn="r">
              <a:defRPr/>
            </a:lvl1pPr>
          </a:lstStyle>
          <a:p>
            <a:r>
              <a:rPr lang="en-US" dirty="0"/>
              <a:t>Click icon to add picture</a:t>
            </a:r>
          </a:p>
        </p:txBody>
      </p:sp>
      <p:sp>
        <p:nvSpPr>
          <p:cNvPr id="2" name="Parallelogram 1">
            <a:extLst>
              <a:ext uri="{FF2B5EF4-FFF2-40B4-BE49-F238E27FC236}">
                <a16:creationId xmlns:a16="http://schemas.microsoft.com/office/drawing/2014/main" id="{7A4DD2D4-B9E8-C448-BEAC-F630DB538837}"/>
              </a:ext>
            </a:extLst>
          </p:cNvPr>
          <p:cNvSpPr/>
          <p:nvPr userDrawn="1"/>
        </p:nvSpPr>
        <p:spPr>
          <a:xfrm>
            <a:off x="-1362576" y="2"/>
            <a:ext cx="7640053" cy="5157788"/>
          </a:xfrm>
          <a:prstGeom prst="parallelogram">
            <a:avLst/>
          </a:prstGeom>
          <a:solidFill>
            <a:schemeClr val="bg1">
              <a:alpha val="5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23" name="Parallelogram 22">
            <a:extLst>
              <a:ext uri="{FF2B5EF4-FFF2-40B4-BE49-F238E27FC236}">
                <a16:creationId xmlns:a16="http://schemas.microsoft.com/office/drawing/2014/main" id="{4CC4B0FD-DE44-6148-8414-071CEF88C5BC}"/>
              </a:ext>
            </a:extLst>
          </p:cNvPr>
          <p:cNvSpPr/>
          <p:nvPr userDrawn="1"/>
        </p:nvSpPr>
        <p:spPr>
          <a:xfrm>
            <a:off x="-2129412" y="1"/>
            <a:ext cx="8166257" cy="5157788"/>
          </a:xfrm>
          <a:prstGeom prst="parallelogram">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3" name="Content Placeholder 2"/>
          <p:cNvSpPr>
            <a:spLocks noGrp="1"/>
          </p:cNvSpPr>
          <p:nvPr>
            <p:ph idx="1"/>
          </p:nvPr>
        </p:nvSpPr>
        <p:spPr>
          <a:xfrm>
            <a:off x="342901" y="1312069"/>
            <a:ext cx="4229099" cy="3274120"/>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itle Placeholder 1"/>
          <p:cNvSpPr>
            <a:spLocks noGrp="1"/>
          </p:cNvSpPr>
          <p:nvPr>
            <p:ph type="title"/>
          </p:nvPr>
        </p:nvSpPr>
        <p:spPr>
          <a:xfrm>
            <a:off x="337771" y="343852"/>
            <a:ext cx="4231664" cy="696737"/>
          </a:xfrm>
          <a:prstGeom prst="rect">
            <a:avLst/>
          </a:prstGeom>
        </p:spPr>
        <p:txBody>
          <a:bodyPr vert="horz" lIns="0" tIns="0" rIns="0" bIns="0" rtlCol="0" anchor="b">
            <a:normAutofit/>
          </a:bodyPr>
          <a:lstStyle/>
          <a:p>
            <a:r>
              <a:rPr lang="en-US"/>
              <a:t>Click to edit Master title style</a:t>
            </a:r>
            <a:endParaRPr lang="en-US" dirty="0"/>
          </a:p>
        </p:txBody>
      </p:sp>
      <p:sp>
        <p:nvSpPr>
          <p:cNvPr id="22" name="Text Placeholder 6">
            <a:extLst>
              <a:ext uri="{FF2B5EF4-FFF2-40B4-BE49-F238E27FC236}">
                <a16:creationId xmlns:a16="http://schemas.microsoft.com/office/drawing/2014/main" id="{4299E7D8-1F62-1D48-A497-C3F3548025C6}"/>
              </a:ext>
            </a:extLst>
          </p:cNvPr>
          <p:cNvSpPr>
            <a:spLocks noGrp="1"/>
          </p:cNvSpPr>
          <p:nvPr>
            <p:ph type="body" sz="quarter" idx="12" hasCustomPrompt="1"/>
          </p:nvPr>
        </p:nvSpPr>
        <p:spPr>
          <a:xfrm>
            <a:off x="4657725" y="4577875"/>
            <a:ext cx="4143376" cy="226509"/>
          </a:xfrm>
        </p:spPr>
        <p:txBody>
          <a:bodyPr anchor="b">
            <a:normAutofit/>
          </a:bodyPr>
          <a:lstStyle>
            <a:lvl1pPr marL="0" indent="0" algn="r">
              <a:buNone/>
              <a:defRPr sz="90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6F03975F-B97B-E847-AFB5-C2DA74276B2C}"/>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47-10780-28</a:t>
            </a:r>
            <a:endParaRPr lang="en-US" dirty="0"/>
          </a:p>
        </p:txBody>
      </p:sp>
      <p:sp>
        <p:nvSpPr>
          <p:cNvPr id="25" name="Date Placeholder 15">
            <a:extLst>
              <a:ext uri="{FF2B5EF4-FFF2-40B4-BE49-F238E27FC236}">
                <a16:creationId xmlns:a16="http://schemas.microsoft.com/office/drawing/2014/main" id="{E2C846CD-DCE0-C340-9EAE-AB0426DC97C3}"/>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ctr">
              <a:defRPr sz="600" b="0" i="0">
                <a:solidFill>
                  <a:schemeClr val="accent6"/>
                </a:solidFill>
                <a:latin typeface="Calibri Light" panose="020F0302020204030204" pitchFamily="34" charset="0"/>
                <a:cs typeface="Calibri Light" panose="020F0302020204030204" pitchFamily="34" charset="0"/>
              </a:defRPr>
            </a:lvl1pPr>
          </a:lstStyle>
          <a:p>
            <a:r>
              <a:rPr lang="en-US"/>
              <a:t>2025/02/03</a:t>
            </a:r>
            <a:endParaRPr lang="en-US" dirty="0"/>
          </a:p>
        </p:txBody>
      </p:sp>
      <p:sp>
        <p:nvSpPr>
          <p:cNvPr id="26" name="Slide Number Placeholder 16">
            <a:extLst>
              <a:ext uri="{FF2B5EF4-FFF2-40B4-BE49-F238E27FC236}">
                <a16:creationId xmlns:a16="http://schemas.microsoft.com/office/drawing/2014/main" id="{7FD727C0-BEB9-EA49-8BF1-991D0399EE8C}"/>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14" name="Picture 13">
            <a:extLst>
              <a:ext uri="{FF2B5EF4-FFF2-40B4-BE49-F238E27FC236}">
                <a16:creationId xmlns:a16="http://schemas.microsoft.com/office/drawing/2014/main" id="{A8C0FA68-8098-064F-A67C-373D31F15298}"/>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77875"/>
            <a:ext cx="209157" cy="234734"/>
          </a:xfrm>
          <a:prstGeom prst="rect">
            <a:avLst/>
          </a:prstGeom>
        </p:spPr>
      </p:pic>
    </p:spTree>
    <p:extLst>
      <p:ext uri="{BB962C8B-B14F-4D97-AF65-F5344CB8AC3E}">
        <p14:creationId xmlns:p14="http://schemas.microsoft.com/office/powerpoint/2010/main" val="1864116373"/>
      </p:ext>
    </p:extLst>
  </p:cSld>
  <p:clrMapOvr>
    <a:masterClrMapping/>
  </p:clrMapOvr>
  <p:transition>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RightContent_Angle_Photo2">
    <p:bg>
      <p:bgPr>
        <a:solidFill>
          <a:schemeClr val="bg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DDB5757B-6FE3-FD48-B251-EDEB54ED041E}"/>
              </a:ext>
            </a:extLst>
          </p:cNvPr>
          <p:cNvSpPr>
            <a:spLocks noGrp="1"/>
          </p:cNvSpPr>
          <p:nvPr>
            <p:ph type="pic" sz="quarter" idx="13"/>
          </p:nvPr>
        </p:nvSpPr>
        <p:spPr>
          <a:xfrm>
            <a:off x="2" y="0"/>
            <a:ext cx="4486275" cy="5157788"/>
          </a:xfrm>
        </p:spPr>
        <p:txBody>
          <a:bodyPr/>
          <a:lstStyle>
            <a:lvl1pPr algn="l">
              <a:defRPr/>
            </a:lvl1pPr>
          </a:lstStyle>
          <a:p>
            <a:r>
              <a:rPr lang="en-US" dirty="0"/>
              <a:t>Click icon to add picture</a:t>
            </a:r>
          </a:p>
        </p:txBody>
      </p:sp>
      <p:sp>
        <p:nvSpPr>
          <p:cNvPr id="2" name="Parallelogram 1">
            <a:extLst>
              <a:ext uri="{FF2B5EF4-FFF2-40B4-BE49-F238E27FC236}">
                <a16:creationId xmlns:a16="http://schemas.microsoft.com/office/drawing/2014/main" id="{7A4DD2D4-B9E8-C448-BEAC-F630DB538837}"/>
              </a:ext>
            </a:extLst>
          </p:cNvPr>
          <p:cNvSpPr/>
          <p:nvPr userDrawn="1"/>
        </p:nvSpPr>
        <p:spPr>
          <a:xfrm>
            <a:off x="2942319" y="2"/>
            <a:ext cx="7640053" cy="5157788"/>
          </a:xfrm>
          <a:prstGeom prst="parallelogram">
            <a:avLst/>
          </a:prstGeom>
          <a:solidFill>
            <a:schemeClr val="bg1">
              <a:alpha val="5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23" name="Parallelogram 22">
            <a:extLst>
              <a:ext uri="{FF2B5EF4-FFF2-40B4-BE49-F238E27FC236}">
                <a16:creationId xmlns:a16="http://schemas.microsoft.com/office/drawing/2014/main" id="{4CC4B0FD-DE44-6148-8414-071CEF88C5BC}"/>
              </a:ext>
            </a:extLst>
          </p:cNvPr>
          <p:cNvSpPr/>
          <p:nvPr userDrawn="1"/>
        </p:nvSpPr>
        <p:spPr>
          <a:xfrm>
            <a:off x="3146346" y="1"/>
            <a:ext cx="8166257" cy="5157788"/>
          </a:xfrm>
          <a:prstGeom prst="parallelogram">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3" name="Content Placeholder 2"/>
          <p:cNvSpPr>
            <a:spLocks noGrp="1"/>
          </p:cNvSpPr>
          <p:nvPr>
            <p:ph idx="1"/>
          </p:nvPr>
        </p:nvSpPr>
        <p:spPr>
          <a:xfrm>
            <a:off x="4579695" y="1312069"/>
            <a:ext cx="4229099" cy="3274120"/>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itle Placeholder 1"/>
          <p:cNvSpPr>
            <a:spLocks noGrp="1"/>
          </p:cNvSpPr>
          <p:nvPr>
            <p:ph type="title"/>
          </p:nvPr>
        </p:nvSpPr>
        <p:spPr>
          <a:xfrm>
            <a:off x="4574565" y="343852"/>
            <a:ext cx="4231664" cy="696737"/>
          </a:xfrm>
          <a:prstGeom prst="rect">
            <a:avLst/>
          </a:prstGeom>
        </p:spPr>
        <p:txBody>
          <a:bodyPr vert="horz" lIns="0" tIns="0" rIns="0" bIns="0" rtlCol="0" anchor="b">
            <a:normAutofit/>
          </a:bodyPr>
          <a:lstStyle/>
          <a:p>
            <a:r>
              <a:rPr lang="en-US"/>
              <a:t>Click to edit Master title style</a:t>
            </a:r>
            <a:endParaRPr lang="en-US" dirty="0"/>
          </a:p>
        </p:txBody>
      </p:sp>
      <p:sp>
        <p:nvSpPr>
          <p:cNvPr id="22" name="Text Placeholder 6">
            <a:extLst>
              <a:ext uri="{FF2B5EF4-FFF2-40B4-BE49-F238E27FC236}">
                <a16:creationId xmlns:a16="http://schemas.microsoft.com/office/drawing/2014/main" id="{4299E7D8-1F62-1D48-A497-C3F3548025C6}"/>
              </a:ext>
            </a:extLst>
          </p:cNvPr>
          <p:cNvSpPr>
            <a:spLocks noGrp="1"/>
          </p:cNvSpPr>
          <p:nvPr>
            <p:ph type="body" sz="quarter" idx="12" hasCustomPrompt="1"/>
          </p:nvPr>
        </p:nvSpPr>
        <p:spPr>
          <a:xfrm>
            <a:off x="4657725" y="4577875"/>
            <a:ext cx="4143376" cy="226509"/>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6F03975F-B97B-E847-AFB5-C2DA74276B2C}"/>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bg1"/>
                </a:solidFill>
                <a:latin typeface="Calibri Light" panose="020F0302020204030204" pitchFamily="34" charset="0"/>
                <a:cs typeface="Calibri Light" panose="020F0302020204030204" pitchFamily="34" charset="0"/>
              </a:defRPr>
            </a:lvl1pPr>
          </a:lstStyle>
          <a:p>
            <a:r>
              <a:rPr lang="en-US"/>
              <a:t>47-10780-28</a:t>
            </a:r>
            <a:endParaRPr lang="en-US" dirty="0"/>
          </a:p>
        </p:txBody>
      </p:sp>
      <p:sp>
        <p:nvSpPr>
          <p:cNvPr id="25" name="Date Placeholder 15">
            <a:extLst>
              <a:ext uri="{FF2B5EF4-FFF2-40B4-BE49-F238E27FC236}">
                <a16:creationId xmlns:a16="http://schemas.microsoft.com/office/drawing/2014/main" id="{E2C846CD-DCE0-C340-9EAE-AB0426DC97C3}"/>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ctr">
              <a:defRPr sz="600" b="0" i="0">
                <a:solidFill>
                  <a:schemeClr val="accent6"/>
                </a:solidFill>
                <a:latin typeface="Calibri Light" panose="020F0302020204030204" pitchFamily="34" charset="0"/>
                <a:cs typeface="Calibri Light" panose="020F0302020204030204" pitchFamily="34" charset="0"/>
              </a:defRPr>
            </a:lvl1pPr>
          </a:lstStyle>
          <a:p>
            <a:r>
              <a:rPr lang="en-US"/>
              <a:t>2025/02/03</a:t>
            </a:r>
            <a:endParaRPr lang="en-US" dirty="0"/>
          </a:p>
        </p:txBody>
      </p:sp>
      <p:sp>
        <p:nvSpPr>
          <p:cNvPr id="26" name="Slide Number Placeholder 16">
            <a:extLst>
              <a:ext uri="{FF2B5EF4-FFF2-40B4-BE49-F238E27FC236}">
                <a16:creationId xmlns:a16="http://schemas.microsoft.com/office/drawing/2014/main" id="{7FD727C0-BEB9-EA49-8BF1-991D0399EE8C}"/>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cxnSp>
        <p:nvCxnSpPr>
          <p:cNvPr id="11" name="Straight Connector 10">
            <a:extLst>
              <a:ext uri="{FF2B5EF4-FFF2-40B4-BE49-F238E27FC236}">
                <a16:creationId xmlns:a16="http://schemas.microsoft.com/office/drawing/2014/main" id="{C3A4D395-4BB0-E448-9A79-4D2F6BF21E6F}"/>
              </a:ext>
            </a:extLst>
          </p:cNvPr>
          <p:cNvCxnSpPr/>
          <p:nvPr userDrawn="1"/>
        </p:nvCxnSpPr>
        <p:spPr>
          <a:xfrm>
            <a:off x="4579694" y="1190988"/>
            <a:ext cx="516425"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pic>
        <p:nvPicPr>
          <p:cNvPr id="15" name="Picture 14">
            <a:extLst>
              <a:ext uri="{FF2B5EF4-FFF2-40B4-BE49-F238E27FC236}">
                <a16:creationId xmlns:a16="http://schemas.microsoft.com/office/drawing/2014/main" id="{CB975DEF-AD33-104D-B078-983F2AB64BBE}"/>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77875"/>
            <a:ext cx="209157" cy="234734"/>
          </a:xfrm>
          <a:prstGeom prst="rect">
            <a:avLst/>
          </a:prstGeom>
        </p:spPr>
      </p:pic>
    </p:spTree>
    <p:extLst>
      <p:ext uri="{BB962C8B-B14F-4D97-AF65-F5344CB8AC3E}">
        <p14:creationId xmlns:p14="http://schemas.microsoft.com/office/powerpoint/2010/main" val="1243996285"/>
      </p:ext>
    </p:extLst>
  </p:cSld>
  <p:clrMapOvr>
    <a:masterClrMapping/>
  </p:clrMapOvr>
  <p:transition>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Left_Content_Angle_Gray">
    <p:spTree>
      <p:nvGrpSpPr>
        <p:cNvPr id="1" name=""/>
        <p:cNvGrpSpPr/>
        <p:nvPr/>
      </p:nvGrpSpPr>
      <p:grpSpPr>
        <a:xfrm>
          <a:off x="0" y="0"/>
          <a:ext cx="0" cy="0"/>
          <a:chOff x="0" y="0"/>
          <a:chExt cx="0" cy="0"/>
        </a:xfrm>
      </p:grpSpPr>
      <p:sp>
        <p:nvSpPr>
          <p:cNvPr id="10" name="Parallelogram 9">
            <a:extLst>
              <a:ext uri="{FF2B5EF4-FFF2-40B4-BE49-F238E27FC236}">
                <a16:creationId xmlns:a16="http://schemas.microsoft.com/office/drawing/2014/main" id="{D1035CE1-AC59-DB46-A49E-8A78767C653D}"/>
              </a:ext>
            </a:extLst>
          </p:cNvPr>
          <p:cNvSpPr/>
          <p:nvPr userDrawn="1"/>
        </p:nvSpPr>
        <p:spPr>
          <a:xfrm>
            <a:off x="4906491" y="0"/>
            <a:ext cx="6969578" cy="5157788"/>
          </a:xfrm>
          <a:prstGeom prst="parallelogram">
            <a:avLst/>
          </a:prstGeom>
          <a:solidFill>
            <a:schemeClr val="bg1">
              <a:lumMod val="75000"/>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latin typeface="Calibri" panose="020F0502020204030204" pitchFamily="34" charset="0"/>
            </a:endParaRPr>
          </a:p>
        </p:txBody>
      </p:sp>
      <p:sp>
        <p:nvSpPr>
          <p:cNvPr id="11" name="Parallelogram 10">
            <a:extLst>
              <a:ext uri="{FF2B5EF4-FFF2-40B4-BE49-F238E27FC236}">
                <a16:creationId xmlns:a16="http://schemas.microsoft.com/office/drawing/2014/main" id="{406710ED-0E72-EC42-B7A5-60A8B3BAE957}"/>
              </a:ext>
            </a:extLst>
          </p:cNvPr>
          <p:cNvSpPr/>
          <p:nvPr userDrawn="1"/>
        </p:nvSpPr>
        <p:spPr>
          <a:xfrm>
            <a:off x="5275623" y="0"/>
            <a:ext cx="6969578" cy="5157788"/>
          </a:xfrm>
          <a:prstGeom prst="parallelogram">
            <a:avLst/>
          </a:prstGeom>
          <a:solidFill>
            <a:schemeClr val="bg1">
              <a:lumMod val="75000"/>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latin typeface="Calibri" panose="020F0502020204030204" pitchFamily="34" charset="0"/>
            </a:endParaRPr>
          </a:p>
        </p:txBody>
      </p:sp>
      <p:sp>
        <p:nvSpPr>
          <p:cNvPr id="2" name="Title 1"/>
          <p:cNvSpPr>
            <a:spLocks noGrp="1"/>
          </p:cNvSpPr>
          <p:nvPr>
            <p:ph type="title"/>
          </p:nvPr>
        </p:nvSpPr>
        <p:spPr>
          <a:xfrm>
            <a:off x="354931" y="343853"/>
            <a:ext cx="8446169" cy="643634"/>
          </a:xfrm>
        </p:spPr>
        <p:txBody>
          <a:bodyPr>
            <a:normAutofit/>
          </a:bodyPr>
          <a:lstStyle>
            <a:lvl1pPr>
              <a:defRPr sz="2400">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337772" y="1245799"/>
            <a:ext cx="4568719" cy="3340390"/>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4572000" y="4577875"/>
            <a:ext cx="4229100" cy="236061"/>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cxnSp>
        <p:nvCxnSpPr>
          <p:cNvPr id="21" name="Straight Connector 20">
            <a:extLst>
              <a:ext uri="{FF2B5EF4-FFF2-40B4-BE49-F238E27FC236}">
                <a16:creationId xmlns:a16="http://schemas.microsoft.com/office/drawing/2014/main" id="{C6FB732D-F9CF-5743-B51E-79560BF591B0}"/>
              </a:ext>
            </a:extLst>
          </p:cNvPr>
          <p:cNvCxnSpPr>
            <a:cxnSpLocks/>
          </p:cNvCxnSpPr>
          <p:nvPr userDrawn="1"/>
        </p:nvCxnSpPr>
        <p:spPr>
          <a:xfrm>
            <a:off x="354932" y="1116642"/>
            <a:ext cx="631658"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2" name="Footer Placeholder 13">
            <a:extLst>
              <a:ext uri="{FF2B5EF4-FFF2-40B4-BE49-F238E27FC236}">
                <a16:creationId xmlns:a16="http://schemas.microsoft.com/office/drawing/2014/main" id="{B81E8264-DCE2-FF4F-936C-A67C82FC7D8B}"/>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47-10780-28</a:t>
            </a:r>
            <a:endParaRPr lang="en-US" dirty="0"/>
          </a:p>
        </p:txBody>
      </p:sp>
      <p:sp>
        <p:nvSpPr>
          <p:cNvPr id="28" name="Date Placeholder 15">
            <a:extLst>
              <a:ext uri="{FF2B5EF4-FFF2-40B4-BE49-F238E27FC236}">
                <a16:creationId xmlns:a16="http://schemas.microsoft.com/office/drawing/2014/main" id="{64CED257-7850-0E4F-A65B-D2294B5D0722}"/>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pPr algn="ctr"/>
            <a:r>
              <a:rPr lang="en-US"/>
              <a:t>2025/02/03</a:t>
            </a:r>
            <a:endParaRPr lang="en-US" dirty="0"/>
          </a:p>
        </p:txBody>
      </p:sp>
      <p:sp>
        <p:nvSpPr>
          <p:cNvPr id="29" name="Slide Number Placeholder 16">
            <a:extLst>
              <a:ext uri="{FF2B5EF4-FFF2-40B4-BE49-F238E27FC236}">
                <a16:creationId xmlns:a16="http://schemas.microsoft.com/office/drawing/2014/main" id="{CA115F19-702D-964A-80CD-AE4D0FDC1A27}"/>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14" name="Picture 13">
            <a:extLst>
              <a:ext uri="{FF2B5EF4-FFF2-40B4-BE49-F238E27FC236}">
                <a16:creationId xmlns:a16="http://schemas.microsoft.com/office/drawing/2014/main" id="{98383091-D5ED-F34B-880A-A9BA5D2435B5}"/>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77875"/>
            <a:ext cx="209157" cy="234734"/>
          </a:xfrm>
          <a:prstGeom prst="rect">
            <a:avLst/>
          </a:prstGeom>
        </p:spPr>
      </p:pic>
    </p:spTree>
    <p:extLst>
      <p:ext uri="{BB962C8B-B14F-4D97-AF65-F5344CB8AC3E}">
        <p14:creationId xmlns:p14="http://schemas.microsoft.com/office/powerpoint/2010/main" val="568847300"/>
      </p:ext>
    </p:extLst>
  </p:cSld>
  <p:clrMapOvr>
    <a:masterClrMapping/>
  </p:clrMapOvr>
  <p:transition>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Right_Content_Angle_Gray">
    <p:spTree>
      <p:nvGrpSpPr>
        <p:cNvPr id="1" name=""/>
        <p:cNvGrpSpPr/>
        <p:nvPr/>
      </p:nvGrpSpPr>
      <p:grpSpPr>
        <a:xfrm>
          <a:off x="0" y="0"/>
          <a:ext cx="0" cy="0"/>
          <a:chOff x="0" y="0"/>
          <a:chExt cx="0" cy="0"/>
        </a:xfrm>
      </p:grpSpPr>
      <p:sp>
        <p:nvSpPr>
          <p:cNvPr id="10" name="Parallelogram 9">
            <a:extLst>
              <a:ext uri="{FF2B5EF4-FFF2-40B4-BE49-F238E27FC236}">
                <a16:creationId xmlns:a16="http://schemas.microsoft.com/office/drawing/2014/main" id="{D1035CE1-AC59-DB46-A49E-8A78767C653D}"/>
              </a:ext>
            </a:extLst>
          </p:cNvPr>
          <p:cNvSpPr/>
          <p:nvPr userDrawn="1"/>
        </p:nvSpPr>
        <p:spPr>
          <a:xfrm>
            <a:off x="-2994138" y="0"/>
            <a:ext cx="6969578" cy="5157788"/>
          </a:xfrm>
          <a:prstGeom prst="parallelogram">
            <a:avLst/>
          </a:prstGeom>
          <a:solidFill>
            <a:schemeClr val="bg1">
              <a:lumMod val="75000"/>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latin typeface="Calibri" panose="020F0502020204030204" pitchFamily="34" charset="0"/>
            </a:endParaRPr>
          </a:p>
        </p:txBody>
      </p:sp>
      <p:sp>
        <p:nvSpPr>
          <p:cNvPr id="11" name="Parallelogram 10">
            <a:extLst>
              <a:ext uri="{FF2B5EF4-FFF2-40B4-BE49-F238E27FC236}">
                <a16:creationId xmlns:a16="http://schemas.microsoft.com/office/drawing/2014/main" id="{406710ED-0E72-EC42-B7A5-60A8B3BAE957}"/>
              </a:ext>
            </a:extLst>
          </p:cNvPr>
          <p:cNvSpPr/>
          <p:nvPr userDrawn="1"/>
        </p:nvSpPr>
        <p:spPr>
          <a:xfrm>
            <a:off x="-2625006" y="0"/>
            <a:ext cx="6969578" cy="5157788"/>
          </a:xfrm>
          <a:prstGeom prst="parallelogram">
            <a:avLst/>
          </a:prstGeom>
          <a:solidFill>
            <a:schemeClr val="bg1">
              <a:lumMod val="75000"/>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latin typeface="Calibri" panose="020F0502020204030204" pitchFamily="34" charset="0"/>
            </a:endParaRPr>
          </a:p>
        </p:txBody>
      </p:sp>
      <p:sp>
        <p:nvSpPr>
          <p:cNvPr id="2" name="Title 1"/>
          <p:cNvSpPr>
            <a:spLocks noGrp="1"/>
          </p:cNvSpPr>
          <p:nvPr>
            <p:ph type="title"/>
          </p:nvPr>
        </p:nvSpPr>
        <p:spPr>
          <a:xfrm>
            <a:off x="4589160" y="343853"/>
            <a:ext cx="4211940" cy="643634"/>
          </a:xfrm>
        </p:spPr>
        <p:txBody>
          <a:bodyPr>
            <a:normAutofit/>
          </a:bodyPr>
          <a:lstStyle>
            <a:lvl1pPr>
              <a:defRPr sz="2400">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4572000" y="1245799"/>
            <a:ext cx="4568719" cy="3340390"/>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4572000" y="4577875"/>
            <a:ext cx="4229100" cy="236061"/>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22" name="Footer Placeholder 13">
            <a:extLst>
              <a:ext uri="{FF2B5EF4-FFF2-40B4-BE49-F238E27FC236}">
                <a16:creationId xmlns:a16="http://schemas.microsoft.com/office/drawing/2014/main" id="{B81E8264-DCE2-FF4F-936C-A67C82FC7D8B}"/>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47-10780-28</a:t>
            </a:r>
            <a:endParaRPr lang="en-US" dirty="0"/>
          </a:p>
        </p:txBody>
      </p:sp>
      <p:sp>
        <p:nvSpPr>
          <p:cNvPr id="28" name="Date Placeholder 15">
            <a:extLst>
              <a:ext uri="{FF2B5EF4-FFF2-40B4-BE49-F238E27FC236}">
                <a16:creationId xmlns:a16="http://schemas.microsoft.com/office/drawing/2014/main" id="{64CED257-7850-0E4F-A65B-D2294B5D0722}"/>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pPr algn="ctr"/>
            <a:r>
              <a:rPr lang="en-US"/>
              <a:t>2025/02/03</a:t>
            </a:r>
            <a:endParaRPr lang="en-US" dirty="0"/>
          </a:p>
        </p:txBody>
      </p:sp>
      <p:sp>
        <p:nvSpPr>
          <p:cNvPr id="29" name="Slide Number Placeholder 16">
            <a:extLst>
              <a:ext uri="{FF2B5EF4-FFF2-40B4-BE49-F238E27FC236}">
                <a16:creationId xmlns:a16="http://schemas.microsoft.com/office/drawing/2014/main" id="{CA115F19-702D-964A-80CD-AE4D0FDC1A27}"/>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14" name="Picture 13">
            <a:extLst>
              <a:ext uri="{FF2B5EF4-FFF2-40B4-BE49-F238E27FC236}">
                <a16:creationId xmlns:a16="http://schemas.microsoft.com/office/drawing/2014/main" id="{FF89B3F5-4B3F-9341-B68E-B8A0E06DB605}"/>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77875"/>
            <a:ext cx="209157" cy="234734"/>
          </a:xfrm>
          <a:prstGeom prst="rect">
            <a:avLst/>
          </a:prstGeom>
        </p:spPr>
      </p:pic>
    </p:spTree>
    <p:extLst>
      <p:ext uri="{BB962C8B-B14F-4D97-AF65-F5344CB8AC3E}">
        <p14:creationId xmlns:p14="http://schemas.microsoft.com/office/powerpoint/2010/main" val="2722053908"/>
      </p:ext>
    </p:extLst>
  </p:cSld>
  <p:clrMapOvr>
    <a:masterClrMapping/>
  </p:clrMapOvr>
  <p:transition>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itle and Content_w Photo">
    <p:spTree>
      <p:nvGrpSpPr>
        <p:cNvPr id="1" name=""/>
        <p:cNvGrpSpPr/>
        <p:nvPr/>
      </p:nvGrpSpPr>
      <p:grpSpPr>
        <a:xfrm>
          <a:off x="0" y="0"/>
          <a:ext cx="0" cy="0"/>
          <a:chOff x="0" y="0"/>
          <a:chExt cx="0" cy="0"/>
        </a:xfrm>
      </p:grpSpPr>
      <p:sp>
        <p:nvSpPr>
          <p:cNvPr id="11" name="Picture Placeholder 2"/>
          <p:cNvSpPr>
            <a:spLocks noGrp="1" noChangeAspect="1"/>
          </p:cNvSpPr>
          <p:nvPr>
            <p:ph type="pic" idx="12"/>
          </p:nvPr>
        </p:nvSpPr>
        <p:spPr>
          <a:xfrm>
            <a:off x="5494637" y="0"/>
            <a:ext cx="3649363" cy="5157788"/>
          </a:xfrm>
        </p:spPr>
        <p:txBody>
          <a:bodyPr anchor="t">
            <a:normAutofit/>
          </a:bodyPr>
          <a:lstStyle>
            <a:lvl1pPr marL="0" indent="0">
              <a:buNone/>
              <a:defRPr sz="105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dirty="0"/>
              <a:t>Click icon to add picture</a:t>
            </a:r>
          </a:p>
        </p:txBody>
      </p:sp>
      <p:sp>
        <p:nvSpPr>
          <p:cNvPr id="2" name="Title 1"/>
          <p:cNvSpPr>
            <a:spLocks noGrp="1"/>
          </p:cNvSpPr>
          <p:nvPr>
            <p:ph type="title"/>
          </p:nvPr>
        </p:nvSpPr>
        <p:spPr>
          <a:xfrm>
            <a:off x="337772" y="274607"/>
            <a:ext cx="4720262" cy="694433"/>
          </a:xfrm>
        </p:spPr>
        <p:txBody>
          <a:bodyPr>
            <a:normAutofit/>
          </a:bodyPr>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337772" y="969040"/>
            <a:ext cx="4720262" cy="3572493"/>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4" name="Text Placeholder 4"/>
          <p:cNvSpPr>
            <a:spLocks noGrp="1"/>
          </p:cNvSpPr>
          <p:nvPr>
            <p:ph type="body" sz="quarter" idx="11" hasCustomPrompt="1"/>
          </p:nvPr>
        </p:nvSpPr>
        <p:spPr>
          <a:xfrm>
            <a:off x="6024813" y="274604"/>
            <a:ext cx="2641747" cy="130139"/>
          </a:xfrm>
        </p:spPr>
        <p:txBody>
          <a:bodyPr>
            <a:noAutofit/>
          </a:bodyPr>
          <a:lstStyle>
            <a:lvl1pPr marL="0" indent="0">
              <a:buNone/>
              <a:defRPr sz="675">
                <a:solidFill>
                  <a:schemeClr val="bg1"/>
                </a:solidFill>
                <a:latin typeface="+mn-lt"/>
              </a:defRPr>
            </a:lvl1pPr>
            <a:lvl2pPr>
              <a:defRPr sz="1050">
                <a:latin typeface="+mn-lt"/>
              </a:defRPr>
            </a:lvl2pPr>
            <a:lvl3pPr>
              <a:defRPr sz="900">
                <a:latin typeface="+mn-lt"/>
              </a:defRPr>
            </a:lvl3pPr>
            <a:lvl4pPr>
              <a:defRPr sz="825">
                <a:latin typeface="+mn-lt"/>
              </a:defRPr>
            </a:lvl4pPr>
            <a:lvl5pPr>
              <a:defRPr sz="825">
                <a:latin typeface="+mn-lt"/>
              </a:defRPr>
            </a:lvl5pPr>
          </a:lstStyle>
          <a:p>
            <a:pPr lvl="0"/>
            <a:r>
              <a:rPr lang="en-US" dirty="0"/>
              <a:t>EDIT MASTER TEXT STYLES</a:t>
            </a:r>
          </a:p>
        </p:txBody>
      </p:sp>
      <p:sp>
        <p:nvSpPr>
          <p:cNvPr id="24" name="Text Placeholder 6">
            <a:extLst>
              <a:ext uri="{FF2B5EF4-FFF2-40B4-BE49-F238E27FC236}">
                <a16:creationId xmlns:a16="http://schemas.microsoft.com/office/drawing/2014/main" id="{B9A7B2D9-1B52-A441-9BC7-0C8EBD4CC09F}"/>
              </a:ext>
            </a:extLst>
          </p:cNvPr>
          <p:cNvSpPr>
            <a:spLocks noGrp="1"/>
          </p:cNvSpPr>
          <p:nvPr>
            <p:ph type="body" sz="quarter" idx="13" hasCustomPrompt="1"/>
          </p:nvPr>
        </p:nvSpPr>
        <p:spPr>
          <a:xfrm>
            <a:off x="4572001" y="4631560"/>
            <a:ext cx="4229100" cy="182376"/>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25" name="Footer Placeholder 13">
            <a:extLst>
              <a:ext uri="{FF2B5EF4-FFF2-40B4-BE49-F238E27FC236}">
                <a16:creationId xmlns:a16="http://schemas.microsoft.com/office/drawing/2014/main" id="{0A107233-503E-574F-9B0A-6E56BEE7CE10}"/>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47-10780-28</a:t>
            </a:r>
            <a:endParaRPr lang="en-US" dirty="0"/>
          </a:p>
        </p:txBody>
      </p:sp>
      <p:sp>
        <p:nvSpPr>
          <p:cNvPr id="26" name="Date Placeholder 15">
            <a:extLst>
              <a:ext uri="{FF2B5EF4-FFF2-40B4-BE49-F238E27FC236}">
                <a16:creationId xmlns:a16="http://schemas.microsoft.com/office/drawing/2014/main" id="{9930C3F6-5BC7-BE42-AE2D-03063FB61AA9}"/>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pPr algn="ctr"/>
            <a:r>
              <a:rPr lang="en-US"/>
              <a:t>2025/02/03</a:t>
            </a:r>
            <a:endParaRPr lang="en-US" dirty="0"/>
          </a:p>
        </p:txBody>
      </p:sp>
      <p:sp>
        <p:nvSpPr>
          <p:cNvPr id="27" name="Slide Number Placeholder 16">
            <a:extLst>
              <a:ext uri="{FF2B5EF4-FFF2-40B4-BE49-F238E27FC236}">
                <a16:creationId xmlns:a16="http://schemas.microsoft.com/office/drawing/2014/main" id="{B8DFAB10-EAB9-094D-9763-8F741FD5953F}"/>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15" name="Picture 14">
            <a:extLst>
              <a:ext uri="{FF2B5EF4-FFF2-40B4-BE49-F238E27FC236}">
                <a16:creationId xmlns:a16="http://schemas.microsoft.com/office/drawing/2014/main" id="{D6D5465E-DEFB-6F46-8F43-F858D8BDFE36}"/>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77875"/>
            <a:ext cx="209157" cy="234734"/>
          </a:xfrm>
          <a:prstGeom prst="rect">
            <a:avLst/>
          </a:prstGeom>
        </p:spPr>
      </p:pic>
    </p:spTree>
    <p:extLst>
      <p:ext uri="{BB962C8B-B14F-4D97-AF65-F5344CB8AC3E}">
        <p14:creationId xmlns:p14="http://schemas.microsoft.com/office/powerpoint/2010/main" val="654605485"/>
      </p:ext>
    </p:extLst>
  </p:cSld>
  <p:clrMapOvr>
    <a:masterClrMapping/>
  </p:clrMapOvr>
  <p:transition>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wo Column Content">
    <p:spTree>
      <p:nvGrpSpPr>
        <p:cNvPr id="1" name=""/>
        <p:cNvGrpSpPr/>
        <p:nvPr/>
      </p:nvGrpSpPr>
      <p:grpSpPr>
        <a:xfrm>
          <a:off x="0" y="0"/>
          <a:ext cx="0" cy="0"/>
          <a:chOff x="0" y="0"/>
          <a:chExt cx="0" cy="0"/>
        </a:xfrm>
      </p:grpSpPr>
      <p:sp>
        <p:nvSpPr>
          <p:cNvPr id="2" name="Title 1"/>
          <p:cNvSpPr>
            <a:spLocks noGrp="1"/>
          </p:cNvSpPr>
          <p:nvPr>
            <p:ph type="title"/>
          </p:nvPr>
        </p:nvSpPr>
        <p:spPr>
          <a:xfrm>
            <a:off x="337771" y="343853"/>
            <a:ext cx="8463329" cy="777018"/>
          </a:xfrm>
        </p:spPr>
        <p:txBody>
          <a:bodyPr>
            <a:normAutofit/>
          </a:bodyPr>
          <a:lstStyle>
            <a:lvl1pPr>
              <a:defRPr sz="2400"/>
            </a:lvl1pPr>
          </a:lstStyle>
          <a:p>
            <a:r>
              <a:rPr lang="en-US"/>
              <a:t>Click to edit Master title style</a:t>
            </a:r>
            <a:endParaRPr lang="en-US" dirty="0"/>
          </a:p>
        </p:txBody>
      </p:sp>
      <p:sp>
        <p:nvSpPr>
          <p:cNvPr id="3" name="Content Placeholder 2"/>
          <p:cNvSpPr>
            <a:spLocks noGrp="1"/>
          </p:cNvSpPr>
          <p:nvPr>
            <p:ph sz="half" idx="1"/>
          </p:nvPr>
        </p:nvSpPr>
        <p:spPr>
          <a:xfrm>
            <a:off x="337772" y="1120868"/>
            <a:ext cx="4045324" cy="3447459"/>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755777" y="1120868"/>
            <a:ext cx="4045324" cy="3447459"/>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3" name="Text Placeholder 6">
            <a:extLst>
              <a:ext uri="{FF2B5EF4-FFF2-40B4-BE49-F238E27FC236}">
                <a16:creationId xmlns:a16="http://schemas.microsoft.com/office/drawing/2014/main" id="{DA35CA0A-F4F9-7D41-B576-6F61E9F7872B}"/>
              </a:ext>
            </a:extLst>
          </p:cNvPr>
          <p:cNvSpPr>
            <a:spLocks noGrp="1"/>
          </p:cNvSpPr>
          <p:nvPr>
            <p:ph type="body" sz="quarter" idx="13" hasCustomPrompt="1"/>
          </p:nvPr>
        </p:nvSpPr>
        <p:spPr>
          <a:xfrm>
            <a:off x="4572000" y="4631560"/>
            <a:ext cx="4229100" cy="182376"/>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3B12376D-8655-7F47-8D19-F8522E44C87B}"/>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47-10780-28</a:t>
            </a:r>
            <a:endParaRPr lang="en-US" dirty="0"/>
          </a:p>
        </p:txBody>
      </p:sp>
      <p:sp>
        <p:nvSpPr>
          <p:cNvPr id="25" name="Date Placeholder 15">
            <a:extLst>
              <a:ext uri="{FF2B5EF4-FFF2-40B4-BE49-F238E27FC236}">
                <a16:creationId xmlns:a16="http://schemas.microsoft.com/office/drawing/2014/main" id="{30DE3E6F-B536-C24F-A25D-404A3508DBDA}"/>
              </a:ext>
            </a:extLst>
          </p:cNvPr>
          <p:cNvSpPr>
            <a:spLocks noGrp="1"/>
          </p:cNvSpPr>
          <p:nvPr>
            <p:ph type="dt" sz="half" idx="14"/>
          </p:nvPr>
        </p:nvSpPr>
        <p:spPr>
          <a:xfrm>
            <a:off x="3543300" y="4631559"/>
            <a:ext cx="561415"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pPr algn="ctr"/>
            <a:r>
              <a:rPr lang="en-US"/>
              <a:t>2025/02/03</a:t>
            </a:r>
            <a:endParaRPr lang="en-US" dirty="0"/>
          </a:p>
        </p:txBody>
      </p:sp>
      <p:sp>
        <p:nvSpPr>
          <p:cNvPr id="26" name="Slide Number Placeholder 16">
            <a:extLst>
              <a:ext uri="{FF2B5EF4-FFF2-40B4-BE49-F238E27FC236}">
                <a16:creationId xmlns:a16="http://schemas.microsoft.com/office/drawing/2014/main" id="{84B0E858-C541-F44C-8AF1-801B26CBE71D}"/>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12" name="Picture 11">
            <a:extLst>
              <a:ext uri="{FF2B5EF4-FFF2-40B4-BE49-F238E27FC236}">
                <a16:creationId xmlns:a16="http://schemas.microsoft.com/office/drawing/2014/main" id="{F06690FD-CA4D-0644-B27D-65F3AE598AC1}"/>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77875"/>
            <a:ext cx="209157" cy="234734"/>
          </a:xfrm>
          <a:prstGeom prst="rect">
            <a:avLst/>
          </a:prstGeom>
        </p:spPr>
      </p:pic>
    </p:spTree>
    <p:extLst>
      <p:ext uri="{BB962C8B-B14F-4D97-AF65-F5344CB8AC3E}">
        <p14:creationId xmlns:p14="http://schemas.microsoft.com/office/powerpoint/2010/main" val="3279445773"/>
      </p:ext>
    </p:extLst>
  </p:cSld>
  <p:clrMapOvr>
    <a:masterClrMapping/>
  </p:clrMapOvr>
  <p:transition>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48010" y="1118895"/>
            <a:ext cx="4160411" cy="619651"/>
          </a:xfrm>
          <a:solidFill>
            <a:schemeClr val="tx1"/>
          </a:solidFill>
        </p:spPr>
        <p:txBody>
          <a:bodyPr lIns="274320" anchor="ctr">
            <a:normAutofit/>
          </a:bodyPr>
          <a:lstStyle>
            <a:lvl1pPr marL="0" indent="0">
              <a:buNone/>
              <a:defRPr sz="1500" b="0" i="0">
                <a:solidFill>
                  <a:schemeClr val="bg1"/>
                </a:solidFill>
                <a:latin typeface="Calibri" panose="020F050202020403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337772" y="1738546"/>
            <a:ext cx="4160411" cy="2816385"/>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1" y="1118895"/>
            <a:ext cx="4177077" cy="619651"/>
          </a:xfrm>
          <a:solidFill>
            <a:schemeClr val="accent2"/>
          </a:solidFill>
        </p:spPr>
        <p:txBody>
          <a:bodyPr lIns="274320" anchor="ctr">
            <a:normAutofit/>
          </a:bodyPr>
          <a:lstStyle>
            <a:lvl1pPr marL="0" indent="0">
              <a:buNone/>
              <a:defRPr sz="1500" b="0" i="0">
                <a:solidFill>
                  <a:schemeClr val="bg1"/>
                </a:solidFill>
                <a:latin typeface="Calibri" panose="020F050202020403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1738546"/>
            <a:ext cx="4177078" cy="2816385"/>
          </a:xfrm>
        </p:spPr>
        <p:txBody>
          <a:bodyPr>
            <a:normAutofit/>
          </a:bodyPr>
          <a:lstStyle>
            <a:lvl1pPr>
              <a:defRPr sz="1500"/>
            </a:lvl1pPr>
            <a:lvl2pPr>
              <a:defRPr sz="1350"/>
            </a:lvl2pPr>
            <a:lvl3pPr>
              <a:defRPr sz="12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3" name="Title Placeholder 1"/>
          <p:cNvSpPr>
            <a:spLocks noGrp="1"/>
          </p:cNvSpPr>
          <p:nvPr>
            <p:ph type="title"/>
          </p:nvPr>
        </p:nvSpPr>
        <p:spPr>
          <a:xfrm>
            <a:off x="337771" y="336784"/>
            <a:ext cx="8463329" cy="687610"/>
          </a:xfrm>
          <a:prstGeom prst="rect">
            <a:avLst/>
          </a:prstGeom>
        </p:spPr>
        <p:txBody>
          <a:bodyPr vert="horz" lIns="0" tIns="0" rIns="0" bIns="0" rtlCol="0" anchor="b">
            <a:normAutofit/>
          </a:bodyPr>
          <a:lstStyle/>
          <a:p>
            <a:r>
              <a:rPr lang="en-US"/>
              <a:t>Click to edit Master title style</a:t>
            </a:r>
            <a:endParaRPr lang="en-US" dirty="0"/>
          </a:p>
        </p:txBody>
      </p:sp>
      <p:sp>
        <p:nvSpPr>
          <p:cNvPr id="19" name="Text Placeholder 6">
            <a:extLst>
              <a:ext uri="{FF2B5EF4-FFF2-40B4-BE49-F238E27FC236}">
                <a16:creationId xmlns:a16="http://schemas.microsoft.com/office/drawing/2014/main" id="{A53A36E8-CFC0-494B-A166-8FA75F97A9FB}"/>
              </a:ext>
            </a:extLst>
          </p:cNvPr>
          <p:cNvSpPr>
            <a:spLocks noGrp="1"/>
          </p:cNvSpPr>
          <p:nvPr>
            <p:ph type="body" sz="quarter" idx="12" hasCustomPrompt="1"/>
          </p:nvPr>
        </p:nvSpPr>
        <p:spPr>
          <a:xfrm>
            <a:off x="4572000" y="4577875"/>
            <a:ext cx="4229100" cy="236061"/>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25" name="Footer Placeholder 13">
            <a:extLst>
              <a:ext uri="{FF2B5EF4-FFF2-40B4-BE49-F238E27FC236}">
                <a16:creationId xmlns:a16="http://schemas.microsoft.com/office/drawing/2014/main" id="{7A7E5DF0-EA6C-4F46-8673-DAB41F8C8944}"/>
              </a:ext>
            </a:extLst>
          </p:cNvPr>
          <p:cNvSpPr>
            <a:spLocks noGrp="1"/>
          </p:cNvSpPr>
          <p:nvPr>
            <p:ph type="ftr" sz="quarter" idx="13"/>
          </p:nvPr>
        </p:nvSpPr>
        <p:spPr>
          <a:xfrm>
            <a:off x="1914526" y="4631560"/>
            <a:ext cx="1543050" cy="172824"/>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47-10780-28</a:t>
            </a:r>
            <a:endParaRPr lang="en-US" dirty="0"/>
          </a:p>
        </p:txBody>
      </p:sp>
      <p:sp>
        <p:nvSpPr>
          <p:cNvPr id="26" name="Date Placeholder 15">
            <a:extLst>
              <a:ext uri="{FF2B5EF4-FFF2-40B4-BE49-F238E27FC236}">
                <a16:creationId xmlns:a16="http://schemas.microsoft.com/office/drawing/2014/main" id="{850EA48C-8442-A149-82D4-232881E7B071}"/>
              </a:ext>
            </a:extLst>
          </p:cNvPr>
          <p:cNvSpPr>
            <a:spLocks noGrp="1"/>
          </p:cNvSpPr>
          <p:nvPr>
            <p:ph type="dt" sz="half" idx="14"/>
          </p:nvPr>
        </p:nvSpPr>
        <p:spPr>
          <a:xfrm>
            <a:off x="3543300" y="4631559"/>
            <a:ext cx="561415"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pPr algn="ctr"/>
            <a:r>
              <a:rPr lang="en-US"/>
              <a:t>2025/02/03</a:t>
            </a:r>
            <a:endParaRPr lang="en-US" dirty="0"/>
          </a:p>
        </p:txBody>
      </p:sp>
      <p:sp>
        <p:nvSpPr>
          <p:cNvPr id="27" name="Slide Number Placeholder 16">
            <a:extLst>
              <a:ext uri="{FF2B5EF4-FFF2-40B4-BE49-F238E27FC236}">
                <a16:creationId xmlns:a16="http://schemas.microsoft.com/office/drawing/2014/main" id="{052ECD76-B8D6-D740-958D-FD1FFBCCB1CD}"/>
              </a:ext>
            </a:extLst>
          </p:cNvPr>
          <p:cNvSpPr>
            <a:spLocks noGrp="1"/>
          </p:cNvSpPr>
          <p:nvPr>
            <p:ph type="sldNum" sz="quarter" idx="15"/>
          </p:nvPr>
        </p:nvSpPr>
        <p:spPr>
          <a:xfrm>
            <a:off x="4190439" y="4631560"/>
            <a:ext cx="381561"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14" name="Picture 13">
            <a:extLst>
              <a:ext uri="{FF2B5EF4-FFF2-40B4-BE49-F238E27FC236}">
                <a16:creationId xmlns:a16="http://schemas.microsoft.com/office/drawing/2014/main" id="{171DA01C-B084-0149-BDF9-2157DB1F60E9}"/>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77875"/>
            <a:ext cx="209157" cy="234734"/>
          </a:xfrm>
          <a:prstGeom prst="rect">
            <a:avLst/>
          </a:prstGeom>
        </p:spPr>
      </p:pic>
    </p:spTree>
    <p:extLst>
      <p:ext uri="{BB962C8B-B14F-4D97-AF65-F5344CB8AC3E}">
        <p14:creationId xmlns:p14="http://schemas.microsoft.com/office/powerpoint/2010/main" val="4020066503"/>
      </p:ext>
    </p:extLst>
  </p:cSld>
  <p:clrMapOvr>
    <a:masterClrMapping/>
  </p:clrMapOvr>
  <p:transition>
    <p:fad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17" name="Title Placeholder 1"/>
          <p:cNvSpPr>
            <a:spLocks noGrp="1"/>
          </p:cNvSpPr>
          <p:nvPr>
            <p:ph type="title"/>
          </p:nvPr>
        </p:nvSpPr>
        <p:spPr>
          <a:xfrm>
            <a:off x="337771" y="345180"/>
            <a:ext cx="8463329" cy="712295"/>
          </a:xfrm>
          <a:prstGeom prst="rect">
            <a:avLst/>
          </a:prstGeom>
        </p:spPr>
        <p:txBody>
          <a:bodyPr vert="horz" lIns="0" tIns="0" rIns="0" bIns="0" rtlCol="0" anchor="ctr">
            <a:normAutofit/>
          </a:bodyPr>
          <a:lstStyle/>
          <a:p>
            <a:r>
              <a:rPr lang="en-US"/>
              <a:t>Click to edit Master title style</a:t>
            </a:r>
            <a:endParaRPr lang="en-US" dirty="0"/>
          </a:p>
        </p:txBody>
      </p:sp>
      <p:sp>
        <p:nvSpPr>
          <p:cNvPr id="20" name="Text Placeholder 6">
            <a:extLst>
              <a:ext uri="{FF2B5EF4-FFF2-40B4-BE49-F238E27FC236}">
                <a16:creationId xmlns:a16="http://schemas.microsoft.com/office/drawing/2014/main" id="{A376336E-E3C5-4A40-A87A-4F3D569296EF}"/>
              </a:ext>
            </a:extLst>
          </p:cNvPr>
          <p:cNvSpPr>
            <a:spLocks noGrp="1"/>
          </p:cNvSpPr>
          <p:nvPr>
            <p:ph type="body" sz="quarter" idx="12" hasCustomPrompt="1"/>
          </p:nvPr>
        </p:nvSpPr>
        <p:spPr>
          <a:xfrm>
            <a:off x="4572000" y="4577875"/>
            <a:ext cx="4229100" cy="236061"/>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21" name="Footer Placeholder 13">
            <a:extLst>
              <a:ext uri="{FF2B5EF4-FFF2-40B4-BE49-F238E27FC236}">
                <a16:creationId xmlns:a16="http://schemas.microsoft.com/office/drawing/2014/main" id="{A7D3DA7C-E175-A240-8233-00C041DFF524}"/>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47-10780-28</a:t>
            </a:r>
            <a:endParaRPr lang="en-US" dirty="0"/>
          </a:p>
        </p:txBody>
      </p:sp>
      <p:sp>
        <p:nvSpPr>
          <p:cNvPr id="22" name="Date Placeholder 15">
            <a:extLst>
              <a:ext uri="{FF2B5EF4-FFF2-40B4-BE49-F238E27FC236}">
                <a16:creationId xmlns:a16="http://schemas.microsoft.com/office/drawing/2014/main" id="{89D29B2E-ECA5-BC4D-8C09-76F1B34ED8C0}"/>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pPr algn="ctr"/>
            <a:r>
              <a:rPr lang="en-US"/>
              <a:t>2025/02/03</a:t>
            </a:r>
            <a:endParaRPr lang="en-US" dirty="0"/>
          </a:p>
        </p:txBody>
      </p:sp>
      <p:sp>
        <p:nvSpPr>
          <p:cNvPr id="23" name="Slide Number Placeholder 16">
            <a:extLst>
              <a:ext uri="{FF2B5EF4-FFF2-40B4-BE49-F238E27FC236}">
                <a16:creationId xmlns:a16="http://schemas.microsoft.com/office/drawing/2014/main" id="{853C781D-D726-304A-94A9-D694E41994F8}"/>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10" name="Picture 9">
            <a:extLst>
              <a:ext uri="{FF2B5EF4-FFF2-40B4-BE49-F238E27FC236}">
                <a16:creationId xmlns:a16="http://schemas.microsoft.com/office/drawing/2014/main" id="{922AD1EC-5709-5A4F-A12D-5CD0DA1860A3}"/>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77875"/>
            <a:ext cx="209157" cy="234734"/>
          </a:xfrm>
          <a:prstGeom prst="rect">
            <a:avLst/>
          </a:prstGeom>
        </p:spPr>
      </p:pic>
    </p:spTree>
    <p:extLst>
      <p:ext uri="{BB962C8B-B14F-4D97-AF65-F5344CB8AC3E}">
        <p14:creationId xmlns:p14="http://schemas.microsoft.com/office/powerpoint/2010/main" val="2955495236"/>
      </p:ext>
    </p:extLst>
  </p:cSld>
  <p:clrMapOvr>
    <a:masterClrMapping/>
  </p:clrMapOvr>
  <p:transition>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19" name="Text Placeholder 6">
            <a:extLst>
              <a:ext uri="{FF2B5EF4-FFF2-40B4-BE49-F238E27FC236}">
                <a16:creationId xmlns:a16="http://schemas.microsoft.com/office/drawing/2014/main" id="{AEC93CEB-E220-4445-9DFB-075540E07300}"/>
              </a:ext>
            </a:extLst>
          </p:cNvPr>
          <p:cNvSpPr>
            <a:spLocks noGrp="1"/>
          </p:cNvSpPr>
          <p:nvPr>
            <p:ph type="body" sz="quarter" idx="12" hasCustomPrompt="1"/>
          </p:nvPr>
        </p:nvSpPr>
        <p:spPr>
          <a:xfrm>
            <a:off x="4679443" y="4631560"/>
            <a:ext cx="4121657" cy="182376"/>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20" name="Footer Placeholder 13">
            <a:extLst>
              <a:ext uri="{FF2B5EF4-FFF2-40B4-BE49-F238E27FC236}">
                <a16:creationId xmlns:a16="http://schemas.microsoft.com/office/drawing/2014/main" id="{08ABC8E8-9CD1-E146-B4E5-0F9CEB077E13}"/>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47-10780-28</a:t>
            </a:r>
            <a:endParaRPr lang="en-US" dirty="0"/>
          </a:p>
        </p:txBody>
      </p:sp>
      <p:sp>
        <p:nvSpPr>
          <p:cNvPr id="21" name="Date Placeholder 15">
            <a:extLst>
              <a:ext uri="{FF2B5EF4-FFF2-40B4-BE49-F238E27FC236}">
                <a16:creationId xmlns:a16="http://schemas.microsoft.com/office/drawing/2014/main" id="{DCDEF6CF-72A2-DD47-B64C-A22ED55BB39A}"/>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pPr algn="ctr"/>
            <a:r>
              <a:rPr lang="en-US"/>
              <a:t>2025/02/03</a:t>
            </a:r>
            <a:endParaRPr lang="en-US" dirty="0"/>
          </a:p>
        </p:txBody>
      </p:sp>
      <p:sp>
        <p:nvSpPr>
          <p:cNvPr id="22" name="Slide Number Placeholder 16">
            <a:extLst>
              <a:ext uri="{FF2B5EF4-FFF2-40B4-BE49-F238E27FC236}">
                <a16:creationId xmlns:a16="http://schemas.microsoft.com/office/drawing/2014/main" id="{66C973C8-DDD1-E14E-A8FC-BD5DA5BC438D}"/>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9" name="Picture 8">
            <a:extLst>
              <a:ext uri="{FF2B5EF4-FFF2-40B4-BE49-F238E27FC236}">
                <a16:creationId xmlns:a16="http://schemas.microsoft.com/office/drawing/2014/main" id="{3D0628E9-03C9-9F46-A406-C1CCEDB65DBD}"/>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77875"/>
            <a:ext cx="209157" cy="234734"/>
          </a:xfrm>
          <a:prstGeom prst="rect">
            <a:avLst/>
          </a:prstGeom>
        </p:spPr>
      </p:pic>
    </p:spTree>
    <p:extLst>
      <p:ext uri="{BB962C8B-B14F-4D97-AF65-F5344CB8AC3E}">
        <p14:creationId xmlns:p14="http://schemas.microsoft.com/office/powerpoint/2010/main" val="1178667872"/>
      </p:ext>
    </p:extLst>
  </p:cSld>
  <p:clrMapOvr>
    <a:masterClrMapping/>
  </p:clrMapOvr>
  <p:transition>
    <p:fad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Disclosures">
    <p:bg>
      <p:bgPr>
        <a:solidFill>
          <a:schemeClr val="bg1">
            <a:lumMod val="95000"/>
          </a:schemeClr>
        </a:solidFill>
        <a:effectLst/>
      </p:bgPr>
    </p:bg>
    <p:spTree>
      <p:nvGrpSpPr>
        <p:cNvPr id="1" name=""/>
        <p:cNvGrpSpPr/>
        <p:nvPr/>
      </p:nvGrpSpPr>
      <p:grpSpPr>
        <a:xfrm>
          <a:off x="0" y="0"/>
          <a:ext cx="0" cy="0"/>
          <a:chOff x="0" y="0"/>
          <a:chExt cx="0" cy="0"/>
        </a:xfrm>
      </p:grpSpPr>
      <p:sp>
        <p:nvSpPr>
          <p:cNvPr id="6" name="Content Placeholder 2"/>
          <p:cNvSpPr>
            <a:spLocks noGrp="1"/>
          </p:cNvSpPr>
          <p:nvPr>
            <p:ph idx="1"/>
          </p:nvPr>
        </p:nvSpPr>
        <p:spPr>
          <a:xfrm>
            <a:off x="337772" y="434872"/>
            <a:ext cx="8463328" cy="3940728"/>
          </a:xfrm>
        </p:spPr>
        <p:txBody>
          <a:bodyPr>
            <a:normAutofit/>
          </a:bodyPr>
          <a:lstStyle>
            <a:lvl1pPr marL="0" indent="0">
              <a:buNone/>
              <a:defRPr sz="1050" b="0" i="0">
                <a:latin typeface="Calibri Light" panose="020F0302020204030204" pitchFamily="34" charset="0"/>
                <a:cs typeface="Calibri Light" panose="020F0302020204030204" pitchFamily="34" charset="0"/>
              </a:defRPr>
            </a:lvl1pPr>
            <a:lvl2pPr marL="342900" indent="0">
              <a:buNone/>
              <a:defRPr sz="1200"/>
            </a:lvl2pPr>
            <a:lvl3pPr marL="685800" indent="0">
              <a:buNone/>
              <a:defRPr sz="1050"/>
            </a:lvl3pPr>
            <a:lvl4pPr marL="1028700" indent="0">
              <a:buNone/>
              <a:defRPr sz="900"/>
            </a:lvl4pPr>
            <a:lvl5pPr marL="1371600" indent="0">
              <a:buNone/>
              <a:defRPr sz="900"/>
            </a:lvl5pPr>
          </a:lstStyle>
          <a:p>
            <a:pPr lvl="0"/>
            <a:r>
              <a:rPr lang="en-US"/>
              <a:t>Click to edit Master text styles</a:t>
            </a:r>
          </a:p>
        </p:txBody>
      </p:sp>
      <p:sp>
        <p:nvSpPr>
          <p:cNvPr id="14" name="Text Placeholder 6">
            <a:extLst>
              <a:ext uri="{FF2B5EF4-FFF2-40B4-BE49-F238E27FC236}">
                <a16:creationId xmlns:a16="http://schemas.microsoft.com/office/drawing/2014/main" id="{E1CE1609-91E1-6944-B1B4-468C2D6686DB}"/>
              </a:ext>
            </a:extLst>
          </p:cNvPr>
          <p:cNvSpPr>
            <a:spLocks noGrp="1"/>
          </p:cNvSpPr>
          <p:nvPr>
            <p:ph type="body" sz="quarter" idx="12" hasCustomPrompt="1"/>
          </p:nvPr>
        </p:nvSpPr>
        <p:spPr>
          <a:xfrm>
            <a:off x="4572000" y="4577875"/>
            <a:ext cx="4229100" cy="236061"/>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15" name="Footer Placeholder 13">
            <a:extLst>
              <a:ext uri="{FF2B5EF4-FFF2-40B4-BE49-F238E27FC236}">
                <a16:creationId xmlns:a16="http://schemas.microsoft.com/office/drawing/2014/main" id="{A4E943E9-F512-7A4C-884C-A8BCE7664A7F}"/>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47-10780-28</a:t>
            </a:r>
            <a:endParaRPr lang="en-US" dirty="0"/>
          </a:p>
        </p:txBody>
      </p:sp>
      <p:sp>
        <p:nvSpPr>
          <p:cNvPr id="16" name="Date Placeholder 15">
            <a:extLst>
              <a:ext uri="{FF2B5EF4-FFF2-40B4-BE49-F238E27FC236}">
                <a16:creationId xmlns:a16="http://schemas.microsoft.com/office/drawing/2014/main" id="{BC8F6A6D-EED1-164B-A2F8-204F42C3B841}"/>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r>
              <a:rPr lang="en-US"/>
              <a:t>2025/02/03</a:t>
            </a:r>
            <a:endParaRPr lang="en-US" dirty="0"/>
          </a:p>
        </p:txBody>
      </p:sp>
      <p:sp>
        <p:nvSpPr>
          <p:cNvPr id="17" name="Slide Number Placeholder 16">
            <a:extLst>
              <a:ext uri="{FF2B5EF4-FFF2-40B4-BE49-F238E27FC236}">
                <a16:creationId xmlns:a16="http://schemas.microsoft.com/office/drawing/2014/main" id="{87C95099-63D8-C64B-8242-7313B31C32D1}"/>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11" name="Picture 10">
            <a:extLst>
              <a:ext uri="{FF2B5EF4-FFF2-40B4-BE49-F238E27FC236}">
                <a16:creationId xmlns:a16="http://schemas.microsoft.com/office/drawing/2014/main" id="{60D263B2-8AD7-C54E-AF69-37D4F7661DF0}"/>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77875"/>
            <a:ext cx="209157" cy="234734"/>
          </a:xfrm>
          <a:prstGeom prst="rect">
            <a:avLst/>
          </a:prstGeom>
        </p:spPr>
      </p:pic>
    </p:spTree>
    <p:extLst>
      <p:ext uri="{BB962C8B-B14F-4D97-AF65-F5344CB8AC3E}">
        <p14:creationId xmlns:p14="http://schemas.microsoft.com/office/powerpoint/2010/main" val="1581300809"/>
      </p:ext>
    </p:extLst>
  </p:cSld>
  <p:clrMapOvr>
    <a:masterClrMapping/>
  </p:clrMapOvr>
  <p:transition>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_Disclosures">
    <p:bg>
      <p:bgPr>
        <a:solidFill>
          <a:schemeClr val="bg1">
            <a:lumMod val="95000"/>
          </a:schemeClr>
        </a:solidFill>
        <a:effectLst/>
      </p:bgPr>
    </p:bg>
    <p:spTree>
      <p:nvGrpSpPr>
        <p:cNvPr id="1" name=""/>
        <p:cNvGrpSpPr/>
        <p:nvPr/>
      </p:nvGrpSpPr>
      <p:grpSpPr>
        <a:xfrm>
          <a:off x="0" y="0"/>
          <a:ext cx="0" cy="0"/>
          <a:chOff x="0" y="0"/>
          <a:chExt cx="0" cy="0"/>
        </a:xfrm>
      </p:grpSpPr>
      <p:sp>
        <p:nvSpPr>
          <p:cNvPr id="6" name="Content Placeholder 2"/>
          <p:cNvSpPr>
            <a:spLocks noGrp="1"/>
          </p:cNvSpPr>
          <p:nvPr>
            <p:ph idx="1"/>
          </p:nvPr>
        </p:nvSpPr>
        <p:spPr>
          <a:xfrm>
            <a:off x="337772" y="434872"/>
            <a:ext cx="8463328" cy="3940728"/>
          </a:xfrm>
        </p:spPr>
        <p:txBody>
          <a:bodyPr>
            <a:normAutofit/>
          </a:bodyPr>
          <a:lstStyle>
            <a:lvl1pPr marL="0" indent="0">
              <a:buNone/>
              <a:defRPr sz="1050" b="0" i="0">
                <a:latin typeface="Calibri Light" panose="020F0302020204030204" pitchFamily="34" charset="0"/>
                <a:cs typeface="Calibri Light" panose="020F0302020204030204" pitchFamily="34" charset="0"/>
              </a:defRPr>
            </a:lvl1pPr>
            <a:lvl2pPr marL="342900" indent="0">
              <a:buNone/>
              <a:defRPr sz="1200"/>
            </a:lvl2pPr>
            <a:lvl3pPr marL="685800" indent="0">
              <a:buNone/>
              <a:defRPr sz="1050"/>
            </a:lvl3pPr>
            <a:lvl4pPr marL="1028700" indent="0">
              <a:buNone/>
              <a:defRPr sz="900"/>
            </a:lvl4pPr>
            <a:lvl5pPr marL="1371600" indent="0">
              <a:buNone/>
              <a:defRPr sz="900"/>
            </a:lvl5pPr>
          </a:lstStyle>
          <a:p>
            <a:pPr lvl="0"/>
            <a:r>
              <a:rPr lang="en-US"/>
              <a:t>Click to edit Master text styles</a:t>
            </a:r>
          </a:p>
        </p:txBody>
      </p:sp>
      <p:sp>
        <p:nvSpPr>
          <p:cNvPr id="14" name="Text Placeholder 6">
            <a:extLst>
              <a:ext uri="{FF2B5EF4-FFF2-40B4-BE49-F238E27FC236}">
                <a16:creationId xmlns:a16="http://schemas.microsoft.com/office/drawing/2014/main" id="{E1CE1609-91E1-6944-B1B4-468C2D6686DB}"/>
              </a:ext>
            </a:extLst>
          </p:cNvPr>
          <p:cNvSpPr>
            <a:spLocks noGrp="1"/>
          </p:cNvSpPr>
          <p:nvPr>
            <p:ph type="body" sz="quarter" idx="12" hasCustomPrompt="1"/>
          </p:nvPr>
        </p:nvSpPr>
        <p:spPr>
          <a:xfrm>
            <a:off x="4572000" y="4577875"/>
            <a:ext cx="4229100" cy="236061"/>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sp>
        <p:nvSpPr>
          <p:cNvPr id="15" name="Footer Placeholder 13">
            <a:extLst>
              <a:ext uri="{FF2B5EF4-FFF2-40B4-BE49-F238E27FC236}">
                <a16:creationId xmlns:a16="http://schemas.microsoft.com/office/drawing/2014/main" id="{A4E943E9-F512-7A4C-884C-A8BCE7664A7F}"/>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47-10780-28</a:t>
            </a:r>
            <a:endParaRPr lang="en-US" dirty="0"/>
          </a:p>
        </p:txBody>
      </p:sp>
      <p:sp>
        <p:nvSpPr>
          <p:cNvPr id="16" name="Date Placeholder 15">
            <a:extLst>
              <a:ext uri="{FF2B5EF4-FFF2-40B4-BE49-F238E27FC236}">
                <a16:creationId xmlns:a16="http://schemas.microsoft.com/office/drawing/2014/main" id="{BC8F6A6D-EED1-164B-A2F8-204F42C3B841}"/>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r>
              <a:rPr lang="en-US"/>
              <a:t>2025/02/03</a:t>
            </a:r>
            <a:endParaRPr lang="en-US" dirty="0"/>
          </a:p>
        </p:txBody>
      </p:sp>
      <p:sp>
        <p:nvSpPr>
          <p:cNvPr id="17" name="Slide Number Placeholder 16">
            <a:extLst>
              <a:ext uri="{FF2B5EF4-FFF2-40B4-BE49-F238E27FC236}">
                <a16:creationId xmlns:a16="http://schemas.microsoft.com/office/drawing/2014/main" id="{87C95099-63D8-C64B-8242-7313B31C32D1}"/>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9" name="Picture 8">
            <a:extLst>
              <a:ext uri="{FF2B5EF4-FFF2-40B4-BE49-F238E27FC236}">
                <a16:creationId xmlns:a16="http://schemas.microsoft.com/office/drawing/2014/main" id="{46C1ABB6-899B-354F-A3E7-0EE1EC052359}"/>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2" y="4577875"/>
            <a:ext cx="209157" cy="234734"/>
          </a:xfrm>
          <a:prstGeom prst="rect">
            <a:avLst/>
          </a:prstGeom>
        </p:spPr>
      </p:pic>
    </p:spTree>
    <p:extLst>
      <p:ext uri="{BB962C8B-B14F-4D97-AF65-F5344CB8AC3E}">
        <p14:creationId xmlns:p14="http://schemas.microsoft.com/office/powerpoint/2010/main" val="2279750225"/>
      </p:ext>
    </p:extLst>
  </p:cSld>
  <p:clrMapOvr>
    <a:masterClrMapping/>
  </p:clrMapOvr>
  <p:transition>
    <p:fad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Thank you Slide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42900" y="1153435"/>
            <a:ext cx="5478193" cy="1425459"/>
          </a:xfrm>
        </p:spPr>
        <p:txBody>
          <a:bodyPr anchor="b">
            <a:normAutofit/>
          </a:bodyPr>
          <a:lstStyle>
            <a:lvl1pPr algn="l">
              <a:defRPr sz="3600" b="0" i="0">
                <a:solidFill>
                  <a:schemeClr val="bg1"/>
                </a:solidFill>
                <a:latin typeface="Calibri" panose="020F0502020204030204" pitchFamily="34" charset="0"/>
              </a:defRPr>
            </a:lvl1pPr>
          </a:lstStyle>
          <a:p>
            <a:r>
              <a:rPr lang="en-US"/>
              <a:t>Click to edit Master title style</a:t>
            </a:r>
            <a:endParaRPr lang="en-US" dirty="0"/>
          </a:p>
        </p:txBody>
      </p:sp>
      <p:sp>
        <p:nvSpPr>
          <p:cNvPr id="3" name="Subtitle 2"/>
          <p:cNvSpPr>
            <a:spLocks noGrp="1"/>
          </p:cNvSpPr>
          <p:nvPr>
            <p:ph type="subTitle" idx="1" hasCustomPrompt="1"/>
          </p:nvPr>
        </p:nvSpPr>
        <p:spPr>
          <a:xfrm>
            <a:off x="342900" y="3130330"/>
            <a:ext cx="4045929" cy="1245271"/>
          </a:xfrm>
        </p:spPr>
        <p:txBody>
          <a:bodyPr>
            <a:normAutofit/>
          </a:bodyPr>
          <a:lstStyle>
            <a:lvl1pPr marL="0" indent="0" algn="l">
              <a:buNone/>
              <a:defRPr sz="1200" b="0" i="0">
                <a:solidFill>
                  <a:schemeClr val="bg1"/>
                </a:solidFill>
                <a:latin typeface="Calibri" panose="020F0502020204030204" pitchFamily="34" charset="0"/>
                <a:cs typeface="Calibri" panose="020F050202020403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p>
        </p:txBody>
      </p:sp>
      <p:sp>
        <p:nvSpPr>
          <p:cNvPr id="12" name="Subtitle 2"/>
          <p:cNvSpPr txBox="1">
            <a:spLocks/>
          </p:cNvSpPr>
          <p:nvPr userDrawn="1"/>
        </p:nvSpPr>
        <p:spPr>
          <a:xfrm>
            <a:off x="4891218" y="3130330"/>
            <a:ext cx="3886199" cy="1245271"/>
          </a:xfrm>
          <a:prstGeom prst="rect">
            <a:avLst/>
          </a:prstGeom>
        </p:spPr>
        <p:txBody>
          <a:bodyPr vert="horz" lIns="68580" tIns="34290" rIns="68580" bIns="34290" rtlCol="0">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bg1"/>
                </a:solidFill>
                <a:latin typeface="Cambria" panose="02040503050406030204" pitchFamily="18" charset="0"/>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200" b="0" i="0" dirty="0">
                <a:latin typeface="Calibri" panose="020F0502020204030204" pitchFamily="34" charset="0"/>
                <a:cs typeface="Calibri" panose="020F0502020204030204" pitchFamily="34" charset="0"/>
              </a:rPr>
              <a:t>SecurityBenefit.com</a:t>
            </a:r>
          </a:p>
          <a:p>
            <a:r>
              <a:rPr lang="en-US" sz="1200" b="0" i="0" dirty="0">
                <a:latin typeface="Calibri" panose="020F0502020204030204" pitchFamily="34" charset="0"/>
                <a:cs typeface="Calibri" panose="020F0502020204030204" pitchFamily="34" charset="0"/>
              </a:rPr>
              <a:t>—</a:t>
            </a:r>
          </a:p>
          <a:p>
            <a:r>
              <a:rPr lang="en-US" sz="1200" b="0" i="0" dirty="0">
                <a:latin typeface="Calibri" panose="020F0502020204030204" pitchFamily="34" charset="0"/>
                <a:cs typeface="Calibri" panose="020F0502020204030204" pitchFamily="34" charset="0"/>
              </a:rPr>
              <a:t>One Security Benefit Place</a:t>
            </a:r>
          </a:p>
          <a:p>
            <a:r>
              <a:rPr lang="en-US" sz="1200" b="0" i="0" dirty="0">
                <a:latin typeface="Calibri" panose="020F0502020204030204" pitchFamily="34" charset="0"/>
                <a:cs typeface="Calibri" panose="020F0502020204030204" pitchFamily="34" charset="0"/>
              </a:rPr>
              <a:t>Topeka, KS 66636</a:t>
            </a:r>
          </a:p>
        </p:txBody>
      </p:sp>
      <p:sp>
        <p:nvSpPr>
          <p:cNvPr id="9" name="Text Placeholder 6">
            <a:extLst>
              <a:ext uri="{FF2B5EF4-FFF2-40B4-BE49-F238E27FC236}">
                <a16:creationId xmlns:a16="http://schemas.microsoft.com/office/drawing/2014/main" id="{9660DC25-1A28-3046-A149-F05D6AFCA69B}"/>
              </a:ext>
            </a:extLst>
          </p:cNvPr>
          <p:cNvSpPr>
            <a:spLocks noGrp="1"/>
          </p:cNvSpPr>
          <p:nvPr>
            <p:ph type="body" sz="quarter" idx="12" hasCustomPrompt="1"/>
          </p:nvPr>
        </p:nvSpPr>
        <p:spPr>
          <a:xfrm>
            <a:off x="4572000" y="4533216"/>
            <a:ext cx="4229100" cy="280720"/>
          </a:xfrm>
        </p:spPr>
        <p:txBody>
          <a:bodyPr anchor="b">
            <a:normAutofit/>
          </a:bodyPr>
          <a:lstStyle>
            <a:lvl1pPr marL="0" indent="0" algn="r">
              <a:buNone/>
              <a:defRPr sz="900" b="1" i="0">
                <a:solidFill>
                  <a:schemeClr val="bg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pic>
        <p:nvPicPr>
          <p:cNvPr id="8" name="Picture 7">
            <a:extLst>
              <a:ext uri="{FF2B5EF4-FFF2-40B4-BE49-F238E27FC236}">
                <a16:creationId xmlns:a16="http://schemas.microsoft.com/office/drawing/2014/main" id="{3BFB3035-434D-A544-8DFC-AA79B53E2CF0}"/>
              </a:ext>
            </a:extLst>
          </p:cNvPr>
          <p:cNvPicPr>
            <a:picLocks noChangeAspect="1"/>
          </p:cNvPicPr>
          <p:nvPr userDrawn="1"/>
        </p:nvPicPr>
        <p:blipFill>
          <a:blip r:embed="rId2"/>
          <a:srcRect/>
          <a:stretch/>
        </p:blipFill>
        <p:spPr>
          <a:xfrm>
            <a:off x="5714994" y="0"/>
            <a:ext cx="3429007" cy="2063119"/>
          </a:xfrm>
          <a:prstGeom prst="rect">
            <a:avLst/>
          </a:prstGeom>
        </p:spPr>
      </p:pic>
      <p:pic>
        <p:nvPicPr>
          <p:cNvPr id="11" name="Picture 10">
            <a:extLst>
              <a:ext uri="{FF2B5EF4-FFF2-40B4-BE49-F238E27FC236}">
                <a16:creationId xmlns:a16="http://schemas.microsoft.com/office/drawing/2014/main" id="{244F2883-DAE7-B842-8CAD-2F2D5953482F}"/>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342900" y="4533216"/>
            <a:ext cx="1521424" cy="280720"/>
          </a:xfrm>
          <a:prstGeom prst="rect">
            <a:avLst/>
          </a:prstGeom>
        </p:spPr>
      </p:pic>
    </p:spTree>
    <p:extLst>
      <p:ext uri="{BB962C8B-B14F-4D97-AF65-F5344CB8AC3E}">
        <p14:creationId xmlns:p14="http://schemas.microsoft.com/office/powerpoint/2010/main" val="3923890537"/>
      </p:ext>
    </p:extLst>
  </p:cSld>
  <p:clrMapOvr>
    <a:masterClrMapping/>
  </p:clrMapOvr>
  <p:transition>
    <p:fad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hank you Slide_White">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42900" y="1143322"/>
            <a:ext cx="5478193" cy="1425459"/>
          </a:xfrm>
        </p:spPr>
        <p:txBody>
          <a:bodyPr anchor="b">
            <a:normAutofit/>
          </a:bodyPr>
          <a:lstStyle>
            <a:lvl1pPr algn="l">
              <a:defRPr sz="3600" b="0" i="0">
                <a:solidFill>
                  <a:schemeClr val="tx1"/>
                </a:solidFill>
                <a:latin typeface="Calibri" panose="020F0502020204030204" pitchFamily="34" charset="0"/>
              </a:defRPr>
            </a:lvl1pPr>
          </a:lstStyle>
          <a:p>
            <a:r>
              <a:rPr lang="en-US"/>
              <a:t>Click to edit Master title style</a:t>
            </a:r>
            <a:endParaRPr lang="en-US" dirty="0"/>
          </a:p>
        </p:txBody>
      </p:sp>
      <p:sp>
        <p:nvSpPr>
          <p:cNvPr id="3" name="Subtitle 2"/>
          <p:cNvSpPr>
            <a:spLocks noGrp="1"/>
          </p:cNvSpPr>
          <p:nvPr>
            <p:ph type="subTitle" idx="1" hasCustomPrompt="1"/>
          </p:nvPr>
        </p:nvSpPr>
        <p:spPr>
          <a:xfrm>
            <a:off x="342900" y="3109695"/>
            <a:ext cx="4045929" cy="1245271"/>
          </a:xfrm>
        </p:spPr>
        <p:txBody>
          <a:bodyPr>
            <a:normAutofit/>
          </a:bodyPr>
          <a:lstStyle>
            <a:lvl1pPr marL="0" indent="0" algn="l">
              <a:buNone/>
              <a:defRPr sz="1200" b="0" i="0">
                <a:solidFill>
                  <a:schemeClr val="tx1"/>
                </a:solidFill>
                <a:latin typeface="Calibri" panose="020F0502020204030204" pitchFamily="34" charset="0"/>
                <a:cs typeface="Calibri" panose="020F050202020403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p>
        </p:txBody>
      </p:sp>
      <p:sp>
        <p:nvSpPr>
          <p:cNvPr id="12" name="Subtitle 2"/>
          <p:cNvSpPr txBox="1">
            <a:spLocks/>
          </p:cNvSpPr>
          <p:nvPr userDrawn="1"/>
        </p:nvSpPr>
        <p:spPr>
          <a:xfrm>
            <a:off x="4891218" y="3130330"/>
            <a:ext cx="3886199" cy="1245271"/>
          </a:xfrm>
          <a:prstGeom prst="rect">
            <a:avLst/>
          </a:prstGeom>
        </p:spPr>
        <p:txBody>
          <a:bodyPr vert="horz" lIns="68580" tIns="34290" rIns="68580" bIns="34290" rtlCol="0">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bg1"/>
                </a:solidFill>
                <a:latin typeface="Cambria" panose="02040503050406030204" pitchFamily="18" charset="0"/>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200" b="0" i="0" dirty="0">
                <a:solidFill>
                  <a:schemeClr val="tx1"/>
                </a:solidFill>
                <a:latin typeface="Calibri" panose="020F0502020204030204" pitchFamily="34" charset="0"/>
                <a:cs typeface="Calibri" panose="020F0502020204030204" pitchFamily="34" charset="0"/>
              </a:rPr>
              <a:t>SecurityBenefit.com</a:t>
            </a:r>
          </a:p>
          <a:p>
            <a:r>
              <a:rPr lang="en-US" sz="1200" b="0" i="0" dirty="0">
                <a:solidFill>
                  <a:schemeClr val="tx1"/>
                </a:solidFill>
                <a:latin typeface="Calibri" panose="020F0502020204030204" pitchFamily="34" charset="0"/>
                <a:cs typeface="Calibri" panose="020F0502020204030204" pitchFamily="34" charset="0"/>
              </a:rPr>
              <a:t>—</a:t>
            </a:r>
          </a:p>
          <a:p>
            <a:r>
              <a:rPr lang="en-US" sz="1200" b="0" i="0" dirty="0">
                <a:solidFill>
                  <a:schemeClr val="tx1"/>
                </a:solidFill>
                <a:latin typeface="Calibri" panose="020F0502020204030204" pitchFamily="34" charset="0"/>
                <a:cs typeface="Calibri" panose="020F0502020204030204" pitchFamily="34" charset="0"/>
              </a:rPr>
              <a:t>One Security Benefit Place</a:t>
            </a:r>
          </a:p>
          <a:p>
            <a:r>
              <a:rPr lang="en-US" sz="1200" b="0" i="0" dirty="0">
                <a:solidFill>
                  <a:schemeClr val="tx1"/>
                </a:solidFill>
                <a:latin typeface="Calibri" panose="020F0502020204030204" pitchFamily="34" charset="0"/>
                <a:cs typeface="Calibri" panose="020F0502020204030204" pitchFamily="34" charset="0"/>
              </a:rPr>
              <a:t>Topeka, KS 66636</a:t>
            </a:r>
          </a:p>
        </p:txBody>
      </p:sp>
      <p:sp>
        <p:nvSpPr>
          <p:cNvPr id="9" name="Text Placeholder 6">
            <a:extLst>
              <a:ext uri="{FF2B5EF4-FFF2-40B4-BE49-F238E27FC236}">
                <a16:creationId xmlns:a16="http://schemas.microsoft.com/office/drawing/2014/main" id="{5770DB2E-B1C3-8046-B1A2-47691979D5BE}"/>
              </a:ext>
            </a:extLst>
          </p:cNvPr>
          <p:cNvSpPr>
            <a:spLocks noGrp="1"/>
          </p:cNvSpPr>
          <p:nvPr>
            <p:ph type="body" sz="quarter" idx="12" hasCustomPrompt="1"/>
          </p:nvPr>
        </p:nvSpPr>
        <p:spPr>
          <a:xfrm>
            <a:off x="4572000" y="4533216"/>
            <a:ext cx="4229100" cy="280720"/>
          </a:xfrm>
        </p:spPr>
        <p:txBody>
          <a:bodyPr anchor="b">
            <a:normAutofit/>
          </a:bodyPr>
          <a:lstStyle>
            <a:lvl1pPr marL="0" indent="0" algn="r">
              <a:buNone/>
              <a:defRPr sz="900" b="1" i="0">
                <a:solidFill>
                  <a:schemeClr val="tx1"/>
                </a:solidFill>
                <a:latin typeface="Calibri" panose="020F0502020204030204" pitchFamily="34" charset="0"/>
                <a:cs typeface="Calibri" panose="020F050202020403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dirty="0"/>
              <a:t>CLICK TO EDIT MASTER TEXT STYLES</a:t>
            </a:r>
          </a:p>
        </p:txBody>
      </p:sp>
      <p:pic>
        <p:nvPicPr>
          <p:cNvPr id="10" name="Picture 9">
            <a:extLst>
              <a:ext uri="{FF2B5EF4-FFF2-40B4-BE49-F238E27FC236}">
                <a16:creationId xmlns:a16="http://schemas.microsoft.com/office/drawing/2014/main" id="{D990701F-CA80-3043-A596-C15E55D1EA3A}"/>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714993" y="1026"/>
            <a:ext cx="3429008" cy="2063120"/>
          </a:xfrm>
          <a:prstGeom prst="rect">
            <a:avLst/>
          </a:prstGeom>
        </p:spPr>
      </p:pic>
      <p:pic>
        <p:nvPicPr>
          <p:cNvPr id="11" name="Picture 10">
            <a:extLst>
              <a:ext uri="{FF2B5EF4-FFF2-40B4-BE49-F238E27FC236}">
                <a16:creationId xmlns:a16="http://schemas.microsoft.com/office/drawing/2014/main" id="{9C950527-DB68-E949-8CE5-4542CC9A51B9}"/>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346296" y="4533216"/>
            <a:ext cx="1514633" cy="280720"/>
          </a:xfrm>
          <a:prstGeom prst="rect">
            <a:avLst/>
          </a:prstGeom>
        </p:spPr>
      </p:pic>
    </p:spTree>
    <p:extLst>
      <p:ext uri="{BB962C8B-B14F-4D97-AF65-F5344CB8AC3E}">
        <p14:creationId xmlns:p14="http://schemas.microsoft.com/office/powerpoint/2010/main" val="899343590"/>
      </p:ext>
    </p:extLst>
  </p:cSld>
  <p:clrMapOvr>
    <a:masterClrMapping/>
  </p:clrMapOvr>
  <p:transition>
    <p:fade/>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1_Title and Content_white_with Subhead">
    <p:spTree>
      <p:nvGrpSpPr>
        <p:cNvPr id="1" name=""/>
        <p:cNvGrpSpPr/>
        <p:nvPr/>
      </p:nvGrpSpPr>
      <p:grpSpPr>
        <a:xfrm>
          <a:off x="0" y="0"/>
          <a:ext cx="0" cy="0"/>
          <a:chOff x="0" y="0"/>
          <a:chExt cx="0" cy="0"/>
        </a:xfrm>
      </p:grpSpPr>
      <p:sp>
        <p:nvSpPr>
          <p:cNvPr id="2" name="Title 1"/>
          <p:cNvSpPr>
            <a:spLocks noGrp="1"/>
          </p:cNvSpPr>
          <p:nvPr>
            <p:ph type="title"/>
          </p:nvPr>
        </p:nvSpPr>
        <p:spPr>
          <a:xfrm>
            <a:off x="469527" y="627906"/>
            <a:ext cx="8045824" cy="643634"/>
          </a:xfrm>
        </p:spPr>
        <p:txBody>
          <a:bodyPr>
            <a:normAutofit/>
          </a:bodyPr>
          <a:lstStyle>
            <a:lvl1pPr>
              <a:defRPr sz="2400">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469527" y="1373022"/>
            <a:ext cx="8045824" cy="3213167"/>
          </a:xfrm>
        </p:spPr>
        <p:txBody>
          <a:bodyPr>
            <a:normAutofit/>
          </a:bodyPr>
          <a:lstStyle>
            <a:lvl1pPr>
              <a:defRPr sz="1500" b="1"/>
            </a:lvl1pPr>
            <a:lvl2pPr>
              <a:defRPr sz="1350"/>
            </a:lvl2pPr>
            <a:lvl3pPr>
              <a:defRPr sz="1200"/>
            </a:lvl3pPr>
            <a:lvl4pPr>
              <a:defRPr sz="1050"/>
            </a:lvl4pPr>
            <a:lvl5pPr>
              <a:defRPr sz="105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7" name="TextBox 16"/>
          <p:cNvSpPr txBox="1"/>
          <p:nvPr userDrawn="1"/>
        </p:nvSpPr>
        <p:spPr>
          <a:xfrm>
            <a:off x="469527" y="178154"/>
            <a:ext cx="2938507" cy="228909"/>
          </a:xfrm>
          <a:prstGeom prst="rect">
            <a:avLst/>
          </a:prstGeom>
          <a:noFill/>
        </p:spPr>
        <p:txBody>
          <a:bodyPr wrap="square" rtlCol="0">
            <a:spAutoFit/>
          </a:bodyPr>
          <a:lstStyle/>
          <a:p>
            <a:pPr>
              <a:lnSpc>
                <a:spcPct val="150000"/>
              </a:lnSpc>
            </a:pPr>
            <a:r>
              <a:rPr lang="en-US" sz="675" dirty="0">
                <a:solidFill>
                  <a:schemeClr val="tx1"/>
                </a:solidFill>
                <a:latin typeface="Arial" panose="020B0604020202020204" pitchFamily="34" charset="0"/>
                <a:cs typeface="Arial" panose="020B0604020202020204" pitchFamily="34" charset="0"/>
              </a:rPr>
              <a:t>—</a:t>
            </a:r>
          </a:p>
        </p:txBody>
      </p:sp>
      <p:sp>
        <p:nvSpPr>
          <p:cNvPr id="23" name="Footer Placeholder 4"/>
          <p:cNvSpPr>
            <a:spLocks noGrp="1"/>
          </p:cNvSpPr>
          <p:nvPr>
            <p:ph type="ftr" sz="quarter" idx="3"/>
          </p:nvPr>
        </p:nvSpPr>
        <p:spPr>
          <a:xfrm>
            <a:off x="3123458" y="4737620"/>
            <a:ext cx="650829" cy="274604"/>
          </a:xfrm>
          <a:prstGeom prst="rect">
            <a:avLst/>
          </a:prstGeom>
        </p:spPr>
        <p:txBody>
          <a:bodyPr anchor="ctr"/>
          <a:lstStyle>
            <a:lvl1pPr algn="r">
              <a:defRPr sz="600">
                <a:solidFill>
                  <a:schemeClr val="bg1">
                    <a:lumMod val="50000"/>
                  </a:schemeClr>
                </a:solidFill>
                <a:latin typeface="Arial" panose="020B0604020202020204" pitchFamily="34" charset="0"/>
                <a:cs typeface="Arial" panose="020B0604020202020204" pitchFamily="34" charset="0"/>
              </a:defRPr>
            </a:lvl1pPr>
          </a:lstStyle>
          <a:p>
            <a:r>
              <a:rPr lang="en-US"/>
              <a:t>47-10780-28</a:t>
            </a:r>
            <a:endParaRPr lang="en-US" dirty="0"/>
          </a:p>
        </p:txBody>
      </p:sp>
      <p:sp>
        <p:nvSpPr>
          <p:cNvPr id="24" name="Date Placeholder 6"/>
          <p:cNvSpPr>
            <a:spLocks noGrp="1"/>
          </p:cNvSpPr>
          <p:nvPr>
            <p:ph type="dt" sz="half" idx="2"/>
          </p:nvPr>
        </p:nvSpPr>
        <p:spPr>
          <a:xfrm>
            <a:off x="3911100" y="4737621"/>
            <a:ext cx="546126" cy="274604"/>
          </a:xfrm>
          <a:prstGeom prst="rect">
            <a:avLst/>
          </a:prstGeom>
        </p:spPr>
        <p:txBody>
          <a:bodyPr vert="horz" lIns="91440" tIns="45720" rIns="91440" bIns="45720" rtlCol="0" anchor="ctr"/>
          <a:lstStyle>
            <a:lvl1pPr algn="ctr">
              <a:defRPr sz="600">
                <a:solidFill>
                  <a:schemeClr val="bg1">
                    <a:lumMod val="50000"/>
                  </a:schemeClr>
                </a:solidFill>
              </a:defRPr>
            </a:lvl1pPr>
          </a:lstStyle>
          <a:p>
            <a:r>
              <a:rPr lang="en-US"/>
              <a:t>2025/02/03</a:t>
            </a:r>
            <a:endParaRPr lang="en-US" dirty="0"/>
          </a:p>
        </p:txBody>
      </p:sp>
      <p:sp>
        <p:nvSpPr>
          <p:cNvPr id="25" name="Slide Number Placeholder 17"/>
          <p:cNvSpPr>
            <a:spLocks noGrp="1"/>
          </p:cNvSpPr>
          <p:nvPr>
            <p:ph type="sldNum" sz="quarter" idx="4"/>
          </p:nvPr>
        </p:nvSpPr>
        <p:spPr>
          <a:xfrm>
            <a:off x="4572821" y="4737621"/>
            <a:ext cx="423575" cy="274604"/>
          </a:xfrm>
          <a:prstGeom prst="rect">
            <a:avLst/>
          </a:prstGeom>
        </p:spPr>
        <p:txBody>
          <a:bodyPr vert="horz" lIns="91440" tIns="45720" rIns="91440" bIns="45720" rtlCol="0" anchor="ctr"/>
          <a:lstStyle>
            <a:lvl1pPr algn="l">
              <a:defRPr sz="600">
                <a:solidFill>
                  <a:schemeClr val="bg1">
                    <a:lumMod val="50000"/>
                  </a:schemeClr>
                </a:solidFill>
              </a:defRPr>
            </a:lvl1pPr>
          </a:lstStyle>
          <a:p>
            <a:fld id="{DFF2723C-031C-433E-81DC-635AF124FD5B}" type="slidenum">
              <a:rPr lang="en-US" smtClean="0"/>
              <a:pPr/>
              <a:t>‹#›</a:t>
            </a:fld>
            <a:endParaRPr lang="en-US" dirty="0"/>
          </a:p>
        </p:txBody>
      </p:sp>
      <p:sp>
        <p:nvSpPr>
          <p:cNvPr id="26" name="Date Placeholder 6"/>
          <p:cNvSpPr txBox="1">
            <a:spLocks/>
          </p:cNvSpPr>
          <p:nvPr userDrawn="1"/>
        </p:nvSpPr>
        <p:spPr>
          <a:xfrm>
            <a:off x="3793162" y="4737619"/>
            <a:ext cx="117938" cy="274604"/>
          </a:xfrm>
          <a:prstGeom prst="rect">
            <a:avLst/>
          </a:prstGeom>
        </p:spPr>
        <p:txBody>
          <a:bodyPr vert="horz" lIns="68580" tIns="34290" rIns="68580" bIns="3429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600" dirty="0">
                <a:solidFill>
                  <a:schemeClr val="bg1">
                    <a:lumMod val="50000"/>
                  </a:schemeClr>
                </a:solidFill>
              </a:rPr>
              <a:t>|</a:t>
            </a:r>
          </a:p>
        </p:txBody>
      </p:sp>
      <p:sp>
        <p:nvSpPr>
          <p:cNvPr id="27" name="Date Placeholder 6"/>
          <p:cNvSpPr txBox="1">
            <a:spLocks/>
          </p:cNvSpPr>
          <p:nvPr userDrawn="1"/>
        </p:nvSpPr>
        <p:spPr>
          <a:xfrm>
            <a:off x="4448591" y="4737618"/>
            <a:ext cx="117938" cy="274604"/>
          </a:xfrm>
          <a:prstGeom prst="rect">
            <a:avLst/>
          </a:prstGeom>
        </p:spPr>
        <p:txBody>
          <a:bodyPr vert="horz" lIns="68580" tIns="34290" rIns="68580" bIns="3429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600" dirty="0">
                <a:solidFill>
                  <a:schemeClr val="bg1">
                    <a:lumMod val="50000"/>
                  </a:schemeClr>
                </a:solidFill>
              </a:rPr>
              <a:t>|</a:t>
            </a:r>
          </a:p>
        </p:txBody>
      </p:sp>
      <p:sp>
        <p:nvSpPr>
          <p:cNvPr id="18" name="Text Placeholder 7"/>
          <p:cNvSpPr>
            <a:spLocks noGrp="1"/>
          </p:cNvSpPr>
          <p:nvPr>
            <p:ph type="body" sz="quarter" idx="10" hasCustomPrompt="1"/>
          </p:nvPr>
        </p:nvSpPr>
        <p:spPr>
          <a:xfrm>
            <a:off x="469527" y="405665"/>
            <a:ext cx="2947648" cy="220618"/>
          </a:xfrm>
        </p:spPr>
        <p:txBody>
          <a:bodyPr>
            <a:noAutofit/>
          </a:bodyPr>
          <a:lstStyle>
            <a:lvl1pPr marL="0" indent="0">
              <a:buNone/>
              <a:defRPr sz="675" baseline="0">
                <a:solidFill>
                  <a:schemeClr val="tx1"/>
                </a:solidFill>
                <a:latin typeface="Arial" panose="020B0604020202020204" pitchFamily="34" charset="0"/>
                <a:cs typeface="Arial" panose="020B0604020202020204" pitchFamily="34" charset="0"/>
              </a:defRPr>
            </a:lvl1pPr>
            <a:lvl2pPr marL="342900" indent="0">
              <a:buNone/>
              <a:defRPr sz="750">
                <a:solidFill>
                  <a:schemeClr val="bg1"/>
                </a:solidFill>
                <a:latin typeface="Arial" panose="020B0604020202020204" pitchFamily="34" charset="0"/>
                <a:cs typeface="Arial" panose="020B0604020202020204" pitchFamily="34" charset="0"/>
              </a:defRPr>
            </a:lvl2pPr>
            <a:lvl3pPr marL="685800" indent="0">
              <a:buNone/>
              <a:defRPr sz="750">
                <a:solidFill>
                  <a:schemeClr val="bg1"/>
                </a:solidFill>
                <a:latin typeface="Arial" panose="020B0604020202020204" pitchFamily="34" charset="0"/>
                <a:cs typeface="Arial" panose="020B0604020202020204" pitchFamily="34" charset="0"/>
              </a:defRPr>
            </a:lvl3pPr>
            <a:lvl4pPr marL="1028700" indent="0">
              <a:buNone/>
              <a:defRPr sz="750">
                <a:solidFill>
                  <a:schemeClr val="bg1"/>
                </a:solidFill>
                <a:latin typeface="Arial" panose="020B0604020202020204" pitchFamily="34" charset="0"/>
                <a:cs typeface="Arial" panose="020B0604020202020204" pitchFamily="34" charset="0"/>
              </a:defRPr>
            </a:lvl4pPr>
            <a:lvl5pPr marL="1371600" indent="0">
              <a:buNone/>
              <a:defRPr sz="750">
                <a:solidFill>
                  <a:schemeClr val="bg1"/>
                </a:solidFill>
                <a:latin typeface="Arial" panose="020B0604020202020204" pitchFamily="34" charset="0"/>
                <a:cs typeface="Arial" panose="020B0604020202020204" pitchFamily="34" charset="0"/>
              </a:defRPr>
            </a:lvl5pPr>
          </a:lstStyle>
          <a:p>
            <a:r>
              <a:rPr lang="en-US" dirty="0"/>
              <a:t>SECURITY BENEFIT FINANCIAL ESSENTIALS</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69526" y="4686923"/>
            <a:ext cx="1318712" cy="187164"/>
          </a:xfrm>
          <a:prstGeom prst="rect">
            <a:avLst/>
          </a:prstGeom>
        </p:spPr>
      </p:pic>
    </p:spTree>
    <p:extLst>
      <p:ext uri="{BB962C8B-B14F-4D97-AF65-F5344CB8AC3E}">
        <p14:creationId xmlns:p14="http://schemas.microsoft.com/office/powerpoint/2010/main" val="1072429653"/>
      </p:ext>
    </p:extLst>
  </p:cSld>
  <p:clrMapOvr>
    <a:masterClrMapping/>
  </p:clrMapOvr>
  <p:extLst>
    <p:ext uri="{DCECCB84-F9BA-43D5-87BE-67443E8EF086}">
      <p15:sldGuideLst xmlns:p15="http://schemas.microsoft.com/office/powerpoint/2012/main">
        <p15:guide id="1" orient="horz" pos="3087" userDrawn="1">
          <p15:clr>
            <a:srgbClr val="FBAE40"/>
          </p15:clr>
        </p15:guide>
      </p15:sldGuideLst>
    </p:ext>
  </p:extLst>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theme" Target="../theme/theme1.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42900" y="353404"/>
            <a:ext cx="8458200" cy="712295"/>
          </a:xfrm>
          <a:prstGeom prst="rect">
            <a:avLst/>
          </a:prstGeom>
        </p:spPr>
        <p:txBody>
          <a:bodyPr vert="horz" lIns="0" tIns="0" rIns="0" bIns="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342900" y="1199667"/>
            <a:ext cx="8458200" cy="3297924"/>
          </a:xfrm>
          <a:prstGeom prst="rect">
            <a:avLst/>
          </a:prstGeom>
        </p:spPr>
        <p:txBody>
          <a:bodyPr vert="horz" lIns="0" tIns="0" rIns="0" bIns="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4" name="Footer Placeholder 13">
            <a:extLst>
              <a:ext uri="{FF2B5EF4-FFF2-40B4-BE49-F238E27FC236}">
                <a16:creationId xmlns:a16="http://schemas.microsoft.com/office/drawing/2014/main" id="{AF66A51F-7BC8-C341-A2A3-410727855774}"/>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600" b="0" i="0">
                <a:solidFill>
                  <a:schemeClr val="accent6"/>
                </a:solidFill>
                <a:latin typeface="Calibri Light" panose="020F0302020204030204" pitchFamily="34" charset="0"/>
                <a:cs typeface="Calibri Light" panose="020F0302020204030204" pitchFamily="34" charset="0"/>
              </a:defRPr>
            </a:lvl1pPr>
          </a:lstStyle>
          <a:p>
            <a:r>
              <a:rPr lang="en-US"/>
              <a:t>47-10780-28</a:t>
            </a:r>
            <a:endParaRPr lang="en-US" dirty="0"/>
          </a:p>
        </p:txBody>
      </p:sp>
      <p:sp>
        <p:nvSpPr>
          <p:cNvPr id="16" name="Date Placeholder 15">
            <a:extLst>
              <a:ext uri="{FF2B5EF4-FFF2-40B4-BE49-F238E27FC236}">
                <a16:creationId xmlns:a16="http://schemas.microsoft.com/office/drawing/2014/main" id="{3C40E949-B12C-D34A-AF11-93FF2BF2080A}"/>
              </a:ext>
            </a:extLst>
          </p:cNvPr>
          <p:cNvSpPr>
            <a:spLocks noGrp="1"/>
          </p:cNvSpPr>
          <p:nvPr>
            <p:ph type="dt" sz="half" idx="2"/>
          </p:nvPr>
        </p:nvSpPr>
        <p:spPr>
          <a:xfrm>
            <a:off x="3543300" y="4631559"/>
            <a:ext cx="561415"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r>
              <a:rPr lang="en-US"/>
              <a:t>2025/02/03</a:t>
            </a:r>
            <a:endParaRPr lang="en-US" dirty="0"/>
          </a:p>
        </p:txBody>
      </p:sp>
      <p:sp>
        <p:nvSpPr>
          <p:cNvPr id="17" name="Slide Number Placeholder 16">
            <a:extLst>
              <a:ext uri="{FF2B5EF4-FFF2-40B4-BE49-F238E27FC236}">
                <a16:creationId xmlns:a16="http://schemas.microsoft.com/office/drawing/2014/main" id="{0E981E01-085D-CB44-9DA3-5CFB55B3B9CE}"/>
              </a:ext>
            </a:extLst>
          </p:cNvPr>
          <p:cNvSpPr>
            <a:spLocks noGrp="1"/>
          </p:cNvSpPr>
          <p:nvPr>
            <p:ph type="sldNum" sz="quarter" idx="4"/>
          </p:nvPr>
        </p:nvSpPr>
        <p:spPr>
          <a:xfrm>
            <a:off x="4190439" y="4631560"/>
            <a:ext cx="381561" cy="172824"/>
          </a:xfrm>
          <a:prstGeom prst="rect">
            <a:avLst/>
          </a:prstGeom>
        </p:spPr>
        <p:txBody>
          <a:bodyPr vert="horz" lIns="0" tIns="0" rIns="0" bIns="0" rtlCol="0" anchor="b"/>
          <a:lstStyle>
            <a:lvl1pPr algn="l">
              <a:defRPr sz="6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Tree>
    <p:extLst>
      <p:ext uri="{BB962C8B-B14F-4D97-AF65-F5344CB8AC3E}">
        <p14:creationId xmlns:p14="http://schemas.microsoft.com/office/powerpoint/2010/main" val="550215921"/>
      </p:ext>
    </p:extLst>
  </p:cSld>
  <p:clrMap bg1="lt1" tx1="dk1" bg2="lt2" tx2="dk2" accent1="accent1" accent2="accent2" accent3="accent3" accent4="accent4" accent5="accent5" accent6="accent6" hlink="hlink" folHlink="folHlink"/>
  <p:sldLayoutIdLst>
    <p:sldLayoutId id="2147483769" r:id="rId1"/>
    <p:sldLayoutId id="2147483771" r:id="rId2"/>
    <p:sldLayoutId id="2147483773" r:id="rId3"/>
    <p:sldLayoutId id="2147483775" r:id="rId4"/>
    <p:sldLayoutId id="2147483777" r:id="rId5"/>
    <p:sldLayoutId id="2147483778" r:id="rId6"/>
    <p:sldLayoutId id="2147483779" r:id="rId7"/>
    <p:sldLayoutId id="2147483780" r:id="rId8"/>
    <p:sldLayoutId id="2147483781" r:id="rId9"/>
    <p:sldLayoutId id="2147483782" r:id="rId10"/>
    <p:sldLayoutId id="2147483783" r:id="rId11"/>
    <p:sldLayoutId id="2147483784" r:id="rId12"/>
    <p:sldLayoutId id="2147483785" r:id="rId13"/>
    <p:sldLayoutId id="2147483786" r:id="rId14"/>
    <p:sldLayoutId id="2147483787" r:id="rId15"/>
    <p:sldLayoutId id="2147483788" r:id="rId16"/>
    <p:sldLayoutId id="2147483789" r:id="rId17"/>
    <p:sldLayoutId id="2147483790" r:id="rId18"/>
    <p:sldLayoutId id="2147483791" r:id="rId19"/>
    <p:sldLayoutId id="2147483792" r:id="rId20"/>
    <p:sldLayoutId id="2147483793" r:id="rId21"/>
    <p:sldLayoutId id="2147483794" r:id="rId22"/>
    <p:sldLayoutId id="2147483795" r:id="rId23"/>
    <p:sldLayoutId id="2147483796" r:id="rId24"/>
    <p:sldLayoutId id="2147483797" r:id="rId25"/>
    <p:sldLayoutId id="2147483798" r:id="rId26"/>
    <p:sldLayoutId id="2147483799" r:id="rId27"/>
    <p:sldLayoutId id="2147483800" r:id="rId28"/>
    <p:sldLayoutId id="2147483801" r:id="rId29"/>
    <p:sldLayoutId id="2147483802" r:id="rId30"/>
    <p:sldLayoutId id="2147483803" r:id="rId31"/>
    <p:sldLayoutId id="2147483804" r:id="rId32"/>
    <p:sldLayoutId id="2147483806" r:id="rId33"/>
    <p:sldLayoutId id="2147483807" r:id="rId34"/>
  </p:sldLayoutIdLst>
  <p:transition>
    <p:fade/>
  </p:transition>
  <p:hf hdr="0"/>
  <p:txStyles>
    <p:titleStyle>
      <a:lvl1pPr algn="l" defTabSz="685800" rtl="0" eaLnBrk="1" latinLnBrk="0" hangingPunct="1">
        <a:lnSpc>
          <a:spcPct val="90000"/>
        </a:lnSpc>
        <a:spcBef>
          <a:spcPct val="0"/>
        </a:spcBef>
        <a:buNone/>
        <a:defRPr sz="24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1800" b="0" i="0" kern="1200">
          <a:solidFill>
            <a:schemeClr val="accent3"/>
          </a:solidFill>
          <a:latin typeface="+mn-lt"/>
          <a:ea typeface="+mn-ea"/>
          <a:cs typeface="Calibri" panose="020F050202020403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500" b="0" i="0" kern="1200">
          <a:solidFill>
            <a:schemeClr val="accent3"/>
          </a:solidFill>
          <a:latin typeface="+mn-lt"/>
          <a:ea typeface="+mn-ea"/>
          <a:cs typeface="Calibri" panose="020F050202020403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350" b="0" i="0" kern="1200">
          <a:solidFill>
            <a:schemeClr val="accent3"/>
          </a:solidFill>
          <a:latin typeface="+mn-lt"/>
          <a:ea typeface="+mn-ea"/>
          <a:cs typeface="Calibri" panose="020F050202020403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200" b="0" i="0" kern="1200">
          <a:solidFill>
            <a:schemeClr val="accent3"/>
          </a:solidFill>
          <a:latin typeface="+mn-lt"/>
          <a:ea typeface="+mn-ea"/>
          <a:cs typeface="Calibri" panose="020F050202020403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200" b="0" i="0" kern="1200">
          <a:solidFill>
            <a:schemeClr val="accent3"/>
          </a:solidFill>
          <a:latin typeface="+mn-lt"/>
          <a:ea typeface="+mn-ea"/>
          <a:cs typeface="Calibri" panose="020F050202020403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2880" userDrawn="1">
          <p15:clr>
            <a:srgbClr val="F26B43"/>
          </p15:clr>
        </p15:guide>
        <p15:guide id="2" orient="horz" pos="1625" userDrawn="1">
          <p15:clr>
            <a:srgbClr val="F26B43"/>
          </p15:clr>
        </p15:guide>
        <p15:guide id="3" pos="216" userDrawn="1">
          <p15:clr>
            <a:srgbClr val="F26B43"/>
          </p15:clr>
        </p15:guide>
        <p15:guide id="4" orient="horz" pos="217" userDrawn="1">
          <p15:clr>
            <a:srgbClr val="F26B43"/>
          </p15:clr>
        </p15:guide>
        <p15:guide id="5" orient="horz" pos="3032" userDrawn="1">
          <p15:clr>
            <a:srgbClr val="F26B43"/>
          </p15:clr>
        </p15:guide>
        <p15:guide id="6" pos="5544"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xml"/><Relationship Id="rId1" Type="http://schemas.openxmlformats.org/officeDocument/2006/relationships/slideLayout" Target="../slideLayouts/slideLayout3.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hyperlink" Target="https://www.trsil.org/news-and-events/pension-issues/illinois-teachers-and-social-security" TargetMode="External"/><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hyperlink" Target="https://www.trsil.org/news-and-events/pension-issues/illinois-teachers-and-social-security" TargetMode="External"/><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hyperlink" Target="https://www.trsil.org/" TargetMode="External"/><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hyperlink" Target="http://www.trsil.org/members/tier-i" TargetMode="External"/><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hyperlink" Target="http://www.trsil.org/members/tier-i" TargetMode="External"/><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hyperlink" Target="http://www.trsil.org/members/tier-i" TargetMode="External"/><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hyperlink" Target="https://www.trsil.org/employers/payments/contribution-rates_earnings-limitations" TargetMode="External"/><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hyperlink" Target="https://www.trsil.org/members/tier-ii/guide/chapter-eight-retirement-benefits" TargetMode="External"/><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hyperlink" Target="https://www.trsil.org/members/tier-ii/bring-more" TargetMode="External"/><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hyperlink" Target="https://www.trsil.org/members/tier-ii/bring-more" TargetMode="External"/><Relationship Id="rId2" Type="http://schemas.openxmlformats.org/officeDocument/2006/relationships/notesSlide" Target="../notesSlides/notesSlide14.xml"/><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9.xml"/><Relationship Id="rId1" Type="http://schemas.openxmlformats.org/officeDocument/2006/relationships/slideLayout" Target="../slideLayouts/slideLayout12.xml"/><Relationship Id="rId4" Type="http://schemas.openxmlformats.org/officeDocument/2006/relationships/image" Target="../media/image22.png"/></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0.xml"/><Relationship Id="rId1" Type="http://schemas.openxmlformats.org/officeDocument/2006/relationships/slideLayout" Target="../slideLayouts/slideLayout12.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21.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3.xml"/><Relationship Id="rId1" Type="http://schemas.openxmlformats.org/officeDocument/2006/relationships/slideLayout" Target="../slideLayouts/slideLayout6.xml"/><Relationship Id="rId4" Type="http://schemas.microsoft.com/office/2007/relationships/hdphoto" Target="../media/hdphoto2.wdp"/></Relationships>
</file>

<file path=ppt/slides/_rels/slide24.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24.xml"/><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7.xml"/><Relationship Id="rId1" Type="http://schemas.openxmlformats.org/officeDocument/2006/relationships/slideLayout" Target="../slideLayouts/slideLayout6.xml"/><Relationship Id="rId4" Type="http://schemas.microsoft.com/office/2007/relationships/hdphoto" Target="../media/hdphoto3.wdp"/></Relationships>
</file>

<file path=ppt/slides/_rels/slide2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8.xml"/><Relationship Id="rId1" Type="http://schemas.openxmlformats.org/officeDocument/2006/relationships/slideLayout" Target="../slideLayouts/slideLayout12.xml"/><Relationship Id="rId4" Type="http://schemas.openxmlformats.org/officeDocument/2006/relationships/image" Target="../media/image16.png"/></Relationships>
</file>

<file path=ppt/slides/_rels/slide2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9.xml"/><Relationship Id="rId1" Type="http://schemas.openxmlformats.org/officeDocument/2006/relationships/slideLayout" Target="../slideLayouts/slideLayout12.xml"/><Relationship Id="rId4" Type="http://schemas.openxmlformats.org/officeDocument/2006/relationships/image" Target="../media/image15.png"/></Relationships>
</file>

<file path=ppt/slides/_rels/slide3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0.xml"/><Relationship Id="rId1" Type="http://schemas.openxmlformats.org/officeDocument/2006/relationships/slideLayout" Target="../slideLayouts/slideLayout21.xml"/></Relationships>
</file>

<file path=ppt/slides/_rels/slide31.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31.xml"/><Relationship Id="rId1" Type="http://schemas.openxmlformats.org/officeDocument/2006/relationships/slideLayout" Target="../slideLayouts/slideLayout12.xml"/><Relationship Id="rId4" Type="http://schemas.openxmlformats.org/officeDocument/2006/relationships/image" Target="../media/image17.png"/></Relationships>
</file>

<file path=ppt/slides/_rels/slide32.xml.rels><?xml version="1.0" encoding="UTF-8" standalone="yes"?>
<Relationships xmlns="http://schemas.openxmlformats.org/package/2006/relationships"><Relationship Id="rId3" Type="http://schemas.openxmlformats.org/officeDocument/2006/relationships/image" Target="../media/image33.png"/><Relationship Id="rId7" Type="http://schemas.openxmlformats.org/officeDocument/2006/relationships/image" Target="../media/image37.png"/><Relationship Id="rId2" Type="http://schemas.openxmlformats.org/officeDocument/2006/relationships/notesSlide" Target="../notesSlides/notesSlide32.xml"/><Relationship Id="rId1" Type="http://schemas.openxmlformats.org/officeDocument/2006/relationships/slideLayout" Target="../slideLayouts/slideLayout12.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33.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3.xml"/><Relationship Id="rId1" Type="http://schemas.openxmlformats.org/officeDocument/2006/relationships/slideLayout" Target="../slideLayouts/slideLayout1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9" Type="http://schemas.openxmlformats.org/officeDocument/2006/relationships/image" Target="../media/image39.svg"/></Relationships>
</file>

<file path=ppt/slides/_rels/slide3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4.xml"/><Relationship Id="rId1" Type="http://schemas.openxmlformats.org/officeDocument/2006/relationships/slideLayout" Target="../slideLayouts/slideLayout12.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s/_rels/slide3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5.xml"/><Relationship Id="rId1" Type="http://schemas.openxmlformats.org/officeDocument/2006/relationships/slideLayout" Target="../slideLayouts/slideLayout15.xml"/><Relationship Id="rId5" Type="http://schemas.openxmlformats.org/officeDocument/2006/relationships/image" Target="../media/image17.png"/><Relationship Id="rId4" Type="http://schemas.openxmlformats.org/officeDocument/2006/relationships/image" Target="../media/image15.png"/></Relationships>
</file>

<file path=ppt/slides/_rels/slide36.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5.png"/><Relationship Id="rId4" Type="http://schemas.openxmlformats.org/officeDocument/2006/relationships/image" Target="../media/image16.png"/></Relationships>
</file>

<file path=ppt/slides/_rels/slide3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7.xml"/><Relationship Id="rId1" Type="http://schemas.openxmlformats.org/officeDocument/2006/relationships/slideLayout" Target="../slideLayouts/slideLayout23.xml"/><Relationship Id="rId5" Type="http://schemas.openxmlformats.org/officeDocument/2006/relationships/image" Target="../media/image17.png"/><Relationship Id="rId4" Type="http://schemas.openxmlformats.org/officeDocument/2006/relationships/image" Target="../media/image15.png"/></Relationships>
</file>

<file path=ppt/slides/_rels/slide38.xml.rels><?xml version="1.0" encoding="UTF-8" standalone="yes"?>
<Relationships xmlns="http://schemas.openxmlformats.org/package/2006/relationships"><Relationship Id="rId3" Type="http://schemas.openxmlformats.org/officeDocument/2006/relationships/hyperlink" Target="mailto:First.Last@SecurityBenefit.com" TargetMode="External"/><Relationship Id="rId2" Type="http://schemas.openxmlformats.org/officeDocument/2006/relationships/notesSlide" Target="../notesSlides/notesSlide38.xml"/><Relationship Id="rId1" Type="http://schemas.openxmlformats.org/officeDocument/2006/relationships/slideLayout" Target="../slideLayouts/slideLayout3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3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8" name="Text Placeholder 7"/>
          <p:cNvSpPr>
            <a:spLocks noGrp="1"/>
          </p:cNvSpPr>
          <p:nvPr>
            <p:ph type="body" sz="quarter" idx="10"/>
          </p:nvPr>
        </p:nvSpPr>
        <p:spPr>
          <a:xfrm>
            <a:off x="342901" y="636743"/>
            <a:ext cx="2928938" cy="220007"/>
          </a:xfrm>
        </p:spPr>
        <p:txBody>
          <a:bodyPr/>
          <a:lstStyle/>
          <a:p>
            <a:r>
              <a:rPr lang="en-US" dirty="0"/>
              <a:t>47-10780-28  |  2025/02/03</a:t>
            </a:r>
          </a:p>
        </p:txBody>
      </p:sp>
      <p:pic>
        <p:nvPicPr>
          <p:cNvPr id="4" name="Picture 3">
            <a:extLst>
              <a:ext uri="{FF2B5EF4-FFF2-40B4-BE49-F238E27FC236}">
                <a16:creationId xmlns:a16="http://schemas.microsoft.com/office/drawing/2014/main" id="{2CE01344-AA8E-C344-8643-BE9B665C840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889332" y="7144"/>
            <a:ext cx="5254668" cy="5143500"/>
          </a:xfrm>
          <a:prstGeom prst="rect">
            <a:avLst/>
          </a:prstGeom>
        </p:spPr>
      </p:pic>
      <p:sp>
        <p:nvSpPr>
          <p:cNvPr id="23" name="Parallelogram 22">
            <a:extLst>
              <a:ext uri="{FF2B5EF4-FFF2-40B4-BE49-F238E27FC236}">
                <a16:creationId xmlns:a16="http://schemas.microsoft.com/office/drawing/2014/main" id="{34527DC6-A3D6-AC47-8B8A-D9A8FE7DF354}"/>
              </a:ext>
            </a:extLst>
          </p:cNvPr>
          <p:cNvSpPr/>
          <p:nvPr/>
        </p:nvSpPr>
        <p:spPr>
          <a:xfrm>
            <a:off x="2957824" y="7144"/>
            <a:ext cx="1581611" cy="5143500"/>
          </a:xfrm>
          <a:prstGeom prst="parallelogram">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11" name="Text Placeholder 10">
            <a:extLst>
              <a:ext uri="{FF2B5EF4-FFF2-40B4-BE49-F238E27FC236}">
                <a16:creationId xmlns:a16="http://schemas.microsoft.com/office/drawing/2014/main" id="{5D9054A8-3073-6141-8A73-FE8332737D9D}"/>
              </a:ext>
            </a:extLst>
          </p:cNvPr>
          <p:cNvSpPr>
            <a:spLocks noGrp="1"/>
          </p:cNvSpPr>
          <p:nvPr>
            <p:ph type="body" sz="quarter" idx="12"/>
          </p:nvPr>
        </p:nvSpPr>
        <p:spPr/>
        <p:txBody>
          <a:bodyPr/>
          <a:lstStyle/>
          <a:p>
            <a:endParaRPr lang="en-US" dirty="0"/>
          </a:p>
        </p:txBody>
      </p:sp>
      <p:sp>
        <p:nvSpPr>
          <p:cNvPr id="16" name="Text Placeholder 15">
            <a:extLst>
              <a:ext uri="{FF2B5EF4-FFF2-40B4-BE49-F238E27FC236}">
                <a16:creationId xmlns:a16="http://schemas.microsoft.com/office/drawing/2014/main" id="{AFF616D6-369E-C74A-9CB7-5E49E9A72607}"/>
              </a:ext>
            </a:extLst>
          </p:cNvPr>
          <p:cNvSpPr>
            <a:spLocks noGrp="1"/>
          </p:cNvSpPr>
          <p:nvPr>
            <p:ph type="body" sz="quarter" idx="11"/>
          </p:nvPr>
        </p:nvSpPr>
        <p:spPr/>
        <p:txBody>
          <a:bodyPr/>
          <a:lstStyle/>
          <a:p>
            <a:endParaRPr lang="en-US" dirty="0"/>
          </a:p>
        </p:txBody>
      </p:sp>
      <p:pic>
        <p:nvPicPr>
          <p:cNvPr id="20" name="Picture 19">
            <a:extLst>
              <a:ext uri="{FF2B5EF4-FFF2-40B4-BE49-F238E27FC236}">
                <a16:creationId xmlns:a16="http://schemas.microsoft.com/office/drawing/2014/main" id="{D1177BD5-08C9-1644-9DD6-30E028632E4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420509" y="892969"/>
            <a:ext cx="1552575" cy="1076325"/>
          </a:xfrm>
          <a:prstGeom prst="rect">
            <a:avLst/>
          </a:prstGeom>
        </p:spPr>
      </p:pic>
      <p:pic>
        <p:nvPicPr>
          <p:cNvPr id="18" name="Picture 17">
            <a:extLst>
              <a:ext uri="{FF2B5EF4-FFF2-40B4-BE49-F238E27FC236}">
                <a16:creationId xmlns:a16="http://schemas.microsoft.com/office/drawing/2014/main" id="{4577F8CF-201D-2A4F-BE65-9E48BFF8FB3C}"/>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364079" y="1400783"/>
            <a:ext cx="1590675" cy="1076325"/>
          </a:xfrm>
          <a:prstGeom prst="rect">
            <a:avLst/>
          </a:prstGeom>
        </p:spPr>
      </p:pic>
      <p:pic>
        <p:nvPicPr>
          <p:cNvPr id="22" name="Picture 21">
            <a:extLst>
              <a:ext uri="{FF2B5EF4-FFF2-40B4-BE49-F238E27FC236}">
                <a16:creationId xmlns:a16="http://schemas.microsoft.com/office/drawing/2014/main" id="{63FFA370-BA98-0646-A812-DB05ECE3ED8B}"/>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055204" y="3707607"/>
            <a:ext cx="1609725" cy="1076325"/>
          </a:xfrm>
          <a:prstGeom prst="rect">
            <a:avLst/>
          </a:prstGeom>
        </p:spPr>
      </p:pic>
      <p:sp>
        <p:nvSpPr>
          <p:cNvPr id="6" name="Title 5"/>
          <p:cNvSpPr>
            <a:spLocks noGrp="1"/>
          </p:cNvSpPr>
          <p:nvPr>
            <p:ph type="ctrTitle"/>
          </p:nvPr>
        </p:nvSpPr>
        <p:spPr>
          <a:xfrm>
            <a:off x="342900" y="2060460"/>
            <a:ext cx="3401198" cy="999447"/>
          </a:xfrm>
        </p:spPr>
        <p:txBody>
          <a:bodyPr>
            <a:normAutofit fontScale="90000"/>
          </a:bodyPr>
          <a:lstStyle/>
          <a:p>
            <a:r>
              <a:rPr lang="en-US" dirty="0"/>
              <a:t>Navigating Your Investment Journey</a:t>
            </a:r>
          </a:p>
        </p:txBody>
      </p:sp>
      <p:sp>
        <p:nvSpPr>
          <p:cNvPr id="15" name="Subtitle 13">
            <a:extLst>
              <a:ext uri="{FF2B5EF4-FFF2-40B4-BE49-F238E27FC236}">
                <a16:creationId xmlns:a16="http://schemas.microsoft.com/office/drawing/2014/main" id="{4E3BA664-90AA-C64B-BA96-A8743149BD33}"/>
              </a:ext>
            </a:extLst>
          </p:cNvPr>
          <p:cNvSpPr txBox="1">
            <a:spLocks/>
          </p:cNvSpPr>
          <p:nvPr/>
        </p:nvSpPr>
        <p:spPr>
          <a:xfrm>
            <a:off x="381997" y="1925093"/>
            <a:ext cx="4775886" cy="220007"/>
          </a:xfrm>
          <a:prstGeom prst="rect">
            <a:avLst/>
          </a:prstGeom>
        </p:spPr>
        <p:txBody>
          <a:bodyPr vert="horz" lIns="0" tIns="0" rIns="0" bIns="0" rtlCol="0">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bg1"/>
                </a:solidFill>
                <a:latin typeface="Calibri" panose="020F0502020204030204" pitchFamily="34" charset="0"/>
                <a:ea typeface="+mn-ea"/>
                <a:cs typeface="Calibri" panose="020F050202020403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accent3"/>
                </a:solidFill>
                <a:latin typeface="+mn-lt"/>
                <a:ea typeface="+mn-ea"/>
                <a:cs typeface="Calibri" panose="020F0502020204030204"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accent3"/>
                </a:solidFill>
                <a:latin typeface="+mn-lt"/>
                <a:ea typeface="+mn-ea"/>
                <a:cs typeface="Calibri" panose="020F0502020204030204"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accent3"/>
                </a:solidFill>
                <a:latin typeface="+mn-lt"/>
                <a:ea typeface="+mn-ea"/>
                <a:cs typeface="Calibri" panose="020F0502020204030204"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accent3"/>
                </a:solidFill>
                <a:latin typeface="+mn-lt"/>
                <a:ea typeface="+mn-ea"/>
                <a:cs typeface="Calibri" panose="020F0502020204030204"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050" dirty="0"/>
              <a:t>SECURITY BENEFIT</a:t>
            </a:r>
          </a:p>
        </p:txBody>
      </p:sp>
      <p:sp>
        <p:nvSpPr>
          <p:cNvPr id="14" name="Subtitle 13"/>
          <p:cNvSpPr>
            <a:spLocks noGrp="1"/>
          </p:cNvSpPr>
          <p:nvPr>
            <p:ph type="subTitle" idx="1"/>
          </p:nvPr>
        </p:nvSpPr>
        <p:spPr>
          <a:xfrm>
            <a:off x="342900" y="3128802"/>
            <a:ext cx="4775886" cy="1241822"/>
          </a:xfrm>
        </p:spPr>
        <p:txBody>
          <a:bodyPr/>
          <a:lstStyle/>
          <a:p>
            <a:r>
              <a:rPr lang="en-US" dirty="0"/>
              <a:t>WHICH PATH ARE YOU ON? –  403(b)</a:t>
            </a:r>
          </a:p>
          <a:p>
            <a:r>
              <a:rPr lang="en-US" dirty="0"/>
              <a:t>Illinois</a:t>
            </a:r>
          </a:p>
        </p:txBody>
      </p:sp>
    </p:spTree>
    <p:extLst>
      <p:ext uri="{BB962C8B-B14F-4D97-AF65-F5344CB8AC3E}">
        <p14:creationId xmlns:p14="http://schemas.microsoft.com/office/powerpoint/2010/main" val="3397746794"/>
      </p:ext>
    </p:extLst>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342901" y="2268988"/>
            <a:ext cx="3847538" cy="1138973"/>
          </a:xfrm>
        </p:spPr>
        <p:txBody>
          <a:bodyPr>
            <a:normAutofit/>
          </a:bodyPr>
          <a:lstStyle/>
          <a:p>
            <a:r>
              <a:rPr lang="en-US" sz="1800" dirty="0">
                <a:latin typeface="Calibri" panose="020F0502020204030204" pitchFamily="34" charset="0"/>
              </a:rPr>
              <a:t>Your Options for Retirement</a:t>
            </a:r>
          </a:p>
          <a:p>
            <a:r>
              <a:rPr lang="en-US" sz="1800" dirty="0">
                <a:latin typeface="Calibri" panose="020F0502020204030204" pitchFamily="34" charset="0"/>
              </a:rPr>
              <a:t>Why it Matters</a:t>
            </a:r>
          </a:p>
          <a:p>
            <a:r>
              <a:rPr lang="en-US" sz="1800" dirty="0">
                <a:latin typeface="Calibri" panose="020F0502020204030204" pitchFamily="34" charset="0"/>
              </a:rPr>
              <a:t>How to Take Action</a:t>
            </a:r>
          </a:p>
        </p:txBody>
      </p:sp>
      <p:sp>
        <p:nvSpPr>
          <p:cNvPr id="2" name="Title 1"/>
          <p:cNvSpPr>
            <a:spLocks noGrp="1"/>
          </p:cNvSpPr>
          <p:nvPr>
            <p:ph type="title"/>
          </p:nvPr>
        </p:nvSpPr>
        <p:spPr/>
        <p:txBody>
          <a:bodyPr/>
          <a:lstStyle/>
          <a:p>
            <a:r>
              <a:rPr lang="en-US" dirty="0">
                <a:latin typeface="Calibri" panose="020F0502020204030204" pitchFamily="34" charset="0"/>
                <a:cs typeface="Calibri" panose="020F0502020204030204" pitchFamily="34" charset="0"/>
              </a:rPr>
              <a:t>Agenda	</a:t>
            </a:r>
          </a:p>
        </p:txBody>
      </p:sp>
      <p:sp>
        <p:nvSpPr>
          <p:cNvPr id="5" name="Text Placeholder 4">
            <a:extLst>
              <a:ext uri="{FF2B5EF4-FFF2-40B4-BE49-F238E27FC236}">
                <a16:creationId xmlns:a16="http://schemas.microsoft.com/office/drawing/2014/main" id="{78EAB150-2714-F54E-9FC5-E0A737C065B0}"/>
              </a:ext>
            </a:extLst>
          </p:cNvPr>
          <p:cNvSpPr>
            <a:spLocks noGrp="1"/>
          </p:cNvSpPr>
          <p:nvPr>
            <p:ph type="body" sz="quarter" idx="12"/>
          </p:nvPr>
        </p:nvSpPr>
        <p:spPr/>
        <p:txBody>
          <a:bodyPr/>
          <a:lstStyle/>
          <a:p>
            <a:endParaRPr lang="en-US" dirty="0"/>
          </a:p>
        </p:txBody>
      </p:sp>
      <p:sp>
        <p:nvSpPr>
          <p:cNvPr id="4" name="Footer Placeholder 3"/>
          <p:cNvSpPr>
            <a:spLocks noGrp="1"/>
          </p:cNvSpPr>
          <p:nvPr>
            <p:ph type="ftr" sz="quarter" idx="3"/>
          </p:nvPr>
        </p:nvSpPr>
        <p:spPr/>
        <p:txBody>
          <a:bodyPr/>
          <a:lstStyle/>
          <a:p>
            <a:r>
              <a:rPr lang="en-US"/>
              <a:t>47-10780-28</a:t>
            </a:r>
            <a:endParaRPr lang="en-US" dirty="0"/>
          </a:p>
        </p:txBody>
      </p:sp>
      <p:sp>
        <p:nvSpPr>
          <p:cNvPr id="7" name="Date Placeholder 6"/>
          <p:cNvSpPr>
            <a:spLocks noGrp="1"/>
          </p:cNvSpPr>
          <p:nvPr>
            <p:ph type="dt" sz="half" idx="2"/>
          </p:nvPr>
        </p:nvSpPr>
        <p:spPr/>
        <p:txBody>
          <a:bodyPr/>
          <a:lstStyle/>
          <a:p>
            <a:r>
              <a:rPr lang="en-US"/>
              <a:t>2025/02/03</a:t>
            </a:r>
            <a:endParaRPr lang="en-US" dirty="0"/>
          </a:p>
        </p:txBody>
      </p:sp>
      <p:sp>
        <p:nvSpPr>
          <p:cNvPr id="8" name="Slide Number Placeholder 7"/>
          <p:cNvSpPr>
            <a:spLocks noGrp="1"/>
          </p:cNvSpPr>
          <p:nvPr>
            <p:ph type="sldNum" sz="quarter" idx="4"/>
          </p:nvPr>
        </p:nvSpPr>
        <p:spPr/>
        <p:txBody>
          <a:bodyPr/>
          <a:lstStyle/>
          <a:p>
            <a:fld id="{DFF2723C-031C-433E-81DC-635AF124FD5B}" type="slidenum">
              <a:rPr lang="en-US" smtClean="0"/>
              <a:pPr/>
              <a:t>2</a:t>
            </a:fld>
            <a:endParaRPr lang="en-US" dirty="0"/>
          </a:p>
        </p:txBody>
      </p:sp>
    </p:spTree>
    <p:extLst>
      <p:ext uri="{BB962C8B-B14F-4D97-AF65-F5344CB8AC3E}">
        <p14:creationId xmlns:p14="http://schemas.microsoft.com/office/powerpoint/2010/main" val="2974288974"/>
      </p:ext>
    </p:extLst>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A8ADA00C-A4BA-3D4F-A467-62AC81EFE7C0}"/>
              </a:ext>
            </a:extLst>
          </p:cNvPr>
          <p:cNvSpPr>
            <a:spLocks noGrp="1"/>
          </p:cNvSpPr>
          <p:nvPr>
            <p:ph type="body" sz="quarter" idx="12"/>
          </p:nvPr>
        </p:nvSpPr>
        <p:spPr/>
        <p:txBody>
          <a:bodyPr/>
          <a:lstStyle/>
          <a:p>
            <a:endParaRPr lang="en-US" dirty="0"/>
          </a:p>
        </p:txBody>
      </p:sp>
      <p:sp>
        <p:nvSpPr>
          <p:cNvPr id="4" name="Footer Placeholder 3"/>
          <p:cNvSpPr>
            <a:spLocks noGrp="1"/>
          </p:cNvSpPr>
          <p:nvPr>
            <p:ph type="ftr" sz="quarter" idx="3"/>
          </p:nvPr>
        </p:nvSpPr>
        <p:spPr/>
        <p:txBody>
          <a:bodyPr/>
          <a:lstStyle/>
          <a:p>
            <a:r>
              <a:rPr lang="en-US"/>
              <a:t>47-10780-28</a:t>
            </a:r>
            <a:endParaRPr lang="en-US" dirty="0"/>
          </a:p>
        </p:txBody>
      </p:sp>
      <p:sp>
        <p:nvSpPr>
          <p:cNvPr id="5" name="Date Placeholder 4"/>
          <p:cNvSpPr>
            <a:spLocks noGrp="1"/>
          </p:cNvSpPr>
          <p:nvPr>
            <p:ph type="dt" sz="half" idx="2"/>
          </p:nvPr>
        </p:nvSpPr>
        <p:spPr/>
        <p:txBody>
          <a:bodyPr/>
          <a:lstStyle/>
          <a:p>
            <a:r>
              <a:rPr lang="en-US"/>
              <a:t>2025/02/03</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3</a:t>
            </a:fld>
            <a:endParaRPr lang="en-US" dirty="0"/>
          </a:p>
        </p:txBody>
      </p:sp>
      <p:sp>
        <p:nvSpPr>
          <p:cNvPr id="7" name="Title 6"/>
          <p:cNvSpPr>
            <a:spLocks noGrp="1"/>
          </p:cNvSpPr>
          <p:nvPr>
            <p:ph type="ctrTitle"/>
          </p:nvPr>
        </p:nvSpPr>
        <p:spPr/>
        <p:txBody>
          <a:bodyPr/>
          <a:lstStyle/>
          <a:p>
            <a:r>
              <a:rPr lang="en-US" sz="3000" dirty="0">
                <a:cs typeface="Calibri" panose="020F0502020204030204" pitchFamily="34" charset="0"/>
              </a:rPr>
              <a:t>Your Options for Retirement</a:t>
            </a:r>
            <a:endParaRPr lang="en-US" dirty="0">
              <a:latin typeface="Calibri" panose="020F0502020204030204" pitchFamily="34" charset="0"/>
              <a:cs typeface="Calibri" panose="020F0502020204030204" pitchFamily="34" charset="0"/>
            </a:endParaRPr>
          </a:p>
        </p:txBody>
      </p:sp>
      <p:sp>
        <p:nvSpPr>
          <p:cNvPr id="2" name="Subtitle 1">
            <a:extLst>
              <a:ext uri="{FF2B5EF4-FFF2-40B4-BE49-F238E27FC236}">
                <a16:creationId xmlns:a16="http://schemas.microsoft.com/office/drawing/2014/main" id="{BA290E35-B5B5-9B42-9010-427D72D22EC7}"/>
              </a:ext>
            </a:extLst>
          </p:cNvPr>
          <p:cNvSpPr>
            <a:spLocks noGrp="1"/>
          </p:cNvSpPr>
          <p:nvPr>
            <p:ph type="subTitle" idx="1"/>
          </p:nvPr>
        </p:nvSpPr>
        <p:spPr/>
        <p:txBody>
          <a:bodyPr/>
          <a:lstStyle/>
          <a:p>
            <a:endParaRPr lang="en-US" dirty="0"/>
          </a:p>
        </p:txBody>
      </p:sp>
    </p:spTree>
    <p:extLst>
      <p:ext uri="{BB962C8B-B14F-4D97-AF65-F5344CB8AC3E}">
        <p14:creationId xmlns:p14="http://schemas.microsoft.com/office/powerpoint/2010/main" val="3599565256"/>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4931" y="350044"/>
            <a:ext cx="8446169" cy="641852"/>
          </a:xfrm>
        </p:spPr>
        <p:txBody>
          <a:bodyPr/>
          <a:lstStyle/>
          <a:p>
            <a:r>
              <a:rPr lang="en-US" dirty="0"/>
              <a:t>Social Security</a:t>
            </a:r>
          </a:p>
        </p:txBody>
      </p:sp>
      <p:sp>
        <p:nvSpPr>
          <p:cNvPr id="3" name="Content Placeholder 2"/>
          <p:cNvSpPr>
            <a:spLocks noGrp="1"/>
          </p:cNvSpPr>
          <p:nvPr>
            <p:ph idx="1"/>
          </p:nvPr>
        </p:nvSpPr>
        <p:spPr>
          <a:xfrm>
            <a:off x="337772" y="1249491"/>
            <a:ext cx="8468456" cy="3331137"/>
          </a:xfrm>
        </p:spPr>
        <p:txBody>
          <a:bodyPr>
            <a:normAutofit/>
          </a:bodyPr>
          <a:lstStyle/>
          <a:p>
            <a:r>
              <a:rPr lang="en-US" b="1" dirty="0">
                <a:latin typeface="Calibri" panose="020F0502020204030204" pitchFamily="34" charset="0"/>
              </a:rPr>
              <a:t>Overview</a:t>
            </a:r>
          </a:p>
          <a:p>
            <a:pPr marL="223838" lvl="1" indent="0">
              <a:buNone/>
            </a:pPr>
            <a:r>
              <a:rPr lang="en-US" sz="1600" dirty="0"/>
              <a:t>Illinois TRS members </a:t>
            </a:r>
            <a:r>
              <a:rPr lang="en-US" sz="1600" b="1" dirty="0"/>
              <a:t>do not pay into Social Security</a:t>
            </a:r>
            <a:r>
              <a:rPr lang="en-US" sz="1600" dirty="0"/>
              <a:t> during their career</a:t>
            </a:r>
          </a:p>
          <a:p>
            <a:r>
              <a:rPr lang="en-US" b="1" dirty="0">
                <a:latin typeface="Calibri" panose="020F0502020204030204" pitchFamily="34" charset="0"/>
              </a:rPr>
              <a:t>Other Employment</a:t>
            </a:r>
          </a:p>
          <a:p>
            <a:pPr marL="171450" lvl="1" indent="0">
              <a:buNone/>
            </a:pPr>
            <a:r>
              <a:rPr lang="en-US" sz="1600" dirty="0"/>
              <a:t>If you have also worked for a different employer and paid into Social Security, you may be eligible for reduced benefits</a:t>
            </a:r>
            <a:endParaRPr lang="en-US" sz="1500" dirty="0"/>
          </a:p>
          <a:p>
            <a:r>
              <a:rPr lang="en-US" b="1" dirty="0">
                <a:latin typeface="Calibri" panose="020F0502020204030204" pitchFamily="34" charset="0"/>
              </a:rPr>
              <a:t>Spousal Employment</a:t>
            </a:r>
          </a:p>
          <a:p>
            <a:pPr marL="223838" lvl="1" indent="0">
              <a:buNone/>
            </a:pPr>
            <a:r>
              <a:rPr lang="en-US" sz="1600" dirty="0"/>
              <a:t>You may also be able to claim reduced Social Security benefits on behalf of a spouse who paid into Social Security during their working career</a:t>
            </a:r>
          </a:p>
        </p:txBody>
      </p:sp>
      <p:sp>
        <p:nvSpPr>
          <p:cNvPr id="7" name="Text Placeholder 6"/>
          <p:cNvSpPr>
            <a:spLocks noGrp="1"/>
          </p:cNvSpPr>
          <p:nvPr>
            <p:ph type="body" sz="quarter" idx="12"/>
          </p:nvPr>
        </p:nvSpPr>
        <p:spPr>
          <a:xfrm>
            <a:off x="4572000" y="4572337"/>
            <a:ext cx="4229100" cy="235407"/>
          </a:xfrm>
        </p:spPr>
        <p:txBody>
          <a:bodyPr/>
          <a:lstStyle/>
          <a:p>
            <a:endParaRPr lang="en-US" dirty="0"/>
          </a:p>
        </p:txBody>
      </p:sp>
      <p:sp>
        <p:nvSpPr>
          <p:cNvPr id="4" name="Footer Placeholder 3"/>
          <p:cNvSpPr>
            <a:spLocks noGrp="1"/>
          </p:cNvSpPr>
          <p:nvPr>
            <p:ph type="ftr" sz="quarter" idx="3"/>
          </p:nvPr>
        </p:nvSpPr>
        <p:spPr>
          <a:xfrm>
            <a:off x="1914526" y="4625873"/>
            <a:ext cx="1543050" cy="172346"/>
          </a:xfrm>
        </p:spPr>
        <p:txBody>
          <a:bodyPr/>
          <a:lstStyle/>
          <a:p>
            <a:r>
              <a:rPr lang="en-US"/>
              <a:t>47-10780-28</a:t>
            </a:r>
            <a:endParaRPr lang="en-US" dirty="0"/>
          </a:p>
        </p:txBody>
      </p:sp>
      <p:sp>
        <p:nvSpPr>
          <p:cNvPr id="5" name="Date Placeholder 4"/>
          <p:cNvSpPr>
            <a:spLocks noGrp="1"/>
          </p:cNvSpPr>
          <p:nvPr>
            <p:ph type="dt" sz="half" idx="2"/>
          </p:nvPr>
        </p:nvSpPr>
        <p:spPr>
          <a:xfrm>
            <a:off x="3543300" y="4625873"/>
            <a:ext cx="561415" cy="172346"/>
          </a:xfrm>
        </p:spPr>
        <p:txBody>
          <a:bodyPr/>
          <a:lstStyle/>
          <a:p>
            <a:pPr algn="ctr"/>
            <a:r>
              <a:rPr lang="en-US"/>
              <a:t>2025/02/03</a:t>
            </a:r>
            <a:endParaRPr lang="en-US" dirty="0"/>
          </a:p>
        </p:txBody>
      </p:sp>
      <p:sp>
        <p:nvSpPr>
          <p:cNvPr id="6" name="Slide Number Placeholder 5"/>
          <p:cNvSpPr>
            <a:spLocks noGrp="1"/>
          </p:cNvSpPr>
          <p:nvPr>
            <p:ph type="sldNum" sz="quarter" idx="4"/>
          </p:nvPr>
        </p:nvSpPr>
        <p:spPr>
          <a:xfrm>
            <a:off x="4190439" y="4625874"/>
            <a:ext cx="381561" cy="172345"/>
          </a:xfrm>
        </p:spPr>
        <p:txBody>
          <a:bodyPr/>
          <a:lstStyle/>
          <a:p>
            <a:fld id="{DFF2723C-031C-433E-81DC-635AF124FD5B}" type="slidenum">
              <a:rPr lang="en-US" smtClean="0"/>
              <a:pPr/>
              <a:t>4</a:t>
            </a:fld>
            <a:endParaRPr lang="en-US" dirty="0"/>
          </a:p>
        </p:txBody>
      </p:sp>
      <p:sp>
        <p:nvSpPr>
          <p:cNvPr id="8" name="TextBox 7"/>
          <p:cNvSpPr txBox="1"/>
          <p:nvPr/>
        </p:nvSpPr>
        <p:spPr>
          <a:xfrm>
            <a:off x="338138" y="4111571"/>
            <a:ext cx="3956772" cy="307777"/>
          </a:xfrm>
          <a:prstGeom prst="rect">
            <a:avLst/>
          </a:prstGeom>
          <a:noFill/>
        </p:spPr>
        <p:txBody>
          <a:bodyPr wrap="square" lIns="0" rtlCol="0">
            <a:spAutoFit/>
          </a:bodyPr>
          <a:lstStyle/>
          <a:p>
            <a:r>
              <a:rPr lang="en-US" sz="700" dirty="0">
                <a:solidFill>
                  <a:schemeClr val="bg2">
                    <a:lumMod val="50000"/>
                  </a:schemeClr>
                </a:solidFill>
              </a:rPr>
              <a:t>Source:  Teachers' Retirement System of the State of Illinois, January 2019</a:t>
            </a:r>
          </a:p>
          <a:p>
            <a:r>
              <a:rPr lang="en-US" sz="700" dirty="0">
                <a:solidFill>
                  <a:schemeClr val="bg2">
                    <a:lumMod val="50000"/>
                  </a:schemeClr>
                </a:solidFill>
                <a:hlinkClick r:id="rId3"/>
              </a:rPr>
              <a:t>https://www.trsil.org/news-and-events/pension-issues/illinois-teachers-and-social-security</a:t>
            </a:r>
            <a:r>
              <a:rPr lang="en-US" sz="700" dirty="0">
                <a:solidFill>
                  <a:schemeClr val="bg2">
                    <a:lumMod val="50000"/>
                  </a:schemeClr>
                </a:solidFill>
              </a:rPr>
              <a:t>   </a:t>
            </a:r>
          </a:p>
        </p:txBody>
      </p:sp>
    </p:spTree>
    <p:extLst>
      <p:ext uri="{BB962C8B-B14F-4D97-AF65-F5344CB8AC3E}">
        <p14:creationId xmlns:p14="http://schemas.microsoft.com/office/powerpoint/2010/main" val="2337174365"/>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4931" y="350044"/>
            <a:ext cx="8446169" cy="641852"/>
          </a:xfrm>
        </p:spPr>
        <p:txBody>
          <a:bodyPr/>
          <a:lstStyle/>
          <a:p>
            <a:r>
              <a:rPr lang="en-US" dirty="0"/>
              <a:t>Social Security</a:t>
            </a:r>
          </a:p>
        </p:txBody>
      </p:sp>
      <p:sp>
        <p:nvSpPr>
          <p:cNvPr id="3" name="Content Placeholder 2"/>
          <p:cNvSpPr>
            <a:spLocks noGrp="1"/>
          </p:cNvSpPr>
          <p:nvPr>
            <p:ph idx="1"/>
          </p:nvPr>
        </p:nvSpPr>
        <p:spPr>
          <a:xfrm>
            <a:off x="337772" y="1249491"/>
            <a:ext cx="8468456" cy="3331137"/>
          </a:xfrm>
        </p:spPr>
        <p:txBody>
          <a:bodyPr>
            <a:normAutofit/>
          </a:bodyPr>
          <a:lstStyle/>
          <a:p>
            <a:r>
              <a:rPr lang="en-US" b="1" dirty="0">
                <a:latin typeface="Calibri" panose="020F0502020204030204" pitchFamily="34" charset="0"/>
              </a:rPr>
              <a:t>Windfall Elimination Provision (WEP)</a:t>
            </a:r>
          </a:p>
          <a:p>
            <a:pPr marL="171450" lvl="1" indent="0">
              <a:buNone/>
            </a:pPr>
            <a:r>
              <a:rPr lang="en-US" sz="1600" dirty="0"/>
              <a:t>The WEP automatically lowers Social Security benefits for most retired TRS members unless the member accumulated 30 years of “substantial earnings” in other employment — essentially holding a second full-time job while being a full-time teacher.</a:t>
            </a:r>
            <a:endParaRPr lang="en-US" sz="1500" dirty="0"/>
          </a:p>
          <a:p>
            <a:r>
              <a:rPr lang="en-US" b="1" dirty="0">
                <a:latin typeface="Calibri" panose="020F0502020204030204" pitchFamily="34" charset="0"/>
              </a:rPr>
              <a:t>Government Pension Offset (GPO)</a:t>
            </a:r>
          </a:p>
          <a:p>
            <a:pPr marL="171450" lvl="1" indent="0">
              <a:buNone/>
            </a:pPr>
            <a:r>
              <a:rPr lang="en-US" sz="1600" dirty="0"/>
              <a:t>The GPO automatically reduces the benefits a TRS member could normally expect to receive from a spouse’s participation in Social Security by 2/3.</a:t>
            </a:r>
          </a:p>
          <a:p>
            <a:pPr marL="171450" lvl="1" indent="0">
              <a:buNone/>
            </a:pPr>
            <a:br>
              <a:rPr lang="en-US" sz="1500" dirty="0"/>
            </a:br>
            <a:endParaRPr lang="en-US" sz="1500" dirty="0"/>
          </a:p>
        </p:txBody>
      </p:sp>
      <p:sp>
        <p:nvSpPr>
          <p:cNvPr id="7" name="Text Placeholder 6"/>
          <p:cNvSpPr>
            <a:spLocks noGrp="1"/>
          </p:cNvSpPr>
          <p:nvPr>
            <p:ph type="body" sz="quarter" idx="12"/>
          </p:nvPr>
        </p:nvSpPr>
        <p:spPr>
          <a:xfrm>
            <a:off x="4572000" y="4572337"/>
            <a:ext cx="4229100" cy="235407"/>
          </a:xfrm>
        </p:spPr>
        <p:txBody>
          <a:bodyPr/>
          <a:lstStyle/>
          <a:p>
            <a:endParaRPr lang="en-US" dirty="0"/>
          </a:p>
        </p:txBody>
      </p:sp>
      <p:sp>
        <p:nvSpPr>
          <p:cNvPr id="4" name="Footer Placeholder 3"/>
          <p:cNvSpPr>
            <a:spLocks noGrp="1"/>
          </p:cNvSpPr>
          <p:nvPr>
            <p:ph type="ftr" sz="quarter" idx="3"/>
          </p:nvPr>
        </p:nvSpPr>
        <p:spPr>
          <a:xfrm>
            <a:off x="1914526" y="4625873"/>
            <a:ext cx="1543050" cy="172346"/>
          </a:xfrm>
        </p:spPr>
        <p:txBody>
          <a:bodyPr/>
          <a:lstStyle/>
          <a:p>
            <a:r>
              <a:rPr lang="en-US"/>
              <a:t>47-10780-28</a:t>
            </a:r>
            <a:endParaRPr lang="en-US" dirty="0"/>
          </a:p>
        </p:txBody>
      </p:sp>
      <p:sp>
        <p:nvSpPr>
          <p:cNvPr id="5" name="Date Placeholder 4"/>
          <p:cNvSpPr>
            <a:spLocks noGrp="1"/>
          </p:cNvSpPr>
          <p:nvPr>
            <p:ph type="dt" sz="half" idx="2"/>
          </p:nvPr>
        </p:nvSpPr>
        <p:spPr>
          <a:xfrm>
            <a:off x="3543300" y="4625873"/>
            <a:ext cx="561415" cy="172346"/>
          </a:xfrm>
        </p:spPr>
        <p:txBody>
          <a:bodyPr/>
          <a:lstStyle/>
          <a:p>
            <a:pPr algn="ctr"/>
            <a:r>
              <a:rPr lang="en-US"/>
              <a:t>2025/02/03</a:t>
            </a:r>
            <a:endParaRPr lang="en-US" dirty="0"/>
          </a:p>
        </p:txBody>
      </p:sp>
      <p:sp>
        <p:nvSpPr>
          <p:cNvPr id="6" name="Slide Number Placeholder 5"/>
          <p:cNvSpPr>
            <a:spLocks noGrp="1"/>
          </p:cNvSpPr>
          <p:nvPr>
            <p:ph type="sldNum" sz="quarter" idx="4"/>
          </p:nvPr>
        </p:nvSpPr>
        <p:spPr>
          <a:xfrm>
            <a:off x="4190439" y="4625874"/>
            <a:ext cx="381561" cy="172345"/>
          </a:xfrm>
        </p:spPr>
        <p:txBody>
          <a:bodyPr/>
          <a:lstStyle/>
          <a:p>
            <a:fld id="{DFF2723C-031C-433E-81DC-635AF124FD5B}" type="slidenum">
              <a:rPr lang="en-US" smtClean="0"/>
              <a:pPr/>
              <a:t>5</a:t>
            </a:fld>
            <a:endParaRPr lang="en-US" dirty="0"/>
          </a:p>
        </p:txBody>
      </p:sp>
      <p:sp>
        <p:nvSpPr>
          <p:cNvPr id="8" name="TextBox 7"/>
          <p:cNvSpPr txBox="1"/>
          <p:nvPr/>
        </p:nvSpPr>
        <p:spPr>
          <a:xfrm>
            <a:off x="338138" y="4111571"/>
            <a:ext cx="3956772" cy="307777"/>
          </a:xfrm>
          <a:prstGeom prst="rect">
            <a:avLst/>
          </a:prstGeom>
          <a:noFill/>
        </p:spPr>
        <p:txBody>
          <a:bodyPr wrap="square" lIns="0" rtlCol="0">
            <a:spAutoFit/>
          </a:bodyPr>
          <a:lstStyle/>
          <a:p>
            <a:r>
              <a:rPr lang="en-US" sz="700" dirty="0">
                <a:solidFill>
                  <a:schemeClr val="bg2">
                    <a:lumMod val="50000"/>
                  </a:schemeClr>
                </a:solidFill>
              </a:rPr>
              <a:t>Source: Teachers' Retirement System of the State of Illinois, January 2019</a:t>
            </a:r>
          </a:p>
          <a:p>
            <a:r>
              <a:rPr lang="en-US" sz="700" dirty="0">
                <a:solidFill>
                  <a:schemeClr val="bg2">
                    <a:lumMod val="50000"/>
                  </a:schemeClr>
                </a:solidFill>
                <a:hlinkClick r:id="rId3"/>
              </a:rPr>
              <a:t>https://www.trsil.org/news-and-events/pension-issues/illinois-teachers-and-social-security</a:t>
            </a:r>
            <a:r>
              <a:rPr lang="en-US" sz="700" dirty="0">
                <a:solidFill>
                  <a:schemeClr val="bg2">
                    <a:lumMod val="50000"/>
                  </a:schemeClr>
                </a:solidFill>
              </a:rPr>
              <a:t>  </a:t>
            </a:r>
          </a:p>
        </p:txBody>
      </p:sp>
    </p:spTree>
    <p:extLst>
      <p:ext uri="{BB962C8B-B14F-4D97-AF65-F5344CB8AC3E}">
        <p14:creationId xmlns:p14="http://schemas.microsoft.com/office/powerpoint/2010/main" val="98806138"/>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latin typeface="Calibri" panose="020F0502020204030204" pitchFamily="34" charset="0"/>
                <a:cs typeface="Calibri" panose="020F0502020204030204" pitchFamily="34" charset="0"/>
              </a:rPr>
              <a:t>Teachers' Retirement System of the State of Illinois (TRS)</a:t>
            </a:r>
          </a:p>
        </p:txBody>
      </p:sp>
      <p:sp>
        <p:nvSpPr>
          <p:cNvPr id="3" name="Content Placeholder 2"/>
          <p:cNvSpPr>
            <a:spLocks noGrp="1"/>
          </p:cNvSpPr>
          <p:nvPr>
            <p:ph idx="1"/>
          </p:nvPr>
        </p:nvSpPr>
        <p:spPr/>
        <p:txBody>
          <a:bodyPr>
            <a:normAutofit/>
          </a:bodyPr>
          <a:lstStyle/>
          <a:p>
            <a:r>
              <a:rPr lang="en-US" b="1" dirty="0">
                <a:latin typeface="Calibri" panose="020F0502020204030204" pitchFamily="34" charset="0"/>
              </a:rPr>
              <a:t>Overview</a:t>
            </a:r>
            <a:br>
              <a:rPr lang="en-US" b="1" dirty="0">
                <a:latin typeface="Calibri" panose="020F0502020204030204" pitchFamily="34" charset="0"/>
              </a:rPr>
            </a:br>
            <a:r>
              <a:rPr lang="en-US" sz="1600" dirty="0"/>
              <a:t>A defined benefit pension plan for public school teachers in Illinois, outside the city of Chicago. Plan benefits are based on a formula that includes age, final average salary, and years of service.</a:t>
            </a:r>
          </a:p>
          <a:p>
            <a:r>
              <a:rPr lang="en-US" b="1" dirty="0">
                <a:latin typeface="Calibri" panose="020F0502020204030204" pitchFamily="34" charset="0"/>
              </a:rPr>
              <a:t>New workers may receive less benefit</a:t>
            </a:r>
            <a:br>
              <a:rPr lang="en-US" dirty="0">
                <a:latin typeface="Calibri" panose="020F0502020204030204" pitchFamily="34" charset="0"/>
                <a:cs typeface="Calibri" panose="020F0502020204030204" pitchFamily="34" charset="0"/>
              </a:rPr>
            </a:br>
            <a:r>
              <a:rPr lang="en-US" sz="1600" dirty="0"/>
              <a:t>Members of TRS, whose first public service in Illinois was on or after January 1, 2011, are members of Tier 2. Members whose first public service was prior to January 1, 2011, are Tier 1.</a:t>
            </a:r>
            <a:endParaRPr lang="en-US" sz="1600" dirty="0">
              <a:latin typeface="Calibri" panose="020F0502020204030204" pitchFamily="34" charset="0"/>
            </a:endParaRPr>
          </a:p>
          <a:p>
            <a:r>
              <a:rPr lang="en-US" b="1" dirty="0">
                <a:latin typeface="Calibri" panose="020F0502020204030204" pitchFamily="34" charset="0"/>
              </a:rPr>
              <a:t>Subject to state control</a:t>
            </a:r>
            <a:br>
              <a:rPr lang="en-US" dirty="0">
                <a:latin typeface="Calibri" panose="020F0502020204030204" pitchFamily="34" charset="0"/>
                <a:cs typeface="Calibri" panose="020F0502020204030204" pitchFamily="34" charset="0"/>
              </a:rPr>
            </a:br>
            <a:r>
              <a:rPr lang="en-US" sz="1600" dirty="0"/>
              <a:t>Pension benefits are protected in the Illinois Constitution and cannot be diminished or impaired.</a:t>
            </a:r>
          </a:p>
          <a:p>
            <a:endParaRPr lang="en-US" dirty="0">
              <a:latin typeface="Calibri" panose="020F0502020204030204" pitchFamily="34" charset="0"/>
              <a:cs typeface="Calibri" panose="020F0502020204030204" pitchFamily="34" charset="0"/>
            </a:endParaRPr>
          </a:p>
        </p:txBody>
      </p:sp>
      <p:sp>
        <p:nvSpPr>
          <p:cNvPr id="7" name="Text Placeholder 6"/>
          <p:cNvSpPr>
            <a:spLocks noGrp="1"/>
          </p:cNvSpPr>
          <p:nvPr>
            <p:ph type="body" sz="quarter" idx="12"/>
          </p:nvPr>
        </p:nvSpPr>
        <p:spPr/>
        <p:txBody>
          <a:bodyPr/>
          <a:lstStyle/>
          <a:p>
            <a:endParaRPr lang="en-US" dirty="0"/>
          </a:p>
        </p:txBody>
      </p:sp>
      <p:sp>
        <p:nvSpPr>
          <p:cNvPr id="4" name="Footer Placeholder 3"/>
          <p:cNvSpPr>
            <a:spLocks noGrp="1"/>
          </p:cNvSpPr>
          <p:nvPr>
            <p:ph type="ftr" sz="quarter" idx="3"/>
          </p:nvPr>
        </p:nvSpPr>
        <p:spPr/>
        <p:txBody>
          <a:bodyPr/>
          <a:lstStyle/>
          <a:p>
            <a:r>
              <a:rPr lang="en-US"/>
              <a:t>47-10780-28</a:t>
            </a:r>
            <a:endParaRPr lang="en-US" dirty="0"/>
          </a:p>
        </p:txBody>
      </p:sp>
      <p:sp>
        <p:nvSpPr>
          <p:cNvPr id="5" name="Date Placeholder 4"/>
          <p:cNvSpPr>
            <a:spLocks noGrp="1"/>
          </p:cNvSpPr>
          <p:nvPr>
            <p:ph type="dt" sz="half" idx="2"/>
          </p:nvPr>
        </p:nvSpPr>
        <p:spPr/>
        <p:txBody>
          <a:bodyPr/>
          <a:lstStyle/>
          <a:p>
            <a:pPr algn="ctr"/>
            <a:r>
              <a:rPr lang="en-US"/>
              <a:t>2025/02/03</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6</a:t>
            </a:fld>
            <a:endParaRPr lang="en-US" dirty="0"/>
          </a:p>
        </p:txBody>
      </p:sp>
      <p:sp>
        <p:nvSpPr>
          <p:cNvPr id="8" name="TextBox 7">
            <a:extLst>
              <a:ext uri="{FF2B5EF4-FFF2-40B4-BE49-F238E27FC236}">
                <a16:creationId xmlns:a16="http://schemas.microsoft.com/office/drawing/2014/main" id="{6081333B-69E9-B54A-8CCF-E9678053FA8B}"/>
              </a:ext>
            </a:extLst>
          </p:cNvPr>
          <p:cNvSpPr txBox="1"/>
          <p:nvPr/>
        </p:nvSpPr>
        <p:spPr>
          <a:xfrm>
            <a:off x="338138" y="4111571"/>
            <a:ext cx="3956772" cy="307777"/>
          </a:xfrm>
          <a:prstGeom prst="rect">
            <a:avLst/>
          </a:prstGeom>
          <a:noFill/>
        </p:spPr>
        <p:txBody>
          <a:bodyPr wrap="square" lIns="0" rtlCol="0">
            <a:spAutoFit/>
          </a:bodyPr>
          <a:lstStyle/>
          <a:p>
            <a:r>
              <a:rPr lang="en-US" sz="700" dirty="0">
                <a:solidFill>
                  <a:schemeClr val="bg2">
                    <a:lumMod val="50000"/>
                  </a:schemeClr>
                </a:solidFill>
              </a:rPr>
              <a:t>Source: Teachers' Retirement System of the State of Illinois, January 2019</a:t>
            </a:r>
          </a:p>
          <a:p>
            <a:r>
              <a:rPr lang="en-US" sz="700" dirty="0">
                <a:solidFill>
                  <a:schemeClr val="bg2">
                    <a:lumMod val="50000"/>
                  </a:schemeClr>
                </a:solidFill>
                <a:hlinkClick r:id="rId3"/>
              </a:rPr>
              <a:t>https://www.trsil.org</a:t>
            </a:r>
            <a:endParaRPr lang="en-US" sz="700" dirty="0">
              <a:solidFill>
                <a:schemeClr val="bg2">
                  <a:lumMod val="50000"/>
                </a:schemeClr>
              </a:solidFill>
            </a:endParaRPr>
          </a:p>
        </p:txBody>
      </p:sp>
    </p:spTree>
    <p:extLst>
      <p:ext uri="{BB962C8B-B14F-4D97-AF65-F5344CB8AC3E}">
        <p14:creationId xmlns:p14="http://schemas.microsoft.com/office/powerpoint/2010/main" val="3134420588"/>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664FC1-F822-3046-A780-A9C0CDC82947}"/>
              </a:ext>
            </a:extLst>
          </p:cNvPr>
          <p:cNvSpPr>
            <a:spLocks noGrp="1"/>
          </p:cNvSpPr>
          <p:nvPr>
            <p:ph type="title"/>
          </p:nvPr>
        </p:nvSpPr>
        <p:spPr/>
        <p:txBody>
          <a:bodyPr/>
          <a:lstStyle/>
          <a:p>
            <a:r>
              <a:rPr lang="en-US" dirty="0"/>
              <a:t>Illinois TRS</a:t>
            </a:r>
          </a:p>
        </p:txBody>
      </p:sp>
      <p:sp>
        <p:nvSpPr>
          <p:cNvPr id="3" name="Content Placeholder 2">
            <a:extLst>
              <a:ext uri="{FF2B5EF4-FFF2-40B4-BE49-F238E27FC236}">
                <a16:creationId xmlns:a16="http://schemas.microsoft.com/office/drawing/2014/main" id="{51B057ED-CFA5-5948-9197-8EA21EF5B1DC}"/>
              </a:ext>
            </a:extLst>
          </p:cNvPr>
          <p:cNvSpPr>
            <a:spLocks noGrp="1"/>
          </p:cNvSpPr>
          <p:nvPr>
            <p:ph idx="1"/>
          </p:nvPr>
        </p:nvSpPr>
        <p:spPr>
          <a:xfrm>
            <a:off x="337772" y="1672947"/>
            <a:ext cx="3119804" cy="2913242"/>
          </a:xfrm>
        </p:spPr>
        <p:txBody>
          <a:bodyPr/>
          <a:lstStyle/>
          <a:p>
            <a:pPr marL="0" indent="-233362">
              <a:buNone/>
            </a:pPr>
            <a:r>
              <a:rPr lang="en-US" sz="1600" dirty="0"/>
              <a:t>Tier 1 members first contributed to TRS or another reciprocal pension system prior to Jan. 1, 2011. </a:t>
            </a:r>
          </a:p>
          <a:p>
            <a:pPr marL="0" indent="0">
              <a:buNone/>
            </a:pPr>
            <a:endParaRPr lang="en-US" dirty="0"/>
          </a:p>
        </p:txBody>
      </p:sp>
      <p:sp>
        <p:nvSpPr>
          <p:cNvPr id="4" name="Text Placeholder 3">
            <a:extLst>
              <a:ext uri="{FF2B5EF4-FFF2-40B4-BE49-F238E27FC236}">
                <a16:creationId xmlns:a16="http://schemas.microsoft.com/office/drawing/2014/main" id="{89B36875-EEE4-8544-BAE7-04F33D0B0962}"/>
              </a:ext>
            </a:extLst>
          </p:cNvPr>
          <p:cNvSpPr>
            <a:spLocks noGrp="1"/>
          </p:cNvSpPr>
          <p:nvPr>
            <p:ph type="body" sz="quarter" idx="12"/>
          </p:nvPr>
        </p:nvSpPr>
        <p:spPr/>
        <p:txBody>
          <a:bodyPr/>
          <a:lstStyle/>
          <a:p>
            <a:endParaRPr lang="en-US"/>
          </a:p>
        </p:txBody>
      </p:sp>
      <p:sp>
        <p:nvSpPr>
          <p:cNvPr id="5" name="Text Placeholder 4">
            <a:extLst>
              <a:ext uri="{FF2B5EF4-FFF2-40B4-BE49-F238E27FC236}">
                <a16:creationId xmlns:a16="http://schemas.microsoft.com/office/drawing/2014/main" id="{928A9224-F720-E945-A1A8-AF660C3AF61D}"/>
              </a:ext>
            </a:extLst>
          </p:cNvPr>
          <p:cNvSpPr>
            <a:spLocks noGrp="1"/>
          </p:cNvSpPr>
          <p:nvPr>
            <p:ph type="body" sz="quarter" idx="13"/>
          </p:nvPr>
        </p:nvSpPr>
        <p:spPr/>
        <p:txBody>
          <a:bodyPr/>
          <a:lstStyle/>
          <a:p>
            <a:r>
              <a:rPr lang="en-US" dirty="0"/>
              <a:t>Tier 1 Eligibility </a:t>
            </a:r>
          </a:p>
        </p:txBody>
      </p:sp>
      <p:sp>
        <p:nvSpPr>
          <p:cNvPr id="6" name="Footer Placeholder 5">
            <a:extLst>
              <a:ext uri="{FF2B5EF4-FFF2-40B4-BE49-F238E27FC236}">
                <a16:creationId xmlns:a16="http://schemas.microsoft.com/office/drawing/2014/main" id="{2C39E04C-983D-AB4A-8F20-7ACB3F63525C}"/>
              </a:ext>
            </a:extLst>
          </p:cNvPr>
          <p:cNvSpPr>
            <a:spLocks noGrp="1"/>
          </p:cNvSpPr>
          <p:nvPr>
            <p:ph type="ftr" sz="quarter" idx="3"/>
          </p:nvPr>
        </p:nvSpPr>
        <p:spPr/>
        <p:txBody>
          <a:bodyPr/>
          <a:lstStyle/>
          <a:p>
            <a:r>
              <a:rPr lang="en-US"/>
              <a:t>47-10780-28</a:t>
            </a:r>
            <a:endParaRPr lang="en-US" dirty="0"/>
          </a:p>
        </p:txBody>
      </p:sp>
      <p:sp>
        <p:nvSpPr>
          <p:cNvPr id="7" name="Date Placeholder 6">
            <a:extLst>
              <a:ext uri="{FF2B5EF4-FFF2-40B4-BE49-F238E27FC236}">
                <a16:creationId xmlns:a16="http://schemas.microsoft.com/office/drawing/2014/main" id="{3DD58DAD-576A-5E43-9AF7-A85DC631FD33}"/>
              </a:ext>
            </a:extLst>
          </p:cNvPr>
          <p:cNvSpPr>
            <a:spLocks noGrp="1"/>
          </p:cNvSpPr>
          <p:nvPr>
            <p:ph type="dt" sz="half" idx="2"/>
          </p:nvPr>
        </p:nvSpPr>
        <p:spPr/>
        <p:txBody>
          <a:bodyPr/>
          <a:lstStyle/>
          <a:p>
            <a:r>
              <a:rPr lang="en-US"/>
              <a:t>2025/02/03</a:t>
            </a:r>
            <a:endParaRPr lang="en-US" dirty="0"/>
          </a:p>
        </p:txBody>
      </p:sp>
      <p:sp>
        <p:nvSpPr>
          <p:cNvPr id="8" name="Slide Number Placeholder 7">
            <a:extLst>
              <a:ext uri="{FF2B5EF4-FFF2-40B4-BE49-F238E27FC236}">
                <a16:creationId xmlns:a16="http://schemas.microsoft.com/office/drawing/2014/main" id="{FFE04E80-FEAC-3C4F-B5C9-B2D3AA38E51D}"/>
              </a:ext>
            </a:extLst>
          </p:cNvPr>
          <p:cNvSpPr>
            <a:spLocks noGrp="1"/>
          </p:cNvSpPr>
          <p:nvPr>
            <p:ph type="sldNum" sz="quarter" idx="4"/>
          </p:nvPr>
        </p:nvSpPr>
        <p:spPr/>
        <p:txBody>
          <a:bodyPr/>
          <a:lstStyle/>
          <a:p>
            <a:fld id="{1C0B272F-4456-0844-949C-3E7D42274ABC}" type="slidenum">
              <a:rPr lang="en-US" smtClean="0"/>
              <a:pPr/>
              <a:t>7</a:t>
            </a:fld>
            <a:endParaRPr lang="en-US" dirty="0"/>
          </a:p>
        </p:txBody>
      </p:sp>
      <p:sp>
        <p:nvSpPr>
          <p:cNvPr id="11" name="TextBox 10">
            <a:extLst>
              <a:ext uri="{FF2B5EF4-FFF2-40B4-BE49-F238E27FC236}">
                <a16:creationId xmlns:a16="http://schemas.microsoft.com/office/drawing/2014/main" id="{2DBEF694-B2DD-8A4B-9198-C53A1306AB3F}"/>
              </a:ext>
            </a:extLst>
          </p:cNvPr>
          <p:cNvSpPr txBox="1"/>
          <p:nvPr/>
        </p:nvSpPr>
        <p:spPr>
          <a:xfrm>
            <a:off x="199525" y="4083134"/>
            <a:ext cx="5275696" cy="461665"/>
          </a:xfrm>
          <a:prstGeom prst="rect">
            <a:avLst/>
          </a:prstGeom>
          <a:noFill/>
        </p:spPr>
        <p:txBody>
          <a:bodyPr wrap="square" rtlCol="0">
            <a:spAutoFit/>
          </a:bodyPr>
          <a:lstStyle/>
          <a:p>
            <a:r>
              <a:rPr lang="en-US" sz="800" dirty="0">
                <a:solidFill>
                  <a:schemeClr val="bg2">
                    <a:lumMod val="50000"/>
                  </a:schemeClr>
                </a:solidFill>
              </a:rPr>
              <a:t>Source: Teachers' Retirement System of the State of Illinois</a:t>
            </a:r>
          </a:p>
          <a:p>
            <a:r>
              <a:rPr lang="en-US" sz="800" dirty="0">
                <a:solidFill>
                  <a:schemeClr val="bg2">
                    <a:lumMod val="50000"/>
                  </a:schemeClr>
                </a:solidFill>
                <a:hlinkClick r:id="rId3"/>
              </a:rPr>
              <a:t>http://www.trsil.org/members/tier-i</a:t>
            </a:r>
            <a:r>
              <a:rPr lang="en-US" sz="800" dirty="0">
                <a:solidFill>
                  <a:schemeClr val="bg2">
                    <a:lumMod val="50000"/>
                  </a:schemeClr>
                </a:solidFill>
              </a:rPr>
              <a:t>  </a:t>
            </a:r>
          </a:p>
          <a:p>
            <a:endParaRPr lang="en-US" sz="800" dirty="0">
              <a:solidFill>
                <a:schemeClr val="bg2">
                  <a:lumMod val="50000"/>
                </a:schemeClr>
              </a:solidFill>
            </a:endParaRPr>
          </a:p>
        </p:txBody>
      </p:sp>
      <p:graphicFrame>
        <p:nvGraphicFramePr>
          <p:cNvPr id="10" name="Table 6">
            <a:extLst>
              <a:ext uri="{FF2B5EF4-FFF2-40B4-BE49-F238E27FC236}">
                <a16:creationId xmlns:a16="http://schemas.microsoft.com/office/drawing/2014/main" id="{D9C55E60-2DFC-9A44-8350-40D99080775D}"/>
              </a:ext>
            </a:extLst>
          </p:cNvPr>
          <p:cNvGraphicFramePr/>
          <p:nvPr>
            <p:extLst>
              <p:ext uri="{D42A27DB-BD31-4B8C-83A1-F6EECF244321}">
                <p14:modId xmlns:p14="http://schemas.microsoft.com/office/powerpoint/2010/main" val="1439972772"/>
              </p:ext>
            </p:extLst>
          </p:nvPr>
        </p:nvGraphicFramePr>
        <p:xfrm>
          <a:off x="3830050" y="1216571"/>
          <a:ext cx="4085651" cy="2365248"/>
        </p:xfrm>
        <a:graphic>
          <a:graphicData uri="http://schemas.openxmlformats.org/drawingml/2006/table">
            <a:tbl>
              <a:tblPr firstRow="1">
                <a:tableStyleId>{793D81CF-94F2-401A-BA57-92F5A7B2D0C5}</a:tableStyleId>
              </a:tblPr>
              <a:tblGrid>
                <a:gridCol w="1724589">
                  <a:extLst>
                    <a:ext uri="{9D8B030D-6E8A-4147-A177-3AD203B41FA5}">
                      <a16:colId xmlns:a16="http://schemas.microsoft.com/office/drawing/2014/main" val="20000"/>
                    </a:ext>
                  </a:extLst>
                </a:gridCol>
                <a:gridCol w="2361062">
                  <a:extLst>
                    <a:ext uri="{9D8B030D-6E8A-4147-A177-3AD203B41FA5}">
                      <a16:colId xmlns:a16="http://schemas.microsoft.com/office/drawing/2014/main" val="20001"/>
                    </a:ext>
                  </a:extLst>
                </a:gridCol>
              </a:tblGrid>
              <a:tr h="536448">
                <a:tc>
                  <a:txBody>
                    <a:bodyPr/>
                    <a:lstStyle/>
                    <a:p>
                      <a:pPr algn="ctr">
                        <a:lnSpc>
                          <a:spcPct val="100000"/>
                        </a:lnSpc>
                      </a:pPr>
                      <a:r>
                        <a:rPr lang="en-US" sz="1600" b="1" strike="noStrike" spc="-1" dirty="0"/>
                        <a:t>Years of Service</a:t>
                      </a:r>
                      <a:endParaRPr lang="en-US" sz="1600" b="1" strike="noStrike" spc="-1" dirty="0">
                        <a:latin typeface="Arial"/>
                      </a:endParaRPr>
                    </a:p>
                  </a:txBody>
                  <a:tcPr marL="45720" marR="45720" anchor="ctr">
                    <a:lnR w="12700" cap="flat" cmpd="sng" algn="ctr">
                      <a:solidFill>
                        <a:schemeClr val="bg1"/>
                      </a:solidFill>
                      <a:prstDash val="solid"/>
                      <a:round/>
                      <a:headEnd type="none" w="med" len="med"/>
                      <a:tailEnd type="none" w="med" len="med"/>
                    </a:lnR>
                    <a:lnB w="12700" cmpd="sng">
                      <a:noFill/>
                    </a:lnB>
                  </a:tcPr>
                </a:tc>
                <a:tc>
                  <a:txBody>
                    <a:bodyPr/>
                    <a:lstStyle/>
                    <a:p>
                      <a:pPr algn="ctr">
                        <a:lnSpc>
                          <a:spcPct val="100000"/>
                        </a:lnSpc>
                      </a:pPr>
                      <a:r>
                        <a:rPr lang="en-US" sz="1600" b="1" strike="noStrike" spc="-1" dirty="0"/>
                        <a:t>Age</a:t>
                      </a:r>
                      <a:endParaRPr lang="en-US" sz="1600" b="1" strike="noStrike" spc="-1" dirty="0">
                        <a:latin typeface="Arial"/>
                      </a:endParaRPr>
                    </a:p>
                  </a:txBody>
                  <a:tcPr marL="45720" marR="45720" anchor="ctr">
                    <a:lnL w="12700" cap="flat" cmpd="sng" algn="ctr">
                      <a:solidFill>
                        <a:schemeClr val="bg1"/>
                      </a:solidFill>
                      <a:prstDash val="solid"/>
                      <a:round/>
                      <a:headEnd type="none" w="med" len="med"/>
                      <a:tailEnd type="none" w="med" len="med"/>
                    </a:lnL>
                    <a:lnB w="12700" cmpd="sng">
                      <a:noFill/>
                    </a:lnB>
                  </a:tcPr>
                </a:tc>
                <a:extLst>
                  <a:ext uri="{0D108BD9-81ED-4DB2-BD59-A6C34878D82A}">
                    <a16:rowId xmlns:a16="http://schemas.microsoft.com/office/drawing/2014/main" val="10001"/>
                  </a:ext>
                </a:extLst>
              </a:tr>
              <a:tr h="457200">
                <a:tc>
                  <a:txBody>
                    <a:bodyPr/>
                    <a:lstStyle/>
                    <a:p>
                      <a:pPr algn="ctr">
                        <a:lnSpc>
                          <a:spcPct val="100000"/>
                        </a:lnSpc>
                      </a:pPr>
                      <a:r>
                        <a:rPr lang="en-US" sz="1600" strike="noStrike" spc="-1" dirty="0">
                          <a:solidFill>
                            <a:schemeClr val="accent3"/>
                          </a:solidFill>
                        </a:rPr>
                        <a:t>5</a:t>
                      </a:r>
                      <a:endParaRPr lang="en-US" sz="1600" b="0" strike="noStrike" spc="-1" dirty="0">
                        <a:solidFill>
                          <a:schemeClr val="accent3"/>
                        </a:solidFill>
                        <a:latin typeface="Arial"/>
                      </a:endParaRPr>
                    </a:p>
                  </a:txBody>
                  <a:tcPr marL="45720" marR="45720" anchor="ctr">
                    <a:lnL w="12700" cmpd="sng">
                      <a:noFill/>
                    </a:lnL>
                    <a:lnR w="12700" cap="flat" cmpd="sng" algn="ctr">
                      <a:solidFill>
                        <a:schemeClr val="bg1">
                          <a:lumMod val="95000"/>
                        </a:schemeClr>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lnSpc>
                          <a:spcPct val="100000"/>
                        </a:lnSpc>
                      </a:pPr>
                      <a:r>
                        <a:rPr lang="en-US" sz="1600" strike="noStrike" spc="-1" dirty="0">
                          <a:solidFill>
                            <a:schemeClr val="accent3"/>
                          </a:solidFill>
                        </a:rPr>
                        <a:t>62</a:t>
                      </a:r>
                      <a:endParaRPr lang="en-US" sz="1600" b="0" strike="noStrike" spc="-1" dirty="0">
                        <a:solidFill>
                          <a:schemeClr val="accent3"/>
                        </a:solidFill>
                        <a:latin typeface="Arial"/>
                      </a:endParaRPr>
                    </a:p>
                  </a:txBody>
                  <a:tcPr marL="45720" marR="45720" anchor="ctr">
                    <a:lnL w="12700" cap="flat" cmpd="sng" algn="ctr">
                      <a:solidFill>
                        <a:schemeClr val="bg1">
                          <a:lumMod val="95000"/>
                        </a:schemeClr>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457200">
                <a:tc>
                  <a:txBody>
                    <a:bodyPr/>
                    <a:lstStyle/>
                    <a:p>
                      <a:pPr algn="ctr">
                        <a:lnSpc>
                          <a:spcPct val="100000"/>
                        </a:lnSpc>
                      </a:pPr>
                      <a:r>
                        <a:rPr lang="en-US" sz="1600" strike="noStrike" spc="-1" dirty="0">
                          <a:solidFill>
                            <a:schemeClr val="accent3"/>
                          </a:solidFill>
                        </a:rPr>
                        <a:t>10</a:t>
                      </a:r>
                      <a:endParaRPr lang="en-US" sz="1600" b="0" strike="noStrike" spc="-1" dirty="0">
                        <a:solidFill>
                          <a:schemeClr val="accent3"/>
                        </a:solidFill>
                        <a:latin typeface="Arial"/>
                      </a:endParaRPr>
                    </a:p>
                  </a:txBody>
                  <a:tcPr marL="45720" marR="45720" anchor="ctr">
                    <a:lnL w="12700" cmpd="sng">
                      <a:noFill/>
                    </a:lnL>
                    <a:lnR w="12700" cap="flat" cmpd="sng" algn="ctr">
                      <a:solidFill>
                        <a:schemeClr val="bg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lumMod val="95000"/>
                      </a:schemeClr>
                    </a:solidFill>
                  </a:tcPr>
                </a:tc>
                <a:tc>
                  <a:txBody>
                    <a:bodyPr/>
                    <a:lstStyle/>
                    <a:p>
                      <a:pPr algn="ctr">
                        <a:lnSpc>
                          <a:spcPct val="100000"/>
                        </a:lnSpc>
                      </a:pPr>
                      <a:r>
                        <a:rPr lang="en-US" sz="1600" strike="noStrike" spc="-1" dirty="0">
                          <a:solidFill>
                            <a:schemeClr val="accent3"/>
                          </a:solidFill>
                        </a:rPr>
                        <a:t>60</a:t>
                      </a:r>
                      <a:endParaRPr lang="en-US" sz="1600" b="0" strike="noStrike" spc="-1" dirty="0">
                        <a:solidFill>
                          <a:schemeClr val="accent3"/>
                        </a:solidFill>
                        <a:latin typeface="Arial"/>
                      </a:endParaRPr>
                    </a:p>
                  </a:txBody>
                  <a:tcPr marL="45720" marR="45720" anchor="ctr">
                    <a:lnL w="12700" cap="flat" cmpd="sng" algn="ctr">
                      <a:solidFill>
                        <a:schemeClr val="bg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10003"/>
                  </a:ext>
                </a:extLst>
              </a:tr>
              <a:tr h="457200">
                <a:tc>
                  <a:txBody>
                    <a:bodyPr/>
                    <a:lstStyle/>
                    <a:p>
                      <a:pPr algn="ctr">
                        <a:lnSpc>
                          <a:spcPct val="100000"/>
                        </a:lnSpc>
                      </a:pPr>
                      <a:r>
                        <a:rPr lang="en-US" sz="1600" strike="noStrike" spc="-1" dirty="0">
                          <a:solidFill>
                            <a:schemeClr val="accent3"/>
                          </a:solidFill>
                        </a:rPr>
                        <a:t>20</a:t>
                      </a:r>
                      <a:endParaRPr lang="en-US" sz="1600" b="0" strike="noStrike" spc="-1" dirty="0">
                        <a:solidFill>
                          <a:schemeClr val="accent3"/>
                        </a:solidFill>
                        <a:latin typeface="Arial"/>
                      </a:endParaRPr>
                    </a:p>
                  </a:txBody>
                  <a:tcPr marL="45720" marR="45720" anchor="ctr">
                    <a:lnL w="12700" cmpd="sng">
                      <a:noFill/>
                    </a:lnL>
                    <a:lnR w="12700" cap="flat" cmpd="sng" algn="ctr">
                      <a:solidFill>
                        <a:schemeClr val="bg1">
                          <a:lumMod val="95000"/>
                        </a:schemeClr>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lnSpc>
                          <a:spcPct val="100000"/>
                        </a:lnSpc>
                      </a:pPr>
                      <a:r>
                        <a:rPr lang="en-US" sz="1600" strike="noStrike" spc="-1" dirty="0">
                          <a:solidFill>
                            <a:schemeClr val="accent3"/>
                          </a:solidFill>
                        </a:rPr>
                        <a:t>55 (discounted annuity)</a:t>
                      </a:r>
                      <a:endParaRPr lang="en-US" sz="1600" b="0" i="1" strike="noStrike" spc="-1" dirty="0">
                        <a:solidFill>
                          <a:schemeClr val="accent3"/>
                        </a:solidFill>
                        <a:latin typeface="Arial"/>
                      </a:endParaRPr>
                    </a:p>
                  </a:txBody>
                  <a:tcPr marL="45720" marR="45720" anchor="ctr">
                    <a:lnL w="12700" cap="flat" cmpd="sng" algn="ctr">
                      <a:solidFill>
                        <a:schemeClr val="bg1">
                          <a:lumMod val="95000"/>
                        </a:schemeClr>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457200">
                <a:tc>
                  <a:txBody>
                    <a:bodyPr/>
                    <a:lstStyle/>
                    <a:p>
                      <a:pPr algn="ctr">
                        <a:lnSpc>
                          <a:spcPct val="100000"/>
                        </a:lnSpc>
                      </a:pPr>
                      <a:r>
                        <a:rPr lang="en-US" sz="1600" strike="noStrike" spc="-1" dirty="0">
                          <a:solidFill>
                            <a:schemeClr val="accent3"/>
                          </a:solidFill>
                        </a:rPr>
                        <a:t>35</a:t>
                      </a:r>
                      <a:endParaRPr lang="en-US" sz="1600" b="0" strike="noStrike" spc="-1" dirty="0">
                        <a:solidFill>
                          <a:schemeClr val="accent3"/>
                        </a:solidFill>
                        <a:latin typeface="Arial"/>
                      </a:endParaRPr>
                    </a:p>
                  </a:txBody>
                  <a:tcPr marL="45720" marR="45720" anchor="ctr">
                    <a:lnL w="12700" cmpd="sng">
                      <a:noFill/>
                    </a:lnL>
                    <a:lnR w="12700" cap="flat" cmpd="sng" algn="ctr">
                      <a:solidFill>
                        <a:schemeClr val="bg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lumMod val="95000"/>
                      </a:schemeClr>
                    </a:solidFill>
                  </a:tcPr>
                </a:tc>
                <a:tc>
                  <a:txBody>
                    <a:bodyPr/>
                    <a:lstStyle/>
                    <a:p>
                      <a:pPr algn="ctr">
                        <a:lnSpc>
                          <a:spcPct val="100000"/>
                        </a:lnSpc>
                      </a:pPr>
                      <a:r>
                        <a:rPr lang="en-US" sz="1600" strike="noStrike" spc="-1" dirty="0">
                          <a:solidFill>
                            <a:schemeClr val="accent3"/>
                          </a:solidFill>
                        </a:rPr>
                        <a:t>55*</a:t>
                      </a:r>
                      <a:endParaRPr lang="en-US" sz="1600" b="0" strike="noStrike" spc="-1" dirty="0">
                        <a:solidFill>
                          <a:schemeClr val="accent3"/>
                        </a:solidFill>
                        <a:latin typeface="Arial"/>
                      </a:endParaRPr>
                    </a:p>
                  </a:txBody>
                  <a:tcPr marL="45720" marR="45720" anchor="ctr">
                    <a:lnL w="12700" cap="flat" cmpd="sng" algn="ctr">
                      <a:solidFill>
                        <a:schemeClr val="bg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10005"/>
                  </a:ext>
                </a:extLst>
              </a:tr>
            </a:tbl>
          </a:graphicData>
        </a:graphic>
      </p:graphicFrame>
      <p:sp>
        <p:nvSpPr>
          <p:cNvPr id="12" name="Rectangle 11">
            <a:extLst>
              <a:ext uri="{FF2B5EF4-FFF2-40B4-BE49-F238E27FC236}">
                <a16:creationId xmlns:a16="http://schemas.microsoft.com/office/drawing/2014/main" id="{43F1DB82-3413-4C47-8A62-7D454E9FDC49}"/>
              </a:ext>
            </a:extLst>
          </p:cNvPr>
          <p:cNvSpPr/>
          <p:nvPr/>
        </p:nvSpPr>
        <p:spPr>
          <a:xfrm>
            <a:off x="3830050" y="3724415"/>
            <a:ext cx="4674558" cy="861774"/>
          </a:xfrm>
          <a:prstGeom prst="rect">
            <a:avLst/>
          </a:prstGeom>
        </p:spPr>
        <p:txBody>
          <a:bodyPr wrap="square" lIns="0" rIns="0">
            <a:spAutoFit/>
          </a:bodyPr>
          <a:lstStyle/>
          <a:p>
            <a:pPr>
              <a:lnSpc>
                <a:spcPct val="100000"/>
              </a:lnSpc>
            </a:pPr>
            <a:r>
              <a:rPr lang="en-US" sz="1000" i="1" spc="-1" dirty="0">
                <a:solidFill>
                  <a:schemeClr val="accent3"/>
                </a:solidFill>
              </a:rPr>
              <a:t>*Tier 1 members with 35 years or more are eligible to receive a retirement annuity of at least 74.6% of their final average salary, if they will reach age 55 between July 1 – Dec. 31. (Members are considered to have attained age 55 on the preceding June 1.) TRS members who are currently employed by a state of Illinois agency may retire under the Rule of 85 if certain eligibility criteria is met. Contact TRS to see if you qualify - 877-9-ASK-TRS.</a:t>
            </a:r>
            <a:endParaRPr lang="en-US" sz="1000" spc="-1" dirty="0">
              <a:solidFill>
                <a:schemeClr val="accent3"/>
              </a:solidFill>
            </a:endParaRPr>
          </a:p>
        </p:txBody>
      </p:sp>
    </p:spTree>
    <p:extLst>
      <p:ext uri="{BB962C8B-B14F-4D97-AF65-F5344CB8AC3E}">
        <p14:creationId xmlns:p14="http://schemas.microsoft.com/office/powerpoint/2010/main" val="375533140"/>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664FC1-F822-3046-A780-A9C0CDC82947}"/>
              </a:ext>
            </a:extLst>
          </p:cNvPr>
          <p:cNvSpPr>
            <a:spLocks noGrp="1"/>
          </p:cNvSpPr>
          <p:nvPr>
            <p:ph type="title"/>
          </p:nvPr>
        </p:nvSpPr>
        <p:spPr/>
        <p:txBody>
          <a:bodyPr/>
          <a:lstStyle/>
          <a:p>
            <a:r>
              <a:rPr lang="en-US" dirty="0"/>
              <a:t>Illinois TRS</a:t>
            </a:r>
          </a:p>
        </p:txBody>
      </p:sp>
      <p:sp>
        <p:nvSpPr>
          <p:cNvPr id="3" name="Content Placeholder 2">
            <a:extLst>
              <a:ext uri="{FF2B5EF4-FFF2-40B4-BE49-F238E27FC236}">
                <a16:creationId xmlns:a16="http://schemas.microsoft.com/office/drawing/2014/main" id="{51B057ED-CFA5-5948-9197-8EA21EF5B1DC}"/>
              </a:ext>
            </a:extLst>
          </p:cNvPr>
          <p:cNvSpPr>
            <a:spLocks noGrp="1"/>
          </p:cNvSpPr>
          <p:nvPr>
            <p:ph idx="1"/>
          </p:nvPr>
        </p:nvSpPr>
        <p:spPr>
          <a:xfrm>
            <a:off x="337772" y="1672947"/>
            <a:ext cx="3119804" cy="2913242"/>
          </a:xfrm>
        </p:spPr>
        <p:txBody>
          <a:bodyPr/>
          <a:lstStyle/>
          <a:p>
            <a:pPr marL="0" indent="-233362">
              <a:buNone/>
            </a:pPr>
            <a:r>
              <a:rPr lang="en-US" sz="1600" dirty="0"/>
              <a:t>Tier 2 members first contributed to TRS on or after Jan. 1, 2011 and have no pre-existing creditable service with a reciprocal pension system prior to Jan. 1, 2011. </a:t>
            </a:r>
          </a:p>
          <a:p>
            <a:pPr marL="0" indent="0">
              <a:buNone/>
            </a:pPr>
            <a:endParaRPr lang="en-US" dirty="0"/>
          </a:p>
        </p:txBody>
      </p:sp>
      <p:sp>
        <p:nvSpPr>
          <p:cNvPr id="4" name="Text Placeholder 3">
            <a:extLst>
              <a:ext uri="{FF2B5EF4-FFF2-40B4-BE49-F238E27FC236}">
                <a16:creationId xmlns:a16="http://schemas.microsoft.com/office/drawing/2014/main" id="{89B36875-EEE4-8544-BAE7-04F33D0B0962}"/>
              </a:ext>
            </a:extLst>
          </p:cNvPr>
          <p:cNvSpPr>
            <a:spLocks noGrp="1"/>
          </p:cNvSpPr>
          <p:nvPr>
            <p:ph type="body" sz="quarter" idx="12"/>
          </p:nvPr>
        </p:nvSpPr>
        <p:spPr/>
        <p:txBody>
          <a:bodyPr/>
          <a:lstStyle/>
          <a:p>
            <a:endParaRPr lang="en-US"/>
          </a:p>
        </p:txBody>
      </p:sp>
      <p:sp>
        <p:nvSpPr>
          <p:cNvPr id="5" name="Text Placeholder 4">
            <a:extLst>
              <a:ext uri="{FF2B5EF4-FFF2-40B4-BE49-F238E27FC236}">
                <a16:creationId xmlns:a16="http://schemas.microsoft.com/office/drawing/2014/main" id="{928A9224-F720-E945-A1A8-AF660C3AF61D}"/>
              </a:ext>
            </a:extLst>
          </p:cNvPr>
          <p:cNvSpPr>
            <a:spLocks noGrp="1"/>
          </p:cNvSpPr>
          <p:nvPr>
            <p:ph type="body" sz="quarter" idx="13"/>
          </p:nvPr>
        </p:nvSpPr>
        <p:spPr/>
        <p:txBody>
          <a:bodyPr/>
          <a:lstStyle/>
          <a:p>
            <a:r>
              <a:rPr lang="en-US" dirty="0"/>
              <a:t>Tier 2 Eligibility </a:t>
            </a:r>
          </a:p>
        </p:txBody>
      </p:sp>
      <p:sp>
        <p:nvSpPr>
          <p:cNvPr id="6" name="Footer Placeholder 5">
            <a:extLst>
              <a:ext uri="{FF2B5EF4-FFF2-40B4-BE49-F238E27FC236}">
                <a16:creationId xmlns:a16="http://schemas.microsoft.com/office/drawing/2014/main" id="{2C39E04C-983D-AB4A-8F20-7ACB3F63525C}"/>
              </a:ext>
            </a:extLst>
          </p:cNvPr>
          <p:cNvSpPr>
            <a:spLocks noGrp="1"/>
          </p:cNvSpPr>
          <p:nvPr>
            <p:ph type="ftr" sz="quarter" idx="3"/>
          </p:nvPr>
        </p:nvSpPr>
        <p:spPr/>
        <p:txBody>
          <a:bodyPr/>
          <a:lstStyle/>
          <a:p>
            <a:r>
              <a:rPr lang="en-US"/>
              <a:t>47-10780-28</a:t>
            </a:r>
            <a:endParaRPr lang="en-US" dirty="0"/>
          </a:p>
        </p:txBody>
      </p:sp>
      <p:sp>
        <p:nvSpPr>
          <p:cNvPr id="7" name="Date Placeholder 6">
            <a:extLst>
              <a:ext uri="{FF2B5EF4-FFF2-40B4-BE49-F238E27FC236}">
                <a16:creationId xmlns:a16="http://schemas.microsoft.com/office/drawing/2014/main" id="{3DD58DAD-576A-5E43-9AF7-A85DC631FD33}"/>
              </a:ext>
            </a:extLst>
          </p:cNvPr>
          <p:cNvSpPr>
            <a:spLocks noGrp="1"/>
          </p:cNvSpPr>
          <p:nvPr>
            <p:ph type="dt" sz="half" idx="2"/>
          </p:nvPr>
        </p:nvSpPr>
        <p:spPr/>
        <p:txBody>
          <a:bodyPr/>
          <a:lstStyle/>
          <a:p>
            <a:r>
              <a:rPr lang="en-US"/>
              <a:t>2025/02/03</a:t>
            </a:r>
            <a:endParaRPr lang="en-US" dirty="0"/>
          </a:p>
        </p:txBody>
      </p:sp>
      <p:sp>
        <p:nvSpPr>
          <p:cNvPr id="8" name="Slide Number Placeholder 7">
            <a:extLst>
              <a:ext uri="{FF2B5EF4-FFF2-40B4-BE49-F238E27FC236}">
                <a16:creationId xmlns:a16="http://schemas.microsoft.com/office/drawing/2014/main" id="{FFE04E80-FEAC-3C4F-B5C9-B2D3AA38E51D}"/>
              </a:ext>
            </a:extLst>
          </p:cNvPr>
          <p:cNvSpPr>
            <a:spLocks noGrp="1"/>
          </p:cNvSpPr>
          <p:nvPr>
            <p:ph type="sldNum" sz="quarter" idx="4"/>
          </p:nvPr>
        </p:nvSpPr>
        <p:spPr/>
        <p:txBody>
          <a:bodyPr/>
          <a:lstStyle/>
          <a:p>
            <a:fld id="{1C0B272F-4456-0844-949C-3E7D42274ABC}" type="slidenum">
              <a:rPr lang="en-US" smtClean="0"/>
              <a:pPr/>
              <a:t>8</a:t>
            </a:fld>
            <a:endParaRPr lang="en-US" dirty="0"/>
          </a:p>
        </p:txBody>
      </p:sp>
      <p:sp>
        <p:nvSpPr>
          <p:cNvPr id="11" name="TextBox 10">
            <a:extLst>
              <a:ext uri="{FF2B5EF4-FFF2-40B4-BE49-F238E27FC236}">
                <a16:creationId xmlns:a16="http://schemas.microsoft.com/office/drawing/2014/main" id="{2DBEF694-B2DD-8A4B-9198-C53A1306AB3F}"/>
              </a:ext>
            </a:extLst>
          </p:cNvPr>
          <p:cNvSpPr txBox="1"/>
          <p:nvPr/>
        </p:nvSpPr>
        <p:spPr>
          <a:xfrm>
            <a:off x="199525" y="4083134"/>
            <a:ext cx="5275696" cy="461665"/>
          </a:xfrm>
          <a:prstGeom prst="rect">
            <a:avLst/>
          </a:prstGeom>
          <a:noFill/>
        </p:spPr>
        <p:txBody>
          <a:bodyPr wrap="square" rtlCol="0">
            <a:spAutoFit/>
          </a:bodyPr>
          <a:lstStyle/>
          <a:p>
            <a:r>
              <a:rPr lang="en-US" sz="800" dirty="0">
                <a:solidFill>
                  <a:schemeClr val="bg2">
                    <a:lumMod val="50000"/>
                  </a:schemeClr>
                </a:solidFill>
              </a:rPr>
              <a:t>Source: Teachers' Retirement System of the State of Illinois</a:t>
            </a:r>
          </a:p>
          <a:p>
            <a:r>
              <a:rPr lang="en-US" sz="800" dirty="0">
                <a:solidFill>
                  <a:schemeClr val="bg2">
                    <a:lumMod val="50000"/>
                  </a:schemeClr>
                </a:solidFill>
                <a:hlinkClick r:id="rId3"/>
              </a:rPr>
              <a:t>http://www.trsil.org/members/tier-i</a:t>
            </a:r>
            <a:r>
              <a:rPr lang="en-US" sz="800" dirty="0">
                <a:solidFill>
                  <a:schemeClr val="bg2">
                    <a:lumMod val="50000"/>
                  </a:schemeClr>
                </a:solidFill>
              </a:rPr>
              <a:t>  </a:t>
            </a:r>
          </a:p>
          <a:p>
            <a:endParaRPr lang="en-US" sz="800" dirty="0">
              <a:solidFill>
                <a:schemeClr val="bg2">
                  <a:lumMod val="50000"/>
                </a:schemeClr>
              </a:solidFill>
            </a:endParaRPr>
          </a:p>
        </p:txBody>
      </p:sp>
      <p:graphicFrame>
        <p:nvGraphicFramePr>
          <p:cNvPr id="10" name="Table 6">
            <a:extLst>
              <a:ext uri="{FF2B5EF4-FFF2-40B4-BE49-F238E27FC236}">
                <a16:creationId xmlns:a16="http://schemas.microsoft.com/office/drawing/2014/main" id="{D9C55E60-2DFC-9A44-8350-40D99080775D}"/>
              </a:ext>
            </a:extLst>
          </p:cNvPr>
          <p:cNvGraphicFramePr/>
          <p:nvPr>
            <p:extLst>
              <p:ext uri="{D42A27DB-BD31-4B8C-83A1-F6EECF244321}">
                <p14:modId xmlns:p14="http://schemas.microsoft.com/office/powerpoint/2010/main" val="484174716"/>
              </p:ext>
            </p:extLst>
          </p:nvPr>
        </p:nvGraphicFramePr>
        <p:xfrm>
          <a:off x="3824007" y="1264486"/>
          <a:ext cx="4085651" cy="1450848"/>
        </p:xfrm>
        <a:graphic>
          <a:graphicData uri="http://schemas.openxmlformats.org/drawingml/2006/table">
            <a:tbl>
              <a:tblPr firstRow="1">
                <a:tableStyleId>{793D81CF-94F2-401A-BA57-92F5A7B2D0C5}</a:tableStyleId>
              </a:tblPr>
              <a:tblGrid>
                <a:gridCol w="1724589">
                  <a:extLst>
                    <a:ext uri="{9D8B030D-6E8A-4147-A177-3AD203B41FA5}">
                      <a16:colId xmlns:a16="http://schemas.microsoft.com/office/drawing/2014/main" val="20000"/>
                    </a:ext>
                  </a:extLst>
                </a:gridCol>
                <a:gridCol w="2361062">
                  <a:extLst>
                    <a:ext uri="{9D8B030D-6E8A-4147-A177-3AD203B41FA5}">
                      <a16:colId xmlns:a16="http://schemas.microsoft.com/office/drawing/2014/main" val="20001"/>
                    </a:ext>
                  </a:extLst>
                </a:gridCol>
              </a:tblGrid>
              <a:tr h="536448">
                <a:tc>
                  <a:txBody>
                    <a:bodyPr/>
                    <a:lstStyle/>
                    <a:p>
                      <a:pPr algn="ctr">
                        <a:lnSpc>
                          <a:spcPct val="100000"/>
                        </a:lnSpc>
                      </a:pPr>
                      <a:r>
                        <a:rPr lang="en-US" sz="1600" b="1" strike="noStrike" spc="-1" dirty="0"/>
                        <a:t>Years of Service</a:t>
                      </a:r>
                      <a:endParaRPr lang="en-US" sz="1600" b="1" strike="noStrike" spc="-1" dirty="0">
                        <a:latin typeface="Arial"/>
                      </a:endParaRPr>
                    </a:p>
                  </a:txBody>
                  <a:tcPr marL="45720" marR="45720" anchor="ctr">
                    <a:lnR w="12700" cap="flat" cmpd="sng" algn="ctr">
                      <a:solidFill>
                        <a:schemeClr val="bg1"/>
                      </a:solidFill>
                      <a:prstDash val="solid"/>
                      <a:round/>
                      <a:headEnd type="none" w="med" len="med"/>
                      <a:tailEnd type="none" w="med" len="med"/>
                    </a:lnR>
                    <a:lnB w="12700" cmpd="sng">
                      <a:noFill/>
                    </a:lnB>
                  </a:tcPr>
                </a:tc>
                <a:tc>
                  <a:txBody>
                    <a:bodyPr/>
                    <a:lstStyle/>
                    <a:p>
                      <a:pPr algn="ctr">
                        <a:lnSpc>
                          <a:spcPct val="100000"/>
                        </a:lnSpc>
                      </a:pPr>
                      <a:r>
                        <a:rPr lang="en-US" sz="1600" b="1" strike="noStrike" spc="-1" dirty="0"/>
                        <a:t>Age</a:t>
                      </a:r>
                      <a:endParaRPr lang="en-US" sz="1600" b="1" strike="noStrike" spc="-1" dirty="0">
                        <a:latin typeface="Arial"/>
                      </a:endParaRPr>
                    </a:p>
                  </a:txBody>
                  <a:tcPr marL="45720" marR="45720" anchor="ctr">
                    <a:lnL w="12700" cap="flat" cmpd="sng" algn="ctr">
                      <a:solidFill>
                        <a:schemeClr val="bg1"/>
                      </a:solidFill>
                      <a:prstDash val="solid"/>
                      <a:round/>
                      <a:headEnd type="none" w="med" len="med"/>
                      <a:tailEnd type="none" w="med" len="med"/>
                    </a:lnL>
                    <a:lnB w="12700" cmpd="sng">
                      <a:noFill/>
                    </a:lnB>
                  </a:tcPr>
                </a:tc>
                <a:extLst>
                  <a:ext uri="{0D108BD9-81ED-4DB2-BD59-A6C34878D82A}">
                    <a16:rowId xmlns:a16="http://schemas.microsoft.com/office/drawing/2014/main" val="10001"/>
                  </a:ext>
                </a:extLst>
              </a:tr>
              <a:tr h="457200">
                <a:tc>
                  <a:txBody>
                    <a:bodyPr/>
                    <a:lstStyle/>
                    <a:p>
                      <a:pPr algn="ctr">
                        <a:lnSpc>
                          <a:spcPct val="100000"/>
                        </a:lnSpc>
                      </a:pPr>
                      <a:r>
                        <a:rPr lang="en-US" sz="1600" strike="noStrike" spc="-1" dirty="0">
                          <a:solidFill>
                            <a:schemeClr val="accent3"/>
                          </a:solidFill>
                        </a:rPr>
                        <a:t>10</a:t>
                      </a:r>
                      <a:endParaRPr lang="en-US" sz="1600" b="0" strike="noStrike" spc="-1" dirty="0">
                        <a:solidFill>
                          <a:schemeClr val="accent3"/>
                        </a:solidFill>
                        <a:latin typeface="Arial"/>
                      </a:endParaRPr>
                    </a:p>
                  </a:txBody>
                  <a:tcPr marL="45720" marR="45720" anchor="ctr">
                    <a:lnL w="12700" cmpd="sng">
                      <a:noFill/>
                    </a:lnL>
                    <a:lnR w="12700" cap="flat" cmpd="sng" algn="ctr">
                      <a:solidFill>
                        <a:schemeClr val="bg1">
                          <a:lumMod val="95000"/>
                        </a:schemeClr>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lnSpc>
                          <a:spcPct val="100000"/>
                        </a:lnSpc>
                      </a:pPr>
                      <a:r>
                        <a:rPr lang="en-US" sz="1600" strike="noStrike" spc="-1" dirty="0">
                          <a:solidFill>
                            <a:schemeClr val="accent3"/>
                          </a:solidFill>
                        </a:rPr>
                        <a:t>62*</a:t>
                      </a:r>
                      <a:endParaRPr lang="en-US" sz="1600" b="0" strike="noStrike" spc="-1" dirty="0">
                        <a:solidFill>
                          <a:schemeClr val="accent3"/>
                        </a:solidFill>
                        <a:latin typeface="Arial"/>
                      </a:endParaRPr>
                    </a:p>
                  </a:txBody>
                  <a:tcPr marL="45720" marR="45720" anchor="ctr">
                    <a:lnL w="12700" cap="flat" cmpd="sng" algn="ctr">
                      <a:solidFill>
                        <a:schemeClr val="bg1">
                          <a:lumMod val="95000"/>
                        </a:schemeClr>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457200">
                <a:tc>
                  <a:txBody>
                    <a:bodyPr/>
                    <a:lstStyle/>
                    <a:p>
                      <a:pPr algn="ctr">
                        <a:lnSpc>
                          <a:spcPct val="100000"/>
                        </a:lnSpc>
                      </a:pPr>
                      <a:r>
                        <a:rPr lang="en-US" sz="1600" strike="noStrike" spc="-1" dirty="0">
                          <a:solidFill>
                            <a:schemeClr val="accent3"/>
                          </a:solidFill>
                        </a:rPr>
                        <a:t>10</a:t>
                      </a:r>
                      <a:endParaRPr lang="en-US" sz="1600" b="0" strike="noStrike" spc="-1" dirty="0">
                        <a:solidFill>
                          <a:schemeClr val="accent3"/>
                        </a:solidFill>
                        <a:latin typeface="Arial"/>
                      </a:endParaRPr>
                    </a:p>
                  </a:txBody>
                  <a:tcPr marL="45720" marR="45720" anchor="ctr">
                    <a:lnL w="12700" cmpd="sng">
                      <a:noFill/>
                    </a:lnL>
                    <a:lnR w="12700" cap="flat" cmpd="sng" algn="ctr">
                      <a:solidFill>
                        <a:schemeClr val="bg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lumMod val="95000"/>
                      </a:schemeClr>
                    </a:solidFill>
                  </a:tcPr>
                </a:tc>
                <a:tc>
                  <a:txBody>
                    <a:bodyPr/>
                    <a:lstStyle/>
                    <a:p>
                      <a:pPr algn="ctr">
                        <a:lnSpc>
                          <a:spcPct val="100000"/>
                        </a:lnSpc>
                      </a:pPr>
                      <a:r>
                        <a:rPr lang="en-US" sz="1600" strike="noStrike" spc="-1" dirty="0">
                          <a:solidFill>
                            <a:schemeClr val="accent3"/>
                          </a:solidFill>
                        </a:rPr>
                        <a:t>67</a:t>
                      </a:r>
                      <a:endParaRPr lang="en-US" sz="1600" b="0" strike="noStrike" spc="-1" dirty="0">
                        <a:solidFill>
                          <a:schemeClr val="accent3"/>
                        </a:solidFill>
                        <a:latin typeface="Arial"/>
                      </a:endParaRPr>
                    </a:p>
                  </a:txBody>
                  <a:tcPr marL="45720" marR="45720" anchor="ctr">
                    <a:lnL w="12700" cap="flat" cmpd="sng" algn="ctr">
                      <a:solidFill>
                        <a:schemeClr val="bg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10003"/>
                  </a:ext>
                </a:extLst>
              </a:tr>
            </a:tbl>
          </a:graphicData>
        </a:graphic>
      </p:graphicFrame>
      <p:sp>
        <p:nvSpPr>
          <p:cNvPr id="12" name="Rectangle 11">
            <a:extLst>
              <a:ext uri="{FF2B5EF4-FFF2-40B4-BE49-F238E27FC236}">
                <a16:creationId xmlns:a16="http://schemas.microsoft.com/office/drawing/2014/main" id="{43F1DB82-3413-4C47-8A62-7D454E9FDC49}"/>
              </a:ext>
            </a:extLst>
          </p:cNvPr>
          <p:cNvSpPr/>
          <p:nvPr/>
        </p:nvSpPr>
        <p:spPr>
          <a:xfrm>
            <a:off x="3824007" y="2747597"/>
            <a:ext cx="4674558" cy="400110"/>
          </a:xfrm>
          <a:prstGeom prst="rect">
            <a:avLst/>
          </a:prstGeom>
        </p:spPr>
        <p:txBody>
          <a:bodyPr wrap="square" lIns="0" rIns="0">
            <a:spAutoFit/>
          </a:bodyPr>
          <a:lstStyle/>
          <a:p>
            <a:pPr>
              <a:lnSpc>
                <a:spcPct val="100000"/>
              </a:lnSpc>
            </a:pPr>
            <a:r>
              <a:rPr lang="en-US" sz="1000" i="1" spc="-1" dirty="0">
                <a:solidFill>
                  <a:schemeClr val="accent3"/>
                </a:solidFill>
              </a:rPr>
              <a:t>*Tier 2 members may retire at age 62 with at least 10 years of service, but will receive retirement benefits reduced 6% for every year the member is under age 67. </a:t>
            </a:r>
          </a:p>
        </p:txBody>
      </p:sp>
    </p:spTree>
    <p:extLst>
      <p:ext uri="{BB962C8B-B14F-4D97-AF65-F5344CB8AC3E}">
        <p14:creationId xmlns:p14="http://schemas.microsoft.com/office/powerpoint/2010/main" val="546540810"/>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664FC1-F822-3046-A780-A9C0CDC82947}"/>
              </a:ext>
            </a:extLst>
          </p:cNvPr>
          <p:cNvSpPr>
            <a:spLocks noGrp="1"/>
          </p:cNvSpPr>
          <p:nvPr>
            <p:ph type="title"/>
          </p:nvPr>
        </p:nvSpPr>
        <p:spPr/>
        <p:txBody>
          <a:bodyPr/>
          <a:lstStyle/>
          <a:p>
            <a:r>
              <a:rPr lang="en-US" dirty="0"/>
              <a:t>Illinois TRS</a:t>
            </a:r>
          </a:p>
        </p:txBody>
      </p:sp>
      <p:sp>
        <p:nvSpPr>
          <p:cNvPr id="3" name="Content Placeholder 2">
            <a:extLst>
              <a:ext uri="{FF2B5EF4-FFF2-40B4-BE49-F238E27FC236}">
                <a16:creationId xmlns:a16="http://schemas.microsoft.com/office/drawing/2014/main" id="{51B057ED-CFA5-5948-9197-8EA21EF5B1DC}"/>
              </a:ext>
            </a:extLst>
          </p:cNvPr>
          <p:cNvSpPr>
            <a:spLocks noGrp="1"/>
          </p:cNvSpPr>
          <p:nvPr>
            <p:ph idx="1"/>
          </p:nvPr>
        </p:nvSpPr>
        <p:spPr>
          <a:xfrm>
            <a:off x="337772" y="1672947"/>
            <a:ext cx="8446168" cy="2913242"/>
          </a:xfrm>
        </p:spPr>
        <p:txBody>
          <a:bodyPr>
            <a:normAutofit/>
          </a:bodyPr>
          <a:lstStyle/>
          <a:p>
            <a:pPr marL="452438" indent="-342900"/>
            <a:r>
              <a:rPr lang="en-US" sz="1600" b="1" dirty="0"/>
              <a:t>Final average salary (FAS)</a:t>
            </a:r>
            <a:br>
              <a:rPr lang="en-US" sz="1600" dirty="0"/>
            </a:br>
            <a:r>
              <a:rPr lang="en-US" sz="1600" dirty="0"/>
              <a:t>Benefits will be based on the member’s highest average salary earned during eight consecutive of the last 10 years of service (YOS).</a:t>
            </a:r>
          </a:p>
          <a:p>
            <a:pPr marL="452438" indent="-342900"/>
            <a:r>
              <a:rPr lang="en-US" sz="1600" b="1" dirty="0"/>
              <a:t>Maximum retirement benefit</a:t>
            </a:r>
            <a:br>
              <a:rPr lang="en-US" sz="1600" dirty="0"/>
            </a:br>
            <a:r>
              <a:rPr lang="en-US" sz="1600" dirty="0"/>
              <a:t>The maximum benefit a member can receive is 75% of their FAS.</a:t>
            </a:r>
          </a:p>
          <a:p>
            <a:pPr marL="452438" indent="-342900"/>
            <a:r>
              <a:rPr lang="en-US" sz="1600" b="1" dirty="0"/>
              <a:t>Capping average salary</a:t>
            </a:r>
            <a:br>
              <a:rPr lang="en-US" sz="1600" dirty="0"/>
            </a:br>
            <a:r>
              <a:rPr lang="en-US" sz="1600" dirty="0"/>
              <a:t>In determining a FAS, no member’s salary will exceed a limit that is tied to the Consumer Price Index. Benefits will still be determined by the following formula: </a:t>
            </a:r>
          </a:p>
          <a:p>
            <a:pPr marL="0" indent="-233362" algn="ctr">
              <a:buNone/>
            </a:pPr>
            <a:r>
              <a:rPr lang="en-US" sz="1600" dirty="0">
                <a:solidFill>
                  <a:schemeClr val="accent2"/>
                </a:solidFill>
              </a:rPr>
              <a:t>FAS x 2.2% x YOS = Annual Benefit </a:t>
            </a:r>
          </a:p>
          <a:p>
            <a:pPr marL="0" indent="0">
              <a:buNone/>
            </a:pPr>
            <a:endParaRPr lang="en-US" dirty="0"/>
          </a:p>
        </p:txBody>
      </p:sp>
      <p:sp>
        <p:nvSpPr>
          <p:cNvPr id="4" name="Text Placeholder 3">
            <a:extLst>
              <a:ext uri="{FF2B5EF4-FFF2-40B4-BE49-F238E27FC236}">
                <a16:creationId xmlns:a16="http://schemas.microsoft.com/office/drawing/2014/main" id="{89B36875-EEE4-8544-BAE7-04F33D0B0962}"/>
              </a:ext>
            </a:extLst>
          </p:cNvPr>
          <p:cNvSpPr>
            <a:spLocks noGrp="1"/>
          </p:cNvSpPr>
          <p:nvPr>
            <p:ph type="body" sz="quarter" idx="12"/>
          </p:nvPr>
        </p:nvSpPr>
        <p:spPr/>
        <p:txBody>
          <a:bodyPr/>
          <a:lstStyle/>
          <a:p>
            <a:endParaRPr lang="en-US"/>
          </a:p>
        </p:txBody>
      </p:sp>
      <p:sp>
        <p:nvSpPr>
          <p:cNvPr id="5" name="Text Placeholder 4">
            <a:extLst>
              <a:ext uri="{FF2B5EF4-FFF2-40B4-BE49-F238E27FC236}">
                <a16:creationId xmlns:a16="http://schemas.microsoft.com/office/drawing/2014/main" id="{928A9224-F720-E945-A1A8-AF660C3AF61D}"/>
              </a:ext>
            </a:extLst>
          </p:cNvPr>
          <p:cNvSpPr>
            <a:spLocks noGrp="1"/>
          </p:cNvSpPr>
          <p:nvPr>
            <p:ph type="body" sz="quarter" idx="13"/>
          </p:nvPr>
        </p:nvSpPr>
        <p:spPr/>
        <p:txBody>
          <a:bodyPr/>
          <a:lstStyle/>
          <a:p>
            <a:r>
              <a:rPr lang="en-US" dirty="0"/>
              <a:t>Tier 2 Benefit Calculation </a:t>
            </a:r>
          </a:p>
        </p:txBody>
      </p:sp>
      <p:sp>
        <p:nvSpPr>
          <p:cNvPr id="6" name="Footer Placeholder 5">
            <a:extLst>
              <a:ext uri="{FF2B5EF4-FFF2-40B4-BE49-F238E27FC236}">
                <a16:creationId xmlns:a16="http://schemas.microsoft.com/office/drawing/2014/main" id="{2C39E04C-983D-AB4A-8F20-7ACB3F63525C}"/>
              </a:ext>
            </a:extLst>
          </p:cNvPr>
          <p:cNvSpPr>
            <a:spLocks noGrp="1"/>
          </p:cNvSpPr>
          <p:nvPr>
            <p:ph type="ftr" sz="quarter" idx="3"/>
          </p:nvPr>
        </p:nvSpPr>
        <p:spPr/>
        <p:txBody>
          <a:bodyPr/>
          <a:lstStyle/>
          <a:p>
            <a:r>
              <a:rPr lang="en-US"/>
              <a:t>47-10780-28</a:t>
            </a:r>
            <a:endParaRPr lang="en-US" dirty="0"/>
          </a:p>
        </p:txBody>
      </p:sp>
      <p:sp>
        <p:nvSpPr>
          <p:cNvPr id="7" name="Date Placeholder 6">
            <a:extLst>
              <a:ext uri="{FF2B5EF4-FFF2-40B4-BE49-F238E27FC236}">
                <a16:creationId xmlns:a16="http://schemas.microsoft.com/office/drawing/2014/main" id="{3DD58DAD-576A-5E43-9AF7-A85DC631FD33}"/>
              </a:ext>
            </a:extLst>
          </p:cNvPr>
          <p:cNvSpPr>
            <a:spLocks noGrp="1"/>
          </p:cNvSpPr>
          <p:nvPr>
            <p:ph type="dt" sz="half" idx="2"/>
          </p:nvPr>
        </p:nvSpPr>
        <p:spPr/>
        <p:txBody>
          <a:bodyPr/>
          <a:lstStyle/>
          <a:p>
            <a:r>
              <a:rPr lang="en-US"/>
              <a:t>2025/02/03</a:t>
            </a:r>
            <a:endParaRPr lang="en-US" dirty="0"/>
          </a:p>
        </p:txBody>
      </p:sp>
      <p:sp>
        <p:nvSpPr>
          <p:cNvPr id="8" name="Slide Number Placeholder 7">
            <a:extLst>
              <a:ext uri="{FF2B5EF4-FFF2-40B4-BE49-F238E27FC236}">
                <a16:creationId xmlns:a16="http://schemas.microsoft.com/office/drawing/2014/main" id="{FFE04E80-FEAC-3C4F-B5C9-B2D3AA38E51D}"/>
              </a:ext>
            </a:extLst>
          </p:cNvPr>
          <p:cNvSpPr>
            <a:spLocks noGrp="1"/>
          </p:cNvSpPr>
          <p:nvPr>
            <p:ph type="sldNum" sz="quarter" idx="4"/>
          </p:nvPr>
        </p:nvSpPr>
        <p:spPr/>
        <p:txBody>
          <a:bodyPr/>
          <a:lstStyle/>
          <a:p>
            <a:fld id="{1C0B272F-4456-0844-949C-3E7D42274ABC}" type="slidenum">
              <a:rPr lang="en-US" smtClean="0"/>
              <a:pPr/>
              <a:t>9</a:t>
            </a:fld>
            <a:endParaRPr lang="en-US" dirty="0"/>
          </a:p>
        </p:txBody>
      </p:sp>
      <p:sp>
        <p:nvSpPr>
          <p:cNvPr id="11" name="TextBox 10">
            <a:extLst>
              <a:ext uri="{FF2B5EF4-FFF2-40B4-BE49-F238E27FC236}">
                <a16:creationId xmlns:a16="http://schemas.microsoft.com/office/drawing/2014/main" id="{2DBEF694-B2DD-8A4B-9198-C53A1306AB3F}"/>
              </a:ext>
            </a:extLst>
          </p:cNvPr>
          <p:cNvSpPr txBox="1"/>
          <p:nvPr/>
        </p:nvSpPr>
        <p:spPr>
          <a:xfrm>
            <a:off x="199525" y="4083134"/>
            <a:ext cx="5275696" cy="461665"/>
          </a:xfrm>
          <a:prstGeom prst="rect">
            <a:avLst/>
          </a:prstGeom>
          <a:noFill/>
        </p:spPr>
        <p:txBody>
          <a:bodyPr wrap="square" rtlCol="0">
            <a:spAutoFit/>
          </a:bodyPr>
          <a:lstStyle/>
          <a:p>
            <a:r>
              <a:rPr lang="en-US" sz="800" dirty="0">
                <a:solidFill>
                  <a:schemeClr val="bg2">
                    <a:lumMod val="50000"/>
                  </a:schemeClr>
                </a:solidFill>
              </a:rPr>
              <a:t>Source: Teachers' Retirement System of the State of Illinois</a:t>
            </a:r>
          </a:p>
          <a:p>
            <a:r>
              <a:rPr lang="en-US" sz="800" dirty="0">
                <a:solidFill>
                  <a:schemeClr val="bg2">
                    <a:lumMod val="50000"/>
                  </a:schemeClr>
                </a:solidFill>
                <a:hlinkClick r:id="rId3"/>
              </a:rPr>
              <a:t>http://www.trsil.org/members/tier-i</a:t>
            </a:r>
            <a:r>
              <a:rPr lang="en-US" sz="800" dirty="0">
                <a:solidFill>
                  <a:schemeClr val="bg2">
                    <a:lumMod val="50000"/>
                  </a:schemeClr>
                </a:solidFill>
              </a:rPr>
              <a:t>  </a:t>
            </a:r>
          </a:p>
          <a:p>
            <a:endParaRPr lang="en-US" sz="800" dirty="0">
              <a:solidFill>
                <a:schemeClr val="bg2">
                  <a:lumMod val="50000"/>
                </a:schemeClr>
              </a:solidFill>
            </a:endParaRPr>
          </a:p>
        </p:txBody>
      </p:sp>
    </p:spTree>
    <p:extLst>
      <p:ext uri="{BB962C8B-B14F-4D97-AF65-F5344CB8AC3E}">
        <p14:creationId xmlns:p14="http://schemas.microsoft.com/office/powerpoint/2010/main" val="995343497"/>
      </p:ext>
    </p:extLst>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664FC1-F822-3046-A780-A9C0CDC82947}"/>
              </a:ext>
            </a:extLst>
          </p:cNvPr>
          <p:cNvSpPr>
            <a:spLocks noGrp="1"/>
          </p:cNvSpPr>
          <p:nvPr>
            <p:ph type="title"/>
          </p:nvPr>
        </p:nvSpPr>
        <p:spPr/>
        <p:txBody>
          <a:bodyPr/>
          <a:lstStyle/>
          <a:p>
            <a:r>
              <a:rPr lang="en-US" dirty="0"/>
              <a:t>Illinois TRS</a:t>
            </a:r>
          </a:p>
        </p:txBody>
      </p:sp>
      <p:sp>
        <p:nvSpPr>
          <p:cNvPr id="3" name="Content Placeholder 2">
            <a:extLst>
              <a:ext uri="{FF2B5EF4-FFF2-40B4-BE49-F238E27FC236}">
                <a16:creationId xmlns:a16="http://schemas.microsoft.com/office/drawing/2014/main" id="{51B057ED-CFA5-5948-9197-8EA21EF5B1DC}"/>
              </a:ext>
            </a:extLst>
          </p:cNvPr>
          <p:cNvSpPr>
            <a:spLocks noGrp="1"/>
          </p:cNvSpPr>
          <p:nvPr>
            <p:ph idx="1"/>
          </p:nvPr>
        </p:nvSpPr>
        <p:spPr>
          <a:xfrm>
            <a:off x="337772" y="1672947"/>
            <a:ext cx="8446168" cy="2913242"/>
          </a:xfrm>
        </p:spPr>
        <p:txBody>
          <a:bodyPr>
            <a:normAutofit/>
          </a:bodyPr>
          <a:lstStyle/>
          <a:p>
            <a:r>
              <a:rPr lang="en-US" sz="1600" dirty="0"/>
              <a:t>Tier 2 members have an annual salary rate limitation specified at 40 ILCS 5/1-160(b-5), which may be adjusted on a yearly basis. </a:t>
            </a:r>
          </a:p>
          <a:p>
            <a:r>
              <a:rPr lang="en-US" sz="1600" dirty="0"/>
              <a:t>If a Tier 2 member works a partial year, reportable creditable earnings are prorated based upon the annual salary rate limitation.</a:t>
            </a:r>
            <a:endParaRPr lang="en-US" sz="2000" dirty="0"/>
          </a:p>
          <a:p>
            <a:pPr marL="0" indent="0">
              <a:buNone/>
            </a:pPr>
            <a:endParaRPr lang="en-US" dirty="0"/>
          </a:p>
        </p:txBody>
      </p:sp>
      <p:sp>
        <p:nvSpPr>
          <p:cNvPr id="4" name="Text Placeholder 3">
            <a:extLst>
              <a:ext uri="{FF2B5EF4-FFF2-40B4-BE49-F238E27FC236}">
                <a16:creationId xmlns:a16="http://schemas.microsoft.com/office/drawing/2014/main" id="{89B36875-EEE4-8544-BAE7-04F33D0B0962}"/>
              </a:ext>
            </a:extLst>
          </p:cNvPr>
          <p:cNvSpPr>
            <a:spLocks noGrp="1"/>
          </p:cNvSpPr>
          <p:nvPr>
            <p:ph type="body" sz="quarter" idx="12"/>
          </p:nvPr>
        </p:nvSpPr>
        <p:spPr/>
        <p:txBody>
          <a:bodyPr/>
          <a:lstStyle/>
          <a:p>
            <a:endParaRPr lang="en-US"/>
          </a:p>
        </p:txBody>
      </p:sp>
      <p:sp>
        <p:nvSpPr>
          <p:cNvPr id="5" name="Text Placeholder 4">
            <a:extLst>
              <a:ext uri="{FF2B5EF4-FFF2-40B4-BE49-F238E27FC236}">
                <a16:creationId xmlns:a16="http://schemas.microsoft.com/office/drawing/2014/main" id="{928A9224-F720-E945-A1A8-AF660C3AF61D}"/>
              </a:ext>
            </a:extLst>
          </p:cNvPr>
          <p:cNvSpPr>
            <a:spLocks noGrp="1"/>
          </p:cNvSpPr>
          <p:nvPr>
            <p:ph type="body" sz="quarter" idx="13"/>
          </p:nvPr>
        </p:nvSpPr>
        <p:spPr/>
        <p:txBody>
          <a:bodyPr/>
          <a:lstStyle/>
          <a:p>
            <a:r>
              <a:rPr lang="en-US" dirty="0"/>
              <a:t>Tier 2 Earnings Limitations</a:t>
            </a:r>
          </a:p>
        </p:txBody>
      </p:sp>
      <p:sp>
        <p:nvSpPr>
          <p:cNvPr id="6" name="Footer Placeholder 5">
            <a:extLst>
              <a:ext uri="{FF2B5EF4-FFF2-40B4-BE49-F238E27FC236}">
                <a16:creationId xmlns:a16="http://schemas.microsoft.com/office/drawing/2014/main" id="{2C39E04C-983D-AB4A-8F20-7ACB3F63525C}"/>
              </a:ext>
            </a:extLst>
          </p:cNvPr>
          <p:cNvSpPr>
            <a:spLocks noGrp="1"/>
          </p:cNvSpPr>
          <p:nvPr>
            <p:ph type="ftr" sz="quarter" idx="3"/>
          </p:nvPr>
        </p:nvSpPr>
        <p:spPr/>
        <p:txBody>
          <a:bodyPr/>
          <a:lstStyle/>
          <a:p>
            <a:r>
              <a:rPr lang="en-US"/>
              <a:t>47-10780-28</a:t>
            </a:r>
            <a:endParaRPr lang="en-US" dirty="0"/>
          </a:p>
        </p:txBody>
      </p:sp>
      <p:sp>
        <p:nvSpPr>
          <p:cNvPr id="7" name="Date Placeholder 6">
            <a:extLst>
              <a:ext uri="{FF2B5EF4-FFF2-40B4-BE49-F238E27FC236}">
                <a16:creationId xmlns:a16="http://schemas.microsoft.com/office/drawing/2014/main" id="{3DD58DAD-576A-5E43-9AF7-A85DC631FD33}"/>
              </a:ext>
            </a:extLst>
          </p:cNvPr>
          <p:cNvSpPr>
            <a:spLocks noGrp="1"/>
          </p:cNvSpPr>
          <p:nvPr>
            <p:ph type="dt" sz="half" idx="2"/>
          </p:nvPr>
        </p:nvSpPr>
        <p:spPr/>
        <p:txBody>
          <a:bodyPr/>
          <a:lstStyle/>
          <a:p>
            <a:r>
              <a:rPr lang="en-US"/>
              <a:t>2025/02/03</a:t>
            </a:r>
            <a:endParaRPr lang="en-US" dirty="0"/>
          </a:p>
        </p:txBody>
      </p:sp>
      <p:sp>
        <p:nvSpPr>
          <p:cNvPr id="8" name="Slide Number Placeholder 7">
            <a:extLst>
              <a:ext uri="{FF2B5EF4-FFF2-40B4-BE49-F238E27FC236}">
                <a16:creationId xmlns:a16="http://schemas.microsoft.com/office/drawing/2014/main" id="{FFE04E80-FEAC-3C4F-B5C9-B2D3AA38E51D}"/>
              </a:ext>
            </a:extLst>
          </p:cNvPr>
          <p:cNvSpPr>
            <a:spLocks noGrp="1"/>
          </p:cNvSpPr>
          <p:nvPr>
            <p:ph type="sldNum" sz="quarter" idx="4"/>
          </p:nvPr>
        </p:nvSpPr>
        <p:spPr/>
        <p:txBody>
          <a:bodyPr/>
          <a:lstStyle/>
          <a:p>
            <a:fld id="{1C0B272F-4456-0844-949C-3E7D42274ABC}" type="slidenum">
              <a:rPr lang="en-US" smtClean="0"/>
              <a:pPr/>
              <a:t>10</a:t>
            </a:fld>
            <a:endParaRPr lang="en-US" dirty="0"/>
          </a:p>
        </p:txBody>
      </p:sp>
      <p:sp>
        <p:nvSpPr>
          <p:cNvPr id="11" name="TextBox 10">
            <a:extLst>
              <a:ext uri="{FF2B5EF4-FFF2-40B4-BE49-F238E27FC236}">
                <a16:creationId xmlns:a16="http://schemas.microsoft.com/office/drawing/2014/main" id="{2DBEF694-B2DD-8A4B-9198-C53A1306AB3F}"/>
              </a:ext>
            </a:extLst>
          </p:cNvPr>
          <p:cNvSpPr txBox="1"/>
          <p:nvPr/>
        </p:nvSpPr>
        <p:spPr>
          <a:xfrm>
            <a:off x="199525" y="4083134"/>
            <a:ext cx="5275696" cy="584775"/>
          </a:xfrm>
          <a:prstGeom prst="rect">
            <a:avLst/>
          </a:prstGeom>
          <a:noFill/>
        </p:spPr>
        <p:txBody>
          <a:bodyPr wrap="square" rtlCol="0">
            <a:spAutoFit/>
          </a:bodyPr>
          <a:lstStyle/>
          <a:p>
            <a:r>
              <a:rPr lang="en-US" sz="800" dirty="0">
                <a:solidFill>
                  <a:schemeClr val="bg2">
                    <a:lumMod val="50000"/>
                  </a:schemeClr>
                </a:solidFill>
              </a:rPr>
              <a:t>Source: Teachers' Retirement System of the State of Illinois</a:t>
            </a:r>
          </a:p>
          <a:p>
            <a:r>
              <a:rPr kumimoji="0" lang="en-US" sz="800" b="0" i="0" u="none" strike="noStrike" kern="1200" cap="none" spc="0" normalizeH="0" baseline="0" noProof="0" dirty="0">
                <a:ln>
                  <a:noFill/>
                </a:ln>
                <a:solidFill>
                  <a:srgbClr val="477388"/>
                </a:solidFill>
                <a:effectLst/>
                <a:uLnTx/>
                <a:uFillTx/>
                <a:latin typeface="Calibri" panose="020F0502020204030204"/>
                <a:ea typeface="+mn-ea"/>
                <a:cs typeface="+mn-cs"/>
                <a:hlinkClick r:id="rId3"/>
              </a:rPr>
              <a:t>https://www.trsil.org/employers/payments/contribution-rates_earnings-limitations</a:t>
            </a:r>
            <a:endParaRPr kumimoji="0" lang="en-US" sz="800" b="0" i="0" u="none" strike="noStrike" kern="1200" cap="none" spc="0" normalizeH="0" baseline="0" noProof="0" dirty="0">
              <a:ln>
                <a:noFill/>
              </a:ln>
              <a:solidFill>
                <a:srgbClr val="477388"/>
              </a:solidFill>
              <a:effectLst/>
              <a:uLnTx/>
              <a:uFillTx/>
              <a:latin typeface="Calibri" panose="020F0502020204030204"/>
              <a:ea typeface="+mn-ea"/>
              <a:cs typeface="+mn-cs"/>
            </a:endParaRPr>
          </a:p>
          <a:p>
            <a:endParaRPr lang="en-US" sz="800" dirty="0">
              <a:solidFill>
                <a:schemeClr val="bg2">
                  <a:lumMod val="50000"/>
                </a:schemeClr>
              </a:solidFill>
            </a:endParaRPr>
          </a:p>
          <a:p>
            <a:endParaRPr lang="en-US" sz="800" dirty="0">
              <a:solidFill>
                <a:schemeClr val="bg2">
                  <a:lumMod val="50000"/>
                </a:schemeClr>
              </a:solidFill>
            </a:endParaRPr>
          </a:p>
        </p:txBody>
      </p:sp>
      <p:graphicFrame>
        <p:nvGraphicFramePr>
          <p:cNvPr id="10" name="Table 9">
            <a:extLst>
              <a:ext uri="{FF2B5EF4-FFF2-40B4-BE49-F238E27FC236}">
                <a16:creationId xmlns:a16="http://schemas.microsoft.com/office/drawing/2014/main" id="{CE4A54B3-0217-4B41-A468-C2E0CFB19DA6}"/>
              </a:ext>
            </a:extLst>
          </p:cNvPr>
          <p:cNvGraphicFramePr>
            <a:graphicFrameLocks noGrp="1"/>
          </p:cNvGraphicFramePr>
          <p:nvPr>
            <p:extLst>
              <p:ext uri="{D42A27DB-BD31-4B8C-83A1-F6EECF244321}">
                <p14:modId xmlns:p14="http://schemas.microsoft.com/office/powerpoint/2010/main" val="4002335208"/>
              </p:ext>
            </p:extLst>
          </p:nvPr>
        </p:nvGraphicFramePr>
        <p:xfrm>
          <a:off x="360060" y="2760245"/>
          <a:ext cx="8458200" cy="968652"/>
        </p:xfrm>
        <a:graphic>
          <a:graphicData uri="http://schemas.openxmlformats.org/drawingml/2006/table">
            <a:tbl>
              <a:tblPr firstRow="1">
                <a:tableStyleId>{073A0DAA-6AF3-43AB-8588-CEC1D06C72B9}</a:tableStyleId>
              </a:tblPr>
              <a:tblGrid>
                <a:gridCol w="1691640">
                  <a:extLst>
                    <a:ext uri="{9D8B030D-6E8A-4147-A177-3AD203B41FA5}">
                      <a16:colId xmlns:a16="http://schemas.microsoft.com/office/drawing/2014/main" val="2157327236"/>
                    </a:ext>
                  </a:extLst>
                </a:gridCol>
                <a:gridCol w="1691640">
                  <a:extLst>
                    <a:ext uri="{9D8B030D-6E8A-4147-A177-3AD203B41FA5}">
                      <a16:colId xmlns:a16="http://schemas.microsoft.com/office/drawing/2014/main" val="3593636299"/>
                    </a:ext>
                  </a:extLst>
                </a:gridCol>
                <a:gridCol w="1691640">
                  <a:extLst>
                    <a:ext uri="{9D8B030D-6E8A-4147-A177-3AD203B41FA5}">
                      <a16:colId xmlns:a16="http://schemas.microsoft.com/office/drawing/2014/main" val="1177313978"/>
                    </a:ext>
                  </a:extLst>
                </a:gridCol>
                <a:gridCol w="1691640">
                  <a:extLst>
                    <a:ext uri="{9D8B030D-6E8A-4147-A177-3AD203B41FA5}">
                      <a16:colId xmlns:a16="http://schemas.microsoft.com/office/drawing/2014/main" val="3904312902"/>
                    </a:ext>
                  </a:extLst>
                </a:gridCol>
                <a:gridCol w="1691640">
                  <a:extLst>
                    <a:ext uri="{9D8B030D-6E8A-4147-A177-3AD203B41FA5}">
                      <a16:colId xmlns:a16="http://schemas.microsoft.com/office/drawing/2014/main" val="363006149"/>
                    </a:ext>
                  </a:extLst>
                </a:gridCol>
              </a:tblGrid>
              <a:tr h="322884">
                <a:tc gridSpan="5">
                  <a:txBody>
                    <a:bodyPr/>
                    <a:lstStyle/>
                    <a:p>
                      <a:pPr algn="ctr" fontAlgn="t"/>
                      <a:r>
                        <a:rPr lang="en-US" sz="1200" b="1" i="0" dirty="0">
                          <a:effectLst/>
                          <a:latin typeface="Calibri" panose="020F0502020204030204" pitchFamily="34" charset="0"/>
                          <a:cs typeface="Calibri" panose="020F0502020204030204" pitchFamily="34" charset="0"/>
                        </a:rPr>
                        <a:t>Tier 2 Annual Earnings Limitations*</a:t>
                      </a:r>
                    </a:p>
                  </a:txBody>
                  <a:tcPr marL="45720" marR="45720" anchor="ctr"/>
                </a:tc>
                <a:tc hMerge="1">
                  <a:txBody>
                    <a:bodyPr/>
                    <a:lstStyle/>
                    <a:p>
                      <a:pPr algn="r" fontAlgn="t"/>
                      <a:endParaRPr lang="en-US" sz="1600" dirty="0">
                        <a:effectLst/>
                      </a:endParaRPr>
                    </a:p>
                  </a:txBody>
                  <a:tcPr marL="45720" marR="45720" anchor="ctr"/>
                </a:tc>
                <a:tc hMerge="1">
                  <a:txBody>
                    <a:bodyPr/>
                    <a:lstStyle/>
                    <a:p>
                      <a:pPr algn="r" fontAlgn="t"/>
                      <a:endParaRPr lang="en-US" sz="1600" dirty="0">
                        <a:effectLst/>
                      </a:endParaRPr>
                    </a:p>
                  </a:txBody>
                  <a:tcPr marL="45720" marR="45720" anchor="ctr"/>
                </a:tc>
                <a:tc hMerge="1">
                  <a:txBody>
                    <a:bodyPr/>
                    <a:lstStyle/>
                    <a:p>
                      <a:pPr algn="r" fontAlgn="t"/>
                      <a:endParaRPr lang="en-US" sz="1600" dirty="0">
                        <a:effectLst/>
                      </a:endParaRPr>
                    </a:p>
                  </a:txBody>
                  <a:tcPr marL="45720" marR="45720" anchor="ctr"/>
                </a:tc>
                <a:tc hMerge="1">
                  <a:txBody>
                    <a:bodyPr/>
                    <a:lstStyle/>
                    <a:p>
                      <a:pPr algn="ctr" fontAlgn="t"/>
                      <a:endParaRPr lang="en-US" sz="1600" dirty="0">
                        <a:effectLst/>
                      </a:endParaRPr>
                    </a:p>
                  </a:txBody>
                  <a:tcPr marL="45720" marR="45720" anchor="ctr"/>
                </a:tc>
                <a:extLst>
                  <a:ext uri="{0D108BD9-81ED-4DB2-BD59-A6C34878D82A}">
                    <a16:rowId xmlns:a16="http://schemas.microsoft.com/office/drawing/2014/main" val="3050425009"/>
                  </a:ext>
                </a:extLst>
              </a:tr>
              <a:tr h="322884">
                <a:tc>
                  <a:txBody>
                    <a:bodyPr/>
                    <a:lstStyle/>
                    <a:p>
                      <a:pPr algn="ctr" fontAlgn="t"/>
                      <a:r>
                        <a:rPr lang="en-US" sz="1200" b="1" i="0" dirty="0">
                          <a:solidFill>
                            <a:schemeClr val="bg1"/>
                          </a:solidFill>
                          <a:effectLst/>
                          <a:latin typeface="Calibri" panose="020F0502020204030204" pitchFamily="34" charset="0"/>
                          <a:cs typeface="Calibri" panose="020F0502020204030204" pitchFamily="34" charset="0"/>
                        </a:rPr>
                        <a:t>2020-21</a:t>
                      </a:r>
                    </a:p>
                  </a:txBody>
                  <a:tcPr marL="45720" marR="45720" anchor="ctr">
                    <a:solidFill>
                      <a:schemeClr val="accent2"/>
                    </a:solidFill>
                  </a:tcPr>
                </a:tc>
                <a:tc>
                  <a:txBody>
                    <a:bodyPr/>
                    <a:lstStyle/>
                    <a:p>
                      <a:pPr algn="ctr" fontAlgn="t"/>
                      <a:r>
                        <a:rPr lang="en-US" sz="1200" b="1" i="0" dirty="0">
                          <a:solidFill>
                            <a:schemeClr val="bg1"/>
                          </a:solidFill>
                          <a:effectLst/>
                          <a:latin typeface="Calibri" panose="020F0502020204030204" pitchFamily="34" charset="0"/>
                          <a:cs typeface="Calibri" panose="020F0502020204030204" pitchFamily="34" charset="0"/>
                        </a:rPr>
                        <a:t>2021-22</a:t>
                      </a:r>
                    </a:p>
                  </a:txBody>
                  <a:tcPr marL="45720" marR="45720" anchor="ctr">
                    <a:solidFill>
                      <a:schemeClr val="accent2"/>
                    </a:solidFill>
                  </a:tcPr>
                </a:tc>
                <a:tc>
                  <a:txBody>
                    <a:bodyPr/>
                    <a:lstStyle/>
                    <a:p>
                      <a:pPr algn="ctr" fontAlgn="t"/>
                      <a:r>
                        <a:rPr lang="en-US" sz="1200" b="1" i="0" dirty="0">
                          <a:solidFill>
                            <a:schemeClr val="bg1"/>
                          </a:solidFill>
                          <a:effectLst/>
                          <a:latin typeface="Calibri" panose="020F0502020204030204" pitchFamily="34" charset="0"/>
                          <a:cs typeface="Calibri" panose="020F0502020204030204" pitchFamily="34" charset="0"/>
                        </a:rPr>
                        <a:t>2022-23</a:t>
                      </a:r>
                    </a:p>
                  </a:txBody>
                  <a:tcPr marL="45720" marR="45720" anchor="ctr">
                    <a:solidFill>
                      <a:schemeClr val="accent2"/>
                    </a:solidFill>
                  </a:tcPr>
                </a:tc>
                <a:tc>
                  <a:txBody>
                    <a:bodyPr/>
                    <a:lstStyle/>
                    <a:p>
                      <a:pPr algn="ctr" fontAlgn="t"/>
                      <a:r>
                        <a:rPr lang="en-US" sz="1200" b="1" i="0" dirty="0">
                          <a:solidFill>
                            <a:schemeClr val="bg1"/>
                          </a:solidFill>
                          <a:effectLst/>
                          <a:latin typeface="Calibri" panose="020F0502020204030204" pitchFamily="34" charset="0"/>
                          <a:cs typeface="Calibri" panose="020F0502020204030204" pitchFamily="34" charset="0"/>
                        </a:rPr>
                        <a:t>2023-24</a:t>
                      </a:r>
                    </a:p>
                  </a:txBody>
                  <a:tcPr marL="45720" marR="45720" anchor="ctr">
                    <a:solidFill>
                      <a:schemeClr val="accent2"/>
                    </a:solidFill>
                  </a:tcPr>
                </a:tc>
                <a:tc>
                  <a:txBody>
                    <a:bodyPr/>
                    <a:lstStyle/>
                    <a:p>
                      <a:pPr algn="ctr" fontAlgn="t"/>
                      <a:r>
                        <a:rPr lang="en-US" sz="1200" b="1" i="0" dirty="0">
                          <a:solidFill>
                            <a:schemeClr val="bg1"/>
                          </a:solidFill>
                          <a:effectLst/>
                          <a:latin typeface="Calibri" panose="020F0502020204030204" pitchFamily="34" charset="0"/>
                          <a:cs typeface="Calibri" panose="020F0502020204030204" pitchFamily="34" charset="0"/>
                        </a:rPr>
                        <a:t>2024-25</a:t>
                      </a:r>
                    </a:p>
                  </a:txBody>
                  <a:tcPr marL="45720" marR="45720" anchor="ctr">
                    <a:solidFill>
                      <a:schemeClr val="accent2"/>
                    </a:solidFill>
                  </a:tcPr>
                </a:tc>
                <a:extLst>
                  <a:ext uri="{0D108BD9-81ED-4DB2-BD59-A6C34878D82A}">
                    <a16:rowId xmlns:a16="http://schemas.microsoft.com/office/drawing/2014/main" val="2072355496"/>
                  </a:ext>
                </a:extLst>
              </a:tr>
              <a:tr h="322884">
                <a:tc>
                  <a:txBody>
                    <a:bodyPr/>
                    <a:lstStyle/>
                    <a:p>
                      <a:pPr algn="ctr" fontAlgn="t"/>
                      <a:r>
                        <a:rPr lang="en-US" sz="1200" dirty="0">
                          <a:solidFill>
                            <a:schemeClr val="accent3"/>
                          </a:solidFill>
                          <a:effectLst/>
                        </a:rPr>
                        <a:t> $116,740.42</a:t>
                      </a:r>
                    </a:p>
                  </a:txBody>
                  <a:tcPr marL="45720" marR="45720" anchor="ctr">
                    <a:lnR w="12700" cap="flat" cmpd="sng" algn="ctr">
                      <a:solidFill>
                        <a:schemeClr val="bg1"/>
                      </a:solidFill>
                      <a:prstDash val="solid"/>
                      <a:round/>
                      <a:headEnd type="none" w="med" len="med"/>
                      <a:tailEnd type="none" w="med" len="med"/>
                    </a:lnR>
                    <a:solidFill>
                      <a:schemeClr val="bg1">
                        <a:lumMod val="95000"/>
                      </a:schemeClr>
                    </a:solidFill>
                  </a:tcPr>
                </a:tc>
                <a:tc>
                  <a:txBody>
                    <a:bodyPr/>
                    <a:lstStyle/>
                    <a:p>
                      <a:pPr algn="ctr" fontAlgn="t"/>
                      <a:r>
                        <a:rPr lang="en-US" sz="1200" dirty="0">
                          <a:solidFill>
                            <a:schemeClr val="accent3"/>
                          </a:solidFill>
                          <a:effectLst/>
                        </a:rPr>
                        <a:t>$116,740.42</a:t>
                      </a:r>
                    </a:p>
                  </a:txBody>
                  <a:tcPr marL="45720" marR="4572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solidFill>
                      <a:schemeClr val="bg1">
                        <a:lumMod val="95000"/>
                      </a:schemeClr>
                    </a:solidFill>
                  </a:tcPr>
                </a:tc>
                <a:tc>
                  <a:txBody>
                    <a:bodyPr/>
                    <a:lstStyle/>
                    <a:p>
                      <a:pPr algn="ctr" fontAlgn="t"/>
                      <a:r>
                        <a:rPr lang="en-US" sz="1200" dirty="0">
                          <a:solidFill>
                            <a:schemeClr val="accent3"/>
                          </a:solidFill>
                          <a:effectLst/>
                        </a:rPr>
                        <a:t>$119,892.41</a:t>
                      </a:r>
                    </a:p>
                  </a:txBody>
                  <a:tcPr marL="45720" marR="4572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solidFill>
                      <a:schemeClr val="bg1">
                        <a:lumMod val="95000"/>
                      </a:schemeClr>
                    </a:solidFill>
                  </a:tcPr>
                </a:tc>
                <a:tc>
                  <a:txBody>
                    <a:bodyPr/>
                    <a:lstStyle/>
                    <a:p>
                      <a:pPr algn="ctr" fontAlgn="t"/>
                      <a:r>
                        <a:rPr lang="en-US" sz="1200" dirty="0">
                          <a:solidFill>
                            <a:schemeClr val="accent3"/>
                          </a:solidFill>
                          <a:effectLst/>
                        </a:rPr>
                        <a:t>$123,489.18</a:t>
                      </a:r>
                    </a:p>
                  </a:txBody>
                  <a:tcPr marL="45720" marR="4572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solidFill>
                      <a:schemeClr val="bg1">
                        <a:lumMod val="95000"/>
                      </a:schemeClr>
                    </a:solidFill>
                  </a:tcPr>
                </a:tc>
                <a:tc>
                  <a:txBody>
                    <a:bodyPr/>
                    <a:lstStyle/>
                    <a:p>
                      <a:pPr algn="ctr" fontAlgn="t"/>
                      <a:r>
                        <a:rPr lang="en-US" sz="1200" dirty="0">
                          <a:solidFill>
                            <a:schemeClr val="accent3"/>
                          </a:solidFill>
                          <a:effectLst/>
                        </a:rPr>
                        <a:t>$125,773.73</a:t>
                      </a:r>
                    </a:p>
                  </a:txBody>
                  <a:tcPr marL="45720" marR="4572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solidFill>
                      <a:schemeClr val="bg1">
                        <a:lumMod val="95000"/>
                      </a:schemeClr>
                    </a:solidFill>
                  </a:tcPr>
                </a:tc>
                <a:extLst>
                  <a:ext uri="{0D108BD9-81ED-4DB2-BD59-A6C34878D82A}">
                    <a16:rowId xmlns:a16="http://schemas.microsoft.com/office/drawing/2014/main" val="2380296195"/>
                  </a:ext>
                </a:extLst>
              </a:tr>
            </a:tbl>
          </a:graphicData>
        </a:graphic>
      </p:graphicFrame>
      <p:sp>
        <p:nvSpPr>
          <p:cNvPr id="12" name="Rectangle 11">
            <a:extLst>
              <a:ext uri="{FF2B5EF4-FFF2-40B4-BE49-F238E27FC236}">
                <a16:creationId xmlns:a16="http://schemas.microsoft.com/office/drawing/2014/main" id="{B744A866-6839-8D46-B51B-C6FC82A9C171}"/>
              </a:ext>
            </a:extLst>
          </p:cNvPr>
          <p:cNvSpPr/>
          <p:nvPr/>
        </p:nvSpPr>
        <p:spPr>
          <a:xfrm>
            <a:off x="360060" y="3801916"/>
            <a:ext cx="7475432" cy="246221"/>
          </a:xfrm>
          <a:prstGeom prst="rect">
            <a:avLst/>
          </a:prstGeom>
        </p:spPr>
        <p:txBody>
          <a:bodyPr wrap="square" lIns="0" rIns="0">
            <a:spAutoFit/>
          </a:bodyPr>
          <a:lstStyle/>
          <a:p>
            <a:pPr fontAlgn="t"/>
            <a:r>
              <a:rPr lang="en-US" sz="1000" i="1" dirty="0">
                <a:solidFill>
                  <a:schemeClr val="accent3"/>
                </a:solidFill>
              </a:rPr>
              <a:t>*Applicable only to Tier 2 members establishing membership with TRS or a reciprocal system after December 31, 2010.</a:t>
            </a:r>
            <a:endParaRPr lang="en-US" sz="1000" dirty="0">
              <a:solidFill>
                <a:schemeClr val="accent3"/>
              </a:solidFill>
            </a:endParaRPr>
          </a:p>
        </p:txBody>
      </p:sp>
    </p:spTree>
    <p:extLst>
      <p:ext uri="{BB962C8B-B14F-4D97-AF65-F5344CB8AC3E}">
        <p14:creationId xmlns:p14="http://schemas.microsoft.com/office/powerpoint/2010/main" val="407062544"/>
      </p:ext>
    </p:ext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664FC1-F822-3046-A780-A9C0CDC82947}"/>
              </a:ext>
            </a:extLst>
          </p:cNvPr>
          <p:cNvSpPr>
            <a:spLocks noGrp="1"/>
          </p:cNvSpPr>
          <p:nvPr>
            <p:ph type="title"/>
          </p:nvPr>
        </p:nvSpPr>
        <p:spPr/>
        <p:txBody>
          <a:bodyPr/>
          <a:lstStyle/>
          <a:p>
            <a:r>
              <a:rPr lang="en-US" dirty="0"/>
              <a:t>Illinois TRS</a:t>
            </a:r>
          </a:p>
        </p:txBody>
      </p:sp>
      <p:sp>
        <p:nvSpPr>
          <p:cNvPr id="4" name="Text Placeholder 3">
            <a:extLst>
              <a:ext uri="{FF2B5EF4-FFF2-40B4-BE49-F238E27FC236}">
                <a16:creationId xmlns:a16="http://schemas.microsoft.com/office/drawing/2014/main" id="{89B36875-EEE4-8544-BAE7-04F33D0B0962}"/>
              </a:ext>
            </a:extLst>
          </p:cNvPr>
          <p:cNvSpPr>
            <a:spLocks noGrp="1"/>
          </p:cNvSpPr>
          <p:nvPr>
            <p:ph type="body" sz="quarter" idx="12"/>
          </p:nvPr>
        </p:nvSpPr>
        <p:spPr/>
        <p:txBody>
          <a:bodyPr/>
          <a:lstStyle/>
          <a:p>
            <a:endParaRPr lang="en-US"/>
          </a:p>
        </p:txBody>
      </p:sp>
      <p:sp>
        <p:nvSpPr>
          <p:cNvPr id="5" name="Text Placeholder 4">
            <a:extLst>
              <a:ext uri="{FF2B5EF4-FFF2-40B4-BE49-F238E27FC236}">
                <a16:creationId xmlns:a16="http://schemas.microsoft.com/office/drawing/2014/main" id="{928A9224-F720-E945-A1A8-AF660C3AF61D}"/>
              </a:ext>
            </a:extLst>
          </p:cNvPr>
          <p:cNvSpPr>
            <a:spLocks noGrp="1"/>
          </p:cNvSpPr>
          <p:nvPr>
            <p:ph type="body" sz="quarter" idx="13"/>
          </p:nvPr>
        </p:nvSpPr>
        <p:spPr/>
        <p:txBody>
          <a:bodyPr/>
          <a:lstStyle/>
          <a:p>
            <a:r>
              <a:rPr lang="en-US" dirty="0"/>
              <a:t>Tier 2 Benefit Calculation Example</a:t>
            </a:r>
          </a:p>
        </p:txBody>
      </p:sp>
      <p:sp>
        <p:nvSpPr>
          <p:cNvPr id="6" name="Footer Placeholder 5">
            <a:extLst>
              <a:ext uri="{FF2B5EF4-FFF2-40B4-BE49-F238E27FC236}">
                <a16:creationId xmlns:a16="http://schemas.microsoft.com/office/drawing/2014/main" id="{2C39E04C-983D-AB4A-8F20-7ACB3F63525C}"/>
              </a:ext>
            </a:extLst>
          </p:cNvPr>
          <p:cNvSpPr>
            <a:spLocks noGrp="1"/>
          </p:cNvSpPr>
          <p:nvPr>
            <p:ph type="ftr" sz="quarter" idx="3"/>
          </p:nvPr>
        </p:nvSpPr>
        <p:spPr/>
        <p:txBody>
          <a:bodyPr/>
          <a:lstStyle/>
          <a:p>
            <a:r>
              <a:rPr lang="en-US"/>
              <a:t>47-10780-28</a:t>
            </a:r>
            <a:endParaRPr lang="en-US" dirty="0"/>
          </a:p>
        </p:txBody>
      </p:sp>
      <p:sp>
        <p:nvSpPr>
          <p:cNvPr id="7" name="Date Placeholder 6">
            <a:extLst>
              <a:ext uri="{FF2B5EF4-FFF2-40B4-BE49-F238E27FC236}">
                <a16:creationId xmlns:a16="http://schemas.microsoft.com/office/drawing/2014/main" id="{3DD58DAD-576A-5E43-9AF7-A85DC631FD33}"/>
              </a:ext>
            </a:extLst>
          </p:cNvPr>
          <p:cNvSpPr>
            <a:spLocks noGrp="1"/>
          </p:cNvSpPr>
          <p:nvPr>
            <p:ph type="dt" sz="half" idx="2"/>
          </p:nvPr>
        </p:nvSpPr>
        <p:spPr/>
        <p:txBody>
          <a:bodyPr/>
          <a:lstStyle/>
          <a:p>
            <a:r>
              <a:rPr lang="en-US"/>
              <a:t>2025/02/03</a:t>
            </a:r>
            <a:endParaRPr lang="en-US" dirty="0"/>
          </a:p>
        </p:txBody>
      </p:sp>
      <p:sp>
        <p:nvSpPr>
          <p:cNvPr id="8" name="Slide Number Placeholder 7">
            <a:extLst>
              <a:ext uri="{FF2B5EF4-FFF2-40B4-BE49-F238E27FC236}">
                <a16:creationId xmlns:a16="http://schemas.microsoft.com/office/drawing/2014/main" id="{FFE04E80-FEAC-3C4F-B5C9-B2D3AA38E51D}"/>
              </a:ext>
            </a:extLst>
          </p:cNvPr>
          <p:cNvSpPr>
            <a:spLocks noGrp="1"/>
          </p:cNvSpPr>
          <p:nvPr>
            <p:ph type="sldNum" sz="quarter" idx="4"/>
          </p:nvPr>
        </p:nvSpPr>
        <p:spPr/>
        <p:txBody>
          <a:bodyPr/>
          <a:lstStyle/>
          <a:p>
            <a:fld id="{1C0B272F-4456-0844-949C-3E7D42274ABC}" type="slidenum">
              <a:rPr lang="en-US" smtClean="0"/>
              <a:pPr/>
              <a:t>11</a:t>
            </a:fld>
            <a:endParaRPr lang="en-US" dirty="0"/>
          </a:p>
        </p:txBody>
      </p:sp>
      <p:sp>
        <p:nvSpPr>
          <p:cNvPr id="11" name="TextBox 10">
            <a:extLst>
              <a:ext uri="{FF2B5EF4-FFF2-40B4-BE49-F238E27FC236}">
                <a16:creationId xmlns:a16="http://schemas.microsoft.com/office/drawing/2014/main" id="{2DBEF694-B2DD-8A4B-9198-C53A1306AB3F}"/>
              </a:ext>
            </a:extLst>
          </p:cNvPr>
          <p:cNvSpPr txBox="1"/>
          <p:nvPr/>
        </p:nvSpPr>
        <p:spPr>
          <a:xfrm>
            <a:off x="199525" y="4083134"/>
            <a:ext cx="5275696" cy="338554"/>
          </a:xfrm>
          <a:prstGeom prst="rect">
            <a:avLst/>
          </a:prstGeom>
          <a:noFill/>
        </p:spPr>
        <p:txBody>
          <a:bodyPr wrap="square" rtlCol="0">
            <a:spAutoFit/>
          </a:bodyPr>
          <a:lstStyle/>
          <a:p>
            <a:r>
              <a:rPr lang="en-US" sz="800" dirty="0">
                <a:solidFill>
                  <a:schemeClr val="bg2">
                    <a:lumMod val="50000"/>
                  </a:schemeClr>
                </a:solidFill>
              </a:rPr>
              <a:t>Source: Teachers' Retirement System of the State of Illinois</a:t>
            </a:r>
          </a:p>
          <a:p>
            <a:r>
              <a:rPr lang="en-US" sz="800" dirty="0">
                <a:hlinkClick r:id="rId3"/>
              </a:rPr>
              <a:t>https://www.trsil.org/members/tier-ii/guide/chapter-eight-retirement-benefits</a:t>
            </a:r>
            <a:r>
              <a:rPr lang="en-US" sz="800" dirty="0"/>
              <a:t>  </a:t>
            </a:r>
          </a:p>
        </p:txBody>
      </p:sp>
      <p:graphicFrame>
        <p:nvGraphicFramePr>
          <p:cNvPr id="10" name="Table 9">
            <a:extLst>
              <a:ext uri="{FF2B5EF4-FFF2-40B4-BE49-F238E27FC236}">
                <a16:creationId xmlns:a16="http://schemas.microsoft.com/office/drawing/2014/main" id="{CE4A54B3-0217-4B41-A468-C2E0CFB19DA6}"/>
              </a:ext>
            </a:extLst>
          </p:cNvPr>
          <p:cNvGraphicFramePr>
            <a:graphicFrameLocks noGrp="1"/>
          </p:cNvGraphicFramePr>
          <p:nvPr>
            <p:extLst>
              <p:ext uri="{D42A27DB-BD31-4B8C-83A1-F6EECF244321}">
                <p14:modId xmlns:p14="http://schemas.microsoft.com/office/powerpoint/2010/main" val="1132685332"/>
              </p:ext>
            </p:extLst>
          </p:nvPr>
        </p:nvGraphicFramePr>
        <p:xfrm>
          <a:off x="360060" y="1694760"/>
          <a:ext cx="8457010" cy="780084"/>
        </p:xfrm>
        <a:graphic>
          <a:graphicData uri="http://schemas.openxmlformats.org/drawingml/2006/table">
            <a:tbl>
              <a:tblPr firstRow="1">
                <a:tableStyleId>{073A0DAA-6AF3-43AB-8588-CEC1D06C72B9}</a:tableStyleId>
              </a:tblPr>
              <a:tblGrid>
                <a:gridCol w="1691402">
                  <a:extLst>
                    <a:ext uri="{9D8B030D-6E8A-4147-A177-3AD203B41FA5}">
                      <a16:colId xmlns:a16="http://schemas.microsoft.com/office/drawing/2014/main" val="2157327236"/>
                    </a:ext>
                  </a:extLst>
                </a:gridCol>
                <a:gridCol w="1691402">
                  <a:extLst>
                    <a:ext uri="{9D8B030D-6E8A-4147-A177-3AD203B41FA5}">
                      <a16:colId xmlns:a16="http://schemas.microsoft.com/office/drawing/2014/main" val="3593636299"/>
                    </a:ext>
                  </a:extLst>
                </a:gridCol>
                <a:gridCol w="1691402">
                  <a:extLst>
                    <a:ext uri="{9D8B030D-6E8A-4147-A177-3AD203B41FA5}">
                      <a16:colId xmlns:a16="http://schemas.microsoft.com/office/drawing/2014/main" val="1177313978"/>
                    </a:ext>
                  </a:extLst>
                </a:gridCol>
                <a:gridCol w="1691402">
                  <a:extLst>
                    <a:ext uri="{9D8B030D-6E8A-4147-A177-3AD203B41FA5}">
                      <a16:colId xmlns:a16="http://schemas.microsoft.com/office/drawing/2014/main" val="3904312902"/>
                    </a:ext>
                  </a:extLst>
                </a:gridCol>
                <a:gridCol w="1691402">
                  <a:extLst>
                    <a:ext uri="{9D8B030D-6E8A-4147-A177-3AD203B41FA5}">
                      <a16:colId xmlns:a16="http://schemas.microsoft.com/office/drawing/2014/main" val="363006149"/>
                    </a:ext>
                  </a:extLst>
                </a:gridCol>
              </a:tblGrid>
              <a:tr h="322884">
                <a:tc>
                  <a:txBody>
                    <a:bodyPr/>
                    <a:lstStyle/>
                    <a:p>
                      <a:pPr algn="ctr" fontAlgn="t"/>
                      <a:r>
                        <a:rPr lang="en-US" sz="1200" dirty="0">
                          <a:solidFill>
                            <a:schemeClr val="bg1"/>
                          </a:solidFill>
                          <a:effectLst/>
                        </a:rPr>
                        <a:t>Full Retirement Age</a:t>
                      </a:r>
                    </a:p>
                  </a:txBody>
                  <a:tcPr marL="45720" marR="45720" anchor="ctr">
                    <a:lnB w="12700" cap="flat" cmpd="sng" algn="ctr">
                      <a:solidFill>
                        <a:schemeClr val="bg1"/>
                      </a:solidFill>
                      <a:prstDash val="solid"/>
                      <a:round/>
                      <a:headEnd type="none" w="med" len="med"/>
                      <a:tailEnd type="none" w="med" len="med"/>
                    </a:lnB>
                    <a:solidFill>
                      <a:schemeClr val="tx1"/>
                    </a:solidFill>
                  </a:tcPr>
                </a:tc>
                <a:tc>
                  <a:txBody>
                    <a:bodyPr/>
                    <a:lstStyle/>
                    <a:p>
                      <a:pPr algn="ctr" fontAlgn="t"/>
                      <a:r>
                        <a:rPr lang="en-US" sz="1200" dirty="0">
                          <a:solidFill>
                            <a:schemeClr val="bg1"/>
                          </a:solidFill>
                          <a:effectLst/>
                        </a:rPr>
                        <a:t>FAS</a:t>
                      </a:r>
                    </a:p>
                  </a:txBody>
                  <a:tcPr marL="45720" marR="45720" anchor="ctr">
                    <a:lnB w="12700" cap="flat" cmpd="sng" algn="ctr">
                      <a:solidFill>
                        <a:schemeClr val="bg1"/>
                      </a:solidFill>
                      <a:prstDash val="solid"/>
                      <a:round/>
                      <a:headEnd type="none" w="med" len="med"/>
                      <a:tailEnd type="none" w="med" len="med"/>
                    </a:lnB>
                    <a:solidFill>
                      <a:schemeClr val="tx1"/>
                    </a:solidFill>
                  </a:tcPr>
                </a:tc>
                <a:tc>
                  <a:txBody>
                    <a:bodyPr/>
                    <a:lstStyle/>
                    <a:p>
                      <a:pPr algn="ctr" fontAlgn="t"/>
                      <a:r>
                        <a:rPr lang="en-US" sz="1200" dirty="0">
                          <a:solidFill>
                            <a:schemeClr val="bg1"/>
                          </a:solidFill>
                          <a:effectLst/>
                        </a:rPr>
                        <a:t>Multiplier</a:t>
                      </a:r>
                    </a:p>
                  </a:txBody>
                  <a:tcPr marL="45720" marR="45720" anchor="ctr">
                    <a:lnB w="12700" cap="flat" cmpd="sng" algn="ctr">
                      <a:solidFill>
                        <a:schemeClr val="bg1"/>
                      </a:solidFill>
                      <a:prstDash val="solid"/>
                      <a:round/>
                      <a:headEnd type="none" w="med" len="med"/>
                      <a:tailEnd type="none" w="med" len="med"/>
                    </a:lnB>
                    <a:solidFill>
                      <a:schemeClr val="tx1"/>
                    </a:solidFill>
                  </a:tcPr>
                </a:tc>
                <a:tc>
                  <a:txBody>
                    <a:bodyPr/>
                    <a:lstStyle/>
                    <a:p>
                      <a:pPr algn="ctr" fontAlgn="t"/>
                      <a:r>
                        <a:rPr lang="en-US" sz="1200" dirty="0">
                          <a:solidFill>
                            <a:schemeClr val="bg1"/>
                          </a:solidFill>
                          <a:effectLst/>
                        </a:rPr>
                        <a:t>YOS</a:t>
                      </a:r>
                    </a:p>
                  </a:txBody>
                  <a:tcPr marL="45720" marR="45720" anchor="ctr">
                    <a:lnB w="12700" cap="flat" cmpd="sng" algn="ctr">
                      <a:solidFill>
                        <a:schemeClr val="bg1"/>
                      </a:solidFill>
                      <a:prstDash val="solid"/>
                      <a:round/>
                      <a:headEnd type="none" w="med" len="med"/>
                      <a:tailEnd type="none" w="med" len="med"/>
                    </a:lnB>
                    <a:solidFill>
                      <a:schemeClr val="tx1"/>
                    </a:solidFill>
                  </a:tcPr>
                </a:tc>
                <a:tc>
                  <a:txBody>
                    <a:bodyPr/>
                    <a:lstStyle/>
                    <a:p>
                      <a:pPr algn="ctr" fontAlgn="t"/>
                      <a:r>
                        <a:rPr lang="en-US" sz="1200" dirty="0">
                          <a:solidFill>
                            <a:schemeClr val="bg1"/>
                          </a:solidFill>
                          <a:effectLst/>
                        </a:rPr>
                        <a:t>Estimated Monthly Benefit</a:t>
                      </a:r>
                    </a:p>
                  </a:txBody>
                  <a:tcPr marL="45720" marR="45720" anchor="ctr">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2072355496"/>
                  </a:ext>
                </a:extLst>
              </a:tr>
              <a:tr h="322884">
                <a:tc>
                  <a:txBody>
                    <a:bodyPr/>
                    <a:lstStyle/>
                    <a:p>
                      <a:pPr algn="ctr" fontAlgn="t"/>
                      <a:r>
                        <a:rPr lang="en-US" sz="1200" dirty="0">
                          <a:solidFill>
                            <a:schemeClr val="accent3"/>
                          </a:solidFill>
                          <a:effectLst/>
                        </a:rPr>
                        <a:t> 67</a:t>
                      </a:r>
                    </a:p>
                  </a:txBody>
                  <a:tcPr marL="45720" marR="45720" anchor="ctr">
                    <a:lnR w="12700" cap="flat" cmpd="sng" algn="ctr">
                      <a:solidFill>
                        <a:schemeClr val="bg1">
                          <a:lumMod val="95000"/>
                        </a:schemeClr>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tx1"/>
                      </a:solidFill>
                      <a:prstDash val="solid"/>
                      <a:round/>
                      <a:headEnd type="none" w="med" len="med"/>
                      <a:tailEnd type="none" w="med" len="med"/>
                    </a:lnB>
                    <a:noFill/>
                  </a:tcPr>
                </a:tc>
                <a:tc>
                  <a:txBody>
                    <a:bodyPr/>
                    <a:lstStyle/>
                    <a:p>
                      <a:pPr algn="ctr" fontAlgn="t"/>
                      <a:r>
                        <a:rPr lang="en-US" sz="1200" dirty="0">
                          <a:solidFill>
                            <a:schemeClr val="accent3"/>
                          </a:solidFill>
                          <a:effectLst/>
                        </a:rPr>
                        <a:t>$64,000</a:t>
                      </a:r>
                    </a:p>
                  </a:txBody>
                  <a:tcPr marL="45720" marR="45720" anchor="ctr">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tx1"/>
                      </a:solidFill>
                      <a:prstDash val="solid"/>
                      <a:round/>
                      <a:headEnd type="none" w="med" len="med"/>
                      <a:tailEnd type="none" w="med" len="med"/>
                    </a:lnB>
                    <a:noFill/>
                  </a:tcPr>
                </a:tc>
                <a:tc>
                  <a:txBody>
                    <a:bodyPr/>
                    <a:lstStyle/>
                    <a:p>
                      <a:pPr algn="ctr" fontAlgn="t"/>
                      <a:r>
                        <a:rPr lang="en-US" sz="1200" dirty="0">
                          <a:solidFill>
                            <a:schemeClr val="accent3"/>
                          </a:solidFill>
                          <a:effectLst/>
                        </a:rPr>
                        <a:t>2%</a:t>
                      </a:r>
                    </a:p>
                  </a:txBody>
                  <a:tcPr marL="45720" marR="45720" anchor="ctr">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tx1"/>
                      </a:solidFill>
                      <a:prstDash val="solid"/>
                      <a:round/>
                      <a:headEnd type="none" w="med" len="med"/>
                      <a:tailEnd type="none" w="med" len="med"/>
                    </a:lnB>
                    <a:noFill/>
                  </a:tcPr>
                </a:tc>
                <a:tc>
                  <a:txBody>
                    <a:bodyPr/>
                    <a:lstStyle/>
                    <a:p>
                      <a:pPr algn="ctr" fontAlgn="t"/>
                      <a:r>
                        <a:rPr lang="en-US" sz="1200" dirty="0">
                          <a:solidFill>
                            <a:schemeClr val="accent3"/>
                          </a:solidFill>
                          <a:effectLst/>
                        </a:rPr>
                        <a:t>33 years</a:t>
                      </a:r>
                    </a:p>
                  </a:txBody>
                  <a:tcPr marL="45720" marR="45720" anchor="ctr">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tx1"/>
                      </a:solidFill>
                      <a:prstDash val="solid"/>
                      <a:round/>
                      <a:headEnd type="none" w="med" len="med"/>
                      <a:tailEnd type="none" w="med" len="med"/>
                    </a:lnB>
                    <a:noFill/>
                  </a:tcPr>
                </a:tc>
                <a:tc>
                  <a:txBody>
                    <a:bodyPr/>
                    <a:lstStyle/>
                    <a:p>
                      <a:pPr marL="0" marR="0" lvl="1" indent="0" algn="ctr" defTabSz="914400" rtl="0" eaLnBrk="1" fontAlgn="auto" latinLnBrk="0" hangingPunct="1">
                        <a:lnSpc>
                          <a:spcPct val="100000"/>
                        </a:lnSpc>
                        <a:spcBef>
                          <a:spcPts val="0"/>
                        </a:spcBef>
                        <a:spcAft>
                          <a:spcPts val="0"/>
                        </a:spcAft>
                        <a:buClrTx/>
                        <a:buSzTx/>
                        <a:buFontTx/>
                        <a:buNone/>
                        <a:tabLst/>
                        <a:defRPr/>
                      </a:pPr>
                      <a:r>
                        <a:rPr lang="en-US" sz="1200" dirty="0">
                          <a:solidFill>
                            <a:schemeClr val="accent3"/>
                          </a:solidFill>
                        </a:rPr>
                        <a:t>$3,872/month</a:t>
                      </a:r>
                      <a:endParaRPr lang="en-US" sz="1200" b="1" dirty="0">
                        <a:solidFill>
                          <a:schemeClr val="accent3"/>
                        </a:solidFill>
                      </a:endParaRPr>
                    </a:p>
                  </a:txBody>
                  <a:tcPr marL="45720" marR="45720" anchor="ctr">
                    <a:lnL w="12700" cap="flat" cmpd="sng" algn="ctr">
                      <a:solidFill>
                        <a:schemeClr val="bg1">
                          <a:lumMod val="95000"/>
                        </a:schemeClr>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380296195"/>
                  </a:ext>
                </a:extLst>
              </a:tr>
            </a:tbl>
          </a:graphicData>
        </a:graphic>
      </p:graphicFrame>
    </p:spTree>
    <p:extLst>
      <p:ext uri="{BB962C8B-B14F-4D97-AF65-F5344CB8AC3E}">
        <p14:creationId xmlns:p14="http://schemas.microsoft.com/office/powerpoint/2010/main" val="4062228303"/>
      </p:ext>
    </p:extLst>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533372" y="1998793"/>
            <a:ext cx="3610628" cy="111041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latin typeface="Calibri" panose="020F0502020204030204" pitchFamily="34" charset="0"/>
            </a:endParaRPr>
          </a:p>
        </p:txBody>
      </p:sp>
      <p:sp>
        <p:nvSpPr>
          <p:cNvPr id="2" name="Title 1"/>
          <p:cNvSpPr>
            <a:spLocks noGrp="1"/>
          </p:cNvSpPr>
          <p:nvPr>
            <p:ph type="title"/>
          </p:nvPr>
        </p:nvSpPr>
        <p:spPr/>
        <p:txBody>
          <a:bodyPr>
            <a:normAutofit/>
          </a:bodyPr>
          <a:lstStyle/>
          <a:p>
            <a:r>
              <a:rPr lang="en-US" dirty="0">
                <a:latin typeface="Calibri" panose="020F0502020204030204" pitchFamily="34" charset="0"/>
                <a:cs typeface="Calibri" panose="020F0502020204030204" pitchFamily="34" charset="0"/>
              </a:rPr>
              <a:t>State Pension</a:t>
            </a:r>
          </a:p>
        </p:txBody>
      </p:sp>
      <p:sp>
        <p:nvSpPr>
          <p:cNvPr id="12" name="Content Placeholder 2"/>
          <p:cNvSpPr>
            <a:spLocks noGrp="1"/>
          </p:cNvSpPr>
          <p:nvPr>
            <p:ph idx="1"/>
          </p:nvPr>
        </p:nvSpPr>
        <p:spPr>
          <a:xfrm>
            <a:off x="5533373" y="1998793"/>
            <a:ext cx="3267728" cy="1110418"/>
          </a:xfrm>
        </p:spPr>
        <p:txBody>
          <a:bodyPr vert="horz" lIns="205740" tIns="0" rIns="0" bIns="0" rtlCol="0" anchor="ctr">
            <a:normAutofit/>
          </a:bodyPr>
          <a:lstStyle/>
          <a:p>
            <a:pPr marL="0" indent="0">
              <a:buNone/>
            </a:pPr>
            <a:r>
              <a:rPr lang="en-US" b="0" dirty="0">
                <a:latin typeface="Calibri" panose="020F0502020204030204" pitchFamily="34" charset="0"/>
                <a:cs typeface="Calibri" panose="020F0502020204030204" pitchFamily="34" charset="0"/>
              </a:rPr>
              <a:t>You can’t control </a:t>
            </a:r>
            <a:br>
              <a:rPr lang="en-US" dirty="0">
                <a:latin typeface="Calibri" panose="020F0502020204030204" pitchFamily="34" charset="0"/>
              </a:rPr>
            </a:br>
            <a:r>
              <a:rPr lang="en-US" b="0" dirty="0">
                <a:latin typeface="Calibri" panose="020F0502020204030204" pitchFamily="34" charset="0"/>
                <a:cs typeface="Calibri" panose="020F0502020204030204" pitchFamily="34" charset="0"/>
              </a:rPr>
              <a:t>state pension amounts. </a:t>
            </a:r>
          </a:p>
          <a:p>
            <a:pPr marL="0" indent="0">
              <a:buNone/>
            </a:pPr>
            <a:r>
              <a:rPr lang="en-US" b="0" dirty="0">
                <a:latin typeface="Calibri" panose="020F0502020204030204" pitchFamily="34" charset="0"/>
                <a:cs typeface="Calibri" panose="020F0502020204030204" pitchFamily="34" charset="0"/>
              </a:rPr>
              <a:t>You can’t control inflation or unexpected expenses.</a:t>
            </a:r>
          </a:p>
        </p:txBody>
      </p:sp>
      <p:sp>
        <p:nvSpPr>
          <p:cNvPr id="7" name="Text Placeholder 6"/>
          <p:cNvSpPr>
            <a:spLocks noGrp="1"/>
          </p:cNvSpPr>
          <p:nvPr>
            <p:ph type="body" sz="quarter" idx="12"/>
          </p:nvPr>
        </p:nvSpPr>
        <p:spPr/>
        <p:txBody>
          <a:bodyPr/>
          <a:lstStyle/>
          <a:p>
            <a:endParaRPr lang="en-US" dirty="0"/>
          </a:p>
        </p:txBody>
      </p:sp>
      <p:sp>
        <p:nvSpPr>
          <p:cNvPr id="10" name="Text Placeholder 9">
            <a:extLst>
              <a:ext uri="{FF2B5EF4-FFF2-40B4-BE49-F238E27FC236}">
                <a16:creationId xmlns:a16="http://schemas.microsoft.com/office/drawing/2014/main" id="{60382C5A-99A1-DE4C-80E4-17856EBE5198}"/>
              </a:ext>
            </a:extLst>
          </p:cNvPr>
          <p:cNvSpPr>
            <a:spLocks noGrp="1"/>
          </p:cNvSpPr>
          <p:nvPr>
            <p:ph type="body" sz="quarter" idx="13"/>
          </p:nvPr>
        </p:nvSpPr>
        <p:spPr/>
        <p:txBody>
          <a:bodyPr/>
          <a:lstStyle/>
          <a:p>
            <a:r>
              <a:rPr lang="en-US" dirty="0">
                <a:solidFill>
                  <a:schemeClr val="tx2"/>
                </a:solidFill>
              </a:rPr>
              <a:t>Will a state pension be enough?</a:t>
            </a:r>
          </a:p>
        </p:txBody>
      </p:sp>
      <p:sp>
        <p:nvSpPr>
          <p:cNvPr id="4" name="Footer Placeholder 3"/>
          <p:cNvSpPr>
            <a:spLocks noGrp="1"/>
          </p:cNvSpPr>
          <p:nvPr>
            <p:ph type="ftr" sz="quarter" idx="3"/>
          </p:nvPr>
        </p:nvSpPr>
        <p:spPr/>
        <p:txBody>
          <a:bodyPr/>
          <a:lstStyle/>
          <a:p>
            <a:r>
              <a:rPr lang="en-US"/>
              <a:t>47-10780-28</a:t>
            </a:r>
            <a:endParaRPr lang="en-US" dirty="0"/>
          </a:p>
        </p:txBody>
      </p:sp>
      <p:sp>
        <p:nvSpPr>
          <p:cNvPr id="5" name="Date Placeholder 4"/>
          <p:cNvSpPr>
            <a:spLocks noGrp="1"/>
          </p:cNvSpPr>
          <p:nvPr>
            <p:ph type="dt" sz="half" idx="2"/>
          </p:nvPr>
        </p:nvSpPr>
        <p:spPr/>
        <p:txBody>
          <a:bodyPr/>
          <a:lstStyle/>
          <a:p>
            <a:r>
              <a:rPr lang="en-US"/>
              <a:t>2025/02/03</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12</a:t>
            </a:fld>
            <a:endParaRPr lang="en-US" dirty="0"/>
          </a:p>
        </p:txBody>
      </p:sp>
      <p:sp>
        <p:nvSpPr>
          <p:cNvPr id="8" name="TextBox 7"/>
          <p:cNvSpPr txBox="1"/>
          <p:nvPr/>
        </p:nvSpPr>
        <p:spPr>
          <a:xfrm>
            <a:off x="375017" y="3220866"/>
            <a:ext cx="4387382" cy="200055"/>
          </a:xfrm>
          <a:prstGeom prst="rect">
            <a:avLst/>
          </a:prstGeom>
          <a:noFill/>
        </p:spPr>
        <p:txBody>
          <a:bodyPr wrap="square" lIns="0" rtlCol="0">
            <a:spAutoFit/>
          </a:bodyPr>
          <a:lstStyle/>
          <a:p>
            <a:r>
              <a:rPr lang="en-US" sz="700" dirty="0">
                <a:solidFill>
                  <a:schemeClr val="accent3"/>
                </a:solidFill>
              </a:rPr>
              <a:t>Source: </a:t>
            </a:r>
            <a:r>
              <a:rPr lang="en-US" sz="700" b="0" i="0" dirty="0">
                <a:solidFill>
                  <a:schemeClr val="accent3"/>
                </a:solidFill>
                <a:effectLst/>
                <a:latin typeface="ProximaNova-Regular"/>
              </a:rPr>
              <a:t>Teachers’ Retirement System of the State of Illinois, Annual Financial Report Summary, June 30, 2024 </a:t>
            </a:r>
            <a:endParaRPr lang="en-US" sz="700" dirty="0">
              <a:solidFill>
                <a:schemeClr val="accent3"/>
              </a:solidFill>
            </a:endParaRPr>
          </a:p>
        </p:txBody>
      </p:sp>
      <p:graphicFrame>
        <p:nvGraphicFramePr>
          <p:cNvPr id="14" name="Table 14">
            <a:extLst>
              <a:ext uri="{FF2B5EF4-FFF2-40B4-BE49-F238E27FC236}">
                <a16:creationId xmlns:a16="http://schemas.microsoft.com/office/drawing/2014/main" id="{BDEDB6AC-81E3-8748-AB50-0CC43511BF15}"/>
              </a:ext>
            </a:extLst>
          </p:cNvPr>
          <p:cNvGraphicFramePr>
            <a:graphicFrameLocks noGrp="1"/>
          </p:cNvGraphicFramePr>
          <p:nvPr>
            <p:extLst>
              <p:ext uri="{D42A27DB-BD31-4B8C-83A1-F6EECF244321}">
                <p14:modId xmlns:p14="http://schemas.microsoft.com/office/powerpoint/2010/main" val="2897837638"/>
              </p:ext>
            </p:extLst>
          </p:nvPr>
        </p:nvGraphicFramePr>
        <p:xfrm>
          <a:off x="354931" y="1998793"/>
          <a:ext cx="4039269" cy="1110418"/>
        </p:xfrm>
        <a:graphic>
          <a:graphicData uri="http://schemas.openxmlformats.org/drawingml/2006/table">
            <a:tbl>
              <a:tblPr firstRow="1" bandRow="1">
                <a:tableStyleId>{5C22544A-7EE6-4342-B048-85BDC9FD1C3A}</a:tableStyleId>
              </a:tblPr>
              <a:tblGrid>
                <a:gridCol w="4039269">
                  <a:extLst>
                    <a:ext uri="{9D8B030D-6E8A-4147-A177-3AD203B41FA5}">
                      <a16:colId xmlns:a16="http://schemas.microsoft.com/office/drawing/2014/main" val="947193934"/>
                    </a:ext>
                  </a:extLst>
                </a:gridCol>
              </a:tblGrid>
              <a:tr h="703079">
                <a:tc>
                  <a:txBody>
                    <a:bodyPr/>
                    <a:lstStyle/>
                    <a:p>
                      <a:pPr algn="ctr"/>
                      <a:r>
                        <a:rPr lang="en-US" sz="1400" dirty="0">
                          <a:solidFill>
                            <a:schemeClr val="accent3"/>
                          </a:solidFill>
                        </a:rPr>
                        <a:t>Total Average annual pension benefit </a:t>
                      </a:r>
                      <a:endParaRPr lang="en-US" sz="1400" baseline="30000" dirty="0">
                        <a:solidFill>
                          <a:schemeClr val="accent3"/>
                        </a:solidFill>
                      </a:endParaRPr>
                    </a:p>
                  </a:txBody>
                  <a:tcPr marL="68580" marR="68580" marT="34290" marB="3429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240669678"/>
                  </a:ext>
                </a:extLst>
              </a:tr>
              <a:tr h="4073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350" b="0" i="0" kern="1200" dirty="0">
                          <a:solidFill>
                            <a:schemeClr val="accent3"/>
                          </a:solidFill>
                          <a:effectLst/>
                          <a:latin typeface="+mn-lt"/>
                          <a:ea typeface="+mn-ea"/>
                          <a:cs typeface="+mn-cs"/>
                        </a:rPr>
                        <a:t>$66,516</a:t>
                      </a:r>
                      <a:endParaRPr lang="en-US" sz="1400" b="0" i="0" dirty="0">
                        <a:solidFill>
                          <a:schemeClr val="accent3"/>
                        </a:solidFill>
                        <a:latin typeface="Calibri" panose="020F0502020204030204" pitchFamily="34" charset="0"/>
                        <a:cs typeface="Calibri" panose="020F0502020204030204" pitchFamily="34" charset="0"/>
                      </a:endParaRPr>
                    </a:p>
                  </a:txBody>
                  <a:tcPr marL="68580" marR="68580" marT="34290" marB="3429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3621380039"/>
                  </a:ext>
                </a:extLst>
              </a:tr>
            </a:tbl>
          </a:graphicData>
        </a:graphic>
      </p:graphicFrame>
    </p:spTree>
    <p:extLst>
      <p:ext uri="{BB962C8B-B14F-4D97-AF65-F5344CB8AC3E}">
        <p14:creationId xmlns:p14="http://schemas.microsoft.com/office/powerpoint/2010/main" val="1366040770"/>
      </p:ext>
    </p:extLst>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664FC1-F822-3046-A780-A9C0CDC82947}"/>
              </a:ext>
            </a:extLst>
          </p:cNvPr>
          <p:cNvSpPr>
            <a:spLocks noGrp="1"/>
          </p:cNvSpPr>
          <p:nvPr>
            <p:ph type="title"/>
          </p:nvPr>
        </p:nvSpPr>
        <p:spPr/>
        <p:txBody>
          <a:bodyPr/>
          <a:lstStyle/>
          <a:p>
            <a:r>
              <a:rPr lang="en-US" dirty="0"/>
              <a:t>Illinois TRS — BRING MORE</a:t>
            </a:r>
          </a:p>
        </p:txBody>
      </p:sp>
      <p:sp>
        <p:nvSpPr>
          <p:cNvPr id="3" name="Content Placeholder 2">
            <a:extLst>
              <a:ext uri="{FF2B5EF4-FFF2-40B4-BE49-F238E27FC236}">
                <a16:creationId xmlns:a16="http://schemas.microsoft.com/office/drawing/2014/main" id="{51B057ED-CFA5-5948-9197-8EA21EF5B1DC}"/>
              </a:ext>
            </a:extLst>
          </p:cNvPr>
          <p:cNvSpPr>
            <a:spLocks noGrp="1"/>
          </p:cNvSpPr>
          <p:nvPr>
            <p:ph idx="1"/>
          </p:nvPr>
        </p:nvSpPr>
        <p:spPr>
          <a:xfrm>
            <a:off x="337772" y="1672947"/>
            <a:ext cx="8446168" cy="2913242"/>
          </a:xfrm>
        </p:spPr>
        <p:txBody>
          <a:bodyPr>
            <a:normAutofit/>
          </a:bodyPr>
          <a:lstStyle/>
          <a:p>
            <a:pPr marL="0" indent="0">
              <a:spcBef>
                <a:spcPts val="0"/>
              </a:spcBef>
              <a:buNone/>
            </a:pPr>
            <a:r>
              <a:rPr lang="en-US" sz="1600" dirty="0"/>
              <a:t>One of the advantages of being a public school teacher is that your service builds a guaranteed lifetime pension from TRS. </a:t>
            </a:r>
          </a:p>
          <a:p>
            <a:pPr marL="0" indent="0">
              <a:spcBef>
                <a:spcPts val="0"/>
              </a:spcBef>
              <a:buNone/>
            </a:pPr>
            <a:endParaRPr lang="en-US" sz="1600" dirty="0"/>
          </a:p>
          <a:p>
            <a:pPr marL="0" indent="0">
              <a:spcBef>
                <a:spcPts val="0"/>
              </a:spcBef>
              <a:buNone/>
            </a:pPr>
            <a:r>
              <a:rPr lang="en-US" sz="1600" dirty="0"/>
              <a:t>But you can enhance your pension if you start to BRING MORE to your retirement savings. And the earlier you start, the better off you’ll be in the future.</a:t>
            </a:r>
          </a:p>
          <a:p>
            <a:pPr marL="0" indent="0">
              <a:spcBef>
                <a:spcPts val="0"/>
              </a:spcBef>
              <a:buNone/>
            </a:pPr>
            <a:endParaRPr lang="en-US" sz="1600" dirty="0"/>
          </a:p>
          <a:p>
            <a:pPr marL="0" indent="0">
              <a:spcBef>
                <a:spcPts val="0"/>
              </a:spcBef>
              <a:buNone/>
            </a:pPr>
            <a:r>
              <a:rPr lang="en-US" sz="1600" b="1" dirty="0">
                <a:solidFill>
                  <a:schemeClr val="tx2"/>
                </a:solidFill>
              </a:rPr>
              <a:t>Don’t leave your future on autopilot.</a:t>
            </a:r>
            <a:endParaRPr lang="en-US" b="1" dirty="0">
              <a:solidFill>
                <a:schemeClr val="tx2"/>
              </a:solidFill>
            </a:endParaRPr>
          </a:p>
        </p:txBody>
      </p:sp>
      <p:sp>
        <p:nvSpPr>
          <p:cNvPr id="4" name="Text Placeholder 3">
            <a:extLst>
              <a:ext uri="{FF2B5EF4-FFF2-40B4-BE49-F238E27FC236}">
                <a16:creationId xmlns:a16="http://schemas.microsoft.com/office/drawing/2014/main" id="{89B36875-EEE4-8544-BAE7-04F33D0B0962}"/>
              </a:ext>
            </a:extLst>
          </p:cNvPr>
          <p:cNvSpPr>
            <a:spLocks noGrp="1"/>
          </p:cNvSpPr>
          <p:nvPr>
            <p:ph type="body" sz="quarter" idx="12"/>
          </p:nvPr>
        </p:nvSpPr>
        <p:spPr/>
        <p:txBody>
          <a:bodyPr/>
          <a:lstStyle/>
          <a:p>
            <a:endParaRPr lang="en-US"/>
          </a:p>
        </p:txBody>
      </p:sp>
      <p:sp>
        <p:nvSpPr>
          <p:cNvPr id="5" name="Text Placeholder 4">
            <a:extLst>
              <a:ext uri="{FF2B5EF4-FFF2-40B4-BE49-F238E27FC236}">
                <a16:creationId xmlns:a16="http://schemas.microsoft.com/office/drawing/2014/main" id="{928A9224-F720-E945-A1A8-AF660C3AF61D}"/>
              </a:ext>
            </a:extLst>
          </p:cNvPr>
          <p:cNvSpPr>
            <a:spLocks noGrp="1"/>
          </p:cNvSpPr>
          <p:nvPr>
            <p:ph type="body" sz="quarter" idx="13"/>
          </p:nvPr>
        </p:nvSpPr>
        <p:spPr/>
        <p:txBody>
          <a:bodyPr/>
          <a:lstStyle/>
          <a:p>
            <a:r>
              <a:rPr lang="en-US" dirty="0"/>
              <a:t>Why BRING MORE to your retirement?</a:t>
            </a:r>
          </a:p>
        </p:txBody>
      </p:sp>
      <p:sp>
        <p:nvSpPr>
          <p:cNvPr id="6" name="Footer Placeholder 5">
            <a:extLst>
              <a:ext uri="{FF2B5EF4-FFF2-40B4-BE49-F238E27FC236}">
                <a16:creationId xmlns:a16="http://schemas.microsoft.com/office/drawing/2014/main" id="{2C39E04C-983D-AB4A-8F20-7ACB3F63525C}"/>
              </a:ext>
            </a:extLst>
          </p:cNvPr>
          <p:cNvSpPr>
            <a:spLocks noGrp="1"/>
          </p:cNvSpPr>
          <p:nvPr>
            <p:ph type="ftr" sz="quarter" idx="3"/>
          </p:nvPr>
        </p:nvSpPr>
        <p:spPr/>
        <p:txBody>
          <a:bodyPr/>
          <a:lstStyle/>
          <a:p>
            <a:r>
              <a:rPr lang="en-US"/>
              <a:t>47-10780-28</a:t>
            </a:r>
            <a:endParaRPr lang="en-US" dirty="0"/>
          </a:p>
        </p:txBody>
      </p:sp>
      <p:sp>
        <p:nvSpPr>
          <p:cNvPr id="7" name="Date Placeholder 6">
            <a:extLst>
              <a:ext uri="{FF2B5EF4-FFF2-40B4-BE49-F238E27FC236}">
                <a16:creationId xmlns:a16="http://schemas.microsoft.com/office/drawing/2014/main" id="{3DD58DAD-576A-5E43-9AF7-A85DC631FD33}"/>
              </a:ext>
            </a:extLst>
          </p:cNvPr>
          <p:cNvSpPr>
            <a:spLocks noGrp="1"/>
          </p:cNvSpPr>
          <p:nvPr>
            <p:ph type="dt" sz="half" idx="2"/>
          </p:nvPr>
        </p:nvSpPr>
        <p:spPr/>
        <p:txBody>
          <a:bodyPr/>
          <a:lstStyle/>
          <a:p>
            <a:r>
              <a:rPr lang="en-US"/>
              <a:t>2025/02/03</a:t>
            </a:r>
            <a:endParaRPr lang="en-US" dirty="0"/>
          </a:p>
        </p:txBody>
      </p:sp>
      <p:sp>
        <p:nvSpPr>
          <p:cNvPr id="8" name="Slide Number Placeholder 7">
            <a:extLst>
              <a:ext uri="{FF2B5EF4-FFF2-40B4-BE49-F238E27FC236}">
                <a16:creationId xmlns:a16="http://schemas.microsoft.com/office/drawing/2014/main" id="{FFE04E80-FEAC-3C4F-B5C9-B2D3AA38E51D}"/>
              </a:ext>
            </a:extLst>
          </p:cNvPr>
          <p:cNvSpPr>
            <a:spLocks noGrp="1"/>
          </p:cNvSpPr>
          <p:nvPr>
            <p:ph type="sldNum" sz="quarter" idx="4"/>
          </p:nvPr>
        </p:nvSpPr>
        <p:spPr/>
        <p:txBody>
          <a:bodyPr/>
          <a:lstStyle/>
          <a:p>
            <a:fld id="{1C0B272F-4456-0844-949C-3E7D42274ABC}" type="slidenum">
              <a:rPr lang="en-US" smtClean="0"/>
              <a:pPr/>
              <a:t>13</a:t>
            </a:fld>
            <a:endParaRPr lang="en-US" dirty="0"/>
          </a:p>
        </p:txBody>
      </p:sp>
      <p:sp>
        <p:nvSpPr>
          <p:cNvPr id="11" name="TextBox 10">
            <a:extLst>
              <a:ext uri="{FF2B5EF4-FFF2-40B4-BE49-F238E27FC236}">
                <a16:creationId xmlns:a16="http://schemas.microsoft.com/office/drawing/2014/main" id="{2DBEF694-B2DD-8A4B-9198-C53A1306AB3F}"/>
              </a:ext>
            </a:extLst>
          </p:cNvPr>
          <p:cNvSpPr txBox="1"/>
          <p:nvPr/>
        </p:nvSpPr>
        <p:spPr>
          <a:xfrm>
            <a:off x="199525" y="4083134"/>
            <a:ext cx="5275696" cy="338554"/>
          </a:xfrm>
          <a:prstGeom prst="rect">
            <a:avLst/>
          </a:prstGeom>
          <a:noFill/>
        </p:spPr>
        <p:txBody>
          <a:bodyPr wrap="square" rtlCol="0">
            <a:spAutoFit/>
          </a:bodyPr>
          <a:lstStyle/>
          <a:p>
            <a:r>
              <a:rPr lang="en-US" sz="800" dirty="0">
                <a:solidFill>
                  <a:schemeClr val="bg2">
                    <a:lumMod val="50000"/>
                  </a:schemeClr>
                </a:solidFill>
              </a:rPr>
              <a:t>Source: Teachers' Retirement System of the State of Illinois, January 2019</a:t>
            </a:r>
          </a:p>
          <a:p>
            <a:r>
              <a:rPr lang="en-US" sz="800" dirty="0">
                <a:solidFill>
                  <a:schemeClr val="bg2">
                    <a:lumMod val="50000"/>
                  </a:schemeClr>
                </a:solidFill>
                <a:hlinkClick r:id="rId3"/>
              </a:rPr>
              <a:t>https://www.trsil.org/members/tier-ii/bring-more</a:t>
            </a:r>
            <a:r>
              <a:rPr lang="en-US" sz="800" dirty="0">
                <a:solidFill>
                  <a:schemeClr val="bg2">
                    <a:lumMod val="50000"/>
                  </a:schemeClr>
                </a:solidFill>
              </a:rPr>
              <a:t>   </a:t>
            </a:r>
          </a:p>
        </p:txBody>
      </p:sp>
    </p:spTree>
    <p:extLst>
      <p:ext uri="{BB962C8B-B14F-4D97-AF65-F5344CB8AC3E}">
        <p14:creationId xmlns:p14="http://schemas.microsoft.com/office/powerpoint/2010/main" val="1919636157"/>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664FC1-F822-3046-A780-A9C0CDC82947}"/>
              </a:ext>
            </a:extLst>
          </p:cNvPr>
          <p:cNvSpPr>
            <a:spLocks noGrp="1"/>
          </p:cNvSpPr>
          <p:nvPr>
            <p:ph type="title"/>
          </p:nvPr>
        </p:nvSpPr>
        <p:spPr/>
        <p:txBody>
          <a:bodyPr/>
          <a:lstStyle/>
          <a:p>
            <a:r>
              <a:rPr lang="en-US" dirty="0"/>
              <a:t>Illinois TRS — BRING MORE</a:t>
            </a:r>
          </a:p>
        </p:txBody>
      </p:sp>
      <p:sp>
        <p:nvSpPr>
          <p:cNvPr id="3" name="Content Placeholder 2">
            <a:extLst>
              <a:ext uri="{FF2B5EF4-FFF2-40B4-BE49-F238E27FC236}">
                <a16:creationId xmlns:a16="http://schemas.microsoft.com/office/drawing/2014/main" id="{51B057ED-CFA5-5948-9197-8EA21EF5B1DC}"/>
              </a:ext>
            </a:extLst>
          </p:cNvPr>
          <p:cNvSpPr>
            <a:spLocks noGrp="1"/>
          </p:cNvSpPr>
          <p:nvPr>
            <p:ph idx="1"/>
          </p:nvPr>
        </p:nvSpPr>
        <p:spPr>
          <a:xfrm>
            <a:off x="337772" y="1598003"/>
            <a:ext cx="5608836" cy="2988186"/>
          </a:xfrm>
        </p:spPr>
        <p:txBody>
          <a:bodyPr>
            <a:normAutofit/>
          </a:bodyPr>
          <a:lstStyle/>
          <a:p>
            <a:pPr marL="342900" indent="-342900">
              <a:spcBef>
                <a:spcPts val="0"/>
              </a:spcBef>
              <a:buFont typeface="+mj-lt"/>
              <a:buAutoNum type="arabicPeriod"/>
            </a:pPr>
            <a:r>
              <a:rPr lang="en-US" sz="1600" dirty="0"/>
              <a:t>Consult a qualified financial professional </a:t>
            </a:r>
            <a:br>
              <a:rPr lang="en-US" sz="1600" dirty="0"/>
            </a:br>
            <a:endParaRPr lang="en-US" sz="1600" dirty="0"/>
          </a:p>
          <a:p>
            <a:pPr marL="342900" indent="-342900">
              <a:spcBef>
                <a:spcPts val="0"/>
              </a:spcBef>
              <a:buFont typeface="+mj-lt"/>
              <a:buAutoNum type="arabicPeriod"/>
            </a:pPr>
            <a:r>
              <a:rPr lang="en-US" sz="1600" dirty="0"/>
              <a:t>Avoid the “here and now” trap. Your life will change. </a:t>
            </a:r>
            <a:br>
              <a:rPr lang="en-US" sz="1600" dirty="0"/>
            </a:br>
            <a:r>
              <a:rPr lang="en-US" sz="1600" dirty="0"/>
              <a:t>Set realistic goals to achieve the future you desire. </a:t>
            </a:r>
            <a:br>
              <a:rPr lang="en-US" sz="1600" dirty="0"/>
            </a:br>
            <a:endParaRPr lang="en-US" sz="1600" dirty="0"/>
          </a:p>
          <a:p>
            <a:pPr marL="342900" indent="-342900">
              <a:spcBef>
                <a:spcPts val="0"/>
              </a:spcBef>
              <a:buFont typeface="+mj-lt"/>
              <a:buAutoNum type="arabicPeriod"/>
            </a:pPr>
            <a:r>
              <a:rPr lang="en-US" sz="1600" dirty="0"/>
              <a:t>Research the options available to help you BRING MORE, such as an IRA and your 403(b) plan</a:t>
            </a:r>
          </a:p>
          <a:p>
            <a:pPr marL="342900" indent="-342900">
              <a:spcBef>
                <a:spcPts val="0"/>
              </a:spcBef>
              <a:buFont typeface="+mj-lt"/>
              <a:buAutoNum type="arabicPeriod"/>
            </a:pPr>
            <a:endParaRPr lang="en-US" sz="1600" dirty="0"/>
          </a:p>
          <a:p>
            <a:pPr marL="342900" indent="-342900">
              <a:spcBef>
                <a:spcPts val="0"/>
              </a:spcBef>
              <a:buFont typeface="+mj-lt"/>
              <a:buAutoNum type="arabicPeriod"/>
            </a:pPr>
            <a:r>
              <a:rPr lang="en-US" sz="1600" dirty="0"/>
              <a:t>Keep in regular contact with TRS about your pension</a:t>
            </a:r>
            <a:br>
              <a:rPr lang="en-US" sz="1600" dirty="0"/>
            </a:br>
            <a:endParaRPr lang="en-US" sz="1600" dirty="0"/>
          </a:p>
        </p:txBody>
      </p:sp>
      <p:sp>
        <p:nvSpPr>
          <p:cNvPr id="9" name="Text Placeholder 8">
            <a:extLst>
              <a:ext uri="{FF2B5EF4-FFF2-40B4-BE49-F238E27FC236}">
                <a16:creationId xmlns:a16="http://schemas.microsoft.com/office/drawing/2014/main" id="{BB8A97B5-5C32-5A47-AABF-219F49A02817}"/>
              </a:ext>
            </a:extLst>
          </p:cNvPr>
          <p:cNvSpPr>
            <a:spLocks noGrp="1"/>
          </p:cNvSpPr>
          <p:nvPr>
            <p:ph type="body" sz="quarter" idx="12"/>
          </p:nvPr>
        </p:nvSpPr>
        <p:spPr/>
        <p:txBody>
          <a:bodyPr/>
          <a:lstStyle/>
          <a:p>
            <a:endParaRPr lang="en-US"/>
          </a:p>
        </p:txBody>
      </p:sp>
      <p:sp>
        <p:nvSpPr>
          <p:cNvPr id="6" name="Footer Placeholder 5">
            <a:extLst>
              <a:ext uri="{FF2B5EF4-FFF2-40B4-BE49-F238E27FC236}">
                <a16:creationId xmlns:a16="http://schemas.microsoft.com/office/drawing/2014/main" id="{2C39E04C-983D-AB4A-8F20-7ACB3F63525C}"/>
              </a:ext>
            </a:extLst>
          </p:cNvPr>
          <p:cNvSpPr>
            <a:spLocks noGrp="1"/>
          </p:cNvSpPr>
          <p:nvPr>
            <p:ph type="ftr" sz="quarter" idx="3"/>
          </p:nvPr>
        </p:nvSpPr>
        <p:spPr/>
        <p:txBody>
          <a:bodyPr/>
          <a:lstStyle/>
          <a:p>
            <a:r>
              <a:rPr lang="en-US"/>
              <a:t>47-10780-28</a:t>
            </a:r>
            <a:endParaRPr lang="en-US" dirty="0"/>
          </a:p>
        </p:txBody>
      </p:sp>
      <p:sp>
        <p:nvSpPr>
          <p:cNvPr id="7" name="Date Placeholder 6">
            <a:extLst>
              <a:ext uri="{FF2B5EF4-FFF2-40B4-BE49-F238E27FC236}">
                <a16:creationId xmlns:a16="http://schemas.microsoft.com/office/drawing/2014/main" id="{3DD58DAD-576A-5E43-9AF7-A85DC631FD33}"/>
              </a:ext>
            </a:extLst>
          </p:cNvPr>
          <p:cNvSpPr>
            <a:spLocks noGrp="1"/>
          </p:cNvSpPr>
          <p:nvPr>
            <p:ph type="dt" sz="half" idx="2"/>
          </p:nvPr>
        </p:nvSpPr>
        <p:spPr/>
        <p:txBody>
          <a:bodyPr/>
          <a:lstStyle/>
          <a:p>
            <a:r>
              <a:rPr lang="en-US"/>
              <a:t>2025/02/03</a:t>
            </a:r>
            <a:endParaRPr lang="en-US" dirty="0"/>
          </a:p>
        </p:txBody>
      </p:sp>
      <p:sp>
        <p:nvSpPr>
          <p:cNvPr id="8" name="Slide Number Placeholder 7">
            <a:extLst>
              <a:ext uri="{FF2B5EF4-FFF2-40B4-BE49-F238E27FC236}">
                <a16:creationId xmlns:a16="http://schemas.microsoft.com/office/drawing/2014/main" id="{FFE04E80-FEAC-3C4F-B5C9-B2D3AA38E51D}"/>
              </a:ext>
            </a:extLst>
          </p:cNvPr>
          <p:cNvSpPr>
            <a:spLocks noGrp="1"/>
          </p:cNvSpPr>
          <p:nvPr>
            <p:ph type="sldNum" sz="quarter" idx="4"/>
          </p:nvPr>
        </p:nvSpPr>
        <p:spPr/>
        <p:txBody>
          <a:bodyPr/>
          <a:lstStyle/>
          <a:p>
            <a:fld id="{1C0B272F-4456-0844-949C-3E7D42274ABC}" type="slidenum">
              <a:rPr lang="en-US" smtClean="0"/>
              <a:pPr/>
              <a:t>14</a:t>
            </a:fld>
            <a:endParaRPr lang="en-US" dirty="0"/>
          </a:p>
        </p:txBody>
      </p:sp>
      <p:sp>
        <p:nvSpPr>
          <p:cNvPr id="5" name="Text Placeholder 4">
            <a:extLst>
              <a:ext uri="{FF2B5EF4-FFF2-40B4-BE49-F238E27FC236}">
                <a16:creationId xmlns:a16="http://schemas.microsoft.com/office/drawing/2014/main" id="{928A9224-F720-E945-A1A8-AF660C3AF61D}"/>
              </a:ext>
            </a:extLst>
          </p:cNvPr>
          <p:cNvSpPr>
            <a:spLocks noGrp="1"/>
          </p:cNvSpPr>
          <p:nvPr>
            <p:ph sz="quarter" idx="13"/>
          </p:nvPr>
        </p:nvSpPr>
        <p:spPr>
          <a:xfrm>
            <a:off x="6488028" y="1239864"/>
            <a:ext cx="2317834" cy="3221170"/>
          </a:xfrm>
        </p:spPr>
        <p:txBody>
          <a:bodyPr/>
          <a:lstStyle/>
          <a:p>
            <a:pPr marL="0" indent="0" algn="ctr">
              <a:spcBef>
                <a:spcPts val="0"/>
              </a:spcBef>
              <a:buNone/>
            </a:pPr>
            <a:r>
              <a:rPr lang="en-US" dirty="0"/>
              <a:t>Please visit the TRS website to read more </a:t>
            </a:r>
            <a:br>
              <a:rPr lang="en-US" dirty="0"/>
            </a:br>
            <a:r>
              <a:rPr lang="en-US" dirty="0"/>
              <a:t>about the BRING MORE campaign:</a:t>
            </a:r>
          </a:p>
          <a:p>
            <a:pPr marL="0" indent="0" algn="ctr">
              <a:spcBef>
                <a:spcPts val="0"/>
              </a:spcBef>
              <a:buNone/>
            </a:pPr>
            <a:br>
              <a:rPr lang="en-US" dirty="0"/>
            </a:br>
            <a:r>
              <a:rPr lang="en-US" dirty="0">
                <a:hlinkClick r:id="rId3">
                  <a:extLst>
                    <a:ext uri="{A12FA001-AC4F-418D-AE19-62706E023703}">
                      <ahyp:hlinkClr xmlns:ahyp="http://schemas.microsoft.com/office/drawing/2018/hyperlinkcolor" val="tx"/>
                    </a:ext>
                  </a:extLst>
                </a:hlinkClick>
              </a:rPr>
              <a:t>https://www.trsil.org/members/tier-ii/bring-more</a:t>
            </a:r>
            <a:r>
              <a:rPr lang="en-US" dirty="0"/>
              <a:t>  </a:t>
            </a:r>
          </a:p>
        </p:txBody>
      </p:sp>
      <p:sp>
        <p:nvSpPr>
          <p:cNvPr id="11" name="TextBox 10">
            <a:extLst>
              <a:ext uri="{FF2B5EF4-FFF2-40B4-BE49-F238E27FC236}">
                <a16:creationId xmlns:a16="http://schemas.microsoft.com/office/drawing/2014/main" id="{2DBEF694-B2DD-8A4B-9198-C53A1306AB3F}"/>
              </a:ext>
            </a:extLst>
          </p:cNvPr>
          <p:cNvSpPr txBox="1"/>
          <p:nvPr/>
        </p:nvSpPr>
        <p:spPr>
          <a:xfrm>
            <a:off x="199525" y="4083134"/>
            <a:ext cx="5275696" cy="338554"/>
          </a:xfrm>
          <a:prstGeom prst="rect">
            <a:avLst/>
          </a:prstGeom>
          <a:noFill/>
        </p:spPr>
        <p:txBody>
          <a:bodyPr wrap="square" rtlCol="0">
            <a:spAutoFit/>
          </a:bodyPr>
          <a:lstStyle/>
          <a:p>
            <a:r>
              <a:rPr lang="en-US" sz="800" dirty="0">
                <a:solidFill>
                  <a:schemeClr val="bg2">
                    <a:lumMod val="50000"/>
                  </a:schemeClr>
                </a:solidFill>
              </a:rPr>
              <a:t>Source: Teachers' Retirement System of the State of Illinois, January 2019</a:t>
            </a:r>
          </a:p>
          <a:p>
            <a:r>
              <a:rPr lang="en-US" sz="800" dirty="0">
                <a:solidFill>
                  <a:schemeClr val="bg2">
                    <a:lumMod val="50000"/>
                  </a:schemeClr>
                </a:solidFill>
                <a:hlinkClick r:id="rId3"/>
              </a:rPr>
              <a:t>https://www.trsil.org/members/tier-ii/bring-more</a:t>
            </a:r>
            <a:r>
              <a:rPr lang="en-US" sz="800" dirty="0">
                <a:solidFill>
                  <a:schemeClr val="bg2">
                    <a:lumMod val="50000"/>
                  </a:schemeClr>
                </a:solidFill>
              </a:rPr>
              <a:t>   </a:t>
            </a:r>
          </a:p>
        </p:txBody>
      </p:sp>
      <p:sp>
        <p:nvSpPr>
          <p:cNvPr id="12" name="Text Placeholder 4">
            <a:extLst>
              <a:ext uri="{FF2B5EF4-FFF2-40B4-BE49-F238E27FC236}">
                <a16:creationId xmlns:a16="http://schemas.microsoft.com/office/drawing/2014/main" id="{BD9F0172-6176-994A-A231-859BF4CB17F4}"/>
              </a:ext>
            </a:extLst>
          </p:cNvPr>
          <p:cNvSpPr txBox="1">
            <a:spLocks/>
          </p:cNvSpPr>
          <p:nvPr/>
        </p:nvSpPr>
        <p:spPr>
          <a:xfrm>
            <a:off x="348854" y="1245272"/>
            <a:ext cx="8457009" cy="299046"/>
          </a:xfrm>
          <a:prstGeom prst="rect">
            <a:avLst/>
          </a:prstGeom>
        </p:spPr>
        <p:txBody>
          <a:bodyPr vert="horz" lIns="0" tIns="0" rIns="0" bIns="0" rtlCol="0">
            <a:normAutofit/>
          </a:bodyPr>
          <a:lstStyle>
            <a:lvl1pPr marL="171450" indent="-171450" algn="l" defTabSz="685800" rtl="0" eaLnBrk="1" latinLnBrk="0" hangingPunct="1">
              <a:lnSpc>
                <a:spcPct val="90000"/>
              </a:lnSpc>
              <a:spcBef>
                <a:spcPts val="750"/>
              </a:spcBef>
              <a:buFont typeface="Arial" panose="020B0604020202020204" pitchFamily="34" charset="0"/>
              <a:buChar char="•"/>
              <a:defRPr sz="1800" b="0" i="0" kern="1200">
                <a:solidFill>
                  <a:schemeClr val="bg1"/>
                </a:solidFill>
                <a:latin typeface="+mn-lt"/>
                <a:ea typeface="+mn-ea"/>
                <a:cs typeface="Calibri" panose="020F050202020403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500" b="0" i="0" kern="1200">
                <a:solidFill>
                  <a:schemeClr val="bg1"/>
                </a:solidFill>
                <a:latin typeface="+mn-lt"/>
                <a:ea typeface="+mn-ea"/>
                <a:cs typeface="Calibri" panose="020F050202020403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350" b="0" i="0" kern="1200">
                <a:solidFill>
                  <a:schemeClr val="bg1"/>
                </a:solidFill>
                <a:latin typeface="+mn-lt"/>
                <a:ea typeface="+mn-ea"/>
                <a:cs typeface="Calibri" panose="020F050202020403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200" b="0" i="0" kern="1200">
                <a:solidFill>
                  <a:schemeClr val="bg1"/>
                </a:solidFill>
                <a:latin typeface="+mn-lt"/>
                <a:ea typeface="+mn-ea"/>
                <a:cs typeface="Calibri" panose="020F050202020403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200" b="0" i="0" kern="1200">
                <a:solidFill>
                  <a:schemeClr val="bg1"/>
                </a:solidFill>
                <a:latin typeface="+mn-lt"/>
                <a:ea typeface="+mn-ea"/>
                <a:cs typeface="Calibri" panose="020F050202020403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US" b="1" dirty="0">
                <a:solidFill>
                  <a:schemeClr val="tx2"/>
                </a:solidFill>
              </a:rPr>
              <a:t>Four strategies to help you BRING MORE:</a:t>
            </a:r>
          </a:p>
        </p:txBody>
      </p:sp>
    </p:spTree>
    <p:extLst>
      <p:ext uri="{BB962C8B-B14F-4D97-AF65-F5344CB8AC3E}">
        <p14:creationId xmlns:p14="http://schemas.microsoft.com/office/powerpoint/2010/main" val="706970721"/>
      </p:ext>
    </p:extLst>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latin typeface="Calibri" panose="020F0502020204030204" pitchFamily="34" charset="0"/>
                <a:cs typeface="Calibri" panose="020F0502020204030204" pitchFamily="34" charset="0"/>
              </a:rPr>
              <a:t>Supplemental Savings</a:t>
            </a:r>
          </a:p>
        </p:txBody>
      </p:sp>
      <p:sp>
        <p:nvSpPr>
          <p:cNvPr id="7" name="Text Placeholder 6"/>
          <p:cNvSpPr>
            <a:spLocks noGrp="1"/>
          </p:cNvSpPr>
          <p:nvPr>
            <p:ph type="body" sz="quarter" idx="12"/>
          </p:nvPr>
        </p:nvSpPr>
        <p:spPr/>
        <p:txBody>
          <a:bodyPr/>
          <a:lstStyle/>
          <a:p>
            <a:endParaRPr lang="en-US" dirty="0"/>
          </a:p>
        </p:txBody>
      </p:sp>
      <p:sp>
        <p:nvSpPr>
          <p:cNvPr id="10" name="Text Placeholder 9">
            <a:extLst>
              <a:ext uri="{FF2B5EF4-FFF2-40B4-BE49-F238E27FC236}">
                <a16:creationId xmlns:a16="http://schemas.microsoft.com/office/drawing/2014/main" id="{C4CD2F90-F3D5-2B4A-B2F7-2C0F9AD1F6E2}"/>
              </a:ext>
            </a:extLst>
          </p:cNvPr>
          <p:cNvSpPr>
            <a:spLocks noGrp="1"/>
          </p:cNvSpPr>
          <p:nvPr>
            <p:ph type="body" sz="quarter" idx="13"/>
          </p:nvPr>
        </p:nvSpPr>
        <p:spPr/>
        <p:txBody>
          <a:bodyPr/>
          <a:lstStyle/>
          <a:p>
            <a:r>
              <a:rPr lang="en-US" dirty="0"/>
              <a:t>How Can You Save More?</a:t>
            </a:r>
          </a:p>
        </p:txBody>
      </p:sp>
      <p:sp>
        <p:nvSpPr>
          <p:cNvPr id="4" name="Footer Placeholder 3"/>
          <p:cNvSpPr>
            <a:spLocks noGrp="1"/>
          </p:cNvSpPr>
          <p:nvPr>
            <p:ph type="ftr" sz="quarter" idx="3"/>
          </p:nvPr>
        </p:nvSpPr>
        <p:spPr/>
        <p:txBody>
          <a:bodyPr/>
          <a:lstStyle/>
          <a:p>
            <a:r>
              <a:rPr lang="en-US"/>
              <a:t>47-10780-28</a:t>
            </a:r>
            <a:endParaRPr lang="en-US" dirty="0"/>
          </a:p>
        </p:txBody>
      </p:sp>
      <p:sp>
        <p:nvSpPr>
          <p:cNvPr id="5" name="Date Placeholder 4"/>
          <p:cNvSpPr>
            <a:spLocks noGrp="1"/>
          </p:cNvSpPr>
          <p:nvPr>
            <p:ph type="dt" sz="half" idx="2"/>
          </p:nvPr>
        </p:nvSpPr>
        <p:spPr/>
        <p:txBody>
          <a:bodyPr/>
          <a:lstStyle/>
          <a:p>
            <a:r>
              <a:rPr lang="en-US"/>
              <a:t>2025/02/03</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15</a:t>
            </a:fld>
            <a:endParaRPr lang="en-US" dirty="0"/>
          </a:p>
        </p:txBody>
      </p:sp>
      <p:graphicFrame>
        <p:nvGraphicFramePr>
          <p:cNvPr id="15" name="Chart 14"/>
          <p:cNvGraphicFramePr/>
          <p:nvPr>
            <p:extLst>
              <p:ext uri="{D42A27DB-BD31-4B8C-83A1-F6EECF244321}">
                <p14:modId xmlns:p14="http://schemas.microsoft.com/office/powerpoint/2010/main" val="1443163887"/>
              </p:ext>
            </p:extLst>
          </p:nvPr>
        </p:nvGraphicFramePr>
        <p:xfrm>
          <a:off x="1240033" y="1397413"/>
          <a:ext cx="6623181" cy="3297597"/>
        </p:xfrm>
        <a:graphic>
          <a:graphicData uri="http://schemas.openxmlformats.org/drawingml/2006/chart">
            <c:chart xmlns:c="http://schemas.openxmlformats.org/drawingml/2006/chart" xmlns:r="http://schemas.openxmlformats.org/officeDocument/2006/relationships" r:id="rId3"/>
          </a:graphicData>
        </a:graphic>
      </p:graphicFrame>
      <p:sp>
        <p:nvSpPr>
          <p:cNvPr id="17" name="Rectangle 16"/>
          <p:cNvSpPr/>
          <p:nvPr/>
        </p:nvSpPr>
        <p:spPr>
          <a:xfrm>
            <a:off x="1623676" y="2668252"/>
            <a:ext cx="1144545" cy="323165"/>
          </a:xfrm>
          <a:prstGeom prst="rect">
            <a:avLst/>
          </a:prstGeom>
        </p:spPr>
        <p:txBody>
          <a:bodyPr wrap="none" lIns="0">
            <a:spAutoFit/>
          </a:bodyPr>
          <a:lstStyle/>
          <a:p>
            <a:pPr algn="ctr">
              <a:defRPr sz="1800" b="1" i="0" u="none" strike="noStrike" kern="1200" baseline="0">
                <a:solidFill>
                  <a:srgbClr val="477388"/>
                </a:solidFill>
                <a:latin typeface="+mn-lt"/>
                <a:ea typeface="+mn-ea"/>
                <a:cs typeface="+mn-cs"/>
              </a:defRPr>
            </a:pPr>
            <a:r>
              <a:rPr lang="en-US" sz="1500" dirty="0">
                <a:solidFill>
                  <a:schemeClr val="accent3"/>
                </a:solidFill>
                <a:latin typeface="Calibri" panose="020F0502020204030204" pitchFamily="34" charset="0"/>
              </a:rPr>
              <a:t>Can’t Control</a:t>
            </a:r>
          </a:p>
        </p:txBody>
      </p:sp>
      <p:sp>
        <p:nvSpPr>
          <p:cNvPr id="21" name="TextBox 20"/>
          <p:cNvSpPr txBox="1"/>
          <p:nvPr/>
        </p:nvSpPr>
        <p:spPr>
          <a:xfrm>
            <a:off x="6499903" y="2668253"/>
            <a:ext cx="1711355" cy="1015663"/>
          </a:xfrm>
          <a:prstGeom prst="rect">
            <a:avLst/>
          </a:prstGeom>
          <a:noFill/>
        </p:spPr>
        <p:txBody>
          <a:bodyPr wrap="square" lIns="0" rtlCol="0">
            <a:spAutoFit/>
          </a:bodyPr>
          <a:lstStyle/>
          <a:p>
            <a:r>
              <a:rPr lang="en-US" sz="1200" dirty="0">
                <a:solidFill>
                  <a:schemeClr val="bg2">
                    <a:lumMod val="50000"/>
                  </a:schemeClr>
                </a:solidFill>
                <a:latin typeface="Calibri" panose="020F0502020204030204" pitchFamily="34" charset="0"/>
              </a:rPr>
              <a:t>Personal Savings</a:t>
            </a:r>
          </a:p>
          <a:p>
            <a:pPr marL="171450" indent="-171450">
              <a:buFont typeface="Arial" panose="020B0604020202020204" pitchFamily="34" charset="0"/>
              <a:buChar char="•"/>
            </a:pPr>
            <a:r>
              <a:rPr lang="en-US" sz="1200" dirty="0">
                <a:solidFill>
                  <a:schemeClr val="bg2">
                    <a:lumMod val="50000"/>
                  </a:schemeClr>
                </a:solidFill>
                <a:latin typeface="Calibri" panose="020F0502020204030204" pitchFamily="34" charset="0"/>
              </a:rPr>
              <a:t>403(b) account</a:t>
            </a:r>
          </a:p>
          <a:p>
            <a:pPr marL="171450" indent="-171450">
              <a:buFont typeface="Arial" panose="020B0604020202020204" pitchFamily="34" charset="0"/>
              <a:buChar char="•"/>
            </a:pPr>
            <a:r>
              <a:rPr lang="en-US" sz="1200" dirty="0">
                <a:solidFill>
                  <a:schemeClr val="bg2">
                    <a:lumMod val="50000"/>
                  </a:schemeClr>
                </a:solidFill>
                <a:latin typeface="Calibri" panose="020F0502020204030204" pitchFamily="34" charset="0"/>
              </a:rPr>
              <a:t>IRAs</a:t>
            </a:r>
          </a:p>
          <a:p>
            <a:pPr marL="171450" indent="-171450">
              <a:buFont typeface="Arial" panose="020B0604020202020204" pitchFamily="34" charset="0"/>
              <a:buChar char="•"/>
            </a:pPr>
            <a:r>
              <a:rPr lang="en-US" sz="1200" dirty="0">
                <a:solidFill>
                  <a:schemeClr val="bg2">
                    <a:lumMod val="50000"/>
                  </a:schemeClr>
                </a:solidFill>
                <a:latin typeface="Calibri" panose="020F0502020204030204" pitchFamily="34" charset="0"/>
              </a:rPr>
              <a:t>Other savings</a:t>
            </a:r>
          </a:p>
          <a:p>
            <a:pPr marL="342900" indent="-171450">
              <a:buFont typeface="Arial" panose="020B0604020202020204" pitchFamily="34" charset="0"/>
              <a:buChar char="•"/>
            </a:pPr>
            <a:endParaRPr lang="en-US" sz="1200" dirty="0">
              <a:solidFill>
                <a:schemeClr val="bg2">
                  <a:lumMod val="50000"/>
                </a:schemeClr>
              </a:solidFill>
              <a:latin typeface="Calibri" panose="020F0502020204030204" pitchFamily="34" charset="0"/>
            </a:endParaRPr>
          </a:p>
        </p:txBody>
      </p:sp>
      <p:sp>
        <p:nvSpPr>
          <p:cNvPr id="22" name="Rectangle 21"/>
          <p:cNvSpPr/>
          <p:nvPr/>
        </p:nvSpPr>
        <p:spPr>
          <a:xfrm>
            <a:off x="6315033" y="2383926"/>
            <a:ext cx="1027525" cy="323165"/>
          </a:xfrm>
          <a:prstGeom prst="rect">
            <a:avLst/>
          </a:prstGeom>
        </p:spPr>
        <p:txBody>
          <a:bodyPr wrap="none" lIns="0">
            <a:spAutoFit/>
          </a:bodyPr>
          <a:lstStyle/>
          <a:p>
            <a:pPr algn="ctr">
              <a:defRPr sz="1800" b="1" i="0" u="none" strike="noStrike" kern="1200" baseline="0">
                <a:solidFill>
                  <a:srgbClr val="477388"/>
                </a:solidFill>
                <a:latin typeface="+mn-lt"/>
                <a:ea typeface="+mn-ea"/>
                <a:cs typeface="+mn-cs"/>
              </a:defRPr>
            </a:pPr>
            <a:r>
              <a:rPr lang="en-US" sz="1500" dirty="0">
                <a:solidFill>
                  <a:schemeClr val="accent3"/>
                </a:solidFill>
                <a:latin typeface="Calibri" panose="020F0502020204030204" pitchFamily="34" charset="0"/>
                <a:cs typeface="Calibri" panose="020F0502020204030204" pitchFamily="34" charset="0"/>
              </a:rPr>
              <a:t>Can Control</a:t>
            </a:r>
          </a:p>
        </p:txBody>
      </p:sp>
      <p:sp>
        <p:nvSpPr>
          <p:cNvPr id="23" name="Rectangle 22"/>
          <p:cNvSpPr/>
          <p:nvPr/>
        </p:nvSpPr>
        <p:spPr>
          <a:xfrm>
            <a:off x="6334520" y="2731864"/>
            <a:ext cx="102870" cy="102870"/>
          </a:xfrm>
          <a:prstGeom prst="rect">
            <a:avLst/>
          </a:prstGeom>
          <a:solidFill>
            <a:srgbClr val="BED8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solidFill>
                <a:schemeClr val="accent1">
                  <a:lumMod val="75000"/>
                </a:schemeClr>
              </a:solidFill>
              <a:latin typeface="Calibri" panose="020F0502020204030204" pitchFamily="34" charset="0"/>
            </a:endParaRPr>
          </a:p>
        </p:txBody>
      </p:sp>
      <p:sp>
        <p:nvSpPr>
          <p:cNvPr id="24" name="TextBox 23"/>
          <p:cNvSpPr txBox="1"/>
          <p:nvPr/>
        </p:nvSpPr>
        <p:spPr>
          <a:xfrm>
            <a:off x="1769743" y="2925212"/>
            <a:ext cx="1711355" cy="276999"/>
          </a:xfrm>
          <a:prstGeom prst="rect">
            <a:avLst/>
          </a:prstGeom>
          <a:noFill/>
        </p:spPr>
        <p:txBody>
          <a:bodyPr wrap="square" rtlCol="0">
            <a:spAutoFit/>
          </a:bodyPr>
          <a:lstStyle/>
          <a:p>
            <a:pPr>
              <a:spcBef>
                <a:spcPts val="450"/>
              </a:spcBef>
            </a:pPr>
            <a:r>
              <a:rPr lang="en-US" sz="1200" dirty="0">
                <a:solidFill>
                  <a:schemeClr val="bg2">
                    <a:lumMod val="50000"/>
                  </a:schemeClr>
                </a:solidFill>
                <a:latin typeface="Calibri" panose="020F0502020204030204" pitchFamily="34" charset="0"/>
              </a:rPr>
              <a:t>State Pension</a:t>
            </a:r>
          </a:p>
        </p:txBody>
      </p:sp>
      <p:sp>
        <p:nvSpPr>
          <p:cNvPr id="27" name="Rectangle 26"/>
          <p:cNvSpPr/>
          <p:nvPr/>
        </p:nvSpPr>
        <p:spPr>
          <a:xfrm>
            <a:off x="1665770" y="3002278"/>
            <a:ext cx="102870" cy="10287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latin typeface="Calibri" panose="020F0502020204030204" pitchFamily="34" charset="0"/>
            </a:endParaRPr>
          </a:p>
        </p:txBody>
      </p:sp>
      <p:sp>
        <p:nvSpPr>
          <p:cNvPr id="11" name="Right Brace 10">
            <a:extLst>
              <a:ext uri="{FF2B5EF4-FFF2-40B4-BE49-F238E27FC236}">
                <a16:creationId xmlns:a16="http://schemas.microsoft.com/office/drawing/2014/main" id="{FA79A341-E3B3-E546-A407-592A48750E8D}"/>
              </a:ext>
            </a:extLst>
          </p:cNvPr>
          <p:cNvSpPr/>
          <p:nvPr/>
        </p:nvSpPr>
        <p:spPr>
          <a:xfrm>
            <a:off x="5855099" y="1695630"/>
            <a:ext cx="296760" cy="2407525"/>
          </a:xfrm>
          <a:prstGeom prst="rightBrace">
            <a:avLst/>
          </a:prstGeom>
          <a:ln w="22225">
            <a:solidFill>
              <a:schemeClr val="accent3">
                <a:alpha val="99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013" dirty="0"/>
          </a:p>
        </p:txBody>
      </p:sp>
      <p:sp>
        <p:nvSpPr>
          <p:cNvPr id="26" name="Right Brace 25">
            <a:extLst>
              <a:ext uri="{FF2B5EF4-FFF2-40B4-BE49-F238E27FC236}">
                <a16:creationId xmlns:a16="http://schemas.microsoft.com/office/drawing/2014/main" id="{F0337F3C-9DD7-7A40-97E2-8B502E33A60E}"/>
              </a:ext>
            </a:extLst>
          </p:cNvPr>
          <p:cNvSpPr/>
          <p:nvPr/>
        </p:nvSpPr>
        <p:spPr>
          <a:xfrm rot="10800000">
            <a:off x="2931639" y="1726423"/>
            <a:ext cx="296760" cy="2639778"/>
          </a:xfrm>
          <a:prstGeom prst="rightBrace">
            <a:avLst/>
          </a:prstGeom>
          <a:ln w="22225">
            <a:solidFill>
              <a:schemeClr val="accent3">
                <a:alpha val="99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013" dirty="0"/>
          </a:p>
        </p:txBody>
      </p:sp>
    </p:spTree>
    <p:extLst>
      <p:ext uri="{BB962C8B-B14F-4D97-AF65-F5344CB8AC3E}">
        <p14:creationId xmlns:p14="http://schemas.microsoft.com/office/powerpoint/2010/main" val="2232570847"/>
      </p:ext>
    </p:extLst>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3"/>
          </p:nvPr>
        </p:nvSpPr>
        <p:spPr/>
        <p:txBody>
          <a:bodyPr/>
          <a:lstStyle/>
          <a:p>
            <a:r>
              <a:rPr lang="en-US"/>
              <a:t>47-10780-28</a:t>
            </a:r>
            <a:endParaRPr lang="en-US" dirty="0"/>
          </a:p>
        </p:txBody>
      </p:sp>
      <p:sp>
        <p:nvSpPr>
          <p:cNvPr id="2" name="Title 1"/>
          <p:cNvSpPr>
            <a:spLocks noGrp="1"/>
          </p:cNvSpPr>
          <p:nvPr>
            <p:ph type="title"/>
          </p:nvPr>
        </p:nvSpPr>
        <p:spPr/>
        <p:txBody>
          <a:bodyPr>
            <a:normAutofit/>
          </a:bodyPr>
          <a:lstStyle/>
          <a:p>
            <a:r>
              <a:rPr lang="en-US" dirty="0">
                <a:latin typeface="Calibri" panose="020F0502020204030204" pitchFamily="34" charset="0"/>
                <a:cs typeface="Calibri" panose="020F0502020204030204" pitchFamily="34" charset="0"/>
              </a:rPr>
              <a:t>Supplemental Savings</a:t>
            </a:r>
          </a:p>
        </p:txBody>
      </p:sp>
      <p:sp>
        <p:nvSpPr>
          <p:cNvPr id="3" name="Content Placeholder 2"/>
          <p:cNvSpPr>
            <a:spLocks noGrp="1"/>
          </p:cNvSpPr>
          <p:nvPr>
            <p:ph idx="1"/>
          </p:nvPr>
        </p:nvSpPr>
        <p:spPr>
          <a:xfrm>
            <a:off x="337772" y="1675457"/>
            <a:ext cx="3852668" cy="2905172"/>
          </a:xfrm>
        </p:spPr>
        <p:txBody>
          <a:bodyPr>
            <a:normAutofit/>
          </a:bodyPr>
          <a:lstStyle/>
          <a:p>
            <a:pPr marL="0" indent="0">
              <a:buNone/>
            </a:pPr>
            <a:r>
              <a:rPr lang="en-US" sz="1950" b="1" dirty="0">
                <a:solidFill>
                  <a:schemeClr val="accent1"/>
                </a:solidFill>
                <a:latin typeface="Calibri" panose="020F0502020204030204" pitchFamily="34" charset="0"/>
              </a:rPr>
              <a:t>Pretax</a:t>
            </a:r>
          </a:p>
          <a:p>
            <a:pPr marL="0" indent="0">
              <a:buNone/>
            </a:pPr>
            <a:r>
              <a:rPr lang="en-US" b="0" dirty="0">
                <a:latin typeface="Calibri" panose="020F0502020204030204" pitchFamily="34" charset="0"/>
                <a:cs typeface="Calibri" panose="020F0502020204030204" pitchFamily="34" charset="0"/>
              </a:rPr>
              <a:t>Contributions are made to an account</a:t>
            </a:r>
            <a:r>
              <a:rPr lang="en-US" b="0" i="1" dirty="0">
                <a:solidFill>
                  <a:srgbClr val="0070C0"/>
                </a:solidFill>
                <a:latin typeface="Calibri" panose="020F0502020204030204" pitchFamily="34" charset="0"/>
                <a:cs typeface="Calibri" panose="020F0502020204030204" pitchFamily="34" charset="0"/>
              </a:rPr>
              <a:t> </a:t>
            </a:r>
            <a:r>
              <a:rPr lang="en-US" b="1" i="1" dirty="0">
                <a:solidFill>
                  <a:schemeClr val="tx1"/>
                </a:solidFill>
                <a:latin typeface="Calibri" panose="020F0502020204030204" pitchFamily="34" charset="0"/>
                <a:cs typeface="Calibri" panose="020F0502020204030204" pitchFamily="34" charset="0"/>
              </a:rPr>
              <a:t>BEFORE</a:t>
            </a:r>
            <a:r>
              <a:rPr lang="en-US" b="0" i="1" dirty="0">
                <a:solidFill>
                  <a:schemeClr val="accent2">
                    <a:lumMod val="75000"/>
                  </a:schemeClr>
                </a:solidFill>
                <a:latin typeface="Calibri" panose="020F0502020204030204" pitchFamily="34" charset="0"/>
                <a:cs typeface="Calibri" panose="020F0502020204030204" pitchFamily="34" charset="0"/>
              </a:rPr>
              <a:t> </a:t>
            </a:r>
            <a:r>
              <a:rPr lang="en-US" b="0" dirty="0">
                <a:latin typeface="Calibri" panose="020F0502020204030204" pitchFamily="34" charset="0"/>
                <a:cs typeface="Calibri" panose="020F0502020204030204" pitchFamily="34" charset="0"/>
              </a:rPr>
              <a:t>income taxes are calculated</a:t>
            </a:r>
          </a:p>
          <a:p>
            <a:endParaRPr lang="en-US" sz="1350" dirty="0"/>
          </a:p>
        </p:txBody>
      </p:sp>
      <p:sp>
        <p:nvSpPr>
          <p:cNvPr id="7" name="Text Placeholder 6"/>
          <p:cNvSpPr>
            <a:spLocks noGrp="1"/>
          </p:cNvSpPr>
          <p:nvPr>
            <p:ph type="body" sz="quarter" idx="12"/>
          </p:nvPr>
        </p:nvSpPr>
        <p:spPr/>
        <p:txBody>
          <a:bodyPr/>
          <a:lstStyle/>
          <a:p>
            <a:endParaRPr lang="en-US" dirty="0"/>
          </a:p>
        </p:txBody>
      </p:sp>
      <p:sp>
        <p:nvSpPr>
          <p:cNvPr id="8" name="Text Placeholder 7">
            <a:extLst>
              <a:ext uri="{FF2B5EF4-FFF2-40B4-BE49-F238E27FC236}">
                <a16:creationId xmlns:a16="http://schemas.microsoft.com/office/drawing/2014/main" id="{83656B32-E801-5047-8791-2021DA7F7971}"/>
              </a:ext>
            </a:extLst>
          </p:cNvPr>
          <p:cNvSpPr>
            <a:spLocks noGrp="1"/>
          </p:cNvSpPr>
          <p:nvPr>
            <p:ph type="body" sz="quarter" idx="13"/>
          </p:nvPr>
        </p:nvSpPr>
        <p:spPr/>
        <p:txBody>
          <a:bodyPr/>
          <a:lstStyle/>
          <a:p>
            <a:r>
              <a:rPr lang="en-US" dirty="0"/>
              <a:t>Two ways to help you save for the future</a:t>
            </a:r>
          </a:p>
        </p:txBody>
      </p:sp>
      <p:sp>
        <p:nvSpPr>
          <p:cNvPr id="5" name="Date Placeholder 4"/>
          <p:cNvSpPr>
            <a:spLocks noGrp="1"/>
          </p:cNvSpPr>
          <p:nvPr>
            <p:ph type="dt" sz="half" idx="2"/>
          </p:nvPr>
        </p:nvSpPr>
        <p:spPr/>
        <p:txBody>
          <a:bodyPr/>
          <a:lstStyle/>
          <a:p>
            <a:r>
              <a:rPr lang="en-US"/>
              <a:t>2025/02/03</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16</a:t>
            </a:fld>
            <a:endParaRPr lang="en-US" dirty="0"/>
          </a:p>
        </p:txBody>
      </p:sp>
      <p:graphicFrame>
        <p:nvGraphicFramePr>
          <p:cNvPr id="14" name="Table 13"/>
          <p:cNvGraphicFramePr>
            <a:graphicFrameLocks noGrp="1"/>
          </p:cNvGraphicFramePr>
          <p:nvPr>
            <p:extLst>
              <p:ext uri="{D42A27DB-BD31-4B8C-83A1-F6EECF244321}">
                <p14:modId xmlns:p14="http://schemas.microsoft.com/office/powerpoint/2010/main" val="3705964971"/>
              </p:ext>
            </p:extLst>
          </p:nvPr>
        </p:nvGraphicFramePr>
        <p:xfrm>
          <a:off x="337772" y="2617733"/>
          <a:ext cx="3713854" cy="1234653"/>
        </p:xfrm>
        <a:graphic>
          <a:graphicData uri="http://schemas.openxmlformats.org/drawingml/2006/table">
            <a:tbl>
              <a:tblPr firstRow="1" bandRow="1">
                <a:tableStyleId>{6E25E649-3F16-4E02-A733-19D2CDBF48F0}</a:tableStyleId>
              </a:tblPr>
              <a:tblGrid>
                <a:gridCol w="1392695">
                  <a:extLst>
                    <a:ext uri="{9D8B030D-6E8A-4147-A177-3AD203B41FA5}">
                      <a16:colId xmlns:a16="http://schemas.microsoft.com/office/drawing/2014/main" val="20000"/>
                    </a:ext>
                  </a:extLst>
                </a:gridCol>
                <a:gridCol w="2321159">
                  <a:extLst>
                    <a:ext uri="{9D8B030D-6E8A-4147-A177-3AD203B41FA5}">
                      <a16:colId xmlns:a16="http://schemas.microsoft.com/office/drawing/2014/main" val="20001"/>
                    </a:ext>
                  </a:extLst>
                </a:gridCol>
              </a:tblGrid>
              <a:tr h="411551">
                <a:tc>
                  <a:txBody>
                    <a:bodyPr/>
                    <a:lstStyle/>
                    <a:p>
                      <a:pPr algn="l"/>
                      <a:r>
                        <a:rPr lang="en-US" sz="1100" b="1" i="0" dirty="0">
                          <a:latin typeface="Calibri" panose="020F0502020204030204" pitchFamily="34" charset="0"/>
                          <a:cs typeface="Calibri" panose="020F0502020204030204" pitchFamily="34" charset="0"/>
                        </a:rPr>
                        <a:t>Account</a:t>
                      </a:r>
                    </a:p>
                  </a:txBody>
                  <a:tcPr marL="68580" marR="68580" marT="34290" marB="34290" anchor="ctr">
                    <a:lnL>
                      <a:noFill/>
                    </a:lnL>
                    <a:lnR>
                      <a:noFill/>
                    </a:lnR>
                    <a:lnT w="25400" cmpd="sng">
                      <a:noFill/>
                    </a:lnT>
                    <a:lnB w="25400" cmpd="sng">
                      <a:noFill/>
                    </a:lnB>
                    <a:lnTlToBr w="12700" cmpd="sng">
                      <a:noFill/>
                      <a:prstDash val="solid"/>
                    </a:lnTlToBr>
                    <a:lnBlToTr w="12700" cmpd="sng">
                      <a:noFill/>
                      <a:prstDash val="solid"/>
                    </a:lnBlToTr>
                  </a:tcPr>
                </a:tc>
                <a:tc>
                  <a:txBody>
                    <a:bodyPr/>
                    <a:lstStyle/>
                    <a:p>
                      <a:pPr algn="l"/>
                      <a:r>
                        <a:rPr lang="en-US" sz="1100" b="1" i="0" dirty="0">
                          <a:latin typeface="Calibri" panose="020F0502020204030204" pitchFamily="34" charset="0"/>
                          <a:cs typeface="Calibri" panose="020F0502020204030204" pitchFamily="34" charset="0"/>
                        </a:rPr>
                        <a:t>Contributions</a:t>
                      </a:r>
                    </a:p>
                  </a:txBody>
                  <a:tcPr marL="68580" marR="68580" marT="34290" marB="34290" anchor="ctr">
                    <a:lnL>
                      <a:noFill/>
                    </a:lnL>
                    <a:lnR>
                      <a:noFill/>
                    </a:lnR>
                    <a:lnT w="25400" cmpd="sng">
                      <a:noFill/>
                    </a:lnT>
                    <a:lnB w="25400" cmpd="sng">
                      <a:noFill/>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411551">
                <a:tc>
                  <a:txBody>
                    <a:bodyPr/>
                    <a:lstStyle/>
                    <a:p>
                      <a:pPr algn="l"/>
                      <a:r>
                        <a:rPr lang="en-US" sz="1100" b="0" i="0" dirty="0">
                          <a:solidFill>
                            <a:schemeClr val="accent3"/>
                          </a:solidFill>
                          <a:latin typeface="Calibri" panose="020F0502020204030204" pitchFamily="34" charset="0"/>
                          <a:cs typeface="Calibri" panose="020F0502020204030204" pitchFamily="34" charset="0"/>
                        </a:rPr>
                        <a:t>403(b)</a:t>
                      </a:r>
                    </a:p>
                  </a:txBody>
                  <a:tcPr marL="68580" marR="68580" marT="34290" marB="34290" anchor="ctr">
                    <a:lnL>
                      <a:noFill/>
                    </a:lnL>
                    <a:lnR>
                      <a:noFill/>
                    </a:lnR>
                    <a:lnT w="25400" cmpd="sng">
                      <a:noFill/>
                    </a:lnT>
                    <a:lnB>
                      <a:noFill/>
                    </a:lnB>
                    <a:lnTlToBr w="12700" cmpd="sng">
                      <a:noFill/>
                      <a:prstDash val="solid"/>
                    </a:lnTlToBr>
                    <a:lnBlToTr w="12700" cmpd="sng">
                      <a:noFill/>
                      <a:prstDash val="solid"/>
                    </a:lnBlToTr>
                    <a:solidFill>
                      <a:schemeClr val="bg1">
                        <a:lumMod val="95000"/>
                      </a:schemeClr>
                    </a:solidFill>
                  </a:tcPr>
                </a:tc>
                <a:tc>
                  <a:txBody>
                    <a:bodyPr/>
                    <a:lstStyle/>
                    <a:p>
                      <a:pPr algn="l"/>
                      <a:r>
                        <a:rPr lang="en-US" sz="1100" b="0" i="0" baseline="0" dirty="0">
                          <a:solidFill>
                            <a:schemeClr val="accent3"/>
                          </a:solidFill>
                          <a:latin typeface="Calibri" panose="020F0502020204030204" pitchFamily="34" charset="0"/>
                          <a:cs typeface="Calibri" panose="020F0502020204030204" pitchFamily="34" charset="0"/>
                        </a:rPr>
                        <a:t>From your paycheck</a:t>
                      </a:r>
                      <a:endParaRPr lang="en-US" sz="1100" dirty="0">
                        <a:solidFill>
                          <a:schemeClr val="accent3"/>
                        </a:solidFill>
                        <a:latin typeface="Calibri" panose="020F0502020204030204" pitchFamily="34" charset="0"/>
                        <a:cs typeface="Calibri" panose="020F0502020204030204" pitchFamily="34" charset="0"/>
                      </a:endParaRPr>
                    </a:p>
                  </a:txBody>
                  <a:tcPr marL="68580" marR="68580" marT="34290" marB="34290" anchor="ctr">
                    <a:lnL>
                      <a:noFill/>
                    </a:lnL>
                    <a:lnR>
                      <a:noFill/>
                    </a:lnR>
                    <a:lnT w="25400" cmpd="sng">
                      <a:noFill/>
                    </a:lnT>
                    <a:lnB>
                      <a:noFill/>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10001"/>
                  </a:ext>
                </a:extLst>
              </a:tr>
              <a:tr h="411551">
                <a:tc>
                  <a:txBody>
                    <a:bodyPr/>
                    <a:lstStyle/>
                    <a:p>
                      <a:pPr algn="l"/>
                      <a:r>
                        <a:rPr lang="en-US" sz="1100" b="0" i="0" dirty="0">
                          <a:solidFill>
                            <a:schemeClr val="accent3"/>
                          </a:solidFill>
                          <a:latin typeface="Calibri" panose="020F0502020204030204" pitchFamily="34" charset="0"/>
                          <a:cs typeface="Calibri" panose="020F0502020204030204" pitchFamily="34" charset="0"/>
                        </a:rPr>
                        <a:t>IRA</a:t>
                      </a:r>
                    </a:p>
                  </a:txBody>
                  <a:tcPr marL="68580" marR="68580" marT="34290" marB="34290" anchor="ctr">
                    <a:lnL>
                      <a:noFill/>
                    </a:lnL>
                    <a:lnR>
                      <a:noFill/>
                    </a:lnR>
                    <a:lnT>
                      <a:noFill/>
                    </a:lnT>
                    <a:lnB w="25400" cmpd="sng">
                      <a:noFill/>
                    </a:lnB>
                    <a:lnTlToBr w="12700" cmpd="sng">
                      <a:noFill/>
                      <a:prstDash val="solid"/>
                    </a:lnTlToBr>
                    <a:lnBlToTr w="12700" cmpd="sng">
                      <a:noFill/>
                      <a:prstDash val="solid"/>
                    </a:lnBlToTr>
                  </a:tcPr>
                </a:tc>
                <a:tc>
                  <a:txBody>
                    <a:bodyPr/>
                    <a:lstStyle/>
                    <a:p>
                      <a:pPr algn="l"/>
                      <a:r>
                        <a:rPr lang="en-US" sz="1100" b="0" i="0" u="sng" dirty="0">
                          <a:solidFill>
                            <a:schemeClr val="accent3"/>
                          </a:solidFill>
                          <a:latin typeface="Calibri" panose="020F0502020204030204" pitchFamily="34" charset="0"/>
                          <a:cs typeface="Calibri" panose="020F0502020204030204" pitchFamily="34" charset="0"/>
                        </a:rPr>
                        <a:t>On your own</a:t>
                      </a:r>
                      <a:r>
                        <a:rPr lang="en-US" sz="1100" u="none" dirty="0">
                          <a:solidFill>
                            <a:schemeClr val="accent3"/>
                          </a:solidFill>
                          <a:latin typeface="Calibri" panose="020F0502020204030204" pitchFamily="34" charset="0"/>
                          <a:cs typeface="Calibri" panose="020F0502020204030204" pitchFamily="34" charset="0"/>
                        </a:rPr>
                        <a:t> to</a:t>
                      </a:r>
                      <a:r>
                        <a:rPr lang="en-US" sz="1100" dirty="0">
                          <a:solidFill>
                            <a:schemeClr val="accent3"/>
                          </a:solidFill>
                          <a:latin typeface="Calibri" panose="020F0502020204030204" pitchFamily="34" charset="0"/>
                          <a:cs typeface="Calibri" panose="020F0502020204030204" pitchFamily="34" charset="0"/>
                        </a:rPr>
                        <a:t> an individual</a:t>
                      </a:r>
                      <a:r>
                        <a:rPr lang="en-US" sz="1100" baseline="0" dirty="0">
                          <a:solidFill>
                            <a:schemeClr val="accent3"/>
                          </a:solidFill>
                          <a:latin typeface="Calibri" panose="020F0502020204030204" pitchFamily="34" charset="0"/>
                          <a:cs typeface="Calibri" panose="020F0502020204030204" pitchFamily="34" charset="0"/>
                        </a:rPr>
                        <a:t> account</a:t>
                      </a:r>
                      <a:endParaRPr lang="en-US" sz="1100" dirty="0">
                        <a:solidFill>
                          <a:schemeClr val="accent3"/>
                        </a:solidFill>
                        <a:latin typeface="Calibri" panose="020F0502020204030204" pitchFamily="34" charset="0"/>
                        <a:cs typeface="Calibri" panose="020F0502020204030204" pitchFamily="34" charset="0"/>
                      </a:endParaRPr>
                    </a:p>
                  </a:txBody>
                  <a:tcPr marL="68580" marR="68580" marT="34290" marB="34290" anchor="ctr">
                    <a:lnL>
                      <a:noFill/>
                    </a:lnL>
                    <a:lnR>
                      <a:noFill/>
                    </a:lnR>
                    <a:lnT>
                      <a:noFill/>
                    </a:lnT>
                    <a:lnB w="25400" cmpd="sng">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bl>
          </a:graphicData>
        </a:graphic>
      </p:graphicFrame>
      <p:graphicFrame>
        <p:nvGraphicFramePr>
          <p:cNvPr id="15" name="Table 14"/>
          <p:cNvGraphicFramePr>
            <a:graphicFrameLocks noGrp="1"/>
          </p:cNvGraphicFramePr>
          <p:nvPr>
            <p:extLst>
              <p:ext uri="{D42A27DB-BD31-4B8C-83A1-F6EECF244321}">
                <p14:modId xmlns:p14="http://schemas.microsoft.com/office/powerpoint/2010/main" val="991774706"/>
              </p:ext>
            </p:extLst>
          </p:nvPr>
        </p:nvGraphicFramePr>
        <p:xfrm>
          <a:off x="4564118" y="2617733"/>
          <a:ext cx="4250614" cy="1707395"/>
        </p:xfrm>
        <a:graphic>
          <a:graphicData uri="http://schemas.openxmlformats.org/drawingml/2006/table">
            <a:tbl>
              <a:tblPr firstRow="1" bandRow="1">
                <a:tableStyleId>{0660B408-B3CF-4A94-85FC-2B1E0A45F4A2}</a:tableStyleId>
              </a:tblPr>
              <a:tblGrid>
                <a:gridCol w="1593980">
                  <a:extLst>
                    <a:ext uri="{9D8B030D-6E8A-4147-A177-3AD203B41FA5}">
                      <a16:colId xmlns:a16="http://schemas.microsoft.com/office/drawing/2014/main" val="20000"/>
                    </a:ext>
                  </a:extLst>
                </a:gridCol>
                <a:gridCol w="2656634">
                  <a:extLst>
                    <a:ext uri="{9D8B030D-6E8A-4147-A177-3AD203B41FA5}">
                      <a16:colId xmlns:a16="http://schemas.microsoft.com/office/drawing/2014/main" val="20001"/>
                    </a:ext>
                  </a:extLst>
                </a:gridCol>
              </a:tblGrid>
              <a:tr h="405053">
                <a:tc>
                  <a:txBody>
                    <a:bodyPr/>
                    <a:lstStyle/>
                    <a:p>
                      <a:pPr algn="l"/>
                      <a:r>
                        <a:rPr lang="en-US" sz="1100" b="1" i="0" dirty="0">
                          <a:latin typeface="Calibri" panose="020F0502020204030204" pitchFamily="34" charset="0"/>
                          <a:cs typeface="Calibri" panose="020F0502020204030204" pitchFamily="34" charset="0"/>
                        </a:rPr>
                        <a:t>Account</a:t>
                      </a:r>
                    </a:p>
                  </a:txBody>
                  <a:tcPr marL="68580" marR="68580" marT="34290" marB="3429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100" b="1" i="0" dirty="0">
                          <a:latin typeface="Calibri" panose="020F0502020204030204" pitchFamily="34" charset="0"/>
                          <a:cs typeface="Calibri" panose="020F0502020204030204" pitchFamily="34" charset="0"/>
                        </a:rPr>
                        <a:t>Contributions</a:t>
                      </a:r>
                    </a:p>
                  </a:txBody>
                  <a:tcPr marL="68580" marR="68580" marT="34290" marB="34290" anchor="ctr"/>
                </a:tc>
                <a:extLst>
                  <a:ext uri="{0D108BD9-81ED-4DB2-BD59-A6C34878D82A}">
                    <a16:rowId xmlns:a16="http://schemas.microsoft.com/office/drawing/2014/main" val="10000"/>
                  </a:ext>
                </a:extLst>
              </a:tr>
              <a:tr h="535640">
                <a:tc>
                  <a:txBody>
                    <a:bodyPr/>
                    <a:lstStyle/>
                    <a:p>
                      <a:pPr algn="l"/>
                      <a:r>
                        <a:rPr lang="en-US" sz="1100" b="0" i="0" dirty="0">
                          <a:solidFill>
                            <a:schemeClr val="accent3"/>
                          </a:solidFill>
                          <a:latin typeface="Calibri" panose="020F0502020204030204" pitchFamily="34" charset="0"/>
                        </a:rPr>
                        <a:t>Bank</a:t>
                      </a:r>
                      <a:r>
                        <a:rPr lang="en-US" sz="1100" baseline="0" dirty="0">
                          <a:solidFill>
                            <a:schemeClr val="accent3"/>
                          </a:solidFill>
                        </a:rPr>
                        <a:t> savings account</a:t>
                      </a:r>
                      <a:endParaRPr lang="en-US" sz="1100" dirty="0">
                        <a:solidFill>
                          <a:schemeClr val="accent3"/>
                        </a:solidFill>
                      </a:endParaRPr>
                    </a:p>
                  </a:txBody>
                  <a:tcPr marL="68580" marR="68580" marT="34290" marB="34290" anchor="ctr">
                    <a:solidFill>
                      <a:schemeClr val="bg1">
                        <a:lumMod val="9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100" b="0" i="0" u="sng" dirty="0">
                          <a:solidFill>
                            <a:schemeClr val="accent3"/>
                          </a:solidFill>
                          <a:latin typeface="Calibri" panose="020F0502020204030204" pitchFamily="34" charset="0"/>
                        </a:rPr>
                        <a:t>On your own</a:t>
                      </a:r>
                      <a:r>
                        <a:rPr lang="en-US" sz="1100" u="none" dirty="0">
                          <a:solidFill>
                            <a:schemeClr val="accent3"/>
                          </a:solidFill>
                        </a:rPr>
                        <a:t> to</a:t>
                      </a:r>
                      <a:r>
                        <a:rPr lang="en-US" sz="1100" dirty="0">
                          <a:solidFill>
                            <a:schemeClr val="accent3"/>
                          </a:solidFill>
                        </a:rPr>
                        <a:t> individual</a:t>
                      </a:r>
                      <a:r>
                        <a:rPr lang="en-US" sz="1100" baseline="0" dirty="0">
                          <a:solidFill>
                            <a:schemeClr val="accent3"/>
                          </a:solidFill>
                        </a:rPr>
                        <a:t> account AND earnings are taxable</a:t>
                      </a:r>
                      <a:endParaRPr lang="en-US" sz="1100" dirty="0">
                        <a:solidFill>
                          <a:schemeClr val="accent3"/>
                        </a:solidFill>
                      </a:endParaRPr>
                    </a:p>
                  </a:txBody>
                  <a:tcPr marL="68580" marR="68580" marT="34290" marB="34290" anchor="ctr">
                    <a:solidFill>
                      <a:schemeClr val="bg1">
                        <a:lumMod val="95000"/>
                      </a:schemeClr>
                    </a:solidFill>
                  </a:tcPr>
                </a:tc>
                <a:extLst>
                  <a:ext uri="{0D108BD9-81ED-4DB2-BD59-A6C34878D82A}">
                    <a16:rowId xmlns:a16="http://schemas.microsoft.com/office/drawing/2014/main" val="10001"/>
                  </a:ext>
                </a:extLst>
              </a:tr>
              <a:tr h="383351">
                <a:tc>
                  <a:txBody>
                    <a:bodyPr/>
                    <a:lstStyle/>
                    <a:p>
                      <a:pPr algn="l"/>
                      <a:r>
                        <a:rPr lang="en-US" sz="1100" b="0" i="0" dirty="0">
                          <a:solidFill>
                            <a:schemeClr val="accent3"/>
                          </a:solidFill>
                          <a:latin typeface="Calibri" panose="020F0502020204030204" pitchFamily="34" charset="0"/>
                        </a:rPr>
                        <a:t>Roth 403(b)</a:t>
                      </a:r>
                    </a:p>
                  </a:txBody>
                  <a:tcPr marL="68580" marR="68580" marT="34290" marB="34290" anchor="ctr">
                    <a:noFill/>
                  </a:tcPr>
                </a:tc>
                <a:tc>
                  <a:txBody>
                    <a:bodyPr/>
                    <a:lstStyle/>
                    <a:p>
                      <a:pPr algn="l"/>
                      <a:r>
                        <a:rPr lang="en-US" sz="1100" b="0" i="0" dirty="0">
                          <a:solidFill>
                            <a:schemeClr val="accent3"/>
                          </a:solidFill>
                          <a:latin typeface="Calibri" panose="020F0502020204030204" pitchFamily="34" charset="0"/>
                        </a:rPr>
                        <a:t>From </a:t>
                      </a:r>
                      <a:r>
                        <a:rPr lang="en-US" sz="1100" baseline="0" dirty="0">
                          <a:solidFill>
                            <a:schemeClr val="accent3"/>
                          </a:solidFill>
                        </a:rPr>
                        <a:t>your paycheck</a:t>
                      </a:r>
                      <a:endParaRPr lang="en-US" sz="1100" dirty="0">
                        <a:solidFill>
                          <a:schemeClr val="accent3"/>
                        </a:solidFill>
                      </a:endParaRPr>
                    </a:p>
                  </a:txBody>
                  <a:tcPr marL="68580" marR="68580" marT="34290" marB="34290" anchor="ctr">
                    <a:noFill/>
                  </a:tcPr>
                </a:tc>
                <a:extLst>
                  <a:ext uri="{0D108BD9-81ED-4DB2-BD59-A6C34878D82A}">
                    <a16:rowId xmlns:a16="http://schemas.microsoft.com/office/drawing/2014/main" val="10002"/>
                  </a:ext>
                </a:extLst>
              </a:tr>
              <a:tr h="383351">
                <a:tc>
                  <a:txBody>
                    <a:bodyPr/>
                    <a:lstStyle/>
                    <a:p>
                      <a:pPr algn="l"/>
                      <a:r>
                        <a:rPr lang="en-US" sz="1100" b="0" i="0" dirty="0">
                          <a:solidFill>
                            <a:schemeClr val="accent3"/>
                          </a:solidFill>
                          <a:latin typeface="Calibri" panose="020F0502020204030204" pitchFamily="34" charset="0"/>
                        </a:rPr>
                        <a:t>Roth</a:t>
                      </a:r>
                      <a:r>
                        <a:rPr lang="en-US" sz="1100" baseline="0" dirty="0">
                          <a:solidFill>
                            <a:schemeClr val="accent3"/>
                          </a:solidFill>
                        </a:rPr>
                        <a:t> IRA</a:t>
                      </a:r>
                      <a:endParaRPr lang="en-US" sz="1100" dirty="0">
                        <a:solidFill>
                          <a:schemeClr val="accent3"/>
                        </a:solidFill>
                      </a:endParaRPr>
                    </a:p>
                  </a:txBody>
                  <a:tcPr marL="68580" marR="68580" marT="34290" marB="34290" anchor="ctr">
                    <a:solidFill>
                      <a:schemeClr val="bg1">
                        <a:lumMod val="95000"/>
                      </a:schemeClr>
                    </a:solidFill>
                  </a:tcPr>
                </a:tc>
                <a:tc>
                  <a:txBody>
                    <a:bodyPr/>
                    <a:lstStyle/>
                    <a:p>
                      <a:pPr algn="l"/>
                      <a:r>
                        <a:rPr lang="en-US" sz="1100" b="0" i="0" u="sng" dirty="0">
                          <a:solidFill>
                            <a:schemeClr val="accent3"/>
                          </a:solidFill>
                          <a:latin typeface="Calibri" panose="020F0502020204030204" pitchFamily="34" charset="0"/>
                        </a:rPr>
                        <a:t>On your own</a:t>
                      </a:r>
                      <a:r>
                        <a:rPr lang="en-US" sz="1100" u="none" dirty="0">
                          <a:solidFill>
                            <a:schemeClr val="accent3"/>
                          </a:solidFill>
                        </a:rPr>
                        <a:t> to</a:t>
                      </a:r>
                      <a:r>
                        <a:rPr lang="en-US" sz="1100" dirty="0">
                          <a:solidFill>
                            <a:schemeClr val="accent3"/>
                          </a:solidFill>
                        </a:rPr>
                        <a:t> individual</a:t>
                      </a:r>
                      <a:r>
                        <a:rPr lang="en-US" sz="1100" baseline="0" dirty="0">
                          <a:solidFill>
                            <a:schemeClr val="accent3"/>
                          </a:solidFill>
                        </a:rPr>
                        <a:t> account</a:t>
                      </a:r>
                      <a:endParaRPr lang="en-US" sz="1100" dirty="0">
                        <a:solidFill>
                          <a:schemeClr val="accent3"/>
                        </a:solidFill>
                      </a:endParaRPr>
                    </a:p>
                  </a:txBody>
                  <a:tcPr marL="68580" marR="68580" marT="34290" marB="34290" anchor="ctr">
                    <a:solidFill>
                      <a:schemeClr val="bg1">
                        <a:lumMod val="95000"/>
                      </a:schemeClr>
                    </a:solidFill>
                  </a:tcPr>
                </a:tc>
                <a:extLst>
                  <a:ext uri="{0D108BD9-81ED-4DB2-BD59-A6C34878D82A}">
                    <a16:rowId xmlns:a16="http://schemas.microsoft.com/office/drawing/2014/main" val="10003"/>
                  </a:ext>
                </a:extLst>
              </a:tr>
            </a:tbl>
          </a:graphicData>
        </a:graphic>
      </p:graphicFrame>
      <p:sp>
        <p:nvSpPr>
          <p:cNvPr id="16" name="Content Placeholder 2"/>
          <p:cNvSpPr txBox="1">
            <a:spLocks/>
          </p:cNvSpPr>
          <p:nvPr/>
        </p:nvSpPr>
        <p:spPr>
          <a:xfrm>
            <a:off x="4564118" y="1705179"/>
            <a:ext cx="4250614" cy="834876"/>
          </a:xfrm>
          <a:prstGeom prst="rect">
            <a:avLst/>
          </a:prstGeom>
        </p:spPr>
        <p:txBody>
          <a:bodyPr vert="horz" lIns="68580" tIns="34290" rIns="68580" bIns="3429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000" b="1" kern="1200">
                <a:solidFill>
                  <a:schemeClr val="bg2">
                    <a:lumMod val="50000"/>
                  </a:schemeClr>
                </a:solidFill>
                <a:latin typeface="Cambria" panose="02040503050406030204" pitchFamily="18"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50000"/>
                  </a:schemeClr>
                </a:solidFill>
                <a:latin typeface="Cambria" panose="02040503050406030204" pitchFamily="18"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bg2">
                    <a:lumMod val="50000"/>
                  </a:schemeClr>
                </a:solidFill>
                <a:latin typeface="Cambria" panose="02040503050406030204" pitchFamily="18"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bg2">
                    <a:lumMod val="50000"/>
                  </a:schemeClr>
                </a:solidFill>
                <a:latin typeface="Cambria" panose="02040503050406030204" pitchFamily="18"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950" dirty="0">
                <a:solidFill>
                  <a:schemeClr val="accent2"/>
                </a:solidFill>
                <a:latin typeface="Calibri" panose="020F0502020204030204" pitchFamily="34" charset="0"/>
                <a:cs typeface="Calibri" panose="020F0502020204030204" pitchFamily="34" charset="0"/>
              </a:rPr>
              <a:t>After-tax</a:t>
            </a:r>
          </a:p>
          <a:p>
            <a:pPr marL="0" indent="0">
              <a:buNone/>
            </a:pPr>
            <a:r>
              <a:rPr lang="en-US" sz="1500" b="0" dirty="0">
                <a:latin typeface="Calibri" panose="020F0502020204030204" pitchFamily="34" charset="0"/>
                <a:cs typeface="Calibri" panose="020F0502020204030204" pitchFamily="34" charset="0"/>
              </a:rPr>
              <a:t>Contributions are made to an account  </a:t>
            </a:r>
            <a:br>
              <a:rPr lang="en-US" sz="1500" b="0" dirty="0">
                <a:latin typeface="Calibri" panose="020F0502020204030204" pitchFamily="34" charset="0"/>
                <a:cs typeface="Calibri" panose="020F0502020204030204" pitchFamily="34" charset="0"/>
              </a:rPr>
            </a:br>
            <a:r>
              <a:rPr lang="en-US" sz="1500" i="1" dirty="0">
                <a:solidFill>
                  <a:schemeClr val="accent2"/>
                </a:solidFill>
                <a:latin typeface="Calibri" panose="020F0502020204030204" pitchFamily="34" charset="0"/>
                <a:cs typeface="Calibri" panose="020F0502020204030204" pitchFamily="34" charset="0"/>
              </a:rPr>
              <a:t>AFTER</a:t>
            </a:r>
            <a:r>
              <a:rPr lang="en-US" sz="1500" b="0" dirty="0">
                <a:solidFill>
                  <a:schemeClr val="accent2"/>
                </a:solidFill>
                <a:latin typeface="Calibri" panose="020F0502020204030204" pitchFamily="34" charset="0"/>
                <a:cs typeface="Calibri" panose="020F0502020204030204" pitchFamily="34" charset="0"/>
              </a:rPr>
              <a:t> </a:t>
            </a:r>
            <a:r>
              <a:rPr lang="en-US" sz="1500" b="0" dirty="0">
                <a:latin typeface="Calibri" panose="020F0502020204030204" pitchFamily="34" charset="0"/>
                <a:cs typeface="Calibri" panose="020F0502020204030204" pitchFamily="34" charset="0"/>
              </a:rPr>
              <a:t>income taxes are calculated</a:t>
            </a:r>
          </a:p>
          <a:p>
            <a:pPr marL="0" indent="0" algn="ctr">
              <a:buNone/>
            </a:pPr>
            <a:endParaRPr lang="en-US" sz="1350" b="0" dirty="0">
              <a:latin typeface="Calibri" panose="020F0502020204030204" pitchFamily="34" charset="0"/>
              <a:cs typeface="Calibri" panose="020F0502020204030204" pitchFamily="34" charset="0"/>
            </a:endParaRPr>
          </a:p>
          <a:p>
            <a:endParaRPr lang="en-US" sz="1350" b="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305032374"/>
      </p:ext>
    </p:extLst>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alibri" panose="020F0502020204030204" pitchFamily="34" charset="0"/>
                <a:cs typeface="Calibri" panose="020F0502020204030204" pitchFamily="34" charset="0"/>
              </a:rPr>
              <a:t>Supplemental Savings – Pretax vs. After-tax</a:t>
            </a:r>
          </a:p>
        </p:txBody>
      </p:sp>
      <p:sp>
        <p:nvSpPr>
          <p:cNvPr id="8" name="Text Placeholder 7">
            <a:extLst>
              <a:ext uri="{FF2B5EF4-FFF2-40B4-BE49-F238E27FC236}">
                <a16:creationId xmlns:a16="http://schemas.microsoft.com/office/drawing/2014/main" id="{633801C6-958F-F24C-BB31-ECE3DB806206}"/>
              </a:ext>
            </a:extLst>
          </p:cNvPr>
          <p:cNvSpPr>
            <a:spLocks noGrp="1"/>
          </p:cNvSpPr>
          <p:nvPr>
            <p:ph type="body" sz="quarter" idx="12"/>
          </p:nvPr>
        </p:nvSpPr>
        <p:spPr/>
        <p:txBody>
          <a:bodyPr/>
          <a:lstStyle/>
          <a:p>
            <a:endParaRPr lang="en-US" dirty="0"/>
          </a:p>
        </p:txBody>
      </p:sp>
      <p:sp>
        <p:nvSpPr>
          <p:cNvPr id="4" name="Footer Placeholder 3"/>
          <p:cNvSpPr>
            <a:spLocks noGrp="1"/>
          </p:cNvSpPr>
          <p:nvPr>
            <p:ph type="ftr" sz="quarter" idx="3"/>
          </p:nvPr>
        </p:nvSpPr>
        <p:spPr/>
        <p:txBody>
          <a:bodyPr/>
          <a:lstStyle/>
          <a:p>
            <a:r>
              <a:rPr lang="en-US"/>
              <a:t>47-10780-28</a:t>
            </a:r>
            <a:endParaRPr lang="en-US" dirty="0"/>
          </a:p>
        </p:txBody>
      </p:sp>
      <p:sp>
        <p:nvSpPr>
          <p:cNvPr id="5" name="Date Placeholder 4"/>
          <p:cNvSpPr>
            <a:spLocks noGrp="1"/>
          </p:cNvSpPr>
          <p:nvPr>
            <p:ph type="dt" sz="half" idx="2"/>
          </p:nvPr>
        </p:nvSpPr>
        <p:spPr/>
        <p:txBody>
          <a:bodyPr/>
          <a:lstStyle/>
          <a:p>
            <a:pPr algn="ctr"/>
            <a:r>
              <a:rPr lang="en-US"/>
              <a:t>2025/02/03</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17</a:t>
            </a:fld>
            <a:endParaRPr lang="en-US" dirty="0"/>
          </a:p>
        </p:txBody>
      </p:sp>
      <p:sp>
        <p:nvSpPr>
          <p:cNvPr id="10" name="Rectangle 9"/>
          <p:cNvSpPr/>
          <p:nvPr/>
        </p:nvSpPr>
        <p:spPr>
          <a:xfrm>
            <a:off x="6124603" y="1341556"/>
            <a:ext cx="2165279" cy="2926442"/>
          </a:xfrm>
          <a:prstGeom prst="rect">
            <a:avLst/>
          </a:prstGeom>
        </p:spPr>
        <p:txBody>
          <a:bodyPr wrap="square">
            <a:spAutoFit/>
          </a:bodyPr>
          <a:lstStyle/>
          <a:p>
            <a:pPr>
              <a:spcBef>
                <a:spcPts val="450"/>
              </a:spcBef>
            </a:pPr>
            <a:r>
              <a:rPr lang="en-US" sz="750" dirty="0">
                <a:solidFill>
                  <a:schemeClr val="bg2">
                    <a:lumMod val="50000"/>
                  </a:schemeClr>
                </a:solidFill>
                <a:latin typeface="Calibri" panose="020F0502020204030204" pitchFamily="34" charset="0"/>
              </a:rPr>
              <a:t>This hypothetical tax-deferred investment does not reflect deduction of any fees associated with the investment product to which contributions are directed.  It is important to note that while taxes on amounts invested in tax-deferred investment are deferred until withdrawn, withdrawals are subject to ordinary income tax and, if made prior to age 59½, may be subject to a 10% IRS penalty tax. Conversely, earnings from investments that do not offer tax deferral are taxed currently, and withdrawals from such an investment are not subject to the penalty tax. </a:t>
            </a:r>
          </a:p>
          <a:p>
            <a:pPr>
              <a:spcBef>
                <a:spcPts val="450"/>
              </a:spcBef>
            </a:pPr>
            <a:r>
              <a:rPr lang="en-US" sz="750" dirty="0">
                <a:solidFill>
                  <a:schemeClr val="bg2">
                    <a:lumMod val="50000"/>
                  </a:schemeClr>
                </a:solidFill>
                <a:latin typeface="Calibri" panose="020F0502020204030204" pitchFamily="34" charset="0"/>
              </a:rPr>
              <a:t>Some situations such as your personal investment horizon and income tax brackets (both current and anticipated), changes in tax rates and tax treatment of investment earnings, and lower maximum tax rates on capital gains and dividends may impact the results of this comparison. Each person’s situation is different so these and other considerations must be taken into account when making an investment decision. For illustrative purposes a tax rate of 24% has been used; however, a person’s tax rate will likely change over time. </a:t>
            </a:r>
          </a:p>
        </p:txBody>
      </p:sp>
      <p:graphicFrame>
        <p:nvGraphicFramePr>
          <p:cNvPr id="9" name="Group 102"/>
          <p:cNvGraphicFramePr>
            <a:graphicFrameLocks noGrp="1"/>
          </p:cNvGraphicFramePr>
          <p:nvPr>
            <p:extLst>
              <p:ext uri="{D42A27DB-BD31-4B8C-83A1-F6EECF244321}">
                <p14:modId xmlns:p14="http://schemas.microsoft.com/office/powerpoint/2010/main" val="1733723586"/>
              </p:ext>
            </p:extLst>
          </p:nvPr>
        </p:nvGraphicFramePr>
        <p:xfrm>
          <a:off x="354932" y="1341555"/>
          <a:ext cx="5506516" cy="3086100"/>
        </p:xfrm>
        <a:graphic>
          <a:graphicData uri="http://schemas.openxmlformats.org/drawingml/2006/table">
            <a:tbl>
              <a:tblPr firstRow="1" lastRow="1">
                <a:tableStyleId>{7DF18680-E054-41AD-8BC1-D1AEF772440D}</a:tableStyleId>
              </a:tblPr>
              <a:tblGrid>
                <a:gridCol w="2944078">
                  <a:extLst>
                    <a:ext uri="{9D8B030D-6E8A-4147-A177-3AD203B41FA5}">
                      <a16:colId xmlns:a16="http://schemas.microsoft.com/office/drawing/2014/main" val="20000"/>
                    </a:ext>
                  </a:extLst>
                </a:gridCol>
                <a:gridCol w="1281219">
                  <a:extLst>
                    <a:ext uri="{9D8B030D-6E8A-4147-A177-3AD203B41FA5}">
                      <a16:colId xmlns:a16="http://schemas.microsoft.com/office/drawing/2014/main" val="20002"/>
                    </a:ext>
                  </a:extLst>
                </a:gridCol>
                <a:gridCol w="1281219">
                  <a:extLst>
                    <a:ext uri="{9D8B030D-6E8A-4147-A177-3AD203B41FA5}">
                      <a16:colId xmlns:a16="http://schemas.microsoft.com/office/drawing/2014/main" val="4196213241"/>
                    </a:ext>
                  </a:extLst>
                </a:gridCol>
              </a:tblGrid>
              <a:tr h="3429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100" b="1" i="0" u="none" strike="noStrike" cap="none" normalizeH="0" baseline="0" dirty="0">
                          <a:ln>
                            <a:noFill/>
                          </a:ln>
                          <a:effectLst/>
                          <a:latin typeface="Calibri" panose="020F0502020204030204" pitchFamily="34" charset="0"/>
                          <a:cs typeface="Calibri" panose="020F0502020204030204" pitchFamily="34" charset="0"/>
                        </a:rPr>
                        <a:t>Sample Paycheck</a:t>
                      </a:r>
                      <a:endParaRPr kumimoji="0" lang="en-US" sz="1100" b="1" i="0" u="none" strike="noStrike" cap="none" normalizeH="0" baseline="0" dirty="0">
                        <a:ln>
                          <a:noFill/>
                        </a:ln>
                        <a:solidFill>
                          <a:schemeClr val="bg1"/>
                        </a:solidFill>
                        <a:effectLst/>
                        <a:latin typeface="Calibri" panose="020F0502020204030204" pitchFamily="34" charset="0"/>
                        <a:cs typeface="Calibri" panose="020F0502020204030204" pitchFamily="34" charset="0"/>
                      </a:endParaRPr>
                    </a:p>
                  </a:txBody>
                  <a:tcPr marL="68580" marR="68580" marT="34290" marB="34290" anchor="ctr" horzOverflow="overflow">
                    <a:solidFill>
                      <a:schemeClr val="accent3"/>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1" i="0" u="none" strike="noStrike" cap="none" normalizeH="0" baseline="0" dirty="0">
                          <a:ln>
                            <a:noFill/>
                          </a:ln>
                          <a:effectLst/>
                          <a:latin typeface="Calibri" panose="020F0502020204030204" pitchFamily="34" charset="0"/>
                          <a:cs typeface="Calibri" panose="020F0502020204030204" pitchFamily="34" charset="0"/>
                        </a:rPr>
                        <a:t>Pretax</a:t>
                      </a:r>
                      <a:endParaRPr kumimoji="0" lang="en-US" sz="1100" b="1"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a:txBody>
                  <a:tcPr marL="68580" marR="68580" marT="34290" marB="34290" anchor="ctr" horzOverflow="overflow">
                    <a:solidFill>
                      <a:schemeClr val="accent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1" i="0" u="none" strike="noStrike" cap="none" normalizeH="0" baseline="0" dirty="0">
                          <a:ln>
                            <a:noFill/>
                          </a:ln>
                          <a:effectLst/>
                          <a:latin typeface="Calibri" panose="020F0502020204030204" pitchFamily="34" charset="0"/>
                          <a:cs typeface="Calibri" panose="020F0502020204030204" pitchFamily="34" charset="0"/>
                        </a:rPr>
                        <a:t>After-tax</a:t>
                      </a:r>
                      <a:endParaRPr kumimoji="0" lang="en-US" sz="1100" b="1"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a:txBody>
                  <a:tcPr marL="68580" marR="68580" marT="34290" marB="34290" anchor="ctr" horzOverflow="overflow">
                    <a:solidFill>
                      <a:schemeClr val="tx2"/>
                    </a:solidFill>
                  </a:tcPr>
                </a:tc>
                <a:extLst>
                  <a:ext uri="{0D108BD9-81ED-4DB2-BD59-A6C34878D82A}">
                    <a16:rowId xmlns:a16="http://schemas.microsoft.com/office/drawing/2014/main" val="10000"/>
                  </a:ext>
                </a:extLst>
              </a:tr>
              <a:tr h="3429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a:ln>
                            <a:noFill/>
                          </a:ln>
                          <a:solidFill>
                            <a:schemeClr val="accent3"/>
                          </a:solidFill>
                          <a:effectLst/>
                          <a:latin typeface="Calibri" panose="020F0502020204030204" pitchFamily="34" charset="0"/>
                        </a:rPr>
                        <a:t>Gross Income Per Pay Period</a:t>
                      </a:r>
                    </a:p>
                  </a:txBody>
                  <a:tcPr marL="68580" marR="68580" marT="34290" marB="34290" anchor="ctr" horzOverflow="overflow">
                    <a:lnB w="12700" cap="flat" cmpd="sng" algn="ctr">
                      <a:solidFill>
                        <a:schemeClr val="bg1">
                          <a:lumMod val="50000"/>
                        </a:schemeClr>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a:ln>
                            <a:noFill/>
                          </a:ln>
                          <a:solidFill>
                            <a:schemeClr val="accent3"/>
                          </a:solidFill>
                          <a:effectLst/>
                          <a:latin typeface="Calibri" panose="020F0502020204030204" pitchFamily="34" charset="0"/>
                        </a:rPr>
                        <a:t>$1,000</a:t>
                      </a:r>
                    </a:p>
                  </a:txBody>
                  <a:tcPr marL="68580" marR="68580" marT="34290" marB="34290" anchor="ctr" horzOverflow="overflow">
                    <a:lnB w="12700" cap="flat" cmpd="sng" algn="ctr">
                      <a:solidFill>
                        <a:schemeClr val="bg1">
                          <a:lumMod val="50000"/>
                        </a:schemeClr>
                      </a:solidFill>
                      <a:prstDash val="solid"/>
                      <a:round/>
                      <a:headEnd type="none" w="med" len="med"/>
                      <a:tailEnd type="none" w="med" len="med"/>
                    </a:lnB>
                    <a:solidFill>
                      <a:schemeClr val="accent5">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a:ln>
                            <a:noFill/>
                          </a:ln>
                          <a:solidFill>
                            <a:schemeClr val="accent3"/>
                          </a:solidFill>
                          <a:effectLst/>
                          <a:latin typeface="Calibri" panose="020F0502020204030204" pitchFamily="34" charset="0"/>
                        </a:rPr>
                        <a:t>$1,000</a:t>
                      </a:r>
                    </a:p>
                  </a:txBody>
                  <a:tcPr marL="68580" marR="68580" marT="34290" marB="34290" anchor="ctr" horzOverflow="overflow">
                    <a:lnB w="12700" cap="flat" cmpd="sng" algn="ctr">
                      <a:solidFill>
                        <a:schemeClr val="bg1">
                          <a:lumMod val="50000"/>
                        </a:schemeClr>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10001"/>
                  </a:ext>
                </a:extLst>
              </a:tr>
              <a:tr h="3429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a:ln>
                            <a:noFill/>
                          </a:ln>
                          <a:solidFill>
                            <a:schemeClr val="accent3"/>
                          </a:solidFill>
                          <a:effectLst/>
                          <a:latin typeface="Calibri" panose="020F0502020204030204" pitchFamily="34" charset="0"/>
                        </a:rPr>
                        <a:t>Tax-deferred Contributions (403(b)/IRA)</a:t>
                      </a:r>
                    </a:p>
                  </a:txBody>
                  <a:tcPr marL="68580" marR="68580" marT="34290" marB="34290" anchor="ctr" horzOverflow="overflow">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a:ln>
                            <a:noFill/>
                          </a:ln>
                          <a:solidFill>
                            <a:schemeClr val="accent3"/>
                          </a:solidFill>
                          <a:effectLst/>
                          <a:latin typeface="Calibri" panose="020F0502020204030204" pitchFamily="34" charset="0"/>
                        </a:rPr>
                        <a:t>$100</a:t>
                      </a:r>
                    </a:p>
                  </a:txBody>
                  <a:tcPr marL="68580" marR="68580" marT="34290" marB="34290" anchor="ctr" horzOverflow="overflow">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accent5">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a:ln>
                            <a:noFill/>
                          </a:ln>
                          <a:solidFill>
                            <a:schemeClr val="accent3"/>
                          </a:solidFill>
                          <a:effectLst/>
                          <a:latin typeface="Calibri" panose="020F0502020204030204" pitchFamily="34" charset="0"/>
                        </a:rPr>
                        <a:t>$0</a:t>
                      </a:r>
                    </a:p>
                  </a:txBody>
                  <a:tcPr marL="68580" marR="68580" marT="34290" marB="34290" anchor="ctr" horzOverflow="overflow">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10002"/>
                  </a:ext>
                </a:extLst>
              </a:tr>
              <a:tr h="3429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a:ln>
                            <a:noFill/>
                          </a:ln>
                          <a:solidFill>
                            <a:schemeClr val="accent3"/>
                          </a:solidFill>
                          <a:effectLst/>
                          <a:latin typeface="Calibri" panose="020F0502020204030204" pitchFamily="34" charset="0"/>
                        </a:rPr>
                        <a:t>Current Taxable Salary</a:t>
                      </a:r>
                    </a:p>
                  </a:txBody>
                  <a:tcPr marL="68580" marR="68580" marT="34290" marB="34290" anchor="ctr" horzOverflow="overflow">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a:ln>
                            <a:noFill/>
                          </a:ln>
                          <a:solidFill>
                            <a:schemeClr val="accent3"/>
                          </a:solidFill>
                          <a:effectLst/>
                          <a:latin typeface="Calibri" panose="020F0502020204030204" pitchFamily="34" charset="0"/>
                        </a:rPr>
                        <a:t>$900</a:t>
                      </a:r>
                    </a:p>
                  </a:txBody>
                  <a:tcPr marL="68580" marR="68580" marT="34290" marB="34290" anchor="ctr" horzOverflow="overflow">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accent5">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a:ln>
                            <a:noFill/>
                          </a:ln>
                          <a:solidFill>
                            <a:schemeClr val="accent3"/>
                          </a:solidFill>
                          <a:effectLst/>
                          <a:latin typeface="Calibri" panose="020F0502020204030204" pitchFamily="34" charset="0"/>
                        </a:rPr>
                        <a:t>$1,000</a:t>
                      </a:r>
                    </a:p>
                  </a:txBody>
                  <a:tcPr marL="68580" marR="68580" marT="34290" marB="34290" anchor="ctr" horzOverflow="overflow">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10003"/>
                  </a:ext>
                </a:extLst>
              </a:tr>
              <a:tr h="3429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a:ln>
                            <a:noFill/>
                          </a:ln>
                          <a:solidFill>
                            <a:schemeClr val="accent3"/>
                          </a:solidFill>
                          <a:effectLst/>
                          <a:latin typeface="Calibri" panose="020F0502020204030204" pitchFamily="34" charset="0"/>
                        </a:rPr>
                        <a:t>Tax (at federal tax rate of 24%)</a:t>
                      </a:r>
                    </a:p>
                  </a:txBody>
                  <a:tcPr marL="68580" marR="68580" marT="34290" marB="34290" anchor="ctr" horzOverflow="overflow">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a:ln>
                            <a:noFill/>
                          </a:ln>
                          <a:solidFill>
                            <a:schemeClr val="accent3"/>
                          </a:solidFill>
                          <a:effectLst/>
                          <a:latin typeface="Calibri" panose="020F0502020204030204" pitchFamily="34" charset="0"/>
                        </a:rPr>
                        <a:t>$216</a:t>
                      </a:r>
                    </a:p>
                  </a:txBody>
                  <a:tcPr marL="68580" marR="68580" marT="34290" marB="34290" anchor="ctr" horzOverflow="overflow">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accent5">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a:ln>
                            <a:noFill/>
                          </a:ln>
                          <a:solidFill>
                            <a:schemeClr val="accent3"/>
                          </a:solidFill>
                          <a:effectLst/>
                          <a:latin typeface="Calibri" panose="020F0502020204030204" pitchFamily="34" charset="0"/>
                        </a:rPr>
                        <a:t>$240</a:t>
                      </a:r>
                    </a:p>
                  </a:txBody>
                  <a:tcPr marL="68580" marR="68580" marT="34290" marB="34290" anchor="ctr" horzOverflow="overflow">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10004"/>
                  </a:ext>
                </a:extLst>
              </a:tr>
              <a:tr h="3429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a:ln>
                            <a:noFill/>
                          </a:ln>
                          <a:solidFill>
                            <a:schemeClr val="accent3"/>
                          </a:solidFill>
                          <a:effectLst/>
                          <a:latin typeface="Calibri" panose="020F0502020204030204" pitchFamily="34" charset="0"/>
                        </a:rPr>
                        <a:t>Take Home Pay</a:t>
                      </a:r>
                    </a:p>
                  </a:txBody>
                  <a:tcPr marL="68580" marR="68580" marT="34290" marB="34290" anchor="ctr" horzOverflow="overflow">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a:ln>
                            <a:noFill/>
                          </a:ln>
                          <a:solidFill>
                            <a:schemeClr val="accent3"/>
                          </a:solidFill>
                          <a:effectLst/>
                          <a:latin typeface="Calibri" panose="020F0502020204030204" pitchFamily="34" charset="0"/>
                        </a:rPr>
                        <a:t>$684</a:t>
                      </a:r>
                    </a:p>
                  </a:txBody>
                  <a:tcPr marL="68580" marR="68580" marT="34290" marB="34290" anchor="ctr" horzOverflow="overflow">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accent5">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a:ln>
                            <a:noFill/>
                          </a:ln>
                          <a:solidFill>
                            <a:schemeClr val="accent3"/>
                          </a:solidFill>
                          <a:effectLst/>
                          <a:latin typeface="Calibri" panose="020F0502020204030204" pitchFamily="34" charset="0"/>
                        </a:rPr>
                        <a:t>$760</a:t>
                      </a:r>
                    </a:p>
                  </a:txBody>
                  <a:tcPr marL="68580" marR="68580" marT="34290" marB="34290" anchor="ctr" horzOverflow="overflow">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10005"/>
                  </a:ext>
                </a:extLst>
              </a:tr>
              <a:tr h="3429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a:ln>
                            <a:noFill/>
                          </a:ln>
                          <a:solidFill>
                            <a:schemeClr val="accent3"/>
                          </a:solidFill>
                          <a:effectLst/>
                          <a:latin typeface="Calibri" panose="020F0502020204030204" pitchFamily="34" charset="0"/>
                        </a:rPr>
                        <a:t>After-tax Contribution (savings account)</a:t>
                      </a:r>
                    </a:p>
                  </a:txBody>
                  <a:tcPr marL="68580" marR="68580" marT="34290" marB="34290" anchor="ctr" horzOverflow="overflow">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a:ln>
                            <a:noFill/>
                          </a:ln>
                          <a:solidFill>
                            <a:schemeClr val="accent3"/>
                          </a:solidFill>
                          <a:effectLst/>
                          <a:latin typeface="Calibri" panose="020F0502020204030204" pitchFamily="34" charset="0"/>
                        </a:rPr>
                        <a:t>N/A</a:t>
                      </a:r>
                    </a:p>
                  </a:txBody>
                  <a:tcPr marL="68580" marR="68580" marT="34290" marB="34290" anchor="ctr" horzOverflow="overflow">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accent5">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a:ln>
                            <a:noFill/>
                          </a:ln>
                          <a:solidFill>
                            <a:schemeClr val="accent3"/>
                          </a:solidFill>
                          <a:effectLst/>
                          <a:latin typeface="Calibri" panose="020F0502020204030204" pitchFamily="34" charset="0"/>
                        </a:rPr>
                        <a:t>$100</a:t>
                      </a:r>
                    </a:p>
                  </a:txBody>
                  <a:tcPr marL="68580" marR="68580" marT="34290" marB="34290" anchor="ctr" horzOverflow="overflow">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10006"/>
                  </a:ext>
                </a:extLst>
              </a:tr>
              <a:tr h="3429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a:ln>
                            <a:noFill/>
                          </a:ln>
                          <a:solidFill>
                            <a:schemeClr val="accent3"/>
                          </a:solidFill>
                          <a:effectLst/>
                          <a:latin typeface="Calibri" panose="020F0502020204030204" pitchFamily="34" charset="0"/>
                        </a:rPr>
                        <a:t>Net Take Home Pay </a:t>
                      </a:r>
                    </a:p>
                  </a:txBody>
                  <a:tcPr marL="68580" marR="68580" marT="34290" marB="34290" anchor="ctr" horzOverflow="overflow">
                    <a:lnT w="12700" cap="flat" cmpd="sng" algn="ctr">
                      <a:solidFill>
                        <a:schemeClr val="bg1">
                          <a:lumMod val="50000"/>
                        </a:schemeClr>
                      </a:solidFill>
                      <a:prstDash val="solid"/>
                      <a:round/>
                      <a:headEnd type="none" w="med" len="med"/>
                      <a:tailEnd type="none" w="med" len="med"/>
                    </a:lnT>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a:ln>
                            <a:noFill/>
                          </a:ln>
                          <a:solidFill>
                            <a:schemeClr val="accent3"/>
                          </a:solidFill>
                          <a:effectLst/>
                          <a:latin typeface="Calibri" panose="020F0502020204030204" pitchFamily="34" charset="0"/>
                        </a:rPr>
                        <a:t>$684</a:t>
                      </a:r>
                    </a:p>
                  </a:txBody>
                  <a:tcPr marL="68580" marR="68580" marT="34290" marB="34290" anchor="ctr" horzOverflow="overflow">
                    <a:lnT w="12700" cap="flat" cmpd="sng" algn="ctr">
                      <a:solidFill>
                        <a:schemeClr val="bg1">
                          <a:lumMod val="50000"/>
                        </a:schemeClr>
                      </a:solidFill>
                      <a:prstDash val="solid"/>
                      <a:round/>
                      <a:headEnd type="none" w="med" len="med"/>
                      <a:tailEnd type="none" w="med" len="med"/>
                    </a:lnT>
                    <a:solidFill>
                      <a:schemeClr val="accent5">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a:ln>
                            <a:noFill/>
                          </a:ln>
                          <a:solidFill>
                            <a:schemeClr val="accent3"/>
                          </a:solidFill>
                          <a:effectLst/>
                          <a:latin typeface="Calibri" panose="020F0502020204030204" pitchFamily="34" charset="0"/>
                        </a:rPr>
                        <a:t>$660</a:t>
                      </a:r>
                    </a:p>
                  </a:txBody>
                  <a:tcPr marL="68580" marR="68580" marT="34290" marB="34290" anchor="ctr" horzOverflow="overflow">
                    <a:lnT w="12700" cap="flat" cmpd="sng" algn="ctr">
                      <a:solidFill>
                        <a:schemeClr val="bg1">
                          <a:lumMod val="50000"/>
                        </a:schemeClr>
                      </a:solidFill>
                      <a:prstDash val="solid"/>
                      <a:round/>
                      <a:headEnd type="none" w="med" len="med"/>
                      <a:tailEnd type="none" w="med" len="med"/>
                    </a:lnT>
                    <a:solidFill>
                      <a:schemeClr val="tx2">
                        <a:lumMod val="20000"/>
                        <a:lumOff val="80000"/>
                      </a:schemeClr>
                    </a:solidFill>
                  </a:tcPr>
                </a:tc>
                <a:extLst>
                  <a:ext uri="{0D108BD9-81ED-4DB2-BD59-A6C34878D82A}">
                    <a16:rowId xmlns:a16="http://schemas.microsoft.com/office/drawing/2014/main" val="10007"/>
                  </a:ext>
                </a:extLst>
              </a:tr>
              <a:tr h="3429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100" b="1" i="0" u="none" strike="noStrike" cap="none" normalizeH="0" baseline="0" dirty="0">
                          <a:ln>
                            <a:noFill/>
                          </a:ln>
                          <a:effectLst/>
                          <a:latin typeface="Calibri" panose="020F0502020204030204" pitchFamily="34" charset="0"/>
                          <a:cs typeface="Calibri" panose="020F0502020204030204" pitchFamily="34" charset="0"/>
                        </a:rPr>
                        <a:t>Tax Savings</a:t>
                      </a:r>
                      <a:endParaRPr kumimoji="0" lang="en-US" sz="1100" b="1"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a:txBody>
                  <a:tcPr marL="68580" marR="68580" marT="34290" marB="34290" anchor="ctr" horzOverflow="overflow">
                    <a:solidFill>
                      <a:schemeClr val="accent3"/>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1" i="0" u="none" strike="noStrike" cap="none" normalizeH="0" baseline="0" dirty="0">
                          <a:ln>
                            <a:noFill/>
                          </a:ln>
                          <a:effectLst/>
                          <a:latin typeface="Calibri" panose="020F0502020204030204" pitchFamily="34" charset="0"/>
                          <a:cs typeface="Calibri" panose="020F0502020204030204" pitchFamily="34" charset="0"/>
                        </a:rPr>
                        <a:t>$24</a:t>
                      </a:r>
                      <a:endParaRPr kumimoji="0" lang="en-US" sz="1100" b="1" i="0" u="none" strike="noStrike" cap="none" normalizeH="0" baseline="0" dirty="0">
                        <a:ln>
                          <a:noFill/>
                        </a:ln>
                        <a:solidFill>
                          <a:schemeClr val="bg1"/>
                        </a:solidFill>
                        <a:effectLst/>
                        <a:latin typeface="Calibri" panose="020F0502020204030204" pitchFamily="34" charset="0"/>
                        <a:cs typeface="Calibri" panose="020F0502020204030204" pitchFamily="34" charset="0"/>
                      </a:endParaRPr>
                    </a:p>
                  </a:txBody>
                  <a:tcPr marL="68580" marR="68580" marT="34290" marB="34290" anchor="ctr" horzOverflow="overflow">
                    <a:solidFill>
                      <a:schemeClr val="tx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1" i="0" u="none" strike="noStrike" cap="none" normalizeH="0" baseline="0" dirty="0">
                          <a:ln>
                            <a:noFill/>
                          </a:ln>
                          <a:effectLst/>
                          <a:latin typeface="Calibri" panose="020F0502020204030204" pitchFamily="34" charset="0"/>
                          <a:cs typeface="Calibri" panose="020F0502020204030204" pitchFamily="34" charset="0"/>
                        </a:rPr>
                        <a:t>$0</a:t>
                      </a:r>
                      <a:endParaRPr kumimoji="0" lang="en-US" sz="1100" b="1"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a:txBody>
                  <a:tcPr marL="68580" marR="68580" marT="34290" marB="34290" anchor="ctr" horzOverflow="overflow">
                    <a:solidFill>
                      <a:schemeClr val="tx2"/>
                    </a:solidFill>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2092462943"/>
      </p:ext>
    </p:extLst>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1" name="Text Placeholder 10">
            <a:extLst>
              <a:ext uri="{FF2B5EF4-FFF2-40B4-BE49-F238E27FC236}">
                <a16:creationId xmlns:a16="http://schemas.microsoft.com/office/drawing/2014/main" id="{B4BB6FD3-5621-D848-89FD-46A41471317C}"/>
              </a:ext>
            </a:extLst>
          </p:cNvPr>
          <p:cNvSpPr>
            <a:spLocks noGrp="1"/>
          </p:cNvSpPr>
          <p:nvPr>
            <p:ph type="body" sz="quarter" idx="12"/>
          </p:nvPr>
        </p:nvSpPr>
        <p:spPr/>
        <p:txBody>
          <a:bodyPr/>
          <a:lstStyle/>
          <a:p>
            <a:endParaRPr lang="en-US" dirty="0"/>
          </a:p>
        </p:txBody>
      </p:sp>
      <p:sp>
        <p:nvSpPr>
          <p:cNvPr id="5" name="Footer Placeholder 4"/>
          <p:cNvSpPr>
            <a:spLocks noGrp="1"/>
          </p:cNvSpPr>
          <p:nvPr>
            <p:ph type="ftr" sz="quarter" idx="3"/>
          </p:nvPr>
        </p:nvSpPr>
        <p:spPr/>
        <p:txBody>
          <a:bodyPr/>
          <a:lstStyle/>
          <a:p>
            <a:r>
              <a:rPr lang="en-US"/>
              <a:t>47-10780-28</a:t>
            </a:r>
            <a:endParaRPr lang="en-US" dirty="0"/>
          </a:p>
        </p:txBody>
      </p:sp>
      <p:sp>
        <p:nvSpPr>
          <p:cNvPr id="6" name="Date Placeholder 5"/>
          <p:cNvSpPr>
            <a:spLocks noGrp="1"/>
          </p:cNvSpPr>
          <p:nvPr>
            <p:ph type="dt" sz="half" idx="2"/>
          </p:nvPr>
        </p:nvSpPr>
        <p:spPr/>
        <p:txBody>
          <a:bodyPr/>
          <a:lstStyle/>
          <a:p>
            <a:r>
              <a:rPr lang="en-US"/>
              <a:t>2025/02/03</a:t>
            </a:r>
            <a:endParaRPr lang="en-US" dirty="0"/>
          </a:p>
        </p:txBody>
      </p:sp>
      <p:sp>
        <p:nvSpPr>
          <p:cNvPr id="7" name="Slide Number Placeholder 6"/>
          <p:cNvSpPr>
            <a:spLocks noGrp="1"/>
          </p:cNvSpPr>
          <p:nvPr>
            <p:ph type="sldNum" sz="quarter" idx="4"/>
          </p:nvPr>
        </p:nvSpPr>
        <p:spPr/>
        <p:txBody>
          <a:bodyPr/>
          <a:lstStyle/>
          <a:p>
            <a:fld id="{DFF2723C-031C-433E-81DC-635AF124FD5B}" type="slidenum">
              <a:rPr lang="en-US" smtClean="0"/>
              <a:pPr/>
              <a:t>18</a:t>
            </a:fld>
            <a:endParaRPr lang="en-US" dirty="0"/>
          </a:p>
        </p:txBody>
      </p:sp>
      <p:sp>
        <p:nvSpPr>
          <p:cNvPr id="8" name="Title 7"/>
          <p:cNvSpPr>
            <a:spLocks noGrp="1"/>
          </p:cNvSpPr>
          <p:nvPr>
            <p:ph type="ctrTitle"/>
          </p:nvPr>
        </p:nvSpPr>
        <p:spPr/>
        <p:txBody>
          <a:bodyPr/>
          <a:lstStyle/>
          <a:p>
            <a:r>
              <a:rPr lang="en-US" dirty="0">
                <a:latin typeface="Calibri" panose="020F0502020204030204" pitchFamily="34" charset="0"/>
                <a:cs typeface="Calibri" panose="020F0502020204030204" pitchFamily="34" charset="0"/>
              </a:rPr>
              <a:t>Why it Matters</a:t>
            </a:r>
          </a:p>
        </p:txBody>
      </p:sp>
      <p:sp>
        <p:nvSpPr>
          <p:cNvPr id="2" name="Subtitle 1">
            <a:extLst>
              <a:ext uri="{FF2B5EF4-FFF2-40B4-BE49-F238E27FC236}">
                <a16:creationId xmlns:a16="http://schemas.microsoft.com/office/drawing/2014/main" id="{52B6ED44-48A5-5047-851F-846F1A0CBCED}"/>
              </a:ext>
            </a:extLst>
          </p:cNvPr>
          <p:cNvSpPr>
            <a:spLocks noGrp="1"/>
          </p:cNvSpPr>
          <p:nvPr>
            <p:ph type="subTitle" idx="1"/>
          </p:nvPr>
        </p:nvSpPr>
        <p:spPr/>
        <p:txBody>
          <a:bodyPr/>
          <a:lstStyle/>
          <a:p>
            <a:r>
              <a:rPr lang="en-US" dirty="0"/>
              <a:t>THE IMPORTANCE OF SAVING ON YOUR OWN</a:t>
            </a:r>
          </a:p>
        </p:txBody>
      </p:sp>
    </p:spTree>
    <p:extLst>
      <p:ext uri="{BB962C8B-B14F-4D97-AF65-F5344CB8AC3E}">
        <p14:creationId xmlns:p14="http://schemas.microsoft.com/office/powerpoint/2010/main" val="638830617"/>
      </p:ext>
    </p:extLst>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Content Placeholder 14"/>
          <p:cNvSpPr txBox="1">
            <a:spLocks/>
          </p:cNvSpPr>
          <p:nvPr/>
        </p:nvSpPr>
        <p:spPr>
          <a:xfrm>
            <a:off x="4188924" y="1233692"/>
            <a:ext cx="4510402" cy="2901092"/>
          </a:xfrm>
          <a:prstGeom prst="rect">
            <a:avLst/>
          </a:prstGeom>
          <a:solidFill>
            <a:schemeClr val="bg2"/>
          </a:solidFill>
        </p:spPr>
        <p:txBody>
          <a:bodyPr vert="horz" lIns="274320" tIns="34290" rIns="68580" bIns="34290" rtlCol="0" anchor="b">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b="1" kern="1200">
                <a:solidFill>
                  <a:schemeClr val="bg2">
                    <a:lumMod val="50000"/>
                  </a:schemeClr>
                </a:solidFill>
                <a:latin typeface="Cambria" panose="02040503050406030204" pitchFamily="18"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50000"/>
                  </a:schemeClr>
                </a:solidFill>
                <a:latin typeface="Cambria" panose="02040503050406030204" pitchFamily="18"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bg2">
                    <a:lumMod val="50000"/>
                  </a:schemeClr>
                </a:solidFill>
                <a:latin typeface="Cambria" panose="02040503050406030204" pitchFamily="18"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bg2">
                    <a:lumMod val="50000"/>
                  </a:schemeClr>
                </a:solidFill>
                <a:latin typeface="Cambria" panose="02040503050406030204" pitchFamily="18"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indent="0" algn="ctr">
              <a:buNone/>
            </a:pPr>
            <a:endParaRPr lang="en-US" sz="1200" dirty="0">
              <a:solidFill>
                <a:schemeClr val="accent1"/>
              </a:solidFill>
              <a:latin typeface="Calibri" panose="020F0502020204030204" pitchFamily="34" charset="0"/>
              <a:cs typeface="Calibri" panose="020F0502020204030204" pitchFamily="34" charset="0"/>
            </a:endParaRPr>
          </a:p>
          <a:p>
            <a:pPr marL="0" lvl="1" indent="0">
              <a:buNone/>
            </a:pPr>
            <a:r>
              <a:rPr lang="en-US" sz="1200" dirty="0">
                <a:solidFill>
                  <a:schemeClr val="accent3"/>
                </a:solidFill>
                <a:latin typeface="Calibri" panose="020F0502020204030204" pitchFamily="34" charset="0"/>
                <a:cs typeface="Calibri" panose="020F0502020204030204" pitchFamily="34" charset="0"/>
              </a:rPr>
              <a:t>ON AVERAGE, WE ARE LIVING LONGER</a:t>
            </a:r>
            <a:r>
              <a:rPr lang="en-US" sz="1200" baseline="30000" dirty="0">
                <a:solidFill>
                  <a:schemeClr val="accent3"/>
                </a:solidFill>
                <a:latin typeface="Calibri" panose="020F0502020204030204" pitchFamily="34" charset="0"/>
                <a:cs typeface="Calibri" panose="020F0502020204030204" pitchFamily="34" charset="0"/>
              </a:rPr>
              <a:t>4</a:t>
            </a:r>
            <a:endParaRPr lang="en-US" sz="1200" baseline="30000" dirty="0">
              <a:solidFill>
                <a:schemeClr val="accent1"/>
              </a:solidFill>
              <a:latin typeface="Calibri" panose="020F0502020204030204" pitchFamily="34" charset="0"/>
              <a:cs typeface="Calibri" panose="020F0502020204030204" pitchFamily="34" charset="0"/>
            </a:endParaRPr>
          </a:p>
          <a:p>
            <a:pPr marL="0" lvl="1" indent="0">
              <a:buNone/>
            </a:pPr>
            <a:endParaRPr lang="en-US" sz="1200" baseline="30000" dirty="0">
              <a:solidFill>
                <a:schemeClr val="accent1"/>
              </a:solidFill>
              <a:latin typeface="Calibri" panose="020F0502020204030204" pitchFamily="34" charset="0"/>
              <a:cs typeface="Calibri" panose="020F0502020204030204" pitchFamily="34" charset="0"/>
            </a:endParaRPr>
          </a:p>
          <a:p>
            <a:pPr marL="0" lvl="1" indent="0">
              <a:buNone/>
            </a:pPr>
            <a:endParaRPr lang="en-US" sz="1200" baseline="30000" dirty="0">
              <a:solidFill>
                <a:schemeClr val="accent1"/>
              </a:solidFill>
              <a:latin typeface="Calibri" panose="020F0502020204030204" pitchFamily="34" charset="0"/>
              <a:cs typeface="Calibri" panose="020F0502020204030204" pitchFamily="34" charset="0"/>
            </a:endParaRPr>
          </a:p>
          <a:p>
            <a:pPr marL="0" lvl="1" indent="0">
              <a:buNone/>
            </a:pPr>
            <a:endParaRPr lang="en-US" sz="1200" baseline="30000" dirty="0">
              <a:solidFill>
                <a:schemeClr val="accent1"/>
              </a:solidFill>
              <a:latin typeface="Calibri" panose="020F0502020204030204" pitchFamily="34" charset="0"/>
              <a:cs typeface="Calibri" panose="020F0502020204030204" pitchFamily="34" charset="0"/>
            </a:endParaRPr>
          </a:p>
          <a:p>
            <a:pPr marL="0" lvl="1" indent="0">
              <a:buNone/>
            </a:pPr>
            <a:endParaRPr lang="en-US" sz="1200" baseline="30000" dirty="0">
              <a:solidFill>
                <a:schemeClr val="accent1"/>
              </a:solidFill>
              <a:latin typeface="Calibri" panose="020F0502020204030204" pitchFamily="34" charset="0"/>
              <a:cs typeface="Calibri" panose="020F0502020204030204" pitchFamily="34" charset="0"/>
            </a:endParaRPr>
          </a:p>
          <a:p>
            <a:pPr marL="0" lvl="1" indent="0">
              <a:buNone/>
            </a:pPr>
            <a:endParaRPr lang="en-US" sz="1200" baseline="30000" dirty="0">
              <a:solidFill>
                <a:schemeClr val="accent1"/>
              </a:solidFill>
              <a:latin typeface="Calibri" panose="020F0502020204030204" pitchFamily="34" charset="0"/>
              <a:cs typeface="Calibri" panose="020F0502020204030204" pitchFamily="34" charset="0"/>
            </a:endParaRPr>
          </a:p>
          <a:p>
            <a:pPr marL="0" lvl="1" indent="0">
              <a:buNone/>
            </a:pPr>
            <a:endParaRPr lang="en-US" sz="1200" baseline="30000" dirty="0">
              <a:solidFill>
                <a:schemeClr val="accent1"/>
              </a:solidFill>
              <a:latin typeface="Calibri" panose="020F0502020204030204" pitchFamily="34" charset="0"/>
              <a:cs typeface="Calibri" panose="020F0502020204030204" pitchFamily="34" charset="0"/>
            </a:endParaRPr>
          </a:p>
          <a:p>
            <a:pPr marL="0" lvl="1" indent="0">
              <a:buNone/>
            </a:pPr>
            <a:r>
              <a:rPr lang="en-US" sz="1200" dirty="0">
                <a:solidFill>
                  <a:schemeClr val="accent3"/>
                </a:solidFill>
                <a:latin typeface="Calibri" panose="020F0502020204030204" pitchFamily="34" charset="0"/>
                <a:cs typeface="Calibri" panose="020F0502020204030204" pitchFamily="34" charset="0"/>
              </a:rPr>
              <a:t>MARRIED PEOPLE ARE LIVING EVEN LONGER</a:t>
            </a:r>
            <a:r>
              <a:rPr lang="en-US" sz="1200" baseline="30000" dirty="0">
                <a:solidFill>
                  <a:schemeClr val="accent3"/>
                </a:solidFill>
                <a:latin typeface="Calibri" panose="020F0502020204030204" pitchFamily="34" charset="0"/>
                <a:cs typeface="Calibri" panose="020F0502020204030204" pitchFamily="34" charset="0"/>
              </a:rPr>
              <a:t>4</a:t>
            </a:r>
          </a:p>
          <a:p>
            <a:pPr marL="0" lvl="1" indent="0" algn="ctr">
              <a:buNone/>
            </a:pPr>
            <a:endParaRPr lang="en-US" sz="1200" dirty="0">
              <a:solidFill>
                <a:schemeClr val="accent1"/>
              </a:solidFill>
              <a:latin typeface="Calibri" panose="020F0502020204030204" pitchFamily="34" charset="0"/>
              <a:cs typeface="Calibri" panose="020F0502020204030204" pitchFamily="34" charset="0"/>
            </a:endParaRPr>
          </a:p>
          <a:p>
            <a:pPr marL="0" lvl="1" indent="0" algn="ctr">
              <a:buNone/>
            </a:pPr>
            <a:endParaRPr lang="en-US" sz="1200" baseline="30000" dirty="0">
              <a:solidFill>
                <a:schemeClr val="accent1"/>
              </a:solidFill>
              <a:latin typeface="Calibri" panose="020F0502020204030204" pitchFamily="34" charset="0"/>
              <a:cs typeface="Calibri" panose="020F0502020204030204" pitchFamily="34" charset="0"/>
            </a:endParaRPr>
          </a:p>
          <a:p>
            <a:pPr marL="0" lvl="1" indent="0" algn="ctr">
              <a:buNone/>
            </a:pPr>
            <a:endParaRPr lang="en-US" sz="1200" baseline="30000" dirty="0">
              <a:solidFill>
                <a:schemeClr val="accent1"/>
              </a:solidFill>
              <a:latin typeface="Calibri" panose="020F0502020204030204" pitchFamily="34" charset="0"/>
              <a:cs typeface="Calibri" panose="020F0502020204030204" pitchFamily="34" charset="0"/>
            </a:endParaRPr>
          </a:p>
          <a:p>
            <a:pPr marL="0" lvl="1" indent="0" algn="ctr">
              <a:buNone/>
            </a:pPr>
            <a:endParaRPr lang="en-US" sz="1200" baseline="30000" dirty="0">
              <a:solidFill>
                <a:schemeClr val="accent1"/>
              </a:solidFill>
              <a:latin typeface="Calibri" panose="020F0502020204030204" pitchFamily="34" charset="0"/>
              <a:cs typeface="Calibri" panose="020F0502020204030204" pitchFamily="34" charset="0"/>
            </a:endParaRPr>
          </a:p>
          <a:p>
            <a:pPr marL="0" lvl="1" indent="0" algn="ctr">
              <a:buNone/>
            </a:pPr>
            <a:endParaRPr lang="en-US" sz="1200" baseline="30000" dirty="0">
              <a:solidFill>
                <a:schemeClr val="accent1"/>
              </a:solidFill>
              <a:latin typeface="Calibri" panose="020F0502020204030204" pitchFamily="34" charset="0"/>
              <a:cs typeface="Calibri" panose="020F0502020204030204" pitchFamily="34" charset="0"/>
            </a:endParaRPr>
          </a:p>
          <a:p>
            <a:pPr marL="0" lvl="1" indent="0" algn="ctr">
              <a:buNone/>
            </a:pPr>
            <a:endParaRPr lang="en-US" sz="1200" baseline="30000" dirty="0">
              <a:solidFill>
                <a:schemeClr val="accent1"/>
              </a:solidFill>
              <a:latin typeface="Calibri" panose="020F0502020204030204" pitchFamily="34" charset="0"/>
              <a:cs typeface="Calibri" panose="020F0502020204030204" pitchFamily="34" charset="0"/>
            </a:endParaRPr>
          </a:p>
          <a:p>
            <a:pPr marL="0" lvl="1" indent="0" algn="ctr">
              <a:buNone/>
            </a:pPr>
            <a:endParaRPr lang="en-US" sz="1200" baseline="30000" dirty="0">
              <a:solidFill>
                <a:schemeClr val="accent1"/>
              </a:solidFill>
              <a:latin typeface="Calibri" panose="020F0502020204030204" pitchFamily="34" charset="0"/>
              <a:cs typeface="Calibri" panose="020F0502020204030204" pitchFamily="34" charset="0"/>
            </a:endParaRPr>
          </a:p>
        </p:txBody>
      </p:sp>
      <p:sp>
        <p:nvSpPr>
          <p:cNvPr id="2" name="Title 1"/>
          <p:cNvSpPr>
            <a:spLocks noGrp="1"/>
          </p:cNvSpPr>
          <p:nvPr>
            <p:ph type="title"/>
          </p:nvPr>
        </p:nvSpPr>
        <p:spPr/>
        <p:txBody>
          <a:bodyPr/>
          <a:lstStyle/>
          <a:p>
            <a:r>
              <a:rPr lang="en-US" dirty="0">
                <a:latin typeface="Calibri" panose="020F0502020204030204" pitchFamily="34" charset="0"/>
                <a:cs typeface="Calibri" panose="020F0502020204030204" pitchFamily="34" charset="0"/>
              </a:rPr>
              <a:t>What will retirement look like?</a:t>
            </a:r>
          </a:p>
        </p:txBody>
      </p:sp>
      <p:sp>
        <p:nvSpPr>
          <p:cNvPr id="15" name="Content Placeholder 14"/>
          <p:cNvSpPr>
            <a:spLocks noGrp="1"/>
          </p:cNvSpPr>
          <p:nvPr>
            <p:ph idx="1"/>
          </p:nvPr>
        </p:nvSpPr>
        <p:spPr>
          <a:xfrm>
            <a:off x="686098" y="1752789"/>
            <a:ext cx="3666016" cy="2512493"/>
          </a:xfrm>
          <a:noFill/>
        </p:spPr>
        <p:txBody>
          <a:bodyPr vert="horz" lIns="274320" tIns="205740" rIns="205740" bIns="0" rtlCol="0" anchor="t">
            <a:normAutofit/>
          </a:bodyPr>
          <a:lstStyle/>
          <a:p>
            <a:pPr marL="0" lvl="1" indent="0">
              <a:buNone/>
            </a:pPr>
            <a:r>
              <a:rPr lang="en-US" sz="1200" dirty="0">
                <a:latin typeface="Calibri" panose="020F0502020204030204" pitchFamily="34" charset="0"/>
              </a:rPr>
              <a:t>THE AVERAGE U.S. WORKER RETIRES AT</a:t>
            </a:r>
            <a:r>
              <a:rPr lang="en-US" sz="1200" b="1" baseline="30000" dirty="0"/>
              <a:t>3</a:t>
            </a:r>
            <a:endParaRPr lang="en-US" sz="1200" dirty="0">
              <a:latin typeface="Calibri" panose="020F0502020204030204" pitchFamily="34" charset="0"/>
            </a:endParaRPr>
          </a:p>
          <a:p>
            <a:pPr marL="0" lvl="1" indent="0" algn="ctr">
              <a:buNone/>
            </a:pPr>
            <a:endParaRPr lang="en-US" sz="3000" dirty="0">
              <a:solidFill>
                <a:schemeClr val="accent1"/>
              </a:solidFill>
              <a:latin typeface="Calibri" panose="020F0502020204030204" pitchFamily="34" charset="0"/>
            </a:endParaRPr>
          </a:p>
          <a:p>
            <a:pPr marL="0" lvl="1" indent="0" algn="ctr">
              <a:buNone/>
            </a:pPr>
            <a:endParaRPr lang="en-US" sz="3000" dirty="0">
              <a:solidFill>
                <a:schemeClr val="accent1"/>
              </a:solidFill>
              <a:latin typeface="Calibri" panose="020F0502020204030204" pitchFamily="34" charset="0"/>
            </a:endParaRPr>
          </a:p>
          <a:p>
            <a:pPr marL="0" lvl="1" indent="0" algn="ctr">
              <a:buNone/>
            </a:pPr>
            <a:br>
              <a:rPr lang="en-US" sz="1500" dirty="0">
                <a:solidFill>
                  <a:srgbClr val="F2F2F2">
                    <a:lumMod val="50000"/>
                  </a:srgbClr>
                </a:solidFill>
              </a:rPr>
            </a:br>
            <a:endParaRPr lang="en-US" sz="1125" dirty="0">
              <a:solidFill>
                <a:schemeClr val="accent5">
                  <a:lumMod val="20000"/>
                  <a:lumOff val="80000"/>
                </a:schemeClr>
              </a:solidFill>
            </a:endParaRPr>
          </a:p>
        </p:txBody>
      </p:sp>
      <p:sp>
        <p:nvSpPr>
          <p:cNvPr id="7" name="Text Placeholder 6"/>
          <p:cNvSpPr>
            <a:spLocks noGrp="1"/>
          </p:cNvSpPr>
          <p:nvPr>
            <p:ph type="body" sz="quarter" idx="12"/>
          </p:nvPr>
        </p:nvSpPr>
        <p:spPr/>
        <p:txBody>
          <a:bodyPr/>
          <a:lstStyle/>
          <a:p>
            <a:endParaRPr lang="en-US" dirty="0"/>
          </a:p>
        </p:txBody>
      </p:sp>
      <p:sp>
        <p:nvSpPr>
          <p:cNvPr id="4" name="Footer Placeholder 3"/>
          <p:cNvSpPr>
            <a:spLocks noGrp="1"/>
          </p:cNvSpPr>
          <p:nvPr>
            <p:ph type="ftr" sz="quarter" idx="3"/>
          </p:nvPr>
        </p:nvSpPr>
        <p:spPr/>
        <p:txBody>
          <a:bodyPr/>
          <a:lstStyle/>
          <a:p>
            <a:r>
              <a:rPr lang="en-US"/>
              <a:t>47-10780-28</a:t>
            </a:r>
            <a:endParaRPr lang="en-US" dirty="0"/>
          </a:p>
        </p:txBody>
      </p:sp>
      <p:sp>
        <p:nvSpPr>
          <p:cNvPr id="5" name="Date Placeholder 4"/>
          <p:cNvSpPr>
            <a:spLocks noGrp="1"/>
          </p:cNvSpPr>
          <p:nvPr>
            <p:ph type="dt" sz="half" idx="2"/>
          </p:nvPr>
        </p:nvSpPr>
        <p:spPr/>
        <p:txBody>
          <a:bodyPr/>
          <a:lstStyle/>
          <a:p>
            <a:pPr algn="ctr"/>
            <a:r>
              <a:rPr lang="en-US"/>
              <a:t>2025/02/03</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19</a:t>
            </a:fld>
            <a:endParaRPr lang="en-US" dirty="0"/>
          </a:p>
        </p:txBody>
      </p:sp>
      <p:sp>
        <p:nvSpPr>
          <p:cNvPr id="30" name="Rectangle 29"/>
          <p:cNvSpPr/>
          <p:nvPr/>
        </p:nvSpPr>
        <p:spPr>
          <a:xfrm>
            <a:off x="428248" y="4168578"/>
            <a:ext cx="3676467" cy="300082"/>
          </a:xfrm>
          <a:prstGeom prst="rect">
            <a:avLst/>
          </a:prstGeom>
        </p:spPr>
        <p:txBody>
          <a:bodyPr wrap="square">
            <a:spAutoFit/>
          </a:bodyPr>
          <a:lstStyle/>
          <a:p>
            <a:r>
              <a:rPr lang="en-US" sz="675" baseline="30000" dirty="0">
                <a:solidFill>
                  <a:schemeClr val="accent3"/>
                </a:solidFill>
                <a:latin typeface="Calibri" panose="020F0502020204030204" pitchFamily="34" charset="0"/>
                <a:cs typeface="Calibri" panose="020F0502020204030204" pitchFamily="34" charset="0"/>
              </a:rPr>
              <a:t>3 </a:t>
            </a:r>
            <a:r>
              <a:rPr lang="en-US" sz="675" dirty="0">
                <a:solidFill>
                  <a:schemeClr val="accent3"/>
                </a:solidFill>
                <a:latin typeface="Calibri" panose="020F0502020204030204" pitchFamily="34" charset="0"/>
              </a:rPr>
              <a:t>Picchi, A. (2024). Planning on Retiring at 65? Most Americans Retire Far Earlier - And Not By Choice.</a:t>
            </a:r>
          </a:p>
          <a:p>
            <a:r>
              <a:rPr lang="en-US" sz="675" baseline="30000" dirty="0">
                <a:solidFill>
                  <a:schemeClr val="accent3"/>
                </a:solidFill>
                <a:latin typeface="Calibri" panose="020F0502020204030204" pitchFamily="34" charset="0"/>
                <a:cs typeface="Calibri" panose="020F0502020204030204" pitchFamily="34" charset="0"/>
              </a:rPr>
              <a:t>4 </a:t>
            </a:r>
            <a:r>
              <a:rPr lang="en-US" sz="675" dirty="0">
                <a:solidFill>
                  <a:schemeClr val="accent3"/>
                </a:solidFill>
                <a:latin typeface="Calibri" panose="020F0502020204030204" pitchFamily="34" charset="0"/>
                <a:cs typeface="Calibri" panose="020F0502020204030204" pitchFamily="34" charset="0"/>
              </a:rPr>
              <a:t>Annuity 2012 mortality table published by the Society of Actuaries, Base Year 2024</a:t>
            </a:r>
          </a:p>
        </p:txBody>
      </p:sp>
      <p:sp>
        <p:nvSpPr>
          <p:cNvPr id="9" name="Rectangle 8"/>
          <p:cNvSpPr/>
          <p:nvPr/>
        </p:nvSpPr>
        <p:spPr>
          <a:xfrm>
            <a:off x="5901879" y="1678784"/>
            <a:ext cx="2161417" cy="1015663"/>
          </a:xfrm>
          <a:prstGeom prst="rect">
            <a:avLst/>
          </a:prstGeom>
        </p:spPr>
        <p:txBody>
          <a:bodyPr wrap="square">
            <a:spAutoFit/>
          </a:bodyPr>
          <a:lstStyle/>
          <a:p>
            <a:pPr marL="3572" lvl="3"/>
            <a:r>
              <a:rPr lang="en-US" sz="1800" b="1" dirty="0">
                <a:solidFill>
                  <a:schemeClr val="accent2"/>
                </a:solidFill>
                <a:latin typeface="Calibri" panose="020F0502020204030204" pitchFamily="34" charset="0"/>
                <a:cs typeface="Calibri" panose="020F0502020204030204" pitchFamily="34" charset="0"/>
              </a:rPr>
              <a:t>1 in 2</a:t>
            </a:r>
          </a:p>
          <a:p>
            <a:pPr marL="3572" lvl="3"/>
            <a:r>
              <a:rPr lang="en-US" sz="1200" dirty="0">
                <a:solidFill>
                  <a:schemeClr val="accent3"/>
                </a:solidFill>
                <a:latin typeface="Calibri" panose="020F0502020204030204" pitchFamily="34" charset="0"/>
              </a:rPr>
              <a:t>men will live to be 91</a:t>
            </a:r>
          </a:p>
          <a:p>
            <a:pPr marL="3572" lvl="3"/>
            <a:r>
              <a:rPr lang="en-US" sz="1800" b="1" dirty="0">
                <a:solidFill>
                  <a:schemeClr val="accent2"/>
                </a:solidFill>
                <a:latin typeface="Calibri" panose="020F0502020204030204" pitchFamily="34" charset="0"/>
                <a:cs typeface="Calibri" panose="020F0502020204030204" pitchFamily="34" charset="0"/>
              </a:rPr>
              <a:t>1 in 2</a:t>
            </a:r>
          </a:p>
          <a:p>
            <a:pPr marL="3572" lvl="3"/>
            <a:r>
              <a:rPr lang="en-US" sz="1200" dirty="0">
                <a:solidFill>
                  <a:schemeClr val="accent3"/>
                </a:solidFill>
                <a:latin typeface="Calibri" panose="020F0502020204030204" pitchFamily="34" charset="0"/>
              </a:rPr>
              <a:t>women will live to be 92</a:t>
            </a:r>
          </a:p>
        </p:txBody>
      </p:sp>
      <p:pic>
        <p:nvPicPr>
          <p:cNvPr id="16" name="Picture 15"/>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498731" y="1750742"/>
            <a:ext cx="370332" cy="370332"/>
          </a:xfrm>
          <a:prstGeom prst="rect">
            <a:avLst/>
          </a:prstGeom>
        </p:spPr>
      </p:pic>
      <p:pic>
        <p:nvPicPr>
          <p:cNvPr id="45" name="Picture 44"/>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509769" y="2215978"/>
            <a:ext cx="370332" cy="370332"/>
          </a:xfrm>
          <a:prstGeom prst="rect">
            <a:avLst/>
          </a:prstGeom>
        </p:spPr>
      </p:pic>
      <p:pic>
        <p:nvPicPr>
          <p:cNvPr id="27" name="Picture 26"/>
          <p:cNvPicPr>
            <a:picLocks noChangeAspect="1"/>
          </p:cNvPicPr>
          <p:nvPr/>
        </p:nvPicPr>
        <p:blipFill>
          <a:blip r:embed="rId3">
            <a:duotone>
              <a:schemeClr val="accent2">
                <a:shade val="45000"/>
                <a:satMod val="135000"/>
              </a:schemeClr>
              <a:prstClr val="white"/>
            </a:duotone>
            <a:extLst>
              <a:ext uri="{28A0092B-C50C-407E-A947-70E740481C1C}">
                <a14:useLocalDpi xmlns:a14="http://schemas.microsoft.com/office/drawing/2010/main"/>
              </a:ext>
            </a:extLst>
          </a:blip>
          <a:stretch>
            <a:fillRect/>
          </a:stretch>
        </p:blipFill>
        <p:spPr>
          <a:xfrm>
            <a:off x="5139437" y="1747530"/>
            <a:ext cx="370332" cy="370332"/>
          </a:xfrm>
          <a:prstGeom prst="rect">
            <a:avLst/>
          </a:prstGeom>
        </p:spPr>
      </p:pic>
      <p:pic>
        <p:nvPicPr>
          <p:cNvPr id="28" name="Picture 27"/>
          <p:cNvPicPr>
            <a:picLocks noChangeAspect="1"/>
          </p:cNvPicPr>
          <p:nvPr/>
        </p:nvPicPr>
        <p:blipFill>
          <a:blip r:embed="rId4">
            <a:duotone>
              <a:schemeClr val="accent2">
                <a:shade val="45000"/>
                <a:satMod val="135000"/>
              </a:schemeClr>
              <a:prstClr val="white"/>
            </a:duotone>
            <a:extLst>
              <a:ext uri="{28A0092B-C50C-407E-A947-70E740481C1C}">
                <a14:useLocalDpi xmlns:a14="http://schemas.microsoft.com/office/drawing/2010/main"/>
              </a:ext>
            </a:extLst>
          </a:blip>
          <a:stretch>
            <a:fillRect/>
          </a:stretch>
        </p:blipFill>
        <p:spPr>
          <a:xfrm>
            <a:off x="5145140" y="2212766"/>
            <a:ext cx="370332" cy="370332"/>
          </a:xfrm>
          <a:prstGeom prst="rect">
            <a:avLst/>
          </a:prstGeom>
        </p:spPr>
      </p:pic>
      <p:sp>
        <p:nvSpPr>
          <p:cNvPr id="3" name="Rectangle 2"/>
          <p:cNvSpPr/>
          <p:nvPr/>
        </p:nvSpPr>
        <p:spPr>
          <a:xfrm>
            <a:off x="5901879" y="2960768"/>
            <a:ext cx="2982583" cy="1015663"/>
          </a:xfrm>
          <a:prstGeom prst="rect">
            <a:avLst/>
          </a:prstGeom>
        </p:spPr>
        <p:txBody>
          <a:bodyPr wrap="square">
            <a:spAutoFit/>
          </a:bodyPr>
          <a:lstStyle/>
          <a:p>
            <a:pPr marL="3572" lvl="3"/>
            <a:r>
              <a:rPr lang="en-US" sz="1800" b="1" dirty="0">
                <a:solidFill>
                  <a:schemeClr val="accent2"/>
                </a:solidFill>
                <a:latin typeface="Calibri" panose="020F0502020204030204" pitchFamily="34" charset="0"/>
                <a:cs typeface="Calibri" panose="020F0502020204030204" pitchFamily="34" charset="0"/>
              </a:rPr>
              <a:t>1 in 2 </a:t>
            </a:r>
          </a:p>
          <a:p>
            <a:pPr marL="3572" lvl="3"/>
            <a:r>
              <a:rPr lang="en-US" sz="1200" dirty="0">
                <a:solidFill>
                  <a:schemeClr val="accent3"/>
                </a:solidFill>
                <a:latin typeface="Calibri" panose="020F0502020204030204" pitchFamily="34" charset="0"/>
              </a:rPr>
              <a:t>spouses will live to be 96</a:t>
            </a:r>
          </a:p>
          <a:p>
            <a:pPr marL="3572" lvl="3"/>
            <a:r>
              <a:rPr lang="en-US" sz="1800" b="1" dirty="0">
                <a:solidFill>
                  <a:schemeClr val="accent2"/>
                </a:solidFill>
                <a:latin typeface="Calibri" panose="020F0502020204030204" pitchFamily="34" charset="0"/>
                <a:cs typeface="Calibri" panose="020F0502020204030204" pitchFamily="34" charset="0"/>
              </a:rPr>
              <a:t>1 in 4 </a:t>
            </a:r>
          </a:p>
          <a:p>
            <a:pPr marL="3572" lvl="3"/>
            <a:r>
              <a:rPr lang="en-US" sz="1200" dirty="0">
                <a:solidFill>
                  <a:schemeClr val="accent3"/>
                </a:solidFill>
                <a:latin typeface="Calibri" panose="020F0502020204030204" pitchFamily="34" charset="0"/>
              </a:rPr>
              <a:t>spouses will live to be 100</a:t>
            </a:r>
          </a:p>
        </p:txBody>
      </p:sp>
      <p:pic>
        <p:nvPicPr>
          <p:cNvPr id="26" name="Picture 25"/>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498731" y="3030477"/>
            <a:ext cx="370332" cy="370332"/>
          </a:xfrm>
          <a:prstGeom prst="rect">
            <a:avLst/>
          </a:prstGeom>
        </p:spPr>
      </p:pic>
      <p:pic>
        <p:nvPicPr>
          <p:cNvPr id="35" name="Picture 34"/>
          <p:cNvPicPr>
            <a:picLocks noChangeAspect="1"/>
          </p:cNvPicPr>
          <p:nvPr/>
        </p:nvPicPr>
        <p:blipFill>
          <a:blip r:embed="rId3">
            <a:duotone>
              <a:schemeClr val="accent2">
                <a:shade val="45000"/>
                <a:satMod val="135000"/>
              </a:schemeClr>
              <a:prstClr val="white"/>
            </a:duotone>
            <a:extLst>
              <a:ext uri="{28A0092B-C50C-407E-A947-70E740481C1C}">
                <a14:useLocalDpi xmlns:a14="http://schemas.microsoft.com/office/drawing/2010/main"/>
              </a:ext>
            </a:extLst>
          </a:blip>
          <a:stretch>
            <a:fillRect/>
          </a:stretch>
        </p:blipFill>
        <p:spPr>
          <a:xfrm>
            <a:off x="5142930" y="3035175"/>
            <a:ext cx="370332" cy="370332"/>
          </a:xfrm>
          <a:prstGeom prst="rect">
            <a:avLst/>
          </a:prstGeom>
        </p:spPr>
      </p:pic>
      <p:pic>
        <p:nvPicPr>
          <p:cNvPr id="36" name="Picture 35"/>
          <p:cNvPicPr>
            <a:picLocks noChangeAspect="1"/>
          </p:cNvPicPr>
          <p:nvPr/>
        </p:nvPicPr>
        <p:blipFill>
          <a:blip r:embed="rId4">
            <a:duotone>
              <a:schemeClr val="accent2">
                <a:shade val="45000"/>
                <a:satMod val="135000"/>
              </a:schemeClr>
              <a:prstClr val="white"/>
            </a:duotone>
            <a:extLst>
              <a:ext uri="{28A0092B-C50C-407E-A947-70E740481C1C}">
                <a14:useLocalDpi xmlns:a14="http://schemas.microsoft.com/office/drawing/2010/main"/>
              </a:ext>
            </a:extLst>
          </a:blip>
          <a:stretch>
            <a:fillRect/>
          </a:stretch>
        </p:blipFill>
        <p:spPr>
          <a:xfrm>
            <a:off x="4427145" y="3494003"/>
            <a:ext cx="370332" cy="370332"/>
          </a:xfrm>
          <a:prstGeom prst="rect">
            <a:avLst/>
          </a:prstGeom>
        </p:spPr>
      </p:pic>
      <p:pic>
        <p:nvPicPr>
          <p:cNvPr id="37" name="Picture 36"/>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509769" y="3503397"/>
            <a:ext cx="370332" cy="370332"/>
          </a:xfrm>
          <a:prstGeom prst="rect">
            <a:avLst/>
          </a:prstGeom>
        </p:spPr>
      </p:pic>
      <p:pic>
        <p:nvPicPr>
          <p:cNvPr id="38" name="Picture 37"/>
          <p:cNvPicPr>
            <a:picLocks noChangeAspect="1"/>
          </p:cNvPicPr>
          <p:nvPr/>
        </p:nvPicPr>
        <p:blipFill>
          <a:blip r:embed="rId4">
            <a:duotone>
              <a:schemeClr val="accent2">
                <a:shade val="45000"/>
                <a:satMod val="135000"/>
              </a:schemeClr>
              <a:prstClr val="white"/>
            </a:duotone>
            <a:extLst>
              <a:ext uri="{28A0092B-C50C-407E-A947-70E740481C1C}">
                <a14:useLocalDpi xmlns:a14="http://schemas.microsoft.com/office/drawing/2010/main"/>
              </a:ext>
            </a:extLst>
          </a:blip>
          <a:stretch>
            <a:fillRect/>
          </a:stretch>
        </p:blipFill>
        <p:spPr>
          <a:xfrm>
            <a:off x="5139437" y="3500967"/>
            <a:ext cx="370332" cy="370332"/>
          </a:xfrm>
          <a:prstGeom prst="rect">
            <a:avLst/>
          </a:prstGeom>
        </p:spPr>
      </p:pic>
      <p:pic>
        <p:nvPicPr>
          <p:cNvPr id="39" name="Picture 38"/>
          <p:cNvPicPr>
            <a:picLocks noChangeAspect="1"/>
          </p:cNvPicPr>
          <p:nvPr/>
        </p:nvPicPr>
        <p:blipFill>
          <a:blip r:embed="rId3">
            <a:duotone>
              <a:schemeClr val="accent2">
                <a:shade val="45000"/>
                <a:satMod val="135000"/>
              </a:schemeClr>
              <a:prstClr val="white"/>
            </a:duotone>
            <a:extLst>
              <a:ext uri="{28A0092B-C50C-407E-A947-70E740481C1C}">
                <a14:useLocalDpi xmlns:a14="http://schemas.microsoft.com/office/drawing/2010/main"/>
              </a:ext>
            </a:extLst>
          </a:blip>
          <a:stretch>
            <a:fillRect/>
          </a:stretch>
        </p:blipFill>
        <p:spPr>
          <a:xfrm>
            <a:off x="4788020" y="3500967"/>
            <a:ext cx="370332" cy="370332"/>
          </a:xfrm>
          <a:prstGeom prst="rect">
            <a:avLst/>
          </a:prstGeom>
        </p:spPr>
      </p:pic>
      <p:sp>
        <p:nvSpPr>
          <p:cNvPr id="8" name="TextBox 7">
            <a:extLst>
              <a:ext uri="{FF2B5EF4-FFF2-40B4-BE49-F238E27FC236}">
                <a16:creationId xmlns:a16="http://schemas.microsoft.com/office/drawing/2014/main" id="{56D65EBB-4420-5F4C-8E72-E63B2FC6196F}"/>
              </a:ext>
            </a:extLst>
          </p:cNvPr>
          <p:cNvSpPr txBox="1"/>
          <p:nvPr/>
        </p:nvSpPr>
        <p:spPr>
          <a:xfrm>
            <a:off x="1467323" y="1776825"/>
            <a:ext cx="2026785" cy="2008242"/>
          </a:xfrm>
          <a:prstGeom prst="rect">
            <a:avLst/>
          </a:prstGeom>
          <a:noFill/>
        </p:spPr>
        <p:txBody>
          <a:bodyPr wrap="square" rtlCol="0">
            <a:spAutoFit/>
          </a:bodyPr>
          <a:lstStyle/>
          <a:p>
            <a:r>
              <a:rPr lang="en-US" sz="12450" b="1" dirty="0">
                <a:latin typeface="Calibri" panose="020F0502020204030204" pitchFamily="34" charset="0"/>
                <a:cs typeface="Calibri" panose="020F0502020204030204" pitchFamily="34" charset="0"/>
              </a:rPr>
              <a:t>62</a:t>
            </a:r>
          </a:p>
        </p:txBody>
      </p:sp>
      <p:sp>
        <p:nvSpPr>
          <p:cNvPr id="11" name="TextBox 10">
            <a:extLst>
              <a:ext uri="{FF2B5EF4-FFF2-40B4-BE49-F238E27FC236}">
                <a16:creationId xmlns:a16="http://schemas.microsoft.com/office/drawing/2014/main" id="{5CD6A168-F725-F041-A65D-436E897D4D12}"/>
              </a:ext>
            </a:extLst>
          </p:cNvPr>
          <p:cNvSpPr txBox="1"/>
          <p:nvPr/>
        </p:nvSpPr>
        <p:spPr>
          <a:xfrm rot="16200000">
            <a:off x="554515" y="2366921"/>
            <a:ext cx="1282948" cy="784830"/>
          </a:xfrm>
          <a:prstGeom prst="rect">
            <a:avLst/>
          </a:prstGeom>
          <a:noFill/>
        </p:spPr>
        <p:txBody>
          <a:bodyPr wrap="square" rtlCol="0">
            <a:spAutoFit/>
          </a:bodyPr>
          <a:lstStyle/>
          <a:p>
            <a:r>
              <a:rPr lang="en-US" sz="4500" b="1" spc="225" dirty="0">
                <a:solidFill>
                  <a:schemeClr val="accent6"/>
                </a:solidFill>
                <a:latin typeface="Calibri" panose="020F0502020204030204" pitchFamily="34" charset="0"/>
                <a:cs typeface="Calibri" panose="020F0502020204030204" pitchFamily="34" charset="0"/>
              </a:rPr>
              <a:t>AGE</a:t>
            </a:r>
          </a:p>
        </p:txBody>
      </p:sp>
    </p:spTree>
    <p:extLst>
      <p:ext uri="{BB962C8B-B14F-4D97-AF65-F5344CB8AC3E}">
        <p14:creationId xmlns:p14="http://schemas.microsoft.com/office/powerpoint/2010/main" val="2019753009"/>
      </p:ext>
    </p:extLst>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 name="Pentagon 62">
            <a:extLst>
              <a:ext uri="{FF2B5EF4-FFF2-40B4-BE49-F238E27FC236}">
                <a16:creationId xmlns:a16="http://schemas.microsoft.com/office/drawing/2014/main" id="{5B425A09-E867-E74B-9186-E5AA60BA82C0}"/>
              </a:ext>
            </a:extLst>
          </p:cNvPr>
          <p:cNvSpPr/>
          <p:nvPr/>
        </p:nvSpPr>
        <p:spPr>
          <a:xfrm rot="10800000">
            <a:off x="6456849" y="1331544"/>
            <a:ext cx="2795435" cy="889352"/>
          </a:xfrm>
          <a:prstGeom prst="homePlat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2" name="Title 1"/>
          <p:cNvSpPr>
            <a:spLocks noGrp="1"/>
          </p:cNvSpPr>
          <p:nvPr>
            <p:ph type="title"/>
          </p:nvPr>
        </p:nvSpPr>
        <p:spPr/>
        <p:txBody>
          <a:bodyPr>
            <a:normAutofit/>
          </a:bodyPr>
          <a:lstStyle/>
          <a:p>
            <a:r>
              <a:rPr lang="en-US" dirty="0">
                <a:latin typeface="Calibri" panose="020F0502020204030204" pitchFamily="34" charset="0"/>
                <a:cs typeface="Calibri" panose="020F0502020204030204" pitchFamily="34" charset="0"/>
              </a:rPr>
              <a:t>Retirement expenses could look different.</a:t>
            </a:r>
          </a:p>
        </p:txBody>
      </p:sp>
      <p:sp>
        <p:nvSpPr>
          <p:cNvPr id="7" name="Text Placeholder 6"/>
          <p:cNvSpPr>
            <a:spLocks noGrp="1"/>
          </p:cNvSpPr>
          <p:nvPr>
            <p:ph type="body" sz="quarter" idx="12"/>
          </p:nvPr>
        </p:nvSpPr>
        <p:spPr/>
        <p:txBody>
          <a:bodyPr/>
          <a:lstStyle/>
          <a:p>
            <a:endParaRPr lang="en-US" dirty="0"/>
          </a:p>
        </p:txBody>
      </p:sp>
      <p:sp>
        <p:nvSpPr>
          <p:cNvPr id="4" name="Footer Placeholder 3"/>
          <p:cNvSpPr>
            <a:spLocks noGrp="1"/>
          </p:cNvSpPr>
          <p:nvPr>
            <p:ph type="ftr" sz="quarter" idx="3"/>
          </p:nvPr>
        </p:nvSpPr>
        <p:spPr/>
        <p:txBody>
          <a:bodyPr/>
          <a:lstStyle/>
          <a:p>
            <a:r>
              <a:rPr lang="en-US"/>
              <a:t>47-10780-28</a:t>
            </a:r>
            <a:endParaRPr lang="en-US" dirty="0"/>
          </a:p>
        </p:txBody>
      </p:sp>
      <p:sp>
        <p:nvSpPr>
          <p:cNvPr id="5" name="Date Placeholder 4"/>
          <p:cNvSpPr>
            <a:spLocks noGrp="1"/>
          </p:cNvSpPr>
          <p:nvPr>
            <p:ph type="dt" sz="half" idx="2"/>
          </p:nvPr>
        </p:nvSpPr>
        <p:spPr/>
        <p:txBody>
          <a:bodyPr/>
          <a:lstStyle/>
          <a:p>
            <a:pPr algn="ctr"/>
            <a:r>
              <a:rPr lang="en-US"/>
              <a:t>2025/02/03</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20</a:t>
            </a:fld>
            <a:endParaRPr lang="en-US" dirty="0"/>
          </a:p>
        </p:txBody>
      </p:sp>
      <p:sp>
        <p:nvSpPr>
          <p:cNvPr id="30" name="Rectangle 29"/>
          <p:cNvSpPr/>
          <p:nvPr/>
        </p:nvSpPr>
        <p:spPr>
          <a:xfrm>
            <a:off x="7008921" y="2370993"/>
            <a:ext cx="1973876" cy="1451679"/>
          </a:xfrm>
          <a:prstGeom prst="rect">
            <a:avLst/>
          </a:prstGeom>
        </p:spPr>
        <p:txBody>
          <a:bodyPr wrap="square" lIns="0">
            <a:spAutoFit/>
          </a:bodyPr>
          <a:lstStyle/>
          <a:p>
            <a:pPr defTabSz="342900">
              <a:spcBef>
                <a:spcPts val="450"/>
              </a:spcBef>
              <a:defRPr/>
            </a:pPr>
            <a:r>
              <a:rPr lang="en-US" sz="675" baseline="30000" dirty="0">
                <a:solidFill>
                  <a:srgbClr val="FFFFFF">
                    <a:lumMod val="50000"/>
                  </a:srgbClr>
                </a:solidFill>
                <a:latin typeface="Calibri" panose="020F0502020204030204" pitchFamily="34" charset="0"/>
                <a:cs typeface="Calibri" panose="020F0502020204030204" pitchFamily="34" charset="0"/>
              </a:rPr>
              <a:t>5 </a:t>
            </a:r>
            <a:r>
              <a:rPr lang="en-US" sz="675" dirty="0">
                <a:solidFill>
                  <a:srgbClr val="FFFFFF">
                    <a:lumMod val="50000"/>
                  </a:srgbClr>
                </a:solidFill>
                <a:latin typeface="Calibri" panose="020F0502020204030204" pitchFamily="34" charset="0"/>
                <a:cs typeface="Calibri" panose="020F0502020204030204" pitchFamily="34" charset="0"/>
              </a:rPr>
              <a:t>FRED. (2024). 20-Year Expected Inflation.</a:t>
            </a:r>
          </a:p>
          <a:p>
            <a:pPr defTabSz="342900">
              <a:spcBef>
                <a:spcPts val="450"/>
              </a:spcBef>
              <a:defRPr/>
            </a:pPr>
            <a:r>
              <a:rPr lang="en-US" sz="675" baseline="30000" dirty="0">
                <a:solidFill>
                  <a:srgbClr val="FFFFFF">
                    <a:lumMod val="50000"/>
                  </a:srgbClr>
                </a:solidFill>
                <a:latin typeface="Calibri" panose="020F0502020204030204" pitchFamily="34" charset="0"/>
                <a:cs typeface="Calibri" panose="020F0502020204030204" pitchFamily="34" charset="0"/>
              </a:rPr>
              <a:t>6 </a:t>
            </a:r>
            <a:r>
              <a:rPr lang="en-US" sz="675" dirty="0">
                <a:solidFill>
                  <a:srgbClr val="FFFFFF">
                    <a:lumMod val="50000"/>
                  </a:srgbClr>
                </a:solidFill>
                <a:latin typeface="Calibri" panose="020F0502020204030204" pitchFamily="34" charset="0"/>
                <a:cs typeface="Calibri" panose="020F0502020204030204" pitchFamily="34" charset="0"/>
              </a:rPr>
              <a:t>U.S. Bureau of Labor Statistics. (2024). Consumer Expenditures--2023 - 2023 A01 results.</a:t>
            </a:r>
          </a:p>
          <a:p>
            <a:pPr defTabSz="342900">
              <a:spcBef>
                <a:spcPts val="450"/>
              </a:spcBef>
              <a:defRPr/>
            </a:pPr>
            <a:r>
              <a:rPr lang="en-US" sz="675" baseline="30000" dirty="0">
                <a:solidFill>
                  <a:srgbClr val="FFFFFF">
                    <a:lumMod val="50000"/>
                  </a:srgbClr>
                </a:solidFill>
                <a:latin typeface="Calibri" panose="020F0502020204030204" pitchFamily="34" charset="0"/>
                <a:cs typeface="Calibri" panose="020F0502020204030204" pitchFamily="34" charset="0"/>
              </a:rPr>
              <a:t>7 </a:t>
            </a:r>
            <a:r>
              <a:rPr lang="en-US" sz="675" dirty="0">
                <a:solidFill>
                  <a:srgbClr val="FFFFFF">
                    <a:lumMod val="50000"/>
                  </a:srgbClr>
                </a:solidFill>
                <a:latin typeface="Calibri" panose="020F0502020204030204" pitchFamily="34" charset="0"/>
                <a:cs typeface="Calibri" panose="020F0502020204030204" pitchFamily="34" charset="0"/>
              </a:rPr>
              <a:t>Fischer, J. (2024). New Car Price Trends in 2024: Average Selling Prices Hold Steady.</a:t>
            </a:r>
          </a:p>
          <a:p>
            <a:pPr defTabSz="342900">
              <a:spcBef>
                <a:spcPts val="450"/>
              </a:spcBef>
              <a:defRPr/>
            </a:pPr>
            <a:r>
              <a:rPr lang="en-US" sz="675" baseline="30000" dirty="0">
                <a:solidFill>
                  <a:srgbClr val="FFFFFF">
                    <a:lumMod val="50000"/>
                  </a:srgbClr>
                </a:solidFill>
                <a:latin typeface="Calibri" panose="020F0502020204030204" pitchFamily="34" charset="0"/>
                <a:cs typeface="Calibri" panose="020F0502020204030204" pitchFamily="34" charset="0"/>
              </a:rPr>
              <a:t>8</a:t>
            </a:r>
            <a:r>
              <a:rPr lang="en-US" sz="675" dirty="0">
                <a:solidFill>
                  <a:srgbClr val="FFFFFF">
                    <a:lumMod val="50000"/>
                  </a:srgbClr>
                </a:solidFill>
                <a:latin typeface="Calibri" panose="020F0502020204030204" pitchFamily="34" charset="0"/>
                <a:cs typeface="Calibri" panose="020F0502020204030204" pitchFamily="34" charset="0"/>
              </a:rPr>
              <a:t> Hoyt, J. (2024). Nursing Home Costs in 2024 By State and Type of Care.</a:t>
            </a:r>
          </a:p>
          <a:p>
            <a:pPr defTabSz="342900">
              <a:spcBef>
                <a:spcPts val="450"/>
              </a:spcBef>
              <a:defRPr/>
            </a:pPr>
            <a:r>
              <a:rPr lang="en-US" sz="675" dirty="0">
                <a:solidFill>
                  <a:srgbClr val="FFFFFF">
                    <a:lumMod val="50000"/>
                  </a:srgbClr>
                </a:solidFill>
                <a:latin typeface="Calibri" panose="020F0502020204030204" pitchFamily="34" charset="0"/>
                <a:cs typeface="Calibri" panose="020F0502020204030204" pitchFamily="34" charset="0"/>
              </a:rPr>
              <a:t>Source: </a:t>
            </a:r>
            <a:r>
              <a:rPr lang="en-US" sz="675" dirty="0" err="1">
                <a:solidFill>
                  <a:srgbClr val="FFFFFF">
                    <a:lumMod val="50000"/>
                  </a:srgbClr>
                </a:solidFill>
                <a:latin typeface="Calibri" panose="020F0502020204030204" pitchFamily="34" charset="0"/>
                <a:cs typeface="Calibri" panose="020F0502020204030204" pitchFamily="34" charset="0"/>
              </a:rPr>
              <a:t>SmartAsset</a:t>
            </a:r>
            <a:r>
              <a:rPr lang="en-US" sz="675" dirty="0">
                <a:solidFill>
                  <a:srgbClr val="FFFFFF">
                    <a:lumMod val="50000"/>
                  </a:srgbClr>
                </a:solidFill>
                <a:latin typeface="Calibri" panose="020F0502020204030204" pitchFamily="34" charset="0"/>
                <a:cs typeface="Calibri" panose="020F0502020204030204" pitchFamily="34" charset="0"/>
              </a:rPr>
              <a:t>. (2024). Inflation Calculator 2024 - Calculate U.S. Inflation By Year.</a:t>
            </a:r>
          </a:p>
          <a:p>
            <a:pPr marL="86916" indent="-86916">
              <a:spcBef>
                <a:spcPts val="450"/>
              </a:spcBef>
            </a:pPr>
            <a:endParaRPr lang="en-US" sz="675" dirty="0">
              <a:solidFill>
                <a:schemeClr val="bg2">
                  <a:lumMod val="50000"/>
                </a:schemeClr>
              </a:solidFill>
              <a:latin typeface="Calibri" panose="020F0502020204030204" pitchFamily="34" charset="0"/>
              <a:cs typeface="Calibri" panose="020F0502020204030204" pitchFamily="34" charset="0"/>
            </a:endParaRPr>
          </a:p>
        </p:txBody>
      </p:sp>
      <p:pic>
        <p:nvPicPr>
          <p:cNvPr id="23" name="Picture 22"/>
          <p:cNvPicPr>
            <a:picLocks noChangeAspect="1"/>
          </p:cNvPicPr>
          <p:nvPr/>
        </p:nvPicPr>
        <p:blipFill>
          <a:blip r:embed="rId3">
            <a:extLst>
              <a:ext uri="{28A0092B-C50C-407E-A947-70E740481C1C}">
                <a14:useLocalDpi xmlns:a14="http://schemas.microsoft.com/office/drawing/2010/main"/>
              </a:ext>
            </a:extLst>
          </a:blip>
          <a:srcRect/>
          <a:stretch/>
        </p:blipFill>
        <p:spPr>
          <a:xfrm>
            <a:off x="991388" y="2469883"/>
            <a:ext cx="496248" cy="496248"/>
          </a:xfrm>
          <a:prstGeom prst="rect">
            <a:avLst/>
          </a:prstGeom>
        </p:spPr>
      </p:pic>
      <p:pic>
        <p:nvPicPr>
          <p:cNvPr id="19" name="Picture 18">
            <a:extLst>
              <a:ext uri="{FF2B5EF4-FFF2-40B4-BE49-F238E27FC236}">
                <a16:creationId xmlns:a16="http://schemas.microsoft.com/office/drawing/2014/main" id="{95A0CC76-B1E8-7E49-B714-4B681E065FC9}"/>
              </a:ext>
            </a:extLst>
          </p:cNvPr>
          <p:cNvPicPr>
            <a:picLocks noChangeAspect="1"/>
          </p:cNvPicPr>
          <p:nvPr/>
        </p:nvPicPr>
        <p:blipFill>
          <a:blip r:embed="rId3">
            <a:duotone>
              <a:prstClr val="black"/>
              <a:srgbClr val="BED85F">
                <a:tint val="45000"/>
                <a:satMod val="400000"/>
              </a:srgbClr>
            </a:duotone>
            <a:extLst>
              <a:ext uri="{28A0092B-C50C-407E-A947-70E740481C1C}">
                <a14:useLocalDpi xmlns:a14="http://schemas.microsoft.com/office/drawing/2010/main"/>
              </a:ext>
            </a:extLst>
          </a:blip>
          <a:srcRect/>
          <a:stretch/>
        </p:blipFill>
        <p:spPr>
          <a:xfrm>
            <a:off x="1584564" y="2071966"/>
            <a:ext cx="895182" cy="895182"/>
          </a:xfrm>
          <a:prstGeom prst="rect">
            <a:avLst/>
          </a:prstGeom>
        </p:spPr>
      </p:pic>
      <p:sp>
        <p:nvSpPr>
          <p:cNvPr id="3" name="Rectangle 2">
            <a:extLst>
              <a:ext uri="{FF2B5EF4-FFF2-40B4-BE49-F238E27FC236}">
                <a16:creationId xmlns:a16="http://schemas.microsoft.com/office/drawing/2014/main" id="{55FB42FC-3EA5-AD4F-B4D1-F02BE20915D3}"/>
              </a:ext>
            </a:extLst>
          </p:cNvPr>
          <p:cNvSpPr/>
          <p:nvPr/>
        </p:nvSpPr>
        <p:spPr>
          <a:xfrm>
            <a:off x="839137" y="2963663"/>
            <a:ext cx="1385316" cy="248209"/>
          </a:xfrm>
          <a:prstGeom prst="rect">
            <a:avLst/>
          </a:prstGeom>
        </p:spPr>
        <p:txBody>
          <a:bodyPr wrap="none">
            <a:spAutoFit/>
          </a:bodyPr>
          <a:lstStyle/>
          <a:p>
            <a:r>
              <a:rPr lang="en-US" sz="1013" b="1" dirty="0">
                <a:solidFill>
                  <a:schemeClr val="accent3"/>
                </a:solidFill>
                <a:latin typeface="Calibri" panose="020F0502020204030204" pitchFamily="34" charset="0"/>
                <a:cs typeface="Calibri" panose="020F0502020204030204" pitchFamily="34" charset="0"/>
              </a:rPr>
              <a:t>Annual Medical Costs</a:t>
            </a:r>
            <a:r>
              <a:rPr lang="en-US" sz="1013" b="1" baseline="30000" dirty="0">
                <a:solidFill>
                  <a:schemeClr val="accent3"/>
                </a:solidFill>
                <a:latin typeface="Calibri" panose="020F0502020204030204" pitchFamily="34" charset="0"/>
                <a:cs typeface="Calibri" panose="020F0502020204030204" pitchFamily="34" charset="0"/>
              </a:rPr>
              <a:t>5</a:t>
            </a:r>
          </a:p>
        </p:txBody>
      </p:sp>
      <p:sp>
        <p:nvSpPr>
          <p:cNvPr id="8" name="Rectangle 7">
            <a:extLst>
              <a:ext uri="{FF2B5EF4-FFF2-40B4-BE49-F238E27FC236}">
                <a16:creationId xmlns:a16="http://schemas.microsoft.com/office/drawing/2014/main" id="{69396EA3-78DA-1443-9ECD-9481BF8B6E59}"/>
              </a:ext>
            </a:extLst>
          </p:cNvPr>
          <p:cNvSpPr/>
          <p:nvPr/>
        </p:nvSpPr>
        <p:spPr>
          <a:xfrm>
            <a:off x="354932" y="2031798"/>
            <a:ext cx="546945" cy="248209"/>
          </a:xfrm>
          <a:prstGeom prst="rect">
            <a:avLst/>
          </a:prstGeom>
        </p:spPr>
        <p:txBody>
          <a:bodyPr wrap="none">
            <a:spAutoFit/>
          </a:bodyPr>
          <a:lstStyle/>
          <a:p>
            <a:r>
              <a:rPr lang="en-US" sz="1013" b="1" dirty="0">
                <a:latin typeface="Calibri" panose="020F0502020204030204" pitchFamily="34" charset="0"/>
                <a:cs typeface="Calibri" panose="020F0502020204030204" pitchFamily="34" charset="0"/>
              </a:rPr>
              <a:t>$6,159</a:t>
            </a:r>
          </a:p>
        </p:txBody>
      </p:sp>
      <p:sp>
        <p:nvSpPr>
          <p:cNvPr id="20" name="Rectangle 19">
            <a:extLst>
              <a:ext uri="{FF2B5EF4-FFF2-40B4-BE49-F238E27FC236}">
                <a16:creationId xmlns:a16="http://schemas.microsoft.com/office/drawing/2014/main" id="{0DBA0BED-BE1E-D741-9D8D-82A7ED6F6DCE}"/>
              </a:ext>
            </a:extLst>
          </p:cNvPr>
          <p:cNvSpPr/>
          <p:nvPr/>
        </p:nvSpPr>
        <p:spPr>
          <a:xfrm>
            <a:off x="2449496" y="1785715"/>
            <a:ext cx="546945" cy="248209"/>
          </a:xfrm>
          <a:prstGeom prst="rect">
            <a:avLst/>
          </a:prstGeom>
        </p:spPr>
        <p:txBody>
          <a:bodyPr wrap="none">
            <a:spAutoFit/>
          </a:bodyPr>
          <a:lstStyle/>
          <a:p>
            <a:r>
              <a:rPr lang="en-US" sz="1013" b="1" dirty="0">
                <a:solidFill>
                  <a:srgbClr val="6A6B3F"/>
                </a:solidFill>
                <a:latin typeface="Calibri" panose="020F0502020204030204" pitchFamily="34" charset="0"/>
                <a:cs typeface="Calibri" panose="020F0502020204030204" pitchFamily="34" charset="0"/>
              </a:rPr>
              <a:t>$9,518</a:t>
            </a:r>
          </a:p>
        </p:txBody>
      </p:sp>
      <p:cxnSp>
        <p:nvCxnSpPr>
          <p:cNvPr id="10" name="Elbow Connector 9">
            <a:extLst>
              <a:ext uri="{FF2B5EF4-FFF2-40B4-BE49-F238E27FC236}">
                <a16:creationId xmlns:a16="http://schemas.microsoft.com/office/drawing/2014/main" id="{64CA24B8-43BF-4A41-9DDF-56382A980095}"/>
              </a:ext>
            </a:extLst>
          </p:cNvPr>
          <p:cNvCxnSpPr>
            <a:stCxn id="20" idx="1"/>
            <a:endCxn id="19" idx="0"/>
          </p:cNvCxnSpPr>
          <p:nvPr/>
        </p:nvCxnSpPr>
        <p:spPr>
          <a:xfrm rot="10800000" flipV="1">
            <a:off x="2032156" y="1909820"/>
            <a:ext cx="417341" cy="162146"/>
          </a:xfrm>
          <a:prstGeom prst="bentConnector2">
            <a:avLst/>
          </a:prstGeom>
          <a:ln w="222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7" name="Elbow Connector 26">
            <a:extLst>
              <a:ext uri="{FF2B5EF4-FFF2-40B4-BE49-F238E27FC236}">
                <a16:creationId xmlns:a16="http://schemas.microsoft.com/office/drawing/2014/main" id="{177BBFCA-B5D6-1947-9D1F-54F685B880B9}"/>
              </a:ext>
            </a:extLst>
          </p:cNvPr>
          <p:cNvCxnSpPr>
            <a:cxnSpLocks/>
            <a:stCxn id="8" idx="3"/>
            <a:endCxn id="23" idx="0"/>
          </p:cNvCxnSpPr>
          <p:nvPr/>
        </p:nvCxnSpPr>
        <p:spPr>
          <a:xfrm>
            <a:off x="901877" y="2155903"/>
            <a:ext cx="337635" cy="313980"/>
          </a:xfrm>
          <a:prstGeom prst="bentConnector2">
            <a:avLst/>
          </a:prstGeom>
          <a:ln w="22225">
            <a:solidFill>
              <a:schemeClr val="accent3"/>
            </a:solidFill>
            <a:prstDash val="dash"/>
          </a:ln>
        </p:spPr>
        <p:style>
          <a:lnRef idx="1">
            <a:schemeClr val="accent1"/>
          </a:lnRef>
          <a:fillRef idx="0">
            <a:schemeClr val="accent1"/>
          </a:fillRef>
          <a:effectRef idx="0">
            <a:schemeClr val="accent1"/>
          </a:effectRef>
          <a:fontRef idx="minor">
            <a:schemeClr val="tx1"/>
          </a:fontRef>
        </p:style>
      </p:cxnSp>
      <p:pic>
        <p:nvPicPr>
          <p:cNvPr id="28" name="Picture 27">
            <a:extLst>
              <a:ext uri="{FF2B5EF4-FFF2-40B4-BE49-F238E27FC236}">
                <a16:creationId xmlns:a16="http://schemas.microsoft.com/office/drawing/2014/main" id="{5B2F9DA8-2480-D349-926D-F4A82EA6480C}"/>
              </a:ext>
            </a:extLst>
          </p:cNvPr>
          <p:cNvPicPr>
            <a:picLocks noChangeAspect="1"/>
          </p:cNvPicPr>
          <p:nvPr/>
        </p:nvPicPr>
        <p:blipFill>
          <a:blip r:embed="rId4">
            <a:extLst>
              <a:ext uri="{28A0092B-C50C-407E-A947-70E740481C1C}">
                <a14:useLocalDpi xmlns:a14="http://schemas.microsoft.com/office/drawing/2010/main"/>
              </a:ext>
            </a:extLst>
          </a:blip>
          <a:srcRect/>
          <a:stretch/>
        </p:blipFill>
        <p:spPr>
          <a:xfrm>
            <a:off x="948655" y="3992726"/>
            <a:ext cx="514088" cy="514088"/>
          </a:xfrm>
          <a:prstGeom prst="rect">
            <a:avLst/>
          </a:prstGeom>
        </p:spPr>
      </p:pic>
      <p:pic>
        <p:nvPicPr>
          <p:cNvPr id="29" name="Picture 28">
            <a:extLst>
              <a:ext uri="{FF2B5EF4-FFF2-40B4-BE49-F238E27FC236}">
                <a16:creationId xmlns:a16="http://schemas.microsoft.com/office/drawing/2014/main" id="{029EB45D-6D93-D141-9515-3EC80D4355C2}"/>
              </a:ext>
            </a:extLst>
          </p:cNvPr>
          <p:cNvPicPr>
            <a:picLocks noChangeAspect="1"/>
          </p:cNvPicPr>
          <p:nvPr/>
        </p:nvPicPr>
        <p:blipFill>
          <a:blip r:embed="rId4">
            <a:duotone>
              <a:prstClr val="black"/>
              <a:srgbClr val="BED85F">
                <a:tint val="45000"/>
                <a:satMod val="400000"/>
              </a:srgbClr>
            </a:duotone>
            <a:extLst>
              <a:ext uri="{28A0092B-C50C-407E-A947-70E740481C1C}">
                <a14:useLocalDpi xmlns:a14="http://schemas.microsoft.com/office/drawing/2010/main"/>
              </a:ext>
            </a:extLst>
          </a:blip>
          <a:srcRect/>
          <a:stretch/>
        </p:blipFill>
        <p:spPr>
          <a:xfrm>
            <a:off x="1584564" y="3611632"/>
            <a:ext cx="895182" cy="895182"/>
          </a:xfrm>
          <a:prstGeom prst="rect">
            <a:avLst/>
          </a:prstGeom>
        </p:spPr>
      </p:pic>
      <p:sp>
        <p:nvSpPr>
          <p:cNvPr id="31" name="Rectangle 30">
            <a:extLst>
              <a:ext uri="{FF2B5EF4-FFF2-40B4-BE49-F238E27FC236}">
                <a16:creationId xmlns:a16="http://schemas.microsoft.com/office/drawing/2014/main" id="{7EB04D6A-4698-4D4F-8953-7418F0BC6911}"/>
              </a:ext>
            </a:extLst>
          </p:cNvPr>
          <p:cNvSpPr/>
          <p:nvPr/>
        </p:nvSpPr>
        <p:spPr>
          <a:xfrm>
            <a:off x="839137" y="4503329"/>
            <a:ext cx="1154483" cy="248209"/>
          </a:xfrm>
          <a:prstGeom prst="rect">
            <a:avLst/>
          </a:prstGeom>
        </p:spPr>
        <p:txBody>
          <a:bodyPr wrap="none">
            <a:spAutoFit/>
          </a:bodyPr>
          <a:lstStyle/>
          <a:p>
            <a:r>
              <a:rPr lang="en-US" sz="1013" b="1" dirty="0">
                <a:solidFill>
                  <a:schemeClr val="accent3"/>
                </a:solidFill>
                <a:latin typeface="Calibri" panose="020F0502020204030204" pitchFamily="34" charset="0"/>
                <a:cs typeface="Calibri" panose="020F0502020204030204" pitchFamily="34" charset="0"/>
              </a:rPr>
              <a:t>Annual Groceries</a:t>
            </a:r>
            <a:r>
              <a:rPr lang="en-US" sz="1013" b="1" baseline="30000" dirty="0">
                <a:solidFill>
                  <a:schemeClr val="accent3"/>
                </a:solidFill>
                <a:latin typeface="Calibri" panose="020F0502020204030204" pitchFamily="34" charset="0"/>
                <a:cs typeface="Calibri" panose="020F0502020204030204" pitchFamily="34" charset="0"/>
              </a:rPr>
              <a:t>6</a:t>
            </a:r>
          </a:p>
        </p:txBody>
      </p:sp>
      <p:sp>
        <p:nvSpPr>
          <p:cNvPr id="32" name="Rectangle 31">
            <a:extLst>
              <a:ext uri="{FF2B5EF4-FFF2-40B4-BE49-F238E27FC236}">
                <a16:creationId xmlns:a16="http://schemas.microsoft.com/office/drawing/2014/main" id="{8116C07B-674F-C748-8C94-D294E903A9F1}"/>
              </a:ext>
            </a:extLst>
          </p:cNvPr>
          <p:cNvSpPr/>
          <p:nvPr/>
        </p:nvSpPr>
        <p:spPr>
          <a:xfrm>
            <a:off x="427376" y="3583177"/>
            <a:ext cx="546945" cy="248209"/>
          </a:xfrm>
          <a:prstGeom prst="rect">
            <a:avLst/>
          </a:prstGeom>
        </p:spPr>
        <p:txBody>
          <a:bodyPr wrap="none">
            <a:spAutoFit/>
          </a:bodyPr>
          <a:lstStyle/>
          <a:p>
            <a:r>
              <a:rPr lang="en-US" sz="1013" b="1" dirty="0">
                <a:latin typeface="Calibri" panose="020F0502020204030204" pitchFamily="34" charset="0"/>
                <a:cs typeface="Calibri" panose="020F0502020204030204" pitchFamily="34" charset="0"/>
              </a:rPr>
              <a:t>$9,985</a:t>
            </a:r>
          </a:p>
        </p:txBody>
      </p:sp>
      <p:sp>
        <p:nvSpPr>
          <p:cNvPr id="33" name="Rectangle 32">
            <a:extLst>
              <a:ext uri="{FF2B5EF4-FFF2-40B4-BE49-F238E27FC236}">
                <a16:creationId xmlns:a16="http://schemas.microsoft.com/office/drawing/2014/main" id="{7A661CCB-4DB3-C549-8A14-B2B9EA2A6D7D}"/>
              </a:ext>
            </a:extLst>
          </p:cNvPr>
          <p:cNvSpPr/>
          <p:nvPr/>
        </p:nvSpPr>
        <p:spPr>
          <a:xfrm>
            <a:off x="2449496" y="3325381"/>
            <a:ext cx="612668" cy="248209"/>
          </a:xfrm>
          <a:prstGeom prst="rect">
            <a:avLst/>
          </a:prstGeom>
        </p:spPr>
        <p:txBody>
          <a:bodyPr wrap="none">
            <a:spAutoFit/>
          </a:bodyPr>
          <a:lstStyle/>
          <a:p>
            <a:r>
              <a:rPr lang="en-US" sz="1013" b="1" dirty="0">
                <a:solidFill>
                  <a:srgbClr val="6A6B3F"/>
                </a:solidFill>
                <a:latin typeface="Calibri" panose="020F0502020204030204" pitchFamily="34" charset="0"/>
                <a:cs typeface="Calibri" panose="020F0502020204030204" pitchFamily="34" charset="0"/>
              </a:rPr>
              <a:t>$15,430</a:t>
            </a:r>
          </a:p>
        </p:txBody>
      </p:sp>
      <p:cxnSp>
        <p:nvCxnSpPr>
          <p:cNvPr id="34" name="Elbow Connector 33">
            <a:extLst>
              <a:ext uri="{FF2B5EF4-FFF2-40B4-BE49-F238E27FC236}">
                <a16:creationId xmlns:a16="http://schemas.microsoft.com/office/drawing/2014/main" id="{D4EB1BF7-D72B-4D4A-A9B0-3ADC0BE8CA13}"/>
              </a:ext>
            </a:extLst>
          </p:cNvPr>
          <p:cNvCxnSpPr>
            <a:cxnSpLocks/>
            <a:stCxn id="33" idx="1"/>
            <a:endCxn id="29" idx="0"/>
          </p:cNvCxnSpPr>
          <p:nvPr/>
        </p:nvCxnSpPr>
        <p:spPr>
          <a:xfrm rot="10800000" flipV="1">
            <a:off x="2032156" y="3449486"/>
            <a:ext cx="417341" cy="162146"/>
          </a:xfrm>
          <a:prstGeom prst="bentConnector2">
            <a:avLst/>
          </a:prstGeom>
          <a:ln w="222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35" name="Elbow Connector 34">
            <a:extLst>
              <a:ext uri="{FF2B5EF4-FFF2-40B4-BE49-F238E27FC236}">
                <a16:creationId xmlns:a16="http://schemas.microsoft.com/office/drawing/2014/main" id="{7C49855A-0AC1-4443-957B-9856065C28FD}"/>
              </a:ext>
            </a:extLst>
          </p:cNvPr>
          <p:cNvCxnSpPr>
            <a:cxnSpLocks/>
            <a:stCxn id="32" idx="3"/>
            <a:endCxn id="28" idx="0"/>
          </p:cNvCxnSpPr>
          <p:nvPr/>
        </p:nvCxnSpPr>
        <p:spPr>
          <a:xfrm>
            <a:off x="974321" y="3707282"/>
            <a:ext cx="231378" cy="285444"/>
          </a:xfrm>
          <a:prstGeom prst="bentConnector2">
            <a:avLst/>
          </a:prstGeom>
          <a:ln w="22225">
            <a:solidFill>
              <a:schemeClr val="accent3"/>
            </a:solidFill>
            <a:prstDash val="dash"/>
          </a:ln>
        </p:spPr>
        <p:style>
          <a:lnRef idx="1">
            <a:schemeClr val="accent1"/>
          </a:lnRef>
          <a:fillRef idx="0">
            <a:schemeClr val="accent1"/>
          </a:fillRef>
          <a:effectRef idx="0">
            <a:schemeClr val="accent1"/>
          </a:effectRef>
          <a:fontRef idx="minor">
            <a:schemeClr val="tx1"/>
          </a:fontRef>
        </p:style>
      </p:cxnSp>
      <p:pic>
        <p:nvPicPr>
          <p:cNvPr id="36" name="Picture 35">
            <a:extLst>
              <a:ext uri="{FF2B5EF4-FFF2-40B4-BE49-F238E27FC236}">
                <a16:creationId xmlns:a16="http://schemas.microsoft.com/office/drawing/2014/main" id="{57D0C009-CFA4-C04D-9E85-FE739C68340D}"/>
              </a:ext>
            </a:extLst>
          </p:cNvPr>
          <p:cNvPicPr>
            <a:picLocks noChangeAspect="1"/>
          </p:cNvPicPr>
          <p:nvPr/>
        </p:nvPicPr>
        <p:blipFill>
          <a:blip r:embed="rId5">
            <a:extLst>
              <a:ext uri="{28A0092B-C50C-407E-A947-70E740481C1C}">
                <a14:useLocalDpi xmlns:a14="http://schemas.microsoft.com/office/drawing/2010/main"/>
              </a:ext>
            </a:extLst>
          </a:blip>
          <a:srcRect/>
          <a:stretch/>
        </p:blipFill>
        <p:spPr>
          <a:xfrm>
            <a:off x="3962803" y="2349280"/>
            <a:ext cx="694565" cy="694565"/>
          </a:xfrm>
          <a:prstGeom prst="rect">
            <a:avLst/>
          </a:prstGeom>
        </p:spPr>
      </p:pic>
      <p:pic>
        <p:nvPicPr>
          <p:cNvPr id="37" name="Picture 36">
            <a:extLst>
              <a:ext uri="{FF2B5EF4-FFF2-40B4-BE49-F238E27FC236}">
                <a16:creationId xmlns:a16="http://schemas.microsoft.com/office/drawing/2014/main" id="{AE27A6A3-E599-4E47-B726-5B023A6E5C5B}"/>
              </a:ext>
            </a:extLst>
          </p:cNvPr>
          <p:cNvPicPr>
            <a:picLocks noChangeAspect="1"/>
          </p:cNvPicPr>
          <p:nvPr/>
        </p:nvPicPr>
        <p:blipFill>
          <a:blip r:embed="rId5">
            <a:duotone>
              <a:prstClr val="black"/>
              <a:srgbClr val="BED85F">
                <a:tint val="45000"/>
                <a:satMod val="400000"/>
              </a:srgbClr>
            </a:duotone>
            <a:extLst>
              <a:ext uri="{28A0092B-C50C-407E-A947-70E740481C1C}">
                <a14:useLocalDpi xmlns:a14="http://schemas.microsoft.com/office/drawing/2010/main"/>
              </a:ext>
            </a:extLst>
          </a:blip>
          <a:srcRect/>
          <a:stretch/>
        </p:blipFill>
        <p:spPr>
          <a:xfrm>
            <a:off x="4797707" y="2178916"/>
            <a:ext cx="895182" cy="895182"/>
          </a:xfrm>
          <a:prstGeom prst="rect">
            <a:avLst/>
          </a:prstGeom>
        </p:spPr>
      </p:pic>
      <p:sp>
        <p:nvSpPr>
          <p:cNvPr id="38" name="Rectangle 37">
            <a:extLst>
              <a:ext uri="{FF2B5EF4-FFF2-40B4-BE49-F238E27FC236}">
                <a16:creationId xmlns:a16="http://schemas.microsoft.com/office/drawing/2014/main" id="{522B57BB-C45F-C041-BDC4-DA2A360CE45E}"/>
              </a:ext>
            </a:extLst>
          </p:cNvPr>
          <p:cNvSpPr/>
          <p:nvPr/>
        </p:nvSpPr>
        <p:spPr>
          <a:xfrm>
            <a:off x="4395865" y="2950770"/>
            <a:ext cx="683200" cy="248209"/>
          </a:xfrm>
          <a:prstGeom prst="rect">
            <a:avLst/>
          </a:prstGeom>
        </p:spPr>
        <p:txBody>
          <a:bodyPr wrap="none">
            <a:spAutoFit/>
          </a:bodyPr>
          <a:lstStyle/>
          <a:p>
            <a:r>
              <a:rPr lang="en-US" sz="1013" b="1" dirty="0">
                <a:solidFill>
                  <a:schemeClr val="accent3"/>
                </a:solidFill>
                <a:latin typeface="Calibri" panose="020F0502020204030204" pitchFamily="34" charset="0"/>
                <a:cs typeface="Calibri" panose="020F0502020204030204" pitchFamily="34" charset="0"/>
              </a:rPr>
              <a:t>New Car</a:t>
            </a:r>
            <a:r>
              <a:rPr lang="en-US" sz="1013" b="1" baseline="30000" dirty="0">
                <a:solidFill>
                  <a:schemeClr val="accent3"/>
                </a:solidFill>
                <a:latin typeface="Calibri" panose="020F0502020204030204" pitchFamily="34" charset="0"/>
                <a:cs typeface="Calibri" panose="020F0502020204030204" pitchFamily="34" charset="0"/>
              </a:rPr>
              <a:t>7</a:t>
            </a:r>
          </a:p>
        </p:txBody>
      </p:sp>
      <p:sp>
        <p:nvSpPr>
          <p:cNvPr id="39" name="Rectangle 38">
            <a:extLst>
              <a:ext uri="{FF2B5EF4-FFF2-40B4-BE49-F238E27FC236}">
                <a16:creationId xmlns:a16="http://schemas.microsoft.com/office/drawing/2014/main" id="{E2160D2E-DDCA-3641-B14D-5B45C44775E3}"/>
              </a:ext>
            </a:extLst>
          </p:cNvPr>
          <p:cNvSpPr/>
          <p:nvPr/>
        </p:nvSpPr>
        <p:spPr>
          <a:xfrm>
            <a:off x="3491350" y="1990589"/>
            <a:ext cx="612668" cy="248209"/>
          </a:xfrm>
          <a:prstGeom prst="rect">
            <a:avLst/>
          </a:prstGeom>
        </p:spPr>
        <p:txBody>
          <a:bodyPr wrap="none">
            <a:spAutoFit/>
          </a:bodyPr>
          <a:lstStyle/>
          <a:p>
            <a:r>
              <a:rPr lang="en-US" sz="1013" b="1" dirty="0">
                <a:latin typeface="Calibri" panose="020F0502020204030204" pitchFamily="34" charset="0"/>
                <a:cs typeface="Calibri" panose="020F0502020204030204" pitchFamily="34" charset="0"/>
              </a:rPr>
              <a:t>$38,723</a:t>
            </a:r>
          </a:p>
        </p:txBody>
      </p:sp>
      <p:sp>
        <p:nvSpPr>
          <p:cNvPr id="40" name="Rectangle 39">
            <a:extLst>
              <a:ext uri="{FF2B5EF4-FFF2-40B4-BE49-F238E27FC236}">
                <a16:creationId xmlns:a16="http://schemas.microsoft.com/office/drawing/2014/main" id="{2A5F2D7C-4F1D-9F49-8D3E-1A955BC67275}"/>
              </a:ext>
            </a:extLst>
          </p:cNvPr>
          <p:cNvSpPr/>
          <p:nvPr/>
        </p:nvSpPr>
        <p:spPr>
          <a:xfrm>
            <a:off x="5662638" y="1795541"/>
            <a:ext cx="612668" cy="248209"/>
          </a:xfrm>
          <a:prstGeom prst="rect">
            <a:avLst/>
          </a:prstGeom>
        </p:spPr>
        <p:txBody>
          <a:bodyPr wrap="none">
            <a:spAutoFit/>
          </a:bodyPr>
          <a:lstStyle/>
          <a:p>
            <a:r>
              <a:rPr lang="en-US" sz="1013" b="1" dirty="0">
                <a:solidFill>
                  <a:srgbClr val="6A6B3F"/>
                </a:solidFill>
                <a:latin typeface="Calibri" panose="020F0502020204030204" pitchFamily="34" charset="0"/>
                <a:cs typeface="Calibri" panose="020F0502020204030204" pitchFamily="34" charset="0"/>
              </a:rPr>
              <a:t>$75,722</a:t>
            </a:r>
          </a:p>
        </p:txBody>
      </p:sp>
      <p:cxnSp>
        <p:nvCxnSpPr>
          <p:cNvPr id="41" name="Elbow Connector 40">
            <a:extLst>
              <a:ext uri="{FF2B5EF4-FFF2-40B4-BE49-F238E27FC236}">
                <a16:creationId xmlns:a16="http://schemas.microsoft.com/office/drawing/2014/main" id="{C70E18BE-6E8A-6444-A4D2-8B45BF94D167}"/>
              </a:ext>
            </a:extLst>
          </p:cNvPr>
          <p:cNvCxnSpPr>
            <a:stCxn id="40" idx="1"/>
            <a:endCxn id="37" idx="0"/>
          </p:cNvCxnSpPr>
          <p:nvPr/>
        </p:nvCxnSpPr>
        <p:spPr>
          <a:xfrm rot="10800000" flipV="1">
            <a:off x="5245298" y="1919646"/>
            <a:ext cx="417340" cy="259270"/>
          </a:xfrm>
          <a:prstGeom prst="bentConnector2">
            <a:avLst/>
          </a:prstGeom>
          <a:ln w="222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42" name="Elbow Connector 41">
            <a:extLst>
              <a:ext uri="{FF2B5EF4-FFF2-40B4-BE49-F238E27FC236}">
                <a16:creationId xmlns:a16="http://schemas.microsoft.com/office/drawing/2014/main" id="{49782174-02BF-584E-A1CE-C91242D4C18E}"/>
              </a:ext>
            </a:extLst>
          </p:cNvPr>
          <p:cNvCxnSpPr>
            <a:cxnSpLocks/>
            <a:stCxn id="39" idx="3"/>
            <a:endCxn id="36" idx="0"/>
          </p:cNvCxnSpPr>
          <p:nvPr/>
        </p:nvCxnSpPr>
        <p:spPr>
          <a:xfrm>
            <a:off x="4104018" y="2114694"/>
            <a:ext cx="206068" cy="234586"/>
          </a:xfrm>
          <a:prstGeom prst="bentConnector2">
            <a:avLst/>
          </a:prstGeom>
          <a:ln w="22225">
            <a:solidFill>
              <a:schemeClr val="accent3"/>
            </a:solidFill>
            <a:prstDash val="dash"/>
          </a:ln>
        </p:spPr>
        <p:style>
          <a:lnRef idx="1">
            <a:schemeClr val="accent1"/>
          </a:lnRef>
          <a:fillRef idx="0">
            <a:schemeClr val="accent1"/>
          </a:fillRef>
          <a:effectRef idx="0">
            <a:schemeClr val="accent1"/>
          </a:effectRef>
          <a:fontRef idx="minor">
            <a:schemeClr val="tx1"/>
          </a:fontRef>
        </p:style>
      </p:cxnSp>
      <p:pic>
        <p:nvPicPr>
          <p:cNvPr id="45" name="Picture 44">
            <a:extLst>
              <a:ext uri="{FF2B5EF4-FFF2-40B4-BE49-F238E27FC236}">
                <a16:creationId xmlns:a16="http://schemas.microsoft.com/office/drawing/2014/main" id="{13EB556F-513C-7C45-8394-DAE50C55DA47}"/>
              </a:ext>
            </a:extLst>
          </p:cNvPr>
          <p:cNvPicPr>
            <a:picLocks noChangeAspect="1"/>
          </p:cNvPicPr>
          <p:nvPr/>
        </p:nvPicPr>
        <p:blipFill>
          <a:blip r:embed="rId6">
            <a:extLst>
              <a:ext uri="{28A0092B-C50C-407E-A947-70E740481C1C}">
                <a14:useLocalDpi xmlns:a14="http://schemas.microsoft.com/office/drawing/2010/main"/>
              </a:ext>
            </a:extLst>
          </a:blip>
          <a:srcRect/>
          <a:stretch/>
        </p:blipFill>
        <p:spPr>
          <a:xfrm>
            <a:off x="4004811" y="3868520"/>
            <a:ext cx="619091" cy="619091"/>
          </a:xfrm>
          <a:prstGeom prst="rect">
            <a:avLst/>
          </a:prstGeom>
        </p:spPr>
      </p:pic>
      <p:pic>
        <p:nvPicPr>
          <p:cNvPr id="46" name="Picture 45">
            <a:extLst>
              <a:ext uri="{FF2B5EF4-FFF2-40B4-BE49-F238E27FC236}">
                <a16:creationId xmlns:a16="http://schemas.microsoft.com/office/drawing/2014/main" id="{5F3543D3-22C4-A749-B8CA-C4CC6623302C}"/>
              </a:ext>
            </a:extLst>
          </p:cNvPr>
          <p:cNvPicPr>
            <a:picLocks noChangeAspect="1"/>
          </p:cNvPicPr>
          <p:nvPr/>
        </p:nvPicPr>
        <p:blipFill>
          <a:blip r:embed="rId6">
            <a:duotone>
              <a:prstClr val="black"/>
              <a:srgbClr val="BED85F">
                <a:tint val="45000"/>
                <a:satMod val="400000"/>
              </a:srgbClr>
            </a:duotone>
            <a:extLst>
              <a:ext uri="{28A0092B-C50C-407E-A947-70E740481C1C}">
                <a14:useLocalDpi xmlns:a14="http://schemas.microsoft.com/office/drawing/2010/main"/>
              </a:ext>
            </a:extLst>
          </a:blip>
          <a:srcRect/>
          <a:stretch/>
        </p:blipFill>
        <p:spPr>
          <a:xfrm>
            <a:off x="4750238" y="3592428"/>
            <a:ext cx="895182" cy="895182"/>
          </a:xfrm>
          <a:prstGeom prst="rect">
            <a:avLst/>
          </a:prstGeom>
        </p:spPr>
      </p:pic>
      <p:sp>
        <p:nvSpPr>
          <p:cNvPr id="47" name="Rectangle 46">
            <a:extLst>
              <a:ext uri="{FF2B5EF4-FFF2-40B4-BE49-F238E27FC236}">
                <a16:creationId xmlns:a16="http://schemas.microsoft.com/office/drawing/2014/main" id="{27B3E01B-A204-8545-A39F-A453B375823E}"/>
              </a:ext>
            </a:extLst>
          </p:cNvPr>
          <p:cNvSpPr/>
          <p:nvPr/>
        </p:nvSpPr>
        <p:spPr>
          <a:xfrm>
            <a:off x="4004810" y="4484125"/>
            <a:ext cx="1478290" cy="248209"/>
          </a:xfrm>
          <a:prstGeom prst="rect">
            <a:avLst/>
          </a:prstGeom>
        </p:spPr>
        <p:txBody>
          <a:bodyPr wrap="none">
            <a:spAutoFit/>
          </a:bodyPr>
          <a:lstStyle/>
          <a:p>
            <a:r>
              <a:rPr lang="en-US" sz="1013" b="1" dirty="0">
                <a:solidFill>
                  <a:schemeClr val="accent3"/>
                </a:solidFill>
                <a:latin typeface="Calibri" panose="020F0502020204030204" pitchFamily="34" charset="0"/>
                <a:cs typeface="Calibri" panose="020F0502020204030204" pitchFamily="34" charset="0"/>
              </a:rPr>
              <a:t>Annual Long Term Care</a:t>
            </a:r>
            <a:r>
              <a:rPr lang="en-US" sz="1013" b="1" baseline="30000" dirty="0">
                <a:solidFill>
                  <a:schemeClr val="accent3"/>
                </a:solidFill>
                <a:latin typeface="Calibri" panose="020F0502020204030204" pitchFamily="34" charset="0"/>
                <a:cs typeface="Calibri" panose="020F0502020204030204" pitchFamily="34" charset="0"/>
              </a:rPr>
              <a:t>8</a:t>
            </a:r>
          </a:p>
        </p:txBody>
      </p:sp>
      <p:sp>
        <p:nvSpPr>
          <p:cNvPr id="48" name="Rectangle 47">
            <a:extLst>
              <a:ext uri="{FF2B5EF4-FFF2-40B4-BE49-F238E27FC236}">
                <a16:creationId xmlns:a16="http://schemas.microsoft.com/office/drawing/2014/main" id="{1D6226FE-9F85-3C4B-A4F1-44EB786AAB8C}"/>
              </a:ext>
            </a:extLst>
          </p:cNvPr>
          <p:cNvSpPr/>
          <p:nvPr/>
        </p:nvSpPr>
        <p:spPr>
          <a:xfrm>
            <a:off x="3520605" y="3552261"/>
            <a:ext cx="678391" cy="248209"/>
          </a:xfrm>
          <a:prstGeom prst="rect">
            <a:avLst/>
          </a:prstGeom>
        </p:spPr>
        <p:txBody>
          <a:bodyPr wrap="none">
            <a:spAutoFit/>
          </a:bodyPr>
          <a:lstStyle/>
          <a:p>
            <a:r>
              <a:rPr lang="en-US" sz="1013" b="1" dirty="0">
                <a:latin typeface="Calibri" panose="020F0502020204030204" pitchFamily="34" charset="0"/>
                <a:cs typeface="Calibri" panose="020F0502020204030204" pitchFamily="34" charset="0"/>
              </a:rPr>
              <a:t>$113,725</a:t>
            </a:r>
          </a:p>
        </p:txBody>
      </p:sp>
      <p:sp>
        <p:nvSpPr>
          <p:cNvPr id="49" name="Rectangle 48">
            <a:extLst>
              <a:ext uri="{FF2B5EF4-FFF2-40B4-BE49-F238E27FC236}">
                <a16:creationId xmlns:a16="http://schemas.microsoft.com/office/drawing/2014/main" id="{BA8D49DF-254E-584F-B661-E957DB4D04B3}"/>
              </a:ext>
            </a:extLst>
          </p:cNvPr>
          <p:cNvSpPr/>
          <p:nvPr/>
        </p:nvSpPr>
        <p:spPr>
          <a:xfrm>
            <a:off x="5615170" y="3306178"/>
            <a:ext cx="678391" cy="248209"/>
          </a:xfrm>
          <a:prstGeom prst="rect">
            <a:avLst/>
          </a:prstGeom>
        </p:spPr>
        <p:txBody>
          <a:bodyPr wrap="none">
            <a:spAutoFit/>
          </a:bodyPr>
          <a:lstStyle/>
          <a:p>
            <a:r>
              <a:rPr lang="en-US" sz="1013" b="1" dirty="0">
                <a:solidFill>
                  <a:srgbClr val="6A6B3F"/>
                </a:solidFill>
                <a:latin typeface="Calibri" panose="020F0502020204030204" pitchFamily="34" charset="0"/>
                <a:cs typeface="Calibri" panose="020F0502020204030204" pitchFamily="34" charset="0"/>
              </a:rPr>
              <a:t>$175,741</a:t>
            </a:r>
          </a:p>
        </p:txBody>
      </p:sp>
      <p:cxnSp>
        <p:nvCxnSpPr>
          <p:cNvPr id="50" name="Elbow Connector 49">
            <a:extLst>
              <a:ext uri="{FF2B5EF4-FFF2-40B4-BE49-F238E27FC236}">
                <a16:creationId xmlns:a16="http://schemas.microsoft.com/office/drawing/2014/main" id="{F521E538-7B2C-E64A-9734-44344C37B769}"/>
              </a:ext>
            </a:extLst>
          </p:cNvPr>
          <p:cNvCxnSpPr>
            <a:stCxn id="49" idx="1"/>
            <a:endCxn id="46" idx="0"/>
          </p:cNvCxnSpPr>
          <p:nvPr/>
        </p:nvCxnSpPr>
        <p:spPr>
          <a:xfrm rot="10800000" flipV="1">
            <a:off x="5197830" y="3430282"/>
            <a:ext cx="417341" cy="162145"/>
          </a:xfrm>
          <a:prstGeom prst="bentConnector2">
            <a:avLst/>
          </a:prstGeom>
          <a:ln w="222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51" name="Elbow Connector 50">
            <a:extLst>
              <a:ext uri="{FF2B5EF4-FFF2-40B4-BE49-F238E27FC236}">
                <a16:creationId xmlns:a16="http://schemas.microsoft.com/office/drawing/2014/main" id="{5FBD5313-2BFF-094A-8D8E-D7D4913FD475}"/>
              </a:ext>
            </a:extLst>
          </p:cNvPr>
          <p:cNvCxnSpPr>
            <a:cxnSpLocks/>
            <a:stCxn id="48" idx="3"/>
          </p:cNvCxnSpPr>
          <p:nvPr/>
        </p:nvCxnSpPr>
        <p:spPr>
          <a:xfrm>
            <a:off x="4198996" y="3676366"/>
            <a:ext cx="111469" cy="124000"/>
          </a:xfrm>
          <a:prstGeom prst="bentConnector2">
            <a:avLst/>
          </a:prstGeom>
          <a:ln w="22225">
            <a:solidFill>
              <a:schemeClr val="accent3"/>
            </a:solidFill>
            <a:prstDash val="dash"/>
          </a:ln>
        </p:spPr>
        <p:style>
          <a:lnRef idx="1">
            <a:schemeClr val="accent1"/>
          </a:lnRef>
          <a:fillRef idx="0">
            <a:schemeClr val="accent1"/>
          </a:fillRef>
          <a:effectRef idx="0">
            <a:schemeClr val="accent1"/>
          </a:effectRef>
          <a:fontRef idx="minor">
            <a:schemeClr val="tx1"/>
          </a:fontRef>
        </p:style>
      </p:cxnSp>
      <p:sp>
        <p:nvSpPr>
          <p:cNvPr id="58" name="Oval 57">
            <a:extLst>
              <a:ext uri="{FF2B5EF4-FFF2-40B4-BE49-F238E27FC236}">
                <a16:creationId xmlns:a16="http://schemas.microsoft.com/office/drawing/2014/main" id="{61861B17-7F47-C440-94A3-4538605F2DEC}"/>
              </a:ext>
            </a:extLst>
          </p:cNvPr>
          <p:cNvSpPr/>
          <p:nvPr/>
        </p:nvSpPr>
        <p:spPr>
          <a:xfrm>
            <a:off x="6971745" y="1531102"/>
            <a:ext cx="196112" cy="19611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59" name="TextBox 58">
            <a:extLst>
              <a:ext uri="{FF2B5EF4-FFF2-40B4-BE49-F238E27FC236}">
                <a16:creationId xmlns:a16="http://schemas.microsoft.com/office/drawing/2014/main" id="{98B9766B-F98F-8F42-AB93-2608153B5AB8}"/>
              </a:ext>
            </a:extLst>
          </p:cNvPr>
          <p:cNvSpPr txBox="1"/>
          <p:nvPr/>
        </p:nvSpPr>
        <p:spPr>
          <a:xfrm>
            <a:off x="7233002" y="1513352"/>
            <a:ext cx="1534026"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Today’s Cost</a:t>
            </a:r>
          </a:p>
        </p:txBody>
      </p:sp>
      <p:sp>
        <p:nvSpPr>
          <p:cNvPr id="60" name="Oval 59">
            <a:extLst>
              <a:ext uri="{FF2B5EF4-FFF2-40B4-BE49-F238E27FC236}">
                <a16:creationId xmlns:a16="http://schemas.microsoft.com/office/drawing/2014/main" id="{8EFBA608-5379-604E-9991-760DBFD52376}"/>
              </a:ext>
            </a:extLst>
          </p:cNvPr>
          <p:cNvSpPr/>
          <p:nvPr/>
        </p:nvSpPr>
        <p:spPr>
          <a:xfrm>
            <a:off x="6968306" y="1861763"/>
            <a:ext cx="196112" cy="196112"/>
          </a:xfrm>
          <a:prstGeom prst="ellipse">
            <a:avLst/>
          </a:prstGeom>
          <a:solidFill>
            <a:srgbClr val="6A6B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61" name="TextBox 60">
            <a:extLst>
              <a:ext uri="{FF2B5EF4-FFF2-40B4-BE49-F238E27FC236}">
                <a16:creationId xmlns:a16="http://schemas.microsoft.com/office/drawing/2014/main" id="{732BB8AC-9BAE-9740-81EA-9EA17E3C89E0}"/>
              </a:ext>
            </a:extLst>
          </p:cNvPr>
          <p:cNvSpPr txBox="1"/>
          <p:nvPr/>
        </p:nvSpPr>
        <p:spPr>
          <a:xfrm>
            <a:off x="7233002" y="1819892"/>
            <a:ext cx="1534026" cy="276999"/>
          </a:xfrm>
          <a:prstGeom prst="rect">
            <a:avLst/>
          </a:prstGeom>
          <a:noFill/>
        </p:spPr>
        <p:txBody>
          <a:bodyPr wrap="square" rtlCol="0">
            <a:spAutoFit/>
          </a:bodyPr>
          <a:lstStyle/>
          <a:p>
            <a:r>
              <a:rPr lang="en-US" sz="1200" b="1" dirty="0">
                <a:solidFill>
                  <a:srgbClr val="6A6B3F"/>
                </a:solidFill>
                <a:latin typeface="Calibri" panose="020F0502020204030204" pitchFamily="34" charset="0"/>
                <a:cs typeface="Calibri" panose="020F0502020204030204" pitchFamily="34" charset="0"/>
              </a:rPr>
              <a:t>In 20 Years</a:t>
            </a:r>
          </a:p>
        </p:txBody>
      </p:sp>
      <p:sp>
        <p:nvSpPr>
          <p:cNvPr id="9" name="Text Placeholder 7">
            <a:extLst>
              <a:ext uri="{FF2B5EF4-FFF2-40B4-BE49-F238E27FC236}">
                <a16:creationId xmlns:a16="http://schemas.microsoft.com/office/drawing/2014/main" id="{71950F3D-5E4E-D6B9-2BDC-4F457B021C96}"/>
              </a:ext>
            </a:extLst>
          </p:cNvPr>
          <p:cNvSpPr txBox="1">
            <a:spLocks/>
          </p:cNvSpPr>
          <p:nvPr/>
        </p:nvSpPr>
        <p:spPr>
          <a:xfrm>
            <a:off x="270199" y="1242972"/>
            <a:ext cx="8457009" cy="298494"/>
          </a:xfrm>
          <a:prstGeom prst="rect">
            <a:avLst/>
          </a:prstGeom>
        </p:spPr>
        <p:txBody>
          <a:bodyPr/>
          <a:lstStyle>
            <a:lvl1pPr marL="171141" indent="-171141" algn="l" defTabSz="684566" rtl="0" eaLnBrk="1" latinLnBrk="0" hangingPunct="1">
              <a:lnSpc>
                <a:spcPct val="90000"/>
              </a:lnSpc>
              <a:spcBef>
                <a:spcPts val="749"/>
              </a:spcBef>
              <a:buFont typeface="Arial" panose="020B0604020202020204" pitchFamily="34" charset="0"/>
              <a:buChar char="•"/>
              <a:defRPr sz="1797" b="0" i="0" kern="1200">
                <a:solidFill>
                  <a:schemeClr val="accent3"/>
                </a:solidFill>
                <a:latin typeface="+mn-lt"/>
                <a:ea typeface="+mn-ea"/>
                <a:cs typeface="Calibri" panose="020F0502020204030204" pitchFamily="34" charset="0"/>
              </a:defRPr>
            </a:lvl1pPr>
            <a:lvl2pPr marL="513424" indent="-171141" algn="l" defTabSz="684566" rtl="0" eaLnBrk="1" latinLnBrk="0" hangingPunct="1">
              <a:lnSpc>
                <a:spcPct val="90000"/>
              </a:lnSpc>
              <a:spcBef>
                <a:spcPts val="374"/>
              </a:spcBef>
              <a:buFont typeface="Arial" panose="020B0604020202020204" pitchFamily="34" charset="0"/>
              <a:buChar char="•"/>
              <a:defRPr sz="1497" b="0" i="0" kern="1200">
                <a:solidFill>
                  <a:schemeClr val="accent3"/>
                </a:solidFill>
                <a:latin typeface="+mn-lt"/>
                <a:ea typeface="+mn-ea"/>
                <a:cs typeface="Calibri" panose="020F0502020204030204" pitchFamily="34" charset="0"/>
              </a:defRPr>
            </a:lvl2pPr>
            <a:lvl3pPr marL="855707" indent="-171141" algn="l" defTabSz="684566" rtl="0" eaLnBrk="1" latinLnBrk="0" hangingPunct="1">
              <a:lnSpc>
                <a:spcPct val="90000"/>
              </a:lnSpc>
              <a:spcBef>
                <a:spcPts val="374"/>
              </a:spcBef>
              <a:buFont typeface="Arial" panose="020B0604020202020204" pitchFamily="34" charset="0"/>
              <a:buChar char="•"/>
              <a:defRPr sz="1348" b="0" i="0" kern="1200">
                <a:solidFill>
                  <a:schemeClr val="accent3"/>
                </a:solidFill>
                <a:latin typeface="+mn-lt"/>
                <a:ea typeface="+mn-ea"/>
                <a:cs typeface="Calibri" panose="020F0502020204030204" pitchFamily="34" charset="0"/>
              </a:defRPr>
            </a:lvl3pPr>
            <a:lvl4pPr marL="1197990" indent="-171141" algn="l" defTabSz="684566" rtl="0" eaLnBrk="1" latinLnBrk="0" hangingPunct="1">
              <a:lnSpc>
                <a:spcPct val="90000"/>
              </a:lnSpc>
              <a:spcBef>
                <a:spcPts val="374"/>
              </a:spcBef>
              <a:buFont typeface="Arial" panose="020B0604020202020204" pitchFamily="34" charset="0"/>
              <a:buChar char="•"/>
              <a:defRPr sz="1198" b="0" i="0" kern="1200">
                <a:solidFill>
                  <a:schemeClr val="accent3"/>
                </a:solidFill>
                <a:latin typeface="+mn-lt"/>
                <a:ea typeface="+mn-ea"/>
                <a:cs typeface="Calibri" panose="020F0502020204030204" pitchFamily="34" charset="0"/>
              </a:defRPr>
            </a:lvl4pPr>
            <a:lvl5pPr marL="1540273" indent="-171141" algn="l" defTabSz="684566" rtl="0" eaLnBrk="1" latinLnBrk="0" hangingPunct="1">
              <a:lnSpc>
                <a:spcPct val="90000"/>
              </a:lnSpc>
              <a:spcBef>
                <a:spcPts val="374"/>
              </a:spcBef>
              <a:buFont typeface="Arial" panose="020B0604020202020204" pitchFamily="34" charset="0"/>
              <a:buChar char="•"/>
              <a:defRPr sz="1198" b="0" i="0" kern="1200">
                <a:solidFill>
                  <a:schemeClr val="accent3"/>
                </a:solidFill>
                <a:latin typeface="+mn-lt"/>
                <a:ea typeface="+mn-ea"/>
                <a:cs typeface="Calibri" panose="020F0502020204030204" pitchFamily="34" charset="0"/>
              </a:defRPr>
            </a:lvl5pPr>
            <a:lvl6pPr marL="1882555" indent="-171141" algn="l" defTabSz="684566" rtl="0" eaLnBrk="1" latinLnBrk="0" hangingPunct="1">
              <a:lnSpc>
                <a:spcPct val="90000"/>
              </a:lnSpc>
              <a:spcBef>
                <a:spcPts val="374"/>
              </a:spcBef>
              <a:buFont typeface="Arial" panose="020B0604020202020204" pitchFamily="34" charset="0"/>
              <a:buChar char="•"/>
              <a:defRPr sz="1348" kern="1200">
                <a:solidFill>
                  <a:schemeClr val="tx1"/>
                </a:solidFill>
                <a:latin typeface="+mn-lt"/>
                <a:ea typeface="+mn-ea"/>
                <a:cs typeface="+mn-cs"/>
              </a:defRPr>
            </a:lvl6pPr>
            <a:lvl7pPr marL="2224838" indent="-171141" algn="l" defTabSz="684566" rtl="0" eaLnBrk="1" latinLnBrk="0" hangingPunct="1">
              <a:lnSpc>
                <a:spcPct val="90000"/>
              </a:lnSpc>
              <a:spcBef>
                <a:spcPts val="374"/>
              </a:spcBef>
              <a:buFont typeface="Arial" panose="020B0604020202020204" pitchFamily="34" charset="0"/>
              <a:buChar char="•"/>
              <a:defRPr sz="1348" kern="1200">
                <a:solidFill>
                  <a:schemeClr val="tx1"/>
                </a:solidFill>
                <a:latin typeface="+mn-lt"/>
                <a:ea typeface="+mn-ea"/>
                <a:cs typeface="+mn-cs"/>
              </a:defRPr>
            </a:lvl7pPr>
            <a:lvl8pPr marL="2567121" indent="-171141" algn="l" defTabSz="684566" rtl="0" eaLnBrk="1" latinLnBrk="0" hangingPunct="1">
              <a:lnSpc>
                <a:spcPct val="90000"/>
              </a:lnSpc>
              <a:spcBef>
                <a:spcPts val="374"/>
              </a:spcBef>
              <a:buFont typeface="Arial" panose="020B0604020202020204" pitchFamily="34" charset="0"/>
              <a:buChar char="•"/>
              <a:defRPr sz="1348" kern="1200">
                <a:solidFill>
                  <a:schemeClr val="tx1"/>
                </a:solidFill>
                <a:latin typeface="+mn-lt"/>
                <a:ea typeface="+mn-ea"/>
                <a:cs typeface="+mn-cs"/>
              </a:defRPr>
            </a:lvl8pPr>
            <a:lvl9pPr marL="2909404" indent="-171141" algn="l" defTabSz="684566" rtl="0" eaLnBrk="1" latinLnBrk="0" hangingPunct="1">
              <a:lnSpc>
                <a:spcPct val="90000"/>
              </a:lnSpc>
              <a:spcBef>
                <a:spcPts val="374"/>
              </a:spcBef>
              <a:buFont typeface="Arial" panose="020B0604020202020204" pitchFamily="34" charset="0"/>
              <a:buChar char="•"/>
              <a:defRPr sz="1348" kern="1200">
                <a:solidFill>
                  <a:schemeClr val="tx1"/>
                </a:solidFill>
                <a:latin typeface="+mn-lt"/>
                <a:ea typeface="+mn-ea"/>
                <a:cs typeface="+mn-cs"/>
              </a:defRPr>
            </a:lvl9pPr>
          </a:lstStyle>
          <a:p>
            <a:pPr marL="0" indent="0">
              <a:buNone/>
            </a:pPr>
            <a:r>
              <a:rPr lang="en-US" b="1" dirty="0">
                <a:solidFill>
                  <a:schemeClr val="accent2"/>
                </a:solidFill>
                <a:latin typeface="Calibri" panose="020F0502020204030204" pitchFamily="34" charset="0"/>
              </a:rPr>
              <a:t>Based on a Single Person with a 20-Year Inflation Rate of 2.2% </a:t>
            </a:r>
            <a:r>
              <a:rPr lang="en-US" b="1" baseline="30000" dirty="0">
                <a:solidFill>
                  <a:schemeClr val="accent2"/>
                </a:solidFill>
                <a:latin typeface="Calibri" panose="020F0502020204030204" pitchFamily="34" charset="0"/>
              </a:rPr>
              <a:t>5</a:t>
            </a:r>
          </a:p>
        </p:txBody>
      </p:sp>
    </p:spTree>
    <p:extLst>
      <p:ext uri="{BB962C8B-B14F-4D97-AF65-F5344CB8AC3E}">
        <p14:creationId xmlns:p14="http://schemas.microsoft.com/office/powerpoint/2010/main" val="958169146"/>
      </p:ext>
    </p:extLst>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alibri" panose="020F0502020204030204" pitchFamily="34" charset="0"/>
                <a:cs typeface="Calibri" panose="020F0502020204030204" pitchFamily="34" charset="0"/>
              </a:rPr>
              <a:t>How much will I need?</a:t>
            </a:r>
          </a:p>
        </p:txBody>
      </p:sp>
      <p:sp>
        <p:nvSpPr>
          <p:cNvPr id="15" name="Content Placeholder 14"/>
          <p:cNvSpPr>
            <a:spLocks noGrp="1"/>
          </p:cNvSpPr>
          <p:nvPr>
            <p:ph idx="1"/>
          </p:nvPr>
        </p:nvSpPr>
        <p:spPr>
          <a:xfrm>
            <a:off x="337773" y="1249491"/>
            <a:ext cx="3303838" cy="3331137"/>
          </a:xfrm>
        </p:spPr>
        <p:txBody>
          <a:bodyPr/>
          <a:lstStyle/>
          <a:p>
            <a:pPr marL="0" indent="0">
              <a:buNone/>
            </a:pPr>
            <a:r>
              <a:rPr lang="en-US" b="0" dirty="0">
                <a:solidFill>
                  <a:srgbClr val="F2F2F2">
                    <a:lumMod val="50000"/>
                  </a:srgbClr>
                </a:solidFill>
                <a:latin typeface="Calibri" panose="020F0502020204030204" pitchFamily="34" charset="0"/>
                <a:cs typeface="Calibri" panose="020F0502020204030204" pitchFamily="34" charset="0"/>
              </a:rPr>
              <a:t>Everyone’s retirement income needs are different, but on average, Social Security and a state pension are not enough to meet expenses</a:t>
            </a:r>
            <a:r>
              <a:rPr lang="en-US" b="0" dirty="0">
                <a:solidFill>
                  <a:schemeClr val="bg1">
                    <a:lumMod val="65000"/>
                  </a:schemeClr>
                </a:solidFill>
                <a:latin typeface="Calibri" panose="020F0502020204030204" pitchFamily="34" charset="0"/>
                <a:cs typeface="Calibri" panose="020F0502020204030204" pitchFamily="34" charset="0"/>
              </a:rPr>
              <a:t>.</a:t>
            </a:r>
          </a:p>
          <a:p>
            <a:pPr marL="0" indent="0">
              <a:buNone/>
            </a:pPr>
            <a:endParaRPr lang="en-US" b="0" dirty="0"/>
          </a:p>
        </p:txBody>
      </p:sp>
      <p:sp>
        <p:nvSpPr>
          <p:cNvPr id="3" name="Text Placeholder 2">
            <a:extLst>
              <a:ext uri="{FF2B5EF4-FFF2-40B4-BE49-F238E27FC236}">
                <a16:creationId xmlns:a16="http://schemas.microsoft.com/office/drawing/2014/main" id="{DD22A070-BB63-7742-BDD8-7A612F0D0B25}"/>
              </a:ext>
            </a:extLst>
          </p:cNvPr>
          <p:cNvSpPr>
            <a:spLocks noGrp="1"/>
          </p:cNvSpPr>
          <p:nvPr>
            <p:ph type="body" sz="quarter" idx="12"/>
          </p:nvPr>
        </p:nvSpPr>
        <p:spPr/>
        <p:txBody>
          <a:bodyPr/>
          <a:lstStyle/>
          <a:p>
            <a:endParaRPr lang="en-US" dirty="0"/>
          </a:p>
        </p:txBody>
      </p:sp>
      <p:sp>
        <p:nvSpPr>
          <p:cNvPr id="4" name="Footer Placeholder 3"/>
          <p:cNvSpPr>
            <a:spLocks noGrp="1"/>
          </p:cNvSpPr>
          <p:nvPr>
            <p:ph type="ftr" sz="quarter" idx="3"/>
          </p:nvPr>
        </p:nvSpPr>
        <p:spPr/>
        <p:txBody>
          <a:bodyPr/>
          <a:lstStyle/>
          <a:p>
            <a:r>
              <a:rPr lang="en-US"/>
              <a:t>47-10780-28</a:t>
            </a:r>
            <a:endParaRPr lang="en-US" dirty="0"/>
          </a:p>
        </p:txBody>
      </p:sp>
      <p:sp>
        <p:nvSpPr>
          <p:cNvPr id="5" name="Date Placeholder 4"/>
          <p:cNvSpPr>
            <a:spLocks noGrp="1"/>
          </p:cNvSpPr>
          <p:nvPr>
            <p:ph type="dt" sz="half" idx="2"/>
          </p:nvPr>
        </p:nvSpPr>
        <p:spPr/>
        <p:txBody>
          <a:bodyPr/>
          <a:lstStyle/>
          <a:p>
            <a:pPr algn="ctr"/>
            <a:r>
              <a:rPr lang="en-US"/>
              <a:t>2025/02/03</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21</a:t>
            </a:fld>
            <a:endParaRPr lang="en-US" dirty="0"/>
          </a:p>
        </p:txBody>
      </p:sp>
      <p:sp>
        <p:nvSpPr>
          <p:cNvPr id="9" name="TextBox 8"/>
          <p:cNvSpPr txBox="1"/>
          <p:nvPr/>
        </p:nvSpPr>
        <p:spPr>
          <a:xfrm>
            <a:off x="5502391" y="4371958"/>
            <a:ext cx="1277021" cy="276999"/>
          </a:xfrm>
          <a:prstGeom prst="rect">
            <a:avLst/>
          </a:prstGeom>
          <a:noFill/>
        </p:spPr>
        <p:txBody>
          <a:bodyPr wrap="square" rtlCol="0">
            <a:spAutoFit/>
          </a:bodyPr>
          <a:lstStyle/>
          <a:p>
            <a:pPr algn="r"/>
            <a:r>
              <a:rPr lang="en-US" sz="1200" dirty="0">
                <a:solidFill>
                  <a:schemeClr val="accent6"/>
                </a:solidFill>
                <a:latin typeface="Calibri" panose="020F0502020204030204" pitchFamily="34" charset="0"/>
              </a:rPr>
              <a:t>Retirement Age</a:t>
            </a:r>
          </a:p>
        </p:txBody>
      </p:sp>
      <p:graphicFrame>
        <p:nvGraphicFramePr>
          <p:cNvPr id="24" name="Chart 23">
            <a:extLst>
              <a:ext uri="{FF2B5EF4-FFF2-40B4-BE49-F238E27FC236}">
                <a16:creationId xmlns:a16="http://schemas.microsoft.com/office/drawing/2014/main" id="{B8355813-C31D-CD41-9104-E70C6F2BBFED}"/>
              </a:ext>
            </a:extLst>
          </p:cNvPr>
          <p:cNvGraphicFramePr/>
          <p:nvPr>
            <p:extLst>
              <p:ext uri="{D42A27DB-BD31-4B8C-83A1-F6EECF244321}">
                <p14:modId xmlns:p14="http://schemas.microsoft.com/office/powerpoint/2010/main" val="145420986"/>
              </p:ext>
            </p:extLst>
          </p:nvPr>
        </p:nvGraphicFramePr>
        <p:xfrm>
          <a:off x="4572000" y="768013"/>
          <a:ext cx="4611602" cy="3730903"/>
        </p:xfrm>
        <a:graphic>
          <a:graphicData uri="http://schemas.openxmlformats.org/drawingml/2006/chart">
            <c:chart xmlns:c="http://schemas.openxmlformats.org/drawingml/2006/chart" xmlns:r="http://schemas.openxmlformats.org/officeDocument/2006/relationships" r:id="rId3"/>
          </a:graphicData>
        </a:graphic>
      </p:graphicFrame>
      <p:sp>
        <p:nvSpPr>
          <p:cNvPr id="26" name="TextBox 25">
            <a:extLst>
              <a:ext uri="{FF2B5EF4-FFF2-40B4-BE49-F238E27FC236}">
                <a16:creationId xmlns:a16="http://schemas.microsoft.com/office/drawing/2014/main" id="{256696B9-5C59-724A-93CA-A2F641428A6F}"/>
              </a:ext>
            </a:extLst>
          </p:cNvPr>
          <p:cNvSpPr txBox="1"/>
          <p:nvPr/>
        </p:nvSpPr>
        <p:spPr>
          <a:xfrm>
            <a:off x="5502391" y="4371958"/>
            <a:ext cx="1277021" cy="276999"/>
          </a:xfrm>
          <a:prstGeom prst="rect">
            <a:avLst/>
          </a:prstGeom>
          <a:noFill/>
        </p:spPr>
        <p:txBody>
          <a:bodyPr wrap="square" rtlCol="0">
            <a:spAutoFit/>
          </a:bodyPr>
          <a:lstStyle/>
          <a:p>
            <a:pPr algn="r"/>
            <a:r>
              <a:rPr lang="en-US" sz="1200" dirty="0">
                <a:solidFill>
                  <a:schemeClr val="accent6"/>
                </a:solidFill>
                <a:latin typeface="Calibri" panose="020F0502020204030204" pitchFamily="34" charset="0"/>
              </a:rPr>
              <a:t>Retirement Age</a:t>
            </a:r>
          </a:p>
        </p:txBody>
      </p:sp>
      <p:sp>
        <p:nvSpPr>
          <p:cNvPr id="27" name="Rectangle 26">
            <a:extLst>
              <a:ext uri="{FF2B5EF4-FFF2-40B4-BE49-F238E27FC236}">
                <a16:creationId xmlns:a16="http://schemas.microsoft.com/office/drawing/2014/main" id="{CBB36AC8-16AF-944C-AE4C-1B455E9609A9}"/>
              </a:ext>
            </a:extLst>
          </p:cNvPr>
          <p:cNvSpPr/>
          <p:nvPr/>
        </p:nvSpPr>
        <p:spPr>
          <a:xfrm rot="20954391">
            <a:off x="4677390" y="1239293"/>
            <a:ext cx="2876500" cy="1761931"/>
          </a:xfrm>
          <a:custGeom>
            <a:avLst/>
            <a:gdLst>
              <a:gd name="connsiteX0" fmla="*/ 0 w 2682153"/>
              <a:gd name="connsiteY0" fmla="*/ 0 h 646331"/>
              <a:gd name="connsiteX1" fmla="*/ 2682153 w 2682153"/>
              <a:gd name="connsiteY1" fmla="*/ 0 h 646331"/>
              <a:gd name="connsiteX2" fmla="*/ 2682153 w 2682153"/>
              <a:gd name="connsiteY2" fmla="*/ 646331 h 646331"/>
              <a:gd name="connsiteX3" fmla="*/ 0 w 2682153"/>
              <a:gd name="connsiteY3" fmla="*/ 646331 h 646331"/>
              <a:gd name="connsiteX4" fmla="*/ 0 w 2682153"/>
              <a:gd name="connsiteY4" fmla="*/ 0 h 646331"/>
              <a:gd name="connsiteX0" fmla="*/ 233487 w 2915640"/>
              <a:gd name="connsiteY0" fmla="*/ 0 h 1305444"/>
              <a:gd name="connsiteX1" fmla="*/ 2915640 w 2915640"/>
              <a:gd name="connsiteY1" fmla="*/ 0 h 1305444"/>
              <a:gd name="connsiteX2" fmla="*/ 2915640 w 2915640"/>
              <a:gd name="connsiteY2" fmla="*/ 646331 h 1305444"/>
              <a:gd name="connsiteX3" fmla="*/ 0 w 2915640"/>
              <a:gd name="connsiteY3" fmla="*/ 1305444 h 1305444"/>
              <a:gd name="connsiteX4" fmla="*/ 233487 w 2915640"/>
              <a:gd name="connsiteY4" fmla="*/ 0 h 1305444"/>
              <a:gd name="connsiteX0" fmla="*/ 233487 w 2915640"/>
              <a:gd name="connsiteY0" fmla="*/ 0 h 1763066"/>
              <a:gd name="connsiteX1" fmla="*/ 2915640 w 2915640"/>
              <a:gd name="connsiteY1" fmla="*/ 0 h 1763066"/>
              <a:gd name="connsiteX2" fmla="*/ 2584365 w 2915640"/>
              <a:gd name="connsiteY2" fmla="*/ 1763066 h 1763066"/>
              <a:gd name="connsiteX3" fmla="*/ 0 w 2915640"/>
              <a:gd name="connsiteY3" fmla="*/ 1305444 h 1763066"/>
              <a:gd name="connsiteX4" fmla="*/ 233487 w 2915640"/>
              <a:gd name="connsiteY4" fmla="*/ 0 h 1763066"/>
              <a:gd name="connsiteX0" fmla="*/ 253667 w 2915640"/>
              <a:gd name="connsiteY0" fmla="*/ 1 h 3140169"/>
              <a:gd name="connsiteX1" fmla="*/ 2915640 w 2915640"/>
              <a:gd name="connsiteY1" fmla="*/ 1377103 h 3140169"/>
              <a:gd name="connsiteX2" fmla="*/ 2584365 w 2915640"/>
              <a:gd name="connsiteY2" fmla="*/ 3140169 h 3140169"/>
              <a:gd name="connsiteX3" fmla="*/ 0 w 2915640"/>
              <a:gd name="connsiteY3" fmla="*/ 2682547 h 3140169"/>
              <a:gd name="connsiteX4" fmla="*/ 253667 w 2915640"/>
              <a:gd name="connsiteY4" fmla="*/ 1 h 3140169"/>
              <a:gd name="connsiteX0" fmla="*/ 230175 w 2892148"/>
              <a:gd name="connsiteY0" fmla="*/ 1 h 3432792"/>
              <a:gd name="connsiteX1" fmla="*/ 2892148 w 2892148"/>
              <a:gd name="connsiteY1" fmla="*/ 1377103 h 3432792"/>
              <a:gd name="connsiteX2" fmla="*/ 2560873 w 2892148"/>
              <a:gd name="connsiteY2" fmla="*/ 3140169 h 3432792"/>
              <a:gd name="connsiteX3" fmla="*/ 0 w 2892148"/>
              <a:gd name="connsiteY3" fmla="*/ 3432792 h 3432792"/>
              <a:gd name="connsiteX4" fmla="*/ 230175 w 2892148"/>
              <a:gd name="connsiteY4" fmla="*/ 1 h 3432792"/>
              <a:gd name="connsiteX0" fmla="*/ 230175 w 2892148"/>
              <a:gd name="connsiteY0" fmla="*/ 1 h 4682820"/>
              <a:gd name="connsiteX1" fmla="*/ 2892148 w 2892148"/>
              <a:gd name="connsiteY1" fmla="*/ 1377103 h 4682820"/>
              <a:gd name="connsiteX2" fmla="*/ 2518337 w 2892148"/>
              <a:gd name="connsiteY2" fmla="*/ 4682821 h 4682820"/>
              <a:gd name="connsiteX3" fmla="*/ 0 w 2892148"/>
              <a:gd name="connsiteY3" fmla="*/ 3432792 h 4682820"/>
              <a:gd name="connsiteX4" fmla="*/ 230175 w 2892148"/>
              <a:gd name="connsiteY4" fmla="*/ 1 h 4682820"/>
              <a:gd name="connsiteX0" fmla="*/ 230175 w 2816332"/>
              <a:gd name="connsiteY0" fmla="*/ 20244 h 4703063"/>
              <a:gd name="connsiteX1" fmla="*/ 2816332 w 2816332"/>
              <a:gd name="connsiteY1" fmla="*/ 0 h 4703063"/>
              <a:gd name="connsiteX2" fmla="*/ 2518337 w 2816332"/>
              <a:gd name="connsiteY2" fmla="*/ 4703064 h 4703063"/>
              <a:gd name="connsiteX3" fmla="*/ 0 w 2816332"/>
              <a:gd name="connsiteY3" fmla="*/ 3453035 h 4703063"/>
              <a:gd name="connsiteX4" fmla="*/ 230175 w 2816332"/>
              <a:gd name="connsiteY4" fmla="*/ 20244 h 4703063"/>
              <a:gd name="connsiteX0" fmla="*/ 255036 w 2841193"/>
              <a:gd name="connsiteY0" fmla="*/ 20244 h 4703063"/>
              <a:gd name="connsiteX1" fmla="*/ 2841193 w 2841193"/>
              <a:gd name="connsiteY1" fmla="*/ 0 h 4703063"/>
              <a:gd name="connsiteX2" fmla="*/ 2543198 w 2841193"/>
              <a:gd name="connsiteY2" fmla="*/ 4703064 h 4703063"/>
              <a:gd name="connsiteX3" fmla="*/ 0 w 2841193"/>
              <a:gd name="connsiteY3" fmla="*/ 3499192 h 4703063"/>
              <a:gd name="connsiteX4" fmla="*/ 255036 w 2841193"/>
              <a:gd name="connsiteY4" fmla="*/ 20244 h 4703063"/>
              <a:gd name="connsiteX0" fmla="*/ 255036 w 2841193"/>
              <a:gd name="connsiteY0" fmla="*/ 20244 h 4827866"/>
              <a:gd name="connsiteX1" fmla="*/ 2841193 w 2841193"/>
              <a:gd name="connsiteY1" fmla="*/ 0 h 4827866"/>
              <a:gd name="connsiteX2" fmla="*/ 2556149 w 2841193"/>
              <a:gd name="connsiteY2" fmla="*/ 4827866 h 4827866"/>
              <a:gd name="connsiteX3" fmla="*/ 0 w 2841193"/>
              <a:gd name="connsiteY3" fmla="*/ 3499192 h 4827866"/>
              <a:gd name="connsiteX4" fmla="*/ 255036 w 2841193"/>
              <a:gd name="connsiteY4" fmla="*/ 20244 h 4827866"/>
              <a:gd name="connsiteX0" fmla="*/ 255036 w 2876500"/>
              <a:gd name="connsiteY0" fmla="*/ 60987 h 4868609"/>
              <a:gd name="connsiteX1" fmla="*/ 2876500 w 2876500"/>
              <a:gd name="connsiteY1" fmla="*/ 1 h 4868609"/>
              <a:gd name="connsiteX2" fmla="*/ 2556149 w 2876500"/>
              <a:gd name="connsiteY2" fmla="*/ 4868609 h 4868609"/>
              <a:gd name="connsiteX3" fmla="*/ 0 w 2876500"/>
              <a:gd name="connsiteY3" fmla="*/ 3539935 h 4868609"/>
              <a:gd name="connsiteX4" fmla="*/ 255036 w 2876500"/>
              <a:gd name="connsiteY4" fmla="*/ 60987 h 4868609"/>
              <a:gd name="connsiteX0" fmla="*/ 255036 w 2876500"/>
              <a:gd name="connsiteY0" fmla="*/ 60987 h 4806208"/>
              <a:gd name="connsiteX1" fmla="*/ 2876500 w 2876500"/>
              <a:gd name="connsiteY1" fmla="*/ 1 h 4806208"/>
              <a:gd name="connsiteX2" fmla="*/ 2549674 w 2876500"/>
              <a:gd name="connsiteY2" fmla="*/ 4806208 h 4806208"/>
              <a:gd name="connsiteX3" fmla="*/ 0 w 2876500"/>
              <a:gd name="connsiteY3" fmla="*/ 3539935 h 4806208"/>
              <a:gd name="connsiteX4" fmla="*/ 255036 w 2876500"/>
              <a:gd name="connsiteY4" fmla="*/ 60987 h 48062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76500" h="4806208">
                <a:moveTo>
                  <a:pt x="255036" y="60987"/>
                </a:moveTo>
                <a:lnTo>
                  <a:pt x="2876500" y="1"/>
                </a:lnTo>
                <a:lnTo>
                  <a:pt x="2549674" y="4806208"/>
                </a:lnTo>
                <a:lnTo>
                  <a:pt x="0" y="3539935"/>
                </a:lnTo>
                <a:lnTo>
                  <a:pt x="255036" y="60987"/>
                </a:lnTo>
                <a:close/>
              </a:path>
            </a:pathLst>
          </a:custGeom>
          <a:solidFill>
            <a:schemeClr val="bg1">
              <a:lumMod val="95000"/>
            </a:schemeClr>
          </a:solidFill>
        </p:spPr>
        <p:txBody>
          <a:bodyPr wrap="square" lIns="205740" tIns="137160" rIns="205740" bIns="137160">
            <a:spAutoFit/>
          </a:bodyPr>
          <a:lstStyle/>
          <a:p>
            <a:pPr lvl="0" algn="ctr"/>
            <a:r>
              <a:rPr lang="en-US" sz="1200" dirty="0">
                <a:solidFill>
                  <a:schemeClr val="accent3"/>
                </a:solidFill>
                <a:latin typeface="Calibri" panose="020F0502020204030204" pitchFamily="34" charset="0"/>
              </a:rPr>
              <a:t>How do you fill your income </a:t>
            </a:r>
            <a:br>
              <a:rPr lang="en-US" sz="1200" dirty="0">
                <a:solidFill>
                  <a:schemeClr val="accent3"/>
                </a:solidFill>
                <a:latin typeface="Calibri" panose="020F0502020204030204" pitchFamily="34" charset="0"/>
              </a:rPr>
            </a:br>
            <a:r>
              <a:rPr lang="en-US" sz="1200" dirty="0">
                <a:solidFill>
                  <a:schemeClr val="accent3"/>
                </a:solidFill>
                <a:latin typeface="Calibri" panose="020F0502020204030204" pitchFamily="34" charset="0"/>
              </a:rPr>
              <a:t>gap during retirement?</a:t>
            </a:r>
          </a:p>
        </p:txBody>
      </p:sp>
      <p:sp>
        <p:nvSpPr>
          <p:cNvPr id="28" name="TextBox 27">
            <a:extLst>
              <a:ext uri="{FF2B5EF4-FFF2-40B4-BE49-F238E27FC236}">
                <a16:creationId xmlns:a16="http://schemas.microsoft.com/office/drawing/2014/main" id="{672A3199-F55C-634B-9676-7EC775FD4B8C}"/>
              </a:ext>
            </a:extLst>
          </p:cNvPr>
          <p:cNvSpPr txBox="1"/>
          <p:nvPr/>
        </p:nvSpPr>
        <p:spPr>
          <a:xfrm rot="16200000" flipH="1">
            <a:off x="4306111" y="2389602"/>
            <a:ext cx="711706" cy="169277"/>
          </a:xfrm>
          <a:prstGeom prst="rect">
            <a:avLst/>
          </a:prstGeom>
          <a:solidFill>
            <a:schemeClr val="bg1"/>
          </a:solidFill>
        </p:spPr>
        <p:txBody>
          <a:bodyPr wrap="square" tIns="0" bIns="0" rtlCol="0">
            <a:spAutoFit/>
          </a:bodyPr>
          <a:lstStyle/>
          <a:p>
            <a:pPr algn="ctr"/>
            <a:r>
              <a:rPr lang="en-US" sz="1100" dirty="0">
                <a:solidFill>
                  <a:schemeClr val="accent3"/>
                </a:solidFill>
                <a:latin typeface="Calibri" panose="020F0502020204030204" pitchFamily="34" charset="0"/>
              </a:rPr>
              <a:t>Income $</a:t>
            </a:r>
          </a:p>
        </p:txBody>
      </p:sp>
      <p:cxnSp>
        <p:nvCxnSpPr>
          <p:cNvPr id="16" name="Straight Connector 15">
            <a:extLst>
              <a:ext uri="{FF2B5EF4-FFF2-40B4-BE49-F238E27FC236}">
                <a16:creationId xmlns:a16="http://schemas.microsoft.com/office/drawing/2014/main" id="{02DEE30F-797A-CF43-84CB-C85221672B12}"/>
              </a:ext>
            </a:extLst>
          </p:cNvPr>
          <p:cNvCxnSpPr>
            <a:cxnSpLocks/>
          </p:cNvCxnSpPr>
          <p:nvPr/>
        </p:nvCxnSpPr>
        <p:spPr>
          <a:xfrm flipV="1">
            <a:off x="4763386" y="875208"/>
            <a:ext cx="2561243" cy="507022"/>
          </a:xfrm>
          <a:prstGeom prst="line">
            <a:avLst/>
          </a:prstGeom>
          <a:ln w="28575">
            <a:solidFill>
              <a:schemeClr val="accent3"/>
            </a:solidFill>
            <a:prstDash val="dash"/>
          </a:ln>
        </p:spPr>
        <p:style>
          <a:lnRef idx="3">
            <a:schemeClr val="dk1"/>
          </a:lnRef>
          <a:fillRef idx="0">
            <a:schemeClr val="dk1"/>
          </a:fillRef>
          <a:effectRef idx="2">
            <a:schemeClr val="dk1"/>
          </a:effectRef>
          <a:fontRef idx="minor">
            <a:schemeClr val="tx1"/>
          </a:fontRef>
        </p:style>
      </p:cxnSp>
      <p:sp>
        <p:nvSpPr>
          <p:cNvPr id="17" name="TextBox 16">
            <a:extLst>
              <a:ext uri="{FF2B5EF4-FFF2-40B4-BE49-F238E27FC236}">
                <a16:creationId xmlns:a16="http://schemas.microsoft.com/office/drawing/2014/main" id="{6D07843A-3865-6740-BEBB-5C4187B79F92}"/>
              </a:ext>
            </a:extLst>
          </p:cNvPr>
          <p:cNvSpPr txBox="1"/>
          <p:nvPr/>
        </p:nvSpPr>
        <p:spPr>
          <a:xfrm rot="20926875">
            <a:off x="5237124" y="1060448"/>
            <a:ext cx="1339996" cy="155877"/>
          </a:xfrm>
          <a:prstGeom prst="rect">
            <a:avLst/>
          </a:prstGeom>
          <a:solidFill>
            <a:schemeClr val="bg1"/>
          </a:solidFill>
        </p:spPr>
        <p:txBody>
          <a:bodyPr wrap="square" tIns="0" bIns="0" rtlCol="0">
            <a:spAutoFit/>
          </a:bodyPr>
          <a:lstStyle/>
          <a:p>
            <a:pPr algn="ctr"/>
            <a:r>
              <a:rPr lang="en-US" sz="1013" dirty="0">
                <a:solidFill>
                  <a:schemeClr val="accent3"/>
                </a:solidFill>
                <a:latin typeface="Calibri" panose="020F0502020204030204" pitchFamily="34" charset="0"/>
              </a:rPr>
              <a:t>Income needed</a:t>
            </a:r>
          </a:p>
        </p:txBody>
      </p:sp>
    </p:spTree>
    <p:extLst>
      <p:ext uri="{BB962C8B-B14F-4D97-AF65-F5344CB8AC3E}">
        <p14:creationId xmlns:p14="http://schemas.microsoft.com/office/powerpoint/2010/main" val="3169270632"/>
      </p:ext>
    </p:extLst>
  </p:cSld>
  <p:clrMapOvr>
    <a:masterClrMapping/>
  </p:clrMapOvr>
  <p:transition>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alibri" panose="020F0502020204030204" pitchFamily="34" charset="0"/>
                <a:cs typeface="Calibri" panose="020F0502020204030204" pitchFamily="34" charset="0"/>
              </a:rPr>
              <a:t>How much will I need?</a:t>
            </a:r>
          </a:p>
        </p:txBody>
      </p:sp>
      <p:sp>
        <p:nvSpPr>
          <p:cNvPr id="18" name="Content Placeholder 17"/>
          <p:cNvSpPr>
            <a:spLocks noGrp="1"/>
          </p:cNvSpPr>
          <p:nvPr>
            <p:ph idx="1"/>
          </p:nvPr>
        </p:nvSpPr>
        <p:spPr>
          <a:xfrm>
            <a:off x="337772" y="1249491"/>
            <a:ext cx="3489080" cy="3331137"/>
          </a:xfrm>
        </p:spPr>
        <p:txBody>
          <a:bodyPr/>
          <a:lstStyle/>
          <a:p>
            <a:pPr marL="0" indent="0">
              <a:buNone/>
            </a:pPr>
            <a:r>
              <a:rPr lang="en-US" b="0" dirty="0">
                <a:solidFill>
                  <a:srgbClr val="F2F2F2">
                    <a:lumMod val="50000"/>
                  </a:srgbClr>
                </a:solidFill>
                <a:latin typeface="Calibri" panose="020F0502020204030204" pitchFamily="34" charset="0"/>
                <a:cs typeface="Calibri" panose="020F0502020204030204" pitchFamily="34" charset="0"/>
              </a:rPr>
              <a:t>403(b) accounts and IRAs can be used to:</a:t>
            </a:r>
          </a:p>
          <a:p>
            <a:pPr marL="257175" indent="-257175"/>
            <a:r>
              <a:rPr lang="en-US" b="0" dirty="0">
                <a:solidFill>
                  <a:srgbClr val="F2F2F2">
                    <a:lumMod val="50000"/>
                  </a:srgbClr>
                </a:solidFill>
                <a:latin typeface="Calibri" panose="020F0502020204030204" pitchFamily="34" charset="0"/>
                <a:cs typeface="Calibri" panose="020F0502020204030204" pitchFamily="34" charset="0"/>
              </a:rPr>
              <a:t>Help you generate retirement income; or</a:t>
            </a:r>
          </a:p>
          <a:p>
            <a:pPr marL="257175" indent="-257175"/>
            <a:r>
              <a:rPr lang="en-US" b="0" dirty="0">
                <a:solidFill>
                  <a:srgbClr val="F2F2F2">
                    <a:lumMod val="50000"/>
                  </a:srgbClr>
                </a:solidFill>
                <a:latin typeface="Calibri" panose="020F0502020204030204" pitchFamily="34" charset="0"/>
                <a:cs typeface="Calibri" panose="020F0502020204030204" pitchFamily="34" charset="0"/>
              </a:rPr>
              <a:t>Provide time for you to wait and maximize other sources of income</a:t>
            </a:r>
          </a:p>
          <a:p>
            <a:endParaRPr lang="en-US" dirty="0"/>
          </a:p>
        </p:txBody>
      </p:sp>
      <p:sp>
        <p:nvSpPr>
          <p:cNvPr id="3" name="Text Placeholder 2">
            <a:extLst>
              <a:ext uri="{FF2B5EF4-FFF2-40B4-BE49-F238E27FC236}">
                <a16:creationId xmlns:a16="http://schemas.microsoft.com/office/drawing/2014/main" id="{B169AF93-3C0B-514E-99AA-456EA0528D9C}"/>
              </a:ext>
            </a:extLst>
          </p:cNvPr>
          <p:cNvSpPr>
            <a:spLocks noGrp="1"/>
          </p:cNvSpPr>
          <p:nvPr>
            <p:ph type="body" sz="quarter" idx="12"/>
          </p:nvPr>
        </p:nvSpPr>
        <p:spPr/>
        <p:txBody>
          <a:bodyPr/>
          <a:lstStyle/>
          <a:p>
            <a:endParaRPr lang="en-US" dirty="0"/>
          </a:p>
        </p:txBody>
      </p:sp>
      <p:sp>
        <p:nvSpPr>
          <p:cNvPr id="4" name="Footer Placeholder 3"/>
          <p:cNvSpPr>
            <a:spLocks noGrp="1"/>
          </p:cNvSpPr>
          <p:nvPr>
            <p:ph type="ftr" sz="quarter" idx="3"/>
          </p:nvPr>
        </p:nvSpPr>
        <p:spPr/>
        <p:txBody>
          <a:bodyPr/>
          <a:lstStyle/>
          <a:p>
            <a:r>
              <a:rPr lang="en-US"/>
              <a:t>47-10780-28</a:t>
            </a:r>
            <a:endParaRPr lang="en-US" dirty="0"/>
          </a:p>
        </p:txBody>
      </p:sp>
      <p:sp>
        <p:nvSpPr>
          <p:cNvPr id="5" name="Date Placeholder 4"/>
          <p:cNvSpPr>
            <a:spLocks noGrp="1"/>
          </p:cNvSpPr>
          <p:nvPr>
            <p:ph type="dt" sz="half" idx="2"/>
          </p:nvPr>
        </p:nvSpPr>
        <p:spPr/>
        <p:txBody>
          <a:bodyPr/>
          <a:lstStyle/>
          <a:p>
            <a:pPr algn="ctr"/>
            <a:r>
              <a:rPr lang="en-US"/>
              <a:t>2025/02/03</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22</a:t>
            </a:fld>
            <a:endParaRPr lang="en-US" dirty="0"/>
          </a:p>
        </p:txBody>
      </p:sp>
      <p:sp>
        <p:nvSpPr>
          <p:cNvPr id="13" name="TextBox 12">
            <a:extLst>
              <a:ext uri="{FF2B5EF4-FFF2-40B4-BE49-F238E27FC236}">
                <a16:creationId xmlns:a16="http://schemas.microsoft.com/office/drawing/2014/main" id="{A58E0AB2-CD7E-2D41-9039-3EF837FB0EFA}"/>
              </a:ext>
            </a:extLst>
          </p:cNvPr>
          <p:cNvSpPr txBox="1"/>
          <p:nvPr/>
        </p:nvSpPr>
        <p:spPr>
          <a:xfrm>
            <a:off x="5502391" y="4371958"/>
            <a:ext cx="1277021" cy="276999"/>
          </a:xfrm>
          <a:prstGeom prst="rect">
            <a:avLst/>
          </a:prstGeom>
          <a:noFill/>
        </p:spPr>
        <p:txBody>
          <a:bodyPr wrap="square" rtlCol="0">
            <a:spAutoFit/>
          </a:bodyPr>
          <a:lstStyle/>
          <a:p>
            <a:pPr algn="r"/>
            <a:r>
              <a:rPr lang="en-US" sz="1200" dirty="0">
                <a:solidFill>
                  <a:schemeClr val="accent6"/>
                </a:solidFill>
                <a:latin typeface="Calibri" panose="020F0502020204030204" pitchFamily="34" charset="0"/>
              </a:rPr>
              <a:t>Retirement Age</a:t>
            </a:r>
          </a:p>
        </p:txBody>
      </p:sp>
      <p:cxnSp>
        <p:nvCxnSpPr>
          <p:cNvPr id="14" name="Straight Connector 13">
            <a:extLst>
              <a:ext uri="{FF2B5EF4-FFF2-40B4-BE49-F238E27FC236}">
                <a16:creationId xmlns:a16="http://schemas.microsoft.com/office/drawing/2014/main" id="{39D1F97A-FD11-A043-A54C-77DB5F96B042}"/>
              </a:ext>
            </a:extLst>
          </p:cNvPr>
          <p:cNvCxnSpPr>
            <a:cxnSpLocks/>
          </p:cNvCxnSpPr>
          <p:nvPr/>
        </p:nvCxnSpPr>
        <p:spPr>
          <a:xfrm flipV="1">
            <a:off x="4763386" y="875208"/>
            <a:ext cx="2561243" cy="507022"/>
          </a:xfrm>
          <a:prstGeom prst="line">
            <a:avLst/>
          </a:prstGeom>
          <a:ln w="28575">
            <a:solidFill>
              <a:schemeClr val="accent3"/>
            </a:solidFill>
            <a:prstDash val="dash"/>
          </a:ln>
        </p:spPr>
        <p:style>
          <a:lnRef idx="3">
            <a:schemeClr val="dk1"/>
          </a:lnRef>
          <a:fillRef idx="0">
            <a:schemeClr val="dk1"/>
          </a:fillRef>
          <a:effectRef idx="2">
            <a:schemeClr val="dk1"/>
          </a:effectRef>
          <a:fontRef idx="minor">
            <a:schemeClr val="tx1"/>
          </a:fontRef>
        </p:style>
      </p:cxnSp>
      <p:sp>
        <p:nvSpPr>
          <p:cNvPr id="15" name="TextBox 14">
            <a:extLst>
              <a:ext uri="{FF2B5EF4-FFF2-40B4-BE49-F238E27FC236}">
                <a16:creationId xmlns:a16="http://schemas.microsoft.com/office/drawing/2014/main" id="{A8598B59-8AB3-4E4A-A068-CFD9512042CC}"/>
              </a:ext>
            </a:extLst>
          </p:cNvPr>
          <p:cNvSpPr txBox="1"/>
          <p:nvPr/>
        </p:nvSpPr>
        <p:spPr>
          <a:xfrm rot="20926875">
            <a:off x="5237124" y="1060448"/>
            <a:ext cx="1339996" cy="155877"/>
          </a:xfrm>
          <a:prstGeom prst="rect">
            <a:avLst/>
          </a:prstGeom>
          <a:solidFill>
            <a:schemeClr val="bg1"/>
          </a:solidFill>
        </p:spPr>
        <p:txBody>
          <a:bodyPr wrap="square" tIns="0" bIns="0" rtlCol="0">
            <a:spAutoFit/>
          </a:bodyPr>
          <a:lstStyle/>
          <a:p>
            <a:pPr algn="ctr"/>
            <a:r>
              <a:rPr lang="en-US" sz="1013" dirty="0">
                <a:solidFill>
                  <a:schemeClr val="accent3"/>
                </a:solidFill>
                <a:latin typeface="Calibri" panose="020F0502020204030204" pitchFamily="34" charset="0"/>
              </a:rPr>
              <a:t>Income needed</a:t>
            </a:r>
          </a:p>
        </p:txBody>
      </p:sp>
      <p:graphicFrame>
        <p:nvGraphicFramePr>
          <p:cNvPr id="17" name="Chart 16">
            <a:extLst>
              <a:ext uri="{FF2B5EF4-FFF2-40B4-BE49-F238E27FC236}">
                <a16:creationId xmlns:a16="http://schemas.microsoft.com/office/drawing/2014/main" id="{BF99FB7A-1668-FB46-878F-E245F28A4DC8}"/>
              </a:ext>
            </a:extLst>
          </p:cNvPr>
          <p:cNvGraphicFramePr/>
          <p:nvPr>
            <p:extLst>
              <p:ext uri="{D42A27DB-BD31-4B8C-83A1-F6EECF244321}">
                <p14:modId xmlns:p14="http://schemas.microsoft.com/office/powerpoint/2010/main" val="1742710095"/>
              </p:ext>
            </p:extLst>
          </p:nvPr>
        </p:nvGraphicFramePr>
        <p:xfrm>
          <a:off x="4572000" y="768013"/>
          <a:ext cx="4611602" cy="3730903"/>
        </p:xfrm>
        <a:graphic>
          <a:graphicData uri="http://schemas.openxmlformats.org/drawingml/2006/chart">
            <c:chart xmlns:c="http://schemas.openxmlformats.org/drawingml/2006/chart" xmlns:r="http://schemas.openxmlformats.org/officeDocument/2006/relationships" r:id="rId3"/>
          </a:graphicData>
        </a:graphic>
      </p:graphicFrame>
      <p:sp>
        <p:nvSpPr>
          <p:cNvPr id="16" name="TextBox 15">
            <a:extLst>
              <a:ext uri="{FF2B5EF4-FFF2-40B4-BE49-F238E27FC236}">
                <a16:creationId xmlns:a16="http://schemas.microsoft.com/office/drawing/2014/main" id="{3878DEBB-3E80-8F4E-97C6-76D99E47FEE6}"/>
              </a:ext>
            </a:extLst>
          </p:cNvPr>
          <p:cNvSpPr txBox="1"/>
          <p:nvPr/>
        </p:nvSpPr>
        <p:spPr>
          <a:xfrm rot="16200000" flipH="1">
            <a:off x="4306111" y="2389602"/>
            <a:ext cx="711706" cy="169277"/>
          </a:xfrm>
          <a:prstGeom prst="rect">
            <a:avLst/>
          </a:prstGeom>
          <a:solidFill>
            <a:schemeClr val="bg1"/>
          </a:solidFill>
        </p:spPr>
        <p:txBody>
          <a:bodyPr wrap="square" tIns="0" bIns="0" rtlCol="0">
            <a:spAutoFit/>
          </a:bodyPr>
          <a:lstStyle/>
          <a:p>
            <a:pPr algn="ctr"/>
            <a:r>
              <a:rPr lang="en-US" sz="1100" dirty="0">
                <a:solidFill>
                  <a:schemeClr val="accent3"/>
                </a:solidFill>
                <a:latin typeface="Calibri" panose="020F0502020204030204" pitchFamily="34" charset="0"/>
              </a:rPr>
              <a:t>Income $</a:t>
            </a:r>
          </a:p>
        </p:txBody>
      </p:sp>
    </p:spTree>
    <p:extLst>
      <p:ext uri="{BB962C8B-B14F-4D97-AF65-F5344CB8AC3E}">
        <p14:creationId xmlns:p14="http://schemas.microsoft.com/office/powerpoint/2010/main" val="2004623196"/>
      </p:ext>
    </p:extLst>
  </p:cSld>
  <p:clrMapOvr>
    <a:masterClrMapping/>
  </p:clrMapOvr>
  <p:transition>
    <p:fade/>
  </p:transition>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extLst>
              <a:ext uri="{BEBA8EAE-BF5A-486C-A8C5-ECC9F3942E4B}">
                <a14:imgProps xmlns:a14="http://schemas.microsoft.com/office/drawing/2010/main">
                  <a14:imgLayer r:embed="rId4">
                    <a14:imgEffect>
                      <a14:brightnessContrast bright="-21000"/>
                    </a14:imgEffect>
                  </a14:imgLayer>
                </a14:imgProps>
              </a:ex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58B8684B-3E09-384F-9874-0D4BE41B106C}"/>
              </a:ext>
            </a:extLst>
          </p:cNvPr>
          <p:cNvSpPr>
            <a:spLocks noGrp="1"/>
          </p:cNvSpPr>
          <p:nvPr>
            <p:ph type="body" sz="quarter" idx="12"/>
          </p:nvPr>
        </p:nvSpPr>
        <p:spPr/>
        <p:txBody>
          <a:bodyPr/>
          <a:lstStyle/>
          <a:p>
            <a:endParaRPr lang="en-US" dirty="0"/>
          </a:p>
        </p:txBody>
      </p:sp>
      <p:sp>
        <p:nvSpPr>
          <p:cNvPr id="5" name="Footer Placeholder 4"/>
          <p:cNvSpPr>
            <a:spLocks noGrp="1"/>
          </p:cNvSpPr>
          <p:nvPr>
            <p:ph type="ftr" sz="quarter" idx="3"/>
          </p:nvPr>
        </p:nvSpPr>
        <p:spPr/>
        <p:txBody>
          <a:bodyPr/>
          <a:lstStyle/>
          <a:p>
            <a:r>
              <a:rPr lang="en-US"/>
              <a:t>47-10780-28</a:t>
            </a:r>
            <a:endParaRPr lang="en-US" dirty="0"/>
          </a:p>
        </p:txBody>
      </p:sp>
      <p:sp>
        <p:nvSpPr>
          <p:cNvPr id="6" name="Date Placeholder 5"/>
          <p:cNvSpPr>
            <a:spLocks noGrp="1"/>
          </p:cNvSpPr>
          <p:nvPr>
            <p:ph type="dt" sz="half" idx="2"/>
          </p:nvPr>
        </p:nvSpPr>
        <p:spPr/>
        <p:txBody>
          <a:bodyPr/>
          <a:lstStyle/>
          <a:p>
            <a:r>
              <a:rPr lang="en-US"/>
              <a:t>2025/02/03</a:t>
            </a:r>
            <a:endParaRPr lang="en-US" dirty="0"/>
          </a:p>
        </p:txBody>
      </p:sp>
      <p:sp>
        <p:nvSpPr>
          <p:cNvPr id="7" name="Slide Number Placeholder 6"/>
          <p:cNvSpPr>
            <a:spLocks noGrp="1"/>
          </p:cNvSpPr>
          <p:nvPr>
            <p:ph type="sldNum" sz="quarter" idx="4"/>
          </p:nvPr>
        </p:nvSpPr>
        <p:spPr/>
        <p:txBody>
          <a:bodyPr/>
          <a:lstStyle/>
          <a:p>
            <a:fld id="{DFF2723C-031C-433E-81DC-635AF124FD5B}" type="slidenum">
              <a:rPr lang="en-US" smtClean="0"/>
              <a:pPr/>
              <a:t>23</a:t>
            </a:fld>
            <a:endParaRPr lang="en-US" dirty="0"/>
          </a:p>
        </p:txBody>
      </p:sp>
      <p:sp>
        <p:nvSpPr>
          <p:cNvPr id="8" name="Title 7"/>
          <p:cNvSpPr>
            <a:spLocks noGrp="1"/>
          </p:cNvSpPr>
          <p:nvPr>
            <p:ph type="ctrTitle"/>
          </p:nvPr>
        </p:nvSpPr>
        <p:spPr>
          <a:xfrm>
            <a:off x="5261372" y="1743075"/>
            <a:ext cx="3353991" cy="1971676"/>
          </a:xfrm>
        </p:spPr>
        <p:txBody>
          <a:bodyPr anchor="ctr">
            <a:noAutofit/>
          </a:bodyPr>
          <a:lstStyle/>
          <a:p>
            <a:pPr>
              <a:lnSpc>
                <a:spcPct val="100000"/>
              </a:lnSpc>
            </a:pPr>
            <a:r>
              <a:rPr lang="en-US" sz="2100" dirty="0">
                <a:cs typeface="Calibri" panose="020F0502020204030204" pitchFamily="34" charset="0"/>
              </a:rPr>
              <a:t>Saving on your own for retirement matters because it may be the only way to bridge the gap between </a:t>
            </a:r>
            <a:r>
              <a:rPr lang="en-US" sz="2100" b="1" i="1" dirty="0">
                <a:solidFill>
                  <a:srgbClr val="BED85F"/>
                </a:solidFill>
                <a:cs typeface="Calibri" panose="020F0502020204030204" pitchFamily="34" charset="0"/>
              </a:rPr>
              <a:t>what you have </a:t>
            </a:r>
            <a:r>
              <a:rPr lang="en-US" sz="2100" dirty="0">
                <a:cs typeface="Calibri" panose="020F0502020204030204" pitchFamily="34" charset="0"/>
              </a:rPr>
              <a:t>and</a:t>
            </a:r>
            <a:r>
              <a:rPr lang="en-US" sz="2100" b="1" dirty="0">
                <a:cs typeface="Calibri" panose="020F0502020204030204" pitchFamily="34" charset="0"/>
              </a:rPr>
              <a:t> </a:t>
            </a:r>
            <a:r>
              <a:rPr lang="en-US" sz="2100" b="1" i="1" dirty="0">
                <a:solidFill>
                  <a:srgbClr val="BED85F"/>
                </a:solidFill>
                <a:cs typeface="Calibri" panose="020F0502020204030204" pitchFamily="34" charset="0"/>
              </a:rPr>
              <a:t>what you need</a:t>
            </a:r>
            <a:r>
              <a:rPr lang="en-US" sz="2100" dirty="0">
                <a:cs typeface="Calibri" panose="020F0502020204030204" pitchFamily="34" charset="0"/>
              </a:rPr>
              <a:t>.</a:t>
            </a:r>
          </a:p>
        </p:txBody>
      </p:sp>
    </p:spTree>
    <p:extLst>
      <p:ext uri="{BB962C8B-B14F-4D97-AF65-F5344CB8AC3E}">
        <p14:creationId xmlns:p14="http://schemas.microsoft.com/office/powerpoint/2010/main" val="3912467869"/>
      </p:ext>
    </p:extLst>
  </p:cSld>
  <p:clrMapOvr>
    <a:masterClrMapping/>
  </p:clrMapOvr>
  <p:transition>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1" y="350045"/>
            <a:ext cx="8458199" cy="484748"/>
          </a:xfrm>
        </p:spPr>
        <p:txBody>
          <a:bodyPr/>
          <a:lstStyle/>
          <a:p>
            <a:r>
              <a:rPr lang="en-US" dirty="0">
                <a:latin typeface="Calibri" panose="020F0502020204030204" pitchFamily="34" charset="0"/>
                <a:cs typeface="Calibri" panose="020F0502020204030204" pitchFamily="34" charset="0"/>
              </a:rPr>
              <a:t>How much can I save?</a:t>
            </a:r>
          </a:p>
        </p:txBody>
      </p:sp>
      <p:sp>
        <p:nvSpPr>
          <p:cNvPr id="7" name="Text Placeholder 6"/>
          <p:cNvSpPr>
            <a:spLocks noGrp="1"/>
          </p:cNvSpPr>
          <p:nvPr>
            <p:ph type="body" sz="quarter" idx="12"/>
          </p:nvPr>
        </p:nvSpPr>
        <p:spPr/>
        <p:txBody>
          <a:bodyPr/>
          <a:lstStyle/>
          <a:p>
            <a:endParaRPr lang="en-US" dirty="0"/>
          </a:p>
        </p:txBody>
      </p:sp>
      <p:sp>
        <p:nvSpPr>
          <p:cNvPr id="4" name="Footer Placeholder 3"/>
          <p:cNvSpPr>
            <a:spLocks noGrp="1"/>
          </p:cNvSpPr>
          <p:nvPr>
            <p:ph type="ftr" sz="quarter" idx="3"/>
          </p:nvPr>
        </p:nvSpPr>
        <p:spPr/>
        <p:txBody>
          <a:bodyPr/>
          <a:lstStyle/>
          <a:p>
            <a:r>
              <a:rPr lang="en-US"/>
              <a:t>47-10780-28</a:t>
            </a:r>
            <a:endParaRPr lang="en-US" dirty="0"/>
          </a:p>
        </p:txBody>
      </p:sp>
      <p:sp>
        <p:nvSpPr>
          <p:cNvPr id="5" name="Date Placeholder 4"/>
          <p:cNvSpPr>
            <a:spLocks noGrp="1"/>
          </p:cNvSpPr>
          <p:nvPr>
            <p:ph type="dt" sz="half" idx="2"/>
          </p:nvPr>
        </p:nvSpPr>
        <p:spPr/>
        <p:txBody>
          <a:bodyPr/>
          <a:lstStyle/>
          <a:p>
            <a:r>
              <a:rPr lang="en-US"/>
              <a:t>2025/02/03</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24</a:t>
            </a:fld>
            <a:endParaRPr lang="en-US" dirty="0"/>
          </a:p>
        </p:txBody>
      </p:sp>
      <p:graphicFrame>
        <p:nvGraphicFramePr>
          <p:cNvPr id="3" name="Chart 2"/>
          <p:cNvGraphicFramePr/>
          <p:nvPr>
            <p:extLst>
              <p:ext uri="{D42A27DB-BD31-4B8C-83A1-F6EECF244321}">
                <p14:modId xmlns:p14="http://schemas.microsoft.com/office/powerpoint/2010/main" val="2603526025"/>
              </p:ext>
            </p:extLst>
          </p:nvPr>
        </p:nvGraphicFramePr>
        <p:xfrm>
          <a:off x="943601" y="1553503"/>
          <a:ext cx="7732567" cy="2339062"/>
        </p:xfrm>
        <a:graphic>
          <a:graphicData uri="http://schemas.openxmlformats.org/drawingml/2006/chart">
            <c:chart xmlns:c="http://schemas.openxmlformats.org/drawingml/2006/chart" xmlns:r="http://schemas.openxmlformats.org/officeDocument/2006/relationships" r:id="rId3"/>
          </a:graphicData>
        </a:graphic>
      </p:graphicFrame>
      <p:sp>
        <p:nvSpPr>
          <p:cNvPr id="9" name="Rectangle 8"/>
          <p:cNvSpPr/>
          <p:nvPr/>
        </p:nvSpPr>
        <p:spPr>
          <a:xfrm>
            <a:off x="666602" y="2026358"/>
            <a:ext cx="323165" cy="1353897"/>
          </a:xfrm>
          <a:prstGeom prst="rect">
            <a:avLst/>
          </a:prstGeom>
        </p:spPr>
        <p:txBody>
          <a:bodyPr vert="vert270" wrap="none">
            <a:spAutoFit/>
          </a:bodyPr>
          <a:lstStyle/>
          <a:p>
            <a:pPr algn="ctr"/>
            <a:r>
              <a:rPr lang="en-US" sz="900" dirty="0">
                <a:solidFill>
                  <a:schemeClr val="accent3"/>
                </a:solidFill>
                <a:latin typeface="Calibri" panose="020F0502020204030204" pitchFamily="34" charset="0"/>
              </a:rPr>
              <a:t>Age to Begin Contributions</a:t>
            </a:r>
          </a:p>
        </p:txBody>
      </p:sp>
      <p:sp>
        <p:nvSpPr>
          <p:cNvPr id="12" name="Rectangle 11"/>
          <p:cNvSpPr/>
          <p:nvPr/>
        </p:nvSpPr>
        <p:spPr>
          <a:xfrm>
            <a:off x="261450" y="3575736"/>
            <a:ext cx="861134" cy="230832"/>
          </a:xfrm>
          <a:prstGeom prst="rect">
            <a:avLst/>
          </a:prstGeom>
        </p:spPr>
        <p:txBody>
          <a:bodyPr wrap="none">
            <a:spAutoFit/>
          </a:bodyPr>
          <a:lstStyle/>
          <a:p>
            <a:pPr algn="r"/>
            <a:r>
              <a:rPr lang="en-US" sz="900" dirty="0">
                <a:solidFill>
                  <a:schemeClr val="accent3"/>
                </a:solidFill>
                <a:latin typeface="Calibri" panose="020F0502020204030204" pitchFamily="34" charset="0"/>
              </a:rPr>
              <a:t>Account Value</a:t>
            </a:r>
          </a:p>
        </p:txBody>
      </p:sp>
      <p:sp>
        <p:nvSpPr>
          <p:cNvPr id="8" name="Rectangle 7">
            <a:extLst>
              <a:ext uri="{FF2B5EF4-FFF2-40B4-BE49-F238E27FC236}">
                <a16:creationId xmlns:a16="http://schemas.microsoft.com/office/drawing/2014/main" id="{06CC63C2-9189-6346-B8D3-C3EA08BA986A}"/>
              </a:ext>
            </a:extLst>
          </p:cNvPr>
          <p:cNvSpPr/>
          <p:nvPr/>
        </p:nvSpPr>
        <p:spPr>
          <a:xfrm>
            <a:off x="342900" y="4003897"/>
            <a:ext cx="8448994" cy="300082"/>
          </a:xfrm>
          <a:prstGeom prst="rect">
            <a:avLst/>
          </a:prstGeom>
        </p:spPr>
        <p:txBody>
          <a:bodyPr wrap="square">
            <a:spAutoFit/>
          </a:bodyPr>
          <a:lstStyle/>
          <a:p>
            <a:r>
              <a:rPr lang="en-US" sz="675" dirty="0">
                <a:solidFill>
                  <a:schemeClr val="bg2">
                    <a:lumMod val="50000"/>
                  </a:schemeClr>
                </a:solidFill>
                <a:latin typeface="Calibri" panose="020F0502020204030204" pitchFamily="34" charset="0"/>
              </a:rPr>
              <a:t>This illustration does not take into account the effect of any state or federal taxes. The performance of the investment, 6%, in the illustration is hypothetical and in no way relates to the actual or expected performance of any investment. The results of an investment may differ substantially. Investing involves risk and there is no guarantee of investment results. This illustration assumes $100 invested 26 times per year.</a:t>
            </a:r>
          </a:p>
        </p:txBody>
      </p:sp>
      <p:sp>
        <p:nvSpPr>
          <p:cNvPr id="11" name="Rectangle 10">
            <a:extLst>
              <a:ext uri="{FF2B5EF4-FFF2-40B4-BE49-F238E27FC236}">
                <a16:creationId xmlns:a16="http://schemas.microsoft.com/office/drawing/2014/main" id="{1C0ECF2D-95A1-F046-B01C-A3145C53DC06}"/>
              </a:ext>
            </a:extLst>
          </p:cNvPr>
          <p:cNvSpPr/>
          <p:nvPr/>
        </p:nvSpPr>
        <p:spPr>
          <a:xfrm>
            <a:off x="352106" y="848343"/>
            <a:ext cx="8448994" cy="404085"/>
          </a:xfrm>
          <a:prstGeom prst="rect">
            <a:avLst/>
          </a:prstGeom>
        </p:spPr>
        <p:txBody>
          <a:bodyPr wrap="square" lIns="0">
            <a:spAutoFit/>
          </a:bodyPr>
          <a:lstStyle/>
          <a:p>
            <a:r>
              <a:rPr lang="en-US" sz="1013" dirty="0">
                <a:solidFill>
                  <a:schemeClr val="bg1"/>
                </a:solidFill>
                <a:latin typeface="Calibri" panose="020F0502020204030204" pitchFamily="34" charset="0"/>
                <a:cs typeface="Calibri" panose="020F0502020204030204" pitchFamily="34" charset="0"/>
              </a:rPr>
              <a:t>Time: Your most valuable asset. If you saved just $100 per paycheck, how much might you eventually accumulate? </a:t>
            </a:r>
            <a:br>
              <a:rPr lang="en-US" sz="1013" dirty="0">
                <a:solidFill>
                  <a:schemeClr val="bg1"/>
                </a:solidFill>
                <a:latin typeface="Calibri" panose="020F0502020204030204" pitchFamily="34" charset="0"/>
                <a:cs typeface="Calibri" panose="020F0502020204030204" pitchFamily="34" charset="0"/>
              </a:rPr>
            </a:br>
            <a:r>
              <a:rPr lang="en-US" sz="1013" dirty="0">
                <a:solidFill>
                  <a:schemeClr val="accent2"/>
                </a:solidFill>
                <a:latin typeface="Calibri" panose="020F0502020204030204" pitchFamily="34" charset="0"/>
                <a:cs typeface="Calibri" panose="020F0502020204030204" pitchFamily="34" charset="0"/>
              </a:rPr>
              <a:t>It’s never too early – or too late – to start saving for retirement.</a:t>
            </a:r>
          </a:p>
        </p:txBody>
      </p:sp>
    </p:spTree>
    <p:extLst>
      <p:ext uri="{BB962C8B-B14F-4D97-AF65-F5344CB8AC3E}">
        <p14:creationId xmlns:p14="http://schemas.microsoft.com/office/powerpoint/2010/main" val="4056554228"/>
      </p:ext>
    </p:extLst>
  </p:cSld>
  <p:clrMapOvr>
    <a:masterClrMapping/>
  </p:clrMapOvr>
  <p:transition>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alibri" panose="020F0502020204030204" pitchFamily="34" charset="0"/>
                <a:cs typeface="Calibri" panose="020F0502020204030204" pitchFamily="34" charset="0"/>
              </a:rPr>
              <a:t>Start saving early.</a:t>
            </a:r>
          </a:p>
        </p:txBody>
      </p:sp>
      <p:sp>
        <p:nvSpPr>
          <p:cNvPr id="17" name="Content Placeholder 16"/>
          <p:cNvSpPr>
            <a:spLocks noGrp="1"/>
          </p:cNvSpPr>
          <p:nvPr>
            <p:ph idx="1"/>
          </p:nvPr>
        </p:nvSpPr>
        <p:spPr/>
        <p:txBody>
          <a:bodyPr/>
          <a:lstStyle/>
          <a:p>
            <a:pPr marL="0" indent="0">
              <a:buNone/>
            </a:pPr>
            <a:r>
              <a:rPr lang="en-US" b="1" dirty="0">
                <a:solidFill>
                  <a:schemeClr val="accent2"/>
                </a:solidFill>
                <a:latin typeface="Calibri" panose="020F0502020204030204" pitchFamily="34" charset="0"/>
              </a:rPr>
              <a:t>Time: Your biggest advantage in retirement saving. </a:t>
            </a:r>
          </a:p>
        </p:txBody>
      </p:sp>
      <p:sp>
        <p:nvSpPr>
          <p:cNvPr id="4" name="Footer Placeholder 3"/>
          <p:cNvSpPr>
            <a:spLocks noGrp="1"/>
          </p:cNvSpPr>
          <p:nvPr>
            <p:ph type="ftr" sz="quarter" idx="3"/>
          </p:nvPr>
        </p:nvSpPr>
        <p:spPr/>
        <p:txBody>
          <a:bodyPr/>
          <a:lstStyle/>
          <a:p>
            <a:r>
              <a:rPr lang="en-US"/>
              <a:t>47-10780-28</a:t>
            </a:r>
            <a:endParaRPr lang="en-US" dirty="0"/>
          </a:p>
        </p:txBody>
      </p:sp>
      <p:sp>
        <p:nvSpPr>
          <p:cNvPr id="5" name="Date Placeholder 4"/>
          <p:cNvSpPr>
            <a:spLocks noGrp="1"/>
          </p:cNvSpPr>
          <p:nvPr>
            <p:ph type="dt" sz="half" idx="2"/>
          </p:nvPr>
        </p:nvSpPr>
        <p:spPr/>
        <p:txBody>
          <a:bodyPr/>
          <a:lstStyle/>
          <a:p>
            <a:pPr algn="ctr"/>
            <a:r>
              <a:rPr lang="en-US"/>
              <a:t>2025/02/03</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25</a:t>
            </a:fld>
            <a:endParaRPr lang="en-US" dirty="0"/>
          </a:p>
        </p:txBody>
      </p:sp>
      <p:sp>
        <p:nvSpPr>
          <p:cNvPr id="10" name="Text Box 9"/>
          <p:cNvSpPr txBox="1">
            <a:spLocks noChangeArrowheads="1"/>
          </p:cNvSpPr>
          <p:nvPr/>
        </p:nvSpPr>
        <p:spPr bwMode="auto">
          <a:xfrm>
            <a:off x="354931" y="4019849"/>
            <a:ext cx="8468455" cy="403957"/>
          </a:xfrm>
          <a:prstGeom prst="rect">
            <a:avLst/>
          </a:prstGeom>
          <a:noFill/>
          <a:ln w="9525">
            <a:noFill/>
            <a:miter lim="800000"/>
            <a:headEnd/>
            <a:tailEnd/>
          </a:ln>
        </p:spPr>
        <p:txBody>
          <a:bodyPr wrap="square" lIns="0">
            <a:spAutoFit/>
          </a:bodyPr>
          <a:lstStyle/>
          <a:p>
            <a:r>
              <a:rPr lang="en-US" sz="675" dirty="0">
                <a:solidFill>
                  <a:schemeClr val="bg2">
                    <a:lumMod val="50000"/>
                  </a:schemeClr>
                </a:solidFill>
                <a:latin typeface="Calibri" panose="020F0502020204030204" pitchFamily="34" charset="0"/>
              </a:rPr>
              <a:t>This hypothetical demonstration assumes an 6% annual effective rate of return with ongoing contributions into a tax-deferred retirement account, and 26 pay periods per year. The above demonstration does not take into account the effect of any state or federal taxes. The performance of the investment is hypothetical and in no way relates to the actual or expected performance of any investment. The results of an investment may differ substantially. Investing involves risk and there is no guarantee of investment results.</a:t>
            </a:r>
          </a:p>
        </p:txBody>
      </p:sp>
      <p:graphicFrame>
        <p:nvGraphicFramePr>
          <p:cNvPr id="11" name="Chart 10"/>
          <p:cNvGraphicFramePr/>
          <p:nvPr/>
        </p:nvGraphicFramePr>
        <p:xfrm>
          <a:off x="267214" y="1652940"/>
          <a:ext cx="8640212" cy="2186825"/>
        </p:xfrm>
        <a:graphic>
          <a:graphicData uri="http://schemas.openxmlformats.org/drawingml/2006/chart">
            <c:chart xmlns:c="http://schemas.openxmlformats.org/drawingml/2006/chart" xmlns:r="http://schemas.openxmlformats.org/officeDocument/2006/relationships" r:id="rId3"/>
          </a:graphicData>
        </a:graphic>
      </p:graphicFrame>
      <p:sp>
        <p:nvSpPr>
          <p:cNvPr id="9" name="Text Placeholder 8">
            <a:extLst>
              <a:ext uri="{FF2B5EF4-FFF2-40B4-BE49-F238E27FC236}">
                <a16:creationId xmlns:a16="http://schemas.microsoft.com/office/drawing/2014/main" id="{A0F42358-6042-9345-A692-0D5BC1D262C1}"/>
              </a:ext>
            </a:extLst>
          </p:cNvPr>
          <p:cNvSpPr>
            <a:spLocks noGrp="1"/>
          </p:cNvSpPr>
          <p:nvPr>
            <p:ph type="body" sz="quarter" idx="12"/>
          </p:nvPr>
        </p:nvSpPr>
        <p:spPr/>
        <p:txBody>
          <a:bodyPr/>
          <a:lstStyle/>
          <a:p>
            <a:endParaRPr lang="en-US" dirty="0"/>
          </a:p>
        </p:txBody>
      </p:sp>
      <p:sp>
        <p:nvSpPr>
          <p:cNvPr id="3" name="Rectangle 2">
            <a:extLst>
              <a:ext uri="{FF2B5EF4-FFF2-40B4-BE49-F238E27FC236}">
                <a16:creationId xmlns:a16="http://schemas.microsoft.com/office/drawing/2014/main" id="{F72D635D-5FD5-5E48-9B36-C2276A8FB64A}"/>
              </a:ext>
            </a:extLst>
          </p:cNvPr>
          <p:cNvSpPr/>
          <p:nvPr/>
        </p:nvSpPr>
        <p:spPr>
          <a:xfrm>
            <a:off x="7779224" y="1724468"/>
            <a:ext cx="984797" cy="143883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cxnSp>
        <p:nvCxnSpPr>
          <p:cNvPr id="16" name="Straight Connector 15">
            <a:extLst>
              <a:ext uri="{FF2B5EF4-FFF2-40B4-BE49-F238E27FC236}">
                <a16:creationId xmlns:a16="http://schemas.microsoft.com/office/drawing/2014/main" id="{41ACD41E-0831-6848-8883-AC89ABF857A0}"/>
              </a:ext>
            </a:extLst>
          </p:cNvPr>
          <p:cNvCxnSpPr>
            <a:cxnSpLocks/>
          </p:cNvCxnSpPr>
          <p:nvPr/>
        </p:nvCxnSpPr>
        <p:spPr>
          <a:xfrm>
            <a:off x="7952534" y="2242926"/>
            <a:ext cx="274320" cy="0"/>
          </a:xfrm>
          <a:prstGeom prst="line">
            <a:avLst/>
          </a:prstGeom>
          <a:ln w="22225">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60430533-6C60-8043-8B1A-CB360C7DB324}"/>
              </a:ext>
            </a:extLst>
          </p:cNvPr>
          <p:cNvCxnSpPr>
            <a:cxnSpLocks/>
          </p:cNvCxnSpPr>
          <p:nvPr/>
        </p:nvCxnSpPr>
        <p:spPr>
          <a:xfrm>
            <a:off x="7955992" y="2426926"/>
            <a:ext cx="274320" cy="0"/>
          </a:xfrm>
          <a:prstGeom prst="line">
            <a:avLst/>
          </a:prstGeom>
          <a:ln w="22225">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7AC4A3C0-3E7F-2E40-80AB-13BA5130419F}"/>
              </a:ext>
            </a:extLst>
          </p:cNvPr>
          <p:cNvCxnSpPr>
            <a:cxnSpLocks/>
          </p:cNvCxnSpPr>
          <p:nvPr/>
        </p:nvCxnSpPr>
        <p:spPr>
          <a:xfrm flipV="1">
            <a:off x="7952534" y="2606000"/>
            <a:ext cx="274320" cy="2150"/>
          </a:xfrm>
          <a:prstGeom prst="line">
            <a:avLst/>
          </a:prstGeom>
          <a:ln w="22225">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DA8A0617-6032-924B-9651-55507A8722E1}"/>
              </a:ext>
            </a:extLst>
          </p:cNvPr>
          <p:cNvCxnSpPr>
            <a:cxnSpLocks/>
          </p:cNvCxnSpPr>
          <p:nvPr/>
        </p:nvCxnSpPr>
        <p:spPr>
          <a:xfrm>
            <a:off x="7952534" y="2787913"/>
            <a:ext cx="274320" cy="0"/>
          </a:xfrm>
          <a:prstGeom prst="line">
            <a:avLst/>
          </a:prstGeom>
          <a:ln w="22225">
            <a:solidFill>
              <a:schemeClr val="tx2"/>
            </a:solidFill>
          </a:ln>
        </p:spPr>
        <p:style>
          <a:lnRef idx="1">
            <a:schemeClr val="accent1"/>
          </a:lnRef>
          <a:fillRef idx="0">
            <a:schemeClr val="accent1"/>
          </a:fillRef>
          <a:effectRef idx="0">
            <a:schemeClr val="accent1"/>
          </a:effectRef>
          <a:fontRef idx="minor">
            <a:schemeClr val="tx1"/>
          </a:fontRef>
        </p:style>
      </p:cxnSp>
      <p:sp>
        <p:nvSpPr>
          <p:cNvPr id="22" name="TextBox 21">
            <a:extLst>
              <a:ext uri="{FF2B5EF4-FFF2-40B4-BE49-F238E27FC236}">
                <a16:creationId xmlns:a16="http://schemas.microsoft.com/office/drawing/2014/main" id="{4955FDA9-BFE9-8F4B-9C83-C01E9C38C059}"/>
              </a:ext>
            </a:extLst>
          </p:cNvPr>
          <p:cNvSpPr txBox="1"/>
          <p:nvPr/>
        </p:nvSpPr>
        <p:spPr>
          <a:xfrm>
            <a:off x="8295435" y="2173676"/>
            <a:ext cx="468589" cy="138499"/>
          </a:xfrm>
          <a:prstGeom prst="rect">
            <a:avLst/>
          </a:prstGeom>
          <a:noFill/>
        </p:spPr>
        <p:txBody>
          <a:bodyPr wrap="square" lIns="0" tIns="0" rIns="0" bIns="0" rtlCol="0">
            <a:spAutoFit/>
          </a:bodyPr>
          <a:lstStyle/>
          <a:p>
            <a:r>
              <a:rPr lang="en-US" sz="900" dirty="0">
                <a:solidFill>
                  <a:schemeClr val="accent3"/>
                </a:solidFill>
              </a:rPr>
              <a:t>$300</a:t>
            </a:r>
          </a:p>
        </p:txBody>
      </p:sp>
      <p:sp>
        <p:nvSpPr>
          <p:cNvPr id="23" name="TextBox 22">
            <a:extLst>
              <a:ext uri="{FF2B5EF4-FFF2-40B4-BE49-F238E27FC236}">
                <a16:creationId xmlns:a16="http://schemas.microsoft.com/office/drawing/2014/main" id="{0CE63268-C10C-5744-B24B-F356602E5E22}"/>
              </a:ext>
            </a:extLst>
          </p:cNvPr>
          <p:cNvSpPr txBox="1"/>
          <p:nvPr/>
        </p:nvSpPr>
        <p:spPr>
          <a:xfrm>
            <a:off x="8295433" y="2357677"/>
            <a:ext cx="468589" cy="138499"/>
          </a:xfrm>
          <a:prstGeom prst="rect">
            <a:avLst/>
          </a:prstGeom>
          <a:noFill/>
        </p:spPr>
        <p:txBody>
          <a:bodyPr wrap="square" lIns="0" tIns="0" rIns="0" bIns="0" rtlCol="0">
            <a:spAutoFit/>
          </a:bodyPr>
          <a:lstStyle/>
          <a:p>
            <a:r>
              <a:rPr lang="en-US" sz="900" dirty="0">
                <a:solidFill>
                  <a:schemeClr val="accent3"/>
                </a:solidFill>
              </a:rPr>
              <a:t>$250</a:t>
            </a:r>
          </a:p>
        </p:txBody>
      </p:sp>
      <p:sp>
        <p:nvSpPr>
          <p:cNvPr id="24" name="TextBox 23">
            <a:extLst>
              <a:ext uri="{FF2B5EF4-FFF2-40B4-BE49-F238E27FC236}">
                <a16:creationId xmlns:a16="http://schemas.microsoft.com/office/drawing/2014/main" id="{B4A4FF87-1EBD-1F42-AFDB-CECE5776CD36}"/>
              </a:ext>
            </a:extLst>
          </p:cNvPr>
          <p:cNvSpPr txBox="1"/>
          <p:nvPr/>
        </p:nvSpPr>
        <p:spPr>
          <a:xfrm>
            <a:off x="8295432" y="2539178"/>
            <a:ext cx="468589" cy="138499"/>
          </a:xfrm>
          <a:prstGeom prst="rect">
            <a:avLst/>
          </a:prstGeom>
          <a:noFill/>
        </p:spPr>
        <p:txBody>
          <a:bodyPr wrap="square" lIns="0" tIns="0" rIns="0" bIns="0" rtlCol="0">
            <a:spAutoFit/>
          </a:bodyPr>
          <a:lstStyle/>
          <a:p>
            <a:r>
              <a:rPr lang="en-US" sz="900" dirty="0">
                <a:solidFill>
                  <a:schemeClr val="accent3"/>
                </a:solidFill>
              </a:rPr>
              <a:t>$200</a:t>
            </a:r>
          </a:p>
        </p:txBody>
      </p:sp>
      <p:sp>
        <p:nvSpPr>
          <p:cNvPr id="25" name="TextBox 24">
            <a:extLst>
              <a:ext uri="{FF2B5EF4-FFF2-40B4-BE49-F238E27FC236}">
                <a16:creationId xmlns:a16="http://schemas.microsoft.com/office/drawing/2014/main" id="{95904E80-136A-5F4E-9ABF-91429F117BFA}"/>
              </a:ext>
            </a:extLst>
          </p:cNvPr>
          <p:cNvSpPr txBox="1"/>
          <p:nvPr/>
        </p:nvSpPr>
        <p:spPr>
          <a:xfrm>
            <a:off x="8295432" y="2722783"/>
            <a:ext cx="468589" cy="138499"/>
          </a:xfrm>
          <a:prstGeom prst="rect">
            <a:avLst/>
          </a:prstGeom>
          <a:noFill/>
        </p:spPr>
        <p:txBody>
          <a:bodyPr wrap="square" lIns="0" tIns="0" rIns="0" bIns="0" rtlCol="0">
            <a:spAutoFit/>
          </a:bodyPr>
          <a:lstStyle/>
          <a:p>
            <a:r>
              <a:rPr lang="en-US" sz="900" dirty="0">
                <a:solidFill>
                  <a:schemeClr val="accent3"/>
                </a:solidFill>
              </a:rPr>
              <a:t>$150</a:t>
            </a:r>
          </a:p>
        </p:txBody>
      </p:sp>
      <p:cxnSp>
        <p:nvCxnSpPr>
          <p:cNvPr id="21" name="Straight Connector 20">
            <a:extLst>
              <a:ext uri="{FF2B5EF4-FFF2-40B4-BE49-F238E27FC236}">
                <a16:creationId xmlns:a16="http://schemas.microsoft.com/office/drawing/2014/main" id="{A6C1781E-AEF1-BE45-B157-56370279C1CE}"/>
              </a:ext>
            </a:extLst>
          </p:cNvPr>
          <p:cNvCxnSpPr>
            <a:cxnSpLocks/>
          </p:cNvCxnSpPr>
          <p:nvPr/>
        </p:nvCxnSpPr>
        <p:spPr>
          <a:xfrm>
            <a:off x="7952822" y="2966341"/>
            <a:ext cx="274320" cy="0"/>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sp>
        <p:nvSpPr>
          <p:cNvPr id="26" name="TextBox 25">
            <a:extLst>
              <a:ext uri="{FF2B5EF4-FFF2-40B4-BE49-F238E27FC236}">
                <a16:creationId xmlns:a16="http://schemas.microsoft.com/office/drawing/2014/main" id="{5B695275-FD45-2445-9E79-A287A41C548B}"/>
              </a:ext>
            </a:extLst>
          </p:cNvPr>
          <p:cNvSpPr txBox="1"/>
          <p:nvPr/>
        </p:nvSpPr>
        <p:spPr>
          <a:xfrm>
            <a:off x="8295432" y="2888303"/>
            <a:ext cx="468589" cy="138499"/>
          </a:xfrm>
          <a:prstGeom prst="rect">
            <a:avLst/>
          </a:prstGeom>
          <a:noFill/>
        </p:spPr>
        <p:txBody>
          <a:bodyPr wrap="square" lIns="0" tIns="0" rIns="0" bIns="0" rtlCol="0">
            <a:spAutoFit/>
          </a:bodyPr>
          <a:lstStyle/>
          <a:p>
            <a:r>
              <a:rPr lang="en-US" sz="900" dirty="0">
                <a:solidFill>
                  <a:schemeClr val="accent3"/>
                </a:solidFill>
              </a:rPr>
              <a:t>$100</a:t>
            </a:r>
          </a:p>
        </p:txBody>
      </p:sp>
      <p:sp>
        <p:nvSpPr>
          <p:cNvPr id="13" name="Rectangle 12"/>
          <p:cNvSpPr/>
          <p:nvPr/>
        </p:nvSpPr>
        <p:spPr>
          <a:xfrm>
            <a:off x="7665460" y="1801854"/>
            <a:ext cx="1122789" cy="369332"/>
          </a:xfrm>
          <a:prstGeom prst="rect">
            <a:avLst/>
          </a:prstGeom>
        </p:spPr>
        <p:txBody>
          <a:bodyPr wrap="square">
            <a:spAutoFit/>
          </a:bodyPr>
          <a:lstStyle/>
          <a:p>
            <a:pPr algn="ctr"/>
            <a:r>
              <a:rPr lang="en-US" sz="900" b="1" dirty="0">
                <a:solidFill>
                  <a:schemeClr val="accent3"/>
                </a:solidFill>
                <a:latin typeface="Calibri" panose="020F0502020204030204" pitchFamily="34" charset="0"/>
                <a:cs typeface="Calibri" panose="020F0502020204030204" pitchFamily="34" charset="0"/>
              </a:rPr>
              <a:t>Contribution Per </a:t>
            </a:r>
            <a:br>
              <a:rPr lang="en-US" sz="900" b="1" dirty="0">
                <a:solidFill>
                  <a:schemeClr val="accent3"/>
                </a:solidFill>
                <a:latin typeface="Calibri" panose="020F0502020204030204" pitchFamily="34" charset="0"/>
                <a:cs typeface="Calibri" panose="020F0502020204030204" pitchFamily="34" charset="0"/>
              </a:rPr>
            </a:br>
            <a:r>
              <a:rPr lang="en-US" sz="900" b="1" dirty="0">
                <a:solidFill>
                  <a:schemeClr val="accent3"/>
                </a:solidFill>
                <a:latin typeface="Calibri" panose="020F0502020204030204" pitchFamily="34" charset="0"/>
                <a:cs typeface="Calibri" panose="020F0502020204030204" pitchFamily="34" charset="0"/>
              </a:rPr>
              <a:t>Pay Period</a:t>
            </a:r>
          </a:p>
        </p:txBody>
      </p:sp>
      <p:sp>
        <p:nvSpPr>
          <p:cNvPr id="47" name="TextBox 46">
            <a:extLst>
              <a:ext uri="{FF2B5EF4-FFF2-40B4-BE49-F238E27FC236}">
                <a16:creationId xmlns:a16="http://schemas.microsoft.com/office/drawing/2014/main" id="{43A11DB7-E191-9449-B07C-1B0DE650AEE9}"/>
              </a:ext>
            </a:extLst>
          </p:cNvPr>
          <p:cNvSpPr txBox="1"/>
          <p:nvPr/>
        </p:nvSpPr>
        <p:spPr>
          <a:xfrm>
            <a:off x="3495258" y="3818335"/>
            <a:ext cx="1041203" cy="230832"/>
          </a:xfrm>
          <a:prstGeom prst="rect">
            <a:avLst/>
          </a:prstGeom>
          <a:noFill/>
        </p:spPr>
        <p:txBody>
          <a:bodyPr wrap="square" lIns="0" rIns="0" rtlCol="0">
            <a:spAutoFit/>
          </a:bodyPr>
          <a:lstStyle/>
          <a:p>
            <a:pPr algn="ctr"/>
            <a:r>
              <a:rPr lang="en-US" sz="900" b="1" dirty="0">
                <a:solidFill>
                  <a:schemeClr val="accent3"/>
                </a:solidFill>
                <a:latin typeface="Calibri" panose="020F0502020204030204" pitchFamily="34" charset="0"/>
                <a:cs typeface="Calibri" panose="020F0502020204030204" pitchFamily="34" charset="0"/>
              </a:rPr>
              <a:t>Years to Retirement</a:t>
            </a:r>
          </a:p>
        </p:txBody>
      </p:sp>
    </p:spTree>
    <p:extLst>
      <p:ext uri="{BB962C8B-B14F-4D97-AF65-F5344CB8AC3E}">
        <p14:creationId xmlns:p14="http://schemas.microsoft.com/office/powerpoint/2010/main" val="1625749268"/>
      </p:ext>
    </p:extLst>
  </p:cSld>
  <p:clrMapOvr>
    <a:masterClrMapping/>
  </p:clrMapOvr>
  <p:transition>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alibri" panose="020F0502020204030204" pitchFamily="34" charset="0"/>
                <a:cs typeface="Calibri" panose="020F0502020204030204" pitchFamily="34" charset="0"/>
              </a:rPr>
              <a:t>The basics of tax-deferred saving.</a:t>
            </a:r>
          </a:p>
        </p:txBody>
      </p:sp>
      <p:sp>
        <p:nvSpPr>
          <p:cNvPr id="8" name="Content Placeholder 7"/>
          <p:cNvSpPr>
            <a:spLocks noGrp="1"/>
          </p:cNvSpPr>
          <p:nvPr>
            <p:ph idx="1"/>
          </p:nvPr>
        </p:nvSpPr>
        <p:spPr>
          <a:xfrm>
            <a:off x="337772" y="1249491"/>
            <a:ext cx="2035314" cy="3331137"/>
          </a:xfrm>
        </p:spPr>
        <p:txBody>
          <a:bodyPr/>
          <a:lstStyle/>
          <a:p>
            <a:r>
              <a:rPr lang="en-US" b="0" dirty="0">
                <a:latin typeface="Calibri" panose="020F0502020204030204" pitchFamily="34" charset="0"/>
                <a:cs typeface="Calibri" panose="020F0502020204030204" pitchFamily="34" charset="0"/>
              </a:rPr>
              <a:t>Tax-deferred saving is available in a 403(b), 457 or IRA</a:t>
            </a:r>
          </a:p>
          <a:p>
            <a:r>
              <a:rPr lang="en-US" b="0" dirty="0">
                <a:latin typeface="Calibri" panose="020F0502020204030204" pitchFamily="34" charset="0"/>
                <a:cs typeface="Calibri" panose="020F0502020204030204" pitchFamily="34" charset="0"/>
              </a:rPr>
              <a:t>Save pretax now, pay taxes on withdrawal </a:t>
            </a:r>
            <a:br>
              <a:rPr lang="en-US" b="0" dirty="0">
                <a:latin typeface="Calibri" panose="020F0502020204030204" pitchFamily="34" charset="0"/>
                <a:cs typeface="Calibri" panose="020F0502020204030204" pitchFamily="34" charset="0"/>
              </a:rPr>
            </a:br>
            <a:r>
              <a:rPr lang="en-US" b="0" dirty="0">
                <a:latin typeface="Calibri" panose="020F0502020204030204" pitchFamily="34" charset="0"/>
                <a:cs typeface="Calibri" panose="020F0502020204030204" pitchFamily="34" charset="0"/>
              </a:rPr>
              <a:t>at retirement</a:t>
            </a:r>
          </a:p>
          <a:p>
            <a:r>
              <a:rPr lang="en-US" b="0" dirty="0">
                <a:latin typeface="Calibri" panose="020F0502020204030204" pitchFamily="34" charset="0"/>
                <a:cs typeface="Calibri" panose="020F0502020204030204" pitchFamily="34" charset="0"/>
              </a:rPr>
              <a:t>Depending on tax brackets, it might be like getting as much as </a:t>
            </a:r>
            <a:r>
              <a:rPr lang="en-US" b="1" dirty="0">
                <a:solidFill>
                  <a:schemeClr val="tx2"/>
                </a:solidFill>
                <a:latin typeface="Calibri" panose="020F0502020204030204" pitchFamily="34" charset="0"/>
              </a:rPr>
              <a:t>22% extra </a:t>
            </a:r>
            <a:r>
              <a:rPr lang="en-US" b="0" dirty="0">
                <a:latin typeface="Calibri" panose="020F0502020204030204" pitchFamily="34" charset="0"/>
                <a:cs typeface="Calibri" panose="020F0502020204030204" pitchFamily="34" charset="0"/>
              </a:rPr>
              <a:t>for every dollar you save!</a:t>
            </a:r>
          </a:p>
        </p:txBody>
      </p:sp>
      <p:sp>
        <p:nvSpPr>
          <p:cNvPr id="7" name="Text Placeholder 6"/>
          <p:cNvSpPr>
            <a:spLocks noGrp="1"/>
          </p:cNvSpPr>
          <p:nvPr>
            <p:ph type="body" sz="quarter" idx="12"/>
          </p:nvPr>
        </p:nvSpPr>
        <p:spPr/>
        <p:txBody>
          <a:bodyPr/>
          <a:lstStyle/>
          <a:p>
            <a:endParaRPr lang="en-US" dirty="0"/>
          </a:p>
        </p:txBody>
      </p:sp>
      <p:sp>
        <p:nvSpPr>
          <p:cNvPr id="4" name="Footer Placeholder 3"/>
          <p:cNvSpPr>
            <a:spLocks noGrp="1"/>
          </p:cNvSpPr>
          <p:nvPr>
            <p:ph type="ftr" sz="quarter" idx="3"/>
          </p:nvPr>
        </p:nvSpPr>
        <p:spPr/>
        <p:txBody>
          <a:bodyPr/>
          <a:lstStyle/>
          <a:p>
            <a:r>
              <a:rPr lang="en-US"/>
              <a:t>47-10780-28</a:t>
            </a:r>
            <a:endParaRPr lang="en-US" dirty="0"/>
          </a:p>
        </p:txBody>
      </p:sp>
      <p:sp>
        <p:nvSpPr>
          <p:cNvPr id="5" name="Date Placeholder 4"/>
          <p:cNvSpPr>
            <a:spLocks noGrp="1"/>
          </p:cNvSpPr>
          <p:nvPr>
            <p:ph type="dt" sz="half" idx="2"/>
          </p:nvPr>
        </p:nvSpPr>
        <p:spPr/>
        <p:txBody>
          <a:bodyPr/>
          <a:lstStyle/>
          <a:p>
            <a:pPr algn="ctr"/>
            <a:r>
              <a:rPr lang="en-US"/>
              <a:t>2025/02/03</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26</a:t>
            </a:fld>
            <a:endParaRPr lang="en-US" dirty="0"/>
          </a:p>
        </p:txBody>
      </p:sp>
      <p:sp>
        <p:nvSpPr>
          <p:cNvPr id="25" name="TextBox 24"/>
          <p:cNvSpPr txBox="1"/>
          <p:nvPr/>
        </p:nvSpPr>
        <p:spPr>
          <a:xfrm>
            <a:off x="2446070" y="3873354"/>
            <a:ext cx="6654386" cy="307777"/>
          </a:xfrm>
          <a:prstGeom prst="rect">
            <a:avLst/>
          </a:prstGeom>
          <a:noFill/>
        </p:spPr>
        <p:txBody>
          <a:bodyPr wrap="none" rtlCol="0">
            <a:spAutoFit/>
          </a:bodyPr>
          <a:lstStyle/>
          <a:p>
            <a:pPr marL="0" marR="0" lvl="0" indent="0" algn="l" defTabSz="34322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dirty="0">
                <a:ln>
                  <a:noFill/>
                </a:ln>
                <a:solidFill>
                  <a:srgbClr val="7F7F7F"/>
                </a:solidFill>
                <a:effectLst/>
                <a:uLnTx/>
                <a:uFillTx/>
                <a:latin typeface="Calibri" panose="020F0502020204030204" pitchFamily="34" charset="0"/>
                <a:ea typeface="+mn-ea"/>
                <a:cs typeface="Calibri" panose="020F0502020204030204" pitchFamily="34" charset="0"/>
              </a:rPr>
              <a:t>*Beginning Jan. 1, 2025, 403(b) plan contribution catch-up limits will increase to $10,000 or 150% of the regular catch-up limit (whichever is greater) for participants aged 60-63. </a:t>
            </a:r>
          </a:p>
          <a:p>
            <a:pPr marL="0" marR="0" lvl="0" indent="0" algn="l" defTabSz="3429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dirty="0">
                <a:ln>
                  <a:noFill/>
                </a:ln>
                <a:solidFill>
                  <a:srgbClr val="7F7F7F"/>
                </a:solidFill>
                <a:effectLst/>
                <a:uLnTx/>
                <a:uFillTx/>
                <a:latin typeface="Calibri" panose="020F0502020204030204" pitchFamily="34" charset="0"/>
                <a:ea typeface="+mn-ea"/>
                <a:cs typeface="Calibri" panose="020F0502020204030204" pitchFamily="34" charset="0"/>
              </a:rPr>
              <a:t>**</a:t>
            </a:r>
            <a:r>
              <a:rPr kumimoji="0" lang="en-US" sz="700" b="0" i="0" u="none" strike="noStrike" kern="1200" cap="none" spc="0" normalizeH="0" baseline="0" noProof="0" dirty="0">
                <a:ln>
                  <a:noFill/>
                </a:ln>
                <a:solidFill>
                  <a:srgbClr val="7F7F7F"/>
                </a:solidFill>
                <a:effectLst/>
                <a:uLnTx/>
                <a:uFillTx/>
                <a:latin typeface="Calibri" panose="020F0502020204030204" pitchFamily="34" charset="0"/>
                <a:ea typeface="+mn-ea"/>
                <a:cs typeface="+mn-cs"/>
              </a:rPr>
              <a:t>Based on IRS 2025 Contribution Limits for Retirement Plans. Assumes a federal tax rate of 22%</a:t>
            </a:r>
          </a:p>
        </p:txBody>
      </p:sp>
      <p:graphicFrame>
        <p:nvGraphicFramePr>
          <p:cNvPr id="9" name="Table 8">
            <a:extLst>
              <a:ext uri="{FF2B5EF4-FFF2-40B4-BE49-F238E27FC236}">
                <a16:creationId xmlns:a16="http://schemas.microsoft.com/office/drawing/2014/main" id="{273DFFE5-D04F-34F5-17F9-6A75E6EFD188}"/>
              </a:ext>
            </a:extLst>
          </p:cNvPr>
          <p:cNvGraphicFramePr>
            <a:graphicFrameLocks noGrp="1"/>
          </p:cNvGraphicFramePr>
          <p:nvPr>
            <p:extLst>
              <p:ext uri="{D42A27DB-BD31-4B8C-83A1-F6EECF244321}">
                <p14:modId xmlns:p14="http://schemas.microsoft.com/office/powerpoint/2010/main" val="1210360372"/>
              </p:ext>
            </p:extLst>
          </p:nvPr>
        </p:nvGraphicFramePr>
        <p:xfrm>
          <a:off x="2543205" y="1249491"/>
          <a:ext cx="6257895" cy="2594531"/>
        </p:xfrm>
        <a:graphic>
          <a:graphicData uri="http://schemas.openxmlformats.org/drawingml/2006/table">
            <a:tbl>
              <a:tblPr firstRow="1" bandRow="1">
                <a:tableStyleId>{5940675A-B579-460E-94D1-54222C63F5DA}</a:tableStyleId>
              </a:tblPr>
              <a:tblGrid>
                <a:gridCol w="1251579">
                  <a:extLst>
                    <a:ext uri="{9D8B030D-6E8A-4147-A177-3AD203B41FA5}">
                      <a16:colId xmlns:a16="http://schemas.microsoft.com/office/drawing/2014/main" val="2693103330"/>
                    </a:ext>
                  </a:extLst>
                </a:gridCol>
                <a:gridCol w="2503158">
                  <a:extLst>
                    <a:ext uri="{9D8B030D-6E8A-4147-A177-3AD203B41FA5}">
                      <a16:colId xmlns:a16="http://schemas.microsoft.com/office/drawing/2014/main" val="218840000"/>
                    </a:ext>
                  </a:extLst>
                </a:gridCol>
                <a:gridCol w="1251579">
                  <a:extLst>
                    <a:ext uri="{9D8B030D-6E8A-4147-A177-3AD203B41FA5}">
                      <a16:colId xmlns:a16="http://schemas.microsoft.com/office/drawing/2014/main" val="3915834901"/>
                    </a:ext>
                  </a:extLst>
                </a:gridCol>
                <a:gridCol w="1251579">
                  <a:extLst>
                    <a:ext uri="{9D8B030D-6E8A-4147-A177-3AD203B41FA5}">
                      <a16:colId xmlns:a16="http://schemas.microsoft.com/office/drawing/2014/main" val="992456365"/>
                    </a:ext>
                  </a:extLst>
                </a:gridCol>
              </a:tblGrid>
              <a:tr h="278130">
                <a:tc gridSpan="2">
                  <a:txBody>
                    <a:bodyPr/>
                    <a:lstStyle/>
                    <a:p>
                      <a:endParaRPr lang="en-US" sz="1000" dirty="0"/>
                    </a:p>
                  </a:txBody>
                  <a:tcPr marL="68580" marR="68580" marT="34290" marB="3429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hMerge="1">
                  <a:txBody>
                    <a:bodyPr/>
                    <a:lstStyle/>
                    <a:p>
                      <a:endParaRPr lang="en-US" dirty="0"/>
                    </a:p>
                  </a:txBody>
                  <a:tcPr/>
                </a:tc>
                <a:tc>
                  <a:txBody>
                    <a:bodyPr/>
                    <a:lstStyle/>
                    <a:p>
                      <a:r>
                        <a:rPr lang="en-US" sz="1000" b="1" dirty="0">
                          <a:solidFill>
                            <a:schemeClr val="bg1"/>
                          </a:solidFill>
                        </a:rPr>
                        <a:t>Total Contributions</a:t>
                      </a:r>
                    </a:p>
                  </a:txBody>
                  <a:tcPr marL="68580" marR="68580" marT="34290" marB="3429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tx1"/>
                    </a:solidFill>
                  </a:tcPr>
                </a:tc>
                <a:tc>
                  <a:txBody>
                    <a:bodyPr/>
                    <a:lstStyle/>
                    <a:p>
                      <a:r>
                        <a:rPr lang="en-US" sz="1000" b="1" dirty="0">
                          <a:solidFill>
                            <a:schemeClr val="bg1"/>
                          </a:solidFill>
                        </a:rPr>
                        <a:t>Potential Savings</a:t>
                      </a:r>
                      <a:r>
                        <a:rPr lang="en-US" sz="1000" b="1" baseline="30000" dirty="0">
                          <a:solidFill>
                            <a:schemeClr val="bg1"/>
                          </a:solidFill>
                        </a:rPr>
                        <a:t>**</a:t>
                      </a:r>
                    </a:p>
                  </a:txBody>
                  <a:tcPr marL="68580" marR="68580" marT="34290" marB="3429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tx2"/>
                    </a:solidFill>
                  </a:tcPr>
                </a:tc>
                <a:extLst>
                  <a:ext uri="{0D108BD9-81ED-4DB2-BD59-A6C34878D82A}">
                    <a16:rowId xmlns:a16="http://schemas.microsoft.com/office/drawing/2014/main" val="1125570431"/>
                  </a:ext>
                </a:extLst>
              </a:tr>
              <a:tr h="405527">
                <a:tc rowSpan="3">
                  <a:txBody>
                    <a:bodyPr/>
                    <a:lstStyle/>
                    <a:p>
                      <a:r>
                        <a:rPr lang="en-US" sz="1000" b="1" dirty="0">
                          <a:solidFill>
                            <a:schemeClr val="bg1"/>
                          </a:solidFill>
                        </a:rPr>
                        <a:t>403(b) or 457</a:t>
                      </a:r>
                    </a:p>
                  </a:txBody>
                  <a:tcPr marL="68580" marR="68580" marT="34290" marB="3429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solidFill>
                  </a:tcPr>
                </a:tc>
                <a:tc>
                  <a:txBody>
                    <a:bodyPr/>
                    <a:lstStyle/>
                    <a:p>
                      <a:r>
                        <a:rPr lang="en-US" sz="1200" dirty="0"/>
                        <a:t>Annual Limit</a:t>
                      </a:r>
                    </a:p>
                    <a:p>
                      <a:r>
                        <a:rPr lang="en-US" sz="1000" dirty="0"/>
                        <a:t>$23,500</a:t>
                      </a:r>
                    </a:p>
                  </a:txBody>
                  <a:tcPr marL="68580" marR="68580" marT="34290" marB="3429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E9EBED"/>
                      </a:solidFill>
                      <a:prstDash val="solid"/>
                      <a:round/>
                      <a:headEnd type="none" w="med" len="med"/>
                      <a:tailEnd type="none" w="med" len="med"/>
                    </a:lnT>
                    <a:lnB w="12700" cap="flat" cmpd="sng" algn="ctr">
                      <a:noFill/>
                      <a:prstDash val="solid"/>
                      <a:round/>
                      <a:headEnd type="none" w="med" len="med"/>
                      <a:tailEnd type="none" w="med" len="med"/>
                    </a:lnB>
                    <a:solidFill>
                      <a:schemeClr val="tx2">
                        <a:lumMod val="20000"/>
                        <a:lumOff val="80000"/>
                      </a:schemeClr>
                    </a:solidFill>
                  </a:tcPr>
                </a:tc>
                <a:tc>
                  <a:txBody>
                    <a:bodyPr/>
                    <a:lstStyle/>
                    <a:p>
                      <a:r>
                        <a:rPr lang="en-US" sz="1000" dirty="0"/>
                        <a:t>$23,500</a:t>
                      </a: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tx2">
                        <a:lumMod val="20000"/>
                        <a:lumOff val="80000"/>
                      </a:schemeClr>
                    </a:solidFill>
                  </a:tcPr>
                </a:tc>
                <a:tc>
                  <a:txBody>
                    <a:bodyPr/>
                    <a:lstStyle/>
                    <a:p>
                      <a:pPr marL="0" marR="0" indent="0" algn="l" defTabSz="684566" rtl="0" eaLnBrk="1" fontAlgn="auto" latinLnBrk="0" hangingPunct="1">
                        <a:lnSpc>
                          <a:spcPct val="100000"/>
                        </a:lnSpc>
                        <a:spcBef>
                          <a:spcPts val="0"/>
                        </a:spcBef>
                        <a:spcAft>
                          <a:spcPts val="0"/>
                        </a:spcAft>
                        <a:buClrTx/>
                        <a:buSzTx/>
                        <a:buFontTx/>
                        <a:buNone/>
                        <a:tabLst/>
                        <a:defRPr/>
                      </a:pPr>
                      <a:r>
                        <a:rPr lang="en-US" sz="1000" b="1" dirty="0"/>
                        <a:t>$5,170</a:t>
                      </a:r>
                    </a:p>
                  </a:txBody>
                  <a:tcPr marL="68580" marR="68580" marT="34290" marB="3429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4270636887"/>
                  </a:ext>
                </a:extLst>
              </a:tr>
              <a:tr h="487680">
                <a:tc vMerge="1">
                  <a:txBody>
                    <a:bodyPr/>
                    <a:lstStyle/>
                    <a:p>
                      <a:endParaRPr lang="en-US"/>
                    </a:p>
                  </a:txBody>
                  <a:tcPr/>
                </a:tc>
                <a:tc>
                  <a:txBody>
                    <a:bodyPr/>
                    <a:lstStyle/>
                    <a:p>
                      <a:pPr marL="0" marR="0" indent="0" algn="l" defTabSz="684566" rtl="0" eaLnBrk="1" fontAlgn="auto" latinLnBrk="0" hangingPunct="1">
                        <a:lnSpc>
                          <a:spcPct val="100000"/>
                        </a:lnSpc>
                        <a:spcBef>
                          <a:spcPts val="0"/>
                        </a:spcBef>
                        <a:spcAft>
                          <a:spcPts val="0"/>
                        </a:spcAft>
                        <a:buClrTx/>
                        <a:buSzTx/>
                        <a:buFontTx/>
                        <a:buNone/>
                        <a:tabLst/>
                        <a:defRPr/>
                      </a:pPr>
                      <a:r>
                        <a:rPr lang="en-US" sz="900" dirty="0"/>
                        <a:t>Annual Catch-up: Age 50-59 or 64+</a:t>
                      </a:r>
                      <a:endParaRPr lang="en-US" sz="900" baseline="30000" dirty="0"/>
                    </a:p>
                    <a:p>
                      <a:r>
                        <a:rPr lang="en-US" sz="1000" dirty="0"/>
                        <a:t>+ $7,500</a:t>
                      </a:r>
                    </a:p>
                  </a:txBody>
                  <a:tcPr marL="68580" marR="68580" marT="34290" marB="3429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r>
                        <a:rPr lang="en-US" sz="1000" dirty="0"/>
                        <a:t>$31,000</a:t>
                      </a: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indent="0" algn="l" defTabSz="684566" rtl="0" eaLnBrk="1" fontAlgn="auto" latinLnBrk="0" hangingPunct="1">
                        <a:lnSpc>
                          <a:spcPct val="100000"/>
                        </a:lnSpc>
                        <a:spcBef>
                          <a:spcPts val="0"/>
                        </a:spcBef>
                        <a:spcAft>
                          <a:spcPts val="0"/>
                        </a:spcAft>
                        <a:buClrTx/>
                        <a:buSzTx/>
                        <a:buFontTx/>
                        <a:buNone/>
                        <a:tabLst/>
                        <a:defRPr/>
                      </a:pPr>
                      <a:r>
                        <a:rPr lang="en-US" sz="1000" b="1" dirty="0"/>
                        <a:t>$6,820</a:t>
                      </a:r>
                    </a:p>
                  </a:txBody>
                  <a:tcPr marL="68580" marR="68580" marT="34290" marB="3429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996623052"/>
                  </a:ext>
                </a:extLst>
              </a:tr>
              <a:tr h="452120">
                <a:tc vMerge="1">
                  <a:txBody>
                    <a:bodyPr/>
                    <a:lstStyle/>
                    <a:p>
                      <a:endParaRPr lang="en-US"/>
                    </a:p>
                  </a:txBody>
                  <a:tcPr/>
                </a:tc>
                <a:tc>
                  <a:txBody>
                    <a:bodyPr/>
                    <a:lstStyle/>
                    <a:p>
                      <a:r>
                        <a:rPr lang="en-US" sz="900" dirty="0"/>
                        <a:t>Annual Catch-up: Age 60-63*</a:t>
                      </a:r>
                    </a:p>
                    <a:p>
                      <a:r>
                        <a:rPr lang="en-US" sz="1000" dirty="0"/>
                        <a:t>+ $11,250</a:t>
                      </a:r>
                    </a:p>
                  </a:txBody>
                  <a:tcPr marL="68580" marR="68580" marT="34290" marB="3429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r>
                        <a:rPr lang="en-US" sz="1000" dirty="0"/>
                        <a:t>$34,750</a:t>
                      </a: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pPr marL="0" marR="0" indent="0" algn="l" defTabSz="684566" rtl="0" eaLnBrk="1" fontAlgn="auto" latinLnBrk="0" hangingPunct="1">
                        <a:lnSpc>
                          <a:spcPct val="100000"/>
                        </a:lnSpc>
                        <a:spcBef>
                          <a:spcPts val="0"/>
                        </a:spcBef>
                        <a:spcAft>
                          <a:spcPts val="0"/>
                        </a:spcAft>
                        <a:buClrTx/>
                        <a:buSzTx/>
                        <a:buFontTx/>
                        <a:buNone/>
                        <a:tabLst/>
                        <a:defRPr/>
                      </a:pPr>
                      <a:r>
                        <a:rPr lang="en-US" sz="1000" b="1" dirty="0"/>
                        <a:t>$7,645</a:t>
                      </a:r>
                    </a:p>
                  </a:txBody>
                  <a:tcPr marL="68580" marR="68580" marT="34290" marB="3429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1901188758"/>
                  </a:ext>
                </a:extLst>
              </a:tr>
              <a:tr h="160020">
                <a:tc gridSpan="4">
                  <a:txBody>
                    <a:bodyPr/>
                    <a:lstStyle/>
                    <a:p>
                      <a:endParaRPr lang="en-US" sz="600" b="1" dirty="0">
                        <a:solidFill>
                          <a:schemeClr val="accent1"/>
                        </a:solidFill>
                      </a:endParaRPr>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extLst>
                  <a:ext uri="{0D108BD9-81ED-4DB2-BD59-A6C34878D82A}">
                    <a16:rowId xmlns:a16="http://schemas.microsoft.com/office/drawing/2014/main" val="1987980512"/>
                  </a:ext>
                </a:extLst>
              </a:tr>
              <a:tr h="405527">
                <a:tc rowSpan="2">
                  <a:txBody>
                    <a:bodyPr/>
                    <a:lstStyle/>
                    <a:p>
                      <a:r>
                        <a:rPr lang="en-US" sz="1000" b="1" dirty="0">
                          <a:solidFill>
                            <a:schemeClr val="bg1"/>
                          </a:solidFill>
                        </a:rPr>
                        <a:t>IRA</a:t>
                      </a:r>
                    </a:p>
                  </a:txBody>
                  <a:tcPr marL="68580" marR="68580" marT="34290" marB="3429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tc>
                  <a:txBody>
                    <a:bodyPr/>
                    <a:lstStyle/>
                    <a:p>
                      <a:r>
                        <a:rPr lang="en-US" sz="1200" dirty="0"/>
                        <a:t>Annual Limit</a:t>
                      </a:r>
                    </a:p>
                    <a:p>
                      <a:r>
                        <a:rPr lang="en-US" sz="1000" dirty="0"/>
                        <a:t>$7,000</a:t>
                      </a:r>
                    </a:p>
                  </a:txBody>
                  <a:tcPr marL="68580" marR="68580" marT="34290" marB="3429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r>
                        <a:rPr lang="en-US" sz="1000" dirty="0"/>
                        <a:t>$7,000</a:t>
                      </a: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indent="0" algn="l" defTabSz="684566" rtl="0" eaLnBrk="1" fontAlgn="auto" latinLnBrk="0" hangingPunct="1">
                        <a:lnSpc>
                          <a:spcPct val="100000"/>
                        </a:lnSpc>
                        <a:spcBef>
                          <a:spcPts val="0"/>
                        </a:spcBef>
                        <a:spcAft>
                          <a:spcPts val="0"/>
                        </a:spcAft>
                        <a:buClrTx/>
                        <a:buSzTx/>
                        <a:buFontTx/>
                        <a:buNone/>
                        <a:tabLst/>
                        <a:defRPr/>
                      </a:pPr>
                      <a:r>
                        <a:rPr lang="en-US" sz="1000" b="1"/>
                        <a:t>$1,540</a:t>
                      </a:r>
                      <a:endParaRPr lang="en-US" sz="1000" b="1" dirty="0"/>
                    </a:p>
                  </a:txBody>
                  <a:tcPr marL="68580" marR="68580" marT="34290" marB="3429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940571473"/>
                  </a:ext>
                </a:extLst>
              </a:tr>
              <a:tr h="405527">
                <a:tc vMerge="1">
                  <a:txBody>
                    <a:bodyPr/>
                    <a:lstStyle/>
                    <a:p>
                      <a:endParaRPr lang="en-US" dirty="0"/>
                    </a:p>
                  </a:txBody>
                  <a:tcPr/>
                </a:tc>
                <a:tc>
                  <a:txBody>
                    <a:bodyPr/>
                    <a:lstStyle/>
                    <a:p>
                      <a:r>
                        <a:rPr lang="en-US" sz="1200" dirty="0"/>
                        <a:t>Annual Catch-up: Age 50+</a:t>
                      </a:r>
                    </a:p>
                    <a:p>
                      <a:r>
                        <a:rPr lang="en-US" sz="1000" dirty="0"/>
                        <a:t>$1,000</a:t>
                      </a:r>
                    </a:p>
                  </a:txBody>
                  <a:tcPr marL="68580" marR="68580" marT="34290" marB="3429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r>
                        <a:rPr lang="en-US" sz="1000" dirty="0"/>
                        <a:t>$8,000</a:t>
                      </a: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pPr marL="0" marR="0" indent="0" algn="l" defTabSz="684566" rtl="0" eaLnBrk="1" fontAlgn="auto" latinLnBrk="0" hangingPunct="1">
                        <a:lnSpc>
                          <a:spcPct val="100000"/>
                        </a:lnSpc>
                        <a:spcBef>
                          <a:spcPts val="0"/>
                        </a:spcBef>
                        <a:spcAft>
                          <a:spcPts val="0"/>
                        </a:spcAft>
                        <a:buClrTx/>
                        <a:buSzTx/>
                        <a:buFontTx/>
                        <a:buNone/>
                        <a:tabLst/>
                        <a:defRPr/>
                      </a:pPr>
                      <a:r>
                        <a:rPr lang="en-US" sz="1000" b="1" dirty="0"/>
                        <a:t>$1,760</a:t>
                      </a:r>
                    </a:p>
                  </a:txBody>
                  <a:tcPr marL="68580" marR="68580" marT="34290" marB="3429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2944715265"/>
                  </a:ext>
                </a:extLst>
              </a:tr>
            </a:tbl>
          </a:graphicData>
        </a:graphic>
      </p:graphicFrame>
    </p:spTree>
    <p:extLst>
      <p:ext uri="{BB962C8B-B14F-4D97-AF65-F5344CB8AC3E}">
        <p14:creationId xmlns:p14="http://schemas.microsoft.com/office/powerpoint/2010/main" val="44530559"/>
      </p:ext>
    </p:extLst>
  </p:cSld>
  <p:clrMapOvr>
    <a:masterClrMapping/>
  </p:clrMapOvr>
  <p:transition>
    <p:fade/>
  </p:transition>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extLst>
              <a:ext uri="{BEBA8EAE-BF5A-486C-A8C5-ECC9F3942E4B}">
                <a14:imgProps xmlns:a14="http://schemas.microsoft.com/office/drawing/2010/main">
                  <a14:imgLayer r:embed="rId4">
                    <a14:imgEffect>
                      <a14:brightnessContrast bright="-13000"/>
                    </a14:imgEffect>
                  </a14:imgLayer>
                </a14:imgProps>
              </a:ex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1" name="Text Placeholder 10">
            <a:extLst>
              <a:ext uri="{FF2B5EF4-FFF2-40B4-BE49-F238E27FC236}">
                <a16:creationId xmlns:a16="http://schemas.microsoft.com/office/drawing/2014/main" id="{4900965D-12A9-384B-B6E2-2D84613C3C58}"/>
              </a:ext>
            </a:extLst>
          </p:cNvPr>
          <p:cNvSpPr>
            <a:spLocks noGrp="1"/>
          </p:cNvSpPr>
          <p:nvPr>
            <p:ph type="body" sz="quarter" idx="12"/>
          </p:nvPr>
        </p:nvSpPr>
        <p:spPr/>
        <p:txBody>
          <a:bodyPr/>
          <a:lstStyle/>
          <a:p>
            <a:endParaRPr lang="en-US" dirty="0"/>
          </a:p>
        </p:txBody>
      </p:sp>
      <p:sp>
        <p:nvSpPr>
          <p:cNvPr id="5" name="Footer Placeholder 4"/>
          <p:cNvSpPr>
            <a:spLocks noGrp="1"/>
          </p:cNvSpPr>
          <p:nvPr>
            <p:ph type="ftr" sz="quarter" idx="3"/>
          </p:nvPr>
        </p:nvSpPr>
        <p:spPr/>
        <p:txBody>
          <a:bodyPr/>
          <a:lstStyle/>
          <a:p>
            <a:r>
              <a:rPr lang="en-US"/>
              <a:t>47-10780-28</a:t>
            </a:r>
            <a:endParaRPr lang="en-US" dirty="0"/>
          </a:p>
        </p:txBody>
      </p:sp>
      <p:sp>
        <p:nvSpPr>
          <p:cNvPr id="6" name="Date Placeholder 5"/>
          <p:cNvSpPr>
            <a:spLocks noGrp="1"/>
          </p:cNvSpPr>
          <p:nvPr>
            <p:ph type="dt" sz="half" idx="2"/>
          </p:nvPr>
        </p:nvSpPr>
        <p:spPr/>
        <p:txBody>
          <a:bodyPr/>
          <a:lstStyle/>
          <a:p>
            <a:r>
              <a:rPr lang="en-US"/>
              <a:t>2025/02/03</a:t>
            </a:r>
            <a:endParaRPr lang="en-US" dirty="0"/>
          </a:p>
        </p:txBody>
      </p:sp>
      <p:sp>
        <p:nvSpPr>
          <p:cNvPr id="7" name="Slide Number Placeholder 6"/>
          <p:cNvSpPr>
            <a:spLocks noGrp="1"/>
          </p:cNvSpPr>
          <p:nvPr>
            <p:ph type="sldNum" sz="quarter" idx="4"/>
          </p:nvPr>
        </p:nvSpPr>
        <p:spPr/>
        <p:txBody>
          <a:bodyPr/>
          <a:lstStyle/>
          <a:p>
            <a:fld id="{DFF2723C-031C-433E-81DC-635AF124FD5B}" type="slidenum">
              <a:rPr lang="en-US" smtClean="0"/>
              <a:pPr/>
              <a:t>27</a:t>
            </a:fld>
            <a:endParaRPr lang="en-US" dirty="0"/>
          </a:p>
        </p:txBody>
      </p:sp>
      <p:sp>
        <p:nvSpPr>
          <p:cNvPr id="8" name="Title 7"/>
          <p:cNvSpPr>
            <a:spLocks noGrp="1"/>
          </p:cNvSpPr>
          <p:nvPr>
            <p:ph type="ctrTitle"/>
          </p:nvPr>
        </p:nvSpPr>
        <p:spPr/>
        <p:txBody>
          <a:bodyPr/>
          <a:lstStyle/>
          <a:p>
            <a:r>
              <a:rPr lang="en-US" dirty="0">
                <a:latin typeface="Calibri" panose="020F0502020204030204" pitchFamily="34" charset="0"/>
                <a:cs typeface="Calibri" panose="020F0502020204030204" pitchFamily="34" charset="0"/>
              </a:rPr>
              <a:t>How to Take Action</a:t>
            </a:r>
          </a:p>
        </p:txBody>
      </p:sp>
      <p:sp>
        <p:nvSpPr>
          <p:cNvPr id="2" name="Subtitle 1">
            <a:extLst>
              <a:ext uri="{FF2B5EF4-FFF2-40B4-BE49-F238E27FC236}">
                <a16:creationId xmlns:a16="http://schemas.microsoft.com/office/drawing/2014/main" id="{B6CD6B05-8D27-494D-AA55-03F16850449E}"/>
              </a:ext>
            </a:extLst>
          </p:cNvPr>
          <p:cNvSpPr>
            <a:spLocks noGrp="1"/>
          </p:cNvSpPr>
          <p:nvPr>
            <p:ph type="subTitle" idx="1"/>
          </p:nvPr>
        </p:nvSpPr>
        <p:spPr/>
        <p:txBody>
          <a:bodyPr/>
          <a:lstStyle/>
          <a:p>
            <a:r>
              <a:rPr lang="en-US" dirty="0"/>
              <a:t>WHAT PATH ARE YOU ON?</a:t>
            </a:r>
          </a:p>
        </p:txBody>
      </p:sp>
    </p:spTree>
    <p:extLst>
      <p:ext uri="{BB962C8B-B14F-4D97-AF65-F5344CB8AC3E}">
        <p14:creationId xmlns:p14="http://schemas.microsoft.com/office/powerpoint/2010/main" val="1273966771"/>
      </p:ext>
    </p:extLst>
  </p:cSld>
  <p:clrMapOvr>
    <a:masterClrMapping/>
  </p:clrMapOvr>
  <p:transition>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D3F5346F-5FDE-E142-8177-16261F81E85F}"/>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572000" y="7145"/>
            <a:ext cx="4572000" cy="5143499"/>
          </a:xfrm>
          <a:prstGeom prst="rect">
            <a:avLst/>
          </a:prstGeom>
        </p:spPr>
      </p:pic>
      <p:sp>
        <p:nvSpPr>
          <p:cNvPr id="14" name="Parallelogram 13">
            <a:extLst>
              <a:ext uri="{FF2B5EF4-FFF2-40B4-BE49-F238E27FC236}">
                <a16:creationId xmlns:a16="http://schemas.microsoft.com/office/drawing/2014/main" id="{19E8B18E-2494-0542-9A27-8C387C138625}"/>
              </a:ext>
            </a:extLst>
          </p:cNvPr>
          <p:cNvSpPr/>
          <p:nvPr/>
        </p:nvSpPr>
        <p:spPr>
          <a:xfrm>
            <a:off x="3432109" y="7144"/>
            <a:ext cx="1581611" cy="5143500"/>
          </a:xfrm>
          <a:prstGeom prst="parallelogram">
            <a:avLst/>
          </a:prstGeom>
          <a:solidFill>
            <a:srgbClr val="BED8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8" name="Text Placeholder 7"/>
          <p:cNvSpPr>
            <a:spLocks noGrp="1"/>
          </p:cNvSpPr>
          <p:nvPr>
            <p:ph type="body" sz="quarter" idx="12"/>
          </p:nvPr>
        </p:nvSpPr>
        <p:spPr/>
        <p:txBody>
          <a:bodyPr/>
          <a:lstStyle/>
          <a:p>
            <a:endParaRPr lang="en-US" dirty="0"/>
          </a:p>
        </p:txBody>
      </p:sp>
      <p:sp>
        <p:nvSpPr>
          <p:cNvPr id="5" name="Slide Number Placeholder 4"/>
          <p:cNvSpPr>
            <a:spLocks noGrp="1"/>
          </p:cNvSpPr>
          <p:nvPr>
            <p:ph type="sldNum" sz="quarter" idx="4"/>
          </p:nvPr>
        </p:nvSpPr>
        <p:spPr/>
        <p:txBody>
          <a:bodyPr/>
          <a:lstStyle/>
          <a:p>
            <a:fld id="{DFF2723C-031C-433E-81DC-635AF124FD5B}" type="slidenum">
              <a:rPr lang="en-US" smtClean="0"/>
              <a:pPr/>
              <a:t>28</a:t>
            </a:fld>
            <a:endParaRPr lang="en-US" dirty="0"/>
          </a:p>
        </p:txBody>
      </p:sp>
      <p:pic>
        <p:nvPicPr>
          <p:cNvPr id="12" name="Picture 11">
            <a:extLst>
              <a:ext uri="{FF2B5EF4-FFF2-40B4-BE49-F238E27FC236}">
                <a16:creationId xmlns:a16="http://schemas.microsoft.com/office/drawing/2014/main" id="{F6934163-484C-7B40-A310-8F3A8158B87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586538" y="3496011"/>
            <a:ext cx="1590675" cy="1076325"/>
          </a:xfrm>
          <a:prstGeom prst="rect">
            <a:avLst/>
          </a:prstGeom>
        </p:spPr>
      </p:pic>
      <p:sp>
        <p:nvSpPr>
          <p:cNvPr id="16" name="Parallelogram 15">
            <a:extLst>
              <a:ext uri="{FF2B5EF4-FFF2-40B4-BE49-F238E27FC236}">
                <a16:creationId xmlns:a16="http://schemas.microsoft.com/office/drawing/2014/main" id="{79E67C1A-AE50-6B4E-A5FE-F61D64046823}"/>
              </a:ext>
            </a:extLst>
          </p:cNvPr>
          <p:cNvSpPr/>
          <p:nvPr/>
        </p:nvSpPr>
        <p:spPr>
          <a:xfrm>
            <a:off x="3320235" y="7144"/>
            <a:ext cx="1581611" cy="5143500"/>
          </a:xfrm>
          <a:prstGeom prst="parallelogram">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6" name="Title 5"/>
          <p:cNvSpPr>
            <a:spLocks noGrp="1"/>
          </p:cNvSpPr>
          <p:nvPr>
            <p:ph type="title"/>
          </p:nvPr>
        </p:nvSpPr>
        <p:spPr/>
        <p:txBody>
          <a:bodyPr>
            <a:normAutofit/>
          </a:bodyPr>
          <a:lstStyle/>
          <a:p>
            <a:r>
              <a:rPr lang="en-US" dirty="0">
                <a:latin typeface="Calibri" panose="020F0502020204030204" pitchFamily="34" charset="0"/>
                <a:cs typeface="Calibri" panose="020F0502020204030204" pitchFamily="34" charset="0"/>
              </a:rPr>
              <a:t>Trail One: Early Career</a:t>
            </a:r>
            <a:br>
              <a:rPr lang="en-US" sz="2100" dirty="0">
                <a:latin typeface="Calibri" panose="020F0502020204030204" pitchFamily="34" charset="0"/>
                <a:cs typeface="Calibri" panose="020F0502020204030204" pitchFamily="34" charset="0"/>
              </a:rPr>
            </a:br>
            <a:r>
              <a:rPr lang="en-US" sz="1350" dirty="0">
                <a:latin typeface="Calibri" panose="020F0502020204030204" pitchFamily="34" charset="0"/>
                <a:cs typeface="Calibri" panose="020F0502020204030204" pitchFamily="34" charset="0"/>
              </a:rPr>
              <a:t>(working &lt; 10 years)</a:t>
            </a:r>
          </a:p>
        </p:txBody>
      </p:sp>
      <p:sp>
        <p:nvSpPr>
          <p:cNvPr id="7" name="Content Placeholder 6"/>
          <p:cNvSpPr>
            <a:spLocks noGrp="1"/>
          </p:cNvSpPr>
          <p:nvPr>
            <p:ph idx="1"/>
          </p:nvPr>
        </p:nvSpPr>
        <p:spPr>
          <a:xfrm>
            <a:off x="337772" y="1249491"/>
            <a:ext cx="3852668" cy="3331137"/>
          </a:xfrm>
        </p:spPr>
        <p:txBody>
          <a:bodyPr>
            <a:normAutofit/>
          </a:bodyPr>
          <a:lstStyle/>
          <a:p>
            <a:pPr marL="0" indent="0">
              <a:buNone/>
            </a:pPr>
            <a:r>
              <a:rPr lang="en-US" sz="1350" b="1" dirty="0">
                <a:solidFill>
                  <a:srgbClr val="BED85F"/>
                </a:solidFill>
                <a:latin typeface="Calibri" panose="020F0502020204030204" pitchFamily="34" charset="0"/>
              </a:rPr>
              <a:t>Time is your greatest asset as you start your journey.</a:t>
            </a:r>
          </a:p>
          <a:p>
            <a:r>
              <a:rPr lang="en-US" sz="1350" dirty="0">
                <a:latin typeface="Calibri" panose="020F0502020204030204" pitchFamily="34" charset="0"/>
              </a:rPr>
              <a:t>Put retirement savings first; contribute money </a:t>
            </a:r>
            <a:r>
              <a:rPr lang="en-US" sz="1350" b="1" dirty="0">
                <a:latin typeface="Calibri" panose="020F0502020204030204" pitchFamily="34" charset="0"/>
              </a:rPr>
              <a:t>each and every</a:t>
            </a:r>
            <a:r>
              <a:rPr lang="en-US" sz="1350" dirty="0">
                <a:latin typeface="Calibri" panose="020F0502020204030204" pitchFamily="34" charset="0"/>
              </a:rPr>
              <a:t> pay period</a:t>
            </a:r>
          </a:p>
          <a:p>
            <a:r>
              <a:rPr lang="en-US" sz="1350" dirty="0">
                <a:latin typeface="Calibri" panose="020F0502020204030204" pitchFamily="34" charset="0"/>
              </a:rPr>
              <a:t>Homes, cars. and even college tuition can all be financed with loans – retirement can’t</a:t>
            </a:r>
          </a:p>
          <a:p>
            <a:r>
              <a:rPr lang="en-US" sz="1350" dirty="0">
                <a:latin typeface="Calibri" panose="020F0502020204030204" pitchFamily="34" charset="0"/>
              </a:rPr>
              <a:t>Payroll deferrals make it easy</a:t>
            </a:r>
          </a:p>
          <a:p>
            <a:pPr marL="342900" lvl="2" indent="-226314" defTabSz="342900">
              <a:lnSpc>
                <a:spcPct val="100000"/>
              </a:lnSpc>
              <a:spcBef>
                <a:spcPts val="450"/>
              </a:spcBef>
            </a:pPr>
            <a:r>
              <a:rPr lang="en-US" sz="1350" dirty="0">
                <a:latin typeface="Calibri" panose="020F0502020204030204" pitchFamily="34" charset="0"/>
              </a:rPr>
              <a:t>Automatically deducted from your paycheck</a:t>
            </a:r>
          </a:p>
          <a:p>
            <a:pPr marL="342900" lvl="2" indent="-226314" defTabSz="342900">
              <a:lnSpc>
                <a:spcPct val="100000"/>
              </a:lnSpc>
              <a:spcBef>
                <a:spcPts val="450"/>
              </a:spcBef>
            </a:pPr>
            <a:r>
              <a:rPr lang="en-US" sz="1350" dirty="0">
                <a:latin typeface="Calibri" panose="020F0502020204030204" pitchFamily="34" charset="0"/>
              </a:rPr>
              <a:t>Can easily adjust contribution amount at any time</a:t>
            </a:r>
          </a:p>
          <a:p>
            <a:endParaRPr lang="en-US" dirty="0"/>
          </a:p>
          <a:p>
            <a:endParaRPr lang="en-US" dirty="0"/>
          </a:p>
        </p:txBody>
      </p:sp>
      <p:sp>
        <p:nvSpPr>
          <p:cNvPr id="31" name="Footer Placeholder 30"/>
          <p:cNvSpPr>
            <a:spLocks noGrp="1"/>
          </p:cNvSpPr>
          <p:nvPr>
            <p:ph type="ftr" sz="quarter" idx="3"/>
          </p:nvPr>
        </p:nvSpPr>
        <p:spPr/>
        <p:txBody>
          <a:bodyPr/>
          <a:lstStyle/>
          <a:p>
            <a:r>
              <a:rPr lang="en-US"/>
              <a:t>47-10780-28</a:t>
            </a:r>
            <a:endParaRPr lang="en-US" dirty="0"/>
          </a:p>
        </p:txBody>
      </p:sp>
      <p:sp>
        <p:nvSpPr>
          <p:cNvPr id="13" name="Date Placeholder 12"/>
          <p:cNvSpPr>
            <a:spLocks noGrp="1"/>
          </p:cNvSpPr>
          <p:nvPr>
            <p:ph type="dt" sz="half" idx="2"/>
          </p:nvPr>
        </p:nvSpPr>
        <p:spPr/>
        <p:txBody>
          <a:bodyPr/>
          <a:lstStyle/>
          <a:p>
            <a:pPr algn="ctr"/>
            <a:r>
              <a:rPr lang="en-US"/>
              <a:t>2025/02/03</a:t>
            </a:r>
            <a:endParaRPr lang="en-US" dirty="0"/>
          </a:p>
        </p:txBody>
      </p:sp>
    </p:spTree>
    <p:extLst>
      <p:ext uri="{BB962C8B-B14F-4D97-AF65-F5344CB8AC3E}">
        <p14:creationId xmlns:p14="http://schemas.microsoft.com/office/powerpoint/2010/main" val="913504215"/>
      </p:ext>
    </p:extLst>
  </p:cSld>
  <p:clrMapOvr>
    <a:masterClrMapping/>
  </p:clrMapOvr>
  <p:transition>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DDDED1B5-3311-F147-B904-FE3C0C352F6F}"/>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4572000" y="7145"/>
            <a:ext cx="4572000" cy="5143499"/>
          </a:xfrm>
          <a:prstGeom prst="rect">
            <a:avLst/>
          </a:prstGeom>
        </p:spPr>
      </p:pic>
      <p:sp>
        <p:nvSpPr>
          <p:cNvPr id="14" name="Parallelogram 13">
            <a:extLst>
              <a:ext uri="{FF2B5EF4-FFF2-40B4-BE49-F238E27FC236}">
                <a16:creationId xmlns:a16="http://schemas.microsoft.com/office/drawing/2014/main" id="{9B8E8255-C446-7844-827C-DE25F093236D}"/>
              </a:ext>
            </a:extLst>
          </p:cNvPr>
          <p:cNvSpPr/>
          <p:nvPr/>
        </p:nvSpPr>
        <p:spPr>
          <a:xfrm>
            <a:off x="3432109" y="7144"/>
            <a:ext cx="1581611" cy="5143500"/>
          </a:xfrm>
          <a:prstGeom prst="parallelogram">
            <a:avLst/>
          </a:prstGeom>
          <a:solidFill>
            <a:srgbClr val="FFAE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15" name="Parallelogram 14">
            <a:extLst>
              <a:ext uri="{FF2B5EF4-FFF2-40B4-BE49-F238E27FC236}">
                <a16:creationId xmlns:a16="http://schemas.microsoft.com/office/drawing/2014/main" id="{FEA7894C-699C-F443-A09D-D5794525A1BC}"/>
              </a:ext>
            </a:extLst>
          </p:cNvPr>
          <p:cNvSpPr/>
          <p:nvPr/>
        </p:nvSpPr>
        <p:spPr>
          <a:xfrm>
            <a:off x="3320235" y="7144"/>
            <a:ext cx="1581611" cy="5143500"/>
          </a:xfrm>
          <a:prstGeom prst="parallelogram">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6" name="Title 5"/>
          <p:cNvSpPr>
            <a:spLocks noGrp="1"/>
          </p:cNvSpPr>
          <p:nvPr>
            <p:ph type="title"/>
          </p:nvPr>
        </p:nvSpPr>
        <p:spPr/>
        <p:txBody>
          <a:bodyPr>
            <a:normAutofit/>
          </a:bodyPr>
          <a:lstStyle/>
          <a:p>
            <a:r>
              <a:rPr lang="en-US" dirty="0">
                <a:latin typeface="Calibri" panose="020F0502020204030204" pitchFamily="34" charset="0"/>
                <a:cs typeface="Calibri" panose="020F0502020204030204" pitchFamily="34" charset="0"/>
              </a:rPr>
              <a:t>Trail Two: Mid Career</a:t>
            </a:r>
            <a:br>
              <a:rPr lang="en-US" dirty="0">
                <a:latin typeface="Calibri" panose="020F0502020204030204" pitchFamily="34" charset="0"/>
                <a:cs typeface="Calibri" panose="020F0502020204030204" pitchFamily="34" charset="0"/>
              </a:rPr>
            </a:br>
            <a:r>
              <a:rPr lang="en-US" sz="1350" dirty="0">
                <a:latin typeface="Calibri" panose="020F0502020204030204" pitchFamily="34" charset="0"/>
                <a:cs typeface="Calibri" panose="020F0502020204030204" pitchFamily="34" charset="0"/>
              </a:rPr>
              <a:t>(working 10-25 years)</a:t>
            </a:r>
            <a:endParaRPr lang="en-US" dirty="0">
              <a:latin typeface="Calibri" panose="020F0502020204030204" pitchFamily="34" charset="0"/>
              <a:cs typeface="Calibri" panose="020F0502020204030204" pitchFamily="34" charset="0"/>
            </a:endParaRPr>
          </a:p>
        </p:txBody>
      </p:sp>
      <p:sp>
        <p:nvSpPr>
          <p:cNvPr id="7" name="Content Placeholder 6"/>
          <p:cNvSpPr>
            <a:spLocks noGrp="1"/>
          </p:cNvSpPr>
          <p:nvPr>
            <p:ph idx="1"/>
          </p:nvPr>
        </p:nvSpPr>
        <p:spPr>
          <a:xfrm>
            <a:off x="337771" y="1249491"/>
            <a:ext cx="3766943" cy="3331137"/>
          </a:xfrm>
        </p:spPr>
        <p:txBody>
          <a:bodyPr>
            <a:normAutofit/>
          </a:bodyPr>
          <a:lstStyle/>
          <a:p>
            <a:pPr marL="0" indent="0">
              <a:buNone/>
            </a:pPr>
            <a:r>
              <a:rPr lang="en-US" sz="1350" b="1" dirty="0">
                <a:solidFill>
                  <a:srgbClr val="FFAE28"/>
                </a:solidFill>
                <a:latin typeface="Calibri" panose="020F0502020204030204" pitchFamily="34" charset="0"/>
              </a:rPr>
              <a:t>A brisk walk into the accumulation and </a:t>
            </a:r>
            <a:br>
              <a:rPr lang="en-US" sz="1350" b="1" dirty="0">
                <a:solidFill>
                  <a:srgbClr val="FFAE28"/>
                </a:solidFill>
                <a:latin typeface="Calibri" panose="020F0502020204030204" pitchFamily="34" charset="0"/>
              </a:rPr>
            </a:br>
            <a:r>
              <a:rPr lang="en-US" sz="1350" b="1" dirty="0">
                <a:solidFill>
                  <a:srgbClr val="FFAE28"/>
                </a:solidFill>
                <a:latin typeface="Calibri" panose="020F0502020204030204" pitchFamily="34" charset="0"/>
              </a:rPr>
              <a:t>preparation stage.</a:t>
            </a:r>
          </a:p>
          <a:p>
            <a:r>
              <a:rPr lang="en-US" sz="1350" dirty="0">
                <a:latin typeface="Calibri" panose="020F0502020204030204" pitchFamily="34" charset="0"/>
              </a:rPr>
              <a:t>Review your savings plan. Has it kept up with:</a:t>
            </a:r>
          </a:p>
          <a:p>
            <a:pPr marL="377190" lvl="1" indent="-205740" defTabSz="342900">
              <a:lnSpc>
                <a:spcPct val="100000"/>
              </a:lnSpc>
              <a:spcBef>
                <a:spcPts val="450"/>
              </a:spcBef>
            </a:pPr>
            <a:r>
              <a:rPr lang="en-US" dirty="0">
                <a:latin typeface="Calibri" panose="020F0502020204030204" pitchFamily="34" charset="0"/>
                <a:cs typeface="Calibri" panose="020F0502020204030204" pitchFamily="34" charset="0"/>
              </a:rPr>
              <a:t>Job changes</a:t>
            </a:r>
          </a:p>
          <a:p>
            <a:pPr marL="377190" lvl="1" indent="-205740" defTabSz="342900">
              <a:lnSpc>
                <a:spcPct val="100000"/>
              </a:lnSpc>
              <a:spcBef>
                <a:spcPts val="450"/>
              </a:spcBef>
            </a:pPr>
            <a:r>
              <a:rPr lang="en-US" dirty="0">
                <a:latin typeface="Calibri" panose="020F0502020204030204" pitchFamily="34" charset="0"/>
                <a:cs typeface="Calibri" panose="020F0502020204030204" pitchFamily="34" charset="0"/>
              </a:rPr>
              <a:t>Annual raises</a:t>
            </a:r>
          </a:p>
          <a:p>
            <a:pPr marL="377190" lvl="1" indent="-205740" defTabSz="342900">
              <a:lnSpc>
                <a:spcPct val="100000"/>
              </a:lnSpc>
              <a:spcBef>
                <a:spcPts val="450"/>
              </a:spcBef>
            </a:pPr>
            <a:r>
              <a:rPr lang="en-US" dirty="0">
                <a:latin typeface="Calibri" panose="020F0502020204030204" pitchFamily="34" charset="0"/>
                <a:cs typeface="Calibri" panose="020F0502020204030204" pitchFamily="34" charset="0"/>
              </a:rPr>
              <a:t>Salary schedule changes</a:t>
            </a:r>
          </a:p>
          <a:p>
            <a:r>
              <a:rPr lang="en-US" sz="1350" dirty="0">
                <a:latin typeface="Calibri" panose="020F0502020204030204" pitchFamily="34" charset="0"/>
              </a:rPr>
              <a:t>Review your pension benefit</a:t>
            </a:r>
          </a:p>
          <a:p>
            <a:r>
              <a:rPr lang="en-US" sz="1350" dirty="0">
                <a:latin typeface="Calibri" panose="020F0502020204030204" pitchFamily="34" charset="0"/>
              </a:rPr>
              <a:t>Determine a strategy to take retirement income</a:t>
            </a:r>
          </a:p>
          <a:p>
            <a:r>
              <a:rPr lang="en-US" sz="1350" dirty="0">
                <a:latin typeface="Calibri" panose="020F0502020204030204" pitchFamily="34" charset="0"/>
              </a:rPr>
              <a:t>Adjust your portfolio risk, if necessary</a:t>
            </a:r>
          </a:p>
          <a:p>
            <a:endParaRPr lang="en-US" dirty="0"/>
          </a:p>
        </p:txBody>
      </p:sp>
      <p:sp>
        <p:nvSpPr>
          <p:cNvPr id="8" name="Text Placeholder 7"/>
          <p:cNvSpPr>
            <a:spLocks noGrp="1"/>
          </p:cNvSpPr>
          <p:nvPr>
            <p:ph type="body" sz="quarter" idx="12"/>
          </p:nvPr>
        </p:nvSpPr>
        <p:spPr/>
        <p:txBody>
          <a:bodyPr/>
          <a:lstStyle/>
          <a:p>
            <a:endParaRPr lang="en-US" dirty="0"/>
          </a:p>
        </p:txBody>
      </p:sp>
      <p:sp>
        <p:nvSpPr>
          <p:cNvPr id="31" name="Footer Placeholder 30"/>
          <p:cNvSpPr>
            <a:spLocks noGrp="1"/>
          </p:cNvSpPr>
          <p:nvPr>
            <p:ph type="ftr" sz="quarter" idx="3"/>
          </p:nvPr>
        </p:nvSpPr>
        <p:spPr/>
        <p:txBody>
          <a:bodyPr/>
          <a:lstStyle/>
          <a:p>
            <a:r>
              <a:rPr lang="en-US"/>
              <a:t>47-10780-28</a:t>
            </a:r>
            <a:endParaRPr lang="en-US" dirty="0"/>
          </a:p>
        </p:txBody>
      </p:sp>
      <p:sp>
        <p:nvSpPr>
          <p:cNvPr id="13" name="Date Placeholder 12"/>
          <p:cNvSpPr>
            <a:spLocks noGrp="1"/>
          </p:cNvSpPr>
          <p:nvPr>
            <p:ph type="dt" sz="half" idx="2"/>
          </p:nvPr>
        </p:nvSpPr>
        <p:spPr/>
        <p:txBody>
          <a:bodyPr/>
          <a:lstStyle/>
          <a:p>
            <a:pPr algn="ctr"/>
            <a:r>
              <a:rPr lang="en-US"/>
              <a:t>2025/02/03</a:t>
            </a:r>
            <a:endParaRPr lang="en-US" dirty="0"/>
          </a:p>
        </p:txBody>
      </p:sp>
      <p:sp>
        <p:nvSpPr>
          <p:cNvPr id="5" name="Slide Number Placeholder 4"/>
          <p:cNvSpPr>
            <a:spLocks noGrp="1"/>
          </p:cNvSpPr>
          <p:nvPr>
            <p:ph type="sldNum" sz="quarter" idx="4"/>
          </p:nvPr>
        </p:nvSpPr>
        <p:spPr/>
        <p:txBody>
          <a:bodyPr/>
          <a:lstStyle/>
          <a:p>
            <a:fld id="{DFF2723C-031C-433E-81DC-635AF124FD5B}" type="slidenum">
              <a:rPr lang="en-US" smtClean="0"/>
              <a:pPr/>
              <a:t>29</a:t>
            </a:fld>
            <a:endParaRPr lang="en-US" dirty="0"/>
          </a:p>
        </p:txBody>
      </p:sp>
      <p:pic>
        <p:nvPicPr>
          <p:cNvPr id="16" name="Picture 15">
            <a:extLst>
              <a:ext uri="{FF2B5EF4-FFF2-40B4-BE49-F238E27FC236}">
                <a16:creationId xmlns:a16="http://schemas.microsoft.com/office/drawing/2014/main" id="{246852B2-12C9-3747-9D58-44CAD50AAEF9}"/>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4876700" y="796633"/>
            <a:ext cx="1552575" cy="1076325"/>
          </a:xfrm>
          <a:prstGeom prst="rect">
            <a:avLst/>
          </a:prstGeom>
        </p:spPr>
      </p:pic>
    </p:spTree>
    <p:extLst>
      <p:ext uri="{BB962C8B-B14F-4D97-AF65-F5344CB8AC3E}">
        <p14:creationId xmlns:p14="http://schemas.microsoft.com/office/powerpoint/2010/main" val="649999472"/>
      </p:ext>
    </p:extLst>
  </p:cSld>
  <p:clrMapOvr>
    <a:masterClrMapping/>
  </p:clrMapOvr>
  <p:transition>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FD1750C-AC44-514A-858C-2D27636B3A1A}"/>
              </a:ext>
            </a:extLst>
          </p:cNvPr>
          <p:cNvPicPr>
            <a:picLocks noChangeAspect="1"/>
          </p:cNvPicPr>
          <p:nvPr/>
        </p:nvPicPr>
        <p:blipFill>
          <a:blip r:embed="rId3">
            <a:extLst>
              <a:ext uri="{28A0092B-C50C-407E-A947-70E740481C1C}">
                <a14:useLocalDpi xmlns:a14="http://schemas.microsoft.com/office/drawing/2010/main"/>
              </a:ext>
            </a:extLst>
          </a:blip>
          <a:stretch/>
        </p:blipFill>
        <p:spPr>
          <a:xfrm>
            <a:off x="4314824" y="1090096"/>
            <a:ext cx="4486275" cy="3204482"/>
          </a:xfrm>
          <a:prstGeom prst="rect">
            <a:avLst/>
          </a:prstGeom>
          <a:noFill/>
        </p:spPr>
      </p:pic>
      <p:sp>
        <p:nvSpPr>
          <p:cNvPr id="8" name="Content Placeholder 7"/>
          <p:cNvSpPr>
            <a:spLocks noGrp="1"/>
          </p:cNvSpPr>
          <p:nvPr>
            <p:ph idx="1"/>
          </p:nvPr>
        </p:nvSpPr>
        <p:spPr>
          <a:xfrm>
            <a:off x="342901" y="1315578"/>
            <a:ext cx="4229099" cy="3265050"/>
          </a:xfrm>
        </p:spPr>
        <p:txBody>
          <a:bodyPr>
            <a:normAutofit/>
          </a:bodyPr>
          <a:lstStyle/>
          <a:p>
            <a:r>
              <a:rPr lang="en-US" b="0" dirty="0"/>
              <a:t>Those with more time before retirement, </a:t>
            </a:r>
            <a:br>
              <a:rPr lang="en-US" b="0" dirty="0"/>
            </a:br>
            <a:r>
              <a:rPr lang="en-US" b="0" dirty="0"/>
              <a:t>or more appetite for risk, may choose </a:t>
            </a:r>
            <a:br>
              <a:rPr lang="en-US" b="0" dirty="0"/>
            </a:br>
            <a:r>
              <a:rPr lang="en-US" b="0" dirty="0"/>
              <a:t>investments with higher returns</a:t>
            </a:r>
          </a:p>
          <a:p>
            <a:r>
              <a:rPr lang="en-US" b="0" dirty="0"/>
              <a:t>As you approach retirement, more </a:t>
            </a:r>
            <a:br>
              <a:rPr lang="en-US" b="0" dirty="0"/>
            </a:br>
            <a:r>
              <a:rPr lang="en-US" b="0" dirty="0"/>
              <a:t>conservative investments may help </a:t>
            </a:r>
            <a:br>
              <a:rPr lang="en-US" b="0" dirty="0"/>
            </a:br>
            <a:r>
              <a:rPr lang="en-US" b="0" dirty="0"/>
              <a:t>you mitigate loss</a:t>
            </a:r>
          </a:p>
          <a:p>
            <a:r>
              <a:rPr lang="en-US" b="0" dirty="0"/>
              <a:t>Remember that your account does not </a:t>
            </a:r>
            <a:br>
              <a:rPr lang="en-US" b="0" dirty="0"/>
            </a:br>
            <a:r>
              <a:rPr lang="en-US" b="0" dirty="0"/>
              <a:t>automatically update for you!</a:t>
            </a:r>
          </a:p>
        </p:txBody>
      </p:sp>
      <p:sp>
        <p:nvSpPr>
          <p:cNvPr id="2" name="Title 1"/>
          <p:cNvSpPr>
            <a:spLocks noGrp="1"/>
          </p:cNvSpPr>
          <p:nvPr>
            <p:ph type="title"/>
          </p:nvPr>
        </p:nvSpPr>
        <p:spPr>
          <a:xfrm>
            <a:off x="337771" y="350044"/>
            <a:ext cx="4231664" cy="694807"/>
          </a:xfrm>
        </p:spPr>
        <p:txBody>
          <a:bodyPr anchor="b">
            <a:normAutofit/>
          </a:bodyPr>
          <a:lstStyle/>
          <a:p>
            <a:r>
              <a:rPr lang="en-US" dirty="0"/>
              <a:t>Balancing Risk</a:t>
            </a:r>
          </a:p>
        </p:txBody>
      </p:sp>
      <p:sp>
        <p:nvSpPr>
          <p:cNvPr id="17" name="Text Placeholder 4">
            <a:extLst>
              <a:ext uri="{FF2B5EF4-FFF2-40B4-BE49-F238E27FC236}">
                <a16:creationId xmlns:a16="http://schemas.microsoft.com/office/drawing/2014/main" id="{2E85ED0B-B095-417A-97D0-553E33AC07A5}"/>
              </a:ext>
            </a:extLst>
          </p:cNvPr>
          <p:cNvSpPr>
            <a:spLocks noGrp="1"/>
          </p:cNvSpPr>
          <p:nvPr>
            <p:ph type="body" sz="quarter" idx="12"/>
          </p:nvPr>
        </p:nvSpPr>
        <p:spPr>
          <a:xfrm>
            <a:off x="4657725" y="4572338"/>
            <a:ext cx="4143376" cy="225881"/>
          </a:xfrm>
        </p:spPr>
        <p:txBody>
          <a:bodyPr/>
          <a:lstStyle/>
          <a:p>
            <a:endParaRPr lang="en-US" dirty="0"/>
          </a:p>
        </p:txBody>
      </p:sp>
      <p:sp>
        <p:nvSpPr>
          <p:cNvPr id="4" name="Footer Placeholder 3"/>
          <p:cNvSpPr>
            <a:spLocks noGrp="1"/>
          </p:cNvSpPr>
          <p:nvPr>
            <p:ph type="ftr" sz="quarter" idx="3"/>
          </p:nvPr>
        </p:nvSpPr>
        <p:spPr>
          <a:xfrm>
            <a:off x="1914526" y="4625873"/>
            <a:ext cx="1543050" cy="172346"/>
          </a:xfrm>
        </p:spPr>
        <p:txBody>
          <a:bodyPr anchor="b">
            <a:normAutofit/>
          </a:bodyPr>
          <a:lstStyle/>
          <a:p>
            <a:pPr>
              <a:spcAft>
                <a:spcPts val="450"/>
              </a:spcAft>
            </a:pPr>
            <a:r>
              <a:rPr lang="en-US"/>
              <a:t>47-10780-28</a:t>
            </a:r>
            <a:endParaRPr lang="en-US" dirty="0"/>
          </a:p>
        </p:txBody>
      </p:sp>
      <p:sp>
        <p:nvSpPr>
          <p:cNvPr id="5" name="Date Placeholder 4"/>
          <p:cNvSpPr>
            <a:spLocks noGrp="1"/>
          </p:cNvSpPr>
          <p:nvPr>
            <p:ph type="dt" sz="half" idx="2"/>
          </p:nvPr>
        </p:nvSpPr>
        <p:spPr>
          <a:xfrm>
            <a:off x="3543300" y="4625873"/>
            <a:ext cx="561415" cy="172346"/>
          </a:xfrm>
        </p:spPr>
        <p:txBody>
          <a:bodyPr anchor="b">
            <a:normAutofit/>
          </a:bodyPr>
          <a:lstStyle/>
          <a:p>
            <a:pPr>
              <a:spcAft>
                <a:spcPts val="450"/>
              </a:spcAft>
            </a:pPr>
            <a:r>
              <a:rPr lang="en-US"/>
              <a:t>2025/02/03</a:t>
            </a:r>
            <a:endParaRPr lang="en-US" dirty="0"/>
          </a:p>
        </p:txBody>
      </p:sp>
      <p:sp>
        <p:nvSpPr>
          <p:cNvPr id="6" name="Slide Number Placeholder 5"/>
          <p:cNvSpPr>
            <a:spLocks noGrp="1"/>
          </p:cNvSpPr>
          <p:nvPr>
            <p:ph type="sldNum" sz="quarter" idx="4"/>
          </p:nvPr>
        </p:nvSpPr>
        <p:spPr>
          <a:xfrm>
            <a:off x="4190439" y="4625874"/>
            <a:ext cx="381561" cy="172345"/>
          </a:xfrm>
        </p:spPr>
        <p:txBody>
          <a:bodyPr anchor="b">
            <a:normAutofit/>
          </a:bodyPr>
          <a:lstStyle/>
          <a:p>
            <a:pPr>
              <a:spcAft>
                <a:spcPts val="450"/>
              </a:spcAft>
            </a:pPr>
            <a:fld id="{DFF2723C-031C-433E-81DC-635AF124FD5B}" type="slidenum">
              <a:rPr lang="en-US" smtClean="0"/>
              <a:pPr>
                <a:spcAft>
                  <a:spcPts val="450"/>
                </a:spcAft>
              </a:pPr>
              <a:t>30</a:t>
            </a:fld>
            <a:endParaRPr lang="en-US" dirty="0"/>
          </a:p>
        </p:txBody>
      </p:sp>
    </p:spTree>
    <p:extLst>
      <p:ext uri="{BB962C8B-B14F-4D97-AF65-F5344CB8AC3E}">
        <p14:creationId xmlns:p14="http://schemas.microsoft.com/office/powerpoint/2010/main" val="1344366859"/>
      </p:ext>
    </p:extLst>
  </p:cSld>
  <p:clrMapOvr>
    <a:masterClrMapping/>
  </p:clrMapOvr>
  <p:transition>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65E2D4CE-E923-0346-99E3-08D10C4B65C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572000" y="7145"/>
            <a:ext cx="4572000" cy="5143499"/>
          </a:xfrm>
          <a:prstGeom prst="rect">
            <a:avLst/>
          </a:prstGeom>
        </p:spPr>
      </p:pic>
      <p:sp>
        <p:nvSpPr>
          <p:cNvPr id="10" name="Parallelogram 9">
            <a:extLst>
              <a:ext uri="{FF2B5EF4-FFF2-40B4-BE49-F238E27FC236}">
                <a16:creationId xmlns:a16="http://schemas.microsoft.com/office/drawing/2014/main" id="{FAA6B8FB-33B8-4641-9159-90B51EA94F63}"/>
              </a:ext>
            </a:extLst>
          </p:cNvPr>
          <p:cNvSpPr/>
          <p:nvPr/>
        </p:nvSpPr>
        <p:spPr>
          <a:xfrm>
            <a:off x="3432109" y="7144"/>
            <a:ext cx="1581611" cy="5143500"/>
          </a:xfrm>
          <a:prstGeom prst="parallelogram">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11" name="Parallelogram 10">
            <a:extLst>
              <a:ext uri="{FF2B5EF4-FFF2-40B4-BE49-F238E27FC236}">
                <a16:creationId xmlns:a16="http://schemas.microsoft.com/office/drawing/2014/main" id="{8CA021E8-9B14-1D45-8391-AF1D816C210B}"/>
              </a:ext>
            </a:extLst>
          </p:cNvPr>
          <p:cNvSpPr/>
          <p:nvPr/>
        </p:nvSpPr>
        <p:spPr>
          <a:xfrm>
            <a:off x="3320235" y="7144"/>
            <a:ext cx="1581611" cy="5143500"/>
          </a:xfrm>
          <a:prstGeom prst="parallelogram">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6" name="Title 5"/>
          <p:cNvSpPr>
            <a:spLocks noGrp="1"/>
          </p:cNvSpPr>
          <p:nvPr>
            <p:ph type="title"/>
          </p:nvPr>
        </p:nvSpPr>
        <p:spPr/>
        <p:txBody>
          <a:bodyPr/>
          <a:lstStyle/>
          <a:p>
            <a:r>
              <a:rPr lang="en-US" dirty="0">
                <a:latin typeface="Calibri" panose="020F0502020204030204" pitchFamily="34" charset="0"/>
                <a:cs typeface="Calibri" panose="020F0502020204030204" pitchFamily="34" charset="0"/>
              </a:rPr>
              <a:t>Trail Three: Late Career</a:t>
            </a:r>
            <a:br>
              <a:rPr lang="en-US" dirty="0">
                <a:latin typeface="Calibri" panose="020F0502020204030204" pitchFamily="34" charset="0"/>
                <a:cs typeface="Calibri" panose="020F0502020204030204" pitchFamily="34" charset="0"/>
              </a:rPr>
            </a:br>
            <a:r>
              <a:rPr lang="en-US" sz="1350" dirty="0">
                <a:latin typeface="Calibri" panose="020F0502020204030204" pitchFamily="34" charset="0"/>
                <a:cs typeface="Calibri" panose="020F0502020204030204" pitchFamily="34" charset="0"/>
              </a:rPr>
              <a:t>(last 10 years)</a:t>
            </a:r>
            <a:endParaRPr lang="en-US" dirty="0">
              <a:latin typeface="Calibri" panose="020F0502020204030204" pitchFamily="34" charset="0"/>
              <a:cs typeface="Calibri" panose="020F0502020204030204" pitchFamily="34" charset="0"/>
            </a:endParaRPr>
          </a:p>
        </p:txBody>
      </p:sp>
      <p:sp>
        <p:nvSpPr>
          <p:cNvPr id="7" name="Content Placeholder 6"/>
          <p:cNvSpPr>
            <a:spLocks noGrp="1"/>
          </p:cNvSpPr>
          <p:nvPr>
            <p:ph idx="1"/>
          </p:nvPr>
        </p:nvSpPr>
        <p:spPr>
          <a:xfrm>
            <a:off x="337772" y="1249491"/>
            <a:ext cx="3766943" cy="3331137"/>
          </a:xfrm>
        </p:spPr>
        <p:txBody>
          <a:bodyPr>
            <a:normAutofit/>
          </a:bodyPr>
          <a:lstStyle/>
          <a:p>
            <a:pPr marL="0" indent="0">
              <a:lnSpc>
                <a:spcPct val="100000"/>
              </a:lnSpc>
              <a:buNone/>
            </a:pPr>
            <a:r>
              <a:rPr lang="en-US" sz="1350" b="1" dirty="0">
                <a:solidFill>
                  <a:schemeClr val="tx2"/>
                </a:solidFill>
                <a:latin typeface="Calibri" panose="020F0502020204030204" pitchFamily="34" charset="0"/>
              </a:rPr>
              <a:t>Reaching the summit – be ready for distributions.</a:t>
            </a:r>
          </a:p>
          <a:p>
            <a:pPr>
              <a:lnSpc>
                <a:spcPct val="100000"/>
              </a:lnSpc>
            </a:pPr>
            <a:r>
              <a:rPr lang="en-US" sz="1350" dirty="0">
                <a:latin typeface="Calibri" panose="020F0502020204030204" pitchFamily="34" charset="0"/>
              </a:rPr>
              <a:t>Review your savings plan, pension benefit and retirement income strategy</a:t>
            </a:r>
          </a:p>
          <a:p>
            <a:pPr>
              <a:lnSpc>
                <a:spcPct val="100000"/>
              </a:lnSpc>
            </a:pPr>
            <a:r>
              <a:rPr lang="en-US" sz="1350" dirty="0">
                <a:latin typeface="Calibri" panose="020F0502020204030204" pitchFamily="34" charset="0"/>
              </a:rPr>
              <a:t>Adjust your portfolio risk, if necessary</a:t>
            </a:r>
          </a:p>
          <a:p>
            <a:pPr>
              <a:lnSpc>
                <a:spcPct val="100000"/>
              </a:lnSpc>
            </a:pPr>
            <a:r>
              <a:rPr lang="en-US" sz="1350" dirty="0">
                <a:latin typeface="Calibri" panose="020F0502020204030204" pitchFamily="34" charset="0"/>
              </a:rPr>
              <a:t>Consider an estimated retirement date</a:t>
            </a:r>
          </a:p>
          <a:p>
            <a:pPr>
              <a:lnSpc>
                <a:spcPct val="100000"/>
              </a:lnSpc>
            </a:pPr>
            <a:r>
              <a:rPr lang="en-US" sz="1350" dirty="0">
                <a:latin typeface="Calibri" panose="020F0502020204030204" pitchFamily="34" charset="0"/>
              </a:rPr>
              <a:t>Factor in the economic outlook</a:t>
            </a:r>
          </a:p>
          <a:p>
            <a:pPr>
              <a:lnSpc>
                <a:spcPct val="100000"/>
              </a:lnSpc>
            </a:pPr>
            <a:r>
              <a:rPr lang="en-US" sz="1350" dirty="0">
                <a:latin typeface="Calibri" panose="020F0502020204030204" pitchFamily="34" charset="0"/>
              </a:rPr>
              <a:t>Ensure post-retirement budget is still appropriate</a:t>
            </a:r>
          </a:p>
          <a:p>
            <a:endParaRPr lang="en-US" sz="1350" dirty="0"/>
          </a:p>
        </p:txBody>
      </p:sp>
      <p:sp>
        <p:nvSpPr>
          <p:cNvPr id="8" name="Text Placeholder 7"/>
          <p:cNvSpPr>
            <a:spLocks noGrp="1"/>
          </p:cNvSpPr>
          <p:nvPr>
            <p:ph type="body" sz="quarter" idx="12"/>
          </p:nvPr>
        </p:nvSpPr>
        <p:spPr/>
        <p:txBody>
          <a:bodyPr/>
          <a:lstStyle/>
          <a:p>
            <a:endParaRPr lang="en-US" dirty="0"/>
          </a:p>
        </p:txBody>
      </p:sp>
      <p:sp>
        <p:nvSpPr>
          <p:cNvPr id="31" name="Footer Placeholder 30"/>
          <p:cNvSpPr>
            <a:spLocks noGrp="1"/>
          </p:cNvSpPr>
          <p:nvPr>
            <p:ph type="ftr" sz="quarter" idx="3"/>
          </p:nvPr>
        </p:nvSpPr>
        <p:spPr/>
        <p:txBody>
          <a:bodyPr/>
          <a:lstStyle/>
          <a:p>
            <a:r>
              <a:rPr lang="en-US"/>
              <a:t>47-10780-28</a:t>
            </a:r>
            <a:endParaRPr lang="en-US" dirty="0"/>
          </a:p>
        </p:txBody>
      </p:sp>
      <p:sp>
        <p:nvSpPr>
          <p:cNvPr id="13" name="Date Placeholder 12"/>
          <p:cNvSpPr>
            <a:spLocks noGrp="1"/>
          </p:cNvSpPr>
          <p:nvPr>
            <p:ph type="dt" sz="half" idx="2"/>
          </p:nvPr>
        </p:nvSpPr>
        <p:spPr/>
        <p:txBody>
          <a:bodyPr/>
          <a:lstStyle/>
          <a:p>
            <a:pPr algn="ctr"/>
            <a:r>
              <a:rPr lang="en-US"/>
              <a:t>2025/02/03</a:t>
            </a:r>
            <a:endParaRPr lang="en-US" dirty="0"/>
          </a:p>
        </p:txBody>
      </p:sp>
      <p:sp>
        <p:nvSpPr>
          <p:cNvPr id="5" name="Slide Number Placeholder 4"/>
          <p:cNvSpPr>
            <a:spLocks noGrp="1"/>
          </p:cNvSpPr>
          <p:nvPr>
            <p:ph type="sldNum" sz="quarter" idx="4"/>
          </p:nvPr>
        </p:nvSpPr>
        <p:spPr/>
        <p:txBody>
          <a:bodyPr/>
          <a:lstStyle/>
          <a:p>
            <a:fld id="{DFF2723C-031C-433E-81DC-635AF124FD5B}" type="slidenum">
              <a:rPr lang="en-US" smtClean="0"/>
              <a:pPr/>
              <a:t>31</a:t>
            </a:fld>
            <a:endParaRPr lang="en-US" dirty="0"/>
          </a:p>
        </p:txBody>
      </p:sp>
      <p:pic>
        <p:nvPicPr>
          <p:cNvPr id="12" name="Picture 11">
            <a:extLst>
              <a:ext uri="{FF2B5EF4-FFF2-40B4-BE49-F238E27FC236}">
                <a16:creationId xmlns:a16="http://schemas.microsoft.com/office/drawing/2014/main" id="{2C32AF59-A90B-FE40-B5BA-123E301D9D05}"/>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4904181" y="2383266"/>
            <a:ext cx="1590675" cy="1063587"/>
          </a:xfrm>
          <a:prstGeom prst="rect">
            <a:avLst/>
          </a:prstGeom>
        </p:spPr>
      </p:pic>
    </p:spTree>
    <p:extLst>
      <p:ext uri="{BB962C8B-B14F-4D97-AF65-F5344CB8AC3E}">
        <p14:creationId xmlns:p14="http://schemas.microsoft.com/office/powerpoint/2010/main" val="1985362537"/>
      </p:ext>
    </p:extLst>
  </p:cSld>
  <p:clrMapOvr>
    <a:masterClrMapping/>
  </p:clrMapOvr>
  <p:transition>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alibri" panose="020F0502020204030204" pitchFamily="34" charset="0"/>
                <a:cs typeface="Calibri" panose="020F0502020204030204" pitchFamily="34" charset="0"/>
              </a:rPr>
              <a:t>When do I need to decide to take benefits?</a:t>
            </a:r>
          </a:p>
        </p:txBody>
      </p:sp>
      <p:sp>
        <p:nvSpPr>
          <p:cNvPr id="4" name="Text Placeholder 3"/>
          <p:cNvSpPr>
            <a:spLocks noGrp="1"/>
          </p:cNvSpPr>
          <p:nvPr>
            <p:ph type="body" sz="quarter" idx="12"/>
          </p:nvPr>
        </p:nvSpPr>
        <p:spPr/>
        <p:txBody>
          <a:bodyPr/>
          <a:lstStyle/>
          <a:p>
            <a:endParaRPr lang="en-US" dirty="0"/>
          </a:p>
        </p:txBody>
      </p:sp>
      <p:cxnSp>
        <p:nvCxnSpPr>
          <p:cNvPr id="21" name="Straight Connector 20">
            <a:extLst>
              <a:ext uri="{FF2B5EF4-FFF2-40B4-BE49-F238E27FC236}">
                <a16:creationId xmlns:a16="http://schemas.microsoft.com/office/drawing/2014/main" id="{45C3889A-262E-8A4D-AF5A-7CE7295AC01C}"/>
              </a:ext>
            </a:extLst>
          </p:cNvPr>
          <p:cNvCxnSpPr>
            <a:cxnSpLocks/>
          </p:cNvCxnSpPr>
          <p:nvPr/>
        </p:nvCxnSpPr>
        <p:spPr>
          <a:xfrm flipH="1">
            <a:off x="356790" y="2575214"/>
            <a:ext cx="8553078" cy="0"/>
          </a:xfrm>
          <a:prstGeom prst="line">
            <a:avLst/>
          </a:prstGeom>
          <a:ln w="44450" cap="rnd">
            <a:solidFill>
              <a:schemeClr val="accent3"/>
            </a:solidFill>
            <a:headEnd type="triangle"/>
            <a:tailEnd type="oval"/>
          </a:ln>
        </p:spPr>
        <p:style>
          <a:lnRef idx="1">
            <a:schemeClr val="accent1"/>
          </a:lnRef>
          <a:fillRef idx="0">
            <a:schemeClr val="accent1"/>
          </a:fillRef>
          <a:effectRef idx="0">
            <a:schemeClr val="accent1"/>
          </a:effectRef>
          <a:fontRef idx="minor">
            <a:schemeClr val="tx1"/>
          </a:fontRef>
        </p:style>
      </p:cxnSp>
      <p:sp>
        <p:nvSpPr>
          <p:cNvPr id="26" name="Freeform 25">
            <a:extLst>
              <a:ext uri="{FF2B5EF4-FFF2-40B4-BE49-F238E27FC236}">
                <a16:creationId xmlns:a16="http://schemas.microsoft.com/office/drawing/2014/main" id="{182CB996-6C85-7F4C-A1C5-37AA6B5DEA9E}"/>
              </a:ext>
            </a:extLst>
          </p:cNvPr>
          <p:cNvSpPr/>
          <p:nvPr/>
        </p:nvSpPr>
        <p:spPr>
          <a:xfrm>
            <a:off x="3374408" y="2934755"/>
            <a:ext cx="1229936" cy="879008"/>
          </a:xfrm>
          <a:custGeom>
            <a:avLst/>
            <a:gdLst>
              <a:gd name="connsiteX0" fmla="*/ 0 w 1639915"/>
              <a:gd name="connsiteY0" fmla="*/ 0 h 1172011"/>
              <a:gd name="connsiteX1" fmla="*/ 1639915 w 1639915"/>
              <a:gd name="connsiteY1" fmla="*/ 0 h 1172011"/>
              <a:gd name="connsiteX2" fmla="*/ 1639915 w 1639915"/>
              <a:gd name="connsiteY2" fmla="*/ 1172011 h 1172011"/>
              <a:gd name="connsiteX3" fmla="*/ 0 w 1639915"/>
              <a:gd name="connsiteY3" fmla="*/ 1172011 h 1172011"/>
              <a:gd name="connsiteX4" fmla="*/ 0 w 1639915"/>
              <a:gd name="connsiteY4" fmla="*/ 0 h 11720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9915" h="1172011">
                <a:moveTo>
                  <a:pt x="0" y="0"/>
                </a:moveTo>
                <a:lnTo>
                  <a:pt x="1639915" y="0"/>
                </a:lnTo>
                <a:lnTo>
                  <a:pt x="1639915" y="1172011"/>
                </a:lnTo>
                <a:lnTo>
                  <a:pt x="0" y="117201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4028" tIns="224028" rIns="224028" bIns="224028" numCol="1" spcCol="1270" anchor="b" anchorCtr="0">
            <a:noAutofit/>
          </a:bodyPr>
          <a:lstStyle/>
          <a:p>
            <a:pPr algn="ctr" defTabSz="1400175">
              <a:lnSpc>
                <a:spcPct val="90000"/>
              </a:lnSpc>
              <a:spcBef>
                <a:spcPct val="0"/>
              </a:spcBef>
              <a:spcAft>
                <a:spcPct val="35000"/>
              </a:spcAft>
              <a:defRPr/>
            </a:pPr>
            <a:endParaRPr lang="en-US" sz="3150" dirty="0">
              <a:solidFill>
                <a:srgbClr val="477388">
                  <a:hueOff val="0"/>
                  <a:satOff val="0"/>
                  <a:lumOff val="0"/>
                  <a:alphaOff val="0"/>
                </a:srgbClr>
              </a:solidFill>
              <a:latin typeface="Calibri" panose="020F0502020204030204"/>
            </a:endParaRPr>
          </a:p>
        </p:txBody>
      </p:sp>
      <p:sp>
        <p:nvSpPr>
          <p:cNvPr id="27" name="Freeform 26">
            <a:extLst>
              <a:ext uri="{FF2B5EF4-FFF2-40B4-BE49-F238E27FC236}">
                <a16:creationId xmlns:a16="http://schemas.microsoft.com/office/drawing/2014/main" id="{7637D185-5CC4-C346-BCF6-3D42A740D3C9}"/>
              </a:ext>
            </a:extLst>
          </p:cNvPr>
          <p:cNvSpPr/>
          <p:nvPr/>
        </p:nvSpPr>
        <p:spPr>
          <a:xfrm>
            <a:off x="5957274" y="2934755"/>
            <a:ext cx="1229936" cy="879008"/>
          </a:xfrm>
          <a:custGeom>
            <a:avLst/>
            <a:gdLst>
              <a:gd name="connsiteX0" fmla="*/ 0 w 1639915"/>
              <a:gd name="connsiteY0" fmla="*/ 0 h 1172011"/>
              <a:gd name="connsiteX1" fmla="*/ 1639915 w 1639915"/>
              <a:gd name="connsiteY1" fmla="*/ 0 h 1172011"/>
              <a:gd name="connsiteX2" fmla="*/ 1639915 w 1639915"/>
              <a:gd name="connsiteY2" fmla="*/ 1172011 h 1172011"/>
              <a:gd name="connsiteX3" fmla="*/ 0 w 1639915"/>
              <a:gd name="connsiteY3" fmla="*/ 1172011 h 1172011"/>
              <a:gd name="connsiteX4" fmla="*/ 0 w 1639915"/>
              <a:gd name="connsiteY4" fmla="*/ 0 h 11720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9915" h="1172011">
                <a:moveTo>
                  <a:pt x="0" y="0"/>
                </a:moveTo>
                <a:lnTo>
                  <a:pt x="1639915" y="0"/>
                </a:lnTo>
                <a:lnTo>
                  <a:pt x="1639915" y="1172011"/>
                </a:lnTo>
                <a:lnTo>
                  <a:pt x="0" y="117201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4028" tIns="224028" rIns="224028" bIns="224028" numCol="1" spcCol="1270" anchor="b" anchorCtr="0">
            <a:noAutofit/>
          </a:bodyPr>
          <a:lstStyle/>
          <a:p>
            <a:pPr algn="ctr" defTabSz="1400175">
              <a:lnSpc>
                <a:spcPct val="90000"/>
              </a:lnSpc>
              <a:spcBef>
                <a:spcPct val="0"/>
              </a:spcBef>
              <a:spcAft>
                <a:spcPct val="35000"/>
              </a:spcAft>
              <a:defRPr/>
            </a:pPr>
            <a:endParaRPr lang="en-US" sz="3150" dirty="0">
              <a:solidFill>
                <a:srgbClr val="477388">
                  <a:hueOff val="0"/>
                  <a:satOff val="0"/>
                  <a:lumOff val="0"/>
                  <a:alphaOff val="0"/>
                </a:srgbClr>
              </a:solidFill>
              <a:latin typeface="Calibri" panose="020F0502020204030204"/>
            </a:endParaRPr>
          </a:p>
        </p:txBody>
      </p:sp>
      <p:cxnSp>
        <p:nvCxnSpPr>
          <p:cNvPr id="28" name="Straight Connector 27">
            <a:extLst>
              <a:ext uri="{FF2B5EF4-FFF2-40B4-BE49-F238E27FC236}">
                <a16:creationId xmlns:a16="http://schemas.microsoft.com/office/drawing/2014/main" id="{8652E341-6E12-4D42-8128-5A242EC2B709}"/>
              </a:ext>
            </a:extLst>
          </p:cNvPr>
          <p:cNvCxnSpPr>
            <a:cxnSpLocks/>
          </p:cNvCxnSpPr>
          <p:nvPr/>
        </p:nvCxnSpPr>
        <p:spPr>
          <a:xfrm>
            <a:off x="4542756" y="3712982"/>
            <a:ext cx="0" cy="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29" name="Oval 28">
            <a:extLst>
              <a:ext uri="{FF2B5EF4-FFF2-40B4-BE49-F238E27FC236}">
                <a16:creationId xmlns:a16="http://schemas.microsoft.com/office/drawing/2014/main" id="{2A769A6F-3BFB-134A-AA53-E242EEFE5AA5}"/>
              </a:ext>
            </a:extLst>
          </p:cNvPr>
          <p:cNvSpPr/>
          <p:nvPr/>
        </p:nvSpPr>
        <p:spPr>
          <a:xfrm>
            <a:off x="1760123" y="2231674"/>
            <a:ext cx="737235" cy="737235"/>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latin typeface="Calibri" panose="020F0502020204030204" pitchFamily="34" charset="0"/>
            </a:endParaRPr>
          </a:p>
        </p:txBody>
      </p:sp>
      <p:sp>
        <p:nvSpPr>
          <p:cNvPr id="31" name="TextBox 30">
            <a:extLst>
              <a:ext uri="{FF2B5EF4-FFF2-40B4-BE49-F238E27FC236}">
                <a16:creationId xmlns:a16="http://schemas.microsoft.com/office/drawing/2014/main" id="{B06401B1-B81F-2247-ACC8-6185BB1070C1}"/>
              </a:ext>
            </a:extLst>
          </p:cNvPr>
          <p:cNvSpPr txBox="1"/>
          <p:nvPr/>
        </p:nvSpPr>
        <p:spPr>
          <a:xfrm>
            <a:off x="1700156" y="2456470"/>
            <a:ext cx="857170" cy="323165"/>
          </a:xfrm>
          <a:prstGeom prst="rect">
            <a:avLst/>
          </a:prstGeom>
          <a:noFill/>
        </p:spPr>
        <p:txBody>
          <a:bodyPr wrap="square" rtlCol="0">
            <a:spAutoFit/>
          </a:bodyPr>
          <a:lstStyle/>
          <a:p>
            <a:pPr algn="ctr"/>
            <a:r>
              <a:rPr lang="en-US" sz="1500" b="1" dirty="0">
                <a:solidFill>
                  <a:schemeClr val="tx2"/>
                </a:solidFill>
                <a:latin typeface="Calibri" panose="020F0502020204030204" pitchFamily="34" charset="0"/>
                <a:cs typeface="Calibri" panose="020F0502020204030204" pitchFamily="34" charset="0"/>
              </a:rPr>
              <a:t>59½ </a:t>
            </a:r>
          </a:p>
        </p:txBody>
      </p:sp>
      <p:sp>
        <p:nvSpPr>
          <p:cNvPr id="33" name="Oval 32">
            <a:extLst>
              <a:ext uri="{FF2B5EF4-FFF2-40B4-BE49-F238E27FC236}">
                <a16:creationId xmlns:a16="http://schemas.microsoft.com/office/drawing/2014/main" id="{8CFA330F-B3F3-764A-BCDC-0BD1062C7101}"/>
              </a:ext>
            </a:extLst>
          </p:cNvPr>
          <p:cNvSpPr/>
          <p:nvPr/>
        </p:nvSpPr>
        <p:spPr>
          <a:xfrm>
            <a:off x="3048557" y="2231674"/>
            <a:ext cx="737235" cy="737235"/>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latin typeface="Calibri" panose="020F0502020204030204" pitchFamily="34" charset="0"/>
            </a:endParaRPr>
          </a:p>
        </p:txBody>
      </p:sp>
      <p:sp>
        <p:nvSpPr>
          <p:cNvPr id="34" name="TextBox 33">
            <a:extLst>
              <a:ext uri="{FF2B5EF4-FFF2-40B4-BE49-F238E27FC236}">
                <a16:creationId xmlns:a16="http://schemas.microsoft.com/office/drawing/2014/main" id="{3C35C737-EB98-0E4B-BEFD-C07C7A18A9DF}"/>
              </a:ext>
            </a:extLst>
          </p:cNvPr>
          <p:cNvSpPr txBox="1"/>
          <p:nvPr/>
        </p:nvSpPr>
        <p:spPr>
          <a:xfrm>
            <a:off x="3153206" y="2464919"/>
            <a:ext cx="527936" cy="553998"/>
          </a:xfrm>
          <a:prstGeom prst="rect">
            <a:avLst/>
          </a:prstGeom>
          <a:noFill/>
        </p:spPr>
        <p:txBody>
          <a:bodyPr wrap="square" rtlCol="0">
            <a:spAutoFit/>
          </a:bodyPr>
          <a:lstStyle/>
          <a:p>
            <a:pPr algn="ctr"/>
            <a:r>
              <a:rPr lang="en-US" sz="1500" b="1" dirty="0">
                <a:solidFill>
                  <a:schemeClr val="tx2"/>
                </a:solidFill>
                <a:latin typeface="Calibri" panose="020F0502020204030204" pitchFamily="34" charset="0"/>
                <a:cs typeface="Calibri" panose="020F0502020204030204" pitchFamily="34" charset="0"/>
              </a:rPr>
              <a:t>62</a:t>
            </a:r>
          </a:p>
          <a:p>
            <a:pPr algn="ctr"/>
            <a:r>
              <a:rPr lang="en-US" sz="1500" b="1" dirty="0">
                <a:solidFill>
                  <a:schemeClr val="tx2"/>
                </a:solidFill>
                <a:latin typeface="Calibri" panose="020F0502020204030204" pitchFamily="34" charset="0"/>
                <a:cs typeface="Calibri" panose="020F0502020204030204" pitchFamily="34" charset="0"/>
              </a:rPr>
              <a:t> </a:t>
            </a:r>
          </a:p>
        </p:txBody>
      </p:sp>
      <p:sp>
        <p:nvSpPr>
          <p:cNvPr id="35" name="Oval 34">
            <a:extLst>
              <a:ext uri="{FF2B5EF4-FFF2-40B4-BE49-F238E27FC236}">
                <a16:creationId xmlns:a16="http://schemas.microsoft.com/office/drawing/2014/main" id="{4C36713F-B420-6247-89C4-06C46C6A6AB7}"/>
              </a:ext>
            </a:extLst>
          </p:cNvPr>
          <p:cNvSpPr/>
          <p:nvPr/>
        </p:nvSpPr>
        <p:spPr>
          <a:xfrm>
            <a:off x="4300422" y="2223001"/>
            <a:ext cx="737235" cy="737235"/>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latin typeface="Calibri" panose="020F0502020204030204" pitchFamily="34" charset="0"/>
            </a:endParaRPr>
          </a:p>
        </p:txBody>
      </p:sp>
      <p:sp>
        <p:nvSpPr>
          <p:cNvPr id="37" name="TextBox 36">
            <a:extLst>
              <a:ext uri="{FF2B5EF4-FFF2-40B4-BE49-F238E27FC236}">
                <a16:creationId xmlns:a16="http://schemas.microsoft.com/office/drawing/2014/main" id="{BDB0B734-3583-A34A-B303-2007D40D6E49}"/>
              </a:ext>
            </a:extLst>
          </p:cNvPr>
          <p:cNvSpPr txBox="1"/>
          <p:nvPr/>
        </p:nvSpPr>
        <p:spPr>
          <a:xfrm>
            <a:off x="4405072" y="2456246"/>
            <a:ext cx="527936" cy="323165"/>
          </a:xfrm>
          <a:prstGeom prst="rect">
            <a:avLst/>
          </a:prstGeom>
          <a:noFill/>
        </p:spPr>
        <p:txBody>
          <a:bodyPr wrap="square" rtlCol="0">
            <a:spAutoFit/>
          </a:bodyPr>
          <a:lstStyle/>
          <a:p>
            <a:pPr algn="ctr"/>
            <a:r>
              <a:rPr lang="en-US" sz="1500" b="1" dirty="0">
                <a:solidFill>
                  <a:schemeClr val="tx2"/>
                </a:solidFill>
                <a:latin typeface="Calibri" panose="020F0502020204030204" pitchFamily="34" charset="0"/>
                <a:cs typeface="Calibri" panose="020F0502020204030204" pitchFamily="34" charset="0"/>
              </a:rPr>
              <a:t>65</a:t>
            </a:r>
          </a:p>
        </p:txBody>
      </p:sp>
      <p:sp>
        <p:nvSpPr>
          <p:cNvPr id="39" name="Oval 38">
            <a:extLst>
              <a:ext uri="{FF2B5EF4-FFF2-40B4-BE49-F238E27FC236}">
                <a16:creationId xmlns:a16="http://schemas.microsoft.com/office/drawing/2014/main" id="{919EB511-FADA-E749-BBD8-9927434484DA}"/>
              </a:ext>
            </a:extLst>
          </p:cNvPr>
          <p:cNvSpPr/>
          <p:nvPr/>
        </p:nvSpPr>
        <p:spPr>
          <a:xfrm>
            <a:off x="5449004" y="2221683"/>
            <a:ext cx="737235" cy="737235"/>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latin typeface="Calibri" panose="020F0502020204030204" pitchFamily="34" charset="0"/>
            </a:endParaRPr>
          </a:p>
        </p:txBody>
      </p:sp>
      <p:sp>
        <p:nvSpPr>
          <p:cNvPr id="41" name="TextBox 40">
            <a:extLst>
              <a:ext uri="{FF2B5EF4-FFF2-40B4-BE49-F238E27FC236}">
                <a16:creationId xmlns:a16="http://schemas.microsoft.com/office/drawing/2014/main" id="{9BB65A1B-F74C-2448-BA91-669207734739}"/>
              </a:ext>
            </a:extLst>
          </p:cNvPr>
          <p:cNvSpPr txBox="1"/>
          <p:nvPr/>
        </p:nvSpPr>
        <p:spPr>
          <a:xfrm>
            <a:off x="5461725" y="2450251"/>
            <a:ext cx="707167" cy="323165"/>
          </a:xfrm>
          <a:prstGeom prst="rect">
            <a:avLst/>
          </a:prstGeom>
          <a:noFill/>
        </p:spPr>
        <p:txBody>
          <a:bodyPr wrap="square" rtlCol="0">
            <a:spAutoFit/>
          </a:bodyPr>
          <a:lstStyle/>
          <a:p>
            <a:pPr algn="ctr"/>
            <a:r>
              <a:rPr lang="en-US" sz="1500" b="1" dirty="0">
                <a:solidFill>
                  <a:schemeClr val="tx2"/>
                </a:solidFill>
                <a:latin typeface="Calibri" panose="020F0502020204030204" pitchFamily="34" charset="0"/>
                <a:cs typeface="Calibri" panose="020F0502020204030204" pitchFamily="34" charset="0"/>
              </a:rPr>
              <a:t>67</a:t>
            </a:r>
          </a:p>
        </p:txBody>
      </p:sp>
      <p:sp>
        <p:nvSpPr>
          <p:cNvPr id="42" name="Oval 41">
            <a:extLst>
              <a:ext uri="{FF2B5EF4-FFF2-40B4-BE49-F238E27FC236}">
                <a16:creationId xmlns:a16="http://schemas.microsoft.com/office/drawing/2014/main" id="{2572FDC0-9211-AC4F-B18A-1A93E06E4B69}"/>
              </a:ext>
            </a:extLst>
          </p:cNvPr>
          <p:cNvSpPr/>
          <p:nvPr/>
        </p:nvSpPr>
        <p:spPr>
          <a:xfrm>
            <a:off x="6678218" y="2231674"/>
            <a:ext cx="737235" cy="737235"/>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latin typeface="Calibri" panose="020F0502020204030204" pitchFamily="34" charset="0"/>
            </a:endParaRPr>
          </a:p>
        </p:txBody>
      </p:sp>
      <p:sp>
        <p:nvSpPr>
          <p:cNvPr id="43" name="TextBox 42">
            <a:extLst>
              <a:ext uri="{FF2B5EF4-FFF2-40B4-BE49-F238E27FC236}">
                <a16:creationId xmlns:a16="http://schemas.microsoft.com/office/drawing/2014/main" id="{50A7DBB2-F429-D44A-A5A2-530FEEC88EC3}"/>
              </a:ext>
            </a:extLst>
          </p:cNvPr>
          <p:cNvSpPr txBox="1"/>
          <p:nvPr/>
        </p:nvSpPr>
        <p:spPr>
          <a:xfrm>
            <a:off x="6782868" y="2464919"/>
            <a:ext cx="527936" cy="323165"/>
          </a:xfrm>
          <a:prstGeom prst="rect">
            <a:avLst/>
          </a:prstGeom>
          <a:noFill/>
        </p:spPr>
        <p:txBody>
          <a:bodyPr wrap="square" rtlCol="0">
            <a:spAutoFit/>
          </a:bodyPr>
          <a:lstStyle/>
          <a:p>
            <a:pPr algn="ctr"/>
            <a:r>
              <a:rPr lang="en-US" sz="1500" b="1" dirty="0">
                <a:solidFill>
                  <a:schemeClr val="tx2"/>
                </a:solidFill>
                <a:latin typeface="Calibri" panose="020F0502020204030204" pitchFamily="34" charset="0"/>
                <a:cs typeface="Calibri" panose="020F0502020204030204" pitchFamily="34" charset="0"/>
              </a:rPr>
              <a:t>70</a:t>
            </a:r>
          </a:p>
        </p:txBody>
      </p:sp>
      <p:sp>
        <p:nvSpPr>
          <p:cNvPr id="44" name="Oval 43">
            <a:extLst>
              <a:ext uri="{FF2B5EF4-FFF2-40B4-BE49-F238E27FC236}">
                <a16:creationId xmlns:a16="http://schemas.microsoft.com/office/drawing/2014/main" id="{CA6F6812-CD51-AF40-A9D9-F1B739B636EA}"/>
              </a:ext>
            </a:extLst>
          </p:cNvPr>
          <p:cNvSpPr/>
          <p:nvPr/>
        </p:nvSpPr>
        <p:spPr>
          <a:xfrm>
            <a:off x="7835579" y="2221683"/>
            <a:ext cx="737235" cy="737235"/>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latin typeface="Calibri" panose="020F0502020204030204" pitchFamily="34" charset="0"/>
            </a:endParaRPr>
          </a:p>
        </p:txBody>
      </p:sp>
      <p:sp>
        <p:nvSpPr>
          <p:cNvPr id="45" name="TextBox 44">
            <a:extLst>
              <a:ext uri="{FF2B5EF4-FFF2-40B4-BE49-F238E27FC236}">
                <a16:creationId xmlns:a16="http://schemas.microsoft.com/office/drawing/2014/main" id="{FDE68D75-B9AF-9249-8E5B-C960F23CD64D}"/>
              </a:ext>
            </a:extLst>
          </p:cNvPr>
          <p:cNvSpPr txBox="1"/>
          <p:nvPr/>
        </p:nvSpPr>
        <p:spPr>
          <a:xfrm>
            <a:off x="7940229" y="2454928"/>
            <a:ext cx="527936" cy="323165"/>
          </a:xfrm>
          <a:prstGeom prst="rect">
            <a:avLst/>
          </a:prstGeom>
          <a:noFill/>
        </p:spPr>
        <p:txBody>
          <a:bodyPr wrap="square" rtlCol="0">
            <a:spAutoFit/>
          </a:bodyPr>
          <a:lstStyle/>
          <a:p>
            <a:pPr algn="ctr"/>
            <a:r>
              <a:rPr lang="en-US" sz="1500" b="1" dirty="0">
                <a:solidFill>
                  <a:schemeClr val="tx2"/>
                </a:solidFill>
                <a:latin typeface="Calibri" panose="020F0502020204030204" pitchFamily="34" charset="0"/>
                <a:cs typeface="Calibri" panose="020F0502020204030204" pitchFamily="34" charset="0"/>
              </a:rPr>
              <a:t>73</a:t>
            </a:r>
          </a:p>
        </p:txBody>
      </p:sp>
      <p:pic>
        <p:nvPicPr>
          <p:cNvPr id="46" name="Picture 45">
            <a:extLst>
              <a:ext uri="{FF2B5EF4-FFF2-40B4-BE49-F238E27FC236}">
                <a16:creationId xmlns:a16="http://schemas.microsoft.com/office/drawing/2014/main" id="{427CF57E-19C0-DD49-B8E0-7456AF8E32F6}"/>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2010664" y="1139740"/>
            <a:ext cx="324190" cy="364714"/>
          </a:xfrm>
          <a:prstGeom prst="rect">
            <a:avLst/>
          </a:prstGeom>
        </p:spPr>
      </p:pic>
      <p:pic>
        <p:nvPicPr>
          <p:cNvPr id="47" name="Picture 46">
            <a:extLst>
              <a:ext uri="{FF2B5EF4-FFF2-40B4-BE49-F238E27FC236}">
                <a16:creationId xmlns:a16="http://schemas.microsoft.com/office/drawing/2014/main" id="{4B52BA68-8118-D542-AAC1-5F4B4332A93A}"/>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4464602" y="1233907"/>
            <a:ext cx="408875" cy="425230"/>
          </a:xfrm>
          <a:prstGeom prst="rect">
            <a:avLst/>
          </a:prstGeom>
        </p:spPr>
      </p:pic>
      <p:sp>
        <p:nvSpPr>
          <p:cNvPr id="48" name="TextBox 47">
            <a:extLst>
              <a:ext uri="{FF2B5EF4-FFF2-40B4-BE49-F238E27FC236}">
                <a16:creationId xmlns:a16="http://schemas.microsoft.com/office/drawing/2014/main" id="{BECCEBB6-756A-194E-9A60-B1E9968B99AC}"/>
              </a:ext>
            </a:extLst>
          </p:cNvPr>
          <p:cNvSpPr txBox="1"/>
          <p:nvPr/>
        </p:nvSpPr>
        <p:spPr>
          <a:xfrm>
            <a:off x="1128381" y="1522929"/>
            <a:ext cx="2000719" cy="548868"/>
          </a:xfrm>
          <a:prstGeom prst="rect">
            <a:avLst/>
          </a:prstGeom>
          <a:noFill/>
        </p:spPr>
        <p:txBody>
          <a:bodyPr wrap="square" rtlCol="0">
            <a:spAutoFit/>
          </a:bodyPr>
          <a:lstStyle/>
          <a:p>
            <a:pPr algn="ctr">
              <a:spcAft>
                <a:spcPts val="450"/>
              </a:spcAft>
            </a:pPr>
            <a:r>
              <a:rPr lang="en-US" sz="900" b="1" dirty="0">
                <a:solidFill>
                  <a:schemeClr val="tx2"/>
                </a:solidFill>
                <a:latin typeface="Calibri" panose="020F0502020204030204" pitchFamily="34" charset="0"/>
                <a:cs typeface="Calibri" panose="020F0502020204030204" pitchFamily="34" charset="0"/>
              </a:rPr>
              <a:t>IRAs and Other Distributions</a:t>
            </a:r>
            <a:endParaRPr lang="en-US" sz="900" dirty="0">
              <a:solidFill>
                <a:schemeClr val="tx2"/>
              </a:solidFill>
              <a:latin typeface="Calibri" panose="020F0502020204030204" pitchFamily="34" charset="0"/>
              <a:cs typeface="Calibri" panose="020F0502020204030204" pitchFamily="34" charset="0"/>
            </a:endParaRPr>
          </a:p>
          <a:p>
            <a:pPr algn="ctr">
              <a:spcAft>
                <a:spcPts val="450"/>
              </a:spcAft>
            </a:pPr>
            <a:r>
              <a:rPr lang="en-US" sz="825" dirty="0">
                <a:solidFill>
                  <a:schemeClr val="accent3"/>
                </a:solidFill>
                <a:latin typeface="Calibri" panose="020F0502020204030204" pitchFamily="34" charset="0"/>
                <a:cs typeface="Calibri" panose="020F0502020204030204" pitchFamily="34" charset="0"/>
              </a:rPr>
              <a:t>Standard age for penalty-free withdrawals from Traditional IRA or other accounts</a:t>
            </a:r>
            <a:endParaRPr lang="en-US" sz="450" dirty="0">
              <a:solidFill>
                <a:schemeClr val="accent3"/>
              </a:solidFill>
              <a:latin typeface="Calibri" panose="020F0502020204030204" pitchFamily="34" charset="0"/>
              <a:cs typeface="Calibri" panose="020F0502020204030204" pitchFamily="34" charset="0"/>
            </a:endParaRPr>
          </a:p>
        </p:txBody>
      </p:sp>
      <p:sp>
        <p:nvSpPr>
          <p:cNvPr id="49" name="TextBox 48">
            <a:extLst>
              <a:ext uri="{FF2B5EF4-FFF2-40B4-BE49-F238E27FC236}">
                <a16:creationId xmlns:a16="http://schemas.microsoft.com/office/drawing/2014/main" id="{CBE1562C-6BE0-8A44-90DD-8AFEBE5784BF}"/>
              </a:ext>
            </a:extLst>
          </p:cNvPr>
          <p:cNvSpPr txBox="1"/>
          <p:nvPr/>
        </p:nvSpPr>
        <p:spPr>
          <a:xfrm>
            <a:off x="2355116" y="3557812"/>
            <a:ext cx="2144247" cy="571951"/>
          </a:xfrm>
          <a:prstGeom prst="rect">
            <a:avLst/>
          </a:prstGeom>
          <a:noFill/>
        </p:spPr>
        <p:txBody>
          <a:bodyPr wrap="square" rtlCol="0">
            <a:spAutoFit/>
          </a:bodyPr>
          <a:lstStyle/>
          <a:p>
            <a:pPr algn="ctr">
              <a:spcBef>
                <a:spcPts val="450"/>
              </a:spcBef>
            </a:pPr>
            <a:r>
              <a:rPr lang="en-US" sz="900" b="1" dirty="0">
                <a:solidFill>
                  <a:schemeClr val="tx2"/>
                </a:solidFill>
                <a:latin typeface="Calibri" panose="020F0502020204030204" pitchFamily="34" charset="0"/>
                <a:cs typeface="Calibri" panose="020F0502020204030204" pitchFamily="34" charset="0"/>
              </a:rPr>
              <a:t>Social Security</a:t>
            </a:r>
          </a:p>
          <a:p>
            <a:pPr algn="ctr">
              <a:spcBef>
                <a:spcPts val="450"/>
              </a:spcBef>
            </a:pPr>
            <a:r>
              <a:rPr lang="en-US" sz="900" dirty="0">
                <a:solidFill>
                  <a:schemeClr val="accent3"/>
                </a:solidFill>
                <a:latin typeface="Calibri" panose="020F0502020204030204" pitchFamily="34" charset="0"/>
                <a:cs typeface="Calibri" panose="020F0502020204030204" pitchFamily="34" charset="0"/>
              </a:rPr>
              <a:t>May qualify for early benefits</a:t>
            </a:r>
            <a:r>
              <a:rPr lang="en-US" sz="900" dirty="0">
                <a:solidFill>
                  <a:schemeClr val="accent3"/>
                </a:solidFill>
              </a:rPr>
              <a:t>; benefit may be reduced by up to 30% </a:t>
            </a:r>
            <a:endParaRPr lang="en-US" sz="900" dirty="0">
              <a:solidFill>
                <a:schemeClr val="accent3"/>
              </a:solidFill>
              <a:latin typeface="Calibri" panose="020F0502020204030204" pitchFamily="34" charset="0"/>
              <a:cs typeface="Calibri" panose="020F0502020204030204" pitchFamily="34" charset="0"/>
            </a:endParaRPr>
          </a:p>
        </p:txBody>
      </p:sp>
      <p:sp>
        <p:nvSpPr>
          <p:cNvPr id="50" name="TextBox 49">
            <a:extLst>
              <a:ext uri="{FF2B5EF4-FFF2-40B4-BE49-F238E27FC236}">
                <a16:creationId xmlns:a16="http://schemas.microsoft.com/office/drawing/2014/main" id="{FCEC53C4-6A9B-D448-9022-21D3415C53DC}"/>
              </a:ext>
            </a:extLst>
          </p:cNvPr>
          <p:cNvSpPr txBox="1"/>
          <p:nvPr/>
        </p:nvSpPr>
        <p:spPr>
          <a:xfrm>
            <a:off x="3989375" y="1682358"/>
            <a:ext cx="1408995" cy="433452"/>
          </a:xfrm>
          <a:prstGeom prst="rect">
            <a:avLst/>
          </a:prstGeom>
          <a:noFill/>
        </p:spPr>
        <p:txBody>
          <a:bodyPr wrap="square" rtlCol="0">
            <a:spAutoFit/>
          </a:bodyPr>
          <a:lstStyle/>
          <a:p>
            <a:pPr algn="ctr">
              <a:spcBef>
                <a:spcPts val="450"/>
              </a:spcBef>
            </a:pPr>
            <a:r>
              <a:rPr lang="en-US" sz="900" b="1" dirty="0">
                <a:solidFill>
                  <a:schemeClr val="tx2"/>
                </a:solidFill>
                <a:latin typeface="Calibri" panose="020F0502020204030204" pitchFamily="34" charset="0"/>
                <a:cs typeface="Calibri" panose="020F0502020204030204" pitchFamily="34" charset="0"/>
              </a:rPr>
              <a:t>Medicare</a:t>
            </a:r>
            <a:endParaRPr lang="en-US" sz="900" dirty="0">
              <a:solidFill>
                <a:schemeClr val="tx2"/>
              </a:solidFill>
              <a:latin typeface="Calibri" panose="020F0502020204030204" pitchFamily="34" charset="0"/>
              <a:cs typeface="Calibri" panose="020F0502020204030204" pitchFamily="34" charset="0"/>
            </a:endParaRPr>
          </a:p>
          <a:p>
            <a:pPr algn="ctr">
              <a:spcBef>
                <a:spcPts val="450"/>
              </a:spcBef>
            </a:pPr>
            <a:r>
              <a:rPr lang="en-US" sz="900" dirty="0">
                <a:solidFill>
                  <a:schemeClr val="accent3"/>
                </a:solidFill>
                <a:latin typeface="Calibri" panose="020F0502020204030204" pitchFamily="34" charset="0"/>
                <a:cs typeface="Calibri" panose="020F0502020204030204" pitchFamily="34" charset="0"/>
              </a:rPr>
              <a:t>Qualification age</a:t>
            </a:r>
          </a:p>
        </p:txBody>
      </p:sp>
      <p:pic>
        <p:nvPicPr>
          <p:cNvPr id="51" name="Picture 50">
            <a:extLst>
              <a:ext uri="{FF2B5EF4-FFF2-40B4-BE49-F238E27FC236}">
                <a16:creationId xmlns:a16="http://schemas.microsoft.com/office/drawing/2014/main" id="{3413E20C-5C2D-3748-9F19-C0C7BCBFB336}"/>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5565685" y="3022900"/>
            <a:ext cx="486963" cy="506441"/>
          </a:xfrm>
          <a:prstGeom prst="rect">
            <a:avLst/>
          </a:prstGeom>
        </p:spPr>
      </p:pic>
      <p:sp>
        <p:nvSpPr>
          <p:cNvPr id="52" name="TextBox 51">
            <a:extLst>
              <a:ext uri="{FF2B5EF4-FFF2-40B4-BE49-F238E27FC236}">
                <a16:creationId xmlns:a16="http://schemas.microsoft.com/office/drawing/2014/main" id="{E862CBB3-C2EC-AD4C-9E1F-387BEA7E8DB5}"/>
              </a:ext>
            </a:extLst>
          </p:cNvPr>
          <p:cNvSpPr txBox="1"/>
          <p:nvPr/>
        </p:nvSpPr>
        <p:spPr>
          <a:xfrm>
            <a:off x="4705160" y="3491712"/>
            <a:ext cx="2294265" cy="838691"/>
          </a:xfrm>
          <a:prstGeom prst="rect">
            <a:avLst/>
          </a:prstGeom>
          <a:noFill/>
        </p:spPr>
        <p:txBody>
          <a:bodyPr wrap="square" rtlCol="0">
            <a:spAutoFit/>
          </a:bodyPr>
          <a:lstStyle/>
          <a:p>
            <a:pPr algn="ctr">
              <a:spcBef>
                <a:spcPts val="450"/>
              </a:spcBef>
            </a:pPr>
            <a:r>
              <a:rPr lang="en-US" sz="900" b="1" dirty="0">
                <a:solidFill>
                  <a:schemeClr val="tx2"/>
                </a:solidFill>
                <a:latin typeface="Calibri" panose="020F0502020204030204" pitchFamily="34" charset="0"/>
                <a:cs typeface="Calibri" panose="020F0502020204030204" pitchFamily="34" charset="0"/>
              </a:rPr>
              <a:t>Social Security</a:t>
            </a:r>
          </a:p>
          <a:p>
            <a:pPr algn="ctr">
              <a:spcBef>
                <a:spcPts val="450"/>
              </a:spcBef>
            </a:pPr>
            <a:r>
              <a:rPr lang="en-US" sz="900" dirty="0">
                <a:solidFill>
                  <a:schemeClr val="accent3"/>
                </a:solidFill>
                <a:latin typeface="Calibri" panose="020F0502020204030204" pitchFamily="34" charset="0"/>
                <a:cs typeface="Calibri" panose="020F0502020204030204" pitchFamily="34" charset="0"/>
              </a:rPr>
              <a:t>Full Retirement Age </a:t>
            </a:r>
          </a:p>
          <a:p>
            <a:pPr algn="ctr">
              <a:spcBef>
                <a:spcPts val="450"/>
              </a:spcBef>
            </a:pPr>
            <a:r>
              <a:rPr lang="en-US" sz="900" dirty="0">
                <a:solidFill>
                  <a:schemeClr val="accent3"/>
                </a:solidFill>
                <a:latin typeface="Calibri" panose="020F0502020204030204" pitchFamily="34" charset="0"/>
                <a:cs typeface="Calibri" panose="020F0502020204030204" pitchFamily="34" charset="0"/>
              </a:rPr>
              <a:t>Take benefits</a:t>
            </a:r>
          </a:p>
          <a:p>
            <a:pPr algn="ctr">
              <a:spcBef>
                <a:spcPts val="450"/>
              </a:spcBef>
            </a:pPr>
            <a:r>
              <a:rPr lang="en-US" sz="900" dirty="0">
                <a:solidFill>
                  <a:schemeClr val="accent3"/>
                </a:solidFill>
                <a:latin typeface="Calibri" panose="020F0502020204030204" pitchFamily="34" charset="0"/>
                <a:cs typeface="Calibri" panose="020F0502020204030204" pitchFamily="34" charset="0"/>
              </a:rPr>
              <a:t>Delay benefits until age 70</a:t>
            </a:r>
          </a:p>
        </p:txBody>
      </p:sp>
      <p:sp>
        <p:nvSpPr>
          <p:cNvPr id="53" name="TextBox 52">
            <a:extLst>
              <a:ext uri="{FF2B5EF4-FFF2-40B4-BE49-F238E27FC236}">
                <a16:creationId xmlns:a16="http://schemas.microsoft.com/office/drawing/2014/main" id="{101074D6-4ADD-9A45-AE58-6FFD14763153}"/>
              </a:ext>
            </a:extLst>
          </p:cNvPr>
          <p:cNvSpPr txBox="1"/>
          <p:nvPr/>
        </p:nvSpPr>
        <p:spPr>
          <a:xfrm>
            <a:off x="6008489" y="1545462"/>
            <a:ext cx="2076694" cy="571951"/>
          </a:xfrm>
          <a:prstGeom prst="rect">
            <a:avLst/>
          </a:prstGeom>
          <a:noFill/>
        </p:spPr>
        <p:txBody>
          <a:bodyPr wrap="square" rtlCol="0">
            <a:spAutoFit/>
          </a:bodyPr>
          <a:lstStyle/>
          <a:p>
            <a:pPr algn="ctr">
              <a:spcBef>
                <a:spcPts val="450"/>
              </a:spcBef>
            </a:pPr>
            <a:r>
              <a:rPr lang="en-US" sz="900" b="1" dirty="0">
                <a:solidFill>
                  <a:schemeClr val="tx2"/>
                </a:solidFill>
                <a:latin typeface="Calibri" panose="020F0502020204030204" pitchFamily="34" charset="0"/>
                <a:cs typeface="Calibri" panose="020F0502020204030204" pitchFamily="34" charset="0"/>
              </a:rPr>
              <a:t>Social Security </a:t>
            </a:r>
            <a:endParaRPr lang="en-US" sz="900" dirty="0">
              <a:solidFill>
                <a:schemeClr val="tx2"/>
              </a:solidFill>
              <a:latin typeface="Calibri" panose="020F0502020204030204" pitchFamily="34" charset="0"/>
              <a:cs typeface="Calibri" panose="020F0502020204030204" pitchFamily="34" charset="0"/>
            </a:endParaRPr>
          </a:p>
          <a:p>
            <a:pPr algn="ctr">
              <a:spcBef>
                <a:spcPts val="450"/>
              </a:spcBef>
            </a:pPr>
            <a:r>
              <a:rPr lang="en-US" sz="900" dirty="0">
                <a:solidFill>
                  <a:schemeClr val="accent3"/>
                </a:solidFill>
                <a:latin typeface="Calibri" panose="020F0502020204030204" pitchFamily="34" charset="0"/>
                <a:cs typeface="Calibri" panose="020F0502020204030204" pitchFamily="34" charset="0"/>
              </a:rPr>
              <a:t>Delay starting benefit until age 70; benefit may be up to 30% higher</a:t>
            </a:r>
          </a:p>
        </p:txBody>
      </p:sp>
      <p:pic>
        <p:nvPicPr>
          <p:cNvPr id="54" name="Picture 53">
            <a:extLst>
              <a:ext uri="{FF2B5EF4-FFF2-40B4-BE49-F238E27FC236}">
                <a16:creationId xmlns:a16="http://schemas.microsoft.com/office/drawing/2014/main" id="{2A13630F-0AB6-8544-8F03-BD5DE36D570E}"/>
              </a:ext>
            </a:extLst>
          </p:cNvPr>
          <p:cNvPicPr>
            <a:picLocks noChangeAspect="1"/>
          </p:cNvPicPr>
          <p:nvPr/>
        </p:nvPicPr>
        <p:blipFill>
          <a:blip r:embed="rId6" cstate="screen">
            <a:extLst>
              <a:ext uri="{28A0092B-C50C-407E-A947-70E740481C1C}">
                <a14:useLocalDpi xmlns:a14="http://schemas.microsoft.com/office/drawing/2010/main"/>
              </a:ext>
            </a:extLst>
          </a:blip>
          <a:srcRect/>
          <a:stretch/>
        </p:blipFill>
        <p:spPr>
          <a:xfrm>
            <a:off x="8048345" y="3135547"/>
            <a:ext cx="344603" cy="344603"/>
          </a:xfrm>
          <a:prstGeom prst="rect">
            <a:avLst/>
          </a:prstGeom>
        </p:spPr>
      </p:pic>
      <p:sp>
        <p:nvSpPr>
          <p:cNvPr id="56" name="TextBox 55">
            <a:extLst>
              <a:ext uri="{FF2B5EF4-FFF2-40B4-BE49-F238E27FC236}">
                <a16:creationId xmlns:a16="http://schemas.microsoft.com/office/drawing/2014/main" id="{A84688AE-378E-4C4A-93ED-69EA6472E76B}"/>
              </a:ext>
            </a:extLst>
          </p:cNvPr>
          <p:cNvSpPr txBox="1"/>
          <p:nvPr/>
        </p:nvSpPr>
        <p:spPr>
          <a:xfrm>
            <a:off x="2591370" y="3075728"/>
            <a:ext cx="1639271" cy="553998"/>
          </a:xfrm>
          <a:prstGeom prst="rect">
            <a:avLst/>
          </a:prstGeom>
          <a:noFill/>
        </p:spPr>
        <p:txBody>
          <a:bodyPr wrap="square" rtlCol="0">
            <a:spAutoFit/>
          </a:bodyPr>
          <a:lstStyle/>
          <a:p>
            <a:pPr algn="ctr"/>
            <a:r>
              <a:rPr lang="en-US" sz="1200" dirty="0">
                <a:latin typeface="Calibri" panose="020F0502020204030204" pitchFamily="34" charset="0"/>
                <a:cs typeface="Calibri" panose="020F0502020204030204" pitchFamily="34" charset="0"/>
              </a:rPr>
              <a:t>Potentially UP TO</a:t>
            </a:r>
            <a:br>
              <a:rPr lang="en-US" sz="1200" dirty="0">
                <a:latin typeface="Calibri" panose="020F0502020204030204" pitchFamily="34" charset="0"/>
                <a:cs typeface="Calibri" panose="020F0502020204030204" pitchFamily="34" charset="0"/>
              </a:rPr>
            </a:br>
            <a:r>
              <a:rPr lang="en-US" sz="1500" b="1" dirty="0">
                <a:latin typeface="Calibri" panose="020F0502020204030204" pitchFamily="34" charset="0"/>
                <a:cs typeface="Calibri" panose="020F0502020204030204" pitchFamily="34" charset="0"/>
              </a:rPr>
              <a:t>30%</a:t>
            </a:r>
            <a:r>
              <a:rPr lang="en-US" sz="1800" b="1" dirty="0">
                <a:latin typeface="Calibri" panose="020F0502020204030204" pitchFamily="34" charset="0"/>
                <a:cs typeface="Calibri" panose="020F0502020204030204" pitchFamily="34" charset="0"/>
              </a:rPr>
              <a:t> </a:t>
            </a:r>
            <a:r>
              <a:rPr lang="en-US" sz="1200" dirty="0">
                <a:solidFill>
                  <a:schemeClr val="tx2"/>
                </a:solidFill>
                <a:latin typeface="Calibri" panose="020F0502020204030204" pitchFamily="34" charset="0"/>
                <a:cs typeface="Calibri" panose="020F0502020204030204" pitchFamily="34" charset="0"/>
              </a:rPr>
              <a:t>LOWER</a:t>
            </a:r>
          </a:p>
        </p:txBody>
      </p:sp>
      <p:sp>
        <p:nvSpPr>
          <p:cNvPr id="57" name="TextBox 56">
            <a:extLst>
              <a:ext uri="{FF2B5EF4-FFF2-40B4-BE49-F238E27FC236}">
                <a16:creationId xmlns:a16="http://schemas.microsoft.com/office/drawing/2014/main" id="{4E65DDEE-07FA-A746-B593-FD8379BAF8D2}"/>
              </a:ext>
            </a:extLst>
          </p:cNvPr>
          <p:cNvSpPr txBox="1"/>
          <p:nvPr/>
        </p:nvSpPr>
        <p:spPr>
          <a:xfrm>
            <a:off x="6290179" y="1087029"/>
            <a:ext cx="1513313" cy="507831"/>
          </a:xfrm>
          <a:prstGeom prst="rect">
            <a:avLst/>
          </a:prstGeom>
          <a:noFill/>
        </p:spPr>
        <p:txBody>
          <a:bodyPr wrap="square" rtlCol="0">
            <a:spAutoFit/>
          </a:bodyPr>
          <a:lstStyle/>
          <a:p>
            <a:pPr algn="ctr"/>
            <a:r>
              <a:rPr lang="en-US" sz="1200" dirty="0">
                <a:latin typeface="Calibri" panose="020F0502020204030204" pitchFamily="34" charset="0"/>
                <a:cs typeface="Calibri" panose="020F0502020204030204" pitchFamily="34" charset="0"/>
              </a:rPr>
              <a:t>Potentially UP TO</a:t>
            </a:r>
            <a:br>
              <a:rPr lang="en-US" sz="1200" dirty="0">
                <a:latin typeface="Calibri" panose="020F0502020204030204" pitchFamily="34" charset="0"/>
                <a:cs typeface="Calibri" panose="020F0502020204030204" pitchFamily="34" charset="0"/>
              </a:rPr>
            </a:br>
            <a:r>
              <a:rPr lang="en-US" sz="1500" b="1" dirty="0">
                <a:latin typeface="Calibri" panose="020F0502020204030204" pitchFamily="34" charset="0"/>
                <a:cs typeface="Calibri" panose="020F0502020204030204" pitchFamily="34" charset="0"/>
              </a:rPr>
              <a:t>30%</a:t>
            </a:r>
            <a:r>
              <a:rPr lang="en-US" sz="1200" b="1" dirty="0">
                <a:latin typeface="Calibri" panose="020F0502020204030204" pitchFamily="34" charset="0"/>
                <a:cs typeface="Calibri" panose="020F0502020204030204" pitchFamily="34" charset="0"/>
              </a:rPr>
              <a:t> </a:t>
            </a:r>
            <a:r>
              <a:rPr lang="en-US" sz="1200" dirty="0">
                <a:solidFill>
                  <a:schemeClr val="tx2"/>
                </a:solidFill>
                <a:latin typeface="Calibri" panose="020F0502020204030204" pitchFamily="34" charset="0"/>
                <a:cs typeface="Calibri" panose="020F0502020204030204" pitchFamily="34" charset="0"/>
              </a:rPr>
              <a:t>HIGHER</a:t>
            </a:r>
          </a:p>
        </p:txBody>
      </p:sp>
      <p:cxnSp>
        <p:nvCxnSpPr>
          <p:cNvPr id="59" name="Straight Connector 58">
            <a:extLst>
              <a:ext uri="{FF2B5EF4-FFF2-40B4-BE49-F238E27FC236}">
                <a16:creationId xmlns:a16="http://schemas.microsoft.com/office/drawing/2014/main" id="{F4A36612-5330-7940-9F0C-DABE46314E98}"/>
              </a:ext>
            </a:extLst>
          </p:cNvPr>
          <p:cNvCxnSpPr/>
          <p:nvPr/>
        </p:nvCxnSpPr>
        <p:spPr>
          <a:xfrm>
            <a:off x="5696534" y="3893789"/>
            <a:ext cx="269111" cy="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45996587-EE69-8447-A600-6BB7AF9FE705}"/>
              </a:ext>
            </a:extLst>
          </p:cNvPr>
          <p:cNvCxnSpPr/>
          <p:nvPr/>
        </p:nvCxnSpPr>
        <p:spPr>
          <a:xfrm>
            <a:off x="5696534" y="4079229"/>
            <a:ext cx="269111" cy="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61" name="Oval 60">
            <a:extLst>
              <a:ext uri="{FF2B5EF4-FFF2-40B4-BE49-F238E27FC236}">
                <a16:creationId xmlns:a16="http://schemas.microsoft.com/office/drawing/2014/main" id="{F0275FEC-C743-2F4C-A63E-4B6E30292C20}"/>
              </a:ext>
            </a:extLst>
          </p:cNvPr>
          <p:cNvSpPr/>
          <p:nvPr/>
        </p:nvSpPr>
        <p:spPr>
          <a:xfrm>
            <a:off x="541048" y="2206596"/>
            <a:ext cx="737235" cy="737235"/>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latin typeface="Calibri" panose="020F0502020204030204" pitchFamily="34" charset="0"/>
            </a:endParaRPr>
          </a:p>
        </p:txBody>
      </p:sp>
      <p:sp>
        <p:nvSpPr>
          <p:cNvPr id="62" name="TextBox 61">
            <a:extLst>
              <a:ext uri="{FF2B5EF4-FFF2-40B4-BE49-F238E27FC236}">
                <a16:creationId xmlns:a16="http://schemas.microsoft.com/office/drawing/2014/main" id="{9659756F-A475-E34C-ABD9-B01F4F3AFC90}"/>
              </a:ext>
            </a:extLst>
          </p:cNvPr>
          <p:cNvSpPr txBox="1"/>
          <p:nvPr/>
        </p:nvSpPr>
        <p:spPr>
          <a:xfrm>
            <a:off x="481080" y="2431392"/>
            <a:ext cx="857170" cy="553998"/>
          </a:xfrm>
          <a:prstGeom prst="rect">
            <a:avLst/>
          </a:prstGeom>
          <a:noFill/>
        </p:spPr>
        <p:txBody>
          <a:bodyPr wrap="square" rtlCol="0">
            <a:spAutoFit/>
          </a:bodyPr>
          <a:lstStyle/>
          <a:p>
            <a:pPr algn="ctr"/>
            <a:r>
              <a:rPr lang="en-US" sz="1500" b="1" dirty="0">
                <a:solidFill>
                  <a:schemeClr val="tx2"/>
                </a:solidFill>
                <a:latin typeface="Calibri" panose="020F0502020204030204" pitchFamily="34" charset="0"/>
                <a:cs typeface="Calibri" panose="020F0502020204030204" pitchFamily="34" charset="0"/>
              </a:rPr>
              <a:t>55</a:t>
            </a:r>
          </a:p>
          <a:p>
            <a:pPr algn="ctr"/>
            <a:r>
              <a:rPr lang="en-US" sz="1500" dirty="0">
                <a:solidFill>
                  <a:schemeClr val="tx2"/>
                </a:solidFill>
                <a:latin typeface="Calibri" panose="020F0502020204030204" pitchFamily="34" charset="0"/>
              </a:rPr>
              <a:t> </a:t>
            </a:r>
          </a:p>
        </p:txBody>
      </p:sp>
      <p:sp>
        <p:nvSpPr>
          <p:cNvPr id="63" name="TextBox 62">
            <a:extLst>
              <a:ext uri="{FF2B5EF4-FFF2-40B4-BE49-F238E27FC236}">
                <a16:creationId xmlns:a16="http://schemas.microsoft.com/office/drawing/2014/main" id="{3EE18408-8563-4F48-9DF2-B9D02BA6100D}"/>
              </a:ext>
            </a:extLst>
          </p:cNvPr>
          <p:cNvSpPr txBox="1"/>
          <p:nvPr/>
        </p:nvSpPr>
        <p:spPr>
          <a:xfrm>
            <a:off x="139416" y="3529341"/>
            <a:ext cx="1546777" cy="848950"/>
          </a:xfrm>
          <a:prstGeom prst="rect">
            <a:avLst/>
          </a:prstGeom>
          <a:noFill/>
        </p:spPr>
        <p:txBody>
          <a:bodyPr wrap="square" rtlCol="0">
            <a:spAutoFit/>
          </a:bodyPr>
          <a:lstStyle/>
          <a:p>
            <a:pPr algn="ctr">
              <a:spcAft>
                <a:spcPts val="450"/>
              </a:spcAft>
            </a:pPr>
            <a:r>
              <a:rPr lang="en-US" sz="900" b="1" dirty="0">
                <a:solidFill>
                  <a:schemeClr val="tx2"/>
                </a:solidFill>
                <a:latin typeface="Calibri" panose="020F0502020204030204" pitchFamily="34" charset="0"/>
                <a:cs typeface="Calibri" panose="020F0502020204030204" pitchFamily="34" charset="0"/>
              </a:rPr>
              <a:t>Penalty-free Distributions</a:t>
            </a:r>
            <a:endParaRPr lang="en-US" sz="900" dirty="0">
              <a:solidFill>
                <a:schemeClr val="tx2"/>
              </a:solidFill>
              <a:latin typeface="Calibri" panose="020F0502020204030204" pitchFamily="34" charset="0"/>
              <a:cs typeface="Calibri" panose="020F0502020204030204" pitchFamily="34" charset="0"/>
            </a:endParaRPr>
          </a:p>
          <a:p>
            <a:pPr algn="ctr">
              <a:spcAft>
                <a:spcPts val="450"/>
              </a:spcAft>
            </a:pPr>
            <a:r>
              <a:rPr lang="en-US" sz="900" dirty="0">
                <a:solidFill>
                  <a:schemeClr val="accent3"/>
                </a:solidFill>
                <a:latin typeface="Calibri" panose="020F0502020204030204" pitchFamily="34" charset="0"/>
                <a:cs typeface="Calibri" panose="020F0502020204030204" pitchFamily="34" charset="0"/>
              </a:rPr>
              <a:t>403(b) and other retirement plans allow penalty-free distributions when separated from service</a:t>
            </a:r>
            <a:endParaRPr lang="en-US" sz="788" dirty="0">
              <a:solidFill>
                <a:schemeClr val="accent3"/>
              </a:solidFill>
              <a:latin typeface="Calibri" panose="020F0502020204030204" pitchFamily="34" charset="0"/>
              <a:cs typeface="Calibri" panose="020F0502020204030204" pitchFamily="34" charset="0"/>
            </a:endParaRPr>
          </a:p>
        </p:txBody>
      </p:sp>
      <p:cxnSp>
        <p:nvCxnSpPr>
          <p:cNvPr id="64" name="Straight Connector 63">
            <a:extLst>
              <a:ext uri="{FF2B5EF4-FFF2-40B4-BE49-F238E27FC236}">
                <a16:creationId xmlns:a16="http://schemas.microsoft.com/office/drawing/2014/main" id="{37F7EEFF-587A-E34C-9D0A-7B7607D6ECF2}"/>
              </a:ext>
            </a:extLst>
          </p:cNvPr>
          <p:cNvCxnSpPr>
            <a:cxnSpLocks/>
          </p:cNvCxnSpPr>
          <p:nvPr/>
        </p:nvCxnSpPr>
        <p:spPr>
          <a:xfrm>
            <a:off x="909665" y="2955449"/>
            <a:ext cx="3140" cy="141273"/>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7E0FAF08-7AF6-0E40-BF34-A6BB743395EF}"/>
              </a:ext>
            </a:extLst>
          </p:cNvPr>
          <p:cNvCxnSpPr/>
          <p:nvPr/>
        </p:nvCxnSpPr>
        <p:spPr>
          <a:xfrm>
            <a:off x="2142316" y="2096911"/>
            <a:ext cx="3140" cy="141273"/>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ABF42BE2-C643-9A41-891C-4FD85CE92AB2}"/>
              </a:ext>
            </a:extLst>
          </p:cNvPr>
          <p:cNvCxnSpPr/>
          <p:nvPr/>
        </p:nvCxnSpPr>
        <p:spPr>
          <a:xfrm>
            <a:off x="3415405" y="2964615"/>
            <a:ext cx="3140" cy="141273"/>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00C9517C-3418-1A4E-9757-A7262A6C4E41}"/>
              </a:ext>
            </a:extLst>
          </p:cNvPr>
          <p:cNvCxnSpPr/>
          <p:nvPr/>
        </p:nvCxnSpPr>
        <p:spPr>
          <a:xfrm>
            <a:off x="4679950" y="2074139"/>
            <a:ext cx="3140" cy="141273"/>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895BB08B-FF98-FA4B-8C74-65A338B6D293}"/>
              </a:ext>
            </a:extLst>
          </p:cNvPr>
          <p:cNvCxnSpPr/>
          <p:nvPr/>
        </p:nvCxnSpPr>
        <p:spPr>
          <a:xfrm>
            <a:off x="5813738" y="2943831"/>
            <a:ext cx="3140" cy="141273"/>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537723CB-E4B5-154A-9117-50994A68EA99}"/>
              </a:ext>
            </a:extLst>
          </p:cNvPr>
          <p:cNvCxnSpPr/>
          <p:nvPr/>
        </p:nvCxnSpPr>
        <p:spPr>
          <a:xfrm>
            <a:off x="7040484" y="2092407"/>
            <a:ext cx="3140" cy="141273"/>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A6234465-36A3-4F4E-8C51-1F1E49CD6247}"/>
              </a:ext>
            </a:extLst>
          </p:cNvPr>
          <p:cNvCxnSpPr/>
          <p:nvPr/>
        </p:nvCxnSpPr>
        <p:spPr>
          <a:xfrm>
            <a:off x="8211055" y="2954690"/>
            <a:ext cx="3140" cy="141273"/>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pic>
        <p:nvPicPr>
          <p:cNvPr id="71" name="Picture 70">
            <a:extLst>
              <a:ext uri="{FF2B5EF4-FFF2-40B4-BE49-F238E27FC236}">
                <a16:creationId xmlns:a16="http://schemas.microsoft.com/office/drawing/2014/main" id="{8644CC85-73C7-F34B-AB73-BED7B16C8FA3}"/>
              </a:ext>
            </a:extLst>
          </p:cNvPr>
          <p:cNvPicPr>
            <a:picLocks noChangeAspect="1"/>
          </p:cNvPicPr>
          <p:nvPr/>
        </p:nvPicPr>
        <p:blipFill>
          <a:blip r:embed="rId7" cstate="screen">
            <a:extLst>
              <a:ext uri="{28A0092B-C50C-407E-A947-70E740481C1C}">
                <a14:useLocalDpi xmlns:a14="http://schemas.microsoft.com/office/drawing/2010/main"/>
              </a:ext>
            </a:extLst>
          </a:blip>
          <a:srcRect/>
          <a:stretch/>
        </p:blipFill>
        <p:spPr>
          <a:xfrm>
            <a:off x="700899" y="3103514"/>
            <a:ext cx="364714" cy="364714"/>
          </a:xfrm>
          <a:prstGeom prst="rect">
            <a:avLst/>
          </a:prstGeom>
        </p:spPr>
      </p:pic>
      <p:sp>
        <p:nvSpPr>
          <p:cNvPr id="72" name="TextBox 71">
            <a:extLst>
              <a:ext uri="{FF2B5EF4-FFF2-40B4-BE49-F238E27FC236}">
                <a16:creationId xmlns:a16="http://schemas.microsoft.com/office/drawing/2014/main" id="{881065CC-8A5C-054D-9DBA-C6B81D655C85}"/>
              </a:ext>
            </a:extLst>
          </p:cNvPr>
          <p:cNvSpPr txBox="1"/>
          <p:nvPr/>
        </p:nvSpPr>
        <p:spPr>
          <a:xfrm>
            <a:off x="7516149" y="3519249"/>
            <a:ext cx="1408995" cy="987450"/>
          </a:xfrm>
          <a:prstGeom prst="rect">
            <a:avLst/>
          </a:prstGeom>
          <a:noFill/>
        </p:spPr>
        <p:txBody>
          <a:bodyPr wrap="square" rtlCol="0">
            <a:spAutoFit/>
          </a:bodyPr>
          <a:lstStyle/>
          <a:p>
            <a:pPr algn="ctr">
              <a:spcBef>
                <a:spcPts val="450"/>
              </a:spcBef>
            </a:pPr>
            <a:r>
              <a:rPr lang="en-US" sz="900" b="1" dirty="0">
                <a:solidFill>
                  <a:schemeClr val="tx2"/>
                </a:solidFill>
                <a:latin typeface="Calibri" panose="020F0502020204030204" pitchFamily="34" charset="0"/>
                <a:cs typeface="Calibri" panose="020F0502020204030204" pitchFamily="34" charset="0"/>
              </a:rPr>
              <a:t>Required Minimum Distributions (RMD</a:t>
            </a:r>
            <a:r>
              <a:rPr lang="en-US" sz="900" dirty="0">
                <a:solidFill>
                  <a:schemeClr val="accent3"/>
                </a:solidFill>
                <a:latin typeface="Calibri" panose="020F0502020204030204" pitchFamily="34" charset="0"/>
                <a:cs typeface="Calibri" panose="020F0502020204030204" pitchFamily="34" charset="0"/>
              </a:rPr>
              <a:t>) </a:t>
            </a:r>
          </a:p>
          <a:p>
            <a:pPr algn="ctr">
              <a:spcBef>
                <a:spcPts val="450"/>
              </a:spcBef>
            </a:pPr>
            <a:r>
              <a:rPr lang="en-US" sz="900" dirty="0">
                <a:solidFill>
                  <a:schemeClr val="accent3"/>
                </a:solidFill>
                <a:latin typeface="Calibri" panose="020F0502020204030204" pitchFamily="34" charset="0"/>
                <a:cs typeface="Calibri" panose="020F0502020204030204" pitchFamily="34" charset="0"/>
              </a:rPr>
              <a:t>Age you must begin taking withdrawals from </a:t>
            </a:r>
            <a:br>
              <a:rPr lang="en-US" sz="900" dirty="0">
                <a:solidFill>
                  <a:schemeClr val="accent3"/>
                </a:solidFill>
                <a:latin typeface="Calibri" panose="020F0502020204030204" pitchFamily="34" charset="0"/>
                <a:cs typeface="Calibri" panose="020F0502020204030204" pitchFamily="34" charset="0"/>
              </a:rPr>
            </a:br>
            <a:r>
              <a:rPr lang="en-US" sz="900" dirty="0">
                <a:solidFill>
                  <a:schemeClr val="accent3"/>
                </a:solidFill>
                <a:latin typeface="Calibri" panose="020F0502020204030204" pitchFamily="34" charset="0"/>
                <a:cs typeface="Calibri" panose="020F0502020204030204" pitchFamily="34" charset="0"/>
              </a:rPr>
              <a:t>tax-deferred accounts</a:t>
            </a:r>
          </a:p>
          <a:p>
            <a:pPr algn="ctr"/>
            <a:endParaRPr lang="en-US" sz="900" dirty="0">
              <a:solidFill>
                <a:schemeClr val="accent3"/>
              </a:solidFill>
              <a:latin typeface="Calibri" panose="020F0502020204030204" pitchFamily="34" charset="0"/>
              <a:cs typeface="Calibri" panose="020F0502020204030204" pitchFamily="34" charset="0"/>
            </a:endParaRPr>
          </a:p>
        </p:txBody>
      </p:sp>
      <p:sp>
        <p:nvSpPr>
          <p:cNvPr id="8" name="Date Placeholder 7">
            <a:extLst>
              <a:ext uri="{FF2B5EF4-FFF2-40B4-BE49-F238E27FC236}">
                <a16:creationId xmlns:a16="http://schemas.microsoft.com/office/drawing/2014/main" id="{152D8466-72F2-FA4F-8115-035FB753B727}"/>
              </a:ext>
            </a:extLst>
          </p:cNvPr>
          <p:cNvSpPr>
            <a:spLocks noGrp="1"/>
          </p:cNvSpPr>
          <p:nvPr>
            <p:ph type="dt" sz="half" idx="2"/>
          </p:nvPr>
        </p:nvSpPr>
        <p:spPr/>
        <p:txBody>
          <a:bodyPr/>
          <a:lstStyle/>
          <a:p>
            <a:pPr algn="ctr"/>
            <a:r>
              <a:rPr lang="en-US"/>
              <a:t>2025/02/03</a:t>
            </a:r>
            <a:endParaRPr lang="en-US" dirty="0"/>
          </a:p>
        </p:txBody>
      </p:sp>
      <p:sp>
        <p:nvSpPr>
          <p:cNvPr id="9" name="Footer Placeholder 8">
            <a:extLst>
              <a:ext uri="{FF2B5EF4-FFF2-40B4-BE49-F238E27FC236}">
                <a16:creationId xmlns:a16="http://schemas.microsoft.com/office/drawing/2014/main" id="{A9840A80-37C8-5C47-81AC-47896828F0DD}"/>
              </a:ext>
            </a:extLst>
          </p:cNvPr>
          <p:cNvSpPr>
            <a:spLocks noGrp="1"/>
          </p:cNvSpPr>
          <p:nvPr>
            <p:ph type="ftr" sz="quarter" idx="3"/>
          </p:nvPr>
        </p:nvSpPr>
        <p:spPr/>
        <p:txBody>
          <a:bodyPr/>
          <a:lstStyle/>
          <a:p>
            <a:r>
              <a:rPr lang="en-US"/>
              <a:t>47-10780-28</a:t>
            </a:r>
            <a:endParaRPr lang="en-US" dirty="0"/>
          </a:p>
        </p:txBody>
      </p:sp>
      <p:sp>
        <p:nvSpPr>
          <p:cNvPr id="10" name="Slide Number Placeholder 9">
            <a:extLst>
              <a:ext uri="{FF2B5EF4-FFF2-40B4-BE49-F238E27FC236}">
                <a16:creationId xmlns:a16="http://schemas.microsoft.com/office/drawing/2014/main" id="{25B6127E-9D28-DC41-B149-99EEFBB0AF73}"/>
              </a:ext>
            </a:extLst>
          </p:cNvPr>
          <p:cNvSpPr>
            <a:spLocks noGrp="1"/>
          </p:cNvSpPr>
          <p:nvPr>
            <p:ph type="sldNum" sz="quarter" idx="4"/>
          </p:nvPr>
        </p:nvSpPr>
        <p:spPr/>
        <p:txBody>
          <a:bodyPr/>
          <a:lstStyle/>
          <a:p>
            <a:fld id="{1C0B272F-4456-0844-949C-3E7D42274ABC}" type="slidenum">
              <a:rPr lang="en-US" smtClean="0"/>
              <a:pPr/>
              <a:t>32</a:t>
            </a:fld>
            <a:endParaRPr lang="en-US" dirty="0"/>
          </a:p>
        </p:txBody>
      </p:sp>
    </p:spTree>
    <p:extLst>
      <p:ext uri="{BB962C8B-B14F-4D97-AF65-F5344CB8AC3E}">
        <p14:creationId xmlns:p14="http://schemas.microsoft.com/office/powerpoint/2010/main" val="894436786"/>
      </p:ext>
    </p:extLst>
  </p:cSld>
  <p:clrMapOvr>
    <a:masterClrMapping/>
  </p:clrMapOvr>
  <p:transition>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4931" y="350044"/>
            <a:ext cx="8446169" cy="641852"/>
          </a:xfrm>
        </p:spPr>
        <p:txBody>
          <a:bodyPr anchor="b">
            <a:normAutofit/>
          </a:bodyPr>
          <a:lstStyle/>
          <a:p>
            <a:r>
              <a:rPr lang="en-US" dirty="0"/>
              <a:t>A checklist to get started:</a:t>
            </a:r>
          </a:p>
        </p:txBody>
      </p:sp>
      <p:sp>
        <p:nvSpPr>
          <p:cNvPr id="7" name="Text Placeholder 6"/>
          <p:cNvSpPr>
            <a:spLocks noGrp="1"/>
          </p:cNvSpPr>
          <p:nvPr>
            <p:ph type="body" sz="quarter" idx="12"/>
          </p:nvPr>
        </p:nvSpPr>
        <p:spPr>
          <a:xfrm>
            <a:off x="4572000" y="4580629"/>
            <a:ext cx="4229100" cy="227116"/>
          </a:xfrm>
        </p:spPr>
        <p:txBody>
          <a:bodyPr anchor="b">
            <a:normAutofit/>
          </a:bodyPr>
          <a:lstStyle/>
          <a:p>
            <a:endParaRPr lang="en-US" dirty="0"/>
          </a:p>
        </p:txBody>
      </p:sp>
      <p:sp>
        <p:nvSpPr>
          <p:cNvPr id="4" name="Footer Placeholder 3"/>
          <p:cNvSpPr>
            <a:spLocks noGrp="1"/>
          </p:cNvSpPr>
          <p:nvPr>
            <p:ph type="ftr" sz="quarter" idx="3"/>
          </p:nvPr>
        </p:nvSpPr>
        <p:spPr>
          <a:xfrm>
            <a:off x="1914526" y="4625873"/>
            <a:ext cx="1543050" cy="172346"/>
          </a:xfrm>
        </p:spPr>
        <p:txBody>
          <a:bodyPr anchor="b">
            <a:normAutofit/>
          </a:bodyPr>
          <a:lstStyle/>
          <a:p>
            <a:pPr>
              <a:spcAft>
                <a:spcPts val="450"/>
              </a:spcAft>
            </a:pPr>
            <a:r>
              <a:rPr lang="en-US"/>
              <a:t>47-10780-28</a:t>
            </a:r>
            <a:endParaRPr lang="en-US" dirty="0"/>
          </a:p>
        </p:txBody>
      </p:sp>
      <p:sp>
        <p:nvSpPr>
          <p:cNvPr id="5" name="Date Placeholder 4"/>
          <p:cNvSpPr>
            <a:spLocks noGrp="1"/>
          </p:cNvSpPr>
          <p:nvPr>
            <p:ph type="dt" sz="half" idx="2"/>
          </p:nvPr>
        </p:nvSpPr>
        <p:spPr>
          <a:xfrm>
            <a:off x="3543300" y="4625873"/>
            <a:ext cx="561415" cy="172346"/>
          </a:xfrm>
        </p:spPr>
        <p:txBody>
          <a:bodyPr anchor="b">
            <a:normAutofit/>
          </a:bodyPr>
          <a:lstStyle/>
          <a:p>
            <a:pPr>
              <a:spcAft>
                <a:spcPts val="450"/>
              </a:spcAft>
            </a:pPr>
            <a:r>
              <a:rPr lang="en-US"/>
              <a:t>2025/02/03</a:t>
            </a:r>
            <a:endParaRPr lang="en-US" dirty="0"/>
          </a:p>
        </p:txBody>
      </p:sp>
      <p:sp>
        <p:nvSpPr>
          <p:cNvPr id="6" name="Slide Number Placeholder 5"/>
          <p:cNvSpPr>
            <a:spLocks noGrp="1"/>
          </p:cNvSpPr>
          <p:nvPr>
            <p:ph type="sldNum" sz="quarter" idx="4"/>
          </p:nvPr>
        </p:nvSpPr>
        <p:spPr>
          <a:xfrm>
            <a:off x="4190439" y="4625874"/>
            <a:ext cx="381561" cy="172345"/>
          </a:xfrm>
        </p:spPr>
        <p:txBody>
          <a:bodyPr anchor="b">
            <a:normAutofit/>
          </a:bodyPr>
          <a:lstStyle/>
          <a:p>
            <a:pPr>
              <a:spcAft>
                <a:spcPts val="450"/>
              </a:spcAft>
            </a:pPr>
            <a:fld id="{DFF2723C-031C-433E-81DC-635AF124FD5B}" type="slidenum">
              <a:rPr lang="en-US" smtClean="0"/>
              <a:pPr>
                <a:spcAft>
                  <a:spcPts val="450"/>
                </a:spcAft>
              </a:pPr>
              <a:t>33</a:t>
            </a:fld>
            <a:endParaRPr lang="en-US" dirty="0"/>
          </a:p>
        </p:txBody>
      </p:sp>
      <p:graphicFrame>
        <p:nvGraphicFramePr>
          <p:cNvPr id="10" name="Content Placeholder 7">
            <a:extLst>
              <a:ext uri="{FF2B5EF4-FFF2-40B4-BE49-F238E27FC236}">
                <a16:creationId xmlns:a16="http://schemas.microsoft.com/office/drawing/2014/main" id="{D7CF394F-8257-4693-98A5-BCF82DB1AE8C}"/>
              </a:ext>
            </a:extLst>
          </p:cNvPr>
          <p:cNvGraphicFramePr>
            <a:graphicFrameLocks noGrp="1"/>
          </p:cNvGraphicFramePr>
          <p:nvPr>
            <p:ph idx="1"/>
            <p:extLst>
              <p:ext uri="{D42A27DB-BD31-4B8C-83A1-F6EECF244321}">
                <p14:modId xmlns:p14="http://schemas.microsoft.com/office/powerpoint/2010/main" val="1878123626"/>
              </p:ext>
            </p:extLst>
          </p:nvPr>
        </p:nvGraphicFramePr>
        <p:xfrm>
          <a:off x="337772" y="1356298"/>
          <a:ext cx="8468456" cy="29051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2" name="Graphic 11" descr="Checkmark with solid fill">
            <a:extLst>
              <a:ext uri="{FF2B5EF4-FFF2-40B4-BE49-F238E27FC236}">
                <a16:creationId xmlns:a16="http://schemas.microsoft.com/office/drawing/2014/main" id="{C20DD041-4EE7-3C4B-8F23-A211A643624F}"/>
              </a:ext>
            </a:extLst>
          </p:cNvPr>
          <p:cNvPicPr>
            <a:picLocks noChangeAspect="1"/>
          </p:cNvPicPr>
          <p:nvPr/>
        </p:nvPicPr>
        <p:blipFill>
          <a:blip r:embed="rId8">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1479883" y="1225135"/>
            <a:ext cx="454192" cy="454192"/>
          </a:xfrm>
          <a:prstGeom prst="rect">
            <a:avLst/>
          </a:prstGeom>
        </p:spPr>
      </p:pic>
      <p:pic>
        <p:nvPicPr>
          <p:cNvPr id="15" name="Graphic 14" descr="Checkmark with solid fill">
            <a:extLst>
              <a:ext uri="{FF2B5EF4-FFF2-40B4-BE49-F238E27FC236}">
                <a16:creationId xmlns:a16="http://schemas.microsoft.com/office/drawing/2014/main" id="{7CFB79A4-FDAC-6B4F-A525-5934AF5C576A}"/>
              </a:ext>
            </a:extLst>
          </p:cNvPr>
          <p:cNvPicPr>
            <a:picLocks noChangeAspect="1"/>
          </p:cNvPicPr>
          <p:nvPr/>
        </p:nvPicPr>
        <p:blipFill>
          <a:blip r:embed="rId8">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3194384" y="1215369"/>
            <a:ext cx="454192" cy="454192"/>
          </a:xfrm>
          <a:prstGeom prst="rect">
            <a:avLst/>
          </a:prstGeom>
        </p:spPr>
      </p:pic>
      <p:pic>
        <p:nvPicPr>
          <p:cNvPr id="16" name="Graphic 15" descr="Checkmark with solid fill">
            <a:extLst>
              <a:ext uri="{FF2B5EF4-FFF2-40B4-BE49-F238E27FC236}">
                <a16:creationId xmlns:a16="http://schemas.microsoft.com/office/drawing/2014/main" id="{9916F9EE-2E88-1848-A1C9-3E6AB5511DFD}"/>
              </a:ext>
            </a:extLst>
          </p:cNvPr>
          <p:cNvPicPr>
            <a:picLocks noChangeAspect="1"/>
          </p:cNvPicPr>
          <p:nvPr/>
        </p:nvPicPr>
        <p:blipFill>
          <a:blip r:embed="rId8">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4913396" y="1225134"/>
            <a:ext cx="454192" cy="454192"/>
          </a:xfrm>
          <a:prstGeom prst="rect">
            <a:avLst/>
          </a:prstGeom>
        </p:spPr>
      </p:pic>
      <p:pic>
        <p:nvPicPr>
          <p:cNvPr id="17" name="Graphic 16" descr="Checkmark with solid fill">
            <a:extLst>
              <a:ext uri="{FF2B5EF4-FFF2-40B4-BE49-F238E27FC236}">
                <a16:creationId xmlns:a16="http://schemas.microsoft.com/office/drawing/2014/main" id="{7AFD2C1A-F767-B842-A7CD-4B30FE171729}"/>
              </a:ext>
            </a:extLst>
          </p:cNvPr>
          <p:cNvPicPr>
            <a:picLocks noChangeAspect="1"/>
          </p:cNvPicPr>
          <p:nvPr/>
        </p:nvPicPr>
        <p:blipFill>
          <a:blip r:embed="rId8">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6632408" y="1225133"/>
            <a:ext cx="454192" cy="454192"/>
          </a:xfrm>
          <a:prstGeom prst="rect">
            <a:avLst/>
          </a:prstGeom>
        </p:spPr>
      </p:pic>
      <p:pic>
        <p:nvPicPr>
          <p:cNvPr id="18" name="Graphic 17" descr="Checkmark with solid fill">
            <a:extLst>
              <a:ext uri="{FF2B5EF4-FFF2-40B4-BE49-F238E27FC236}">
                <a16:creationId xmlns:a16="http://schemas.microsoft.com/office/drawing/2014/main" id="{784CC82B-B6A6-6F4C-9ED1-31CBEC63A215}"/>
              </a:ext>
            </a:extLst>
          </p:cNvPr>
          <p:cNvPicPr>
            <a:picLocks noChangeAspect="1"/>
          </p:cNvPicPr>
          <p:nvPr/>
        </p:nvPicPr>
        <p:blipFill>
          <a:blip r:embed="rId8">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8346909" y="1225134"/>
            <a:ext cx="454192" cy="454192"/>
          </a:xfrm>
          <a:prstGeom prst="rect">
            <a:avLst/>
          </a:prstGeom>
        </p:spPr>
      </p:pic>
    </p:spTree>
    <p:extLst>
      <p:ext uri="{BB962C8B-B14F-4D97-AF65-F5344CB8AC3E}">
        <p14:creationId xmlns:p14="http://schemas.microsoft.com/office/powerpoint/2010/main" val="234620605"/>
      </p:ext>
    </p:extLst>
  </p:cSld>
  <p:clrMapOvr>
    <a:masterClrMapping/>
  </p:clrMapOvr>
  <p:transition>
    <p:fad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Table 8"/>
          <p:cNvGraphicFramePr>
            <a:graphicFrameLocks noGrp="1"/>
          </p:cNvGraphicFramePr>
          <p:nvPr>
            <p:extLst>
              <p:ext uri="{D42A27DB-BD31-4B8C-83A1-F6EECF244321}">
                <p14:modId xmlns:p14="http://schemas.microsoft.com/office/powerpoint/2010/main" val="2528032339"/>
              </p:ext>
            </p:extLst>
          </p:nvPr>
        </p:nvGraphicFramePr>
        <p:xfrm>
          <a:off x="354932" y="1220248"/>
          <a:ext cx="7972909" cy="3121170"/>
        </p:xfrm>
        <a:graphic>
          <a:graphicData uri="http://schemas.openxmlformats.org/drawingml/2006/table">
            <a:tbl>
              <a:tblPr>
                <a:tableStyleId>{5C22544A-7EE6-4342-B048-85BDC9FD1C3A}</a:tableStyleId>
              </a:tblPr>
              <a:tblGrid>
                <a:gridCol w="681357">
                  <a:extLst>
                    <a:ext uri="{9D8B030D-6E8A-4147-A177-3AD203B41FA5}">
                      <a16:colId xmlns:a16="http://schemas.microsoft.com/office/drawing/2014/main" val="20000"/>
                    </a:ext>
                  </a:extLst>
                </a:gridCol>
                <a:gridCol w="7291552">
                  <a:extLst>
                    <a:ext uri="{9D8B030D-6E8A-4147-A177-3AD203B41FA5}">
                      <a16:colId xmlns:a16="http://schemas.microsoft.com/office/drawing/2014/main" val="20001"/>
                    </a:ext>
                  </a:extLst>
                </a:gridCol>
              </a:tblGrid>
              <a:tr h="734270">
                <a:tc>
                  <a:txBody>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lang="en-US" sz="1000" b="0" i="0" dirty="0">
                        <a:latin typeface="Calibri" panose="020F0502020204030204" pitchFamily="34" charset="0"/>
                      </a:endParaRPr>
                    </a:p>
                  </a:txBody>
                  <a:tcPr marL="68580" marR="68580" marT="34290" marB="34290" anchor="b">
                    <a:lnL w="12700" cmpd="sng">
                      <a:noFill/>
                    </a:lnL>
                    <a:lnR w="12700" cap="flat" cmpd="sng" algn="ctr">
                      <a:solidFill>
                        <a:schemeClr val="bg1"/>
                      </a:solidFill>
                      <a:prstDash val="solid"/>
                      <a:round/>
                      <a:headEnd type="none" w="med" len="med"/>
                      <a:tailEnd type="none" w="med" len="med"/>
                    </a:lnR>
                    <a:lnT w="12700" cmpd="sng">
                      <a:noFill/>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400" b="1" i="0" u="none" strike="noStrike" kern="1200" cap="none" spc="0" normalizeH="0" baseline="0" noProof="0" dirty="0">
                          <a:ln>
                            <a:noFill/>
                          </a:ln>
                          <a:solidFill>
                            <a:schemeClr val="accent3"/>
                          </a:solidFill>
                          <a:effectLst/>
                          <a:uLnTx/>
                          <a:uFillTx/>
                          <a:latin typeface="Calibri" panose="020F0502020204030204" pitchFamily="34" charset="0"/>
                          <a:cs typeface="Calibri" panose="020F0502020204030204" pitchFamily="34" charset="0"/>
                        </a:rPr>
                        <a:t>Online Calculators </a:t>
                      </a:r>
                      <a:br>
                        <a:rPr kumimoji="0" lang="en-US" sz="1400" u="none" strike="noStrike" kern="1200" cap="none" spc="0" normalizeH="0" baseline="0" noProof="0" dirty="0">
                          <a:ln>
                            <a:noFill/>
                          </a:ln>
                          <a:solidFill>
                            <a:schemeClr val="accent3"/>
                          </a:solidFill>
                          <a:effectLst/>
                          <a:uLnTx/>
                          <a:uFillTx/>
                        </a:rPr>
                      </a:br>
                      <a:r>
                        <a:rPr kumimoji="0" lang="en-US" sz="1400" u="none" strike="noStrike" kern="1200" cap="none" spc="0" normalizeH="0" baseline="0" noProof="0" dirty="0">
                          <a:ln>
                            <a:noFill/>
                          </a:ln>
                          <a:solidFill>
                            <a:schemeClr val="accent3"/>
                          </a:solidFill>
                          <a:effectLst/>
                          <a:uLnTx/>
                          <a:uFillTx/>
                        </a:rPr>
                        <a:t>What will your pension and/or social security benefit be?</a:t>
                      </a:r>
                      <a:endParaRPr lang="en-US" sz="1000" dirty="0">
                        <a:solidFill>
                          <a:schemeClr val="accent3"/>
                        </a:solidFill>
                      </a:endParaRPr>
                    </a:p>
                  </a:txBody>
                  <a:tcPr marL="68580" marR="68580" marT="34290" marB="3429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mpd="sng">
                      <a:noFill/>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740980">
                <a:tc>
                  <a:txBody>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1400" b="0" i="0" u="none" strike="noStrike" kern="1200" cap="none" spc="0" normalizeH="0" baseline="0" noProof="0" dirty="0">
                        <a:ln>
                          <a:noFill/>
                        </a:ln>
                        <a:solidFill>
                          <a:srgbClr val="477388"/>
                        </a:solidFill>
                        <a:effectLst/>
                        <a:uLnTx/>
                        <a:uFillTx/>
                        <a:latin typeface="Calibri" panose="020F0502020204030204" pitchFamily="34" charset="0"/>
                        <a:ea typeface="+mn-ea"/>
                        <a:cs typeface="Calibri" panose="020F0502020204030204" pitchFamily="34" charset="0"/>
                      </a:endParaRPr>
                    </a:p>
                  </a:txBody>
                  <a:tcPr marL="68580" marR="68580" marT="34290" marB="34290" anchor="b">
                    <a:lnL w="12700" cmpd="sng">
                      <a:noFill/>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400" b="1" i="0" u="none" strike="noStrike" kern="1200" cap="none" spc="0" normalizeH="0" baseline="0" noProof="0" dirty="0">
                          <a:ln>
                            <a:noFill/>
                          </a:ln>
                          <a:solidFill>
                            <a:schemeClr val="accent3"/>
                          </a:solidFill>
                          <a:effectLst/>
                          <a:uLnTx/>
                          <a:uFillTx/>
                          <a:latin typeface="Calibri" panose="020F0502020204030204" pitchFamily="34" charset="0"/>
                          <a:cs typeface="Calibri" panose="020F0502020204030204" pitchFamily="34" charset="0"/>
                        </a:rPr>
                        <a:t>Income Gap Report</a:t>
                      </a:r>
                      <a:br>
                        <a:rPr kumimoji="0" lang="en-US" sz="1400" b="0" i="0" u="none" strike="noStrike" kern="1200" cap="none" spc="0" normalizeH="0" baseline="0" noProof="0" dirty="0">
                          <a:ln>
                            <a:noFill/>
                          </a:ln>
                          <a:solidFill>
                            <a:schemeClr val="accent3"/>
                          </a:solidFill>
                          <a:effectLst/>
                          <a:uLnTx/>
                          <a:uFillTx/>
                          <a:latin typeface="Calibri" panose="020F0502020204030204" pitchFamily="34" charset="0"/>
                        </a:rPr>
                      </a:br>
                      <a:r>
                        <a:rPr kumimoji="0" lang="en-US" sz="1400" b="0" i="0" u="none" strike="noStrike" kern="1200" cap="none" spc="0" normalizeH="0" baseline="0" noProof="0" dirty="0">
                          <a:ln>
                            <a:noFill/>
                          </a:ln>
                          <a:solidFill>
                            <a:schemeClr val="accent3"/>
                          </a:solidFill>
                          <a:effectLst/>
                          <a:uLnTx/>
                          <a:uFillTx/>
                          <a:latin typeface="Calibri" panose="020F0502020204030204" pitchFamily="34" charset="0"/>
                          <a:ea typeface="+mn-ea"/>
                          <a:cs typeface="+mn-cs"/>
                        </a:rPr>
                        <a:t>Are there any potential income gaps in your retirement plan?</a:t>
                      </a:r>
                    </a:p>
                  </a:txBody>
                  <a:tcPr marL="68580" marR="68580" marT="34290" marB="3429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r h="822960">
                <a:tc>
                  <a:txBody>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1400" b="0" i="0" u="none" strike="noStrike" kern="1200" cap="none" spc="0" normalizeH="0" baseline="0" noProof="0" dirty="0">
                        <a:ln>
                          <a:noFill/>
                        </a:ln>
                        <a:solidFill>
                          <a:srgbClr val="477388"/>
                        </a:solidFill>
                        <a:effectLst/>
                        <a:uLnTx/>
                        <a:uFillTx/>
                        <a:latin typeface="Calibri" panose="020F0502020204030204" pitchFamily="34" charset="0"/>
                        <a:ea typeface="+mn-ea"/>
                        <a:cs typeface="Calibri" panose="020F0502020204030204" pitchFamily="34" charset="0"/>
                      </a:endParaRPr>
                    </a:p>
                  </a:txBody>
                  <a:tcPr marL="68580" marR="68580" marT="34290" marB="34290" anchor="b">
                    <a:lnL w="12700" cmpd="sng">
                      <a:noFill/>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400" b="1" i="0" u="none" strike="noStrike" kern="1200" cap="none" spc="0" normalizeH="0" baseline="0" noProof="0" dirty="0">
                          <a:ln>
                            <a:noFill/>
                          </a:ln>
                          <a:solidFill>
                            <a:schemeClr val="accent3"/>
                          </a:solidFill>
                          <a:effectLst/>
                          <a:uLnTx/>
                          <a:uFillTx/>
                          <a:latin typeface="Calibri" panose="020F0502020204030204" pitchFamily="34" charset="0"/>
                          <a:cs typeface="Calibri" panose="020F0502020204030204" pitchFamily="34" charset="0"/>
                        </a:rPr>
                        <a:t>Paycheck Analysis Report</a:t>
                      </a:r>
                      <a:br>
                        <a:rPr kumimoji="0" lang="en-US" sz="1400" b="0" i="0" u="none" strike="noStrike" kern="1200" cap="none" spc="0" normalizeH="0" baseline="0" noProof="0" dirty="0">
                          <a:ln>
                            <a:noFill/>
                          </a:ln>
                          <a:solidFill>
                            <a:schemeClr val="accent3"/>
                          </a:solidFill>
                          <a:effectLst/>
                          <a:uLnTx/>
                          <a:uFillTx/>
                          <a:latin typeface="Calibri" panose="020F0502020204030204" pitchFamily="34" charset="0"/>
                        </a:rPr>
                      </a:br>
                      <a:r>
                        <a:rPr kumimoji="0" lang="en-US" sz="1400" b="0" i="0" u="none" strike="noStrike" kern="1200" cap="none" spc="0" normalizeH="0" baseline="0" noProof="0" dirty="0">
                          <a:ln>
                            <a:noFill/>
                          </a:ln>
                          <a:solidFill>
                            <a:schemeClr val="accent3"/>
                          </a:solidFill>
                          <a:effectLst/>
                          <a:uLnTx/>
                          <a:uFillTx/>
                          <a:latin typeface="Calibri" panose="020F0502020204030204" pitchFamily="34" charset="0"/>
                          <a:ea typeface="+mn-ea"/>
                          <a:cs typeface="+mn-cs"/>
                        </a:rPr>
                        <a:t>Think you can’t contribute more? Have your financial professional run a </a:t>
                      </a:r>
                      <a:br>
                        <a:rPr kumimoji="0" lang="en-US" sz="1400" b="0" i="0" u="none" strike="noStrike" kern="1200" cap="none" spc="0" normalizeH="0" baseline="0" noProof="0" dirty="0">
                          <a:ln>
                            <a:noFill/>
                          </a:ln>
                          <a:solidFill>
                            <a:schemeClr val="accent3"/>
                          </a:solidFill>
                          <a:effectLst/>
                          <a:uLnTx/>
                          <a:uFillTx/>
                          <a:latin typeface="Calibri" panose="020F0502020204030204" pitchFamily="34" charset="0"/>
                          <a:ea typeface="+mn-ea"/>
                          <a:cs typeface="+mn-cs"/>
                        </a:rPr>
                      </a:br>
                      <a:r>
                        <a:rPr kumimoji="0" lang="en-US" sz="1400" b="0" i="0" u="none" strike="noStrike" kern="1200" cap="none" spc="0" normalizeH="0" baseline="0" noProof="0" dirty="0">
                          <a:ln>
                            <a:noFill/>
                          </a:ln>
                          <a:solidFill>
                            <a:schemeClr val="accent3"/>
                          </a:solidFill>
                          <a:effectLst/>
                          <a:uLnTx/>
                          <a:uFillTx/>
                          <a:latin typeface="Calibri" panose="020F0502020204030204" pitchFamily="34" charset="0"/>
                          <a:ea typeface="+mn-ea"/>
                          <a:cs typeface="+mn-cs"/>
                        </a:rPr>
                        <a:t>paycheck analysis report. You might be surprised.</a:t>
                      </a:r>
                    </a:p>
                  </a:txBody>
                  <a:tcPr marL="68580" marR="68580" marT="34290" marB="3429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822960">
                <a:tc>
                  <a:txBody>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1400" b="0" i="0" u="none" strike="noStrike" kern="1200" cap="none" spc="0" normalizeH="0" baseline="0" noProof="0" dirty="0">
                        <a:ln>
                          <a:noFill/>
                        </a:ln>
                        <a:solidFill>
                          <a:srgbClr val="477388"/>
                        </a:solidFill>
                        <a:effectLst/>
                        <a:uLnTx/>
                        <a:uFillTx/>
                        <a:latin typeface="Calibri" panose="020F0502020204030204" pitchFamily="34" charset="0"/>
                        <a:ea typeface="+mn-ea"/>
                        <a:cs typeface="Calibri" panose="020F0502020204030204" pitchFamily="34" charset="0"/>
                      </a:endParaRPr>
                    </a:p>
                  </a:txBody>
                  <a:tcPr marL="68580" marR="68580" marT="34290" marB="34290" anchor="b">
                    <a:lnL w="12700" cmpd="sng">
                      <a:noFill/>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400" b="1" i="0" u="none" strike="noStrike" kern="1200" cap="none" spc="0" normalizeH="0" baseline="0" noProof="0" dirty="0">
                          <a:ln>
                            <a:noFill/>
                          </a:ln>
                          <a:solidFill>
                            <a:schemeClr val="accent3"/>
                          </a:solidFill>
                          <a:effectLst/>
                          <a:uLnTx/>
                          <a:uFillTx/>
                          <a:latin typeface="Calibri" panose="020F0502020204030204" pitchFamily="34" charset="0"/>
                          <a:cs typeface="Calibri" panose="020F0502020204030204" pitchFamily="34" charset="0"/>
                        </a:rPr>
                        <a:t>Income and Spending Strategy </a:t>
                      </a:r>
                      <a:br>
                        <a:rPr kumimoji="0" lang="en-US" sz="1400" u="none" strike="noStrike" kern="1200" cap="none" spc="0" normalizeH="0" baseline="0" noProof="0" dirty="0">
                          <a:ln>
                            <a:noFill/>
                          </a:ln>
                          <a:solidFill>
                            <a:schemeClr val="accent3"/>
                          </a:solidFill>
                          <a:effectLst/>
                          <a:uLnTx/>
                          <a:uFillTx/>
                        </a:rPr>
                      </a:br>
                      <a:r>
                        <a:rPr kumimoji="0" lang="en-US" sz="1400" b="0" i="0" u="none" strike="noStrike" kern="1200" cap="none" spc="0" normalizeH="0" baseline="0" noProof="0" dirty="0">
                          <a:ln>
                            <a:noFill/>
                          </a:ln>
                          <a:solidFill>
                            <a:schemeClr val="accent3"/>
                          </a:solidFill>
                          <a:effectLst/>
                          <a:uLnTx/>
                          <a:uFillTx/>
                          <a:latin typeface="Calibri" panose="020F0502020204030204" pitchFamily="34" charset="0"/>
                          <a:ea typeface="+mn-ea"/>
                          <a:cs typeface="+mn-cs"/>
                        </a:rPr>
                        <a:t>How are you going to start taking income in retirement? Talk to your financial professional </a:t>
                      </a:r>
                      <a:br>
                        <a:rPr kumimoji="0" lang="en-US" sz="1400" b="0" i="0" u="none" strike="noStrike" kern="1200" cap="none" spc="0" normalizeH="0" baseline="0" noProof="0" dirty="0">
                          <a:ln>
                            <a:noFill/>
                          </a:ln>
                          <a:solidFill>
                            <a:schemeClr val="accent3"/>
                          </a:solidFill>
                          <a:effectLst/>
                          <a:uLnTx/>
                          <a:uFillTx/>
                          <a:latin typeface="Calibri" panose="020F0502020204030204" pitchFamily="34" charset="0"/>
                          <a:ea typeface="+mn-ea"/>
                          <a:cs typeface="+mn-cs"/>
                        </a:rPr>
                      </a:br>
                      <a:r>
                        <a:rPr kumimoji="0" lang="en-US" sz="1400" b="0" i="0" u="none" strike="noStrike" kern="1200" cap="none" spc="0" normalizeH="0" baseline="0" noProof="0" dirty="0">
                          <a:ln>
                            <a:noFill/>
                          </a:ln>
                          <a:solidFill>
                            <a:schemeClr val="accent3"/>
                          </a:solidFill>
                          <a:effectLst/>
                          <a:uLnTx/>
                          <a:uFillTx/>
                          <a:latin typeface="Calibri" panose="020F0502020204030204" pitchFamily="34" charset="0"/>
                          <a:ea typeface="+mn-ea"/>
                          <a:cs typeface="+mn-cs"/>
                        </a:rPr>
                        <a:t>to develop a plan.</a:t>
                      </a:r>
                    </a:p>
                  </a:txBody>
                  <a:tcPr marL="68580" marR="68580" marT="34290" marB="3429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3"/>
                  </a:ext>
                </a:extLst>
              </a:tr>
            </a:tbl>
          </a:graphicData>
        </a:graphic>
      </p:graphicFrame>
      <p:sp>
        <p:nvSpPr>
          <p:cNvPr id="2" name="Title 1"/>
          <p:cNvSpPr>
            <a:spLocks noGrp="1"/>
          </p:cNvSpPr>
          <p:nvPr>
            <p:ph type="title"/>
          </p:nvPr>
        </p:nvSpPr>
        <p:spPr/>
        <p:txBody>
          <a:bodyPr>
            <a:normAutofit/>
          </a:bodyPr>
          <a:lstStyle/>
          <a:p>
            <a:r>
              <a:rPr lang="en-US" dirty="0">
                <a:latin typeface="Calibri" panose="020F0502020204030204" pitchFamily="34" charset="0"/>
                <a:cs typeface="Calibri" panose="020F0502020204030204" pitchFamily="34" charset="0"/>
              </a:rPr>
              <a:t>Tools available to you:</a:t>
            </a:r>
          </a:p>
        </p:txBody>
      </p:sp>
      <p:sp>
        <p:nvSpPr>
          <p:cNvPr id="7" name="Text Placeholder 6"/>
          <p:cNvSpPr>
            <a:spLocks noGrp="1"/>
          </p:cNvSpPr>
          <p:nvPr>
            <p:ph type="body" sz="quarter" idx="12"/>
          </p:nvPr>
        </p:nvSpPr>
        <p:spPr/>
        <p:txBody>
          <a:bodyPr/>
          <a:lstStyle/>
          <a:p>
            <a:endParaRPr lang="en-US" dirty="0"/>
          </a:p>
        </p:txBody>
      </p:sp>
      <p:sp>
        <p:nvSpPr>
          <p:cNvPr id="4" name="Footer Placeholder 3"/>
          <p:cNvSpPr>
            <a:spLocks noGrp="1"/>
          </p:cNvSpPr>
          <p:nvPr>
            <p:ph type="ftr" sz="quarter" idx="3"/>
          </p:nvPr>
        </p:nvSpPr>
        <p:spPr/>
        <p:txBody>
          <a:bodyPr/>
          <a:lstStyle/>
          <a:p>
            <a:r>
              <a:rPr lang="en-US"/>
              <a:t>47-10780-28</a:t>
            </a:r>
            <a:endParaRPr lang="en-US" dirty="0"/>
          </a:p>
        </p:txBody>
      </p:sp>
      <p:sp>
        <p:nvSpPr>
          <p:cNvPr id="5" name="Date Placeholder 4"/>
          <p:cNvSpPr>
            <a:spLocks noGrp="1"/>
          </p:cNvSpPr>
          <p:nvPr>
            <p:ph type="dt" sz="half" idx="2"/>
          </p:nvPr>
        </p:nvSpPr>
        <p:spPr/>
        <p:txBody>
          <a:bodyPr/>
          <a:lstStyle/>
          <a:p>
            <a:pPr algn="ctr"/>
            <a:r>
              <a:rPr lang="en-US"/>
              <a:t>2025/02/03</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34</a:t>
            </a:fld>
            <a:endParaRPr lang="en-US" dirty="0"/>
          </a:p>
        </p:txBody>
      </p:sp>
      <p:pic>
        <p:nvPicPr>
          <p:cNvPr id="1026" name="Picture 2" descr="\\sbgcommon\sys\DEPTS\Marcomm\Flesher\2018 Rebrand\Icons\Calculator.pn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47387" y="1387279"/>
            <a:ext cx="457200" cy="457200"/>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sbgcommon\sys\DEPTS\Marcomm\Flesher\2018 Rebrand\Icons\Portfolio.png"/>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464513" y="3711276"/>
            <a:ext cx="457200" cy="4572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p:cNvPicPr>
            <a:picLocks noChangeAspect="1" noChangeArrowheads="1"/>
          </p:cNvPicPr>
          <p:nvPr/>
        </p:nvPicPr>
        <p:blipFill>
          <a:blip r:embed="rId5">
            <a:extLst>
              <a:ext uri="{28A0092B-C50C-407E-A947-70E740481C1C}">
                <a14:useLocalDpi xmlns:a14="http://schemas.microsoft.com/office/drawing/2010/main"/>
              </a:ext>
            </a:extLst>
          </a:blip>
          <a:stretch>
            <a:fillRect/>
          </a:stretch>
        </p:blipFill>
        <p:spPr bwMode="auto">
          <a:xfrm>
            <a:off x="470435" y="2934510"/>
            <a:ext cx="457200" cy="4572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p:cNvPicPr>
            <a:picLocks noChangeAspect="1" noChangeArrowheads="1"/>
          </p:cNvPicPr>
          <p:nvPr/>
        </p:nvPicPr>
        <p:blipFill>
          <a:blip r:embed="rId6">
            <a:extLst>
              <a:ext uri="{28A0092B-C50C-407E-A947-70E740481C1C}">
                <a14:useLocalDpi xmlns:a14="http://schemas.microsoft.com/office/drawing/2010/main"/>
              </a:ext>
            </a:extLst>
          </a:blip>
          <a:stretch>
            <a:fillRect/>
          </a:stretch>
        </p:blipFill>
        <p:spPr bwMode="auto">
          <a:xfrm>
            <a:off x="464513" y="2142361"/>
            <a:ext cx="457200" cy="419100"/>
          </a:xfrm>
          <a:prstGeom prst="rect">
            <a:avLst/>
          </a:prstGeom>
          <a:noFill/>
          <a:extLst>
            <a:ext uri="{909E8E84-426E-40DD-AFC4-6F175D3DCCD1}">
              <a14:hiddenFill xmlns:a14="http://schemas.microsoft.com/office/drawing/2010/main">
                <a:solidFill>
                  <a:srgbClr val="FFFFFF"/>
                </a:solidFill>
              </a14:hiddenFill>
            </a:ext>
          </a:extLst>
        </p:spPr>
      </p:pic>
      <p:grpSp>
        <p:nvGrpSpPr>
          <p:cNvPr id="8" name="Group 7"/>
          <p:cNvGrpSpPr/>
          <p:nvPr/>
        </p:nvGrpSpPr>
        <p:grpSpPr>
          <a:xfrm>
            <a:off x="382019" y="1987458"/>
            <a:ext cx="7800975" cy="2356527"/>
            <a:chOff x="609600" y="2797629"/>
            <a:chExt cx="10401300" cy="3142036"/>
          </a:xfrm>
        </p:grpSpPr>
        <p:cxnSp>
          <p:nvCxnSpPr>
            <p:cNvPr id="10" name="Straight Connector 9"/>
            <p:cNvCxnSpPr/>
            <p:nvPr/>
          </p:nvCxnSpPr>
          <p:spPr>
            <a:xfrm>
              <a:off x="609600" y="2797629"/>
              <a:ext cx="10401300" cy="0"/>
            </a:xfrm>
            <a:prstGeom prst="line">
              <a:avLst/>
            </a:prstGeom>
            <a:ln w="22225"/>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26034" y="3755614"/>
              <a:ext cx="10339905" cy="0"/>
            </a:xfrm>
            <a:prstGeom prst="line">
              <a:avLst/>
            </a:prstGeom>
            <a:ln w="22225"/>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655273" y="4822415"/>
              <a:ext cx="10339905" cy="0"/>
            </a:xfrm>
            <a:prstGeom prst="line">
              <a:avLst/>
            </a:prstGeom>
            <a:ln w="22225"/>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626034" y="5939665"/>
              <a:ext cx="10339905" cy="0"/>
            </a:xfrm>
            <a:prstGeom prst="line">
              <a:avLst/>
            </a:prstGeom>
            <a:ln w="22225"/>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610681296"/>
      </p:ext>
    </p:extLst>
  </p:cSld>
  <p:clrMapOvr>
    <a:masterClrMapping/>
  </p:clrMapOvr>
  <p:transition>
    <p:fad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latin typeface="Calibri" panose="020F0502020204030204" pitchFamily="34" charset="0"/>
                <a:cs typeface="Calibri" panose="020F0502020204030204" pitchFamily="34" charset="0"/>
              </a:rPr>
              <a:t>Summary</a:t>
            </a:r>
          </a:p>
        </p:txBody>
      </p:sp>
      <p:sp>
        <p:nvSpPr>
          <p:cNvPr id="15" name="Content Placeholder 7"/>
          <p:cNvSpPr>
            <a:spLocks noGrp="1"/>
          </p:cNvSpPr>
          <p:nvPr>
            <p:ph idx="1"/>
          </p:nvPr>
        </p:nvSpPr>
        <p:spPr/>
        <p:txBody>
          <a:bodyPr>
            <a:noAutofit/>
          </a:bodyPr>
          <a:lstStyle/>
          <a:p>
            <a:pPr marL="0" indent="0">
              <a:buNone/>
            </a:pPr>
            <a:endParaRPr lang="en-US" sz="1350" dirty="0"/>
          </a:p>
          <a:p>
            <a:pPr marL="0" indent="0">
              <a:buNone/>
            </a:pPr>
            <a:endParaRPr lang="en-US" sz="1350" dirty="0"/>
          </a:p>
          <a:p>
            <a:pPr marL="0" indent="0">
              <a:buNone/>
            </a:pPr>
            <a:endParaRPr lang="en-US" sz="1350" dirty="0"/>
          </a:p>
          <a:p>
            <a:pPr marL="0" indent="0">
              <a:buNone/>
            </a:pPr>
            <a:endParaRPr lang="en-US" sz="1350" dirty="0"/>
          </a:p>
          <a:p>
            <a:pPr marL="0" indent="0">
              <a:buNone/>
            </a:pPr>
            <a:endParaRPr lang="en-US" sz="1350" dirty="0"/>
          </a:p>
        </p:txBody>
      </p:sp>
      <p:sp>
        <p:nvSpPr>
          <p:cNvPr id="7" name="Text Placeholder 6"/>
          <p:cNvSpPr>
            <a:spLocks noGrp="1"/>
          </p:cNvSpPr>
          <p:nvPr>
            <p:ph type="body" sz="quarter" idx="12"/>
          </p:nvPr>
        </p:nvSpPr>
        <p:spPr/>
        <p:txBody>
          <a:bodyPr/>
          <a:lstStyle/>
          <a:p>
            <a:endParaRPr lang="en-US" dirty="0"/>
          </a:p>
        </p:txBody>
      </p:sp>
      <p:sp>
        <p:nvSpPr>
          <p:cNvPr id="3" name="Text Placeholder 2">
            <a:extLst>
              <a:ext uri="{FF2B5EF4-FFF2-40B4-BE49-F238E27FC236}">
                <a16:creationId xmlns:a16="http://schemas.microsoft.com/office/drawing/2014/main" id="{ACD14414-A534-E747-B5C9-B98EF0ED4BB4}"/>
              </a:ext>
            </a:extLst>
          </p:cNvPr>
          <p:cNvSpPr>
            <a:spLocks noGrp="1"/>
          </p:cNvSpPr>
          <p:nvPr>
            <p:ph type="body" sz="quarter" idx="13"/>
          </p:nvPr>
        </p:nvSpPr>
        <p:spPr/>
        <p:txBody>
          <a:bodyPr>
            <a:normAutofit/>
          </a:bodyPr>
          <a:lstStyle/>
          <a:p>
            <a:r>
              <a:rPr lang="en-US" dirty="0">
                <a:solidFill>
                  <a:schemeClr val="tx2"/>
                </a:solidFill>
              </a:rPr>
              <a:t>Regardless of the path you’re on, you can take control of your personal financial journey.</a:t>
            </a:r>
          </a:p>
        </p:txBody>
      </p:sp>
      <p:sp>
        <p:nvSpPr>
          <p:cNvPr id="4" name="Footer Placeholder 3"/>
          <p:cNvSpPr>
            <a:spLocks noGrp="1"/>
          </p:cNvSpPr>
          <p:nvPr>
            <p:ph type="ftr" sz="quarter" idx="3"/>
          </p:nvPr>
        </p:nvSpPr>
        <p:spPr/>
        <p:txBody>
          <a:bodyPr/>
          <a:lstStyle/>
          <a:p>
            <a:r>
              <a:rPr lang="en-US"/>
              <a:t>47-10780-28</a:t>
            </a:r>
            <a:endParaRPr lang="en-US" dirty="0"/>
          </a:p>
        </p:txBody>
      </p:sp>
      <p:sp>
        <p:nvSpPr>
          <p:cNvPr id="5" name="Date Placeholder 4"/>
          <p:cNvSpPr>
            <a:spLocks noGrp="1"/>
          </p:cNvSpPr>
          <p:nvPr>
            <p:ph type="dt" sz="half" idx="2"/>
          </p:nvPr>
        </p:nvSpPr>
        <p:spPr/>
        <p:txBody>
          <a:bodyPr/>
          <a:lstStyle/>
          <a:p>
            <a:r>
              <a:rPr lang="en-US"/>
              <a:t>2025/02/03</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35</a:t>
            </a:fld>
            <a:endParaRPr lang="en-US" dirty="0"/>
          </a:p>
        </p:txBody>
      </p:sp>
      <p:pic>
        <p:nvPicPr>
          <p:cNvPr id="9" name="Picture 8">
            <a:extLst>
              <a:ext uri="{FF2B5EF4-FFF2-40B4-BE49-F238E27FC236}">
                <a16:creationId xmlns:a16="http://schemas.microsoft.com/office/drawing/2014/main" id="{A814FD34-309B-4D4D-A693-4C28C5BA4310}"/>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64045" y="1918325"/>
            <a:ext cx="2159229" cy="1461035"/>
          </a:xfrm>
          <a:prstGeom prst="rect">
            <a:avLst/>
          </a:prstGeom>
        </p:spPr>
      </p:pic>
      <p:pic>
        <p:nvPicPr>
          <p:cNvPr id="12" name="Picture 11">
            <a:extLst>
              <a:ext uri="{FF2B5EF4-FFF2-40B4-BE49-F238E27FC236}">
                <a16:creationId xmlns:a16="http://schemas.microsoft.com/office/drawing/2014/main" id="{7091FAE1-B4FE-6845-8D75-8EADF5EEE25D}"/>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294311" y="1918391"/>
            <a:ext cx="2107511" cy="1461035"/>
          </a:xfrm>
          <a:prstGeom prst="rect">
            <a:avLst/>
          </a:prstGeom>
        </p:spPr>
      </p:pic>
      <p:pic>
        <p:nvPicPr>
          <p:cNvPr id="20" name="Picture 19">
            <a:extLst>
              <a:ext uri="{FF2B5EF4-FFF2-40B4-BE49-F238E27FC236}">
                <a16:creationId xmlns:a16="http://schemas.microsoft.com/office/drawing/2014/main" id="{DECF56E8-0867-3B4B-A5C0-01184D9A780E}"/>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5859087" y="1901426"/>
            <a:ext cx="2185088" cy="1461035"/>
          </a:xfrm>
          <a:prstGeom prst="rect">
            <a:avLst/>
          </a:prstGeom>
        </p:spPr>
      </p:pic>
      <p:sp>
        <p:nvSpPr>
          <p:cNvPr id="21" name="Rectangle 20">
            <a:extLst>
              <a:ext uri="{FF2B5EF4-FFF2-40B4-BE49-F238E27FC236}">
                <a16:creationId xmlns:a16="http://schemas.microsoft.com/office/drawing/2014/main" id="{B0A07F30-74F9-0344-A1A8-2A2E643EAF4F}"/>
              </a:ext>
            </a:extLst>
          </p:cNvPr>
          <p:cNvSpPr/>
          <p:nvPr/>
        </p:nvSpPr>
        <p:spPr>
          <a:xfrm>
            <a:off x="622934" y="3319895"/>
            <a:ext cx="2200340" cy="715837"/>
          </a:xfrm>
          <a:prstGeom prst="rect">
            <a:avLst/>
          </a:prstGeom>
        </p:spPr>
        <p:txBody>
          <a:bodyPr wrap="square">
            <a:spAutoFit/>
          </a:bodyPr>
          <a:lstStyle/>
          <a:p>
            <a:pPr algn="ctr"/>
            <a:r>
              <a:rPr lang="en-US" sz="1013" b="1" dirty="0">
                <a:solidFill>
                  <a:schemeClr val="accent3"/>
                </a:solidFill>
                <a:latin typeface="Calibri" panose="020F0502020204030204" pitchFamily="34" charset="0"/>
                <a:cs typeface="Calibri" panose="020F0502020204030204" pitchFamily="34" charset="0"/>
              </a:rPr>
              <a:t>Start Your Journey. </a:t>
            </a:r>
            <a:br>
              <a:rPr lang="en-US" sz="1013" i="1" dirty="0">
                <a:solidFill>
                  <a:schemeClr val="accent3"/>
                </a:solidFill>
                <a:latin typeface="Calibri" panose="020F0502020204030204" pitchFamily="34" charset="0"/>
                <a:cs typeface="Calibri" panose="020F0502020204030204" pitchFamily="34" charset="0"/>
              </a:rPr>
            </a:br>
            <a:r>
              <a:rPr lang="en-US" sz="1013" dirty="0">
                <a:solidFill>
                  <a:schemeClr val="accent3"/>
                </a:solidFill>
                <a:latin typeface="Calibri" panose="020F0502020204030204" pitchFamily="34" charset="0"/>
                <a:cs typeface="Calibri" panose="020F0502020204030204" pitchFamily="34" charset="0"/>
              </a:rPr>
              <a:t>Start to save now and leverage the power of </a:t>
            </a:r>
            <a:br>
              <a:rPr lang="en-US" sz="1013" dirty="0">
                <a:solidFill>
                  <a:schemeClr val="accent3"/>
                </a:solidFill>
                <a:latin typeface="Calibri" panose="020F0502020204030204" pitchFamily="34" charset="0"/>
                <a:cs typeface="Calibri" panose="020F0502020204030204" pitchFamily="34" charset="0"/>
              </a:rPr>
            </a:br>
            <a:r>
              <a:rPr lang="en-US" sz="1013" dirty="0">
                <a:solidFill>
                  <a:schemeClr val="accent3"/>
                </a:solidFill>
                <a:latin typeface="Calibri" panose="020F0502020204030204" pitchFamily="34" charset="0"/>
                <a:cs typeface="Calibri" panose="020F0502020204030204" pitchFamily="34" charset="0"/>
              </a:rPr>
              <a:t>tax-deferral accounts.</a:t>
            </a:r>
          </a:p>
        </p:txBody>
      </p:sp>
      <p:sp>
        <p:nvSpPr>
          <p:cNvPr id="22" name="TextBox 21">
            <a:extLst>
              <a:ext uri="{FF2B5EF4-FFF2-40B4-BE49-F238E27FC236}">
                <a16:creationId xmlns:a16="http://schemas.microsoft.com/office/drawing/2014/main" id="{1B7578CB-C9AD-1D44-9D41-371AEC797E5D}"/>
              </a:ext>
            </a:extLst>
          </p:cNvPr>
          <p:cNvSpPr txBox="1"/>
          <p:nvPr/>
        </p:nvSpPr>
        <p:spPr>
          <a:xfrm>
            <a:off x="3059218" y="3332728"/>
            <a:ext cx="2577697" cy="715837"/>
          </a:xfrm>
          <a:prstGeom prst="rect">
            <a:avLst/>
          </a:prstGeom>
          <a:noFill/>
        </p:spPr>
        <p:txBody>
          <a:bodyPr wrap="square" rtlCol="0">
            <a:spAutoFit/>
          </a:bodyPr>
          <a:lstStyle/>
          <a:p>
            <a:pPr algn="ctr"/>
            <a:r>
              <a:rPr lang="en-US" sz="1013" b="1" dirty="0">
                <a:solidFill>
                  <a:schemeClr val="accent3"/>
                </a:solidFill>
                <a:latin typeface="Calibri" panose="020F0502020204030204" pitchFamily="34" charset="0"/>
                <a:cs typeface="Calibri" panose="020F0502020204030204" pitchFamily="34" charset="0"/>
              </a:rPr>
              <a:t>Move Forward.</a:t>
            </a:r>
            <a:br>
              <a:rPr lang="en-US" sz="1013" i="1" dirty="0">
                <a:solidFill>
                  <a:schemeClr val="accent3"/>
                </a:solidFill>
                <a:latin typeface="Calibri" panose="020F0502020204030204" pitchFamily="34" charset="0"/>
                <a:cs typeface="Calibri" panose="020F0502020204030204" pitchFamily="34" charset="0"/>
              </a:rPr>
            </a:br>
            <a:r>
              <a:rPr lang="en-US" sz="1013" dirty="0">
                <a:solidFill>
                  <a:schemeClr val="accent3"/>
                </a:solidFill>
                <a:latin typeface="Calibri" panose="020F0502020204030204" pitchFamily="34" charset="0"/>
                <a:cs typeface="Calibri" panose="020F0502020204030204" pitchFamily="34" charset="0"/>
              </a:rPr>
              <a:t>Understand your pension benefit and adjust your strategy now to reach your retirement goals.</a:t>
            </a:r>
          </a:p>
        </p:txBody>
      </p:sp>
      <p:sp>
        <p:nvSpPr>
          <p:cNvPr id="23" name="Rectangle 22">
            <a:extLst>
              <a:ext uri="{FF2B5EF4-FFF2-40B4-BE49-F238E27FC236}">
                <a16:creationId xmlns:a16="http://schemas.microsoft.com/office/drawing/2014/main" id="{AC9062C8-BA41-6D46-A7DB-E1941BEC9B0F}"/>
              </a:ext>
            </a:extLst>
          </p:cNvPr>
          <p:cNvSpPr/>
          <p:nvPr/>
        </p:nvSpPr>
        <p:spPr>
          <a:xfrm>
            <a:off x="5872858" y="3379360"/>
            <a:ext cx="2290436" cy="715837"/>
          </a:xfrm>
          <a:prstGeom prst="rect">
            <a:avLst/>
          </a:prstGeom>
        </p:spPr>
        <p:txBody>
          <a:bodyPr wrap="square">
            <a:spAutoFit/>
          </a:bodyPr>
          <a:lstStyle/>
          <a:p>
            <a:pPr algn="ctr"/>
            <a:r>
              <a:rPr lang="en-US" sz="1013" b="1" dirty="0">
                <a:solidFill>
                  <a:schemeClr val="accent3"/>
                </a:solidFill>
                <a:latin typeface="Calibri" panose="020F0502020204030204" pitchFamily="34" charset="0"/>
                <a:cs typeface="Calibri" panose="020F0502020204030204" pitchFamily="34" charset="0"/>
              </a:rPr>
              <a:t>Reach the Summit.</a:t>
            </a:r>
            <a:br>
              <a:rPr lang="en-US" sz="1013" i="1" dirty="0">
                <a:solidFill>
                  <a:schemeClr val="accent3"/>
                </a:solidFill>
                <a:latin typeface="Calibri" panose="020F0502020204030204" pitchFamily="34" charset="0"/>
                <a:cs typeface="Calibri" panose="020F0502020204030204" pitchFamily="34" charset="0"/>
              </a:rPr>
            </a:br>
            <a:r>
              <a:rPr lang="en-US" sz="1013" dirty="0">
                <a:solidFill>
                  <a:schemeClr val="accent3"/>
                </a:solidFill>
                <a:latin typeface="Calibri" panose="020F0502020204030204" pitchFamily="34" charset="0"/>
                <a:cs typeface="Calibri" panose="020F0502020204030204" pitchFamily="34" charset="0"/>
              </a:rPr>
              <a:t>Develop a strategy to maximize your income to meet your ever-changing needs throughout retirement.</a:t>
            </a:r>
          </a:p>
        </p:txBody>
      </p:sp>
    </p:spTree>
    <p:extLst>
      <p:ext uri="{BB962C8B-B14F-4D97-AF65-F5344CB8AC3E}">
        <p14:creationId xmlns:p14="http://schemas.microsoft.com/office/powerpoint/2010/main" val="3800414859"/>
      </p:ext>
    </p:extLst>
  </p:cSld>
  <p:clrMapOvr>
    <a:masterClrMapping/>
  </p:clrMapOvr>
  <p:transition>
    <p:fad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p:cNvPicPr>
            <a:picLocks noGrp="1" noChangeAspect="1"/>
          </p:cNvPicPr>
          <p:nvPr>
            <p:ph type="pic" sz="quarter" idx="12"/>
          </p:nvPr>
        </p:nvPicPr>
        <p:blipFill rotWithShape="1">
          <a:blip r:embed="rId3" cstate="screen">
            <a:extLst>
              <a:ext uri="{28A0092B-C50C-407E-A947-70E740481C1C}">
                <a14:useLocalDpi xmlns:a14="http://schemas.microsoft.com/office/drawing/2010/main"/>
              </a:ext>
            </a:extLst>
          </a:blip>
          <a:srcRect/>
          <a:stretch/>
        </p:blipFill>
        <p:spPr>
          <a:xfrm>
            <a:off x="1" y="7145"/>
            <a:ext cx="9144000" cy="3105149"/>
          </a:xfrm>
          <a:prstGeom prst="rect">
            <a:avLst/>
          </a:prstGeom>
        </p:spPr>
      </p:pic>
      <p:sp>
        <p:nvSpPr>
          <p:cNvPr id="2" name="Title 1"/>
          <p:cNvSpPr>
            <a:spLocks noGrp="1"/>
          </p:cNvSpPr>
          <p:nvPr>
            <p:ph type="title"/>
          </p:nvPr>
        </p:nvSpPr>
        <p:spPr>
          <a:xfrm>
            <a:off x="410337" y="3504076"/>
            <a:ext cx="8323326" cy="994172"/>
          </a:xfrm>
        </p:spPr>
        <p:txBody>
          <a:bodyPr>
            <a:noAutofit/>
          </a:bodyPr>
          <a:lstStyle/>
          <a:p>
            <a:pPr>
              <a:lnSpc>
                <a:spcPct val="100000"/>
              </a:lnSpc>
              <a:spcBef>
                <a:spcPts val="900"/>
              </a:spcBef>
            </a:pPr>
            <a:r>
              <a:rPr lang="en-US" sz="1400" b="1" dirty="0">
                <a:latin typeface="Calibri" panose="020F0502020204030204" pitchFamily="34" charset="0"/>
                <a:cs typeface="Calibri" panose="020F0502020204030204" pitchFamily="34" charset="0"/>
              </a:rPr>
              <a:t>Our Promise: </a:t>
            </a:r>
            <a:r>
              <a:rPr lang="en-US" sz="1400" dirty="0">
                <a:latin typeface="Calibri" panose="020F0502020204030204" pitchFamily="34" charset="0"/>
                <a:cs typeface="Calibri" panose="020F0502020204030204" pitchFamily="34" charset="0"/>
              </a:rPr>
              <a:t>Helping our clients </a:t>
            </a:r>
            <a:r>
              <a:rPr lang="en-US" sz="1400" i="1" dirty="0">
                <a:latin typeface="Calibri" panose="020F0502020204030204" pitchFamily="34" charset="0"/>
                <a:cs typeface="Calibri" panose="020F0502020204030204" pitchFamily="34" charset="0"/>
              </a:rPr>
              <a:t>To and Through Retirement</a:t>
            </a:r>
            <a:r>
              <a:rPr lang="en-US" sz="1400" i="1" baseline="30000" dirty="0">
                <a:latin typeface="Calibri" panose="020F0502020204030204" pitchFamily="34" charset="0"/>
                <a:cs typeface="Calibri" panose="020F0502020204030204" pitchFamily="34" charset="0"/>
              </a:rPr>
              <a:t>®</a:t>
            </a:r>
            <a:r>
              <a:rPr lang="en-US" sz="1400" i="1" dirty="0">
                <a:latin typeface="Calibri" panose="020F0502020204030204" pitchFamily="34" charset="0"/>
                <a:cs typeface="Calibri" panose="020F0502020204030204" pitchFamily="34" charset="0"/>
              </a:rPr>
              <a:t>.</a:t>
            </a:r>
            <a:br>
              <a:rPr lang="en-US" sz="1400" i="1" dirty="0">
                <a:latin typeface="Calibri" panose="020F0502020204030204" pitchFamily="34" charset="0"/>
                <a:cs typeface="Calibri" panose="020F0502020204030204" pitchFamily="34" charset="0"/>
              </a:rPr>
            </a:br>
            <a:r>
              <a:rPr lang="en-US" sz="1400" b="1" dirty="0">
                <a:latin typeface="Calibri" panose="020F0502020204030204" pitchFamily="34" charset="0"/>
                <a:cs typeface="Calibri" panose="020F0502020204030204" pitchFamily="34" charset="0"/>
              </a:rPr>
              <a:t>Our Mission: </a:t>
            </a:r>
            <a:r>
              <a:rPr lang="en-US" sz="1400" dirty="0">
                <a:latin typeface="Calibri" panose="020F0502020204030204" pitchFamily="34" charset="0"/>
                <a:cs typeface="Calibri" panose="020F0502020204030204" pitchFamily="34" charset="0"/>
              </a:rPr>
              <a:t>Since 1892, Security Benefit has believed everyone deserves an opportunity to achieve financial security. We deliver innovative retirement solutions to individuals and families across America to help them build strong futures now and for generations to come.</a:t>
            </a:r>
            <a:br>
              <a:rPr lang="en-US" sz="1400" dirty="0">
                <a:latin typeface="Calibri" panose="020F0502020204030204" pitchFamily="34" charset="0"/>
                <a:cs typeface="Calibri" panose="020F0502020204030204" pitchFamily="34" charset="0"/>
              </a:rPr>
            </a:br>
            <a:endParaRPr lang="en-US" sz="1400" dirty="0">
              <a:latin typeface="Calibri" panose="020F0502020204030204" pitchFamily="34" charset="0"/>
              <a:cs typeface="Calibri" panose="020F0502020204030204" pitchFamily="34" charset="0"/>
            </a:endParaRPr>
          </a:p>
        </p:txBody>
      </p:sp>
      <p:sp>
        <p:nvSpPr>
          <p:cNvPr id="4" name="Text Placeholder 3">
            <a:extLst>
              <a:ext uri="{FF2B5EF4-FFF2-40B4-BE49-F238E27FC236}">
                <a16:creationId xmlns:a16="http://schemas.microsoft.com/office/drawing/2014/main" id="{A68C26A2-8D2F-5441-B9F7-DEE4F0B50708}"/>
              </a:ext>
            </a:extLst>
          </p:cNvPr>
          <p:cNvSpPr>
            <a:spLocks noGrp="1"/>
          </p:cNvSpPr>
          <p:nvPr>
            <p:ph type="body" sz="quarter" idx="13"/>
          </p:nvPr>
        </p:nvSpPr>
        <p:spPr/>
        <p:txBody>
          <a:bodyPr/>
          <a:lstStyle/>
          <a:p>
            <a:endParaRPr lang="en-US" dirty="0"/>
          </a:p>
        </p:txBody>
      </p:sp>
      <p:sp>
        <p:nvSpPr>
          <p:cNvPr id="3" name="Footer Placeholder 2"/>
          <p:cNvSpPr>
            <a:spLocks noGrp="1"/>
          </p:cNvSpPr>
          <p:nvPr>
            <p:ph type="ftr" sz="quarter" idx="3"/>
          </p:nvPr>
        </p:nvSpPr>
        <p:spPr/>
        <p:txBody>
          <a:bodyPr/>
          <a:lstStyle/>
          <a:p>
            <a:r>
              <a:rPr lang="en-US"/>
              <a:t>47-10780-28</a:t>
            </a:r>
            <a:endParaRPr lang="en-US" dirty="0"/>
          </a:p>
        </p:txBody>
      </p:sp>
      <p:sp>
        <p:nvSpPr>
          <p:cNvPr id="5" name="Date Placeholder 4"/>
          <p:cNvSpPr>
            <a:spLocks noGrp="1"/>
          </p:cNvSpPr>
          <p:nvPr>
            <p:ph type="dt" sz="half" idx="2"/>
          </p:nvPr>
        </p:nvSpPr>
        <p:spPr/>
        <p:txBody>
          <a:bodyPr/>
          <a:lstStyle/>
          <a:p>
            <a:r>
              <a:rPr lang="en-US"/>
              <a:t>2025/02/03</a:t>
            </a:r>
            <a:endParaRPr lang="en-US" dirty="0"/>
          </a:p>
        </p:txBody>
      </p:sp>
      <p:sp>
        <p:nvSpPr>
          <p:cNvPr id="8" name="Slide Number Placeholder 7"/>
          <p:cNvSpPr>
            <a:spLocks noGrp="1"/>
          </p:cNvSpPr>
          <p:nvPr>
            <p:ph type="sldNum" sz="quarter" idx="4"/>
          </p:nvPr>
        </p:nvSpPr>
        <p:spPr/>
        <p:txBody>
          <a:bodyPr/>
          <a:lstStyle/>
          <a:p>
            <a:fld id="{DFF2723C-031C-433E-81DC-635AF124FD5B}" type="slidenum">
              <a:rPr lang="en-US" smtClean="0"/>
              <a:pPr/>
              <a:t>36</a:t>
            </a:fld>
            <a:endParaRPr lang="en-US" dirty="0"/>
          </a:p>
        </p:txBody>
      </p:sp>
      <p:pic>
        <p:nvPicPr>
          <p:cNvPr id="9" name="Picture 8">
            <a:extLst>
              <a:ext uri="{FF2B5EF4-FFF2-40B4-BE49-F238E27FC236}">
                <a16:creationId xmlns:a16="http://schemas.microsoft.com/office/drawing/2014/main" id="{0F18A01A-0E9E-2741-8565-5F8029FADCD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981325" y="1902832"/>
            <a:ext cx="1590675" cy="1076325"/>
          </a:xfrm>
          <a:prstGeom prst="rect">
            <a:avLst/>
          </a:prstGeom>
        </p:spPr>
      </p:pic>
      <p:pic>
        <p:nvPicPr>
          <p:cNvPr id="11" name="Picture 10">
            <a:extLst>
              <a:ext uri="{FF2B5EF4-FFF2-40B4-BE49-F238E27FC236}">
                <a16:creationId xmlns:a16="http://schemas.microsoft.com/office/drawing/2014/main" id="{4F0AE8AE-A288-0B4B-AB5A-926C6920E18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538429" y="1919982"/>
            <a:ext cx="1552575" cy="1076325"/>
          </a:xfrm>
          <a:prstGeom prst="rect">
            <a:avLst/>
          </a:prstGeom>
        </p:spPr>
      </p:pic>
      <p:pic>
        <p:nvPicPr>
          <p:cNvPr id="13" name="Picture 12">
            <a:extLst>
              <a:ext uri="{FF2B5EF4-FFF2-40B4-BE49-F238E27FC236}">
                <a16:creationId xmlns:a16="http://schemas.microsoft.com/office/drawing/2014/main" id="{1469A7B1-BB05-3C4B-9C59-8562F9AB37FB}"/>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23545" y="1924745"/>
            <a:ext cx="1609725" cy="1076325"/>
          </a:xfrm>
          <a:prstGeom prst="rect">
            <a:avLst/>
          </a:prstGeom>
        </p:spPr>
      </p:pic>
    </p:spTree>
    <p:extLst>
      <p:ext uri="{BB962C8B-B14F-4D97-AF65-F5344CB8AC3E}">
        <p14:creationId xmlns:p14="http://schemas.microsoft.com/office/powerpoint/2010/main" val="3825165711"/>
      </p:ext>
    </p:extLst>
  </p:cSld>
  <p:clrMapOvr>
    <a:masterClrMapping/>
  </p:clrMapOvr>
  <p:transition>
    <p:fad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latin typeface="Calibri" panose="020F0502020204030204" pitchFamily="34" charset="0"/>
                <a:cs typeface="Calibri" panose="020F0502020204030204" pitchFamily="34" charset="0"/>
              </a:rPr>
              <a:t>Learn More</a:t>
            </a:r>
          </a:p>
        </p:txBody>
      </p:sp>
      <p:sp>
        <p:nvSpPr>
          <p:cNvPr id="3" name="Content Placeholder 2"/>
          <p:cNvSpPr>
            <a:spLocks noGrp="1"/>
          </p:cNvSpPr>
          <p:nvPr>
            <p:ph idx="1"/>
          </p:nvPr>
        </p:nvSpPr>
        <p:spPr/>
        <p:txBody>
          <a:bodyPr>
            <a:normAutofit/>
          </a:bodyPr>
          <a:lstStyle/>
          <a:p>
            <a:pPr marL="0" indent="0">
              <a:buNone/>
            </a:pPr>
            <a:r>
              <a:rPr lang="en-US" sz="1425" b="1" dirty="0">
                <a:solidFill>
                  <a:schemeClr val="accent2"/>
                </a:solidFill>
                <a:latin typeface="Calibri" panose="020F0502020204030204" pitchFamily="34" charset="0"/>
              </a:rPr>
              <a:t>Meet with your school district’s local financial professional: </a:t>
            </a:r>
            <a:br>
              <a:rPr lang="en-US" b="1" i="1" dirty="0">
                <a:solidFill>
                  <a:schemeClr val="bg1">
                    <a:lumMod val="50000"/>
                  </a:schemeClr>
                </a:solidFill>
                <a:latin typeface="Calibri" panose="020F0502020204030204" pitchFamily="34" charset="0"/>
                <a:cs typeface="Calibri" panose="020F0502020204030204" pitchFamily="34" charset="0"/>
              </a:rPr>
            </a:br>
            <a:endParaRPr lang="en-US" dirty="0"/>
          </a:p>
        </p:txBody>
      </p:sp>
      <p:sp>
        <p:nvSpPr>
          <p:cNvPr id="6" name="Text Placeholder 5"/>
          <p:cNvSpPr>
            <a:spLocks noGrp="1"/>
          </p:cNvSpPr>
          <p:nvPr>
            <p:ph type="body" sz="quarter" idx="12"/>
          </p:nvPr>
        </p:nvSpPr>
        <p:spPr/>
        <p:txBody>
          <a:bodyPr/>
          <a:lstStyle/>
          <a:p>
            <a:endParaRPr lang="en-US" dirty="0"/>
          </a:p>
        </p:txBody>
      </p:sp>
      <p:pic>
        <p:nvPicPr>
          <p:cNvPr id="17" name="Picture 16">
            <a:extLst>
              <a:ext uri="{FF2B5EF4-FFF2-40B4-BE49-F238E27FC236}">
                <a16:creationId xmlns:a16="http://schemas.microsoft.com/office/drawing/2014/main" id="{684B53C2-C876-114B-BBA3-7DA743BDF826}"/>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55749" y="1831295"/>
            <a:ext cx="2159229" cy="1461035"/>
          </a:xfrm>
          <a:prstGeom prst="rect">
            <a:avLst/>
          </a:prstGeom>
        </p:spPr>
      </p:pic>
      <p:pic>
        <p:nvPicPr>
          <p:cNvPr id="18" name="Picture 17">
            <a:extLst>
              <a:ext uri="{FF2B5EF4-FFF2-40B4-BE49-F238E27FC236}">
                <a16:creationId xmlns:a16="http://schemas.microsoft.com/office/drawing/2014/main" id="{96EFE9D3-0EC9-C942-A121-00C2DF2567D0}"/>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862333" y="1831361"/>
            <a:ext cx="2107511" cy="1461035"/>
          </a:xfrm>
          <a:prstGeom prst="rect">
            <a:avLst/>
          </a:prstGeom>
        </p:spPr>
      </p:pic>
      <p:pic>
        <p:nvPicPr>
          <p:cNvPr id="19" name="Picture 18">
            <a:extLst>
              <a:ext uri="{FF2B5EF4-FFF2-40B4-BE49-F238E27FC236}">
                <a16:creationId xmlns:a16="http://schemas.microsoft.com/office/drawing/2014/main" id="{24232B7D-7E52-4547-BB49-45AC64670B89}"/>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347485" y="1814395"/>
            <a:ext cx="2185088" cy="1461035"/>
          </a:xfrm>
          <a:prstGeom prst="rect">
            <a:avLst/>
          </a:prstGeom>
        </p:spPr>
      </p:pic>
      <p:sp>
        <p:nvSpPr>
          <p:cNvPr id="20" name="Rectangle 19">
            <a:extLst>
              <a:ext uri="{FF2B5EF4-FFF2-40B4-BE49-F238E27FC236}">
                <a16:creationId xmlns:a16="http://schemas.microsoft.com/office/drawing/2014/main" id="{80594C96-6517-214B-A92E-299268A180FA}"/>
              </a:ext>
            </a:extLst>
          </p:cNvPr>
          <p:cNvSpPr/>
          <p:nvPr/>
        </p:nvSpPr>
        <p:spPr>
          <a:xfrm>
            <a:off x="114638" y="3232864"/>
            <a:ext cx="2200340" cy="248209"/>
          </a:xfrm>
          <a:prstGeom prst="rect">
            <a:avLst/>
          </a:prstGeom>
        </p:spPr>
        <p:txBody>
          <a:bodyPr wrap="square">
            <a:spAutoFit/>
          </a:bodyPr>
          <a:lstStyle/>
          <a:p>
            <a:pPr algn="ctr"/>
            <a:r>
              <a:rPr lang="en-US" sz="1013" b="1" dirty="0">
                <a:solidFill>
                  <a:schemeClr val="accent3"/>
                </a:solidFill>
                <a:latin typeface="Calibri" panose="020F0502020204030204" pitchFamily="34" charset="0"/>
                <a:cs typeface="Calibri" panose="020F0502020204030204" pitchFamily="34" charset="0"/>
              </a:rPr>
              <a:t>Start Your Journey. </a:t>
            </a:r>
            <a:endParaRPr lang="en-US" sz="1013" dirty="0">
              <a:solidFill>
                <a:schemeClr val="accent3"/>
              </a:solidFill>
              <a:latin typeface="Calibri" panose="020F0502020204030204" pitchFamily="34" charset="0"/>
              <a:cs typeface="Calibri" panose="020F0502020204030204" pitchFamily="34" charset="0"/>
            </a:endParaRPr>
          </a:p>
        </p:txBody>
      </p:sp>
      <p:sp>
        <p:nvSpPr>
          <p:cNvPr id="21" name="TextBox 20">
            <a:extLst>
              <a:ext uri="{FF2B5EF4-FFF2-40B4-BE49-F238E27FC236}">
                <a16:creationId xmlns:a16="http://schemas.microsoft.com/office/drawing/2014/main" id="{E574B8F7-F407-574D-A889-62EDA9007644}"/>
              </a:ext>
            </a:extLst>
          </p:cNvPr>
          <p:cNvSpPr txBox="1"/>
          <p:nvPr/>
        </p:nvSpPr>
        <p:spPr>
          <a:xfrm>
            <a:off x="1627240" y="3245698"/>
            <a:ext cx="2577697" cy="248209"/>
          </a:xfrm>
          <a:prstGeom prst="rect">
            <a:avLst/>
          </a:prstGeom>
          <a:noFill/>
        </p:spPr>
        <p:txBody>
          <a:bodyPr wrap="square" rtlCol="0">
            <a:spAutoFit/>
          </a:bodyPr>
          <a:lstStyle/>
          <a:p>
            <a:pPr algn="ctr"/>
            <a:r>
              <a:rPr lang="en-US" sz="1013" b="1" dirty="0">
                <a:solidFill>
                  <a:schemeClr val="accent3"/>
                </a:solidFill>
                <a:latin typeface="Calibri" panose="020F0502020204030204" pitchFamily="34" charset="0"/>
                <a:cs typeface="Calibri" panose="020F0502020204030204" pitchFamily="34" charset="0"/>
              </a:rPr>
              <a:t>Move Forward.</a:t>
            </a:r>
            <a:endParaRPr lang="en-US" sz="1013" dirty="0">
              <a:solidFill>
                <a:schemeClr val="accent3"/>
              </a:solidFill>
              <a:latin typeface="Calibri" panose="020F0502020204030204" pitchFamily="34" charset="0"/>
              <a:cs typeface="Calibri" panose="020F0502020204030204" pitchFamily="34" charset="0"/>
            </a:endParaRPr>
          </a:p>
        </p:txBody>
      </p:sp>
      <p:sp>
        <p:nvSpPr>
          <p:cNvPr id="22" name="Rectangle 21">
            <a:extLst>
              <a:ext uri="{FF2B5EF4-FFF2-40B4-BE49-F238E27FC236}">
                <a16:creationId xmlns:a16="http://schemas.microsoft.com/office/drawing/2014/main" id="{20FE33F5-6443-E748-A99A-E96EAE156250}"/>
              </a:ext>
            </a:extLst>
          </p:cNvPr>
          <p:cNvSpPr/>
          <p:nvPr/>
        </p:nvSpPr>
        <p:spPr>
          <a:xfrm>
            <a:off x="3361257" y="3245665"/>
            <a:ext cx="2290436" cy="248209"/>
          </a:xfrm>
          <a:prstGeom prst="rect">
            <a:avLst/>
          </a:prstGeom>
        </p:spPr>
        <p:txBody>
          <a:bodyPr wrap="square">
            <a:spAutoFit/>
          </a:bodyPr>
          <a:lstStyle/>
          <a:p>
            <a:pPr algn="ctr"/>
            <a:r>
              <a:rPr lang="en-US" sz="1013" b="1" dirty="0">
                <a:solidFill>
                  <a:schemeClr val="accent3"/>
                </a:solidFill>
                <a:latin typeface="Calibri" panose="020F0502020204030204" pitchFamily="34" charset="0"/>
                <a:cs typeface="Calibri" panose="020F0502020204030204" pitchFamily="34" charset="0"/>
              </a:rPr>
              <a:t>Reach the Summit.</a:t>
            </a:r>
            <a:endParaRPr lang="en-US" sz="1013" dirty="0">
              <a:solidFill>
                <a:schemeClr val="accent3"/>
              </a:solidFill>
              <a:latin typeface="Calibri" panose="020F0502020204030204" pitchFamily="34" charset="0"/>
              <a:cs typeface="Calibri" panose="020F0502020204030204" pitchFamily="34" charset="0"/>
            </a:endParaRPr>
          </a:p>
        </p:txBody>
      </p:sp>
      <p:sp>
        <p:nvSpPr>
          <p:cNvPr id="5" name="Date Placeholder 4">
            <a:extLst>
              <a:ext uri="{FF2B5EF4-FFF2-40B4-BE49-F238E27FC236}">
                <a16:creationId xmlns:a16="http://schemas.microsoft.com/office/drawing/2014/main" id="{FD4E3D85-6705-3C40-A699-286C06B6DA31}"/>
              </a:ext>
            </a:extLst>
          </p:cNvPr>
          <p:cNvSpPr>
            <a:spLocks noGrp="1"/>
          </p:cNvSpPr>
          <p:nvPr>
            <p:ph type="dt" sz="half" idx="2"/>
          </p:nvPr>
        </p:nvSpPr>
        <p:spPr/>
        <p:txBody>
          <a:bodyPr/>
          <a:lstStyle/>
          <a:p>
            <a:pPr algn="ctr"/>
            <a:r>
              <a:rPr lang="en-US"/>
              <a:t>2025/02/03</a:t>
            </a:r>
            <a:endParaRPr lang="en-US" dirty="0"/>
          </a:p>
        </p:txBody>
      </p:sp>
      <p:sp>
        <p:nvSpPr>
          <p:cNvPr id="7" name="Footer Placeholder 6">
            <a:extLst>
              <a:ext uri="{FF2B5EF4-FFF2-40B4-BE49-F238E27FC236}">
                <a16:creationId xmlns:a16="http://schemas.microsoft.com/office/drawing/2014/main" id="{A989F6BA-18C1-2A4A-9931-6A52756C6DB2}"/>
              </a:ext>
            </a:extLst>
          </p:cNvPr>
          <p:cNvSpPr>
            <a:spLocks noGrp="1"/>
          </p:cNvSpPr>
          <p:nvPr>
            <p:ph type="ftr" sz="quarter" idx="3"/>
          </p:nvPr>
        </p:nvSpPr>
        <p:spPr/>
        <p:txBody>
          <a:bodyPr/>
          <a:lstStyle/>
          <a:p>
            <a:r>
              <a:rPr lang="en-US"/>
              <a:t>47-10780-28</a:t>
            </a:r>
            <a:endParaRPr lang="en-US" dirty="0"/>
          </a:p>
        </p:txBody>
      </p:sp>
      <p:sp>
        <p:nvSpPr>
          <p:cNvPr id="9" name="Slide Number Placeholder 8">
            <a:extLst>
              <a:ext uri="{FF2B5EF4-FFF2-40B4-BE49-F238E27FC236}">
                <a16:creationId xmlns:a16="http://schemas.microsoft.com/office/drawing/2014/main" id="{946E068A-C3E3-C64F-B106-77B977710471}"/>
              </a:ext>
            </a:extLst>
          </p:cNvPr>
          <p:cNvSpPr>
            <a:spLocks noGrp="1"/>
          </p:cNvSpPr>
          <p:nvPr>
            <p:ph type="sldNum" sz="quarter" idx="4"/>
          </p:nvPr>
        </p:nvSpPr>
        <p:spPr/>
        <p:txBody>
          <a:bodyPr/>
          <a:lstStyle/>
          <a:p>
            <a:fld id="{1C0B272F-4456-0844-949C-3E7D42274ABC}" type="slidenum">
              <a:rPr lang="en-US" smtClean="0"/>
              <a:pPr/>
              <a:t>37</a:t>
            </a:fld>
            <a:endParaRPr lang="en-US" dirty="0"/>
          </a:p>
        </p:txBody>
      </p:sp>
    </p:spTree>
    <p:extLst>
      <p:ext uri="{BB962C8B-B14F-4D97-AF65-F5344CB8AC3E}">
        <p14:creationId xmlns:p14="http://schemas.microsoft.com/office/powerpoint/2010/main" val="2331243933"/>
      </p:ext>
    </p:extLst>
  </p:cSld>
  <p:clrMapOvr>
    <a:masterClrMapping/>
  </p:clrMapOvr>
  <p:transition>
    <p:fad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4950" dirty="0">
                <a:cs typeface="Calibri" panose="020F0502020204030204" pitchFamily="34" charset="0"/>
              </a:rPr>
              <a:t>Thank you</a:t>
            </a:r>
          </a:p>
        </p:txBody>
      </p:sp>
      <p:sp>
        <p:nvSpPr>
          <p:cNvPr id="3" name="Subtitle 2"/>
          <p:cNvSpPr>
            <a:spLocks noGrp="1"/>
          </p:cNvSpPr>
          <p:nvPr>
            <p:ph type="subTitle" idx="1"/>
          </p:nvPr>
        </p:nvSpPr>
        <p:spPr/>
        <p:txBody>
          <a:bodyPr>
            <a:normAutofit/>
          </a:bodyPr>
          <a:lstStyle/>
          <a:p>
            <a:r>
              <a:rPr lang="en-US" dirty="0">
                <a:latin typeface="Calibri" panose="020F0502020204030204" pitchFamily="34" charset="0"/>
                <a:cs typeface="Calibri" panose="020F0502020204030204" pitchFamily="34" charset="0"/>
              </a:rPr>
              <a:t>[First Name][Last Name]</a:t>
            </a:r>
          </a:p>
          <a:p>
            <a:r>
              <a:rPr lang="en-US" dirty="0">
                <a:latin typeface="Calibri" panose="020F0502020204030204" pitchFamily="34" charset="0"/>
                <a:cs typeface="Calibri" panose="020F0502020204030204" pitchFamily="34" charset="0"/>
              </a:rPr>
              <a:t>[Title]</a:t>
            </a:r>
          </a:p>
          <a:p>
            <a:r>
              <a:rPr lang="en-US" dirty="0">
                <a:latin typeface="Calibri" panose="020F0502020204030204" pitchFamily="34" charset="0"/>
                <a:cs typeface="Calibri" panose="020F0502020204030204" pitchFamily="34" charset="0"/>
              </a:rPr>
              <a:t>—</a:t>
            </a:r>
          </a:p>
          <a:p>
            <a:r>
              <a:rPr lang="en-US" dirty="0">
                <a:latin typeface="Calibri" panose="020F0502020204030204" pitchFamily="34" charset="0"/>
                <a:cs typeface="Calibri" panose="020F0502020204030204" pitchFamily="34" charset="0"/>
                <a:hlinkClick r:id="rId3"/>
              </a:rPr>
              <a:t>First.Last@SecurityBenefit.com</a:t>
            </a:r>
            <a:endParaRPr lang="en-US" dirty="0">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xxx-xxx-xxxx</a:t>
            </a:r>
          </a:p>
        </p:txBody>
      </p:sp>
      <p:sp>
        <p:nvSpPr>
          <p:cNvPr id="4" name="Text Placeholder 3">
            <a:extLst>
              <a:ext uri="{FF2B5EF4-FFF2-40B4-BE49-F238E27FC236}">
                <a16:creationId xmlns:a16="http://schemas.microsoft.com/office/drawing/2014/main" id="{9740D0CC-73A0-BF4B-849A-F66ABF4BC441}"/>
              </a:ext>
            </a:extLst>
          </p:cNvPr>
          <p:cNvSpPr>
            <a:spLocks noGrp="1"/>
          </p:cNvSpPr>
          <p:nvPr>
            <p:ph type="body" sz="quarter" idx="12"/>
          </p:nvPr>
        </p:nvSpPr>
        <p:spPr/>
        <p:txBody>
          <a:bodyPr/>
          <a:lstStyle/>
          <a:p>
            <a:endParaRPr lang="en-US" dirty="0"/>
          </a:p>
        </p:txBody>
      </p:sp>
    </p:spTree>
    <p:extLst>
      <p:ext uri="{BB962C8B-B14F-4D97-AF65-F5344CB8AC3E}">
        <p14:creationId xmlns:p14="http://schemas.microsoft.com/office/powerpoint/2010/main" val="1765859709"/>
      </p:ext>
    </p:extLst>
  </p:cSld>
  <p:clrMapOvr>
    <a:masterClrMapping/>
  </p:clrMapOvr>
  <p:transition>
    <p:fade/>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Autofit/>
          </a:bodyPr>
          <a:lstStyle/>
          <a:p>
            <a:r>
              <a:rPr lang="en-US" dirty="0"/>
              <a:t>Neither Security Benefit nor its affiliates are fiduciaries.  This information is general in nature and intended for use with the general public. For additional information, including any specific advice or recommendations, please visit with your financial professional.</a:t>
            </a:r>
            <a:br>
              <a:rPr lang="en-US" dirty="0"/>
            </a:br>
            <a:br>
              <a:rPr lang="en-US" dirty="0"/>
            </a:br>
            <a:r>
              <a:rPr lang="en-US" dirty="0"/>
              <a:t>Services are offered through </a:t>
            </a:r>
            <a:r>
              <a:rPr lang="en-US" b="1" dirty="0"/>
              <a:t>Security Distributors</a:t>
            </a:r>
            <a:r>
              <a:rPr lang="en-US" b="1"/>
              <a:t>, </a:t>
            </a:r>
            <a:r>
              <a:rPr lang="en-US"/>
              <a:t>an indirect subsidiary of SBL Holdings, Inc. (</a:t>
            </a:r>
            <a:r>
              <a:rPr lang="en-US" dirty="0"/>
              <a:t>Security Benefit).</a:t>
            </a:r>
            <a:br>
              <a:rPr lang="en-US" dirty="0"/>
            </a:br>
            <a:endParaRPr lang="en-US" dirty="0"/>
          </a:p>
        </p:txBody>
      </p:sp>
      <p:sp>
        <p:nvSpPr>
          <p:cNvPr id="3" name="Text Placeholder 2">
            <a:extLst>
              <a:ext uri="{FF2B5EF4-FFF2-40B4-BE49-F238E27FC236}">
                <a16:creationId xmlns:a16="http://schemas.microsoft.com/office/drawing/2014/main" id="{2243C181-C896-0847-A336-31D3FBF01008}"/>
              </a:ext>
            </a:extLst>
          </p:cNvPr>
          <p:cNvSpPr>
            <a:spLocks noGrp="1"/>
          </p:cNvSpPr>
          <p:nvPr>
            <p:ph type="body" sz="quarter" idx="12"/>
          </p:nvPr>
        </p:nvSpPr>
        <p:spPr/>
        <p:txBody>
          <a:bodyPr/>
          <a:lstStyle/>
          <a:p>
            <a:endParaRPr lang="en-US" dirty="0"/>
          </a:p>
        </p:txBody>
      </p:sp>
      <p:sp>
        <p:nvSpPr>
          <p:cNvPr id="8" name="Footer Placeholder 3"/>
          <p:cNvSpPr>
            <a:spLocks noGrp="1"/>
          </p:cNvSpPr>
          <p:nvPr>
            <p:ph type="ftr" sz="quarter" idx="3"/>
          </p:nvPr>
        </p:nvSpPr>
        <p:spPr/>
        <p:txBody>
          <a:bodyPr/>
          <a:lstStyle/>
          <a:p>
            <a:r>
              <a:rPr lang="en-US"/>
              <a:t>47-10780-28</a:t>
            </a:r>
            <a:endParaRPr lang="en-US" dirty="0"/>
          </a:p>
        </p:txBody>
      </p:sp>
      <p:sp>
        <p:nvSpPr>
          <p:cNvPr id="9" name="Date Placeholder 4"/>
          <p:cNvSpPr>
            <a:spLocks noGrp="1"/>
          </p:cNvSpPr>
          <p:nvPr>
            <p:ph type="dt" sz="half" idx="2"/>
          </p:nvPr>
        </p:nvSpPr>
        <p:spPr/>
        <p:txBody>
          <a:bodyPr/>
          <a:lstStyle/>
          <a:p>
            <a:pPr algn="ctr"/>
            <a:r>
              <a:rPr lang="en-US"/>
              <a:t>2025/02/03</a:t>
            </a:r>
            <a:endParaRPr lang="en-US" dirty="0"/>
          </a:p>
        </p:txBody>
      </p:sp>
      <p:sp>
        <p:nvSpPr>
          <p:cNvPr id="10" name="Slide Number Placeholder 5"/>
          <p:cNvSpPr>
            <a:spLocks noGrp="1"/>
          </p:cNvSpPr>
          <p:nvPr>
            <p:ph type="sldNum" sz="quarter" idx="4"/>
          </p:nvPr>
        </p:nvSpPr>
        <p:spPr/>
        <p:txBody>
          <a:bodyPr/>
          <a:lstStyle/>
          <a:p>
            <a:fld id="{DFF2723C-031C-433E-81DC-635AF124FD5B}" type="slidenum">
              <a:rPr lang="en-US" smtClean="0"/>
              <a:pPr/>
              <a:t>39</a:t>
            </a:fld>
            <a:endParaRPr lang="en-US" dirty="0"/>
          </a:p>
        </p:txBody>
      </p:sp>
    </p:spTree>
    <p:extLst>
      <p:ext uri="{BB962C8B-B14F-4D97-AF65-F5344CB8AC3E}">
        <p14:creationId xmlns:p14="http://schemas.microsoft.com/office/powerpoint/2010/main" val="1856260563"/>
      </p:ext>
    </p:extLst>
  </p:cSld>
  <p:clrMapOvr>
    <a:masterClrMapping/>
  </p:clrMapOvr>
  <p:transition>
    <p:fade/>
  </p:transition>
</p:sld>
</file>

<file path=ppt/theme/theme1.xml><?xml version="1.0" encoding="utf-8"?>
<a:theme xmlns:a="http://schemas.openxmlformats.org/drawingml/2006/main" name="SB-Foundations-Wide">
  <a:themeElements>
    <a:clrScheme name="SB-Blues">
      <a:dk1>
        <a:srgbClr val="477388"/>
      </a:dk1>
      <a:lt1>
        <a:srgbClr val="FFFFFF"/>
      </a:lt1>
      <a:dk2>
        <a:srgbClr val="83B1D3"/>
      </a:dk2>
      <a:lt2>
        <a:srgbClr val="F2F2F2"/>
      </a:lt2>
      <a:accent1>
        <a:srgbClr val="477388"/>
      </a:accent1>
      <a:accent2>
        <a:srgbClr val="84B1D4"/>
      </a:accent2>
      <a:accent3>
        <a:srgbClr val="5B5D61"/>
      </a:accent3>
      <a:accent4>
        <a:srgbClr val="405866"/>
      </a:accent4>
      <a:accent5>
        <a:srgbClr val="AEC7D3"/>
      </a:accent5>
      <a:accent6>
        <a:srgbClr val="7F7F7F"/>
      </a:accent6>
      <a:hlink>
        <a:srgbClr val="84B1D4"/>
      </a:hlink>
      <a:folHlink>
        <a:srgbClr val="477388"/>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2212F0D3-5976-5A4F-B424-A773B563F38A}" vid="{A44ABCD5-43F4-6F40-B09A-75A43E00ED6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Workplace Retirement Plans - Wide</Template>
  <TotalTime>12617</TotalTime>
  <Words>6317</Words>
  <Application>Microsoft Macintosh PowerPoint</Application>
  <PresentationFormat>Custom</PresentationFormat>
  <Paragraphs>708</Paragraphs>
  <Slides>39</Slides>
  <Notes>39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39</vt:i4>
      </vt:variant>
    </vt:vector>
  </HeadingPairs>
  <TitlesOfParts>
    <vt:vector size="45" baseType="lpstr">
      <vt:lpstr>Arial</vt:lpstr>
      <vt:lpstr>ProximaNova-Regular</vt:lpstr>
      <vt:lpstr>Calibri</vt:lpstr>
      <vt:lpstr>Wingdings</vt:lpstr>
      <vt:lpstr>Calibri Light</vt:lpstr>
      <vt:lpstr>SB-Foundations-Wide</vt:lpstr>
      <vt:lpstr>Navigating Your Investment Journey</vt:lpstr>
      <vt:lpstr>Agenda </vt:lpstr>
      <vt:lpstr>Your Options for Retirement</vt:lpstr>
      <vt:lpstr>Social Security</vt:lpstr>
      <vt:lpstr>Social Security</vt:lpstr>
      <vt:lpstr>Teachers' Retirement System of the State of Illinois (TRS)</vt:lpstr>
      <vt:lpstr>Illinois TRS</vt:lpstr>
      <vt:lpstr>Illinois TRS</vt:lpstr>
      <vt:lpstr>Illinois TRS</vt:lpstr>
      <vt:lpstr>Illinois TRS</vt:lpstr>
      <vt:lpstr>Illinois TRS</vt:lpstr>
      <vt:lpstr>State Pension</vt:lpstr>
      <vt:lpstr>Illinois TRS — BRING MORE</vt:lpstr>
      <vt:lpstr>Illinois TRS — BRING MORE</vt:lpstr>
      <vt:lpstr>Supplemental Savings</vt:lpstr>
      <vt:lpstr>Supplemental Savings</vt:lpstr>
      <vt:lpstr>Supplemental Savings – Pretax vs. After-tax</vt:lpstr>
      <vt:lpstr>Why it Matters</vt:lpstr>
      <vt:lpstr>What will retirement look like?</vt:lpstr>
      <vt:lpstr>Retirement expenses could look different.</vt:lpstr>
      <vt:lpstr>How much will I need?</vt:lpstr>
      <vt:lpstr>How much will I need?</vt:lpstr>
      <vt:lpstr>Saving on your own for retirement matters because it may be the only way to bridge the gap between what you have and what you need.</vt:lpstr>
      <vt:lpstr>How much can I save?</vt:lpstr>
      <vt:lpstr>Start saving early.</vt:lpstr>
      <vt:lpstr>The basics of tax-deferred saving.</vt:lpstr>
      <vt:lpstr>How to Take Action</vt:lpstr>
      <vt:lpstr>Trail One: Early Career (working &lt; 10 years)</vt:lpstr>
      <vt:lpstr>Trail Two: Mid Career (working 10-25 years)</vt:lpstr>
      <vt:lpstr>Balancing Risk</vt:lpstr>
      <vt:lpstr>Trail Three: Late Career (last 10 years)</vt:lpstr>
      <vt:lpstr>When do I need to decide to take benefits?</vt:lpstr>
      <vt:lpstr>A checklist to get started:</vt:lpstr>
      <vt:lpstr>Tools available to you:</vt:lpstr>
      <vt:lpstr>Summary</vt:lpstr>
      <vt:lpstr>Our Promise: Helping our clients To and Through Retirement®. Our Mission: Since 1892, Security Benefit has believed everyone deserves an opportunity to achieve financial security. We deliver innovative retirement solutions to individuals and families across America to help them build strong futures now and for generations to come. </vt:lpstr>
      <vt:lpstr>Learn More</vt:lpstr>
      <vt:lpstr>Thank you</vt:lpstr>
      <vt:lpstr>PowerPoint Presentation</vt:lpstr>
    </vt:vector>
  </TitlesOfParts>
  <Company>Security Benefit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Image Title Slide</dc:title>
  <dc:creator>Flesher, Melissa</dc:creator>
  <cp:lastModifiedBy>Galitzer, Molly</cp:lastModifiedBy>
  <cp:revision>237</cp:revision>
  <cp:lastPrinted>2020-02-06T18:07:57Z</cp:lastPrinted>
  <dcterms:created xsi:type="dcterms:W3CDTF">2018-10-01T18:10:23Z</dcterms:created>
  <dcterms:modified xsi:type="dcterms:W3CDTF">2025-02-04T21:10:26Z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AdHocReviewCycleID">
    <vt:i4>-1947106227</vt:i4>
  </property>
  <property fmtid="{D5CDD505-2E9C-101B-9397-08002B2CF9AE}" pid="3" name="_NewReviewCycle">
    <vt:lpwstr/>
  </property>
  <property fmtid="{D5CDD505-2E9C-101B-9397-08002B2CF9AE}" pid="4" name="_EmailSubject">
    <vt:lpwstr>issue with the new SB template - please call me asap - 3381. thanks!</vt:lpwstr>
  </property>
  <property fmtid="{D5CDD505-2E9C-101B-9397-08002B2CF9AE}" pid="5" name="_AuthorEmail">
    <vt:lpwstr>Chelsi.Turner@securitybenefit.com</vt:lpwstr>
  </property>
  <property fmtid="{D5CDD505-2E9C-101B-9397-08002B2CF9AE}" pid="6" name="_AuthorEmailDisplayName">
    <vt:lpwstr>Turner, Chelsi</vt:lpwstr>
  </property>
</Properties>
</file>