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98" r:id="rId1"/>
  </p:sldMasterIdLst>
  <p:notesMasterIdLst>
    <p:notesMasterId r:id="rId21"/>
  </p:notesMasterIdLst>
  <p:handoutMasterIdLst>
    <p:handoutMasterId r:id="rId22"/>
  </p:handoutMasterIdLst>
  <p:sldIdLst>
    <p:sldId id="443" r:id="rId2"/>
    <p:sldId id="505" r:id="rId3"/>
    <p:sldId id="490" r:id="rId4"/>
    <p:sldId id="506" r:id="rId5"/>
    <p:sldId id="507" r:id="rId6"/>
    <p:sldId id="508" r:id="rId7"/>
    <p:sldId id="509" r:id="rId8"/>
    <p:sldId id="510" r:id="rId9"/>
    <p:sldId id="511" r:id="rId10"/>
    <p:sldId id="518" r:id="rId11"/>
    <p:sldId id="513" r:id="rId12"/>
    <p:sldId id="514" r:id="rId13"/>
    <p:sldId id="519" r:id="rId14"/>
    <p:sldId id="516" r:id="rId15"/>
    <p:sldId id="515" r:id="rId16"/>
    <p:sldId id="504" r:id="rId17"/>
    <p:sldId id="521" r:id="rId18"/>
    <p:sldId id="444" r:id="rId19"/>
    <p:sldId id="517" r:id="rId20"/>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D6789D-D7A1-484A-A9F8-67AAFBDB4D7C}">
          <p14:sldIdLst>
            <p14:sldId id="443"/>
            <p14:sldId id="505"/>
            <p14:sldId id="490"/>
            <p14:sldId id="506"/>
            <p14:sldId id="507"/>
            <p14:sldId id="508"/>
            <p14:sldId id="509"/>
            <p14:sldId id="510"/>
            <p14:sldId id="511"/>
            <p14:sldId id="518"/>
            <p14:sldId id="513"/>
            <p14:sldId id="514"/>
            <p14:sldId id="519"/>
            <p14:sldId id="516"/>
            <p14:sldId id="515"/>
            <p14:sldId id="504"/>
            <p14:sldId id="521"/>
            <p14:sldId id="444"/>
            <p14:sldId id="517"/>
          </p14:sldIdLst>
        </p14:section>
      </p14:sectionLst>
    </p:ext>
    <p:ext uri="{EFAFB233-063F-42B5-8137-9DF3F51BA10A}">
      <p15:sldGuideLst xmlns:p15="http://schemas.microsoft.com/office/powerpoint/2012/main">
        <p15:guide id="1" orient="horz" pos="432" userDrawn="1">
          <p15:clr>
            <a:srgbClr val="A4A3A4"/>
          </p15:clr>
        </p15:guide>
        <p15:guide id="2" pos="1248" userDrawn="1">
          <p15:clr>
            <a:srgbClr val="A4A3A4"/>
          </p15:clr>
        </p15:guide>
        <p15:guide id="3" pos="7296" userDrawn="1">
          <p15:clr>
            <a:srgbClr val="A4A3A4"/>
          </p15:clr>
        </p15:guide>
        <p15:guide id="4" orient="horz" pos="2520" userDrawn="1">
          <p15:clr>
            <a:srgbClr val="A4A3A4"/>
          </p15:clr>
        </p15:guide>
        <p15:guide id="5" orient="horz" pos="1656"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hols, Yolande" initials="NY" lastIdx="3" clrIdx="0"/>
  <p:cmAuthor id="1" name="Baker, Lindsay" initials="BL" lastIdx="6" clrIdx="1">
    <p:extLst>
      <p:ext uri="{19B8F6BF-5375-455C-9EA6-DF929625EA0E}">
        <p15:presenceInfo xmlns:p15="http://schemas.microsoft.com/office/powerpoint/2012/main" userId="S-1-5-21-2179869255-551367485-666338145-192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5B424"/>
    <a:srgbClr val="FFD401"/>
    <a:srgbClr val="E6B300"/>
    <a:srgbClr val="FFF5D1"/>
    <a:srgbClr val="FFEDD7"/>
    <a:srgbClr val="DDE4C3"/>
    <a:srgbClr val="EFF4CC"/>
    <a:srgbClr val="C6E7E0"/>
    <a:srgbClr val="81B0D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85" autoAdjust="0"/>
    <p:restoredTop sz="93810" autoAdjust="0"/>
  </p:normalViewPr>
  <p:slideViewPr>
    <p:cSldViewPr snapToGrid="0" snapToObjects="1">
      <p:cViewPr varScale="1">
        <p:scale>
          <a:sx n="120" d="100"/>
          <a:sy n="120" d="100"/>
        </p:scale>
        <p:origin x="1208" y="176"/>
      </p:cViewPr>
      <p:guideLst>
        <p:guide orient="horz" pos="432"/>
        <p:guide pos="1248"/>
        <p:guide pos="7296"/>
        <p:guide orient="horz" pos="2520"/>
        <p:guide orient="horz" pos="165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snapToGrid="0" snapToObjects="1" showGuides="1">
      <p:cViewPr varScale="1">
        <p:scale>
          <a:sx n="92" d="100"/>
          <a:sy n="92" d="100"/>
        </p:scale>
        <p:origin x="4288" y="192"/>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169920" cy="480060"/>
          </a:xfrm>
          <a:prstGeom prst="rect">
            <a:avLst/>
          </a:prstGeom>
        </p:spPr>
        <p:txBody>
          <a:bodyPr vert="horz" lIns="96616" tIns="48308" rIns="96616" bIns="48308" rtlCol="0"/>
          <a:lstStyle>
            <a:lvl1pPr algn="l">
              <a:defRPr sz="1300"/>
            </a:lvl1pPr>
          </a:lstStyle>
          <a:p>
            <a:endParaRPr lang="en-US" dirty="0"/>
          </a:p>
        </p:txBody>
      </p:sp>
      <p:sp>
        <p:nvSpPr>
          <p:cNvPr id="3" name="Date Placeholder 2"/>
          <p:cNvSpPr>
            <a:spLocks noGrp="1"/>
          </p:cNvSpPr>
          <p:nvPr>
            <p:ph type="dt" sz="quarter" idx="1"/>
          </p:nvPr>
        </p:nvSpPr>
        <p:spPr>
          <a:xfrm>
            <a:off x="4143588" y="3"/>
            <a:ext cx="3169920" cy="480060"/>
          </a:xfrm>
          <a:prstGeom prst="rect">
            <a:avLst/>
          </a:prstGeom>
        </p:spPr>
        <p:txBody>
          <a:bodyPr vert="horz" lIns="96616" tIns="48308" rIns="96616" bIns="48308" rtlCol="0"/>
          <a:lstStyle>
            <a:lvl1pPr algn="r">
              <a:defRPr sz="1300"/>
            </a:lvl1pPr>
          </a:lstStyle>
          <a:p>
            <a:fld id="{657C5B68-72E1-2646-9226-569C5D4BBE63}" type="datetime1">
              <a:rPr lang="en-US" smtClean="0"/>
              <a:t>5/15/24</a:t>
            </a:fld>
            <a:endParaRPr lang="en-US" dirty="0"/>
          </a:p>
        </p:txBody>
      </p:sp>
      <p:sp>
        <p:nvSpPr>
          <p:cNvPr id="4" name="Footer Placeholder 3"/>
          <p:cNvSpPr>
            <a:spLocks noGrp="1"/>
          </p:cNvSpPr>
          <p:nvPr>
            <p:ph type="ftr" sz="quarter" idx="2"/>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dirty="0"/>
          </a:p>
        </p:txBody>
      </p:sp>
      <p:sp>
        <p:nvSpPr>
          <p:cNvPr id="5" name="Slide Number Placeholder 4"/>
          <p:cNvSpPr>
            <a:spLocks noGrp="1"/>
          </p:cNvSpPr>
          <p:nvPr>
            <p:ph type="sldNum" sz="quarter" idx="3"/>
          </p:nvPr>
        </p:nvSpPr>
        <p:spPr>
          <a:xfrm>
            <a:off x="4143588" y="9119476"/>
            <a:ext cx="3169920" cy="480060"/>
          </a:xfrm>
          <a:prstGeom prst="rect">
            <a:avLst/>
          </a:prstGeom>
        </p:spPr>
        <p:txBody>
          <a:bodyPr vert="horz" lIns="96616" tIns="48308" rIns="96616" bIns="48308" rtlCol="0" anchor="b"/>
          <a:lstStyle>
            <a:lvl1pPr algn="r">
              <a:defRPr sz="1300"/>
            </a:lvl1pPr>
          </a:lstStyle>
          <a:p>
            <a:fld id="{7017C2EB-76BA-AA43-9725-C43CC01DA5F7}" type="slidenum">
              <a:rPr lang="en-US" smtClean="0"/>
              <a:t>‹#›</a:t>
            </a:fld>
            <a:endParaRPr lang="en-US" dirty="0"/>
          </a:p>
        </p:txBody>
      </p:sp>
    </p:spTree>
    <p:extLst>
      <p:ext uri="{BB962C8B-B14F-4D97-AF65-F5344CB8AC3E}">
        <p14:creationId xmlns:p14="http://schemas.microsoft.com/office/powerpoint/2010/main" val="37710368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169920" cy="480060"/>
          </a:xfrm>
          <a:prstGeom prst="rect">
            <a:avLst/>
          </a:prstGeom>
        </p:spPr>
        <p:txBody>
          <a:bodyPr vert="horz" lIns="96616" tIns="48308" rIns="96616" bIns="48308" rtlCol="0"/>
          <a:lstStyle>
            <a:lvl1pPr algn="l">
              <a:defRPr sz="1300"/>
            </a:lvl1pPr>
          </a:lstStyle>
          <a:p>
            <a:endParaRPr lang="en-US" dirty="0"/>
          </a:p>
        </p:txBody>
      </p:sp>
      <p:sp>
        <p:nvSpPr>
          <p:cNvPr id="3" name="Date Placeholder 2"/>
          <p:cNvSpPr>
            <a:spLocks noGrp="1"/>
          </p:cNvSpPr>
          <p:nvPr>
            <p:ph type="dt" idx="1"/>
          </p:nvPr>
        </p:nvSpPr>
        <p:spPr>
          <a:xfrm>
            <a:off x="4143588" y="3"/>
            <a:ext cx="3169920" cy="480060"/>
          </a:xfrm>
          <a:prstGeom prst="rect">
            <a:avLst/>
          </a:prstGeom>
        </p:spPr>
        <p:txBody>
          <a:bodyPr vert="horz" lIns="96616" tIns="48308" rIns="96616" bIns="48308" rtlCol="0"/>
          <a:lstStyle>
            <a:lvl1pPr algn="r">
              <a:defRPr sz="1300"/>
            </a:lvl1pPr>
          </a:lstStyle>
          <a:p>
            <a:fld id="{5101FEF5-12CF-C143-A8AC-5B1DD31F5827}" type="datetime1">
              <a:rPr lang="en-US" smtClean="0"/>
              <a:t>5/15/24</a:t>
            </a:fld>
            <a:endParaRPr lang="en-US" dirty="0"/>
          </a:p>
        </p:txBody>
      </p:sp>
      <p:sp>
        <p:nvSpPr>
          <p:cNvPr id="4" name="Slide Image Placeholder 3"/>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6616" tIns="48308" rIns="96616" bIns="48308"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16" tIns="48308" rIns="96616" bIns="48308"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8" y="9119476"/>
            <a:ext cx="3169920" cy="480060"/>
          </a:xfrm>
          <a:prstGeom prst="rect">
            <a:avLst/>
          </a:prstGeom>
        </p:spPr>
        <p:txBody>
          <a:bodyPr vert="horz" lIns="96616" tIns="48308" rIns="96616" bIns="48308" rtlCol="0" anchor="b"/>
          <a:lstStyle>
            <a:lvl1pPr algn="r">
              <a:defRPr sz="1300"/>
            </a:lvl1pPr>
          </a:lstStyle>
          <a:p>
            <a:fld id="{4501980E-A242-044A-B921-D24AEDEC773B}" type="slidenum">
              <a:rPr lang="en-US" smtClean="0"/>
              <a:t>‹#›</a:t>
            </a:fld>
            <a:endParaRPr lang="en-US" dirty="0"/>
          </a:p>
        </p:txBody>
      </p:sp>
    </p:spTree>
    <p:extLst>
      <p:ext uri="{BB962C8B-B14F-4D97-AF65-F5344CB8AC3E}">
        <p14:creationId xmlns:p14="http://schemas.microsoft.com/office/powerpoint/2010/main" val="99917603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1pPr>
    <a:lvl2pPr marL="4572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2pPr>
    <a:lvl3pPr marL="9144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3pPr>
    <a:lvl4pPr marL="13716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4pPr>
    <a:lvl5pPr marL="18288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a:t>
            </a:fld>
            <a:endParaRPr lang="en-US" dirty="0"/>
          </a:p>
        </p:txBody>
      </p:sp>
    </p:spTree>
    <p:extLst>
      <p:ext uri="{BB962C8B-B14F-4D97-AF65-F5344CB8AC3E}">
        <p14:creationId xmlns:p14="http://schemas.microsoft.com/office/powerpoint/2010/main" val="3886123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session today, we’re going to cover several factors that can help you anticipate, address, and overcome client concerns on their path to financial security in retirement.</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We’re going to discuss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Identifying Prospects</a:t>
            </a:r>
          </a:p>
          <a:p>
            <a:pPr marL="171450" indent="-171450">
              <a:buFont typeface="Arial" panose="020B0604020202020204" pitchFamily="34" charset="0"/>
              <a:buChar char="•"/>
            </a:pPr>
            <a:r>
              <a:rPr lang="en-US" dirty="0"/>
              <a:t>Overcoming Obstacles</a:t>
            </a:r>
          </a:p>
          <a:p>
            <a:pPr marL="171450" indent="-171450">
              <a:buFont typeface="Arial" panose="020B0604020202020204" pitchFamily="34" charset="0"/>
              <a:buChar char="•"/>
            </a:pPr>
            <a:r>
              <a:rPr lang="en-US" dirty="0"/>
              <a:t>Connecting With Prospects on the Path to Prosperity</a:t>
            </a:r>
          </a:p>
          <a:p>
            <a:pPr marL="171450" indent="-171450">
              <a:buFont typeface="Arial" panose="020B0604020202020204" pitchFamily="34" charset="0"/>
              <a:buChar char="•"/>
            </a:pPr>
            <a:r>
              <a:rPr lang="en-US" dirty="0"/>
              <a:t>Listening</a:t>
            </a:r>
          </a:p>
          <a:p>
            <a:pPr marL="171450" indent="-171450">
              <a:buFont typeface="Arial" panose="020B0604020202020204" pitchFamily="34" charset="0"/>
              <a:buChar char="•"/>
            </a:pPr>
            <a:r>
              <a:rPr lang="en-US" dirty="0"/>
              <a:t>Anticipating and Overcoming Resistance</a:t>
            </a:r>
          </a:p>
          <a:p>
            <a:pPr marL="171450" indent="-171450">
              <a:buFont typeface="Arial" panose="020B0604020202020204" pitchFamily="34" charset="0"/>
              <a:buChar char="•"/>
            </a:pPr>
            <a:r>
              <a:rPr lang="en-US" dirty="0"/>
              <a:t>Building Resilience</a:t>
            </a:r>
          </a:p>
          <a:p>
            <a:pPr marL="171450" indent="-171450">
              <a:buFont typeface="Arial" panose="020B0604020202020204" pitchFamily="34" charset="0"/>
              <a:buChar char="•"/>
            </a:pPr>
            <a:r>
              <a:rPr lang="en-US" dirty="0"/>
              <a:t>Accessing Resources</a:t>
            </a:r>
          </a:p>
        </p:txBody>
      </p:sp>
      <p:sp>
        <p:nvSpPr>
          <p:cNvPr id="4" name="Slide Number Placeholder 3"/>
          <p:cNvSpPr>
            <a:spLocks noGrp="1"/>
          </p:cNvSpPr>
          <p:nvPr>
            <p:ph type="sldNum" sz="quarter" idx="5"/>
          </p:nvPr>
        </p:nvSpPr>
        <p:spPr/>
        <p:txBody>
          <a:bodyPr/>
          <a:lstStyle/>
          <a:p>
            <a:fld id="{4501980E-A242-044A-B921-D24AEDEC773B}" type="slidenum">
              <a:rPr lang="en-US" smtClean="0"/>
              <a:t>2</a:t>
            </a:fld>
            <a:endParaRPr lang="en-US" dirty="0"/>
          </a:p>
        </p:txBody>
      </p:sp>
    </p:spTree>
    <p:extLst>
      <p:ext uri="{BB962C8B-B14F-4D97-AF65-F5344CB8AC3E}">
        <p14:creationId xmlns:p14="http://schemas.microsoft.com/office/powerpoint/2010/main" val="386351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Before you can lead your clients up the mountain to plant a flag for their future well-being, you first need to identify them. And after you’ve found them, you may discover that a few may be uncomfortable with what they perceive could be a daunting journey regardless of where they are on their individual mountain trail.</a:t>
            </a:r>
          </a:p>
          <a:p>
            <a:endParaRPr lang="en-US" dirty="0"/>
          </a:p>
          <a:p>
            <a:r>
              <a:rPr lang="en-US" dirty="0"/>
              <a:t>Even though some of their savings vehicles may have had flat returns in recent years, they still might be skeptical about exploring a toehold to a higher-rate option, even one that preserves their principal with no market risk.</a:t>
            </a:r>
          </a:p>
          <a:p>
            <a:endParaRPr lang="en-US" dirty="0"/>
          </a:p>
          <a:p>
            <a:r>
              <a:rPr lang="en-US" dirty="0"/>
              <a:t>Your customers have already demonstrated their trust in your institution by having one or more accounts for their checking and/or savings needs.</a:t>
            </a:r>
          </a:p>
          <a:p>
            <a:endParaRPr lang="en-US" dirty="0"/>
          </a:p>
          <a:p>
            <a:r>
              <a:rPr lang="en-US" dirty="0"/>
              <a:t>You can further their relationship with you and your financial institution by becoming familiar with their aspirations for their retirement assets and offering solutions that might help them reach their goals for a confident, comfortable retirement.</a:t>
            </a:r>
          </a:p>
          <a:p>
            <a:endParaRPr lang="en-US" dirty="0"/>
          </a:p>
          <a:p>
            <a:r>
              <a:rPr lang="en-US" dirty="0"/>
              <a:t>Prospects are typically indentified through personal interaction, account balance analysis, and new customer cultivation.</a:t>
            </a:r>
          </a:p>
          <a:p>
            <a:endParaRPr lang="en-US" dirty="0"/>
          </a:p>
          <a:p>
            <a:endParaRPr lang="en-US" dirty="0"/>
          </a:p>
          <a:p>
            <a:r>
              <a:rPr lang="en-US" dirty="0"/>
              <a:t>In-person Conversations</a:t>
            </a:r>
          </a:p>
          <a:p>
            <a:pPr marL="285750" indent="-285750">
              <a:buFont typeface="Arial" panose="020B0604020202020204" pitchFamily="34" charset="0"/>
              <a:buChar char="•"/>
            </a:pPr>
            <a:r>
              <a:rPr lang="en-US" dirty="0"/>
              <a:t>Individuals with whom you interact </a:t>
            </a:r>
            <a:r>
              <a:rPr lang="en-US" sz="1200" b="0" i="0" u="none" strike="noStrike" kern="1200" dirty="0">
                <a:solidFill>
                  <a:schemeClr val="tx1"/>
                </a:solidFill>
                <a:effectLst/>
                <a:latin typeface="Calibri" panose="020F0502020204030204" pitchFamily="34" charset="0"/>
                <a:ea typeface="+mn-ea"/>
                <a:cs typeface="Calibri" panose="020F0502020204030204" pitchFamily="34" charset="0"/>
              </a:rPr>
              <a:t>at your institution </a:t>
            </a:r>
            <a:r>
              <a:rPr lang="en-US" dirty="0"/>
              <a:t>or with whom you already have relationships</a:t>
            </a:r>
          </a:p>
          <a:p>
            <a:endParaRPr lang="en-US" dirty="0"/>
          </a:p>
          <a:p>
            <a:r>
              <a:rPr lang="en-US" dirty="0"/>
              <a:t>Analysis</a:t>
            </a:r>
          </a:p>
          <a:p>
            <a:pPr marL="285750" indent="-285750">
              <a:buFont typeface="Arial" panose="020B0604020202020204" pitchFamily="34" charset="0"/>
              <a:buChar char="•"/>
            </a:pPr>
            <a:r>
              <a:rPr lang="en-US" dirty="0"/>
              <a:t>Individuals you’ve identified by researching account balances</a:t>
            </a:r>
          </a:p>
          <a:p>
            <a:endParaRPr lang="en-US" dirty="0"/>
          </a:p>
          <a:p>
            <a:r>
              <a:rPr lang="en-US" dirty="0"/>
              <a:t>New Accounts</a:t>
            </a:r>
          </a:p>
          <a:p>
            <a:pPr marL="285750" indent="-285750">
              <a:buFont typeface="Arial" panose="020B0604020202020204" pitchFamily="34" charset="0"/>
              <a:buChar char="•"/>
            </a:pPr>
            <a:r>
              <a:rPr lang="en-US" dirty="0"/>
              <a:t>Individuals who have opened new accounts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Did the new customer move here because of a job change? If so, they may need assistance with a rollover.</a:t>
            </a:r>
          </a:p>
          <a:p>
            <a:pPr marL="285750" indent="-285750">
              <a:buFont typeface="Arial" panose="020B0604020202020204" pitchFamily="34" charset="0"/>
              <a:buChar char="•"/>
            </a:pPr>
            <a:r>
              <a:rPr lang="en-US" dirty="0"/>
              <a:t>Did the new customer move to your community to be closer to adult children and grandchildren? If so, they may be receptive to a conversation about retirement savings.</a:t>
            </a:r>
          </a:p>
          <a:p>
            <a:pPr marL="285750" indent="-285750">
              <a:buFont typeface="Arial" panose="020B0604020202020204" pitchFamily="34" charset="0"/>
              <a:buChar char="•"/>
            </a:pPr>
            <a:r>
              <a:rPr lang="en-US" dirty="0"/>
              <a:t>Or is the new customer a long-time resident who was drawn to your institution? Why?</a:t>
            </a:r>
          </a:p>
          <a:p>
            <a:pPr marL="285750" indent="-285750">
              <a:buFont typeface="Arial" panose="020B0604020202020204" pitchFamily="34" charset="0"/>
              <a:buChar char="•"/>
            </a:pPr>
            <a:endParaRPr lang="en-US" dirty="0"/>
          </a:p>
          <a:p>
            <a:pPr marL="0" indent="0">
              <a:buFont typeface="Arial" panose="020B0604020202020204" pitchFamily="34" charset="0"/>
              <a:buNone/>
            </a:pPr>
            <a:r>
              <a:rPr lang="en-US" dirty="0"/>
              <a:t>Learning about the features that helped new members to your community cultivate an affinity for your institution through advertising, word-of-mouth, and social media promotion could also provide meaningful information to help shape your prospecting approach.</a:t>
            </a:r>
          </a:p>
        </p:txBody>
      </p:sp>
    </p:spTree>
    <p:extLst>
      <p:ext uri="{BB962C8B-B14F-4D97-AF65-F5344CB8AC3E}">
        <p14:creationId xmlns:p14="http://schemas.microsoft.com/office/powerpoint/2010/main" val="4244447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Customers are often persuaded to make a purchase based on:</a:t>
            </a:r>
          </a:p>
          <a:p>
            <a:endParaRPr lang="en-US" dirty="0"/>
          </a:p>
          <a:p>
            <a:pPr marL="285750" indent="-285750">
              <a:buFont typeface="Arial" panose="020B0604020202020204" pitchFamily="34" charset="0"/>
              <a:buChar char="•"/>
            </a:pPr>
            <a:r>
              <a:rPr lang="en-US" dirty="0"/>
              <a:t>Need</a:t>
            </a:r>
          </a:p>
          <a:p>
            <a:pPr marL="285750" indent="-285750">
              <a:buFont typeface="Arial" panose="020B0604020202020204" pitchFamily="34" charset="0"/>
              <a:buChar char="•"/>
            </a:pPr>
            <a:r>
              <a:rPr lang="en-US" dirty="0"/>
              <a:t>Safety</a:t>
            </a:r>
          </a:p>
          <a:p>
            <a:pPr marL="285750" indent="-285750">
              <a:buFont typeface="Arial" panose="020B0604020202020204" pitchFamily="34" charset="0"/>
              <a:buChar char="•"/>
            </a:pPr>
            <a:r>
              <a:rPr lang="en-US" dirty="0"/>
              <a:t>Convenience</a:t>
            </a:r>
          </a:p>
          <a:p>
            <a:endParaRPr lang="en-US" dirty="0"/>
          </a:p>
          <a:p>
            <a:r>
              <a:rPr lang="en-US" dirty="0"/>
              <a:t>If you can position products that help customers with these concerns, you may be able to break down initial barriers.</a:t>
            </a:r>
            <a:endParaRPr lang="en-US" baseline="30000" dirty="0"/>
          </a:p>
          <a:p>
            <a:endParaRPr lang="en-US" dirty="0"/>
          </a:p>
          <a:p>
            <a:endParaRPr lang="en-US" dirty="0"/>
          </a:p>
          <a:p>
            <a:endParaRPr lang="en-US" dirty="0"/>
          </a:p>
        </p:txBody>
      </p:sp>
    </p:spTree>
    <p:extLst>
      <p:ext uri="{BB962C8B-B14F-4D97-AF65-F5344CB8AC3E}">
        <p14:creationId xmlns:p14="http://schemas.microsoft.com/office/powerpoint/2010/main" val="1864024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Regardless of the range of their assets, prospects who place a portion of their retirement savings in your institution also will be concerned about:</a:t>
            </a:r>
            <a:endParaRPr lang="en-US" baseline="30000" dirty="0"/>
          </a:p>
          <a:p>
            <a:endParaRPr lang="en-US" dirty="0"/>
          </a:p>
          <a:p>
            <a:endParaRPr lang="en-US" dirty="0"/>
          </a:p>
          <a:p>
            <a:pPr marL="285750" indent="-285750">
              <a:buFont typeface="Arial" panose="020B0604020202020204" pitchFamily="34" charset="0"/>
              <a:buChar char="•"/>
            </a:pPr>
            <a:r>
              <a:rPr lang="en-US" dirty="0"/>
              <a:t>Trust</a:t>
            </a:r>
          </a:p>
          <a:p>
            <a:pPr marL="742950" lvl="1" indent="-285750">
              <a:buFont typeface="Arial" panose="020B0604020202020204" pitchFamily="34" charset="0"/>
              <a:buChar char="•"/>
            </a:pPr>
            <a:r>
              <a:rPr lang="en-US" dirty="0"/>
              <a:t>Want assurance you are knowledgeable, ethical, and willing to put their best interests first</a:t>
            </a:r>
          </a:p>
          <a:p>
            <a:pPr marL="285750" indent="-285750">
              <a:buFont typeface="Arial" panose="020B0604020202020204" pitchFamily="34" charset="0"/>
              <a:buChar char="•"/>
            </a:pPr>
            <a:r>
              <a:rPr lang="en-US" dirty="0"/>
              <a:t>Risk</a:t>
            </a:r>
          </a:p>
          <a:p>
            <a:pPr marL="742950" lvl="1" indent="-285750">
              <a:buFont typeface="Arial" panose="020B0604020202020204" pitchFamily="34" charset="0"/>
              <a:buChar char="•"/>
            </a:pPr>
            <a:r>
              <a:rPr lang="en-US" dirty="0"/>
              <a:t>May often have a fear of loss greater than a desire for gain, especially for larger expenditures</a:t>
            </a:r>
          </a:p>
          <a:p>
            <a:pPr marL="285750" indent="-285750">
              <a:buFont typeface="Arial" panose="020B0604020202020204" pitchFamily="34" charset="0"/>
              <a:buChar char="•"/>
            </a:pPr>
            <a:r>
              <a:rPr lang="en-US" dirty="0"/>
              <a:t>Value</a:t>
            </a:r>
          </a:p>
          <a:p>
            <a:pPr marL="742950" lvl="1" indent="-285750">
              <a:buFont typeface="Arial" panose="020B0604020202020204" pitchFamily="34" charset="0"/>
              <a:buChar char="•"/>
            </a:pPr>
            <a:r>
              <a:rPr lang="en-US" dirty="0"/>
              <a:t>Understand value of tax deferral as a strategy and may be receptive to fixed and fixed index annuities</a:t>
            </a:r>
          </a:p>
          <a:p>
            <a:endParaRPr lang="en-US" dirty="0"/>
          </a:p>
        </p:txBody>
      </p:sp>
    </p:spTree>
    <p:extLst>
      <p:ext uri="{BB962C8B-B14F-4D97-AF65-F5344CB8AC3E}">
        <p14:creationId xmlns:p14="http://schemas.microsoft.com/office/powerpoint/2010/main" val="3338086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Connecting with client aspirations through questions can help get them to the next level.</a:t>
            </a:r>
          </a:p>
          <a:p>
            <a:endParaRPr lang="en-US" dirty="0"/>
          </a:p>
          <a:p>
            <a:pPr marL="285750" indent="-285750">
              <a:buFont typeface="Arial" panose="020B0604020202020204" pitchFamily="34" charset="0"/>
              <a:buChar char="•"/>
            </a:pPr>
            <a:r>
              <a:rPr lang="en-US" dirty="0"/>
              <a:t>”What three things do you want to ensure you’re financially able to do in retirement?”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“Where do you plan on living?”</a:t>
            </a:r>
          </a:p>
          <a:p>
            <a:pPr marL="742950" lvl="1" indent="-285750">
              <a:buFont typeface="Arial" panose="020B0604020202020204" pitchFamily="34" charset="0"/>
              <a:buChar char="•"/>
            </a:pPr>
            <a:r>
              <a:rPr lang="en-US" dirty="0"/>
              <a:t>Moving to be near children/grandchildren</a:t>
            </a:r>
          </a:p>
          <a:p>
            <a:pPr marL="742950" lvl="1" indent="-285750">
              <a:buFont typeface="Arial" panose="020B0604020202020204" pitchFamily="34" charset="0"/>
              <a:buChar char="•"/>
            </a:pPr>
            <a:r>
              <a:rPr lang="en-US" dirty="0"/>
              <a:t>Moving to a maintenance-free home or loft</a:t>
            </a:r>
          </a:p>
          <a:p>
            <a:pPr marL="742950" lvl="1" indent="-285750">
              <a:buFont typeface="Arial" panose="020B0604020202020204" pitchFamily="34" charset="0"/>
              <a:buChar char="•"/>
            </a:pPr>
            <a:r>
              <a:rPr lang="en-US" dirty="0"/>
              <a:t>Moving from the suburbs to the country or vice versa</a:t>
            </a:r>
          </a:p>
          <a:p>
            <a:endParaRPr lang="en-US" baseline="30000" dirty="0"/>
          </a:p>
          <a:p>
            <a:pPr marL="285750" indent="-285750">
              <a:buFont typeface="Arial" panose="020B0604020202020204" pitchFamily="34" charset="0"/>
              <a:buChar char="•"/>
            </a:pPr>
            <a:r>
              <a:rPr lang="en-US" dirty="0"/>
              <a:t>”What worries you financially about retirement?”</a:t>
            </a:r>
          </a:p>
          <a:p>
            <a:endParaRPr lang="en-US" dirty="0"/>
          </a:p>
          <a:p>
            <a:endParaRPr lang="en-US" dirty="0"/>
          </a:p>
          <a:p>
            <a:endParaRPr lang="en-US" dirty="0"/>
          </a:p>
        </p:txBody>
      </p:sp>
    </p:spTree>
    <p:extLst>
      <p:ext uri="{BB962C8B-B14F-4D97-AF65-F5344CB8AC3E}">
        <p14:creationId xmlns:p14="http://schemas.microsoft.com/office/powerpoint/2010/main" val="230171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Just as an experienced hiker is attuned to sounds that could signal changing conditions, you can listen for key words in conversations that might alert you to life events that could help move a prospect toward a referral. Here are some key words to listen for:</a:t>
            </a:r>
          </a:p>
          <a:p>
            <a:endParaRPr lang="en-US" dirty="0"/>
          </a:p>
          <a:p>
            <a:pPr marL="171450" indent="-171450">
              <a:buFont typeface="Arial" panose="020B0604020202020204" pitchFamily="34" charset="0"/>
              <a:buChar char="•"/>
            </a:pPr>
            <a:r>
              <a:rPr lang="en-US" dirty="0"/>
              <a:t>Baby</a:t>
            </a:r>
          </a:p>
          <a:p>
            <a:pPr marL="171450" indent="-171450">
              <a:buFont typeface="Arial" panose="020B0604020202020204" pitchFamily="34" charset="0"/>
              <a:buChar char="•"/>
            </a:pPr>
            <a:r>
              <a:rPr lang="en-US" dirty="0"/>
              <a:t>College</a:t>
            </a:r>
          </a:p>
          <a:p>
            <a:pPr marL="171450" indent="-171450">
              <a:buFont typeface="Arial" panose="020B0604020202020204" pitchFamily="34" charset="0"/>
              <a:buChar char="•"/>
            </a:pPr>
            <a:r>
              <a:rPr lang="en-US" dirty="0"/>
              <a:t>Death benefits</a:t>
            </a:r>
          </a:p>
          <a:p>
            <a:pPr marL="171450" indent="-171450">
              <a:buFont typeface="Arial" panose="020B0604020202020204" pitchFamily="34" charset="0"/>
              <a:buChar char="•"/>
            </a:pPr>
            <a:r>
              <a:rPr lang="en-US" dirty="0"/>
              <a:t>Emergency access to money</a:t>
            </a:r>
          </a:p>
          <a:p>
            <a:pPr marL="171450" indent="-171450">
              <a:buFont typeface="Arial" panose="020B0604020202020204" pitchFamily="34" charset="0"/>
              <a:buChar char="•"/>
            </a:pPr>
            <a:r>
              <a:rPr lang="en-US" dirty="0"/>
              <a:t>Fixed rate of interest or return</a:t>
            </a:r>
          </a:p>
          <a:p>
            <a:pPr marL="171450" indent="-171450">
              <a:buFont typeface="Arial" panose="020B0604020202020204" pitchFamily="34" charset="0"/>
              <a:buChar char="•"/>
            </a:pPr>
            <a:r>
              <a:rPr lang="en-US" dirty="0"/>
              <a:t>High taxes</a:t>
            </a:r>
          </a:p>
          <a:p>
            <a:pPr marL="171450" indent="-171450">
              <a:buFont typeface="Arial" panose="020B0604020202020204" pitchFamily="34" charset="0"/>
              <a:buChar char="•"/>
            </a:pPr>
            <a:r>
              <a:rPr lang="en-US" dirty="0"/>
              <a:t>Home sale or purchase</a:t>
            </a:r>
          </a:p>
          <a:p>
            <a:pPr marL="171450" indent="-171450">
              <a:buFont typeface="Arial" panose="020B0604020202020204" pitchFamily="34" charset="0"/>
              <a:buChar char="•"/>
            </a:pPr>
            <a:r>
              <a:rPr lang="en-US" dirty="0"/>
              <a:t>Inheritance</a:t>
            </a:r>
          </a:p>
          <a:p>
            <a:pPr marL="171450" indent="-171450">
              <a:buFont typeface="Arial" panose="020B0604020202020204" pitchFamily="34" charset="0"/>
              <a:buChar char="•"/>
            </a:pPr>
            <a:r>
              <a:rPr lang="en-US" dirty="0"/>
              <a:t>Interest rates</a:t>
            </a:r>
          </a:p>
          <a:p>
            <a:pPr marL="171450" indent="-171450">
              <a:buFont typeface="Arial" panose="020B0604020202020204" pitchFamily="34" charset="0"/>
              <a:buChar char="•"/>
            </a:pPr>
            <a:r>
              <a:rPr lang="en-US" dirty="0"/>
              <a:t>Layoff</a:t>
            </a:r>
          </a:p>
          <a:p>
            <a:pPr marL="171450" indent="-171450">
              <a:buFont typeface="Arial" panose="020B0604020202020204" pitchFamily="34" charset="0"/>
              <a:buChar char="•"/>
            </a:pPr>
            <a:r>
              <a:rPr lang="en-US" dirty="0"/>
              <a:t>Legacy options for loved ones</a:t>
            </a:r>
          </a:p>
          <a:p>
            <a:pPr marL="171450" indent="-171450">
              <a:buFont typeface="Arial" panose="020B0604020202020204" pitchFamily="34" charset="0"/>
              <a:buChar char="•"/>
            </a:pPr>
            <a:r>
              <a:rPr lang="en-US" dirty="0"/>
              <a:t>New job/career change</a:t>
            </a:r>
          </a:p>
          <a:p>
            <a:pPr marL="171450" indent="-171450">
              <a:buFont typeface="Arial" panose="020B0604020202020204" pitchFamily="34" charset="0"/>
              <a:buChar char="•"/>
            </a:pPr>
            <a:r>
              <a:rPr lang="en-US" dirty="0"/>
              <a:t>Retirement (customer/spouse)</a:t>
            </a:r>
          </a:p>
          <a:p>
            <a:pPr marL="171450" indent="-171450">
              <a:buFont typeface="Arial" panose="020B0604020202020204" pitchFamily="34" charset="0"/>
              <a:buChar char="•"/>
            </a:pPr>
            <a:r>
              <a:rPr lang="en-US" dirty="0"/>
              <a:t>Rollovers</a:t>
            </a:r>
          </a:p>
          <a:p>
            <a:pPr marL="171450" indent="-171450">
              <a:buFont typeface="Arial" panose="020B0604020202020204" pitchFamily="34" charset="0"/>
              <a:buChar char="•"/>
            </a:pPr>
            <a:r>
              <a:rPr lang="en-US" dirty="0"/>
              <a:t>Tax-deferred asset growth</a:t>
            </a:r>
          </a:p>
          <a:p>
            <a:pPr marL="171450" indent="-171450">
              <a:buFont typeface="Arial" panose="020B0604020202020204" pitchFamily="34" charset="0"/>
              <a:buChar char="•"/>
            </a:pPr>
            <a:r>
              <a:rPr lang="en-US" dirty="0"/>
              <a:t>Wedding</a:t>
            </a:r>
          </a:p>
          <a:p>
            <a:endParaRPr lang="en-US" dirty="0"/>
          </a:p>
        </p:txBody>
      </p:sp>
    </p:spTree>
    <p:extLst>
      <p:ext uri="{BB962C8B-B14F-4D97-AF65-F5344CB8AC3E}">
        <p14:creationId xmlns:p14="http://schemas.microsoft.com/office/powerpoint/2010/main" val="1084104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You may encounter customers who resist your strategic suggestions. By identifying typical objections, you can address them upfront.</a:t>
            </a:r>
          </a:p>
          <a:p>
            <a:endParaRPr lang="en-US" dirty="0"/>
          </a:p>
          <a:p>
            <a:r>
              <a:rPr lang="en-US" b="1" dirty="0"/>
              <a:t>“I need to talk to my relative/accountant lawyer.”</a:t>
            </a:r>
          </a:p>
          <a:p>
            <a:endParaRPr lang="en-US" dirty="0"/>
          </a:p>
          <a:p>
            <a:r>
              <a:rPr lang="en-US" dirty="0"/>
              <a:t>“I have people I like to visit with about financial decisions before I make them too.”</a:t>
            </a:r>
          </a:p>
          <a:p>
            <a:endParaRPr lang="en-US" dirty="0"/>
          </a:p>
          <a:p>
            <a:r>
              <a:rPr lang="en-US" b="1" dirty="0"/>
              <a:t>“I don’t have time right now.”</a:t>
            </a:r>
          </a:p>
          <a:p>
            <a:endParaRPr lang="en-US" dirty="0"/>
          </a:p>
          <a:p>
            <a:r>
              <a:rPr lang="en-US" dirty="0"/>
              <a:t>“When would be a better time for me to follow up?”</a:t>
            </a:r>
            <a:br>
              <a:rPr lang="en-US" dirty="0"/>
            </a:br>
            <a:endParaRPr lang="en-US" b="1" dirty="0"/>
          </a:p>
          <a:p>
            <a:r>
              <a:rPr lang="en-US" b="1" dirty="0"/>
              <a:t>“Those investments are too risky.”</a:t>
            </a:r>
          </a:p>
          <a:p>
            <a:endParaRPr lang="en-US" dirty="0"/>
          </a:p>
          <a:p>
            <a:r>
              <a:rPr lang="en-US" dirty="0"/>
              <a:t>“We have multiple products that preserve your principal but also provide a competitive rate for a set time period. After the first year, you may take a 10% free withdrawal. Would you like to learn more?”</a:t>
            </a:r>
          </a:p>
          <a:p>
            <a:endParaRPr lang="en-US" dirty="0"/>
          </a:p>
        </p:txBody>
      </p:sp>
    </p:spTree>
    <p:extLst>
      <p:ext uri="{BB962C8B-B14F-4D97-AF65-F5344CB8AC3E}">
        <p14:creationId xmlns:p14="http://schemas.microsoft.com/office/powerpoint/2010/main" val="440354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b="1" dirty="0"/>
              <a:t>“The fees are too high.”</a:t>
            </a:r>
          </a:p>
          <a:p>
            <a:endParaRPr lang="en-US" dirty="0"/>
          </a:p>
          <a:p>
            <a:r>
              <a:rPr lang="en-US" dirty="0"/>
              <a:t>Almost every purchase made includes an additional tax, charge, or fee. Explain your institution’s fees upfront to help customers better understand how they’re assessed and what they cover.</a:t>
            </a:r>
          </a:p>
          <a:p>
            <a:endParaRPr lang="en-US" dirty="0"/>
          </a:p>
          <a:p>
            <a:r>
              <a:rPr lang="en-US" b="1" dirty="0"/>
              <a:t>“I need liquidity.”</a:t>
            </a:r>
          </a:p>
          <a:p>
            <a:endParaRPr lang="en-US" dirty="0"/>
          </a:p>
          <a:p>
            <a:r>
              <a:rPr lang="en-US" dirty="0"/>
              <a:t>“Many fixed and fixed index annuities offer free 10% withdrawals after the first year, providing both asset accumulation and access to funds if needed within a particular Guarantee Period. Can I share an example?”</a:t>
            </a:r>
            <a:br>
              <a:rPr lang="en-US" dirty="0"/>
            </a:br>
            <a:endParaRPr lang="en-US" b="1" dirty="0"/>
          </a:p>
          <a:p>
            <a:r>
              <a:rPr lang="en-US" b="1" dirty="0"/>
              <a:t>“You only want the commission.”</a:t>
            </a:r>
          </a:p>
          <a:p>
            <a:endParaRPr lang="en-US" dirty="0"/>
          </a:p>
          <a:p>
            <a:r>
              <a:rPr lang="en-US" dirty="0"/>
              <a:t>“In my sales role, I work with a lot of customers with very different financial circumstances and goals. A product that might work well for one client may not work well for someone else. I work with several carriers so I can select the best product for you based on your needs.”</a:t>
            </a:r>
          </a:p>
          <a:p>
            <a:endParaRPr lang="en-US" dirty="0"/>
          </a:p>
        </p:txBody>
      </p:sp>
    </p:spTree>
    <p:extLst>
      <p:ext uri="{BB962C8B-B14F-4D97-AF65-F5344CB8AC3E}">
        <p14:creationId xmlns:p14="http://schemas.microsoft.com/office/powerpoint/2010/main" val="1489851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Jeb Blount, CEO of Sales Gravy, Inc., offers a three-step approach to overcoming objections.</a:t>
            </a:r>
          </a:p>
          <a:p>
            <a:endParaRPr lang="en-US" dirty="0"/>
          </a:p>
          <a:p>
            <a:r>
              <a:rPr lang="en-US" dirty="0"/>
              <a:t>Ledge: The initial physiological and emotional reaction to rejection is involuntary. According to Blount, “A ledge is a memorized, automatic response to perceived or real rejection that does not require you to think. It gives your logical brain the moment it needs to catch up, rise above disruptive emotions, and gain control.”</a:t>
            </a:r>
          </a:p>
          <a:p>
            <a:endParaRPr lang="en-US" dirty="0"/>
          </a:p>
          <a:p>
            <a:r>
              <a:rPr lang="en-US" dirty="0"/>
              <a:t>Disrupt: Blount says a prospect’s brain “ignores patterns and is pulled toward anomalies—different, unexpected, bright, shiny things. Pattern painting – doing the unexpected – is how you flip your prospect’s buyer script, turn them around, and pull them toward you.”</a:t>
            </a:r>
          </a:p>
          <a:p>
            <a:endParaRPr lang="en-US" dirty="0"/>
          </a:p>
          <a:p>
            <a:r>
              <a:rPr lang="en-US" dirty="0"/>
              <a:t>Ask: Once you’ve minimized your prospect’s objection, Blount stresses the importance of asking for their business a second time. However, if the client still isn’t interested, try again another day.”</a:t>
            </a:r>
          </a:p>
        </p:txBody>
      </p:sp>
    </p:spTree>
    <p:extLst>
      <p:ext uri="{BB962C8B-B14F-4D97-AF65-F5344CB8AC3E}">
        <p14:creationId xmlns:p14="http://schemas.microsoft.com/office/powerpoint/2010/main" val="3183263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Jeb Blount, CEO of Sales Gravy, Inc., offers a three-step approach to overcoming objections.</a:t>
            </a:r>
          </a:p>
          <a:p>
            <a:endParaRPr lang="en-US" dirty="0"/>
          </a:p>
          <a:p>
            <a:r>
              <a:rPr lang="en-US" dirty="0"/>
              <a:t>Ledge: The initial physiological and emotional reaction to rejection is involuntary. According to Blount, “A ledge is a memorized, automatic response to perceived or real rejection that does not require you to think. It gives your logical brain the moment it needs to catch up, rise above disruptive emotions, and gain control.”</a:t>
            </a:r>
          </a:p>
          <a:p>
            <a:endParaRPr lang="en-US" dirty="0"/>
          </a:p>
          <a:p>
            <a:r>
              <a:rPr lang="en-US" dirty="0"/>
              <a:t>Disrupt: Blount says a prospect’s brain “ignores patterns and is pulled toward anomalies—different, unexpected, bright, shiny things. Pattern painting – doing the unexpected – is how you flip your prospect’s buyer script, turn them around, and pull them toward you.”</a:t>
            </a:r>
          </a:p>
          <a:p>
            <a:endParaRPr lang="en-US" dirty="0"/>
          </a:p>
          <a:p>
            <a:r>
              <a:rPr lang="en-US" dirty="0"/>
              <a:t>Ask: Once you’ve minimized your prospect’s objection, Blount stresses the importance of asking for their business a second time. However, if the client still isn’t interested, try again another day.”</a:t>
            </a:r>
          </a:p>
        </p:txBody>
      </p:sp>
    </p:spTree>
    <p:extLst>
      <p:ext uri="{BB962C8B-B14F-4D97-AF65-F5344CB8AC3E}">
        <p14:creationId xmlns:p14="http://schemas.microsoft.com/office/powerpoint/2010/main" val="4057210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Here are some steps to consider to secure your footing in client interactions.</a:t>
            </a:r>
          </a:p>
          <a:p>
            <a:endParaRPr lang="en-US" baseline="30000" dirty="0"/>
          </a:p>
          <a:p>
            <a:endParaRPr lang="en-US" baseline="30000" dirty="0"/>
          </a:p>
          <a:p>
            <a:endParaRPr lang="en-US" baseline="30000" dirty="0"/>
          </a:p>
          <a:p>
            <a:r>
              <a:rPr lang="en-US" dirty="0"/>
              <a:t>Plan, prepare, and practice for conversations with prospects.</a:t>
            </a:r>
          </a:p>
          <a:p>
            <a:endParaRPr lang="en-US" dirty="0"/>
          </a:p>
          <a:p>
            <a:pPr marL="171450" indent="-171450">
              <a:buFont typeface="Arial" panose="020B0604020202020204" pitchFamily="34" charset="0"/>
              <a:buChar char="•"/>
            </a:pPr>
            <a:r>
              <a:rPr lang="en-US" dirty="0"/>
              <a:t>Envision a typical customer you would interact with, then use your phone to record yourself practicing your script. Observe your mannerisms and speech inflections and make adjustments if necessary.</a:t>
            </a:r>
          </a:p>
          <a:p>
            <a:endParaRPr lang="en-US" dirty="0"/>
          </a:p>
          <a:p>
            <a:r>
              <a:rPr lang="en-US" dirty="0"/>
              <a:t>Assess what’s worked for you the past few months and what hasn’t.</a:t>
            </a:r>
          </a:p>
          <a:p>
            <a:endParaRPr lang="en-US" dirty="0"/>
          </a:p>
          <a:p>
            <a:r>
              <a:rPr lang="en-US" dirty="0"/>
              <a:t>Collect data for a month and spot trends.</a:t>
            </a:r>
          </a:p>
          <a:p>
            <a:endParaRPr lang="en-US" dirty="0"/>
          </a:p>
          <a:p>
            <a:pPr marL="171450" indent="-171450">
              <a:buFont typeface="Arial" panose="020B0604020202020204" pitchFamily="34" charset="0"/>
              <a:buChar char="•"/>
            </a:pPr>
            <a:r>
              <a:rPr lang="en-US" dirty="0"/>
              <a:t>Are you more successful:</a:t>
            </a:r>
          </a:p>
          <a:p>
            <a:pPr marL="628650" lvl="1" indent="-171450">
              <a:buFont typeface="Arial" panose="020B0604020202020204" pitchFamily="34" charset="0"/>
              <a:buChar char="•"/>
            </a:pPr>
            <a:r>
              <a:rPr lang="en-US" dirty="0"/>
              <a:t>At certain times of day?</a:t>
            </a:r>
          </a:p>
          <a:p>
            <a:pPr marL="628650" lvl="1" indent="-171450">
              <a:buFont typeface="Arial" panose="020B0604020202020204" pitchFamily="34" charset="0"/>
              <a:buChar char="•"/>
            </a:pPr>
            <a:r>
              <a:rPr lang="en-US" dirty="0"/>
              <a:t>With a particular demographic group (e.g., new accounts, individuals nearing retirement, entrepreneurs, etc.)?</a:t>
            </a:r>
          </a:p>
          <a:p>
            <a:pPr marL="628650" lvl="1" indent="-171450">
              <a:buFont typeface="Arial" panose="020B0604020202020204" pitchFamily="34" charset="0"/>
              <a:buChar char="•"/>
            </a:pPr>
            <a:r>
              <a:rPr lang="en-US" dirty="0"/>
              <a:t>In person, online, or on the phone?</a:t>
            </a:r>
          </a:p>
          <a:p>
            <a:pPr marL="628650" lvl="1" indent="-171450">
              <a:buFont typeface="Arial" panose="020B0604020202020204" pitchFamily="34" charset="0"/>
              <a:buChar char="•"/>
            </a:pPr>
            <a:r>
              <a:rPr lang="en-US" dirty="0"/>
              <a:t>What objections are you encountering through your customer conversations?</a:t>
            </a:r>
          </a:p>
          <a:p>
            <a:pPr marL="628650" lvl="1" indent="-171450">
              <a:buFont typeface="Arial" panose="020B0604020202020204" pitchFamily="34" charset="0"/>
              <a:buChar char="•"/>
            </a:pPr>
            <a:r>
              <a:rPr lang="en-US" dirty="0"/>
              <a:t>What’s recently changed in the marketplace with your competitors and the industry overall?</a:t>
            </a:r>
          </a:p>
          <a:p>
            <a:pPr marL="628650" lvl="1" indent="-171450">
              <a:buFont typeface="Arial" panose="020B0604020202020204" pitchFamily="34" charset="0"/>
              <a:buChar char="•"/>
            </a:pPr>
            <a:endParaRPr lang="en-US" dirty="0"/>
          </a:p>
          <a:p>
            <a:r>
              <a:rPr lang="en-US" dirty="0"/>
              <a:t>Visit with peers to glean tips.</a:t>
            </a:r>
          </a:p>
          <a:p>
            <a:endParaRPr lang="en-US" dirty="0"/>
          </a:p>
          <a:p>
            <a:r>
              <a:rPr lang="en-US" dirty="0"/>
              <a:t>Determine what you can do differently for more effective engagement and conversion.</a:t>
            </a:r>
          </a:p>
          <a:p>
            <a:endParaRPr lang="en-US" dirty="0"/>
          </a:p>
          <a:p>
            <a:pPr marL="171450" indent="-171450">
              <a:buFont typeface="Arial" panose="020B0604020202020204" pitchFamily="34" charset="0"/>
              <a:buChar char="•"/>
            </a:pPr>
            <a:r>
              <a:rPr lang="en-US" dirty="0"/>
              <a:t>What professional development initiatives are you pursuing?</a:t>
            </a:r>
          </a:p>
          <a:p>
            <a:pPr marL="171450" indent="-171450">
              <a:buFont typeface="Arial" panose="020B0604020202020204" pitchFamily="34" charset="0"/>
              <a:buChar char="•"/>
            </a:pPr>
            <a:r>
              <a:rPr lang="en-US" dirty="0"/>
              <a:t>What are you reading or listening to that could complement your efforts?</a:t>
            </a:r>
          </a:p>
          <a:p>
            <a:pPr marL="171450" indent="-171450">
              <a:buFont typeface="Arial" panose="020B0604020202020204" pitchFamily="34" charset="0"/>
              <a:buChar char="•"/>
            </a:pPr>
            <a:r>
              <a:rPr lang="en-US" dirty="0"/>
              <a:t>What activities do you engage in to broaden your network and visibility in the community?</a:t>
            </a:r>
          </a:p>
        </p:txBody>
      </p:sp>
    </p:spTree>
    <p:extLst>
      <p:ext uri="{BB962C8B-B14F-4D97-AF65-F5344CB8AC3E}">
        <p14:creationId xmlns:p14="http://schemas.microsoft.com/office/powerpoint/2010/main" val="2062302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Being aware of nonverbal cues – gestures, tone of voice, eye contact, body language – can enhance your ability to connect with customers.</a:t>
            </a:r>
          </a:p>
          <a:p>
            <a:endParaRPr lang="en-US" dirty="0"/>
          </a:p>
          <a:p>
            <a:r>
              <a:rPr lang="en-US" dirty="0"/>
              <a:t>Ray Birdwhistell, an anthropologist, found that more than 65% of communication is nonverbal and contributes toward creating a positive or negative impression.</a:t>
            </a:r>
            <a:r>
              <a:rPr lang="en-US" baseline="30000" dirty="0"/>
              <a:t>6</a:t>
            </a:r>
          </a:p>
          <a:p>
            <a:endParaRPr lang="en-US" sz="1200" baseline="30000" dirty="0">
              <a:latin typeface="Calibri" panose="020F0502020204030204" pitchFamily="34" charset="0"/>
              <a:cs typeface="Calibri" panose="020F0502020204030204" pitchFamily="34" charset="0"/>
            </a:endParaRPr>
          </a:p>
          <a:p>
            <a:endParaRPr lang="en-US" baseline="30000" dirty="0"/>
          </a:p>
        </p:txBody>
      </p:sp>
    </p:spTree>
    <p:extLst>
      <p:ext uri="{BB962C8B-B14F-4D97-AF65-F5344CB8AC3E}">
        <p14:creationId xmlns:p14="http://schemas.microsoft.com/office/powerpoint/2010/main" val="1393442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dirty="0"/>
              <a:t>Amy Cuddy, a Harvard University social psychologist, gave a 2012 TED Talk about the way nonverbal communication impacts not only how we perceive others but also how we view ourselves.</a:t>
            </a:r>
          </a:p>
          <a:p>
            <a:pPr marL="285750" indent="-285750">
              <a:buFont typeface="Arial" panose="020B0604020202020204" pitchFamily="34" charset="0"/>
              <a:buChar char="•"/>
            </a:pPr>
            <a:r>
              <a:rPr lang="en-US" sz="1200" b="0" i="0" u="none" strike="noStrike" kern="1200" dirty="0">
                <a:solidFill>
                  <a:schemeClr val="tx1"/>
                </a:solidFill>
                <a:effectLst/>
                <a:latin typeface="Calibri" panose="020F0502020204030204" pitchFamily="34" charset="0"/>
                <a:ea typeface="+mn-ea"/>
                <a:cs typeface="Calibri" panose="020F0502020204030204" pitchFamily="34" charset="0"/>
              </a:rPr>
              <a:t>A two-</a:t>
            </a:r>
            <a:r>
              <a:rPr lang="en-US" dirty="0"/>
              <a:t>minute power pose before encounters ”can create physiological changes that enhance confidence and assertiveness for better overall outcomes.”</a:t>
            </a:r>
            <a:r>
              <a:rPr lang="en-US" baseline="30000" dirty="0"/>
              <a:t>7</a:t>
            </a:r>
          </a:p>
          <a:p>
            <a:endParaRPr lang="en-US" sz="1200" baseline="30000" dirty="0">
              <a:latin typeface="Calibri" panose="020F0502020204030204" pitchFamily="34" charset="0"/>
              <a:cs typeface="Calibri" panose="020F0502020204030204" pitchFamily="34" charset="0"/>
            </a:endParaRPr>
          </a:p>
          <a:p>
            <a:endParaRPr lang="en-US" baseline="30000" dirty="0"/>
          </a:p>
        </p:txBody>
      </p:sp>
    </p:spTree>
    <p:extLst>
      <p:ext uri="{BB962C8B-B14F-4D97-AF65-F5344CB8AC3E}">
        <p14:creationId xmlns:p14="http://schemas.microsoft.com/office/powerpoint/2010/main" val="2017352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r>
              <a:rPr lang="en-US" baseline="30000" dirty="0"/>
              <a:t>Several authors and experts provide insight and practical suggestions for improving your ability to ask for a purchase and successfully close a sale.</a:t>
            </a:r>
          </a:p>
          <a:p>
            <a:endParaRPr lang="en-US" sz="1200" baseline="30000" dirty="0">
              <a:latin typeface="Calibri" panose="020F0502020204030204" pitchFamily="34" charset="0"/>
              <a:cs typeface="Calibri" panose="020F0502020204030204" pitchFamily="34" charset="0"/>
            </a:endParaRPr>
          </a:p>
          <a:p>
            <a:endParaRPr lang="en-US" baseline="30000" dirty="0"/>
          </a:p>
        </p:txBody>
      </p:sp>
    </p:spTree>
    <p:extLst>
      <p:ext uri="{BB962C8B-B14F-4D97-AF65-F5344CB8AC3E}">
        <p14:creationId xmlns:p14="http://schemas.microsoft.com/office/powerpoint/2010/main" val="25097952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In helping your customers reach their retirement savings peak, equip yourself with the right resources to guide them through the twists and turns they’ll encounter on their journey by:</a:t>
            </a:r>
          </a:p>
          <a:p>
            <a:pPr marL="0" indent="0">
              <a:buNone/>
            </a:pPr>
            <a:endParaRPr lang="en-US" dirty="0"/>
          </a:p>
          <a:p>
            <a:r>
              <a:rPr lang="en-US" dirty="0"/>
              <a:t>Familiarizing yourself with the terrain</a:t>
            </a:r>
          </a:p>
          <a:p>
            <a:r>
              <a:rPr lang="en-US" dirty="0"/>
              <a:t>Being mindful of their risk preferences</a:t>
            </a:r>
          </a:p>
          <a:p>
            <a:pPr marL="0" indent="0">
              <a:buNone/>
            </a:pPr>
            <a:endParaRPr lang="en-US" dirty="0"/>
          </a:p>
          <a:p>
            <a:pPr marL="628650" lvl="1" indent="-171450">
              <a:buFont typeface="Arial" panose="020B0604020202020204" pitchFamily="34" charset="0"/>
              <a:buChar char="•"/>
            </a:pPr>
            <a:r>
              <a:rPr lang="en-US" dirty="0"/>
              <a:t>Is your client a footpath follower comfortable with a gradual incline?</a:t>
            </a:r>
          </a:p>
          <a:p>
            <a:pPr marL="628650" lvl="1" indent="-171450">
              <a:buFont typeface="Arial" panose="020B0604020202020204" pitchFamily="34" charset="0"/>
              <a:buChar char="•"/>
            </a:pPr>
            <a:r>
              <a:rPr lang="en-US" dirty="0"/>
              <a:t>Is your client a more aggressive climber when it comes to enhancing savings?</a:t>
            </a:r>
          </a:p>
          <a:p>
            <a:pPr marL="628650" lvl="1" indent="-171450">
              <a:buFont typeface="Arial" panose="020B0604020202020204" pitchFamily="34" charset="0"/>
              <a:buChar char="•"/>
            </a:pPr>
            <a:r>
              <a:rPr lang="en-US" dirty="0"/>
              <a:t>Has your client veered off course completely and is seeking a safe way back?</a:t>
            </a:r>
          </a:p>
          <a:p>
            <a:endParaRPr lang="en-US" dirty="0"/>
          </a:p>
          <a:p>
            <a:r>
              <a:rPr lang="en-US" dirty="0"/>
              <a:t>Just as an experienced mountain guide can accommodate changing conditions to help ensure the physical safety of his or her charges, you can do the same for your clients’ financial security.</a:t>
            </a:r>
          </a:p>
          <a:p>
            <a:endParaRPr lang="en-US" dirty="0"/>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16</a:t>
            </a:fld>
            <a:endParaRPr lang="en-US" dirty="0"/>
          </a:p>
        </p:txBody>
      </p:sp>
    </p:spTree>
    <p:extLst>
      <p:ext uri="{BB962C8B-B14F-4D97-AF65-F5344CB8AC3E}">
        <p14:creationId xmlns:p14="http://schemas.microsoft.com/office/powerpoint/2010/main" val="2969258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In helping your customers reach their retirement savings peak, equip yourself with the right resources to guide them through the twists and turns they’ll encounter on their journey by:</a:t>
            </a:r>
          </a:p>
          <a:p>
            <a:pPr marL="0" indent="0">
              <a:buNone/>
            </a:pPr>
            <a:endParaRPr lang="en-US" dirty="0"/>
          </a:p>
          <a:p>
            <a:r>
              <a:rPr lang="en-US" dirty="0"/>
              <a:t>Familiarizing yourself with the terrain</a:t>
            </a:r>
          </a:p>
          <a:p>
            <a:r>
              <a:rPr lang="en-US" dirty="0"/>
              <a:t>Being mindful of their risk preferences</a:t>
            </a:r>
          </a:p>
          <a:p>
            <a:pPr marL="0" indent="0">
              <a:buNone/>
            </a:pPr>
            <a:endParaRPr lang="en-US" dirty="0"/>
          </a:p>
          <a:p>
            <a:pPr marL="628650" lvl="1" indent="-171450">
              <a:buFont typeface="Arial" panose="020B0604020202020204" pitchFamily="34" charset="0"/>
              <a:buChar char="•"/>
            </a:pPr>
            <a:r>
              <a:rPr lang="en-US" dirty="0"/>
              <a:t>Is your client a footpath follower comfortable with a gradual incline?</a:t>
            </a:r>
          </a:p>
          <a:p>
            <a:pPr marL="628650" lvl="1" indent="-171450">
              <a:buFont typeface="Arial" panose="020B0604020202020204" pitchFamily="34" charset="0"/>
              <a:buChar char="•"/>
            </a:pPr>
            <a:r>
              <a:rPr lang="en-US" dirty="0"/>
              <a:t>Is your client a more aggressive climber when it comes to enhancing savings?</a:t>
            </a:r>
          </a:p>
          <a:p>
            <a:pPr marL="628650" lvl="1" indent="-171450">
              <a:buFont typeface="Arial" panose="020B0604020202020204" pitchFamily="34" charset="0"/>
              <a:buChar char="•"/>
            </a:pPr>
            <a:r>
              <a:rPr lang="en-US" dirty="0"/>
              <a:t>Has your client veered off course completely and is seeking a safe way back?</a:t>
            </a:r>
          </a:p>
          <a:p>
            <a:endParaRPr lang="en-US" dirty="0"/>
          </a:p>
          <a:p>
            <a:r>
              <a:rPr lang="en-US" dirty="0"/>
              <a:t>Just as an experienced mountain guide can accommodate changing conditions to help ensure the physical safety of his or her charges, you can do the same for your clients’ financial security.</a:t>
            </a:r>
          </a:p>
          <a:p>
            <a:endParaRPr lang="en-US" dirty="0"/>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17</a:t>
            </a:fld>
            <a:endParaRPr lang="en-US" dirty="0"/>
          </a:p>
        </p:txBody>
      </p:sp>
    </p:spTree>
    <p:extLst>
      <p:ext uri="{BB962C8B-B14F-4D97-AF65-F5344CB8AC3E}">
        <p14:creationId xmlns:p14="http://schemas.microsoft.com/office/powerpoint/2010/main" val="11177076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18</a:t>
            </a:fld>
            <a:endParaRPr lang="en-US" dirty="0"/>
          </a:p>
        </p:txBody>
      </p:sp>
    </p:spTree>
    <p:extLst>
      <p:ext uri="{BB962C8B-B14F-4D97-AF65-F5344CB8AC3E}">
        <p14:creationId xmlns:p14="http://schemas.microsoft.com/office/powerpoint/2010/main" val="732605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FCE126-C97A-B890-DCF1-0C449CE0C84F}"/>
              </a:ext>
            </a:extLst>
          </p:cNvPr>
          <p:cNvSpPr>
            <a:spLocks noGrp="1"/>
          </p:cNvSpPr>
          <p:nvPr>
            <p:ph type="body" idx="1"/>
          </p:nvPr>
        </p:nvSpPr>
        <p:spPr/>
        <p:txBody>
          <a:bodyPr/>
          <a:lstStyle/>
          <a:p>
            <a:endParaRPr lang="en-US" sz="1200" baseline="30000" dirty="0">
              <a:latin typeface="Calibri" panose="020F0502020204030204" pitchFamily="34" charset="0"/>
              <a:cs typeface="Calibri" panose="020F0502020204030204" pitchFamily="34" charset="0"/>
            </a:endParaRPr>
          </a:p>
          <a:p>
            <a:endParaRPr lang="en-US" baseline="30000" dirty="0"/>
          </a:p>
        </p:txBody>
      </p:sp>
    </p:spTree>
    <p:extLst>
      <p:ext uri="{BB962C8B-B14F-4D97-AF65-F5344CB8AC3E}">
        <p14:creationId xmlns:p14="http://schemas.microsoft.com/office/powerpoint/2010/main" val="12900861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dirty="0"/>
              <a:t>Click to edit Master title style</a:t>
            </a:r>
          </a:p>
        </p:txBody>
      </p:sp>
      <p:cxnSp>
        <p:nvCxnSpPr>
          <p:cNvPr id="20" name="Straight Connector 19"/>
          <p:cNvCxnSpPr/>
          <p:nvPr userDrawn="1"/>
        </p:nvCxnSpPr>
        <p:spPr>
          <a:xfrm flipH="1">
            <a:off x="462967" y="3198840"/>
            <a:ext cx="618971"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9C72975-DDEA-D34F-9F38-D4B231AACE4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5930153" y="5817973"/>
            <a:ext cx="5804647"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7" name="Content Placeholder 6">
            <a:extLst>
              <a:ext uri="{FF2B5EF4-FFF2-40B4-BE49-F238E27FC236}">
                <a16:creationId xmlns:a16="http://schemas.microsoft.com/office/drawing/2014/main" id="{5A35D00F-19EB-CD15-6E89-710FF8A24C4C}"/>
              </a:ext>
            </a:extLst>
          </p:cNvPr>
          <p:cNvSpPr>
            <a:spLocks noGrp="1"/>
          </p:cNvSpPr>
          <p:nvPr>
            <p:ph sz="quarter" idx="14" hasCustomPrompt="1"/>
          </p:nvPr>
        </p:nvSpPr>
        <p:spPr>
          <a:xfrm>
            <a:off x="457200" y="2649840"/>
            <a:ext cx="5638800" cy="544513"/>
          </a:xfrm>
        </p:spPr>
        <p:txBody>
          <a:bodyPr/>
          <a:lstStyle>
            <a:lvl1pPr marL="0" indent="0">
              <a:buNone/>
              <a:defRPr spc="100" baseline="0">
                <a:latin typeface="+mj-lt"/>
              </a:defRPr>
            </a:lvl1pPr>
            <a:lvl2pPr marL="457200" indent="0">
              <a:buNone/>
              <a:defRPr/>
            </a:lvl2pPr>
          </a:lstStyle>
          <a:p>
            <a:pPr lvl="0"/>
            <a:r>
              <a:rPr lang="en-US" dirty="0"/>
              <a:t>CLICK TO EDIT MASTER TEXT STYLES</a:t>
            </a:r>
          </a:p>
        </p:txBody>
      </p:sp>
    </p:spTree>
    <p:extLst>
      <p:ext uri="{BB962C8B-B14F-4D97-AF65-F5344CB8AC3E}">
        <p14:creationId xmlns:p14="http://schemas.microsoft.com/office/powerpoint/2010/main" val="23202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bg>
      <p:bgPr>
        <a:solidFill>
          <a:srgbClr val="FFFFFF"/>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4118153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B_FSBL_Title_White">
    <p:bg>
      <p:bgPr>
        <a:solidFill>
          <a:srgbClr val="FFFFFF"/>
        </a:solid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6" name="Picture 15">
            <a:extLst>
              <a:ext uri="{FF2B5EF4-FFF2-40B4-BE49-F238E27FC236}">
                <a16:creationId xmlns:a16="http://schemas.microsoft.com/office/drawing/2014/main" id="{7F782969-59E9-6245-877B-9493BB9F73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564" y="5384111"/>
            <a:ext cx="4730872" cy="1281278"/>
          </a:xfrm>
          <a:prstGeom prst="rect">
            <a:avLst/>
          </a:prstGeom>
        </p:spPr>
      </p:pic>
      <p:sp>
        <p:nvSpPr>
          <p:cNvPr id="17" name="Text Placeholder 6">
            <a:extLst>
              <a:ext uri="{FF2B5EF4-FFF2-40B4-BE49-F238E27FC236}">
                <a16:creationId xmlns:a16="http://schemas.microsoft.com/office/drawing/2014/main" id="{B6270E2D-ECF4-344E-AC81-01B98EF87FAA}"/>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75760891"/>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6C780CA-A3D5-784C-91C8-E3E41399A7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5580529" y="5817973"/>
            <a:ext cx="6154271"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004287679"/>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B_FSBL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0" name="Picture 9">
            <a:extLst>
              <a:ext uri="{FF2B5EF4-FFF2-40B4-BE49-F238E27FC236}">
                <a16:creationId xmlns:a16="http://schemas.microsoft.com/office/drawing/2014/main" id="{822A299D-A87A-CD4D-A5EF-C8113A7DECBF}"/>
              </a:ext>
            </a:extLst>
          </p:cNvPr>
          <p:cNvPicPr>
            <a:picLocks noChangeAspect="1"/>
          </p:cNvPicPr>
          <p:nvPr userDrawn="1"/>
        </p:nvPicPr>
        <p:blipFill>
          <a:blip r:embed="rId2"/>
          <a:srcRect/>
          <a:stretch/>
        </p:blipFill>
        <p:spPr>
          <a:xfrm>
            <a:off x="3730564" y="5420724"/>
            <a:ext cx="4730872" cy="1063117"/>
          </a:xfrm>
          <a:prstGeom prst="rect">
            <a:avLst/>
          </a:prstGeom>
        </p:spPr>
      </p:pic>
      <p:sp>
        <p:nvSpPr>
          <p:cNvPr id="12" name="Text Placeholder 6">
            <a:extLst>
              <a:ext uri="{FF2B5EF4-FFF2-40B4-BE49-F238E27FC236}">
                <a16:creationId xmlns:a16="http://schemas.microsoft.com/office/drawing/2014/main" id="{C84C6FED-3220-DE45-ACD4-CC0644259AB4}"/>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238470206"/>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4"/>
          <a:srcRect/>
          <a:stretch/>
        </p:blipFill>
        <p:spPr>
          <a:xfrm>
            <a:off x="7619991" y="0"/>
            <a:ext cx="4572009" cy="2743205"/>
          </a:xfrm>
          <a:prstGeom prst="rect">
            <a:avLst/>
          </a:prstGeom>
        </p:spPr>
      </p:pic>
    </p:spTree>
    <p:extLst>
      <p:ext uri="{BB962C8B-B14F-4D97-AF65-F5344CB8AC3E}">
        <p14:creationId xmlns:p14="http://schemas.microsoft.com/office/powerpoint/2010/main" val="1505049545"/>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B_FSBL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7619991" y="0"/>
            <a:ext cx="4572009" cy="2743205"/>
          </a:xfrm>
          <a:prstGeom prst="rect">
            <a:avLst/>
          </a:prstGeom>
        </p:spPr>
      </p:pic>
      <p:sp>
        <p:nvSpPr>
          <p:cNvPr id="13" name="Text Placeholder 6">
            <a:extLst>
              <a:ext uri="{FF2B5EF4-FFF2-40B4-BE49-F238E27FC236}">
                <a16:creationId xmlns:a16="http://schemas.microsoft.com/office/drawing/2014/main" id="{1EEE520E-5214-D44C-9FAE-11E8D630219A}"/>
              </a:ext>
            </a:extLst>
          </p:cNvPr>
          <p:cNvSpPr>
            <a:spLocks noGrp="1"/>
          </p:cNvSpPr>
          <p:nvPr>
            <p:ph type="body" sz="quarter" idx="13"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4" name="Picture 13">
            <a:extLst>
              <a:ext uri="{FF2B5EF4-FFF2-40B4-BE49-F238E27FC236}">
                <a16:creationId xmlns:a16="http://schemas.microsoft.com/office/drawing/2014/main" id="{075A980F-BF0D-2F4B-BD87-C7B5759B4BE1}"/>
              </a:ext>
            </a:extLst>
          </p:cNvPr>
          <p:cNvPicPr>
            <a:picLocks noChangeAspect="1"/>
          </p:cNvPicPr>
          <p:nvPr userDrawn="1"/>
        </p:nvPicPr>
        <p:blipFill>
          <a:blip r:embed="rId4"/>
          <a:srcRect/>
          <a:stretch/>
        </p:blipFill>
        <p:spPr>
          <a:xfrm>
            <a:off x="3730564" y="5420724"/>
            <a:ext cx="4730872" cy="1063117"/>
          </a:xfrm>
          <a:prstGeom prst="rect">
            <a:avLst/>
          </a:prstGeom>
        </p:spPr>
      </p:pic>
    </p:spTree>
    <p:extLst>
      <p:ext uri="{BB962C8B-B14F-4D97-AF65-F5344CB8AC3E}">
        <p14:creationId xmlns:p14="http://schemas.microsoft.com/office/powerpoint/2010/main" val="1745027990"/>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ition Slide_White">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49350" y="6086924"/>
            <a:ext cx="280900" cy="312111"/>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457200" y="2201145"/>
            <a:ext cx="6367848"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28559394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3"/>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43240335"/>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457201" y="4482245"/>
            <a:ext cx="11097768" cy="1325563"/>
          </a:xfrm>
        </p:spPr>
        <p:txBody>
          <a:bodyPr>
            <a:normAutofit/>
          </a:bodyPr>
          <a:lstStyle>
            <a:lvl1pPr>
              <a:defRPr sz="3600">
                <a:solidFill>
                  <a:schemeClr val="bg2"/>
                </a:solidFill>
              </a:defRPr>
            </a:lvl1pPr>
          </a:lstStyle>
          <a:p>
            <a:r>
              <a:rPr lang="en-US"/>
              <a:t>Click to edit Master title style</a:t>
            </a:r>
            <a:endParaRPr lang="en-US" dirty="0"/>
          </a:p>
        </p:txBody>
      </p:sp>
      <p:pic>
        <p:nvPicPr>
          <p:cNvPr id="11" name="Picture 10">
            <a:extLst>
              <a:ext uri="{FF2B5EF4-FFF2-40B4-BE49-F238E27FC236}">
                <a16:creationId xmlns:a16="http://schemas.microsoft.com/office/drawing/2014/main" id="{4074C235-BB74-0B49-8C62-BD2077F2F6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27307341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0" y="859835"/>
            <a:ext cx="5682343" cy="4859060"/>
          </a:xfrm>
          <a:prstGeom prst="rect">
            <a:avLst/>
          </a:prstGeom>
          <a:solidFill>
            <a:srgbClr val="FFFFFF"/>
          </a:solidFill>
          <a:ln>
            <a:noFill/>
          </a:ln>
          <a:effectLst>
            <a:outerShdw blurRad="355372"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 name="Content Placeholder 2"/>
          <p:cNvSpPr>
            <a:spLocks noGrp="1"/>
          </p:cNvSpPr>
          <p:nvPr>
            <p:ph idx="1"/>
          </p:nvPr>
        </p:nvSpPr>
        <p:spPr>
          <a:xfrm>
            <a:off x="457201" y="2719144"/>
            <a:ext cx="5130051" cy="2446112"/>
          </a:xfrm>
        </p:spPr>
        <p:txBody>
          <a:bodyPr>
            <a:normAutofit/>
          </a:bodyPr>
          <a:lstStyle>
            <a:lvl1pPr marL="228600" indent="-228600">
              <a:buFont typeface="Wingdings" pitchFamily="2" charset="2"/>
              <a:buChar char="ü"/>
              <a:defRPr sz="2000">
                <a:solidFill>
                  <a:schemeClr val="tx1"/>
                </a:solidFill>
              </a:defRPr>
            </a:lvl1pPr>
            <a:lvl2pPr marL="685800" indent="-228600">
              <a:buFont typeface="Wingdings" pitchFamily="2" charset="2"/>
              <a:buChar char="ü"/>
              <a:defRPr sz="1800">
                <a:solidFill>
                  <a:schemeClr val="bg1"/>
                </a:solidFill>
              </a:defRPr>
            </a:lvl2pPr>
            <a:lvl3pPr marL="1143000" indent="-228600">
              <a:buFont typeface="Wingdings" pitchFamily="2" charset="2"/>
              <a:buChar char="ü"/>
              <a:defRPr sz="1600">
                <a:solidFill>
                  <a:schemeClr val="bg1"/>
                </a:solidFill>
              </a:defRPr>
            </a:lvl3pPr>
            <a:lvl4pPr marL="1600200" indent="-228600">
              <a:buFont typeface="Wingdings" pitchFamily="2" charset="2"/>
              <a:buChar char="ü"/>
              <a:defRPr sz="1400">
                <a:solidFill>
                  <a:schemeClr val="bg1"/>
                </a:solidFill>
              </a:defRPr>
            </a:lvl4pPr>
            <a:lvl5pPr marL="2057400" indent="-228600">
              <a:buFont typeface="Wingdings" pitchFamily="2" charset="2"/>
              <a:buChar char="ü"/>
              <a:defRPr sz="140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450362" y="1692745"/>
            <a:ext cx="5022591" cy="926409"/>
          </a:xfrm>
          <a:prstGeom prst="rect">
            <a:avLst/>
          </a:prstGeom>
        </p:spPr>
        <p:txBody>
          <a:bodyPr vert="horz" lIns="0" tIns="0" rIns="0" bIns="0" rtlCol="0" anchor="b">
            <a:normAutofit/>
          </a:bodyPr>
          <a:lstStyle>
            <a:lvl1pPr>
              <a:defRPr>
                <a:solidFill>
                  <a:schemeClr val="tx1"/>
                </a:solidFill>
              </a:defRPr>
            </a:lvl1pPr>
          </a:lstStyle>
          <a:p>
            <a:r>
              <a:rPr lang="en-US" dirty="0"/>
              <a:t>Click to edit Master title style</a:t>
            </a:r>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8E95211D-B08A-4D40-9CE8-731E16CD140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83347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11277599" cy="1233490"/>
          </a:xfrm>
        </p:spPr>
        <p:txBody>
          <a:bodyPr anchor="ctr">
            <a:normAutofit/>
          </a:bodyPr>
          <a:lstStyle>
            <a:lvl1pPr>
              <a:defRPr sz="3600">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1825625"/>
            <a:ext cx="11277599" cy="4230791"/>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475041345"/>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473242" y="457200"/>
            <a:ext cx="11261558" cy="855802"/>
          </a:xfrm>
        </p:spPr>
        <p:txBody>
          <a:bodyPr>
            <a:normAutofit/>
          </a:bodyPr>
          <a:lstStyle>
            <a:lvl1pPr>
              <a:defRPr sz="3200">
                <a:solidFill>
                  <a:schemeClr val="bg1"/>
                </a:solidFill>
              </a:defRPr>
            </a:lvl1pPr>
          </a:lstStyle>
          <a:p>
            <a:r>
              <a:rPr lang="en-US" dirty="0"/>
              <a:t>Click to edit Master title style</a:t>
            </a:r>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450362" y="1656463"/>
            <a:ext cx="11291275" cy="444151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473242" y="1484732"/>
            <a:ext cx="842211"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641122"/>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490353"/>
            <a:ext cx="11277599" cy="460762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11284438" cy="926409"/>
          </a:xfrm>
          <a:prstGeom prst="rect">
            <a:avLst/>
          </a:prstGeom>
        </p:spPr>
        <p:txBody>
          <a:bodyPr vert="horz" lIns="0" tIns="0" rIns="0" bIns="0" rtlCol="0" anchor="ctr">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096001"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204067644"/>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183933152"/>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Content_white_with rule">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0362" y="1656463"/>
            <a:ext cx="11291275" cy="444151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4FC642B8-9DBC-11D4-0719-C558F0D3593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403989250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92836"/>
            <a:ext cx="11277600" cy="776884"/>
          </a:xfrm>
        </p:spPr>
        <p:txBody>
          <a:bodyPr anchor="b">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7200" y="1631683"/>
            <a:ext cx="11284438" cy="447817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457200" y="1169720"/>
            <a:ext cx="11277600" cy="461963"/>
          </a:xfrm>
        </p:spPr>
        <p:txBody>
          <a:bodyPr/>
          <a:lstStyle>
            <a:lvl1pPr marL="0" indent="0">
              <a:buNone/>
              <a:defRPr>
                <a:solidFill>
                  <a:schemeClr val="accent6"/>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pic>
        <p:nvPicPr>
          <p:cNvPr id="16" name="Picture 15">
            <a:extLst>
              <a:ext uri="{FF2B5EF4-FFF2-40B4-BE49-F238E27FC236}">
                <a16:creationId xmlns:a16="http://schemas.microsoft.com/office/drawing/2014/main" id="{0D05E07D-FE4A-564C-AC06-CD6364CBC6F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96075733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2224417"/>
            <a:ext cx="11291275" cy="387356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79"/>
            <a:ext cx="5638800" cy="302821"/>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8" y="1655763"/>
            <a:ext cx="11276012" cy="397623"/>
          </a:xfrm>
          <a:ln>
            <a:noFill/>
          </a:ln>
        </p:spPr>
        <p:txBody>
          <a:bodyPr/>
          <a:lstStyle>
            <a:lvl1pPr marL="0" indent="0">
              <a:buNone/>
              <a:defRPr b="1" i="0">
                <a:solidFill>
                  <a:schemeClr val="accent6"/>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491288792"/>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bg>
      <p:bgPr>
        <a:solidFill>
          <a:srgbClr val="FFFFFF"/>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5055614"/>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rgbClr val="FFFFFF"/>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1416869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825625"/>
            <a:ext cx="12192000" cy="4069849"/>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200" y="457200"/>
            <a:ext cx="11277599" cy="1233490"/>
          </a:xfrm>
        </p:spPr>
        <p:txBody>
          <a:bodyPr>
            <a:normAutofit/>
          </a:bodyPr>
          <a:lstStyle>
            <a:lvl1pPr>
              <a:defRPr sz="3600">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2129590"/>
            <a:ext cx="11277599" cy="3513222"/>
          </a:xfrm>
        </p:spPr>
        <p:txBody>
          <a:bodyPr>
            <a:normAutofit/>
          </a:bodyPr>
          <a:lstStyle>
            <a:lvl1pPr>
              <a:defRPr sz="2000">
                <a:solidFill>
                  <a:schemeClr val="tx1"/>
                </a:solidFill>
              </a:defRPr>
            </a:lvl1pPr>
            <a:lvl2pPr>
              <a:defRPr sz="1800">
                <a:solidFill>
                  <a:schemeClr val="tx1"/>
                </a:solidFill>
              </a:defRPr>
            </a:lvl2pPr>
            <a:lvl3pPr>
              <a:defRPr sz="16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86096238"/>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888984"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822836" y="1"/>
            <a:ext cx="10033135" cy="6858000"/>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3876237"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201"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545578"/>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534955366"/>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6210300" y="0"/>
            <a:ext cx="5981700" cy="6858000"/>
          </a:xfrm>
          <a:solidFill>
            <a:schemeClr val="bg2"/>
          </a:solidFill>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816768"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39216" y="1"/>
            <a:ext cx="10888342"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755327712"/>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5981700" cy="6858000"/>
          </a:xfrm>
          <a:solidFill>
            <a:schemeClr val="bg2"/>
          </a:solidFill>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3923091"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95128" y="1"/>
            <a:ext cx="10888342"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6106259"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6099420"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6106259"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68018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eft_Content_Angle_Gray">
    <p:bg>
      <p:bgPr>
        <a:solidFill>
          <a:schemeClr val="bg1"/>
        </a:solidFill>
        <a:effectLst/>
      </p:bgPr>
    </p:bg>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6541987" y="0"/>
            <a:ext cx="9292771" cy="6858000"/>
          </a:xfrm>
          <a:prstGeom prst="parallelogram">
            <a:avLst/>
          </a:prstGeom>
          <a:solidFill>
            <a:schemeClr val="bg2">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7034163" y="0"/>
            <a:ext cx="9292771" cy="6858000"/>
          </a:xfrm>
          <a:prstGeom prst="parallelogram">
            <a:avLst/>
          </a:prstGeom>
          <a:solidFill>
            <a:schemeClr val="bg2">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77779146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3992185" y="0"/>
            <a:ext cx="9292771" cy="6858000"/>
          </a:xfrm>
          <a:prstGeom prst="parallelogram">
            <a:avLst/>
          </a:prstGeom>
          <a:solidFill>
            <a:schemeClr val="bg2">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3500009" y="0"/>
            <a:ext cx="9292771" cy="6858000"/>
          </a:xfrm>
          <a:prstGeom prst="parallelogram">
            <a:avLst/>
          </a:prstGeom>
          <a:solidFill>
            <a:schemeClr val="bg2">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6118880" y="457200"/>
            <a:ext cx="5615920"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6096000"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848443441"/>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_w Photo">
    <p:bg>
      <p:bgPr>
        <a:solidFill>
          <a:srgbClr val="FFFFFF"/>
        </a:solidFill>
        <a:effectLst/>
      </p:bgPr>
    </p:bg>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450363" y="365128"/>
            <a:ext cx="6293682" cy="923346"/>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0362" y="1288474"/>
            <a:ext cx="6293683" cy="475012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8033084" y="365125"/>
            <a:ext cx="3522329" cy="173038"/>
          </a:xfrm>
        </p:spPr>
        <p:txBody>
          <a:bodyPr>
            <a:noAutofit/>
          </a:bodyPr>
          <a:lstStyle>
            <a:lvl1pPr marL="0" indent="0">
              <a:buNone/>
              <a:defRPr sz="900">
                <a:solidFill>
                  <a:schemeClr val="bg1"/>
                </a:solidFill>
                <a:latin typeface="+mn-lt"/>
              </a:defRPr>
            </a:lvl1pPr>
            <a:lvl2pPr>
              <a:defRPr sz="1400">
                <a:latin typeface="+mn-lt"/>
              </a:defRPr>
            </a:lvl2pPr>
            <a:lvl3pPr>
              <a:defRPr sz="1200">
                <a:latin typeface="+mn-lt"/>
              </a:defRPr>
            </a:lvl3pPr>
            <a:lvl4pPr>
              <a:defRPr sz="1100">
                <a:latin typeface="+mn-lt"/>
              </a:defRPr>
            </a:lvl4pPr>
            <a:lvl5pPr>
              <a:defRPr sz="1100">
                <a:latin typeface="+mn-lt"/>
              </a:defRPr>
            </a:lvl5pPr>
          </a:lstStyle>
          <a:p>
            <a:pPr lvl="0"/>
            <a:r>
              <a:rPr lang="en-US" dirty="0"/>
              <a:t>EDIT MASTER TEXT STYLES</a:t>
            </a:r>
          </a:p>
        </p:txBody>
      </p:sp>
      <p:pic>
        <p:nvPicPr>
          <p:cNvPr id="17" name="Picture 16">
            <a:extLst>
              <a:ext uri="{FF2B5EF4-FFF2-40B4-BE49-F238E27FC236}">
                <a16:creationId xmlns:a16="http://schemas.microsoft.com/office/drawing/2014/main" id="{7D728A91-4B5B-8B40-A426-BA91E87F396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6096001"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408870546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lumn Content">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0362" y="457200"/>
            <a:ext cx="11284438" cy="1033154"/>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sz="half" idx="1"/>
          </p:nvPr>
        </p:nvSpPr>
        <p:spPr>
          <a:xfrm>
            <a:off x="450362"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41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6" name="Picture 15">
            <a:extLst>
              <a:ext uri="{FF2B5EF4-FFF2-40B4-BE49-F238E27FC236}">
                <a16:creationId xmlns:a16="http://schemas.microsoft.com/office/drawing/2014/main" id="{78F83EDD-046F-664C-BC34-14A2FEA5CAA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6096000"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973390421"/>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rgbClr val="FFFFFF"/>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4014" y="1487727"/>
            <a:ext cx="5547214" cy="823912"/>
          </a:xfrm>
          <a:solidFill>
            <a:schemeClr val="accent6"/>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0363" y="2311639"/>
            <a:ext cx="5547214"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487727"/>
            <a:ext cx="5569436" cy="823912"/>
          </a:xfrm>
          <a:solidFill>
            <a:schemeClr val="accent2"/>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311639"/>
            <a:ext cx="5569437"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450362" y="447801"/>
            <a:ext cx="11284438" cy="914274"/>
          </a:xfrm>
          <a:prstGeom prst="rect">
            <a:avLst/>
          </a:prstGeom>
        </p:spPr>
        <p:txBody>
          <a:bodyPr vert="horz" lIns="0" tIns="0" rIns="0" bIns="0" rtlCol="0" anchor="b">
            <a:normAutofit/>
          </a:bodyPr>
          <a:lstStyle/>
          <a:p>
            <a:r>
              <a:rPr lang="en-US"/>
              <a:t>Click to edit Master title style</a:t>
            </a:r>
            <a:endParaRPr lang="en-US" dirty="0"/>
          </a:p>
        </p:txBody>
      </p:sp>
      <p:pic>
        <p:nvPicPr>
          <p:cNvPr id="16" name="Picture 15">
            <a:extLst>
              <a:ext uri="{FF2B5EF4-FFF2-40B4-BE49-F238E27FC236}">
                <a16:creationId xmlns:a16="http://schemas.microsoft.com/office/drawing/2014/main" id="{76DCD347-B11B-F645-8E4E-2F31A6D807B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674514500"/>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FFFFF"/>
        </a:solidFill>
        <a:effectLst/>
      </p:bgPr>
    </p:bg>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50362" y="458965"/>
            <a:ext cx="11284438" cy="947096"/>
          </a:xfrm>
          <a:prstGeom prst="rect">
            <a:avLst/>
          </a:prstGeom>
        </p:spPr>
        <p:txBody>
          <a:bodyPr vert="horz" lIns="0" tIns="0" rIns="0" bIns="0" rtlCol="0" anchor="ctr">
            <a:normAutofit/>
          </a:bodyPr>
          <a:lstStyle/>
          <a:p>
            <a:r>
              <a:rPr lang="en-US"/>
              <a:t>Click to edit Master title style</a:t>
            </a:r>
            <a:endParaRPr lang="en-US" dirty="0"/>
          </a:p>
        </p:txBody>
      </p:sp>
      <p:pic>
        <p:nvPicPr>
          <p:cNvPr id="10" name="Picture 9">
            <a:extLst>
              <a:ext uri="{FF2B5EF4-FFF2-40B4-BE49-F238E27FC236}">
                <a16:creationId xmlns:a16="http://schemas.microsoft.com/office/drawing/2014/main" id="{7BFF48DC-C366-3546-9E11-D40E9F76C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97908370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p:bg>
      <p:bgPr>
        <a:solidFill>
          <a:srgbClr val="FFFFFF"/>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1CCE5E5-5300-C24F-8BC1-F548E5D58C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2024/05/02</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893491012"/>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647008078"/>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7" name="Picture 6">
            <a:extLst>
              <a:ext uri="{FF2B5EF4-FFF2-40B4-BE49-F238E27FC236}">
                <a16:creationId xmlns:a16="http://schemas.microsoft.com/office/drawing/2014/main" id="{597403DF-E49B-BB47-82B7-B2B2B12287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178848601"/>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62211"/>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CC815860-71A8-EB49-837E-67E6A9A2D9D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168651483"/>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3837429"/>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3837429"/>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5089638A-0411-2B43-8B73-F64A9BACB435}"/>
              </a:ext>
            </a:extLst>
          </p:cNvPr>
          <p:cNvPicPr>
            <a:picLocks noChangeAspect="1"/>
          </p:cNvPicPr>
          <p:nvPr userDrawn="1"/>
        </p:nvPicPr>
        <p:blipFill>
          <a:blip r:embed="rId2"/>
          <a:srcRect/>
          <a:stretch/>
        </p:blipFill>
        <p:spPr>
          <a:xfrm>
            <a:off x="488778" y="5420724"/>
            <a:ext cx="4730872" cy="1063117"/>
          </a:xfrm>
          <a:prstGeom prst="rect">
            <a:avLst/>
          </a:prstGeom>
        </p:spPr>
      </p:pic>
    </p:spTree>
    <p:extLst>
      <p:ext uri="{BB962C8B-B14F-4D97-AF65-F5344CB8AC3E}">
        <p14:creationId xmlns:p14="http://schemas.microsoft.com/office/powerpoint/2010/main" val="3431150588"/>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0206"/>
            <a:ext cx="7304257"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34774"/>
            <a:ext cx="5394572" cy="1655762"/>
          </a:xfrm>
        </p:spPr>
        <p:txBody>
          <a:bodyPr>
            <a:normAutofit/>
          </a:bodyPr>
          <a:lstStyle>
            <a:lvl1pPr marL="0" indent="0" algn="l">
              <a:buNone/>
              <a:defRPr sz="16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tx1"/>
                </a:solidFill>
                <a:latin typeface="Calibri" panose="020F0502020204030204" pitchFamily="34" charset="0"/>
                <a:cs typeface="Calibri" panose="020F0502020204030204" pitchFamily="34" charset="0"/>
              </a:rPr>
              <a:t>SecurityBenefit.com</a:t>
            </a:r>
          </a:p>
          <a:p>
            <a:r>
              <a:rPr lang="en-US" sz="1600" b="0" i="0" dirty="0">
                <a:solidFill>
                  <a:schemeClr val="tx1"/>
                </a:solidFill>
                <a:latin typeface="Calibri" panose="020F0502020204030204" pitchFamily="34" charset="0"/>
                <a:cs typeface="Calibri" panose="020F0502020204030204" pitchFamily="34" charset="0"/>
              </a:rPr>
              <a:t>—</a:t>
            </a:r>
          </a:p>
          <a:p>
            <a:r>
              <a:rPr lang="en-US" sz="1600" b="0" i="0" dirty="0">
                <a:solidFill>
                  <a:schemeClr val="tx1"/>
                </a:solidFill>
                <a:latin typeface="Calibri" panose="020F0502020204030204" pitchFamily="34" charset="0"/>
                <a:cs typeface="Calibri" panose="020F0502020204030204" pitchFamily="34" charset="0"/>
              </a:rPr>
              <a:t>One Security Benefit Place</a:t>
            </a:r>
          </a:p>
          <a:p>
            <a:r>
              <a:rPr lang="en-US" sz="1600" b="0" i="0" dirty="0">
                <a:solidFill>
                  <a:schemeClr val="tx1"/>
                </a:solidFill>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00B0F590-EED4-574E-B2FD-3590E62EAF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61727" y="6027544"/>
            <a:ext cx="2019511" cy="373256"/>
          </a:xfrm>
          <a:prstGeom prst="rect">
            <a:avLst/>
          </a:prstGeom>
        </p:spPr>
      </p:pic>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804133782"/>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1_Title and Content_whit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727765" cy="1325563"/>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26035" y="1825625"/>
            <a:ext cx="10727765" cy="4351338"/>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r>
              <a:rPr lang="en-US"/>
              <a:t>SB-10022-86</a:t>
            </a:r>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95810938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69900"/>
            <a:ext cx="11277600" cy="947096"/>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595125"/>
            <a:ext cx="11277600" cy="438505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SB-10022-86</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2024/05/02</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324264429"/>
      </p:ext>
    </p:extLst>
  </p:cSld>
  <p:clrMap bg1="lt1" tx1="dk1" bg2="lt2" tx2="dk2" accent1="accent1" accent2="accent2" accent3="accent3" accent4="accent4" accent5="accent5" accent6="accent6" hlink="hlink" folHlink="folHlink"/>
  <p:sldLayoutIdLst>
    <p:sldLayoutId id="2147483674" r:id="rId1"/>
    <p:sldLayoutId id="2147483699" r:id="rId2"/>
    <p:sldLayoutId id="2147483734" r:id="rId3"/>
    <p:sldLayoutId id="2147483700" r:id="rId4"/>
    <p:sldLayoutId id="2147483735" r:id="rId5"/>
    <p:sldLayoutId id="2147483701" r:id="rId6"/>
    <p:sldLayoutId id="2147483736" r:id="rId7"/>
    <p:sldLayoutId id="2147483703" r:id="rId8"/>
    <p:sldLayoutId id="2147483704" r:id="rId9"/>
    <p:sldLayoutId id="2147483705" r:id="rId10"/>
    <p:sldLayoutId id="2147483722" r:id="rId11"/>
    <p:sldLayoutId id="2147483706" r:id="rId12"/>
    <p:sldLayoutId id="2147483738" r:id="rId13"/>
    <p:sldLayoutId id="2147483708" r:id="rId14"/>
    <p:sldLayoutId id="2147483709" r:id="rId15"/>
    <p:sldLayoutId id="2147483740" r:id="rId16"/>
    <p:sldLayoutId id="2147483711" r:id="rId17"/>
    <p:sldLayoutId id="2147483710" r:id="rId18"/>
    <p:sldLayoutId id="2147483732" r:id="rId19"/>
    <p:sldLayoutId id="2147483737" r:id="rId20"/>
    <p:sldLayoutId id="2147483731" r:id="rId21"/>
    <p:sldLayoutId id="2147483707" r:id="rId22"/>
    <p:sldLayoutId id="2147483725" r:id="rId23"/>
    <p:sldLayoutId id="2147483726" r:id="rId24"/>
    <p:sldLayoutId id="2147483727" r:id="rId25"/>
    <p:sldLayoutId id="2147483723" r:id="rId26"/>
    <p:sldLayoutId id="2147483724" r:id="rId27"/>
    <p:sldLayoutId id="2147483712" r:id="rId28"/>
    <p:sldLayoutId id="2147483713" r:id="rId29"/>
    <p:sldLayoutId id="2147483714" r:id="rId30"/>
    <p:sldLayoutId id="2147483715" r:id="rId31"/>
    <p:sldLayoutId id="2147483716" r:id="rId32"/>
    <p:sldLayoutId id="2147483719" r:id="rId33"/>
    <p:sldLayoutId id="2147483733" r:id="rId34"/>
    <p:sldLayoutId id="2147483720" r:id="rId35"/>
    <p:sldLayoutId id="2147483729" r:id="rId36"/>
    <p:sldLayoutId id="2147483721" r:id="rId37"/>
    <p:sldLayoutId id="2147483739" r:id="rId38"/>
  </p:sldLayoutIdLst>
  <p:transition>
    <p:fade/>
  </p:transition>
  <p:hf hdr="0"/>
  <p:txStyles>
    <p:titleStyle>
      <a:lvl1pPr algn="l" defTabSz="914400" rtl="0" eaLnBrk="1" latinLnBrk="0" hangingPunct="1">
        <a:lnSpc>
          <a:spcPct val="90000"/>
        </a:lnSpc>
        <a:spcBef>
          <a:spcPct val="0"/>
        </a:spcBef>
        <a:buNone/>
        <a:defRPr sz="3200" b="1" kern="1200" spc="80" baseline="0">
          <a:solidFill>
            <a:schemeClr val="tx1"/>
          </a:solidFill>
          <a:latin typeface="+mj-lt"/>
          <a:ea typeface="+mj-ea"/>
          <a:cs typeface="+mj-cs"/>
        </a:defRPr>
      </a:lvl1pPr>
    </p:titleStyle>
    <p:bodyStyle>
      <a:lvl1pPr marL="342900" indent="-342900" algn="l" defTabSz="914400" rtl="0" eaLnBrk="1" latinLnBrk="0" hangingPunct="1">
        <a:lnSpc>
          <a:spcPct val="90000"/>
        </a:lnSpc>
        <a:spcBef>
          <a:spcPts val="600"/>
        </a:spcBef>
        <a:buFont typeface="Arial" panose="020B0604020202020204" pitchFamily="34" charset="0"/>
        <a:buChar char="•"/>
        <a:defRPr sz="2000" b="0" i="0" kern="1200" spc="40" baseline="0">
          <a:solidFill>
            <a:schemeClr val="tx1"/>
          </a:solidFill>
          <a:latin typeface="+mj-lt"/>
          <a:ea typeface="+mn-ea"/>
          <a:cs typeface="Calibri" panose="020F0502020204030204" pitchFamily="34" charset="0"/>
        </a:defRPr>
      </a:lvl1pPr>
      <a:lvl2pPr marL="800100" indent="-342900" algn="l" defTabSz="914400" rtl="0" eaLnBrk="1" latinLnBrk="0" hangingPunct="1">
        <a:lnSpc>
          <a:spcPct val="90000"/>
        </a:lnSpc>
        <a:spcBef>
          <a:spcPts val="600"/>
        </a:spcBef>
        <a:buFont typeface="Arial" panose="020B0604020202020204" pitchFamily="34" charset="0"/>
        <a:buChar char="•"/>
        <a:defRPr sz="2000" b="0" i="0" kern="1200" spc="40" baseline="0">
          <a:solidFill>
            <a:schemeClr val="tx1"/>
          </a:solidFill>
          <a:latin typeface="+mj-lt"/>
          <a:ea typeface="+mn-ea"/>
          <a:cs typeface="Calibri" panose="020F0502020204030204" pitchFamily="34" charset="0"/>
        </a:defRPr>
      </a:lvl2pPr>
      <a:lvl3pPr marL="1257300" indent="-342900" algn="l" defTabSz="914400" rtl="0" eaLnBrk="1" latinLnBrk="0" hangingPunct="1">
        <a:lnSpc>
          <a:spcPct val="90000"/>
        </a:lnSpc>
        <a:spcBef>
          <a:spcPts val="600"/>
        </a:spcBef>
        <a:buFont typeface="Arial" panose="020B0604020202020204" pitchFamily="34" charset="0"/>
        <a:buChar char="•"/>
        <a:defRPr sz="2000" b="0" i="0" kern="1200" spc="40" baseline="0">
          <a:solidFill>
            <a:schemeClr val="tx1"/>
          </a:solidFill>
          <a:latin typeface="+mj-lt"/>
          <a:ea typeface="+mn-ea"/>
          <a:cs typeface="Calibri" panose="020F0502020204030204" pitchFamily="34" charset="0"/>
        </a:defRPr>
      </a:lvl3pPr>
      <a:lvl4pPr marL="1714500" indent="-342900" algn="l" defTabSz="914400" rtl="0" eaLnBrk="1" latinLnBrk="0" hangingPunct="1">
        <a:lnSpc>
          <a:spcPct val="90000"/>
        </a:lnSpc>
        <a:spcBef>
          <a:spcPts val="600"/>
        </a:spcBef>
        <a:buFont typeface="Arial" panose="020B0604020202020204" pitchFamily="34" charset="0"/>
        <a:buChar char="•"/>
        <a:defRPr sz="2000" b="0" i="0" kern="1200" spc="40" baseline="0">
          <a:solidFill>
            <a:schemeClr val="tx1"/>
          </a:solidFill>
          <a:latin typeface="+mj-lt"/>
          <a:ea typeface="+mn-ea"/>
          <a:cs typeface="Calibri" panose="020F0502020204030204" pitchFamily="34" charset="0"/>
        </a:defRPr>
      </a:lvl4pPr>
      <a:lvl5pPr marL="2171700" indent="-342900" algn="l" defTabSz="914400" rtl="0" eaLnBrk="1" latinLnBrk="0" hangingPunct="1">
        <a:lnSpc>
          <a:spcPct val="90000"/>
        </a:lnSpc>
        <a:spcBef>
          <a:spcPts val="600"/>
        </a:spcBef>
        <a:buFont typeface="Arial" panose="020B0604020202020204" pitchFamily="34" charset="0"/>
        <a:buChar char="•"/>
        <a:defRPr sz="2000" b="0" i="0" kern="1200" spc="40" baseline="0">
          <a:solidFill>
            <a:schemeClr val="tx1"/>
          </a:solidFill>
          <a:latin typeface="+mj-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288">
          <p15:clr>
            <a:srgbClr val="F26B43"/>
          </p15:clr>
        </p15:guide>
        <p15:guide id="4" orient="horz" pos="288">
          <p15:clr>
            <a:srgbClr val="F26B43"/>
          </p15:clr>
        </p15:guide>
        <p15:guide id="5" orient="horz" pos="4032">
          <p15:clr>
            <a:srgbClr val="F26B43"/>
          </p15:clr>
        </p15:guide>
        <p15:guide id="6" pos="739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368234"/>
            <a:ext cx="5995706" cy="2708475"/>
          </a:xfrm>
        </p:spPr>
        <p:txBody>
          <a:bodyPr anchor="t">
            <a:normAutofit/>
          </a:bodyPr>
          <a:lstStyle/>
          <a:p>
            <a:r>
              <a:rPr lang="en-US" sz="3600" b="1" dirty="0"/>
              <a:t>Scaling for Financial Security:</a:t>
            </a:r>
            <a:br>
              <a:rPr lang="en-US" sz="3600" b="1" dirty="0"/>
            </a:br>
            <a:r>
              <a:rPr lang="en-US" sz="2400" dirty="0">
                <a:latin typeface="+mj-lt"/>
              </a:rPr>
              <a:t>How to Anticipate, Address, and Overcome Client Concerns</a:t>
            </a:r>
            <a:endParaRPr lang="en-US" sz="2400" dirty="0">
              <a:solidFill>
                <a:srgbClr val="FF0000"/>
              </a:solidFill>
              <a:latin typeface="+mj-lt"/>
            </a:endParaRPr>
          </a:p>
        </p:txBody>
      </p:sp>
      <p:sp>
        <p:nvSpPr>
          <p:cNvPr id="11" name="Text Placeholder 10">
            <a:extLst>
              <a:ext uri="{FF2B5EF4-FFF2-40B4-BE49-F238E27FC236}">
                <a16:creationId xmlns:a16="http://schemas.microsoft.com/office/drawing/2014/main" id="{63EFB8A7-A5F3-BDA6-ADF3-970A03479724}"/>
              </a:ext>
            </a:extLst>
          </p:cNvPr>
          <p:cNvSpPr>
            <a:spLocks noGrp="1"/>
          </p:cNvSpPr>
          <p:nvPr>
            <p:ph type="body" sz="quarter" idx="13"/>
          </p:nvPr>
        </p:nvSpPr>
        <p:spPr/>
        <p:txBody>
          <a:bodyPr/>
          <a:lstStyle/>
          <a:p>
            <a:endParaRPr lang="en-US" dirty="0">
              <a:solidFill>
                <a:schemeClr val="bg1"/>
              </a:solidFill>
            </a:endParaRPr>
          </a:p>
        </p:txBody>
      </p:sp>
      <p:sp>
        <p:nvSpPr>
          <p:cNvPr id="5" name="TextBox 4"/>
          <p:cNvSpPr txBox="1"/>
          <p:nvPr/>
        </p:nvSpPr>
        <p:spPr>
          <a:xfrm>
            <a:off x="463550" y="2687716"/>
            <a:ext cx="7128555" cy="338554"/>
          </a:xfrm>
          <a:prstGeom prst="rect">
            <a:avLst/>
          </a:prstGeom>
          <a:noFill/>
        </p:spPr>
        <p:txBody>
          <a:bodyPr wrap="square" lIns="0" rtlCol="0">
            <a:spAutoFit/>
          </a:bodyPr>
          <a:lstStyle/>
          <a:p>
            <a:r>
              <a:rPr lang="en-US" sz="1600" spc="300" dirty="0">
                <a:latin typeface="Calibri Light" panose="020F0302020204030204" pitchFamily="34" charset="0"/>
              </a:rPr>
              <a:t>SECURITY BENEFIT</a:t>
            </a:r>
          </a:p>
        </p:txBody>
      </p:sp>
    </p:spTree>
    <p:extLst>
      <p:ext uri="{BB962C8B-B14F-4D97-AF65-F5344CB8AC3E}">
        <p14:creationId xmlns:p14="http://schemas.microsoft.com/office/powerpoint/2010/main" val="780851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EED66-B20C-274B-8ED9-41DF03B123B6}"/>
              </a:ext>
            </a:extLst>
          </p:cNvPr>
          <p:cNvSpPr>
            <a:spLocks noGrp="1"/>
          </p:cNvSpPr>
          <p:nvPr>
            <p:ph idx="1"/>
          </p:nvPr>
        </p:nvSpPr>
        <p:spPr>
          <a:xfrm>
            <a:off x="457201" y="2106593"/>
            <a:ext cx="5130051" cy="3480108"/>
          </a:xfrm>
        </p:spPr>
        <p:txBody>
          <a:bodyPr>
            <a:normAutofit/>
          </a:bodyPr>
          <a:lstStyle/>
          <a:p>
            <a:pPr>
              <a:buBlip>
                <a:blip r:embed="rId3"/>
              </a:buBlip>
            </a:pPr>
            <a:r>
              <a:rPr lang="en-US" dirty="0"/>
              <a:t>Identifying Prospects</a:t>
            </a:r>
          </a:p>
          <a:p>
            <a:pPr>
              <a:buBlip>
                <a:blip r:embed="rId3"/>
              </a:buBlip>
            </a:pPr>
            <a:r>
              <a:rPr lang="en-US" dirty="0"/>
              <a:t>Overcoming Obstacles</a:t>
            </a:r>
          </a:p>
          <a:p>
            <a:pPr>
              <a:buBlip>
                <a:blip r:embed="rId3"/>
              </a:buBlip>
            </a:pPr>
            <a:r>
              <a:rPr lang="en-US" dirty="0"/>
              <a:t>Connecting With Prospects on the Path </a:t>
            </a:r>
            <a:br>
              <a:rPr lang="en-US" dirty="0"/>
            </a:br>
            <a:r>
              <a:rPr lang="en-US" dirty="0"/>
              <a:t>to Prosperity</a:t>
            </a:r>
          </a:p>
          <a:p>
            <a:pPr>
              <a:buBlip>
                <a:blip r:embed="rId3"/>
              </a:buBlip>
            </a:pPr>
            <a:r>
              <a:rPr lang="en-US" dirty="0"/>
              <a:t>Listening</a:t>
            </a:r>
          </a:p>
          <a:p>
            <a:pPr>
              <a:buBlip>
                <a:blip r:embed="rId3"/>
              </a:buBlip>
            </a:pPr>
            <a:r>
              <a:rPr lang="en-US" dirty="0"/>
              <a:t>Anticipating and Overcoming Resistance</a:t>
            </a:r>
          </a:p>
          <a:p>
            <a:pPr>
              <a:buBlip>
                <a:blip r:embed="rId3"/>
              </a:buBlip>
            </a:pPr>
            <a:r>
              <a:rPr lang="en-US" dirty="0"/>
              <a:t>Building Resilience</a:t>
            </a:r>
          </a:p>
          <a:p>
            <a:pPr>
              <a:buBlip>
                <a:blip r:embed="rId3"/>
              </a:buBlip>
            </a:pPr>
            <a:r>
              <a:rPr lang="en-US" dirty="0"/>
              <a:t>Accessing Resources</a:t>
            </a:r>
          </a:p>
        </p:txBody>
      </p:sp>
      <p:sp>
        <p:nvSpPr>
          <p:cNvPr id="2" name="Title 1">
            <a:extLst>
              <a:ext uri="{FF2B5EF4-FFF2-40B4-BE49-F238E27FC236}">
                <a16:creationId xmlns:a16="http://schemas.microsoft.com/office/drawing/2014/main" id="{6E036851-44B4-D54D-840E-143E47A466C8}"/>
              </a:ext>
            </a:extLst>
          </p:cNvPr>
          <p:cNvSpPr>
            <a:spLocks noGrp="1"/>
          </p:cNvSpPr>
          <p:nvPr>
            <p:ph type="title"/>
          </p:nvPr>
        </p:nvSpPr>
        <p:spPr>
          <a:xfrm>
            <a:off x="450362" y="1039807"/>
            <a:ext cx="5022591" cy="926409"/>
          </a:xfrm>
        </p:spPr>
        <p:txBody>
          <a:bodyPr/>
          <a:lstStyle/>
          <a:p>
            <a:r>
              <a:rPr lang="en-US" dirty="0">
                <a:latin typeface="+mn-lt"/>
              </a:rPr>
              <a:t>Agenda</a:t>
            </a:r>
          </a:p>
        </p:txBody>
      </p:sp>
      <p:sp>
        <p:nvSpPr>
          <p:cNvPr id="4" name="Text Placeholder 3">
            <a:extLst>
              <a:ext uri="{FF2B5EF4-FFF2-40B4-BE49-F238E27FC236}">
                <a16:creationId xmlns:a16="http://schemas.microsoft.com/office/drawing/2014/main" id="{2EFFDD85-0EBA-3C46-C349-DAF565FC399C}"/>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FC5479D1-7B0E-4D46-9BF0-DF0137CF2E72}"/>
              </a:ext>
            </a:extLst>
          </p:cNvPr>
          <p:cNvSpPr>
            <a:spLocks noGrp="1"/>
          </p:cNvSpPr>
          <p:nvPr>
            <p:ph type="sldNum" sz="quarter" idx="4"/>
          </p:nvPr>
        </p:nvSpPr>
        <p:spPr/>
        <p:txBody>
          <a:bodyPr/>
          <a:lstStyle/>
          <a:p>
            <a:fld id="{1C0B272F-4456-0844-949C-3E7D42274ABC}" type="slidenum">
              <a:rPr lang="en-US" smtClean="0"/>
              <a:pPr/>
              <a:t>2</a:t>
            </a:fld>
            <a:endParaRPr lang="en-US" dirty="0"/>
          </a:p>
        </p:txBody>
      </p:sp>
      <p:sp>
        <p:nvSpPr>
          <p:cNvPr id="5" name="Date Placeholder 4">
            <a:extLst>
              <a:ext uri="{FF2B5EF4-FFF2-40B4-BE49-F238E27FC236}">
                <a16:creationId xmlns:a16="http://schemas.microsoft.com/office/drawing/2014/main" id="{7FC49D31-588D-5299-FECC-57989AE919D6}"/>
              </a:ext>
            </a:extLst>
          </p:cNvPr>
          <p:cNvSpPr>
            <a:spLocks noGrp="1"/>
          </p:cNvSpPr>
          <p:nvPr>
            <p:ph type="dt" sz="half" idx="2"/>
          </p:nvPr>
        </p:nvSpPr>
        <p:spPr/>
        <p:txBody>
          <a:bodyPr/>
          <a:lstStyle/>
          <a:p>
            <a:r>
              <a:rPr lang="en-US"/>
              <a:t>2024/05/02</a:t>
            </a:r>
            <a:endParaRPr lang="en-US" dirty="0"/>
          </a:p>
        </p:txBody>
      </p:sp>
      <p:sp>
        <p:nvSpPr>
          <p:cNvPr id="8" name="Footer Placeholder 7">
            <a:extLst>
              <a:ext uri="{FF2B5EF4-FFF2-40B4-BE49-F238E27FC236}">
                <a16:creationId xmlns:a16="http://schemas.microsoft.com/office/drawing/2014/main" id="{1527C51C-59C4-1433-C688-92DAF07AE4DF}"/>
              </a:ext>
            </a:extLst>
          </p:cNvPr>
          <p:cNvSpPr>
            <a:spLocks noGrp="1"/>
          </p:cNvSpPr>
          <p:nvPr>
            <p:ph type="ftr" sz="quarter" idx="3"/>
          </p:nvPr>
        </p:nvSpPr>
        <p:spPr/>
        <p:txBody>
          <a:bodyPr/>
          <a:lstStyle/>
          <a:p>
            <a:r>
              <a:rPr lang="en-US"/>
              <a:t>SB-10022-86</a:t>
            </a:r>
            <a:endParaRPr lang="en-US" dirty="0"/>
          </a:p>
        </p:txBody>
      </p:sp>
    </p:spTree>
    <p:extLst>
      <p:ext uri="{BB962C8B-B14F-4D97-AF65-F5344CB8AC3E}">
        <p14:creationId xmlns:p14="http://schemas.microsoft.com/office/powerpoint/2010/main" val="98339937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3" y="555585"/>
            <a:ext cx="9998597" cy="828023"/>
          </a:xfrm>
        </p:spPr>
        <p:txBody>
          <a:bodyPr>
            <a:normAutofit/>
          </a:bodyPr>
          <a:lstStyle/>
          <a:p>
            <a:r>
              <a:rPr lang="en-US" dirty="0">
                <a:latin typeface="+mn-lt"/>
              </a:rPr>
              <a:t>Identifying Prospects</a:t>
            </a:r>
          </a:p>
        </p:txBody>
      </p:sp>
      <p:sp>
        <p:nvSpPr>
          <p:cNvPr id="8" name="Text Placeholder 7">
            <a:extLst>
              <a:ext uri="{FF2B5EF4-FFF2-40B4-BE49-F238E27FC236}">
                <a16:creationId xmlns:a16="http://schemas.microsoft.com/office/drawing/2014/main" id="{A7D2EB4D-87CD-BF01-FFFA-800869630E20}"/>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3</a:t>
            </a:fld>
            <a:endParaRPr lang="en-US" dirty="0"/>
          </a:p>
        </p:txBody>
      </p:sp>
      <p:sp>
        <p:nvSpPr>
          <p:cNvPr id="2" name="TextBox 1">
            <a:extLst>
              <a:ext uri="{FF2B5EF4-FFF2-40B4-BE49-F238E27FC236}">
                <a16:creationId xmlns:a16="http://schemas.microsoft.com/office/drawing/2014/main" id="{C9FAD115-BCEB-37FF-B07D-A949D61DEA90}"/>
              </a:ext>
            </a:extLst>
          </p:cNvPr>
          <p:cNvSpPr txBox="1"/>
          <p:nvPr/>
        </p:nvSpPr>
        <p:spPr>
          <a:xfrm>
            <a:off x="457200" y="1649571"/>
            <a:ext cx="11125200" cy="3785652"/>
          </a:xfrm>
          <a:prstGeom prst="rect">
            <a:avLst/>
          </a:prstGeom>
          <a:noFill/>
        </p:spPr>
        <p:txBody>
          <a:bodyPr wrap="square" rtlCol="0">
            <a:spAutoFit/>
          </a:bodyPr>
          <a:lstStyle/>
          <a:p>
            <a:pPr>
              <a:spcBef>
                <a:spcPts val="600"/>
              </a:spcBef>
            </a:pPr>
            <a:r>
              <a:rPr lang="en-US" sz="2000" b="1" dirty="0"/>
              <a:t>Prospects are typically identified through:</a:t>
            </a:r>
          </a:p>
          <a:p>
            <a:pPr>
              <a:spcBef>
                <a:spcPts val="600"/>
              </a:spcBef>
            </a:pPr>
            <a:r>
              <a:rPr lang="en-US" sz="2000" b="1" dirty="0">
                <a:solidFill>
                  <a:schemeClr val="accent2"/>
                </a:solidFill>
              </a:rPr>
              <a:t>In-person Conversations</a:t>
            </a:r>
          </a:p>
          <a:p>
            <a:pPr marL="342900" indent="-342900">
              <a:spcBef>
                <a:spcPts val="600"/>
              </a:spcBef>
              <a:buBlip>
                <a:blip r:embed="rId3"/>
              </a:buBlip>
            </a:pPr>
            <a:r>
              <a:rPr lang="en-US" sz="2000" dirty="0"/>
              <a:t>Individuals with whom you interact at your institution or with whom you already have relationships</a:t>
            </a:r>
          </a:p>
          <a:p>
            <a:pPr>
              <a:spcBef>
                <a:spcPts val="600"/>
              </a:spcBef>
            </a:pPr>
            <a:r>
              <a:rPr lang="en-US" sz="2000" b="1" dirty="0">
                <a:solidFill>
                  <a:schemeClr val="accent2"/>
                </a:solidFill>
              </a:rPr>
              <a:t>Analysis</a:t>
            </a:r>
          </a:p>
          <a:p>
            <a:pPr marL="342900" indent="-342900">
              <a:spcBef>
                <a:spcPts val="600"/>
              </a:spcBef>
              <a:buBlip>
                <a:blip r:embed="rId3"/>
              </a:buBlip>
            </a:pPr>
            <a:r>
              <a:rPr lang="en-US" sz="2000" dirty="0"/>
              <a:t>Individuals you’ve identified by researching account balances</a:t>
            </a:r>
          </a:p>
          <a:p>
            <a:pPr>
              <a:spcBef>
                <a:spcPts val="600"/>
              </a:spcBef>
            </a:pPr>
            <a:r>
              <a:rPr lang="en-US" sz="2000" b="1" dirty="0">
                <a:solidFill>
                  <a:schemeClr val="accent2"/>
                </a:solidFill>
              </a:rPr>
              <a:t>New Accounts</a:t>
            </a:r>
          </a:p>
          <a:p>
            <a:pPr marL="342900" indent="-342900">
              <a:spcBef>
                <a:spcPts val="600"/>
              </a:spcBef>
              <a:buBlip>
                <a:blip r:embed="rId3"/>
              </a:buBlip>
            </a:pPr>
            <a:r>
              <a:rPr lang="en-US" sz="2000" dirty="0"/>
              <a:t>Individuals who have opened new accounts</a:t>
            </a:r>
          </a:p>
          <a:p>
            <a:pPr marL="800100" lvl="2" indent="-342900">
              <a:spcBef>
                <a:spcPts val="600"/>
              </a:spcBef>
              <a:buBlip>
                <a:blip r:embed="rId3"/>
              </a:buBlip>
            </a:pPr>
            <a:r>
              <a:rPr lang="en-US" sz="2000" dirty="0"/>
              <a:t>Did they change jobs? Rollover assistance may be needed.</a:t>
            </a:r>
          </a:p>
          <a:p>
            <a:pPr marL="800100" lvl="2" indent="-342900">
              <a:spcBef>
                <a:spcPts val="600"/>
              </a:spcBef>
              <a:buBlip>
                <a:blip r:embed="rId3"/>
              </a:buBlip>
            </a:pPr>
            <a:r>
              <a:rPr lang="en-US" sz="2000" dirty="0"/>
              <a:t>Did they move to be close to adult children/grandchildren? Retirement savings may be of interest.</a:t>
            </a:r>
          </a:p>
          <a:p>
            <a:pPr marL="742950" lvl="1" indent="-285750">
              <a:buFont typeface="Arial" panose="020B0604020202020204" pitchFamily="34" charset="0"/>
              <a:buChar char="•"/>
            </a:pPr>
            <a:endParaRPr lang="en-US" sz="2000" dirty="0"/>
          </a:p>
        </p:txBody>
      </p:sp>
      <p:pic>
        <p:nvPicPr>
          <p:cNvPr id="10" name="Picture 9">
            <a:extLst>
              <a:ext uri="{FF2B5EF4-FFF2-40B4-BE49-F238E27FC236}">
                <a16:creationId xmlns:a16="http://schemas.microsoft.com/office/drawing/2014/main" id="{485D8B59-0AB9-645B-91C8-EDC3DCF346A0}"/>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
        <p:nvSpPr>
          <p:cNvPr id="11" name="Date Placeholder 10">
            <a:extLst>
              <a:ext uri="{FF2B5EF4-FFF2-40B4-BE49-F238E27FC236}">
                <a16:creationId xmlns:a16="http://schemas.microsoft.com/office/drawing/2014/main" id="{EBCAD724-7C1C-A15C-B9DF-C976EEB8875D}"/>
              </a:ext>
            </a:extLst>
          </p:cNvPr>
          <p:cNvSpPr>
            <a:spLocks noGrp="1"/>
          </p:cNvSpPr>
          <p:nvPr>
            <p:ph type="dt" sz="half" idx="2"/>
          </p:nvPr>
        </p:nvSpPr>
        <p:spPr/>
        <p:txBody>
          <a:bodyPr/>
          <a:lstStyle/>
          <a:p>
            <a:r>
              <a:rPr lang="en-US"/>
              <a:t>2024/05/02</a:t>
            </a:r>
            <a:endParaRPr lang="en-US" dirty="0"/>
          </a:p>
        </p:txBody>
      </p:sp>
      <p:sp>
        <p:nvSpPr>
          <p:cNvPr id="12" name="Footer Placeholder 11">
            <a:extLst>
              <a:ext uri="{FF2B5EF4-FFF2-40B4-BE49-F238E27FC236}">
                <a16:creationId xmlns:a16="http://schemas.microsoft.com/office/drawing/2014/main" id="{CCAAB10A-2DB1-B752-44B4-03E8FA9C3683}"/>
              </a:ext>
            </a:extLst>
          </p:cNvPr>
          <p:cNvSpPr>
            <a:spLocks noGrp="1"/>
          </p:cNvSpPr>
          <p:nvPr>
            <p:ph type="ftr" sz="quarter" idx="3"/>
          </p:nvPr>
        </p:nvSpPr>
        <p:spPr/>
        <p:txBody>
          <a:bodyPr/>
          <a:lstStyle/>
          <a:p>
            <a:r>
              <a:rPr lang="en-US"/>
              <a:t>SB-10022-86</a:t>
            </a:r>
            <a:endParaRPr lang="en-US" dirty="0"/>
          </a:p>
        </p:txBody>
      </p:sp>
    </p:spTree>
    <p:extLst>
      <p:ext uri="{BB962C8B-B14F-4D97-AF65-F5344CB8AC3E}">
        <p14:creationId xmlns:p14="http://schemas.microsoft.com/office/powerpoint/2010/main" val="216210946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7F36E05-F6AB-0285-B4DE-C92AE87DC692}"/>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4</a:t>
            </a:fld>
            <a:endParaRPr lang="en-US" dirty="0"/>
          </a:p>
        </p:txBody>
      </p:sp>
      <p:sp>
        <p:nvSpPr>
          <p:cNvPr id="2" name="TextBox 1">
            <a:extLst>
              <a:ext uri="{FF2B5EF4-FFF2-40B4-BE49-F238E27FC236}">
                <a16:creationId xmlns:a16="http://schemas.microsoft.com/office/drawing/2014/main" id="{C9FAD115-BCEB-37FF-B07D-A949D61DEA90}"/>
              </a:ext>
            </a:extLst>
          </p:cNvPr>
          <p:cNvSpPr txBox="1"/>
          <p:nvPr/>
        </p:nvSpPr>
        <p:spPr>
          <a:xfrm>
            <a:off x="457199" y="1611448"/>
            <a:ext cx="11277598" cy="2246769"/>
          </a:xfrm>
          <a:prstGeom prst="rect">
            <a:avLst/>
          </a:prstGeom>
          <a:noFill/>
        </p:spPr>
        <p:txBody>
          <a:bodyPr wrap="square" rtlCol="0">
            <a:spAutoFit/>
          </a:bodyPr>
          <a:lstStyle/>
          <a:p>
            <a:pPr>
              <a:spcBef>
                <a:spcPts val="600"/>
              </a:spcBef>
            </a:pPr>
            <a:r>
              <a:rPr lang="en-US" sz="2000" b="1" dirty="0">
                <a:solidFill>
                  <a:schemeClr val="accent1"/>
                </a:solidFill>
              </a:rPr>
              <a:t>Customers are often persuaded to make a purchase based on:</a:t>
            </a:r>
          </a:p>
          <a:p>
            <a:pPr marL="285750" indent="-285750">
              <a:spcBef>
                <a:spcPts val="600"/>
              </a:spcBef>
              <a:buBlip>
                <a:blip r:embed="rId3"/>
              </a:buBlip>
            </a:pPr>
            <a:r>
              <a:rPr lang="en-US" sz="2000" dirty="0"/>
              <a:t>Need</a:t>
            </a:r>
          </a:p>
          <a:p>
            <a:pPr marL="285750" indent="-285750">
              <a:spcBef>
                <a:spcPts val="600"/>
              </a:spcBef>
              <a:buBlip>
                <a:blip r:embed="rId3"/>
              </a:buBlip>
            </a:pPr>
            <a:r>
              <a:rPr lang="en-US" sz="2000" dirty="0"/>
              <a:t>Safety</a:t>
            </a:r>
          </a:p>
          <a:p>
            <a:pPr marL="285750" indent="-285750">
              <a:spcBef>
                <a:spcPts val="600"/>
              </a:spcBef>
              <a:buBlip>
                <a:blip r:embed="rId3"/>
              </a:buBlip>
            </a:pPr>
            <a:r>
              <a:rPr lang="en-US" sz="2000" dirty="0"/>
              <a:t>Convenience</a:t>
            </a:r>
          </a:p>
          <a:p>
            <a:pPr>
              <a:spcBef>
                <a:spcPts val="600"/>
              </a:spcBef>
            </a:pPr>
            <a:r>
              <a:rPr lang="en-US" sz="2000" dirty="0"/>
              <a:t>If you can position products that help customers with these concerns, you may be able to break down initial barriers.</a:t>
            </a:r>
            <a:r>
              <a:rPr lang="en-US" sz="2000" baseline="30000" dirty="0"/>
              <a:t>1</a:t>
            </a:r>
            <a:endParaRPr lang="en-US" sz="2000" dirty="0"/>
          </a:p>
        </p:txBody>
      </p:sp>
      <p:sp>
        <p:nvSpPr>
          <p:cNvPr id="10" name="Title 2">
            <a:extLst>
              <a:ext uri="{FF2B5EF4-FFF2-40B4-BE49-F238E27FC236}">
                <a16:creationId xmlns:a16="http://schemas.microsoft.com/office/drawing/2014/main" id="{686D5FE7-A0B6-E3BA-FE4C-8660F1E45615}"/>
              </a:ext>
            </a:extLst>
          </p:cNvPr>
          <p:cNvSpPr txBox="1">
            <a:spLocks/>
          </p:cNvSpPr>
          <p:nvPr/>
        </p:nvSpPr>
        <p:spPr>
          <a:xfrm>
            <a:off x="1736203" y="555585"/>
            <a:ext cx="9998597" cy="828023"/>
          </a:xfrm>
          <a:prstGeom prst="rect">
            <a:avLst/>
          </a:prstGeom>
        </p:spPr>
        <p:txBody>
          <a:bodyPr vert="horz" lIns="0" tIns="0" rIns="0" bIns="0" rtlCol="0" anchor="ctr">
            <a:normAutofit/>
          </a:bodyPr>
          <a:lstStyle>
            <a:lvl1pPr algn="l" defTabSz="914400" rtl="0" eaLnBrk="1" latinLnBrk="0" hangingPunct="1">
              <a:lnSpc>
                <a:spcPct val="90000"/>
              </a:lnSpc>
              <a:spcBef>
                <a:spcPct val="0"/>
              </a:spcBef>
              <a:buNone/>
              <a:defRPr sz="3200" b="1" kern="1200" spc="80" baseline="0">
                <a:solidFill>
                  <a:schemeClr val="tx1"/>
                </a:solidFill>
                <a:latin typeface="+mj-lt"/>
                <a:ea typeface="+mj-ea"/>
                <a:cs typeface="+mj-cs"/>
              </a:defRPr>
            </a:lvl1pPr>
          </a:lstStyle>
          <a:p>
            <a:r>
              <a:rPr lang="en-US" dirty="0">
                <a:latin typeface="+mn-lt"/>
              </a:rPr>
              <a:t>Identifying Prospects</a:t>
            </a:r>
          </a:p>
        </p:txBody>
      </p:sp>
      <p:sp>
        <p:nvSpPr>
          <p:cNvPr id="13" name="TextBox 12">
            <a:extLst>
              <a:ext uri="{FF2B5EF4-FFF2-40B4-BE49-F238E27FC236}">
                <a16:creationId xmlns:a16="http://schemas.microsoft.com/office/drawing/2014/main" id="{1341B41E-D753-5F6E-E0C9-448748F1F1DC}"/>
              </a:ext>
            </a:extLst>
          </p:cNvPr>
          <p:cNvSpPr txBox="1"/>
          <p:nvPr/>
        </p:nvSpPr>
        <p:spPr>
          <a:xfrm>
            <a:off x="457200" y="5753284"/>
            <a:ext cx="11277597" cy="246221"/>
          </a:xfrm>
          <a:prstGeom prst="rect">
            <a:avLst/>
          </a:prstGeom>
          <a:noFill/>
        </p:spPr>
        <p:txBody>
          <a:bodyPr wrap="square">
            <a:spAutoFit/>
          </a:bodyPr>
          <a:lstStyle/>
          <a:p>
            <a:r>
              <a:rPr lang="en-US" sz="1000" baseline="30000" dirty="0"/>
              <a:t>1 </a:t>
            </a:r>
            <a:r>
              <a:rPr lang="en-US" sz="1000" dirty="0" err="1"/>
              <a:t>Morebusiness.com</a:t>
            </a:r>
            <a:r>
              <a:rPr lang="en-US" sz="1000" dirty="0"/>
              <a:t>/5-motivating-factors-that-persuade-customers-to-buy</a:t>
            </a:r>
          </a:p>
        </p:txBody>
      </p:sp>
      <p:sp>
        <p:nvSpPr>
          <p:cNvPr id="14" name="Date Placeholder 13">
            <a:extLst>
              <a:ext uri="{FF2B5EF4-FFF2-40B4-BE49-F238E27FC236}">
                <a16:creationId xmlns:a16="http://schemas.microsoft.com/office/drawing/2014/main" id="{BF94020B-9B3D-F5DA-E03E-D8F2F16B2AB6}"/>
              </a:ext>
            </a:extLst>
          </p:cNvPr>
          <p:cNvSpPr>
            <a:spLocks noGrp="1"/>
          </p:cNvSpPr>
          <p:nvPr>
            <p:ph type="dt" sz="half" idx="2"/>
          </p:nvPr>
        </p:nvSpPr>
        <p:spPr/>
        <p:txBody>
          <a:bodyPr/>
          <a:lstStyle/>
          <a:p>
            <a:r>
              <a:rPr lang="en-US"/>
              <a:t>2024/05/02</a:t>
            </a:r>
            <a:endParaRPr lang="en-US" dirty="0"/>
          </a:p>
        </p:txBody>
      </p:sp>
      <p:sp>
        <p:nvSpPr>
          <p:cNvPr id="15" name="Footer Placeholder 14">
            <a:extLst>
              <a:ext uri="{FF2B5EF4-FFF2-40B4-BE49-F238E27FC236}">
                <a16:creationId xmlns:a16="http://schemas.microsoft.com/office/drawing/2014/main" id="{51CF5706-4DB1-0F06-3B69-CABE2AE17F6C}"/>
              </a:ext>
            </a:extLst>
          </p:cNvPr>
          <p:cNvSpPr>
            <a:spLocks noGrp="1"/>
          </p:cNvSpPr>
          <p:nvPr>
            <p:ph type="ftr" sz="quarter" idx="3"/>
          </p:nvPr>
        </p:nvSpPr>
        <p:spPr/>
        <p:txBody>
          <a:bodyPr/>
          <a:lstStyle/>
          <a:p>
            <a:r>
              <a:rPr lang="en-US"/>
              <a:t>SB-10022-86</a:t>
            </a:r>
            <a:endParaRPr lang="en-US" dirty="0"/>
          </a:p>
        </p:txBody>
      </p:sp>
      <p:pic>
        <p:nvPicPr>
          <p:cNvPr id="4" name="Picture 3">
            <a:extLst>
              <a:ext uri="{FF2B5EF4-FFF2-40B4-BE49-F238E27FC236}">
                <a16:creationId xmlns:a16="http://schemas.microsoft.com/office/drawing/2014/main" id="{8E66D959-181B-DBF2-6A31-E238CBE4DDAB}"/>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42481583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3" y="457199"/>
            <a:ext cx="9998596" cy="926409"/>
          </a:xfrm>
        </p:spPr>
        <p:txBody>
          <a:bodyPr>
            <a:normAutofit/>
          </a:bodyPr>
          <a:lstStyle/>
          <a:p>
            <a:r>
              <a:rPr lang="en-US" dirty="0">
                <a:latin typeface="+mn-lt"/>
              </a:rPr>
              <a:t>Overcoming Obstacles</a:t>
            </a:r>
          </a:p>
        </p:txBody>
      </p:sp>
      <p:sp>
        <p:nvSpPr>
          <p:cNvPr id="8" name="Text Placeholder 7">
            <a:extLst>
              <a:ext uri="{FF2B5EF4-FFF2-40B4-BE49-F238E27FC236}">
                <a16:creationId xmlns:a16="http://schemas.microsoft.com/office/drawing/2014/main" id="{C66D3B8B-121E-A870-4E9A-A2C4DF2A1DF5}"/>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5</a:t>
            </a:fld>
            <a:endParaRPr lang="en-US" dirty="0"/>
          </a:p>
        </p:txBody>
      </p:sp>
      <p:sp>
        <p:nvSpPr>
          <p:cNvPr id="2" name="TextBox 1">
            <a:extLst>
              <a:ext uri="{FF2B5EF4-FFF2-40B4-BE49-F238E27FC236}">
                <a16:creationId xmlns:a16="http://schemas.microsoft.com/office/drawing/2014/main" id="{C9FAD115-BCEB-37FF-B07D-A949D61DEA90}"/>
              </a:ext>
            </a:extLst>
          </p:cNvPr>
          <p:cNvSpPr txBox="1"/>
          <p:nvPr/>
        </p:nvSpPr>
        <p:spPr>
          <a:xfrm>
            <a:off x="450361" y="1593399"/>
            <a:ext cx="11277599" cy="3298339"/>
          </a:xfrm>
          <a:prstGeom prst="rect">
            <a:avLst/>
          </a:prstGeom>
          <a:noFill/>
        </p:spPr>
        <p:txBody>
          <a:bodyPr wrap="square" rtlCol="0">
            <a:spAutoFit/>
          </a:bodyPr>
          <a:lstStyle/>
          <a:p>
            <a:pPr>
              <a:spcBef>
                <a:spcPts val="600"/>
              </a:spcBef>
            </a:pPr>
            <a:r>
              <a:rPr lang="en-US" sz="2000" dirty="0"/>
              <a:t>Regardless of the range of their assets, prospects who place a portion of their retirement savings in your institution also will be concerned about:</a:t>
            </a:r>
            <a:r>
              <a:rPr lang="en-US" sz="2000" baseline="30000" dirty="0"/>
              <a:t>2</a:t>
            </a:r>
            <a:endParaRPr lang="en-US" sz="2000" dirty="0"/>
          </a:p>
          <a:p>
            <a:pPr>
              <a:spcBef>
                <a:spcPts val="600"/>
              </a:spcBef>
            </a:pPr>
            <a:r>
              <a:rPr lang="en-US" sz="2000" b="1" dirty="0">
                <a:solidFill>
                  <a:schemeClr val="tx2"/>
                </a:solidFill>
              </a:rPr>
              <a:t>Trust</a:t>
            </a:r>
          </a:p>
          <a:p>
            <a:pPr>
              <a:spcBef>
                <a:spcPts val="600"/>
              </a:spcBef>
            </a:pPr>
            <a:r>
              <a:rPr lang="en-US" sz="2000" dirty="0"/>
              <a:t>Want assurance you are knowledgeable, ethical, and willing to put their best interests first</a:t>
            </a:r>
          </a:p>
          <a:p>
            <a:pPr>
              <a:spcBef>
                <a:spcPts val="600"/>
              </a:spcBef>
            </a:pPr>
            <a:r>
              <a:rPr lang="en-US" sz="2000" b="1" dirty="0">
                <a:solidFill>
                  <a:schemeClr val="tx2"/>
                </a:solidFill>
              </a:rPr>
              <a:t>Risk</a:t>
            </a:r>
          </a:p>
          <a:p>
            <a:pPr>
              <a:spcBef>
                <a:spcPts val="600"/>
              </a:spcBef>
            </a:pPr>
            <a:r>
              <a:rPr lang="en-US" sz="2000" dirty="0"/>
              <a:t>May often have a fear of loss greater than a desire for gain, especially for larger expenditures</a:t>
            </a:r>
          </a:p>
          <a:p>
            <a:pPr>
              <a:spcBef>
                <a:spcPts val="600"/>
              </a:spcBef>
            </a:pPr>
            <a:r>
              <a:rPr lang="en-US" sz="2000" b="1" dirty="0">
                <a:solidFill>
                  <a:schemeClr val="tx2"/>
                </a:solidFill>
              </a:rPr>
              <a:t>Value</a:t>
            </a:r>
          </a:p>
          <a:p>
            <a:pPr>
              <a:spcBef>
                <a:spcPts val="600"/>
              </a:spcBef>
            </a:pPr>
            <a:r>
              <a:rPr lang="en-US" sz="2000" dirty="0"/>
              <a:t>Understand value of tax deferral as a strategy and may be receptive to fixed and fixed index annuities</a:t>
            </a:r>
          </a:p>
          <a:p>
            <a:pPr>
              <a:spcBef>
                <a:spcPts val="600"/>
              </a:spcBef>
            </a:pPr>
            <a:endParaRPr lang="en-US" sz="2000" baseline="30000" dirty="0"/>
          </a:p>
        </p:txBody>
      </p:sp>
      <p:sp>
        <p:nvSpPr>
          <p:cNvPr id="5" name="TextBox 4">
            <a:extLst>
              <a:ext uri="{FF2B5EF4-FFF2-40B4-BE49-F238E27FC236}">
                <a16:creationId xmlns:a16="http://schemas.microsoft.com/office/drawing/2014/main" id="{B4D5203C-D524-4DB5-2C7C-236A6E47FBAD}"/>
              </a:ext>
            </a:extLst>
          </p:cNvPr>
          <p:cNvSpPr txBox="1"/>
          <p:nvPr/>
        </p:nvSpPr>
        <p:spPr>
          <a:xfrm>
            <a:off x="464039" y="5753284"/>
            <a:ext cx="8834938" cy="246221"/>
          </a:xfrm>
          <a:prstGeom prst="rect">
            <a:avLst/>
          </a:prstGeom>
          <a:noFill/>
        </p:spPr>
        <p:txBody>
          <a:bodyPr wrap="square">
            <a:spAutoFit/>
          </a:bodyPr>
          <a:lstStyle/>
          <a:p>
            <a:r>
              <a:rPr lang="en-US" sz="1000" baseline="30000" dirty="0"/>
              <a:t>2</a:t>
            </a:r>
            <a:r>
              <a:rPr lang="en-US" sz="1000" dirty="0"/>
              <a:t> </a:t>
            </a:r>
            <a:r>
              <a:rPr lang="en-US" sz="1000" dirty="0" err="1"/>
              <a:t>Morebusiness.com</a:t>
            </a:r>
            <a:r>
              <a:rPr lang="en-US" sz="1000" dirty="0"/>
              <a:t>/5-motivating-factors-that-persuade-customers-to-buy</a:t>
            </a:r>
          </a:p>
        </p:txBody>
      </p:sp>
      <p:sp>
        <p:nvSpPr>
          <p:cNvPr id="13" name="Date Placeholder 12">
            <a:extLst>
              <a:ext uri="{FF2B5EF4-FFF2-40B4-BE49-F238E27FC236}">
                <a16:creationId xmlns:a16="http://schemas.microsoft.com/office/drawing/2014/main" id="{A326F17B-C8B7-2F13-3766-A4D85EC01FE8}"/>
              </a:ext>
            </a:extLst>
          </p:cNvPr>
          <p:cNvSpPr>
            <a:spLocks noGrp="1"/>
          </p:cNvSpPr>
          <p:nvPr>
            <p:ph type="dt" sz="half" idx="2"/>
          </p:nvPr>
        </p:nvSpPr>
        <p:spPr/>
        <p:txBody>
          <a:bodyPr/>
          <a:lstStyle/>
          <a:p>
            <a:r>
              <a:rPr lang="en-US"/>
              <a:t>2024/05/02</a:t>
            </a:r>
            <a:endParaRPr lang="en-US" dirty="0"/>
          </a:p>
        </p:txBody>
      </p:sp>
      <p:sp>
        <p:nvSpPr>
          <p:cNvPr id="14" name="Footer Placeholder 13">
            <a:extLst>
              <a:ext uri="{FF2B5EF4-FFF2-40B4-BE49-F238E27FC236}">
                <a16:creationId xmlns:a16="http://schemas.microsoft.com/office/drawing/2014/main" id="{487AE7A3-9BB5-7EF1-C1AB-A7DFD5B4FC2E}"/>
              </a:ext>
            </a:extLst>
          </p:cNvPr>
          <p:cNvSpPr>
            <a:spLocks noGrp="1"/>
          </p:cNvSpPr>
          <p:nvPr>
            <p:ph type="ftr" sz="quarter" idx="3"/>
          </p:nvPr>
        </p:nvSpPr>
        <p:spPr/>
        <p:txBody>
          <a:bodyPr/>
          <a:lstStyle/>
          <a:p>
            <a:r>
              <a:rPr lang="en-US"/>
              <a:t>SB-10022-86</a:t>
            </a:r>
            <a:endParaRPr lang="en-US" dirty="0"/>
          </a:p>
        </p:txBody>
      </p:sp>
      <p:pic>
        <p:nvPicPr>
          <p:cNvPr id="4" name="Picture 3">
            <a:extLst>
              <a:ext uri="{FF2B5EF4-FFF2-40B4-BE49-F238E27FC236}">
                <a16:creationId xmlns:a16="http://schemas.microsoft.com/office/drawing/2014/main" id="{E1C6265C-9822-8E85-6369-4739DE72F820}"/>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88535177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44F7C206-8B47-DC2F-7DBC-296BFBE8806B}"/>
              </a:ext>
            </a:extLst>
          </p:cNvPr>
          <p:cNvSpPr txBox="1"/>
          <p:nvPr/>
        </p:nvSpPr>
        <p:spPr>
          <a:xfrm>
            <a:off x="583693" y="2077725"/>
            <a:ext cx="10125882" cy="2631490"/>
          </a:xfrm>
          <a:prstGeom prst="rect">
            <a:avLst/>
          </a:prstGeom>
          <a:noFill/>
        </p:spPr>
        <p:txBody>
          <a:bodyPr wrap="square">
            <a:spAutoFit/>
          </a:bodyPr>
          <a:lstStyle/>
          <a:p>
            <a:pPr lvl="1">
              <a:spcBef>
                <a:spcPts val="600"/>
              </a:spcBef>
            </a:pPr>
            <a:r>
              <a:rPr lang="en-US" sz="2000" dirty="0"/>
              <a:t>“What three things do you want to ensure you’re financially able to do in retirement?”</a:t>
            </a:r>
          </a:p>
          <a:p>
            <a:pPr lvl="1">
              <a:spcBef>
                <a:spcPts val="1800"/>
              </a:spcBef>
            </a:pPr>
            <a:r>
              <a:rPr lang="en-US" sz="2000" dirty="0"/>
              <a:t>“Where do you plan on living?”</a:t>
            </a:r>
          </a:p>
          <a:p>
            <a:pPr marL="742950" lvl="1" indent="-285750">
              <a:spcBef>
                <a:spcPts val="600"/>
              </a:spcBef>
              <a:buFont typeface="Arial" panose="020B0604020202020204" pitchFamily="34" charset="0"/>
              <a:buChar char="•"/>
            </a:pPr>
            <a:r>
              <a:rPr lang="en-US" sz="2000" dirty="0"/>
              <a:t>Moving to be near children/grandchildren</a:t>
            </a:r>
          </a:p>
          <a:p>
            <a:pPr marL="742950" lvl="1" indent="-285750">
              <a:spcBef>
                <a:spcPts val="600"/>
              </a:spcBef>
              <a:buFont typeface="Arial" panose="020B0604020202020204" pitchFamily="34" charset="0"/>
              <a:buChar char="•"/>
            </a:pPr>
            <a:r>
              <a:rPr lang="en-US" sz="2000" dirty="0"/>
              <a:t>Moving to a maintenance-free home or loft</a:t>
            </a:r>
          </a:p>
          <a:p>
            <a:pPr marL="742950" lvl="1" indent="-285750">
              <a:spcBef>
                <a:spcPts val="600"/>
              </a:spcBef>
              <a:buFont typeface="Arial" panose="020B0604020202020204" pitchFamily="34" charset="0"/>
              <a:buChar char="•"/>
            </a:pPr>
            <a:r>
              <a:rPr lang="en-US" sz="2000" dirty="0"/>
              <a:t>Moving from the suburbs to the country or vice versa</a:t>
            </a:r>
            <a:endParaRPr lang="en-US" sz="2000" baseline="30000" dirty="0"/>
          </a:p>
          <a:p>
            <a:pPr lvl="1">
              <a:spcBef>
                <a:spcPts val="1800"/>
              </a:spcBef>
            </a:pPr>
            <a:r>
              <a:rPr lang="en-US" sz="2000" dirty="0"/>
              <a:t>“What worries you financially about retirement?”</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Connecting With Prospects on the Path to Prosperity</a:t>
            </a:r>
          </a:p>
        </p:txBody>
      </p:sp>
      <p:sp>
        <p:nvSpPr>
          <p:cNvPr id="6" name="Text Placeholder 5">
            <a:extLst>
              <a:ext uri="{FF2B5EF4-FFF2-40B4-BE49-F238E27FC236}">
                <a16:creationId xmlns:a16="http://schemas.microsoft.com/office/drawing/2014/main" id="{3A579D9A-BC02-7648-B0AD-00FF72C63C37}"/>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6</a:t>
            </a:fld>
            <a:endParaRPr lang="en-US" dirty="0"/>
          </a:p>
        </p:txBody>
      </p:sp>
      <p:sp>
        <p:nvSpPr>
          <p:cNvPr id="2" name="TextBox 1">
            <a:extLst>
              <a:ext uri="{FF2B5EF4-FFF2-40B4-BE49-F238E27FC236}">
                <a16:creationId xmlns:a16="http://schemas.microsoft.com/office/drawing/2014/main" id="{C9FAD115-BCEB-37FF-B07D-A949D61DEA90}"/>
              </a:ext>
            </a:extLst>
          </p:cNvPr>
          <p:cNvSpPr txBox="1"/>
          <p:nvPr/>
        </p:nvSpPr>
        <p:spPr>
          <a:xfrm>
            <a:off x="450362" y="1598794"/>
            <a:ext cx="11284437" cy="400110"/>
          </a:xfrm>
          <a:prstGeom prst="rect">
            <a:avLst/>
          </a:prstGeom>
          <a:noFill/>
        </p:spPr>
        <p:txBody>
          <a:bodyPr wrap="square" rtlCol="0">
            <a:spAutoFit/>
          </a:bodyPr>
          <a:lstStyle/>
          <a:p>
            <a:pPr>
              <a:spcBef>
                <a:spcPts val="600"/>
              </a:spcBef>
            </a:pPr>
            <a:r>
              <a:rPr lang="en-US" sz="2000" b="1" dirty="0"/>
              <a:t>Connecting with client aspirations through questions can help get them to the next level.</a:t>
            </a:r>
          </a:p>
        </p:txBody>
      </p:sp>
      <p:sp>
        <p:nvSpPr>
          <p:cNvPr id="5" name="TextBox 4">
            <a:extLst>
              <a:ext uri="{FF2B5EF4-FFF2-40B4-BE49-F238E27FC236}">
                <a16:creationId xmlns:a16="http://schemas.microsoft.com/office/drawing/2014/main" id="{B4D5203C-D524-4DB5-2C7C-236A6E47FBAD}"/>
              </a:ext>
            </a:extLst>
          </p:cNvPr>
          <p:cNvSpPr txBox="1"/>
          <p:nvPr/>
        </p:nvSpPr>
        <p:spPr>
          <a:xfrm>
            <a:off x="450362" y="5753284"/>
            <a:ext cx="8834938" cy="246221"/>
          </a:xfrm>
          <a:prstGeom prst="rect">
            <a:avLst/>
          </a:prstGeom>
          <a:noFill/>
        </p:spPr>
        <p:txBody>
          <a:bodyPr wrap="square">
            <a:spAutoFit/>
          </a:bodyPr>
          <a:lstStyle/>
          <a:p>
            <a:r>
              <a:rPr lang="en-US" sz="1000" baseline="30000" dirty="0"/>
              <a:t>3</a:t>
            </a:r>
            <a:r>
              <a:rPr lang="en-US" sz="1000" dirty="0"/>
              <a:t> “Little Book of Sales Answers,” Jeffrey Gitomer, 2005</a:t>
            </a:r>
          </a:p>
        </p:txBody>
      </p:sp>
      <p:sp>
        <p:nvSpPr>
          <p:cNvPr id="12" name="Oval 11">
            <a:extLst>
              <a:ext uri="{FF2B5EF4-FFF2-40B4-BE49-F238E27FC236}">
                <a16:creationId xmlns:a16="http://schemas.microsoft.com/office/drawing/2014/main" id="{CA83AC42-7116-0159-E9D0-0F350512605E}"/>
              </a:ext>
            </a:extLst>
          </p:cNvPr>
          <p:cNvSpPr/>
          <p:nvPr/>
        </p:nvSpPr>
        <p:spPr>
          <a:xfrm>
            <a:off x="583692" y="2059323"/>
            <a:ext cx="428263" cy="428263"/>
          </a:xfrm>
          <a:prstGeom prst="ellipse">
            <a:avLst/>
          </a:prstGeom>
          <a:solidFill>
            <a:srgbClr val="E5B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FFFFFF"/>
                </a:solidFill>
              </a:rPr>
              <a:t>Q</a:t>
            </a:r>
          </a:p>
        </p:txBody>
      </p:sp>
      <p:sp>
        <p:nvSpPr>
          <p:cNvPr id="15" name="Oval 14">
            <a:extLst>
              <a:ext uri="{FF2B5EF4-FFF2-40B4-BE49-F238E27FC236}">
                <a16:creationId xmlns:a16="http://schemas.microsoft.com/office/drawing/2014/main" id="{A9BAD1B3-544E-4C79-6347-88EB079EB639}"/>
              </a:ext>
            </a:extLst>
          </p:cNvPr>
          <p:cNvSpPr/>
          <p:nvPr/>
        </p:nvSpPr>
        <p:spPr>
          <a:xfrm>
            <a:off x="583692" y="2587528"/>
            <a:ext cx="428263" cy="428263"/>
          </a:xfrm>
          <a:prstGeom prst="ellipse">
            <a:avLst/>
          </a:prstGeom>
          <a:solidFill>
            <a:srgbClr val="E5B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FFFFFF"/>
                </a:solidFill>
              </a:rPr>
              <a:t>Q</a:t>
            </a:r>
          </a:p>
        </p:txBody>
      </p:sp>
      <p:sp>
        <p:nvSpPr>
          <p:cNvPr id="16" name="Oval 15">
            <a:extLst>
              <a:ext uri="{FF2B5EF4-FFF2-40B4-BE49-F238E27FC236}">
                <a16:creationId xmlns:a16="http://schemas.microsoft.com/office/drawing/2014/main" id="{92447099-0F67-AB62-270D-BBDF063CDB39}"/>
              </a:ext>
            </a:extLst>
          </p:cNvPr>
          <p:cNvSpPr/>
          <p:nvPr/>
        </p:nvSpPr>
        <p:spPr>
          <a:xfrm>
            <a:off x="583692" y="4248327"/>
            <a:ext cx="428263" cy="428263"/>
          </a:xfrm>
          <a:prstGeom prst="ellipse">
            <a:avLst/>
          </a:prstGeom>
          <a:solidFill>
            <a:srgbClr val="E5B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FFFFFF"/>
                </a:solidFill>
              </a:rPr>
              <a:t>Q</a:t>
            </a:r>
          </a:p>
        </p:txBody>
      </p:sp>
      <p:sp>
        <p:nvSpPr>
          <p:cNvPr id="17" name="Date Placeholder 16">
            <a:extLst>
              <a:ext uri="{FF2B5EF4-FFF2-40B4-BE49-F238E27FC236}">
                <a16:creationId xmlns:a16="http://schemas.microsoft.com/office/drawing/2014/main" id="{C9569783-0D28-0F02-F29B-1ED35594184D}"/>
              </a:ext>
            </a:extLst>
          </p:cNvPr>
          <p:cNvSpPr>
            <a:spLocks noGrp="1"/>
          </p:cNvSpPr>
          <p:nvPr>
            <p:ph type="dt" sz="half" idx="2"/>
          </p:nvPr>
        </p:nvSpPr>
        <p:spPr/>
        <p:txBody>
          <a:bodyPr/>
          <a:lstStyle/>
          <a:p>
            <a:r>
              <a:rPr lang="en-US"/>
              <a:t>2024/05/02</a:t>
            </a:r>
            <a:endParaRPr lang="en-US" dirty="0"/>
          </a:p>
        </p:txBody>
      </p:sp>
      <p:sp>
        <p:nvSpPr>
          <p:cNvPr id="18" name="Footer Placeholder 17">
            <a:extLst>
              <a:ext uri="{FF2B5EF4-FFF2-40B4-BE49-F238E27FC236}">
                <a16:creationId xmlns:a16="http://schemas.microsoft.com/office/drawing/2014/main" id="{135B039F-7E54-B49C-3BBA-4CE68734E629}"/>
              </a:ext>
            </a:extLst>
          </p:cNvPr>
          <p:cNvSpPr>
            <a:spLocks noGrp="1"/>
          </p:cNvSpPr>
          <p:nvPr>
            <p:ph type="ftr" sz="quarter" idx="3"/>
          </p:nvPr>
        </p:nvSpPr>
        <p:spPr/>
        <p:txBody>
          <a:bodyPr/>
          <a:lstStyle/>
          <a:p>
            <a:r>
              <a:rPr lang="en-US"/>
              <a:t>SB-10022-86</a:t>
            </a:r>
            <a:endParaRPr lang="en-US" dirty="0"/>
          </a:p>
        </p:txBody>
      </p:sp>
      <p:pic>
        <p:nvPicPr>
          <p:cNvPr id="4" name="Picture 3">
            <a:extLst>
              <a:ext uri="{FF2B5EF4-FFF2-40B4-BE49-F238E27FC236}">
                <a16:creationId xmlns:a16="http://schemas.microsoft.com/office/drawing/2014/main" id="{4E33E900-F317-814B-00C6-34B5DC9D1819}"/>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801058116"/>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ABD4A55-AFA4-B2CA-E49F-9C7482515B8F}"/>
              </a:ext>
            </a:extLst>
          </p:cNvPr>
          <p:cNvSpPr>
            <a:spLocks noGrp="1"/>
          </p:cNvSpPr>
          <p:nvPr>
            <p:ph idx="1"/>
          </p:nvPr>
        </p:nvSpPr>
        <p:spPr>
          <a:xfrm>
            <a:off x="457198" y="1620454"/>
            <a:ext cx="11048034" cy="1354239"/>
          </a:xfrm>
        </p:spPr>
        <p:txBody>
          <a:bodyPr>
            <a:normAutofit/>
          </a:bodyPr>
          <a:lstStyle/>
          <a:p>
            <a:pPr marL="0" indent="0">
              <a:buNone/>
            </a:pPr>
            <a:r>
              <a:rPr lang="en-US" dirty="0"/>
              <a:t>Just as an experienced hiker is attuned to sounds that could signal changing conditions, you can listen for key words in conversations that might alert you to life events that could help move a prospect toward a referral.</a:t>
            </a:r>
          </a:p>
          <a:p>
            <a:pPr marL="0" indent="0">
              <a:buNone/>
            </a:pPr>
            <a:r>
              <a:rPr lang="en-US" b="1" dirty="0">
                <a:solidFill>
                  <a:schemeClr val="accent6"/>
                </a:solidFill>
                <a:latin typeface="+mn-lt"/>
              </a:rPr>
              <a:t>Key words to listen for:</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t>Listening</a:t>
            </a:r>
          </a:p>
        </p:txBody>
      </p:sp>
      <p:sp>
        <p:nvSpPr>
          <p:cNvPr id="6" name="Text Placeholder 5">
            <a:extLst>
              <a:ext uri="{FF2B5EF4-FFF2-40B4-BE49-F238E27FC236}">
                <a16:creationId xmlns:a16="http://schemas.microsoft.com/office/drawing/2014/main" id="{A0D29D1E-7655-5375-BA5A-81CB034C75ED}"/>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7</a:t>
            </a:fld>
            <a:endParaRPr lang="en-US" dirty="0"/>
          </a:p>
        </p:txBody>
      </p:sp>
      <p:sp>
        <p:nvSpPr>
          <p:cNvPr id="12" name="TextBox 11">
            <a:extLst>
              <a:ext uri="{FF2B5EF4-FFF2-40B4-BE49-F238E27FC236}">
                <a16:creationId xmlns:a16="http://schemas.microsoft.com/office/drawing/2014/main" id="{15DD765F-6775-B008-3361-1073B108AF5E}"/>
              </a:ext>
            </a:extLst>
          </p:cNvPr>
          <p:cNvSpPr txBox="1"/>
          <p:nvPr/>
        </p:nvSpPr>
        <p:spPr>
          <a:xfrm>
            <a:off x="457198" y="2859641"/>
            <a:ext cx="11277599" cy="2846933"/>
          </a:xfrm>
          <a:prstGeom prst="rect">
            <a:avLst/>
          </a:prstGeom>
          <a:noFill/>
        </p:spPr>
        <p:txBody>
          <a:bodyPr wrap="square" numCol="2">
            <a:spAutoFit/>
          </a:bodyPr>
          <a:lstStyle/>
          <a:p>
            <a:pPr marL="285750" indent="-285750">
              <a:spcBef>
                <a:spcPts val="600"/>
              </a:spcBef>
              <a:buBlip>
                <a:blip r:embed="rId3"/>
              </a:buBlip>
            </a:pPr>
            <a:r>
              <a:rPr lang="en-US" dirty="0">
                <a:latin typeface="+mj-lt"/>
              </a:rPr>
              <a:t>Baby</a:t>
            </a:r>
          </a:p>
          <a:p>
            <a:pPr marL="285750" indent="-285750">
              <a:spcBef>
                <a:spcPts val="600"/>
              </a:spcBef>
              <a:buBlip>
                <a:blip r:embed="rId3"/>
              </a:buBlip>
            </a:pPr>
            <a:r>
              <a:rPr lang="en-US" dirty="0">
                <a:latin typeface="+mj-lt"/>
              </a:rPr>
              <a:t>College</a:t>
            </a:r>
          </a:p>
          <a:p>
            <a:pPr marL="285750" indent="-285750">
              <a:spcBef>
                <a:spcPts val="600"/>
              </a:spcBef>
              <a:buBlip>
                <a:blip r:embed="rId3"/>
              </a:buBlip>
            </a:pPr>
            <a:r>
              <a:rPr lang="en-US" dirty="0">
                <a:latin typeface="+mj-lt"/>
              </a:rPr>
              <a:t>Death benefits</a:t>
            </a:r>
          </a:p>
          <a:p>
            <a:pPr marL="285750" indent="-285750">
              <a:spcBef>
                <a:spcPts val="600"/>
              </a:spcBef>
              <a:buBlip>
                <a:blip r:embed="rId3"/>
              </a:buBlip>
            </a:pPr>
            <a:r>
              <a:rPr lang="en-US" dirty="0">
                <a:latin typeface="+mj-lt"/>
              </a:rPr>
              <a:t>Emergency access to money</a:t>
            </a:r>
          </a:p>
          <a:p>
            <a:pPr marL="285750" indent="-285750">
              <a:spcBef>
                <a:spcPts val="600"/>
              </a:spcBef>
              <a:buBlip>
                <a:blip r:embed="rId3"/>
              </a:buBlip>
            </a:pPr>
            <a:r>
              <a:rPr lang="en-US" dirty="0">
                <a:latin typeface="+mj-lt"/>
              </a:rPr>
              <a:t>Fixed rate of interest or return</a:t>
            </a:r>
          </a:p>
          <a:p>
            <a:pPr marL="285750" indent="-285750">
              <a:spcBef>
                <a:spcPts val="600"/>
              </a:spcBef>
              <a:buBlip>
                <a:blip r:embed="rId3"/>
              </a:buBlip>
            </a:pPr>
            <a:r>
              <a:rPr lang="en-US" dirty="0">
                <a:latin typeface="+mj-lt"/>
              </a:rPr>
              <a:t>High taxes</a:t>
            </a:r>
          </a:p>
          <a:p>
            <a:pPr marL="285750" indent="-285750">
              <a:spcBef>
                <a:spcPts val="600"/>
              </a:spcBef>
              <a:buBlip>
                <a:blip r:embed="rId3"/>
              </a:buBlip>
            </a:pPr>
            <a:r>
              <a:rPr lang="en-US" dirty="0">
                <a:latin typeface="+mj-lt"/>
              </a:rPr>
              <a:t>Home sale or purchase</a:t>
            </a:r>
          </a:p>
          <a:p>
            <a:pPr marL="285750" indent="-285750">
              <a:spcBef>
                <a:spcPts val="600"/>
              </a:spcBef>
              <a:buBlip>
                <a:blip r:embed="rId3"/>
              </a:buBlip>
            </a:pPr>
            <a:r>
              <a:rPr lang="en-US" dirty="0">
                <a:latin typeface="+mj-lt"/>
              </a:rPr>
              <a:t>Inheritance</a:t>
            </a:r>
          </a:p>
          <a:p>
            <a:pPr marL="285750" indent="-285750">
              <a:spcBef>
                <a:spcPts val="600"/>
              </a:spcBef>
              <a:buBlip>
                <a:blip r:embed="rId3"/>
              </a:buBlip>
            </a:pPr>
            <a:r>
              <a:rPr lang="en-US" dirty="0">
                <a:latin typeface="+mj-lt"/>
              </a:rPr>
              <a:t>Interest rates</a:t>
            </a:r>
          </a:p>
          <a:p>
            <a:pPr marL="285750" indent="-285750">
              <a:spcBef>
                <a:spcPts val="600"/>
              </a:spcBef>
              <a:buBlip>
                <a:blip r:embed="rId3"/>
              </a:buBlip>
            </a:pPr>
            <a:r>
              <a:rPr lang="en-US" dirty="0">
                <a:latin typeface="+mj-lt"/>
              </a:rPr>
              <a:t>Layoff </a:t>
            </a:r>
          </a:p>
          <a:p>
            <a:pPr marL="285750" indent="-285750">
              <a:spcBef>
                <a:spcPts val="600"/>
              </a:spcBef>
              <a:buBlip>
                <a:blip r:embed="rId3"/>
              </a:buBlip>
            </a:pPr>
            <a:r>
              <a:rPr lang="en-US" dirty="0">
                <a:latin typeface="+mj-lt"/>
              </a:rPr>
              <a:t>Legacy options for loved ones</a:t>
            </a:r>
          </a:p>
          <a:p>
            <a:pPr marL="285750" indent="-285750">
              <a:spcBef>
                <a:spcPts val="600"/>
              </a:spcBef>
              <a:buBlip>
                <a:blip r:embed="rId3"/>
              </a:buBlip>
            </a:pPr>
            <a:r>
              <a:rPr lang="en-US" dirty="0">
                <a:latin typeface="+mj-lt"/>
              </a:rPr>
              <a:t>New job/career change</a:t>
            </a:r>
          </a:p>
          <a:p>
            <a:pPr marL="285750" indent="-285750">
              <a:spcBef>
                <a:spcPts val="600"/>
              </a:spcBef>
              <a:buBlip>
                <a:blip r:embed="rId3"/>
              </a:buBlip>
            </a:pPr>
            <a:r>
              <a:rPr lang="en-US" dirty="0">
                <a:latin typeface="+mj-lt"/>
              </a:rPr>
              <a:t>Retirement (customer/spouse)</a:t>
            </a:r>
          </a:p>
          <a:p>
            <a:pPr marL="285750" indent="-285750">
              <a:spcBef>
                <a:spcPts val="600"/>
              </a:spcBef>
              <a:buBlip>
                <a:blip r:embed="rId3"/>
              </a:buBlip>
            </a:pPr>
            <a:r>
              <a:rPr lang="en-US" dirty="0">
                <a:latin typeface="+mj-lt"/>
              </a:rPr>
              <a:t>Rollovers</a:t>
            </a:r>
          </a:p>
          <a:p>
            <a:pPr marL="285750" indent="-285750">
              <a:spcBef>
                <a:spcPts val="600"/>
              </a:spcBef>
              <a:buBlip>
                <a:blip r:embed="rId3"/>
              </a:buBlip>
            </a:pPr>
            <a:r>
              <a:rPr lang="en-US" dirty="0">
                <a:latin typeface="+mj-lt"/>
              </a:rPr>
              <a:t>Tax-deferred asset growth</a:t>
            </a:r>
          </a:p>
          <a:p>
            <a:pPr marL="285750" indent="-285750">
              <a:spcBef>
                <a:spcPts val="600"/>
              </a:spcBef>
              <a:buBlip>
                <a:blip r:embed="rId3"/>
              </a:buBlip>
            </a:pPr>
            <a:r>
              <a:rPr lang="en-US" dirty="0">
                <a:latin typeface="+mj-lt"/>
              </a:rPr>
              <a:t>Wedding</a:t>
            </a:r>
          </a:p>
        </p:txBody>
      </p:sp>
      <p:sp>
        <p:nvSpPr>
          <p:cNvPr id="13" name="Date Placeholder 12">
            <a:extLst>
              <a:ext uri="{FF2B5EF4-FFF2-40B4-BE49-F238E27FC236}">
                <a16:creationId xmlns:a16="http://schemas.microsoft.com/office/drawing/2014/main" id="{866D2BDA-1F2B-7496-2716-467460E5F15B}"/>
              </a:ext>
            </a:extLst>
          </p:cNvPr>
          <p:cNvSpPr>
            <a:spLocks noGrp="1"/>
          </p:cNvSpPr>
          <p:nvPr>
            <p:ph type="dt" sz="half" idx="2"/>
          </p:nvPr>
        </p:nvSpPr>
        <p:spPr/>
        <p:txBody>
          <a:bodyPr/>
          <a:lstStyle/>
          <a:p>
            <a:r>
              <a:rPr lang="en-US"/>
              <a:t>2024/05/02</a:t>
            </a:r>
            <a:endParaRPr lang="en-US" dirty="0"/>
          </a:p>
        </p:txBody>
      </p:sp>
      <p:sp>
        <p:nvSpPr>
          <p:cNvPr id="14" name="Footer Placeholder 13">
            <a:extLst>
              <a:ext uri="{FF2B5EF4-FFF2-40B4-BE49-F238E27FC236}">
                <a16:creationId xmlns:a16="http://schemas.microsoft.com/office/drawing/2014/main" id="{2AEE84F5-2A93-2D3B-F2BB-8D9986BCB4DC}"/>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D20703AE-545C-3A98-86E2-E2511DA36085}"/>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4227277762"/>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0696F53-7379-55D0-6ED4-33BEDA048C1B}"/>
              </a:ext>
            </a:extLst>
          </p:cNvPr>
          <p:cNvSpPr>
            <a:spLocks noGrp="1"/>
          </p:cNvSpPr>
          <p:nvPr>
            <p:ph idx="1"/>
          </p:nvPr>
        </p:nvSpPr>
        <p:spPr>
          <a:xfrm>
            <a:off x="457200" y="1657633"/>
            <a:ext cx="11277599" cy="4500673"/>
          </a:xfrm>
        </p:spPr>
        <p:txBody>
          <a:bodyPr>
            <a:normAutofit/>
          </a:bodyPr>
          <a:lstStyle/>
          <a:p>
            <a:pPr marL="0" indent="0">
              <a:buNone/>
            </a:pPr>
            <a:r>
              <a:rPr lang="en-US" dirty="0"/>
              <a:t>You may encounter customers who resist your strategic suggestions. By identifying typical objections, you can address them upfront.</a:t>
            </a:r>
          </a:p>
          <a:p>
            <a:pPr marL="0" indent="0">
              <a:spcBef>
                <a:spcPts val="1800"/>
              </a:spcBef>
              <a:buNone/>
            </a:pPr>
            <a:r>
              <a:rPr lang="en-US" b="1" dirty="0">
                <a:solidFill>
                  <a:schemeClr val="accent4"/>
                </a:solidFill>
                <a:latin typeface="+mn-lt"/>
              </a:rPr>
              <a:t>“I need to talk to my relative/accountant/lawyer.”</a:t>
            </a:r>
          </a:p>
          <a:p>
            <a:pPr marL="0" indent="0">
              <a:buNone/>
            </a:pPr>
            <a:r>
              <a:rPr lang="en-US" dirty="0"/>
              <a:t>“I have people I like to visit with about financial decisions before I make them too.”</a:t>
            </a:r>
          </a:p>
          <a:p>
            <a:pPr marL="0" indent="0">
              <a:spcBef>
                <a:spcPts val="1800"/>
              </a:spcBef>
              <a:buNone/>
            </a:pPr>
            <a:r>
              <a:rPr lang="en-US" b="1" dirty="0">
                <a:solidFill>
                  <a:schemeClr val="accent4"/>
                </a:solidFill>
                <a:latin typeface="+mn-lt"/>
              </a:rPr>
              <a:t>“I don’t have time right now.”</a:t>
            </a:r>
          </a:p>
          <a:p>
            <a:pPr marL="0" indent="0">
              <a:buNone/>
            </a:pPr>
            <a:r>
              <a:rPr lang="en-US" dirty="0"/>
              <a:t>“When would be a better time for me to follow up?”</a:t>
            </a:r>
            <a:endParaRPr lang="en-US" b="1" dirty="0"/>
          </a:p>
          <a:p>
            <a:pPr marL="0" indent="0">
              <a:spcBef>
                <a:spcPts val="1800"/>
              </a:spcBef>
              <a:buNone/>
            </a:pPr>
            <a:r>
              <a:rPr lang="en-US" b="1" dirty="0">
                <a:solidFill>
                  <a:schemeClr val="accent4"/>
                </a:solidFill>
                <a:latin typeface="+mn-lt"/>
              </a:rPr>
              <a:t>“Those investments are too risky.”</a:t>
            </a:r>
          </a:p>
          <a:p>
            <a:pPr marL="0" indent="0">
              <a:buNone/>
            </a:pPr>
            <a:r>
              <a:rPr lang="en-US" dirty="0"/>
              <a:t>“We have multiple products that preserve your principal but also provide a competitive rate for a set </a:t>
            </a:r>
            <a:br>
              <a:rPr lang="en-US" dirty="0"/>
            </a:br>
            <a:r>
              <a:rPr lang="en-US" dirty="0"/>
              <a:t>  time period. After the first year, you may take a 10% free withdrawal. Would you like to learn more?”</a:t>
            </a:r>
          </a:p>
          <a:p>
            <a:endParaRPr lang="en-US" dirty="0"/>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Anticipating and Overcoming Resistance</a:t>
            </a:r>
          </a:p>
        </p:txBody>
      </p:sp>
      <p:sp>
        <p:nvSpPr>
          <p:cNvPr id="6" name="Text Placeholder 5">
            <a:extLst>
              <a:ext uri="{FF2B5EF4-FFF2-40B4-BE49-F238E27FC236}">
                <a16:creationId xmlns:a16="http://schemas.microsoft.com/office/drawing/2014/main" id="{74C0AB0C-F804-4E14-3CB0-60E90A8432DB}"/>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8</a:t>
            </a:fld>
            <a:endParaRPr lang="en-US" dirty="0"/>
          </a:p>
        </p:txBody>
      </p:sp>
      <p:sp>
        <p:nvSpPr>
          <p:cNvPr id="11" name="Date Placeholder 10">
            <a:extLst>
              <a:ext uri="{FF2B5EF4-FFF2-40B4-BE49-F238E27FC236}">
                <a16:creationId xmlns:a16="http://schemas.microsoft.com/office/drawing/2014/main" id="{71EFAE92-76BB-C75B-07F8-8703070490D8}"/>
              </a:ext>
            </a:extLst>
          </p:cNvPr>
          <p:cNvSpPr>
            <a:spLocks noGrp="1"/>
          </p:cNvSpPr>
          <p:nvPr>
            <p:ph type="dt" sz="half" idx="2"/>
          </p:nvPr>
        </p:nvSpPr>
        <p:spPr/>
        <p:txBody>
          <a:bodyPr/>
          <a:lstStyle/>
          <a:p>
            <a:r>
              <a:rPr lang="en-US"/>
              <a:t>2024/05/02</a:t>
            </a:r>
            <a:endParaRPr lang="en-US" dirty="0"/>
          </a:p>
        </p:txBody>
      </p:sp>
      <p:sp>
        <p:nvSpPr>
          <p:cNvPr id="12" name="Footer Placeholder 11">
            <a:extLst>
              <a:ext uri="{FF2B5EF4-FFF2-40B4-BE49-F238E27FC236}">
                <a16:creationId xmlns:a16="http://schemas.microsoft.com/office/drawing/2014/main" id="{F98260CC-92EC-1C2A-A1F6-0E24FC0E3F12}"/>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1ADAE5E2-F748-B4B7-8203-A20D7FE744CF}"/>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196905186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54A5422-6E7B-A326-3C93-18B64B2350AB}"/>
              </a:ext>
            </a:extLst>
          </p:cNvPr>
          <p:cNvSpPr>
            <a:spLocks noGrp="1"/>
          </p:cNvSpPr>
          <p:nvPr>
            <p:ph idx="1"/>
          </p:nvPr>
        </p:nvSpPr>
        <p:spPr>
          <a:xfrm>
            <a:off x="457201" y="1621943"/>
            <a:ext cx="10828114" cy="4500672"/>
          </a:xfrm>
        </p:spPr>
        <p:txBody>
          <a:bodyPr>
            <a:normAutofit/>
          </a:bodyPr>
          <a:lstStyle/>
          <a:p>
            <a:pPr marL="0" indent="0">
              <a:buNone/>
            </a:pPr>
            <a:r>
              <a:rPr lang="en-US" b="1" dirty="0">
                <a:solidFill>
                  <a:schemeClr val="accent4"/>
                </a:solidFill>
                <a:latin typeface="+mn-lt"/>
              </a:rPr>
              <a:t>“The fees are too high.”</a:t>
            </a:r>
          </a:p>
          <a:p>
            <a:pPr marL="0" indent="0">
              <a:buNone/>
            </a:pPr>
            <a:r>
              <a:rPr lang="en-US" dirty="0"/>
              <a:t>Almost every purchase made includes an additional tax, charge, or fee. Explain your institution’s fees upfront to help customers better understand how they’re assessed and what they cover.</a:t>
            </a:r>
          </a:p>
          <a:p>
            <a:pPr marL="0" indent="0">
              <a:spcBef>
                <a:spcPts val="1800"/>
              </a:spcBef>
              <a:buNone/>
            </a:pPr>
            <a:r>
              <a:rPr lang="en-US" b="1" dirty="0">
                <a:solidFill>
                  <a:schemeClr val="accent4"/>
                </a:solidFill>
                <a:latin typeface="+mn-lt"/>
              </a:rPr>
              <a:t>“I need liquidity.”</a:t>
            </a:r>
          </a:p>
          <a:p>
            <a:pPr marL="0" indent="0">
              <a:buNone/>
            </a:pPr>
            <a:r>
              <a:rPr lang="en-US" dirty="0"/>
              <a:t>“Many fixed and fixed index annuities offer free 10% withdrawals after the first year, providing both </a:t>
            </a:r>
            <a:br>
              <a:rPr lang="en-US" dirty="0"/>
            </a:br>
            <a:r>
              <a:rPr lang="en-US" dirty="0"/>
              <a:t>  asset accumulation and access to funds if needed within a particular Guarantee Period. Can I share </a:t>
            </a:r>
            <a:br>
              <a:rPr lang="en-US" dirty="0"/>
            </a:br>
            <a:r>
              <a:rPr lang="en-US" dirty="0"/>
              <a:t>  an example?”</a:t>
            </a:r>
            <a:endParaRPr lang="en-US" b="1" dirty="0"/>
          </a:p>
          <a:p>
            <a:pPr marL="0" indent="0">
              <a:spcBef>
                <a:spcPts val="1800"/>
              </a:spcBef>
              <a:buNone/>
            </a:pPr>
            <a:r>
              <a:rPr lang="en-US" b="1" dirty="0">
                <a:solidFill>
                  <a:schemeClr val="accent4"/>
                </a:solidFill>
                <a:latin typeface="+mn-lt"/>
              </a:rPr>
              <a:t>“You only want the commission.”</a:t>
            </a:r>
          </a:p>
          <a:p>
            <a:pPr marL="0" indent="0">
              <a:buNone/>
            </a:pPr>
            <a:r>
              <a:rPr lang="en-US" dirty="0"/>
              <a:t>“In my sales role, I work with a lot of customers with very different financial circumstances and goals. </a:t>
            </a:r>
            <a:br>
              <a:rPr lang="en-US" dirty="0"/>
            </a:br>
            <a:r>
              <a:rPr lang="en-US" dirty="0"/>
              <a:t>  A product that might work well for one client may not work well for someone else. I work with </a:t>
            </a:r>
            <a:br>
              <a:rPr lang="en-US" dirty="0"/>
            </a:br>
            <a:r>
              <a:rPr lang="en-US" dirty="0"/>
              <a:t>  several carriers so I can select the best product for you based on your needs.”</a:t>
            </a:r>
          </a:p>
          <a:p>
            <a:pPr marL="0" indent="0">
              <a:buNone/>
            </a:pPr>
            <a:endParaRPr lang="en-US" dirty="0"/>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Anticipating and Overcoming Resistance</a:t>
            </a:r>
          </a:p>
        </p:txBody>
      </p:sp>
      <p:sp>
        <p:nvSpPr>
          <p:cNvPr id="6" name="Text Placeholder 5">
            <a:extLst>
              <a:ext uri="{FF2B5EF4-FFF2-40B4-BE49-F238E27FC236}">
                <a16:creationId xmlns:a16="http://schemas.microsoft.com/office/drawing/2014/main" id="{7EB877BB-415E-04CE-F662-79D38D553E29}"/>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9</a:t>
            </a:fld>
            <a:endParaRPr lang="en-US" dirty="0"/>
          </a:p>
        </p:txBody>
      </p:sp>
      <p:sp>
        <p:nvSpPr>
          <p:cNvPr id="9" name="Date Placeholder 8">
            <a:extLst>
              <a:ext uri="{FF2B5EF4-FFF2-40B4-BE49-F238E27FC236}">
                <a16:creationId xmlns:a16="http://schemas.microsoft.com/office/drawing/2014/main" id="{5D4D5D20-32F8-6BCB-70B0-B1A1E88A133C}"/>
              </a:ext>
            </a:extLst>
          </p:cNvPr>
          <p:cNvSpPr>
            <a:spLocks noGrp="1"/>
          </p:cNvSpPr>
          <p:nvPr>
            <p:ph type="dt" sz="half" idx="2"/>
          </p:nvPr>
        </p:nvSpPr>
        <p:spPr/>
        <p:txBody>
          <a:bodyPr/>
          <a:lstStyle/>
          <a:p>
            <a:r>
              <a:rPr lang="en-US"/>
              <a:t>2024/05/02</a:t>
            </a:r>
            <a:endParaRPr lang="en-US" dirty="0"/>
          </a:p>
        </p:txBody>
      </p:sp>
      <p:sp>
        <p:nvSpPr>
          <p:cNvPr id="10" name="Footer Placeholder 9">
            <a:extLst>
              <a:ext uri="{FF2B5EF4-FFF2-40B4-BE49-F238E27FC236}">
                <a16:creationId xmlns:a16="http://schemas.microsoft.com/office/drawing/2014/main" id="{58B70512-1DEA-D28D-02E3-3512806E0F6E}"/>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E5AD22C1-FD84-AC99-36AC-D9892C3EE62F}"/>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186761472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1E18CBD-4E76-A223-4AA6-02B2628FCF9E}"/>
              </a:ext>
            </a:extLst>
          </p:cNvPr>
          <p:cNvSpPr>
            <a:spLocks noGrp="1"/>
          </p:cNvSpPr>
          <p:nvPr>
            <p:ph idx="1"/>
          </p:nvPr>
        </p:nvSpPr>
        <p:spPr>
          <a:xfrm>
            <a:off x="457201" y="1635975"/>
            <a:ext cx="11277599" cy="477798"/>
          </a:xfrm>
        </p:spPr>
        <p:txBody>
          <a:bodyPr/>
          <a:lstStyle/>
          <a:p>
            <a:pPr marL="0" indent="0">
              <a:buNone/>
            </a:pPr>
            <a:r>
              <a:rPr lang="en-US" b="1" dirty="0">
                <a:solidFill>
                  <a:schemeClr val="accent4"/>
                </a:solidFill>
                <a:latin typeface="+mn-lt"/>
              </a:rPr>
              <a:t>Jeb Blount, CEO of Sales Gravy, Inc., offers a three-step approach to overcoming objections.</a:t>
            </a:r>
            <a:r>
              <a:rPr lang="en-US" b="1" baseline="30000" dirty="0">
                <a:solidFill>
                  <a:schemeClr val="accent4"/>
                </a:solidFill>
                <a:latin typeface="+mn-lt"/>
              </a:rPr>
              <a:t>4</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Anticipating and Overcoming Resistance</a:t>
            </a:r>
          </a:p>
        </p:txBody>
      </p:sp>
      <p:sp>
        <p:nvSpPr>
          <p:cNvPr id="6" name="Text Placeholder 5">
            <a:extLst>
              <a:ext uri="{FF2B5EF4-FFF2-40B4-BE49-F238E27FC236}">
                <a16:creationId xmlns:a16="http://schemas.microsoft.com/office/drawing/2014/main" id="{CAE6C093-5125-8CE1-6978-464D2E552357}"/>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10</a:t>
            </a:fld>
            <a:endParaRPr lang="en-US" dirty="0"/>
          </a:p>
        </p:txBody>
      </p:sp>
      <p:sp>
        <p:nvSpPr>
          <p:cNvPr id="10" name="TextBox 9">
            <a:extLst>
              <a:ext uri="{FF2B5EF4-FFF2-40B4-BE49-F238E27FC236}">
                <a16:creationId xmlns:a16="http://schemas.microsoft.com/office/drawing/2014/main" id="{DC21EB8B-DF9E-DEF5-4A6B-A69FB593AF1D}"/>
              </a:ext>
            </a:extLst>
          </p:cNvPr>
          <p:cNvSpPr txBox="1"/>
          <p:nvPr/>
        </p:nvSpPr>
        <p:spPr>
          <a:xfrm>
            <a:off x="920406" y="5963813"/>
            <a:ext cx="5862359" cy="246221"/>
          </a:xfrm>
          <a:prstGeom prst="rect">
            <a:avLst/>
          </a:prstGeom>
          <a:noFill/>
        </p:spPr>
        <p:txBody>
          <a:bodyPr wrap="square">
            <a:spAutoFit/>
          </a:bodyPr>
          <a:lstStyle/>
          <a:p>
            <a:r>
              <a:rPr lang="en-US" sz="1000" baseline="30000" dirty="0"/>
              <a:t>4</a:t>
            </a:r>
            <a:r>
              <a:rPr lang="en-US" sz="1000" dirty="0"/>
              <a:t> “The Ultimate Guide for Mastering Objections: The Art and Science of Getting Past No,” Jeb Blount, 2018</a:t>
            </a:r>
          </a:p>
        </p:txBody>
      </p:sp>
      <p:sp>
        <p:nvSpPr>
          <p:cNvPr id="9" name="TextBox 8">
            <a:extLst>
              <a:ext uri="{FF2B5EF4-FFF2-40B4-BE49-F238E27FC236}">
                <a16:creationId xmlns:a16="http://schemas.microsoft.com/office/drawing/2014/main" id="{DF24AC2E-A28B-60FC-6116-352671E06493}"/>
              </a:ext>
            </a:extLst>
          </p:cNvPr>
          <p:cNvSpPr txBox="1"/>
          <p:nvPr/>
        </p:nvSpPr>
        <p:spPr>
          <a:xfrm>
            <a:off x="424523" y="2072555"/>
            <a:ext cx="11342954" cy="1585049"/>
          </a:xfrm>
          <a:prstGeom prst="rect">
            <a:avLst/>
          </a:prstGeom>
          <a:solidFill>
            <a:schemeClr val="accent4"/>
          </a:solidFill>
          <a:ln>
            <a:noFill/>
          </a:ln>
        </p:spPr>
        <p:txBody>
          <a:bodyPr wrap="square" lIns="137160" tIns="137160" rIns="137160" bIns="137160">
            <a:spAutoFit/>
          </a:bodyPr>
          <a:lstStyle/>
          <a:p>
            <a:r>
              <a:rPr lang="en-US" sz="2000" b="1" dirty="0">
                <a:solidFill>
                  <a:srgbClr val="FFFFFF"/>
                </a:solidFill>
              </a:rPr>
              <a:t>Ledge: </a:t>
            </a:r>
            <a:r>
              <a:rPr lang="en-US" sz="2000" dirty="0">
                <a:solidFill>
                  <a:srgbClr val="FFFFFF"/>
                </a:solidFill>
              </a:rPr>
              <a:t>Memorize a response to a perceived or real rejection.</a:t>
            </a:r>
          </a:p>
          <a:p>
            <a:pPr>
              <a:spcBef>
                <a:spcPts val="600"/>
              </a:spcBef>
            </a:pPr>
            <a:r>
              <a:rPr lang="en-US" sz="2000" dirty="0">
                <a:solidFill>
                  <a:srgbClr val="FFFFFF"/>
                </a:solidFill>
              </a:rPr>
              <a:t>“A ledge is a memorized, automatic response to perceived or real rejection that does not require you to </a:t>
            </a:r>
            <a:br>
              <a:rPr lang="en-US" sz="2000" dirty="0">
                <a:solidFill>
                  <a:srgbClr val="FFFFFF"/>
                </a:solidFill>
              </a:rPr>
            </a:br>
            <a:r>
              <a:rPr lang="en-US" sz="2000" dirty="0">
                <a:solidFill>
                  <a:srgbClr val="FFFFFF"/>
                </a:solidFill>
              </a:rPr>
              <a:t>  think. It gives your logical brain the moment it needs to catch up, rise above disruptive emotions, and   </a:t>
            </a:r>
            <a:br>
              <a:rPr lang="en-US" sz="2000" dirty="0">
                <a:solidFill>
                  <a:srgbClr val="FFFFFF"/>
                </a:solidFill>
              </a:rPr>
            </a:br>
            <a:r>
              <a:rPr lang="en-US" sz="2000" dirty="0">
                <a:solidFill>
                  <a:srgbClr val="FFFFFF"/>
                </a:solidFill>
              </a:rPr>
              <a:t>  gain control.”</a:t>
            </a:r>
          </a:p>
        </p:txBody>
      </p:sp>
      <p:sp>
        <p:nvSpPr>
          <p:cNvPr id="4" name="TextBox 3">
            <a:extLst>
              <a:ext uri="{FF2B5EF4-FFF2-40B4-BE49-F238E27FC236}">
                <a16:creationId xmlns:a16="http://schemas.microsoft.com/office/drawing/2014/main" id="{03F3F076-8460-C19F-D439-C03692F338C7}"/>
              </a:ext>
            </a:extLst>
          </p:cNvPr>
          <p:cNvSpPr txBox="1"/>
          <p:nvPr/>
        </p:nvSpPr>
        <p:spPr>
          <a:xfrm>
            <a:off x="424523" y="3657604"/>
            <a:ext cx="11342954" cy="1585049"/>
          </a:xfrm>
          <a:prstGeom prst="rect">
            <a:avLst/>
          </a:prstGeom>
          <a:solidFill>
            <a:schemeClr val="accent5"/>
          </a:solidFill>
          <a:ln>
            <a:noFill/>
          </a:ln>
        </p:spPr>
        <p:txBody>
          <a:bodyPr wrap="square" lIns="137160" tIns="137160" rIns="137160" bIns="137160">
            <a:spAutoFit/>
          </a:bodyPr>
          <a:lstStyle/>
          <a:p>
            <a:r>
              <a:rPr lang="en-US" sz="2000" b="1" dirty="0">
                <a:solidFill>
                  <a:srgbClr val="FFFFFF"/>
                </a:solidFill>
              </a:rPr>
              <a:t>Disrupt: </a:t>
            </a:r>
            <a:r>
              <a:rPr lang="en-US" sz="2000" dirty="0">
                <a:solidFill>
                  <a:srgbClr val="FFFFFF"/>
                </a:solidFill>
              </a:rPr>
              <a:t>Flip the buyer’s script.</a:t>
            </a:r>
          </a:p>
          <a:p>
            <a:pPr>
              <a:spcBef>
                <a:spcPts val="600"/>
              </a:spcBef>
            </a:pPr>
            <a:r>
              <a:rPr lang="en-US" sz="2000" dirty="0">
                <a:solidFill>
                  <a:srgbClr val="FFFFFF"/>
                </a:solidFill>
              </a:rPr>
              <a:t>A prospect’s brain “ignores patterns and is pulled toward anomalies—different, unexpected, bright, shiny things. Pattern painting—doing the unexpected—is how you flip your prospect’s buyer script, turn them around, and pull them toward you.”</a:t>
            </a:r>
          </a:p>
        </p:txBody>
      </p:sp>
      <p:sp>
        <p:nvSpPr>
          <p:cNvPr id="8" name="TextBox 7">
            <a:extLst>
              <a:ext uri="{FF2B5EF4-FFF2-40B4-BE49-F238E27FC236}">
                <a16:creationId xmlns:a16="http://schemas.microsoft.com/office/drawing/2014/main" id="{7D479890-2AA5-5398-3B93-1C090DEEE0C8}"/>
              </a:ext>
            </a:extLst>
          </p:cNvPr>
          <p:cNvSpPr txBox="1"/>
          <p:nvPr/>
        </p:nvSpPr>
        <p:spPr>
          <a:xfrm>
            <a:off x="424523" y="5227619"/>
            <a:ext cx="11342954" cy="584775"/>
          </a:xfrm>
          <a:prstGeom prst="rect">
            <a:avLst/>
          </a:prstGeom>
          <a:solidFill>
            <a:schemeClr val="accent6"/>
          </a:solidFill>
          <a:ln>
            <a:noFill/>
          </a:ln>
        </p:spPr>
        <p:txBody>
          <a:bodyPr wrap="square" lIns="137160" tIns="137160" rIns="137160" bIns="137160">
            <a:spAutoFit/>
          </a:bodyPr>
          <a:lstStyle/>
          <a:p>
            <a:r>
              <a:rPr lang="en-US" sz="2000" b="1" dirty="0">
                <a:solidFill>
                  <a:srgbClr val="FFFFFF"/>
                </a:solidFill>
              </a:rPr>
              <a:t>Ask: </a:t>
            </a:r>
            <a:r>
              <a:rPr lang="en-US" sz="2000" dirty="0">
                <a:solidFill>
                  <a:srgbClr val="FFFFFF"/>
                </a:solidFill>
              </a:rPr>
              <a:t>Ask for the business a second time.</a:t>
            </a:r>
          </a:p>
        </p:txBody>
      </p:sp>
      <p:sp>
        <p:nvSpPr>
          <p:cNvPr id="13" name="Date Placeholder 12">
            <a:extLst>
              <a:ext uri="{FF2B5EF4-FFF2-40B4-BE49-F238E27FC236}">
                <a16:creationId xmlns:a16="http://schemas.microsoft.com/office/drawing/2014/main" id="{5F27F649-82AF-C7A0-A9FB-4DBACF3D3FF7}"/>
              </a:ext>
            </a:extLst>
          </p:cNvPr>
          <p:cNvSpPr>
            <a:spLocks noGrp="1"/>
          </p:cNvSpPr>
          <p:nvPr>
            <p:ph type="dt" sz="half" idx="2"/>
          </p:nvPr>
        </p:nvSpPr>
        <p:spPr/>
        <p:txBody>
          <a:bodyPr/>
          <a:lstStyle/>
          <a:p>
            <a:r>
              <a:rPr lang="en-US"/>
              <a:t>2024/05/02</a:t>
            </a:r>
            <a:endParaRPr lang="en-US" dirty="0"/>
          </a:p>
        </p:txBody>
      </p:sp>
      <p:sp>
        <p:nvSpPr>
          <p:cNvPr id="14" name="Footer Placeholder 13">
            <a:extLst>
              <a:ext uri="{FF2B5EF4-FFF2-40B4-BE49-F238E27FC236}">
                <a16:creationId xmlns:a16="http://schemas.microsoft.com/office/drawing/2014/main" id="{EF43FCF7-ED46-FE40-5D69-43BC3F4533DA}"/>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23DF3A99-3F8A-21B6-AFA4-A0EB62B4BA5C}"/>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246823790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87974EE-38DC-59F5-AEAB-5CC309512108}"/>
              </a:ext>
            </a:extLst>
          </p:cNvPr>
          <p:cNvSpPr>
            <a:spLocks noGrp="1"/>
          </p:cNvSpPr>
          <p:nvPr>
            <p:ph idx="1"/>
          </p:nvPr>
        </p:nvSpPr>
        <p:spPr>
          <a:xfrm>
            <a:off x="457201" y="1597941"/>
            <a:ext cx="11277599" cy="515867"/>
          </a:xfrm>
        </p:spPr>
        <p:txBody>
          <a:bodyPr/>
          <a:lstStyle/>
          <a:p>
            <a:pPr marL="0" indent="0">
              <a:buNone/>
            </a:pPr>
            <a:r>
              <a:rPr lang="en-US" b="1" dirty="0">
                <a:solidFill>
                  <a:schemeClr val="bg2"/>
                </a:solidFill>
                <a:latin typeface="+mn-lt"/>
              </a:rPr>
              <a:t>Jeb Blount, CEO of Sales Gravy, Inc., suggests having “a repeatable practiced script.”</a:t>
            </a:r>
            <a:endParaRPr lang="en-US" b="1" baseline="30000" dirty="0">
              <a:solidFill>
                <a:schemeClr val="bg2"/>
              </a:solidFill>
              <a:latin typeface="+mn-lt"/>
            </a:endParaRP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Building Resilience</a:t>
            </a:r>
          </a:p>
        </p:txBody>
      </p:sp>
      <p:sp>
        <p:nvSpPr>
          <p:cNvPr id="8" name="Text Placeholder 7">
            <a:extLst>
              <a:ext uri="{FF2B5EF4-FFF2-40B4-BE49-F238E27FC236}">
                <a16:creationId xmlns:a16="http://schemas.microsoft.com/office/drawing/2014/main" id="{5D7E806F-D7BE-EDD4-79FA-9FBFBC5CD170}"/>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11</a:t>
            </a:fld>
            <a:endParaRPr lang="en-US" dirty="0"/>
          </a:p>
        </p:txBody>
      </p:sp>
      <p:sp>
        <p:nvSpPr>
          <p:cNvPr id="10" name="TextBox 9">
            <a:extLst>
              <a:ext uri="{FF2B5EF4-FFF2-40B4-BE49-F238E27FC236}">
                <a16:creationId xmlns:a16="http://schemas.microsoft.com/office/drawing/2014/main" id="{DC21EB8B-DF9E-DEF5-4A6B-A69FB593AF1D}"/>
              </a:ext>
            </a:extLst>
          </p:cNvPr>
          <p:cNvSpPr txBox="1"/>
          <p:nvPr/>
        </p:nvSpPr>
        <p:spPr>
          <a:xfrm>
            <a:off x="457200" y="5695998"/>
            <a:ext cx="9457835" cy="246221"/>
          </a:xfrm>
          <a:prstGeom prst="rect">
            <a:avLst/>
          </a:prstGeom>
          <a:noFill/>
        </p:spPr>
        <p:txBody>
          <a:bodyPr wrap="square">
            <a:spAutoFit/>
          </a:bodyPr>
          <a:lstStyle/>
          <a:p>
            <a:r>
              <a:rPr lang="en-US" sz="1000" baseline="30000" dirty="0"/>
              <a:t>5 ”</a:t>
            </a:r>
            <a:r>
              <a:rPr lang="en-US" sz="1000" dirty="0"/>
              <a:t>The Ultimate Guide for Mastering Objections: The Art and Science of Getting Past No,” Jeb Blount, 2018</a:t>
            </a:r>
          </a:p>
        </p:txBody>
      </p:sp>
      <p:sp>
        <p:nvSpPr>
          <p:cNvPr id="11" name="Date Placeholder 10">
            <a:extLst>
              <a:ext uri="{FF2B5EF4-FFF2-40B4-BE49-F238E27FC236}">
                <a16:creationId xmlns:a16="http://schemas.microsoft.com/office/drawing/2014/main" id="{4820F558-508B-534E-B907-BF8B147E17D0}"/>
              </a:ext>
            </a:extLst>
          </p:cNvPr>
          <p:cNvSpPr>
            <a:spLocks noGrp="1"/>
          </p:cNvSpPr>
          <p:nvPr>
            <p:ph type="dt" sz="half" idx="2"/>
          </p:nvPr>
        </p:nvSpPr>
        <p:spPr/>
        <p:txBody>
          <a:bodyPr/>
          <a:lstStyle/>
          <a:p>
            <a:r>
              <a:rPr lang="en-US"/>
              <a:t>2024/05/02</a:t>
            </a:r>
            <a:endParaRPr lang="en-US" dirty="0"/>
          </a:p>
        </p:txBody>
      </p:sp>
      <p:sp>
        <p:nvSpPr>
          <p:cNvPr id="12" name="Footer Placeholder 11">
            <a:extLst>
              <a:ext uri="{FF2B5EF4-FFF2-40B4-BE49-F238E27FC236}">
                <a16:creationId xmlns:a16="http://schemas.microsoft.com/office/drawing/2014/main" id="{A5D48C00-1D59-88AD-2C9E-48CD9F0919A5}"/>
              </a:ext>
            </a:extLst>
          </p:cNvPr>
          <p:cNvSpPr>
            <a:spLocks noGrp="1"/>
          </p:cNvSpPr>
          <p:nvPr>
            <p:ph type="ftr" sz="quarter" idx="3"/>
          </p:nvPr>
        </p:nvSpPr>
        <p:spPr/>
        <p:txBody>
          <a:bodyPr/>
          <a:lstStyle/>
          <a:p>
            <a:r>
              <a:rPr lang="en-US"/>
              <a:t>SB-10022-86</a:t>
            </a:r>
            <a:endParaRPr lang="en-US" dirty="0"/>
          </a:p>
        </p:txBody>
      </p:sp>
      <p:sp>
        <p:nvSpPr>
          <p:cNvPr id="2" name="TextBox 1">
            <a:extLst>
              <a:ext uri="{FF2B5EF4-FFF2-40B4-BE49-F238E27FC236}">
                <a16:creationId xmlns:a16="http://schemas.microsoft.com/office/drawing/2014/main" id="{239EE8AD-BBCE-1F88-351A-E61298EF5B2D}"/>
              </a:ext>
            </a:extLst>
          </p:cNvPr>
          <p:cNvSpPr txBox="1"/>
          <p:nvPr/>
        </p:nvSpPr>
        <p:spPr>
          <a:xfrm>
            <a:off x="457200" y="2113808"/>
            <a:ext cx="10990613" cy="1292662"/>
          </a:xfrm>
          <a:prstGeom prst="rect">
            <a:avLst/>
          </a:prstGeom>
          <a:solidFill>
            <a:schemeClr val="bg2"/>
          </a:solidFill>
          <a:effectLst>
            <a:outerShdw blurRad="235976" dist="38100" dir="2700000" algn="tl" rotWithShape="0">
              <a:prstClr val="black">
                <a:alpha val="20000"/>
              </a:prstClr>
            </a:outerShdw>
          </a:effectLst>
        </p:spPr>
        <p:txBody>
          <a:bodyPr wrap="square" lIns="182880" tIns="182880" rIns="182880" bIns="182880">
            <a:spAutoFit/>
          </a:bodyPr>
          <a:lstStyle/>
          <a:p>
            <a:r>
              <a:rPr lang="en-US" sz="2000" dirty="0">
                <a:solidFill>
                  <a:srgbClr val="FFFFFF"/>
                </a:solidFill>
              </a:rPr>
              <a:t>“In emotionally tense situations, scripts free your mind, releasing you of the burden of worrying about what to say and putting you in complete control of the situation. A practiced script makes your voice, intonation, speaking style, and flow sound confident, relaxed, authentic, and professional.”</a:t>
            </a:r>
            <a:r>
              <a:rPr lang="en-US" sz="2000" baseline="30000" dirty="0">
                <a:solidFill>
                  <a:srgbClr val="FFFFFF"/>
                </a:solidFill>
              </a:rPr>
              <a:t>5</a:t>
            </a:r>
          </a:p>
        </p:txBody>
      </p:sp>
      <p:pic>
        <p:nvPicPr>
          <p:cNvPr id="4" name="Picture 3">
            <a:extLst>
              <a:ext uri="{FF2B5EF4-FFF2-40B4-BE49-F238E27FC236}">
                <a16:creationId xmlns:a16="http://schemas.microsoft.com/office/drawing/2014/main" id="{96D0F9E7-9FC3-FAF5-E514-2FA6918E60D9}"/>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290321678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35CCD4-68CA-D6B0-04C6-F19AE3DBA7F4}"/>
              </a:ext>
            </a:extLst>
          </p:cNvPr>
          <p:cNvSpPr>
            <a:spLocks noGrp="1"/>
          </p:cNvSpPr>
          <p:nvPr>
            <p:ph idx="1"/>
          </p:nvPr>
        </p:nvSpPr>
        <p:spPr>
          <a:xfrm>
            <a:off x="457201" y="1597305"/>
            <a:ext cx="11277599" cy="4500673"/>
          </a:xfrm>
        </p:spPr>
        <p:txBody>
          <a:bodyPr/>
          <a:lstStyle/>
          <a:p>
            <a:pPr marL="0" indent="0">
              <a:buNone/>
            </a:pPr>
            <a:r>
              <a:rPr lang="en-US" b="1" dirty="0">
                <a:solidFill>
                  <a:schemeClr val="bg2"/>
                </a:solidFill>
                <a:latin typeface="+mn-lt"/>
              </a:rPr>
              <a:t>Steps to Secure Your Footing in Client Interactions</a:t>
            </a:r>
            <a:endParaRPr lang="en-US" b="1" baseline="30000" dirty="0">
              <a:solidFill>
                <a:schemeClr val="bg2"/>
              </a:solidFill>
              <a:latin typeface="+mn-lt"/>
            </a:endParaRPr>
          </a:p>
          <a:p>
            <a:pPr>
              <a:buBlip>
                <a:blip r:embed="rId3"/>
              </a:buBlip>
            </a:pPr>
            <a:r>
              <a:rPr lang="en-US" dirty="0"/>
              <a:t>Plan, prepare, and practice for conversations with prospects.</a:t>
            </a:r>
          </a:p>
          <a:p>
            <a:pPr>
              <a:buBlip>
                <a:blip r:embed="rId3"/>
              </a:buBlip>
            </a:pPr>
            <a:r>
              <a:rPr lang="en-US" dirty="0"/>
              <a:t>Assess what’s worked for you the past few months and what hasn’t.</a:t>
            </a:r>
          </a:p>
          <a:p>
            <a:pPr>
              <a:buBlip>
                <a:blip r:embed="rId3"/>
              </a:buBlip>
            </a:pPr>
            <a:r>
              <a:rPr lang="en-US" dirty="0"/>
              <a:t>Collect data for a month and spot trends.</a:t>
            </a:r>
          </a:p>
          <a:p>
            <a:pPr>
              <a:buBlip>
                <a:blip r:embed="rId3"/>
              </a:buBlip>
            </a:pPr>
            <a:r>
              <a:rPr lang="en-US" dirty="0"/>
              <a:t>Visit with peers to glean tips.</a:t>
            </a:r>
          </a:p>
          <a:p>
            <a:pPr>
              <a:buBlip>
                <a:blip r:embed="rId3"/>
              </a:buBlip>
            </a:pPr>
            <a:r>
              <a:rPr lang="en-US" dirty="0"/>
              <a:t>Determine what you can do differently for more effective engagement and conversion.</a:t>
            </a:r>
          </a:p>
          <a:p>
            <a:endParaRPr lang="en-US" dirty="0"/>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a:latin typeface="+mn-lt"/>
              </a:rPr>
              <a:t>Building Resilience</a:t>
            </a:r>
            <a:endParaRPr lang="en-US" dirty="0">
              <a:latin typeface="+mn-lt"/>
            </a:endParaRPr>
          </a:p>
        </p:txBody>
      </p:sp>
      <p:sp>
        <p:nvSpPr>
          <p:cNvPr id="5" name="Text Placeholder 4">
            <a:extLst>
              <a:ext uri="{FF2B5EF4-FFF2-40B4-BE49-F238E27FC236}">
                <a16:creationId xmlns:a16="http://schemas.microsoft.com/office/drawing/2014/main" id="{0D511404-9B48-1AEA-31C5-A53E13271ECC}"/>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12</a:t>
            </a:fld>
            <a:endParaRPr lang="en-US" dirty="0"/>
          </a:p>
        </p:txBody>
      </p:sp>
      <p:sp>
        <p:nvSpPr>
          <p:cNvPr id="9" name="Date Placeholder 8">
            <a:extLst>
              <a:ext uri="{FF2B5EF4-FFF2-40B4-BE49-F238E27FC236}">
                <a16:creationId xmlns:a16="http://schemas.microsoft.com/office/drawing/2014/main" id="{08E7667E-8270-BA5B-DC03-F15AC446BAE0}"/>
              </a:ext>
            </a:extLst>
          </p:cNvPr>
          <p:cNvSpPr>
            <a:spLocks noGrp="1"/>
          </p:cNvSpPr>
          <p:nvPr>
            <p:ph type="dt" sz="half" idx="2"/>
          </p:nvPr>
        </p:nvSpPr>
        <p:spPr/>
        <p:txBody>
          <a:bodyPr/>
          <a:lstStyle/>
          <a:p>
            <a:r>
              <a:rPr lang="en-US"/>
              <a:t>2024/05/02</a:t>
            </a:r>
            <a:endParaRPr lang="en-US" dirty="0"/>
          </a:p>
        </p:txBody>
      </p:sp>
      <p:sp>
        <p:nvSpPr>
          <p:cNvPr id="10" name="Footer Placeholder 9">
            <a:extLst>
              <a:ext uri="{FF2B5EF4-FFF2-40B4-BE49-F238E27FC236}">
                <a16:creationId xmlns:a16="http://schemas.microsoft.com/office/drawing/2014/main" id="{8536EF23-C591-D0B3-DDFC-DAF34E0B0A5E}"/>
              </a:ext>
            </a:extLst>
          </p:cNvPr>
          <p:cNvSpPr>
            <a:spLocks noGrp="1"/>
          </p:cNvSpPr>
          <p:nvPr>
            <p:ph type="ftr" sz="quarter" idx="3"/>
          </p:nvPr>
        </p:nvSpPr>
        <p:spPr/>
        <p:txBody>
          <a:bodyPr/>
          <a:lstStyle/>
          <a:p>
            <a:r>
              <a:rPr lang="en-US"/>
              <a:t>SB-10022-86</a:t>
            </a:r>
            <a:endParaRPr lang="en-US" dirty="0"/>
          </a:p>
        </p:txBody>
      </p:sp>
      <p:pic>
        <p:nvPicPr>
          <p:cNvPr id="4" name="Picture 3">
            <a:extLst>
              <a:ext uri="{FF2B5EF4-FFF2-40B4-BE49-F238E27FC236}">
                <a16:creationId xmlns:a16="http://schemas.microsoft.com/office/drawing/2014/main" id="{D4629CEF-26B8-2DC1-D065-E37AF894127C}"/>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8832862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1E35342-6B31-9A37-9B3D-729D57F6596A}"/>
              </a:ext>
            </a:extLst>
          </p:cNvPr>
          <p:cNvSpPr>
            <a:spLocks noGrp="1"/>
          </p:cNvSpPr>
          <p:nvPr>
            <p:ph idx="1"/>
          </p:nvPr>
        </p:nvSpPr>
        <p:spPr>
          <a:xfrm>
            <a:off x="457201" y="1597306"/>
            <a:ext cx="11277598" cy="349916"/>
          </a:xfrm>
        </p:spPr>
        <p:txBody>
          <a:bodyPr>
            <a:normAutofit/>
          </a:bodyPr>
          <a:lstStyle/>
          <a:p>
            <a:pPr marL="0" indent="0">
              <a:buNone/>
            </a:pPr>
            <a:r>
              <a:rPr lang="en-US" b="1" dirty="0">
                <a:solidFill>
                  <a:schemeClr val="bg2"/>
                </a:solidFill>
                <a:latin typeface="+mn-lt"/>
              </a:rPr>
              <a:t>Being aware of nonverbal cues can enhance your ability to connect with customers.</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Building Resilience</a:t>
            </a:r>
          </a:p>
        </p:txBody>
      </p:sp>
      <p:sp>
        <p:nvSpPr>
          <p:cNvPr id="8" name="Text Placeholder 7">
            <a:extLst>
              <a:ext uri="{FF2B5EF4-FFF2-40B4-BE49-F238E27FC236}">
                <a16:creationId xmlns:a16="http://schemas.microsoft.com/office/drawing/2014/main" id="{CC044FC5-CF09-F077-41EB-D59506545546}"/>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13</a:t>
            </a:fld>
            <a:endParaRPr lang="en-US" dirty="0"/>
          </a:p>
        </p:txBody>
      </p:sp>
      <p:sp>
        <p:nvSpPr>
          <p:cNvPr id="4" name="TextBox 3">
            <a:extLst>
              <a:ext uri="{FF2B5EF4-FFF2-40B4-BE49-F238E27FC236}">
                <a16:creationId xmlns:a16="http://schemas.microsoft.com/office/drawing/2014/main" id="{6EC10206-EAA0-691F-FDF3-82B3E9780E13}"/>
              </a:ext>
            </a:extLst>
          </p:cNvPr>
          <p:cNvSpPr txBox="1"/>
          <p:nvPr/>
        </p:nvSpPr>
        <p:spPr>
          <a:xfrm>
            <a:off x="920406" y="5786086"/>
            <a:ext cx="5175594" cy="246221"/>
          </a:xfrm>
          <a:prstGeom prst="rect">
            <a:avLst/>
          </a:prstGeom>
          <a:noFill/>
        </p:spPr>
        <p:txBody>
          <a:bodyPr wrap="square" rtlCol="0">
            <a:spAutoFit/>
          </a:bodyPr>
          <a:lstStyle/>
          <a:p>
            <a:r>
              <a:rPr lang="en-US" sz="1000" baseline="30000" dirty="0"/>
              <a:t>6</a:t>
            </a:r>
            <a:r>
              <a:rPr lang="en-US" sz="1000" dirty="0"/>
              <a:t> </a:t>
            </a:r>
            <a:r>
              <a:rPr lang="en-US" sz="1000" dirty="0" err="1"/>
              <a:t>TheBalanceCareers.com</a:t>
            </a:r>
            <a:r>
              <a:rPr lang="en-US" sz="1000" dirty="0"/>
              <a:t>/nonverbal-communication-skills-205963</a:t>
            </a:r>
          </a:p>
        </p:txBody>
      </p:sp>
      <p:sp>
        <p:nvSpPr>
          <p:cNvPr id="13" name="Oval 12">
            <a:extLst>
              <a:ext uri="{FF2B5EF4-FFF2-40B4-BE49-F238E27FC236}">
                <a16:creationId xmlns:a16="http://schemas.microsoft.com/office/drawing/2014/main" id="{CA978408-18B2-8704-3D8A-35C293C700A8}"/>
              </a:ext>
            </a:extLst>
          </p:cNvPr>
          <p:cNvSpPr/>
          <p:nvPr/>
        </p:nvSpPr>
        <p:spPr>
          <a:xfrm>
            <a:off x="5051031" y="2667306"/>
            <a:ext cx="1175864" cy="1175864"/>
          </a:xfrm>
          <a:prstGeom prst="ellipse">
            <a:avLst/>
          </a:prstGeom>
          <a:solidFill>
            <a:srgbClr val="FFFFFF"/>
          </a:solidFill>
          <a:ln w="57150">
            <a:solidFill>
              <a:schemeClr val="bg2"/>
            </a:solidFill>
          </a:ln>
          <a:effectLst>
            <a:outerShdw blurRad="235976"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spc="80" dirty="0">
                <a:solidFill>
                  <a:schemeClr val="bg2"/>
                </a:solidFill>
                <a:ea typeface="+mj-ea"/>
                <a:cs typeface="+mj-cs"/>
              </a:rPr>
              <a:t>65%</a:t>
            </a:r>
          </a:p>
        </p:txBody>
      </p:sp>
      <p:sp>
        <p:nvSpPr>
          <p:cNvPr id="15" name="TextBox 14">
            <a:extLst>
              <a:ext uri="{FF2B5EF4-FFF2-40B4-BE49-F238E27FC236}">
                <a16:creationId xmlns:a16="http://schemas.microsoft.com/office/drawing/2014/main" id="{473E6511-1DD4-6A20-273A-0998A10B67F5}"/>
              </a:ext>
            </a:extLst>
          </p:cNvPr>
          <p:cNvSpPr txBox="1"/>
          <p:nvPr/>
        </p:nvSpPr>
        <p:spPr>
          <a:xfrm>
            <a:off x="6491434" y="2667306"/>
            <a:ext cx="5243365" cy="1323439"/>
          </a:xfrm>
          <a:prstGeom prst="rect">
            <a:avLst/>
          </a:prstGeom>
          <a:noFill/>
        </p:spPr>
        <p:txBody>
          <a:bodyPr wrap="square">
            <a:spAutoFit/>
          </a:bodyPr>
          <a:lstStyle/>
          <a:p>
            <a:pPr marL="0" indent="0">
              <a:spcBef>
                <a:spcPts val="1200"/>
              </a:spcBef>
              <a:buNone/>
            </a:pPr>
            <a:r>
              <a:rPr lang="en-US" sz="2000" dirty="0"/>
              <a:t>Ray </a:t>
            </a:r>
            <a:r>
              <a:rPr lang="en-US" sz="2000" dirty="0" err="1"/>
              <a:t>Birdwhistell</a:t>
            </a:r>
            <a:r>
              <a:rPr lang="en-US" sz="2000" dirty="0"/>
              <a:t>, an anthropologist, found that </a:t>
            </a:r>
            <a:r>
              <a:rPr lang="en-US" sz="2000" b="1" dirty="0">
                <a:solidFill>
                  <a:schemeClr val="bg2"/>
                </a:solidFill>
                <a:latin typeface="+mn-lt"/>
              </a:rPr>
              <a:t>more than 65%</a:t>
            </a:r>
            <a:r>
              <a:rPr lang="en-US" sz="2000" dirty="0"/>
              <a:t> of communication is nonverbal and contributes toward creating a positive or negative impression.</a:t>
            </a:r>
            <a:r>
              <a:rPr lang="en-US" sz="2000" baseline="30000" dirty="0"/>
              <a:t>6</a:t>
            </a:r>
          </a:p>
        </p:txBody>
      </p:sp>
      <p:sp>
        <p:nvSpPr>
          <p:cNvPr id="17" name="TextBox 16">
            <a:extLst>
              <a:ext uri="{FF2B5EF4-FFF2-40B4-BE49-F238E27FC236}">
                <a16:creationId xmlns:a16="http://schemas.microsoft.com/office/drawing/2014/main" id="{2D57B6D7-2063-DBD5-EA67-A9DFA763DBE4}"/>
              </a:ext>
            </a:extLst>
          </p:cNvPr>
          <p:cNvSpPr txBox="1"/>
          <p:nvPr/>
        </p:nvSpPr>
        <p:spPr>
          <a:xfrm>
            <a:off x="456166" y="2308706"/>
            <a:ext cx="4087151" cy="1985159"/>
          </a:xfrm>
          <a:prstGeom prst="rect">
            <a:avLst/>
          </a:prstGeom>
          <a:solidFill>
            <a:schemeClr val="bg2"/>
          </a:solidFill>
          <a:effectLst>
            <a:outerShdw blurRad="235976" dist="38100" dir="2700000" algn="tl" rotWithShape="0">
              <a:prstClr val="black">
                <a:alpha val="20000"/>
              </a:prstClr>
            </a:outerShdw>
          </a:effectLst>
        </p:spPr>
        <p:txBody>
          <a:bodyPr wrap="square" lIns="182880" tIns="182880" rIns="182880" bIns="182880">
            <a:spAutoFit/>
          </a:bodyPr>
          <a:lstStyle/>
          <a:p>
            <a:pPr marL="0" indent="0">
              <a:spcBef>
                <a:spcPts val="1200"/>
              </a:spcBef>
              <a:buNone/>
            </a:pPr>
            <a:r>
              <a:rPr lang="en-US" sz="2000" b="1" dirty="0">
                <a:solidFill>
                  <a:srgbClr val="FFFFFF"/>
                </a:solidFill>
              </a:rPr>
              <a:t>Nonverbal cues</a:t>
            </a:r>
          </a:p>
          <a:p>
            <a:pPr marL="342900" indent="-342900">
              <a:spcBef>
                <a:spcPts val="600"/>
              </a:spcBef>
              <a:buBlip>
                <a:blip r:embed="rId3"/>
              </a:buBlip>
            </a:pPr>
            <a:r>
              <a:rPr lang="en-US" sz="2000" dirty="0">
                <a:solidFill>
                  <a:srgbClr val="FFFFFF"/>
                </a:solidFill>
                <a:latin typeface="+mj-lt"/>
              </a:rPr>
              <a:t>Gestures</a:t>
            </a:r>
          </a:p>
          <a:p>
            <a:pPr marL="342900" indent="-342900">
              <a:buBlip>
                <a:blip r:embed="rId3"/>
              </a:buBlip>
            </a:pPr>
            <a:r>
              <a:rPr lang="en-US" sz="2000" dirty="0">
                <a:solidFill>
                  <a:srgbClr val="FFFFFF"/>
                </a:solidFill>
                <a:latin typeface="+mj-lt"/>
              </a:rPr>
              <a:t>Tone of voice</a:t>
            </a:r>
          </a:p>
          <a:p>
            <a:pPr marL="342900" indent="-342900">
              <a:buBlip>
                <a:blip r:embed="rId3"/>
              </a:buBlip>
            </a:pPr>
            <a:r>
              <a:rPr lang="en-US" sz="2000" dirty="0">
                <a:solidFill>
                  <a:srgbClr val="FFFFFF"/>
                </a:solidFill>
                <a:latin typeface="+mj-lt"/>
              </a:rPr>
              <a:t>Eye contact</a:t>
            </a:r>
          </a:p>
          <a:p>
            <a:pPr marL="342900" indent="-342900">
              <a:buBlip>
                <a:blip r:embed="rId3"/>
              </a:buBlip>
            </a:pPr>
            <a:r>
              <a:rPr lang="en-US" sz="2000" dirty="0">
                <a:solidFill>
                  <a:srgbClr val="FFFFFF"/>
                </a:solidFill>
                <a:latin typeface="+mj-lt"/>
              </a:rPr>
              <a:t>Body language </a:t>
            </a:r>
          </a:p>
        </p:txBody>
      </p:sp>
      <p:sp>
        <p:nvSpPr>
          <p:cNvPr id="18" name="Date Placeholder 17">
            <a:extLst>
              <a:ext uri="{FF2B5EF4-FFF2-40B4-BE49-F238E27FC236}">
                <a16:creationId xmlns:a16="http://schemas.microsoft.com/office/drawing/2014/main" id="{A0B4E1A6-05B1-924F-96D5-3196B1B20998}"/>
              </a:ext>
            </a:extLst>
          </p:cNvPr>
          <p:cNvSpPr>
            <a:spLocks noGrp="1"/>
          </p:cNvSpPr>
          <p:nvPr>
            <p:ph type="dt" sz="half" idx="2"/>
          </p:nvPr>
        </p:nvSpPr>
        <p:spPr/>
        <p:txBody>
          <a:bodyPr/>
          <a:lstStyle/>
          <a:p>
            <a:r>
              <a:rPr lang="en-US"/>
              <a:t>2024/05/02</a:t>
            </a:r>
            <a:endParaRPr lang="en-US" dirty="0"/>
          </a:p>
        </p:txBody>
      </p:sp>
      <p:sp>
        <p:nvSpPr>
          <p:cNvPr id="19" name="Footer Placeholder 18">
            <a:extLst>
              <a:ext uri="{FF2B5EF4-FFF2-40B4-BE49-F238E27FC236}">
                <a16:creationId xmlns:a16="http://schemas.microsoft.com/office/drawing/2014/main" id="{D992A29B-6B33-DDF0-74AE-9F2A61E09B57}"/>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F890E0D5-1B79-7F89-9C98-80476123BFB8}"/>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39589234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1E35342-6B31-9A37-9B3D-729D57F6596A}"/>
              </a:ext>
            </a:extLst>
          </p:cNvPr>
          <p:cNvSpPr>
            <a:spLocks noGrp="1"/>
          </p:cNvSpPr>
          <p:nvPr>
            <p:ph idx="1"/>
          </p:nvPr>
        </p:nvSpPr>
        <p:spPr>
          <a:xfrm>
            <a:off x="457201" y="1597305"/>
            <a:ext cx="11277598" cy="1015663"/>
          </a:xfrm>
        </p:spPr>
        <p:txBody>
          <a:bodyPr>
            <a:normAutofit/>
          </a:bodyPr>
          <a:lstStyle/>
          <a:p>
            <a:pPr marL="0" indent="0">
              <a:buNone/>
            </a:pPr>
            <a:r>
              <a:rPr lang="en-US" b="1" dirty="0">
                <a:solidFill>
                  <a:schemeClr val="bg2"/>
                </a:solidFill>
                <a:latin typeface="+mn-lt"/>
              </a:rPr>
              <a:t>Being aware of nonverbal cues can enhance your ability to connect with customers.</a:t>
            </a:r>
          </a:p>
          <a:p>
            <a:pPr marL="0" indent="0">
              <a:buNone/>
            </a:pPr>
            <a:r>
              <a:rPr lang="en-US" dirty="0">
                <a:latin typeface="+mn-lt"/>
                <a:cs typeface="+mn-cs"/>
              </a:rPr>
              <a:t>Amy Cuddy, a Harvard University social psychologist, gave a 2012 TED Talk about the way nonverbal communication impacts not only how we perceive others but also how we view ourselves.</a:t>
            </a:r>
          </a:p>
          <a:p>
            <a:pPr marL="0" indent="0">
              <a:buNone/>
            </a:pPr>
            <a:endParaRPr lang="en-US" b="1" dirty="0">
              <a:solidFill>
                <a:schemeClr val="bg2"/>
              </a:solidFill>
              <a:latin typeface="+mn-lt"/>
            </a:endParaRP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Building Resilience</a:t>
            </a:r>
          </a:p>
        </p:txBody>
      </p:sp>
      <p:sp>
        <p:nvSpPr>
          <p:cNvPr id="8" name="Text Placeholder 7">
            <a:extLst>
              <a:ext uri="{FF2B5EF4-FFF2-40B4-BE49-F238E27FC236}">
                <a16:creationId xmlns:a16="http://schemas.microsoft.com/office/drawing/2014/main" id="{CC044FC5-CF09-F077-41EB-D59506545546}"/>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14</a:t>
            </a:fld>
            <a:endParaRPr lang="en-US" dirty="0"/>
          </a:p>
        </p:txBody>
      </p:sp>
      <p:sp>
        <p:nvSpPr>
          <p:cNvPr id="4" name="TextBox 3">
            <a:extLst>
              <a:ext uri="{FF2B5EF4-FFF2-40B4-BE49-F238E27FC236}">
                <a16:creationId xmlns:a16="http://schemas.microsoft.com/office/drawing/2014/main" id="{6EC10206-EAA0-691F-FDF3-82B3E9780E13}"/>
              </a:ext>
            </a:extLst>
          </p:cNvPr>
          <p:cNvSpPr txBox="1"/>
          <p:nvPr/>
        </p:nvSpPr>
        <p:spPr>
          <a:xfrm>
            <a:off x="920406" y="5786086"/>
            <a:ext cx="5175594" cy="246221"/>
          </a:xfrm>
          <a:prstGeom prst="rect">
            <a:avLst/>
          </a:prstGeom>
          <a:noFill/>
        </p:spPr>
        <p:txBody>
          <a:bodyPr wrap="square" rtlCol="0">
            <a:spAutoFit/>
          </a:bodyPr>
          <a:lstStyle/>
          <a:p>
            <a:r>
              <a:rPr lang="en-US" sz="1000" baseline="30000" dirty="0"/>
              <a:t>7</a:t>
            </a:r>
            <a:r>
              <a:rPr lang="en-US" sz="1000" dirty="0"/>
              <a:t> </a:t>
            </a:r>
            <a:r>
              <a:rPr lang="en-US" sz="1000" dirty="0" err="1"/>
              <a:t>Ted.com</a:t>
            </a:r>
            <a:r>
              <a:rPr lang="en-US" sz="1000" dirty="0"/>
              <a:t>/talks/amy_cuddy_your_body_language_may_shape_who_you_are/transcript</a:t>
            </a:r>
          </a:p>
        </p:txBody>
      </p:sp>
      <p:sp>
        <p:nvSpPr>
          <p:cNvPr id="11" name="TextBox 10">
            <a:extLst>
              <a:ext uri="{FF2B5EF4-FFF2-40B4-BE49-F238E27FC236}">
                <a16:creationId xmlns:a16="http://schemas.microsoft.com/office/drawing/2014/main" id="{FC62088F-0014-14B9-52A7-8590F27EB9D0}"/>
              </a:ext>
            </a:extLst>
          </p:cNvPr>
          <p:cNvSpPr txBox="1"/>
          <p:nvPr/>
        </p:nvSpPr>
        <p:spPr>
          <a:xfrm>
            <a:off x="2159400" y="3080485"/>
            <a:ext cx="8765899" cy="707886"/>
          </a:xfrm>
          <a:prstGeom prst="rect">
            <a:avLst/>
          </a:prstGeom>
          <a:noFill/>
        </p:spPr>
        <p:txBody>
          <a:bodyPr wrap="square">
            <a:spAutoFit/>
          </a:bodyPr>
          <a:lstStyle/>
          <a:p>
            <a:pPr>
              <a:spcBef>
                <a:spcPts val="1200"/>
              </a:spcBef>
            </a:pPr>
            <a:r>
              <a:rPr lang="en-US" sz="2000" dirty="0"/>
              <a:t>A two-minute power pose before encounters “can create physiological changes that enhance confidence and assertiveness for better overall outcomes.”</a:t>
            </a:r>
            <a:r>
              <a:rPr lang="en-US" sz="2000" baseline="30000" dirty="0"/>
              <a:t>7</a:t>
            </a:r>
          </a:p>
        </p:txBody>
      </p:sp>
      <p:sp>
        <p:nvSpPr>
          <p:cNvPr id="13" name="Oval 12">
            <a:extLst>
              <a:ext uri="{FF2B5EF4-FFF2-40B4-BE49-F238E27FC236}">
                <a16:creationId xmlns:a16="http://schemas.microsoft.com/office/drawing/2014/main" id="{CA978408-18B2-8704-3D8A-35C293C700A8}"/>
              </a:ext>
            </a:extLst>
          </p:cNvPr>
          <p:cNvSpPr/>
          <p:nvPr/>
        </p:nvSpPr>
        <p:spPr>
          <a:xfrm>
            <a:off x="560338" y="2826665"/>
            <a:ext cx="1175864" cy="1175864"/>
          </a:xfrm>
          <a:prstGeom prst="ellipse">
            <a:avLst/>
          </a:prstGeom>
          <a:solidFill>
            <a:srgbClr val="FFFFFF"/>
          </a:solidFill>
          <a:ln w="57150">
            <a:solidFill>
              <a:schemeClr val="bg2"/>
            </a:solidFill>
          </a:ln>
          <a:effectLst>
            <a:outerShdw blurRad="235976"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rtlCol="0" anchor="ctr"/>
          <a:lstStyle/>
          <a:p>
            <a:pPr algn="ctr"/>
            <a:r>
              <a:rPr lang="en-US" sz="2800" b="1" spc="80" dirty="0">
                <a:solidFill>
                  <a:schemeClr val="bg2"/>
                </a:solidFill>
                <a:ea typeface="+mj-ea"/>
                <a:cs typeface="+mj-cs"/>
              </a:rPr>
              <a:t>2</a:t>
            </a:r>
          </a:p>
          <a:p>
            <a:pPr algn="ctr"/>
            <a:r>
              <a:rPr lang="en-US" sz="1200" b="1" spc="80" dirty="0">
                <a:solidFill>
                  <a:schemeClr val="bg2"/>
                </a:solidFill>
                <a:ea typeface="+mj-ea"/>
                <a:cs typeface="+mj-cs"/>
              </a:rPr>
              <a:t>MINUTES</a:t>
            </a:r>
          </a:p>
        </p:txBody>
      </p:sp>
      <p:sp>
        <p:nvSpPr>
          <p:cNvPr id="18" name="Date Placeholder 17">
            <a:extLst>
              <a:ext uri="{FF2B5EF4-FFF2-40B4-BE49-F238E27FC236}">
                <a16:creationId xmlns:a16="http://schemas.microsoft.com/office/drawing/2014/main" id="{A0B4E1A6-05B1-924F-96D5-3196B1B20998}"/>
              </a:ext>
            </a:extLst>
          </p:cNvPr>
          <p:cNvSpPr>
            <a:spLocks noGrp="1"/>
          </p:cNvSpPr>
          <p:nvPr>
            <p:ph type="dt" sz="half" idx="2"/>
          </p:nvPr>
        </p:nvSpPr>
        <p:spPr/>
        <p:txBody>
          <a:bodyPr/>
          <a:lstStyle/>
          <a:p>
            <a:r>
              <a:rPr lang="en-US"/>
              <a:t>2024/05/02</a:t>
            </a:r>
            <a:endParaRPr lang="en-US" dirty="0"/>
          </a:p>
        </p:txBody>
      </p:sp>
      <p:sp>
        <p:nvSpPr>
          <p:cNvPr id="19" name="Footer Placeholder 18">
            <a:extLst>
              <a:ext uri="{FF2B5EF4-FFF2-40B4-BE49-F238E27FC236}">
                <a16:creationId xmlns:a16="http://schemas.microsoft.com/office/drawing/2014/main" id="{D992A29B-6B33-DDF0-74AE-9F2A61E09B57}"/>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73E911EF-859F-283E-3169-36292AD1ED93}"/>
              </a:ext>
            </a:extLst>
          </p:cNvPr>
          <p:cNvPicPr>
            <a:picLocks noChangeAspect="1"/>
          </p:cNvPicPr>
          <p:nvPr/>
        </p:nvPicPr>
        <p:blipFill>
          <a:blip r:embed="rId3"/>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397525330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8A84325-8DF6-6D7B-0F24-E6450BA493FA}"/>
              </a:ext>
            </a:extLst>
          </p:cNvPr>
          <p:cNvSpPr>
            <a:spLocks noGrp="1"/>
          </p:cNvSpPr>
          <p:nvPr>
            <p:ph idx="1"/>
          </p:nvPr>
        </p:nvSpPr>
        <p:spPr>
          <a:xfrm>
            <a:off x="457201" y="1597305"/>
            <a:ext cx="11277599" cy="4363657"/>
          </a:xfrm>
        </p:spPr>
        <p:txBody>
          <a:bodyPr>
            <a:normAutofit/>
          </a:bodyPr>
          <a:lstStyle/>
          <a:p>
            <a:pPr marL="0" indent="0">
              <a:buNone/>
            </a:pPr>
            <a:r>
              <a:rPr lang="en-US" b="1" dirty="0">
                <a:solidFill>
                  <a:schemeClr val="bg2"/>
                </a:solidFill>
                <a:latin typeface="+mn-lt"/>
              </a:rPr>
              <a:t>Several authors and experts provide insight and practical suggestions for improving your ability to ask for a purchase and successfully close a sale.</a:t>
            </a:r>
          </a:p>
          <a:p>
            <a:pPr>
              <a:spcBef>
                <a:spcPts val="1200"/>
              </a:spcBef>
              <a:buBlip>
                <a:blip r:embed="rId3"/>
              </a:buBlip>
            </a:pPr>
            <a:r>
              <a:rPr lang="en-US" dirty="0"/>
              <a:t>“Fanatical Prospecting” — Jeb Blount</a:t>
            </a:r>
          </a:p>
          <a:p>
            <a:pPr>
              <a:buBlip>
                <a:blip r:embed="rId3"/>
              </a:buBlip>
            </a:pPr>
            <a:r>
              <a:rPr lang="en-US" dirty="0"/>
              <a:t>“Objections: The Ultimate Guide for Mastering the Art and Science of Getting Past No” — Jeb Blount</a:t>
            </a:r>
          </a:p>
          <a:p>
            <a:pPr>
              <a:buBlip>
                <a:blip r:embed="rId3"/>
              </a:buBlip>
            </a:pPr>
            <a:r>
              <a:rPr lang="en-US" dirty="0"/>
              <a:t>“The Challenger Sale” — Matthew Dixon and Brent Adamson</a:t>
            </a:r>
          </a:p>
          <a:p>
            <a:pPr>
              <a:buBlip>
                <a:blip r:embed="rId3"/>
              </a:buBlip>
            </a:pPr>
            <a:r>
              <a:rPr lang="en-US" dirty="0"/>
              <a:t>“Secrets of Question Based Selling” — Tom Freese</a:t>
            </a:r>
          </a:p>
          <a:p>
            <a:pPr>
              <a:buBlip>
                <a:blip r:embed="rId3"/>
              </a:buBlip>
            </a:pPr>
            <a:r>
              <a:rPr lang="en-US" dirty="0"/>
              <a:t>“Little Red Book of Selling: 12.5 Principals of Sales Greatness” — Jeffrey </a:t>
            </a:r>
            <a:r>
              <a:rPr lang="en-US" dirty="0" err="1"/>
              <a:t>Gitomer</a:t>
            </a:r>
            <a:endParaRPr lang="en-US" dirty="0"/>
          </a:p>
          <a:p>
            <a:pPr>
              <a:buBlip>
                <a:blip r:embed="rId3"/>
              </a:buBlip>
            </a:pPr>
            <a:r>
              <a:rPr lang="en-US" dirty="0"/>
              <a:t>“Little Red Book of Sales Answers: 99.5 Real World Answers That Make Sense, Make Sales, and Make </a:t>
            </a:r>
            <a:br>
              <a:rPr lang="en-US" dirty="0"/>
            </a:br>
            <a:r>
              <a:rPr lang="en-US" dirty="0"/>
              <a:t>  Money” — Jeffrey </a:t>
            </a:r>
            <a:r>
              <a:rPr lang="en-US" dirty="0" err="1"/>
              <a:t>Gitomer</a:t>
            </a:r>
            <a:endParaRPr lang="en-US" dirty="0"/>
          </a:p>
          <a:p>
            <a:pPr>
              <a:buBlip>
                <a:blip r:embed="rId3"/>
              </a:buBlip>
            </a:pPr>
            <a:r>
              <a:rPr lang="en-US" dirty="0"/>
              <a:t>“To Sell Is Human” — Daniel Pink</a:t>
            </a:r>
          </a:p>
          <a:p>
            <a:pPr>
              <a:buBlip>
                <a:blip r:embed="rId3"/>
              </a:buBlip>
            </a:pPr>
            <a:r>
              <a:rPr lang="en-US" dirty="0"/>
              <a:t>“Start With Why” — Simon </a:t>
            </a:r>
            <a:r>
              <a:rPr lang="en-US" dirty="0" err="1"/>
              <a:t>Sisek</a:t>
            </a:r>
            <a:endParaRPr lang="en-US" dirty="0"/>
          </a:p>
          <a:p>
            <a:pPr>
              <a:buBlip>
                <a:blip r:embed="rId3"/>
              </a:buBlip>
            </a:pPr>
            <a:r>
              <a:rPr lang="en-US" dirty="0"/>
              <a:t>“Sell With a Story: How to Capture Attention, Build Trust, and Close the Sale” — Paul Smith</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736202" y="457199"/>
            <a:ext cx="9998597" cy="926409"/>
          </a:xfrm>
        </p:spPr>
        <p:txBody>
          <a:bodyPr>
            <a:normAutofit/>
          </a:bodyPr>
          <a:lstStyle/>
          <a:p>
            <a:r>
              <a:rPr lang="en-US" dirty="0">
                <a:latin typeface="+mn-lt"/>
              </a:rPr>
              <a:t>Building Resilience</a:t>
            </a:r>
          </a:p>
        </p:txBody>
      </p:sp>
      <p:sp>
        <p:nvSpPr>
          <p:cNvPr id="5" name="Text Placeholder 4">
            <a:extLst>
              <a:ext uri="{FF2B5EF4-FFF2-40B4-BE49-F238E27FC236}">
                <a16:creationId xmlns:a16="http://schemas.microsoft.com/office/drawing/2014/main" id="{1A59DED8-FDFD-90E4-D0E0-AEF794A04FE0}"/>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15</a:t>
            </a:fld>
            <a:endParaRPr lang="en-US" dirty="0"/>
          </a:p>
        </p:txBody>
      </p:sp>
      <p:sp>
        <p:nvSpPr>
          <p:cNvPr id="9" name="Date Placeholder 8">
            <a:extLst>
              <a:ext uri="{FF2B5EF4-FFF2-40B4-BE49-F238E27FC236}">
                <a16:creationId xmlns:a16="http://schemas.microsoft.com/office/drawing/2014/main" id="{86F4EBBC-9FF2-48CF-02B3-70663ED51788}"/>
              </a:ext>
            </a:extLst>
          </p:cNvPr>
          <p:cNvSpPr>
            <a:spLocks noGrp="1"/>
          </p:cNvSpPr>
          <p:nvPr>
            <p:ph type="dt" sz="half" idx="2"/>
          </p:nvPr>
        </p:nvSpPr>
        <p:spPr/>
        <p:txBody>
          <a:bodyPr/>
          <a:lstStyle/>
          <a:p>
            <a:r>
              <a:rPr lang="en-US"/>
              <a:t>2024/05/02</a:t>
            </a:r>
            <a:endParaRPr lang="en-US" dirty="0"/>
          </a:p>
        </p:txBody>
      </p:sp>
      <p:sp>
        <p:nvSpPr>
          <p:cNvPr id="10" name="Footer Placeholder 9">
            <a:extLst>
              <a:ext uri="{FF2B5EF4-FFF2-40B4-BE49-F238E27FC236}">
                <a16:creationId xmlns:a16="http://schemas.microsoft.com/office/drawing/2014/main" id="{16F41428-A8E7-92DB-770D-D8BE26D617CD}"/>
              </a:ext>
            </a:extLst>
          </p:cNvPr>
          <p:cNvSpPr>
            <a:spLocks noGrp="1"/>
          </p:cNvSpPr>
          <p:nvPr>
            <p:ph type="ftr" sz="quarter" idx="3"/>
          </p:nvPr>
        </p:nvSpPr>
        <p:spPr/>
        <p:txBody>
          <a:bodyPr/>
          <a:lstStyle/>
          <a:p>
            <a:r>
              <a:rPr lang="en-US"/>
              <a:t>SB-10022-86</a:t>
            </a:r>
            <a:endParaRPr lang="en-US" dirty="0"/>
          </a:p>
        </p:txBody>
      </p:sp>
      <p:pic>
        <p:nvPicPr>
          <p:cNvPr id="2" name="Picture 1">
            <a:extLst>
              <a:ext uri="{FF2B5EF4-FFF2-40B4-BE49-F238E27FC236}">
                <a16:creationId xmlns:a16="http://schemas.microsoft.com/office/drawing/2014/main" id="{D6B241DB-0994-3625-89CF-5560FFABAE32}"/>
              </a:ext>
            </a:extLst>
          </p:cNvPr>
          <p:cNvPicPr>
            <a:picLocks noChangeAspect="1"/>
          </p:cNvPicPr>
          <p:nvPr/>
        </p:nvPicPr>
        <p:blipFill>
          <a:blip r:embed="rId4"/>
          <a:srcRect/>
          <a:stretch/>
        </p:blipFill>
        <p:spPr>
          <a:xfrm>
            <a:off x="457200" y="408722"/>
            <a:ext cx="1073020" cy="1073020"/>
          </a:xfrm>
          <a:prstGeom prst="rect">
            <a:avLst/>
          </a:prstGeom>
          <a:effectLst>
            <a:outerShdw blurRad="235976" dist="38100" dir="2700000" algn="tl" rotWithShape="0">
              <a:prstClr val="black">
                <a:alpha val="20000"/>
              </a:prstClr>
            </a:outerShdw>
          </a:effectLst>
        </p:spPr>
      </p:pic>
    </p:spTree>
    <p:extLst>
      <p:ext uri="{BB962C8B-B14F-4D97-AF65-F5344CB8AC3E}">
        <p14:creationId xmlns:p14="http://schemas.microsoft.com/office/powerpoint/2010/main" val="2685044183"/>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36851-44B4-D54D-840E-143E47A466C8}"/>
              </a:ext>
            </a:extLst>
          </p:cNvPr>
          <p:cNvSpPr>
            <a:spLocks noGrp="1"/>
          </p:cNvSpPr>
          <p:nvPr>
            <p:ph type="title"/>
          </p:nvPr>
        </p:nvSpPr>
        <p:spPr>
          <a:xfrm>
            <a:off x="2400301" y="648713"/>
            <a:ext cx="9623866" cy="700268"/>
          </a:xfrm>
        </p:spPr>
        <p:txBody>
          <a:bodyPr/>
          <a:lstStyle/>
          <a:p>
            <a:r>
              <a:rPr lang="en-US" dirty="0">
                <a:solidFill>
                  <a:schemeClr val="bg1"/>
                </a:solidFill>
                <a:latin typeface="+mn-lt"/>
              </a:rPr>
              <a:t>Equip Yourself With the Right Resources</a:t>
            </a:r>
          </a:p>
        </p:txBody>
      </p:sp>
      <p:sp>
        <p:nvSpPr>
          <p:cNvPr id="3" name="Content Placeholder 2">
            <a:extLst>
              <a:ext uri="{FF2B5EF4-FFF2-40B4-BE49-F238E27FC236}">
                <a16:creationId xmlns:a16="http://schemas.microsoft.com/office/drawing/2014/main" id="{A19EED66-B20C-274B-8ED9-41DF03B123B6}"/>
              </a:ext>
            </a:extLst>
          </p:cNvPr>
          <p:cNvSpPr>
            <a:spLocks noGrp="1"/>
          </p:cNvSpPr>
          <p:nvPr>
            <p:ph idx="1"/>
          </p:nvPr>
        </p:nvSpPr>
        <p:spPr>
          <a:xfrm>
            <a:off x="2400301" y="1656463"/>
            <a:ext cx="9341336" cy="4441516"/>
          </a:xfrm>
        </p:spPr>
        <p:txBody>
          <a:bodyPr>
            <a:normAutofit/>
          </a:bodyPr>
          <a:lstStyle/>
          <a:p>
            <a:pPr marL="0" indent="0">
              <a:buNone/>
            </a:pPr>
            <a:r>
              <a:rPr lang="en-US" dirty="0">
                <a:solidFill>
                  <a:schemeClr val="bg1"/>
                </a:solidFill>
              </a:rPr>
              <a:t>In helping your customers reach their retirement savings peak, equip yourself with the right resources to guide them through the twists and turns they’ll encounter on their journey by:</a:t>
            </a:r>
          </a:p>
          <a:p>
            <a:r>
              <a:rPr lang="en-US" dirty="0">
                <a:solidFill>
                  <a:schemeClr val="bg1"/>
                </a:solidFill>
              </a:rPr>
              <a:t>Familiarizing yourself with the terrain</a:t>
            </a:r>
          </a:p>
          <a:p>
            <a:r>
              <a:rPr lang="en-US" dirty="0">
                <a:solidFill>
                  <a:schemeClr val="bg1"/>
                </a:solidFill>
              </a:rPr>
              <a:t>Being mindful of their risk preferences</a:t>
            </a:r>
          </a:p>
          <a:p>
            <a:pPr lvl="1"/>
            <a:r>
              <a:rPr lang="en-US" sz="2000" dirty="0">
                <a:solidFill>
                  <a:schemeClr val="bg1"/>
                </a:solidFill>
              </a:rPr>
              <a:t>Is your client a footpath follower comfortable with a gradual incline?</a:t>
            </a:r>
          </a:p>
          <a:p>
            <a:pPr lvl="1"/>
            <a:r>
              <a:rPr lang="en-US" sz="2000" dirty="0">
                <a:solidFill>
                  <a:schemeClr val="bg1"/>
                </a:solidFill>
              </a:rPr>
              <a:t>Is your client a more aggressive climber when it comes to enhancing savings?</a:t>
            </a:r>
          </a:p>
          <a:p>
            <a:pPr lvl="1"/>
            <a:r>
              <a:rPr lang="en-US" sz="2000" dirty="0">
                <a:solidFill>
                  <a:schemeClr val="bg1"/>
                </a:solidFill>
              </a:rPr>
              <a:t>Has your client veered off course completely and is seeking a safe way back?</a:t>
            </a:r>
          </a:p>
          <a:p>
            <a:pPr marL="0" indent="0">
              <a:buNone/>
            </a:pPr>
            <a:endParaRPr lang="en-US" dirty="0">
              <a:solidFill>
                <a:schemeClr val="bg1"/>
              </a:solidFill>
            </a:endParaRPr>
          </a:p>
        </p:txBody>
      </p:sp>
      <p:sp>
        <p:nvSpPr>
          <p:cNvPr id="4" name="Text Placeholder 3">
            <a:extLst>
              <a:ext uri="{FF2B5EF4-FFF2-40B4-BE49-F238E27FC236}">
                <a16:creationId xmlns:a16="http://schemas.microsoft.com/office/drawing/2014/main" id="{F1A8C958-9E91-C4E8-D9E1-0A02EE84F615}"/>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FC5479D1-7B0E-4D46-9BF0-DF0137CF2E72}"/>
              </a:ext>
            </a:extLst>
          </p:cNvPr>
          <p:cNvSpPr>
            <a:spLocks noGrp="1"/>
          </p:cNvSpPr>
          <p:nvPr>
            <p:ph type="sldNum" sz="quarter" idx="4"/>
          </p:nvPr>
        </p:nvSpPr>
        <p:spPr/>
        <p:txBody>
          <a:bodyPr/>
          <a:lstStyle/>
          <a:p>
            <a:fld id="{1C0B272F-4456-0844-949C-3E7D42274ABC}" type="slidenum">
              <a:rPr lang="en-US" smtClean="0"/>
              <a:pPr/>
              <a:t>16</a:t>
            </a:fld>
            <a:endParaRPr lang="en-US" dirty="0"/>
          </a:p>
        </p:txBody>
      </p:sp>
      <p:pic>
        <p:nvPicPr>
          <p:cNvPr id="8" name="Picture 7">
            <a:extLst>
              <a:ext uri="{FF2B5EF4-FFF2-40B4-BE49-F238E27FC236}">
                <a16:creationId xmlns:a16="http://schemas.microsoft.com/office/drawing/2014/main" id="{03D77E1E-AAB5-4557-2C30-5348A61CEBE7}"/>
              </a:ext>
            </a:extLst>
          </p:cNvPr>
          <p:cNvPicPr>
            <a:picLocks noChangeAspect="1"/>
          </p:cNvPicPr>
          <p:nvPr/>
        </p:nvPicPr>
        <p:blipFill>
          <a:blip r:embed="rId3"/>
          <a:srcRect/>
          <a:stretch/>
        </p:blipFill>
        <p:spPr>
          <a:xfrm>
            <a:off x="450361" y="488491"/>
            <a:ext cx="1564243" cy="1564243"/>
          </a:xfrm>
          <a:prstGeom prst="rect">
            <a:avLst/>
          </a:prstGeom>
          <a:effectLst>
            <a:outerShdw blurRad="235976" dist="38100" dir="2700000" algn="tl" rotWithShape="0">
              <a:prstClr val="black">
                <a:alpha val="20000"/>
              </a:prstClr>
            </a:outerShdw>
          </a:effectLst>
        </p:spPr>
      </p:pic>
      <p:sp>
        <p:nvSpPr>
          <p:cNvPr id="10" name="Date Placeholder 9">
            <a:extLst>
              <a:ext uri="{FF2B5EF4-FFF2-40B4-BE49-F238E27FC236}">
                <a16:creationId xmlns:a16="http://schemas.microsoft.com/office/drawing/2014/main" id="{D34D79ED-340A-C986-4FB8-16E3B531DD32}"/>
              </a:ext>
            </a:extLst>
          </p:cNvPr>
          <p:cNvSpPr>
            <a:spLocks noGrp="1"/>
          </p:cNvSpPr>
          <p:nvPr>
            <p:ph type="dt" sz="half" idx="2"/>
          </p:nvPr>
        </p:nvSpPr>
        <p:spPr/>
        <p:txBody>
          <a:bodyPr/>
          <a:lstStyle/>
          <a:p>
            <a:pPr algn="ctr"/>
            <a:r>
              <a:rPr lang="en-US"/>
              <a:t>2024/05/02</a:t>
            </a:r>
            <a:endParaRPr lang="en-US" dirty="0"/>
          </a:p>
        </p:txBody>
      </p:sp>
      <p:sp>
        <p:nvSpPr>
          <p:cNvPr id="11" name="Footer Placeholder 10">
            <a:extLst>
              <a:ext uri="{FF2B5EF4-FFF2-40B4-BE49-F238E27FC236}">
                <a16:creationId xmlns:a16="http://schemas.microsoft.com/office/drawing/2014/main" id="{50480D3A-967B-282C-F22F-D6E5C22EBC91}"/>
              </a:ext>
            </a:extLst>
          </p:cNvPr>
          <p:cNvSpPr>
            <a:spLocks noGrp="1"/>
          </p:cNvSpPr>
          <p:nvPr>
            <p:ph type="ftr" sz="quarter" idx="3"/>
          </p:nvPr>
        </p:nvSpPr>
        <p:spPr/>
        <p:txBody>
          <a:bodyPr/>
          <a:lstStyle/>
          <a:p>
            <a:r>
              <a:rPr lang="en-US"/>
              <a:t>SB-10022-86</a:t>
            </a:r>
            <a:endParaRPr lang="en-US" dirty="0"/>
          </a:p>
        </p:txBody>
      </p:sp>
    </p:spTree>
    <p:extLst>
      <p:ext uri="{BB962C8B-B14F-4D97-AF65-F5344CB8AC3E}">
        <p14:creationId xmlns:p14="http://schemas.microsoft.com/office/powerpoint/2010/main" val="230858120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36851-44B4-D54D-840E-143E47A466C8}"/>
              </a:ext>
            </a:extLst>
          </p:cNvPr>
          <p:cNvSpPr>
            <a:spLocks noGrp="1"/>
          </p:cNvSpPr>
          <p:nvPr>
            <p:ph type="title"/>
          </p:nvPr>
        </p:nvSpPr>
        <p:spPr>
          <a:xfrm>
            <a:off x="398431" y="648713"/>
            <a:ext cx="9355169" cy="1219844"/>
          </a:xfrm>
        </p:spPr>
        <p:txBody>
          <a:bodyPr>
            <a:normAutofit fontScale="90000"/>
          </a:bodyPr>
          <a:lstStyle/>
          <a:p>
            <a:r>
              <a:rPr lang="en-US" dirty="0">
                <a:solidFill>
                  <a:schemeClr val="bg1"/>
                </a:solidFill>
                <a:latin typeface="+mn-lt"/>
              </a:rPr>
              <a:t>Are you looking for value-add resources to help you engage your clients in meaningful conversations about retirement planning?</a:t>
            </a:r>
          </a:p>
        </p:txBody>
      </p:sp>
      <p:sp>
        <p:nvSpPr>
          <p:cNvPr id="3" name="Content Placeholder 2">
            <a:extLst>
              <a:ext uri="{FF2B5EF4-FFF2-40B4-BE49-F238E27FC236}">
                <a16:creationId xmlns:a16="http://schemas.microsoft.com/office/drawing/2014/main" id="{A19EED66-B20C-274B-8ED9-41DF03B123B6}"/>
              </a:ext>
            </a:extLst>
          </p:cNvPr>
          <p:cNvSpPr>
            <a:spLocks noGrp="1"/>
          </p:cNvSpPr>
          <p:nvPr>
            <p:ph idx="1"/>
          </p:nvPr>
        </p:nvSpPr>
        <p:spPr>
          <a:xfrm>
            <a:off x="2650435" y="2239557"/>
            <a:ext cx="8733182" cy="3858421"/>
          </a:xfrm>
        </p:spPr>
        <p:txBody>
          <a:bodyPr>
            <a:normAutofit/>
          </a:bodyPr>
          <a:lstStyle/>
          <a:p>
            <a:pPr marL="0" indent="0">
              <a:buNone/>
            </a:pPr>
            <a:r>
              <a:rPr lang="en-US" dirty="0">
                <a:solidFill>
                  <a:schemeClr val="bg1"/>
                </a:solidFill>
              </a:rPr>
              <a:t>Scan this QR code to access Security Benefit's Practice Building and Client Engagement content hub!</a:t>
            </a:r>
          </a:p>
          <a:p>
            <a:r>
              <a:rPr lang="en-US" dirty="0">
                <a:solidFill>
                  <a:schemeClr val="bg1"/>
                </a:solidFill>
              </a:rPr>
              <a:t>Seminars </a:t>
            </a:r>
          </a:p>
          <a:p>
            <a:r>
              <a:rPr lang="en-US" dirty="0">
                <a:solidFill>
                  <a:schemeClr val="bg1"/>
                </a:solidFill>
              </a:rPr>
              <a:t>Brochures </a:t>
            </a:r>
          </a:p>
          <a:p>
            <a:r>
              <a:rPr lang="en-US" dirty="0">
                <a:solidFill>
                  <a:schemeClr val="bg1"/>
                </a:solidFill>
              </a:rPr>
              <a:t>Sales Ideas </a:t>
            </a:r>
          </a:p>
          <a:p>
            <a:r>
              <a:rPr lang="en-US" dirty="0">
                <a:solidFill>
                  <a:schemeClr val="bg1"/>
                </a:solidFill>
              </a:rPr>
              <a:t>PLUS articles from our "To and Through Retirement" blog that you can share with your clients.</a:t>
            </a:r>
          </a:p>
        </p:txBody>
      </p:sp>
      <p:sp>
        <p:nvSpPr>
          <p:cNvPr id="4" name="Text Placeholder 3">
            <a:extLst>
              <a:ext uri="{FF2B5EF4-FFF2-40B4-BE49-F238E27FC236}">
                <a16:creationId xmlns:a16="http://schemas.microsoft.com/office/drawing/2014/main" id="{F1A8C958-9E91-C4E8-D9E1-0A02EE84F615}"/>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FC5479D1-7B0E-4D46-9BF0-DF0137CF2E72}"/>
              </a:ext>
            </a:extLst>
          </p:cNvPr>
          <p:cNvSpPr>
            <a:spLocks noGrp="1"/>
          </p:cNvSpPr>
          <p:nvPr>
            <p:ph type="sldNum" sz="quarter" idx="4"/>
          </p:nvPr>
        </p:nvSpPr>
        <p:spPr/>
        <p:txBody>
          <a:bodyPr/>
          <a:lstStyle/>
          <a:p>
            <a:fld id="{1C0B272F-4456-0844-949C-3E7D42274ABC}" type="slidenum">
              <a:rPr lang="en-US" smtClean="0"/>
              <a:pPr/>
              <a:t>17</a:t>
            </a:fld>
            <a:endParaRPr lang="en-US" dirty="0"/>
          </a:p>
        </p:txBody>
      </p:sp>
      <p:sp>
        <p:nvSpPr>
          <p:cNvPr id="10" name="Date Placeholder 9">
            <a:extLst>
              <a:ext uri="{FF2B5EF4-FFF2-40B4-BE49-F238E27FC236}">
                <a16:creationId xmlns:a16="http://schemas.microsoft.com/office/drawing/2014/main" id="{D34D79ED-340A-C986-4FB8-16E3B531DD32}"/>
              </a:ext>
            </a:extLst>
          </p:cNvPr>
          <p:cNvSpPr>
            <a:spLocks noGrp="1"/>
          </p:cNvSpPr>
          <p:nvPr>
            <p:ph type="dt" sz="half" idx="2"/>
          </p:nvPr>
        </p:nvSpPr>
        <p:spPr/>
        <p:txBody>
          <a:bodyPr/>
          <a:lstStyle/>
          <a:p>
            <a:pPr algn="ctr"/>
            <a:r>
              <a:rPr lang="en-US"/>
              <a:t>2024/05/02</a:t>
            </a:r>
            <a:endParaRPr lang="en-US" dirty="0"/>
          </a:p>
        </p:txBody>
      </p:sp>
      <p:sp>
        <p:nvSpPr>
          <p:cNvPr id="11" name="Footer Placeholder 10">
            <a:extLst>
              <a:ext uri="{FF2B5EF4-FFF2-40B4-BE49-F238E27FC236}">
                <a16:creationId xmlns:a16="http://schemas.microsoft.com/office/drawing/2014/main" id="{50480D3A-967B-282C-F22F-D6E5C22EBC91}"/>
              </a:ext>
            </a:extLst>
          </p:cNvPr>
          <p:cNvSpPr>
            <a:spLocks noGrp="1"/>
          </p:cNvSpPr>
          <p:nvPr>
            <p:ph type="ftr" sz="quarter" idx="3"/>
          </p:nvPr>
        </p:nvSpPr>
        <p:spPr/>
        <p:txBody>
          <a:bodyPr/>
          <a:lstStyle/>
          <a:p>
            <a:r>
              <a:rPr lang="en-US"/>
              <a:t>SB-10022-86</a:t>
            </a:r>
            <a:endParaRPr lang="en-US" dirty="0"/>
          </a:p>
        </p:txBody>
      </p:sp>
      <p:pic>
        <p:nvPicPr>
          <p:cNvPr id="12" name="Picture 11" descr="A qr code with a logo&#10;&#10;Description automatically generated">
            <a:extLst>
              <a:ext uri="{FF2B5EF4-FFF2-40B4-BE49-F238E27FC236}">
                <a16:creationId xmlns:a16="http://schemas.microsoft.com/office/drawing/2014/main" id="{2061B6A1-D20B-7FC9-2F79-429C18D127DA}"/>
              </a:ext>
            </a:extLst>
          </p:cNvPr>
          <p:cNvPicPr>
            <a:picLocks noChangeAspect="1"/>
          </p:cNvPicPr>
          <p:nvPr/>
        </p:nvPicPr>
        <p:blipFill>
          <a:blip r:embed="rId3"/>
          <a:stretch>
            <a:fillRect/>
          </a:stretch>
        </p:blipFill>
        <p:spPr>
          <a:xfrm>
            <a:off x="450362" y="2303842"/>
            <a:ext cx="1709589" cy="1709589"/>
          </a:xfrm>
          <a:prstGeom prst="rect">
            <a:avLst/>
          </a:prstGeom>
        </p:spPr>
      </p:pic>
    </p:spTree>
    <p:extLst>
      <p:ext uri="{BB962C8B-B14F-4D97-AF65-F5344CB8AC3E}">
        <p14:creationId xmlns:p14="http://schemas.microsoft.com/office/powerpoint/2010/main" val="352087205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a:latin typeface="Calibri" panose="020F0502020204030204" pitchFamily="34" charset="0"/>
              </a:rPr>
              <a:t>Thank You</a:t>
            </a:r>
          </a:p>
        </p:txBody>
      </p:sp>
    </p:spTree>
    <p:extLst>
      <p:ext uri="{BB962C8B-B14F-4D97-AF65-F5344CB8AC3E}">
        <p14:creationId xmlns:p14="http://schemas.microsoft.com/office/powerpoint/2010/main" val="7572423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D7AC239-0C84-8309-79D2-8208E4348AD6}"/>
              </a:ext>
            </a:extLst>
          </p:cNvPr>
          <p:cNvSpPr>
            <a:spLocks noGrp="1"/>
          </p:cNvSpPr>
          <p:nvPr>
            <p:ph idx="1"/>
          </p:nvPr>
        </p:nvSpPr>
        <p:spPr/>
        <p:txBody>
          <a:bodyPr/>
          <a:lstStyle/>
          <a:p>
            <a:r>
              <a:rPr lang="en-US" dirty="0"/>
              <a:t>Annuities are issued by Security Benefit Life Insurance Company in all states except New York.</a:t>
            </a:r>
          </a:p>
          <a:p>
            <a:r>
              <a:rPr lang="en-US" dirty="0"/>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a:p>
            <a:endParaRPr lang="en-US" dirty="0"/>
          </a:p>
        </p:txBody>
      </p:sp>
      <p:sp>
        <p:nvSpPr>
          <p:cNvPr id="8" name="Text Placeholder 7">
            <a:extLst>
              <a:ext uri="{FF2B5EF4-FFF2-40B4-BE49-F238E27FC236}">
                <a16:creationId xmlns:a16="http://schemas.microsoft.com/office/drawing/2014/main" id="{AF418C6D-A3C9-BAB7-DD0C-BCF1F1A18EC6}"/>
              </a:ext>
            </a:extLst>
          </p:cNvPr>
          <p:cNvSpPr>
            <a:spLocks noGrp="1"/>
          </p:cNvSpPr>
          <p:nvPr>
            <p:ph type="body" sz="quarter" idx="12"/>
          </p:nvPr>
        </p:nvSpPr>
        <p:spPr/>
        <p:txBody>
          <a:bodyPr>
            <a:normAutofit/>
          </a:bodyPr>
          <a:lstStyle/>
          <a:p>
            <a:endParaRPr lang="en-US" dirty="0"/>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19</a:t>
            </a:fld>
            <a:endParaRPr lang="en-US" dirty="0"/>
          </a:p>
        </p:txBody>
      </p:sp>
      <p:sp>
        <p:nvSpPr>
          <p:cNvPr id="9" name="Date Placeholder 8">
            <a:extLst>
              <a:ext uri="{FF2B5EF4-FFF2-40B4-BE49-F238E27FC236}">
                <a16:creationId xmlns:a16="http://schemas.microsoft.com/office/drawing/2014/main" id="{E795AD0D-8C59-08C6-EE40-97C08CE5C376}"/>
              </a:ext>
            </a:extLst>
          </p:cNvPr>
          <p:cNvSpPr>
            <a:spLocks noGrp="1"/>
          </p:cNvSpPr>
          <p:nvPr>
            <p:ph type="dt" sz="half" idx="2"/>
          </p:nvPr>
        </p:nvSpPr>
        <p:spPr/>
        <p:txBody>
          <a:bodyPr/>
          <a:lstStyle/>
          <a:p>
            <a:r>
              <a:rPr lang="en-US"/>
              <a:t>2024/05/02</a:t>
            </a:r>
            <a:endParaRPr lang="en-US" dirty="0"/>
          </a:p>
        </p:txBody>
      </p:sp>
      <p:sp>
        <p:nvSpPr>
          <p:cNvPr id="10" name="Footer Placeholder 9">
            <a:extLst>
              <a:ext uri="{FF2B5EF4-FFF2-40B4-BE49-F238E27FC236}">
                <a16:creationId xmlns:a16="http://schemas.microsoft.com/office/drawing/2014/main" id="{C070A193-BE85-5678-AACA-A080CB134D4B}"/>
              </a:ext>
            </a:extLst>
          </p:cNvPr>
          <p:cNvSpPr>
            <a:spLocks noGrp="1"/>
          </p:cNvSpPr>
          <p:nvPr>
            <p:ph type="ftr" sz="quarter" idx="3"/>
          </p:nvPr>
        </p:nvSpPr>
        <p:spPr/>
        <p:txBody>
          <a:bodyPr/>
          <a:lstStyle/>
          <a:p>
            <a:r>
              <a:rPr lang="en-US"/>
              <a:t>SB-10022-86</a:t>
            </a:r>
            <a:endParaRPr lang="en-US" dirty="0"/>
          </a:p>
        </p:txBody>
      </p:sp>
    </p:spTree>
    <p:extLst>
      <p:ext uri="{BB962C8B-B14F-4D97-AF65-F5344CB8AC3E}">
        <p14:creationId xmlns:p14="http://schemas.microsoft.com/office/powerpoint/2010/main" val="3073592488"/>
      </p:ext>
    </p:extLst>
  </p:cSld>
  <p:clrMapOvr>
    <a:masterClrMapping/>
  </p:clrMapOvr>
  <p:transition>
    <p:fade/>
  </p:transition>
</p:sld>
</file>

<file path=ppt/theme/theme1.xml><?xml version="1.0" encoding="utf-8"?>
<a:theme xmlns:a="http://schemas.openxmlformats.org/drawingml/2006/main" name="SB-Foundations-Wide">
  <a:themeElements>
    <a:clrScheme name="Custom 16">
      <a:dk1>
        <a:srgbClr val="273C42"/>
      </a:dk1>
      <a:lt1>
        <a:srgbClr val="D8EDF4"/>
      </a:lt1>
      <a:dk2>
        <a:srgbClr val="E77B2B"/>
      </a:dk2>
      <a:lt2>
        <a:srgbClr val="6A8EA0"/>
      </a:lt2>
      <a:accent1>
        <a:srgbClr val="865B1B"/>
      </a:accent1>
      <a:accent2>
        <a:srgbClr val="442F0E"/>
      </a:accent2>
      <a:accent3>
        <a:srgbClr val="FEDF46"/>
      </a:accent3>
      <a:accent4>
        <a:srgbClr val="618C42"/>
      </a:accent4>
      <a:accent5>
        <a:srgbClr val="506D3A"/>
      </a:accent5>
      <a:accent6>
        <a:srgbClr val="354E2A"/>
      </a:accent6>
      <a:hlink>
        <a:srgbClr val="E77B2B"/>
      </a:hlink>
      <a:folHlink>
        <a:srgbClr val="C7663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8983</TotalTime>
  <Words>3499</Words>
  <Application>Microsoft Macintosh PowerPoint</Application>
  <PresentationFormat>Widescreen</PresentationFormat>
  <Paragraphs>371</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Wingdings</vt:lpstr>
      <vt:lpstr>Calibri Light</vt:lpstr>
      <vt:lpstr>Arial</vt:lpstr>
      <vt:lpstr>SB-Foundations-Wide</vt:lpstr>
      <vt:lpstr>Scaling for Financial Security: How to Anticipate, Address, and Overcome Client Concerns</vt:lpstr>
      <vt:lpstr>Agenda</vt:lpstr>
      <vt:lpstr>Identifying Prospects</vt:lpstr>
      <vt:lpstr>PowerPoint Presentation</vt:lpstr>
      <vt:lpstr>Overcoming Obstacles</vt:lpstr>
      <vt:lpstr>Connecting With Prospects on the Path to Prosperity</vt:lpstr>
      <vt:lpstr>Listening</vt:lpstr>
      <vt:lpstr>Anticipating and Overcoming Resistance</vt:lpstr>
      <vt:lpstr>Anticipating and Overcoming Resistance</vt:lpstr>
      <vt:lpstr>Anticipating and Overcoming Resistance</vt:lpstr>
      <vt:lpstr>Building Resilience</vt:lpstr>
      <vt:lpstr>Building Resilience</vt:lpstr>
      <vt:lpstr>Building Resilience</vt:lpstr>
      <vt:lpstr>Building Resilience</vt:lpstr>
      <vt:lpstr>Building Resilience</vt:lpstr>
      <vt:lpstr>Equip Yourself With the Right Resources</vt:lpstr>
      <vt:lpstr>Are you looking for value-add resources to help you engage your clients in meaningful conversations about retirement planning?</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Template</dc:title>
  <dc:creator>Baker, Lindsay</dc:creator>
  <cp:lastModifiedBy>Heller, Caroline</cp:lastModifiedBy>
  <cp:revision>77</cp:revision>
  <cp:lastPrinted>2022-08-26T21:18:38Z</cp:lastPrinted>
  <dcterms:created xsi:type="dcterms:W3CDTF">2021-04-14T23:08:58Z</dcterms:created>
  <dcterms:modified xsi:type="dcterms:W3CDTF">2024-05-15T18:09:53Z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