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98" r:id="rId1"/>
    <p:sldMasterId id="2147483739" r:id="rId2"/>
  </p:sldMasterIdLst>
  <p:notesMasterIdLst>
    <p:notesMasterId r:id="rId39"/>
  </p:notesMasterIdLst>
  <p:handoutMasterIdLst>
    <p:handoutMasterId r:id="rId40"/>
  </p:handoutMasterIdLst>
  <p:sldIdLst>
    <p:sldId id="443" r:id="rId3"/>
    <p:sldId id="497" r:id="rId4"/>
    <p:sldId id="498" r:id="rId5"/>
    <p:sldId id="394" r:id="rId6"/>
    <p:sldId id="428" r:id="rId7"/>
    <p:sldId id="499" r:id="rId8"/>
    <p:sldId id="459" r:id="rId9"/>
    <p:sldId id="463" r:id="rId10"/>
    <p:sldId id="420" r:id="rId11"/>
    <p:sldId id="505" r:id="rId12"/>
    <p:sldId id="504" r:id="rId13"/>
    <p:sldId id="450" r:id="rId14"/>
    <p:sldId id="479" r:id="rId15"/>
    <p:sldId id="464" r:id="rId16"/>
    <p:sldId id="480" r:id="rId17"/>
    <p:sldId id="507" r:id="rId18"/>
    <p:sldId id="481" r:id="rId19"/>
    <p:sldId id="482" r:id="rId20"/>
    <p:sldId id="483" r:id="rId21"/>
    <p:sldId id="484" r:id="rId22"/>
    <p:sldId id="509" r:id="rId23"/>
    <p:sldId id="485" r:id="rId24"/>
    <p:sldId id="486" r:id="rId25"/>
    <p:sldId id="502" r:id="rId26"/>
    <p:sldId id="487" r:id="rId27"/>
    <p:sldId id="488" r:id="rId28"/>
    <p:sldId id="511" r:id="rId29"/>
    <p:sldId id="477" r:id="rId30"/>
    <p:sldId id="489" r:id="rId31"/>
    <p:sldId id="503" r:id="rId32"/>
    <p:sldId id="417" r:id="rId33"/>
    <p:sldId id="490" r:id="rId34"/>
    <p:sldId id="513" r:id="rId35"/>
    <p:sldId id="439" r:id="rId36"/>
    <p:sldId id="281" r:id="rId37"/>
    <p:sldId id="500" r:id="rId38"/>
  </p:sldIdLst>
  <p:sldSz cx="9144000" cy="5148263"/>
  <p:notesSz cx="7315200" cy="9601200"/>
  <p:defaultTextStyle>
    <a:defPPr>
      <a:defRPr lang="en-US"/>
    </a:defPPr>
    <a:lvl1pPr marL="0" algn="l" defTabSz="342991" rtl="0" eaLnBrk="1" latinLnBrk="0" hangingPunct="1">
      <a:defRPr sz="1350" kern="1200">
        <a:solidFill>
          <a:schemeClr val="tx1"/>
        </a:solidFill>
        <a:latin typeface="+mn-lt"/>
        <a:ea typeface="+mn-ea"/>
        <a:cs typeface="+mn-cs"/>
      </a:defRPr>
    </a:lvl1pPr>
    <a:lvl2pPr marL="342991" algn="l" defTabSz="342991" rtl="0" eaLnBrk="1" latinLnBrk="0" hangingPunct="1">
      <a:defRPr sz="1350" kern="1200">
        <a:solidFill>
          <a:schemeClr val="tx1"/>
        </a:solidFill>
        <a:latin typeface="+mn-lt"/>
        <a:ea typeface="+mn-ea"/>
        <a:cs typeface="+mn-cs"/>
      </a:defRPr>
    </a:lvl2pPr>
    <a:lvl3pPr marL="685983" algn="l" defTabSz="342991" rtl="0" eaLnBrk="1" latinLnBrk="0" hangingPunct="1">
      <a:defRPr sz="1350" kern="1200">
        <a:solidFill>
          <a:schemeClr val="tx1"/>
        </a:solidFill>
        <a:latin typeface="+mn-lt"/>
        <a:ea typeface="+mn-ea"/>
        <a:cs typeface="+mn-cs"/>
      </a:defRPr>
    </a:lvl3pPr>
    <a:lvl4pPr marL="1028974" algn="l" defTabSz="342991" rtl="0" eaLnBrk="1" latinLnBrk="0" hangingPunct="1">
      <a:defRPr sz="1350" kern="1200">
        <a:solidFill>
          <a:schemeClr val="tx1"/>
        </a:solidFill>
        <a:latin typeface="+mn-lt"/>
        <a:ea typeface="+mn-ea"/>
        <a:cs typeface="+mn-cs"/>
      </a:defRPr>
    </a:lvl4pPr>
    <a:lvl5pPr marL="1371966" algn="l" defTabSz="342991" rtl="0" eaLnBrk="1" latinLnBrk="0" hangingPunct="1">
      <a:defRPr sz="1350" kern="1200">
        <a:solidFill>
          <a:schemeClr val="tx1"/>
        </a:solidFill>
        <a:latin typeface="+mn-lt"/>
        <a:ea typeface="+mn-ea"/>
        <a:cs typeface="+mn-cs"/>
      </a:defRPr>
    </a:lvl5pPr>
    <a:lvl6pPr marL="1714957" algn="l" defTabSz="342991" rtl="0" eaLnBrk="1" latinLnBrk="0" hangingPunct="1">
      <a:defRPr sz="1350" kern="1200">
        <a:solidFill>
          <a:schemeClr val="tx1"/>
        </a:solidFill>
        <a:latin typeface="+mn-lt"/>
        <a:ea typeface="+mn-ea"/>
        <a:cs typeface="+mn-cs"/>
      </a:defRPr>
    </a:lvl6pPr>
    <a:lvl7pPr marL="2057949" algn="l" defTabSz="342991" rtl="0" eaLnBrk="1" latinLnBrk="0" hangingPunct="1">
      <a:defRPr sz="1350" kern="1200">
        <a:solidFill>
          <a:schemeClr val="tx1"/>
        </a:solidFill>
        <a:latin typeface="+mn-lt"/>
        <a:ea typeface="+mn-ea"/>
        <a:cs typeface="+mn-cs"/>
      </a:defRPr>
    </a:lvl7pPr>
    <a:lvl8pPr marL="2400940" algn="l" defTabSz="342991" rtl="0" eaLnBrk="1" latinLnBrk="0" hangingPunct="1">
      <a:defRPr sz="1350" kern="1200">
        <a:solidFill>
          <a:schemeClr val="tx1"/>
        </a:solidFill>
        <a:latin typeface="+mn-lt"/>
        <a:ea typeface="+mn-ea"/>
        <a:cs typeface="+mn-cs"/>
      </a:defRPr>
    </a:lvl8pPr>
    <a:lvl9pPr marL="2743932" algn="l" defTabSz="342991" rtl="0" eaLnBrk="1" latinLnBrk="0" hangingPunct="1">
      <a:defRPr sz="135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9D6789D-D7A1-484A-A9F8-67AAFBDB4D7C}">
          <p14:sldIdLst>
            <p14:sldId id="443"/>
            <p14:sldId id="497"/>
            <p14:sldId id="498"/>
            <p14:sldId id="394"/>
            <p14:sldId id="428"/>
            <p14:sldId id="499"/>
            <p14:sldId id="459"/>
            <p14:sldId id="463"/>
            <p14:sldId id="420"/>
            <p14:sldId id="505"/>
            <p14:sldId id="504"/>
            <p14:sldId id="450"/>
            <p14:sldId id="479"/>
            <p14:sldId id="464"/>
            <p14:sldId id="480"/>
            <p14:sldId id="507"/>
            <p14:sldId id="481"/>
            <p14:sldId id="482"/>
            <p14:sldId id="483"/>
            <p14:sldId id="484"/>
            <p14:sldId id="509"/>
            <p14:sldId id="485"/>
            <p14:sldId id="486"/>
            <p14:sldId id="502"/>
            <p14:sldId id="487"/>
            <p14:sldId id="488"/>
            <p14:sldId id="511"/>
            <p14:sldId id="477"/>
            <p14:sldId id="489"/>
            <p14:sldId id="503"/>
            <p14:sldId id="417"/>
            <p14:sldId id="490"/>
            <p14:sldId id="513"/>
            <p14:sldId id="439"/>
            <p14:sldId id="281"/>
            <p14:sldId id="500"/>
          </p14:sldIdLst>
        </p14:section>
      </p14:sectionLst>
    </p:ext>
    <p:ext uri="{EFAFB233-063F-42B5-8137-9DF3F51BA10A}">
      <p15:sldGuideLst xmlns:p15="http://schemas.microsoft.com/office/powerpoint/2012/main">
        <p15:guide id="1" orient="horz" pos="662" userDrawn="1">
          <p15:clr>
            <a:srgbClr val="A4A3A4"/>
          </p15:clr>
        </p15:guide>
        <p15:guide id="2" pos="336" userDrawn="1">
          <p15:clr>
            <a:srgbClr val="A4A3A4"/>
          </p15:clr>
        </p15:guide>
        <p15:guide id="3" pos="3048" userDrawn="1">
          <p15:clr>
            <a:srgbClr val="A4A3A4"/>
          </p15:clr>
        </p15:guide>
        <p15:guide id="4" orient="horz" pos="2648" userDrawn="1">
          <p15:clr>
            <a:srgbClr val="A4A3A4"/>
          </p15:clr>
        </p15:guide>
        <p15:guide id="5" orient="horz" pos="302" userDrawn="1">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ichols, Yolande" initials="NY" lastIdx="3" clrIdx="0"/>
  <p:cmAuthor id="1" name="Baker, Lindsay" initials="BL" lastIdx="6" clrIdx="1">
    <p:extLst>
      <p:ext uri="{19B8F6BF-5375-455C-9EA6-DF929625EA0E}">
        <p15:presenceInfo xmlns:p15="http://schemas.microsoft.com/office/powerpoint/2012/main" userId="S-1-5-21-2179869255-551367485-666338145-1922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AD739"/>
    <a:srgbClr val="A93800"/>
    <a:srgbClr val="09B150"/>
    <a:srgbClr val="FFD401"/>
    <a:srgbClr val="E6B300"/>
    <a:srgbClr val="FFF5D1"/>
    <a:srgbClr val="FFEDD7"/>
    <a:srgbClr val="DDE4C3"/>
    <a:srgbClr val="EFF4CC"/>
    <a:srgbClr val="C6E7E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652" autoAdjust="0"/>
    <p:restoredTop sz="95860" autoAdjust="0"/>
  </p:normalViewPr>
  <p:slideViewPr>
    <p:cSldViewPr snapToGrid="0" snapToObjects="1">
      <p:cViewPr varScale="1">
        <p:scale>
          <a:sx n="173" d="100"/>
          <a:sy n="173" d="100"/>
        </p:scale>
        <p:origin x="1248" y="168"/>
      </p:cViewPr>
      <p:guideLst>
        <p:guide orient="horz" pos="662"/>
        <p:guide pos="336"/>
        <p:guide pos="3048"/>
        <p:guide orient="horz" pos="2648"/>
        <p:guide orient="horz" pos="30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notesViewPr>
    <p:cSldViewPr snapToGrid="0" snapToObjects="1" showGuides="1">
      <p:cViewPr varScale="1">
        <p:scale>
          <a:sx n="97" d="100"/>
          <a:sy n="97" d="100"/>
        </p:scale>
        <p:origin x="4568" y="216"/>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169920" cy="480060"/>
          </a:xfrm>
          <a:prstGeom prst="rect">
            <a:avLst/>
          </a:prstGeom>
        </p:spPr>
        <p:txBody>
          <a:bodyPr vert="horz" lIns="96616" tIns="48308" rIns="96616" bIns="48308" rtlCol="0"/>
          <a:lstStyle>
            <a:lvl1pPr algn="l">
              <a:defRPr sz="1300"/>
            </a:lvl1pPr>
          </a:lstStyle>
          <a:p>
            <a:endParaRPr lang="en-US"/>
          </a:p>
        </p:txBody>
      </p:sp>
      <p:sp>
        <p:nvSpPr>
          <p:cNvPr id="3" name="Date Placeholder 2"/>
          <p:cNvSpPr>
            <a:spLocks noGrp="1"/>
          </p:cNvSpPr>
          <p:nvPr>
            <p:ph type="dt" sz="quarter" idx="1"/>
          </p:nvPr>
        </p:nvSpPr>
        <p:spPr>
          <a:xfrm>
            <a:off x="4143588" y="2"/>
            <a:ext cx="3169920" cy="480060"/>
          </a:xfrm>
          <a:prstGeom prst="rect">
            <a:avLst/>
          </a:prstGeom>
        </p:spPr>
        <p:txBody>
          <a:bodyPr vert="horz" lIns="96616" tIns="48308" rIns="96616" bIns="48308" rtlCol="0"/>
          <a:lstStyle>
            <a:lvl1pPr algn="r">
              <a:defRPr sz="1300"/>
            </a:lvl1pPr>
          </a:lstStyle>
          <a:p>
            <a:fld id="{657C5B68-72E1-2646-9226-569C5D4BBE63}" type="datetime1">
              <a:rPr lang="en-US" smtClean="0"/>
              <a:t>4/30/25</a:t>
            </a:fld>
            <a:endParaRPr lang="en-US"/>
          </a:p>
        </p:txBody>
      </p:sp>
      <p:sp>
        <p:nvSpPr>
          <p:cNvPr id="4" name="Footer Placeholder 3"/>
          <p:cNvSpPr>
            <a:spLocks noGrp="1"/>
          </p:cNvSpPr>
          <p:nvPr>
            <p:ph type="ftr" sz="quarter" idx="2"/>
          </p:nvPr>
        </p:nvSpPr>
        <p:spPr>
          <a:xfrm>
            <a:off x="0" y="9119476"/>
            <a:ext cx="3169920" cy="480060"/>
          </a:xfrm>
          <a:prstGeom prst="rect">
            <a:avLst/>
          </a:prstGeom>
        </p:spPr>
        <p:txBody>
          <a:bodyPr vert="horz" lIns="96616" tIns="48308" rIns="96616" bIns="48308" rtlCol="0" anchor="b"/>
          <a:lstStyle>
            <a:lvl1pPr algn="l">
              <a:defRPr sz="1300"/>
            </a:lvl1pPr>
          </a:lstStyle>
          <a:p>
            <a:endParaRPr lang="en-US"/>
          </a:p>
        </p:txBody>
      </p:sp>
      <p:sp>
        <p:nvSpPr>
          <p:cNvPr id="5" name="Slide Number Placeholder 4"/>
          <p:cNvSpPr>
            <a:spLocks noGrp="1"/>
          </p:cNvSpPr>
          <p:nvPr>
            <p:ph type="sldNum" sz="quarter" idx="3"/>
          </p:nvPr>
        </p:nvSpPr>
        <p:spPr>
          <a:xfrm>
            <a:off x="4143588" y="9119476"/>
            <a:ext cx="3169920" cy="480060"/>
          </a:xfrm>
          <a:prstGeom prst="rect">
            <a:avLst/>
          </a:prstGeom>
        </p:spPr>
        <p:txBody>
          <a:bodyPr vert="horz" lIns="96616" tIns="48308" rIns="96616" bIns="48308" rtlCol="0" anchor="b"/>
          <a:lstStyle>
            <a:lvl1pPr algn="r">
              <a:defRPr sz="1300"/>
            </a:lvl1pPr>
          </a:lstStyle>
          <a:p>
            <a:fld id="{7017C2EB-76BA-AA43-9725-C43CC01DA5F7}" type="slidenum">
              <a:rPr lang="en-US" smtClean="0"/>
              <a:t>‹#›</a:t>
            </a:fld>
            <a:endParaRPr lang="en-US"/>
          </a:p>
        </p:txBody>
      </p:sp>
    </p:spTree>
    <p:extLst>
      <p:ext uri="{BB962C8B-B14F-4D97-AF65-F5344CB8AC3E}">
        <p14:creationId xmlns:p14="http://schemas.microsoft.com/office/powerpoint/2010/main" val="377103681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169920" cy="480060"/>
          </a:xfrm>
          <a:prstGeom prst="rect">
            <a:avLst/>
          </a:prstGeom>
        </p:spPr>
        <p:txBody>
          <a:bodyPr vert="horz" lIns="96616" tIns="48308" rIns="96616" bIns="48308" rtlCol="0"/>
          <a:lstStyle>
            <a:lvl1pPr algn="l">
              <a:defRPr sz="1300"/>
            </a:lvl1pPr>
          </a:lstStyle>
          <a:p>
            <a:endParaRPr lang="en-US"/>
          </a:p>
        </p:txBody>
      </p:sp>
      <p:sp>
        <p:nvSpPr>
          <p:cNvPr id="3" name="Date Placeholder 2"/>
          <p:cNvSpPr>
            <a:spLocks noGrp="1"/>
          </p:cNvSpPr>
          <p:nvPr>
            <p:ph type="dt" idx="1"/>
          </p:nvPr>
        </p:nvSpPr>
        <p:spPr>
          <a:xfrm>
            <a:off x="4143588" y="2"/>
            <a:ext cx="3169920" cy="480060"/>
          </a:xfrm>
          <a:prstGeom prst="rect">
            <a:avLst/>
          </a:prstGeom>
        </p:spPr>
        <p:txBody>
          <a:bodyPr vert="horz" lIns="96616" tIns="48308" rIns="96616" bIns="48308" rtlCol="0"/>
          <a:lstStyle>
            <a:lvl1pPr algn="r">
              <a:defRPr sz="1300"/>
            </a:lvl1pPr>
          </a:lstStyle>
          <a:p>
            <a:fld id="{5101FEF5-12CF-C143-A8AC-5B1DD31F5827}" type="datetime1">
              <a:rPr lang="en-US" smtClean="0"/>
              <a:t>4/30/25</a:t>
            </a:fld>
            <a:endParaRPr lang="en-US"/>
          </a:p>
        </p:txBody>
      </p:sp>
      <p:sp>
        <p:nvSpPr>
          <p:cNvPr id="4" name="Slide Image Placeholder 3"/>
          <p:cNvSpPr>
            <a:spLocks noGrp="1" noRot="1" noChangeAspect="1"/>
          </p:cNvSpPr>
          <p:nvPr>
            <p:ph type="sldImg" idx="2"/>
          </p:nvPr>
        </p:nvSpPr>
        <p:spPr>
          <a:xfrm>
            <a:off x="460375" y="720725"/>
            <a:ext cx="6394450" cy="3600450"/>
          </a:xfrm>
          <a:prstGeom prst="rect">
            <a:avLst/>
          </a:prstGeom>
          <a:noFill/>
          <a:ln w="12700">
            <a:solidFill>
              <a:prstClr val="black"/>
            </a:solidFill>
          </a:ln>
        </p:spPr>
        <p:txBody>
          <a:bodyPr vert="horz" lIns="96616" tIns="48308" rIns="96616" bIns="48308" rtlCol="0" anchor="ctr"/>
          <a:lstStyle/>
          <a:p>
            <a:endParaRPr lang="en-US" dirty="0"/>
          </a:p>
        </p:txBody>
      </p:sp>
      <p:sp>
        <p:nvSpPr>
          <p:cNvPr id="5" name="Notes Placeholder 4"/>
          <p:cNvSpPr>
            <a:spLocks noGrp="1"/>
          </p:cNvSpPr>
          <p:nvPr>
            <p:ph type="body" sz="quarter" idx="3"/>
          </p:nvPr>
        </p:nvSpPr>
        <p:spPr>
          <a:xfrm>
            <a:off x="731520" y="4560571"/>
            <a:ext cx="5852160" cy="4320540"/>
          </a:xfrm>
          <a:prstGeom prst="rect">
            <a:avLst/>
          </a:prstGeom>
        </p:spPr>
        <p:txBody>
          <a:bodyPr vert="horz" lIns="96616" tIns="48308" rIns="96616" bIns="48308"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9119476"/>
            <a:ext cx="3169920" cy="480060"/>
          </a:xfrm>
          <a:prstGeom prst="rect">
            <a:avLst/>
          </a:prstGeom>
        </p:spPr>
        <p:txBody>
          <a:bodyPr vert="horz" lIns="96616" tIns="48308" rIns="96616" bIns="48308" rtlCol="0" anchor="b"/>
          <a:lstStyle>
            <a:lvl1pPr algn="l">
              <a:defRPr sz="1300"/>
            </a:lvl1pPr>
          </a:lstStyle>
          <a:p>
            <a:endParaRPr lang="en-US"/>
          </a:p>
        </p:txBody>
      </p:sp>
      <p:sp>
        <p:nvSpPr>
          <p:cNvPr id="7" name="Slide Number Placeholder 6"/>
          <p:cNvSpPr>
            <a:spLocks noGrp="1"/>
          </p:cNvSpPr>
          <p:nvPr>
            <p:ph type="sldNum" sz="quarter" idx="5"/>
          </p:nvPr>
        </p:nvSpPr>
        <p:spPr>
          <a:xfrm>
            <a:off x="4143588" y="9119476"/>
            <a:ext cx="3169920" cy="480060"/>
          </a:xfrm>
          <a:prstGeom prst="rect">
            <a:avLst/>
          </a:prstGeom>
        </p:spPr>
        <p:txBody>
          <a:bodyPr vert="horz" lIns="96616" tIns="48308" rIns="96616" bIns="48308" rtlCol="0" anchor="b"/>
          <a:lstStyle>
            <a:lvl1pPr algn="r">
              <a:defRPr sz="1300"/>
            </a:lvl1pPr>
          </a:lstStyle>
          <a:p>
            <a:fld id="{4501980E-A242-044A-B921-D24AEDEC773B}" type="slidenum">
              <a:rPr lang="en-US" smtClean="0"/>
              <a:t>‹#›</a:t>
            </a:fld>
            <a:endParaRPr lang="en-US"/>
          </a:p>
        </p:txBody>
      </p:sp>
    </p:spTree>
    <p:extLst>
      <p:ext uri="{BB962C8B-B14F-4D97-AF65-F5344CB8AC3E}">
        <p14:creationId xmlns:p14="http://schemas.microsoft.com/office/powerpoint/2010/main" val="999176034"/>
      </p:ext>
    </p:extLst>
  </p:cSld>
  <p:clrMap bg1="lt1" tx1="dk1" bg2="lt2" tx2="dk2" accent1="accent1" accent2="accent2" accent3="accent3" accent4="accent4" accent5="accent5" accent6="accent6" hlink="hlink" folHlink="folHlink"/>
  <p:hf hdr="0" ftr="0" dt="0"/>
  <p:notesStyle>
    <a:lvl1pPr marL="0" algn="l" defTabSz="342991" rtl="0" eaLnBrk="1" latinLnBrk="0" hangingPunct="1">
      <a:defRPr sz="900" b="0" i="0" kern="1200">
        <a:solidFill>
          <a:schemeClr val="tx1"/>
        </a:solidFill>
        <a:latin typeface="Calibri" panose="020F0502020204030204" pitchFamily="34" charset="0"/>
        <a:ea typeface="+mn-ea"/>
        <a:cs typeface="Calibri" panose="020F0502020204030204" pitchFamily="34" charset="0"/>
      </a:defRPr>
    </a:lvl1pPr>
    <a:lvl2pPr marL="342991" algn="l" defTabSz="342991" rtl="0" eaLnBrk="1" latinLnBrk="0" hangingPunct="1">
      <a:defRPr sz="900" b="0" i="0" kern="1200">
        <a:solidFill>
          <a:schemeClr val="tx1"/>
        </a:solidFill>
        <a:latin typeface="Calibri" panose="020F0502020204030204" pitchFamily="34" charset="0"/>
        <a:ea typeface="+mn-ea"/>
        <a:cs typeface="Calibri" panose="020F0502020204030204" pitchFamily="34" charset="0"/>
      </a:defRPr>
    </a:lvl2pPr>
    <a:lvl3pPr marL="685983" algn="l" defTabSz="342991" rtl="0" eaLnBrk="1" latinLnBrk="0" hangingPunct="1">
      <a:defRPr sz="900" b="0" i="0" kern="1200">
        <a:solidFill>
          <a:schemeClr val="tx1"/>
        </a:solidFill>
        <a:latin typeface="Calibri" panose="020F0502020204030204" pitchFamily="34" charset="0"/>
        <a:ea typeface="+mn-ea"/>
        <a:cs typeface="Calibri" panose="020F0502020204030204" pitchFamily="34" charset="0"/>
      </a:defRPr>
    </a:lvl3pPr>
    <a:lvl4pPr marL="1028974" algn="l" defTabSz="342991" rtl="0" eaLnBrk="1" latinLnBrk="0" hangingPunct="1">
      <a:defRPr sz="900" b="0" i="0" kern="1200">
        <a:solidFill>
          <a:schemeClr val="tx1"/>
        </a:solidFill>
        <a:latin typeface="Calibri" panose="020F0502020204030204" pitchFamily="34" charset="0"/>
        <a:ea typeface="+mn-ea"/>
        <a:cs typeface="Calibri" panose="020F0502020204030204" pitchFamily="34" charset="0"/>
      </a:defRPr>
    </a:lvl4pPr>
    <a:lvl5pPr marL="1371966" algn="l" defTabSz="342991" rtl="0" eaLnBrk="1" latinLnBrk="0" hangingPunct="1">
      <a:defRPr sz="900" b="0" i="0" kern="1200">
        <a:solidFill>
          <a:schemeClr val="tx1"/>
        </a:solidFill>
        <a:latin typeface="Calibri" panose="020F0502020204030204" pitchFamily="34" charset="0"/>
        <a:ea typeface="+mn-ea"/>
        <a:cs typeface="Calibri" panose="020F0502020204030204" pitchFamily="34" charset="0"/>
      </a:defRPr>
    </a:lvl5pPr>
    <a:lvl6pPr marL="1714957" algn="l" defTabSz="342991" rtl="0" eaLnBrk="1" latinLnBrk="0" hangingPunct="1">
      <a:defRPr sz="900" kern="1200">
        <a:solidFill>
          <a:schemeClr val="tx1"/>
        </a:solidFill>
        <a:latin typeface="+mn-lt"/>
        <a:ea typeface="+mn-ea"/>
        <a:cs typeface="+mn-cs"/>
      </a:defRPr>
    </a:lvl6pPr>
    <a:lvl7pPr marL="2057949" algn="l" defTabSz="342991" rtl="0" eaLnBrk="1" latinLnBrk="0" hangingPunct="1">
      <a:defRPr sz="900" kern="1200">
        <a:solidFill>
          <a:schemeClr val="tx1"/>
        </a:solidFill>
        <a:latin typeface="+mn-lt"/>
        <a:ea typeface="+mn-ea"/>
        <a:cs typeface="+mn-cs"/>
      </a:defRPr>
    </a:lvl7pPr>
    <a:lvl8pPr marL="2400940" algn="l" defTabSz="342991" rtl="0" eaLnBrk="1" latinLnBrk="0" hangingPunct="1">
      <a:defRPr sz="900" kern="1200">
        <a:solidFill>
          <a:schemeClr val="tx1"/>
        </a:solidFill>
        <a:latin typeface="+mn-lt"/>
        <a:ea typeface="+mn-ea"/>
        <a:cs typeface="+mn-cs"/>
      </a:defRPr>
    </a:lvl8pPr>
    <a:lvl9pPr marL="2743932" algn="l" defTabSz="342991"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cerulli.com/press-releases/cerulli-anticipates-84-trillion-in-wealth-transfers-through-2045"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michaelrosensays.files.wordpress.com/2011/09/wealth-and-worth-report1.pdf"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501980E-A242-044A-B921-D24AEDEC773B}" type="slidenum">
              <a:rPr lang="en-US" smtClean="0"/>
              <a:t>1</a:t>
            </a:fld>
            <a:endParaRPr lang="en-US"/>
          </a:p>
        </p:txBody>
      </p:sp>
    </p:spTree>
    <p:extLst>
      <p:ext uri="{BB962C8B-B14F-4D97-AF65-F5344CB8AC3E}">
        <p14:creationId xmlns:p14="http://schemas.microsoft.com/office/powerpoint/2010/main" val="3886123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200" u="none" dirty="0">
                <a:effectLst/>
              </a:rPr>
              <a:t>In the upcoming two to three </a:t>
            </a:r>
            <a:r>
              <a:rPr lang="en-US" sz="1200" u="none" kern="1200" dirty="0">
                <a:effectLst/>
              </a:rPr>
              <a:t>decades, as much as </a:t>
            </a:r>
            <a:r>
              <a:rPr lang="en-US" sz="1200" u="none" kern="1200" dirty="0">
                <a:effectLst/>
                <a:hlinkClick r:id="rId3">
                  <a:extLst>
                    <a:ext uri="{A12FA001-AC4F-418D-AE19-62706E023703}">
                      <ahyp:hlinkClr xmlns:ahyp="http://schemas.microsoft.com/office/drawing/2018/hyperlinkcolor" val="tx"/>
                    </a:ext>
                  </a:extLst>
                </a:hlinkClick>
              </a:rPr>
              <a:t>$124 trillion</a:t>
            </a:r>
            <a:r>
              <a:rPr lang="en-US" sz="1200" u="none" kern="1200" dirty="0">
                <a:effectLst/>
              </a:rPr>
              <a:t> from U.S. households will be passed down from older Americans to younger generations, including $100 trillion from the </a:t>
            </a:r>
            <a:r>
              <a:rPr lang="en-US" sz="1200" u="none" dirty="0">
                <a:effectLst/>
              </a:rPr>
              <a:t>baby boomers and older generations</a:t>
            </a:r>
            <a:r>
              <a:rPr lang="en-US" sz="1200" u="none" kern="1200" dirty="0">
                <a:effectLst/>
              </a:rPr>
              <a:t>. </a:t>
            </a:r>
            <a:r>
              <a:rPr lang="en-US" sz="1200" dirty="0">
                <a:effectLst/>
              </a:rPr>
              <a:t>Over 80% of this amount will be transferred from high net worth individuals.</a:t>
            </a:r>
            <a:r>
              <a:rPr lang="en-US" sz="1200" u="none" kern="1200" dirty="0">
                <a:effectLst/>
              </a:rPr>
              <a:t> The balance is projected to go to charities.</a:t>
            </a:r>
          </a:p>
          <a:p>
            <a:endParaRPr lang="en-US" sz="1200" u="none" dirty="0">
              <a:effectLst/>
            </a:endParaRPr>
          </a:p>
          <a:p>
            <a:r>
              <a:rPr lang="en-US" sz="1200" u="none" dirty="0">
                <a:effectLst/>
              </a:rPr>
              <a:t>$54 trillion will be passed on to spouses before eventually transferring inter-generationally to heirs and to charities.</a:t>
            </a:r>
            <a:endParaRPr lang="en-US" sz="1200" u="none" kern="1200" dirty="0">
              <a:effectLst/>
            </a:endParaRPr>
          </a:p>
        </p:txBody>
      </p:sp>
      <p:sp>
        <p:nvSpPr>
          <p:cNvPr id="4" name="Slide Number Placeholder 3"/>
          <p:cNvSpPr>
            <a:spLocks noGrp="1"/>
          </p:cNvSpPr>
          <p:nvPr>
            <p:ph type="sldNum" sz="quarter" idx="5"/>
          </p:nvPr>
        </p:nvSpPr>
        <p:spPr/>
        <p:txBody>
          <a:bodyPr/>
          <a:lstStyle/>
          <a:p>
            <a:fld id="{4501980E-A242-044A-B921-D24AEDEC773B}" type="slidenum">
              <a:rPr lang="en-US" smtClean="0"/>
              <a:t>2</a:t>
            </a:fld>
            <a:endParaRPr lang="en-US"/>
          </a:p>
        </p:txBody>
      </p:sp>
    </p:spTree>
    <p:extLst>
      <p:ext uri="{BB962C8B-B14F-4D97-AF65-F5344CB8AC3E}">
        <p14:creationId xmlns:p14="http://schemas.microsoft.com/office/powerpoint/2010/main" val="30340510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effectLst/>
                <a:latin typeface="Calibri" panose="020F0502020204030204" pitchFamily="34" charset="0"/>
                <a:ea typeface="+mn-ea"/>
                <a:cs typeface="Calibri" panose="020F0502020204030204" pitchFamily="34" charset="0"/>
              </a:rPr>
              <a:t>Yes, this Great Wealth Transfer stands to benefit Gen Xers and the Millennials. Some Gen Xers stand to inherit part of the Great Wealth Transfer, but the majority of heirs are millennials – defined as those born between 1981 and 1999.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i="0" kern="1200" dirty="0">
              <a:effectLst/>
              <a:latin typeface="Calibri" panose="020F0502020204030204" pitchFamily="34" charset="0"/>
              <a:ea typeface="+mn-ea"/>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effectLst/>
                <a:latin typeface="Calibri" panose="020F0502020204030204" pitchFamily="34" charset="0"/>
                <a:ea typeface="+mn-ea"/>
                <a:cs typeface="Calibri" panose="020F0502020204030204" pitchFamily="34" charset="0"/>
              </a:rPr>
              <a:t>While Millennials currently own less than 5 percent of the nation’s wealth, in a matter of just a few years this balance will flip considerably. They are expected to inherit $46 trillion over the next 25 years.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i="0" kern="1200" dirty="0">
              <a:effectLst/>
              <a:latin typeface="Calibri" panose="020F0502020204030204" pitchFamily="34" charset="0"/>
              <a:ea typeface="+mn-ea"/>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kern="1200" dirty="0">
                <a:effectLst/>
                <a:latin typeface="Calibri" panose="020F0502020204030204" pitchFamily="34" charset="0"/>
                <a:ea typeface="+mn-ea"/>
                <a:cs typeface="Calibri" panose="020F0502020204030204" pitchFamily="34" charset="0"/>
              </a:rPr>
              <a:t>Are these your clients today and, if not, how can you keep these assets in your portfolio?</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0" i="0" kern="1200" dirty="0">
              <a:effectLst/>
              <a:latin typeface="Calibri" panose="020F0502020204030204" pitchFamily="34" charset="0"/>
              <a:ea typeface="+mn-ea"/>
              <a:cs typeface="Calibri" panose="020F0502020204030204" pitchFamily="34" charset="0"/>
            </a:endParaRPr>
          </a:p>
          <a:p>
            <a:r>
              <a:rPr lang="en-US" sz="1200" b="0" i="0" kern="1200" dirty="0">
                <a:effectLst/>
                <a:latin typeface="Calibri" panose="020F0502020204030204" pitchFamily="34" charset="0"/>
                <a:ea typeface="+mn-ea"/>
                <a:cs typeface="Calibri" panose="020F0502020204030204" pitchFamily="34" charset="0"/>
              </a:rPr>
              <a:t>This exchange of wealth and rapid evolution in which generation controls the nation’s wealth is already dramatically shifting the landscape of wealth management across the U.S. If you are to maintain these assets in your portfolio, it is vital to build relationships with your clients’ heirs. To do that, you must learn to speak the language of each generation and know what their chief concerns are. Obviously not everyone that fits within a generational definition have the same issues and worries when it comes to money, but it is helpful to know the general distinctions that make the different ages unique so that you are better prepared to serve them and keep the heirs as your clients. </a:t>
            </a:r>
          </a:p>
        </p:txBody>
      </p:sp>
      <p:sp>
        <p:nvSpPr>
          <p:cNvPr id="4" name="Slide Number Placeholder 3"/>
          <p:cNvSpPr>
            <a:spLocks noGrp="1"/>
          </p:cNvSpPr>
          <p:nvPr>
            <p:ph type="sldNum" sz="quarter" idx="5"/>
          </p:nvPr>
        </p:nvSpPr>
        <p:spPr/>
        <p:txBody>
          <a:bodyPr/>
          <a:lstStyle/>
          <a:p>
            <a:fld id="{4501980E-A242-044A-B921-D24AEDEC773B}" type="slidenum">
              <a:rPr lang="en-US" smtClean="0"/>
              <a:t>3</a:t>
            </a:fld>
            <a:endParaRPr lang="en-US"/>
          </a:p>
        </p:txBody>
      </p:sp>
    </p:spTree>
    <p:extLst>
      <p:ext uri="{BB962C8B-B14F-4D97-AF65-F5344CB8AC3E}">
        <p14:creationId xmlns:p14="http://schemas.microsoft.com/office/powerpoint/2010/main" val="24627357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4</a:t>
            </a:fld>
            <a:endParaRPr lang="en-US"/>
          </a:p>
        </p:txBody>
      </p:sp>
    </p:spTree>
    <p:extLst>
      <p:ext uri="{BB962C8B-B14F-4D97-AF65-F5344CB8AC3E}">
        <p14:creationId xmlns:p14="http://schemas.microsoft.com/office/powerpoint/2010/main" val="40859093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200" dirty="0">
                <a:effectLst/>
              </a:rPr>
              <a:t>As financial advisors, effective communication is at the core of building meaningful client relationships. And one key factor we can’t overlook is generational differences. Here's why it matters: </a:t>
            </a:r>
          </a:p>
          <a:p>
            <a:endParaRPr lang="en-US" sz="1200" dirty="0">
              <a:effectLst/>
            </a:endParaRPr>
          </a:p>
          <a:p>
            <a:r>
              <a:rPr lang="en-US" sz="1200" dirty="0">
                <a:effectLst/>
              </a:rPr>
              <a:t>First, different generations have distinct communication styles and preferences. For example, older clients may prefer phone calls or in-person meetings, while younger clients are often more responsive to texts, emails, or digital tools. </a:t>
            </a:r>
          </a:p>
          <a:p>
            <a:endParaRPr lang="en-US" sz="1200" dirty="0">
              <a:effectLst/>
            </a:endParaRPr>
          </a:p>
          <a:p>
            <a:r>
              <a:rPr lang="en-US" sz="1200" dirty="0">
                <a:effectLst/>
              </a:rPr>
              <a:t>Second, when we tailor our communication approach to match those preferences, it signals to the client that we understand and respect their values. This personalization strengthens trust and drives deeper engagement. </a:t>
            </a:r>
          </a:p>
          <a:p>
            <a:endParaRPr lang="en-US" sz="1200" dirty="0">
              <a:effectLst/>
            </a:endParaRPr>
          </a:p>
          <a:p>
            <a:r>
              <a:rPr lang="en-US" sz="1200" dirty="0">
                <a:effectLst/>
              </a:rPr>
              <a:t>Finally, adapting our style across generations leads to improved client satisfaction and retention. When clients feel heard and understood, they’re more likely to stay loyal and refer others. </a:t>
            </a:r>
          </a:p>
          <a:p>
            <a:endParaRPr lang="en-US" sz="1200" dirty="0">
              <a:effectLst/>
            </a:endParaRPr>
          </a:p>
          <a:p>
            <a:r>
              <a:rPr lang="en-US" sz="1200" dirty="0">
                <a:effectLst/>
              </a:rPr>
              <a:t>In short, mastering generational communication isn’t just a soft skill—it’s a strategic advantage.</a:t>
            </a:r>
            <a:endParaRPr lang="en-US" sz="1200" dirty="0"/>
          </a:p>
        </p:txBody>
      </p:sp>
      <p:sp>
        <p:nvSpPr>
          <p:cNvPr id="4" name="Slide Number Placeholder 3"/>
          <p:cNvSpPr>
            <a:spLocks noGrp="1"/>
          </p:cNvSpPr>
          <p:nvPr>
            <p:ph type="sldNum" sz="quarter" idx="5"/>
          </p:nvPr>
        </p:nvSpPr>
        <p:spPr/>
        <p:txBody>
          <a:bodyPr/>
          <a:lstStyle/>
          <a:p>
            <a:fld id="{4501980E-A242-044A-B921-D24AEDEC773B}" type="slidenum">
              <a:rPr lang="en-US" smtClean="0"/>
              <a:t>5</a:t>
            </a:fld>
            <a:endParaRPr lang="en-US"/>
          </a:p>
        </p:txBody>
      </p:sp>
    </p:spTree>
    <p:extLst>
      <p:ext uri="{BB962C8B-B14F-4D97-AF65-F5344CB8AC3E}">
        <p14:creationId xmlns:p14="http://schemas.microsoft.com/office/powerpoint/2010/main" val="36107702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effectLst/>
              </a:rPr>
              <a:t>You should have a strategic plan to establish solid relationships with your clients’ heirs before they inherit in order to retain the family’s business. Studies suggest that the vast majority of beneficiaries will not retain their parent’s financial advisor when they inherit. Surveys have shown that 75% of financial professionals haven’t even met their clients’ heirs and </a:t>
            </a:r>
            <a:r>
              <a:rPr lang="en-US" sz="1200" dirty="0">
                <a:effectLst/>
                <a:ea typeface="Calibri" panose="020F0502020204030204" pitchFamily="34" charset="0"/>
              </a:rPr>
              <a:t>66% of children do not retain their parents’ financial advisor after inheriting their wealth.</a:t>
            </a:r>
            <a:endParaRPr lang="en-US" sz="1200" dirty="0">
              <a:effectLst/>
            </a:endParaRPr>
          </a:p>
          <a:p>
            <a:endParaRPr lang="en-US" sz="1200" b="0" i="0" kern="1200" dirty="0">
              <a:effectLst/>
              <a:latin typeface="Calibri" panose="020F0502020204030204" pitchFamily="34" charset="0"/>
              <a:ea typeface="+mn-ea"/>
              <a:cs typeface="Calibri" panose="020F0502020204030204" pitchFamily="34" charset="0"/>
            </a:endParaRPr>
          </a:p>
          <a:p>
            <a:pPr algn="l"/>
            <a:r>
              <a:rPr lang="en-US" sz="1200" b="0" i="0" kern="1200" dirty="0">
                <a:effectLst/>
                <a:latin typeface="Calibri" panose="020F0502020204030204" pitchFamily="34" charset="0"/>
                <a:ea typeface="+mn-ea"/>
                <a:cs typeface="Calibri" panose="020F0502020204030204" pitchFamily="34" charset="0"/>
              </a:rPr>
              <a:t>If advisors are falling short </a:t>
            </a:r>
            <a:r>
              <a:rPr lang="en-US" sz="1200" dirty="0">
                <a:effectLst/>
              </a:rPr>
              <a:t>in educating their clients’ beneficiaries, so are the clients </a:t>
            </a:r>
            <a:r>
              <a:rPr lang="en-US" sz="1200" kern="1200" dirty="0">
                <a:effectLst/>
                <a:ea typeface="+mn-ea"/>
                <a:cs typeface="Calibri" panose="020F0502020204030204" pitchFamily="34" charset="0"/>
              </a:rPr>
              <a:t>themselves. Only 31</a:t>
            </a:r>
            <a:r>
              <a:rPr lang="en-US" sz="1200" kern="1200" dirty="0">
                <a:effectLst/>
                <a:ea typeface="+mn-ea"/>
                <a:cs typeface="Calibri" panose="020F0502020204030204" pitchFamily="34" charset="0"/>
                <a:hlinkClick r:id="rId3">
                  <a:extLst>
                    <a:ext uri="{A12FA001-AC4F-418D-AE19-62706E023703}">
                      <ahyp:hlinkClr xmlns:ahyp="http://schemas.microsoft.com/office/drawing/2018/hyperlinkcolor" val="tx"/>
                    </a:ext>
                  </a:extLst>
                </a:hlinkClick>
              </a:rPr>
              <a:t>% of people have talked about how to manage money with their </a:t>
            </a:r>
            <a:r>
              <a:rPr lang="en-US" sz="1200" kern="1200" dirty="0">
                <a:effectLst/>
                <a:ea typeface="+mn-ea"/>
                <a:cs typeface="Calibri" panose="020F0502020204030204" pitchFamily="34" charset="0"/>
              </a:rPr>
              <a:t>kids. Why? Parents </a:t>
            </a:r>
            <a:r>
              <a:rPr lang="en-US" sz="1200" dirty="0">
                <a:effectLst/>
              </a:rPr>
              <a:t>may be reluctant to share information about their fortunes with their children, fearing they may become spoiled or lack motivation in life knowing they are in for a windfall inheritance. This approach means that when those beneficiaries inherit, they may be financially uneducated and unprepared to manage their sudden wealth. It is better to step in and help families talk about money, investments, and end-of-life plans while parents are still alive and able to help guide their heirs.</a:t>
            </a:r>
          </a:p>
          <a:p>
            <a:pPr algn="l"/>
            <a:endParaRPr lang="en-US" dirty="0">
              <a:solidFill>
                <a:srgbClr val="515A6F"/>
              </a:solidFill>
              <a:effectLst/>
            </a:endParaRPr>
          </a:p>
        </p:txBody>
      </p:sp>
      <p:sp>
        <p:nvSpPr>
          <p:cNvPr id="4" name="Slide Number Placeholder 3"/>
          <p:cNvSpPr>
            <a:spLocks noGrp="1"/>
          </p:cNvSpPr>
          <p:nvPr>
            <p:ph type="sldNum" sz="quarter" idx="5"/>
          </p:nvPr>
        </p:nvSpPr>
        <p:spPr/>
        <p:txBody>
          <a:bodyPr/>
          <a:lstStyle/>
          <a:p>
            <a:fld id="{4501980E-A242-044A-B921-D24AEDEC773B}" type="slidenum">
              <a:rPr lang="en-US" smtClean="0"/>
              <a:t>6</a:t>
            </a:fld>
            <a:endParaRPr lang="en-US"/>
          </a:p>
        </p:txBody>
      </p:sp>
    </p:spTree>
    <p:extLst>
      <p:ext uri="{BB962C8B-B14F-4D97-AF65-F5344CB8AC3E}">
        <p14:creationId xmlns:p14="http://schemas.microsoft.com/office/powerpoint/2010/main" val="35927599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200" dirty="0"/>
              <a:t>Let’s begin exploring the different generations, starting with the oldest group – The Silent Generation – born between 1928 – 1945.</a:t>
            </a:r>
          </a:p>
        </p:txBody>
      </p:sp>
      <p:sp>
        <p:nvSpPr>
          <p:cNvPr id="4" name="Slide Number Placeholder 3"/>
          <p:cNvSpPr>
            <a:spLocks noGrp="1"/>
          </p:cNvSpPr>
          <p:nvPr>
            <p:ph type="sldNum" sz="quarter" idx="5"/>
          </p:nvPr>
        </p:nvSpPr>
        <p:spPr/>
        <p:txBody>
          <a:bodyPr/>
          <a:lstStyle/>
          <a:p>
            <a:fld id="{4501980E-A242-044A-B921-D24AEDEC773B}" type="slidenum">
              <a:rPr lang="en-US" smtClean="0"/>
              <a:t>7</a:t>
            </a:fld>
            <a:endParaRPr lang="en-US"/>
          </a:p>
        </p:txBody>
      </p:sp>
    </p:spTree>
    <p:extLst>
      <p:ext uri="{BB962C8B-B14F-4D97-AF65-F5344CB8AC3E}">
        <p14:creationId xmlns:p14="http://schemas.microsoft.com/office/powerpoint/2010/main" val="31598749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200" b="0" i="0" dirty="0">
                <a:effectLst/>
                <a:latin typeface="Calibri" panose="020F0502020204030204" pitchFamily="34" charset="0"/>
                <a:cs typeface="Calibri" panose="020F0502020204030204" pitchFamily="34" charset="0"/>
              </a:rPr>
              <a:t>The Silent Generation grew up in lean times and, as a result, saved their hard-earned money. From a financial perspective, the Silent Generation is relatively cautious even though they also lived through times of great prosperity.</a:t>
            </a:r>
            <a:br>
              <a:rPr lang="en-US" sz="1200" b="0" i="0" dirty="0">
                <a:latin typeface="Calibri" panose="020F0502020204030204" pitchFamily="34" charset="0"/>
                <a:cs typeface="Calibri" panose="020F0502020204030204" pitchFamily="34" charset="0"/>
              </a:rPr>
            </a:br>
            <a:r>
              <a:rPr lang="en-US" sz="1200" b="0" i="0" dirty="0">
                <a:effectLst/>
                <a:latin typeface="Calibri" panose="020F0502020204030204" pitchFamily="34" charset="0"/>
                <a:cs typeface="Calibri" panose="020F0502020204030204" pitchFamily="34" charset="0"/>
              </a:rPr>
              <a:t>They saved as much as possible and emerged with substantial savings to fund their retirement years. After both clients pass, you will likely lose the account if you haven’t developed relationships with their children and grandchildren.</a:t>
            </a:r>
          </a:p>
          <a:p>
            <a:endParaRPr lang="en-US" sz="1200" b="0" i="0" dirty="0">
              <a:effectLst/>
              <a:latin typeface="Calibri" panose="020F0502020204030204" pitchFamily="34" charset="0"/>
              <a:cs typeface="Calibri" panose="020F0502020204030204" pitchFamily="34" charset="0"/>
            </a:endParaRPr>
          </a:p>
          <a:p>
            <a:r>
              <a:rPr lang="en-US" sz="1200" b="0" i="0" dirty="0">
                <a:effectLst/>
                <a:latin typeface="Calibri" panose="020F0502020204030204" pitchFamily="34" charset="0"/>
                <a:cs typeface="Calibri" panose="020F0502020204030204" pitchFamily="34" charset="0"/>
              </a:rPr>
              <a:t>While they make up less than 8% of the U.S. population, they hold the 2nd highest net worth per household among all generations at $1.29 million and ranks 2nd in amount of assets at 1.35 million.</a:t>
            </a:r>
            <a:endParaRPr lang="en-US" sz="1200" b="0" i="0"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4501980E-A242-044A-B921-D24AEDEC773B}" type="slidenum">
              <a:rPr lang="en-US" smtClean="0"/>
              <a:t>8</a:t>
            </a:fld>
            <a:endParaRPr lang="en-US"/>
          </a:p>
        </p:txBody>
      </p:sp>
    </p:spTree>
    <p:extLst>
      <p:ext uri="{BB962C8B-B14F-4D97-AF65-F5344CB8AC3E}">
        <p14:creationId xmlns:p14="http://schemas.microsoft.com/office/powerpoint/2010/main" val="36230597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pPr lvl="0"/>
            <a:r>
              <a:rPr lang="en-US" sz="1200" dirty="0"/>
              <a:t>Preserving Retirement Savings: Concerned about outliving their savings; Minimize market volatility impact on income</a:t>
            </a:r>
          </a:p>
          <a:p>
            <a:pPr lvl="0"/>
            <a:endParaRPr lang="en-US" sz="1200" dirty="0"/>
          </a:p>
          <a:p>
            <a:r>
              <a:rPr lang="en-US" sz="1200" dirty="0"/>
              <a:t>Healthcare and Long-term Care Costs: Rising medical expenses and potential need for assisted living; Ensuring Medicare and supplemental insurance coverage</a:t>
            </a:r>
          </a:p>
          <a:p>
            <a:endParaRPr lang="en-US" sz="1200" dirty="0"/>
          </a:p>
          <a:p>
            <a:r>
              <a:rPr lang="en-US" sz="1200" dirty="0"/>
              <a:t>Estate Planning and Wealth Transfer: Ensuring smooth transition of assets to heirs; Minimizing taxes and legal complications</a:t>
            </a:r>
          </a:p>
          <a:p>
            <a:endParaRPr lang="en-US" sz="1200" dirty="0"/>
          </a:p>
          <a:p>
            <a:r>
              <a:rPr lang="en-US" sz="1200" dirty="0"/>
              <a:t>Financial Security and Fraud Protection: Protecting against financial scams and identity theft; Seeking safe, conservative investment options</a:t>
            </a: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9</a:t>
            </a:fld>
            <a:endParaRPr lang="en-US"/>
          </a:p>
        </p:txBody>
      </p:sp>
    </p:spTree>
    <p:extLst>
      <p:ext uri="{BB962C8B-B14F-4D97-AF65-F5344CB8AC3E}">
        <p14:creationId xmlns:p14="http://schemas.microsoft.com/office/powerpoint/2010/main" val="1962793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99426-A92D-CCB2-F3A0-55CEFBDDCA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279C08-61D5-8EE8-F720-9E03310104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C62C2D-D850-C52E-6B35-0234BCE3E68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F25D5B2-A831-6DD9-6D3F-F424BE2A3A4B}"/>
              </a:ext>
            </a:extLst>
          </p:cNvPr>
          <p:cNvSpPr>
            <a:spLocks noGrp="1"/>
          </p:cNvSpPr>
          <p:nvPr>
            <p:ph type="sldNum" sz="quarter" idx="5"/>
          </p:nvPr>
        </p:nvSpPr>
        <p:spPr/>
        <p:txBody>
          <a:bodyPr/>
          <a:lstStyle/>
          <a:p>
            <a:fld id="{4501980E-A242-044A-B921-D24AEDEC773B}" type="slidenum">
              <a:rPr lang="en-US" smtClean="0"/>
              <a:t>10</a:t>
            </a:fld>
            <a:endParaRPr lang="en-US"/>
          </a:p>
        </p:txBody>
      </p:sp>
    </p:spTree>
    <p:extLst>
      <p:ext uri="{BB962C8B-B14F-4D97-AF65-F5344CB8AC3E}">
        <p14:creationId xmlns:p14="http://schemas.microsoft.com/office/powerpoint/2010/main" val="22540839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6D057-CCAF-6589-AB03-D519F139AB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50D024-DD8A-CEBC-83F5-507C4FE0E0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154D8F-D0D4-C1D5-8523-3C4CFC1E549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442E1D3-6C8A-C17D-077B-9FF0E94231BA}"/>
              </a:ext>
            </a:extLst>
          </p:cNvPr>
          <p:cNvSpPr>
            <a:spLocks noGrp="1"/>
          </p:cNvSpPr>
          <p:nvPr>
            <p:ph type="sldNum" sz="quarter" idx="5"/>
          </p:nvPr>
        </p:nvSpPr>
        <p:spPr/>
        <p:txBody>
          <a:bodyPr/>
          <a:lstStyle/>
          <a:p>
            <a:fld id="{4501980E-A242-044A-B921-D24AEDEC773B}" type="slidenum">
              <a:rPr lang="en-US" smtClean="0"/>
              <a:t>11</a:t>
            </a:fld>
            <a:endParaRPr lang="en-US"/>
          </a:p>
        </p:txBody>
      </p:sp>
    </p:spTree>
    <p:extLst>
      <p:ext uri="{BB962C8B-B14F-4D97-AF65-F5344CB8AC3E}">
        <p14:creationId xmlns:p14="http://schemas.microsoft.com/office/powerpoint/2010/main" val="3101075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200" dirty="0"/>
              <a:t>Now let’s cover the Baby Boomers, those born between 1946 – 1964.</a:t>
            </a:r>
          </a:p>
        </p:txBody>
      </p:sp>
      <p:sp>
        <p:nvSpPr>
          <p:cNvPr id="4" name="Slide Number Placeholder 3"/>
          <p:cNvSpPr>
            <a:spLocks noGrp="1"/>
          </p:cNvSpPr>
          <p:nvPr>
            <p:ph type="sldNum" sz="quarter" idx="5"/>
          </p:nvPr>
        </p:nvSpPr>
        <p:spPr/>
        <p:txBody>
          <a:bodyPr/>
          <a:lstStyle/>
          <a:p>
            <a:fld id="{4501980E-A242-044A-B921-D24AEDEC773B}" type="slidenum">
              <a:rPr lang="en-US" smtClean="0"/>
              <a:t>12</a:t>
            </a:fld>
            <a:endParaRPr lang="en-US"/>
          </a:p>
        </p:txBody>
      </p:sp>
    </p:spTree>
    <p:extLst>
      <p:ext uri="{BB962C8B-B14F-4D97-AF65-F5344CB8AC3E}">
        <p14:creationId xmlns:p14="http://schemas.microsoft.com/office/powerpoint/2010/main" val="33606736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200" b="0" i="0" dirty="0">
                <a:effectLst/>
                <a:latin typeface="Calibri" panose="020F0502020204030204" pitchFamily="34" charset="0"/>
                <a:cs typeface="Calibri" panose="020F0502020204030204" pitchFamily="34" charset="0"/>
              </a:rPr>
              <a:t>This generation was named for the boom in births following the return of soldiers following World War II. Many boomers grew up in families that never discussed money, unlike a majority of those in younger generations. </a:t>
            </a:r>
          </a:p>
          <a:p>
            <a:endParaRPr lang="en-US" sz="1200" b="0" i="0" dirty="0">
              <a:effectLst/>
              <a:latin typeface="Calibri" panose="020F0502020204030204" pitchFamily="34" charset="0"/>
              <a:cs typeface="Calibri" panose="020F0502020204030204" pitchFamily="34" charset="0"/>
            </a:endParaRPr>
          </a:p>
          <a:p>
            <a:r>
              <a:rPr lang="en-US" sz="1200" b="0" i="0" dirty="0">
                <a:solidFill>
                  <a:srgbClr val="2B2B2B"/>
                </a:solidFill>
                <a:effectLst/>
                <a:latin typeface="Calibri" panose="020F0502020204030204" pitchFamily="34" charset="0"/>
                <a:cs typeface="Calibri" panose="020F0502020204030204" pitchFamily="34" charset="0"/>
              </a:rPr>
              <a:t>Boomers under age 65 are more racially and ethnically diverse than those ages 65 and older—68% of younger boomers are non-Hispanic white and 32% identify with another racial or ethnic group compared with 73% and 27% respectively among those ages 65 to 75. </a:t>
            </a:r>
            <a:endParaRPr lang="en-US" sz="1200" b="0" i="0" dirty="0">
              <a:effectLst/>
              <a:latin typeface="Calibri" panose="020F0502020204030204" pitchFamily="34" charset="0"/>
              <a:cs typeface="Calibri" panose="020F0502020204030204" pitchFamily="34" charset="0"/>
            </a:endParaRPr>
          </a:p>
          <a:p>
            <a:endParaRPr lang="en-US" sz="1200" b="0" i="0" dirty="0">
              <a:effectLst/>
              <a:latin typeface="Calibri" panose="020F0502020204030204" pitchFamily="34" charset="0"/>
              <a:cs typeface="Calibri" panose="020F0502020204030204" pitchFamily="34" charset="0"/>
            </a:endParaRPr>
          </a:p>
          <a:p>
            <a:r>
              <a:rPr lang="en-US" sz="1200" b="0" i="0" dirty="0">
                <a:effectLst/>
                <a:latin typeface="Calibri" panose="020F0502020204030204" pitchFamily="34" charset="0"/>
                <a:cs typeface="Calibri" panose="020F0502020204030204" pitchFamily="34" charset="0"/>
              </a:rPr>
              <a:t>With many at or near retirement, boomers may be more risk-averse and will be interested in strategies that balance growth with risk mitigation.</a:t>
            </a:r>
          </a:p>
          <a:p>
            <a:endParaRPr lang="en-US" sz="1200" b="0" i="0" dirty="0">
              <a:effectLst/>
              <a:latin typeface="Calibri" panose="020F0502020204030204" pitchFamily="34" charset="0"/>
              <a:cs typeface="Calibri" panose="020F0502020204030204" pitchFamily="34" charset="0"/>
            </a:endParaRPr>
          </a:p>
          <a:p>
            <a:r>
              <a:rPr lang="en-US" sz="1200" b="0" i="0" dirty="0">
                <a:effectLst/>
                <a:latin typeface="Calibri" panose="020F0502020204030204" pitchFamily="34" charset="0"/>
                <a:cs typeface="Calibri" panose="020F0502020204030204" pitchFamily="34" charset="0"/>
              </a:rPr>
              <a:t>While there are now more millennials than boomers in the world, the Boomers still control 50% of all the wealth in the U.S. They hold the highest net worth per household and have the most in assets per household.</a:t>
            </a:r>
            <a:endParaRPr lang="en-US" sz="1200" b="0" i="0"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4501980E-A242-044A-B921-D24AEDEC773B}" type="slidenum">
              <a:rPr lang="en-US" smtClean="0"/>
              <a:t>13</a:t>
            </a:fld>
            <a:endParaRPr lang="en-US"/>
          </a:p>
        </p:txBody>
      </p:sp>
    </p:spTree>
    <p:extLst>
      <p:ext uri="{BB962C8B-B14F-4D97-AF65-F5344CB8AC3E}">
        <p14:creationId xmlns:p14="http://schemas.microsoft.com/office/powerpoint/2010/main" val="38920285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200" b="0" i="0" dirty="0">
                <a:latin typeface="Calibri" panose="020F0502020204030204" pitchFamily="34" charset="0"/>
                <a:cs typeface="Calibri" panose="020F0502020204030204" pitchFamily="34" charset="0"/>
              </a:rPr>
              <a:t>Retirement Income Sustainability: Concerned about outliving their savings; Managing Required Minimum Distributions (RMDs)</a:t>
            </a:r>
          </a:p>
          <a:p>
            <a:endParaRPr lang="en-US" sz="1200" b="0" i="0" dirty="0">
              <a:latin typeface="Calibri" panose="020F0502020204030204" pitchFamily="34" charset="0"/>
              <a:cs typeface="Calibri" panose="020F0502020204030204" pitchFamily="34" charset="0"/>
            </a:endParaRPr>
          </a:p>
          <a:p>
            <a:r>
              <a:rPr lang="en-US" sz="1200" b="0" i="0" dirty="0">
                <a:latin typeface="Calibri" panose="020F0502020204030204" pitchFamily="34" charset="0"/>
                <a:cs typeface="Calibri" panose="020F0502020204030204" pitchFamily="34" charset="0"/>
              </a:rPr>
              <a:t>Market Volatility and Inflation: Balancing growth and protection in a fluctuating market; Maintaining purchasing power in retirement</a:t>
            </a:r>
          </a:p>
          <a:p>
            <a:endParaRPr lang="en-US" sz="1200" b="0" i="0" dirty="0">
              <a:latin typeface="Calibri" panose="020F0502020204030204" pitchFamily="34" charset="0"/>
              <a:cs typeface="Calibri" panose="020F0502020204030204" pitchFamily="34" charset="0"/>
            </a:endParaRPr>
          </a:p>
          <a:p>
            <a:r>
              <a:rPr lang="en-US" sz="1200" b="0" i="0" dirty="0">
                <a:latin typeface="Calibri" panose="020F0502020204030204" pitchFamily="34" charset="0"/>
                <a:cs typeface="Calibri" panose="020F0502020204030204" pitchFamily="34" charset="0"/>
              </a:rPr>
              <a:t>Healthcare and Long-term Care Costs: Rising healthcare expenses and potential long-term care needs; Navigating Medicare and supplemental insurance options</a:t>
            </a:r>
          </a:p>
          <a:p>
            <a:endParaRPr lang="en-US" sz="1200" b="0" i="0" dirty="0">
              <a:latin typeface="Calibri" panose="020F0502020204030204" pitchFamily="34" charset="0"/>
              <a:cs typeface="Calibri" panose="020F0502020204030204" pitchFamily="34" charset="0"/>
            </a:endParaRPr>
          </a:p>
          <a:p>
            <a:r>
              <a:rPr lang="en-US" sz="1200" b="0" i="0" dirty="0">
                <a:latin typeface="Calibri" panose="020F0502020204030204" pitchFamily="34" charset="0"/>
                <a:cs typeface="Calibri" panose="020F0502020204030204" pitchFamily="34" charset="0"/>
              </a:rPr>
              <a:t>Estate Planning and Wealth Transfer: Ensuring a smooth transfer of assets to the next generation; Minimizing taxes and legal complexities</a:t>
            </a: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14</a:t>
            </a:fld>
            <a:endParaRPr lang="en-US"/>
          </a:p>
        </p:txBody>
      </p:sp>
    </p:spTree>
    <p:extLst>
      <p:ext uri="{BB962C8B-B14F-4D97-AF65-F5344CB8AC3E}">
        <p14:creationId xmlns:p14="http://schemas.microsoft.com/office/powerpoint/2010/main" val="19769585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15</a:t>
            </a:fld>
            <a:endParaRPr lang="en-US"/>
          </a:p>
        </p:txBody>
      </p:sp>
    </p:spTree>
    <p:extLst>
      <p:ext uri="{BB962C8B-B14F-4D97-AF65-F5344CB8AC3E}">
        <p14:creationId xmlns:p14="http://schemas.microsoft.com/office/powerpoint/2010/main" val="42437864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4F690-D1DA-7C14-61DC-DC176FDDEF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D07C9A-DB4D-92EF-5282-95B6F7EA9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00A1B9-9187-8A72-926C-AEBD61E690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E365B1-FC2F-4CED-2A67-EA357B368A62}"/>
              </a:ext>
            </a:extLst>
          </p:cNvPr>
          <p:cNvSpPr>
            <a:spLocks noGrp="1"/>
          </p:cNvSpPr>
          <p:nvPr>
            <p:ph type="sldNum" sz="quarter" idx="5"/>
          </p:nvPr>
        </p:nvSpPr>
        <p:spPr/>
        <p:txBody>
          <a:bodyPr/>
          <a:lstStyle/>
          <a:p>
            <a:fld id="{4501980E-A242-044A-B921-D24AEDEC773B}" type="slidenum">
              <a:rPr lang="en-US" smtClean="0"/>
              <a:t>16</a:t>
            </a:fld>
            <a:endParaRPr lang="en-US"/>
          </a:p>
        </p:txBody>
      </p:sp>
    </p:spTree>
    <p:extLst>
      <p:ext uri="{BB962C8B-B14F-4D97-AF65-F5344CB8AC3E}">
        <p14:creationId xmlns:p14="http://schemas.microsoft.com/office/powerpoint/2010/main" val="21086759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9BFEC-01E3-6C42-848D-C0FFE7D9BB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B91B8E-0637-1AB3-80EB-E5FEA05B0D41}"/>
              </a:ext>
            </a:extLst>
          </p:cNvPr>
          <p:cNvSpPr>
            <a:spLocks noGrp="1" noRot="1" noChangeAspect="1"/>
          </p:cNvSpPr>
          <p:nvPr>
            <p:ph type="sldImg"/>
          </p:nvPr>
        </p:nvSpPr>
        <p:spPr>
          <a:xfrm>
            <a:off x="460375" y="720725"/>
            <a:ext cx="6394450" cy="3600450"/>
          </a:xfrm>
        </p:spPr>
      </p:sp>
      <p:sp>
        <p:nvSpPr>
          <p:cNvPr id="3" name="Notes Placeholder 2">
            <a:extLst>
              <a:ext uri="{FF2B5EF4-FFF2-40B4-BE49-F238E27FC236}">
                <a16:creationId xmlns:a16="http://schemas.microsoft.com/office/drawing/2014/main" id="{696F2A82-9B9A-D289-D4B9-BA8C781F2C4B}"/>
              </a:ext>
            </a:extLst>
          </p:cNvPr>
          <p:cNvSpPr>
            <a:spLocks noGrp="1"/>
          </p:cNvSpPr>
          <p:nvPr>
            <p:ph type="body" idx="1"/>
          </p:nvPr>
        </p:nvSpPr>
        <p:spPr/>
        <p:txBody>
          <a:bodyPr/>
          <a:lstStyle/>
          <a:p>
            <a:r>
              <a:rPr lang="en-US" sz="1200" dirty="0"/>
              <a:t>Let’s turn now to Gen X, those born between 1965 – 1980. </a:t>
            </a:r>
          </a:p>
        </p:txBody>
      </p:sp>
      <p:sp>
        <p:nvSpPr>
          <p:cNvPr id="4" name="Slide Number Placeholder 3">
            <a:extLst>
              <a:ext uri="{FF2B5EF4-FFF2-40B4-BE49-F238E27FC236}">
                <a16:creationId xmlns:a16="http://schemas.microsoft.com/office/drawing/2014/main" id="{598E81F7-EB5B-4BD3-6267-DDCED01EC99E}"/>
              </a:ext>
            </a:extLst>
          </p:cNvPr>
          <p:cNvSpPr>
            <a:spLocks noGrp="1"/>
          </p:cNvSpPr>
          <p:nvPr>
            <p:ph type="sldNum" sz="quarter" idx="5"/>
          </p:nvPr>
        </p:nvSpPr>
        <p:spPr/>
        <p:txBody>
          <a:bodyPr/>
          <a:lstStyle/>
          <a:p>
            <a:fld id="{4501980E-A242-044A-B921-D24AEDEC773B}" type="slidenum">
              <a:rPr lang="en-US" smtClean="0"/>
              <a:t>17</a:t>
            </a:fld>
            <a:endParaRPr lang="en-US"/>
          </a:p>
        </p:txBody>
      </p:sp>
    </p:spTree>
    <p:extLst>
      <p:ext uri="{BB962C8B-B14F-4D97-AF65-F5344CB8AC3E}">
        <p14:creationId xmlns:p14="http://schemas.microsoft.com/office/powerpoint/2010/main" val="36459215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200" dirty="0">
                <a:effectLst/>
              </a:rPr>
              <a:t>Having experienced 9/11, the Great Recession, and the global COVID-19 pandemic, this generation can be risk-averse. They often prioritize stability and are concerned about retirement planning. Often referred to as the “sandwich generation,” they may also face the challenge of juggling multiple financial responsibilities, such as caring for aging parents while supporting their own families. Along with the Baby Boomers, Gen Xers are among the most likely to seek guidance from a financial expert.</a:t>
            </a:r>
            <a:br>
              <a:rPr lang="en-US" sz="1200" dirty="0"/>
            </a:br>
            <a:endParaRPr lang="en-US" sz="1200" dirty="0"/>
          </a:p>
          <a:p>
            <a:pPr algn="l">
              <a:buFont typeface="Arial" panose="020B0604020202020204" pitchFamily="34" charset="0"/>
              <a:buNone/>
            </a:pPr>
            <a:r>
              <a:rPr lang="en-US" sz="1200" dirty="0">
                <a:effectLst/>
              </a:rPr>
              <a:t>Only 14% of Generation X Americans (ages 44-59) feel they have saved enough money for retirement.</a:t>
            </a:r>
          </a:p>
          <a:p>
            <a:pPr algn="l">
              <a:buFont typeface="Arial" panose="020B0604020202020204" pitchFamily="34" charset="0"/>
              <a:buNone/>
            </a:pPr>
            <a:endParaRPr lang="en-US" sz="1200" dirty="0">
              <a:effectLst/>
            </a:endParaRPr>
          </a:p>
          <a:p>
            <a:pPr algn="l">
              <a:buFont typeface="Arial" panose="020B0604020202020204" pitchFamily="34" charset="0"/>
              <a:buNone/>
            </a:pPr>
            <a:r>
              <a:rPr lang="en-US" sz="1200" dirty="0">
                <a:effectLst/>
              </a:rPr>
              <a:t>Gen Xers believe they will need $1,069,746 to retire comfortably, yet they expect to have just $602,944 saved, leaving a shortfall of $466,802 – larger than the shortfall Millennials ($322,128) and Baby Boomers ($353,069) expect to face.</a:t>
            </a:r>
          </a:p>
          <a:p>
            <a:pPr algn="l">
              <a:buFont typeface="Arial" panose="020B0604020202020204" pitchFamily="34" charset="0"/>
              <a:buNone/>
            </a:pPr>
            <a:endParaRPr lang="en-US" sz="1200" dirty="0">
              <a:effectLst/>
            </a:endParaRPr>
          </a:p>
          <a:p>
            <a:pPr algn="l">
              <a:buFont typeface="Arial" panose="020B0604020202020204" pitchFamily="34" charset="0"/>
              <a:buNone/>
            </a:pPr>
            <a:r>
              <a:rPr lang="en-US" sz="1200" dirty="0">
                <a:effectLst/>
              </a:rPr>
              <a:t>Nearly half (48%) of Gen Xers have not done any retirement planning.</a:t>
            </a:r>
          </a:p>
          <a:p>
            <a:pPr algn="l">
              <a:buFont typeface="Arial" panose="020B0604020202020204" pitchFamily="34" charset="0"/>
              <a:buNone/>
            </a:pPr>
            <a:endParaRPr lang="en-US" sz="1200" dirty="0">
              <a:effectLst/>
            </a:endParaRPr>
          </a:p>
          <a:p>
            <a:pPr algn="l">
              <a:buFont typeface="Arial" panose="020B0604020202020204" pitchFamily="34" charset="0"/>
              <a:buNone/>
            </a:pPr>
            <a:r>
              <a:rPr lang="en-US" sz="1200" dirty="0">
                <a:effectLst/>
              </a:rPr>
              <a:t>Only 27% work with a financial advisor, compared to 37% of Baby Boomers and 31% of Millennials.</a:t>
            </a:r>
          </a:p>
          <a:p>
            <a:pPr algn="l">
              <a:buFont typeface="Arial" panose="020B0604020202020204" pitchFamily="34" charset="0"/>
              <a:buNone/>
            </a:pPr>
            <a:endParaRPr lang="en-US" sz="1200" dirty="0">
              <a:effectLst/>
            </a:endParaRP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18</a:t>
            </a:fld>
            <a:endParaRPr lang="en-US"/>
          </a:p>
        </p:txBody>
      </p:sp>
    </p:spTree>
    <p:extLst>
      <p:ext uri="{BB962C8B-B14F-4D97-AF65-F5344CB8AC3E}">
        <p14:creationId xmlns:p14="http://schemas.microsoft.com/office/powerpoint/2010/main" val="16995324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200" dirty="0"/>
              <a:t>Balancing Retirement and Current Expenses: Juggling mortgage payments, college costs, and retirement savings</a:t>
            </a:r>
          </a:p>
          <a:p>
            <a:endParaRPr lang="en-US" sz="1200" dirty="0"/>
          </a:p>
          <a:p>
            <a:r>
              <a:rPr lang="en-US" sz="1200" dirty="0"/>
              <a:t>Caregiving Challenges: Concerned about being part of the “sandwich generation” (supporting both children and aging parents)</a:t>
            </a:r>
          </a:p>
          <a:p>
            <a:endParaRPr lang="en-US" sz="1200" dirty="0"/>
          </a:p>
          <a:p>
            <a:r>
              <a:rPr lang="en-US" sz="1200" dirty="0"/>
              <a:t>Saving Enough for Retirement: Worried about not having enough saved due to delayed start or market downturns; Uncertainty about Social Security availability in retirement</a:t>
            </a:r>
          </a:p>
          <a:p>
            <a:endParaRPr lang="en-US" sz="1200" dirty="0"/>
          </a:p>
          <a:p>
            <a:r>
              <a:rPr lang="en-US" sz="1200" dirty="0"/>
              <a:t>Healthcare and Insurance Costs: Rising healthcare expenses and out-of-pocket expenses; Ensuring adequate health coverage in retirement</a:t>
            </a:r>
          </a:p>
          <a:p>
            <a:endParaRPr lang="en-US" sz="1200" dirty="0"/>
          </a:p>
          <a:p>
            <a:r>
              <a:rPr lang="en-US" sz="1200" dirty="0"/>
              <a:t>Market Volatility and Investment Performance: Concerned about protecting savings during market downturns; Balancing growth and risk in investment strategies</a:t>
            </a:r>
          </a:p>
          <a:p>
            <a:endParaRPr lang="en-US" sz="1200" dirty="0"/>
          </a:p>
          <a:p>
            <a:r>
              <a:rPr lang="en-US" sz="1200" dirty="0"/>
              <a:t>Debt Management: Paying off mortgages, student loans, and credit card debt; Balancing debt repayment and long-term financial goals</a:t>
            </a: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19</a:t>
            </a:fld>
            <a:endParaRPr lang="en-US"/>
          </a:p>
        </p:txBody>
      </p:sp>
    </p:spTree>
    <p:extLst>
      <p:ext uri="{BB962C8B-B14F-4D97-AF65-F5344CB8AC3E}">
        <p14:creationId xmlns:p14="http://schemas.microsoft.com/office/powerpoint/2010/main" val="40633111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501980E-A242-044A-B921-D24AEDEC773B}" type="slidenum">
              <a:rPr lang="en-US" smtClean="0"/>
              <a:t>20</a:t>
            </a:fld>
            <a:endParaRPr lang="en-US"/>
          </a:p>
        </p:txBody>
      </p:sp>
    </p:spTree>
    <p:extLst>
      <p:ext uri="{BB962C8B-B14F-4D97-AF65-F5344CB8AC3E}">
        <p14:creationId xmlns:p14="http://schemas.microsoft.com/office/powerpoint/2010/main" val="10983699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C1E4C-2131-29B3-244E-B888049722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B99C9B-AC54-F2CE-41AE-C5DAF67F6B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1515AC-611D-182F-D548-1DD251E50EE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46C3478-0827-D3F7-0745-3776F8A8674F}"/>
              </a:ext>
            </a:extLst>
          </p:cNvPr>
          <p:cNvSpPr>
            <a:spLocks noGrp="1"/>
          </p:cNvSpPr>
          <p:nvPr>
            <p:ph type="sldNum" sz="quarter" idx="5"/>
          </p:nvPr>
        </p:nvSpPr>
        <p:spPr/>
        <p:txBody>
          <a:bodyPr/>
          <a:lstStyle/>
          <a:p>
            <a:fld id="{4501980E-A242-044A-B921-D24AEDEC773B}" type="slidenum">
              <a:rPr lang="en-US" smtClean="0"/>
              <a:t>21</a:t>
            </a:fld>
            <a:endParaRPr lang="en-US"/>
          </a:p>
        </p:txBody>
      </p:sp>
    </p:spTree>
    <p:extLst>
      <p:ext uri="{BB962C8B-B14F-4D97-AF65-F5344CB8AC3E}">
        <p14:creationId xmlns:p14="http://schemas.microsoft.com/office/powerpoint/2010/main" val="38114362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6114D8-136B-62E0-234D-A67673C6A1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CC3CA7-385E-3E69-321D-513EA8CAB233}"/>
              </a:ext>
            </a:extLst>
          </p:cNvPr>
          <p:cNvSpPr>
            <a:spLocks noGrp="1" noRot="1" noChangeAspect="1"/>
          </p:cNvSpPr>
          <p:nvPr>
            <p:ph type="sldImg"/>
          </p:nvPr>
        </p:nvSpPr>
        <p:spPr>
          <a:xfrm>
            <a:off x="460375" y="720725"/>
            <a:ext cx="6394450" cy="3600450"/>
          </a:xfrm>
        </p:spPr>
      </p:sp>
      <p:sp>
        <p:nvSpPr>
          <p:cNvPr id="3" name="Notes Placeholder 2">
            <a:extLst>
              <a:ext uri="{FF2B5EF4-FFF2-40B4-BE49-F238E27FC236}">
                <a16:creationId xmlns:a16="http://schemas.microsoft.com/office/drawing/2014/main" id="{806FF3FB-C6D2-13A8-D615-8D4781DA9BD5}"/>
              </a:ext>
            </a:extLst>
          </p:cNvPr>
          <p:cNvSpPr>
            <a:spLocks noGrp="1"/>
          </p:cNvSpPr>
          <p:nvPr>
            <p:ph type="body" idx="1"/>
          </p:nvPr>
        </p:nvSpPr>
        <p:spPr/>
        <p:txBody>
          <a:bodyPr/>
          <a:lstStyle/>
          <a:p>
            <a:r>
              <a:rPr lang="en-US" sz="1200" dirty="0"/>
              <a:t>Let’s focus now on the Millennials, or otherwise known as Gen Y. This group was born between 1981 – 1996.</a:t>
            </a:r>
          </a:p>
        </p:txBody>
      </p:sp>
      <p:sp>
        <p:nvSpPr>
          <p:cNvPr id="4" name="Slide Number Placeholder 3">
            <a:extLst>
              <a:ext uri="{FF2B5EF4-FFF2-40B4-BE49-F238E27FC236}">
                <a16:creationId xmlns:a16="http://schemas.microsoft.com/office/drawing/2014/main" id="{CC30A61A-7E12-0F3C-4F06-7C0D18BE9835}"/>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501980E-A242-044A-B921-D24AEDEC773B}"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US" sz="13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000538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200" b="0" i="0" dirty="0">
                <a:effectLst/>
                <a:latin typeface="Calibri" panose="020F0502020204030204" pitchFamily="34" charset="0"/>
                <a:cs typeface="Calibri" panose="020F0502020204030204" pitchFamily="34" charset="0"/>
              </a:rPr>
              <a:t>Struggling to find work in their early 20s and living through turbulent economic times such as the Great Recession and the COVID-19 pandemic has made Millennials disciplined in saving money and financially conservative investors.</a:t>
            </a:r>
          </a:p>
          <a:p>
            <a:endParaRPr lang="en-US" sz="1200" b="0" i="0" dirty="0">
              <a:solidFill>
                <a:srgbClr val="222222"/>
              </a:solidFill>
              <a:effectLst/>
              <a:latin typeface="Calibri" panose="020F0502020204030204" pitchFamily="34" charset="0"/>
              <a:cs typeface="Calibri" panose="020F0502020204030204" pitchFamily="34" charset="0"/>
            </a:endParaRPr>
          </a:p>
          <a:p>
            <a:r>
              <a:rPr lang="en-US" sz="1200" b="0" i="0" dirty="0">
                <a:solidFill>
                  <a:srgbClr val="222222"/>
                </a:solidFill>
                <a:effectLst/>
                <a:latin typeface="Calibri" panose="020F0502020204030204" pitchFamily="34" charset="0"/>
                <a:cs typeface="Calibri" panose="020F0502020204030204" pitchFamily="34" charset="0"/>
              </a:rPr>
              <a:t>Millennials are knowns as "digital natives" who grew up used to technology as an all-day part of their lives. </a:t>
            </a:r>
            <a:br>
              <a:rPr lang="en-US" sz="1200" b="0" i="0" dirty="0">
                <a:latin typeface="Calibri" panose="020F0502020204030204" pitchFamily="34" charset="0"/>
                <a:cs typeface="Calibri" panose="020F0502020204030204" pitchFamily="34" charset="0"/>
              </a:rPr>
            </a:br>
            <a:endParaRPr lang="en-US" sz="1200" b="0" i="0" dirty="0">
              <a:latin typeface="Calibri" panose="020F0502020204030204" pitchFamily="34" charset="0"/>
              <a:cs typeface="Calibri" panose="020F0502020204030204" pitchFamily="34" charset="0"/>
            </a:endParaRPr>
          </a:p>
          <a:p>
            <a:r>
              <a:rPr lang="en-US" sz="1200" b="0" i="0" dirty="0">
                <a:effectLst/>
                <a:latin typeface="Calibri" panose="020F0502020204030204" pitchFamily="34" charset="0"/>
                <a:cs typeface="Calibri" panose="020F0502020204030204" pitchFamily="34" charset="0"/>
              </a:rPr>
              <a:t>Millennials are also the generation most comfortable discussing personal finance topics with others and are the generation most willing to have such conversations if someone else initiated them.</a:t>
            </a:r>
          </a:p>
        </p:txBody>
      </p:sp>
      <p:sp>
        <p:nvSpPr>
          <p:cNvPr id="4" name="Slide Number Placeholder 3"/>
          <p:cNvSpPr>
            <a:spLocks noGrp="1"/>
          </p:cNvSpPr>
          <p:nvPr>
            <p:ph type="sldNum" sz="quarter" idx="5"/>
          </p:nvPr>
        </p:nvSpPr>
        <p:spPr/>
        <p:txBody>
          <a:bodyPr/>
          <a:lstStyle/>
          <a:p>
            <a:fld id="{4501980E-A242-044A-B921-D24AEDEC773B}" type="slidenum">
              <a:rPr lang="en-US" smtClean="0"/>
              <a:t>23</a:t>
            </a:fld>
            <a:endParaRPr lang="en-US"/>
          </a:p>
        </p:txBody>
      </p:sp>
    </p:spTree>
    <p:extLst>
      <p:ext uri="{BB962C8B-B14F-4D97-AF65-F5344CB8AC3E}">
        <p14:creationId xmlns:p14="http://schemas.microsoft.com/office/powerpoint/2010/main" val="7677048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C2B27-911A-2D66-04AC-3C23DDA2CF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6BA1AD-41B0-5406-06BC-D7C88DE4D8D5}"/>
              </a:ext>
            </a:extLst>
          </p:cNvPr>
          <p:cNvSpPr>
            <a:spLocks noGrp="1" noRot="1" noChangeAspect="1"/>
          </p:cNvSpPr>
          <p:nvPr>
            <p:ph type="sldImg"/>
          </p:nvPr>
        </p:nvSpPr>
        <p:spPr>
          <a:xfrm>
            <a:off x="460375" y="720725"/>
            <a:ext cx="6394450" cy="3600450"/>
          </a:xfrm>
        </p:spPr>
      </p:sp>
      <p:sp>
        <p:nvSpPr>
          <p:cNvPr id="3" name="Notes Placeholder 2">
            <a:extLst>
              <a:ext uri="{FF2B5EF4-FFF2-40B4-BE49-F238E27FC236}">
                <a16:creationId xmlns:a16="http://schemas.microsoft.com/office/drawing/2014/main" id="{907D6565-DDF0-B928-0BB3-4F8CCAF5C87D}"/>
              </a:ext>
            </a:extLst>
          </p:cNvPr>
          <p:cNvSpPr>
            <a:spLocks noGrp="1"/>
          </p:cNvSpPr>
          <p:nvPr>
            <p:ph type="body" idx="1"/>
          </p:nvPr>
        </p:nvSpPr>
        <p:spPr/>
        <p:txBody>
          <a:bodyPr/>
          <a:lstStyle/>
          <a:p>
            <a:pPr algn="l"/>
            <a:r>
              <a:rPr lang="en-US" sz="1200" b="0" i="0" dirty="0">
                <a:solidFill>
                  <a:srgbClr val="111111"/>
                </a:solidFill>
                <a:effectLst/>
                <a:latin typeface="Calibri" panose="020F0502020204030204" pitchFamily="34" charset="0"/>
                <a:cs typeface="Calibri" panose="020F0502020204030204" pitchFamily="34" charset="0"/>
              </a:rPr>
              <a:t>Financially, this generation is contending with a major debt problem. The average millennial student loan borrower still owed $40,438 in 2024. Millennials overall owed an average of $30,558 in non-mortgage debt, far higher than the $24,668 median across all generations.</a:t>
            </a:r>
          </a:p>
          <a:p>
            <a:pPr algn="l"/>
            <a:endParaRPr lang="en-US" sz="1200" b="0" i="0" dirty="0">
              <a:solidFill>
                <a:srgbClr val="111111"/>
              </a:solidFill>
              <a:effectLst/>
              <a:latin typeface="Calibri" panose="020F0502020204030204" pitchFamily="34" charset="0"/>
              <a:cs typeface="Calibri" panose="020F0502020204030204" pitchFamily="34" charset="0"/>
            </a:endParaRPr>
          </a:p>
          <a:p>
            <a:pPr algn="l"/>
            <a:r>
              <a:rPr lang="en-US" sz="1200" b="0" i="0" dirty="0">
                <a:solidFill>
                  <a:srgbClr val="111111"/>
                </a:solidFill>
                <a:effectLst/>
                <a:latin typeface="Calibri" panose="020F0502020204030204" pitchFamily="34" charset="0"/>
                <a:cs typeface="Calibri" panose="020F0502020204030204" pitchFamily="34" charset="0"/>
              </a:rPr>
              <a:t>They also have a reputation as spenders. Millennials spend an average of $85 a day, accounting for 28% of all daily consumer spending in the United States. This number is expected to climb as high as 35% over the next 15 years. Much like the generations before them, their top three spending categories are housing, healthcare, and insurance.</a:t>
            </a:r>
          </a:p>
          <a:p>
            <a:pPr algn="l"/>
            <a:endParaRPr lang="en-US" sz="1200" b="0" i="0" dirty="0">
              <a:solidFill>
                <a:srgbClr val="111111"/>
              </a:solidFill>
              <a:effectLst/>
              <a:latin typeface="Calibri" panose="020F0502020204030204" pitchFamily="34" charset="0"/>
              <a:cs typeface="Calibri" panose="020F0502020204030204" pitchFamily="34" charset="0"/>
            </a:endParaRPr>
          </a:p>
          <a:p>
            <a:pPr algn="l"/>
            <a:r>
              <a:rPr lang="en-US" sz="1200" b="0" i="0" dirty="0">
                <a:solidFill>
                  <a:srgbClr val="111111"/>
                </a:solidFill>
                <a:effectLst/>
                <a:latin typeface="Calibri" panose="020F0502020204030204" pitchFamily="34" charset="0"/>
                <a:cs typeface="Calibri" panose="020F0502020204030204" pitchFamily="34" charset="0"/>
              </a:rPr>
              <a:t>When it comes to investing, in a 2022 study, 64% of millennials said they invest money regularly – with a third invested in crypto. The same survey showed 65% feeling they are doing an above average job managing their portfolio.</a:t>
            </a:r>
          </a:p>
          <a:p>
            <a:endParaRPr lang="en-US" dirty="0"/>
          </a:p>
        </p:txBody>
      </p:sp>
      <p:sp>
        <p:nvSpPr>
          <p:cNvPr id="4" name="Slide Number Placeholder 3">
            <a:extLst>
              <a:ext uri="{FF2B5EF4-FFF2-40B4-BE49-F238E27FC236}">
                <a16:creationId xmlns:a16="http://schemas.microsoft.com/office/drawing/2014/main" id="{27FBDE96-0F47-F81E-9F22-6565838E0D8A}"/>
              </a:ext>
            </a:extLst>
          </p:cNvPr>
          <p:cNvSpPr>
            <a:spLocks noGrp="1"/>
          </p:cNvSpPr>
          <p:nvPr>
            <p:ph type="sldNum" sz="quarter" idx="5"/>
          </p:nvPr>
        </p:nvSpPr>
        <p:spPr/>
        <p:txBody>
          <a:bodyPr/>
          <a:lstStyle/>
          <a:p>
            <a:fld id="{4501980E-A242-044A-B921-D24AEDEC773B}" type="slidenum">
              <a:rPr lang="en-US" smtClean="0"/>
              <a:t>24</a:t>
            </a:fld>
            <a:endParaRPr lang="en-US"/>
          </a:p>
        </p:txBody>
      </p:sp>
    </p:spTree>
    <p:extLst>
      <p:ext uri="{BB962C8B-B14F-4D97-AF65-F5344CB8AC3E}">
        <p14:creationId xmlns:p14="http://schemas.microsoft.com/office/powerpoint/2010/main" val="42080724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200" b="0" i="0" dirty="0">
                <a:latin typeface="Calibri" panose="020F0502020204030204" pitchFamily="34" charset="0"/>
                <a:cs typeface="Calibri" panose="020F0502020204030204" pitchFamily="34" charset="0"/>
              </a:rPr>
              <a:t>Insufficient Retirement Savings: Fear of not being able to retire comfortably; Uncertainty about Social Security and employer-sponsored plans</a:t>
            </a:r>
          </a:p>
          <a:p>
            <a:endParaRPr lang="en-US" sz="1200" b="0" i="0" dirty="0">
              <a:latin typeface="Calibri" panose="020F0502020204030204" pitchFamily="34" charset="0"/>
              <a:cs typeface="Calibri" panose="020F0502020204030204" pitchFamily="34" charset="0"/>
            </a:endParaRPr>
          </a:p>
          <a:p>
            <a:r>
              <a:rPr lang="en-US" sz="1200" b="0" i="0" dirty="0">
                <a:latin typeface="Calibri" panose="020F0502020204030204" pitchFamily="34" charset="0"/>
                <a:cs typeface="Calibri" panose="020F0502020204030204" pitchFamily="34" charset="0"/>
              </a:rPr>
              <a:t>Housing Affordability: High home prices and rising mortgage rates; Struggling to save for a down payment while managing debt</a:t>
            </a:r>
          </a:p>
          <a:p>
            <a:endParaRPr lang="en-US" sz="1200" b="0" i="0" dirty="0">
              <a:latin typeface="Calibri" panose="020F0502020204030204" pitchFamily="34" charset="0"/>
              <a:cs typeface="Calibri" panose="020F0502020204030204" pitchFamily="34" charset="0"/>
            </a:endParaRPr>
          </a:p>
          <a:p>
            <a:r>
              <a:rPr lang="en-US" sz="1200" b="0" i="0" dirty="0">
                <a:latin typeface="Calibri" panose="020F0502020204030204" pitchFamily="34" charset="0"/>
                <a:cs typeface="Calibri" panose="020F0502020204030204" pitchFamily="34" charset="0"/>
              </a:rPr>
              <a:t>Student Loan Debt: Burden of high student loan payments; Impact on ability to save and invest</a:t>
            </a:r>
          </a:p>
          <a:p>
            <a:endParaRPr lang="en-US" sz="1200" b="0" i="0" dirty="0">
              <a:latin typeface="Calibri" panose="020F0502020204030204" pitchFamily="34" charset="0"/>
              <a:cs typeface="Calibri" panose="020F0502020204030204" pitchFamily="34" charset="0"/>
            </a:endParaRPr>
          </a:p>
          <a:p>
            <a:r>
              <a:rPr lang="en-US" sz="1200" b="0" i="0" dirty="0">
                <a:latin typeface="Calibri" panose="020F0502020204030204" pitchFamily="34" charset="0"/>
                <a:cs typeface="Calibri" panose="020F0502020204030204" pitchFamily="34" charset="0"/>
              </a:rPr>
              <a:t>Job Stability and Career Growth: Concern about job security in a changing economy; Fear of wage stagnation and lack of upward mobility</a:t>
            </a:r>
          </a:p>
          <a:p>
            <a:endParaRPr lang="en-US" sz="1200" b="0" i="0" dirty="0">
              <a:latin typeface="Calibri" panose="020F0502020204030204" pitchFamily="34" charset="0"/>
              <a:cs typeface="Calibri" panose="020F0502020204030204" pitchFamily="34" charset="0"/>
            </a:endParaRPr>
          </a:p>
          <a:p>
            <a:r>
              <a:rPr lang="en-US" sz="1200" b="0" i="0" dirty="0">
                <a:latin typeface="Calibri" panose="020F0502020204030204" pitchFamily="34" charset="0"/>
                <a:cs typeface="Calibri" panose="020F0502020204030204" pitchFamily="34" charset="0"/>
              </a:rPr>
              <a:t>Rising Cost of Living and Inflation: Difficulty keeping up with increasing costs for essentials; Fear of not achieving the same financial security as previous generations</a:t>
            </a: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25</a:t>
            </a:fld>
            <a:endParaRPr lang="en-US"/>
          </a:p>
        </p:txBody>
      </p:sp>
    </p:spTree>
    <p:extLst>
      <p:ext uri="{BB962C8B-B14F-4D97-AF65-F5344CB8AC3E}">
        <p14:creationId xmlns:p14="http://schemas.microsoft.com/office/powerpoint/2010/main" val="3009206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26</a:t>
            </a:fld>
            <a:endParaRPr lang="en-US"/>
          </a:p>
        </p:txBody>
      </p:sp>
    </p:spTree>
    <p:extLst>
      <p:ext uri="{BB962C8B-B14F-4D97-AF65-F5344CB8AC3E}">
        <p14:creationId xmlns:p14="http://schemas.microsoft.com/office/powerpoint/2010/main" val="11922849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39568-1A3B-1F82-3182-92CA0BA957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131B0B-8793-D8D5-22E3-8DB51E223A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0F0612-457F-9AA5-3452-C554C97A59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B5FF1A-089A-32E5-0C3B-D7FD983131DE}"/>
              </a:ext>
            </a:extLst>
          </p:cNvPr>
          <p:cNvSpPr>
            <a:spLocks noGrp="1"/>
          </p:cNvSpPr>
          <p:nvPr>
            <p:ph type="sldNum" sz="quarter" idx="5"/>
          </p:nvPr>
        </p:nvSpPr>
        <p:spPr/>
        <p:txBody>
          <a:bodyPr/>
          <a:lstStyle/>
          <a:p>
            <a:fld id="{4501980E-A242-044A-B921-D24AEDEC773B}" type="slidenum">
              <a:rPr lang="en-US" smtClean="0"/>
              <a:t>27</a:t>
            </a:fld>
            <a:endParaRPr lang="en-US"/>
          </a:p>
        </p:txBody>
      </p:sp>
    </p:spTree>
    <p:extLst>
      <p:ext uri="{BB962C8B-B14F-4D97-AF65-F5344CB8AC3E}">
        <p14:creationId xmlns:p14="http://schemas.microsoft.com/office/powerpoint/2010/main" val="10273149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200" b="0" i="0" dirty="0">
                <a:latin typeface="Calibri" panose="020F0502020204030204" pitchFamily="34" charset="0"/>
                <a:cs typeface="Calibri" panose="020F0502020204030204" pitchFamily="34" charset="0"/>
              </a:rPr>
              <a:t>Finally, let’s explore the youngest in our workforce today – Gen Z – born between 1997 – 2012.</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501980E-A242-044A-B921-D24AEDEC773B}"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13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06358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200" b="0" i="0" dirty="0">
                <a:effectLst/>
                <a:latin typeface="Calibri" panose="020F0502020204030204" pitchFamily="34" charset="0"/>
                <a:cs typeface="Calibri" panose="020F0502020204030204" pitchFamily="34" charset="0"/>
              </a:rPr>
              <a:t>Compared to their predecessors, Gen </a:t>
            </a:r>
            <a:r>
              <a:rPr lang="en-US" sz="1200" b="0" i="0" dirty="0" err="1">
                <a:effectLst/>
                <a:latin typeface="Calibri" panose="020F0502020204030204" pitchFamily="34" charset="0"/>
                <a:cs typeface="Calibri" panose="020F0502020204030204" pitchFamily="34" charset="0"/>
              </a:rPr>
              <a:t>Zers</a:t>
            </a:r>
            <a:r>
              <a:rPr lang="en-US" sz="1200" b="0" i="0" dirty="0">
                <a:effectLst/>
                <a:latin typeface="Calibri" panose="020F0502020204030204" pitchFamily="34" charset="0"/>
                <a:cs typeface="Calibri" panose="020F0502020204030204" pitchFamily="34" charset="0"/>
              </a:rPr>
              <a:t> are saving more and saving earlier. These “digital natives” are financially aware and want to take control of their finances as many witnessed their parents go through financial hardships. This is the</a:t>
            </a:r>
            <a:br>
              <a:rPr lang="en-US" sz="1200" b="0" i="0" dirty="0">
                <a:latin typeface="Calibri" panose="020F0502020204030204" pitchFamily="34" charset="0"/>
                <a:cs typeface="Calibri" panose="020F0502020204030204" pitchFamily="34" charset="0"/>
              </a:rPr>
            </a:br>
            <a:r>
              <a:rPr lang="en-US" sz="1200" b="0" i="0" dirty="0">
                <a:effectLst/>
                <a:latin typeface="Calibri" panose="020F0502020204030204" pitchFamily="34" charset="0"/>
                <a:cs typeface="Calibri" panose="020F0502020204030204" pitchFamily="34" charset="0"/>
              </a:rPr>
              <a:t>only generation that didn’t cite their parents or guardians as their main financial mentors, leaning instead on partners or spouses and are the most likely to seek financial advice on social media. </a:t>
            </a:r>
          </a:p>
          <a:p>
            <a:endParaRPr lang="en-US" sz="1200" b="0" i="0" dirty="0">
              <a:effectLst/>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1200" b="0" i="0" dirty="0">
                <a:latin typeface="Calibri" panose="020F0502020204030204" pitchFamily="34" charset="0"/>
                <a:cs typeface="Calibri" panose="020F0502020204030204" pitchFamily="34" charset="0"/>
              </a:rPr>
              <a:t>Over half (54%) of Gen Z holds some kind of investment</a:t>
            </a:r>
            <a:endParaRPr lang="en-US" sz="1200" b="0" i="0" baseline="30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1200" b="0" i="0" dirty="0">
                <a:latin typeface="Calibri" panose="020F0502020204030204" pitchFamily="34" charset="0"/>
                <a:cs typeface="Calibri" panose="020F0502020204030204" pitchFamily="34" charset="0"/>
              </a:rPr>
              <a:t>Nearly a quarter hold cryptocurrencies and stocks</a:t>
            </a:r>
            <a:endParaRPr lang="en-US" sz="1200" b="0" i="0" baseline="30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1200" b="0" i="0" dirty="0">
                <a:latin typeface="Calibri" panose="020F0502020204030204" pitchFamily="34" charset="0"/>
                <a:cs typeface="Calibri" panose="020F0502020204030204" pitchFamily="34" charset="0"/>
              </a:rPr>
              <a:t>Nearly a third have just a basic understanding of financial management issues</a:t>
            </a:r>
            <a:endParaRPr lang="en-US" sz="1200" b="0" i="0" baseline="30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1200" b="0" i="0" dirty="0">
                <a:latin typeface="Calibri" panose="020F0502020204030204" pitchFamily="34" charset="0"/>
                <a:cs typeface="Calibri" panose="020F0502020204030204" pitchFamily="34" charset="0"/>
              </a:rPr>
              <a:t>44% who are not investing report its because they don’t know where to start</a:t>
            </a:r>
            <a:endParaRPr lang="en-US" sz="1200" b="0" i="0" baseline="30000" dirty="0">
              <a:latin typeface="Calibri" panose="020F0502020204030204" pitchFamily="34" charset="0"/>
              <a:cs typeface="Calibri" panose="020F0502020204030204" pitchFamily="34" charset="0"/>
            </a:endParaRP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29</a:t>
            </a:fld>
            <a:endParaRPr lang="en-US"/>
          </a:p>
        </p:txBody>
      </p:sp>
    </p:spTree>
    <p:extLst>
      <p:ext uri="{BB962C8B-B14F-4D97-AF65-F5344CB8AC3E}">
        <p14:creationId xmlns:p14="http://schemas.microsoft.com/office/powerpoint/2010/main" val="6621116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8A800-08D5-1E3B-ADD4-0B6692E7FC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9A2453-0099-C05A-F07A-5DF00E4F48F6}"/>
              </a:ext>
            </a:extLst>
          </p:cNvPr>
          <p:cNvSpPr>
            <a:spLocks noGrp="1" noRot="1" noChangeAspect="1"/>
          </p:cNvSpPr>
          <p:nvPr>
            <p:ph type="sldImg"/>
          </p:nvPr>
        </p:nvSpPr>
        <p:spPr>
          <a:xfrm>
            <a:off x="460375" y="720725"/>
            <a:ext cx="6394450" cy="3600450"/>
          </a:xfrm>
        </p:spPr>
      </p:sp>
      <p:sp>
        <p:nvSpPr>
          <p:cNvPr id="3" name="Notes Placeholder 2">
            <a:extLst>
              <a:ext uri="{FF2B5EF4-FFF2-40B4-BE49-F238E27FC236}">
                <a16:creationId xmlns:a16="http://schemas.microsoft.com/office/drawing/2014/main" id="{0CDA9639-1959-1B7E-791E-5EC79EF78429}"/>
              </a:ext>
            </a:extLst>
          </p:cNvPr>
          <p:cNvSpPr>
            <a:spLocks noGrp="1"/>
          </p:cNvSpPr>
          <p:nvPr>
            <p:ph type="body" idx="1"/>
          </p:nvPr>
        </p:nvSpPr>
        <p:spPr/>
        <p:txBody>
          <a:bodyPr/>
          <a:lstStyle/>
          <a:p>
            <a:r>
              <a:rPr lang="en-US" sz="1200" dirty="0">
                <a:effectLst/>
              </a:rPr>
              <a:t>Compared to their predecessors, Gen </a:t>
            </a:r>
            <a:r>
              <a:rPr lang="en-US" sz="1200" dirty="0" err="1">
                <a:effectLst/>
              </a:rPr>
              <a:t>Zers</a:t>
            </a:r>
            <a:r>
              <a:rPr lang="en-US" sz="1200" dirty="0">
                <a:effectLst/>
              </a:rPr>
              <a:t> are saving more and saving earlier. These “digital natives” are financially aware and want to take control of their finances as many witnessed their parents go through financial hardships. This is the only generation that didn’t cite their parents or guardians as their main financial mentors, leaning instead on partners or spouses and are the most likely to seek financial advice on social media. </a:t>
            </a:r>
          </a:p>
          <a:p>
            <a:endParaRPr lang="en-US" sz="1200" dirty="0">
              <a:effectLst/>
            </a:endParaRPr>
          </a:p>
          <a:p>
            <a:pPr marL="342900" indent="-342900">
              <a:buFont typeface="Arial" panose="020B0604020202020204" pitchFamily="34" charset="0"/>
              <a:buChar char="•"/>
            </a:pPr>
            <a:r>
              <a:rPr lang="en-US" sz="1200" dirty="0"/>
              <a:t>Over half (54%) of Gen Z holds some kind of investment</a:t>
            </a:r>
            <a:endParaRPr lang="en-US" sz="1200" baseline="30000" dirty="0"/>
          </a:p>
          <a:p>
            <a:pPr marL="342900" indent="-342900">
              <a:buFont typeface="Arial" panose="020B0604020202020204" pitchFamily="34" charset="0"/>
              <a:buChar char="•"/>
            </a:pPr>
            <a:r>
              <a:rPr lang="en-US" sz="1200" dirty="0"/>
              <a:t>Nearly a quarter hold cryptocurrencies and stocks</a:t>
            </a:r>
            <a:endParaRPr lang="en-US" sz="1200" baseline="30000" dirty="0"/>
          </a:p>
          <a:p>
            <a:pPr marL="342900" indent="-342900">
              <a:buFont typeface="Arial" panose="020B0604020202020204" pitchFamily="34" charset="0"/>
              <a:buChar char="•"/>
            </a:pPr>
            <a:r>
              <a:rPr lang="en-US" sz="1200" dirty="0"/>
              <a:t>Nearly a third have just a basic understanding of financial management issues</a:t>
            </a:r>
            <a:endParaRPr lang="en-US" sz="1200" baseline="30000" dirty="0"/>
          </a:p>
          <a:p>
            <a:pPr marL="342900" indent="-342900">
              <a:buFont typeface="Arial" panose="020B0604020202020204" pitchFamily="34" charset="0"/>
              <a:buChar char="•"/>
            </a:pPr>
            <a:r>
              <a:rPr lang="en-US" sz="1200" dirty="0"/>
              <a:t>44% who are not investing report its because they don’t know where to start</a:t>
            </a:r>
            <a:endParaRPr lang="en-US" sz="1200" baseline="30000" dirty="0"/>
          </a:p>
          <a:p>
            <a:endParaRPr lang="en-US" dirty="0"/>
          </a:p>
        </p:txBody>
      </p:sp>
      <p:sp>
        <p:nvSpPr>
          <p:cNvPr id="4" name="Slide Number Placeholder 3">
            <a:extLst>
              <a:ext uri="{FF2B5EF4-FFF2-40B4-BE49-F238E27FC236}">
                <a16:creationId xmlns:a16="http://schemas.microsoft.com/office/drawing/2014/main" id="{CCD93546-15AF-1049-B3B9-9DF0472B9745}"/>
              </a:ext>
            </a:extLst>
          </p:cNvPr>
          <p:cNvSpPr>
            <a:spLocks noGrp="1"/>
          </p:cNvSpPr>
          <p:nvPr>
            <p:ph type="sldNum" sz="quarter" idx="5"/>
          </p:nvPr>
        </p:nvSpPr>
        <p:spPr/>
        <p:txBody>
          <a:bodyPr/>
          <a:lstStyle/>
          <a:p>
            <a:fld id="{4501980E-A242-044A-B921-D24AEDEC773B}" type="slidenum">
              <a:rPr lang="en-US" smtClean="0"/>
              <a:t>30</a:t>
            </a:fld>
            <a:endParaRPr lang="en-US"/>
          </a:p>
        </p:txBody>
      </p:sp>
    </p:spTree>
    <p:extLst>
      <p:ext uri="{BB962C8B-B14F-4D97-AF65-F5344CB8AC3E}">
        <p14:creationId xmlns:p14="http://schemas.microsoft.com/office/powerpoint/2010/main" val="27914828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effectLst/>
              </a:rPr>
              <a:t>When working with Gen Z clients, it’s important to understand what truly motivates their financial decisions. Recent data highlights their top three financial goals: </a:t>
            </a:r>
          </a:p>
          <a:p>
            <a:endParaRPr lang="en-US" sz="1200" dirty="0">
              <a:effectLst/>
            </a:endParaRPr>
          </a:p>
          <a:p>
            <a:r>
              <a:rPr lang="en-US" sz="1200" dirty="0">
                <a:effectLst/>
              </a:rPr>
              <a:t>First, 62% of Gen Z say their top priority is having enough money to travel. Experiences matter deeply to this generation, and financial freedom often means the ability to explore the world. </a:t>
            </a:r>
          </a:p>
          <a:p>
            <a:endParaRPr lang="en-US" sz="1200" dirty="0">
              <a:effectLst/>
            </a:endParaRPr>
          </a:p>
          <a:p>
            <a:r>
              <a:rPr lang="en-US" sz="1200" dirty="0">
                <a:effectLst/>
              </a:rPr>
              <a:t>Second, 55% are focused on saving for unexpected expenses. Growing up during economic uncertainty—like the Great Recession and the COVID-19 pandemic—has made financial security a high priority. </a:t>
            </a:r>
          </a:p>
          <a:p>
            <a:endParaRPr lang="en-US" sz="1200" dirty="0">
              <a:effectLst/>
            </a:endParaRPr>
          </a:p>
          <a:p>
            <a:r>
              <a:rPr lang="en-US" sz="1200" dirty="0">
                <a:effectLst/>
              </a:rPr>
              <a:t>And third, 51% of Gen Z cite retiring when they choose and living comfortably as a major goal. While retirement may feel far off, many are already thinking long-term and want the flexibility to retire on their terms. </a:t>
            </a:r>
          </a:p>
          <a:p>
            <a:endParaRPr lang="en-US" sz="1200" dirty="0">
              <a:effectLst/>
            </a:endParaRPr>
          </a:p>
          <a:p>
            <a:r>
              <a:rPr lang="en-US" sz="1200" dirty="0">
                <a:effectLst/>
              </a:rPr>
              <a:t>Understanding these priorities helps you connect with Gen Z clients on a deeper level, aligning financial strategies with what truly matters to them.</a:t>
            </a:r>
            <a:endParaRPr lang="en-US" sz="1200" dirty="0"/>
          </a:p>
        </p:txBody>
      </p:sp>
      <p:sp>
        <p:nvSpPr>
          <p:cNvPr id="4" name="Slide Number Placeholder 3"/>
          <p:cNvSpPr>
            <a:spLocks noGrp="1"/>
          </p:cNvSpPr>
          <p:nvPr>
            <p:ph type="sldNum" sz="quarter" idx="5"/>
          </p:nvPr>
        </p:nvSpPr>
        <p:spPr/>
        <p:txBody>
          <a:bodyPr/>
          <a:lstStyle/>
          <a:p>
            <a:fld id="{4501980E-A242-044A-B921-D24AEDEC773B}" type="slidenum">
              <a:rPr lang="en-US" smtClean="0"/>
              <a:t>31</a:t>
            </a:fld>
            <a:endParaRPr lang="en-US"/>
          </a:p>
        </p:txBody>
      </p:sp>
    </p:spTree>
    <p:extLst>
      <p:ext uri="{BB962C8B-B14F-4D97-AF65-F5344CB8AC3E}">
        <p14:creationId xmlns:p14="http://schemas.microsoft.com/office/powerpoint/2010/main" val="30839497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501980E-A242-044A-B921-D24AEDEC773B}" type="slidenum">
              <a:rPr lang="en-US" smtClean="0"/>
              <a:t>32</a:t>
            </a:fld>
            <a:endParaRPr lang="en-US"/>
          </a:p>
        </p:txBody>
      </p:sp>
    </p:spTree>
    <p:extLst>
      <p:ext uri="{BB962C8B-B14F-4D97-AF65-F5344CB8AC3E}">
        <p14:creationId xmlns:p14="http://schemas.microsoft.com/office/powerpoint/2010/main" val="27430395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384C8-3243-D907-7268-7CDF6DCA8B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966B57-2BFF-B539-579F-44FB8D1FF8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DA2D7E-31C4-41B2-9E3D-C6C7A5B715A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D4E6714-E477-C0B4-41C4-49609248B6B5}"/>
              </a:ext>
            </a:extLst>
          </p:cNvPr>
          <p:cNvSpPr>
            <a:spLocks noGrp="1"/>
          </p:cNvSpPr>
          <p:nvPr>
            <p:ph type="sldNum" sz="quarter" idx="5"/>
          </p:nvPr>
        </p:nvSpPr>
        <p:spPr/>
        <p:txBody>
          <a:bodyPr/>
          <a:lstStyle/>
          <a:p>
            <a:fld id="{4501980E-A242-044A-B921-D24AEDEC773B}" type="slidenum">
              <a:rPr lang="en-US" smtClean="0"/>
              <a:t>33</a:t>
            </a:fld>
            <a:endParaRPr lang="en-US"/>
          </a:p>
        </p:txBody>
      </p:sp>
    </p:spTree>
    <p:extLst>
      <p:ext uri="{BB962C8B-B14F-4D97-AF65-F5344CB8AC3E}">
        <p14:creationId xmlns:p14="http://schemas.microsoft.com/office/powerpoint/2010/main" val="154356714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effectLst/>
              </a:rPr>
              <a:t>Let’s wrap up with a few key takeaways: </a:t>
            </a:r>
          </a:p>
          <a:p>
            <a:endParaRPr lang="en-US" sz="1200" dirty="0">
              <a:effectLst/>
            </a:endParaRPr>
          </a:p>
          <a:p>
            <a:r>
              <a:rPr lang="en-US" sz="1200" dirty="0">
                <a:effectLst/>
              </a:rPr>
              <a:t>First, it’s essential to understand the differences among the generations when it comes to communication preferences. Each group has unique expectations—what works for one may not resonate with another. </a:t>
            </a:r>
          </a:p>
          <a:p>
            <a:endParaRPr lang="en-US" sz="1200" dirty="0">
              <a:effectLst/>
            </a:endParaRPr>
          </a:p>
          <a:p>
            <a:r>
              <a:rPr lang="en-US" sz="1200" dirty="0">
                <a:effectLst/>
              </a:rPr>
              <a:t>Second, you can build stronger trust by adapting your style to meet those generational expectations. This shows clients you’re listening and willing to meet them where they are. </a:t>
            </a:r>
          </a:p>
          <a:p>
            <a:endParaRPr lang="en-US" sz="1200" dirty="0">
              <a:effectLst/>
            </a:endParaRPr>
          </a:p>
          <a:p>
            <a:r>
              <a:rPr lang="en-US" sz="1200" dirty="0">
                <a:effectLst/>
              </a:rPr>
              <a:t>And third, aim to use the right balance of personal and digital touchpoints. Whether it’s a handwritten note for a Boomer client or a quick text follow-up for a Gen Z client, striking that balance helps you stay connected and relevant. </a:t>
            </a:r>
          </a:p>
          <a:p>
            <a:endParaRPr lang="en-US" sz="1200" dirty="0">
              <a:effectLst/>
            </a:endParaRPr>
          </a:p>
          <a:p>
            <a:r>
              <a:rPr lang="en-US" sz="1200" dirty="0">
                <a:effectLst/>
              </a:rPr>
              <a:t>At the end of the day, tailoring your approach by generation isn’t just smart—it’s essential for building lasting client relationships.</a:t>
            </a:r>
            <a:endParaRPr lang="en-US" sz="1200" dirty="0"/>
          </a:p>
        </p:txBody>
      </p:sp>
      <p:sp>
        <p:nvSpPr>
          <p:cNvPr id="4" name="Slide Number Placeholder 3"/>
          <p:cNvSpPr>
            <a:spLocks noGrp="1"/>
          </p:cNvSpPr>
          <p:nvPr>
            <p:ph type="sldNum" sz="quarter" idx="5"/>
          </p:nvPr>
        </p:nvSpPr>
        <p:spPr/>
        <p:txBody>
          <a:bodyPr/>
          <a:lstStyle/>
          <a:p>
            <a:fld id="{4501980E-A242-044A-B921-D24AEDEC773B}" type="slidenum">
              <a:rPr lang="en-US" smtClean="0"/>
              <a:t>34</a:t>
            </a:fld>
            <a:endParaRPr lang="en-US"/>
          </a:p>
        </p:txBody>
      </p:sp>
    </p:spTree>
    <p:extLst>
      <p:ext uri="{BB962C8B-B14F-4D97-AF65-F5344CB8AC3E}">
        <p14:creationId xmlns:p14="http://schemas.microsoft.com/office/powerpoint/2010/main" val="143619553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Any questions?</a:t>
            </a:r>
          </a:p>
        </p:txBody>
      </p:sp>
      <p:sp>
        <p:nvSpPr>
          <p:cNvPr id="4" name="Slide Number Placeholder 3"/>
          <p:cNvSpPr>
            <a:spLocks noGrp="1"/>
          </p:cNvSpPr>
          <p:nvPr>
            <p:ph type="sldNum" sz="quarter" idx="5"/>
          </p:nvPr>
        </p:nvSpPr>
        <p:spPr/>
        <p:txBody>
          <a:bodyPr/>
          <a:lstStyle/>
          <a:p>
            <a:fld id="{D97A257B-3654-494A-8E0A-71E145AADD7A}" type="slidenum">
              <a:rPr lang="en-US" smtClean="0"/>
              <a:t>35</a:t>
            </a:fld>
            <a:endParaRPr lang="en-US" dirty="0"/>
          </a:p>
        </p:txBody>
      </p:sp>
    </p:spTree>
    <p:extLst>
      <p:ext uri="{BB962C8B-B14F-4D97-AF65-F5344CB8AC3E}">
        <p14:creationId xmlns:p14="http://schemas.microsoft.com/office/powerpoint/2010/main" val="352514857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36</a:t>
            </a:fld>
            <a:endParaRPr lang="en-US" dirty="0"/>
          </a:p>
        </p:txBody>
      </p:sp>
    </p:spTree>
    <p:extLst>
      <p:ext uri="{BB962C8B-B14F-4D97-AF65-F5344CB8AC3E}">
        <p14:creationId xmlns:p14="http://schemas.microsoft.com/office/powerpoint/2010/main" val="203206332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e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e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Master" Target="../slideMasters/slideMaster2.xml"/><Relationship Id="rId5" Type="http://schemas.openxmlformats.org/officeDocument/2006/relationships/image" Target="../media/image2.png"/><Relationship Id="rId4" Type="http://schemas.openxmlformats.org/officeDocument/2006/relationships/image" Target="../media/image9.pn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e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1.jpe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Master" Target="../slideMasters/slideMaster2.xml"/><Relationship Id="rId5" Type="http://schemas.openxmlformats.org/officeDocument/2006/relationships/image" Target="../media/image12.png"/><Relationship Id="rId4" Type="http://schemas.openxmlformats.org/officeDocument/2006/relationships/image" Target="../media/image24.jpeg"/></Relationships>
</file>

<file path=ppt/slideLayouts/_rels/slideLayout6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B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7225" y="2574132"/>
            <a:ext cx="4775886" cy="903806"/>
          </a:xfrm>
        </p:spPr>
        <p:txBody>
          <a:bodyPr anchor="t">
            <a:normAutofit/>
          </a:bodyPr>
          <a:lstStyle>
            <a:lvl1pPr algn="l">
              <a:defRPr sz="3600" b="0" i="0">
                <a:solidFill>
                  <a:schemeClr val="tx1"/>
                </a:solidFill>
                <a:latin typeface="Calibri" panose="020F0502020204030204" pitchFamily="34" charset="0"/>
              </a:defRPr>
            </a:lvl1pPr>
          </a:lstStyle>
          <a:p>
            <a:r>
              <a:rPr lang="en-US"/>
              <a:t>Click to edit Master title style</a:t>
            </a:r>
            <a:endParaRPr lang="en-US" dirty="0"/>
          </a:p>
        </p:txBody>
      </p:sp>
      <p:pic>
        <p:nvPicPr>
          <p:cNvPr id="4" name="Picture 3"/>
          <p:cNvPicPr>
            <a:picLocks noChangeAspect="1"/>
          </p:cNvPicPr>
          <p:nvPr userDrawn="1"/>
        </p:nvPicPr>
        <p:blipFill>
          <a:blip r:embed="rId3"/>
          <a:srcRect/>
          <a:stretch/>
        </p:blipFill>
        <p:spPr>
          <a:xfrm>
            <a:off x="5714994" y="0"/>
            <a:ext cx="3429007" cy="2059309"/>
          </a:xfrm>
          <a:prstGeom prst="rect">
            <a:avLst/>
          </a:prstGeom>
        </p:spPr>
      </p:pic>
      <p:cxnSp>
        <p:nvCxnSpPr>
          <p:cNvPr id="20" name="Straight Connector 19"/>
          <p:cNvCxnSpPr/>
          <p:nvPr userDrawn="1"/>
        </p:nvCxnSpPr>
        <p:spPr>
          <a:xfrm flipH="1">
            <a:off x="347226" y="2401352"/>
            <a:ext cx="464228"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69C72975-DDEA-D34F-9F38-D4B231AACE4A}"/>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2901" y="4507264"/>
            <a:ext cx="1977866" cy="280200"/>
          </a:xfrm>
          <a:prstGeom prst="rect">
            <a:avLst/>
          </a:prstGeom>
        </p:spPr>
      </p:pic>
      <p:sp>
        <p:nvSpPr>
          <p:cNvPr id="11" name="Text Placeholder 6">
            <a:extLst>
              <a:ext uri="{FF2B5EF4-FFF2-40B4-BE49-F238E27FC236}">
                <a16:creationId xmlns:a16="http://schemas.microsoft.com/office/drawing/2014/main" id="{E54DA4DF-3825-CF4E-88DB-5B17A2266A28}"/>
              </a:ext>
            </a:extLst>
          </p:cNvPr>
          <p:cNvSpPr>
            <a:spLocks noGrp="1"/>
          </p:cNvSpPr>
          <p:nvPr>
            <p:ph type="body" sz="quarter" idx="13" hasCustomPrompt="1"/>
          </p:nvPr>
        </p:nvSpPr>
        <p:spPr>
          <a:xfrm>
            <a:off x="4447615" y="4367521"/>
            <a:ext cx="4353485" cy="4375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3202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B | FSBL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7225" y="2574132"/>
            <a:ext cx="4775886" cy="903806"/>
          </a:xfrm>
        </p:spPr>
        <p:txBody>
          <a:bodyPr anchor="t">
            <a:normAutofit/>
          </a:bodyPr>
          <a:lstStyle>
            <a:lvl1pPr algn="l">
              <a:defRPr sz="3600" b="0" i="0">
                <a:solidFill>
                  <a:schemeClr val="tx1"/>
                </a:solidFill>
                <a:latin typeface="Calibri" panose="020F0502020204030204" pitchFamily="34" charset="0"/>
              </a:defRPr>
            </a:lvl1pPr>
          </a:lstStyle>
          <a:p>
            <a:r>
              <a:rPr lang="en-US"/>
              <a:t>Click to edit Master title style</a:t>
            </a:r>
            <a:endParaRPr lang="en-US" dirty="0"/>
          </a:p>
        </p:txBody>
      </p:sp>
      <p:cxnSp>
        <p:nvCxnSpPr>
          <p:cNvPr id="20" name="Straight Connector 19"/>
          <p:cNvCxnSpPr/>
          <p:nvPr userDrawn="1"/>
        </p:nvCxnSpPr>
        <p:spPr>
          <a:xfrm flipH="1">
            <a:off x="347226" y="2401352"/>
            <a:ext cx="464228"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97923" y="4041823"/>
            <a:ext cx="3548154" cy="961848"/>
          </a:xfrm>
          <a:prstGeom prst="rect">
            <a:avLst/>
          </a:prstGeom>
        </p:spPr>
      </p:pic>
      <p:sp>
        <p:nvSpPr>
          <p:cNvPr id="10" name="Text Placeholder 6">
            <a:extLst>
              <a:ext uri="{FF2B5EF4-FFF2-40B4-BE49-F238E27FC236}">
                <a16:creationId xmlns:a16="http://schemas.microsoft.com/office/drawing/2014/main" id="{B4B73F8E-EE09-D941-88A2-25A75DA0D173}"/>
              </a:ext>
            </a:extLst>
          </p:cNvPr>
          <p:cNvSpPr>
            <a:spLocks noGrp="1"/>
          </p:cNvSpPr>
          <p:nvPr>
            <p:ph type="body" sz="quarter" idx="12" hasCustomPrompt="1"/>
          </p:nvPr>
        </p:nvSpPr>
        <p:spPr>
          <a:xfrm>
            <a:off x="4659406" y="790837"/>
            <a:ext cx="4141694" cy="238818"/>
          </a:xfrm>
        </p:spPr>
        <p:txBody>
          <a:bodyPr anchor="b">
            <a:normAutofit/>
          </a:bodyPr>
          <a:lstStyle>
            <a:lvl1pPr marL="0" indent="0" algn="r">
              <a:buNone/>
              <a:defRPr sz="105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684A7556-B5DF-EF4D-BC2D-148DA4F20F83}"/>
              </a:ext>
            </a:extLst>
          </p:cNvPr>
          <p:cNvPicPr>
            <a:picLocks noChangeAspect="1"/>
          </p:cNvPicPr>
          <p:nvPr userDrawn="1"/>
        </p:nvPicPr>
        <p:blipFill>
          <a:blip r:embed="rId4"/>
          <a:srcRect/>
          <a:stretch/>
        </p:blipFill>
        <p:spPr>
          <a:xfrm>
            <a:off x="5714994" y="0"/>
            <a:ext cx="3429007" cy="2059309"/>
          </a:xfrm>
          <a:prstGeom prst="rect">
            <a:avLst/>
          </a:prstGeom>
        </p:spPr>
      </p:pic>
    </p:spTree>
    <p:extLst>
      <p:ext uri="{BB962C8B-B14F-4D97-AF65-F5344CB8AC3E}">
        <p14:creationId xmlns:p14="http://schemas.microsoft.com/office/powerpoint/2010/main" val="4159025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42901" y="4507264"/>
            <a:ext cx="1977866" cy="280200"/>
          </a:xfrm>
          <a:prstGeom prst="rect">
            <a:avLst/>
          </a:prstGeom>
        </p:spPr>
      </p:pic>
      <p:sp>
        <p:nvSpPr>
          <p:cNvPr id="10" name="Title 1"/>
          <p:cNvSpPr>
            <a:spLocks noGrp="1"/>
          </p:cNvSpPr>
          <p:nvPr>
            <p:ph type="ctrTitle"/>
          </p:nvPr>
        </p:nvSpPr>
        <p:spPr>
          <a:xfrm>
            <a:off x="342900" y="1652388"/>
            <a:ext cx="4775886" cy="1422827"/>
          </a:xfrm>
        </p:spPr>
        <p:txBody>
          <a:bodyPr anchor="b">
            <a:normAutofit/>
          </a:bodyPr>
          <a:lstStyle>
            <a:lvl1pPr algn="l">
              <a:defRPr sz="3600" b="0" i="0">
                <a:solidFill>
                  <a:schemeClr val="accent1"/>
                </a:solidFill>
                <a:latin typeface="Calibri" panose="020F0502020204030204" pitchFamily="34" charset="0"/>
              </a:defRPr>
            </a:lvl1pPr>
          </a:lstStyle>
          <a:p>
            <a:r>
              <a:rPr lang="en-US"/>
              <a:t>Click to edit Master title style</a:t>
            </a:r>
            <a:endParaRPr lang="en-US" dirty="0"/>
          </a:p>
        </p:txBody>
      </p:sp>
      <p:sp>
        <p:nvSpPr>
          <p:cNvPr id="11" name="Subtitle 2"/>
          <p:cNvSpPr>
            <a:spLocks noGrp="1"/>
          </p:cNvSpPr>
          <p:nvPr>
            <p:ph type="subTitle" idx="1" hasCustomPrompt="1"/>
          </p:nvPr>
        </p:nvSpPr>
        <p:spPr>
          <a:xfrm>
            <a:off x="342900" y="3144335"/>
            <a:ext cx="4775886" cy="1242971"/>
          </a:xfrm>
        </p:spPr>
        <p:txBody>
          <a:bodyPr>
            <a:normAutofit/>
          </a:bodyPr>
          <a:lstStyle>
            <a:lvl1pPr marL="0" indent="0" algn="l">
              <a:buNone/>
              <a:defRPr sz="1050" b="0" i="0">
                <a:solidFill>
                  <a:schemeClr val="accent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342901" y="493527"/>
            <a:ext cx="2919797" cy="139782"/>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342901" y="630182"/>
            <a:ext cx="2928938" cy="220211"/>
          </a:xfrm>
        </p:spPr>
        <p:txBody>
          <a:bodyPr lIns="0" tIns="0" rIns="0" bIns="0">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342901" y="349937"/>
            <a:ext cx="2928938" cy="169676"/>
          </a:xfrm>
        </p:spPr>
        <p:txBody>
          <a:bodyPr lIns="0" tIns="0" rIns="0" bIns="0" anchor="b">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19" name="Text Placeholder 6">
            <a:extLst>
              <a:ext uri="{FF2B5EF4-FFF2-40B4-BE49-F238E27FC236}">
                <a16:creationId xmlns:a16="http://schemas.microsoft.com/office/drawing/2014/main" id="{C85B9DC6-FECB-094D-A69E-CE5201E4F56B}"/>
              </a:ext>
            </a:extLst>
          </p:cNvPr>
          <p:cNvSpPr>
            <a:spLocks noGrp="1"/>
          </p:cNvSpPr>
          <p:nvPr>
            <p:ph type="body" sz="quarter" idx="12" hasCustomPrompt="1"/>
          </p:nvPr>
        </p:nvSpPr>
        <p:spPr>
          <a:xfrm>
            <a:off x="4447615" y="4367521"/>
            <a:ext cx="4353485" cy="4375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5" name="Picture 14">
            <a:extLst>
              <a:ext uri="{FF2B5EF4-FFF2-40B4-BE49-F238E27FC236}">
                <a16:creationId xmlns:a16="http://schemas.microsoft.com/office/drawing/2014/main" id="{4FB6C1C9-CF81-544A-824C-24D087CE784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714993" y="1024"/>
            <a:ext cx="3429008" cy="2059310"/>
          </a:xfrm>
          <a:prstGeom prst="rect">
            <a:avLst/>
          </a:prstGeom>
        </p:spPr>
      </p:pic>
    </p:spTree>
    <p:extLst>
      <p:ext uri="{BB962C8B-B14F-4D97-AF65-F5344CB8AC3E}">
        <p14:creationId xmlns:p14="http://schemas.microsoft.com/office/powerpoint/2010/main" val="241181533"/>
      </p:ext>
    </p:extLst>
  </p:cSld>
  <p:clrMapOvr>
    <a:masterClrMapping/>
  </p:clrMapOvr>
  <p:transition>
    <p:fade/>
  </p:transition>
  <p:extLst>
    <p:ext uri="{DCECCB84-F9BA-43D5-87BE-67443E8EF086}">
      <p15:sldGuideLst xmlns:p15="http://schemas.microsoft.com/office/powerpoint/2012/main">
        <p15:guide id="1" orient="horz" pos="1622" userDrawn="1">
          <p15:clr>
            <a:srgbClr val="FBAE40"/>
          </p15:clr>
        </p15:guide>
        <p15:guide id="2" pos="288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B_FSBL_Title_White">
    <p:spTree>
      <p:nvGrpSpPr>
        <p:cNvPr id="1" name=""/>
        <p:cNvGrpSpPr/>
        <p:nvPr/>
      </p:nvGrpSpPr>
      <p:grpSpPr>
        <a:xfrm>
          <a:off x="0" y="0"/>
          <a:ext cx="0" cy="0"/>
          <a:chOff x="0" y="0"/>
          <a:chExt cx="0" cy="0"/>
        </a:xfrm>
      </p:grpSpPr>
      <p:sp>
        <p:nvSpPr>
          <p:cNvPr id="10" name="Title 1"/>
          <p:cNvSpPr>
            <a:spLocks noGrp="1"/>
          </p:cNvSpPr>
          <p:nvPr>
            <p:ph type="ctrTitle"/>
          </p:nvPr>
        </p:nvSpPr>
        <p:spPr>
          <a:xfrm>
            <a:off x="342900" y="1652388"/>
            <a:ext cx="4775886" cy="1422827"/>
          </a:xfrm>
        </p:spPr>
        <p:txBody>
          <a:bodyPr anchor="b">
            <a:normAutofit/>
          </a:bodyPr>
          <a:lstStyle>
            <a:lvl1pPr algn="l">
              <a:defRPr sz="3600" b="0" i="0">
                <a:solidFill>
                  <a:schemeClr val="accent1"/>
                </a:solidFill>
                <a:latin typeface="Calibri" panose="020F0502020204030204" pitchFamily="34" charset="0"/>
              </a:defRPr>
            </a:lvl1pPr>
          </a:lstStyle>
          <a:p>
            <a:r>
              <a:rPr lang="en-US"/>
              <a:t>Click to edit Master title style</a:t>
            </a:r>
            <a:endParaRPr lang="en-US" dirty="0"/>
          </a:p>
        </p:txBody>
      </p:sp>
      <p:sp>
        <p:nvSpPr>
          <p:cNvPr id="11" name="Subtitle 2"/>
          <p:cNvSpPr>
            <a:spLocks noGrp="1"/>
          </p:cNvSpPr>
          <p:nvPr>
            <p:ph type="subTitle" idx="1" hasCustomPrompt="1"/>
          </p:nvPr>
        </p:nvSpPr>
        <p:spPr>
          <a:xfrm>
            <a:off x="342900" y="3144335"/>
            <a:ext cx="4775886" cy="1242971"/>
          </a:xfrm>
        </p:spPr>
        <p:txBody>
          <a:bodyPr>
            <a:normAutofit/>
          </a:bodyPr>
          <a:lstStyle>
            <a:lvl1pPr marL="0" indent="0" algn="l">
              <a:buNone/>
              <a:defRPr sz="1050" b="0" i="0">
                <a:solidFill>
                  <a:schemeClr val="accent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342901" y="493527"/>
            <a:ext cx="2919797" cy="139782"/>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342901" y="630182"/>
            <a:ext cx="2928938" cy="220211"/>
          </a:xfrm>
        </p:spPr>
        <p:txBody>
          <a:bodyPr lIns="0" tIns="0" rIns="0" bIns="0">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342901" y="349937"/>
            <a:ext cx="2928938" cy="169676"/>
          </a:xfrm>
        </p:spPr>
        <p:txBody>
          <a:bodyPr lIns="0" tIns="0" rIns="0" bIns="0" anchor="b">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pic>
        <p:nvPicPr>
          <p:cNvPr id="15" name="Picture 14">
            <a:extLst>
              <a:ext uri="{FF2B5EF4-FFF2-40B4-BE49-F238E27FC236}">
                <a16:creationId xmlns:a16="http://schemas.microsoft.com/office/drawing/2014/main" id="{4FB6C1C9-CF81-544A-824C-24D087CE784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14993" y="1024"/>
            <a:ext cx="3429008" cy="2059310"/>
          </a:xfrm>
          <a:prstGeom prst="rect">
            <a:avLst/>
          </a:prstGeom>
        </p:spPr>
      </p:pic>
      <p:pic>
        <p:nvPicPr>
          <p:cNvPr id="16" name="Picture 15">
            <a:extLst>
              <a:ext uri="{FF2B5EF4-FFF2-40B4-BE49-F238E27FC236}">
                <a16:creationId xmlns:a16="http://schemas.microsoft.com/office/drawing/2014/main" id="{7F782969-59E9-6245-877B-9493BB9F739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97923" y="4041823"/>
            <a:ext cx="3548154" cy="961848"/>
          </a:xfrm>
          <a:prstGeom prst="rect">
            <a:avLst/>
          </a:prstGeom>
        </p:spPr>
      </p:pic>
      <p:sp>
        <p:nvSpPr>
          <p:cNvPr id="17" name="Text Placeholder 6">
            <a:extLst>
              <a:ext uri="{FF2B5EF4-FFF2-40B4-BE49-F238E27FC236}">
                <a16:creationId xmlns:a16="http://schemas.microsoft.com/office/drawing/2014/main" id="{B6270E2D-ECF4-344E-AC81-01B98EF87FAA}"/>
              </a:ext>
            </a:extLst>
          </p:cNvPr>
          <p:cNvSpPr>
            <a:spLocks noGrp="1"/>
          </p:cNvSpPr>
          <p:nvPr>
            <p:ph type="body" sz="quarter" idx="12" hasCustomPrompt="1"/>
          </p:nvPr>
        </p:nvSpPr>
        <p:spPr>
          <a:xfrm>
            <a:off x="4659406" y="790837"/>
            <a:ext cx="4141694" cy="238818"/>
          </a:xfrm>
        </p:spPr>
        <p:txBody>
          <a:bodyPr anchor="b">
            <a:normAutofit/>
          </a:bodyPr>
          <a:lstStyle>
            <a:lvl1pPr marL="0" indent="0" algn="r">
              <a:buNone/>
              <a:defRPr sz="105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375760891"/>
      </p:ext>
    </p:extLst>
  </p:cSld>
  <p:clrMapOvr>
    <a:masterClrMapping/>
  </p:clrMapOvr>
  <p:transition>
    <p:fade/>
  </p:transition>
  <p:extLst>
    <p:ext uri="{DCECCB84-F9BA-43D5-87BE-67443E8EF086}">
      <p15:sldGuideLst xmlns:p15="http://schemas.microsoft.com/office/powerpoint/2012/main">
        <p15:guide id="1" orient="horz" pos="1622" userDrawn="1">
          <p15:clr>
            <a:srgbClr val="FBAE40"/>
          </p15:clr>
        </p15:guide>
        <p15:guide id="2" pos="288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6C780CA-A3D5-784C-91C8-E3E41399A7A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42900" y="4524844"/>
            <a:ext cx="1977872" cy="280201"/>
          </a:xfrm>
          <a:prstGeom prst="rect">
            <a:avLst/>
          </a:prstGeom>
        </p:spPr>
      </p:pic>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342900" y="3124549"/>
            <a:ext cx="4775886" cy="12429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342901" y="493527"/>
            <a:ext cx="2919797" cy="139782"/>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342901" y="630182"/>
            <a:ext cx="2928938" cy="220211"/>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342900" y="1632602"/>
            <a:ext cx="4775886" cy="1422827"/>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342901" y="349937"/>
            <a:ext cx="2928938" cy="169676"/>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21" name="Text Placeholder 6">
            <a:extLst>
              <a:ext uri="{FF2B5EF4-FFF2-40B4-BE49-F238E27FC236}">
                <a16:creationId xmlns:a16="http://schemas.microsoft.com/office/drawing/2014/main" id="{8ED9FCAB-7677-CD43-916D-784FBDE290B1}"/>
              </a:ext>
            </a:extLst>
          </p:cNvPr>
          <p:cNvSpPr>
            <a:spLocks noGrp="1"/>
          </p:cNvSpPr>
          <p:nvPr>
            <p:ph type="body" sz="quarter" idx="12" hasCustomPrompt="1"/>
          </p:nvPr>
        </p:nvSpPr>
        <p:spPr>
          <a:xfrm>
            <a:off x="4185397" y="4367521"/>
            <a:ext cx="4615703" cy="4375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3"/>
          <a:srcRect/>
          <a:stretch/>
        </p:blipFill>
        <p:spPr>
          <a:xfrm>
            <a:off x="5714994" y="0"/>
            <a:ext cx="3429007" cy="2059309"/>
          </a:xfrm>
          <a:prstGeom prst="rect">
            <a:avLst/>
          </a:prstGeom>
        </p:spPr>
      </p:pic>
    </p:spTree>
    <p:extLst>
      <p:ext uri="{BB962C8B-B14F-4D97-AF65-F5344CB8AC3E}">
        <p14:creationId xmlns:p14="http://schemas.microsoft.com/office/powerpoint/2010/main" val="1004287679"/>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B_FSBL_Title Slide_blue">
    <p:bg>
      <p:bgPr>
        <a:solidFill>
          <a:schemeClr val="tx1"/>
        </a:solidFill>
        <a:effectLst/>
      </p:bgPr>
    </p:bg>
    <p:spTree>
      <p:nvGrpSpPr>
        <p:cNvPr id="1" name=""/>
        <p:cNvGrpSpPr/>
        <p:nvPr/>
      </p:nvGrpSpPr>
      <p:grpSpPr>
        <a:xfrm>
          <a:off x="0" y="0"/>
          <a:ext cx="0" cy="0"/>
          <a:chOff x="0" y="0"/>
          <a:chExt cx="0" cy="0"/>
        </a:xfrm>
      </p:grpSpPr>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342900" y="3124549"/>
            <a:ext cx="4775886" cy="12429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342901" y="493527"/>
            <a:ext cx="2919797" cy="139782"/>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342901" y="630182"/>
            <a:ext cx="2928938" cy="220211"/>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342900" y="1632602"/>
            <a:ext cx="4775886" cy="1422827"/>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342901" y="349937"/>
            <a:ext cx="2928938" cy="169676"/>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2"/>
          <a:srcRect/>
          <a:stretch/>
        </p:blipFill>
        <p:spPr>
          <a:xfrm>
            <a:off x="5714994" y="0"/>
            <a:ext cx="3429007" cy="2059309"/>
          </a:xfrm>
          <a:prstGeom prst="rect">
            <a:avLst/>
          </a:prstGeom>
        </p:spPr>
      </p:pic>
      <p:pic>
        <p:nvPicPr>
          <p:cNvPr id="10" name="Picture 9">
            <a:extLst>
              <a:ext uri="{FF2B5EF4-FFF2-40B4-BE49-F238E27FC236}">
                <a16:creationId xmlns:a16="http://schemas.microsoft.com/office/drawing/2014/main" id="{822A299D-A87A-CD4D-A5EF-C8113A7DECBF}"/>
              </a:ext>
            </a:extLst>
          </p:cNvPr>
          <p:cNvPicPr>
            <a:picLocks noChangeAspect="1"/>
          </p:cNvPicPr>
          <p:nvPr userDrawn="1"/>
        </p:nvPicPr>
        <p:blipFill>
          <a:blip r:embed="rId3"/>
          <a:srcRect/>
          <a:stretch/>
        </p:blipFill>
        <p:spPr>
          <a:xfrm>
            <a:off x="2797923" y="4069308"/>
            <a:ext cx="3548154" cy="798076"/>
          </a:xfrm>
          <a:prstGeom prst="rect">
            <a:avLst/>
          </a:prstGeom>
        </p:spPr>
      </p:pic>
      <p:sp>
        <p:nvSpPr>
          <p:cNvPr id="12" name="Text Placeholder 6">
            <a:extLst>
              <a:ext uri="{FF2B5EF4-FFF2-40B4-BE49-F238E27FC236}">
                <a16:creationId xmlns:a16="http://schemas.microsoft.com/office/drawing/2014/main" id="{C84C6FED-3220-DE45-ACD4-CC0644259AB4}"/>
              </a:ext>
            </a:extLst>
          </p:cNvPr>
          <p:cNvSpPr>
            <a:spLocks noGrp="1"/>
          </p:cNvSpPr>
          <p:nvPr>
            <p:ph type="body" sz="quarter" idx="12" hasCustomPrompt="1"/>
          </p:nvPr>
        </p:nvSpPr>
        <p:spPr>
          <a:xfrm>
            <a:off x="4659406" y="790837"/>
            <a:ext cx="4141694" cy="238818"/>
          </a:xfrm>
        </p:spPr>
        <p:txBody>
          <a:bodyPr anchor="b">
            <a:normAutofit/>
          </a:bodyPr>
          <a:lstStyle>
            <a:lvl1pPr marL="0" indent="0" algn="r">
              <a:buNone/>
              <a:defRPr sz="105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4238470206"/>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42900" y="3124549"/>
            <a:ext cx="4775886" cy="12429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8" name="Text Placeholder 7"/>
          <p:cNvSpPr>
            <a:spLocks noGrp="1"/>
          </p:cNvSpPr>
          <p:nvPr>
            <p:ph type="body" sz="quarter" idx="10"/>
          </p:nvPr>
        </p:nvSpPr>
        <p:spPr>
          <a:xfrm>
            <a:off x="342901" y="630182"/>
            <a:ext cx="2928938" cy="220211"/>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 name="Title 1"/>
          <p:cNvSpPr>
            <a:spLocks noGrp="1"/>
          </p:cNvSpPr>
          <p:nvPr>
            <p:ph type="ctrTitle"/>
          </p:nvPr>
        </p:nvSpPr>
        <p:spPr>
          <a:xfrm>
            <a:off x="342900" y="1632602"/>
            <a:ext cx="4775886" cy="1422827"/>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1" name="Text Placeholder 7"/>
          <p:cNvSpPr>
            <a:spLocks noGrp="1"/>
          </p:cNvSpPr>
          <p:nvPr>
            <p:ph type="body" sz="quarter" idx="11" hasCustomPrompt="1"/>
          </p:nvPr>
        </p:nvSpPr>
        <p:spPr>
          <a:xfrm>
            <a:off x="342901" y="349937"/>
            <a:ext cx="2928938" cy="169676"/>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4572000" y="4367521"/>
            <a:ext cx="4229100" cy="4375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3"/>
          <a:srcRect/>
          <a:stretch/>
        </p:blipFill>
        <p:spPr>
          <a:xfrm>
            <a:off x="5714994" y="0"/>
            <a:ext cx="3429007" cy="2059309"/>
          </a:xfrm>
          <a:prstGeom prst="rect">
            <a:avLst/>
          </a:prstGeom>
        </p:spPr>
      </p:pic>
      <p:pic>
        <p:nvPicPr>
          <p:cNvPr id="4" name="Picture 3">
            <a:extLst>
              <a:ext uri="{FF2B5EF4-FFF2-40B4-BE49-F238E27FC236}">
                <a16:creationId xmlns:a16="http://schemas.microsoft.com/office/drawing/2014/main" id="{06200285-55D2-2658-DD56-188B7C98EA76}"/>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Tree>
    <p:extLst>
      <p:ext uri="{BB962C8B-B14F-4D97-AF65-F5344CB8AC3E}">
        <p14:creationId xmlns:p14="http://schemas.microsoft.com/office/powerpoint/2010/main" val="1505049545"/>
      </p:ext>
    </p:extLst>
  </p:cSld>
  <p:clrMapOvr>
    <a:masterClrMapping/>
  </p:clrMapOvr>
  <p:transition>
    <p:fade/>
  </p:transition>
  <p:extLst>
    <p:ext uri="{DCECCB84-F9BA-43D5-87BE-67443E8EF086}">
      <p15:sldGuideLst xmlns:p15="http://schemas.microsoft.com/office/powerpoint/2012/main">
        <p15:guide id="1" pos="216" userDrawn="1">
          <p15:clr>
            <a:srgbClr val="FBAE40"/>
          </p15:clr>
        </p15:guide>
        <p15:guide id="2" orient="horz" pos="3027" userDrawn="1">
          <p15:clr>
            <a:srgbClr val="FBAE40"/>
          </p15:clr>
        </p15:guide>
        <p15:guide id="3" pos="5544" userDrawn="1">
          <p15:clr>
            <a:srgbClr val="FBAE40"/>
          </p15:clr>
        </p15:guide>
        <p15:guide id="4" orient="horz" pos="216"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B_FSBL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42900" y="3124549"/>
            <a:ext cx="4775886" cy="12429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0" name="TextBox 9"/>
          <p:cNvSpPr txBox="1"/>
          <p:nvPr userDrawn="1"/>
        </p:nvSpPr>
        <p:spPr>
          <a:xfrm>
            <a:off x="342901" y="493527"/>
            <a:ext cx="2919797" cy="139782"/>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bg1"/>
                </a:solidFill>
                <a:latin typeface="Calibri" panose="020F0502020204030204" pitchFamily="34" charset="0"/>
                <a:cs typeface="Calibri" panose="020F0502020204030204" pitchFamily="34" charset="0"/>
              </a:rPr>
              <a:t>—</a:t>
            </a:r>
          </a:p>
        </p:txBody>
      </p:sp>
      <p:sp>
        <p:nvSpPr>
          <p:cNvPr id="8" name="Text Placeholder 7"/>
          <p:cNvSpPr>
            <a:spLocks noGrp="1"/>
          </p:cNvSpPr>
          <p:nvPr>
            <p:ph type="body" sz="quarter" idx="10"/>
          </p:nvPr>
        </p:nvSpPr>
        <p:spPr>
          <a:xfrm>
            <a:off x="342901" y="630182"/>
            <a:ext cx="2928938" cy="220211"/>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 name="Title 1"/>
          <p:cNvSpPr>
            <a:spLocks noGrp="1"/>
          </p:cNvSpPr>
          <p:nvPr>
            <p:ph type="ctrTitle"/>
          </p:nvPr>
        </p:nvSpPr>
        <p:spPr>
          <a:xfrm>
            <a:off x="342900" y="1632602"/>
            <a:ext cx="4775886" cy="1422827"/>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1" name="Text Placeholder 7"/>
          <p:cNvSpPr>
            <a:spLocks noGrp="1"/>
          </p:cNvSpPr>
          <p:nvPr>
            <p:ph type="body" sz="quarter" idx="11" hasCustomPrompt="1"/>
          </p:nvPr>
        </p:nvSpPr>
        <p:spPr>
          <a:xfrm>
            <a:off x="342901" y="349937"/>
            <a:ext cx="2928938" cy="169676"/>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3"/>
          <a:srcRect/>
          <a:stretch/>
        </p:blipFill>
        <p:spPr>
          <a:xfrm>
            <a:off x="5714994" y="0"/>
            <a:ext cx="3429007" cy="2059309"/>
          </a:xfrm>
          <a:prstGeom prst="rect">
            <a:avLst/>
          </a:prstGeom>
        </p:spPr>
      </p:pic>
      <p:sp>
        <p:nvSpPr>
          <p:cNvPr id="13" name="Text Placeholder 6">
            <a:extLst>
              <a:ext uri="{FF2B5EF4-FFF2-40B4-BE49-F238E27FC236}">
                <a16:creationId xmlns:a16="http://schemas.microsoft.com/office/drawing/2014/main" id="{1EEE520E-5214-D44C-9FAE-11E8D630219A}"/>
              </a:ext>
            </a:extLst>
          </p:cNvPr>
          <p:cNvSpPr>
            <a:spLocks noGrp="1"/>
          </p:cNvSpPr>
          <p:nvPr>
            <p:ph type="body" sz="quarter" idx="13" hasCustomPrompt="1"/>
          </p:nvPr>
        </p:nvSpPr>
        <p:spPr>
          <a:xfrm>
            <a:off x="4659406" y="790837"/>
            <a:ext cx="4141694" cy="238818"/>
          </a:xfrm>
        </p:spPr>
        <p:txBody>
          <a:bodyPr anchor="b">
            <a:normAutofit/>
          </a:bodyPr>
          <a:lstStyle>
            <a:lvl1pPr marL="0" indent="0" algn="r">
              <a:buNone/>
              <a:defRPr sz="105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4" name="Picture 13">
            <a:extLst>
              <a:ext uri="{FF2B5EF4-FFF2-40B4-BE49-F238E27FC236}">
                <a16:creationId xmlns:a16="http://schemas.microsoft.com/office/drawing/2014/main" id="{075A980F-BF0D-2F4B-BD87-C7B5759B4BE1}"/>
              </a:ext>
            </a:extLst>
          </p:cNvPr>
          <p:cNvPicPr>
            <a:picLocks noChangeAspect="1"/>
          </p:cNvPicPr>
          <p:nvPr userDrawn="1"/>
        </p:nvPicPr>
        <p:blipFill>
          <a:blip r:embed="rId4"/>
          <a:srcRect/>
          <a:stretch/>
        </p:blipFill>
        <p:spPr>
          <a:xfrm>
            <a:off x="2797923" y="4069308"/>
            <a:ext cx="3548154" cy="798076"/>
          </a:xfrm>
          <a:prstGeom prst="rect">
            <a:avLst/>
          </a:prstGeom>
        </p:spPr>
      </p:pic>
    </p:spTree>
    <p:extLst>
      <p:ext uri="{BB962C8B-B14F-4D97-AF65-F5344CB8AC3E}">
        <p14:creationId xmlns:p14="http://schemas.microsoft.com/office/powerpoint/2010/main" val="1745027990"/>
      </p:ext>
    </p:extLst>
  </p:cSld>
  <p:clrMapOvr>
    <a:masterClrMapping/>
  </p:clrMapOvr>
  <p:transition>
    <p:fade/>
  </p:transition>
  <p:extLst>
    <p:ext uri="{DCECCB84-F9BA-43D5-87BE-67443E8EF086}">
      <p15:sldGuideLst xmlns:p15="http://schemas.microsoft.com/office/powerpoint/2012/main">
        <p15:guide id="1" pos="216" userDrawn="1">
          <p15:clr>
            <a:srgbClr val="FBAE40"/>
          </p15:clr>
        </p15:guide>
        <p15:guide id="2" orient="horz" pos="3027" userDrawn="1">
          <p15:clr>
            <a:srgbClr val="FBAE40"/>
          </p15:clr>
        </p15:guide>
        <p15:guide id="3" pos="5544" userDrawn="1">
          <p15:clr>
            <a:srgbClr val="FBAE40"/>
          </p15:clr>
        </p15:guide>
        <p15:guide id="4" orient="horz" pos="216"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A3CC80-F90F-0B41-BED8-DBB206C41A7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7013" y="4569421"/>
            <a:ext cx="210675" cy="234300"/>
          </a:xfrm>
          <a:prstGeom prst="rect">
            <a:avLst/>
          </a:prstGeom>
        </p:spPr>
      </p:pic>
      <p:sp>
        <p:nvSpPr>
          <p:cNvPr id="22" name="Text Placeholder 6">
            <a:extLst>
              <a:ext uri="{FF2B5EF4-FFF2-40B4-BE49-F238E27FC236}">
                <a16:creationId xmlns:a16="http://schemas.microsoft.com/office/drawing/2014/main" id="{3F2100BC-014F-CB49-836A-7A6BE9CFFAC6}"/>
              </a:ext>
            </a:extLst>
          </p:cNvPr>
          <p:cNvSpPr>
            <a:spLocks noGrp="1"/>
          </p:cNvSpPr>
          <p:nvPr>
            <p:ph type="body" sz="quarter" idx="12" hasCustomPrompt="1"/>
          </p:nvPr>
        </p:nvSpPr>
        <p:spPr>
          <a:xfrm>
            <a:off x="4572000" y="4367521"/>
            <a:ext cx="4229100" cy="4375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0D10836F-0DE8-074B-BFD4-2E4687A69DE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4" name="Date Placeholder 15">
            <a:extLst>
              <a:ext uri="{FF2B5EF4-FFF2-40B4-BE49-F238E27FC236}">
                <a16:creationId xmlns:a16="http://schemas.microsoft.com/office/drawing/2014/main" id="{1382B576-D3C7-874D-A7F9-BA617D5C0C3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25" name="Slide Number Placeholder 16">
            <a:extLst>
              <a:ext uri="{FF2B5EF4-FFF2-40B4-BE49-F238E27FC236}">
                <a16:creationId xmlns:a16="http://schemas.microsoft.com/office/drawing/2014/main" id="{93271944-753C-0648-A98C-04FD9F010B1F}"/>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
        <p:nvSpPr>
          <p:cNvPr id="8" name="Title 1">
            <a:extLst>
              <a:ext uri="{FF2B5EF4-FFF2-40B4-BE49-F238E27FC236}">
                <a16:creationId xmlns:a16="http://schemas.microsoft.com/office/drawing/2014/main" id="{7A729727-D8A9-8A45-B200-A2281FD9CD7D}"/>
              </a:ext>
            </a:extLst>
          </p:cNvPr>
          <p:cNvSpPr>
            <a:spLocks noGrp="1"/>
          </p:cNvSpPr>
          <p:nvPr>
            <p:ph type="ctrTitle"/>
          </p:nvPr>
        </p:nvSpPr>
        <p:spPr>
          <a:xfrm>
            <a:off x="342900" y="1652388"/>
            <a:ext cx="4775886" cy="1422827"/>
          </a:xfrm>
        </p:spPr>
        <p:txBody>
          <a:bodyPr anchor="b">
            <a:normAutofit/>
          </a:bodyPr>
          <a:lstStyle>
            <a:lvl1pPr algn="l">
              <a:defRPr sz="3600" b="0" i="0">
                <a:solidFill>
                  <a:schemeClr val="accent1"/>
                </a:solidFill>
                <a:latin typeface="Calibri" panose="020F0502020204030204" pitchFamily="34" charset="0"/>
              </a:defRPr>
            </a:lvl1pPr>
          </a:lstStyle>
          <a:p>
            <a:r>
              <a:rPr lang="en-US"/>
              <a:t>Click to edit Master title style</a:t>
            </a:r>
            <a:endParaRPr lang="en-US" dirty="0"/>
          </a:p>
        </p:txBody>
      </p:sp>
      <p:sp>
        <p:nvSpPr>
          <p:cNvPr id="9" name="Subtitle 2">
            <a:extLst>
              <a:ext uri="{FF2B5EF4-FFF2-40B4-BE49-F238E27FC236}">
                <a16:creationId xmlns:a16="http://schemas.microsoft.com/office/drawing/2014/main" id="{6F50A487-7DBB-B942-B435-4BC22077A0D8}"/>
              </a:ext>
            </a:extLst>
          </p:cNvPr>
          <p:cNvSpPr>
            <a:spLocks noGrp="1"/>
          </p:cNvSpPr>
          <p:nvPr>
            <p:ph type="subTitle" idx="1" hasCustomPrompt="1"/>
          </p:nvPr>
        </p:nvSpPr>
        <p:spPr>
          <a:xfrm>
            <a:off x="342900" y="3144335"/>
            <a:ext cx="4775886" cy="1242971"/>
          </a:xfrm>
        </p:spPr>
        <p:txBody>
          <a:bodyPr>
            <a:normAutofit/>
          </a:bodyPr>
          <a:lstStyle>
            <a:lvl1pPr marL="0" indent="0" algn="l">
              <a:buNone/>
              <a:defRPr sz="1050" b="0" i="0">
                <a:solidFill>
                  <a:schemeClr val="accent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pic>
        <p:nvPicPr>
          <p:cNvPr id="11" name="Picture 10">
            <a:extLst>
              <a:ext uri="{FF2B5EF4-FFF2-40B4-BE49-F238E27FC236}">
                <a16:creationId xmlns:a16="http://schemas.microsoft.com/office/drawing/2014/main" id="{A0F1444E-B625-7C4C-AAE2-71F25CC5891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714993" y="1024"/>
            <a:ext cx="3429008" cy="2059310"/>
          </a:xfrm>
          <a:prstGeom prst="rect">
            <a:avLst/>
          </a:prstGeom>
        </p:spPr>
      </p:pic>
    </p:spTree>
    <p:extLst>
      <p:ext uri="{BB962C8B-B14F-4D97-AF65-F5344CB8AC3E}">
        <p14:creationId xmlns:p14="http://schemas.microsoft.com/office/powerpoint/2010/main" val="2285593943"/>
      </p:ext>
    </p:extLst>
  </p:cSld>
  <p:clrMapOvr>
    <a:masterClrMapping/>
  </p:clrMapOvr>
  <p:transition>
    <p:fade/>
  </p:transition>
  <p:extLst>
    <p:ext uri="{DCECCB84-F9BA-43D5-87BE-67443E8EF086}">
      <p15:sldGuideLst xmlns:p15="http://schemas.microsoft.com/office/powerpoint/2012/main">
        <p15:guide id="1" orient="horz" pos="1622" userDrawn="1">
          <p15:clr>
            <a:srgbClr val="FBAE40"/>
          </p15:clr>
        </p15:guide>
        <p15:guide id="2" pos="288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4572000" y="4367521"/>
            <a:ext cx="4229100" cy="4375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3"/>
          <a:srcRect/>
          <a:stretch/>
        </p:blipFill>
        <p:spPr>
          <a:xfrm>
            <a:off x="5714994" y="0"/>
            <a:ext cx="3429007" cy="2059309"/>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342900" y="1652388"/>
            <a:ext cx="4775886" cy="1422827"/>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342900" y="3144335"/>
            <a:ext cx="4775886" cy="1242971"/>
          </a:xfrm>
        </p:spPr>
        <p:txBody>
          <a:bodyPr>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Tree>
    <p:extLst>
      <p:ext uri="{BB962C8B-B14F-4D97-AF65-F5344CB8AC3E}">
        <p14:creationId xmlns:p14="http://schemas.microsoft.com/office/powerpoint/2010/main" val="3243240335"/>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mage_at_top">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9144000" cy="3090058"/>
          </a:xfrm>
        </p:spPr>
        <p:txBody>
          <a:bodyPr/>
          <a:lstStyle>
            <a:lvl1pPr marL="0" indent="0">
              <a:buNone/>
              <a:defRPr baseline="0">
                <a:solidFill>
                  <a:schemeClr val="bg1"/>
                </a:solidFill>
              </a:defRPr>
            </a:lvl1pPr>
          </a:lstStyle>
          <a:p>
            <a:r>
              <a:rPr lang="en-US" dirty="0"/>
              <a:t>Insert Picture Here</a:t>
            </a:r>
          </a:p>
        </p:txBody>
      </p:sp>
      <p:sp>
        <p:nvSpPr>
          <p:cNvPr id="2" name="Title 1"/>
          <p:cNvSpPr>
            <a:spLocks noGrp="1"/>
          </p:cNvSpPr>
          <p:nvPr>
            <p:ph type="title"/>
          </p:nvPr>
        </p:nvSpPr>
        <p:spPr>
          <a:xfrm>
            <a:off x="342901" y="3364797"/>
            <a:ext cx="8323326" cy="995093"/>
          </a:xfrm>
        </p:spPr>
        <p:txBody>
          <a:bodyPr>
            <a:normAutofit/>
          </a:bodyPr>
          <a:lstStyle>
            <a:lvl1pPr>
              <a:defRPr sz="2700">
                <a:solidFill>
                  <a:schemeClr val="bg2"/>
                </a:solidFill>
              </a:defRPr>
            </a:lvl1pPr>
          </a:lstStyle>
          <a:p>
            <a:r>
              <a:rPr lang="en-US"/>
              <a:t>Click to edit Master title style</a:t>
            </a:r>
            <a:endParaRPr lang="en-US" dirty="0"/>
          </a:p>
        </p:txBody>
      </p:sp>
      <p:pic>
        <p:nvPicPr>
          <p:cNvPr id="11" name="Picture 10">
            <a:extLst>
              <a:ext uri="{FF2B5EF4-FFF2-40B4-BE49-F238E27FC236}">
                <a16:creationId xmlns:a16="http://schemas.microsoft.com/office/drawing/2014/main" id="{4074C235-BB74-0B49-8C62-BD2077F2F68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15" name="Text Placeholder 6">
            <a:extLst>
              <a:ext uri="{FF2B5EF4-FFF2-40B4-BE49-F238E27FC236}">
                <a16:creationId xmlns:a16="http://schemas.microsoft.com/office/drawing/2014/main" id="{F1977BA9-43F6-C248-83A3-1BCF67389E14}"/>
              </a:ext>
            </a:extLst>
          </p:cNvPr>
          <p:cNvSpPr>
            <a:spLocks noGrp="1"/>
          </p:cNvSpPr>
          <p:nvPr>
            <p:ph type="body" sz="quarter" idx="13" hasCustomPrompt="1"/>
          </p:nvPr>
        </p:nvSpPr>
        <p:spPr>
          <a:xfrm>
            <a:off x="4572000" y="4367521"/>
            <a:ext cx="4229100" cy="4375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16" name="Footer Placeholder 13">
            <a:extLst>
              <a:ext uri="{FF2B5EF4-FFF2-40B4-BE49-F238E27FC236}">
                <a16:creationId xmlns:a16="http://schemas.microsoft.com/office/drawing/2014/main" id="{460E43A2-46AB-344C-8EFF-89C9C057E625}"/>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19" name="Date Placeholder 15">
            <a:extLst>
              <a:ext uri="{FF2B5EF4-FFF2-40B4-BE49-F238E27FC236}">
                <a16:creationId xmlns:a16="http://schemas.microsoft.com/office/drawing/2014/main" id="{1653EAA3-6C83-2E46-9417-6E1A9B635B78}"/>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0" name="Slide Number Placeholder 16">
            <a:extLst>
              <a:ext uri="{FF2B5EF4-FFF2-40B4-BE49-F238E27FC236}">
                <a16:creationId xmlns:a16="http://schemas.microsoft.com/office/drawing/2014/main" id="{753500FF-1F6E-9A44-A4FA-FC70144182FE}"/>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2273073418"/>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genda_with_image">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8C4B54B-01A7-7744-8A58-CC5F7263F15D}"/>
              </a:ext>
            </a:extLst>
          </p:cNvPr>
          <p:cNvSpPr/>
          <p:nvPr userDrawn="1"/>
        </p:nvSpPr>
        <p:spPr>
          <a:xfrm>
            <a:off x="1" y="645473"/>
            <a:ext cx="4261757" cy="3647670"/>
          </a:xfrm>
          <a:prstGeom prst="rect">
            <a:avLst/>
          </a:prstGeom>
          <a:gradFill flip="none" rotWithShape="1">
            <a:gsLst>
              <a:gs pos="0">
                <a:schemeClr val="accent2"/>
              </a:gs>
              <a:gs pos="100000">
                <a:schemeClr val="tx1">
                  <a:alpha val="51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3" name="Content Placeholder 2"/>
          <p:cNvSpPr>
            <a:spLocks noGrp="1"/>
          </p:cNvSpPr>
          <p:nvPr>
            <p:ph idx="1"/>
          </p:nvPr>
        </p:nvSpPr>
        <p:spPr>
          <a:xfrm>
            <a:off x="342901" y="2041246"/>
            <a:ext cx="3847538" cy="1836283"/>
          </a:xfrm>
        </p:spPr>
        <p:txBody>
          <a:bodyPr>
            <a:normAutofit/>
          </a:bodyPr>
          <a:lstStyle>
            <a:lvl1pPr marL="171450" indent="-171450">
              <a:buFont typeface="Wingdings" pitchFamily="2" charset="2"/>
              <a:buChar char="ü"/>
              <a:defRPr sz="1500">
                <a:solidFill>
                  <a:schemeClr val="bg1"/>
                </a:solidFill>
              </a:defRPr>
            </a:lvl1pPr>
            <a:lvl2pPr marL="514350" indent="-171450">
              <a:buFont typeface="Wingdings" pitchFamily="2" charset="2"/>
              <a:buChar char="ü"/>
              <a:defRPr sz="1350">
                <a:solidFill>
                  <a:schemeClr val="bg1"/>
                </a:solidFill>
              </a:defRPr>
            </a:lvl2pPr>
            <a:lvl3pPr marL="857250" indent="-171450">
              <a:buFont typeface="Wingdings" pitchFamily="2" charset="2"/>
              <a:buChar char="ü"/>
              <a:defRPr sz="1200">
                <a:solidFill>
                  <a:schemeClr val="bg1"/>
                </a:solidFill>
              </a:defRPr>
            </a:lvl3pPr>
            <a:lvl4pPr marL="1200150" indent="-171450">
              <a:buFont typeface="Wingdings" pitchFamily="2" charset="2"/>
              <a:buChar char="ü"/>
              <a:defRPr sz="1050">
                <a:solidFill>
                  <a:schemeClr val="bg1"/>
                </a:solidFill>
              </a:defRPr>
            </a:lvl4pPr>
            <a:lvl5pPr marL="1543050" indent="-171450">
              <a:buFont typeface="Wingdings" pitchFamily="2" charset="2"/>
              <a:buChar char="ü"/>
              <a:defRPr sz="1050">
                <a:solidFill>
                  <a:schemeClr val="bg1"/>
                </a:solidFill>
              </a:defRPr>
            </a:lvl5pPr>
          </a:lstStyle>
          <a:p>
            <a:pPr lvl="0"/>
            <a:r>
              <a:rPr lang="en-US"/>
              <a:t>Click to edit Master text styles</a:t>
            </a:r>
          </a:p>
        </p:txBody>
      </p:sp>
      <p:sp>
        <p:nvSpPr>
          <p:cNvPr id="21" name="Title Placeholder 1"/>
          <p:cNvSpPr>
            <a:spLocks noGrp="1"/>
          </p:cNvSpPr>
          <p:nvPr>
            <p:ph type="title"/>
          </p:nvPr>
        </p:nvSpPr>
        <p:spPr>
          <a:xfrm>
            <a:off x="337772" y="1270735"/>
            <a:ext cx="3766943" cy="695450"/>
          </a:xfrm>
          <a:prstGeom prst="rect">
            <a:avLst/>
          </a:prstGeom>
        </p:spPr>
        <p:txBody>
          <a:bodyPr vert="horz" lIns="0" tIns="0" rIns="0" bIns="0" rtlCol="0" anchor="b">
            <a:normAutofit/>
          </a:bodyPr>
          <a:lstStyle>
            <a:lvl1pPr>
              <a:defRPr>
                <a:solidFill>
                  <a:schemeClr val="bg1"/>
                </a:solidFill>
              </a:defRPr>
            </a:lvl1p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69421"/>
            <a:ext cx="4143376" cy="226090"/>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13" name="Picture 12">
            <a:extLst>
              <a:ext uri="{FF2B5EF4-FFF2-40B4-BE49-F238E27FC236}">
                <a16:creationId xmlns:a16="http://schemas.microsoft.com/office/drawing/2014/main" id="{8E95211D-B08A-4D40-9CE8-731E16CD1405}"/>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Tree>
    <p:extLst>
      <p:ext uri="{BB962C8B-B14F-4D97-AF65-F5344CB8AC3E}">
        <p14:creationId xmlns:p14="http://schemas.microsoft.com/office/powerpoint/2010/main" val="833478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42901" y="343218"/>
            <a:ext cx="8458199" cy="925974"/>
          </a:xfrm>
        </p:spPr>
        <p:txBody>
          <a:bodyPr anchor="ctr">
            <a:normAutofit/>
          </a:bodyPr>
          <a:lstStyle>
            <a:lvl1pPr>
              <a:defRPr sz="27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342901" y="1370487"/>
            <a:ext cx="8458199" cy="3176032"/>
          </a:xfrm>
        </p:spPr>
        <p:txBody>
          <a:bodyPr>
            <a:normAutofit/>
          </a:bodyPr>
          <a:lstStyle>
            <a:lvl1pPr>
              <a:defRPr sz="1500">
                <a:solidFill>
                  <a:schemeClr val="bg2"/>
                </a:solidFill>
              </a:defRPr>
            </a:lvl1pPr>
            <a:lvl2pPr>
              <a:defRPr sz="1350">
                <a:solidFill>
                  <a:schemeClr val="bg2"/>
                </a:solidFill>
              </a:defRPr>
            </a:lvl2pPr>
            <a:lvl3pPr>
              <a:defRPr sz="1200">
                <a:solidFill>
                  <a:schemeClr val="bg2"/>
                </a:solidFill>
              </a:defRPr>
            </a:lvl3pPr>
            <a:lvl4pPr>
              <a:defRPr sz="1050">
                <a:solidFill>
                  <a:schemeClr val="bg2"/>
                </a:solidFill>
              </a:defRPr>
            </a:lvl4pPr>
            <a:lvl5pPr>
              <a:defRPr sz="105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69420"/>
            <a:ext cx="4143376" cy="2356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1475041345"/>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_blue_rule">
    <p:bg>
      <p:bgPr>
        <a:solidFill>
          <a:schemeClr val="tx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69420"/>
            <a:ext cx="4143376" cy="2356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
        <p:nvSpPr>
          <p:cNvPr id="9" name="Title 1">
            <a:extLst>
              <a:ext uri="{FF2B5EF4-FFF2-40B4-BE49-F238E27FC236}">
                <a16:creationId xmlns:a16="http://schemas.microsoft.com/office/drawing/2014/main" id="{01589447-25F5-794C-8AAA-D0C0564DA033}"/>
              </a:ext>
            </a:extLst>
          </p:cNvPr>
          <p:cNvSpPr>
            <a:spLocks noGrp="1"/>
          </p:cNvSpPr>
          <p:nvPr>
            <p:ph type="title"/>
          </p:nvPr>
        </p:nvSpPr>
        <p:spPr>
          <a:xfrm>
            <a:off x="354931" y="343217"/>
            <a:ext cx="8446169" cy="642446"/>
          </a:xfrm>
        </p:spPr>
        <p:txBody>
          <a:bodyPr>
            <a:normAutofit/>
          </a:bodyPr>
          <a:lstStyle>
            <a:lvl1pPr>
              <a:defRPr sz="2400">
                <a:solidFill>
                  <a:schemeClr val="bg1"/>
                </a:solidFill>
              </a:defRPr>
            </a:lvl1pPr>
          </a:lstStyle>
          <a:p>
            <a:r>
              <a:rPr lang="en-US"/>
              <a:t>Click to edit Master title style</a:t>
            </a:r>
            <a:endParaRPr lang="en-US" dirty="0"/>
          </a:p>
        </p:txBody>
      </p:sp>
      <p:sp>
        <p:nvSpPr>
          <p:cNvPr id="10" name="Content Placeholder 2">
            <a:extLst>
              <a:ext uri="{FF2B5EF4-FFF2-40B4-BE49-F238E27FC236}">
                <a16:creationId xmlns:a16="http://schemas.microsoft.com/office/drawing/2014/main" id="{7F2507DC-F8AC-4644-AD1D-368B364B9411}"/>
              </a:ext>
            </a:extLst>
          </p:cNvPr>
          <p:cNvSpPr>
            <a:spLocks noGrp="1"/>
          </p:cNvSpPr>
          <p:nvPr>
            <p:ph idx="1"/>
          </p:nvPr>
        </p:nvSpPr>
        <p:spPr>
          <a:xfrm>
            <a:off x="337772" y="1243498"/>
            <a:ext cx="8468456" cy="3334222"/>
          </a:xfrm>
        </p:spPr>
        <p:txBody>
          <a:bodyPr>
            <a:normAutofit/>
          </a:bodyPr>
          <a:lstStyle>
            <a:lvl1pPr>
              <a:defRPr sz="1500">
                <a:solidFill>
                  <a:schemeClr val="bg1"/>
                </a:solidFill>
              </a:defRPr>
            </a:lvl1pPr>
            <a:lvl2pPr>
              <a:defRPr sz="1350">
                <a:solidFill>
                  <a:schemeClr val="bg1"/>
                </a:solidFill>
              </a:defRPr>
            </a:lvl2pPr>
            <a:lvl3pPr>
              <a:defRPr sz="12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2" name="Straight Connector 11">
            <a:extLst>
              <a:ext uri="{FF2B5EF4-FFF2-40B4-BE49-F238E27FC236}">
                <a16:creationId xmlns:a16="http://schemas.microsoft.com/office/drawing/2014/main" id="{2617C056-6305-4C45-8EBD-FC1BC42E7D39}"/>
              </a:ext>
            </a:extLst>
          </p:cNvPr>
          <p:cNvCxnSpPr>
            <a:cxnSpLocks/>
          </p:cNvCxnSpPr>
          <p:nvPr userDrawn="1"/>
        </p:nvCxnSpPr>
        <p:spPr>
          <a:xfrm>
            <a:off x="354932" y="1114580"/>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641122"/>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1" y="1079351"/>
            <a:ext cx="8458199" cy="3458920"/>
          </a:xfrm>
        </p:spPr>
        <p:txBody>
          <a:bodyPr>
            <a:normAutofit/>
          </a:bodyPr>
          <a:lstStyle>
            <a:lvl1pPr>
              <a:defRPr sz="1500"/>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Title Placeholder 1"/>
          <p:cNvSpPr>
            <a:spLocks noGrp="1"/>
          </p:cNvSpPr>
          <p:nvPr>
            <p:ph type="title"/>
          </p:nvPr>
        </p:nvSpPr>
        <p:spPr>
          <a:xfrm>
            <a:off x="337771" y="130187"/>
            <a:ext cx="8463329" cy="695450"/>
          </a:xfrm>
          <a:prstGeom prst="rect">
            <a:avLst/>
          </a:prstGeom>
        </p:spPr>
        <p:txBody>
          <a:bodyPr vert="horz" lIns="0" tIns="0" rIns="0" bIns="0" rtlCol="0" anchor="ctr">
            <a:normAutofit/>
          </a:bodyPr>
          <a:lstStyle/>
          <a:p>
            <a:r>
              <a:rPr lang="en-US" dirty="0"/>
              <a:t>Click to edit Master title style</a:t>
            </a:r>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572001"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8" name="Footer Placeholder 13">
            <a:extLst>
              <a:ext uri="{FF2B5EF4-FFF2-40B4-BE49-F238E27FC236}">
                <a16:creationId xmlns:a16="http://schemas.microsoft.com/office/drawing/2014/main" id="{87E2E286-AFAE-4241-8A0E-D4A3563BB119}"/>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9" name="Date Placeholder 15">
            <a:extLst>
              <a:ext uri="{FF2B5EF4-FFF2-40B4-BE49-F238E27FC236}">
                <a16:creationId xmlns:a16="http://schemas.microsoft.com/office/drawing/2014/main" id="{CFFE0346-046C-474E-A0D3-07F507CDA6F1}"/>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10" name="Slide Number Placeholder 16">
            <a:extLst>
              <a:ext uri="{FF2B5EF4-FFF2-40B4-BE49-F238E27FC236}">
                <a16:creationId xmlns:a16="http://schemas.microsoft.com/office/drawing/2014/main" id="{A73790DD-9996-4745-982F-908EBB20A880}"/>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cxnSp>
        <p:nvCxnSpPr>
          <p:cNvPr id="4" name="Straight Connector 3">
            <a:extLst>
              <a:ext uri="{FF2B5EF4-FFF2-40B4-BE49-F238E27FC236}">
                <a16:creationId xmlns:a16="http://schemas.microsoft.com/office/drawing/2014/main" id="{11A5EA14-5F05-A7F0-E745-4802494E1DEE}"/>
              </a:ext>
            </a:extLst>
          </p:cNvPr>
          <p:cNvCxnSpPr>
            <a:cxnSpLocks/>
          </p:cNvCxnSpPr>
          <p:nvPr userDrawn="1"/>
        </p:nvCxnSpPr>
        <p:spPr>
          <a:xfrm>
            <a:off x="354932" y="798978"/>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4067644"/>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
    <p:spTree>
      <p:nvGrpSpPr>
        <p:cNvPr id="1" name=""/>
        <p:cNvGrpSpPr/>
        <p:nvPr/>
      </p:nvGrpSpPr>
      <p:grpSpPr>
        <a:xfrm>
          <a:off x="0" y="0"/>
          <a:ext cx="0" cy="0"/>
          <a:chOff x="0" y="0"/>
          <a:chExt cx="0" cy="0"/>
        </a:xfrm>
      </p:grpSpPr>
      <p:sp>
        <p:nvSpPr>
          <p:cNvPr id="2" name="Title 1"/>
          <p:cNvSpPr>
            <a:spLocks noGrp="1"/>
          </p:cNvSpPr>
          <p:nvPr>
            <p:ph type="title"/>
          </p:nvPr>
        </p:nvSpPr>
        <p:spPr>
          <a:xfrm>
            <a:off x="354931" y="1474"/>
            <a:ext cx="8446169" cy="642446"/>
          </a:xfrm>
        </p:spPr>
        <p:txBody>
          <a:bodyPr>
            <a:normAutofit/>
          </a:bodyPr>
          <a:lstStyle>
            <a:lvl1pPr>
              <a:defRPr sz="2400">
                <a:solidFill>
                  <a:schemeClr val="tx1"/>
                </a:solidFill>
              </a:defRPr>
            </a:lvl1pPr>
          </a:lstStyle>
          <a:p>
            <a:r>
              <a:rPr lang="en-US" dirty="0"/>
              <a:t>Click to edit Master title style</a:t>
            </a:r>
          </a:p>
        </p:txBody>
      </p:sp>
      <p:sp>
        <p:nvSpPr>
          <p:cNvPr id="3" name="Content Placeholder 2"/>
          <p:cNvSpPr>
            <a:spLocks noGrp="1"/>
          </p:cNvSpPr>
          <p:nvPr>
            <p:ph idx="1"/>
          </p:nvPr>
        </p:nvSpPr>
        <p:spPr>
          <a:xfrm>
            <a:off x="337772" y="901755"/>
            <a:ext cx="8468456" cy="333422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772837"/>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183933152"/>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_Gray">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4931" y="343217"/>
            <a:ext cx="8446169" cy="642446"/>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3498"/>
            <a:ext cx="8468456" cy="333422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4580"/>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409873626"/>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2">
    <p:spTree>
      <p:nvGrpSpPr>
        <p:cNvPr id="1" name=""/>
        <p:cNvGrpSpPr/>
        <p:nvPr/>
      </p:nvGrpSpPr>
      <p:grpSpPr>
        <a:xfrm>
          <a:off x="0" y="0"/>
          <a:ext cx="0" cy="0"/>
          <a:chOff x="0" y="0"/>
          <a:chExt cx="0" cy="0"/>
        </a:xfrm>
      </p:grpSpPr>
      <p:sp>
        <p:nvSpPr>
          <p:cNvPr id="2" name="Title 1"/>
          <p:cNvSpPr>
            <a:spLocks noGrp="1"/>
          </p:cNvSpPr>
          <p:nvPr>
            <p:ph type="title"/>
          </p:nvPr>
        </p:nvSpPr>
        <p:spPr>
          <a:xfrm>
            <a:off x="342900" y="294900"/>
            <a:ext cx="8458200" cy="583203"/>
          </a:xfrm>
        </p:spPr>
        <p:txBody>
          <a:bodyPr anchor="b">
            <a:normAutofit/>
          </a:bodyPr>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42900" y="1224896"/>
            <a:ext cx="8463329" cy="336173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2"/>
          </p:nvPr>
        </p:nvSpPr>
        <p:spPr>
          <a:xfrm>
            <a:off x="342900" y="878103"/>
            <a:ext cx="8458200" cy="346793"/>
          </a:xfrm>
        </p:spPr>
        <p:txBody>
          <a:bodyPr/>
          <a:lstStyle>
            <a:lvl1pPr marL="0" indent="0">
              <a:buNone/>
              <a:defRPr>
                <a:solidFill>
                  <a:schemeClr val="accent2"/>
                </a:solidFill>
              </a:defRPr>
            </a:lvl1pPr>
            <a:lvl2pPr marL="342900" indent="0">
              <a:buNone/>
              <a:defRPr/>
            </a:lvl2pPr>
            <a:lvl3pPr marL="685800" indent="0">
              <a:buNone/>
              <a:defRPr/>
            </a:lvl3pPr>
            <a:lvl4pPr marL="1028700" indent="0">
              <a:buNone/>
              <a:defRPr/>
            </a:lvl4pPr>
            <a:lvl5pPr marL="1371600" indent="0">
              <a:buNone/>
              <a:defRPr/>
            </a:lvl5pPr>
          </a:lstStyle>
          <a:p>
            <a:pPr lvl="0"/>
            <a:r>
              <a:rPr lang="en-US"/>
              <a:t>Click to edit Master text styles</a:t>
            </a:r>
          </a:p>
        </p:txBody>
      </p:sp>
      <p:pic>
        <p:nvPicPr>
          <p:cNvPr id="16" name="Picture 15">
            <a:extLst>
              <a:ext uri="{FF2B5EF4-FFF2-40B4-BE49-F238E27FC236}">
                <a16:creationId xmlns:a16="http://schemas.microsoft.com/office/drawing/2014/main" id="{0D05E07D-FE4A-564C-AC06-CD6364CBC6F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3" name="Text Placeholder 6">
            <a:extLst>
              <a:ext uri="{FF2B5EF4-FFF2-40B4-BE49-F238E27FC236}">
                <a16:creationId xmlns:a16="http://schemas.microsoft.com/office/drawing/2014/main" id="{3D89E0FE-2930-6B4C-B510-4EFF2716B758}"/>
              </a:ext>
            </a:extLst>
          </p:cNvPr>
          <p:cNvSpPr>
            <a:spLocks noGrp="1"/>
          </p:cNvSpPr>
          <p:nvPr>
            <p:ph type="body" sz="quarter" idx="13"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1E990BDA-9B50-C247-B89E-D28BBD1E9890}"/>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5" name="Date Placeholder 15">
            <a:extLst>
              <a:ext uri="{FF2B5EF4-FFF2-40B4-BE49-F238E27FC236}">
                <a16:creationId xmlns:a16="http://schemas.microsoft.com/office/drawing/2014/main" id="{EDF4ECE9-67F6-094F-B1FC-3906FD49B4E6}"/>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26" name="Slide Number Placeholder 16">
            <a:extLst>
              <a:ext uri="{FF2B5EF4-FFF2-40B4-BE49-F238E27FC236}">
                <a16:creationId xmlns:a16="http://schemas.microsoft.com/office/drawing/2014/main" id="{F70161BE-21EE-2A40-958A-4AAAEDCB418E}"/>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960757337"/>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354931" y="1476"/>
            <a:ext cx="8446169" cy="642446"/>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328117"/>
            <a:ext cx="8468456" cy="290786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720"/>
            <a:ext cx="4229100" cy="227326"/>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772839"/>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348854" y="901232"/>
            <a:ext cx="8457009" cy="298493"/>
          </a:xfrm>
        </p:spPr>
        <p:txBody>
          <a:bodyPr/>
          <a:lstStyle>
            <a:lvl1pPr marL="0" indent="0">
              <a:buNone/>
              <a:defRPr b="1" i="0">
                <a:solidFill>
                  <a:schemeClr val="accent2"/>
                </a:solidFill>
                <a:latin typeface="Calibri" panose="020F0502020204030204" pitchFamily="34" charset="0"/>
                <a:cs typeface="Calibri" panose="020F0502020204030204" pitchFamily="34" charset="0"/>
              </a:defRPr>
            </a:lvl1pPr>
            <a:lvl2pPr marL="342900" indent="0">
              <a:buNone/>
              <a:defRPr/>
            </a:lvl2pPr>
            <a:lvl3pPr marL="685800" indent="0">
              <a:buNone/>
              <a:defRPr/>
            </a:lvl3pPr>
            <a:lvl4pPr marL="1028700" indent="0">
              <a:buNone/>
              <a:defRPr/>
            </a:lvl4pPr>
            <a:lvl5pPr marL="1371600" indent="0">
              <a:buNone/>
              <a:defRPr/>
            </a:lvl5pPr>
          </a:lstStyle>
          <a:p>
            <a:pPr lvl="0"/>
            <a:r>
              <a:rPr lang="en-US"/>
              <a:t>Click to edit Master text styles</a:t>
            </a:r>
          </a:p>
        </p:txBody>
      </p:sp>
      <p:sp>
        <p:nvSpPr>
          <p:cNvPr id="11" name="Footer Placeholder 13">
            <a:extLst>
              <a:ext uri="{FF2B5EF4-FFF2-40B4-BE49-F238E27FC236}">
                <a16:creationId xmlns:a16="http://schemas.microsoft.com/office/drawing/2014/main" id="{FF3BB73C-01EE-CE4D-A00D-D9EF252B57CF}"/>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12" name="Date Placeholder 15">
            <a:extLst>
              <a:ext uri="{FF2B5EF4-FFF2-40B4-BE49-F238E27FC236}">
                <a16:creationId xmlns:a16="http://schemas.microsoft.com/office/drawing/2014/main" id="{3E2EA200-CDE4-9241-826C-440C9980E80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13" name="Slide Number Placeholder 16">
            <a:extLst>
              <a:ext uri="{FF2B5EF4-FFF2-40B4-BE49-F238E27FC236}">
                <a16:creationId xmlns:a16="http://schemas.microsoft.com/office/drawing/2014/main" id="{4AEB3F66-2F1B-7C4B-9E53-F99627745921}"/>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491288792"/>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lueBox">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6208294" y="0"/>
            <a:ext cx="2935706" cy="51482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 name="Title 1"/>
          <p:cNvSpPr>
            <a:spLocks noGrp="1"/>
          </p:cNvSpPr>
          <p:nvPr>
            <p:ph type="title"/>
          </p:nvPr>
        </p:nvSpPr>
        <p:spPr>
          <a:xfrm>
            <a:off x="354932" y="343217"/>
            <a:ext cx="5594075" cy="642446"/>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3498"/>
            <a:ext cx="5608836" cy="333422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4580"/>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6488028" y="352751"/>
            <a:ext cx="2317834" cy="41000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5055614"/>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ox">
    <p:bg>
      <p:bgPr>
        <a:solidFill>
          <a:schemeClr val="bg1">
            <a:lumMod val="95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6208294" y="0"/>
            <a:ext cx="2935706" cy="51482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 name="Title 1"/>
          <p:cNvSpPr>
            <a:spLocks noGrp="1"/>
          </p:cNvSpPr>
          <p:nvPr>
            <p:ph type="title"/>
          </p:nvPr>
        </p:nvSpPr>
        <p:spPr>
          <a:xfrm>
            <a:off x="354932" y="343217"/>
            <a:ext cx="5594075" cy="642446"/>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3498"/>
            <a:ext cx="5608836" cy="333422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4580"/>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6488028" y="352751"/>
            <a:ext cx="2317834" cy="4100044"/>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14168699"/>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and Content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F33EDE-1C6D-0B48-BCAD-7259C6815584}"/>
              </a:ext>
            </a:extLst>
          </p:cNvPr>
          <p:cNvSpPr/>
          <p:nvPr userDrawn="1"/>
        </p:nvSpPr>
        <p:spPr>
          <a:xfrm>
            <a:off x="0" y="1370487"/>
            <a:ext cx="9144000" cy="3055213"/>
          </a:xfrm>
          <a:prstGeom prst="rect">
            <a:avLst/>
          </a:prstGeom>
          <a:solidFill>
            <a:schemeClr val="bg1"/>
          </a:solidFill>
          <a:ln>
            <a:noFill/>
          </a:ln>
          <a:effectLst>
            <a:glow rad="139700">
              <a:schemeClr val="tx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 name="Title 1"/>
          <p:cNvSpPr>
            <a:spLocks noGrp="1"/>
          </p:cNvSpPr>
          <p:nvPr>
            <p:ph type="title"/>
          </p:nvPr>
        </p:nvSpPr>
        <p:spPr>
          <a:xfrm>
            <a:off x="342901" y="343218"/>
            <a:ext cx="8458199" cy="925974"/>
          </a:xfrm>
        </p:spPr>
        <p:txBody>
          <a:bodyPr>
            <a:normAutofit/>
          </a:bodyPr>
          <a:lstStyle>
            <a:lvl1pPr>
              <a:defRPr sz="27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342901" y="1598672"/>
            <a:ext cx="8458199" cy="2637356"/>
          </a:xfrm>
        </p:spPr>
        <p:txBody>
          <a:bodyPr>
            <a:normAutofit/>
          </a:bodyPr>
          <a:lstStyle>
            <a:lvl1pPr>
              <a:defRPr sz="1500">
                <a:solidFill>
                  <a:schemeClr val="accent6"/>
                </a:solidFill>
              </a:defRPr>
            </a:lvl1pPr>
            <a:lvl2pPr>
              <a:defRPr sz="1350">
                <a:solidFill>
                  <a:schemeClr val="accent6"/>
                </a:solidFill>
              </a:defRPr>
            </a:lvl2pPr>
            <a:lvl3pPr>
              <a:defRPr sz="1200">
                <a:solidFill>
                  <a:schemeClr val="accent6"/>
                </a:solidFill>
              </a:defRPr>
            </a:lvl3pPr>
            <a:lvl4pPr>
              <a:defRPr sz="1050">
                <a:solidFill>
                  <a:schemeClr val="accent6"/>
                </a:solidFill>
              </a:defRPr>
            </a:lvl4pPr>
            <a:lvl5pPr>
              <a:defRPr sz="1050">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69420"/>
            <a:ext cx="4143376" cy="2356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186096238"/>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ef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3070563" y="2"/>
            <a:ext cx="7039977" cy="5148263"/>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3770952" y="1"/>
            <a:ext cx="7524851" cy="5148263"/>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 name="Content Placeholder 2"/>
          <p:cNvSpPr>
            <a:spLocks noGrp="1"/>
          </p:cNvSpPr>
          <p:nvPr>
            <p:ph idx="1"/>
          </p:nvPr>
        </p:nvSpPr>
        <p:spPr>
          <a:xfrm>
            <a:off x="342901" y="1244994"/>
            <a:ext cx="2903219" cy="3268074"/>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2" y="278565"/>
            <a:ext cx="2907178" cy="695450"/>
          </a:xfrm>
          <a:prstGeom prst="rect">
            <a:avLst/>
          </a:prstGeom>
        </p:spPr>
        <p:txBody>
          <a:bodyPr vert="horz" lIns="0" tIns="0" rIns="0" bIns="0" rtlCol="0" anchor="b">
            <a:normAutofit/>
          </a:bodyPr>
          <a:lstStyle/>
          <a:p>
            <a:r>
              <a:rPr lang="en-US" dirty="0"/>
              <a:t>Click to edit Master title style</a:t>
            </a:r>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69421"/>
            <a:ext cx="4143376" cy="226090"/>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342901" y="1124137"/>
            <a:ext cx="516425"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545578"/>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3787305" y="2"/>
            <a:ext cx="7153384" cy="5148263"/>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4040430" y="1"/>
            <a:ext cx="7646069" cy="5148263"/>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3" name="Content Placeholder 2"/>
          <p:cNvSpPr>
            <a:spLocks noGrp="1"/>
          </p:cNvSpPr>
          <p:nvPr>
            <p:ph idx="1"/>
          </p:nvPr>
        </p:nvSpPr>
        <p:spPr>
          <a:xfrm>
            <a:off x="5483430" y="1309646"/>
            <a:ext cx="3131821" cy="3268074"/>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5478300" y="343217"/>
            <a:ext cx="3131821" cy="695450"/>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69421"/>
            <a:ext cx="4143376" cy="226090"/>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12" name="Picture 11">
            <a:extLst>
              <a:ext uri="{FF2B5EF4-FFF2-40B4-BE49-F238E27FC236}">
                <a16:creationId xmlns:a16="http://schemas.microsoft.com/office/drawing/2014/main" id="{9A8495C3-2D29-5E4A-AE53-03D173E3B459}"/>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Tree>
    <p:extLst>
      <p:ext uri="{BB962C8B-B14F-4D97-AF65-F5344CB8AC3E}">
        <p14:creationId xmlns:p14="http://schemas.microsoft.com/office/powerpoint/2010/main" val="1534955366"/>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eft_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4657725" y="0"/>
            <a:ext cx="4486275" cy="5148263"/>
          </a:xfrm>
        </p:spPr>
        <p:txBody>
          <a:bodyPr/>
          <a:lstStyle>
            <a:lvl1pPr algn="r">
              <a:defRPr/>
            </a:lvl1pPr>
          </a:lstStyle>
          <a:p>
            <a:r>
              <a:rPr lang="en-US"/>
              <a:t>Click icon to add picture</a:t>
            </a:r>
          </a:p>
        </p:txBody>
      </p:sp>
      <p:sp>
        <p:nvSpPr>
          <p:cNvPr id="3" name="Content Placeholder 2"/>
          <p:cNvSpPr>
            <a:spLocks noGrp="1"/>
          </p:cNvSpPr>
          <p:nvPr>
            <p:ph idx="1"/>
          </p:nvPr>
        </p:nvSpPr>
        <p:spPr>
          <a:xfrm>
            <a:off x="342901" y="921723"/>
            <a:ext cx="4229099" cy="3268074"/>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1" y="-44706"/>
            <a:ext cx="4231664" cy="695450"/>
          </a:xfrm>
          <a:prstGeom prst="rect">
            <a:avLst/>
          </a:prstGeom>
        </p:spPr>
        <p:txBody>
          <a:bodyPr vert="horz" lIns="0" tIns="0" rIns="0" bIns="0" rtlCol="0" anchor="b">
            <a:normAutofit/>
          </a:bodyPr>
          <a:lstStyle/>
          <a:p>
            <a:r>
              <a:rPr lang="en-US" dirty="0"/>
              <a:t>Click to edit Master title style</a:t>
            </a:r>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69421"/>
            <a:ext cx="4143376" cy="226090"/>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755327712"/>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Right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2" y="0"/>
            <a:ext cx="4486275" cy="5148263"/>
          </a:xfrm>
        </p:spPr>
        <p:txBody>
          <a:bodyPr/>
          <a:lstStyle>
            <a:lvl1pPr algn="l">
              <a:defRPr/>
            </a:lvl1pPr>
          </a:lstStyle>
          <a:p>
            <a:r>
              <a:rPr lang="en-US"/>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2942319" y="2"/>
            <a:ext cx="7640053" cy="5148263"/>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3146346" y="1"/>
            <a:ext cx="8166257" cy="5148263"/>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3" name="Content Placeholder 2"/>
          <p:cNvSpPr>
            <a:spLocks noGrp="1"/>
          </p:cNvSpPr>
          <p:nvPr>
            <p:ph idx="1"/>
          </p:nvPr>
        </p:nvSpPr>
        <p:spPr>
          <a:xfrm>
            <a:off x="4579695" y="1309646"/>
            <a:ext cx="4229099" cy="3268074"/>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74565" y="343217"/>
            <a:ext cx="4231664" cy="695450"/>
          </a:xfrm>
          <a:prstGeom prst="rect">
            <a:avLst/>
          </a:prstGeom>
        </p:spPr>
        <p:txBody>
          <a:bodyPr vert="horz" lIns="0" tIns="0" rIns="0" bIns="0" rtlCol="0" anchor="b">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69421"/>
            <a:ext cx="4143376" cy="226090"/>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4579694" y="1188789"/>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5680181"/>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ef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4906491" y="0"/>
            <a:ext cx="6969578" cy="5148263"/>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5275623" y="0"/>
            <a:ext cx="6969578" cy="5148263"/>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 name="Title 1"/>
          <p:cNvSpPr>
            <a:spLocks noGrp="1"/>
          </p:cNvSpPr>
          <p:nvPr>
            <p:ph type="title"/>
          </p:nvPr>
        </p:nvSpPr>
        <p:spPr>
          <a:xfrm>
            <a:off x="354931" y="343217"/>
            <a:ext cx="8446169" cy="642446"/>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3498"/>
            <a:ext cx="4568719" cy="333422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4580"/>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777791467"/>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Righ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2994138" y="0"/>
            <a:ext cx="6969578" cy="5148263"/>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2625006" y="0"/>
            <a:ext cx="6969578" cy="5148263"/>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 name="Title 1"/>
          <p:cNvSpPr>
            <a:spLocks noGrp="1"/>
          </p:cNvSpPr>
          <p:nvPr>
            <p:ph type="title"/>
          </p:nvPr>
        </p:nvSpPr>
        <p:spPr>
          <a:xfrm>
            <a:off x="4589160" y="343217"/>
            <a:ext cx="4211940" cy="642446"/>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72000" y="1243498"/>
            <a:ext cx="4568719" cy="333422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1848443441"/>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5494637" y="0"/>
            <a:ext cx="3649363" cy="5148263"/>
          </a:xfrm>
        </p:spPr>
        <p:txBody>
          <a:bodyPr anchor="t">
            <a:normAutofit/>
          </a:bodyPr>
          <a:lstStyle>
            <a:lvl1pPr marL="0" indent="0">
              <a:buNone/>
              <a:defRPr sz="105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2" name="Title 1"/>
          <p:cNvSpPr>
            <a:spLocks noGrp="1"/>
          </p:cNvSpPr>
          <p:nvPr>
            <p:ph type="title"/>
          </p:nvPr>
        </p:nvSpPr>
        <p:spPr>
          <a:xfrm>
            <a:off x="337772" y="274099"/>
            <a:ext cx="4720262" cy="693151"/>
          </a:xfrm>
        </p:spPr>
        <p:txBody>
          <a:bodyPr>
            <a:normAutofit/>
          </a:bodyPr>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37772" y="967251"/>
            <a:ext cx="4720262" cy="3565896"/>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ext Placeholder 4"/>
          <p:cNvSpPr>
            <a:spLocks noGrp="1"/>
          </p:cNvSpPr>
          <p:nvPr>
            <p:ph type="body" sz="quarter" idx="11" hasCustomPrompt="1"/>
          </p:nvPr>
        </p:nvSpPr>
        <p:spPr>
          <a:xfrm>
            <a:off x="6024813" y="274097"/>
            <a:ext cx="2641747" cy="129899"/>
          </a:xfrm>
        </p:spPr>
        <p:txBody>
          <a:bodyPr>
            <a:noAutofit/>
          </a:bodyPr>
          <a:lstStyle>
            <a:lvl1pPr marL="0" indent="0">
              <a:buNone/>
              <a:defRPr sz="675">
                <a:solidFill>
                  <a:schemeClr val="bg1"/>
                </a:solidFill>
                <a:latin typeface="+mn-lt"/>
              </a:defRPr>
            </a:lvl1pPr>
            <a:lvl2pPr>
              <a:defRPr sz="1050">
                <a:latin typeface="+mn-lt"/>
              </a:defRPr>
            </a:lvl2pPr>
            <a:lvl3pPr>
              <a:defRPr sz="900">
                <a:latin typeface="+mn-lt"/>
              </a:defRPr>
            </a:lvl3pPr>
            <a:lvl4pPr>
              <a:defRPr sz="825">
                <a:latin typeface="+mn-lt"/>
              </a:defRPr>
            </a:lvl4pPr>
            <a:lvl5pPr>
              <a:defRPr sz="825">
                <a:latin typeface="+mn-lt"/>
              </a:defRPr>
            </a:lvl5pPr>
          </a:lstStyle>
          <a:p>
            <a:pPr lvl="0"/>
            <a:r>
              <a:rPr lang="en-US" dirty="0"/>
              <a:t>EDIT MASTER TEXT STYLES</a:t>
            </a:r>
          </a:p>
        </p:txBody>
      </p:sp>
      <p:pic>
        <p:nvPicPr>
          <p:cNvPr id="17" name="Picture 16">
            <a:extLst>
              <a:ext uri="{FF2B5EF4-FFF2-40B4-BE49-F238E27FC236}">
                <a16:creationId xmlns:a16="http://schemas.microsoft.com/office/drawing/2014/main" id="{7D728A91-4B5B-8B40-A426-BA91E87F396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4" name="Text Placeholder 6">
            <a:extLst>
              <a:ext uri="{FF2B5EF4-FFF2-40B4-BE49-F238E27FC236}">
                <a16:creationId xmlns:a16="http://schemas.microsoft.com/office/drawing/2014/main" id="{B9A7B2D9-1B52-A441-9BC7-0C8EBD4CC09F}"/>
              </a:ext>
            </a:extLst>
          </p:cNvPr>
          <p:cNvSpPr>
            <a:spLocks noGrp="1"/>
          </p:cNvSpPr>
          <p:nvPr>
            <p:ph type="body" sz="quarter" idx="13" hasCustomPrompt="1"/>
          </p:nvPr>
        </p:nvSpPr>
        <p:spPr>
          <a:xfrm>
            <a:off x="4572001" y="4623006"/>
            <a:ext cx="4229100" cy="182040"/>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0A107233-503E-574F-9B0A-6E56BEE7CE10}"/>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6" name="Date Placeholder 15">
            <a:extLst>
              <a:ext uri="{FF2B5EF4-FFF2-40B4-BE49-F238E27FC236}">
                <a16:creationId xmlns:a16="http://schemas.microsoft.com/office/drawing/2014/main" id="{9930C3F6-5BC7-BE42-AE2D-03063FB61AA9}"/>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endParaRPr lang="en-US" dirty="0"/>
          </a:p>
        </p:txBody>
      </p:sp>
      <p:sp>
        <p:nvSpPr>
          <p:cNvPr id="27" name="Slide Number Placeholder 16">
            <a:extLst>
              <a:ext uri="{FF2B5EF4-FFF2-40B4-BE49-F238E27FC236}">
                <a16:creationId xmlns:a16="http://schemas.microsoft.com/office/drawing/2014/main" id="{B8DFAB10-EAB9-094D-9763-8F741FD5953F}"/>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4088705462"/>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337771" y="343218"/>
            <a:ext cx="8463329" cy="775583"/>
          </a:xfrm>
        </p:spPr>
        <p:txBody>
          <a:bodyPr>
            <a:normAutofit/>
          </a:bodyPr>
          <a:lstStyle>
            <a:lvl1pPr>
              <a:defRPr sz="2400"/>
            </a:lvl1pPr>
          </a:lstStyle>
          <a:p>
            <a:r>
              <a:rPr lang="en-US"/>
              <a:t>Click to edit Master title style</a:t>
            </a:r>
            <a:endParaRPr lang="en-US" dirty="0"/>
          </a:p>
        </p:txBody>
      </p:sp>
      <p:sp>
        <p:nvSpPr>
          <p:cNvPr id="3" name="Content Placeholder 2"/>
          <p:cNvSpPr>
            <a:spLocks noGrp="1"/>
          </p:cNvSpPr>
          <p:nvPr>
            <p:ph sz="half" idx="1"/>
          </p:nvPr>
        </p:nvSpPr>
        <p:spPr>
          <a:xfrm>
            <a:off x="337772" y="1118798"/>
            <a:ext cx="4045324" cy="3441093"/>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5777" y="1118798"/>
            <a:ext cx="4045324" cy="3441093"/>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6" name="Picture 15">
            <a:extLst>
              <a:ext uri="{FF2B5EF4-FFF2-40B4-BE49-F238E27FC236}">
                <a16:creationId xmlns:a16="http://schemas.microsoft.com/office/drawing/2014/main" id="{78F83EDD-046F-664C-BC34-14A2FEA5CAA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3" name="Text Placeholder 6">
            <a:extLst>
              <a:ext uri="{FF2B5EF4-FFF2-40B4-BE49-F238E27FC236}">
                <a16:creationId xmlns:a16="http://schemas.microsoft.com/office/drawing/2014/main" id="{DA35CA0A-F4F9-7D41-B576-6F61E9F7872B}"/>
              </a:ext>
            </a:extLst>
          </p:cNvPr>
          <p:cNvSpPr>
            <a:spLocks noGrp="1"/>
          </p:cNvSpPr>
          <p:nvPr>
            <p:ph type="body" sz="quarter" idx="13" hasCustomPrompt="1"/>
          </p:nvPr>
        </p:nvSpPr>
        <p:spPr>
          <a:xfrm>
            <a:off x="4572000" y="4623006"/>
            <a:ext cx="4229100" cy="182040"/>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3B12376D-8655-7F47-8D19-F8522E44C87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5" name="Date Placeholder 15">
            <a:extLst>
              <a:ext uri="{FF2B5EF4-FFF2-40B4-BE49-F238E27FC236}">
                <a16:creationId xmlns:a16="http://schemas.microsoft.com/office/drawing/2014/main" id="{30DE3E6F-B536-C24F-A25D-404A3508DBDA}"/>
              </a:ext>
            </a:extLst>
          </p:cNvPr>
          <p:cNvSpPr>
            <a:spLocks noGrp="1"/>
          </p:cNvSpPr>
          <p:nvPr>
            <p:ph type="dt" sz="half" idx="14"/>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endParaRPr lang="en-US" dirty="0"/>
          </a:p>
        </p:txBody>
      </p:sp>
      <p:sp>
        <p:nvSpPr>
          <p:cNvPr id="26" name="Slide Number Placeholder 16">
            <a:extLst>
              <a:ext uri="{FF2B5EF4-FFF2-40B4-BE49-F238E27FC236}">
                <a16:creationId xmlns:a16="http://schemas.microsoft.com/office/drawing/2014/main" id="{84B0E858-C541-F44C-8AF1-801B26CBE71D}"/>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2973390421"/>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48010" y="1116829"/>
            <a:ext cx="4160411" cy="618506"/>
          </a:xfrm>
          <a:solidFill>
            <a:schemeClr val="tx1"/>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337772" y="1735335"/>
            <a:ext cx="4160411" cy="2811184"/>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1" y="1116829"/>
            <a:ext cx="4177077" cy="618506"/>
          </a:xfrm>
          <a:solidFill>
            <a:schemeClr val="accent2"/>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735335"/>
            <a:ext cx="4177078" cy="2811184"/>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itle Placeholder 1"/>
          <p:cNvSpPr>
            <a:spLocks noGrp="1"/>
          </p:cNvSpPr>
          <p:nvPr>
            <p:ph type="title"/>
          </p:nvPr>
        </p:nvSpPr>
        <p:spPr>
          <a:xfrm>
            <a:off x="337771" y="336162"/>
            <a:ext cx="8463329" cy="686340"/>
          </a:xfrm>
          <a:prstGeom prst="rect">
            <a:avLst/>
          </a:prstGeom>
        </p:spPr>
        <p:txBody>
          <a:bodyPr vert="horz" lIns="0" tIns="0" rIns="0" bIns="0" rtlCol="0" anchor="b">
            <a:normAutofit/>
          </a:bodyPr>
          <a:lstStyle/>
          <a:p>
            <a:r>
              <a:rPr lang="en-US"/>
              <a:t>Click to edit Master title style</a:t>
            </a:r>
            <a:endParaRPr lang="en-US" dirty="0"/>
          </a:p>
        </p:txBody>
      </p:sp>
      <p:pic>
        <p:nvPicPr>
          <p:cNvPr id="16" name="Picture 15">
            <a:extLst>
              <a:ext uri="{FF2B5EF4-FFF2-40B4-BE49-F238E27FC236}">
                <a16:creationId xmlns:a16="http://schemas.microsoft.com/office/drawing/2014/main" id="{76DCD347-B11B-F645-8E4E-2F31A6D807B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19" name="Text Placeholder 6">
            <a:extLst>
              <a:ext uri="{FF2B5EF4-FFF2-40B4-BE49-F238E27FC236}">
                <a16:creationId xmlns:a16="http://schemas.microsoft.com/office/drawing/2014/main" id="{A53A36E8-CFC0-494B-A166-8FA75F97A9FB}"/>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7A7E5DF0-EA6C-4F46-8673-DAB41F8C8944}"/>
              </a:ext>
            </a:extLst>
          </p:cNvPr>
          <p:cNvSpPr>
            <a:spLocks noGrp="1"/>
          </p:cNvSpPr>
          <p:nvPr>
            <p:ph type="ftr" sz="quarter" idx="1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6" name="Date Placeholder 15">
            <a:extLst>
              <a:ext uri="{FF2B5EF4-FFF2-40B4-BE49-F238E27FC236}">
                <a16:creationId xmlns:a16="http://schemas.microsoft.com/office/drawing/2014/main" id="{850EA48C-8442-A149-82D4-232881E7B071}"/>
              </a:ext>
            </a:extLst>
          </p:cNvPr>
          <p:cNvSpPr>
            <a:spLocks noGrp="1"/>
          </p:cNvSpPr>
          <p:nvPr>
            <p:ph type="dt" sz="half" idx="14"/>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endParaRPr lang="en-US" dirty="0"/>
          </a:p>
        </p:txBody>
      </p:sp>
      <p:sp>
        <p:nvSpPr>
          <p:cNvPr id="27" name="Slide Number Placeholder 16">
            <a:extLst>
              <a:ext uri="{FF2B5EF4-FFF2-40B4-BE49-F238E27FC236}">
                <a16:creationId xmlns:a16="http://schemas.microsoft.com/office/drawing/2014/main" id="{052ECD76-B8D6-D740-958D-FD1FFBCCB1CD}"/>
              </a:ext>
            </a:extLst>
          </p:cNvPr>
          <p:cNvSpPr>
            <a:spLocks noGrp="1"/>
          </p:cNvSpPr>
          <p:nvPr>
            <p:ph type="sldNum" sz="quarter" idx="15"/>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674514500"/>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337771" y="344542"/>
            <a:ext cx="8463329" cy="710980"/>
          </a:xfrm>
          <a:prstGeom prst="rect">
            <a:avLst/>
          </a:prstGeom>
        </p:spPr>
        <p:txBody>
          <a:bodyPr vert="horz" lIns="0" tIns="0" rIns="0" bIns="0" rtlCol="0" anchor="ctr">
            <a:normAutofit/>
          </a:bodyPr>
          <a:lstStyle/>
          <a:p>
            <a:r>
              <a:rPr lang="en-US"/>
              <a:t>Click to edit Master title style</a:t>
            </a:r>
            <a:endParaRPr lang="en-US" dirty="0"/>
          </a:p>
        </p:txBody>
      </p:sp>
      <p:pic>
        <p:nvPicPr>
          <p:cNvPr id="10" name="Picture 9">
            <a:extLst>
              <a:ext uri="{FF2B5EF4-FFF2-40B4-BE49-F238E27FC236}">
                <a16:creationId xmlns:a16="http://schemas.microsoft.com/office/drawing/2014/main" id="{7BFF48DC-C366-3546-9E11-D40E9F76C44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376336E-E3C5-4A40-A87A-4F3D569296EF}"/>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1" name="Footer Placeholder 13">
            <a:extLst>
              <a:ext uri="{FF2B5EF4-FFF2-40B4-BE49-F238E27FC236}">
                <a16:creationId xmlns:a16="http://schemas.microsoft.com/office/drawing/2014/main" id="{A7D3DA7C-E175-A240-8233-00C041DFF524}"/>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2" name="Date Placeholder 15">
            <a:extLst>
              <a:ext uri="{FF2B5EF4-FFF2-40B4-BE49-F238E27FC236}">
                <a16:creationId xmlns:a16="http://schemas.microsoft.com/office/drawing/2014/main" id="{89D29B2E-ECA5-BC4D-8C09-76F1B34ED8C0}"/>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endParaRPr lang="en-US" dirty="0"/>
          </a:p>
        </p:txBody>
      </p:sp>
      <p:sp>
        <p:nvSpPr>
          <p:cNvPr id="23" name="Slide Number Placeholder 16">
            <a:extLst>
              <a:ext uri="{FF2B5EF4-FFF2-40B4-BE49-F238E27FC236}">
                <a16:creationId xmlns:a16="http://schemas.microsoft.com/office/drawing/2014/main" id="{853C781D-D726-304A-94A9-D694E41994F8}"/>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979083701"/>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1CCE5E5-5300-C24F-8BC1-F548E5D58CF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19" name="Text Placeholder 6">
            <a:extLst>
              <a:ext uri="{FF2B5EF4-FFF2-40B4-BE49-F238E27FC236}">
                <a16:creationId xmlns:a16="http://schemas.microsoft.com/office/drawing/2014/main" id="{AEC93CEB-E220-4445-9DFB-075540E07300}"/>
              </a:ext>
            </a:extLst>
          </p:cNvPr>
          <p:cNvSpPr>
            <a:spLocks noGrp="1"/>
          </p:cNvSpPr>
          <p:nvPr>
            <p:ph type="body" sz="quarter" idx="12" hasCustomPrompt="1"/>
          </p:nvPr>
        </p:nvSpPr>
        <p:spPr>
          <a:xfrm>
            <a:off x="4679443" y="4623006"/>
            <a:ext cx="4121657" cy="182040"/>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0" name="Footer Placeholder 13">
            <a:extLst>
              <a:ext uri="{FF2B5EF4-FFF2-40B4-BE49-F238E27FC236}">
                <a16:creationId xmlns:a16="http://schemas.microsoft.com/office/drawing/2014/main" id="{08ABC8E8-9CD1-E146-B4E5-0F9CEB077E13}"/>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1" name="Date Placeholder 15">
            <a:extLst>
              <a:ext uri="{FF2B5EF4-FFF2-40B4-BE49-F238E27FC236}">
                <a16:creationId xmlns:a16="http://schemas.microsoft.com/office/drawing/2014/main" id="{DCDEF6CF-72A2-DD47-B64C-A22ED55BB39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endParaRPr lang="en-US" dirty="0"/>
          </a:p>
        </p:txBody>
      </p:sp>
      <p:sp>
        <p:nvSpPr>
          <p:cNvPr id="22" name="Slide Number Placeholder 16">
            <a:extLst>
              <a:ext uri="{FF2B5EF4-FFF2-40B4-BE49-F238E27FC236}">
                <a16:creationId xmlns:a16="http://schemas.microsoft.com/office/drawing/2014/main" id="{66C973C8-DDD1-E14E-A8FC-BD5DA5BC438D}"/>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893491012"/>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337772" y="434069"/>
            <a:ext cx="8463328" cy="3933451"/>
          </a:xfrm>
        </p:spPr>
        <p:txBody>
          <a:bodyPr>
            <a:normAutofit/>
          </a:bodyPr>
          <a:lstStyle>
            <a:lvl1pPr marL="0" indent="0">
              <a:buNone/>
              <a:defRPr sz="1050" b="0" i="0">
                <a:latin typeface="Calibri Light" panose="020F0302020204030204" pitchFamily="34" charset="0"/>
                <a:cs typeface="Calibri Light" panose="020F0302020204030204" pitchFamily="34" charset="0"/>
              </a:defRPr>
            </a:lvl1pPr>
            <a:lvl2pPr marL="342900" indent="0">
              <a:buNone/>
              <a:defRPr sz="1200"/>
            </a:lvl2pPr>
            <a:lvl3pPr marL="685800" indent="0">
              <a:buNone/>
              <a:defRPr sz="1050"/>
            </a:lvl3pPr>
            <a:lvl4pPr marL="1028700" indent="0">
              <a:buNone/>
              <a:defRPr sz="900"/>
            </a:lvl4pPr>
            <a:lvl5pPr marL="1371600" indent="0">
              <a:buNone/>
              <a:defRPr sz="9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2647008078"/>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337772" y="434069"/>
            <a:ext cx="8463328" cy="3933451"/>
          </a:xfrm>
        </p:spPr>
        <p:txBody>
          <a:bodyPr>
            <a:normAutofit/>
          </a:bodyPr>
          <a:lstStyle>
            <a:lvl1pPr marL="0" indent="0">
              <a:buNone/>
              <a:defRPr sz="1050" b="0" i="0">
                <a:latin typeface="Calibri Light" panose="020F0302020204030204" pitchFamily="34" charset="0"/>
                <a:cs typeface="Calibri Light" panose="020F0302020204030204" pitchFamily="34" charset="0"/>
              </a:defRPr>
            </a:lvl1pPr>
            <a:lvl2pPr marL="342900" indent="0">
              <a:buNone/>
              <a:defRPr sz="1200"/>
            </a:lvl2pPr>
            <a:lvl3pPr marL="685800" indent="0">
              <a:buNone/>
              <a:defRPr sz="1050"/>
            </a:lvl3pPr>
            <a:lvl4pPr marL="1028700" indent="0">
              <a:buNone/>
              <a:defRPr sz="900"/>
            </a:lvl4pPr>
            <a:lvl5pPr marL="1371600" indent="0">
              <a:buNone/>
              <a:defRPr sz="9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7" name="Picture 6">
            <a:extLst>
              <a:ext uri="{FF2B5EF4-FFF2-40B4-BE49-F238E27FC236}">
                <a16:creationId xmlns:a16="http://schemas.microsoft.com/office/drawing/2014/main" id="{597403DF-E49B-BB47-82B7-B2B2B122874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Tree>
    <p:extLst>
      <p:ext uri="{BB962C8B-B14F-4D97-AF65-F5344CB8AC3E}">
        <p14:creationId xmlns:p14="http://schemas.microsoft.com/office/powerpoint/2010/main" val="1178848601"/>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151305"/>
            <a:ext cx="5478193" cy="1422827"/>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342900" y="3124549"/>
            <a:ext cx="4045929" cy="1242971"/>
          </a:xfrm>
        </p:spPr>
        <p:txBody>
          <a:bodyPr>
            <a:normAutofit/>
          </a:bodyPr>
          <a:lstStyle>
            <a:lvl1pPr marL="0" indent="0" algn="l">
              <a:buNone/>
              <a:defRPr sz="120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Subtitle 2"/>
          <p:cNvSpPr txBox="1">
            <a:spLocks/>
          </p:cNvSpPr>
          <p:nvPr userDrawn="1"/>
        </p:nvSpPr>
        <p:spPr>
          <a:xfrm>
            <a:off x="4891218" y="3124549"/>
            <a:ext cx="3886199" cy="1242971"/>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dirty="0">
                <a:latin typeface="Calibri" panose="020F0502020204030204" pitchFamily="34" charset="0"/>
                <a:cs typeface="Calibri" panose="020F0502020204030204" pitchFamily="34" charset="0"/>
              </a:rPr>
              <a:t>SecurityBenefit.com</a:t>
            </a:r>
          </a:p>
          <a:p>
            <a:r>
              <a:rPr lang="en-US" sz="1200" b="0" i="0" dirty="0">
                <a:latin typeface="Calibri" panose="020F0502020204030204" pitchFamily="34" charset="0"/>
                <a:cs typeface="Calibri" panose="020F0502020204030204" pitchFamily="34" charset="0"/>
              </a:rPr>
              <a:t>—</a:t>
            </a:r>
          </a:p>
          <a:p>
            <a:r>
              <a:rPr lang="en-US" sz="1200" b="0" i="0" dirty="0">
                <a:latin typeface="Calibri" panose="020F0502020204030204" pitchFamily="34" charset="0"/>
                <a:cs typeface="Calibri" panose="020F0502020204030204" pitchFamily="34" charset="0"/>
              </a:rPr>
              <a:t>One Security Benefit Place</a:t>
            </a:r>
          </a:p>
          <a:p>
            <a:r>
              <a:rPr lang="en-US" sz="1200" b="0" i="0" dirty="0">
                <a:latin typeface="Calibri" panose="020F0502020204030204" pitchFamily="34" charset="0"/>
                <a:cs typeface="Calibri" panose="020F0502020204030204" pitchFamily="34" charset="0"/>
              </a:rPr>
              <a:t>Topeka, KS 66636</a:t>
            </a:r>
          </a:p>
        </p:txBody>
      </p:sp>
      <p:pic>
        <p:nvPicPr>
          <p:cNvPr id="7" name="Picture 6">
            <a:extLst>
              <a:ext uri="{FF2B5EF4-FFF2-40B4-BE49-F238E27FC236}">
                <a16:creationId xmlns:a16="http://schemas.microsoft.com/office/drawing/2014/main" id="{CC815860-71A8-EB49-837E-67E6A9A2D9D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2900" y="4524844"/>
            <a:ext cx="1521424" cy="280201"/>
          </a:xfrm>
          <a:prstGeom prst="rect">
            <a:avLst/>
          </a:prstGeom>
        </p:spPr>
      </p:pic>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4572000" y="4524844"/>
            <a:ext cx="4229100" cy="28020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8" name="Picture 7">
            <a:extLst>
              <a:ext uri="{FF2B5EF4-FFF2-40B4-BE49-F238E27FC236}">
                <a16:creationId xmlns:a16="http://schemas.microsoft.com/office/drawing/2014/main" id="{3BFB3035-434D-A544-8DFC-AA79B53E2CF0}"/>
              </a:ext>
            </a:extLst>
          </p:cNvPr>
          <p:cNvPicPr>
            <a:picLocks noChangeAspect="1"/>
          </p:cNvPicPr>
          <p:nvPr userDrawn="1"/>
        </p:nvPicPr>
        <p:blipFill>
          <a:blip r:embed="rId3"/>
          <a:srcRect/>
          <a:stretch/>
        </p:blipFill>
        <p:spPr>
          <a:xfrm>
            <a:off x="5714994" y="0"/>
            <a:ext cx="3429007" cy="2059309"/>
          </a:xfrm>
          <a:prstGeom prst="rect">
            <a:avLst/>
          </a:prstGeom>
        </p:spPr>
      </p:pic>
    </p:spTree>
    <p:extLst>
      <p:ext uri="{BB962C8B-B14F-4D97-AF65-F5344CB8AC3E}">
        <p14:creationId xmlns:p14="http://schemas.microsoft.com/office/powerpoint/2010/main" val="2168651483"/>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151305"/>
            <a:ext cx="5478193" cy="1422827"/>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342900" y="2880737"/>
            <a:ext cx="4045929" cy="1242971"/>
          </a:xfrm>
        </p:spPr>
        <p:txBody>
          <a:bodyPr>
            <a:normAutofit/>
          </a:bodyPr>
          <a:lstStyle>
            <a:lvl1pPr marL="0" indent="0" algn="l">
              <a:buNone/>
              <a:defRPr sz="120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Subtitle 2"/>
          <p:cNvSpPr txBox="1">
            <a:spLocks/>
          </p:cNvSpPr>
          <p:nvPr userDrawn="1"/>
        </p:nvSpPr>
        <p:spPr>
          <a:xfrm>
            <a:off x="4891218" y="2880737"/>
            <a:ext cx="3886199" cy="1242971"/>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dirty="0">
                <a:latin typeface="Calibri" panose="020F0502020204030204" pitchFamily="34" charset="0"/>
                <a:cs typeface="Calibri" panose="020F0502020204030204" pitchFamily="34" charset="0"/>
              </a:rPr>
              <a:t>SecurityBenefit.com</a:t>
            </a:r>
          </a:p>
          <a:p>
            <a:r>
              <a:rPr lang="en-US" sz="1200" b="0" i="0" dirty="0">
                <a:latin typeface="Calibri" panose="020F0502020204030204" pitchFamily="34" charset="0"/>
                <a:cs typeface="Calibri" panose="020F0502020204030204" pitchFamily="34" charset="0"/>
              </a:rPr>
              <a:t>—</a:t>
            </a:r>
          </a:p>
          <a:p>
            <a:r>
              <a:rPr lang="en-US" sz="1200" b="0" i="0" dirty="0">
                <a:latin typeface="Calibri" panose="020F0502020204030204" pitchFamily="34" charset="0"/>
                <a:cs typeface="Calibri" panose="020F0502020204030204" pitchFamily="34" charset="0"/>
              </a:rPr>
              <a:t>One Security Benefit Place</a:t>
            </a:r>
          </a:p>
          <a:p>
            <a:r>
              <a:rPr lang="en-US" sz="1200" b="0" i="0" dirty="0">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4572000" y="4524844"/>
            <a:ext cx="4229100" cy="28020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8" name="Picture 7">
            <a:extLst>
              <a:ext uri="{FF2B5EF4-FFF2-40B4-BE49-F238E27FC236}">
                <a16:creationId xmlns:a16="http://schemas.microsoft.com/office/drawing/2014/main" id="{5089638A-0411-2B43-8B73-F64A9BACB435}"/>
              </a:ext>
            </a:extLst>
          </p:cNvPr>
          <p:cNvPicPr>
            <a:picLocks noChangeAspect="1"/>
          </p:cNvPicPr>
          <p:nvPr userDrawn="1"/>
        </p:nvPicPr>
        <p:blipFill>
          <a:blip r:embed="rId2"/>
          <a:srcRect/>
          <a:stretch/>
        </p:blipFill>
        <p:spPr>
          <a:xfrm>
            <a:off x="366584" y="4069308"/>
            <a:ext cx="3548154" cy="798076"/>
          </a:xfrm>
          <a:prstGeom prst="rect">
            <a:avLst/>
          </a:prstGeom>
        </p:spPr>
      </p:pic>
      <p:pic>
        <p:nvPicPr>
          <p:cNvPr id="11" name="Picture 10">
            <a:extLst>
              <a:ext uri="{FF2B5EF4-FFF2-40B4-BE49-F238E27FC236}">
                <a16:creationId xmlns:a16="http://schemas.microsoft.com/office/drawing/2014/main" id="{C609371E-01EA-394D-98D5-1F9FFB88E591}"/>
              </a:ext>
            </a:extLst>
          </p:cNvPr>
          <p:cNvPicPr>
            <a:picLocks noChangeAspect="1"/>
          </p:cNvPicPr>
          <p:nvPr userDrawn="1"/>
        </p:nvPicPr>
        <p:blipFill>
          <a:blip r:embed="rId3"/>
          <a:srcRect/>
          <a:stretch/>
        </p:blipFill>
        <p:spPr>
          <a:xfrm>
            <a:off x="5714994" y="0"/>
            <a:ext cx="3429007" cy="2059309"/>
          </a:xfrm>
          <a:prstGeom prst="rect">
            <a:avLst/>
          </a:prstGeom>
        </p:spPr>
      </p:pic>
    </p:spTree>
    <p:extLst>
      <p:ext uri="{BB962C8B-B14F-4D97-AF65-F5344CB8AC3E}">
        <p14:creationId xmlns:p14="http://schemas.microsoft.com/office/powerpoint/2010/main" val="3431150588"/>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141210"/>
            <a:ext cx="5478193" cy="1422827"/>
          </a:xfrm>
        </p:spPr>
        <p:txBody>
          <a:bodyPr anchor="b">
            <a:normAutofit/>
          </a:bodyPr>
          <a:lstStyle>
            <a:lvl1pPr algn="l">
              <a:defRPr sz="3600" b="0" i="0">
                <a:solidFill>
                  <a:schemeClr val="tx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342900" y="3103952"/>
            <a:ext cx="4045929" cy="1242971"/>
          </a:xfrm>
        </p:spPr>
        <p:txBody>
          <a:bodyPr>
            <a:normAutofit/>
          </a:bodyPr>
          <a:lstStyle>
            <a:lvl1pPr marL="0" indent="0" algn="l">
              <a:buNone/>
              <a:defRPr sz="1200" b="0" i="0">
                <a:solidFill>
                  <a:schemeClr val="tx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Subtitle 2"/>
          <p:cNvSpPr txBox="1">
            <a:spLocks/>
          </p:cNvSpPr>
          <p:nvPr userDrawn="1"/>
        </p:nvSpPr>
        <p:spPr>
          <a:xfrm>
            <a:off x="4891218" y="3124549"/>
            <a:ext cx="3886199" cy="1242971"/>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dirty="0">
                <a:solidFill>
                  <a:schemeClr val="tx1"/>
                </a:solidFill>
                <a:latin typeface="Calibri" panose="020F0502020204030204" pitchFamily="34" charset="0"/>
                <a:cs typeface="Calibri" panose="020F0502020204030204" pitchFamily="34" charset="0"/>
              </a:rPr>
              <a:t>SecurityBenefit.com</a:t>
            </a:r>
          </a:p>
          <a:p>
            <a:r>
              <a:rPr lang="en-US" sz="1200" b="0" i="0" dirty="0">
                <a:solidFill>
                  <a:schemeClr val="tx1"/>
                </a:solidFill>
                <a:latin typeface="Calibri" panose="020F0502020204030204" pitchFamily="34" charset="0"/>
                <a:cs typeface="Calibri" panose="020F0502020204030204" pitchFamily="34" charset="0"/>
              </a:rPr>
              <a:t>—</a:t>
            </a:r>
          </a:p>
          <a:p>
            <a:r>
              <a:rPr lang="en-US" sz="1200" b="0" i="0" dirty="0">
                <a:solidFill>
                  <a:schemeClr val="tx1"/>
                </a:solidFill>
                <a:latin typeface="Calibri" panose="020F0502020204030204" pitchFamily="34" charset="0"/>
                <a:cs typeface="Calibri" panose="020F0502020204030204" pitchFamily="34" charset="0"/>
              </a:rPr>
              <a:t>One Security Benefit Place</a:t>
            </a:r>
          </a:p>
          <a:p>
            <a:r>
              <a:rPr lang="en-US" sz="1200" b="0" i="0" dirty="0">
                <a:solidFill>
                  <a:schemeClr val="tx1"/>
                </a:solidFill>
                <a:latin typeface="Calibri" panose="020F0502020204030204" pitchFamily="34" charset="0"/>
                <a:cs typeface="Calibri" panose="020F0502020204030204" pitchFamily="34" charset="0"/>
              </a:rPr>
              <a:t>Topeka, KS 66636</a:t>
            </a:r>
          </a:p>
        </p:txBody>
      </p:sp>
      <p:pic>
        <p:nvPicPr>
          <p:cNvPr id="7" name="Picture 6">
            <a:extLst>
              <a:ext uri="{FF2B5EF4-FFF2-40B4-BE49-F238E27FC236}">
                <a16:creationId xmlns:a16="http://schemas.microsoft.com/office/drawing/2014/main" id="{00B0F590-EED4-574E-B2FD-3590E62EAF0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6296" y="4524844"/>
            <a:ext cx="1514633" cy="280201"/>
          </a:xfrm>
          <a:prstGeom prst="rect">
            <a:avLst/>
          </a:prstGeom>
        </p:spPr>
      </p:pic>
      <p:sp>
        <p:nvSpPr>
          <p:cNvPr id="9" name="Text Placeholder 6">
            <a:extLst>
              <a:ext uri="{FF2B5EF4-FFF2-40B4-BE49-F238E27FC236}">
                <a16:creationId xmlns:a16="http://schemas.microsoft.com/office/drawing/2014/main" id="{5770DB2E-B1C3-8046-B1A2-47691979D5BE}"/>
              </a:ext>
            </a:extLst>
          </p:cNvPr>
          <p:cNvSpPr>
            <a:spLocks noGrp="1"/>
          </p:cNvSpPr>
          <p:nvPr>
            <p:ph type="body" sz="quarter" idx="12" hasCustomPrompt="1"/>
          </p:nvPr>
        </p:nvSpPr>
        <p:spPr>
          <a:xfrm>
            <a:off x="4572000" y="4524844"/>
            <a:ext cx="4229100" cy="28020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0" name="Picture 9">
            <a:extLst>
              <a:ext uri="{FF2B5EF4-FFF2-40B4-BE49-F238E27FC236}">
                <a16:creationId xmlns:a16="http://schemas.microsoft.com/office/drawing/2014/main" id="{D990701F-CA80-3043-A596-C15E55D1EA3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714993" y="1024"/>
            <a:ext cx="3429008" cy="2059310"/>
          </a:xfrm>
          <a:prstGeom prst="rect">
            <a:avLst/>
          </a:prstGeom>
        </p:spPr>
      </p:pic>
    </p:spTree>
    <p:extLst>
      <p:ext uri="{BB962C8B-B14F-4D97-AF65-F5344CB8AC3E}">
        <p14:creationId xmlns:p14="http://schemas.microsoft.com/office/powerpoint/2010/main" val="3804133782"/>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B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7225" y="2574132"/>
            <a:ext cx="4775886" cy="903806"/>
          </a:xfrm>
        </p:spPr>
        <p:txBody>
          <a:bodyPr anchor="t">
            <a:normAutofit/>
          </a:bodyPr>
          <a:lstStyle>
            <a:lvl1pPr algn="l">
              <a:defRPr sz="3600" b="0" i="0">
                <a:solidFill>
                  <a:schemeClr val="tx1"/>
                </a:solidFill>
                <a:latin typeface="Calibri" panose="020F0502020204030204" pitchFamily="34" charset="0"/>
              </a:defRPr>
            </a:lvl1pPr>
          </a:lstStyle>
          <a:p>
            <a:r>
              <a:rPr lang="en-US"/>
              <a:t>Click to edit Master title style</a:t>
            </a:r>
          </a:p>
        </p:txBody>
      </p:sp>
      <p:pic>
        <p:nvPicPr>
          <p:cNvPr id="4" name="Picture 3"/>
          <p:cNvPicPr>
            <a:picLocks noChangeAspect="1"/>
          </p:cNvPicPr>
          <p:nvPr userDrawn="1"/>
        </p:nvPicPr>
        <p:blipFill>
          <a:blip r:embed="rId3"/>
          <a:srcRect/>
          <a:stretch/>
        </p:blipFill>
        <p:spPr>
          <a:xfrm>
            <a:off x="5714994" y="0"/>
            <a:ext cx="3429007" cy="2059309"/>
          </a:xfrm>
          <a:prstGeom prst="rect">
            <a:avLst/>
          </a:prstGeom>
        </p:spPr>
      </p:pic>
      <p:cxnSp>
        <p:nvCxnSpPr>
          <p:cNvPr id="20" name="Straight Connector 19"/>
          <p:cNvCxnSpPr/>
          <p:nvPr userDrawn="1"/>
        </p:nvCxnSpPr>
        <p:spPr>
          <a:xfrm flipH="1">
            <a:off x="347226" y="2401352"/>
            <a:ext cx="464228"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69C72975-DDEA-D34F-9F38-D4B231AACE4A}"/>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2901" y="4507264"/>
            <a:ext cx="1977866" cy="280200"/>
          </a:xfrm>
          <a:prstGeom prst="rect">
            <a:avLst/>
          </a:prstGeom>
        </p:spPr>
      </p:pic>
      <p:sp>
        <p:nvSpPr>
          <p:cNvPr id="11" name="Text Placeholder 6">
            <a:extLst>
              <a:ext uri="{FF2B5EF4-FFF2-40B4-BE49-F238E27FC236}">
                <a16:creationId xmlns:a16="http://schemas.microsoft.com/office/drawing/2014/main" id="{E54DA4DF-3825-CF4E-88DB-5B17A2266A28}"/>
              </a:ext>
            </a:extLst>
          </p:cNvPr>
          <p:cNvSpPr>
            <a:spLocks noGrp="1"/>
          </p:cNvSpPr>
          <p:nvPr>
            <p:ph type="body" sz="quarter" idx="13" hasCustomPrompt="1"/>
          </p:nvPr>
        </p:nvSpPr>
        <p:spPr>
          <a:xfrm>
            <a:off x="4447615" y="4367521"/>
            <a:ext cx="4353485" cy="4375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4232368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SB | FSBL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descr="A group of people in a convertible car&#10;&#10;Description automatically generated">
            <a:extLst>
              <a:ext uri="{FF2B5EF4-FFF2-40B4-BE49-F238E27FC236}">
                <a16:creationId xmlns:a16="http://schemas.microsoft.com/office/drawing/2014/main" id="{1DF2DD1E-07AC-4B86-D106-E70E3BCFD68B}"/>
              </a:ext>
            </a:extLst>
          </p:cNvPr>
          <p:cNvPicPr>
            <a:picLocks noChangeAspect="1"/>
          </p:cNvPicPr>
          <p:nvPr userDrawn="1"/>
        </p:nvPicPr>
        <p:blipFill>
          <a:blip r:embed="rId3" cstate="hqprint">
            <a:extLst>
              <a:ext uri="{28A0092B-C50C-407E-A947-70E740481C1C}">
                <a14:useLocalDpi xmlns:a14="http://schemas.microsoft.com/office/drawing/2010/main"/>
              </a:ext>
            </a:extLst>
          </a:blip>
          <a:srcRect/>
          <a:stretch/>
        </p:blipFill>
        <p:spPr>
          <a:xfrm>
            <a:off x="0" y="-2"/>
            <a:ext cx="9144000" cy="5148265"/>
          </a:xfrm>
          <a:prstGeom prst="rect">
            <a:avLst/>
          </a:prstGeom>
        </p:spPr>
      </p:pic>
      <p:sp>
        <p:nvSpPr>
          <p:cNvPr id="6" name="Rectangle 5">
            <a:extLst>
              <a:ext uri="{FF2B5EF4-FFF2-40B4-BE49-F238E27FC236}">
                <a16:creationId xmlns:a16="http://schemas.microsoft.com/office/drawing/2014/main" id="{0E40E238-AC03-BA47-3AF5-19646A52EB14}"/>
              </a:ext>
            </a:extLst>
          </p:cNvPr>
          <p:cNvSpPr/>
          <p:nvPr userDrawn="1"/>
        </p:nvSpPr>
        <p:spPr>
          <a:xfrm rot="16200000">
            <a:off x="1521292" y="-1521290"/>
            <a:ext cx="5148263" cy="8190845"/>
          </a:xfrm>
          <a:prstGeom prst="rect">
            <a:avLst/>
          </a:prstGeom>
          <a:gradFill>
            <a:gsLst>
              <a:gs pos="0">
                <a:schemeClr val="bg2">
                  <a:lumMod val="10000"/>
                  <a:alpha val="80762"/>
                </a:schemeClr>
              </a:gs>
              <a:gs pos="100000">
                <a:schemeClr val="bg2">
                  <a:lumMod val="10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p:cNvSpPr>
            <a:spLocks noGrp="1"/>
          </p:cNvSpPr>
          <p:nvPr>
            <p:ph type="ctrTitle"/>
          </p:nvPr>
        </p:nvSpPr>
        <p:spPr>
          <a:xfrm>
            <a:off x="347225" y="2574132"/>
            <a:ext cx="4775886" cy="903806"/>
          </a:xfrm>
        </p:spPr>
        <p:txBody>
          <a:bodyPr anchor="t">
            <a:normAutofit/>
          </a:bodyPr>
          <a:lstStyle>
            <a:lvl1pPr algn="l">
              <a:defRPr sz="3600" b="0" i="0">
                <a:solidFill>
                  <a:schemeClr val="tx1"/>
                </a:solidFill>
                <a:latin typeface="Calibri" panose="020F0502020204030204" pitchFamily="34" charset="0"/>
              </a:defRPr>
            </a:lvl1pPr>
          </a:lstStyle>
          <a:p>
            <a:r>
              <a:rPr lang="en-US"/>
              <a:t>Click to edit Master title style</a:t>
            </a:r>
          </a:p>
        </p:txBody>
      </p:sp>
      <p:sp>
        <p:nvSpPr>
          <p:cNvPr id="10" name="Text Placeholder 6">
            <a:extLst>
              <a:ext uri="{FF2B5EF4-FFF2-40B4-BE49-F238E27FC236}">
                <a16:creationId xmlns:a16="http://schemas.microsoft.com/office/drawing/2014/main" id="{B4B73F8E-EE09-D941-88A2-25A75DA0D173}"/>
              </a:ext>
            </a:extLst>
          </p:cNvPr>
          <p:cNvSpPr>
            <a:spLocks noGrp="1"/>
          </p:cNvSpPr>
          <p:nvPr>
            <p:ph type="body" sz="quarter" idx="12" hasCustomPrompt="1"/>
          </p:nvPr>
        </p:nvSpPr>
        <p:spPr>
          <a:xfrm>
            <a:off x="4659406" y="790837"/>
            <a:ext cx="4141694" cy="238818"/>
          </a:xfrm>
        </p:spPr>
        <p:txBody>
          <a:bodyPr anchor="b">
            <a:normAutofit/>
          </a:bodyPr>
          <a:lstStyle>
            <a:lvl1pPr marL="0" indent="0" algn="r">
              <a:buNone/>
              <a:defRPr sz="105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pic>
        <p:nvPicPr>
          <p:cNvPr id="7" name="Picture 6">
            <a:extLst>
              <a:ext uri="{FF2B5EF4-FFF2-40B4-BE49-F238E27FC236}">
                <a16:creationId xmlns:a16="http://schemas.microsoft.com/office/drawing/2014/main" id="{684A7556-B5DF-EF4D-BC2D-148DA4F20F83}"/>
              </a:ext>
            </a:extLst>
          </p:cNvPr>
          <p:cNvPicPr>
            <a:picLocks noChangeAspect="1"/>
          </p:cNvPicPr>
          <p:nvPr userDrawn="1"/>
        </p:nvPicPr>
        <p:blipFill>
          <a:blip r:embed="rId4"/>
          <a:srcRect/>
          <a:stretch/>
        </p:blipFill>
        <p:spPr>
          <a:xfrm>
            <a:off x="5714994" y="0"/>
            <a:ext cx="3429007" cy="2059309"/>
          </a:xfrm>
          <a:prstGeom prst="rect">
            <a:avLst/>
          </a:prstGeom>
        </p:spPr>
      </p:pic>
    </p:spTree>
    <p:extLst>
      <p:ext uri="{BB962C8B-B14F-4D97-AF65-F5344CB8AC3E}">
        <p14:creationId xmlns:p14="http://schemas.microsoft.com/office/powerpoint/2010/main" val="28199657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42901" y="4507264"/>
            <a:ext cx="1977866" cy="280200"/>
          </a:xfrm>
          <a:prstGeom prst="rect">
            <a:avLst/>
          </a:prstGeom>
        </p:spPr>
      </p:pic>
      <p:sp>
        <p:nvSpPr>
          <p:cNvPr id="10" name="Title 1"/>
          <p:cNvSpPr>
            <a:spLocks noGrp="1"/>
          </p:cNvSpPr>
          <p:nvPr>
            <p:ph type="ctrTitle"/>
          </p:nvPr>
        </p:nvSpPr>
        <p:spPr>
          <a:xfrm>
            <a:off x="342900" y="1652388"/>
            <a:ext cx="4775886" cy="1422827"/>
          </a:xfrm>
        </p:spPr>
        <p:txBody>
          <a:bodyPr anchor="b">
            <a:normAutofit/>
          </a:bodyPr>
          <a:lstStyle>
            <a:lvl1pPr algn="l">
              <a:defRPr sz="3600" b="0" i="0">
                <a:solidFill>
                  <a:schemeClr val="accent1"/>
                </a:solidFill>
                <a:latin typeface="Calibri" panose="020F0502020204030204" pitchFamily="34" charset="0"/>
              </a:defRPr>
            </a:lvl1pPr>
          </a:lstStyle>
          <a:p>
            <a:r>
              <a:rPr lang="en-US"/>
              <a:t>Click to edit Master title style</a:t>
            </a:r>
          </a:p>
        </p:txBody>
      </p:sp>
      <p:sp>
        <p:nvSpPr>
          <p:cNvPr id="11" name="Subtitle 2"/>
          <p:cNvSpPr>
            <a:spLocks noGrp="1"/>
          </p:cNvSpPr>
          <p:nvPr>
            <p:ph type="subTitle" idx="1" hasCustomPrompt="1"/>
          </p:nvPr>
        </p:nvSpPr>
        <p:spPr>
          <a:xfrm>
            <a:off x="342900" y="3144335"/>
            <a:ext cx="4775886" cy="1242971"/>
          </a:xfrm>
        </p:spPr>
        <p:txBody>
          <a:bodyPr>
            <a:normAutofit/>
          </a:bodyPr>
          <a:lstStyle>
            <a:lvl1pPr marL="0" indent="0" algn="l">
              <a:buNone/>
              <a:defRPr sz="1050" b="0" i="0">
                <a:solidFill>
                  <a:schemeClr val="accent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342901" y="493527"/>
            <a:ext cx="2919797" cy="139782"/>
          </a:xfrm>
          <a:prstGeom prst="rect">
            <a:avLst/>
          </a:prstGeom>
          <a:noFill/>
          <a:ln>
            <a:noFill/>
          </a:ln>
        </p:spPr>
        <p:txBody>
          <a:bodyPr wrap="square" lIns="0" tIns="0" rIns="0" bIns="0" rtlCol="0">
            <a:spAutoFit/>
          </a:bodyPr>
          <a:lstStyle/>
          <a:p>
            <a:pPr>
              <a:lnSpc>
                <a:spcPct val="150000"/>
              </a:lnSpc>
            </a:pPr>
            <a:r>
              <a:rPr lang="en-US" sz="675" b="0" i="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342901" y="630182"/>
            <a:ext cx="2928938" cy="220211"/>
          </a:xfrm>
        </p:spPr>
        <p:txBody>
          <a:bodyPr lIns="0" tIns="0" rIns="0" bIns="0">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342901" y="349937"/>
            <a:ext cx="2928938" cy="169676"/>
          </a:xfrm>
        </p:spPr>
        <p:txBody>
          <a:bodyPr lIns="0" tIns="0" rIns="0" bIns="0" anchor="b">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EDIT MASTER TEXT STYLES</a:t>
            </a:r>
          </a:p>
        </p:txBody>
      </p:sp>
      <p:sp>
        <p:nvSpPr>
          <p:cNvPr id="19" name="Text Placeholder 6">
            <a:extLst>
              <a:ext uri="{FF2B5EF4-FFF2-40B4-BE49-F238E27FC236}">
                <a16:creationId xmlns:a16="http://schemas.microsoft.com/office/drawing/2014/main" id="{C85B9DC6-FECB-094D-A69E-CE5201E4F56B}"/>
              </a:ext>
            </a:extLst>
          </p:cNvPr>
          <p:cNvSpPr>
            <a:spLocks noGrp="1"/>
          </p:cNvSpPr>
          <p:nvPr>
            <p:ph type="body" sz="quarter" idx="12" hasCustomPrompt="1"/>
          </p:nvPr>
        </p:nvSpPr>
        <p:spPr>
          <a:xfrm>
            <a:off x="4447615" y="4367521"/>
            <a:ext cx="4353485" cy="4375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pic>
        <p:nvPicPr>
          <p:cNvPr id="15" name="Picture 14">
            <a:extLst>
              <a:ext uri="{FF2B5EF4-FFF2-40B4-BE49-F238E27FC236}">
                <a16:creationId xmlns:a16="http://schemas.microsoft.com/office/drawing/2014/main" id="{4FB6C1C9-CF81-544A-824C-24D087CE784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714993" y="1024"/>
            <a:ext cx="3429008" cy="2059310"/>
          </a:xfrm>
          <a:prstGeom prst="rect">
            <a:avLst/>
          </a:prstGeom>
        </p:spPr>
      </p:pic>
    </p:spTree>
    <p:extLst>
      <p:ext uri="{BB962C8B-B14F-4D97-AF65-F5344CB8AC3E}">
        <p14:creationId xmlns:p14="http://schemas.microsoft.com/office/powerpoint/2010/main" val="3410207912"/>
      </p:ext>
    </p:extLst>
  </p:cSld>
  <p:clrMapOvr>
    <a:masterClrMapping/>
  </p:clrMapOvr>
  <p:transition>
    <p:fade/>
  </p:transition>
  <p:extLst>
    <p:ext uri="{DCECCB84-F9BA-43D5-87BE-67443E8EF086}">
      <p15:sldGuideLst xmlns:p15="http://schemas.microsoft.com/office/powerpoint/2012/main">
        <p15:guide id="1" orient="horz" pos="1622" userDrawn="1">
          <p15:clr>
            <a:srgbClr val="FBAE40"/>
          </p15:clr>
        </p15:guide>
        <p15:guide id="2" pos="2880"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B_FSBL_Title_White">
    <p:spTree>
      <p:nvGrpSpPr>
        <p:cNvPr id="1" name=""/>
        <p:cNvGrpSpPr/>
        <p:nvPr/>
      </p:nvGrpSpPr>
      <p:grpSpPr>
        <a:xfrm>
          <a:off x="0" y="0"/>
          <a:ext cx="0" cy="0"/>
          <a:chOff x="0" y="0"/>
          <a:chExt cx="0" cy="0"/>
        </a:xfrm>
      </p:grpSpPr>
      <p:sp>
        <p:nvSpPr>
          <p:cNvPr id="10" name="Title 1"/>
          <p:cNvSpPr>
            <a:spLocks noGrp="1"/>
          </p:cNvSpPr>
          <p:nvPr>
            <p:ph type="ctrTitle"/>
          </p:nvPr>
        </p:nvSpPr>
        <p:spPr>
          <a:xfrm>
            <a:off x="342900" y="1652388"/>
            <a:ext cx="4775886" cy="1422827"/>
          </a:xfrm>
        </p:spPr>
        <p:txBody>
          <a:bodyPr anchor="b">
            <a:normAutofit/>
          </a:bodyPr>
          <a:lstStyle>
            <a:lvl1pPr algn="l">
              <a:defRPr sz="3600" b="0" i="0">
                <a:solidFill>
                  <a:schemeClr val="accent1"/>
                </a:solidFill>
                <a:latin typeface="Calibri" panose="020F0502020204030204" pitchFamily="34" charset="0"/>
              </a:defRPr>
            </a:lvl1pPr>
          </a:lstStyle>
          <a:p>
            <a:r>
              <a:rPr lang="en-US"/>
              <a:t>Click to edit Master title style</a:t>
            </a:r>
          </a:p>
        </p:txBody>
      </p:sp>
      <p:sp>
        <p:nvSpPr>
          <p:cNvPr id="11" name="Subtitle 2"/>
          <p:cNvSpPr>
            <a:spLocks noGrp="1"/>
          </p:cNvSpPr>
          <p:nvPr>
            <p:ph type="subTitle" idx="1" hasCustomPrompt="1"/>
          </p:nvPr>
        </p:nvSpPr>
        <p:spPr>
          <a:xfrm>
            <a:off x="342900" y="3144335"/>
            <a:ext cx="4775886" cy="1242971"/>
          </a:xfrm>
        </p:spPr>
        <p:txBody>
          <a:bodyPr>
            <a:normAutofit/>
          </a:bodyPr>
          <a:lstStyle>
            <a:lvl1pPr marL="0" indent="0" algn="l">
              <a:buNone/>
              <a:defRPr sz="1050" b="0" i="0">
                <a:solidFill>
                  <a:schemeClr val="accent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342901" y="493527"/>
            <a:ext cx="2919797" cy="139782"/>
          </a:xfrm>
          <a:prstGeom prst="rect">
            <a:avLst/>
          </a:prstGeom>
          <a:noFill/>
          <a:ln>
            <a:noFill/>
          </a:ln>
        </p:spPr>
        <p:txBody>
          <a:bodyPr wrap="square" lIns="0" tIns="0" rIns="0" bIns="0" rtlCol="0">
            <a:spAutoFit/>
          </a:bodyPr>
          <a:lstStyle/>
          <a:p>
            <a:pPr>
              <a:lnSpc>
                <a:spcPct val="150000"/>
              </a:lnSpc>
            </a:pPr>
            <a:r>
              <a:rPr lang="en-US" sz="675" b="0" i="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342901" y="630182"/>
            <a:ext cx="2928938" cy="220211"/>
          </a:xfrm>
        </p:spPr>
        <p:txBody>
          <a:bodyPr lIns="0" tIns="0" rIns="0" bIns="0">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342901" y="349937"/>
            <a:ext cx="2928938" cy="169676"/>
          </a:xfrm>
        </p:spPr>
        <p:txBody>
          <a:bodyPr lIns="0" tIns="0" rIns="0" bIns="0" anchor="b">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EDIT MASTER TEXT STYLES</a:t>
            </a:r>
          </a:p>
        </p:txBody>
      </p:sp>
      <p:pic>
        <p:nvPicPr>
          <p:cNvPr id="15" name="Picture 14">
            <a:extLst>
              <a:ext uri="{FF2B5EF4-FFF2-40B4-BE49-F238E27FC236}">
                <a16:creationId xmlns:a16="http://schemas.microsoft.com/office/drawing/2014/main" id="{4FB6C1C9-CF81-544A-824C-24D087CE784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14993" y="1024"/>
            <a:ext cx="3429008" cy="2059310"/>
          </a:xfrm>
          <a:prstGeom prst="rect">
            <a:avLst/>
          </a:prstGeom>
        </p:spPr>
      </p:pic>
      <p:pic>
        <p:nvPicPr>
          <p:cNvPr id="16" name="Picture 15">
            <a:extLst>
              <a:ext uri="{FF2B5EF4-FFF2-40B4-BE49-F238E27FC236}">
                <a16:creationId xmlns:a16="http://schemas.microsoft.com/office/drawing/2014/main" id="{7F782969-59E9-6245-877B-9493BB9F739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97923" y="4041823"/>
            <a:ext cx="3548154" cy="961848"/>
          </a:xfrm>
          <a:prstGeom prst="rect">
            <a:avLst/>
          </a:prstGeom>
        </p:spPr>
      </p:pic>
      <p:sp>
        <p:nvSpPr>
          <p:cNvPr id="17" name="Text Placeholder 6">
            <a:extLst>
              <a:ext uri="{FF2B5EF4-FFF2-40B4-BE49-F238E27FC236}">
                <a16:creationId xmlns:a16="http://schemas.microsoft.com/office/drawing/2014/main" id="{B6270E2D-ECF4-344E-AC81-01B98EF87FAA}"/>
              </a:ext>
            </a:extLst>
          </p:cNvPr>
          <p:cNvSpPr>
            <a:spLocks noGrp="1"/>
          </p:cNvSpPr>
          <p:nvPr>
            <p:ph type="body" sz="quarter" idx="12" hasCustomPrompt="1"/>
          </p:nvPr>
        </p:nvSpPr>
        <p:spPr>
          <a:xfrm>
            <a:off x="4659406" y="790837"/>
            <a:ext cx="4141694" cy="238818"/>
          </a:xfrm>
        </p:spPr>
        <p:txBody>
          <a:bodyPr anchor="b">
            <a:normAutofit/>
          </a:bodyPr>
          <a:lstStyle>
            <a:lvl1pPr marL="0" indent="0" algn="r">
              <a:buNone/>
              <a:defRPr sz="105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1321356"/>
      </p:ext>
    </p:extLst>
  </p:cSld>
  <p:clrMapOvr>
    <a:masterClrMapping/>
  </p:clrMapOvr>
  <p:transition>
    <p:fade/>
  </p:transition>
  <p:extLst>
    <p:ext uri="{DCECCB84-F9BA-43D5-87BE-67443E8EF086}">
      <p15:sldGuideLst xmlns:p15="http://schemas.microsoft.com/office/powerpoint/2012/main">
        <p15:guide id="1" orient="horz" pos="1622" userDrawn="1">
          <p15:clr>
            <a:srgbClr val="FBAE40"/>
          </p15:clr>
        </p15:guide>
        <p15:guide id="2" pos="2880"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6C780CA-A3D5-784C-91C8-E3E41399A7A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42900" y="4524844"/>
            <a:ext cx="1977872" cy="280201"/>
          </a:xfrm>
          <a:prstGeom prst="rect">
            <a:avLst/>
          </a:prstGeom>
        </p:spPr>
      </p:pic>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342900" y="3124549"/>
            <a:ext cx="4775886" cy="12429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342901" y="493527"/>
            <a:ext cx="2919797" cy="139782"/>
          </a:xfrm>
          <a:prstGeom prst="rect">
            <a:avLst/>
          </a:prstGeom>
          <a:noFill/>
          <a:ln>
            <a:noFill/>
          </a:ln>
        </p:spPr>
        <p:txBody>
          <a:bodyPr wrap="square" lIns="0" tIns="0" rIns="0" bIns="0" rtlCol="0">
            <a:spAutoFit/>
          </a:bodyPr>
          <a:lstStyle/>
          <a:p>
            <a:pPr>
              <a:lnSpc>
                <a:spcPct val="150000"/>
              </a:lnSpc>
            </a:pPr>
            <a:r>
              <a:rPr lang="en-US" sz="675" b="0" i="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342901" y="630182"/>
            <a:ext cx="2928938" cy="220211"/>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342900" y="1632602"/>
            <a:ext cx="4775886" cy="1422827"/>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342901" y="349937"/>
            <a:ext cx="2928938" cy="169676"/>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EDIT MASTER TEXT STYLES</a:t>
            </a:r>
          </a:p>
        </p:txBody>
      </p:sp>
      <p:sp>
        <p:nvSpPr>
          <p:cNvPr id="21" name="Text Placeholder 6">
            <a:extLst>
              <a:ext uri="{FF2B5EF4-FFF2-40B4-BE49-F238E27FC236}">
                <a16:creationId xmlns:a16="http://schemas.microsoft.com/office/drawing/2014/main" id="{8ED9FCAB-7677-CD43-916D-784FBDE290B1}"/>
              </a:ext>
            </a:extLst>
          </p:cNvPr>
          <p:cNvSpPr>
            <a:spLocks noGrp="1"/>
          </p:cNvSpPr>
          <p:nvPr>
            <p:ph type="body" sz="quarter" idx="12" hasCustomPrompt="1"/>
          </p:nvPr>
        </p:nvSpPr>
        <p:spPr>
          <a:xfrm>
            <a:off x="4185397" y="4367521"/>
            <a:ext cx="4615703" cy="4375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3"/>
          <a:srcRect/>
          <a:stretch/>
        </p:blipFill>
        <p:spPr>
          <a:xfrm>
            <a:off x="5714994" y="0"/>
            <a:ext cx="3429007" cy="2059309"/>
          </a:xfrm>
          <a:prstGeom prst="rect">
            <a:avLst/>
          </a:prstGeom>
        </p:spPr>
      </p:pic>
    </p:spTree>
    <p:extLst>
      <p:ext uri="{BB962C8B-B14F-4D97-AF65-F5344CB8AC3E}">
        <p14:creationId xmlns:p14="http://schemas.microsoft.com/office/powerpoint/2010/main" val="1438952488"/>
      </p:ext>
    </p:extLst>
  </p:cSld>
  <p:clrMapOvr>
    <a:masterClrMapping/>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B_FSBL_Title Slide_blue">
    <p:bg>
      <p:bgPr>
        <a:solidFill>
          <a:schemeClr val="tx1"/>
        </a:solidFill>
        <a:effectLst/>
      </p:bgPr>
    </p:bg>
    <p:spTree>
      <p:nvGrpSpPr>
        <p:cNvPr id="1" name=""/>
        <p:cNvGrpSpPr/>
        <p:nvPr/>
      </p:nvGrpSpPr>
      <p:grpSpPr>
        <a:xfrm>
          <a:off x="0" y="0"/>
          <a:ext cx="0" cy="0"/>
          <a:chOff x="0" y="0"/>
          <a:chExt cx="0" cy="0"/>
        </a:xfrm>
      </p:grpSpPr>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342900" y="3124549"/>
            <a:ext cx="4775886" cy="12429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342901" y="493527"/>
            <a:ext cx="2919797" cy="139782"/>
          </a:xfrm>
          <a:prstGeom prst="rect">
            <a:avLst/>
          </a:prstGeom>
          <a:noFill/>
          <a:ln>
            <a:noFill/>
          </a:ln>
        </p:spPr>
        <p:txBody>
          <a:bodyPr wrap="square" lIns="0" tIns="0" rIns="0" bIns="0" rtlCol="0">
            <a:spAutoFit/>
          </a:bodyPr>
          <a:lstStyle/>
          <a:p>
            <a:pPr>
              <a:lnSpc>
                <a:spcPct val="150000"/>
              </a:lnSpc>
            </a:pPr>
            <a:r>
              <a:rPr lang="en-US" sz="675" b="0" i="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342901" y="630182"/>
            <a:ext cx="2928938" cy="220211"/>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342900" y="1632602"/>
            <a:ext cx="4775886" cy="1422827"/>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342901" y="349937"/>
            <a:ext cx="2928938" cy="169676"/>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2"/>
          <a:srcRect/>
          <a:stretch/>
        </p:blipFill>
        <p:spPr>
          <a:xfrm>
            <a:off x="5714994" y="0"/>
            <a:ext cx="3429007" cy="2059309"/>
          </a:xfrm>
          <a:prstGeom prst="rect">
            <a:avLst/>
          </a:prstGeom>
        </p:spPr>
      </p:pic>
      <p:pic>
        <p:nvPicPr>
          <p:cNvPr id="10" name="Picture 9">
            <a:extLst>
              <a:ext uri="{FF2B5EF4-FFF2-40B4-BE49-F238E27FC236}">
                <a16:creationId xmlns:a16="http://schemas.microsoft.com/office/drawing/2014/main" id="{822A299D-A87A-CD4D-A5EF-C8113A7DECBF}"/>
              </a:ext>
            </a:extLst>
          </p:cNvPr>
          <p:cNvPicPr>
            <a:picLocks noChangeAspect="1"/>
          </p:cNvPicPr>
          <p:nvPr userDrawn="1"/>
        </p:nvPicPr>
        <p:blipFill>
          <a:blip r:embed="rId3"/>
          <a:srcRect/>
          <a:stretch/>
        </p:blipFill>
        <p:spPr>
          <a:xfrm>
            <a:off x="2797923" y="4069308"/>
            <a:ext cx="3548154" cy="798076"/>
          </a:xfrm>
          <a:prstGeom prst="rect">
            <a:avLst/>
          </a:prstGeom>
        </p:spPr>
      </p:pic>
      <p:sp>
        <p:nvSpPr>
          <p:cNvPr id="12" name="Text Placeholder 6">
            <a:extLst>
              <a:ext uri="{FF2B5EF4-FFF2-40B4-BE49-F238E27FC236}">
                <a16:creationId xmlns:a16="http://schemas.microsoft.com/office/drawing/2014/main" id="{C84C6FED-3220-DE45-ACD4-CC0644259AB4}"/>
              </a:ext>
            </a:extLst>
          </p:cNvPr>
          <p:cNvSpPr>
            <a:spLocks noGrp="1"/>
          </p:cNvSpPr>
          <p:nvPr>
            <p:ph type="body" sz="quarter" idx="12" hasCustomPrompt="1"/>
          </p:nvPr>
        </p:nvSpPr>
        <p:spPr>
          <a:xfrm>
            <a:off x="4659406" y="790837"/>
            <a:ext cx="4141694" cy="238818"/>
          </a:xfrm>
        </p:spPr>
        <p:txBody>
          <a:bodyPr anchor="b">
            <a:normAutofit/>
          </a:bodyPr>
          <a:lstStyle>
            <a:lvl1pPr marL="0" indent="0" algn="r">
              <a:buNone/>
              <a:defRPr sz="105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399398436"/>
      </p:ext>
    </p:extLst>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42900" y="4524844"/>
            <a:ext cx="1977872" cy="280201"/>
          </a:xfrm>
          <a:prstGeom prst="rect">
            <a:avLst/>
          </a:prstGeom>
        </p:spPr>
      </p:pic>
      <p:sp>
        <p:nvSpPr>
          <p:cNvPr id="3" name="Subtitle 2"/>
          <p:cNvSpPr>
            <a:spLocks noGrp="1"/>
          </p:cNvSpPr>
          <p:nvPr>
            <p:ph type="subTitle" idx="1" hasCustomPrompt="1"/>
          </p:nvPr>
        </p:nvSpPr>
        <p:spPr>
          <a:xfrm>
            <a:off x="342900" y="3124549"/>
            <a:ext cx="4775886" cy="12429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0" name="TextBox 9"/>
          <p:cNvSpPr txBox="1"/>
          <p:nvPr userDrawn="1"/>
        </p:nvSpPr>
        <p:spPr>
          <a:xfrm>
            <a:off x="342901" y="493527"/>
            <a:ext cx="2919797" cy="139782"/>
          </a:xfrm>
          <a:prstGeom prst="rect">
            <a:avLst/>
          </a:prstGeom>
          <a:noFill/>
          <a:ln>
            <a:noFill/>
          </a:ln>
        </p:spPr>
        <p:txBody>
          <a:bodyPr wrap="square" lIns="0" tIns="0" rIns="0" bIns="0" rtlCol="0">
            <a:spAutoFit/>
          </a:bodyPr>
          <a:lstStyle/>
          <a:p>
            <a:pPr>
              <a:lnSpc>
                <a:spcPct val="150000"/>
              </a:lnSpc>
            </a:pPr>
            <a:r>
              <a:rPr lang="en-US" sz="675" b="0" i="0">
                <a:ln>
                  <a:noFill/>
                </a:ln>
                <a:solidFill>
                  <a:schemeClr val="bg1"/>
                </a:solidFill>
                <a:latin typeface="Calibri" panose="020F0502020204030204" pitchFamily="34" charset="0"/>
                <a:cs typeface="Calibri" panose="020F0502020204030204" pitchFamily="34" charset="0"/>
              </a:rPr>
              <a:t>—</a:t>
            </a:r>
          </a:p>
        </p:txBody>
      </p:sp>
      <p:sp>
        <p:nvSpPr>
          <p:cNvPr id="8" name="Text Placeholder 7"/>
          <p:cNvSpPr>
            <a:spLocks noGrp="1"/>
          </p:cNvSpPr>
          <p:nvPr>
            <p:ph type="body" sz="quarter" idx="10"/>
          </p:nvPr>
        </p:nvSpPr>
        <p:spPr>
          <a:xfrm>
            <a:off x="342901" y="630182"/>
            <a:ext cx="2928938" cy="220211"/>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 name="Title 1"/>
          <p:cNvSpPr>
            <a:spLocks noGrp="1"/>
          </p:cNvSpPr>
          <p:nvPr>
            <p:ph type="ctrTitle"/>
          </p:nvPr>
        </p:nvSpPr>
        <p:spPr>
          <a:xfrm>
            <a:off x="342900" y="1632602"/>
            <a:ext cx="4775886" cy="1422827"/>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p>
        </p:txBody>
      </p:sp>
      <p:sp>
        <p:nvSpPr>
          <p:cNvPr id="11" name="Text Placeholder 7"/>
          <p:cNvSpPr>
            <a:spLocks noGrp="1"/>
          </p:cNvSpPr>
          <p:nvPr>
            <p:ph type="body" sz="quarter" idx="11" hasCustomPrompt="1"/>
          </p:nvPr>
        </p:nvSpPr>
        <p:spPr>
          <a:xfrm>
            <a:off x="342901" y="349937"/>
            <a:ext cx="2928938" cy="169676"/>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EDIT MASTER TEXT STYLES</a:t>
            </a:r>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4572000" y="4367521"/>
            <a:ext cx="4229100" cy="4375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4"/>
          <a:srcRect/>
          <a:stretch/>
        </p:blipFill>
        <p:spPr>
          <a:xfrm>
            <a:off x="5714994" y="0"/>
            <a:ext cx="3429007" cy="2059309"/>
          </a:xfrm>
          <a:prstGeom prst="rect">
            <a:avLst/>
          </a:prstGeom>
        </p:spPr>
      </p:pic>
    </p:spTree>
    <p:extLst>
      <p:ext uri="{BB962C8B-B14F-4D97-AF65-F5344CB8AC3E}">
        <p14:creationId xmlns:p14="http://schemas.microsoft.com/office/powerpoint/2010/main" val="1496461811"/>
      </p:ext>
    </p:extLst>
  </p:cSld>
  <p:clrMapOvr>
    <a:masterClrMapping/>
  </p:clrMapOvr>
  <p:transition>
    <p:fade/>
  </p:transition>
  <p:extLst>
    <p:ext uri="{DCECCB84-F9BA-43D5-87BE-67443E8EF086}">
      <p15:sldGuideLst xmlns:p15="http://schemas.microsoft.com/office/powerpoint/2012/main">
        <p15:guide id="1" pos="216" userDrawn="1">
          <p15:clr>
            <a:srgbClr val="FBAE40"/>
          </p15:clr>
        </p15:guide>
        <p15:guide id="2" orient="horz" pos="3027" userDrawn="1">
          <p15:clr>
            <a:srgbClr val="FBAE40"/>
          </p15:clr>
        </p15:guide>
        <p15:guide id="3" pos="5544" userDrawn="1">
          <p15:clr>
            <a:srgbClr val="FBAE40"/>
          </p15:clr>
        </p15:guide>
        <p15:guide id="4" orient="horz" pos="216"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B_FSBL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42900" y="3124549"/>
            <a:ext cx="4775886" cy="12429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0" name="TextBox 9"/>
          <p:cNvSpPr txBox="1"/>
          <p:nvPr userDrawn="1"/>
        </p:nvSpPr>
        <p:spPr>
          <a:xfrm>
            <a:off x="342901" y="493527"/>
            <a:ext cx="2919797" cy="139782"/>
          </a:xfrm>
          <a:prstGeom prst="rect">
            <a:avLst/>
          </a:prstGeom>
          <a:noFill/>
          <a:ln>
            <a:noFill/>
          </a:ln>
        </p:spPr>
        <p:txBody>
          <a:bodyPr wrap="square" lIns="0" tIns="0" rIns="0" bIns="0" rtlCol="0">
            <a:spAutoFit/>
          </a:bodyPr>
          <a:lstStyle/>
          <a:p>
            <a:pPr>
              <a:lnSpc>
                <a:spcPct val="150000"/>
              </a:lnSpc>
            </a:pPr>
            <a:r>
              <a:rPr lang="en-US" sz="675" b="0" i="0">
                <a:ln>
                  <a:noFill/>
                </a:ln>
                <a:solidFill>
                  <a:schemeClr val="bg1"/>
                </a:solidFill>
                <a:latin typeface="Calibri" panose="020F0502020204030204" pitchFamily="34" charset="0"/>
                <a:cs typeface="Calibri" panose="020F0502020204030204" pitchFamily="34" charset="0"/>
              </a:rPr>
              <a:t>—</a:t>
            </a:r>
          </a:p>
        </p:txBody>
      </p:sp>
      <p:sp>
        <p:nvSpPr>
          <p:cNvPr id="8" name="Text Placeholder 7"/>
          <p:cNvSpPr>
            <a:spLocks noGrp="1"/>
          </p:cNvSpPr>
          <p:nvPr>
            <p:ph type="body" sz="quarter" idx="10"/>
          </p:nvPr>
        </p:nvSpPr>
        <p:spPr>
          <a:xfrm>
            <a:off x="342901" y="630182"/>
            <a:ext cx="2928938" cy="220211"/>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 name="Title 1"/>
          <p:cNvSpPr>
            <a:spLocks noGrp="1"/>
          </p:cNvSpPr>
          <p:nvPr>
            <p:ph type="ctrTitle"/>
          </p:nvPr>
        </p:nvSpPr>
        <p:spPr>
          <a:xfrm>
            <a:off x="342900" y="1632602"/>
            <a:ext cx="4775886" cy="1422827"/>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p>
        </p:txBody>
      </p:sp>
      <p:sp>
        <p:nvSpPr>
          <p:cNvPr id="11" name="Text Placeholder 7"/>
          <p:cNvSpPr>
            <a:spLocks noGrp="1"/>
          </p:cNvSpPr>
          <p:nvPr>
            <p:ph type="body" sz="quarter" idx="11" hasCustomPrompt="1"/>
          </p:nvPr>
        </p:nvSpPr>
        <p:spPr>
          <a:xfrm>
            <a:off x="342901" y="349937"/>
            <a:ext cx="2928938" cy="169676"/>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3"/>
          <a:srcRect/>
          <a:stretch/>
        </p:blipFill>
        <p:spPr>
          <a:xfrm>
            <a:off x="5714994" y="0"/>
            <a:ext cx="3429007" cy="2059309"/>
          </a:xfrm>
          <a:prstGeom prst="rect">
            <a:avLst/>
          </a:prstGeom>
        </p:spPr>
      </p:pic>
      <p:sp>
        <p:nvSpPr>
          <p:cNvPr id="13" name="Text Placeholder 6">
            <a:extLst>
              <a:ext uri="{FF2B5EF4-FFF2-40B4-BE49-F238E27FC236}">
                <a16:creationId xmlns:a16="http://schemas.microsoft.com/office/drawing/2014/main" id="{1EEE520E-5214-D44C-9FAE-11E8D630219A}"/>
              </a:ext>
            </a:extLst>
          </p:cNvPr>
          <p:cNvSpPr>
            <a:spLocks noGrp="1"/>
          </p:cNvSpPr>
          <p:nvPr>
            <p:ph type="body" sz="quarter" idx="13" hasCustomPrompt="1"/>
          </p:nvPr>
        </p:nvSpPr>
        <p:spPr>
          <a:xfrm>
            <a:off x="4659406" y="790837"/>
            <a:ext cx="4141694" cy="238818"/>
          </a:xfrm>
        </p:spPr>
        <p:txBody>
          <a:bodyPr anchor="b">
            <a:normAutofit/>
          </a:bodyPr>
          <a:lstStyle>
            <a:lvl1pPr marL="0" indent="0" algn="r">
              <a:buNone/>
              <a:defRPr sz="105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pic>
        <p:nvPicPr>
          <p:cNvPr id="14" name="Picture 13">
            <a:extLst>
              <a:ext uri="{FF2B5EF4-FFF2-40B4-BE49-F238E27FC236}">
                <a16:creationId xmlns:a16="http://schemas.microsoft.com/office/drawing/2014/main" id="{075A980F-BF0D-2F4B-BD87-C7B5759B4BE1}"/>
              </a:ext>
            </a:extLst>
          </p:cNvPr>
          <p:cNvPicPr>
            <a:picLocks noChangeAspect="1"/>
          </p:cNvPicPr>
          <p:nvPr userDrawn="1"/>
        </p:nvPicPr>
        <p:blipFill>
          <a:blip r:embed="rId4"/>
          <a:srcRect/>
          <a:stretch/>
        </p:blipFill>
        <p:spPr>
          <a:xfrm>
            <a:off x="2797923" y="4069308"/>
            <a:ext cx="3548154" cy="798076"/>
          </a:xfrm>
          <a:prstGeom prst="rect">
            <a:avLst/>
          </a:prstGeom>
        </p:spPr>
      </p:pic>
    </p:spTree>
    <p:extLst>
      <p:ext uri="{BB962C8B-B14F-4D97-AF65-F5344CB8AC3E}">
        <p14:creationId xmlns:p14="http://schemas.microsoft.com/office/powerpoint/2010/main" val="2451321015"/>
      </p:ext>
    </p:extLst>
  </p:cSld>
  <p:clrMapOvr>
    <a:masterClrMapping/>
  </p:clrMapOvr>
  <p:transition>
    <p:fade/>
  </p:transition>
  <p:extLst>
    <p:ext uri="{DCECCB84-F9BA-43D5-87BE-67443E8EF086}">
      <p15:sldGuideLst xmlns:p15="http://schemas.microsoft.com/office/powerpoint/2012/main">
        <p15:guide id="1" pos="216" userDrawn="1">
          <p15:clr>
            <a:srgbClr val="FBAE40"/>
          </p15:clr>
        </p15:guide>
        <p15:guide id="2" orient="horz" pos="3027" userDrawn="1">
          <p15:clr>
            <a:srgbClr val="FBAE40"/>
          </p15:clr>
        </p15:guide>
        <p15:guide id="3" pos="5544" userDrawn="1">
          <p15:clr>
            <a:srgbClr val="FBAE40"/>
          </p15:clr>
        </p15:guide>
        <p15:guide id="4" orient="horz" pos="216"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A3CC80-F90F-0B41-BED8-DBB206C41A7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7013" y="4569421"/>
            <a:ext cx="210675" cy="234300"/>
          </a:xfrm>
          <a:prstGeom prst="rect">
            <a:avLst/>
          </a:prstGeom>
        </p:spPr>
      </p:pic>
      <p:sp>
        <p:nvSpPr>
          <p:cNvPr id="22" name="Text Placeholder 6">
            <a:extLst>
              <a:ext uri="{FF2B5EF4-FFF2-40B4-BE49-F238E27FC236}">
                <a16:creationId xmlns:a16="http://schemas.microsoft.com/office/drawing/2014/main" id="{3F2100BC-014F-CB49-836A-7A6BE9CFFAC6}"/>
              </a:ext>
            </a:extLst>
          </p:cNvPr>
          <p:cNvSpPr>
            <a:spLocks noGrp="1"/>
          </p:cNvSpPr>
          <p:nvPr>
            <p:ph type="body" sz="quarter" idx="12" hasCustomPrompt="1"/>
          </p:nvPr>
        </p:nvSpPr>
        <p:spPr>
          <a:xfrm>
            <a:off x="4572000" y="4367521"/>
            <a:ext cx="4229100" cy="4375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3" name="Footer Placeholder 13">
            <a:extLst>
              <a:ext uri="{FF2B5EF4-FFF2-40B4-BE49-F238E27FC236}">
                <a16:creationId xmlns:a16="http://schemas.microsoft.com/office/drawing/2014/main" id="{0D10836F-0DE8-074B-BFD4-2E4687A69DE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4" name="Date Placeholder 15">
            <a:extLst>
              <a:ext uri="{FF2B5EF4-FFF2-40B4-BE49-F238E27FC236}">
                <a16:creationId xmlns:a16="http://schemas.microsoft.com/office/drawing/2014/main" id="{1382B576-D3C7-874D-A7F9-BA617D5C0C3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25" name="Slide Number Placeholder 16">
            <a:extLst>
              <a:ext uri="{FF2B5EF4-FFF2-40B4-BE49-F238E27FC236}">
                <a16:creationId xmlns:a16="http://schemas.microsoft.com/office/drawing/2014/main" id="{93271944-753C-0648-A98C-04FD9F010B1F}"/>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
        <p:nvSpPr>
          <p:cNvPr id="8" name="Title 1">
            <a:extLst>
              <a:ext uri="{FF2B5EF4-FFF2-40B4-BE49-F238E27FC236}">
                <a16:creationId xmlns:a16="http://schemas.microsoft.com/office/drawing/2014/main" id="{7A729727-D8A9-8A45-B200-A2281FD9CD7D}"/>
              </a:ext>
            </a:extLst>
          </p:cNvPr>
          <p:cNvSpPr>
            <a:spLocks noGrp="1"/>
          </p:cNvSpPr>
          <p:nvPr>
            <p:ph type="ctrTitle"/>
          </p:nvPr>
        </p:nvSpPr>
        <p:spPr>
          <a:xfrm>
            <a:off x="342900" y="1652388"/>
            <a:ext cx="4775886" cy="1422827"/>
          </a:xfrm>
        </p:spPr>
        <p:txBody>
          <a:bodyPr anchor="b">
            <a:normAutofit/>
          </a:bodyPr>
          <a:lstStyle>
            <a:lvl1pPr algn="l">
              <a:defRPr sz="3600" b="0" i="0">
                <a:solidFill>
                  <a:schemeClr val="accent1"/>
                </a:solidFill>
                <a:latin typeface="Calibri" panose="020F0502020204030204" pitchFamily="34" charset="0"/>
              </a:defRPr>
            </a:lvl1pPr>
          </a:lstStyle>
          <a:p>
            <a:r>
              <a:rPr lang="en-US"/>
              <a:t>Click to edit Master title style</a:t>
            </a:r>
          </a:p>
        </p:txBody>
      </p:sp>
      <p:sp>
        <p:nvSpPr>
          <p:cNvPr id="9" name="Subtitle 2">
            <a:extLst>
              <a:ext uri="{FF2B5EF4-FFF2-40B4-BE49-F238E27FC236}">
                <a16:creationId xmlns:a16="http://schemas.microsoft.com/office/drawing/2014/main" id="{6F50A487-7DBB-B942-B435-4BC22077A0D8}"/>
              </a:ext>
            </a:extLst>
          </p:cNvPr>
          <p:cNvSpPr>
            <a:spLocks noGrp="1"/>
          </p:cNvSpPr>
          <p:nvPr>
            <p:ph type="subTitle" idx="1" hasCustomPrompt="1"/>
          </p:nvPr>
        </p:nvSpPr>
        <p:spPr>
          <a:xfrm>
            <a:off x="342900" y="3144335"/>
            <a:ext cx="4775886" cy="1242971"/>
          </a:xfrm>
        </p:spPr>
        <p:txBody>
          <a:bodyPr>
            <a:normAutofit/>
          </a:bodyPr>
          <a:lstStyle>
            <a:lvl1pPr marL="0" indent="0" algn="l">
              <a:buNone/>
              <a:defRPr sz="1050" b="0" i="0">
                <a:solidFill>
                  <a:schemeClr val="accent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pic>
        <p:nvPicPr>
          <p:cNvPr id="11" name="Picture 10">
            <a:extLst>
              <a:ext uri="{FF2B5EF4-FFF2-40B4-BE49-F238E27FC236}">
                <a16:creationId xmlns:a16="http://schemas.microsoft.com/office/drawing/2014/main" id="{A0F1444E-B625-7C4C-AAE2-71F25CC5891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714993" y="1024"/>
            <a:ext cx="3429008" cy="2059310"/>
          </a:xfrm>
          <a:prstGeom prst="rect">
            <a:avLst/>
          </a:prstGeom>
        </p:spPr>
      </p:pic>
    </p:spTree>
    <p:extLst>
      <p:ext uri="{BB962C8B-B14F-4D97-AF65-F5344CB8AC3E}">
        <p14:creationId xmlns:p14="http://schemas.microsoft.com/office/powerpoint/2010/main" val="2230250913"/>
      </p:ext>
    </p:extLst>
  </p:cSld>
  <p:clrMapOvr>
    <a:masterClrMapping/>
  </p:clrMapOvr>
  <p:transition>
    <p:fade/>
  </p:transition>
  <p:extLst>
    <p:ext uri="{DCECCB84-F9BA-43D5-87BE-67443E8EF086}">
      <p15:sldGuideLst xmlns:p15="http://schemas.microsoft.com/office/powerpoint/2012/main">
        <p15:guide id="1" orient="horz" pos="1622" userDrawn="1">
          <p15:clr>
            <a:srgbClr val="FBAE40"/>
          </p15:clr>
        </p15:guide>
        <p15:guide id="2" pos="2880"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4572000" y="4367521"/>
            <a:ext cx="4229100" cy="4375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3"/>
          <a:srcRect/>
          <a:stretch/>
        </p:blipFill>
        <p:spPr>
          <a:xfrm>
            <a:off x="5714994" y="0"/>
            <a:ext cx="3429007" cy="2059309"/>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342900" y="1652388"/>
            <a:ext cx="4775886" cy="1422827"/>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342900" y="3144335"/>
            <a:ext cx="4775886" cy="1242971"/>
          </a:xfrm>
        </p:spPr>
        <p:txBody>
          <a:bodyPr>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4037163628"/>
      </p:ext>
    </p:extLst>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Transition Slide_Blue">
    <p:bg>
      <p:bgPr>
        <a:blipFill dpi="0" rotWithShape="1">
          <a:blip r:embed="rId2" cstate="hq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035384-7D10-B768-FD0B-8092D5E3CC99}"/>
              </a:ext>
            </a:extLst>
          </p:cNvPr>
          <p:cNvSpPr/>
          <p:nvPr userDrawn="1"/>
        </p:nvSpPr>
        <p:spPr>
          <a:xfrm rot="16200000">
            <a:off x="1992825" y="-1997869"/>
            <a:ext cx="5148264" cy="9144000"/>
          </a:xfrm>
          <a:prstGeom prst="rect">
            <a:avLst/>
          </a:prstGeom>
          <a:gradFill>
            <a:gsLst>
              <a:gs pos="0">
                <a:schemeClr val="bg2">
                  <a:lumMod val="10000"/>
                  <a:alpha val="81877"/>
                </a:schemeClr>
              </a:gs>
              <a:gs pos="100000">
                <a:schemeClr val="bg2">
                  <a:lumMod val="10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4572000" y="4367521"/>
            <a:ext cx="4229100" cy="4375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4"/>
          <a:srcRect/>
          <a:stretch/>
        </p:blipFill>
        <p:spPr>
          <a:xfrm>
            <a:off x="5714994" y="0"/>
            <a:ext cx="3429007" cy="2059309"/>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342900" y="1652388"/>
            <a:ext cx="4775886" cy="1422827"/>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342900" y="3144335"/>
            <a:ext cx="4775886" cy="1242971"/>
          </a:xfrm>
        </p:spPr>
        <p:txBody>
          <a:bodyPr>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3611858070"/>
      </p:ext>
    </p:extLst>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_Transition Slide_Blue">
    <p:bg>
      <p:bgPr>
        <a:blipFill dpi="0" rotWithShape="1">
          <a:blip r:embed="rId2" cstate="hq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035384-7D10-B768-FD0B-8092D5E3CC99}"/>
              </a:ext>
            </a:extLst>
          </p:cNvPr>
          <p:cNvSpPr/>
          <p:nvPr userDrawn="1"/>
        </p:nvSpPr>
        <p:spPr>
          <a:xfrm rot="16200000">
            <a:off x="1997868" y="-1997868"/>
            <a:ext cx="5148264" cy="9144000"/>
          </a:xfrm>
          <a:prstGeom prst="rect">
            <a:avLst/>
          </a:prstGeom>
          <a:gradFill>
            <a:gsLst>
              <a:gs pos="0">
                <a:schemeClr val="bg2">
                  <a:lumMod val="10000"/>
                  <a:alpha val="81877"/>
                </a:schemeClr>
              </a:gs>
              <a:gs pos="100000">
                <a:schemeClr val="bg2">
                  <a:lumMod val="10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4572000" y="4367521"/>
            <a:ext cx="4229100" cy="4375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4"/>
          <a:srcRect/>
          <a:stretch/>
        </p:blipFill>
        <p:spPr>
          <a:xfrm>
            <a:off x="5714994" y="0"/>
            <a:ext cx="3429007" cy="2059309"/>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342900" y="1652388"/>
            <a:ext cx="4775886" cy="1422827"/>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342900" y="3144335"/>
            <a:ext cx="4775886" cy="1242971"/>
          </a:xfrm>
        </p:spPr>
        <p:txBody>
          <a:bodyPr>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2072594017"/>
      </p:ext>
    </p:extLst>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Transition Slide_Blu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231866D-FEDF-9487-7830-F9158C10E419}"/>
              </a:ext>
            </a:extLst>
          </p:cNvPr>
          <p:cNvPicPr>
            <a:picLocks noChangeAspect="1"/>
          </p:cNvPicPr>
          <p:nvPr userDrawn="1"/>
        </p:nvPicPr>
        <p:blipFill>
          <a:blip r:embed="rId3" cstate="hqprint">
            <a:extLst>
              <a:ext uri="{28A0092B-C50C-407E-A947-70E740481C1C}">
                <a14:useLocalDpi xmlns:a14="http://schemas.microsoft.com/office/drawing/2010/main"/>
              </a:ext>
            </a:extLst>
          </a:blip>
          <a:srcRect/>
          <a:stretch/>
        </p:blipFill>
        <p:spPr>
          <a:xfrm>
            <a:off x="0" y="0"/>
            <a:ext cx="9144000" cy="5148263"/>
          </a:xfrm>
          <a:prstGeom prst="rect">
            <a:avLst/>
          </a:prstGeom>
        </p:spPr>
      </p:pic>
      <p:sp>
        <p:nvSpPr>
          <p:cNvPr id="2" name="Rectangle 1">
            <a:extLst>
              <a:ext uri="{FF2B5EF4-FFF2-40B4-BE49-F238E27FC236}">
                <a16:creationId xmlns:a16="http://schemas.microsoft.com/office/drawing/2014/main" id="{3A035384-7D10-B768-FD0B-8092D5E3CC99}"/>
              </a:ext>
            </a:extLst>
          </p:cNvPr>
          <p:cNvSpPr/>
          <p:nvPr userDrawn="1"/>
        </p:nvSpPr>
        <p:spPr>
          <a:xfrm rot="16200000">
            <a:off x="1997868" y="-1997869"/>
            <a:ext cx="5148264" cy="9144000"/>
          </a:xfrm>
          <a:prstGeom prst="rect">
            <a:avLst/>
          </a:prstGeom>
          <a:gradFill>
            <a:gsLst>
              <a:gs pos="0">
                <a:schemeClr val="bg2">
                  <a:lumMod val="10000"/>
                  <a:alpha val="81877"/>
                </a:schemeClr>
              </a:gs>
              <a:gs pos="100000">
                <a:schemeClr val="bg2">
                  <a:lumMod val="10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4572000" y="4367521"/>
            <a:ext cx="4229100" cy="4375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5"/>
          <a:srcRect/>
          <a:stretch/>
        </p:blipFill>
        <p:spPr>
          <a:xfrm>
            <a:off x="5714994" y="0"/>
            <a:ext cx="3429007" cy="2059309"/>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342900" y="1652388"/>
            <a:ext cx="4775886" cy="1422827"/>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342900" y="3144335"/>
            <a:ext cx="4775886" cy="1242971"/>
          </a:xfrm>
        </p:spPr>
        <p:txBody>
          <a:bodyPr>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2789785896"/>
      </p:ext>
    </p:extLst>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4_Transition Slide_Blu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035384-7D10-B768-FD0B-8092D5E3CC99}"/>
              </a:ext>
            </a:extLst>
          </p:cNvPr>
          <p:cNvSpPr/>
          <p:nvPr userDrawn="1"/>
        </p:nvSpPr>
        <p:spPr>
          <a:xfrm rot="16200000">
            <a:off x="1997868" y="-1997872"/>
            <a:ext cx="5148264" cy="9144000"/>
          </a:xfrm>
          <a:prstGeom prst="rect">
            <a:avLst/>
          </a:prstGeom>
          <a:gradFill>
            <a:gsLst>
              <a:gs pos="0">
                <a:schemeClr val="bg2">
                  <a:lumMod val="10000"/>
                  <a:alpha val="81877"/>
                </a:schemeClr>
              </a:gs>
              <a:gs pos="100000">
                <a:schemeClr val="bg2">
                  <a:lumMod val="10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4572000" y="4367521"/>
            <a:ext cx="4229100" cy="4375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4"/>
          <a:srcRect/>
          <a:stretch/>
        </p:blipFill>
        <p:spPr>
          <a:xfrm>
            <a:off x="5714994" y="0"/>
            <a:ext cx="3429007" cy="2059309"/>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342900" y="1652388"/>
            <a:ext cx="4775886" cy="1422827"/>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342900" y="3144335"/>
            <a:ext cx="4775886" cy="1242971"/>
          </a:xfrm>
        </p:spPr>
        <p:txBody>
          <a:bodyPr>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4225602496"/>
      </p:ext>
    </p:extLst>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5_Transition Slide_Blue">
    <p:bg>
      <p:bgPr>
        <a:solidFill>
          <a:schemeClr val="bg1"/>
        </a:solidFill>
        <a:effectLst/>
      </p:bgPr>
    </p:bg>
    <p:spTree>
      <p:nvGrpSpPr>
        <p:cNvPr id="1" name=""/>
        <p:cNvGrpSpPr/>
        <p:nvPr/>
      </p:nvGrpSpPr>
      <p:grpSpPr>
        <a:xfrm>
          <a:off x="0" y="0"/>
          <a:ext cx="0" cy="0"/>
          <a:chOff x="0" y="0"/>
          <a:chExt cx="0" cy="0"/>
        </a:xfrm>
      </p:grpSpPr>
      <p:pic>
        <p:nvPicPr>
          <p:cNvPr id="4" name="Picture 3" descr="A person shaking hands with a person&#10;&#10;Description automatically generated">
            <a:extLst>
              <a:ext uri="{FF2B5EF4-FFF2-40B4-BE49-F238E27FC236}">
                <a16:creationId xmlns:a16="http://schemas.microsoft.com/office/drawing/2014/main" id="{4658E951-2626-10D8-0478-84DCC50A2ED8}"/>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flipH="1">
            <a:off x="0" y="-3"/>
            <a:ext cx="9144000" cy="5148265"/>
          </a:xfrm>
          <a:prstGeom prst="rect">
            <a:avLst/>
          </a:prstGeom>
        </p:spPr>
      </p:pic>
      <p:sp>
        <p:nvSpPr>
          <p:cNvPr id="2" name="Rectangle 1">
            <a:extLst>
              <a:ext uri="{FF2B5EF4-FFF2-40B4-BE49-F238E27FC236}">
                <a16:creationId xmlns:a16="http://schemas.microsoft.com/office/drawing/2014/main" id="{3A035384-7D10-B768-FD0B-8092D5E3CC99}"/>
              </a:ext>
            </a:extLst>
          </p:cNvPr>
          <p:cNvSpPr/>
          <p:nvPr userDrawn="1"/>
        </p:nvSpPr>
        <p:spPr>
          <a:xfrm rot="16200000">
            <a:off x="1997868" y="-1997868"/>
            <a:ext cx="5148264" cy="9144000"/>
          </a:xfrm>
          <a:prstGeom prst="rect">
            <a:avLst/>
          </a:prstGeom>
          <a:gradFill>
            <a:gsLst>
              <a:gs pos="0">
                <a:schemeClr val="bg2">
                  <a:lumMod val="10000"/>
                  <a:alpha val="81877"/>
                </a:schemeClr>
              </a:gs>
              <a:gs pos="100000">
                <a:schemeClr val="bg2">
                  <a:lumMod val="10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4572000" y="4367521"/>
            <a:ext cx="4229100" cy="4375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4"/>
          <a:srcRect/>
          <a:stretch/>
        </p:blipFill>
        <p:spPr>
          <a:xfrm>
            <a:off x="5714994" y="0"/>
            <a:ext cx="3429007" cy="2059309"/>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342900" y="1652388"/>
            <a:ext cx="4775886" cy="1422827"/>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342900" y="3144335"/>
            <a:ext cx="4775886" cy="1242971"/>
          </a:xfrm>
        </p:spPr>
        <p:txBody>
          <a:bodyPr>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1609021353"/>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Image_at_top">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9144000" cy="3090058"/>
          </a:xfrm>
        </p:spPr>
        <p:txBody>
          <a:bodyPr/>
          <a:lstStyle>
            <a:lvl1pPr marL="0" indent="0">
              <a:buNone/>
              <a:defRPr baseline="0">
                <a:solidFill>
                  <a:schemeClr val="bg1"/>
                </a:solidFill>
              </a:defRPr>
            </a:lvl1pPr>
          </a:lstStyle>
          <a:p>
            <a:r>
              <a:rPr lang="en-US"/>
              <a:t>Insert Picture Here</a:t>
            </a:r>
          </a:p>
        </p:txBody>
      </p:sp>
      <p:sp>
        <p:nvSpPr>
          <p:cNvPr id="2" name="Title 1"/>
          <p:cNvSpPr>
            <a:spLocks noGrp="1"/>
          </p:cNvSpPr>
          <p:nvPr>
            <p:ph type="title"/>
          </p:nvPr>
        </p:nvSpPr>
        <p:spPr>
          <a:xfrm>
            <a:off x="342901" y="3364797"/>
            <a:ext cx="8323326" cy="995093"/>
          </a:xfrm>
        </p:spPr>
        <p:txBody>
          <a:bodyPr>
            <a:normAutofit/>
          </a:bodyPr>
          <a:lstStyle>
            <a:lvl1pPr>
              <a:defRPr sz="2700">
                <a:solidFill>
                  <a:schemeClr val="bg2"/>
                </a:solidFill>
              </a:defRPr>
            </a:lvl1pPr>
          </a:lstStyle>
          <a:p>
            <a:r>
              <a:rPr lang="en-US"/>
              <a:t>Click to edit Master title style</a:t>
            </a:r>
          </a:p>
        </p:txBody>
      </p:sp>
      <p:pic>
        <p:nvPicPr>
          <p:cNvPr id="11" name="Picture 10">
            <a:extLst>
              <a:ext uri="{FF2B5EF4-FFF2-40B4-BE49-F238E27FC236}">
                <a16:creationId xmlns:a16="http://schemas.microsoft.com/office/drawing/2014/main" id="{4074C235-BB74-0B49-8C62-BD2077F2F68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15" name="Text Placeholder 6">
            <a:extLst>
              <a:ext uri="{FF2B5EF4-FFF2-40B4-BE49-F238E27FC236}">
                <a16:creationId xmlns:a16="http://schemas.microsoft.com/office/drawing/2014/main" id="{F1977BA9-43F6-C248-83A3-1BCF67389E14}"/>
              </a:ext>
            </a:extLst>
          </p:cNvPr>
          <p:cNvSpPr>
            <a:spLocks noGrp="1"/>
          </p:cNvSpPr>
          <p:nvPr>
            <p:ph type="body" sz="quarter" idx="13" hasCustomPrompt="1"/>
          </p:nvPr>
        </p:nvSpPr>
        <p:spPr>
          <a:xfrm>
            <a:off x="4572000" y="4367521"/>
            <a:ext cx="4229100" cy="4375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16" name="Footer Placeholder 13">
            <a:extLst>
              <a:ext uri="{FF2B5EF4-FFF2-40B4-BE49-F238E27FC236}">
                <a16:creationId xmlns:a16="http://schemas.microsoft.com/office/drawing/2014/main" id="{460E43A2-46AB-344C-8EFF-89C9C057E625}"/>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19" name="Date Placeholder 15">
            <a:extLst>
              <a:ext uri="{FF2B5EF4-FFF2-40B4-BE49-F238E27FC236}">
                <a16:creationId xmlns:a16="http://schemas.microsoft.com/office/drawing/2014/main" id="{1653EAA3-6C83-2E46-9417-6E1A9B635B78}"/>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0" name="Slide Number Placeholder 16">
            <a:extLst>
              <a:ext uri="{FF2B5EF4-FFF2-40B4-BE49-F238E27FC236}">
                <a16:creationId xmlns:a16="http://schemas.microsoft.com/office/drawing/2014/main" id="{753500FF-1F6E-9A44-A4FA-FC70144182FE}"/>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4211852804"/>
      </p:ext>
    </p:extLst>
  </p:cSld>
  <p:clrMapOvr>
    <a:masterClrMapping/>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Agenda_with_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descr="A person and person sitting on a couch with a dog&#10;&#10;Description automatically generated">
            <a:extLst>
              <a:ext uri="{FF2B5EF4-FFF2-40B4-BE49-F238E27FC236}">
                <a16:creationId xmlns:a16="http://schemas.microsoft.com/office/drawing/2014/main" id="{3806ABC8-246C-A735-C0CC-ED2C80B0701A}"/>
              </a:ext>
            </a:extLst>
          </p:cNvPr>
          <p:cNvPicPr>
            <a:picLocks noChangeAspect="1"/>
          </p:cNvPicPr>
          <p:nvPr userDrawn="1"/>
        </p:nvPicPr>
        <p:blipFill>
          <a:blip r:embed="rId3" cstate="hqprint">
            <a:extLst>
              <a:ext uri="{28A0092B-C50C-407E-A947-70E740481C1C}">
                <a14:useLocalDpi xmlns:a14="http://schemas.microsoft.com/office/drawing/2010/main"/>
              </a:ext>
            </a:extLst>
          </a:blip>
          <a:srcRect/>
          <a:stretch/>
        </p:blipFill>
        <p:spPr>
          <a:xfrm>
            <a:off x="1" y="0"/>
            <a:ext cx="9144000" cy="5148263"/>
          </a:xfrm>
          <a:prstGeom prst="rect">
            <a:avLst/>
          </a:prstGeom>
        </p:spPr>
      </p:pic>
      <p:sp>
        <p:nvSpPr>
          <p:cNvPr id="2" name="Rectangle 1">
            <a:extLst>
              <a:ext uri="{FF2B5EF4-FFF2-40B4-BE49-F238E27FC236}">
                <a16:creationId xmlns:a16="http://schemas.microsoft.com/office/drawing/2014/main" id="{3DE488CB-1910-AF3A-62BF-7B670DDFC86B}"/>
              </a:ext>
            </a:extLst>
          </p:cNvPr>
          <p:cNvSpPr/>
          <p:nvPr userDrawn="1"/>
        </p:nvSpPr>
        <p:spPr>
          <a:xfrm>
            <a:off x="1" y="645473"/>
            <a:ext cx="4261757" cy="3647670"/>
          </a:xfrm>
          <a:prstGeom prst="rect">
            <a:avLst/>
          </a:prstGeom>
          <a:gradFill flip="none" rotWithShape="1">
            <a:gsLst>
              <a:gs pos="0">
                <a:schemeClr val="accent2"/>
              </a:gs>
              <a:gs pos="100000">
                <a:schemeClr val="accent1">
                  <a:alpha val="65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latin typeface="Calibri" panose="020F0502020204030204" pitchFamily="34" charset="0"/>
            </a:endParaRPr>
          </a:p>
        </p:txBody>
      </p:sp>
      <p:sp>
        <p:nvSpPr>
          <p:cNvPr id="12" name="Rectangle 11">
            <a:extLst>
              <a:ext uri="{FF2B5EF4-FFF2-40B4-BE49-F238E27FC236}">
                <a16:creationId xmlns:a16="http://schemas.microsoft.com/office/drawing/2014/main" id="{48C4B54B-01A7-7744-8A58-CC5F7263F15D}"/>
              </a:ext>
            </a:extLst>
          </p:cNvPr>
          <p:cNvSpPr/>
          <p:nvPr userDrawn="1"/>
        </p:nvSpPr>
        <p:spPr>
          <a:xfrm>
            <a:off x="1" y="645473"/>
            <a:ext cx="4261757" cy="3647670"/>
          </a:xfrm>
          <a:prstGeom prst="rect">
            <a:avLst/>
          </a:prstGeom>
          <a:gradFill flip="none" rotWithShape="1">
            <a:gsLst>
              <a:gs pos="0">
                <a:schemeClr val="accent2"/>
              </a:gs>
              <a:gs pos="100000">
                <a:schemeClr val="tx1">
                  <a:alpha val="51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latin typeface="Calibri" panose="020F0502020204030204" pitchFamily="34" charset="0"/>
            </a:endParaRPr>
          </a:p>
        </p:txBody>
      </p:sp>
      <p:sp>
        <p:nvSpPr>
          <p:cNvPr id="3" name="Content Placeholder 2"/>
          <p:cNvSpPr>
            <a:spLocks noGrp="1"/>
          </p:cNvSpPr>
          <p:nvPr>
            <p:ph idx="1"/>
          </p:nvPr>
        </p:nvSpPr>
        <p:spPr>
          <a:xfrm>
            <a:off x="342901" y="2041246"/>
            <a:ext cx="3847538" cy="1836283"/>
          </a:xfrm>
        </p:spPr>
        <p:txBody>
          <a:bodyPr>
            <a:normAutofit/>
          </a:bodyPr>
          <a:lstStyle>
            <a:lvl1pPr marL="171450" indent="-171450">
              <a:buFont typeface="Wingdings" pitchFamily="2" charset="2"/>
              <a:buChar char="ü"/>
              <a:defRPr sz="1500">
                <a:solidFill>
                  <a:schemeClr val="bg1"/>
                </a:solidFill>
              </a:defRPr>
            </a:lvl1pPr>
            <a:lvl2pPr marL="514350" indent="-171450">
              <a:buFont typeface="Wingdings" pitchFamily="2" charset="2"/>
              <a:buChar char="ü"/>
              <a:defRPr sz="1350">
                <a:solidFill>
                  <a:schemeClr val="bg1"/>
                </a:solidFill>
              </a:defRPr>
            </a:lvl2pPr>
            <a:lvl3pPr marL="857250" indent="-171450">
              <a:buFont typeface="Wingdings" pitchFamily="2" charset="2"/>
              <a:buChar char="ü"/>
              <a:defRPr sz="1200">
                <a:solidFill>
                  <a:schemeClr val="bg1"/>
                </a:solidFill>
              </a:defRPr>
            </a:lvl3pPr>
            <a:lvl4pPr marL="1200150" indent="-171450">
              <a:buFont typeface="Wingdings" pitchFamily="2" charset="2"/>
              <a:buChar char="ü"/>
              <a:defRPr sz="1050">
                <a:solidFill>
                  <a:schemeClr val="bg1"/>
                </a:solidFill>
              </a:defRPr>
            </a:lvl4pPr>
            <a:lvl5pPr marL="1543050" indent="-171450">
              <a:buFont typeface="Wingdings" pitchFamily="2" charset="2"/>
              <a:buChar char="ü"/>
              <a:defRPr sz="1050">
                <a:solidFill>
                  <a:schemeClr val="bg1"/>
                </a:solidFill>
              </a:defRPr>
            </a:lvl5pPr>
          </a:lstStyle>
          <a:p>
            <a:pPr lvl="0"/>
            <a:r>
              <a:rPr lang="en-US"/>
              <a:t>Click to edit Master text styles</a:t>
            </a:r>
          </a:p>
        </p:txBody>
      </p:sp>
      <p:sp>
        <p:nvSpPr>
          <p:cNvPr id="21" name="Title Placeholder 1"/>
          <p:cNvSpPr>
            <a:spLocks noGrp="1"/>
          </p:cNvSpPr>
          <p:nvPr>
            <p:ph type="title"/>
          </p:nvPr>
        </p:nvSpPr>
        <p:spPr>
          <a:xfrm>
            <a:off x="337772" y="1270735"/>
            <a:ext cx="3766943" cy="695450"/>
          </a:xfrm>
          <a:prstGeom prst="rect">
            <a:avLst/>
          </a:prstGeom>
        </p:spPr>
        <p:txBody>
          <a:bodyPr vert="horz" lIns="0" tIns="0" rIns="0" bIns="0" rtlCol="0" anchor="b">
            <a:normAutofit/>
          </a:bodyPr>
          <a:lstStyle>
            <a:lvl1pPr>
              <a:defRPr>
                <a:solidFill>
                  <a:schemeClr val="bg1"/>
                </a:solidFill>
              </a:defRPr>
            </a:lvl1pPr>
          </a:lstStyle>
          <a:p>
            <a:r>
              <a:rPr lang="en-US"/>
              <a:t>Click to edit Master title style</a:t>
            </a:r>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69421"/>
            <a:ext cx="4143376" cy="226090"/>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13" name="Picture 12">
            <a:extLst>
              <a:ext uri="{FF2B5EF4-FFF2-40B4-BE49-F238E27FC236}">
                <a16:creationId xmlns:a16="http://schemas.microsoft.com/office/drawing/2014/main" id="{8E95211D-B08A-4D40-9CE8-731E16CD1405}"/>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Tree>
    <p:extLst>
      <p:ext uri="{BB962C8B-B14F-4D97-AF65-F5344CB8AC3E}">
        <p14:creationId xmlns:p14="http://schemas.microsoft.com/office/powerpoint/2010/main" val="4025472829"/>
      </p:ext>
    </p:extLst>
  </p:cSld>
  <p:clrMapOvr>
    <a:masterClrMapping/>
  </p:clrMapOvr>
  <p:transition>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42901" y="343218"/>
            <a:ext cx="8458199" cy="925974"/>
          </a:xfrm>
        </p:spPr>
        <p:txBody>
          <a:bodyPr anchor="ctr">
            <a:normAutofit/>
          </a:bodyPr>
          <a:lstStyle>
            <a:lvl1pPr>
              <a:defRPr sz="2700">
                <a:solidFill>
                  <a:schemeClr val="bg2"/>
                </a:solidFill>
              </a:defRPr>
            </a:lvl1pPr>
          </a:lstStyle>
          <a:p>
            <a:r>
              <a:rPr lang="en-US"/>
              <a:t>Click to edit Master title style</a:t>
            </a:r>
          </a:p>
        </p:txBody>
      </p:sp>
      <p:sp>
        <p:nvSpPr>
          <p:cNvPr id="3" name="Content Placeholder 2"/>
          <p:cNvSpPr>
            <a:spLocks noGrp="1"/>
          </p:cNvSpPr>
          <p:nvPr>
            <p:ph idx="1"/>
          </p:nvPr>
        </p:nvSpPr>
        <p:spPr>
          <a:xfrm>
            <a:off x="342901" y="1370487"/>
            <a:ext cx="8458199" cy="3176032"/>
          </a:xfrm>
        </p:spPr>
        <p:txBody>
          <a:bodyPr>
            <a:normAutofit/>
          </a:bodyPr>
          <a:lstStyle>
            <a:lvl1pPr>
              <a:defRPr sz="1500">
                <a:solidFill>
                  <a:schemeClr val="bg2"/>
                </a:solidFill>
              </a:defRPr>
            </a:lvl1pPr>
            <a:lvl2pPr>
              <a:defRPr sz="1350">
                <a:solidFill>
                  <a:schemeClr val="bg2"/>
                </a:solidFill>
              </a:defRPr>
            </a:lvl2pPr>
            <a:lvl3pPr>
              <a:defRPr sz="1200">
                <a:solidFill>
                  <a:schemeClr val="bg2"/>
                </a:solidFill>
              </a:defRPr>
            </a:lvl3pPr>
            <a:lvl4pPr>
              <a:defRPr sz="1050">
                <a:solidFill>
                  <a:schemeClr val="bg2"/>
                </a:solidFill>
              </a:defRPr>
            </a:lvl4pPr>
            <a:lvl5pPr>
              <a:defRPr sz="105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69420"/>
            <a:ext cx="4143376" cy="2356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4183490743"/>
      </p:ext>
    </p:extLst>
  </p:cSld>
  <p:clrMapOvr>
    <a:masterClrMapping/>
  </p:clrMapOvr>
  <p:transition>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le and Content_blue_rule">
    <p:bg>
      <p:bgPr>
        <a:solidFill>
          <a:schemeClr val="tx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69420"/>
            <a:ext cx="4143376" cy="2356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
        <p:nvSpPr>
          <p:cNvPr id="9" name="Title 1">
            <a:extLst>
              <a:ext uri="{FF2B5EF4-FFF2-40B4-BE49-F238E27FC236}">
                <a16:creationId xmlns:a16="http://schemas.microsoft.com/office/drawing/2014/main" id="{01589447-25F5-794C-8AAA-D0C0564DA033}"/>
              </a:ext>
            </a:extLst>
          </p:cNvPr>
          <p:cNvSpPr>
            <a:spLocks noGrp="1"/>
          </p:cNvSpPr>
          <p:nvPr>
            <p:ph type="title"/>
          </p:nvPr>
        </p:nvSpPr>
        <p:spPr>
          <a:xfrm>
            <a:off x="354931" y="343217"/>
            <a:ext cx="8446169" cy="642446"/>
          </a:xfrm>
        </p:spPr>
        <p:txBody>
          <a:bodyPr>
            <a:normAutofit/>
          </a:bodyPr>
          <a:lstStyle>
            <a:lvl1pPr>
              <a:defRPr sz="2400">
                <a:solidFill>
                  <a:schemeClr val="bg1"/>
                </a:solidFill>
              </a:defRPr>
            </a:lvl1pPr>
          </a:lstStyle>
          <a:p>
            <a:r>
              <a:rPr lang="en-US"/>
              <a:t>Click to edit Master title style</a:t>
            </a:r>
          </a:p>
        </p:txBody>
      </p:sp>
      <p:sp>
        <p:nvSpPr>
          <p:cNvPr id="10" name="Content Placeholder 2">
            <a:extLst>
              <a:ext uri="{FF2B5EF4-FFF2-40B4-BE49-F238E27FC236}">
                <a16:creationId xmlns:a16="http://schemas.microsoft.com/office/drawing/2014/main" id="{7F2507DC-F8AC-4644-AD1D-368B364B9411}"/>
              </a:ext>
            </a:extLst>
          </p:cNvPr>
          <p:cNvSpPr>
            <a:spLocks noGrp="1"/>
          </p:cNvSpPr>
          <p:nvPr>
            <p:ph idx="1"/>
          </p:nvPr>
        </p:nvSpPr>
        <p:spPr>
          <a:xfrm>
            <a:off x="337772" y="1243498"/>
            <a:ext cx="8468456" cy="3334222"/>
          </a:xfrm>
        </p:spPr>
        <p:txBody>
          <a:bodyPr>
            <a:normAutofit/>
          </a:bodyPr>
          <a:lstStyle>
            <a:lvl1pPr>
              <a:defRPr sz="1500">
                <a:solidFill>
                  <a:schemeClr val="bg1"/>
                </a:solidFill>
              </a:defRPr>
            </a:lvl1pPr>
            <a:lvl2pPr>
              <a:defRPr sz="1350">
                <a:solidFill>
                  <a:schemeClr val="bg1"/>
                </a:solidFill>
              </a:defRPr>
            </a:lvl2pPr>
            <a:lvl3pPr>
              <a:defRPr sz="12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2" name="Straight Connector 11">
            <a:extLst>
              <a:ext uri="{FF2B5EF4-FFF2-40B4-BE49-F238E27FC236}">
                <a16:creationId xmlns:a16="http://schemas.microsoft.com/office/drawing/2014/main" id="{2617C056-6305-4C45-8EBD-FC1BC42E7D39}"/>
              </a:ext>
            </a:extLst>
          </p:cNvPr>
          <p:cNvCxnSpPr>
            <a:cxnSpLocks/>
          </p:cNvCxnSpPr>
          <p:nvPr userDrawn="1"/>
        </p:nvCxnSpPr>
        <p:spPr>
          <a:xfrm>
            <a:off x="354932" y="1114580"/>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1339313"/>
      </p:ext>
    </p:extLst>
  </p:cSld>
  <p:clrMapOvr>
    <a:masterClrMapping/>
  </p:clrMapOvr>
  <p:transition>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1" y="1118800"/>
            <a:ext cx="8458199" cy="345892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itle Placeholder 1"/>
          <p:cNvSpPr>
            <a:spLocks noGrp="1"/>
          </p:cNvSpPr>
          <p:nvPr>
            <p:ph type="title"/>
          </p:nvPr>
        </p:nvSpPr>
        <p:spPr>
          <a:xfrm>
            <a:off x="337771" y="343217"/>
            <a:ext cx="8463329" cy="695450"/>
          </a:xfrm>
          <a:prstGeom prst="rect">
            <a:avLst/>
          </a:prstGeom>
        </p:spPr>
        <p:txBody>
          <a:bodyPr vert="horz" lIns="0" tIns="0" rIns="0" bIns="0" rtlCol="0" anchor="ctr">
            <a:normAutofit/>
          </a:bodyPr>
          <a:lstStyle/>
          <a:p>
            <a:r>
              <a:rPr lang="en-US"/>
              <a:t>Click to edit Master title style</a:t>
            </a:r>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572001"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8" name="Footer Placeholder 13">
            <a:extLst>
              <a:ext uri="{FF2B5EF4-FFF2-40B4-BE49-F238E27FC236}">
                <a16:creationId xmlns:a16="http://schemas.microsoft.com/office/drawing/2014/main" id="{87E2E286-AFAE-4241-8A0E-D4A3563BB119}"/>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9" name="Date Placeholder 15">
            <a:extLst>
              <a:ext uri="{FF2B5EF4-FFF2-40B4-BE49-F238E27FC236}">
                <a16:creationId xmlns:a16="http://schemas.microsoft.com/office/drawing/2014/main" id="{CFFE0346-046C-474E-A0D3-07F507CDA6F1}"/>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10" name="Slide Number Placeholder 16">
            <a:extLst>
              <a:ext uri="{FF2B5EF4-FFF2-40B4-BE49-F238E27FC236}">
                <a16:creationId xmlns:a16="http://schemas.microsoft.com/office/drawing/2014/main" id="{A73790DD-9996-4745-982F-908EBB20A880}"/>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792913"/>
      </p:ext>
    </p:extLst>
  </p:cSld>
  <p:clrMapOvr>
    <a:masterClrMapping/>
  </p:clrMapOvr>
  <p:transition>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
    <p:spTree>
      <p:nvGrpSpPr>
        <p:cNvPr id="1" name=""/>
        <p:cNvGrpSpPr/>
        <p:nvPr/>
      </p:nvGrpSpPr>
      <p:grpSpPr>
        <a:xfrm>
          <a:off x="0" y="0"/>
          <a:ext cx="0" cy="0"/>
          <a:chOff x="0" y="0"/>
          <a:chExt cx="0" cy="0"/>
        </a:xfrm>
      </p:grpSpPr>
      <p:sp>
        <p:nvSpPr>
          <p:cNvPr id="2" name="Title 1"/>
          <p:cNvSpPr>
            <a:spLocks noGrp="1"/>
          </p:cNvSpPr>
          <p:nvPr>
            <p:ph type="title"/>
          </p:nvPr>
        </p:nvSpPr>
        <p:spPr>
          <a:xfrm>
            <a:off x="354931" y="343217"/>
            <a:ext cx="8446169" cy="642446"/>
          </a:xfrm>
        </p:spPr>
        <p:txBody>
          <a:bodyPr>
            <a:normAutofit/>
          </a:bodyPr>
          <a:lstStyle>
            <a:lvl1pPr>
              <a:defRPr sz="2400">
                <a:solidFill>
                  <a:schemeClr val="tx1"/>
                </a:solidFill>
              </a:defRPr>
            </a:lvl1pPr>
          </a:lstStyle>
          <a:p>
            <a:r>
              <a:rPr lang="en-US"/>
              <a:t>Click to edit Master title style</a:t>
            </a:r>
          </a:p>
        </p:txBody>
      </p:sp>
      <p:sp>
        <p:nvSpPr>
          <p:cNvPr id="3" name="Content Placeholder 2"/>
          <p:cNvSpPr>
            <a:spLocks noGrp="1"/>
          </p:cNvSpPr>
          <p:nvPr>
            <p:ph idx="1"/>
          </p:nvPr>
        </p:nvSpPr>
        <p:spPr>
          <a:xfrm>
            <a:off x="337772" y="1243498"/>
            <a:ext cx="8468456" cy="333422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4580"/>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2153448346"/>
      </p:ext>
    </p:extLst>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_Gray">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4931" y="343217"/>
            <a:ext cx="8446169" cy="642446"/>
          </a:xfrm>
        </p:spPr>
        <p:txBody>
          <a:bodyPr>
            <a:normAutofit/>
          </a:bodyPr>
          <a:lstStyle>
            <a:lvl1pPr>
              <a:defRPr sz="2400">
                <a:solidFill>
                  <a:schemeClr val="tx1"/>
                </a:solidFill>
              </a:defRPr>
            </a:lvl1pPr>
          </a:lstStyle>
          <a:p>
            <a:r>
              <a:rPr lang="en-US"/>
              <a:t>Click to edit Master title style</a:t>
            </a:r>
          </a:p>
        </p:txBody>
      </p:sp>
      <p:sp>
        <p:nvSpPr>
          <p:cNvPr id="3" name="Content Placeholder 2"/>
          <p:cNvSpPr>
            <a:spLocks noGrp="1"/>
          </p:cNvSpPr>
          <p:nvPr>
            <p:ph idx="1"/>
          </p:nvPr>
        </p:nvSpPr>
        <p:spPr>
          <a:xfrm>
            <a:off x="337772" y="1243498"/>
            <a:ext cx="8468456" cy="333422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4580"/>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196335687"/>
      </p:ext>
    </p:extLst>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2">
    <p:spTree>
      <p:nvGrpSpPr>
        <p:cNvPr id="1" name=""/>
        <p:cNvGrpSpPr/>
        <p:nvPr/>
      </p:nvGrpSpPr>
      <p:grpSpPr>
        <a:xfrm>
          <a:off x="0" y="0"/>
          <a:ext cx="0" cy="0"/>
          <a:chOff x="0" y="0"/>
          <a:chExt cx="0" cy="0"/>
        </a:xfrm>
      </p:grpSpPr>
      <p:sp>
        <p:nvSpPr>
          <p:cNvPr id="2" name="Title 1"/>
          <p:cNvSpPr>
            <a:spLocks noGrp="1"/>
          </p:cNvSpPr>
          <p:nvPr>
            <p:ph type="title"/>
          </p:nvPr>
        </p:nvSpPr>
        <p:spPr>
          <a:xfrm>
            <a:off x="342900" y="294900"/>
            <a:ext cx="8458200" cy="583203"/>
          </a:xfrm>
        </p:spPr>
        <p:txBody>
          <a:bodyPr anchor="b">
            <a:normAutofit/>
          </a:bodyPr>
          <a:lstStyle>
            <a:lvl1pPr>
              <a:defRPr sz="2400"/>
            </a:lvl1pPr>
          </a:lstStyle>
          <a:p>
            <a:r>
              <a:rPr lang="en-US"/>
              <a:t>Click to edit Master title style</a:t>
            </a:r>
          </a:p>
        </p:txBody>
      </p:sp>
      <p:sp>
        <p:nvSpPr>
          <p:cNvPr id="3" name="Content Placeholder 2"/>
          <p:cNvSpPr>
            <a:spLocks noGrp="1"/>
          </p:cNvSpPr>
          <p:nvPr>
            <p:ph idx="1"/>
          </p:nvPr>
        </p:nvSpPr>
        <p:spPr>
          <a:xfrm>
            <a:off x="342900" y="1224896"/>
            <a:ext cx="8463329" cy="336173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5"/>
          <p:cNvSpPr>
            <a:spLocks noGrp="1"/>
          </p:cNvSpPr>
          <p:nvPr>
            <p:ph type="body" sz="quarter" idx="12"/>
          </p:nvPr>
        </p:nvSpPr>
        <p:spPr>
          <a:xfrm>
            <a:off x="342900" y="878103"/>
            <a:ext cx="8458200" cy="346793"/>
          </a:xfrm>
        </p:spPr>
        <p:txBody>
          <a:bodyPr/>
          <a:lstStyle>
            <a:lvl1pPr marL="0" indent="0">
              <a:buNone/>
              <a:defRPr>
                <a:solidFill>
                  <a:schemeClr val="accent2"/>
                </a:solidFill>
              </a:defRPr>
            </a:lvl1pPr>
            <a:lvl2pPr marL="342900" indent="0">
              <a:buNone/>
              <a:defRPr/>
            </a:lvl2pPr>
            <a:lvl3pPr marL="685800" indent="0">
              <a:buNone/>
              <a:defRPr/>
            </a:lvl3pPr>
            <a:lvl4pPr marL="1028700" indent="0">
              <a:buNone/>
              <a:defRPr/>
            </a:lvl4pPr>
            <a:lvl5pPr marL="1371600" indent="0">
              <a:buNone/>
              <a:defRPr/>
            </a:lvl5pPr>
          </a:lstStyle>
          <a:p>
            <a:pPr lvl="0"/>
            <a:r>
              <a:rPr lang="en-US"/>
              <a:t>Click to edit Master text styles</a:t>
            </a:r>
          </a:p>
        </p:txBody>
      </p:sp>
      <p:pic>
        <p:nvPicPr>
          <p:cNvPr id="16" name="Picture 15">
            <a:extLst>
              <a:ext uri="{FF2B5EF4-FFF2-40B4-BE49-F238E27FC236}">
                <a16:creationId xmlns:a16="http://schemas.microsoft.com/office/drawing/2014/main" id="{0D05E07D-FE4A-564C-AC06-CD6364CBC6F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3" name="Text Placeholder 6">
            <a:extLst>
              <a:ext uri="{FF2B5EF4-FFF2-40B4-BE49-F238E27FC236}">
                <a16:creationId xmlns:a16="http://schemas.microsoft.com/office/drawing/2014/main" id="{3D89E0FE-2930-6B4C-B510-4EFF2716B758}"/>
              </a:ext>
            </a:extLst>
          </p:cNvPr>
          <p:cNvSpPr>
            <a:spLocks noGrp="1"/>
          </p:cNvSpPr>
          <p:nvPr>
            <p:ph type="body" sz="quarter" idx="13"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4" name="Footer Placeholder 13">
            <a:extLst>
              <a:ext uri="{FF2B5EF4-FFF2-40B4-BE49-F238E27FC236}">
                <a16:creationId xmlns:a16="http://schemas.microsoft.com/office/drawing/2014/main" id="{1E990BDA-9B50-C247-B89E-D28BBD1E9890}"/>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5" name="Date Placeholder 15">
            <a:extLst>
              <a:ext uri="{FF2B5EF4-FFF2-40B4-BE49-F238E27FC236}">
                <a16:creationId xmlns:a16="http://schemas.microsoft.com/office/drawing/2014/main" id="{EDF4ECE9-67F6-094F-B1FC-3906FD49B4E6}"/>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26" name="Slide Number Placeholder 16">
            <a:extLst>
              <a:ext uri="{FF2B5EF4-FFF2-40B4-BE49-F238E27FC236}">
                <a16:creationId xmlns:a16="http://schemas.microsoft.com/office/drawing/2014/main" id="{F70161BE-21EE-2A40-958A-4AAAEDCB418E}"/>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1865158969"/>
      </p:ext>
    </p:extLst>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354931" y="-7766"/>
            <a:ext cx="8446169" cy="642446"/>
          </a:xfrm>
        </p:spPr>
        <p:txBody>
          <a:bodyPr>
            <a:normAutofit/>
          </a:bodyPr>
          <a:lstStyle>
            <a:lvl1pPr>
              <a:defRPr sz="2400">
                <a:solidFill>
                  <a:schemeClr val="tx1"/>
                </a:solidFill>
              </a:defRPr>
            </a:lvl1pPr>
          </a:lstStyle>
          <a:p>
            <a:r>
              <a:rPr lang="en-US" dirty="0"/>
              <a:t>Click to edit Master title style</a:t>
            </a:r>
          </a:p>
        </p:txBody>
      </p:sp>
      <p:sp>
        <p:nvSpPr>
          <p:cNvPr id="3" name="Content Placeholder 2"/>
          <p:cNvSpPr>
            <a:spLocks noGrp="1"/>
          </p:cNvSpPr>
          <p:nvPr>
            <p:ph idx="1"/>
          </p:nvPr>
        </p:nvSpPr>
        <p:spPr>
          <a:xfrm>
            <a:off x="337772" y="1318875"/>
            <a:ext cx="8468456" cy="290786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720"/>
            <a:ext cx="4229100" cy="227326"/>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763597"/>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348854" y="891990"/>
            <a:ext cx="8457009" cy="298493"/>
          </a:xfrm>
        </p:spPr>
        <p:txBody>
          <a:bodyPr/>
          <a:lstStyle>
            <a:lvl1pPr marL="0" indent="0">
              <a:buNone/>
              <a:defRPr b="0" i="0">
                <a:solidFill>
                  <a:schemeClr val="accent2"/>
                </a:solidFill>
                <a:latin typeface="Calibri" panose="020F0502020204030204" pitchFamily="34" charset="0"/>
                <a:cs typeface="Calibri" panose="020F0502020204030204" pitchFamily="34" charset="0"/>
              </a:defRPr>
            </a:lvl1pPr>
            <a:lvl2pPr marL="342900" indent="0">
              <a:buNone/>
              <a:defRPr/>
            </a:lvl2pPr>
            <a:lvl3pPr marL="685800" indent="0">
              <a:buNone/>
              <a:defRPr/>
            </a:lvl3pPr>
            <a:lvl4pPr marL="1028700" indent="0">
              <a:buNone/>
              <a:defRPr/>
            </a:lvl4pPr>
            <a:lvl5pPr marL="1371600" indent="0">
              <a:buNone/>
              <a:defRPr/>
            </a:lvl5pPr>
          </a:lstStyle>
          <a:p>
            <a:pPr lvl="0"/>
            <a:r>
              <a:rPr lang="en-US"/>
              <a:t>Click to edit Master text styles</a:t>
            </a:r>
          </a:p>
        </p:txBody>
      </p:sp>
      <p:sp>
        <p:nvSpPr>
          <p:cNvPr id="11" name="Footer Placeholder 13">
            <a:extLst>
              <a:ext uri="{FF2B5EF4-FFF2-40B4-BE49-F238E27FC236}">
                <a16:creationId xmlns:a16="http://schemas.microsoft.com/office/drawing/2014/main" id="{FF3BB73C-01EE-CE4D-A00D-D9EF252B57CF}"/>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12" name="Date Placeholder 15">
            <a:extLst>
              <a:ext uri="{FF2B5EF4-FFF2-40B4-BE49-F238E27FC236}">
                <a16:creationId xmlns:a16="http://schemas.microsoft.com/office/drawing/2014/main" id="{3E2EA200-CDE4-9241-826C-440C9980E80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13" name="Slide Number Placeholder 16">
            <a:extLst>
              <a:ext uri="{FF2B5EF4-FFF2-40B4-BE49-F238E27FC236}">
                <a16:creationId xmlns:a16="http://schemas.microsoft.com/office/drawing/2014/main" id="{4AEB3F66-2F1B-7C4B-9E53-F99627745921}"/>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2007654759"/>
      </p:ext>
    </p:extLst>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lueBox">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6208294" y="0"/>
            <a:ext cx="2935706" cy="51482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 name="Title 1"/>
          <p:cNvSpPr>
            <a:spLocks noGrp="1"/>
          </p:cNvSpPr>
          <p:nvPr>
            <p:ph type="title"/>
          </p:nvPr>
        </p:nvSpPr>
        <p:spPr>
          <a:xfrm>
            <a:off x="354932" y="343217"/>
            <a:ext cx="5594075" cy="642446"/>
          </a:xfrm>
        </p:spPr>
        <p:txBody>
          <a:bodyPr>
            <a:normAutofit/>
          </a:bodyPr>
          <a:lstStyle>
            <a:lvl1pPr>
              <a:defRPr sz="2400">
                <a:solidFill>
                  <a:schemeClr val="tx1"/>
                </a:solidFill>
              </a:defRPr>
            </a:lvl1pPr>
          </a:lstStyle>
          <a:p>
            <a:r>
              <a:rPr lang="en-US"/>
              <a:t>Click to edit Master title style</a:t>
            </a:r>
          </a:p>
        </p:txBody>
      </p:sp>
      <p:sp>
        <p:nvSpPr>
          <p:cNvPr id="3" name="Content Placeholder 2"/>
          <p:cNvSpPr>
            <a:spLocks noGrp="1"/>
          </p:cNvSpPr>
          <p:nvPr>
            <p:ph idx="1"/>
          </p:nvPr>
        </p:nvSpPr>
        <p:spPr>
          <a:xfrm>
            <a:off x="337772" y="1243498"/>
            <a:ext cx="5608836" cy="333422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4580"/>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6488028" y="352751"/>
            <a:ext cx="2317834" cy="41000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94193320"/>
      </p:ext>
    </p:extLst>
  </p:cSld>
  <p:clrMapOvr>
    <a:masterClrMapping/>
  </p:clrMapOvr>
  <p:transition>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ox">
    <p:bg>
      <p:bgPr>
        <a:solidFill>
          <a:schemeClr val="bg1">
            <a:lumMod val="95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6208294" y="0"/>
            <a:ext cx="2935706" cy="51482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 name="Title 1"/>
          <p:cNvSpPr>
            <a:spLocks noGrp="1"/>
          </p:cNvSpPr>
          <p:nvPr>
            <p:ph type="title"/>
          </p:nvPr>
        </p:nvSpPr>
        <p:spPr>
          <a:xfrm>
            <a:off x="354932" y="343217"/>
            <a:ext cx="5594075" cy="642446"/>
          </a:xfrm>
        </p:spPr>
        <p:txBody>
          <a:bodyPr>
            <a:normAutofit/>
          </a:bodyPr>
          <a:lstStyle>
            <a:lvl1pPr>
              <a:defRPr sz="2400">
                <a:solidFill>
                  <a:schemeClr val="tx1"/>
                </a:solidFill>
              </a:defRPr>
            </a:lvl1pPr>
          </a:lstStyle>
          <a:p>
            <a:r>
              <a:rPr lang="en-US"/>
              <a:t>Click to edit Master title style</a:t>
            </a:r>
          </a:p>
        </p:txBody>
      </p:sp>
      <p:sp>
        <p:nvSpPr>
          <p:cNvPr id="3" name="Content Placeholder 2"/>
          <p:cNvSpPr>
            <a:spLocks noGrp="1"/>
          </p:cNvSpPr>
          <p:nvPr>
            <p:ph idx="1"/>
          </p:nvPr>
        </p:nvSpPr>
        <p:spPr>
          <a:xfrm>
            <a:off x="337772" y="1243498"/>
            <a:ext cx="5608836" cy="333422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4580"/>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6488028" y="352751"/>
            <a:ext cx="2317834" cy="4100044"/>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15004829"/>
      </p:ext>
    </p:extLst>
  </p:cSld>
  <p:clrMapOvr>
    <a:masterClrMapping/>
  </p:clrMapOvr>
  <p:transition>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Title and Content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F33EDE-1C6D-0B48-BCAD-7259C6815584}"/>
              </a:ext>
            </a:extLst>
          </p:cNvPr>
          <p:cNvSpPr/>
          <p:nvPr userDrawn="1"/>
        </p:nvSpPr>
        <p:spPr>
          <a:xfrm>
            <a:off x="0" y="1370487"/>
            <a:ext cx="9144000" cy="3055213"/>
          </a:xfrm>
          <a:prstGeom prst="rect">
            <a:avLst/>
          </a:prstGeom>
          <a:solidFill>
            <a:schemeClr val="bg1"/>
          </a:solidFill>
          <a:ln>
            <a:noFill/>
          </a:ln>
          <a:effectLst>
            <a:glow rad="139700">
              <a:schemeClr val="tx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 name="Title 1"/>
          <p:cNvSpPr>
            <a:spLocks noGrp="1"/>
          </p:cNvSpPr>
          <p:nvPr>
            <p:ph type="title"/>
          </p:nvPr>
        </p:nvSpPr>
        <p:spPr>
          <a:xfrm>
            <a:off x="342901" y="343218"/>
            <a:ext cx="8458199" cy="925974"/>
          </a:xfrm>
        </p:spPr>
        <p:txBody>
          <a:bodyPr>
            <a:normAutofit/>
          </a:bodyPr>
          <a:lstStyle>
            <a:lvl1pPr>
              <a:defRPr sz="2700">
                <a:solidFill>
                  <a:schemeClr val="bg2"/>
                </a:solidFill>
              </a:defRPr>
            </a:lvl1pPr>
          </a:lstStyle>
          <a:p>
            <a:r>
              <a:rPr lang="en-US"/>
              <a:t>Click to edit Master title style</a:t>
            </a:r>
          </a:p>
        </p:txBody>
      </p:sp>
      <p:sp>
        <p:nvSpPr>
          <p:cNvPr id="3" name="Content Placeholder 2"/>
          <p:cNvSpPr>
            <a:spLocks noGrp="1"/>
          </p:cNvSpPr>
          <p:nvPr>
            <p:ph idx="1"/>
          </p:nvPr>
        </p:nvSpPr>
        <p:spPr>
          <a:xfrm>
            <a:off x="342901" y="1598672"/>
            <a:ext cx="8458199" cy="2637356"/>
          </a:xfrm>
        </p:spPr>
        <p:txBody>
          <a:bodyPr>
            <a:normAutofit/>
          </a:bodyPr>
          <a:lstStyle>
            <a:lvl1pPr>
              <a:defRPr sz="1500">
                <a:solidFill>
                  <a:schemeClr val="accent6"/>
                </a:solidFill>
              </a:defRPr>
            </a:lvl1pPr>
            <a:lvl2pPr>
              <a:defRPr sz="1350">
                <a:solidFill>
                  <a:schemeClr val="accent6"/>
                </a:solidFill>
              </a:defRPr>
            </a:lvl2pPr>
            <a:lvl3pPr>
              <a:defRPr sz="1200">
                <a:solidFill>
                  <a:schemeClr val="accent6"/>
                </a:solidFill>
              </a:defRPr>
            </a:lvl3pPr>
            <a:lvl4pPr>
              <a:defRPr sz="1050">
                <a:solidFill>
                  <a:schemeClr val="accent6"/>
                </a:solidFill>
              </a:defRPr>
            </a:lvl4pPr>
            <a:lvl5pPr>
              <a:defRPr sz="1050">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69420"/>
            <a:ext cx="4143376" cy="23562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2025/03/19</a:t>
            </a:r>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494992213"/>
      </p:ext>
    </p:extLst>
  </p:cSld>
  <p:clrMapOvr>
    <a:masterClrMapping/>
  </p:clrMapOvr>
  <p:transition>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Lef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descr="A couple of men sitting on a couch with a computer&#10;&#10;Description automatically generated">
            <a:extLst>
              <a:ext uri="{FF2B5EF4-FFF2-40B4-BE49-F238E27FC236}">
                <a16:creationId xmlns:a16="http://schemas.microsoft.com/office/drawing/2014/main" id="{0CFDE263-9FAE-4EEE-51B1-CC88819515BD}"/>
              </a:ext>
            </a:extLst>
          </p:cNvPr>
          <p:cNvPicPr>
            <a:picLocks noChangeAspect="1"/>
          </p:cNvPicPr>
          <p:nvPr userDrawn="1"/>
        </p:nvPicPr>
        <p:blipFill>
          <a:blip r:embed="rId4" cstate="hqprint">
            <a:extLst>
              <a:ext uri="{28A0092B-C50C-407E-A947-70E740481C1C}">
                <a14:useLocalDpi xmlns:a14="http://schemas.microsoft.com/office/drawing/2010/main"/>
              </a:ext>
            </a:extLst>
          </a:blip>
          <a:srcRect/>
          <a:stretch/>
        </p:blipFill>
        <p:spPr>
          <a:xfrm>
            <a:off x="0" y="0"/>
            <a:ext cx="9144000" cy="5148263"/>
          </a:xfrm>
          <a:prstGeom prst="rect">
            <a:avLst/>
          </a:prstGeom>
        </p:spPr>
      </p:pic>
      <p:sp>
        <p:nvSpPr>
          <p:cNvPr id="2" name="Parallelogram 1">
            <a:extLst>
              <a:ext uri="{FF2B5EF4-FFF2-40B4-BE49-F238E27FC236}">
                <a16:creationId xmlns:a16="http://schemas.microsoft.com/office/drawing/2014/main" id="{7A4DD2D4-B9E8-C448-BEAC-F630DB538837}"/>
              </a:ext>
            </a:extLst>
          </p:cNvPr>
          <p:cNvSpPr/>
          <p:nvPr userDrawn="1"/>
        </p:nvSpPr>
        <p:spPr>
          <a:xfrm>
            <a:off x="-1937610" y="2"/>
            <a:ext cx="7039977" cy="5148263"/>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637999" y="1"/>
            <a:ext cx="7524851" cy="5148263"/>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3" name="Content Placeholder 2"/>
          <p:cNvSpPr>
            <a:spLocks noGrp="1"/>
          </p:cNvSpPr>
          <p:nvPr>
            <p:ph idx="1"/>
          </p:nvPr>
        </p:nvSpPr>
        <p:spPr>
          <a:xfrm>
            <a:off x="342901" y="1309646"/>
            <a:ext cx="2903219" cy="3268074"/>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itle Placeholder 1"/>
          <p:cNvSpPr>
            <a:spLocks noGrp="1"/>
          </p:cNvSpPr>
          <p:nvPr>
            <p:ph type="title"/>
          </p:nvPr>
        </p:nvSpPr>
        <p:spPr>
          <a:xfrm>
            <a:off x="337772" y="343217"/>
            <a:ext cx="2907178" cy="695450"/>
          </a:xfrm>
          <a:prstGeom prst="rect">
            <a:avLst/>
          </a:prstGeom>
        </p:spPr>
        <p:txBody>
          <a:bodyPr vert="horz" lIns="0" tIns="0" rIns="0" bIns="0" rtlCol="0" anchor="b">
            <a:normAutofit/>
          </a:bodyPr>
          <a:lstStyle/>
          <a:p>
            <a:r>
              <a:rPr lang="en-US"/>
              <a:t>Click to edit Master title style</a:t>
            </a:r>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69421"/>
            <a:ext cx="4143376" cy="226090"/>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342901" y="1188789"/>
            <a:ext cx="516425"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2078884"/>
      </p:ext>
    </p:extLst>
  </p:cSld>
  <p:clrMapOvr>
    <a:masterClrMapping/>
  </p:clrMapOvr>
  <p:transition>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4104715" y="2"/>
            <a:ext cx="7153384" cy="5148263"/>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4357840" y="1"/>
            <a:ext cx="7646069" cy="5148263"/>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3" name="Content Placeholder 2"/>
          <p:cNvSpPr>
            <a:spLocks noGrp="1"/>
          </p:cNvSpPr>
          <p:nvPr>
            <p:ph idx="1"/>
          </p:nvPr>
        </p:nvSpPr>
        <p:spPr>
          <a:xfrm>
            <a:off x="5669280" y="1309646"/>
            <a:ext cx="3131821" cy="3268074"/>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itle Placeholder 1"/>
          <p:cNvSpPr>
            <a:spLocks noGrp="1"/>
          </p:cNvSpPr>
          <p:nvPr>
            <p:ph type="title"/>
          </p:nvPr>
        </p:nvSpPr>
        <p:spPr>
          <a:xfrm>
            <a:off x="5664150" y="343217"/>
            <a:ext cx="3131821" cy="695450"/>
          </a:xfrm>
          <a:prstGeom prst="rect">
            <a:avLst/>
          </a:prstGeom>
        </p:spPr>
        <p:txBody>
          <a:bodyPr vert="horz" lIns="0" tIns="0" rIns="0" bIns="0" rtlCol="0" anchor="b">
            <a:normAutofit/>
          </a:bodyPr>
          <a:lstStyle/>
          <a:p>
            <a:r>
              <a:rPr lang="en-US"/>
              <a:t>Click to edit Master title style</a:t>
            </a:r>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69421"/>
            <a:ext cx="4143376" cy="226090"/>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5664149" y="1188789"/>
            <a:ext cx="516425"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9A8495C3-2D29-5E4A-AE53-03D173E3B459}"/>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Tree>
    <p:extLst>
      <p:ext uri="{BB962C8B-B14F-4D97-AF65-F5344CB8AC3E}">
        <p14:creationId xmlns:p14="http://schemas.microsoft.com/office/powerpoint/2010/main" val="3233920269"/>
      </p:ext>
    </p:extLst>
  </p:cSld>
  <p:clrMapOvr>
    <a:masterClrMapping/>
  </p:clrMapOvr>
  <p:transition>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Left_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4657725" y="0"/>
            <a:ext cx="4486275" cy="5148263"/>
          </a:xfrm>
        </p:spPr>
        <p:txBody>
          <a:bodyPr/>
          <a:lstStyle>
            <a:lvl1pPr algn="r">
              <a:defRPr/>
            </a:lvl1pPr>
          </a:lstStyle>
          <a:p>
            <a:r>
              <a:rPr lang="en-US"/>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1362576" y="2"/>
            <a:ext cx="7640053" cy="5148263"/>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129412" y="1"/>
            <a:ext cx="8166257" cy="5148263"/>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3" name="Content Placeholder 2"/>
          <p:cNvSpPr>
            <a:spLocks noGrp="1"/>
          </p:cNvSpPr>
          <p:nvPr>
            <p:ph idx="1"/>
          </p:nvPr>
        </p:nvSpPr>
        <p:spPr>
          <a:xfrm>
            <a:off x="342901" y="1309646"/>
            <a:ext cx="4229099" cy="3268074"/>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itle Placeholder 1"/>
          <p:cNvSpPr>
            <a:spLocks noGrp="1"/>
          </p:cNvSpPr>
          <p:nvPr>
            <p:ph type="title"/>
          </p:nvPr>
        </p:nvSpPr>
        <p:spPr>
          <a:xfrm>
            <a:off x="337771" y="343217"/>
            <a:ext cx="4231664" cy="695450"/>
          </a:xfrm>
          <a:prstGeom prst="rect">
            <a:avLst/>
          </a:prstGeom>
        </p:spPr>
        <p:txBody>
          <a:bodyPr vert="horz" lIns="0" tIns="0" rIns="0" bIns="0" rtlCol="0" anchor="b">
            <a:normAutofit/>
          </a:bodyPr>
          <a:lstStyle/>
          <a:p>
            <a:r>
              <a:rPr lang="en-US"/>
              <a:t>Click to edit Master title style</a:t>
            </a:r>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69421"/>
            <a:ext cx="4143376" cy="226090"/>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cxnSp>
        <p:nvCxnSpPr>
          <p:cNvPr id="4" name="Straight Connector 3">
            <a:extLst>
              <a:ext uri="{FF2B5EF4-FFF2-40B4-BE49-F238E27FC236}">
                <a16:creationId xmlns:a16="http://schemas.microsoft.com/office/drawing/2014/main" id="{EEEB1C93-EB0C-0217-4CD7-C08D292A84CF}"/>
              </a:ext>
            </a:extLst>
          </p:cNvPr>
          <p:cNvCxnSpPr>
            <a:cxnSpLocks/>
          </p:cNvCxnSpPr>
          <p:nvPr userDrawn="1"/>
        </p:nvCxnSpPr>
        <p:spPr>
          <a:xfrm>
            <a:off x="354932" y="1152715"/>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4362532"/>
      </p:ext>
    </p:extLst>
  </p:cSld>
  <p:clrMapOvr>
    <a:masterClrMapping/>
  </p:clrMapOvr>
  <p:transition>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Right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2" y="0"/>
            <a:ext cx="4486275" cy="5148263"/>
          </a:xfrm>
        </p:spPr>
        <p:txBody>
          <a:bodyPr/>
          <a:lstStyle>
            <a:lvl1pPr algn="l">
              <a:defRPr/>
            </a:lvl1pPr>
          </a:lstStyle>
          <a:p>
            <a:r>
              <a:rPr lang="en-US"/>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2942319" y="2"/>
            <a:ext cx="7640053" cy="5148263"/>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3146346" y="1"/>
            <a:ext cx="8166257" cy="5148263"/>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3" name="Content Placeholder 2"/>
          <p:cNvSpPr>
            <a:spLocks noGrp="1"/>
          </p:cNvSpPr>
          <p:nvPr>
            <p:ph idx="1"/>
          </p:nvPr>
        </p:nvSpPr>
        <p:spPr>
          <a:xfrm>
            <a:off x="4579695" y="1309646"/>
            <a:ext cx="4229099" cy="3268074"/>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itle Placeholder 1"/>
          <p:cNvSpPr>
            <a:spLocks noGrp="1"/>
          </p:cNvSpPr>
          <p:nvPr>
            <p:ph type="title"/>
          </p:nvPr>
        </p:nvSpPr>
        <p:spPr>
          <a:xfrm>
            <a:off x="4574565" y="343217"/>
            <a:ext cx="4231664" cy="695450"/>
          </a:xfrm>
          <a:prstGeom prst="rect">
            <a:avLst/>
          </a:prstGeom>
        </p:spPr>
        <p:txBody>
          <a:bodyPr vert="horz" lIns="0" tIns="0" rIns="0" bIns="0" rtlCol="0" anchor="b">
            <a:normAutofit/>
          </a:bodyPr>
          <a:lstStyle/>
          <a:p>
            <a:r>
              <a:rPr lang="en-US"/>
              <a:t>Click to edit Master title style</a:t>
            </a:r>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69421"/>
            <a:ext cx="4143376" cy="226090"/>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SB-10064-05</a:t>
            </a:r>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4579694" y="1188789"/>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1745617"/>
      </p:ext>
    </p:extLst>
  </p:cSld>
  <p:clrMapOvr>
    <a:masterClrMapping/>
  </p:clrMapOvr>
  <p:transition>
    <p:fad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Lef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4906491" y="0"/>
            <a:ext cx="6969578" cy="5148263"/>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5275623" y="0"/>
            <a:ext cx="6969578" cy="5148263"/>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latin typeface="Calibri" panose="020F0502020204030204" pitchFamily="34" charset="0"/>
            </a:endParaRPr>
          </a:p>
        </p:txBody>
      </p:sp>
      <p:sp>
        <p:nvSpPr>
          <p:cNvPr id="2" name="Title 1"/>
          <p:cNvSpPr>
            <a:spLocks noGrp="1"/>
          </p:cNvSpPr>
          <p:nvPr>
            <p:ph type="title"/>
          </p:nvPr>
        </p:nvSpPr>
        <p:spPr>
          <a:xfrm>
            <a:off x="354931" y="343217"/>
            <a:ext cx="8446169" cy="642446"/>
          </a:xfrm>
        </p:spPr>
        <p:txBody>
          <a:bodyPr>
            <a:normAutofit/>
          </a:bodyPr>
          <a:lstStyle>
            <a:lvl1pPr>
              <a:defRPr sz="2400">
                <a:solidFill>
                  <a:schemeClr val="tx1"/>
                </a:solidFill>
              </a:defRPr>
            </a:lvl1pPr>
          </a:lstStyle>
          <a:p>
            <a:r>
              <a:rPr lang="en-US"/>
              <a:t>Click to edit Master title style</a:t>
            </a:r>
          </a:p>
        </p:txBody>
      </p:sp>
      <p:sp>
        <p:nvSpPr>
          <p:cNvPr id="3" name="Content Placeholder 2"/>
          <p:cNvSpPr>
            <a:spLocks noGrp="1"/>
          </p:cNvSpPr>
          <p:nvPr>
            <p:ph idx="1"/>
          </p:nvPr>
        </p:nvSpPr>
        <p:spPr>
          <a:xfrm>
            <a:off x="337772" y="1243498"/>
            <a:ext cx="4568719" cy="333422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4580"/>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79209335"/>
      </p:ext>
    </p:extLst>
  </p:cSld>
  <p:clrMapOvr>
    <a:masterClrMapping/>
  </p:clrMapOvr>
  <p:transition>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Righ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2994138" y="0"/>
            <a:ext cx="6969578" cy="5148263"/>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2625006" y="0"/>
            <a:ext cx="6969578" cy="5148263"/>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latin typeface="Calibri" panose="020F0502020204030204" pitchFamily="34" charset="0"/>
            </a:endParaRPr>
          </a:p>
        </p:txBody>
      </p:sp>
      <p:sp>
        <p:nvSpPr>
          <p:cNvPr id="2" name="Title 1"/>
          <p:cNvSpPr>
            <a:spLocks noGrp="1"/>
          </p:cNvSpPr>
          <p:nvPr>
            <p:ph type="title"/>
          </p:nvPr>
        </p:nvSpPr>
        <p:spPr>
          <a:xfrm>
            <a:off x="4589160" y="343217"/>
            <a:ext cx="4211940" cy="642446"/>
          </a:xfrm>
        </p:spPr>
        <p:txBody>
          <a:bodyPr>
            <a:normAutofit/>
          </a:bodyPr>
          <a:lstStyle>
            <a:lvl1pPr>
              <a:defRPr sz="2400">
                <a:solidFill>
                  <a:schemeClr val="tx1"/>
                </a:solidFill>
              </a:defRPr>
            </a:lvl1pPr>
          </a:lstStyle>
          <a:p>
            <a:r>
              <a:rPr lang="en-US"/>
              <a:t>Click to edit Master title style</a:t>
            </a:r>
          </a:p>
        </p:txBody>
      </p:sp>
      <p:sp>
        <p:nvSpPr>
          <p:cNvPr id="3" name="Content Placeholder 2"/>
          <p:cNvSpPr>
            <a:spLocks noGrp="1"/>
          </p:cNvSpPr>
          <p:nvPr>
            <p:ph idx="1"/>
          </p:nvPr>
        </p:nvSpPr>
        <p:spPr>
          <a:xfrm>
            <a:off x="4572000" y="1243498"/>
            <a:ext cx="4568719" cy="333422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926960791"/>
      </p:ext>
    </p:extLst>
  </p:cSld>
  <p:clrMapOvr>
    <a:masterClrMapping/>
  </p:clrMapOvr>
  <p:transition>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5494637" y="0"/>
            <a:ext cx="3649363" cy="5148263"/>
          </a:xfrm>
        </p:spPr>
        <p:txBody>
          <a:bodyPr anchor="t">
            <a:normAutofit/>
          </a:bodyPr>
          <a:lstStyle>
            <a:lvl1pPr marL="0" indent="0">
              <a:buNone/>
              <a:defRPr sz="105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2" name="Title 1"/>
          <p:cNvSpPr>
            <a:spLocks noGrp="1"/>
          </p:cNvSpPr>
          <p:nvPr>
            <p:ph type="title"/>
          </p:nvPr>
        </p:nvSpPr>
        <p:spPr>
          <a:xfrm>
            <a:off x="337772" y="274099"/>
            <a:ext cx="4720262" cy="693151"/>
          </a:xfrm>
        </p:spPr>
        <p:txBody>
          <a:bodyPr>
            <a:normAutofit/>
          </a:bodyPr>
          <a:lstStyle>
            <a:lvl1pPr>
              <a:defRPr sz="2400"/>
            </a:lvl1pPr>
          </a:lstStyle>
          <a:p>
            <a:r>
              <a:rPr lang="en-US"/>
              <a:t>Click to edit Master title style</a:t>
            </a:r>
          </a:p>
        </p:txBody>
      </p:sp>
      <p:sp>
        <p:nvSpPr>
          <p:cNvPr id="3" name="Content Placeholder 2"/>
          <p:cNvSpPr>
            <a:spLocks noGrp="1"/>
          </p:cNvSpPr>
          <p:nvPr>
            <p:ph idx="1"/>
          </p:nvPr>
        </p:nvSpPr>
        <p:spPr>
          <a:xfrm>
            <a:off x="337772" y="967251"/>
            <a:ext cx="4720262" cy="3565896"/>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ext Placeholder 4"/>
          <p:cNvSpPr>
            <a:spLocks noGrp="1"/>
          </p:cNvSpPr>
          <p:nvPr>
            <p:ph type="body" sz="quarter" idx="11" hasCustomPrompt="1"/>
          </p:nvPr>
        </p:nvSpPr>
        <p:spPr>
          <a:xfrm>
            <a:off x="6024813" y="274097"/>
            <a:ext cx="2641747" cy="129899"/>
          </a:xfrm>
        </p:spPr>
        <p:txBody>
          <a:bodyPr>
            <a:noAutofit/>
          </a:bodyPr>
          <a:lstStyle>
            <a:lvl1pPr marL="0" indent="0">
              <a:buNone/>
              <a:defRPr sz="675">
                <a:solidFill>
                  <a:schemeClr val="bg1"/>
                </a:solidFill>
                <a:latin typeface="+mn-lt"/>
              </a:defRPr>
            </a:lvl1pPr>
            <a:lvl2pPr>
              <a:defRPr sz="1050">
                <a:latin typeface="+mn-lt"/>
              </a:defRPr>
            </a:lvl2pPr>
            <a:lvl3pPr>
              <a:defRPr sz="900">
                <a:latin typeface="+mn-lt"/>
              </a:defRPr>
            </a:lvl3pPr>
            <a:lvl4pPr>
              <a:defRPr sz="825">
                <a:latin typeface="+mn-lt"/>
              </a:defRPr>
            </a:lvl4pPr>
            <a:lvl5pPr>
              <a:defRPr sz="825">
                <a:latin typeface="+mn-lt"/>
              </a:defRPr>
            </a:lvl5pPr>
          </a:lstStyle>
          <a:p>
            <a:pPr lvl="0"/>
            <a:r>
              <a:rPr lang="en-US"/>
              <a:t>EDIT MASTER TEXT STYLES</a:t>
            </a:r>
          </a:p>
        </p:txBody>
      </p:sp>
      <p:pic>
        <p:nvPicPr>
          <p:cNvPr id="17" name="Picture 16">
            <a:extLst>
              <a:ext uri="{FF2B5EF4-FFF2-40B4-BE49-F238E27FC236}">
                <a16:creationId xmlns:a16="http://schemas.microsoft.com/office/drawing/2014/main" id="{7D728A91-4B5B-8B40-A426-BA91E87F396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4" name="Text Placeholder 6">
            <a:extLst>
              <a:ext uri="{FF2B5EF4-FFF2-40B4-BE49-F238E27FC236}">
                <a16:creationId xmlns:a16="http://schemas.microsoft.com/office/drawing/2014/main" id="{B9A7B2D9-1B52-A441-9BC7-0C8EBD4CC09F}"/>
              </a:ext>
            </a:extLst>
          </p:cNvPr>
          <p:cNvSpPr>
            <a:spLocks noGrp="1"/>
          </p:cNvSpPr>
          <p:nvPr>
            <p:ph type="body" sz="quarter" idx="13" hasCustomPrompt="1"/>
          </p:nvPr>
        </p:nvSpPr>
        <p:spPr>
          <a:xfrm>
            <a:off x="4572001" y="4623006"/>
            <a:ext cx="4229100" cy="182040"/>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5" name="Footer Placeholder 13">
            <a:extLst>
              <a:ext uri="{FF2B5EF4-FFF2-40B4-BE49-F238E27FC236}">
                <a16:creationId xmlns:a16="http://schemas.microsoft.com/office/drawing/2014/main" id="{0A107233-503E-574F-9B0A-6E56BEE7CE10}"/>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6" name="Date Placeholder 15">
            <a:extLst>
              <a:ext uri="{FF2B5EF4-FFF2-40B4-BE49-F238E27FC236}">
                <a16:creationId xmlns:a16="http://schemas.microsoft.com/office/drawing/2014/main" id="{9930C3F6-5BC7-BE42-AE2D-03063FB61AA9}"/>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p>
        </p:txBody>
      </p:sp>
      <p:sp>
        <p:nvSpPr>
          <p:cNvPr id="27" name="Slide Number Placeholder 16">
            <a:extLst>
              <a:ext uri="{FF2B5EF4-FFF2-40B4-BE49-F238E27FC236}">
                <a16:creationId xmlns:a16="http://schemas.microsoft.com/office/drawing/2014/main" id="{B8DFAB10-EAB9-094D-9763-8F741FD5953F}"/>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992173549"/>
      </p:ext>
    </p:extLst>
  </p:cSld>
  <p:clrMapOvr>
    <a:masterClrMapping/>
  </p:clrMapOvr>
  <p:transition>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337771" y="343218"/>
            <a:ext cx="8463329" cy="775583"/>
          </a:xfrm>
        </p:spPr>
        <p:txBody>
          <a:bodyPr>
            <a:normAutofit/>
          </a:bodyPr>
          <a:lstStyle>
            <a:lvl1pPr>
              <a:defRPr sz="2400"/>
            </a:lvl1pPr>
          </a:lstStyle>
          <a:p>
            <a:r>
              <a:rPr lang="en-US"/>
              <a:t>Click to edit Master title style</a:t>
            </a:r>
          </a:p>
        </p:txBody>
      </p:sp>
      <p:sp>
        <p:nvSpPr>
          <p:cNvPr id="3" name="Content Placeholder 2"/>
          <p:cNvSpPr>
            <a:spLocks noGrp="1"/>
          </p:cNvSpPr>
          <p:nvPr>
            <p:ph sz="half" idx="1"/>
          </p:nvPr>
        </p:nvSpPr>
        <p:spPr>
          <a:xfrm>
            <a:off x="337772" y="1118798"/>
            <a:ext cx="4045324" cy="3441093"/>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55777" y="1118798"/>
            <a:ext cx="4045324" cy="3441093"/>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6" name="Picture 15">
            <a:extLst>
              <a:ext uri="{FF2B5EF4-FFF2-40B4-BE49-F238E27FC236}">
                <a16:creationId xmlns:a16="http://schemas.microsoft.com/office/drawing/2014/main" id="{78F83EDD-046F-664C-BC34-14A2FEA5CAA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3" name="Text Placeholder 6">
            <a:extLst>
              <a:ext uri="{FF2B5EF4-FFF2-40B4-BE49-F238E27FC236}">
                <a16:creationId xmlns:a16="http://schemas.microsoft.com/office/drawing/2014/main" id="{DA35CA0A-F4F9-7D41-B576-6F61E9F7872B}"/>
              </a:ext>
            </a:extLst>
          </p:cNvPr>
          <p:cNvSpPr>
            <a:spLocks noGrp="1"/>
          </p:cNvSpPr>
          <p:nvPr>
            <p:ph type="body" sz="quarter" idx="13" hasCustomPrompt="1"/>
          </p:nvPr>
        </p:nvSpPr>
        <p:spPr>
          <a:xfrm>
            <a:off x="4572000" y="4623006"/>
            <a:ext cx="4229100" cy="182040"/>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4" name="Footer Placeholder 13">
            <a:extLst>
              <a:ext uri="{FF2B5EF4-FFF2-40B4-BE49-F238E27FC236}">
                <a16:creationId xmlns:a16="http://schemas.microsoft.com/office/drawing/2014/main" id="{3B12376D-8655-7F47-8D19-F8522E44C87B}"/>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5" name="Date Placeholder 15">
            <a:extLst>
              <a:ext uri="{FF2B5EF4-FFF2-40B4-BE49-F238E27FC236}">
                <a16:creationId xmlns:a16="http://schemas.microsoft.com/office/drawing/2014/main" id="{30DE3E6F-B536-C24F-A25D-404A3508DBDA}"/>
              </a:ext>
            </a:extLst>
          </p:cNvPr>
          <p:cNvSpPr>
            <a:spLocks noGrp="1"/>
          </p:cNvSpPr>
          <p:nvPr>
            <p:ph type="dt" sz="half" idx="14"/>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p>
        </p:txBody>
      </p:sp>
      <p:sp>
        <p:nvSpPr>
          <p:cNvPr id="26" name="Slide Number Placeholder 16">
            <a:extLst>
              <a:ext uri="{FF2B5EF4-FFF2-40B4-BE49-F238E27FC236}">
                <a16:creationId xmlns:a16="http://schemas.microsoft.com/office/drawing/2014/main" id="{84B0E858-C541-F44C-8AF1-801B26CBE71D}"/>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1277629737"/>
      </p:ext>
    </p:extLst>
  </p:cSld>
  <p:clrMapOvr>
    <a:masterClrMapping/>
  </p:clrMapOvr>
  <p:transition>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48010" y="1116829"/>
            <a:ext cx="4160411" cy="618506"/>
          </a:xfrm>
          <a:solidFill>
            <a:schemeClr val="tx1"/>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337772" y="1735335"/>
            <a:ext cx="4160411" cy="2811184"/>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1" y="1116829"/>
            <a:ext cx="4177077" cy="618506"/>
          </a:xfrm>
          <a:solidFill>
            <a:schemeClr val="accent2"/>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735335"/>
            <a:ext cx="4177078" cy="2811184"/>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itle Placeholder 1"/>
          <p:cNvSpPr>
            <a:spLocks noGrp="1"/>
          </p:cNvSpPr>
          <p:nvPr>
            <p:ph type="title"/>
          </p:nvPr>
        </p:nvSpPr>
        <p:spPr>
          <a:xfrm>
            <a:off x="337771" y="336162"/>
            <a:ext cx="8463329" cy="686340"/>
          </a:xfrm>
          <a:prstGeom prst="rect">
            <a:avLst/>
          </a:prstGeom>
        </p:spPr>
        <p:txBody>
          <a:bodyPr vert="horz" lIns="0" tIns="0" rIns="0" bIns="0" rtlCol="0" anchor="b">
            <a:normAutofit/>
          </a:bodyPr>
          <a:lstStyle/>
          <a:p>
            <a:r>
              <a:rPr lang="en-US"/>
              <a:t>Click to edit Master title style</a:t>
            </a:r>
          </a:p>
        </p:txBody>
      </p:sp>
      <p:pic>
        <p:nvPicPr>
          <p:cNvPr id="16" name="Picture 15">
            <a:extLst>
              <a:ext uri="{FF2B5EF4-FFF2-40B4-BE49-F238E27FC236}">
                <a16:creationId xmlns:a16="http://schemas.microsoft.com/office/drawing/2014/main" id="{76DCD347-B11B-F645-8E4E-2F31A6D807B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19" name="Text Placeholder 6">
            <a:extLst>
              <a:ext uri="{FF2B5EF4-FFF2-40B4-BE49-F238E27FC236}">
                <a16:creationId xmlns:a16="http://schemas.microsoft.com/office/drawing/2014/main" id="{A53A36E8-CFC0-494B-A166-8FA75F97A9FB}"/>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5" name="Footer Placeholder 13">
            <a:extLst>
              <a:ext uri="{FF2B5EF4-FFF2-40B4-BE49-F238E27FC236}">
                <a16:creationId xmlns:a16="http://schemas.microsoft.com/office/drawing/2014/main" id="{7A7E5DF0-EA6C-4F46-8673-DAB41F8C8944}"/>
              </a:ext>
            </a:extLst>
          </p:cNvPr>
          <p:cNvSpPr>
            <a:spLocks noGrp="1"/>
          </p:cNvSpPr>
          <p:nvPr>
            <p:ph type="ftr" sz="quarter" idx="1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6" name="Date Placeholder 15">
            <a:extLst>
              <a:ext uri="{FF2B5EF4-FFF2-40B4-BE49-F238E27FC236}">
                <a16:creationId xmlns:a16="http://schemas.microsoft.com/office/drawing/2014/main" id="{850EA48C-8442-A149-82D4-232881E7B071}"/>
              </a:ext>
            </a:extLst>
          </p:cNvPr>
          <p:cNvSpPr>
            <a:spLocks noGrp="1"/>
          </p:cNvSpPr>
          <p:nvPr>
            <p:ph type="dt" sz="half" idx="14"/>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p>
        </p:txBody>
      </p:sp>
      <p:sp>
        <p:nvSpPr>
          <p:cNvPr id="27" name="Slide Number Placeholder 16">
            <a:extLst>
              <a:ext uri="{FF2B5EF4-FFF2-40B4-BE49-F238E27FC236}">
                <a16:creationId xmlns:a16="http://schemas.microsoft.com/office/drawing/2014/main" id="{052ECD76-B8D6-D740-958D-FD1FFBCCB1CD}"/>
              </a:ext>
            </a:extLst>
          </p:cNvPr>
          <p:cNvSpPr>
            <a:spLocks noGrp="1"/>
          </p:cNvSpPr>
          <p:nvPr>
            <p:ph type="sldNum" sz="quarter" idx="15"/>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104376934"/>
      </p:ext>
    </p:extLst>
  </p:cSld>
  <p:clrMapOvr>
    <a:masterClrMapping/>
  </p:clrMapOvr>
  <p:transition>
    <p:fad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337771" y="344542"/>
            <a:ext cx="8463329" cy="710980"/>
          </a:xfrm>
          <a:prstGeom prst="rect">
            <a:avLst/>
          </a:prstGeom>
        </p:spPr>
        <p:txBody>
          <a:bodyPr vert="horz" lIns="0" tIns="0" rIns="0" bIns="0" rtlCol="0" anchor="ctr">
            <a:normAutofit/>
          </a:bodyPr>
          <a:lstStyle/>
          <a:p>
            <a:r>
              <a:rPr lang="en-US"/>
              <a:t>Click to edit Master title style</a:t>
            </a:r>
          </a:p>
        </p:txBody>
      </p:sp>
      <p:pic>
        <p:nvPicPr>
          <p:cNvPr id="10" name="Picture 9">
            <a:extLst>
              <a:ext uri="{FF2B5EF4-FFF2-40B4-BE49-F238E27FC236}">
                <a16:creationId xmlns:a16="http://schemas.microsoft.com/office/drawing/2014/main" id="{7BFF48DC-C366-3546-9E11-D40E9F76C44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20" name="Text Placeholder 6">
            <a:extLst>
              <a:ext uri="{FF2B5EF4-FFF2-40B4-BE49-F238E27FC236}">
                <a16:creationId xmlns:a16="http://schemas.microsoft.com/office/drawing/2014/main" id="{A376336E-E3C5-4A40-A87A-4F3D569296EF}"/>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1" name="Footer Placeholder 13">
            <a:extLst>
              <a:ext uri="{FF2B5EF4-FFF2-40B4-BE49-F238E27FC236}">
                <a16:creationId xmlns:a16="http://schemas.microsoft.com/office/drawing/2014/main" id="{A7D3DA7C-E175-A240-8233-00C041DFF524}"/>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2" name="Date Placeholder 15">
            <a:extLst>
              <a:ext uri="{FF2B5EF4-FFF2-40B4-BE49-F238E27FC236}">
                <a16:creationId xmlns:a16="http://schemas.microsoft.com/office/drawing/2014/main" id="{89D29B2E-ECA5-BC4D-8C09-76F1B34ED8C0}"/>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p>
        </p:txBody>
      </p:sp>
      <p:sp>
        <p:nvSpPr>
          <p:cNvPr id="23" name="Slide Number Placeholder 16">
            <a:extLst>
              <a:ext uri="{FF2B5EF4-FFF2-40B4-BE49-F238E27FC236}">
                <a16:creationId xmlns:a16="http://schemas.microsoft.com/office/drawing/2014/main" id="{853C781D-D726-304A-94A9-D694E41994F8}"/>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2762239461"/>
      </p:ext>
    </p:extLst>
  </p:cSld>
  <p:clrMapOvr>
    <a:masterClrMapping/>
  </p:clrMapOvr>
  <p:transition>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1CCE5E5-5300-C24F-8BC1-F548E5D58CF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
        <p:nvSpPr>
          <p:cNvPr id="19" name="Text Placeholder 6">
            <a:extLst>
              <a:ext uri="{FF2B5EF4-FFF2-40B4-BE49-F238E27FC236}">
                <a16:creationId xmlns:a16="http://schemas.microsoft.com/office/drawing/2014/main" id="{AEC93CEB-E220-4445-9DFB-075540E07300}"/>
              </a:ext>
            </a:extLst>
          </p:cNvPr>
          <p:cNvSpPr>
            <a:spLocks noGrp="1"/>
          </p:cNvSpPr>
          <p:nvPr>
            <p:ph type="body" sz="quarter" idx="12" hasCustomPrompt="1"/>
          </p:nvPr>
        </p:nvSpPr>
        <p:spPr>
          <a:xfrm>
            <a:off x="4679443" y="4623006"/>
            <a:ext cx="4121657" cy="182040"/>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20" name="Footer Placeholder 13">
            <a:extLst>
              <a:ext uri="{FF2B5EF4-FFF2-40B4-BE49-F238E27FC236}">
                <a16:creationId xmlns:a16="http://schemas.microsoft.com/office/drawing/2014/main" id="{08ABC8E8-9CD1-E146-B4E5-0F9CEB077E13}"/>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21" name="Date Placeholder 15">
            <a:extLst>
              <a:ext uri="{FF2B5EF4-FFF2-40B4-BE49-F238E27FC236}">
                <a16:creationId xmlns:a16="http://schemas.microsoft.com/office/drawing/2014/main" id="{DCDEF6CF-72A2-DD47-B64C-A22ED55BB39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2025/03/19</a:t>
            </a:r>
          </a:p>
        </p:txBody>
      </p:sp>
      <p:sp>
        <p:nvSpPr>
          <p:cNvPr id="22" name="Slide Number Placeholder 16">
            <a:extLst>
              <a:ext uri="{FF2B5EF4-FFF2-40B4-BE49-F238E27FC236}">
                <a16:creationId xmlns:a16="http://schemas.microsoft.com/office/drawing/2014/main" id="{66C973C8-DDD1-E14E-A8FC-BD5DA5BC438D}"/>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1883675677"/>
      </p:ext>
    </p:extLst>
  </p:cSld>
  <p:clrMapOvr>
    <a:masterClrMapping/>
  </p:clrMapOvr>
  <p:transition>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337772" y="434069"/>
            <a:ext cx="8463328" cy="3933451"/>
          </a:xfrm>
        </p:spPr>
        <p:txBody>
          <a:bodyPr>
            <a:normAutofit/>
          </a:bodyPr>
          <a:lstStyle>
            <a:lvl1pPr marL="0" indent="0">
              <a:buNone/>
              <a:defRPr sz="1050" b="0" i="0">
                <a:latin typeface="Calibri Light" panose="020F0302020204030204" pitchFamily="34" charset="0"/>
                <a:cs typeface="Calibri Light" panose="020F0302020204030204" pitchFamily="34" charset="0"/>
              </a:defRPr>
            </a:lvl1pPr>
            <a:lvl2pPr marL="342900" indent="0">
              <a:buNone/>
              <a:defRPr sz="1200"/>
            </a:lvl2pPr>
            <a:lvl3pPr marL="685800" indent="0">
              <a:buNone/>
              <a:defRPr sz="1050"/>
            </a:lvl3pPr>
            <a:lvl4pPr marL="1028700" indent="0">
              <a:buNone/>
              <a:defRPr sz="900"/>
            </a:lvl4pPr>
            <a:lvl5pPr marL="1371600" indent="0">
              <a:buNone/>
              <a:defRPr sz="9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2764502951"/>
      </p:ext>
    </p:extLst>
  </p:cSld>
  <p:clrMapOvr>
    <a:masterClrMapping/>
  </p:clrMapOvr>
  <p:transition>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_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337772" y="434069"/>
            <a:ext cx="8463328" cy="3933451"/>
          </a:xfrm>
        </p:spPr>
        <p:txBody>
          <a:bodyPr>
            <a:normAutofit/>
          </a:bodyPr>
          <a:lstStyle>
            <a:lvl1pPr marL="0" indent="0">
              <a:buNone/>
              <a:defRPr sz="1050" b="0" i="0">
                <a:latin typeface="Calibri Light" panose="020F0302020204030204" pitchFamily="34" charset="0"/>
                <a:cs typeface="Calibri Light" panose="020F0302020204030204" pitchFamily="34" charset="0"/>
              </a:defRPr>
            </a:lvl1pPr>
            <a:lvl2pPr marL="342900" indent="0">
              <a:buNone/>
              <a:defRPr sz="1200"/>
            </a:lvl2pPr>
            <a:lvl3pPr marL="685800" indent="0">
              <a:buNone/>
              <a:defRPr sz="1050"/>
            </a:lvl3pPr>
            <a:lvl4pPr marL="1028700" indent="0">
              <a:buNone/>
              <a:defRPr sz="900"/>
            </a:lvl4pPr>
            <a:lvl5pPr marL="1371600" indent="0">
              <a:buNone/>
              <a:defRPr sz="9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4572000" y="4569420"/>
            <a:ext cx="4229100" cy="23562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pic>
        <p:nvPicPr>
          <p:cNvPr id="7" name="Picture 6">
            <a:extLst>
              <a:ext uri="{FF2B5EF4-FFF2-40B4-BE49-F238E27FC236}">
                <a16:creationId xmlns:a16="http://schemas.microsoft.com/office/drawing/2014/main" id="{597403DF-E49B-BB47-82B7-B2B2B122874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69421"/>
            <a:ext cx="209157" cy="234300"/>
          </a:xfrm>
          <a:prstGeom prst="rect">
            <a:avLst/>
          </a:prstGeom>
        </p:spPr>
      </p:pic>
    </p:spTree>
    <p:extLst>
      <p:ext uri="{BB962C8B-B14F-4D97-AF65-F5344CB8AC3E}">
        <p14:creationId xmlns:p14="http://schemas.microsoft.com/office/powerpoint/2010/main" val="218451249"/>
      </p:ext>
    </p:extLst>
  </p:cSld>
  <p:clrMapOvr>
    <a:masterClrMapping/>
  </p:clrMapOvr>
  <p:transition>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151305"/>
            <a:ext cx="5478193" cy="1422827"/>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p>
        </p:txBody>
      </p:sp>
      <p:sp>
        <p:nvSpPr>
          <p:cNvPr id="3" name="Subtitle 2"/>
          <p:cNvSpPr>
            <a:spLocks noGrp="1"/>
          </p:cNvSpPr>
          <p:nvPr>
            <p:ph type="subTitle" idx="1" hasCustomPrompt="1"/>
          </p:nvPr>
        </p:nvSpPr>
        <p:spPr>
          <a:xfrm>
            <a:off x="342900" y="3124549"/>
            <a:ext cx="4045929" cy="1242971"/>
          </a:xfrm>
        </p:spPr>
        <p:txBody>
          <a:bodyPr>
            <a:normAutofit/>
          </a:bodyPr>
          <a:lstStyle>
            <a:lvl1pPr marL="0" indent="0" algn="l">
              <a:buNone/>
              <a:defRPr sz="120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2" name="Subtitle 2"/>
          <p:cNvSpPr txBox="1">
            <a:spLocks/>
          </p:cNvSpPr>
          <p:nvPr userDrawn="1"/>
        </p:nvSpPr>
        <p:spPr>
          <a:xfrm>
            <a:off x="4891218" y="3124549"/>
            <a:ext cx="3886199" cy="1242971"/>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a:latin typeface="Calibri" panose="020F0502020204030204" pitchFamily="34" charset="0"/>
                <a:cs typeface="Calibri" panose="020F0502020204030204" pitchFamily="34" charset="0"/>
              </a:rPr>
              <a:t>SecurityBenefit.com</a:t>
            </a:r>
          </a:p>
          <a:p>
            <a:r>
              <a:rPr lang="en-US" sz="1200" b="0" i="0">
                <a:latin typeface="Calibri" panose="020F0502020204030204" pitchFamily="34" charset="0"/>
                <a:cs typeface="Calibri" panose="020F0502020204030204" pitchFamily="34" charset="0"/>
              </a:rPr>
              <a:t>—</a:t>
            </a:r>
          </a:p>
          <a:p>
            <a:r>
              <a:rPr lang="en-US" sz="1200" b="0" i="0">
                <a:latin typeface="Calibri" panose="020F0502020204030204" pitchFamily="34" charset="0"/>
                <a:cs typeface="Calibri" panose="020F0502020204030204" pitchFamily="34" charset="0"/>
              </a:rPr>
              <a:t>One Security Benefit Place</a:t>
            </a:r>
          </a:p>
          <a:p>
            <a:r>
              <a:rPr lang="en-US" sz="1200" b="0" i="0">
                <a:latin typeface="Calibri" panose="020F0502020204030204" pitchFamily="34" charset="0"/>
                <a:cs typeface="Calibri" panose="020F0502020204030204" pitchFamily="34" charset="0"/>
              </a:rPr>
              <a:t>Topeka, KS 66636</a:t>
            </a:r>
          </a:p>
        </p:txBody>
      </p:sp>
      <p:pic>
        <p:nvPicPr>
          <p:cNvPr id="7" name="Picture 6">
            <a:extLst>
              <a:ext uri="{FF2B5EF4-FFF2-40B4-BE49-F238E27FC236}">
                <a16:creationId xmlns:a16="http://schemas.microsoft.com/office/drawing/2014/main" id="{CC815860-71A8-EB49-837E-67E6A9A2D9D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2900" y="4524844"/>
            <a:ext cx="1521424" cy="280201"/>
          </a:xfrm>
          <a:prstGeom prst="rect">
            <a:avLst/>
          </a:prstGeom>
        </p:spPr>
      </p:pic>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4572000" y="4524844"/>
            <a:ext cx="4229100" cy="28020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pic>
        <p:nvPicPr>
          <p:cNvPr id="8" name="Picture 7">
            <a:extLst>
              <a:ext uri="{FF2B5EF4-FFF2-40B4-BE49-F238E27FC236}">
                <a16:creationId xmlns:a16="http://schemas.microsoft.com/office/drawing/2014/main" id="{3BFB3035-434D-A544-8DFC-AA79B53E2CF0}"/>
              </a:ext>
            </a:extLst>
          </p:cNvPr>
          <p:cNvPicPr>
            <a:picLocks noChangeAspect="1"/>
          </p:cNvPicPr>
          <p:nvPr userDrawn="1"/>
        </p:nvPicPr>
        <p:blipFill>
          <a:blip r:embed="rId3"/>
          <a:srcRect/>
          <a:stretch/>
        </p:blipFill>
        <p:spPr>
          <a:xfrm>
            <a:off x="5714994" y="0"/>
            <a:ext cx="3429007" cy="2059309"/>
          </a:xfrm>
          <a:prstGeom prst="rect">
            <a:avLst/>
          </a:prstGeom>
        </p:spPr>
      </p:pic>
    </p:spTree>
    <p:extLst>
      <p:ext uri="{BB962C8B-B14F-4D97-AF65-F5344CB8AC3E}">
        <p14:creationId xmlns:p14="http://schemas.microsoft.com/office/powerpoint/2010/main" val="1290190220"/>
      </p:ext>
    </p:extLst>
  </p:cSld>
  <p:clrMapOvr>
    <a:masterClrMapping/>
  </p:clrMapOvr>
  <p:transition>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_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151305"/>
            <a:ext cx="5478193" cy="1422827"/>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p>
        </p:txBody>
      </p:sp>
      <p:sp>
        <p:nvSpPr>
          <p:cNvPr id="3" name="Subtitle 2"/>
          <p:cNvSpPr>
            <a:spLocks noGrp="1"/>
          </p:cNvSpPr>
          <p:nvPr>
            <p:ph type="subTitle" idx="1" hasCustomPrompt="1"/>
          </p:nvPr>
        </p:nvSpPr>
        <p:spPr>
          <a:xfrm>
            <a:off x="342900" y="2880737"/>
            <a:ext cx="4045929" cy="1242971"/>
          </a:xfrm>
        </p:spPr>
        <p:txBody>
          <a:bodyPr>
            <a:normAutofit/>
          </a:bodyPr>
          <a:lstStyle>
            <a:lvl1pPr marL="0" indent="0" algn="l">
              <a:buNone/>
              <a:defRPr sz="120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2" name="Subtitle 2"/>
          <p:cNvSpPr txBox="1">
            <a:spLocks/>
          </p:cNvSpPr>
          <p:nvPr userDrawn="1"/>
        </p:nvSpPr>
        <p:spPr>
          <a:xfrm>
            <a:off x="4891218" y="2880737"/>
            <a:ext cx="3886199" cy="1242971"/>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a:latin typeface="Calibri" panose="020F0502020204030204" pitchFamily="34" charset="0"/>
                <a:cs typeface="Calibri" panose="020F0502020204030204" pitchFamily="34" charset="0"/>
              </a:rPr>
              <a:t>SecurityBenefit.com</a:t>
            </a:r>
          </a:p>
          <a:p>
            <a:r>
              <a:rPr lang="en-US" sz="1200" b="0" i="0">
                <a:latin typeface="Calibri" panose="020F0502020204030204" pitchFamily="34" charset="0"/>
                <a:cs typeface="Calibri" panose="020F0502020204030204" pitchFamily="34" charset="0"/>
              </a:rPr>
              <a:t>—</a:t>
            </a:r>
          </a:p>
          <a:p>
            <a:r>
              <a:rPr lang="en-US" sz="1200" b="0" i="0">
                <a:latin typeface="Calibri" panose="020F0502020204030204" pitchFamily="34" charset="0"/>
                <a:cs typeface="Calibri" panose="020F0502020204030204" pitchFamily="34" charset="0"/>
              </a:rPr>
              <a:t>One Security Benefit Place</a:t>
            </a:r>
          </a:p>
          <a:p>
            <a:r>
              <a:rPr lang="en-US" sz="1200" b="0" i="0">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4572000" y="4524844"/>
            <a:ext cx="4229100" cy="28020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pic>
        <p:nvPicPr>
          <p:cNvPr id="8" name="Picture 7">
            <a:extLst>
              <a:ext uri="{FF2B5EF4-FFF2-40B4-BE49-F238E27FC236}">
                <a16:creationId xmlns:a16="http://schemas.microsoft.com/office/drawing/2014/main" id="{5089638A-0411-2B43-8B73-F64A9BACB435}"/>
              </a:ext>
            </a:extLst>
          </p:cNvPr>
          <p:cNvPicPr>
            <a:picLocks noChangeAspect="1"/>
          </p:cNvPicPr>
          <p:nvPr userDrawn="1"/>
        </p:nvPicPr>
        <p:blipFill>
          <a:blip r:embed="rId2"/>
          <a:srcRect/>
          <a:stretch/>
        </p:blipFill>
        <p:spPr>
          <a:xfrm>
            <a:off x="366584" y="4069308"/>
            <a:ext cx="3548154" cy="798076"/>
          </a:xfrm>
          <a:prstGeom prst="rect">
            <a:avLst/>
          </a:prstGeom>
        </p:spPr>
      </p:pic>
      <p:pic>
        <p:nvPicPr>
          <p:cNvPr id="11" name="Picture 10">
            <a:extLst>
              <a:ext uri="{FF2B5EF4-FFF2-40B4-BE49-F238E27FC236}">
                <a16:creationId xmlns:a16="http://schemas.microsoft.com/office/drawing/2014/main" id="{C609371E-01EA-394D-98D5-1F9FFB88E591}"/>
              </a:ext>
            </a:extLst>
          </p:cNvPr>
          <p:cNvPicPr>
            <a:picLocks noChangeAspect="1"/>
          </p:cNvPicPr>
          <p:nvPr userDrawn="1"/>
        </p:nvPicPr>
        <p:blipFill>
          <a:blip r:embed="rId3"/>
          <a:srcRect/>
          <a:stretch/>
        </p:blipFill>
        <p:spPr>
          <a:xfrm>
            <a:off x="5714994" y="0"/>
            <a:ext cx="3429007" cy="2059309"/>
          </a:xfrm>
          <a:prstGeom prst="rect">
            <a:avLst/>
          </a:prstGeom>
        </p:spPr>
      </p:pic>
    </p:spTree>
    <p:extLst>
      <p:ext uri="{BB962C8B-B14F-4D97-AF65-F5344CB8AC3E}">
        <p14:creationId xmlns:p14="http://schemas.microsoft.com/office/powerpoint/2010/main" val="3835639749"/>
      </p:ext>
    </p:extLst>
  </p:cSld>
  <p:clrMapOvr>
    <a:masterClrMapping/>
  </p:clrMapOvr>
  <p:transition>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141210"/>
            <a:ext cx="5478193" cy="1422827"/>
          </a:xfrm>
        </p:spPr>
        <p:txBody>
          <a:bodyPr anchor="b">
            <a:normAutofit/>
          </a:bodyPr>
          <a:lstStyle>
            <a:lvl1pPr algn="l">
              <a:defRPr sz="3600" b="0" i="0">
                <a:solidFill>
                  <a:schemeClr val="tx1"/>
                </a:solidFill>
                <a:latin typeface="Calibri" panose="020F0502020204030204" pitchFamily="34" charset="0"/>
              </a:defRPr>
            </a:lvl1pPr>
          </a:lstStyle>
          <a:p>
            <a:r>
              <a:rPr lang="en-US"/>
              <a:t>Click to edit Master title style</a:t>
            </a:r>
          </a:p>
        </p:txBody>
      </p:sp>
      <p:sp>
        <p:nvSpPr>
          <p:cNvPr id="3" name="Subtitle 2"/>
          <p:cNvSpPr>
            <a:spLocks noGrp="1"/>
          </p:cNvSpPr>
          <p:nvPr>
            <p:ph type="subTitle" idx="1" hasCustomPrompt="1"/>
          </p:nvPr>
        </p:nvSpPr>
        <p:spPr>
          <a:xfrm>
            <a:off x="342900" y="3103952"/>
            <a:ext cx="4045929" cy="1242971"/>
          </a:xfrm>
        </p:spPr>
        <p:txBody>
          <a:bodyPr>
            <a:normAutofit/>
          </a:bodyPr>
          <a:lstStyle>
            <a:lvl1pPr marL="0" indent="0" algn="l">
              <a:buNone/>
              <a:defRPr sz="1200" b="0" i="0">
                <a:solidFill>
                  <a:schemeClr val="tx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2" name="Subtitle 2"/>
          <p:cNvSpPr txBox="1">
            <a:spLocks/>
          </p:cNvSpPr>
          <p:nvPr userDrawn="1"/>
        </p:nvSpPr>
        <p:spPr>
          <a:xfrm>
            <a:off x="4891218" y="3124549"/>
            <a:ext cx="3886199" cy="1242971"/>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a:solidFill>
                  <a:schemeClr val="tx1"/>
                </a:solidFill>
                <a:latin typeface="Calibri" panose="020F0502020204030204" pitchFamily="34" charset="0"/>
                <a:cs typeface="Calibri" panose="020F0502020204030204" pitchFamily="34" charset="0"/>
              </a:rPr>
              <a:t>SecurityBenefit.com</a:t>
            </a:r>
          </a:p>
          <a:p>
            <a:r>
              <a:rPr lang="en-US" sz="1200" b="0" i="0">
                <a:solidFill>
                  <a:schemeClr val="tx1"/>
                </a:solidFill>
                <a:latin typeface="Calibri" panose="020F0502020204030204" pitchFamily="34" charset="0"/>
                <a:cs typeface="Calibri" panose="020F0502020204030204" pitchFamily="34" charset="0"/>
              </a:rPr>
              <a:t>—</a:t>
            </a:r>
          </a:p>
          <a:p>
            <a:r>
              <a:rPr lang="en-US" sz="1200" b="0" i="0">
                <a:solidFill>
                  <a:schemeClr val="tx1"/>
                </a:solidFill>
                <a:latin typeface="Calibri" panose="020F0502020204030204" pitchFamily="34" charset="0"/>
                <a:cs typeface="Calibri" panose="020F0502020204030204" pitchFamily="34" charset="0"/>
              </a:rPr>
              <a:t>One Security Benefit Place</a:t>
            </a:r>
          </a:p>
          <a:p>
            <a:r>
              <a:rPr lang="en-US" sz="1200" b="0" i="0">
                <a:solidFill>
                  <a:schemeClr val="tx1"/>
                </a:solidFill>
                <a:latin typeface="Calibri" panose="020F0502020204030204" pitchFamily="34" charset="0"/>
                <a:cs typeface="Calibri" panose="020F0502020204030204" pitchFamily="34" charset="0"/>
              </a:rPr>
              <a:t>Topeka, KS 66636</a:t>
            </a:r>
          </a:p>
        </p:txBody>
      </p:sp>
      <p:pic>
        <p:nvPicPr>
          <p:cNvPr id="7" name="Picture 6">
            <a:extLst>
              <a:ext uri="{FF2B5EF4-FFF2-40B4-BE49-F238E27FC236}">
                <a16:creationId xmlns:a16="http://schemas.microsoft.com/office/drawing/2014/main" id="{00B0F590-EED4-574E-B2FD-3590E62EAF0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6296" y="4524844"/>
            <a:ext cx="1514633" cy="280201"/>
          </a:xfrm>
          <a:prstGeom prst="rect">
            <a:avLst/>
          </a:prstGeom>
        </p:spPr>
      </p:pic>
      <p:sp>
        <p:nvSpPr>
          <p:cNvPr id="9" name="Text Placeholder 6">
            <a:extLst>
              <a:ext uri="{FF2B5EF4-FFF2-40B4-BE49-F238E27FC236}">
                <a16:creationId xmlns:a16="http://schemas.microsoft.com/office/drawing/2014/main" id="{5770DB2E-B1C3-8046-B1A2-47691979D5BE}"/>
              </a:ext>
            </a:extLst>
          </p:cNvPr>
          <p:cNvSpPr>
            <a:spLocks noGrp="1"/>
          </p:cNvSpPr>
          <p:nvPr>
            <p:ph type="body" sz="quarter" idx="12" hasCustomPrompt="1"/>
          </p:nvPr>
        </p:nvSpPr>
        <p:spPr>
          <a:xfrm>
            <a:off x="4572000" y="4524844"/>
            <a:ext cx="4229100" cy="28020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D990701F-CA80-3043-A596-C15E55D1EA3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714993" y="1024"/>
            <a:ext cx="3429008" cy="2059310"/>
          </a:xfrm>
          <a:prstGeom prst="rect">
            <a:avLst/>
          </a:prstGeom>
        </p:spPr>
      </p:pic>
    </p:spTree>
    <p:extLst>
      <p:ext uri="{BB962C8B-B14F-4D97-AF65-F5344CB8AC3E}">
        <p14:creationId xmlns:p14="http://schemas.microsoft.com/office/powerpoint/2010/main" val="3096209776"/>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51.xml"/><Relationship Id="rId18" Type="http://schemas.openxmlformats.org/officeDocument/2006/relationships/slideLayout" Target="../slideLayouts/slideLayout56.xml"/><Relationship Id="rId26" Type="http://schemas.openxmlformats.org/officeDocument/2006/relationships/slideLayout" Target="../slideLayouts/slideLayout64.xml"/><Relationship Id="rId39" Type="http://schemas.openxmlformats.org/officeDocument/2006/relationships/slideLayout" Target="../slideLayouts/slideLayout77.xml"/><Relationship Id="rId21" Type="http://schemas.openxmlformats.org/officeDocument/2006/relationships/slideLayout" Target="../slideLayouts/slideLayout59.xml"/><Relationship Id="rId34" Type="http://schemas.openxmlformats.org/officeDocument/2006/relationships/slideLayout" Target="../slideLayouts/slideLayout72.xml"/><Relationship Id="rId42" Type="http://schemas.openxmlformats.org/officeDocument/2006/relationships/slideLayout" Target="../slideLayouts/slideLayout80.xml"/><Relationship Id="rId7" Type="http://schemas.openxmlformats.org/officeDocument/2006/relationships/slideLayout" Target="../slideLayouts/slideLayout45.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slideLayout" Target="../slideLayouts/slideLayout58.xml"/><Relationship Id="rId29" Type="http://schemas.openxmlformats.org/officeDocument/2006/relationships/slideLayout" Target="../slideLayouts/slideLayout67.xml"/><Relationship Id="rId41" Type="http://schemas.openxmlformats.org/officeDocument/2006/relationships/slideLayout" Target="../slideLayouts/slideLayout79.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24" Type="http://schemas.openxmlformats.org/officeDocument/2006/relationships/slideLayout" Target="../slideLayouts/slideLayout62.xml"/><Relationship Id="rId32" Type="http://schemas.openxmlformats.org/officeDocument/2006/relationships/slideLayout" Target="../slideLayouts/slideLayout70.xml"/><Relationship Id="rId37" Type="http://schemas.openxmlformats.org/officeDocument/2006/relationships/slideLayout" Target="../slideLayouts/slideLayout75.xml"/><Relationship Id="rId40" Type="http://schemas.openxmlformats.org/officeDocument/2006/relationships/slideLayout" Target="../slideLayouts/slideLayout78.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23" Type="http://schemas.openxmlformats.org/officeDocument/2006/relationships/slideLayout" Target="../slideLayouts/slideLayout61.xml"/><Relationship Id="rId28" Type="http://schemas.openxmlformats.org/officeDocument/2006/relationships/slideLayout" Target="../slideLayouts/slideLayout66.xml"/><Relationship Id="rId36" Type="http://schemas.openxmlformats.org/officeDocument/2006/relationships/slideLayout" Target="../slideLayouts/slideLayout74.xml"/><Relationship Id="rId10" Type="http://schemas.openxmlformats.org/officeDocument/2006/relationships/slideLayout" Target="../slideLayouts/slideLayout48.xml"/><Relationship Id="rId19" Type="http://schemas.openxmlformats.org/officeDocument/2006/relationships/slideLayout" Target="../slideLayouts/slideLayout57.xml"/><Relationship Id="rId31" Type="http://schemas.openxmlformats.org/officeDocument/2006/relationships/slideLayout" Target="../slideLayouts/slideLayout69.xml"/><Relationship Id="rId44" Type="http://schemas.openxmlformats.org/officeDocument/2006/relationships/theme" Target="../theme/theme2.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 Id="rId22" Type="http://schemas.openxmlformats.org/officeDocument/2006/relationships/slideLayout" Target="../slideLayouts/slideLayout60.xml"/><Relationship Id="rId27" Type="http://schemas.openxmlformats.org/officeDocument/2006/relationships/slideLayout" Target="../slideLayouts/slideLayout65.xml"/><Relationship Id="rId30" Type="http://schemas.openxmlformats.org/officeDocument/2006/relationships/slideLayout" Target="../slideLayouts/slideLayout68.xml"/><Relationship Id="rId35" Type="http://schemas.openxmlformats.org/officeDocument/2006/relationships/slideLayout" Target="../slideLayouts/slideLayout73.xml"/><Relationship Id="rId43" Type="http://schemas.openxmlformats.org/officeDocument/2006/relationships/slideLayout" Target="../slideLayouts/slideLayout81.xml"/><Relationship Id="rId8" Type="http://schemas.openxmlformats.org/officeDocument/2006/relationships/slideLayout" Target="../slideLayouts/slideLayout46.xml"/><Relationship Id="rId3" Type="http://schemas.openxmlformats.org/officeDocument/2006/relationships/slideLayout" Target="../slideLayouts/slideLayout41.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5" Type="http://schemas.openxmlformats.org/officeDocument/2006/relationships/slideLayout" Target="../slideLayouts/slideLayout63.xml"/><Relationship Id="rId33" Type="http://schemas.openxmlformats.org/officeDocument/2006/relationships/slideLayout" Target="../slideLayouts/slideLayout71.xml"/><Relationship Id="rId38" Type="http://schemas.openxmlformats.org/officeDocument/2006/relationships/slideLayout" Target="../slideLayouts/slideLayout7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52751"/>
            <a:ext cx="8458200" cy="710980"/>
          </a:xfrm>
          <a:prstGeom prst="rect">
            <a:avLst/>
          </a:prstGeom>
        </p:spPr>
        <p:txBody>
          <a:bodyPr vert="horz" lIns="0" tIns="0" rIns="0" bIns="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342900" y="1197452"/>
            <a:ext cx="8458200" cy="3291834"/>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Footer Placeholder 13">
            <a:extLst>
              <a:ext uri="{FF2B5EF4-FFF2-40B4-BE49-F238E27FC236}">
                <a16:creationId xmlns:a16="http://schemas.microsoft.com/office/drawing/2014/main" id="{AF66A51F-7BC8-C341-A2A3-410727855774}"/>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16" name="Date Placeholder 15">
            <a:extLst>
              <a:ext uri="{FF2B5EF4-FFF2-40B4-BE49-F238E27FC236}">
                <a16:creationId xmlns:a16="http://schemas.microsoft.com/office/drawing/2014/main" id="{3C40E949-B12C-D34A-AF11-93FF2BF2080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17" name="Slide Number Placeholder 16">
            <a:extLst>
              <a:ext uri="{FF2B5EF4-FFF2-40B4-BE49-F238E27FC236}">
                <a16:creationId xmlns:a16="http://schemas.microsoft.com/office/drawing/2014/main" id="{0E981E01-085D-CB44-9DA3-5CFB55B3B9CE}"/>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1324264429"/>
      </p:ext>
    </p:extLst>
  </p:cSld>
  <p:clrMap bg1="lt1" tx1="dk1" bg2="lt2" tx2="dk2" accent1="accent1" accent2="accent2" accent3="accent3" accent4="accent4" accent5="accent5" accent6="accent6" hlink="hlink" folHlink="folHlink"/>
  <p:sldLayoutIdLst>
    <p:sldLayoutId id="2147483674" r:id="rId1"/>
    <p:sldLayoutId id="2147483730" r:id="rId2"/>
    <p:sldLayoutId id="2147483699" r:id="rId3"/>
    <p:sldLayoutId id="2147483734" r:id="rId4"/>
    <p:sldLayoutId id="2147483700" r:id="rId5"/>
    <p:sldLayoutId id="2147483735" r:id="rId6"/>
    <p:sldLayoutId id="2147483701" r:id="rId7"/>
    <p:sldLayoutId id="2147483736" r:id="rId8"/>
    <p:sldLayoutId id="2147483703" r:id="rId9"/>
    <p:sldLayoutId id="2147483704" r:id="rId10"/>
    <p:sldLayoutId id="2147483705" r:id="rId11"/>
    <p:sldLayoutId id="2147483722" r:id="rId12"/>
    <p:sldLayoutId id="2147483706" r:id="rId13"/>
    <p:sldLayoutId id="2147483738" r:id="rId14"/>
    <p:sldLayoutId id="2147483708" r:id="rId15"/>
    <p:sldLayoutId id="2147483709" r:id="rId16"/>
    <p:sldLayoutId id="2147483728" r:id="rId17"/>
    <p:sldLayoutId id="2147483711" r:id="rId18"/>
    <p:sldLayoutId id="2147483710" r:id="rId19"/>
    <p:sldLayoutId id="2147483732" r:id="rId20"/>
    <p:sldLayoutId id="2147483737" r:id="rId21"/>
    <p:sldLayoutId id="2147483731" r:id="rId22"/>
    <p:sldLayoutId id="2147483707" r:id="rId23"/>
    <p:sldLayoutId id="2147483725" r:id="rId24"/>
    <p:sldLayoutId id="2147483726" r:id="rId25"/>
    <p:sldLayoutId id="2147483727" r:id="rId26"/>
    <p:sldLayoutId id="2147483723" r:id="rId27"/>
    <p:sldLayoutId id="2147483724" r:id="rId28"/>
    <p:sldLayoutId id="2147483712" r:id="rId29"/>
    <p:sldLayoutId id="2147483713" r:id="rId30"/>
    <p:sldLayoutId id="2147483714" r:id="rId31"/>
    <p:sldLayoutId id="2147483715" r:id="rId32"/>
    <p:sldLayoutId id="2147483716" r:id="rId33"/>
    <p:sldLayoutId id="2147483719" r:id="rId34"/>
    <p:sldLayoutId id="2147483733" r:id="rId35"/>
    <p:sldLayoutId id="2147483720" r:id="rId36"/>
    <p:sldLayoutId id="2147483729" r:id="rId37"/>
    <p:sldLayoutId id="2147483721" r:id="rId38"/>
  </p:sldLayoutIdLst>
  <p:transition>
    <p:fade/>
  </p:transition>
  <p:hf hdr="0"/>
  <p:txStyles>
    <p:titleStyle>
      <a:lvl1pPr algn="l" defTabSz="685800" rtl="0" eaLnBrk="1" latinLnBrk="0" hangingPunct="1">
        <a:lnSpc>
          <a:spcPct val="90000"/>
        </a:lnSpc>
        <a:spcBef>
          <a:spcPct val="0"/>
        </a:spcBef>
        <a:buNone/>
        <a:defRPr sz="24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500" b="0" i="0" kern="1200">
          <a:solidFill>
            <a:schemeClr val="accent3"/>
          </a:solidFill>
          <a:latin typeface="+mn-lt"/>
          <a:ea typeface="+mn-ea"/>
          <a:cs typeface="Calibri" panose="020F050202020403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350" b="0" i="0" kern="1200">
          <a:solidFill>
            <a:schemeClr val="accent3"/>
          </a:solidFill>
          <a:latin typeface="+mn-lt"/>
          <a:ea typeface="+mn-ea"/>
          <a:cs typeface="Calibri" panose="020F050202020403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200" b="0" i="0" kern="1200">
          <a:solidFill>
            <a:schemeClr val="accent3"/>
          </a:solidFill>
          <a:latin typeface="+mn-lt"/>
          <a:ea typeface="+mn-ea"/>
          <a:cs typeface="Calibri" panose="020F050202020403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200" b="0" i="0" kern="1200">
          <a:solidFill>
            <a:schemeClr val="accent3"/>
          </a:solidFill>
          <a:latin typeface="+mn-lt"/>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0" userDrawn="1">
          <p15:clr>
            <a:srgbClr val="F26B43"/>
          </p15:clr>
        </p15:guide>
        <p15:guide id="2" orient="horz" pos="1622" userDrawn="1">
          <p15:clr>
            <a:srgbClr val="F26B43"/>
          </p15:clr>
        </p15:guide>
        <p15:guide id="3" pos="216" userDrawn="1">
          <p15:clr>
            <a:srgbClr val="F26B43"/>
          </p15:clr>
        </p15:guide>
        <p15:guide id="4" orient="horz" pos="216" userDrawn="1">
          <p15:clr>
            <a:srgbClr val="F26B43"/>
          </p15:clr>
        </p15:guide>
        <p15:guide id="5" orient="horz" pos="3027" userDrawn="1">
          <p15:clr>
            <a:srgbClr val="F26B43"/>
          </p15:clr>
        </p15:guide>
        <p15:guide id="6" pos="5544"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52751"/>
            <a:ext cx="8458200" cy="710980"/>
          </a:xfrm>
          <a:prstGeom prst="rect">
            <a:avLst/>
          </a:prstGeom>
        </p:spPr>
        <p:txBody>
          <a:bodyPr vert="horz" lIns="0" tIns="0" rIns="0" bIns="0" rtlCol="0" anchor="b">
            <a:normAutofit/>
          </a:bodyPr>
          <a:lstStyle/>
          <a:p>
            <a:r>
              <a:rPr lang="en-US"/>
              <a:t>Click to edit Master title style</a:t>
            </a:r>
          </a:p>
        </p:txBody>
      </p:sp>
      <p:sp>
        <p:nvSpPr>
          <p:cNvPr id="3" name="Text Placeholder 2"/>
          <p:cNvSpPr>
            <a:spLocks noGrp="1"/>
          </p:cNvSpPr>
          <p:nvPr>
            <p:ph type="body" idx="1"/>
          </p:nvPr>
        </p:nvSpPr>
        <p:spPr>
          <a:xfrm>
            <a:off x="342900" y="1197452"/>
            <a:ext cx="8458200" cy="3291834"/>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Footer Placeholder 13">
            <a:extLst>
              <a:ext uri="{FF2B5EF4-FFF2-40B4-BE49-F238E27FC236}">
                <a16:creationId xmlns:a16="http://schemas.microsoft.com/office/drawing/2014/main" id="{AF66A51F-7BC8-C341-A2A3-410727855774}"/>
              </a:ext>
            </a:extLst>
          </p:cNvPr>
          <p:cNvSpPr>
            <a:spLocks noGrp="1"/>
          </p:cNvSpPr>
          <p:nvPr>
            <p:ph type="ftr" sz="quarter" idx="3"/>
          </p:nvPr>
        </p:nvSpPr>
        <p:spPr>
          <a:xfrm>
            <a:off x="1914526" y="4623007"/>
            <a:ext cx="1543050" cy="172505"/>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SB-10064-05</a:t>
            </a:r>
          </a:p>
        </p:txBody>
      </p:sp>
      <p:sp>
        <p:nvSpPr>
          <p:cNvPr id="16" name="Date Placeholder 15">
            <a:extLst>
              <a:ext uri="{FF2B5EF4-FFF2-40B4-BE49-F238E27FC236}">
                <a16:creationId xmlns:a16="http://schemas.microsoft.com/office/drawing/2014/main" id="{3C40E949-B12C-D34A-AF11-93FF2BF2080A}"/>
              </a:ext>
            </a:extLst>
          </p:cNvPr>
          <p:cNvSpPr>
            <a:spLocks noGrp="1"/>
          </p:cNvSpPr>
          <p:nvPr>
            <p:ph type="dt" sz="half" idx="2"/>
          </p:nvPr>
        </p:nvSpPr>
        <p:spPr>
          <a:xfrm>
            <a:off x="3543300" y="4623006"/>
            <a:ext cx="561415" cy="172505"/>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2025/03/19</a:t>
            </a:r>
          </a:p>
        </p:txBody>
      </p:sp>
      <p:sp>
        <p:nvSpPr>
          <p:cNvPr id="17" name="Slide Number Placeholder 16">
            <a:extLst>
              <a:ext uri="{FF2B5EF4-FFF2-40B4-BE49-F238E27FC236}">
                <a16:creationId xmlns:a16="http://schemas.microsoft.com/office/drawing/2014/main" id="{0E981E01-085D-CB44-9DA3-5CFB55B3B9CE}"/>
              </a:ext>
            </a:extLst>
          </p:cNvPr>
          <p:cNvSpPr>
            <a:spLocks noGrp="1"/>
          </p:cNvSpPr>
          <p:nvPr>
            <p:ph type="sldNum" sz="quarter" idx="4"/>
          </p:nvPr>
        </p:nvSpPr>
        <p:spPr>
          <a:xfrm>
            <a:off x="4190439" y="4623007"/>
            <a:ext cx="381561" cy="17250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a:p>
        </p:txBody>
      </p:sp>
    </p:spTree>
    <p:extLst>
      <p:ext uri="{BB962C8B-B14F-4D97-AF65-F5344CB8AC3E}">
        <p14:creationId xmlns:p14="http://schemas.microsoft.com/office/powerpoint/2010/main" val="3604468349"/>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 id="2147483751" r:id="rId12"/>
    <p:sldLayoutId id="2147483752" r:id="rId13"/>
    <p:sldLayoutId id="2147483753" r:id="rId14"/>
    <p:sldLayoutId id="2147483754" r:id="rId15"/>
    <p:sldLayoutId id="2147483755" r:id="rId16"/>
    <p:sldLayoutId id="2147483756" r:id="rId17"/>
    <p:sldLayoutId id="2147483757" r:id="rId18"/>
    <p:sldLayoutId id="2147483758" r:id="rId19"/>
    <p:sldLayoutId id="2147483759" r:id="rId20"/>
    <p:sldLayoutId id="2147483760" r:id="rId21"/>
    <p:sldLayoutId id="2147483761" r:id="rId22"/>
    <p:sldLayoutId id="2147483762" r:id="rId23"/>
    <p:sldLayoutId id="2147483763" r:id="rId24"/>
    <p:sldLayoutId id="2147483764" r:id="rId25"/>
    <p:sldLayoutId id="2147483765" r:id="rId26"/>
    <p:sldLayoutId id="2147483766" r:id="rId27"/>
    <p:sldLayoutId id="2147483767" r:id="rId28"/>
    <p:sldLayoutId id="2147483768" r:id="rId29"/>
    <p:sldLayoutId id="2147483769" r:id="rId30"/>
    <p:sldLayoutId id="2147483770" r:id="rId31"/>
    <p:sldLayoutId id="2147483771" r:id="rId32"/>
    <p:sldLayoutId id="2147483772" r:id="rId33"/>
    <p:sldLayoutId id="2147483773" r:id="rId34"/>
    <p:sldLayoutId id="2147483774" r:id="rId35"/>
    <p:sldLayoutId id="2147483775" r:id="rId36"/>
    <p:sldLayoutId id="2147483776" r:id="rId37"/>
    <p:sldLayoutId id="2147483777" r:id="rId38"/>
    <p:sldLayoutId id="2147483778" r:id="rId39"/>
    <p:sldLayoutId id="2147483779" r:id="rId40"/>
    <p:sldLayoutId id="2147483780" r:id="rId41"/>
    <p:sldLayoutId id="2147483781" r:id="rId42"/>
    <p:sldLayoutId id="2147483782" r:id="rId43"/>
  </p:sldLayoutIdLst>
  <p:transition>
    <p:fade/>
  </p:transition>
  <p:hf hdr="0"/>
  <p:txStyles>
    <p:titleStyle>
      <a:lvl1pPr algn="l" defTabSz="685800" rtl="0" eaLnBrk="1" latinLnBrk="0" hangingPunct="1">
        <a:lnSpc>
          <a:spcPct val="90000"/>
        </a:lnSpc>
        <a:spcBef>
          <a:spcPct val="0"/>
        </a:spcBef>
        <a:buNone/>
        <a:defRPr sz="24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500" b="0" i="0" kern="1200">
          <a:solidFill>
            <a:schemeClr val="accent3"/>
          </a:solidFill>
          <a:latin typeface="+mn-lt"/>
          <a:ea typeface="+mn-ea"/>
          <a:cs typeface="Calibri" panose="020F050202020403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350" b="0" i="0" kern="1200">
          <a:solidFill>
            <a:schemeClr val="accent3"/>
          </a:solidFill>
          <a:latin typeface="+mn-lt"/>
          <a:ea typeface="+mn-ea"/>
          <a:cs typeface="Calibri" panose="020F050202020403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200" b="0" i="0" kern="1200">
          <a:solidFill>
            <a:schemeClr val="accent3"/>
          </a:solidFill>
          <a:latin typeface="+mn-lt"/>
          <a:ea typeface="+mn-ea"/>
          <a:cs typeface="Calibri" panose="020F050202020403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200" b="0" i="0" kern="1200">
          <a:solidFill>
            <a:schemeClr val="accent3"/>
          </a:solidFill>
          <a:latin typeface="+mn-lt"/>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2" orient="horz" pos="703" userDrawn="1">
          <p15:clr>
            <a:srgbClr val="F26B43"/>
          </p15:clr>
        </p15:guide>
        <p15:guide id="3" pos="216" userDrawn="1">
          <p15:clr>
            <a:srgbClr val="F26B43"/>
          </p15:clr>
        </p15:guide>
        <p15:guide id="4" orient="horz" pos="216" userDrawn="1">
          <p15:clr>
            <a:srgbClr val="F26B43"/>
          </p15:clr>
        </p15:guide>
        <p15:guide id="5" orient="horz" pos="3027" userDrawn="1">
          <p15:clr>
            <a:srgbClr val="F26B43"/>
          </p15:clr>
        </p15:guide>
        <p15:guide id="6" pos="554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microsoft.com/office/2007/relationships/hdphoto" Target="../media/hdphoto2.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7.xml"/><Relationship Id="rId1" Type="http://schemas.openxmlformats.org/officeDocument/2006/relationships/slideLayout" Target="../slideLayouts/slideLayout10.xml"/><Relationship Id="rId5" Type="http://schemas.openxmlformats.org/officeDocument/2006/relationships/image" Target="../media/image2.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40.xml"/><Relationship Id="rId5" Type="http://schemas.openxmlformats.org/officeDocument/2006/relationships/image" Target="../media/image9.png"/><Relationship Id="rId4" Type="http://schemas.microsoft.com/office/2007/relationships/hdphoto" Target="../media/hdphoto3.wdp"/></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extLst>
              <a:ext uri="{BEBA8EAE-BF5A-486C-A8C5-ECC9F3942E4B}">
                <a14:imgProps xmlns:a14="http://schemas.microsoft.com/office/drawing/2010/main">
                  <a14:imgLayer r:embed="rId4">
                    <a14:imgEffect>
                      <a14:brightnessContrast bright="-45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DE29621-2C32-BE44-BD91-42EA2E3B0951}"/>
              </a:ext>
            </a:extLst>
          </p:cNvPr>
          <p:cNvSpPr>
            <a:spLocks noGrp="1"/>
          </p:cNvSpPr>
          <p:nvPr>
            <p:ph type="body" sz="quarter" idx="10"/>
          </p:nvPr>
        </p:nvSpPr>
        <p:spPr/>
        <p:txBody>
          <a:bodyPr/>
          <a:lstStyle/>
          <a:p>
            <a:r>
              <a:rPr lang="en-US" dirty="0"/>
              <a:t>FINANCIAL PROFESSIONAL USE ONLY</a:t>
            </a:r>
          </a:p>
        </p:txBody>
      </p:sp>
      <p:sp>
        <p:nvSpPr>
          <p:cNvPr id="2" name="Title 1"/>
          <p:cNvSpPr>
            <a:spLocks noGrp="1"/>
          </p:cNvSpPr>
          <p:nvPr>
            <p:ph type="ctrTitle"/>
          </p:nvPr>
        </p:nvSpPr>
        <p:spPr>
          <a:xfrm>
            <a:off x="342900" y="2595187"/>
            <a:ext cx="7279871" cy="1421510"/>
          </a:xfrm>
        </p:spPr>
        <p:txBody>
          <a:bodyPr anchor="t">
            <a:normAutofit fontScale="90000"/>
          </a:bodyPr>
          <a:lstStyle/>
          <a:p>
            <a:r>
              <a:rPr lang="en-US" sz="4500" dirty="0"/>
              <a:t>From Boomers to Zoomers: </a:t>
            </a:r>
            <a:br>
              <a:rPr lang="en-US" sz="4500" dirty="0"/>
            </a:br>
            <a:r>
              <a:rPr lang="en-US" sz="4500" dirty="0"/>
              <a:t>Tailoring Financial Conversations for Every Generation</a:t>
            </a:r>
            <a:br>
              <a:rPr lang="en-US" sz="4500" dirty="0"/>
            </a:br>
            <a:endParaRPr lang="en-US" sz="2025" i="1" dirty="0"/>
          </a:p>
        </p:txBody>
      </p:sp>
      <p:sp>
        <p:nvSpPr>
          <p:cNvPr id="9" name="Text Placeholder 8">
            <a:extLst>
              <a:ext uri="{FF2B5EF4-FFF2-40B4-BE49-F238E27FC236}">
                <a16:creationId xmlns:a16="http://schemas.microsoft.com/office/drawing/2014/main" id="{50ECF3AF-1C8F-9291-0A70-121CFEA0A992}"/>
              </a:ext>
            </a:extLst>
          </p:cNvPr>
          <p:cNvSpPr>
            <a:spLocks noGrp="1"/>
          </p:cNvSpPr>
          <p:nvPr>
            <p:ph type="body" sz="quarter" idx="11"/>
          </p:nvPr>
        </p:nvSpPr>
        <p:spPr/>
        <p:txBody>
          <a:bodyPr/>
          <a:lstStyle/>
          <a:p>
            <a:r>
              <a:rPr lang="en-US" dirty="0"/>
              <a:t>SB-10064-05  |  2025-03-19</a:t>
            </a:r>
          </a:p>
        </p:txBody>
      </p:sp>
      <p:sp>
        <p:nvSpPr>
          <p:cNvPr id="10" name="Text Placeholder 9">
            <a:extLst>
              <a:ext uri="{FF2B5EF4-FFF2-40B4-BE49-F238E27FC236}">
                <a16:creationId xmlns:a16="http://schemas.microsoft.com/office/drawing/2014/main" id="{850CA5D8-8CFA-C627-D5F0-7F7F163BA1FA}"/>
              </a:ext>
            </a:extLst>
          </p:cNvPr>
          <p:cNvSpPr>
            <a:spLocks noGrp="1"/>
          </p:cNvSpPr>
          <p:nvPr>
            <p:ph type="body" sz="quarter" idx="12"/>
          </p:nvPr>
        </p:nvSpPr>
        <p:spPr/>
        <p:txBody>
          <a:bodyPr/>
          <a:lstStyle/>
          <a:p>
            <a:r>
              <a:rPr lang="en-US" dirty="0"/>
              <a:t>FINANCIAL PROFESSIONAL USE ONLY</a:t>
            </a:r>
          </a:p>
        </p:txBody>
      </p:sp>
      <p:sp>
        <p:nvSpPr>
          <p:cNvPr id="5" name="TextBox 4"/>
          <p:cNvSpPr txBox="1"/>
          <p:nvPr/>
        </p:nvSpPr>
        <p:spPr>
          <a:xfrm>
            <a:off x="347663" y="2018169"/>
            <a:ext cx="5346416" cy="276999"/>
          </a:xfrm>
          <a:prstGeom prst="rect">
            <a:avLst/>
          </a:prstGeom>
          <a:noFill/>
        </p:spPr>
        <p:txBody>
          <a:bodyPr wrap="square" lIns="0" rtlCol="0">
            <a:spAutoFit/>
          </a:bodyPr>
          <a:lstStyle/>
          <a:p>
            <a:r>
              <a:rPr lang="en-US" sz="1200" spc="225" dirty="0">
                <a:solidFill>
                  <a:schemeClr val="bg1"/>
                </a:solidFill>
                <a:latin typeface="Calibri Light" panose="020F0302020204030204" pitchFamily="34" charset="0"/>
              </a:rPr>
              <a:t>SECURITY BENEFIT</a:t>
            </a:r>
          </a:p>
        </p:txBody>
      </p:sp>
      <p:cxnSp>
        <p:nvCxnSpPr>
          <p:cNvPr id="11" name="Straight Connector 10">
            <a:extLst>
              <a:ext uri="{FF2B5EF4-FFF2-40B4-BE49-F238E27FC236}">
                <a16:creationId xmlns:a16="http://schemas.microsoft.com/office/drawing/2014/main" id="{53953806-D18F-73CF-2681-B8920EC671CC}"/>
              </a:ext>
            </a:extLst>
          </p:cNvPr>
          <p:cNvCxnSpPr>
            <a:cxnSpLocks/>
          </p:cNvCxnSpPr>
          <p:nvPr/>
        </p:nvCxnSpPr>
        <p:spPr>
          <a:xfrm>
            <a:off x="354932" y="2441196"/>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0A70D5D-38B3-0B0B-AC9E-7E5CF0FA7C1B}"/>
              </a:ext>
            </a:extLst>
          </p:cNvPr>
          <p:cNvSpPr txBox="1"/>
          <p:nvPr/>
        </p:nvSpPr>
        <p:spPr>
          <a:xfrm>
            <a:off x="342901" y="493527"/>
            <a:ext cx="2919797" cy="139782"/>
          </a:xfrm>
          <a:prstGeom prst="rect">
            <a:avLst/>
          </a:prstGeom>
          <a:noFill/>
          <a:ln>
            <a:noFill/>
          </a:ln>
        </p:spPr>
        <p:txBody>
          <a:bodyPr wrap="square" lIns="0" tIns="0" rIns="0" bIns="0" rtlCol="0">
            <a:spAutoFit/>
          </a:bodyPr>
          <a:lstStyle/>
          <a:p>
            <a:pPr>
              <a:lnSpc>
                <a:spcPct val="150000"/>
              </a:lnSpc>
            </a:pPr>
            <a:r>
              <a:rPr lang="en-US" sz="675" b="0" i="0">
                <a:ln>
                  <a:noFill/>
                </a:ln>
                <a:solidFill>
                  <a:schemeClr val="bg1"/>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780851121"/>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5">
            <a:extLst>
              <a:ext uri="{FF2B5EF4-FFF2-40B4-BE49-F238E27FC236}">
                <a16:creationId xmlns:a16="http://schemas.microsoft.com/office/drawing/2014/main" id="{E49EC392-3FD5-9985-D76A-0E8F8A0F87EE}"/>
              </a:ext>
            </a:extLst>
          </p:cNvPr>
          <p:cNvSpPr txBox="1">
            <a:spLocks/>
          </p:cNvSpPr>
          <p:nvPr/>
        </p:nvSpPr>
        <p:spPr>
          <a:xfrm>
            <a:off x="348854" y="1036208"/>
            <a:ext cx="8457009" cy="298217"/>
          </a:xfrm>
          <a:prstGeom prst="rect">
            <a:avLst/>
          </a:prstGeom>
        </p:spPr>
        <p:txBody>
          <a:bodyPr vert="horz" lIns="0" tIns="0" rIns="0" bIns="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b="1" dirty="0">
                <a:solidFill>
                  <a:schemeClr val="tx2"/>
                </a:solidFill>
                <a:latin typeface="Calibri" panose="020F0502020204030204" pitchFamily="34" charset="0"/>
              </a:rPr>
              <a:t>The Great Wealth Transfer: $124 Trillion in Wealth Will Change Hands by 2048</a:t>
            </a:r>
            <a:r>
              <a:rPr lang="en-US" sz="1800" b="1" baseline="30000" dirty="0">
                <a:solidFill>
                  <a:schemeClr val="tx2"/>
                </a:solidFill>
                <a:latin typeface="Calibri" panose="020F0502020204030204" pitchFamily="34" charset="0"/>
              </a:rPr>
              <a:t>1</a:t>
            </a:r>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p:txBody>
          <a:bodyPr vert="horz" lIns="0" tIns="0" rIns="0" bIns="0" rtlCol="0" anchor="b">
            <a:normAutofit/>
          </a:bodyPr>
          <a:lstStyle/>
          <a:p>
            <a:r>
              <a:rPr lang="en-US" dirty="0"/>
              <a:t>Why Talk About Generational Communications?</a:t>
            </a:r>
          </a:p>
        </p:txBody>
      </p:sp>
      <p:sp>
        <p:nvSpPr>
          <p:cNvPr id="5" name="Footer Placeholder 4">
            <a:extLst>
              <a:ext uri="{FF2B5EF4-FFF2-40B4-BE49-F238E27FC236}">
                <a16:creationId xmlns:a16="http://schemas.microsoft.com/office/drawing/2014/main" id="{F68E94EA-CC33-754D-9FAD-85158E6AE359}"/>
              </a:ext>
            </a:extLst>
          </p:cNvPr>
          <p:cNvSpPr>
            <a:spLocks noGrp="1"/>
          </p:cNvSpPr>
          <p:nvPr>
            <p:ph type="ftr" sz="quarter" idx="3"/>
          </p:nvPr>
        </p:nvSpPr>
        <p:spPr/>
        <p:txBody>
          <a:bodyPr/>
          <a:lstStyle/>
          <a:p>
            <a:r>
              <a:rPr lang="en-US"/>
              <a:t>SB-10064-05</a:t>
            </a:r>
          </a:p>
        </p:txBody>
      </p:sp>
      <p:sp>
        <p:nvSpPr>
          <p:cNvPr id="6" name="Date Placeholder 5">
            <a:extLst>
              <a:ext uri="{FF2B5EF4-FFF2-40B4-BE49-F238E27FC236}">
                <a16:creationId xmlns:a16="http://schemas.microsoft.com/office/drawing/2014/main" id="{8BC1C763-B719-9F45-AB98-44084C6A709B}"/>
              </a:ext>
            </a:extLst>
          </p:cNvPr>
          <p:cNvSpPr>
            <a:spLocks noGrp="1"/>
          </p:cNvSpPr>
          <p:nvPr>
            <p:ph type="dt" sz="half" idx="2"/>
          </p:nvPr>
        </p:nvSpPr>
        <p:spPr/>
        <p:txBody>
          <a:bodyPr/>
          <a:lstStyle/>
          <a:p>
            <a:r>
              <a:rPr lang="en-US"/>
              <a:t>2025/03/19</a:t>
            </a:r>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2</a:t>
            </a:fld>
            <a:endParaRPr lang="en-US"/>
          </a:p>
        </p:txBody>
      </p:sp>
      <p:sp>
        <p:nvSpPr>
          <p:cNvPr id="11" name="Rectangle 10">
            <a:extLst>
              <a:ext uri="{FF2B5EF4-FFF2-40B4-BE49-F238E27FC236}">
                <a16:creationId xmlns:a16="http://schemas.microsoft.com/office/drawing/2014/main" id="{5BD02E31-3F63-4B03-CA7D-3470BD50725B}"/>
              </a:ext>
            </a:extLst>
          </p:cNvPr>
          <p:cNvSpPr/>
          <p:nvPr/>
        </p:nvSpPr>
        <p:spPr>
          <a:xfrm>
            <a:off x="354932" y="1416261"/>
            <a:ext cx="2645444" cy="2091547"/>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Baby Boomers and Older</a:t>
            </a:r>
          </a:p>
          <a:p>
            <a:pPr algn="ctr"/>
            <a:r>
              <a:rPr lang="en-US" sz="5400" b="1" dirty="0">
                <a:solidFill>
                  <a:schemeClr val="tx1"/>
                </a:solidFill>
              </a:rPr>
              <a:t>$100T</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in assets to be passed down</a:t>
            </a:r>
            <a:endParaRPr lang="en-US" sz="1400" baseline="30000" dirty="0">
              <a:solidFill>
                <a:schemeClr val="accent3"/>
              </a:solidFill>
              <a:latin typeface="Calibri Light" panose="020F0302020204030204" pitchFamily="34" charset="0"/>
              <a:cs typeface="Calibri Light" panose="020F0302020204030204" pitchFamily="34" charset="0"/>
            </a:endParaRPr>
          </a:p>
          <a:p>
            <a:pPr algn="ctr">
              <a:defRPr/>
            </a:pPr>
            <a:r>
              <a:rPr lang="en-US" sz="1400" dirty="0">
                <a:solidFill>
                  <a:schemeClr val="accent3"/>
                </a:solidFill>
                <a:latin typeface="Calibri Light" panose="020F0302020204030204" pitchFamily="34" charset="0"/>
                <a:cs typeface="Calibri Light" panose="020F0302020204030204" pitchFamily="34" charset="0"/>
              </a:rPr>
              <a:t>(representing 81% of all transfers)</a:t>
            </a:r>
            <a:r>
              <a:rPr lang="en-US" sz="1400" baseline="30000" dirty="0">
                <a:solidFill>
                  <a:schemeClr val="accent3"/>
                </a:solidFill>
                <a:latin typeface="Calibri Light" panose="020F0302020204030204" pitchFamily="34" charset="0"/>
                <a:cs typeface="Calibri Light" panose="020F0302020204030204" pitchFamily="34" charset="0"/>
              </a:rPr>
              <a:t>1</a:t>
            </a:r>
          </a:p>
        </p:txBody>
      </p:sp>
      <p:sp>
        <p:nvSpPr>
          <p:cNvPr id="12" name="Rectangle 11">
            <a:extLst>
              <a:ext uri="{FF2B5EF4-FFF2-40B4-BE49-F238E27FC236}">
                <a16:creationId xmlns:a16="http://schemas.microsoft.com/office/drawing/2014/main" id="{E68924C0-6FCC-373A-8E7D-613B087AC624}"/>
              </a:ext>
            </a:extLst>
          </p:cNvPr>
          <p:cNvSpPr/>
          <p:nvPr/>
        </p:nvSpPr>
        <p:spPr>
          <a:xfrm>
            <a:off x="354931" y="1416260"/>
            <a:ext cx="2645444" cy="11155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1" name="TextBox 20">
            <a:extLst>
              <a:ext uri="{FF2B5EF4-FFF2-40B4-BE49-F238E27FC236}">
                <a16:creationId xmlns:a16="http://schemas.microsoft.com/office/drawing/2014/main" id="{BC30E677-B947-E53D-E79B-B099621FEF85}"/>
              </a:ext>
            </a:extLst>
          </p:cNvPr>
          <p:cNvSpPr txBox="1"/>
          <p:nvPr/>
        </p:nvSpPr>
        <p:spPr>
          <a:xfrm>
            <a:off x="276505" y="4313987"/>
            <a:ext cx="8353145" cy="207749"/>
          </a:xfrm>
          <a:prstGeom prst="rect">
            <a:avLst/>
          </a:prstGeom>
          <a:noFill/>
        </p:spPr>
        <p:txBody>
          <a:bodyPr wrap="square">
            <a:spAutoFit/>
          </a:bodyPr>
          <a:lstStyle/>
          <a:p>
            <a:pPr>
              <a:tabLst>
                <a:tab pos="83344" algn="l"/>
              </a:tabLst>
            </a:pPr>
            <a:r>
              <a:rPr lang="en-US" sz="750" baseline="30000" dirty="0">
                <a:solidFill>
                  <a:schemeClr val="bg2">
                    <a:lumMod val="50000"/>
                  </a:schemeClr>
                </a:solidFill>
              </a:rPr>
              <a:t>1</a:t>
            </a:r>
            <a:r>
              <a:rPr lang="en-US" sz="750" dirty="0">
                <a:solidFill>
                  <a:schemeClr val="bg2">
                    <a:lumMod val="50000"/>
                  </a:schemeClr>
                </a:solidFill>
              </a:rPr>
              <a:t> </a:t>
            </a:r>
            <a:r>
              <a:rPr lang="en-US" sz="750" dirty="0" err="1">
                <a:solidFill>
                  <a:schemeClr val="bg2">
                    <a:lumMod val="50000"/>
                  </a:schemeClr>
                </a:solidFill>
              </a:rPr>
              <a:t>Cerulli</a:t>
            </a:r>
            <a:r>
              <a:rPr lang="en-US" sz="750" dirty="0">
                <a:solidFill>
                  <a:schemeClr val="bg2">
                    <a:lumMod val="50000"/>
                  </a:schemeClr>
                </a:solidFill>
              </a:rPr>
              <a:t> Associates, U.S. High-Net-Worth and Ultra-High-Net-Worth Markets 2024</a:t>
            </a:r>
          </a:p>
        </p:txBody>
      </p:sp>
      <p:sp>
        <p:nvSpPr>
          <p:cNvPr id="2" name="Rectangle 1">
            <a:extLst>
              <a:ext uri="{FF2B5EF4-FFF2-40B4-BE49-F238E27FC236}">
                <a16:creationId xmlns:a16="http://schemas.microsoft.com/office/drawing/2014/main" id="{DB4DE52D-6936-9448-44B6-96D693A07E9E}"/>
              </a:ext>
            </a:extLst>
          </p:cNvPr>
          <p:cNvSpPr/>
          <p:nvPr/>
        </p:nvSpPr>
        <p:spPr>
          <a:xfrm>
            <a:off x="3248022" y="1416261"/>
            <a:ext cx="2647950" cy="2091546"/>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More Than</a:t>
            </a:r>
          </a:p>
          <a:p>
            <a:pPr algn="ctr"/>
            <a:r>
              <a:rPr lang="en-US" sz="5400" b="1" dirty="0">
                <a:solidFill>
                  <a:schemeClr val="tx1"/>
                </a:solidFill>
                <a:latin typeface="Calibri" panose="020F0502020204030204"/>
              </a:rPr>
              <a:t>81%</a:t>
            </a:r>
          </a:p>
          <a:p>
            <a:pPr algn="ctr"/>
            <a:r>
              <a:rPr lang="en-US" sz="1400" dirty="0">
                <a:solidFill>
                  <a:schemeClr val="accent3"/>
                </a:solidFill>
                <a:latin typeface="Calibri Light" panose="020F0302020204030204" pitchFamily="34" charset="0"/>
                <a:cs typeface="Calibri Light" panose="020F0302020204030204" pitchFamily="34" charset="0"/>
              </a:rPr>
              <a:t>to transfer from high </a:t>
            </a:r>
            <a:br>
              <a:rPr lang="en-US" sz="1400" dirty="0">
                <a:solidFill>
                  <a:schemeClr val="accent3"/>
                </a:solidFill>
                <a:latin typeface="Calibri Light" panose="020F0302020204030204" pitchFamily="34" charset="0"/>
                <a:cs typeface="Calibri Light" panose="020F0302020204030204" pitchFamily="34" charset="0"/>
              </a:rPr>
            </a:br>
            <a:r>
              <a:rPr lang="en-US" sz="1400" dirty="0">
                <a:solidFill>
                  <a:schemeClr val="accent3"/>
                </a:solidFill>
                <a:latin typeface="Calibri Light" panose="020F0302020204030204" pitchFamily="34" charset="0"/>
                <a:cs typeface="Calibri Light" panose="020F0302020204030204" pitchFamily="34" charset="0"/>
              </a:rPr>
              <a:t>net worth individuals</a:t>
            </a:r>
            <a:r>
              <a:rPr lang="en-US" sz="1400" baseline="30000" dirty="0">
                <a:solidFill>
                  <a:schemeClr val="accent3"/>
                </a:solidFill>
                <a:latin typeface="Calibri Light" panose="020F0302020204030204" pitchFamily="34" charset="0"/>
                <a:cs typeface="Calibri Light" panose="020F0302020204030204" pitchFamily="34" charset="0"/>
              </a:rPr>
              <a:t>1</a:t>
            </a:r>
          </a:p>
        </p:txBody>
      </p:sp>
      <p:sp>
        <p:nvSpPr>
          <p:cNvPr id="9" name="Rectangle 8">
            <a:extLst>
              <a:ext uri="{FF2B5EF4-FFF2-40B4-BE49-F238E27FC236}">
                <a16:creationId xmlns:a16="http://schemas.microsoft.com/office/drawing/2014/main" id="{C6D0D7CA-5203-B19D-DEAB-F332488A788D}"/>
              </a:ext>
            </a:extLst>
          </p:cNvPr>
          <p:cNvSpPr/>
          <p:nvPr/>
        </p:nvSpPr>
        <p:spPr>
          <a:xfrm>
            <a:off x="3248021" y="1416260"/>
            <a:ext cx="2647950" cy="11155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4" name="Rectangle 13">
            <a:extLst>
              <a:ext uri="{FF2B5EF4-FFF2-40B4-BE49-F238E27FC236}">
                <a16:creationId xmlns:a16="http://schemas.microsoft.com/office/drawing/2014/main" id="{651DDD09-3602-960D-D83A-642A8F04E70B}"/>
              </a:ext>
            </a:extLst>
          </p:cNvPr>
          <p:cNvSpPr/>
          <p:nvPr/>
        </p:nvSpPr>
        <p:spPr>
          <a:xfrm>
            <a:off x="6143625" y="1416261"/>
            <a:ext cx="2647950" cy="2091548"/>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37160" tIns="274320" rIns="137160" bIns="68580" rtlCol="0" anchor="t"/>
          <a:lstStyle/>
          <a:p>
            <a:pPr algn="ctr"/>
            <a:r>
              <a:rPr lang="en-US" sz="5400" b="1" dirty="0">
                <a:solidFill>
                  <a:schemeClr val="tx1"/>
                </a:solidFill>
                <a:latin typeface="Calibri" panose="020F0502020204030204"/>
              </a:rPr>
              <a:t>$54T</a:t>
            </a:r>
          </a:p>
          <a:p>
            <a:pPr algn="ctr"/>
            <a:r>
              <a:rPr lang="en-US" sz="1400" dirty="0">
                <a:solidFill>
                  <a:schemeClr val="accent3"/>
                </a:solidFill>
                <a:latin typeface="Calibri Light" panose="020F0302020204030204" pitchFamily="34" charset="0"/>
                <a:cs typeface="Calibri Light" panose="020F0302020204030204" pitchFamily="34" charset="0"/>
              </a:rPr>
              <a:t>will be passed on to spouses </a:t>
            </a:r>
            <a:br>
              <a:rPr lang="en-US" sz="1400" dirty="0">
                <a:solidFill>
                  <a:schemeClr val="accent3"/>
                </a:solidFill>
                <a:latin typeface="Calibri Light" panose="020F0302020204030204" pitchFamily="34" charset="0"/>
                <a:cs typeface="Calibri Light" panose="020F0302020204030204" pitchFamily="34" charset="0"/>
              </a:rPr>
            </a:br>
            <a:r>
              <a:rPr lang="en-US" sz="1400" dirty="0">
                <a:solidFill>
                  <a:schemeClr val="accent3"/>
                </a:solidFill>
                <a:latin typeface="Calibri Light" panose="020F0302020204030204" pitchFamily="34" charset="0"/>
                <a:cs typeface="Calibri Light" panose="020F0302020204030204" pitchFamily="34" charset="0"/>
              </a:rPr>
              <a:t>before eventually transferring </a:t>
            </a:r>
            <a:br>
              <a:rPr lang="en-US" sz="1400" dirty="0">
                <a:solidFill>
                  <a:schemeClr val="accent3"/>
                </a:solidFill>
                <a:latin typeface="Calibri Light" panose="020F0302020204030204" pitchFamily="34" charset="0"/>
                <a:cs typeface="Calibri Light" panose="020F0302020204030204" pitchFamily="34" charset="0"/>
              </a:rPr>
            </a:br>
            <a:r>
              <a:rPr lang="en-US" sz="1400" dirty="0">
                <a:solidFill>
                  <a:schemeClr val="accent3"/>
                </a:solidFill>
                <a:latin typeface="Calibri Light" panose="020F0302020204030204" pitchFamily="34" charset="0"/>
                <a:cs typeface="Calibri Light" panose="020F0302020204030204" pitchFamily="34" charset="0"/>
              </a:rPr>
              <a:t>inter-generationally to heirs </a:t>
            </a:r>
            <a:br>
              <a:rPr lang="en-US" sz="1400" dirty="0">
                <a:solidFill>
                  <a:schemeClr val="accent3"/>
                </a:solidFill>
                <a:latin typeface="Calibri Light" panose="020F0302020204030204" pitchFamily="34" charset="0"/>
                <a:cs typeface="Calibri Light" panose="020F0302020204030204" pitchFamily="34" charset="0"/>
              </a:rPr>
            </a:br>
            <a:r>
              <a:rPr lang="en-US" sz="1400" dirty="0">
                <a:solidFill>
                  <a:schemeClr val="accent3"/>
                </a:solidFill>
                <a:latin typeface="Calibri Light" panose="020F0302020204030204" pitchFamily="34" charset="0"/>
                <a:cs typeface="Calibri Light" panose="020F0302020204030204" pitchFamily="34" charset="0"/>
              </a:rPr>
              <a:t>and to charities</a:t>
            </a:r>
            <a:r>
              <a:rPr lang="en-US" sz="1400" baseline="30000" dirty="0">
                <a:solidFill>
                  <a:schemeClr val="accent3"/>
                </a:solidFill>
                <a:latin typeface="Calibri Light" panose="020F0302020204030204" pitchFamily="34" charset="0"/>
                <a:cs typeface="Calibri Light" panose="020F0302020204030204" pitchFamily="34" charset="0"/>
              </a:rPr>
              <a:t>1</a:t>
            </a:r>
          </a:p>
        </p:txBody>
      </p:sp>
      <p:sp>
        <p:nvSpPr>
          <p:cNvPr id="17" name="Rectangle 16">
            <a:extLst>
              <a:ext uri="{FF2B5EF4-FFF2-40B4-BE49-F238E27FC236}">
                <a16:creationId xmlns:a16="http://schemas.microsoft.com/office/drawing/2014/main" id="{4A92967D-367D-03E8-B09D-0DE6212C2DA4}"/>
              </a:ext>
            </a:extLst>
          </p:cNvPr>
          <p:cNvSpPr/>
          <p:nvPr/>
        </p:nvSpPr>
        <p:spPr>
          <a:xfrm>
            <a:off x="6143624" y="1416260"/>
            <a:ext cx="2647950" cy="11155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0" name="Text Placeholder 9">
            <a:extLst>
              <a:ext uri="{FF2B5EF4-FFF2-40B4-BE49-F238E27FC236}">
                <a16:creationId xmlns:a16="http://schemas.microsoft.com/office/drawing/2014/main" id="{2E8E42C7-0631-DB98-6A88-4C020F980D83}"/>
              </a:ext>
            </a:extLst>
          </p:cNvPr>
          <p:cNvSpPr>
            <a:spLocks noGrp="1"/>
          </p:cNvSpPr>
          <p:nvPr>
            <p:ph type="body" sz="quarter" idx="12"/>
          </p:nvPr>
        </p:nvSpPr>
        <p:spPr/>
        <p:txBody>
          <a:bodyPr/>
          <a:lstStyle/>
          <a:p>
            <a:endParaRPr lang="en-US" dirty="0"/>
          </a:p>
        </p:txBody>
      </p:sp>
    </p:spTree>
    <p:extLst>
      <p:ext uri="{BB962C8B-B14F-4D97-AF65-F5344CB8AC3E}">
        <p14:creationId xmlns:p14="http://schemas.microsoft.com/office/powerpoint/2010/main" val="754434319"/>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p:txBody>
          <a:bodyPr vert="horz" lIns="0" tIns="0" rIns="0" bIns="0" rtlCol="0" anchor="b">
            <a:normAutofit/>
          </a:bodyPr>
          <a:lstStyle/>
          <a:p>
            <a:r>
              <a:rPr lang="en-US" dirty="0"/>
              <a:t>What Will Happen?</a:t>
            </a:r>
          </a:p>
        </p:txBody>
      </p:sp>
      <p:sp>
        <p:nvSpPr>
          <p:cNvPr id="5" name="Footer Placeholder 4">
            <a:extLst>
              <a:ext uri="{FF2B5EF4-FFF2-40B4-BE49-F238E27FC236}">
                <a16:creationId xmlns:a16="http://schemas.microsoft.com/office/drawing/2014/main" id="{F68E94EA-CC33-754D-9FAD-85158E6AE359}"/>
              </a:ext>
            </a:extLst>
          </p:cNvPr>
          <p:cNvSpPr>
            <a:spLocks noGrp="1"/>
          </p:cNvSpPr>
          <p:nvPr>
            <p:ph type="ftr" sz="quarter" idx="3"/>
          </p:nvPr>
        </p:nvSpPr>
        <p:spPr/>
        <p:txBody>
          <a:bodyPr/>
          <a:lstStyle/>
          <a:p>
            <a:r>
              <a:rPr lang="en-US"/>
              <a:t>SB-10064-05</a:t>
            </a:r>
          </a:p>
        </p:txBody>
      </p:sp>
      <p:sp>
        <p:nvSpPr>
          <p:cNvPr id="6" name="Date Placeholder 5">
            <a:extLst>
              <a:ext uri="{FF2B5EF4-FFF2-40B4-BE49-F238E27FC236}">
                <a16:creationId xmlns:a16="http://schemas.microsoft.com/office/drawing/2014/main" id="{8BC1C763-B719-9F45-AB98-44084C6A709B}"/>
              </a:ext>
            </a:extLst>
          </p:cNvPr>
          <p:cNvSpPr>
            <a:spLocks noGrp="1"/>
          </p:cNvSpPr>
          <p:nvPr>
            <p:ph type="dt" sz="half" idx="2"/>
          </p:nvPr>
        </p:nvSpPr>
        <p:spPr/>
        <p:txBody>
          <a:bodyPr/>
          <a:lstStyle/>
          <a:p>
            <a:r>
              <a:rPr lang="en-US"/>
              <a:t>2025/03/19</a:t>
            </a:r>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3</a:t>
            </a:fld>
            <a:endParaRPr lang="en-US"/>
          </a:p>
        </p:txBody>
      </p:sp>
      <p:sp>
        <p:nvSpPr>
          <p:cNvPr id="2" name="Rectangle 1">
            <a:extLst>
              <a:ext uri="{FF2B5EF4-FFF2-40B4-BE49-F238E27FC236}">
                <a16:creationId xmlns:a16="http://schemas.microsoft.com/office/drawing/2014/main" id="{5256E6E5-A0DD-5520-92E6-E7DB126B6CC9}"/>
              </a:ext>
            </a:extLst>
          </p:cNvPr>
          <p:cNvSpPr/>
          <p:nvPr/>
        </p:nvSpPr>
        <p:spPr>
          <a:xfrm>
            <a:off x="605050" y="1061150"/>
            <a:ext cx="3833622" cy="1672797"/>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37160" tIns="274320" rIns="137160" bIns="68580" rtlCol="0" anchor="ctr"/>
          <a:lstStyle/>
          <a:p>
            <a:pPr algn="ctr"/>
            <a:r>
              <a:rPr lang="en-US" sz="1400" dirty="0">
                <a:solidFill>
                  <a:schemeClr val="accent3"/>
                </a:solidFill>
                <a:latin typeface="Calibri Light" panose="020F0302020204030204" pitchFamily="34" charset="0"/>
                <a:cs typeface="Calibri Light" panose="020F0302020204030204" pitchFamily="34" charset="0"/>
              </a:rPr>
              <a:t>Gen X to Inherit the Most </a:t>
            </a:r>
            <a:br>
              <a:rPr lang="en-US" sz="1400" dirty="0">
                <a:solidFill>
                  <a:schemeClr val="accent3"/>
                </a:solidFill>
                <a:latin typeface="Calibri Light" panose="020F0302020204030204" pitchFamily="34" charset="0"/>
                <a:cs typeface="Calibri Light" panose="020F0302020204030204" pitchFamily="34" charset="0"/>
              </a:rPr>
            </a:br>
            <a:r>
              <a:rPr lang="en-US" sz="1400" dirty="0">
                <a:solidFill>
                  <a:schemeClr val="accent3"/>
                </a:solidFill>
                <a:latin typeface="Calibri Light" panose="020F0302020204030204" pitchFamily="34" charset="0"/>
                <a:cs typeface="Calibri Light" panose="020F0302020204030204" pitchFamily="34" charset="0"/>
              </a:rPr>
              <a:t>Over Next 10 Years</a:t>
            </a:r>
          </a:p>
          <a:p>
            <a:pPr algn="ctr"/>
            <a:r>
              <a:rPr lang="en-US" sz="5400" b="1" dirty="0">
                <a:solidFill>
                  <a:schemeClr val="tx1"/>
                </a:solidFill>
              </a:rPr>
              <a:t>$14T</a:t>
            </a:r>
            <a:endParaRPr lang="en-US" sz="5400" b="1" baseline="30000" dirty="0">
              <a:solidFill>
                <a:schemeClr val="tx1"/>
              </a:solidFill>
            </a:endParaRPr>
          </a:p>
        </p:txBody>
      </p:sp>
      <p:sp>
        <p:nvSpPr>
          <p:cNvPr id="4" name="Rectangle 3">
            <a:extLst>
              <a:ext uri="{FF2B5EF4-FFF2-40B4-BE49-F238E27FC236}">
                <a16:creationId xmlns:a16="http://schemas.microsoft.com/office/drawing/2014/main" id="{0901306B-3D95-CD48-7CAB-F248E18D1334}"/>
              </a:ext>
            </a:extLst>
          </p:cNvPr>
          <p:cNvSpPr/>
          <p:nvPr/>
        </p:nvSpPr>
        <p:spPr>
          <a:xfrm>
            <a:off x="605048" y="1061149"/>
            <a:ext cx="3833622" cy="11155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3" name="TextBox 22">
            <a:extLst>
              <a:ext uri="{FF2B5EF4-FFF2-40B4-BE49-F238E27FC236}">
                <a16:creationId xmlns:a16="http://schemas.microsoft.com/office/drawing/2014/main" id="{B737CFFC-FFBC-3B8D-B108-0503471113FB}"/>
              </a:ext>
            </a:extLst>
          </p:cNvPr>
          <p:cNvSpPr txBox="1"/>
          <p:nvPr/>
        </p:nvSpPr>
        <p:spPr>
          <a:xfrm>
            <a:off x="2826319" y="3034500"/>
            <a:ext cx="3522038" cy="784830"/>
          </a:xfrm>
          <a:prstGeom prst="rect">
            <a:avLst/>
          </a:prstGeom>
          <a:solidFill>
            <a:schemeClr val="tx2">
              <a:lumMod val="20000"/>
              <a:lumOff val="80000"/>
            </a:schemeClr>
          </a:solidFill>
        </p:spPr>
        <p:txBody>
          <a:bodyPr wrap="square" lIns="960120" tIns="274320" rIns="205740" bIns="274320">
            <a:spAutoFit/>
          </a:bodyPr>
          <a:lstStyle/>
          <a:p>
            <a:pPr defTabSz="685800">
              <a:defRPr/>
            </a:pPr>
            <a:r>
              <a:rPr lang="en-US" sz="1400" dirty="0">
                <a:solidFill>
                  <a:schemeClr val="accent3"/>
                </a:solidFill>
                <a:latin typeface="Calibri Light" panose="020F0302020204030204" pitchFamily="34" charset="0"/>
              </a:rPr>
              <a:t>Are they your clients today?</a:t>
            </a:r>
          </a:p>
        </p:txBody>
      </p:sp>
      <p:pic>
        <p:nvPicPr>
          <p:cNvPr id="24" name="Picture 23">
            <a:extLst>
              <a:ext uri="{FF2B5EF4-FFF2-40B4-BE49-F238E27FC236}">
                <a16:creationId xmlns:a16="http://schemas.microsoft.com/office/drawing/2014/main" id="{10090FF4-901D-F479-8E40-10364B9FEC0A}"/>
              </a:ext>
            </a:extLst>
          </p:cNvPr>
          <p:cNvPicPr>
            <a:picLocks noChangeAspect="1"/>
          </p:cNvPicPr>
          <p:nvPr/>
        </p:nvPicPr>
        <p:blipFill>
          <a:blip r:embed="rId3"/>
          <a:srcRect/>
          <a:stretch/>
        </p:blipFill>
        <p:spPr>
          <a:xfrm>
            <a:off x="2908951" y="3079016"/>
            <a:ext cx="699644" cy="685068"/>
          </a:xfrm>
          <a:prstGeom prst="rect">
            <a:avLst/>
          </a:prstGeom>
        </p:spPr>
      </p:pic>
      <p:sp>
        <p:nvSpPr>
          <p:cNvPr id="25" name="TextBox 24">
            <a:extLst>
              <a:ext uri="{FF2B5EF4-FFF2-40B4-BE49-F238E27FC236}">
                <a16:creationId xmlns:a16="http://schemas.microsoft.com/office/drawing/2014/main" id="{D172373C-FE22-FFD3-75D2-C9A955279090}"/>
              </a:ext>
            </a:extLst>
          </p:cNvPr>
          <p:cNvSpPr txBox="1"/>
          <p:nvPr/>
        </p:nvSpPr>
        <p:spPr>
          <a:xfrm>
            <a:off x="277805" y="4368946"/>
            <a:ext cx="8353145" cy="207749"/>
          </a:xfrm>
          <a:prstGeom prst="rect">
            <a:avLst/>
          </a:prstGeom>
          <a:noFill/>
        </p:spPr>
        <p:txBody>
          <a:bodyPr wrap="square">
            <a:spAutoFit/>
          </a:bodyPr>
          <a:lstStyle/>
          <a:p>
            <a:pPr>
              <a:tabLst>
                <a:tab pos="83344" algn="l"/>
              </a:tabLst>
            </a:pPr>
            <a:r>
              <a:rPr lang="en-US" sz="750" baseline="30000" dirty="0">
                <a:solidFill>
                  <a:schemeClr val="bg2">
                    <a:lumMod val="50000"/>
                  </a:schemeClr>
                </a:solidFill>
              </a:rPr>
              <a:t>1</a:t>
            </a:r>
            <a:r>
              <a:rPr lang="en-US" sz="750" dirty="0">
                <a:solidFill>
                  <a:schemeClr val="bg2">
                    <a:lumMod val="50000"/>
                  </a:schemeClr>
                </a:solidFill>
              </a:rPr>
              <a:t> Cerulli Associates, U.S. High-Net-Worth and Ultra-High-Net-Worth Markets 2024</a:t>
            </a:r>
          </a:p>
        </p:txBody>
      </p:sp>
      <p:sp>
        <p:nvSpPr>
          <p:cNvPr id="12" name="TextBox 11">
            <a:extLst>
              <a:ext uri="{FF2B5EF4-FFF2-40B4-BE49-F238E27FC236}">
                <a16:creationId xmlns:a16="http://schemas.microsoft.com/office/drawing/2014/main" id="{C6EFE9C8-1B98-D7DF-8415-FF2AE052A84C}"/>
              </a:ext>
            </a:extLst>
          </p:cNvPr>
          <p:cNvSpPr txBox="1"/>
          <p:nvPr/>
        </p:nvSpPr>
        <p:spPr>
          <a:xfrm>
            <a:off x="3173889" y="1852250"/>
            <a:ext cx="275916" cy="307777"/>
          </a:xfrm>
          <a:prstGeom prst="rect">
            <a:avLst/>
          </a:prstGeom>
          <a:noFill/>
        </p:spPr>
        <p:txBody>
          <a:bodyPr wrap="square">
            <a:spAutoFit/>
          </a:bodyPr>
          <a:lstStyle/>
          <a:p>
            <a:r>
              <a:rPr lang="en-US" sz="1400" b="1" dirty="0"/>
              <a:t>1</a:t>
            </a:r>
          </a:p>
        </p:txBody>
      </p:sp>
      <p:sp>
        <p:nvSpPr>
          <p:cNvPr id="13" name="Rectangle 12">
            <a:extLst>
              <a:ext uri="{FF2B5EF4-FFF2-40B4-BE49-F238E27FC236}">
                <a16:creationId xmlns:a16="http://schemas.microsoft.com/office/drawing/2014/main" id="{051146CB-6681-D26C-0ACE-730D7DB16824}"/>
              </a:ext>
            </a:extLst>
          </p:cNvPr>
          <p:cNvSpPr/>
          <p:nvPr/>
        </p:nvSpPr>
        <p:spPr>
          <a:xfrm>
            <a:off x="4754263" y="1061150"/>
            <a:ext cx="3833622" cy="1672797"/>
          </a:xfrm>
          <a:prstGeom prst="rect">
            <a:avLst/>
          </a:prstGeom>
          <a:solidFill>
            <a:schemeClr val="tx2">
              <a:lumMod val="20000"/>
              <a:lumOff val="80000"/>
            </a:schemeClr>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37160" tIns="274320" rIns="137160" bIns="68580" rtlCol="0" anchor="ctr"/>
          <a:lstStyle/>
          <a:p>
            <a:pPr algn="ctr"/>
            <a:r>
              <a:rPr lang="en-US" sz="1400" dirty="0">
                <a:solidFill>
                  <a:schemeClr val="accent3"/>
                </a:solidFill>
                <a:latin typeface="Calibri Light" panose="020F0302020204030204" pitchFamily="34" charset="0"/>
                <a:cs typeface="Calibri Light" panose="020F0302020204030204" pitchFamily="34" charset="0"/>
              </a:rPr>
              <a:t>Millennials to Inherit the Most </a:t>
            </a:r>
            <a:br>
              <a:rPr lang="en-US" sz="1400" dirty="0">
                <a:solidFill>
                  <a:schemeClr val="accent3"/>
                </a:solidFill>
                <a:latin typeface="Calibri Light" panose="020F0302020204030204" pitchFamily="34" charset="0"/>
                <a:cs typeface="Calibri Light" panose="020F0302020204030204" pitchFamily="34" charset="0"/>
              </a:rPr>
            </a:br>
            <a:r>
              <a:rPr lang="en-US" sz="1400" dirty="0">
                <a:solidFill>
                  <a:schemeClr val="accent3"/>
                </a:solidFill>
                <a:latin typeface="Calibri Light" panose="020F0302020204030204" pitchFamily="34" charset="0"/>
                <a:cs typeface="Calibri Light" panose="020F0302020204030204" pitchFamily="34" charset="0"/>
              </a:rPr>
              <a:t>Over Next 25 Years</a:t>
            </a:r>
          </a:p>
          <a:p>
            <a:pPr algn="ctr"/>
            <a:r>
              <a:rPr lang="en-US" sz="5400" b="1" dirty="0">
                <a:solidFill>
                  <a:schemeClr val="tx1"/>
                </a:solidFill>
              </a:rPr>
              <a:t>$46T</a:t>
            </a:r>
            <a:endParaRPr lang="en-US" sz="5400" b="1" baseline="30000" dirty="0">
              <a:solidFill>
                <a:schemeClr val="tx1"/>
              </a:solidFill>
            </a:endParaRPr>
          </a:p>
        </p:txBody>
      </p:sp>
      <p:sp>
        <p:nvSpPr>
          <p:cNvPr id="14" name="Rectangle 13">
            <a:extLst>
              <a:ext uri="{FF2B5EF4-FFF2-40B4-BE49-F238E27FC236}">
                <a16:creationId xmlns:a16="http://schemas.microsoft.com/office/drawing/2014/main" id="{E69C56EE-2D55-36E8-7CA1-062529C0D753}"/>
              </a:ext>
            </a:extLst>
          </p:cNvPr>
          <p:cNvSpPr/>
          <p:nvPr/>
        </p:nvSpPr>
        <p:spPr>
          <a:xfrm>
            <a:off x="4754261" y="1061149"/>
            <a:ext cx="3833622" cy="11155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5" name="TextBox 14">
            <a:extLst>
              <a:ext uri="{FF2B5EF4-FFF2-40B4-BE49-F238E27FC236}">
                <a16:creationId xmlns:a16="http://schemas.microsoft.com/office/drawing/2014/main" id="{D64FCCA6-4C9F-28E6-1233-071E5A3E810E}"/>
              </a:ext>
            </a:extLst>
          </p:cNvPr>
          <p:cNvSpPr txBox="1"/>
          <p:nvPr/>
        </p:nvSpPr>
        <p:spPr>
          <a:xfrm>
            <a:off x="7314635" y="1835316"/>
            <a:ext cx="275916" cy="307777"/>
          </a:xfrm>
          <a:prstGeom prst="rect">
            <a:avLst/>
          </a:prstGeom>
          <a:noFill/>
        </p:spPr>
        <p:txBody>
          <a:bodyPr wrap="square">
            <a:spAutoFit/>
          </a:bodyPr>
          <a:lstStyle/>
          <a:p>
            <a:r>
              <a:rPr lang="en-US" sz="1400" b="1" dirty="0"/>
              <a:t>1</a:t>
            </a:r>
          </a:p>
        </p:txBody>
      </p:sp>
      <p:sp>
        <p:nvSpPr>
          <p:cNvPr id="10" name="Text Placeholder 9">
            <a:extLst>
              <a:ext uri="{FF2B5EF4-FFF2-40B4-BE49-F238E27FC236}">
                <a16:creationId xmlns:a16="http://schemas.microsoft.com/office/drawing/2014/main" id="{3F7AACB3-51CF-1EE8-8606-B4CF2EFD5849}"/>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2317285690"/>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1" y="647257"/>
            <a:ext cx="4261757" cy="3644295"/>
          </a:xfrm>
          <a:prstGeom prst="rect">
            <a:avLst/>
          </a:prstGeom>
          <a:gradFill flip="none" rotWithShape="1">
            <a:gsLst>
              <a:gs pos="0">
                <a:schemeClr val="accent2">
                  <a:alpha val="0"/>
                </a:schemeClr>
              </a:gs>
              <a:gs pos="100000">
                <a:schemeClr val="accent1">
                  <a:alpha val="65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6" name="Content Placeholder 5">
            <a:extLst>
              <a:ext uri="{FF2B5EF4-FFF2-40B4-BE49-F238E27FC236}">
                <a16:creationId xmlns:a16="http://schemas.microsoft.com/office/drawing/2014/main" id="{99CA3A0B-C913-8042-B7BC-5EE48B4B4A72}"/>
              </a:ext>
            </a:extLst>
          </p:cNvPr>
          <p:cNvSpPr>
            <a:spLocks noGrp="1"/>
          </p:cNvSpPr>
          <p:nvPr>
            <p:ph idx="1"/>
          </p:nvPr>
        </p:nvSpPr>
        <p:spPr>
          <a:xfrm>
            <a:off x="342901" y="2041739"/>
            <a:ext cx="3847538" cy="1834584"/>
          </a:xfrm>
        </p:spPr>
        <p:txBody>
          <a:bodyPr>
            <a:normAutofit/>
          </a:bodyPr>
          <a:lstStyle/>
          <a:p>
            <a:r>
              <a:rPr lang="en-US" dirty="0"/>
              <a:t> Why Generational Communication Matters</a:t>
            </a:r>
          </a:p>
          <a:p>
            <a:r>
              <a:rPr lang="en-US" dirty="0"/>
              <a:t> Each Unique Generation</a:t>
            </a:r>
          </a:p>
          <a:p>
            <a:r>
              <a:rPr lang="en-US" dirty="0"/>
              <a:t> Key Takeaways</a:t>
            </a:r>
          </a:p>
        </p:txBody>
      </p:sp>
      <p:sp>
        <p:nvSpPr>
          <p:cNvPr id="2" name="Title 1"/>
          <p:cNvSpPr>
            <a:spLocks noGrp="1"/>
          </p:cNvSpPr>
          <p:nvPr>
            <p:ph type="title"/>
          </p:nvPr>
        </p:nvSpPr>
        <p:spPr>
          <a:xfrm>
            <a:off x="337772" y="1271940"/>
            <a:ext cx="3766943" cy="694807"/>
          </a:xfrm>
        </p:spPr>
        <p:txBody>
          <a:bodyPr anchor="ctr">
            <a:normAutofit/>
          </a:bodyPr>
          <a:lstStyle/>
          <a:p>
            <a:r>
              <a:rPr lang="en-US" dirty="0"/>
              <a:t>Agenda</a:t>
            </a:r>
          </a:p>
        </p:txBody>
      </p:sp>
      <p:sp>
        <p:nvSpPr>
          <p:cNvPr id="12" name="Footer Placeholder 11">
            <a:extLst>
              <a:ext uri="{FF2B5EF4-FFF2-40B4-BE49-F238E27FC236}">
                <a16:creationId xmlns:a16="http://schemas.microsoft.com/office/drawing/2014/main" id="{640F7EBD-1990-8A42-BFE3-404A9B350D88}"/>
              </a:ext>
            </a:extLst>
          </p:cNvPr>
          <p:cNvSpPr>
            <a:spLocks noGrp="1"/>
          </p:cNvSpPr>
          <p:nvPr>
            <p:ph type="ftr" sz="quarter" idx="3"/>
          </p:nvPr>
        </p:nvSpPr>
        <p:spPr>
          <a:xfrm>
            <a:off x="1914526" y="4621110"/>
            <a:ext cx="1543050" cy="172346"/>
          </a:xfrm>
        </p:spPr>
        <p:txBody>
          <a:bodyPr/>
          <a:lstStyle/>
          <a:p>
            <a:r>
              <a:rPr lang="en-US"/>
              <a:t>SB-10064-05</a:t>
            </a:r>
          </a:p>
        </p:txBody>
      </p:sp>
      <p:sp>
        <p:nvSpPr>
          <p:cNvPr id="11" name="Date Placeholder 10">
            <a:extLst>
              <a:ext uri="{FF2B5EF4-FFF2-40B4-BE49-F238E27FC236}">
                <a16:creationId xmlns:a16="http://schemas.microsoft.com/office/drawing/2014/main" id="{6CD98D16-9721-F74B-9F2D-17C452D61C0D}"/>
              </a:ext>
            </a:extLst>
          </p:cNvPr>
          <p:cNvSpPr>
            <a:spLocks noGrp="1"/>
          </p:cNvSpPr>
          <p:nvPr>
            <p:ph type="dt" sz="half" idx="2"/>
          </p:nvPr>
        </p:nvSpPr>
        <p:spPr>
          <a:xfrm>
            <a:off x="3543300" y="4621110"/>
            <a:ext cx="561415" cy="172346"/>
          </a:xfrm>
        </p:spPr>
        <p:txBody>
          <a:bodyPr/>
          <a:lstStyle/>
          <a:p>
            <a:r>
              <a:rPr lang="en-US"/>
              <a:t>2025/03/19</a:t>
            </a:r>
          </a:p>
        </p:txBody>
      </p:sp>
      <p:sp>
        <p:nvSpPr>
          <p:cNvPr id="13" name="Slide Number Placeholder 12">
            <a:extLst>
              <a:ext uri="{FF2B5EF4-FFF2-40B4-BE49-F238E27FC236}">
                <a16:creationId xmlns:a16="http://schemas.microsoft.com/office/drawing/2014/main" id="{E351528F-C93B-B547-A1A2-2894B087237E}"/>
              </a:ext>
            </a:extLst>
          </p:cNvPr>
          <p:cNvSpPr>
            <a:spLocks noGrp="1"/>
          </p:cNvSpPr>
          <p:nvPr>
            <p:ph type="sldNum" sz="quarter" idx="4"/>
          </p:nvPr>
        </p:nvSpPr>
        <p:spPr>
          <a:xfrm>
            <a:off x="4190439" y="4621111"/>
            <a:ext cx="381561" cy="172345"/>
          </a:xfrm>
        </p:spPr>
        <p:txBody>
          <a:bodyPr/>
          <a:lstStyle/>
          <a:p>
            <a:fld id="{1C0B272F-4456-0844-949C-3E7D42274ABC}" type="slidenum">
              <a:rPr lang="en-US" smtClean="0"/>
              <a:pPr/>
              <a:t>4</a:t>
            </a:fld>
            <a:endParaRPr lang="en-US"/>
          </a:p>
        </p:txBody>
      </p:sp>
      <p:sp>
        <p:nvSpPr>
          <p:cNvPr id="4" name="Text Placeholder 3">
            <a:extLst>
              <a:ext uri="{FF2B5EF4-FFF2-40B4-BE49-F238E27FC236}">
                <a16:creationId xmlns:a16="http://schemas.microsoft.com/office/drawing/2014/main" id="{3C2F2F61-B13A-CF54-2CC2-B92C32DE30DF}"/>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31216491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28A0092B-C50C-407E-A947-70E740481C1C}">
                <a14:useLocalDpi xmlns:a14="http://schemas.microsoft.com/office/drawing/2010/main"/>
              </a:ext>
            </a:extLst>
          </a:blip>
          <a:srcRect/>
          <a:stretch>
            <a:fillRect l="19000"/>
          </a:stretch>
        </a:blipFill>
        <a:effectLst/>
      </p:bgPr>
    </p:bg>
    <p:spTree>
      <p:nvGrpSpPr>
        <p:cNvPr id="1" name=""/>
        <p:cNvGrpSpPr/>
        <p:nvPr/>
      </p:nvGrpSpPr>
      <p:grpSpPr>
        <a:xfrm>
          <a:off x="0" y="0"/>
          <a:ext cx="0" cy="0"/>
          <a:chOff x="0" y="0"/>
          <a:chExt cx="0" cy="0"/>
        </a:xfrm>
      </p:grpSpPr>
      <p:sp>
        <p:nvSpPr>
          <p:cNvPr id="15" name="Content Placeholder 14">
            <a:extLst>
              <a:ext uri="{FF2B5EF4-FFF2-40B4-BE49-F238E27FC236}">
                <a16:creationId xmlns:a16="http://schemas.microsoft.com/office/drawing/2014/main" id="{F5EC505C-866E-F949-955B-4546375E7519}"/>
              </a:ext>
            </a:extLst>
          </p:cNvPr>
          <p:cNvSpPr>
            <a:spLocks noGrp="1"/>
          </p:cNvSpPr>
          <p:nvPr>
            <p:ph idx="1"/>
          </p:nvPr>
        </p:nvSpPr>
        <p:spPr>
          <a:xfrm>
            <a:off x="342901" y="1310815"/>
            <a:ext cx="2972954" cy="3265050"/>
          </a:xfrm>
        </p:spPr>
        <p:txBody>
          <a:bodyPr>
            <a:normAutofit/>
          </a:bodyPr>
          <a:lstStyle/>
          <a:p>
            <a:pPr>
              <a:lnSpc>
                <a:spcPct val="100000"/>
              </a:lnSpc>
            </a:pPr>
            <a:r>
              <a:rPr lang="en-US" sz="1400" dirty="0"/>
              <a:t>Different generations have distinct communication styles and preferences</a:t>
            </a:r>
          </a:p>
          <a:p>
            <a:pPr>
              <a:lnSpc>
                <a:spcPct val="100000"/>
              </a:lnSpc>
            </a:pPr>
            <a:r>
              <a:rPr lang="en-US" sz="1400" dirty="0"/>
              <a:t>Tailoring your approach strengthens trust and engagement</a:t>
            </a:r>
          </a:p>
          <a:p>
            <a:pPr>
              <a:lnSpc>
                <a:spcPct val="100000"/>
              </a:lnSpc>
            </a:pPr>
            <a:r>
              <a:rPr lang="en-US" sz="1400" dirty="0"/>
              <a:t>Helps improve client satisfaction </a:t>
            </a:r>
            <a:br>
              <a:rPr lang="en-US" sz="1400" dirty="0"/>
            </a:br>
            <a:r>
              <a:rPr lang="en-US" sz="1400" dirty="0"/>
              <a:t>and retention</a:t>
            </a:r>
          </a:p>
          <a:p>
            <a:pPr marL="0" indent="0">
              <a:lnSpc>
                <a:spcPct val="100000"/>
              </a:lnSpc>
              <a:buNone/>
            </a:pPr>
            <a:endParaRPr lang="en-US" sz="1350" dirty="0"/>
          </a:p>
          <a:p>
            <a:pPr marL="0" indent="0">
              <a:lnSpc>
                <a:spcPct val="100000"/>
              </a:lnSpc>
              <a:buNone/>
            </a:pPr>
            <a:endParaRPr lang="en-US" sz="1350" dirty="0"/>
          </a:p>
        </p:txBody>
      </p:sp>
      <p:sp>
        <p:nvSpPr>
          <p:cNvPr id="13" name="Title 1"/>
          <p:cNvSpPr>
            <a:spLocks noGrp="1"/>
          </p:cNvSpPr>
          <p:nvPr>
            <p:ph type="title"/>
          </p:nvPr>
        </p:nvSpPr>
        <p:spPr>
          <a:xfrm>
            <a:off x="337772" y="345281"/>
            <a:ext cx="2907178" cy="694807"/>
          </a:xfrm>
        </p:spPr>
        <p:txBody>
          <a:bodyPr vert="horz" lIns="0" tIns="0" rIns="0" bIns="0" rtlCol="0" anchor="b">
            <a:normAutofit fontScale="90000"/>
          </a:bodyPr>
          <a:lstStyle/>
          <a:p>
            <a:r>
              <a:rPr lang="en-US" dirty="0"/>
              <a:t>Why Does Generational Communications Matter?</a:t>
            </a:r>
          </a:p>
        </p:txBody>
      </p:sp>
      <p:sp>
        <p:nvSpPr>
          <p:cNvPr id="18" name="Footer Placeholder 17">
            <a:extLst>
              <a:ext uri="{FF2B5EF4-FFF2-40B4-BE49-F238E27FC236}">
                <a16:creationId xmlns:a16="http://schemas.microsoft.com/office/drawing/2014/main" id="{58F330A5-8467-F44F-A1D6-B9612A6771C6}"/>
              </a:ext>
            </a:extLst>
          </p:cNvPr>
          <p:cNvSpPr>
            <a:spLocks noGrp="1"/>
          </p:cNvSpPr>
          <p:nvPr>
            <p:ph type="ftr" sz="quarter" idx="3"/>
          </p:nvPr>
        </p:nvSpPr>
        <p:spPr>
          <a:xfrm>
            <a:off x="1914526" y="4621110"/>
            <a:ext cx="1543050" cy="172346"/>
          </a:xfrm>
        </p:spPr>
        <p:txBody>
          <a:bodyPr/>
          <a:lstStyle/>
          <a:p>
            <a:r>
              <a:rPr lang="en-US" dirty="0">
                <a:solidFill>
                  <a:schemeClr val="bg1"/>
                </a:solidFill>
              </a:rPr>
              <a:t>SB-10064-05</a:t>
            </a:r>
          </a:p>
        </p:txBody>
      </p:sp>
      <p:sp>
        <p:nvSpPr>
          <p:cNvPr id="17" name="Date Placeholder 16">
            <a:extLst>
              <a:ext uri="{FF2B5EF4-FFF2-40B4-BE49-F238E27FC236}">
                <a16:creationId xmlns:a16="http://schemas.microsoft.com/office/drawing/2014/main" id="{6BF6C658-853A-9D41-B641-6DB9F775D458}"/>
              </a:ext>
            </a:extLst>
          </p:cNvPr>
          <p:cNvSpPr>
            <a:spLocks noGrp="1"/>
          </p:cNvSpPr>
          <p:nvPr>
            <p:ph type="dt" sz="half" idx="2"/>
          </p:nvPr>
        </p:nvSpPr>
        <p:spPr>
          <a:xfrm>
            <a:off x="3543300" y="4621110"/>
            <a:ext cx="561415" cy="172346"/>
          </a:xfrm>
        </p:spPr>
        <p:txBody>
          <a:bodyPr/>
          <a:lstStyle/>
          <a:p>
            <a:r>
              <a:rPr lang="en-US">
                <a:solidFill>
                  <a:schemeClr val="bg1"/>
                </a:solidFill>
              </a:rPr>
              <a:t>2025/03/19</a:t>
            </a:r>
          </a:p>
        </p:txBody>
      </p:sp>
      <p:sp>
        <p:nvSpPr>
          <p:cNvPr id="19" name="Slide Number Placeholder 18">
            <a:extLst>
              <a:ext uri="{FF2B5EF4-FFF2-40B4-BE49-F238E27FC236}">
                <a16:creationId xmlns:a16="http://schemas.microsoft.com/office/drawing/2014/main" id="{F4E22447-DC73-794F-AF7A-279E4031431E}"/>
              </a:ext>
            </a:extLst>
          </p:cNvPr>
          <p:cNvSpPr>
            <a:spLocks noGrp="1"/>
          </p:cNvSpPr>
          <p:nvPr>
            <p:ph type="sldNum" sz="quarter" idx="4"/>
          </p:nvPr>
        </p:nvSpPr>
        <p:spPr>
          <a:xfrm>
            <a:off x="4190439" y="4621111"/>
            <a:ext cx="381561" cy="172345"/>
          </a:xfrm>
        </p:spPr>
        <p:txBody>
          <a:bodyPr/>
          <a:lstStyle/>
          <a:p>
            <a:fld id="{1C0B272F-4456-0844-949C-3E7D42274ABC}" type="slidenum">
              <a:rPr lang="en-US" smtClean="0">
                <a:solidFill>
                  <a:schemeClr val="bg1"/>
                </a:solidFill>
              </a:rPr>
              <a:pPr/>
              <a:t>5</a:t>
            </a:fld>
            <a:endParaRPr lang="en-US">
              <a:solidFill>
                <a:schemeClr val="bg1"/>
              </a:solidFill>
            </a:endParaRPr>
          </a:p>
        </p:txBody>
      </p:sp>
      <p:sp>
        <p:nvSpPr>
          <p:cNvPr id="3" name="Text Placeholder 2">
            <a:extLst>
              <a:ext uri="{FF2B5EF4-FFF2-40B4-BE49-F238E27FC236}">
                <a16:creationId xmlns:a16="http://schemas.microsoft.com/office/drawing/2014/main" id="{27BDA296-F394-0153-D63C-79F9D854F0FD}"/>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2013489147"/>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a:xfrm>
            <a:off x="341956" y="3538"/>
            <a:ext cx="7608404" cy="641852"/>
          </a:xfrm>
        </p:spPr>
        <p:txBody>
          <a:bodyPr>
            <a:normAutofit/>
          </a:bodyPr>
          <a:lstStyle/>
          <a:p>
            <a:r>
              <a:rPr lang="en-US" dirty="0">
                <a:solidFill>
                  <a:schemeClr val="accent1"/>
                </a:solidFill>
              </a:rPr>
              <a:t>Don’t Wait Until the End to Try Making a New Beginning</a:t>
            </a:r>
            <a:endParaRPr lang="en-US" dirty="0"/>
          </a:p>
        </p:txBody>
      </p:sp>
      <p:sp>
        <p:nvSpPr>
          <p:cNvPr id="16" name="Text Placeholder 15">
            <a:extLst>
              <a:ext uri="{FF2B5EF4-FFF2-40B4-BE49-F238E27FC236}">
                <a16:creationId xmlns:a16="http://schemas.microsoft.com/office/drawing/2014/main" id="{27F9D331-5F80-0B3E-9642-7D328B147016}"/>
              </a:ext>
            </a:extLst>
          </p:cNvPr>
          <p:cNvSpPr>
            <a:spLocks noGrp="1"/>
          </p:cNvSpPr>
          <p:nvPr>
            <p:ph type="body" sz="quarter" idx="13"/>
          </p:nvPr>
        </p:nvSpPr>
        <p:spPr>
          <a:xfrm>
            <a:off x="348854" y="1045446"/>
            <a:ext cx="8457009" cy="298217"/>
          </a:xfrm>
        </p:spPr>
        <p:txBody>
          <a:bodyPr vert="horz" lIns="0" tIns="0" rIns="0" bIns="0" rtlCol="0">
            <a:normAutofit/>
          </a:bodyPr>
          <a:lstStyle/>
          <a:p>
            <a:r>
              <a:rPr lang="en-US" dirty="0"/>
              <a:t>Establish a solid relationship with clients’ heirs before they inherit</a:t>
            </a:r>
          </a:p>
        </p:txBody>
      </p:sp>
      <p:sp>
        <p:nvSpPr>
          <p:cNvPr id="5" name="Footer Placeholder 4">
            <a:extLst>
              <a:ext uri="{FF2B5EF4-FFF2-40B4-BE49-F238E27FC236}">
                <a16:creationId xmlns:a16="http://schemas.microsoft.com/office/drawing/2014/main" id="{F68E94EA-CC33-754D-9FAD-85158E6AE359}"/>
              </a:ext>
            </a:extLst>
          </p:cNvPr>
          <p:cNvSpPr>
            <a:spLocks noGrp="1"/>
          </p:cNvSpPr>
          <p:nvPr>
            <p:ph type="ftr" sz="quarter" idx="3"/>
          </p:nvPr>
        </p:nvSpPr>
        <p:spPr/>
        <p:txBody>
          <a:bodyPr/>
          <a:lstStyle/>
          <a:p>
            <a:r>
              <a:rPr lang="en-US"/>
              <a:t>SB-10064-05</a:t>
            </a:r>
          </a:p>
        </p:txBody>
      </p:sp>
      <p:sp>
        <p:nvSpPr>
          <p:cNvPr id="6" name="Date Placeholder 5">
            <a:extLst>
              <a:ext uri="{FF2B5EF4-FFF2-40B4-BE49-F238E27FC236}">
                <a16:creationId xmlns:a16="http://schemas.microsoft.com/office/drawing/2014/main" id="{8BC1C763-B719-9F45-AB98-44084C6A709B}"/>
              </a:ext>
            </a:extLst>
          </p:cNvPr>
          <p:cNvSpPr>
            <a:spLocks noGrp="1"/>
          </p:cNvSpPr>
          <p:nvPr>
            <p:ph type="dt" sz="half" idx="2"/>
          </p:nvPr>
        </p:nvSpPr>
        <p:spPr/>
        <p:txBody>
          <a:bodyPr/>
          <a:lstStyle/>
          <a:p>
            <a:r>
              <a:rPr lang="en-US"/>
              <a:t>2025/03/19</a:t>
            </a:r>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pPr/>
              <a:t>6</a:t>
            </a:fld>
            <a:endParaRPr lang="en-US" dirty="0"/>
          </a:p>
        </p:txBody>
      </p:sp>
      <p:sp>
        <p:nvSpPr>
          <p:cNvPr id="9" name="TextBox 8">
            <a:extLst>
              <a:ext uri="{FF2B5EF4-FFF2-40B4-BE49-F238E27FC236}">
                <a16:creationId xmlns:a16="http://schemas.microsoft.com/office/drawing/2014/main" id="{A2D75091-E130-F3C5-626E-535A5EF19A90}"/>
              </a:ext>
            </a:extLst>
          </p:cNvPr>
          <p:cNvSpPr txBox="1"/>
          <p:nvPr/>
        </p:nvSpPr>
        <p:spPr>
          <a:xfrm>
            <a:off x="273652" y="4200320"/>
            <a:ext cx="8132949" cy="323165"/>
          </a:xfrm>
          <a:prstGeom prst="rect">
            <a:avLst/>
          </a:prstGeom>
          <a:noFill/>
        </p:spPr>
        <p:txBody>
          <a:bodyPr wrap="square">
            <a:spAutoFit/>
          </a:bodyPr>
          <a:lstStyle/>
          <a:p>
            <a:pPr>
              <a:tabLst>
                <a:tab pos="83344" algn="l"/>
              </a:tabLst>
            </a:pPr>
            <a:r>
              <a:rPr lang="en-US" sz="750" baseline="30000" dirty="0">
                <a:solidFill>
                  <a:schemeClr val="bg2">
                    <a:lumMod val="50000"/>
                  </a:schemeClr>
                </a:solidFill>
              </a:rPr>
              <a:t>2</a:t>
            </a:r>
            <a:r>
              <a:rPr lang="en-US" sz="750" dirty="0">
                <a:solidFill>
                  <a:schemeClr val="bg2">
                    <a:lumMod val="50000"/>
                  </a:schemeClr>
                </a:solidFill>
              </a:rPr>
              <a:t> Support.Vestorly.com/</a:t>
            </a:r>
            <a:r>
              <a:rPr lang="en-US" sz="750" dirty="0" err="1">
                <a:solidFill>
                  <a:schemeClr val="bg2">
                    <a:lumMod val="50000"/>
                  </a:schemeClr>
                </a:solidFill>
              </a:rPr>
              <a:t>en</a:t>
            </a:r>
            <a:r>
              <a:rPr lang="en-US" sz="750" dirty="0">
                <a:solidFill>
                  <a:schemeClr val="bg2">
                    <a:lumMod val="50000"/>
                  </a:schemeClr>
                </a:solidFill>
              </a:rPr>
              <a:t>/articles/3266518-your-firm-s-future-is-with-your-clients-beneficiaries</a:t>
            </a:r>
          </a:p>
          <a:p>
            <a:pPr>
              <a:tabLst>
                <a:tab pos="83344" algn="l"/>
              </a:tabLst>
            </a:pPr>
            <a:r>
              <a:rPr lang="en-US" sz="750" baseline="30000" dirty="0">
                <a:solidFill>
                  <a:schemeClr val="accent1"/>
                </a:solidFill>
                <a:latin typeface="Calibri Light" panose="020F0302020204030204" pitchFamily="34" charset="0"/>
              </a:rPr>
              <a:t>3</a:t>
            </a:r>
            <a:r>
              <a:rPr lang="en-US" sz="750" baseline="30000" dirty="0">
                <a:solidFill>
                  <a:schemeClr val="bg2">
                    <a:lumMod val="50000"/>
                  </a:schemeClr>
                </a:solidFill>
                <a:latin typeface="Calibri Light" panose="020F0302020204030204" pitchFamily="34" charset="0"/>
              </a:rPr>
              <a:t> </a:t>
            </a:r>
            <a:r>
              <a:rPr lang="en-US" sz="750" dirty="0">
                <a:solidFill>
                  <a:schemeClr val="bg2">
                    <a:lumMod val="50000"/>
                  </a:schemeClr>
                </a:solidFill>
              </a:rPr>
              <a:t>CNBC + Acorns Survey, 2022</a:t>
            </a:r>
          </a:p>
        </p:txBody>
      </p:sp>
      <p:sp>
        <p:nvSpPr>
          <p:cNvPr id="17" name="Rectangle 16">
            <a:extLst>
              <a:ext uri="{FF2B5EF4-FFF2-40B4-BE49-F238E27FC236}">
                <a16:creationId xmlns:a16="http://schemas.microsoft.com/office/drawing/2014/main" id="{A1AECB66-B6DB-E2E5-2510-4766D9ACBFF9}"/>
              </a:ext>
            </a:extLst>
          </p:cNvPr>
          <p:cNvSpPr/>
          <p:nvPr/>
        </p:nvSpPr>
        <p:spPr>
          <a:xfrm>
            <a:off x="354931" y="1389532"/>
            <a:ext cx="3422742" cy="2461727"/>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37160" tIns="274320" rIns="137160" bIns="68580" rtlCol="0" anchor="t"/>
          <a:lstStyle/>
          <a:p>
            <a:pPr algn="ctr"/>
            <a:r>
              <a:rPr lang="en-US" sz="6600" b="1" dirty="0">
                <a:solidFill>
                  <a:schemeClr val="tx1"/>
                </a:solidFill>
              </a:rPr>
              <a:t> </a:t>
            </a:r>
          </a:p>
          <a:p>
            <a:pPr algn="ctr"/>
            <a:r>
              <a:rPr lang="en-US" sz="1400" dirty="0">
                <a:solidFill>
                  <a:schemeClr val="accent3"/>
                </a:solidFill>
                <a:latin typeface="Calibri Light" panose="020F0302020204030204" pitchFamily="34" charset="0"/>
              </a:rPr>
              <a:t>Get to know clients’ beneficiaries in advance of a major event and you’re more likely to retain assets under management</a:t>
            </a:r>
            <a:r>
              <a:rPr lang="en-US" sz="1400" baseline="30000" dirty="0">
                <a:solidFill>
                  <a:schemeClr val="accent3"/>
                </a:solidFill>
                <a:latin typeface="Calibri Light" panose="020F0302020204030204" pitchFamily="34" charset="0"/>
              </a:rPr>
              <a:t>2</a:t>
            </a:r>
          </a:p>
        </p:txBody>
      </p:sp>
      <p:sp>
        <p:nvSpPr>
          <p:cNvPr id="18" name="Rectangle 17">
            <a:extLst>
              <a:ext uri="{FF2B5EF4-FFF2-40B4-BE49-F238E27FC236}">
                <a16:creationId xmlns:a16="http://schemas.microsoft.com/office/drawing/2014/main" id="{19070046-703F-8B4D-E14A-B69171DDD5B8}"/>
              </a:ext>
            </a:extLst>
          </p:cNvPr>
          <p:cNvSpPr/>
          <p:nvPr/>
        </p:nvSpPr>
        <p:spPr>
          <a:xfrm>
            <a:off x="354931" y="1389532"/>
            <a:ext cx="3422742" cy="109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pic>
        <p:nvPicPr>
          <p:cNvPr id="20" name="Picture 19" descr="A picture containing circle, design&#10;&#10;Description automatically generated">
            <a:extLst>
              <a:ext uri="{FF2B5EF4-FFF2-40B4-BE49-F238E27FC236}">
                <a16:creationId xmlns:a16="http://schemas.microsoft.com/office/drawing/2014/main" id="{6404DB03-F580-F689-639C-FA7C50AEF605}"/>
              </a:ext>
            </a:extLst>
          </p:cNvPr>
          <p:cNvPicPr>
            <a:picLocks noChangeAspect="1"/>
          </p:cNvPicPr>
          <p:nvPr/>
        </p:nvPicPr>
        <p:blipFill>
          <a:blip r:embed="rId3"/>
          <a:stretch>
            <a:fillRect/>
          </a:stretch>
        </p:blipFill>
        <p:spPr>
          <a:xfrm>
            <a:off x="1690659" y="1649775"/>
            <a:ext cx="751285" cy="873944"/>
          </a:xfrm>
          <a:prstGeom prst="rect">
            <a:avLst/>
          </a:prstGeom>
        </p:spPr>
      </p:pic>
      <p:sp>
        <p:nvSpPr>
          <p:cNvPr id="25" name="Rectangle 24">
            <a:extLst>
              <a:ext uri="{FF2B5EF4-FFF2-40B4-BE49-F238E27FC236}">
                <a16:creationId xmlns:a16="http://schemas.microsoft.com/office/drawing/2014/main" id="{387B7B17-C155-F33D-63BC-964C97A415C6}"/>
              </a:ext>
            </a:extLst>
          </p:cNvPr>
          <p:cNvSpPr/>
          <p:nvPr/>
        </p:nvSpPr>
        <p:spPr>
          <a:xfrm>
            <a:off x="4104715" y="1387407"/>
            <a:ext cx="3422742" cy="2461727"/>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37160" tIns="274320" rIns="137160" bIns="68580" rtlCol="0" anchor="t"/>
          <a:lstStyle/>
          <a:p>
            <a:pPr algn="ctr"/>
            <a:r>
              <a:rPr lang="en-US" sz="2100" dirty="0">
                <a:solidFill>
                  <a:schemeClr val="tx1"/>
                </a:solidFill>
              </a:rPr>
              <a:t>ONLY</a:t>
            </a:r>
          </a:p>
          <a:p>
            <a:pPr algn="ctr">
              <a:lnSpc>
                <a:spcPts val="5895"/>
              </a:lnSpc>
            </a:pPr>
            <a:r>
              <a:rPr lang="en-US" sz="5400" b="1" dirty="0">
                <a:solidFill>
                  <a:schemeClr val="tx1"/>
                </a:solidFill>
              </a:rPr>
              <a:t>31%</a:t>
            </a:r>
          </a:p>
          <a:p>
            <a:pPr algn="ctr"/>
            <a:r>
              <a:rPr lang="en-US" sz="1400" dirty="0">
                <a:solidFill>
                  <a:schemeClr val="accent3"/>
                </a:solidFill>
                <a:latin typeface="Calibri Light" panose="020F0302020204030204" pitchFamily="34" charset="0"/>
              </a:rPr>
              <a:t>of people have talked to their children about managing money</a:t>
            </a:r>
            <a:r>
              <a:rPr lang="en-US" sz="1400" baseline="30000" dirty="0">
                <a:solidFill>
                  <a:schemeClr val="accent3"/>
                </a:solidFill>
                <a:latin typeface="Calibri Light" panose="020F0302020204030204" pitchFamily="34" charset="0"/>
              </a:rPr>
              <a:t>3</a:t>
            </a:r>
            <a:r>
              <a:rPr lang="en-US" sz="1400" dirty="0">
                <a:solidFill>
                  <a:schemeClr val="accent3"/>
                </a:solidFill>
                <a:latin typeface="Calibri Light" panose="020F0302020204030204" pitchFamily="34" charset="0"/>
              </a:rPr>
              <a:t> – providing financial professionals an opportunity </a:t>
            </a:r>
            <a:br>
              <a:rPr lang="en-US" sz="1400" dirty="0">
                <a:solidFill>
                  <a:schemeClr val="accent3"/>
                </a:solidFill>
                <a:latin typeface="Calibri Light" panose="020F0302020204030204" pitchFamily="34" charset="0"/>
              </a:rPr>
            </a:br>
            <a:r>
              <a:rPr lang="en-US" sz="1400" dirty="0">
                <a:solidFill>
                  <a:schemeClr val="accent3"/>
                </a:solidFill>
                <a:latin typeface="Calibri Light" panose="020F0302020204030204" pitchFamily="34" charset="0"/>
              </a:rPr>
              <a:t>to develop an early educator role</a:t>
            </a:r>
          </a:p>
        </p:txBody>
      </p:sp>
      <p:sp>
        <p:nvSpPr>
          <p:cNvPr id="26" name="Rectangle 25">
            <a:extLst>
              <a:ext uri="{FF2B5EF4-FFF2-40B4-BE49-F238E27FC236}">
                <a16:creationId xmlns:a16="http://schemas.microsoft.com/office/drawing/2014/main" id="{9F5C8F24-8620-D88E-25B8-3FDC484CFE0B}"/>
              </a:ext>
            </a:extLst>
          </p:cNvPr>
          <p:cNvSpPr/>
          <p:nvPr/>
        </p:nvSpPr>
        <p:spPr>
          <a:xfrm>
            <a:off x="4104715" y="1387407"/>
            <a:ext cx="3422742" cy="11155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4" name="Text Placeholder 3">
            <a:extLst>
              <a:ext uri="{FF2B5EF4-FFF2-40B4-BE49-F238E27FC236}">
                <a16:creationId xmlns:a16="http://schemas.microsoft.com/office/drawing/2014/main" id="{EC383BC3-0244-42E8-0886-9E751B65A03C}"/>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1129899927"/>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Picture 7" descr="A person and person hugging each other&#10;&#10;AI-generated content may be incorrect.">
            <a:extLst>
              <a:ext uri="{FF2B5EF4-FFF2-40B4-BE49-F238E27FC236}">
                <a16:creationId xmlns:a16="http://schemas.microsoft.com/office/drawing/2014/main" id="{ADF80DC5-B770-EA8E-69EC-7613B63CEC92}"/>
              </a:ext>
            </a:extLst>
          </p:cNvPr>
          <p:cNvPicPr>
            <a:picLocks noChangeAspect="1"/>
          </p:cNvPicPr>
          <p:nvPr/>
        </p:nvPicPr>
        <p:blipFill>
          <a:blip r:embed="rId3" cstate="hqprint">
            <a:extLst>
              <a:ext uri="{28A0092B-C50C-407E-A947-70E740481C1C}">
                <a14:useLocalDpi xmlns:a14="http://schemas.microsoft.com/office/drawing/2010/main"/>
              </a:ext>
            </a:extLst>
          </a:blip>
          <a:srcRect l="-143"/>
          <a:stretch/>
        </p:blipFill>
        <p:spPr>
          <a:xfrm flipH="1">
            <a:off x="-13101" y="0"/>
            <a:ext cx="9170195" cy="5143500"/>
          </a:xfrm>
          <a:prstGeom prst="rect">
            <a:avLst/>
          </a:prstGeom>
        </p:spPr>
      </p:pic>
      <p:sp>
        <p:nvSpPr>
          <p:cNvPr id="3" name="Footer Placeholder 2">
            <a:extLst>
              <a:ext uri="{FF2B5EF4-FFF2-40B4-BE49-F238E27FC236}">
                <a16:creationId xmlns:a16="http://schemas.microsoft.com/office/drawing/2014/main" id="{4BF580D7-E4C4-A84F-AFA1-E9D59D11990A}"/>
              </a:ext>
            </a:extLst>
          </p:cNvPr>
          <p:cNvSpPr>
            <a:spLocks noGrp="1"/>
          </p:cNvSpPr>
          <p:nvPr>
            <p:ph type="ftr" sz="quarter" idx="3"/>
          </p:nvPr>
        </p:nvSpPr>
        <p:spPr/>
        <p:txBody>
          <a:bodyPr/>
          <a:lstStyle/>
          <a:p>
            <a:r>
              <a:rPr lang="en-US"/>
              <a:t>SB-10064-05</a:t>
            </a:r>
          </a:p>
        </p:txBody>
      </p:sp>
      <p:sp>
        <p:nvSpPr>
          <p:cNvPr id="4" name="Date Placeholder 3">
            <a:extLst>
              <a:ext uri="{FF2B5EF4-FFF2-40B4-BE49-F238E27FC236}">
                <a16:creationId xmlns:a16="http://schemas.microsoft.com/office/drawing/2014/main" id="{2F51C940-F94C-4F4E-A6FD-5AB8D827CB1C}"/>
              </a:ext>
            </a:extLst>
          </p:cNvPr>
          <p:cNvSpPr>
            <a:spLocks noGrp="1"/>
          </p:cNvSpPr>
          <p:nvPr>
            <p:ph type="dt" sz="half" idx="2"/>
          </p:nvPr>
        </p:nvSpPr>
        <p:spPr/>
        <p:txBody>
          <a:bodyPr/>
          <a:lstStyle/>
          <a:p>
            <a:r>
              <a:rPr lang="en-US"/>
              <a:t>2025/03/19</a:t>
            </a:r>
          </a:p>
        </p:txBody>
      </p:sp>
      <p:sp>
        <p:nvSpPr>
          <p:cNvPr id="5" name="Slide Number Placeholder 4">
            <a:extLst>
              <a:ext uri="{FF2B5EF4-FFF2-40B4-BE49-F238E27FC236}">
                <a16:creationId xmlns:a16="http://schemas.microsoft.com/office/drawing/2014/main" id="{E07D1155-8C1D-E045-B966-3BB42B6F996E}"/>
              </a:ext>
            </a:extLst>
          </p:cNvPr>
          <p:cNvSpPr>
            <a:spLocks noGrp="1"/>
          </p:cNvSpPr>
          <p:nvPr>
            <p:ph type="sldNum" sz="quarter" idx="4"/>
          </p:nvPr>
        </p:nvSpPr>
        <p:spPr/>
        <p:txBody>
          <a:bodyPr/>
          <a:lstStyle/>
          <a:p>
            <a:fld id="{1C0B272F-4456-0844-949C-3E7D42274ABC}" type="slidenum">
              <a:rPr lang="en-US" smtClean="0"/>
              <a:pPr/>
              <a:t>7</a:t>
            </a:fld>
            <a:endParaRPr lang="en-US"/>
          </a:p>
        </p:txBody>
      </p:sp>
      <p:sp>
        <p:nvSpPr>
          <p:cNvPr id="13" name="Rectangle 12">
            <a:extLst>
              <a:ext uri="{FF2B5EF4-FFF2-40B4-BE49-F238E27FC236}">
                <a16:creationId xmlns:a16="http://schemas.microsoft.com/office/drawing/2014/main" id="{7FB3BA9D-5FE5-587D-0735-3BD90844CD96}"/>
              </a:ext>
            </a:extLst>
          </p:cNvPr>
          <p:cNvSpPr/>
          <p:nvPr/>
        </p:nvSpPr>
        <p:spPr>
          <a:xfrm>
            <a:off x="15368" y="4763"/>
            <a:ext cx="7617278" cy="5143500"/>
          </a:xfrm>
          <a:prstGeom prst="rect">
            <a:avLst/>
          </a:prstGeom>
          <a:gradFill>
            <a:gsLst>
              <a:gs pos="39000">
                <a:schemeClr val="bg2">
                  <a:lumMod val="10000"/>
                  <a:alpha val="34000"/>
                </a:schemeClr>
              </a:gs>
              <a:gs pos="100000">
                <a:schemeClr val="bg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6" name="Title 5">
            <a:extLst>
              <a:ext uri="{FF2B5EF4-FFF2-40B4-BE49-F238E27FC236}">
                <a16:creationId xmlns:a16="http://schemas.microsoft.com/office/drawing/2014/main" id="{491E1340-ECC5-FA4B-8CC1-DA8DCB2E36C2}"/>
              </a:ext>
            </a:extLst>
          </p:cNvPr>
          <p:cNvSpPr>
            <a:spLocks noGrp="1"/>
          </p:cNvSpPr>
          <p:nvPr>
            <p:ph type="ctrTitle"/>
          </p:nvPr>
        </p:nvSpPr>
        <p:spPr>
          <a:xfrm>
            <a:off x="342900" y="1846349"/>
            <a:ext cx="4775886" cy="1422827"/>
          </a:xfrm>
        </p:spPr>
        <p:txBody>
          <a:bodyPr/>
          <a:lstStyle/>
          <a:p>
            <a:r>
              <a:rPr lang="en-US" dirty="0"/>
              <a:t>The Silent Generation</a:t>
            </a:r>
            <a:br>
              <a:rPr lang="en-US" dirty="0"/>
            </a:br>
            <a:r>
              <a:rPr lang="en-US" sz="1800" dirty="0"/>
              <a:t>Born 1928 – 1945</a:t>
            </a:r>
            <a:endParaRPr lang="en-US" sz="1400" dirty="0"/>
          </a:p>
        </p:txBody>
      </p:sp>
      <p:pic>
        <p:nvPicPr>
          <p:cNvPr id="7" name="Picture 6">
            <a:extLst>
              <a:ext uri="{FF2B5EF4-FFF2-40B4-BE49-F238E27FC236}">
                <a16:creationId xmlns:a16="http://schemas.microsoft.com/office/drawing/2014/main" id="{223A3030-B746-0F38-5E0C-CB0325C1807D}"/>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9" name="Text Placeholder 8">
            <a:extLst>
              <a:ext uri="{FF2B5EF4-FFF2-40B4-BE49-F238E27FC236}">
                <a16:creationId xmlns:a16="http://schemas.microsoft.com/office/drawing/2014/main" id="{917E1EDF-4E00-6AA4-FED9-D737DBDF42DC}"/>
              </a:ext>
            </a:extLst>
          </p:cNvPr>
          <p:cNvSpPr>
            <a:spLocks noGrp="1"/>
          </p:cNvSpPr>
          <p:nvPr>
            <p:ph type="body" sz="quarter" idx="12"/>
          </p:nvPr>
        </p:nvSpPr>
        <p:spPr/>
        <p:txBody>
          <a:bodyPr/>
          <a:lstStyle/>
          <a:p>
            <a:endParaRPr lang="en-US"/>
          </a:p>
        </p:txBody>
      </p:sp>
      <p:pic>
        <p:nvPicPr>
          <p:cNvPr id="10" name="Picture 9">
            <a:extLst>
              <a:ext uri="{FF2B5EF4-FFF2-40B4-BE49-F238E27FC236}">
                <a16:creationId xmlns:a16="http://schemas.microsoft.com/office/drawing/2014/main" id="{9975FE4D-0F35-484D-5063-6F4A2F1FA6E0}"/>
              </a:ext>
            </a:extLst>
          </p:cNvPr>
          <p:cNvPicPr>
            <a:picLocks noChangeAspect="1"/>
          </p:cNvPicPr>
          <p:nvPr/>
        </p:nvPicPr>
        <p:blipFill>
          <a:blip r:embed="rId5"/>
          <a:srcRect/>
          <a:stretch/>
        </p:blipFill>
        <p:spPr>
          <a:xfrm>
            <a:off x="5714994" y="0"/>
            <a:ext cx="3429007" cy="2059309"/>
          </a:xfrm>
          <a:prstGeom prst="rect">
            <a:avLst/>
          </a:prstGeom>
        </p:spPr>
      </p:pic>
    </p:spTree>
    <p:extLst>
      <p:ext uri="{BB962C8B-B14F-4D97-AF65-F5344CB8AC3E}">
        <p14:creationId xmlns:p14="http://schemas.microsoft.com/office/powerpoint/2010/main" val="2724251498"/>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5DB4900-D35F-7542-A7FC-A7F128032E30}"/>
              </a:ext>
            </a:extLst>
          </p:cNvPr>
          <p:cNvSpPr>
            <a:spLocks noGrp="1"/>
          </p:cNvSpPr>
          <p:nvPr>
            <p:ph idx="1"/>
          </p:nvPr>
        </p:nvSpPr>
        <p:spPr>
          <a:xfrm>
            <a:off x="342901" y="1003077"/>
            <a:ext cx="8102830" cy="1043826"/>
          </a:xfrm>
        </p:spPr>
        <p:txBody>
          <a:bodyPr>
            <a:normAutofit/>
          </a:bodyPr>
          <a:lstStyle/>
          <a:p>
            <a:pPr>
              <a:lnSpc>
                <a:spcPct val="100000"/>
              </a:lnSpc>
            </a:pPr>
            <a:r>
              <a:rPr lang="en-US" sz="1400" dirty="0">
                <a:solidFill>
                  <a:schemeClr val="bg1"/>
                </a:solidFill>
              </a:rPr>
              <a:t>Grew up in lean times and became savers</a:t>
            </a:r>
          </a:p>
          <a:p>
            <a:pPr>
              <a:lnSpc>
                <a:spcPct val="100000"/>
              </a:lnSpc>
            </a:pPr>
            <a:r>
              <a:rPr lang="en-US" sz="1400" dirty="0">
                <a:solidFill>
                  <a:schemeClr val="bg1"/>
                </a:solidFill>
              </a:rPr>
              <a:t>Relatively cautious even though they lived through times of great prosperity</a:t>
            </a:r>
          </a:p>
          <a:p>
            <a:pPr>
              <a:lnSpc>
                <a:spcPct val="100000"/>
              </a:lnSpc>
            </a:pPr>
            <a:r>
              <a:rPr lang="en-US" sz="1400" dirty="0">
                <a:solidFill>
                  <a:schemeClr val="bg1"/>
                </a:solidFill>
              </a:rPr>
              <a:t>Values loyalty, respect, and formality</a:t>
            </a:r>
          </a:p>
          <a:p>
            <a:pPr marL="0" indent="0">
              <a:buNone/>
            </a:pPr>
            <a:endParaRPr lang="en-US" sz="1350" dirty="0">
              <a:solidFill>
                <a:schemeClr val="bg1"/>
              </a:solidFill>
            </a:endParaRPr>
          </a:p>
        </p:txBody>
      </p:sp>
      <p:sp>
        <p:nvSpPr>
          <p:cNvPr id="3" name="Title 2">
            <a:extLst>
              <a:ext uri="{FF2B5EF4-FFF2-40B4-BE49-F238E27FC236}">
                <a16:creationId xmlns:a16="http://schemas.microsoft.com/office/drawing/2014/main" id="{2E684A24-0C2E-9547-A595-57340A119125}"/>
              </a:ext>
            </a:extLst>
          </p:cNvPr>
          <p:cNvSpPr>
            <a:spLocks noGrp="1"/>
          </p:cNvSpPr>
          <p:nvPr>
            <p:ph type="title"/>
          </p:nvPr>
        </p:nvSpPr>
        <p:spPr/>
        <p:txBody>
          <a:bodyPr/>
          <a:lstStyle/>
          <a:p>
            <a:r>
              <a:rPr lang="en-US" dirty="0">
                <a:solidFill>
                  <a:schemeClr val="bg1"/>
                </a:solidFill>
              </a:rPr>
              <a:t>The Silent Generation Fast Facts	</a:t>
            </a:r>
          </a:p>
        </p:txBody>
      </p:sp>
      <p:sp>
        <p:nvSpPr>
          <p:cNvPr id="4" name="Text Placeholder 3">
            <a:extLst>
              <a:ext uri="{FF2B5EF4-FFF2-40B4-BE49-F238E27FC236}">
                <a16:creationId xmlns:a16="http://schemas.microsoft.com/office/drawing/2014/main" id="{0846A0A2-B5BE-0B46-9328-EC485BDB0BF8}"/>
              </a:ext>
            </a:extLst>
          </p:cNvPr>
          <p:cNvSpPr>
            <a:spLocks noGrp="1"/>
          </p:cNvSpPr>
          <p:nvPr>
            <p:ph type="body" sz="quarter" idx="12"/>
          </p:nvPr>
        </p:nvSpPr>
        <p:spPr/>
        <p:txBody>
          <a:bodyPr/>
          <a:lstStyle/>
          <a:p>
            <a:r>
              <a:rPr lang="en-US" dirty="0"/>
              <a:t>FINANCIAL PROFESSIONAL USE ONLY</a:t>
            </a:r>
          </a:p>
        </p:txBody>
      </p:sp>
      <p:sp>
        <p:nvSpPr>
          <p:cNvPr id="5" name="Footer Placeholder 4">
            <a:extLst>
              <a:ext uri="{FF2B5EF4-FFF2-40B4-BE49-F238E27FC236}">
                <a16:creationId xmlns:a16="http://schemas.microsoft.com/office/drawing/2014/main" id="{F68E94EA-CC33-754D-9FAD-85158E6AE359}"/>
              </a:ext>
            </a:extLst>
          </p:cNvPr>
          <p:cNvSpPr>
            <a:spLocks noGrp="1"/>
          </p:cNvSpPr>
          <p:nvPr>
            <p:ph type="ftr" sz="quarter" idx="3"/>
          </p:nvPr>
        </p:nvSpPr>
        <p:spPr/>
        <p:txBody>
          <a:bodyPr/>
          <a:lstStyle/>
          <a:p>
            <a:r>
              <a:rPr lang="en-US" dirty="0">
                <a:solidFill>
                  <a:schemeClr val="bg1"/>
                </a:solidFill>
              </a:rPr>
              <a:t>SB-10064-05</a:t>
            </a:r>
          </a:p>
        </p:txBody>
      </p:sp>
      <p:sp>
        <p:nvSpPr>
          <p:cNvPr id="6" name="Date Placeholder 5">
            <a:extLst>
              <a:ext uri="{FF2B5EF4-FFF2-40B4-BE49-F238E27FC236}">
                <a16:creationId xmlns:a16="http://schemas.microsoft.com/office/drawing/2014/main" id="{8BC1C763-B719-9F45-AB98-44084C6A709B}"/>
              </a:ext>
            </a:extLst>
          </p:cNvPr>
          <p:cNvSpPr>
            <a:spLocks noGrp="1"/>
          </p:cNvSpPr>
          <p:nvPr>
            <p:ph type="dt" sz="half" idx="2"/>
          </p:nvPr>
        </p:nvSpPr>
        <p:spPr/>
        <p:txBody>
          <a:bodyPr/>
          <a:lstStyle/>
          <a:p>
            <a:r>
              <a:rPr lang="en-US" dirty="0">
                <a:solidFill>
                  <a:schemeClr val="bg1"/>
                </a:solidFill>
              </a:rPr>
              <a:t>2025/03/19</a:t>
            </a:r>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solidFill>
                  <a:schemeClr val="bg1"/>
                </a:solidFill>
              </a:rPr>
              <a:pPr/>
              <a:t>8</a:t>
            </a:fld>
            <a:endParaRPr lang="en-US">
              <a:solidFill>
                <a:schemeClr val="bg1"/>
              </a:solidFill>
            </a:endParaRPr>
          </a:p>
        </p:txBody>
      </p:sp>
      <p:sp>
        <p:nvSpPr>
          <p:cNvPr id="9" name="TextBox 8">
            <a:extLst>
              <a:ext uri="{FF2B5EF4-FFF2-40B4-BE49-F238E27FC236}">
                <a16:creationId xmlns:a16="http://schemas.microsoft.com/office/drawing/2014/main" id="{9E5230B1-7D8F-B44A-AA1F-4F3F379E8475}"/>
              </a:ext>
            </a:extLst>
          </p:cNvPr>
          <p:cNvSpPr txBox="1"/>
          <p:nvPr/>
        </p:nvSpPr>
        <p:spPr>
          <a:xfrm>
            <a:off x="294036" y="4229466"/>
            <a:ext cx="1053494" cy="323165"/>
          </a:xfrm>
          <a:prstGeom prst="rect">
            <a:avLst/>
          </a:prstGeom>
          <a:noFill/>
        </p:spPr>
        <p:txBody>
          <a:bodyPr wrap="none" rtlCol="0">
            <a:spAutoFit/>
          </a:bodyPr>
          <a:lstStyle/>
          <a:p>
            <a:r>
              <a:rPr lang="en-US" sz="750" baseline="30000" dirty="0">
                <a:solidFill>
                  <a:schemeClr val="bg1"/>
                </a:solidFill>
              </a:rPr>
              <a:t>4 </a:t>
            </a:r>
            <a:r>
              <a:rPr lang="en-US" sz="750" dirty="0" err="1">
                <a:solidFill>
                  <a:schemeClr val="bg1"/>
                </a:solidFill>
              </a:rPr>
              <a:t>VisualCapitalist.com</a:t>
            </a:r>
            <a:endParaRPr lang="en-US" sz="750" dirty="0">
              <a:solidFill>
                <a:schemeClr val="bg1"/>
              </a:solidFill>
            </a:endParaRPr>
          </a:p>
          <a:p>
            <a:r>
              <a:rPr lang="en-US" sz="750" baseline="30000" dirty="0">
                <a:solidFill>
                  <a:schemeClr val="bg1"/>
                </a:solidFill>
              </a:rPr>
              <a:t>5 </a:t>
            </a:r>
            <a:r>
              <a:rPr lang="en-US" sz="750" dirty="0" err="1">
                <a:solidFill>
                  <a:schemeClr val="bg1"/>
                </a:solidFill>
              </a:rPr>
              <a:t>USAFacts.org</a:t>
            </a:r>
            <a:endParaRPr lang="en-US" sz="750" dirty="0">
              <a:solidFill>
                <a:schemeClr val="bg1"/>
              </a:solidFill>
            </a:endParaRPr>
          </a:p>
        </p:txBody>
      </p:sp>
      <p:sp>
        <p:nvSpPr>
          <p:cNvPr id="10" name="Rectangle 9">
            <a:extLst>
              <a:ext uri="{FF2B5EF4-FFF2-40B4-BE49-F238E27FC236}">
                <a16:creationId xmlns:a16="http://schemas.microsoft.com/office/drawing/2014/main" id="{C810C5F5-E687-DD71-2E17-161F7D0FDC28}"/>
              </a:ext>
            </a:extLst>
          </p:cNvPr>
          <p:cNvSpPr/>
          <p:nvPr/>
        </p:nvSpPr>
        <p:spPr>
          <a:xfrm>
            <a:off x="362512" y="2063695"/>
            <a:ext cx="1970038" cy="1386222"/>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Makes up</a:t>
            </a:r>
          </a:p>
          <a:p>
            <a:pPr algn="ctr"/>
            <a:r>
              <a:rPr lang="en-US" sz="3200" b="1" dirty="0">
                <a:solidFill>
                  <a:schemeClr val="tx1"/>
                </a:solidFill>
              </a:rPr>
              <a:t>7.6%</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of the U.S. population</a:t>
            </a:r>
            <a:r>
              <a:rPr lang="en-US" sz="1400" baseline="30000" dirty="0">
                <a:solidFill>
                  <a:schemeClr val="accent3"/>
                </a:solidFill>
                <a:latin typeface="Calibri Light" panose="020F0302020204030204" pitchFamily="34" charset="0"/>
                <a:cs typeface="Calibri Light" panose="020F0302020204030204" pitchFamily="34" charset="0"/>
              </a:rPr>
              <a:t>4</a:t>
            </a:r>
          </a:p>
        </p:txBody>
      </p:sp>
      <p:sp>
        <p:nvSpPr>
          <p:cNvPr id="11" name="Rectangle 10">
            <a:extLst>
              <a:ext uri="{FF2B5EF4-FFF2-40B4-BE49-F238E27FC236}">
                <a16:creationId xmlns:a16="http://schemas.microsoft.com/office/drawing/2014/main" id="{239D53FD-8E69-7BCB-125A-A7BEAAE94A9E}"/>
              </a:ext>
            </a:extLst>
          </p:cNvPr>
          <p:cNvSpPr/>
          <p:nvPr/>
        </p:nvSpPr>
        <p:spPr>
          <a:xfrm>
            <a:off x="362511" y="2063693"/>
            <a:ext cx="1970038" cy="11155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2" name="Rectangle 11">
            <a:extLst>
              <a:ext uri="{FF2B5EF4-FFF2-40B4-BE49-F238E27FC236}">
                <a16:creationId xmlns:a16="http://schemas.microsoft.com/office/drawing/2014/main" id="{8F3C60EE-22E8-F9FA-9EDC-0263DB800FFE}"/>
              </a:ext>
            </a:extLst>
          </p:cNvPr>
          <p:cNvSpPr/>
          <p:nvPr/>
        </p:nvSpPr>
        <p:spPr>
          <a:xfrm>
            <a:off x="2598761" y="2046903"/>
            <a:ext cx="3011908" cy="2015397"/>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Holds the 2</a:t>
            </a:r>
            <a:r>
              <a:rPr lang="en-US" sz="1400" baseline="30000" dirty="0">
                <a:solidFill>
                  <a:schemeClr val="accent3"/>
                </a:solidFill>
                <a:latin typeface="Calibri Light" panose="020F0302020204030204" pitchFamily="34" charset="0"/>
                <a:cs typeface="Calibri Light" panose="020F0302020204030204" pitchFamily="34" charset="0"/>
              </a:rPr>
              <a:t>nd</a:t>
            </a:r>
            <a:r>
              <a:rPr lang="en-US" sz="1400" dirty="0">
                <a:solidFill>
                  <a:schemeClr val="accent3"/>
                </a:solidFill>
                <a:latin typeface="Calibri Light" panose="020F0302020204030204" pitchFamily="34" charset="0"/>
                <a:cs typeface="Calibri Light" panose="020F0302020204030204" pitchFamily="34" charset="0"/>
              </a:rPr>
              <a:t> highest net worth per household among all generations at</a:t>
            </a:r>
          </a:p>
          <a:p>
            <a:pPr algn="ctr"/>
            <a:r>
              <a:rPr lang="en-US" sz="3200" b="1" dirty="0">
                <a:solidFill>
                  <a:schemeClr val="tx1"/>
                </a:solidFill>
              </a:rPr>
              <a:t>$1.29M</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and ranks 2</a:t>
            </a:r>
            <a:r>
              <a:rPr lang="en-US" sz="1400" baseline="30000" dirty="0">
                <a:solidFill>
                  <a:schemeClr val="accent3"/>
                </a:solidFill>
                <a:latin typeface="Calibri Light" panose="020F0302020204030204" pitchFamily="34" charset="0"/>
                <a:cs typeface="Calibri Light" panose="020F0302020204030204" pitchFamily="34" charset="0"/>
              </a:rPr>
              <a:t>nd</a:t>
            </a:r>
            <a:r>
              <a:rPr lang="en-US" sz="1400" dirty="0">
                <a:solidFill>
                  <a:schemeClr val="accent3"/>
                </a:solidFill>
                <a:latin typeface="Calibri Light" panose="020F0302020204030204" pitchFamily="34" charset="0"/>
                <a:cs typeface="Calibri Light" panose="020F0302020204030204" pitchFamily="34" charset="0"/>
              </a:rPr>
              <a:t> in amount of assets at </a:t>
            </a:r>
          </a:p>
          <a:p>
            <a:pPr algn="ctr" defTabSz="342900">
              <a:defRPr/>
            </a:pPr>
            <a:r>
              <a:rPr lang="en-US" sz="3200" b="1" dirty="0">
                <a:solidFill>
                  <a:schemeClr val="tx1"/>
                </a:solidFill>
              </a:rPr>
              <a:t>$1.35M</a:t>
            </a:r>
          </a:p>
          <a:p>
            <a:pPr algn="ctr" defTabSz="342900">
              <a:defRPr/>
            </a:pPr>
            <a:endParaRPr lang="en-US" sz="1400" baseline="30000" dirty="0">
              <a:solidFill>
                <a:schemeClr val="accent3"/>
              </a:solidFill>
              <a:latin typeface="Calibri Light" panose="020F0302020204030204" pitchFamily="34" charset="0"/>
              <a:cs typeface="Calibri Light" panose="020F0302020204030204" pitchFamily="34" charset="0"/>
            </a:endParaRPr>
          </a:p>
        </p:txBody>
      </p:sp>
      <p:sp>
        <p:nvSpPr>
          <p:cNvPr id="13" name="Rectangle 12">
            <a:extLst>
              <a:ext uri="{FF2B5EF4-FFF2-40B4-BE49-F238E27FC236}">
                <a16:creationId xmlns:a16="http://schemas.microsoft.com/office/drawing/2014/main" id="{AD3E12C2-6685-5F40-A9A5-036CFB26FABC}"/>
              </a:ext>
            </a:extLst>
          </p:cNvPr>
          <p:cNvSpPr/>
          <p:nvPr/>
        </p:nvSpPr>
        <p:spPr>
          <a:xfrm>
            <a:off x="2598760" y="2046902"/>
            <a:ext cx="3011908" cy="1099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4" name="TextBox 13">
            <a:extLst>
              <a:ext uri="{FF2B5EF4-FFF2-40B4-BE49-F238E27FC236}">
                <a16:creationId xmlns:a16="http://schemas.microsoft.com/office/drawing/2014/main" id="{CA530494-E368-42ED-A69E-D376A32C84C6}"/>
              </a:ext>
            </a:extLst>
          </p:cNvPr>
          <p:cNvSpPr txBox="1"/>
          <p:nvPr/>
        </p:nvSpPr>
        <p:spPr>
          <a:xfrm>
            <a:off x="4684507" y="3436472"/>
            <a:ext cx="275916" cy="276999"/>
          </a:xfrm>
          <a:prstGeom prst="rect">
            <a:avLst/>
          </a:prstGeom>
          <a:noFill/>
        </p:spPr>
        <p:txBody>
          <a:bodyPr wrap="square">
            <a:spAutoFit/>
          </a:bodyPr>
          <a:lstStyle/>
          <a:p>
            <a:r>
              <a:rPr lang="en-US" sz="1200" b="1" dirty="0"/>
              <a:t>5</a:t>
            </a:r>
          </a:p>
        </p:txBody>
      </p:sp>
      <p:pic>
        <p:nvPicPr>
          <p:cNvPr id="15" name="Picture 14">
            <a:extLst>
              <a:ext uri="{FF2B5EF4-FFF2-40B4-BE49-F238E27FC236}">
                <a16:creationId xmlns:a16="http://schemas.microsoft.com/office/drawing/2014/main" id="{6811C74C-A8DB-0110-6C9C-CAA6D47CBAA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Tree>
    <p:extLst>
      <p:ext uri="{BB962C8B-B14F-4D97-AF65-F5344CB8AC3E}">
        <p14:creationId xmlns:p14="http://schemas.microsoft.com/office/powerpoint/2010/main" val="1072857876"/>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18114D1-85F3-E937-AFB5-82706A7936DF}"/>
              </a:ext>
            </a:extLst>
          </p:cNvPr>
          <p:cNvSpPr>
            <a:spLocks noGrp="1"/>
          </p:cNvSpPr>
          <p:nvPr>
            <p:ph type="body" sz="quarter" idx="12"/>
          </p:nvPr>
        </p:nvSpPr>
        <p:spPr/>
        <p:txBody>
          <a:bodyPr/>
          <a:lstStyle/>
          <a:p>
            <a:endParaRPr lang="en-US"/>
          </a:p>
        </p:txBody>
      </p:sp>
      <p:sp>
        <p:nvSpPr>
          <p:cNvPr id="13" name="Footer Placeholder 12">
            <a:extLst>
              <a:ext uri="{FF2B5EF4-FFF2-40B4-BE49-F238E27FC236}">
                <a16:creationId xmlns:a16="http://schemas.microsoft.com/office/drawing/2014/main" id="{A02FE19F-FB2B-5E44-AF5F-0D07DC1C64DB}"/>
              </a:ext>
            </a:extLst>
          </p:cNvPr>
          <p:cNvSpPr>
            <a:spLocks noGrp="1"/>
          </p:cNvSpPr>
          <p:nvPr>
            <p:ph type="ftr" sz="quarter" idx="3"/>
          </p:nvPr>
        </p:nvSpPr>
        <p:spPr/>
        <p:txBody>
          <a:bodyPr/>
          <a:lstStyle/>
          <a:p>
            <a:r>
              <a:rPr lang="en-US"/>
              <a:t>SB-10064-05</a:t>
            </a:r>
          </a:p>
        </p:txBody>
      </p:sp>
      <p:sp>
        <p:nvSpPr>
          <p:cNvPr id="11" name="Date Placeholder 10">
            <a:extLst>
              <a:ext uri="{FF2B5EF4-FFF2-40B4-BE49-F238E27FC236}">
                <a16:creationId xmlns:a16="http://schemas.microsoft.com/office/drawing/2014/main" id="{CCBC212E-F937-3E47-9BA7-3447895AF9E0}"/>
              </a:ext>
            </a:extLst>
          </p:cNvPr>
          <p:cNvSpPr>
            <a:spLocks noGrp="1"/>
          </p:cNvSpPr>
          <p:nvPr>
            <p:ph type="dt" sz="half" idx="2"/>
          </p:nvPr>
        </p:nvSpPr>
        <p:spPr/>
        <p:txBody>
          <a:bodyPr/>
          <a:lstStyle/>
          <a:p>
            <a:r>
              <a:rPr lang="en-US">
                <a:solidFill>
                  <a:schemeClr val="bg1"/>
                </a:solidFill>
              </a:rPr>
              <a:t>2025/03/19</a:t>
            </a:r>
          </a:p>
        </p:txBody>
      </p:sp>
      <p:sp>
        <p:nvSpPr>
          <p:cNvPr id="15" name="Slide Number Placeholder 14">
            <a:extLst>
              <a:ext uri="{FF2B5EF4-FFF2-40B4-BE49-F238E27FC236}">
                <a16:creationId xmlns:a16="http://schemas.microsoft.com/office/drawing/2014/main" id="{299ED5C2-F28D-D241-ACB9-5F59C6865843}"/>
              </a:ext>
            </a:extLst>
          </p:cNvPr>
          <p:cNvSpPr>
            <a:spLocks noGrp="1"/>
          </p:cNvSpPr>
          <p:nvPr>
            <p:ph type="sldNum" sz="quarter" idx="4"/>
          </p:nvPr>
        </p:nvSpPr>
        <p:spPr/>
        <p:txBody>
          <a:bodyPr/>
          <a:lstStyle/>
          <a:p>
            <a:fld id="{1C0B272F-4456-0844-949C-3E7D42274ABC}" type="slidenum">
              <a:rPr lang="en-US" smtClean="0">
                <a:solidFill>
                  <a:schemeClr val="bg1"/>
                </a:solidFill>
              </a:rPr>
              <a:pPr/>
              <a:t>9</a:t>
            </a:fld>
            <a:endParaRPr lang="en-US">
              <a:solidFill>
                <a:schemeClr val="bg1"/>
              </a:solidFill>
            </a:endParaRPr>
          </a:p>
        </p:txBody>
      </p:sp>
      <p:sp>
        <p:nvSpPr>
          <p:cNvPr id="6" name="Content Placeholder 1">
            <a:extLst>
              <a:ext uri="{FF2B5EF4-FFF2-40B4-BE49-F238E27FC236}">
                <a16:creationId xmlns:a16="http://schemas.microsoft.com/office/drawing/2014/main" id="{9B347E73-AF39-3626-8973-2A4BDE15AEAC}"/>
              </a:ext>
            </a:extLst>
          </p:cNvPr>
          <p:cNvSpPr txBox="1">
            <a:spLocks/>
          </p:cNvSpPr>
          <p:nvPr/>
        </p:nvSpPr>
        <p:spPr>
          <a:xfrm>
            <a:off x="4838700" y="3216283"/>
            <a:ext cx="3950523" cy="1070366"/>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2200" b="1" dirty="0">
                <a:solidFill>
                  <a:schemeClr val="accent1"/>
                </a:solidFill>
                <a:latin typeface="Calibri" panose="020F0502020204030204" pitchFamily="34" charset="0"/>
              </a:rPr>
              <a:t>Financial Security and </a:t>
            </a:r>
            <a:br>
              <a:rPr lang="en-US" sz="2200" b="1" dirty="0">
                <a:solidFill>
                  <a:schemeClr val="accent1"/>
                </a:solidFill>
                <a:latin typeface="Calibri" panose="020F0502020204030204" pitchFamily="34" charset="0"/>
              </a:rPr>
            </a:br>
            <a:r>
              <a:rPr lang="en-US" sz="2200" b="1" dirty="0">
                <a:solidFill>
                  <a:schemeClr val="accent1"/>
                </a:solidFill>
                <a:latin typeface="Calibri" panose="020F0502020204030204" pitchFamily="34" charset="0"/>
              </a:rPr>
              <a:t>Fraud Protection</a:t>
            </a:r>
          </a:p>
        </p:txBody>
      </p:sp>
      <p:sp>
        <p:nvSpPr>
          <p:cNvPr id="8" name="Rectangle 7">
            <a:extLst>
              <a:ext uri="{FF2B5EF4-FFF2-40B4-BE49-F238E27FC236}">
                <a16:creationId xmlns:a16="http://schemas.microsoft.com/office/drawing/2014/main" id="{E76BDFF5-5A92-7329-1E89-A7F54A83706D}"/>
              </a:ext>
            </a:extLst>
          </p:cNvPr>
          <p:cNvSpPr/>
          <p:nvPr/>
        </p:nvSpPr>
        <p:spPr>
          <a:xfrm>
            <a:off x="4838965" y="3216282"/>
            <a:ext cx="3959595"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9" name="Content Placeholder 1">
            <a:extLst>
              <a:ext uri="{FF2B5EF4-FFF2-40B4-BE49-F238E27FC236}">
                <a16:creationId xmlns:a16="http://schemas.microsoft.com/office/drawing/2014/main" id="{6B0F2BB6-3CDE-212A-6527-71B142985F09}"/>
              </a:ext>
            </a:extLst>
          </p:cNvPr>
          <p:cNvSpPr txBox="1">
            <a:spLocks/>
          </p:cNvSpPr>
          <p:nvPr/>
        </p:nvSpPr>
        <p:spPr>
          <a:xfrm>
            <a:off x="4851016" y="1863333"/>
            <a:ext cx="3941472" cy="1070367"/>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2200" b="1" dirty="0">
                <a:solidFill>
                  <a:schemeClr val="accent1"/>
                </a:solidFill>
                <a:latin typeface="Calibri" panose="020F0502020204030204" pitchFamily="34" charset="0"/>
              </a:rPr>
              <a:t>Healthcare and </a:t>
            </a:r>
            <a:br>
              <a:rPr lang="en-US" sz="2200" b="1" dirty="0">
                <a:solidFill>
                  <a:schemeClr val="accent1"/>
                </a:solidFill>
                <a:latin typeface="Calibri" panose="020F0502020204030204" pitchFamily="34" charset="0"/>
              </a:rPr>
            </a:br>
            <a:r>
              <a:rPr lang="en-US" sz="2200" b="1" dirty="0">
                <a:solidFill>
                  <a:schemeClr val="accent1"/>
                </a:solidFill>
                <a:latin typeface="Calibri" panose="020F0502020204030204" pitchFamily="34" charset="0"/>
              </a:rPr>
              <a:t>Long-Term Care Costs</a:t>
            </a:r>
          </a:p>
        </p:txBody>
      </p:sp>
      <p:sp>
        <p:nvSpPr>
          <p:cNvPr id="10" name="Rectangle 9">
            <a:extLst>
              <a:ext uri="{FF2B5EF4-FFF2-40B4-BE49-F238E27FC236}">
                <a16:creationId xmlns:a16="http://schemas.microsoft.com/office/drawing/2014/main" id="{C3171D77-807A-B21A-022A-6622CDC4BC98}"/>
              </a:ext>
            </a:extLst>
          </p:cNvPr>
          <p:cNvSpPr/>
          <p:nvPr/>
        </p:nvSpPr>
        <p:spPr>
          <a:xfrm>
            <a:off x="4850577" y="1863333"/>
            <a:ext cx="3950523"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2" name="Content Placeholder 1">
            <a:extLst>
              <a:ext uri="{FF2B5EF4-FFF2-40B4-BE49-F238E27FC236}">
                <a16:creationId xmlns:a16="http://schemas.microsoft.com/office/drawing/2014/main" id="{9C8C8B05-3CE3-2AF8-D0CB-241ED6E5E133}"/>
              </a:ext>
            </a:extLst>
          </p:cNvPr>
          <p:cNvSpPr txBox="1">
            <a:spLocks/>
          </p:cNvSpPr>
          <p:nvPr/>
        </p:nvSpPr>
        <p:spPr>
          <a:xfrm>
            <a:off x="342901" y="1863333"/>
            <a:ext cx="3975099" cy="1070366"/>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1500" b="0" i="0" kern="1200">
                <a:solidFill>
                  <a:schemeClr val="bg2"/>
                </a:solidFill>
                <a:latin typeface="+mn-lt"/>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2"/>
                </a:solidFill>
                <a:latin typeface="+mn-lt"/>
                <a:ea typeface="+mn-ea"/>
                <a:cs typeface="Calibri" panose="020F050202020403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200" b="0" i="0" kern="1200">
                <a:solidFill>
                  <a:schemeClr val="bg2"/>
                </a:solidFill>
                <a:latin typeface="+mn-lt"/>
                <a:ea typeface="+mn-ea"/>
                <a:cs typeface="Calibri" panose="020F050202020403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050" b="0" i="0" kern="1200">
                <a:solidFill>
                  <a:schemeClr val="bg2"/>
                </a:solidFill>
                <a:latin typeface="+mn-lt"/>
                <a:ea typeface="+mn-ea"/>
                <a:cs typeface="Calibri" panose="020F050202020403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050" b="0" i="0" kern="1200">
                <a:solidFill>
                  <a:schemeClr val="bg2"/>
                </a:solidFill>
                <a:latin typeface="+mn-lt"/>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buNone/>
            </a:pPr>
            <a:r>
              <a:rPr lang="en-US" sz="2200" b="1" dirty="0">
                <a:solidFill>
                  <a:schemeClr val="accent1"/>
                </a:solidFill>
                <a:latin typeface="Calibri" panose="020F0502020204030204" pitchFamily="34" charset="0"/>
              </a:rPr>
              <a:t>Preserving Retirement Savings</a:t>
            </a:r>
          </a:p>
        </p:txBody>
      </p:sp>
      <p:sp>
        <p:nvSpPr>
          <p:cNvPr id="14" name="Rectangle 13">
            <a:extLst>
              <a:ext uri="{FF2B5EF4-FFF2-40B4-BE49-F238E27FC236}">
                <a16:creationId xmlns:a16="http://schemas.microsoft.com/office/drawing/2014/main" id="{78202BDD-23BB-3431-5A18-E4C0347B0AD0}"/>
              </a:ext>
            </a:extLst>
          </p:cNvPr>
          <p:cNvSpPr/>
          <p:nvPr/>
        </p:nvSpPr>
        <p:spPr>
          <a:xfrm>
            <a:off x="337773" y="1863333"/>
            <a:ext cx="3984226"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6" name="Rectangle 15">
            <a:extLst>
              <a:ext uri="{FF2B5EF4-FFF2-40B4-BE49-F238E27FC236}">
                <a16:creationId xmlns:a16="http://schemas.microsoft.com/office/drawing/2014/main" id="{B8B12088-55A0-437C-79A3-79B957FE1164}"/>
              </a:ext>
            </a:extLst>
          </p:cNvPr>
          <p:cNvSpPr/>
          <p:nvPr/>
        </p:nvSpPr>
        <p:spPr>
          <a:xfrm rot="21443259">
            <a:off x="-812359" y="345249"/>
            <a:ext cx="10361429" cy="1118813"/>
          </a:xfrm>
          <a:prstGeom prst="rect">
            <a:avLst/>
          </a:prstGeom>
          <a:solidFill>
            <a:schemeClr val="tx2"/>
          </a:solidFill>
          <a:effectLst>
            <a:outerShdw blurRad="344092" dist="38100" dir="2700000" sx="100048" sy="100048" algn="tl" rotWithShape="0">
              <a:prstClr val="black">
                <a:alpha val="37628"/>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165860" rtlCol="0" anchor="ctr"/>
          <a:lstStyle/>
          <a:p>
            <a:r>
              <a:rPr lang="en-US" sz="2700" spc="225" dirty="0">
                <a:latin typeface="+mj-lt"/>
              </a:rPr>
              <a:t>THE SILENT GENERATION’S </a:t>
            </a:r>
          </a:p>
          <a:p>
            <a:r>
              <a:rPr lang="en-US" sz="2700" spc="225" dirty="0">
                <a:latin typeface="+mj-lt"/>
              </a:rPr>
              <a:t>GREATEST FINANCIAL CONCERNS</a:t>
            </a:r>
          </a:p>
        </p:txBody>
      </p:sp>
      <p:sp>
        <p:nvSpPr>
          <p:cNvPr id="17" name="Content Placeholder 1">
            <a:extLst>
              <a:ext uri="{FF2B5EF4-FFF2-40B4-BE49-F238E27FC236}">
                <a16:creationId xmlns:a16="http://schemas.microsoft.com/office/drawing/2014/main" id="{D9DEA58B-7693-AD79-38B4-EF57E3C9C2E9}"/>
              </a:ext>
            </a:extLst>
          </p:cNvPr>
          <p:cNvSpPr txBox="1">
            <a:spLocks/>
          </p:cNvSpPr>
          <p:nvPr/>
        </p:nvSpPr>
        <p:spPr>
          <a:xfrm>
            <a:off x="337773" y="3216283"/>
            <a:ext cx="3984226" cy="1119271"/>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2200" b="1" dirty="0">
                <a:solidFill>
                  <a:schemeClr val="accent1"/>
                </a:solidFill>
                <a:latin typeface="Calibri" panose="020F0502020204030204" pitchFamily="34" charset="0"/>
              </a:rPr>
              <a:t>Estate Planning and </a:t>
            </a:r>
            <a:br>
              <a:rPr lang="en-US" sz="2200" b="1" dirty="0">
                <a:solidFill>
                  <a:schemeClr val="accent1"/>
                </a:solidFill>
                <a:latin typeface="Calibri" panose="020F0502020204030204" pitchFamily="34" charset="0"/>
              </a:rPr>
            </a:br>
            <a:r>
              <a:rPr lang="en-US" sz="2200" b="1" dirty="0">
                <a:solidFill>
                  <a:schemeClr val="accent1"/>
                </a:solidFill>
                <a:latin typeface="Calibri" panose="020F0502020204030204" pitchFamily="34" charset="0"/>
              </a:rPr>
              <a:t>Wealth Transfer</a:t>
            </a:r>
          </a:p>
        </p:txBody>
      </p:sp>
      <p:sp>
        <p:nvSpPr>
          <p:cNvPr id="18" name="Rectangle 17">
            <a:extLst>
              <a:ext uri="{FF2B5EF4-FFF2-40B4-BE49-F238E27FC236}">
                <a16:creationId xmlns:a16="http://schemas.microsoft.com/office/drawing/2014/main" id="{B27A9102-8A46-97BC-1D99-725C76DD78A9}"/>
              </a:ext>
            </a:extLst>
          </p:cNvPr>
          <p:cNvSpPr/>
          <p:nvPr/>
        </p:nvSpPr>
        <p:spPr>
          <a:xfrm>
            <a:off x="338665" y="3216283"/>
            <a:ext cx="3993373"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Tree>
    <p:extLst>
      <p:ext uri="{BB962C8B-B14F-4D97-AF65-F5344CB8AC3E}">
        <p14:creationId xmlns:p14="http://schemas.microsoft.com/office/powerpoint/2010/main" val="1007219181"/>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4B4B1-862B-AE02-EDD2-A11C1F235764}"/>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E6DE5B02-A744-B63F-2EAC-1EC463E35195}"/>
              </a:ext>
            </a:extLst>
          </p:cNvPr>
          <p:cNvSpPr>
            <a:spLocks noGrp="1"/>
          </p:cNvSpPr>
          <p:nvPr>
            <p:ph type="title"/>
          </p:nvPr>
        </p:nvSpPr>
        <p:spPr/>
        <p:txBody>
          <a:bodyPr/>
          <a:lstStyle/>
          <a:p>
            <a:r>
              <a:rPr lang="en-US" dirty="0"/>
              <a:t>The Silent Generation’s Preferred Communication with Advisors	</a:t>
            </a:r>
          </a:p>
        </p:txBody>
      </p:sp>
      <p:sp>
        <p:nvSpPr>
          <p:cNvPr id="5" name="Footer Placeholder 4">
            <a:extLst>
              <a:ext uri="{FF2B5EF4-FFF2-40B4-BE49-F238E27FC236}">
                <a16:creationId xmlns:a16="http://schemas.microsoft.com/office/drawing/2014/main" id="{46673BD3-63E5-F3A7-F9E3-A6B1438A13D7}"/>
              </a:ext>
            </a:extLst>
          </p:cNvPr>
          <p:cNvSpPr>
            <a:spLocks noGrp="1"/>
          </p:cNvSpPr>
          <p:nvPr>
            <p:ph type="ftr" sz="quarter" idx="3"/>
          </p:nvPr>
        </p:nvSpPr>
        <p:spPr/>
        <p:txBody>
          <a:bodyPr/>
          <a:lstStyle/>
          <a:p>
            <a:r>
              <a:rPr lang="en-US" dirty="0"/>
              <a:t>SB-10064-05</a:t>
            </a:r>
          </a:p>
        </p:txBody>
      </p:sp>
      <p:sp>
        <p:nvSpPr>
          <p:cNvPr id="6" name="Date Placeholder 5">
            <a:extLst>
              <a:ext uri="{FF2B5EF4-FFF2-40B4-BE49-F238E27FC236}">
                <a16:creationId xmlns:a16="http://schemas.microsoft.com/office/drawing/2014/main" id="{9D9A501E-E2CB-D299-AE67-A155DFBB4353}"/>
              </a:ext>
            </a:extLst>
          </p:cNvPr>
          <p:cNvSpPr>
            <a:spLocks noGrp="1"/>
          </p:cNvSpPr>
          <p:nvPr>
            <p:ph type="dt" sz="half" idx="2"/>
          </p:nvPr>
        </p:nvSpPr>
        <p:spPr/>
        <p:txBody>
          <a:bodyPr/>
          <a:lstStyle/>
          <a:p>
            <a:r>
              <a:rPr lang="en-US"/>
              <a:t>2025/03/19</a:t>
            </a:r>
          </a:p>
        </p:txBody>
      </p:sp>
      <p:sp>
        <p:nvSpPr>
          <p:cNvPr id="7" name="Slide Number Placeholder 6">
            <a:extLst>
              <a:ext uri="{FF2B5EF4-FFF2-40B4-BE49-F238E27FC236}">
                <a16:creationId xmlns:a16="http://schemas.microsoft.com/office/drawing/2014/main" id="{F5B1E7A2-5E0D-666D-5DED-14875A4E1398}"/>
              </a:ext>
            </a:extLst>
          </p:cNvPr>
          <p:cNvSpPr>
            <a:spLocks noGrp="1"/>
          </p:cNvSpPr>
          <p:nvPr>
            <p:ph type="sldNum" sz="quarter" idx="4"/>
          </p:nvPr>
        </p:nvSpPr>
        <p:spPr/>
        <p:txBody>
          <a:bodyPr/>
          <a:lstStyle/>
          <a:p>
            <a:fld id="{1C0B272F-4456-0844-949C-3E7D42274ABC}" type="slidenum">
              <a:rPr lang="en-US" smtClean="0"/>
              <a:pPr/>
              <a:t>10</a:t>
            </a:fld>
            <a:endParaRPr lang="en-US"/>
          </a:p>
        </p:txBody>
      </p:sp>
      <p:sp>
        <p:nvSpPr>
          <p:cNvPr id="16" name="Text Placeholder 15">
            <a:extLst>
              <a:ext uri="{FF2B5EF4-FFF2-40B4-BE49-F238E27FC236}">
                <a16:creationId xmlns:a16="http://schemas.microsoft.com/office/drawing/2014/main" id="{4161EB5A-9D83-7BA5-2B8B-F67FBFF9D26D}"/>
              </a:ext>
            </a:extLst>
          </p:cNvPr>
          <p:cNvSpPr>
            <a:spLocks noGrp="1"/>
          </p:cNvSpPr>
          <p:nvPr>
            <p:ph type="body" sz="quarter" idx="12"/>
          </p:nvPr>
        </p:nvSpPr>
        <p:spPr/>
        <p:txBody>
          <a:bodyPr/>
          <a:lstStyle/>
          <a:p>
            <a:endParaRPr lang="en-US"/>
          </a:p>
        </p:txBody>
      </p:sp>
      <p:sp>
        <p:nvSpPr>
          <p:cNvPr id="2" name="Content Placeholder 1">
            <a:extLst>
              <a:ext uri="{FF2B5EF4-FFF2-40B4-BE49-F238E27FC236}">
                <a16:creationId xmlns:a16="http://schemas.microsoft.com/office/drawing/2014/main" id="{B7D8A119-B6A9-82FC-E326-A58EA8CEA296}"/>
              </a:ext>
            </a:extLst>
          </p:cNvPr>
          <p:cNvSpPr>
            <a:spLocks noGrp="1"/>
          </p:cNvSpPr>
          <p:nvPr>
            <p:ph idx="1"/>
          </p:nvPr>
        </p:nvSpPr>
        <p:spPr>
          <a:xfrm>
            <a:off x="342902" y="1009976"/>
            <a:ext cx="6749098" cy="3559443"/>
          </a:xfrm>
        </p:spPr>
        <p:txBody>
          <a:bodyPr>
            <a:normAutofit/>
          </a:bodyPr>
          <a:lstStyle/>
          <a:p>
            <a:pPr marL="0" indent="0">
              <a:lnSpc>
                <a:spcPct val="100000"/>
              </a:lnSpc>
              <a:buClr>
                <a:schemeClr val="accent3"/>
              </a:buClr>
              <a:buNone/>
            </a:pPr>
            <a:r>
              <a:rPr lang="en-US" sz="1400" b="1" dirty="0">
                <a:solidFill>
                  <a:srgbClr val="BAD739"/>
                </a:solidFill>
              </a:rPr>
              <a:t>Prefers</a:t>
            </a:r>
          </a:p>
          <a:p>
            <a:pPr>
              <a:lnSpc>
                <a:spcPct val="100000"/>
              </a:lnSpc>
              <a:buClr>
                <a:srgbClr val="BAD739"/>
              </a:buClr>
              <a:buFont typeface="Wingdings" pitchFamily="2" charset="2"/>
              <a:buChar char="ü"/>
            </a:pPr>
            <a:r>
              <a:rPr lang="en-US" sz="1200" dirty="0">
                <a:solidFill>
                  <a:schemeClr val="accent3"/>
                </a:solidFill>
              </a:rPr>
              <a:t>Clear, direct, and respectful communication</a:t>
            </a:r>
          </a:p>
          <a:p>
            <a:pPr>
              <a:lnSpc>
                <a:spcPct val="100000"/>
              </a:lnSpc>
              <a:buClr>
                <a:srgbClr val="BAD739"/>
              </a:buClr>
              <a:buFont typeface="Wingdings" pitchFamily="2" charset="2"/>
              <a:buChar char="ü"/>
            </a:pPr>
            <a:r>
              <a:rPr lang="en-US" sz="1200" dirty="0">
                <a:solidFill>
                  <a:schemeClr val="accent3"/>
                </a:solidFill>
              </a:rPr>
              <a:t>Phone calls</a:t>
            </a:r>
          </a:p>
          <a:p>
            <a:pPr>
              <a:lnSpc>
                <a:spcPct val="100000"/>
              </a:lnSpc>
              <a:buClr>
                <a:srgbClr val="BAD739"/>
              </a:buClr>
              <a:buFont typeface="Wingdings" pitchFamily="2" charset="2"/>
              <a:buChar char="ü"/>
            </a:pPr>
            <a:r>
              <a:rPr lang="en-US" sz="1200" dirty="0">
                <a:solidFill>
                  <a:schemeClr val="accent3"/>
                </a:solidFill>
              </a:rPr>
              <a:t>In-person meetings</a:t>
            </a:r>
          </a:p>
          <a:p>
            <a:pPr>
              <a:lnSpc>
                <a:spcPct val="100000"/>
              </a:lnSpc>
              <a:buClr>
                <a:srgbClr val="BAD739"/>
              </a:buClr>
              <a:buFont typeface="Wingdings" pitchFamily="2" charset="2"/>
              <a:buChar char="ü"/>
            </a:pPr>
            <a:r>
              <a:rPr lang="en-US" sz="1200" dirty="0">
                <a:solidFill>
                  <a:schemeClr val="accent3"/>
                </a:solidFill>
              </a:rPr>
              <a:t>Formal written correspondence (e.g., letters)</a:t>
            </a:r>
          </a:p>
          <a:p>
            <a:pPr>
              <a:lnSpc>
                <a:spcPct val="100000"/>
              </a:lnSpc>
              <a:buClr>
                <a:srgbClr val="BAD739"/>
              </a:buClr>
              <a:buFont typeface="Wingdings" pitchFamily="2" charset="2"/>
              <a:buChar char="ü"/>
            </a:pPr>
            <a:r>
              <a:rPr lang="en-US" sz="1200" dirty="0">
                <a:solidFill>
                  <a:schemeClr val="accent3"/>
                </a:solidFill>
              </a:rPr>
              <a:t>Provide guidance on wealth transfer to their children and grandchildren</a:t>
            </a:r>
          </a:p>
          <a:p>
            <a:pPr>
              <a:lnSpc>
                <a:spcPct val="100000"/>
              </a:lnSpc>
              <a:buClr>
                <a:srgbClr val="BAD739"/>
              </a:buClr>
              <a:buFont typeface="Wingdings" pitchFamily="2" charset="2"/>
              <a:buChar char="ü"/>
            </a:pPr>
            <a:r>
              <a:rPr lang="en-US" sz="1200" dirty="0">
                <a:solidFill>
                  <a:schemeClr val="accent3"/>
                </a:solidFill>
              </a:rPr>
              <a:t>Be sure their will and estate plan is updated</a:t>
            </a:r>
          </a:p>
          <a:p>
            <a:pPr>
              <a:lnSpc>
                <a:spcPct val="100000"/>
              </a:lnSpc>
              <a:buClr>
                <a:srgbClr val="BAD739"/>
              </a:buClr>
              <a:buFont typeface="Wingdings" pitchFamily="2" charset="2"/>
              <a:buChar char="ü"/>
            </a:pPr>
            <a:r>
              <a:rPr lang="en-US" sz="1200" dirty="0">
                <a:solidFill>
                  <a:schemeClr val="accent3"/>
                </a:solidFill>
              </a:rPr>
              <a:t>Host generational events where your older clients can feel free to bring their heirs</a:t>
            </a:r>
          </a:p>
          <a:p>
            <a:pPr marL="0" indent="0">
              <a:lnSpc>
                <a:spcPct val="100000"/>
              </a:lnSpc>
              <a:buClr>
                <a:schemeClr val="accent3"/>
              </a:buClr>
              <a:buNone/>
            </a:pPr>
            <a:r>
              <a:rPr lang="en-US" sz="1400" b="1" dirty="0">
                <a:solidFill>
                  <a:srgbClr val="C00000"/>
                </a:solidFill>
              </a:rPr>
              <a:t>Avoid</a:t>
            </a:r>
          </a:p>
          <a:p>
            <a:pPr>
              <a:lnSpc>
                <a:spcPct val="100000"/>
              </a:lnSpc>
              <a:buClr>
                <a:srgbClr val="A93800"/>
              </a:buClr>
              <a:buFont typeface="System Font Regular"/>
              <a:buChar char="X"/>
            </a:pPr>
            <a:r>
              <a:rPr lang="en-US" sz="1200" dirty="0">
                <a:solidFill>
                  <a:schemeClr val="accent3"/>
                </a:solidFill>
              </a:rPr>
              <a:t>Overly casual language</a:t>
            </a:r>
          </a:p>
          <a:p>
            <a:pPr>
              <a:lnSpc>
                <a:spcPct val="100000"/>
              </a:lnSpc>
              <a:buClr>
                <a:srgbClr val="A93800"/>
              </a:buClr>
              <a:buFont typeface="System Font Regular"/>
              <a:buChar char="X"/>
            </a:pPr>
            <a:r>
              <a:rPr lang="en-US" sz="1200" dirty="0">
                <a:solidFill>
                  <a:schemeClr val="accent3"/>
                </a:solidFill>
              </a:rPr>
              <a:t>Rushed or impersonal communication</a:t>
            </a:r>
          </a:p>
          <a:p>
            <a:pPr marL="285750" indent="-285750">
              <a:lnSpc>
                <a:spcPct val="100000"/>
              </a:lnSpc>
              <a:buClr>
                <a:schemeClr val="accent3"/>
              </a:buClr>
              <a:buFont typeface="Arial" panose="020B0604020202020204" pitchFamily="34" charset="0"/>
              <a:buChar char="•"/>
            </a:pPr>
            <a:endParaRPr lang="en-US" sz="1200" dirty="0">
              <a:solidFill>
                <a:schemeClr val="accent3"/>
              </a:solidFill>
            </a:endParaRPr>
          </a:p>
        </p:txBody>
      </p:sp>
    </p:spTree>
    <p:extLst>
      <p:ext uri="{BB962C8B-B14F-4D97-AF65-F5344CB8AC3E}">
        <p14:creationId xmlns:p14="http://schemas.microsoft.com/office/powerpoint/2010/main" val="1424560759"/>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7455C-E73D-827D-E3C1-B200C69CF09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D51FB49-6809-0724-021C-00C62655BA52}"/>
              </a:ext>
            </a:extLst>
          </p:cNvPr>
          <p:cNvSpPr>
            <a:spLocks noGrp="1"/>
          </p:cNvSpPr>
          <p:nvPr>
            <p:ph type="title"/>
          </p:nvPr>
        </p:nvSpPr>
        <p:spPr/>
        <p:txBody>
          <a:bodyPr/>
          <a:lstStyle/>
          <a:p>
            <a:r>
              <a:rPr lang="en-US" dirty="0"/>
              <a:t>The Silent Generation’s Preferred Communication with Advisors	</a:t>
            </a:r>
          </a:p>
        </p:txBody>
      </p:sp>
      <p:sp>
        <p:nvSpPr>
          <p:cNvPr id="5" name="Footer Placeholder 4">
            <a:extLst>
              <a:ext uri="{FF2B5EF4-FFF2-40B4-BE49-F238E27FC236}">
                <a16:creationId xmlns:a16="http://schemas.microsoft.com/office/drawing/2014/main" id="{B43A3777-85DA-BD40-5993-81B395AD7DCC}"/>
              </a:ext>
            </a:extLst>
          </p:cNvPr>
          <p:cNvSpPr>
            <a:spLocks noGrp="1"/>
          </p:cNvSpPr>
          <p:nvPr>
            <p:ph type="ftr" sz="quarter" idx="3"/>
          </p:nvPr>
        </p:nvSpPr>
        <p:spPr/>
        <p:txBody>
          <a:bodyPr/>
          <a:lstStyle/>
          <a:p>
            <a:r>
              <a:rPr lang="en-US" dirty="0"/>
              <a:t>SB-10064-05</a:t>
            </a:r>
          </a:p>
        </p:txBody>
      </p:sp>
      <p:sp>
        <p:nvSpPr>
          <p:cNvPr id="6" name="Date Placeholder 5">
            <a:extLst>
              <a:ext uri="{FF2B5EF4-FFF2-40B4-BE49-F238E27FC236}">
                <a16:creationId xmlns:a16="http://schemas.microsoft.com/office/drawing/2014/main" id="{23AC942B-3BE5-CFA7-D9EE-3ECDD359E96E}"/>
              </a:ext>
            </a:extLst>
          </p:cNvPr>
          <p:cNvSpPr>
            <a:spLocks noGrp="1"/>
          </p:cNvSpPr>
          <p:nvPr>
            <p:ph type="dt" sz="half" idx="2"/>
          </p:nvPr>
        </p:nvSpPr>
        <p:spPr/>
        <p:txBody>
          <a:bodyPr/>
          <a:lstStyle/>
          <a:p>
            <a:r>
              <a:rPr lang="en-US"/>
              <a:t>2025/03/19</a:t>
            </a:r>
          </a:p>
        </p:txBody>
      </p:sp>
      <p:sp>
        <p:nvSpPr>
          <p:cNvPr id="7" name="Slide Number Placeholder 6">
            <a:extLst>
              <a:ext uri="{FF2B5EF4-FFF2-40B4-BE49-F238E27FC236}">
                <a16:creationId xmlns:a16="http://schemas.microsoft.com/office/drawing/2014/main" id="{8EA223E5-61FD-42FF-B439-C119008F22E2}"/>
              </a:ext>
            </a:extLst>
          </p:cNvPr>
          <p:cNvSpPr>
            <a:spLocks noGrp="1"/>
          </p:cNvSpPr>
          <p:nvPr>
            <p:ph type="sldNum" sz="quarter" idx="4"/>
          </p:nvPr>
        </p:nvSpPr>
        <p:spPr/>
        <p:txBody>
          <a:bodyPr/>
          <a:lstStyle/>
          <a:p>
            <a:fld id="{1C0B272F-4456-0844-949C-3E7D42274ABC}" type="slidenum">
              <a:rPr lang="en-US" smtClean="0"/>
              <a:pPr/>
              <a:t>11</a:t>
            </a:fld>
            <a:endParaRPr lang="en-US"/>
          </a:p>
        </p:txBody>
      </p:sp>
      <p:sp>
        <p:nvSpPr>
          <p:cNvPr id="16" name="Text Placeholder 15">
            <a:extLst>
              <a:ext uri="{FF2B5EF4-FFF2-40B4-BE49-F238E27FC236}">
                <a16:creationId xmlns:a16="http://schemas.microsoft.com/office/drawing/2014/main" id="{34AD1558-B86A-C879-735F-F8E75E0995E9}"/>
              </a:ext>
            </a:extLst>
          </p:cNvPr>
          <p:cNvSpPr>
            <a:spLocks noGrp="1"/>
          </p:cNvSpPr>
          <p:nvPr>
            <p:ph type="body" sz="quarter" idx="12"/>
          </p:nvPr>
        </p:nvSpPr>
        <p:spPr/>
        <p:txBody>
          <a:bodyPr/>
          <a:lstStyle/>
          <a:p>
            <a:endParaRPr lang="en-US"/>
          </a:p>
        </p:txBody>
      </p:sp>
      <p:sp>
        <p:nvSpPr>
          <p:cNvPr id="2" name="Content Placeholder 1">
            <a:extLst>
              <a:ext uri="{FF2B5EF4-FFF2-40B4-BE49-F238E27FC236}">
                <a16:creationId xmlns:a16="http://schemas.microsoft.com/office/drawing/2014/main" id="{D197A9AA-1AD6-8476-47C0-8B2663055264}"/>
              </a:ext>
            </a:extLst>
          </p:cNvPr>
          <p:cNvSpPr>
            <a:spLocks noGrp="1"/>
          </p:cNvSpPr>
          <p:nvPr>
            <p:ph idx="1"/>
          </p:nvPr>
        </p:nvSpPr>
        <p:spPr>
          <a:xfrm>
            <a:off x="342902" y="1009977"/>
            <a:ext cx="6749098" cy="2510824"/>
          </a:xfrm>
        </p:spPr>
        <p:txBody>
          <a:bodyPr>
            <a:normAutofit lnSpcReduction="10000"/>
          </a:bodyPr>
          <a:lstStyle/>
          <a:p>
            <a:pPr marL="0" indent="0">
              <a:lnSpc>
                <a:spcPct val="100000"/>
              </a:lnSpc>
              <a:buClr>
                <a:schemeClr val="accent3"/>
              </a:buClr>
              <a:buNone/>
            </a:pPr>
            <a:r>
              <a:rPr lang="en-US" sz="1400" b="1" dirty="0">
                <a:solidFill>
                  <a:schemeClr val="tx2"/>
                </a:solidFill>
              </a:rPr>
              <a:t>Keywords</a:t>
            </a:r>
          </a:p>
          <a:p>
            <a:pPr>
              <a:lnSpc>
                <a:spcPct val="100000"/>
              </a:lnSpc>
              <a:buClr>
                <a:schemeClr val="accent3"/>
              </a:buClr>
            </a:pPr>
            <a:r>
              <a:rPr lang="en-US" sz="1200" dirty="0">
                <a:solidFill>
                  <a:schemeClr val="accent3"/>
                </a:solidFill>
              </a:rPr>
              <a:t>Security</a:t>
            </a:r>
          </a:p>
          <a:p>
            <a:pPr>
              <a:lnSpc>
                <a:spcPct val="100000"/>
              </a:lnSpc>
              <a:buClr>
                <a:schemeClr val="accent3"/>
              </a:buClr>
            </a:pPr>
            <a:r>
              <a:rPr lang="en-US" sz="1200" dirty="0">
                <a:solidFill>
                  <a:schemeClr val="accent3"/>
                </a:solidFill>
              </a:rPr>
              <a:t>Stability</a:t>
            </a:r>
          </a:p>
          <a:p>
            <a:pPr>
              <a:lnSpc>
                <a:spcPct val="100000"/>
              </a:lnSpc>
              <a:buClr>
                <a:schemeClr val="accent3"/>
              </a:buClr>
            </a:pPr>
            <a:r>
              <a:rPr lang="en-US" sz="1200" dirty="0">
                <a:solidFill>
                  <a:schemeClr val="accent3"/>
                </a:solidFill>
              </a:rPr>
              <a:t>Conservative investments</a:t>
            </a:r>
          </a:p>
          <a:p>
            <a:pPr>
              <a:lnSpc>
                <a:spcPct val="100000"/>
              </a:lnSpc>
              <a:buClr>
                <a:schemeClr val="accent3"/>
              </a:buClr>
            </a:pPr>
            <a:r>
              <a:rPr lang="en-US" sz="1200" dirty="0">
                <a:solidFill>
                  <a:schemeClr val="accent3"/>
                </a:solidFill>
              </a:rPr>
              <a:t>Legacy planning</a:t>
            </a:r>
          </a:p>
          <a:p>
            <a:pPr>
              <a:lnSpc>
                <a:spcPct val="100000"/>
              </a:lnSpc>
              <a:buClr>
                <a:schemeClr val="accent3"/>
              </a:buClr>
            </a:pPr>
            <a:r>
              <a:rPr lang="en-US" sz="1200" dirty="0">
                <a:solidFill>
                  <a:schemeClr val="accent3"/>
                </a:solidFill>
              </a:rPr>
              <a:t>Trusted institutions</a:t>
            </a:r>
          </a:p>
          <a:p>
            <a:pPr marL="0" indent="0">
              <a:lnSpc>
                <a:spcPct val="100000"/>
              </a:lnSpc>
              <a:buClr>
                <a:schemeClr val="accent3"/>
              </a:buClr>
              <a:buNone/>
            </a:pPr>
            <a:r>
              <a:rPr lang="en-US" sz="1400" b="1" dirty="0">
                <a:solidFill>
                  <a:schemeClr val="tx2"/>
                </a:solidFill>
              </a:rPr>
              <a:t>Approach</a:t>
            </a:r>
          </a:p>
          <a:p>
            <a:pPr>
              <a:lnSpc>
                <a:spcPct val="100000"/>
              </a:lnSpc>
              <a:buClr>
                <a:schemeClr val="accent3"/>
              </a:buClr>
            </a:pPr>
            <a:r>
              <a:rPr lang="en-US" sz="1200" dirty="0">
                <a:solidFill>
                  <a:schemeClr val="accent3"/>
                </a:solidFill>
              </a:rPr>
              <a:t>Prioritizes security and stability</a:t>
            </a:r>
          </a:p>
          <a:p>
            <a:pPr>
              <a:lnSpc>
                <a:spcPct val="100000"/>
              </a:lnSpc>
              <a:buClr>
                <a:schemeClr val="accent3"/>
              </a:buClr>
            </a:pPr>
            <a:r>
              <a:rPr lang="en-US" sz="1200" dirty="0">
                <a:solidFill>
                  <a:schemeClr val="accent3"/>
                </a:solidFill>
              </a:rPr>
              <a:t>Values professionalism, formality, and long-term relationships</a:t>
            </a:r>
          </a:p>
        </p:txBody>
      </p:sp>
    </p:spTree>
    <p:extLst>
      <p:ext uri="{BB962C8B-B14F-4D97-AF65-F5344CB8AC3E}">
        <p14:creationId xmlns:p14="http://schemas.microsoft.com/office/powerpoint/2010/main" val="2217359217"/>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F0A13FB-31F0-F71D-780E-BFCC86E160EE}"/>
              </a:ext>
            </a:extLst>
          </p:cNvPr>
          <p:cNvSpPr/>
          <p:nvPr/>
        </p:nvSpPr>
        <p:spPr>
          <a:xfrm>
            <a:off x="1" y="2381"/>
            <a:ext cx="3930731" cy="5143500"/>
          </a:xfrm>
          <a:prstGeom prst="rect">
            <a:avLst/>
          </a:prstGeom>
          <a:gradFill>
            <a:gsLst>
              <a:gs pos="39000">
                <a:schemeClr val="bg2">
                  <a:lumMod val="10000"/>
                  <a:alpha val="34000"/>
                </a:schemeClr>
              </a:gs>
              <a:gs pos="100000">
                <a:schemeClr val="bg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 name="Title 1">
            <a:extLst>
              <a:ext uri="{FF2B5EF4-FFF2-40B4-BE49-F238E27FC236}">
                <a16:creationId xmlns:a16="http://schemas.microsoft.com/office/drawing/2014/main" id="{E3E8FFA1-1CC6-5D40-852D-EFCE78F56146}"/>
              </a:ext>
            </a:extLst>
          </p:cNvPr>
          <p:cNvSpPr>
            <a:spLocks noGrp="1"/>
          </p:cNvSpPr>
          <p:nvPr>
            <p:ph type="ctrTitle"/>
          </p:nvPr>
        </p:nvSpPr>
        <p:spPr>
          <a:xfrm>
            <a:off x="342900" y="1854269"/>
            <a:ext cx="4775886" cy="1422827"/>
          </a:xfrm>
        </p:spPr>
        <p:txBody>
          <a:bodyPr/>
          <a:lstStyle/>
          <a:p>
            <a:r>
              <a:rPr lang="en-US" dirty="0"/>
              <a:t>Baby Boomers</a:t>
            </a:r>
            <a:br>
              <a:rPr lang="en-US" dirty="0"/>
            </a:br>
            <a:r>
              <a:rPr lang="en-US" sz="1800" dirty="0"/>
              <a:t>Born 1946 – 1964</a:t>
            </a:r>
            <a:endParaRPr lang="en-US" dirty="0"/>
          </a:p>
        </p:txBody>
      </p:sp>
      <p:pic>
        <p:nvPicPr>
          <p:cNvPr id="7" name="Picture 6">
            <a:extLst>
              <a:ext uri="{FF2B5EF4-FFF2-40B4-BE49-F238E27FC236}">
                <a16:creationId xmlns:a16="http://schemas.microsoft.com/office/drawing/2014/main" id="{3D36F382-801C-D10A-E2D3-954DE9526E6A}"/>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15" name="Text Placeholder 14">
            <a:extLst>
              <a:ext uri="{FF2B5EF4-FFF2-40B4-BE49-F238E27FC236}">
                <a16:creationId xmlns:a16="http://schemas.microsoft.com/office/drawing/2014/main" id="{049E6EDA-90B4-5971-341A-BB720633CFA7}"/>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2049970441"/>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18C3CB8-89B5-F2DB-D568-C4E570E38EB7}"/>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E0C13D4-5C04-C846-E376-75876022D9F0}"/>
              </a:ext>
            </a:extLst>
          </p:cNvPr>
          <p:cNvSpPr>
            <a:spLocks noGrp="1"/>
          </p:cNvSpPr>
          <p:nvPr>
            <p:ph idx="1"/>
          </p:nvPr>
        </p:nvSpPr>
        <p:spPr>
          <a:xfrm>
            <a:off x="342902" y="1007075"/>
            <a:ext cx="8215882" cy="1041182"/>
          </a:xfrm>
        </p:spPr>
        <p:txBody>
          <a:bodyPr>
            <a:normAutofit/>
          </a:bodyPr>
          <a:lstStyle/>
          <a:p>
            <a:pPr>
              <a:lnSpc>
                <a:spcPct val="100000"/>
              </a:lnSpc>
            </a:pPr>
            <a:r>
              <a:rPr lang="en-US" sz="1400" dirty="0">
                <a:solidFill>
                  <a:schemeClr val="bg1"/>
                </a:solidFill>
              </a:rPr>
              <a:t>Many boomers grew up in families that never discussed money</a:t>
            </a:r>
          </a:p>
          <a:p>
            <a:pPr>
              <a:lnSpc>
                <a:spcPct val="100000"/>
              </a:lnSpc>
            </a:pPr>
            <a:r>
              <a:rPr lang="en-US" sz="1400" dirty="0">
                <a:solidFill>
                  <a:schemeClr val="bg1"/>
                </a:solidFill>
              </a:rPr>
              <a:t>Boomers under age 65 are more racially and ethnically diverse than those ages 65 and older</a:t>
            </a:r>
            <a:r>
              <a:rPr lang="en-US" sz="1400" baseline="30000" dirty="0">
                <a:solidFill>
                  <a:schemeClr val="bg1"/>
                </a:solidFill>
              </a:rPr>
              <a:t>6</a:t>
            </a:r>
          </a:p>
          <a:p>
            <a:pPr>
              <a:lnSpc>
                <a:spcPct val="100000"/>
              </a:lnSpc>
            </a:pPr>
            <a:r>
              <a:rPr lang="en-US" sz="1400" dirty="0">
                <a:solidFill>
                  <a:schemeClr val="bg1"/>
                </a:solidFill>
              </a:rPr>
              <a:t>May be more risk-averse and interested in strategies that balance growth and risk mitigation</a:t>
            </a:r>
          </a:p>
        </p:txBody>
      </p:sp>
      <p:sp>
        <p:nvSpPr>
          <p:cNvPr id="3" name="Title 2">
            <a:extLst>
              <a:ext uri="{FF2B5EF4-FFF2-40B4-BE49-F238E27FC236}">
                <a16:creationId xmlns:a16="http://schemas.microsoft.com/office/drawing/2014/main" id="{052DE34D-F6FC-2C18-DD02-632603E26C0C}"/>
              </a:ext>
            </a:extLst>
          </p:cNvPr>
          <p:cNvSpPr>
            <a:spLocks noGrp="1"/>
          </p:cNvSpPr>
          <p:nvPr>
            <p:ph type="title"/>
          </p:nvPr>
        </p:nvSpPr>
        <p:spPr>
          <a:xfrm>
            <a:off x="282355" y="130187"/>
            <a:ext cx="8463329" cy="695450"/>
          </a:xfrm>
        </p:spPr>
        <p:txBody>
          <a:bodyPr/>
          <a:lstStyle/>
          <a:p>
            <a:r>
              <a:rPr lang="en-US" dirty="0">
                <a:solidFill>
                  <a:schemeClr val="bg1"/>
                </a:solidFill>
              </a:rPr>
              <a:t>Boomers Fast Facts</a:t>
            </a:r>
          </a:p>
        </p:txBody>
      </p:sp>
      <p:sp>
        <p:nvSpPr>
          <p:cNvPr id="4" name="Text Placeholder 3">
            <a:extLst>
              <a:ext uri="{FF2B5EF4-FFF2-40B4-BE49-F238E27FC236}">
                <a16:creationId xmlns:a16="http://schemas.microsoft.com/office/drawing/2014/main" id="{D6FEC668-7152-E2E6-006F-A270B1903B43}"/>
              </a:ext>
            </a:extLst>
          </p:cNvPr>
          <p:cNvSpPr>
            <a:spLocks noGrp="1"/>
          </p:cNvSpPr>
          <p:nvPr>
            <p:ph type="body" sz="quarter" idx="12"/>
          </p:nvPr>
        </p:nvSpPr>
        <p:spPr/>
        <p:txBody>
          <a:bodyPr/>
          <a:lstStyle/>
          <a:p>
            <a:r>
              <a:rPr lang="en-US" dirty="0"/>
              <a:t>FINANCIAL PROFESSIONAL USE ONLY</a:t>
            </a:r>
          </a:p>
        </p:txBody>
      </p:sp>
      <p:sp>
        <p:nvSpPr>
          <p:cNvPr id="5" name="Footer Placeholder 4">
            <a:extLst>
              <a:ext uri="{FF2B5EF4-FFF2-40B4-BE49-F238E27FC236}">
                <a16:creationId xmlns:a16="http://schemas.microsoft.com/office/drawing/2014/main" id="{4E99EC7F-7551-124B-50F4-3B3DDA9EF1F9}"/>
              </a:ext>
            </a:extLst>
          </p:cNvPr>
          <p:cNvSpPr>
            <a:spLocks noGrp="1"/>
          </p:cNvSpPr>
          <p:nvPr>
            <p:ph type="ftr" sz="quarter" idx="3"/>
          </p:nvPr>
        </p:nvSpPr>
        <p:spPr/>
        <p:txBody>
          <a:bodyPr/>
          <a:lstStyle/>
          <a:p>
            <a:r>
              <a:rPr lang="en-US">
                <a:solidFill>
                  <a:schemeClr val="bg1"/>
                </a:solidFill>
              </a:rPr>
              <a:t>SB-10064-05</a:t>
            </a:r>
          </a:p>
        </p:txBody>
      </p:sp>
      <p:sp>
        <p:nvSpPr>
          <p:cNvPr id="6" name="Date Placeholder 5">
            <a:extLst>
              <a:ext uri="{FF2B5EF4-FFF2-40B4-BE49-F238E27FC236}">
                <a16:creationId xmlns:a16="http://schemas.microsoft.com/office/drawing/2014/main" id="{545036EF-496E-789A-D4A1-F8AF25127F3F}"/>
              </a:ext>
            </a:extLst>
          </p:cNvPr>
          <p:cNvSpPr>
            <a:spLocks noGrp="1"/>
          </p:cNvSpPr>
          <p:nvPr>
            <p:ph type="dt" sz="half" idx="2"/>
          </p:nvPr>
        </p:nvSpPr>
        <p:spPr/>
        <p:txBody>
          <a:bodyPr/>
          <a:lstStyle/>
          <a:p>
            <a:r>
              <a:rPr lang="en-US" dirty="0">
                <a:solidFill>
                  <a:schemeClr val="bg1"/>
                </a:solidFill>
              </a:rPr>
              <a:t>2025/03/19</a:t>
            </a:r>
          </a:p>
        </p:txBody>
      </p:sp>
      <p:sp>
        <p:nvSpPr>
          <p:cNvPr id="7" name="Slide Number Placeholder 6">
            <a:extLst>
              <a:ext uri="{FF2B5EF4-FFF2-40B4-BE49-F238E27FC236}">
                <a16:creationId xmlns:a16="http://schemas.microsoft.com/office/drawing/2014/main" id="{5B20EB0F-2DA6-6823-64B1-4DC7EBE75A70}"/>
              </a:ext>
            </a:extLst>
          </p:cNvPr>
          <p:cNvSpPr>
            <a:spLocks noGrp="1"/>
          </p:cNvSpPr>
          <p:nvPr>
            <p:ph type="sldNum" sz="quarter" idx="4"/>
          </p:nvPr>
        </p:nvSpPr>
        <p:spPr/>
        <p:txBody>
          <a:bodyPr/>
          <a:lstStyle/>
          <a:p>
            <a:fld id="{1C0B272F-4456-0844-949C-3E7D42274ABC}" type="slidenum">
              <a:rPr lang="en-US" smtClean="0">
                <a:solidFill>
                  <a:schemeClr val="bg1"/>
                </a:solidFill>
              </a:rPr>
              <a:pPr/>
              <a:t>13</a:t>
            </a:fld>
            <a:endParaRPr lang="en-US">
              <a:solidFill>
                <a:schemeClr val="bg1"/>
              </a:solidFill>
            </a:endParaRPr>
          </a:p>
        </p:txBody>
      </p:sp>
      <p:sp>
        <p:nvSpPr>
          <p:cNvPr id="9" name="TextBox 8">
            <a:extLst>
              <a:ext uri="{FF2B5EF4-FFF2-40B4-BE49-F238E27FC236}">
                <a16:creationId xmlns:a16="http://schemas.microsoft.com/office/drawing/2014/main" id="{5D8B4CCC-27D2-B4B2-A5AA-3F1C1DB2872D}"/>
              </a:ext>
            </a:extLst>
          </p:cNvPr>
          <p:cNvSpPr txBox="1"/>
          <p:nvPr/>
        </p:nvSpPr>
        <p:spPr>
          <a:xfrm>
            <a:off x="259686" y="4074076"/>
            <a:ext cx="7040421" cy="438582"/>
          </a:xfrm>
          <a:prstGeom prst="rect">
            <a:avLst/>
          </a:prstGeom>
          <a:noFill/>
        </p:spPr>
        <p:txBody>
          <a:bodyPr wrap="square">
            <a:spAutoFit/>
          </a:bodyPr>
          <a:lstStyle/>
          <a:p>
            <a:r>
              <a:rPr lang="en-US" sz="750" baseline="30000" dirty="0">
                <a:solidFill>
                  <a:schemeClr val="bg1"/>
                </a:solidFill>
                <a:latin typeface="Calibri Light" panose="020F0302020204030204" pitchFamily="34" charset="0"/>
                <a:cs typeface="Calibri Light" panose="020F0302020204030204" pitchFamily="34" charset="0"/>
              </a:rPr>
              <a:t>6</a:t>
            </a:r>
            <a:r>
              <a:rPr lang="en-US" sz="750" dirty="0">
                <a:solidFill>
                  <a:schemeClr val="bg1"/>
                </a:solidFill>
                <a:latin typeface="Calibri Light" panose="020F0302020204030204" pitchFamily="34" charset="0"/>
                <a:cs typeface="Calibri Light" panose="020F0302020204030204" pitchFamily="34" charset="0"/>
              </a:rPr>
              <a:t> 2PRB.org</a:t>
            </a:r>
          </a:p>
          <a:p>
            <a:r>
              <a:rPr lang="en-US" sz="750" baseline="30000" dirty="0">
                <a:solidFill>
                  <a:schemeClr val="bg1"/>
                </a:solidFill>
                <a:latin typeface="Calibri Light" panose="020F0302020204030204" pitchFamily="34" charset="0"/>
                <a:cs typeface="Calibri Light" panose="020F0302020204030204" pitchFamily="34" charset="0"/>
              </a:rPr>
              <a:t>7</a:t>
            </a:r>
            <a:r>
              <a:rPr lang="en-US" sz="750" dirty="0">
                <a:solidFill>
                  <a:schemeClr val="bg1"/>
                </a:solidFill>
                <a:latin typeface="Calibri Light" panose="020F0302020204030204" pitchFamily="34" charset="0"/>
                <a:cs typeface="Calibri Light" panose="020F0302020204030204" pitchFamily="34" charset="0"/>
              </a:rPr>
              <a:t> </a:t>
            </a:r>
            <a:r>
              <a:rPr lang="en-US" sz="750" dirty="0" err="1">
                <a:solidFill>
                  <a:schemeClr val="bg1"/>
                </a:solidFill>
                <a:latin typeface="Calibri Light" panose="020F0302020204030204" pitchFamily="34" charset="0"/>
                <a:cs typeface="Calibri Light" panose="020F0302020204030204" pitchFamily="34" charset="0"/>
              </a:rPr>
              <a:t>USAFacts.org</a:t>
            </a:r>
            <a:endParaRPr lang="en-US" sz="750" dirty="0">
              <a:solidFill>
                <a:schemeClr val="bg1"/>
              </a:solidFill>
              <a:latin typeface="Calibri Light" panose="020F0302020204030204" pitchFamily="34" charset="0"/>
              <a:cs typeface="Calibri Light" panose="020F0302020204030204" pitchFamily="34" charset="0"/>
            </a:endParaRPr>
          </a:p>
          <a:p>
            <a:r>
              <a:rPr lang="en-US" sz="750" baseline="30000" dirty="0">
                <a:solidFill>
                  <a:schemeClr val="bg1"/>
                </a:solidFill>
                <a:latin typeface="Calibri Light" panose="020F0302020204030204" pitchFamily="34" charset="0"/>
                <a:cs typeface="Calibri Light" panose="020F0302020204030204" pitchFamily="34" charset="0"/>
              </a:rPr>
              <a:t>8 </a:t>
            </a:r>
            <a:r>
              <a:rPr lang="en-US" sz="750" dirty="0" err="1">
                <a:solidFill>
                  <a:schemeClr val="bg1"/>
                </a:solidFill>
                <a:latin typeface="Calibri Light" panose="020F0302020204030204" pitchFamily="34" charset="0"/>
                <a:cs typeface="Calibri Light" panose="020F0302020204030204" pitchFamily="34" charset="0"/>
              </a:rPr>
              <a:t>Federalreserve.gov</a:t>
            </a:r>
            <a:r>
              <a:rPr lang="en-US" sz="750" dirty="0">
                <a:solidFill>
                  <a:schemeClr val="bg1"/>
                </a:solidFill>
                <a:latin typeface="Calibri Light" panose="020F0302020204030204" pitchFamily="34" charset="0"/>
                <a:cs typeface="Calibri Light" panose="020F0302020204030204" pitchFamily="34" charset="0"/>
              </a:rPr>
              <a:t>/releases/z1/</a:t>
            </a:r>
            <a:r>
              <a:rPr lang="en-US" sz="750" dirty="0" err="1">
                <a:solidFill>
                  <a:schemeClr val="bg1"/>
                </a:solidFill>
                <a:latin typeface="Calibri Light" panose="020F0302020204030204" pitchFamily="34" charset="0"/>
                <a:cs typeface="Calibri Light" panose="020F0302020204030204" pitchFamily="34" charset="0"/>
              </a:rPr>
              <a:t>dataviz</a:t>
            </a:r>
            <a:r>
              <a:rPr lang="en-US" sz="750" dirty="0">
                <a:solidFill>
                  <a:schemeClr val="bg1"/>
                </a:solidFill>
                <a:latin typeface="Calibri Light" panose="020F0302020204030204" pitchFamily="34" charset="0"/>
                <a:cs typeface="Calibri Light" panose="020F0302020204030204" pitchFamily="34" charset="0"/>
              </a:rPr>
              <a:t>/</a:t>
            </a:r>
            <a:r>
              <a:rPr lang="en-US" sz="750" dirty="0" err="1">
                <a:solidFill>
                  <a:schemeClr val="bg1"/>
                </a:solidFill>
                <a:latin typeface="Calibri Light" panose="020F0302020204030204" pitchFamily="34" charset="0"/>
                <a:cs typeface="Calibri Light" panose="020F0302020204030204" pitchFamily="34" charset="0"/>
              </a:rPr>
              <a:t>dfa</a:t>
            </a:r>
            <a:r>
              <a:rPr lang="en-US" sz="750" dirty="0">
                <a:solidFill>
                  <a:schemeClr val="bg1"/>
                </a:solidFill>
                <a:latin typeface="Calibri Light" panose="020F0302020204030204" pitchFamily="34" charset="0"/>
                <a:cs typeface="Calibri Light" panose="020F0302020204030204" pitchFamily="34" charset="0"/>
              </a:rPr>
              <a:t>/distribute/chart/#quarter:127;series:Net%20worth;demographic:generation;population:1,3,5,7;units:shares</a:t>
            </a:r>
          </a:p>
        </p:txBody>
      </p:sp>
      <p:sp>
        <p:nvSpPr>
          <p:cNvPr id="12" name="Rectangle 11">
            <a:extLst>
              <a:ext uri="{FF2B5EF4-FFF2-40B4-BE49-F238E27FC236}">
                <a16:creationId xmlns:a16="http://schemas.microsoft.com/office/drawing/2014/main" id="{A5CA0200-68F9-589E-2EFF-B71523AB5BCC}"/>
              </a:ext>
            </a:extLst>
          </p:cNvPr>
          <p:cNvSpPr/>
          <p:nvPr/>
        </p:nvSpPr>
        <p:spPr>
          <a:xfrm>
            <a:off x="342903" y="2048260"/>
            <a:ext cx="3567667" cy="1869909"/>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Holds the highest net worth per household at</a:t>
            </a:r>
          </a:p>
          <a:p>
            <a:pPr algn="ctr"/>
            <a:r>
              <a:rPr lang="en-US" sz="3200" b="1" dirty="0">
                <a:solidFill>
                  <a:schemeClr val="tx1"/>
                </a:solidFill>
              </a:rPr>
              <a:t>$1.64M</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and ranks 1</a:t>
            </a:r>
            <a:r>
              <a:rPr lang="en-US" sz="1400" baseline="30000" dirty="0">
                <a:solidFill>
                  <a:schemeClr val="accent3"/>
                </a:solidFill>
                <a:latin typeface="Calibri Light" panose="020F0302020204030204" pitchFamily="34" charset="0"/>
                <a:cs typeface="Calibri Light" panose="020F0302020204030204" pitchFamily="34" charset="0"/>
              </a:rPr>
              <a:t>st</a:t>
            </a:r>
            <a:r>
              <a:rPr lang="en-US" sz="1400" dirty="0">
                <a:solidFill>
                  <a:schemeClr val="accent3"/>
                </a:solidFill>
                <a:latin typeface="Calibri Light" panose="020F0302020204030204" pitchFamily="34" charset="0"/>
                <a:cs typeface="Calibri Light" panose="020F0302020204030204" pitchFamily="34" charset="0"/>
              </a:rPr>
              <a:t> in amount of assets at </a:t>
            </a:r>
          </a:p>
          <a:p>
            <a:pPr algn="ctr" defTabSz="342900">
              <a:defRPr/>
            </a:pPr>
            <a:r>
              <a:rPr lang="en-US" sz="3200" b="1" dirty="0">
                <a:solidFill>
                  <a:schemeClr val="tx1"/>
                </a:solidFill>
              </a:rPr>
              <a:t>$1.77M</a:t>
            </a:r>
          </a:p>
          <a:p>
            <a:pPr algn="ctr" defTabSz="342900">
              <a:defRPr/>
            </a:pPr>
            <a:endParaRPr lang="en-US" sz="1400" baseline="30000" dirty="0">
              <a:solidFill>
                <a:schemeClr val="accent3"/>
              </a:solidFill>
              <a:latin typeface="Calibri Light" panose="020F0302020204030204" pitchFamily="34" charset="0"/>
              <a:cs typeface="Calibri Light" panose="020F0302020204030204" pitchFamily="34" charset="0"/>
            </a:endParaRPr>
          </a:p>
        </p:txBody>
      </p:sp>
      <p:sp>
        <p:nvSpPr>
          <p:cNvPr id="13" name="Rectangle 12">
            <a:extLst>
              <a:ext uri="{FF2B5EF4-FFF2-40B4-BE49-F238E27FC236}">
                <a16:creationId xmlns:a16="http://schemas.microsoft.com/office/drawing/2014/main" id="{7004F163-392A-A300-F3A4-8C0DCD84C1D8}"/>
              </a:ext>
            </a:extLst>
          </p:cNvPr>
          <p:cNvSpPr/>
          <p:nvPr/>
        </p:nvSpPr>
        <p:spPr>
          <a:xfrm>
            <a:off x="342902" y="2048259"/>
            <a:ext cx="3567667" cy="1099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4" name="TextBox 13">
            <a:extLst>
              <a:ext uri="{FF2B5EF4-FFF2-40B4-BE49-F238E27FC236}">
                <a16:creationId xmlns:a16="http://schemas.microsoft.com/office/drawing/2014/main" id="{CC3B4065-D8E7-4E76-8DF0-963DC08D3250}"/>
              </a:ext>
            </a:extLst>
          </p:cNvPr>
          <p:cNvSpPr txBox="1"/>
          <p:nvPr/>
        </p:nvSpPr>
        <p:spPr>
          <a:xfrm>
            <a:off x="2694593" y="3201379"/>
            <a:ext cx="275916" cy="276999"/>
          </a:xfrm>
          <a:prstGeom prst="rect">
            <a:avLst/>
          </a:prstGeom>
          <a:noFill/>
        </p:spPr>
        <p:txBody>
          <a:bodyPr wrap="square">
            <a:spAutoFit/>
          </a:bodyPr>
          <a:lstStyle/>
          <a:p>
            <a:r>
              <a:rPr lang="en-US" sz="1200" b="1" dirty="0"/>
              <a:t>7</a:t>
            </a:r>
          </a:p>
        </p:txBody>
      </p:sp>
      <p:pic>
        <p:nvPicPr>
          <p:cNvPr id="15" name="Picture 14">
            <a:extLst>
              <a:ext uri="{FF2B5EF4-FFF2-40B4-BE49-F238E27FC236}">
                <a16:creationId xmlns:a16="http://schemas.microsoft.com/office/drawing/2014/main" id="{E2E74D65-4B07-01C3-D5E7-7B81A791F7B1}"/>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16" name="Rectangle 15">
            <a:extLst>
              <a:ext uri="{FF2B5EF4-FFF2-40B4-BE49-F238E27FC236}">
                <a16:creationId xmlns:a16="http://schemas.microsoft.com/office/drawing/2014/main" id="{2C5C0924-3D23-6F7E-D88B-4C3C5D8F2F52}"/>
              </a:ext>
            </a:extLst>
          </p:cNvPr>
          <p:cNvSpPr/>
          <p:nvPr/>
        </p:nvSpPr>
        <p:spPr>
          <a:xfrm>
            <a:off x="4074739" y="2048259"/>
            <a:ext cx="2331676" cy="1399940"/>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Boomers control over</a:t>
            </a:r>
          </a:p>
          <a:p>
            <a:pPr algn="ctr"/>
            <a:r>
              <a:rPr lang="en-US" sz="3200" b="1" dirty="0">
                <a:solidFill>
                  <a:schemeClr val="tx1"/>
                </a:solidFill>
              </a:rPr>
              <a:t>50%</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of all wealth in the U.S.</a:t>
            </a:r>
            <a:r>
              <a:rPr lang="en-US" sz="1400" baseline="30000" dirty="0">
                <a:solidFill>
                  <a:schemeClr val="accent3"/>
                </a:solidFill>
                <a:latin typeface="Calibri Light" panose="020F0302020204030204" pitchFamily="34" charset="0"/>
                <a:cs typeface="Calibri Light" panose="020F0302020204030204" pitchFamily="34" charset="0"/>
              </a:rPr>
              <a:t>8</a:t>
            </a:r>
          </a:p>
        </p:txBody>
      </p:sp>
      <p:sp>
        <p:nvSpPr>
          <p:cNvPr id="17" name="Rectangle 16">
            <a:extLst>
              <a:ext uri="{FF2B5EF4-FFF2-40B4-BE49-F238E27FC236}">
                <a16:creationId xmlns:a16="http://schemas.microsoft.com/office/drawing/2014/main" id="{AC041755-C073-AAEB-E571-196553AFCA00}"/>
              </a:ext>
            </a:extLst>
          </p:cNvPr>
          <p:cNvSpPr/>
          <p:nvPr/>
        </p:nvSpPr>
        <p:spPr>
          <a:xfrm>
            <a:off x="4074738" y="2048257"/>
            <a:ext cx="2331676" cy="1099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Tree>
    <p:extLst>
      <p:ext uri="{BB962C8B-B14F-4D97-AF65-F5344CB8AC3E}">
        <p14:creationId xmlns:p14="http://schemas.microsoft.com/office/powerpoint/2010/main" val="3738990235"/>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AB333D1F-9D97-F961-F4B6-A3679A0CF1CB}"/>
              </a:ext>
            </a:extLst>
          </p:cNvPr>
          <p:cNvSpPr>
            <a:spLocks noGrp="1"/>
          </p:cNvSpPr>
          <p:nvPr>
            <p:ph type="body" sz="quarter" idx="12"/>
          </p:nvPr>
        </p:nvSpPr>
        <p:spPr/>
        <p:txBody>
          <a:bodyPr/>
          <a:lstStyle/>
          <a:p>
            <a:endParaRPr lang="en-US"/>
          </a:p>
        </p:txBody>
      </p:sp>
      <p:sp>
        <p:nvSpPr>
          <p:cNvPr id="5" name="Footer Placeholder 4">
            <a:extLst>
              <a:ext uri="{FF2B5EF4-FFF2-40B4-BE49-F238E27FC236}">
                <a16:creationId xmlns:a16="http://schemas.microsoft.com/office/drawing/2014/main" id="{F68E94EA-CC33-754D-9FAD-85158E6AE359}"/>
              </a:ext>
            </a:extLst>
          </p:cNvPr>
          <p:cNvSpPr>
            <a:spLocks noGrp="1"/>
          </p:cNvSpPr>
          <p:nvPr>
            <p:ph type="ftr" sz="quarter" idx="3"/>
          </p:nvPr>
        </p:nvSpPr>
        <p:spPr/>
        <p:txBody>
          <a:bodyPr/>
          <a:lstStyle/>
          <a:p>
            <a:r>
              <a:rPr lang="en-US"/>
              <a:t>SB-10064-05</a:t>
            </a:r>
          </a:p>
        </p:txBody>
      </p:sp>
      <p:sp>
        <p:nvSpPr>
          <p:cNvPr id="6" name="Date Placeholder 5">
            <a:extLst>
              <a:ext uri="{FF2B5EF4-FFF2-40B4-BE49-F238E27FC236}">
                <a16:creationId xmlns:a16="http://schemas.microsoft.com/office/drawing/2014/main" id="{8BC1C763-B719-9F45-AB98-44084C6A709B}"/>
              </a:ext>
            </a:extLst>
          </p:cNvPr>
          <p:cNvSpPr>
            <a:spLocks noGrp="1"/>
          </p:cNvSpPr>
          <p:nvPr>
            <p:ph type="dt" sz="half" idx="2"/>
          </p:nvPr>
        </p:nvSpPr>
        <p:spPr/>
        <p:txBody>
          <a:bodyPr/>
          <a:lstStyle/>
          <a:p>
            <a:r>
              <a:rPr lang="en-US" dirty="0">
                <a:solidFill>
                  <a:schemeClr val="bg1"/>
                </a:solidFill>
              </a:rPr>
              <a:t>2025/03/19</a:t>
            </a:r>
          </a:p>
        </p:txBody>
      </p:sp>
      <p:sp>
        <p:nvSpPr>
          <p:cNvPr id="7" name="Slide Number Placeholder 6">
            <a:extLst>
              <a:ext uri="{FF2B5EF4-FFF2-40B4-BE49-F238E27FC236}">
                <a16:creationId xmlns:a16="http://schemas.microsoft.com/office/drawing/2014/main" id="{A74FEDB1-17BB-DA47-B8E8-8E99F0471FE6}"/>
              </a:ext>
            </a:extLst>
          </p:cNvPr>
          <p:cNvSpPr>
            <a:spLocks noGrp="1"/>
          </p:cNvSpPr>
          <p:nvPr>
            <p:ph type="sldNum" sz="quarter" idx="4"/>
          </p:nvPr>
        </p:nvSpPr>
        <p:spPr/>
        <p:txBody>
          <a:bodyPr/>
          <a:lstStyle/>
          <a:p>
            <a:fld id="{1C0B272F-4456-0844-949C-3E7D42274ABC}" type="slidenum">
              <a:rPr lang="en-US" smtClean="0">
                <a:solidFill>
                  <a:schemeClr val="bg1"/>
                </a:solidFill>
              </a:rPr>
              <a:pPr/>
              <a:t>14</a:t>
            </a:fld>
            <a:endParaRPr lang="en-US">
              <a:solidFill>
                <a:schemeClr val="bg1"/>
              </a:solidFill>
            </a:endParaRPr>
          </a:p>
        </p:txBody>
      </p:sp>
      <p:sp>
        <p:nvSpPr>
          <p:cNvPr id="9" name="Content Placeholder 1">
            <a:extLst>
              <a:ext uri="{FF2B5EF4-FFF2-40B4-BE49-F238E27FC236}">
                <a16:creationId xmlns:a16="http://schemas.microsoft.com/office/drawing/2014/main" id="{602C794C-9ECC-F82C-6958-BA50EA608514}"/>
              </a:ext>
            </a:extLst>
          </p:cNvPr>
          <p:cNvSpPr txBox="1">
            <a:spLocks/>
          </p:cNvSpPr>
          <p:nvPr/>
        </p:nvSpPr>
        <p:spPr>
          <a:xfrm>
            <a:off x="4838700" y="1566291"/>
            <a:ext cx="3950523" cy="1070366"/>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2200" b="1" dirty="0">
                <a:solidFill>
                  <a:schemeClr val="accent1"/>
                </a:solidFill>
                <a:latin typeface="Calibri" panose="020F0502020204030204" pitchFamily="34" charset="0"/>
              </a:rPr>
              <a:t>Market Volatility </a:t>
            </a:r>
            <a:br>
              <a:rPr lang="en-US" sz="2200" b="1" dirty="0">
                <a:solidFill>
                  <a:schemeClr val="accent1"/>
                </a:solidFill>
                <a:latin typeface="Calibri" panose="020F0502020204030204" pitchFamily="34" charset="0"/>
              </a:rPr>
            </a:br>
            <a:r>
              <a:rPr lang="en-US" sz="2200" b="1" dirty="0">
                <a:solidFill>
                  <a:schemeClr val="accent1"/>
                </a:solidFill>
                <a:latin typeface="Calibri" panose="020F0502020204030204" pitchFamily="34" charset="0"/>
              </a:rPr>
              <a:t>and Inflation</a:t>
            </a:r>
          </a:p>
        </p:txBody>
      </p:sp>
      <p:sp>
        <p:nvSpPr>
          <p:cNvPr id="11" name="Rectangle 10">
            <a:extLst>
              <a:ext uri="{FF2B5EF4-FFF2-40B4-BE49-F238E27FC236}">
                <a16:creationId xmlns:a16="http://schemas.microsoft.com/office/drawing/2014/main" id="{6BE36435-740D-C156-4958-3FA59DF483A3}"/>
              </a:ext>
            </a:extLst>
          </p:cNvPr>
          <p:cNvSpPr/>
          <p:nvPr/>
        </p:nvSpPr>
        <p:spPr>
          <a:xfrm>
            <a:off x="4838965" y="1566290"/>
            <a:ext cx="3959595"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2" name="Content Placeholder 1">
            <a:extLst>
              <a:ext uri="{FF2B5EF4-FFF2-40B4-BE49-F238E27FC236}">
                <a16:creationId xmlns:a16="http://schemas.microsoft.com/office/drawing/2014/main" id="{2E406918-ACFC-B8D6-AB96-8065F8CA0AB7}"/>
              </a:ext>
            </a:extLst>
          </p:cNvPr>
          <p:cNvSpPr txBox="1">
            <a:spLocks/>
          </p:cNvSpPr>
          <p:nvPr/>
        </p:nvSpPr>
        <p:spPr>
          <a:xfrm>
            <a:off x="4839139" y="3000383"/>
            <a:ext cx="3941472" cy="1070367"/>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2200" b="1" dirty="0">
                <a:solidFill>
                  <a:schemeClr val="accent1"/>
                </a:solidFill>
                <a:latin typeface="Calibri" panose="020F0502020204030204" pitchFamily="34" charset="0"/>
              </a:rPr>
              <a:t>Healthcare and </a:t>
            </a:r>
            <a:br>
              <a:rPr lang="en-US" sz="2200" b="1" dirty="0">
                <a:solidFill>
                  <a:schemeClr val="accent1"/>
                </a:solidFill>
                <a:latin typeface="Calibri" panose="020F0502020204030204" pitchFamily="34" charset="0"/>
              </a:rPr>
            </a:br>
            <a:r>
              <a:rPr lang="en-US" sz="2200" b="1" dirty="0">
                <a:solidFill>
                  <a:schemeClr val="accent1"/>
                </a:solidFill>
                <a:latin typeface="Calibri" panose="020F0502020204030204" pitchFamily="34" charset="0"/>
              </a:rPr>
              <a:t>Long-Term Care Costs</a:t>
            </a:r>
          </a:p>
        </p:txBody>
      </p:sp>
      <p:sp>
        <p:nvSpPr>
          <p:cNvPr id="13" name="Rectangle 12">
            <a:extLst>
              <a:ext uri="{FF2B5EF4-FFF2-40B4-BE49-F238E27FC236}">
                <a16:creationId xmlns:a16="http://schemas.microsoft.com/office/drawing/2014/main" id="{01CBEC74-47AB-4A86-E57D-9CE8B1EB7436}"/>
              </a:ext>
            </a:extLst>
          </p:cNvPr>
          <p:cNvSpPr/>
          <p:nvPr/>
        </p:nvSpPr>
        <p:spPr>
          <a:xfrm>
            <a:off x="4838700" y="3000383"/>
            <a:ext cx="3950523"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4" name="Content Placeholder 1">
            <a:extLst>
              <a:ext uri="{FF2B5EF4-FFF2-40B4-BE49-F238E27FC236}">
                <a16:creationId xmlns:a16="http://schemas.microsoft.com/office/drawing/2014/main" id="{BF65FB71-207D-CBB7-D3C2-34C0721DAF41}"/>
              </a:ext>
            </a:extLst>
          </p:cNvPr>
          <p:cNvSpPr txBox="1">
            <a:spLocks/>
          </p:cNvSpPr>
          <p:nvPr/>
        </p:nvSpPr>
        <p:spPr>
          <a:xfrm>
            <a:off x="342901" y="1583933"/>
            <a:ext cx="3975099" cy="1070366"/>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1500" b="0" i="0" kern="1200">
                <a:solidFill>
                  <a:schemeClr val="bg2"/>
                </a:solidFill>
                <a:latin typeface="+mn-lt"/>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2"/>
                </a:solidFill>
                <a:latin typeface="+mn-lt"/>
                <a:ea typeface="+mn-ea"/>
                <a:cs typeface="Calibri" panose="020F050202020403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200" b="0" i="0" kern="1200">
                <a:solidFill>
                  <a:schemeClr val="bg2"/>
                </a:solidFill>
                <a:latin typeface="+mn-lt"/>
                <a:ea typeface="+mn-ea"/>
                <a:cs typeface="Calibri" panose="020F050202020403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050" b="0" i="0" kern="1200">
                <a:solidFill>
                  <a:schemeClr val="bg2"/>
                </a:solidFill>
                <a:latin typeface="+mn-lt"/>
                <a:ea typeface="+mn-ea"/>
                <a:cs typeface="Calibri" panose="020F050202020403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050" b="0" i="0" kern="1200">
                <a:solidFill>
                  <a:schemeClr val="bg2"/>
                </a:solidFill>
                <a:latin typeface="+mn-lt"/>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buNone/>
            </a:pPr>
            <a:r>
              <a:rPr lang="en-US" sz="2200" b="1" dirty="0">
                <a:solidFill>
                  <a:schemeClr val="accent1"/>
                </a:solidFill>
                <a:latin typeface="Calibri" panose="020F0502020204030204" pitchFamily="34" charset="0"/>
              </a:rPr>
              <a:t>Retirement Income Sustainability</a:t>
            </a:r>
          </a:p>
        </p:txBody>
      </p:sp>
      <p:sp>
        <p:nvSpPr>
          <p:cNvPr id="15" name="Rectangle 14">
            <a:extLst>
              <a:ext uri="{FF2B5EF4-FFF2-40B4-BE49-F238E27FC236}">
                <a16:creationId xmlns:a16="http://schemas.microsoft.com/office/drawing/2014/main" id="{E622733A-F0C8-0480-0723-51C43F282512}"/>
              </a:ext>
            </a:extLst>
          </p:cNvPr>
          <p:cNvSpPr/>
          <p:nvPr/>
        </p:nvSpPr>
        <p:spPr>
          <a:xfrm>
            <a:off x="337773" y="1583933"/>
            <a:ext cx="3984226"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6" name="Rectangle 15">
            <a:extLst>
              <a:ext uri="{FF2B5EF4-FFF2-40B4-BE49-F238E27FC236}">
                <a16:creationId xmlns:a16="http://schemas.microsoft.com/office/drawing/2014/main" id="{D2D51BCB-586B-0363-D212-0FE7CA1E580E}"/>
              </a:ext>
            </a:extLst>
          </p:cNvPr>
          <p:cNvSpPr/>
          <p:nvPr/>
        </p:nvSpPr>
        <p:spPr>
          <a:xfrm rot="21443259">
            <a:off x="-818754" y="345395"/>
            <a:ext cx="10361429" cy="838200"/>
          </a:xfrm>
          <a:prstGeom prst="rect">
            <a:avLst/>
          </a:prstGeom>
          <a:solidFill>
            <a:schemeClr val="tx2"/>
          </a:solidFill>
          <a:effectLst>
            <a:outerShdw blurRad="344092" dist="38100" dir="2700000" sx="100048" sy="100048" algn="tl" rotWithShape="0">
              <a:prstClr val="black">
                <a:alpha val="37628"/>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165860" rtlCol="0" anchor="ctr"/>
          <a:lstStyle/>
          <a:p>
            <a:r>
              <a:rPr lang="en-US" sz="2700" spc="225" dirty="0">
                <a:latin typeface="+mj-lt"/>
              </a:rPr>
              <a:t>BOOMERS’ GREATEST FINANCIAL CONCERNS</a:t>
            </a:r>
          </a:p>
        </p:txBody>
      </p:sp>
      <p:sp>
        <p:nvSpPr>
          <p:cNvPr id="17" name="Content Placeholder 1">
            <a:extLst>
              <a:ext uri="{FF2B5EF4-FFF2-40B4-BE49-F238E27FC236}">
                <a16:creationId xmlns:a16="http://schemas.microsoft.com/office/drawing/2014/main" id="{9749076D-25DA-FA73-1DD5-555ECA634539}"/>
              </a:ext>
            </a:extLst>
          </p:cNvPr>
          <p:cNvSpPr txBox="1">
            <a:spLocks/>
          </p:cNvSpPr>
          <p:nvPr/>
        </p:nvSpPr>
        <p:spPr>
          <a:xfrm>
            <a:off x="337773" y="3000383"/>
            <a:ext cx="3984226" cy="1119271"/>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2200" b="1" dirty="0">
                <a:solidFill>
                  <a:schemeClr val="accent1"/>
                </a:solidFill>
                <a:latin typeface="Calibri" panose="020F0502020204030204" pitchFamily="34" charset="0"/>
              </a:rPr>
              <a:t>Estate Planning and </a:t>
            </a:r>
            <a:br>
              <a:rPr lang="en-US" sz="2200" b="1" dirty="0">
                <a:solidFill>
                  <a:schemeClr val="accent1"/>
                </a:solidFill>
                <a:latin typeface="Calibri" panose="020F0502020204030204" pitchFamily="34" charset="0"/>
              </a:rPr>
            </a:br>
            <a:r>
              <a:rPr lang="en-US" sz="2200" b="1" dirty="0">
                <a:solidFill>
                  <a:schemeClr val="accent1"/>
                </a:solidFill>
                <a:latin typeface="Calibri" panose="020F0502020204030204" pitchFamily="34" charset="0"/>
              </a:rPr>
              <a:t>Wealth Transfer</a:t>
            </a:r>
          </a:p>
        </p:txBody>
      </p:sp>
      <p:sp>
        <p:nvSpPr>
          <p:cNvPr id="18" name="Rectangle 17">
            <a:extLst>
              <a:ext uri="{FF2B5EF4-FFF2-40B4-BE49-F238E27FC236}">
                <a16:creationId xmlns:a16="http://schemas.microsoft.com/office/drawing/2014/main" id="{449B1481-1C53-5EC7-8576-28DDF7B01D59}"/>
              </a:ext>
            </a:extLst>
          </p:cNvPr>
          <p:cNvSpPr/>
          <p:nvPr/>
        </p:nvSpPr>
        <p:spPr>
          <a:xfrm>
            <a:off x="338665" y="3000383"/>
            <a:ext cx="3993373"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Tree>
    <p:extLst>
      <p:ext uri="{BB962C8B-B14F-4D97-AF65-F5344CB8AC3E}">
        <p14:creationId xmlns:p14="http://schemas.microsoft.com/office/powerpoint/2010/main" val="799704698"/>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044DB5-66DD-D98B-89B6-057ADE60705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146AAA7-F153-954A-A68E-72251D312506}"/>
              </a:ext>
            </a:extLst>
          </p:cNvPr>
          <p:cNvSpPr>
            <a:spLocks noGrp="1"/>
          </p:cNvSpPr>
          <p:nvPr>
            <p:ph type="title"/>
          </p:nvPr>
        </p:nvSpPr>
        <p:spPr/>
        <p:txBody>
          <a:bodyPr/>
          <a:lstStyle/>
          <a:p>
            <a:r>
              <a:rPr lang="en-US" dirty="0"/>
              <a:t>Boomers’ Preferred Communications with Advisors</a:t>
            </a:r>
          </a:p>
        </p:txBody>
      </p:sp>
      <p:sp>
        <p:nvSpPr>
          <p:cNvPr id="5" name="Footer Placeholder 4">
            <a:extLst>
              <a:ext uri="{FF2B5EF4-FFF2-40B4-BE49-F238E27FC236}">
                <a16:creationId xmlns:a16="http://schemas.microsoft.com/office/drawing/2014/main" id="{D2BC1EA5-F553-365D-9727-C2F730D5EF2D}"/>
              </a:ext>
            </a:extLst>
          </p:cNvPr>
          <p:cNvSpPr>
            <a:spLocks noGrp="1"/>
          </p:cNvSpPr>
          <p:nvPr>
            <p:ph type="ftr" sz="quarter" idx="3"/>
          </p:nvPr>
        </p:nvSpPr>
        <p:spPr/>
        <p:txBody>
          <a:bodyPr/>
          <a:lstStyle/>
          <a:p>
            <a:r>
              <a:rPr lang="en-US"/>
              <a:t>SB-10064-05</a:t>
            </a:r>
          </a:p>
        </p:txBody>
      </p:sp>
      <p:sp>
        <p:nvSpPr>
          <p:cNvPr id="6" name="Date Placeholder 5">
            <a:extLst>
              <a:ext uri="{FF2B5EF4-FFF2-40B4-BE49-F238E27FC236}">
                <a16:creationId xmlns:a16="http://schemas.microsoft.com/office/drawing/2014/main" id="{369EBF44-560C-D5BF-E3CE-ECD654923840}"/>
              </a:ext>
            </a:extLst>
          </p:cNvPr>
          <p:cNvSpPr>
            <a:spLocks noGrp="1"/>
          </p:cNvSpPr>
          <p:nvPr>
            <p:ph type="dt" sz="half" idx="2"/>
          </p:nvPr>
        </p:nvSpPr>
        <p:spPr/>
        <p:txBody>
          <a:bodyPr/>
          <a:lstStyle/>
          <a:p>
            <a:r>
              <a:rPr lang="en-US"/>
              <a:t>2025/03/19</a:t>
            </a:r>
          </a:p>
        </p:txBody>
      </p:sp>
      <p:sp>
        <p:nvSpPr>
          <p:cNvPr id="7" name="Slide Number Placeholder 6">
            <a:extLst>
              <a:ext uri="{FF2B5EF4-FFF2-40B4-BE49-F238E27FC236}">
                <a16:creationId xmlns:a16="http://schemas.microsoft.com/office/drawing/2014/main" id="{68C9325F-F9BE-5440-30B3-70358B9E1054}"/>
              </a:ext>
            </a:extLst>
          </p:cNvPr>
          <p:cNvSpPr>
            <a:spLocks noGrp="1"/>
          </p:cNvSpPr>
          <p:nvPr>
            <p:ph type="sldNum" sz="quarter" idx="4"/>
          </p:nvPr>
        </p:nvSpPr>
        <p:spPr/>
        <p:txBody>
          <a:bodyPr/>
          <a:lstStyle/>
          <a:p>
            <a:fld id="{1C0B272F-4456-0844-949C-3E7D42274ABC}" type="slidenum">
              <a:rPr lang="en-US" smtClean="0"/>
              <a:pPr/>
              <a:t>15</a:t>
            </a:fld>
            <a:endParaRPr lang="en-US"/>
          </a:p>
        </p:txBody>
      </p:sp>
      <p:sp>
        <p:nvSpPr>
          <p:cNvPr id="12" name="Text Placeholder 11">
            <a:extLst>
              <a:ext uri="{FF2B5EF4-FFF2-40B4-BE49-F238E27FC236}">
                <a16:creationId xmlns:a16="http://schemas.microsoft.com/office/drawing/2014/main" id="{780192EA-52C5-2B77-5104-B23442894F40}"/>
              </a:ext>
            </a:extLst>
          </p:cNvPr>
          <p:cNvSpPr>
            <a:spLocks noGrp="1"/>
          </p:cNvSpPr>
          <p:nvPr>
            <p:ph type="body" sz="quarter" idx="12"/>
          </p:nvPr>
        </p:nvSpPr>
        <p:spPr/>
        <p:txBody>
          <a:bodyPr/>
          <a:lstStyle/>
          <a:p>
            <a:endParaRPr lang="en-US"/>
          </a:p>
        </p:txBody>
      </p:sp>
      <p:sp>
        <p:nvSpPr>
          <p:cNvPr id="4" name="Content Placeholder 1">
            <a:extLst>
              <a:ext uri="{FF2B5EF4-FFF2-40B4-BE49-F238E27FC236}">
                <a16:creationId xmlns:a16="http://schemas.microsoft.com/office/drawing/2014/main" id="{A29FDE73-4C11-809D-AB40-134592F245A0}"/>
              </a:ext>
            </a:extLst>
          </p:cNvPr>
          <p:cNvSpPr>
            <a:spLocks noGrp="1"/>
          </p:cNvSpPr>
          <p:nvPr>
            <p:ph idx="1"/>
          </p:nvPr>
        </p:nvSpPr>
        <p:spPr>
          <a:xfrm>
            <a:off x="342902" y="1009976"/>
            <a:ext cx="6749098" cy="3559443"/>
          </a:xfrm>
        </p:spPr>
        <p:txBody>
          <a:bodyPr>
            <a:normAutofit/>
          </a:bodyPr>
          <a:lstStyle/>
          <a:p>
            <a:pPr marL="0" indent="0">
              <a:lnSpc>
                <a:spcPct val="100000"/>
              </a:lnSpc>
              <a:buClr>
                <a:schemeClr val="accent3"/>
              </a:buClr>
              <a:buNone/>
            </a:pPr>
            <a:r>
              <a:rPr lang="en-US" sz="1400" b="1" dirty="0">
                <a:solidFill>
                  <a:srgbClr val="BAD739"/>
                </a:solidFill>
              </a:rPr>
              <a:t>Prefers</a:t>
            </a:r>
          </a:p>
          <a:p>
            <a:pPr>
              <a:lnSpc>
                <a:spcPct val="100000"/>
              </a:lnSpc>
              <a:buClr>
                <a:srgbClr val="BAD739"/>
              </a:buClr>
              <a:buFont typeface="Wingdings" pitchFamily="2" charset="2"/>
              <a:buChar char="ü"/>
            </a:pPr>
            <a:r>
              <a:rPr lang="en-US" sz="1200" dirty="0">
                <a:solidFill>
                  <a:schemeClr val="accent3"/>
                </a:solidFill>
              </a:rPr>
              <a:t>Emphasize tools for income security </a:t>
            </a:r>
          </a:p>
          <a:p>
            <a:pPr>
              <a:lnSpc>
                <a:spcPct val="100000"/>
              </a:lnSpc>
              <a:buClr>
                <a:srgbClr val="BAD739"/>
              </a:buClr>
              <a:buFont typeface="Wingdings" pitchFamily="2" charset="2"/>
              <a:buChar char="ü"/>
            </a:pPr>
            <a:r>
              <a:rPr lang="en-US" sz="1200" dirty="0">
                <a:solidFill>
                  <a:schemeClr val="accent3"/>
                </a:solidFill>
              </a:rPr>
              <a:t>Help them think through legacy planning (wills and strategies for minimizing estate taxes) </a:t>
            </a:r>
          </a:p>
          <a:p>
            <a:pPr>
              <a:lnSpc>
                <a:spcPct val="100000"/>
              </a:lnSpc>
              <a:buClr>
                <a:srgbClr val="BAD739"/>
              </a:buClr>
              <a:buFont typeface="Wingdings" pitchFamily="2" charset="2"/>
              <a:buChar char="ü"/>
            </a:pPr>
            <a:r>
              <a:rPr lang="en-US" sz="1200" dirty="0">
                <a:solidFill>
                  <a:schemeClr val="accent3"/>
                </a:solidFill>
              </a:rPr>
              <a:t>Discuss long-term care insurance, Medicare, and potential healthcare expenses in retirement </a:t>
            </a:r>
          </a:p>
          <a:p>
            <a:pPr>
              <a:lnSpc>
                <a:spcPct val="100000"/>
              </a:lnSpc>
              <a:buClr>
                <a:srgbClr val="BAD739"/>
              </a:buClr>
              <a:buFont typeface="Wingdings" pitchFamily="2" charset="2"/>
              <a:buChar char="ü"/>
            </a:pPr>
            <a:r>
              <a:rPr lang="en-US" sz="1200" dirty="0">
                <a:solidFill>
                  <a:schemeClr val="accent3"/>
                </a:solidFill>
              </a:rPr>
              <a:t>Prefers in-person meetings and phone calls </a:t>
            </a:r>
          </a:p>
          <a:p>
            <a:pPr>
              <a:lnSpc>
                <a:spcPct val="100000"/>
              </a:lnSpc>
              <a:buClr>
                <a:srgbClr val="BAD739"/>
              </a:buClr>
              <a:buFont typeface="Wingdings" pitchFamily="2" charset="2"/>
              <a:buChar char="ü"/>
            </a:pPr>
            <a:r>
              <a:rPr lang="en-US" sz="1200" dirty="0">
                <a:solidFill>
                  <a:schemeClr val="accent3"/>
                </a:solidFill>
              </a:rPr>
              <a:t>Email is OK for follow-ups and documentation </a:t>
            </a:r>
          </a:p>
          <a:p>
            <a:pPr>
              <a:lnSpc>
                <a:spcPct val="100000"/>
              </a:lnSpc>
              <a:buClr>
                <a:srgbClr val="BAD739"/>
              </a:buClr>
              <a:buFont typeface="Wingdings" pitchFamily="2" charset="2"/>
              <a:buChar char="ü"/>
            </a:pPr>
            <a:r>
              <a:rPr lang="en-US" sz="1200" dirty="0">
                <a:solidFill>
                  <a:schemeClr val="accent3"/>
                </a:solidFill>
              </a:rPr>
              <a:t>Appreciate detailed information and clear explanations</a:t>
            </a:r>
          </a:p>
          <a:p>
            <a:pPr marL="0" indent="0">
              <a:lnSpc>
                <a:spcPct val="100000"/>
              </a:lnSpc>
              <a:buClr>
                <a:schemeClr val="accent3"/>
              </a:buClr>
              <a:buNone/>
            </a:pPr>
            <a:r>
              <a:rPr lang="en-US" sz="1400" b="1" dirty="0">
                <a:solidFill>
                  <a:srgbClr val="C00000"/>
                </a:solidFill>
              </a:rPr>
              <a:t>Avoid</a:t>
            </a:r>
          </a:p>
          <a:p>
            <a:pPr>
              <a:lnSpc>
                <a:spcPct val="100000"/>
              </a:lnSpc>
              <a:buClr>
                <a:srgbClr val="C00000"/>
              </a:buClr>
              <a:buFont typeface="System Font Regular"/>
              <a:buChar char="X"/>
            </a:pPr>
            <a:r>
              <a:rPr lang="en-US" sz="1200" dirty="0">
                <a:solidFill>
                  <a:schemeClr val="accent3"/>
                </a:solidFill>
              </a:rPr>
              <a:t>Overly complex jargon</a:t>
            </a:r>
          </a:p>
          <a:p>
            <a:pPr>
              <a:lnSpc>
                <a:spcPct val="100000"/>
              </a:lnSpc>
              <a:buClr>
                <a:srgbClr val="C00000"/>
              </a:buClr>
              <a:buFont typeface="System Font Regular"/>
              <a:buChar char="X"/>
            </a:pPr>
            <a:r>
              <a:rPr lang="en-US" sz="1200" dirty="0">
                <a:solidFill>
                  <a:schemeClr val="accent3"/>
                </a:solidFill>
              </a:rPr>
              <a:t>Rushed or impersonal conversations</a:t>
            </a:r>
          </a:p>
        </p:txBody>
      </p:sp>
    </p:spTree>
    <p:extLst>
      <p:ext uri="{BB962C8B-B14F-4D97-AF65-F5344CB8AC3E}">
        <p14:creationId xmlns:p14="http://schemas.microsoft.com/office/powerpoint/2010/main" val="1839033606"/>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012F0-9183-A197-3A95-5DCC324C20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C976F3B-8F65-6927-CFC3-96DB8DD685FE}"/>
              </a:ext>
            </a:extLst>
          </p:cNvPr>
          <p:cNvSpPr>
            <a:spLocks noGrp="1"/>
          </p:cNvSpPr>
          <p:nvPr>
            <p:ph type="title"/>
          </p:nvPr>
        </p:nvSpPr>
        <p:spPr/>
        <p:txBody>
          <a:bodyPr/>
          <a:lstStyle/>
          <a:p>
            <a:r>
              <a:rPr lang="en-US" dirty="0"/>
              <a:t>Boomers’ Preferred Communications with Advisors</a:t>
            </a:r>
          </a:p>
        </p:txBody>
      </p:sp>
      <p:sp>
        <p:nvSpPr>
          <p:cNvPr id="5" name="Footer Placeholder 4">
            <a:extLst>
              <a:ext uri="{FF2B5EF4-FFF2-40B4-BE49-F238E27FC236}">
                <a16:creationId xmlns:a16="http://schemas.microsoft.com/office/drawing/2014/main" id="{B6887631-AD26-7E17-97B5-FC097DA6C54C}"/>
              </a:ext>
            </a:extLst>
          </p:cNvPr>
          <p:cNvSpPr>
            <a:spLocks noGrp="1"/>
          </p:cNvSpPr>
          <p:nvPr>
            <p:ph type="ftr" sz="quarter" idx="3"/>
          </p:nvPr>
        </p:nvSpPr>
        <p:spPr/>
        <p:txBody>
          <a:bodyPr/>
          <a:lstStyle/>
          <a:p>
            <a:r>
              <a:rPr lang="en-US"/>
              <a:t>SB-10064-05</a:t>
            </a:r>
          </a:p>
        </p:txBody>
      </p:sp>
      <p:sp>
        <p:nvSpPr>
          <p:cNvPr id="6" name="Date Placeholder 5">
            <a:extLst>
              <a:ext uri="{FF2B5EF4-FFF2-40B4-BE49-F238E27FC236}">
                <a16:creationId xmlns:a16="http://schemas.microsoft.com/office/drawing/2014/main" id="{11485753-07B2-535E-8D9D-5EBE5795893F}"/>
              </a:ext>
            </a:extLst>
          </p:cNvPr>
          <p:cNvSpPr>
            <a:spLocks noGrp="1"/>
          </p:cNvSpPr>
          <p:nvPr>
            <p:ph type="dt" sz="half" idx="2"/>
          </p:nvPr>
        </p:nvSpPr>
        <p:spPr/>
        <p:txBody>
          <a:bodyPr/>
          <a:lstStyle/>
          <a:p>
            <a:r>
              <a:rPr lang="en-US"/>
              <a:t>2025/03/19</a:t>
            </a:r>
          </a:p>
        </p:txBody>
      </p:sp>
      <p:sp>
        <p:nvSpPr>
          <p:cNvPr id="7" name="Slide Number Placeholder 6">
            <a:extLst>
              <a:ext uri="{FF2B5EF4-FFF2-40B4-BE49-F238E27FC236}">
                <a16:creationId xmlns:a16="http://schemas.microsoft.com/office/drawing/2014/main" id="{5194C1BE-6028-B577-1DB1-38E7767D7525}"/>
              </a:ext>
            </a:extLst>
          </p:cNvPr>
          <p:cNvSpPr>
            <a:spLocks noGrp="1"/>
          </p:cNvSpPr>
          <p:nvPr>
            <p:ph type="sldNum" sz="quarter" idx="4"/>
          </p:nvPr>
        </p:nvSpPr>
        <p:spPr/>
        <p:txBody>
          <a:bodyPr/>
          <a:lstStyle/>
          <a:p>
            <a:fld id="{1C0B272F-4456-0844-949C-3E7D42274ABC}" type="slidenum">
              <a:rPr lang="en-US" smtClean="0"/>
              <a:pPr/>
              <a:t>16</a:t>
            </a:fld>
            <a:endParaRPr lang="en-US"/>
          </a:p>
        </p:txBody>
      </p:sp>
      <p:sp>
        <p:nvSpPr>
          <p:cNvPr id="12" name="Text Placeholder 11">
            <a:extLst>
              <a:ext uri="{FF2B5EF4-FFF2-40B4-BE49-F238E27FC236}">
                <a16:creationId xmlns:a16="http://schemas.microsoft.com/office/drawing/2014/main" id="{AF9C4641-525E-AF03-598B-7107F855ACD4}"/>
              </a:ext>
            </a:extLst>
          </p:cNvPr>
          <p:cNvSpPr>
            <a:spLocks noGrp="1"/>
          </p:cNvSpPr>
          <p:nvPr>
            <p:ph type="body" sz="quarter" idx="12"/>
          </p:nvPr>
        </p:nvSpPr>
        <p:spPr/>
        <p:txBody>
          <a:bodyPr/>
          <a:lstStyle/>
          <a:p>
            <a:endParaRPr lang="en-US"/>
          </a:p>
        </p:txBody>
      </p:sp>
      <p:sp>
        <p:nvSpPr>
          <p:cNvPr id="9" name="Content Placeholder 1">
            <a:extLst>
              <a:ext uri="{FF2B5EF4-FFF2-40B4-BE49-F238E27FC236}">
                <a16:creationId xmlns:a16="http://schemas.microsoft.com/office/drawing/2014/main" id="{7EA56E03-C1B1-1BFD-B430-695D5B5BD260}"/>
              </a:ext>
            </a:extLst>
          </p:cNvPr>
          <p:cNvSpPr>
            <a:spLocks noGrp="1"/>
          </p:cNvSpPr>
          <p:nvPr>
            <p:ph idx="1"/>
          </p:nvPr>
        </p:nvSpPr>
        <p:spPr>
          <a:xfrm>
            <a:off x="342902" y="1009976"/>
            <a:ext cx="6749098" cy="3324424"/>
          </a:xfrm>
        </p:spPr>
        <p:txBody>
          <a:bodyPr>
            <a:normAutofit/>
          </a:bodyPr>
          <a:lstStyle/>
          <a:p>
            <a:pPr marL="0" indent="0">
              <a:lnSpc>
                <a:spcPct val="100000"/>
              </a:lnSpc>
              <a:buClr>
                <a:schemeClr val="accent3"/>
              </a:buClr>
              <a:buNone/>
            </a:pPr>
            <a:r>
              <a:rPr lang="en-US" sz="1400" b="1" dirty="0">
                <a:solidFill>
                  <a:schemeClr val="tx2"/>
                </a:solidFill>
              </a:rPr>
              <a:t>Keywords</a:t>
            </a:r>
          </a:p>
          <a:p>
            <a:pPr>
              <a:lnSpc>
                <a:spcPct val="100000"/>
              </a:lnSpc>
              <a:buClr>
                <a:schemeClr val="accent3"/>
              </a:buClr>
            </a:pPr>
            <a:r>
              <a:rPr lang="en-US" sz="1200" dirty="0">
                <a:solidFill>
                  <a:schemeClr val="accent3"/>
                </a:solidFill>
              </a:rPr>
              <a:t>Retirement planning </a:t>
            </a:r>
          </a:p>
          <a:p>
            <a:pPr>
              <a:lnSpc>
                <a:spcPct val="100000"/>
              </a:lnSpc>
              <a:buClr>
                <a:schemeClr val="accent3"/>
              </a:buClr>
            </a:pPr>
            <a:r>
              <a:rPr lang="en-US" sz="1200" dirty="0">
                <a:solidFill>
                  <a:schemeClr val="accent3"/>
                </a:solidFill>
              </a:rPr>
              <a:t>Income security </a:t>
            </a:r>
          </a:p>
          <a:p>
            <a:pPr>
              <a:lnSpc>
                <a:spcPct val="100000"/>
              </a:lnSpc>
              <a:buClr>
                <a:schemeClr val="accent3"/>
              </a:buClr>
            </a:pPr>
            <a:r>
              <a:rPr lang="en-US" sz="1200" dirty="0">
                <a:solidFill>
                  <a:schemeClr val="accent3"/>
                </a:solidFill>
              </a:rPr>
              <a:t>Legacy planning </a:t>
            </a:r>
          </a:p>
          <a:p>
            <a:pPr>
              <a:lnSpc>
                <a:spcPct val="100000"/>
              </a:lnSpc>
              <a:buClr>
                <a:schemeClr val="accent3"/>
              </a:buClr>
            </a:pPr>
            <a:r>
              <a:rPr lang="en-US" sz="1200" dirty="0">
                <a:solidFill>
                  <a:schemeClr val="accent3"/>
                </a:solidFill>
              </a:rPr>
              <a:t>Healthcare costs </a:t>
            </a:r>
          </a:p>
          <a:p>
            <a:pPr>
              <a:lnSpc>
                <a:spcPct val="100000"/>
              </a:lnSpc>
              <a:buClr>
                <a:schemeClr val="accent3"/>
              </a:buClr>
            </a:pPr>
            <a:r>
              <a:rPr lang="en-US" sz="1200" dirty="0">
                <a:solidFill>
                  <a:schemeClr val="accent3"/>
                </a:solidFill>
              </a:rPr>
              <a:t>Tax-efficient strategies</a:t>
            </a:r>
          </a:p>
          <a:p>
            <a:pPr marL="0" indent="0">
              <a:lnSpc>
                <a:spcPct val="100000"/>
              </a:lnSpc>
              <a:buClr>
                <a:schemeClr val="accent3"/>
              </a:buClr>
              <a:buNone/>
            </a:pPr>
            <a:r>
              <a:rPr lang="en-US" sz="1400" b="1" dirty="0">
                <a:solidFill>
                  <a:schemeClr val="tx2"/>
                </a:solidFill>
              </a:rPr>
              <a:t>Approach</a:t>
            </a:r>
          </a:p>
          <a:p>
            <a:pPr>
              <a:lnSpc>
                <a:spcPct val="100000"/>
              </a:lnSpc>
              <a:buClr>
                <a:schemeClr val="accent3"/>
              </a:buClr>
            </a:pPr>
            <a:r>
              <a:rPr lang="en-US" sz="1200" dirty="0">
                <a:solidFill>
                  <a:schemeClr val="accent3"/>
                </a:solidFill>
              </a:rPr>
              <a:t>Prioritizes homeownership and retirement savings</a:t>
            </a:r>
          </a:p>
          <a:p>
            <a:pPr>
              <a:lnSpc>
                <a:spcPct val="100000"/>
              </a:lnSpc>
              <a:buClr>
                <a:schemeClr val="accent3"/>
              </a:buClr>
            </a:pPr>
            <a:r>
              <a:rPr lang="en-US" sz="1200" dirty="0">
                <a:solidFill>
                  <a:schemeClr val="accent3"/>
                </a:solidFill>
              </a:rPr>
              <a:t>Appreciates clear information, a sense of partnership, and choices that let them stay actively involved</a:t>
            </a:r>
          </a:p>
        </p:txBody>
      </p:sp>
    </p:spTree>
    <p:extLst>
      <p:ext uri="{BB962C8B-B14F-4D97-AF65-F5344CB8AC3E}">
        <p14:creationId xmlns:p14="http://schemas.microsoft.com/office/powerpoint/2010/main" val="1612429694"/>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28A0092B-C50C-407E-A947-70E740481C1C}">
                <a14:useLocalDpi xmlns:a14="http://schemas.microsoft.com/office/drawing/2010/main"/>
              </a:ext>
            </a:extLst>
          </a:blip>
          <a:srcRect/>
          <a:stretch>
            <a:fillRect/>
          </a:stretch>
        </a:blipFill>
        <a:effectLst/>
      </p:bgPr>
    </p:bg>
    <p:spTree>
      <p:nvGrpSpPr>
        <p:cNvPr id="1" name="">
          <a:extLst>
            <a:ext uri="{FF2B5EF4-FFF2-40B4-BE49-F238E27FC236}">
              <a16:creationId xmlns:a16="http://schemas.microsoft.com/office/drawing/2014/main" id="{EFE8D931-C871-6829-A145-2A708A145435}"/>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EED06946-6F89-2A49-A5EF-F015E6498F8C}"/>
              </a:ext>
            </a:extLst>
          </p:cNvPr>
          <p:cNvSpPr/>
          <p:nvPr/>
        </p:nvSpPr>
        <p:spPr>
          <a:xfrm>
            <a:off x="-1" y="2381"/>
            <a:ext cx="6519554" cy="5143500"/>
          </a:xfrm>
          <a:prstGeom prst="rect">
            <a:avLst/>
          </a:prstGeom>
          <a:gradFill>
            <a:gsLst>
              <a:gs pos="39000">
                <a:schemeClr val="bg2">
                  <a:lumMod val="10000"/>
                  <a:alpha val="34000"/>
                </a:schemeClr>
              </a:gs>
              <a:gs pos="100000">
                <a:schemeClr val="bg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 name="Title 1">
            <a:extLst>
              <a:ext uri="{FF2B5EF4-FFF2-40B4-BE49-F238E27FC236}">
                <a16:creationId xmlns:a16="http://schemas.microsoft.com/office/drawing/2014/main" id="{F6275519-BEC3-004C-3DCD-2D5BBED9F203}"/>
              </a:ext>
            </a:extLst>
          </p:cNvPr>
          <p:cNvSpPr>
            <a:spLocks noGrp="1"/>
          </p:cNvSpPr>
          <p:nvPr>
            <p:ph type="ctrTitle"/>
          </p:nvPr>
        </p:nvSpPr>
        <p:spPr>
          <a:xfrm>
            <a:off x="342900" y="1826564"/>
            <a:ext cx="4775886" cy="1422827"/>
          </a:xfrm>
        </p:spPr>
        <p:txBody>
          <a:bodyPr/>
          <a:lstStyle/>
          <a:p>
            <a:r>
              <a:rPr lang="en-US" dirty="0"/>
              <a:t>Gen X</a:t>
            </a:r>
            <a:br>
              <a:rPr lang="en-US" dirty="0"/>
            </a:br>
            <a:r>
              <a:rPr lang="en-US" sz="1800" dirty="0"/>
              <a:t>Born 1965 – 1980</a:t>
            </a:r>
          </a:p>
        </p:txBody>
      </p:sp>
      <p:pic>
        <p:nvPicPr>
          <p:cNvPr id="8" name="Picture 7">
            <a:extLst>
              <a:ext uri="{FF2B5EF4-FFF2-40B4-BE49-F238E27FC236}">
                <a16:creationId xmlns:a16="http://schemas.microsoft.com/office/drawing/2014/main" id="{138BDF60-CBCD-BD20-1AB8-B3A68B08897D}"/>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9" name="Text Placeholder 8">
            <a:extLst>
              <a:ext uri="{FF2B5EF4-FFF2-40B4-BE49-F238E27FC236}">
                <a16:creationId xmlns:a16="http://schemas.microsoft.com/office/drawing/2014/main" id="{E1B0D0A3-4D46-7FCA-11E0-77A8D01D57F3}"/>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1796474139"/>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64A9866A-CE09-BE65-ED16-434DE45305A7}"/>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E178109-31B5-CE11-512B-3927F884FD68}"/>
              </a:ext>
            </a:extLst>
          </p:cNvPr>
          <p:cNvSpPr>
            <a:spLocks noGrp="1"/>
          </p:cNvSpPr>
          <p:nvPr>
            <p:ph idx="1"/>
          </p:nvPr>
        </p:nvSpPr>
        <p:spPr>
          <a:xfrm>
            <a:off x="342902" y="997839"/>
            <a:ext cx="8087866" cy="2847849"/>
          </a:xfrm>
        </p:spPr>
        <p:txBody>
          <a:bodyPr>
            <a:normAutofit/>
          </a:bodyPr>
          <a:lstStyle/>
          <a:p>
            <a:pPr>
              <a:lnSpc>
                <a:spcPct val="100000"/>
              </a:lnSpc>
            </a:pPr>
            <a:r>
              <a:rPr lang="en-US" sz="1400" dirty="0">
                <a:solidFill>
                  <a:schemeClr val="bg1"/>
                </a:solidFill>
              </a:rPr>
              <a:t>Having experienced 9/11, the Great Recession, and the COVID-19 pandemic, Gen X can be risk averse</a:t>
            </a:r>
          </a:p>
          <a:p>
            <a:pPr>
              <a:lnSpc>
                <a:spcPct val="100000"/>
              </a:lnSpc>
            </a:pPr>
            <a:r>
              <a:rPr lang="en-US" sz="1400" dirty="0">
                <a:solidFill>
                  <a:schemeClr val="bg1"/>
                </a:solidFill>
              </a:rPr>
              <a:t>Often prioritizes stability and are concerned about retirement planning</a:t>
            </a:r>
          </a:p>
          <a:p>
            <a:pPr>
              <a:lnSpc>
                <a:spcPct val="100000"/>
              </a:lnSpc>
            </a:pPr>
            <a:r>
              <a:rPr lang="en-US" sz="1400" dirty="0">
                <a:solidFill>
                  <a:schemeClr val="bg1"/>
                </a:solidFill>
              </a:rPr>
              <a:t>Referred to as the “sandwich generation”</a:t>
            </a:r>
          </a:p>
          <a:p>
            <a:pPr marL="0" indent="0">
              <a:lnSpc>
                <a:spcPct val="100000"/>
              </a:lnSpc>
              <a:buNone/>
            </a:pPr>
            <a:endParaRPr lang="en-US" sz="1400" dirty="0">
              <a:solidFill>
                <a:schemeClr val="bg1"/>
              </a:solidFill>
            </a:endParaRPr>
          </a:p>
        </p:txBody>
      </p:sp>
      <p:sp>
        <p:nvSpPr>
          <p:cNvPr id="3" name="Title 2">
            <a:extLst>
              <a:ext uri="{FF2B5EF4-FFF2-40B4-BE49-F238E27FC236}">
                <a16:creationId xmlns:a16="http://schemas.microsoft.com/office/drawing/2014/main" id="{302BA909-AA31-5304-1408-8FE9754C3F0E}"/>
              </a:ext>
            </a:extLst>
          </p:cNvPr>
          <p:cNvSpPr>
            <a:spLocks noGrp="1"/>
          </p:cNvSpPr>
          <p:nvPr>
            <p:ph type="title"/>
          </p:nvPr>
        </p:nvSpPr>
        <p:spPr/>
        <p:txBody>
          <a:bodyPr/>
          <a:lstStyle/>
          <a:p>
            <a:r>
              <a:rPr lang="en-US" dirty="0">
                <a:solidFill>
                  <a:schemeClr val="bg1"/>
                </a:solidFill>
              </a:rPr>
              <a:t>Gen X Fast Facts</a:t>
            </a:r>
          </a:p>
        </p:txBody>
      </p:sp>
      <p:sp>
        <p:nvSpPr>
          <p:cNvPr id="4" name="Text Placeholder 3">
            <a:extLst>
              <a:ext uri="{FF2B5EF4-FFF2-40B4-BE49-F238E27FC236}">
                <a16:creationId xmlns:a16="http://schemas.microsoft.com/office/drawing/2014/main" id="{D6A76835-FEA5-A1CC-21EC-B092543FC1D3}"/>
              </a:ext>
            </a:extLst>
          </p:cNvPr>
          <p:cNvSpPr>
            <a:spLocks noGrp="1"/>
          </p:cNvSpPr>
          <p:nvPr>
            <p:ph type="body" sz="quarter" idx="12"/>
          </p:nvPr>
        </p:nvSpPr>
        <p:spPr/>
        <p:txBody>
          <a:bodyPr/>
          <a:lstStyle/>
          <a:p>
            <a:r>
              <a:rPr lang="en-US" dirty="0"/>
              <a:t>FINANCIAL PROFESSIONAL USE ONLY</a:t>
            </a:r>
          </a:p>
        </p:txBody>
      </p:sp>
      <p:sp>
        <p:nvSpPr>
          <p:cNvPr id="5" name="Footer Placeholder 4">
            <a:extLst>
              <a:ext uri="{FF2B5EF4-FFF2-40B4-BE49-F238E27FC236}">
                <a16:creationId xmlns:a16="http://schemas.microsoft.com/office/drawing/2014/main" id="{37498A22-9C39-8DE6-3F5B-9F44F2C755A9}"/>
              </a:ext>
            </a:extLst>
          </p:cNvPr>
          <p:cNvSpPr>
            <a:spLocks noGrp="1"/>
          </p:cNvSpPr>
          <p:nvPr>
            <p:ph type="ftr" sz="quarter" idx="3"/>
          </p:nvPr>
        </p:nvSpPr>
        <p:spPr/>
        <p:txBody>
          <a:bodyPr/>
          <a:lstStyle/>
          <a:p>
            <a:r>
              <a:rPr lang="en-US">
                <a:solidFill>
                  <a:schemeClr val="bg1"/>
                </a:solidFill>
              </a:rPr>
              <a:t>SB-10064-05</a:t>
            </a:r>
          </a:p>
        </p:txBody>
      </p:sp>
      <p:sp>
        <p:nvSpPr>
          <p:cNvPr id="6" name="Date Placeholder 5">
            <a:extLst>
              <a:ext uri="{FF2B5EF4-FFF2-40B4-BE49-F238E27FC236}">
                <a16:creationId xmlns:a16="http://schemas.microsoft.com/office/drawing/2014/main" id="{2C6E3446-7C05-EF27-606E-DCF1FCEEFE07}"/>
              </a:ext>
            </a:extLst>
          </p:cNvPr>
          <p:cNvSpPr>
            <a:spLocks noGrp="1"/>
          </p:cNvSpPr>
          <p:nvPr>
            <p:ph type="dt" sz="half" idx="2"/>
          </p:nvPr>
        </p:nvSpPr>
        <p:spPr/>
        <p:txBody>
          <a:bodyPr/>
          <a:lstStyle/>
          <a:p>
            <a:r>
              <a:rPr lang="en-US" dirty="0">
                <a:solidFill>
                  <a:schemeClr val="bg1"/>
                </a:solidFill>
              </a:rPr>
              <a:t>2025/03/19</a:t>
            </a:r>
          </a:p>
        </p:txBody>
      </p:sp>
      <p:sp>
        <p:nvSpPr>
          <p:cNvPr id="7" name="Slide Number Placeholder 6">
            <a:extLst>
              <a:ext uri="{FF2B5EF4-FFF2-40B4-BE49-F238E27FC236}">
                <a16:creationId xmlns:a16="http://schemas.microsoft.com/office/drawing/2014/main" id="{3D041D5C-09D2-6160-E9A0-8D8D1A8A0965}"/>
              </a:ext>
            </a:extLst>
          </p:cNvPr>
          <p:cNvSpPr>
            <a:spLocks noGrp="1"/>
          </p:cNvSpPr>
          <p:nvPr>
            <p:ph type="sldNum" sz="quarter" idx="4"/>
          </p:nvPr>
        </p:nvSpPr>
        <p:spPr/>
        <p:txBody>
          <a:bodyPr/>
          <a:lstStyle/>
          <a:p>
            <a:fld id="{1C0B272F-4456-0844-949C-3E7D42274ABC}" type="slidenum">
              <a:rPr lang="en-US" smtClean="0">
                <a:solidFill>
                  <a:schemeClr val="bg1"/>
                </a:solidFill>
              </a:rPr>
              <a:pPr/>
              <a:t>18</a:t>
            </a:fld>
            <a:endParaRPr lang="en-US">
              <a:solidFill>
                <a:schemeClr val="bg1"/>
              </a:solidFill>
            </a:endParaRPr>
          </a:p>
        </p:txBody>
      </p:sp>
      <p:sp>
        <p:nvSpPr>
          <p:cNvPr id="9" name="TextBox 8">
            <a:extLst>
              <a:ext uri="{FF2B5EF4-FFF2-40B4-BE49-F238E27FC236}">
                <a16:creationId xmlns:a16="http://schemas.microsoft.com/office/drawing/2014/main" id="{5B4C296F-A3C2-40FF-9A62-5B3B78D2BFCD}"/>
              </a:ext>
            </a:extLst>
          </p:cNvPr>
          <p:cNvSpPr txBox="1"/>
          <p:nvPr/>
        </p:nvSpPr>
        <p:spPr>
          <a:xfrm>
            <a:off x="276284" y="4068076"/>
            <a:ext cx="2562306" cy="438582"/>
          </a:xfrm>
          <a:prstGeom prst="rect">
            <a:avLst/>
          </a:prstGeom>
          <a:noFill/>
        </p:spPr>
        <p:txBody>
          <a:bodyPr wrap="square">
            <a:spAutoFit/>
          </a:bodyPr>
          <a:lstStyle/>
          <a:p>
            <a:r>
              <a:rPr lang="en-US" sz="750" baseline="30000" dirty="0">
                <a:solidFill>
                  <a:schemeClr val="bg1"/>
                </a:solidFill>
              </a:rPr>
              <a:t>9 </a:t>
            </a:r>
            <a:r>
              <a:rPr lang="en-US" sz="750" dirty="0">
                <a:solidFill>
                  <a:schemeClr val="bg1"/>
                </a:solidFill>
              </a:rPr>
              <a:t>Schroders 2024 US Retirement Survey</a:t>
            </a:r>
          </a:p>
          <a:p>
            <a:r>
              <a:rPr lang="en-US" sz="750" baseline="30000" dirty="0">
                <a:solidFill>
                  <a:schemeClr val="bg1"/>
                </a:solidFill>
              </a:rPr>
              <a:t>10 </a:t>
            </a:r>
            <a:r>
              <a:rPr lang="en-US" sz="750" dirty="0">
                <a:solidFill>
                  <a:schemeClr val="bg1"/>
                </a:solidFill>
              </a:rPr>
              <a:t>FINRA Foundation 2021 State=by-State National Financial Capability Study</a:t>
            </a:r>
            <a:endParaRPr lang="en-US" sz="788" dirty="0">
              <a:solidFill>
                <a:schemeClr val="bg1"/>
              </a:solidFill>
            </a:endParaRPr>
          </a:p>
        </p:txBody>
      </p:sp>
      <p:sp>
        <p:nvSpPr>
          <p:cNvPr id="10" name="Rectangle 9">
            <a:extLst>
              <a:ext uri="{FF2B5EF4-FFF2-40B4-BE49-F238E27FC236}">
                <a16:creationId xmlns:a16="http://schemas.microsoft.com/office/drawing/2014/main" id="{3EDE53ED-2572-E5AC-2AFD-E0C9A448A8A8}"/>
              </a:ext>
            </a:extLst>
          </p:cNvPr>
          <p:cNvSpPr/>
          <p:nvPr/>
        </p:nvSpPr>
        <p:spPr>
          <a:xfrm>
            <a:off x="322849" y="1987506"/>
            <a:ext cx="2392919" cy="1573040"/>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Only</a:t>
            </a:r>
          </a:p>
          <a:p>
            <a:pPr algn="ctr"/>
            <a:r>
              <a:rPr lang="en-US" sz="3200" b="1" dirty="0">
                <a:solidFill>
                  <a:schemeClr val="tx1"/>
                </a:solidFill>
              </a:rPr>
              <a:t>14%</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feel they have saved </a:t>
            </a:r>
            <a:br>
              <a:rPr lang="en-US" sz="1400" dirty="0">
                <a:solidFill>
                  <a:schemeClr val="accent3"/>
                </a:solidFill>
                <a:latin typeface="Calibri Light" panose="020F0302020204030204" pitchFamily="34" charset="0"/>
                <a:cs typeface="Calibri Light" panose="020F0302020204030204" pitchFamily="34" charset="0"/>
              </a:rPr>
            </a:br>
            <a:r>
              <a:rPr lang="en-US" sz="1400" dirty="0">
                <a:solidFill>
                  <a:schemeClr val="accent3"/>
                </a:solidFill>
                <a:latin typeface="Calibri Light" panose="020F0302020204030204" pitchFamily="34" charset="0"/>
                <a:cs typeface="Calibri Light" panose="020F0302020204030204" pitchFamily="34" charset="0"/>
              </a:rPr>
              <a:t>enough for retirement</a:t>
            </a:r>
            <a:r>
              <a:rPr lang="en-US" sz="1400" baseline="30000" dirty="0">
                <a:solidFill>
                  <a:schemeClr val="accent3"/>
                </a:solidFill>
                <a:latin typeface="Calibri Light" panose="020F0302020204030204" pitchFamily="34" charset="0"/>
                <a:cs typeface="Calibri Light" panose="020F0302020204030204" pitchFamily="34" charset="0"/>
              </a:rPr>
              <a:t>9</a:t>
            </a:r>
          </a:p>
        </p:txBody>
      </p:sp>
      <p:sp>
        <p:nvSpPr>
          <p:cNvPr id="11" name="Rectangle 10">
            <a:extLst>
              <a:ext uri="{FF2B5EF4-FFF2-40B4-BE49-F238E27FC236}">
                <a16:creationId xmlns:a16="http://schemas.microsoft.com/office/drawing/2014/main" id="{A86F1239-9C1B-23BD-3CB1-5B0B2E66791F}"/>
              </a:ext>
            </a:extLst>
          </p:cNvPr>
          <p:cNvSpPr/>
          <p:nvPr/>
        </p:nvSpPr>
        <p:spPr>
          <a:xfrm>
            <a:off x="322848" y="1987504"/>
            <a:ext cx="2392919" cy="1099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3" name="Rectangle 12">
            <a:extLst>
              <a:ext uri="{FF2B5EF4-FFF2-40B4-BE49-F238E27FC236}">
                <a16:creationId xmlns:a16="http://schemas.microsoft.com/office/drawing/2014/main" id="{86E2092C-4A15-1149-E6B4-BE753D87364C}"/>
              </a:ext>
            </a:extLst>
          </p:cNvPr>
          <p:cNvSpPr/>
          <p:nvPr/>
        </p:nvSpPr>
        <p:spPr>
          <a:xfrm>
            <a:off x="2924314" y="1987505"/>
            <a:ext cx="2781302" cy="909303"/>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Gen Xers have a significant shortfall in their retirement savings</a:t>
            </a:r>
            <a:r>
              <a:rPr lang="en-US" sz="1400" baseline="30000" dirty="0">
                <a:solidFill>
                  <a:schemeClr val="accent3"/>
                </a:solidFill>
                <a:latin typeface="Calibri Light" panose="020F0302020204030204" pitchFamily="34" charset="0"/>
                <a:cs typeface="Calibri Light" panose="020F0302020204030204" pitchFamily="34" charset="0"/>
              </a:rPr>
              <a:t>9</a:t>
            </a:r>
          </a:p>
        </p:txBody>
      </p:sp>
      <p:sp>
        <p:nvSpPr>
          <p:cNvPr id="14" name="Rectangle 13">
            <a:extLst>
              <a:ext uri="{FF2B5EF4-FFF2-40B4-BE49-F238E27FC236}">
                <a16:creationId xmlns:a16="http://schemas.microsoft.com/office/drawing/2014/main" id="{12F5EB07-80D2-7C1F-A6D7-EFCD3A5CD9DE}"/>
              </a:ext>
            </a:extLst>
          </p:cNvPr>
          <p:cNvSpPr/>
          <p:nvPr/>
        </p:nvSpPr>
        <p:spPr>
          <a:xfrm>
            <a:off x="2924313" y="1987504"/>
            <a:ext cx="2781302" cy="1099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5" name="Rectangle 14">
            <a:extLst>
              <a:ext uri="{FF2B5EF4-FFF2-40B4-BE49-F238E27FC236}">
                <a16:creationId xmlns:a16="http://schemas.microsoft.com/office/drawing/2014/main" id="{481E5185-7B30-B949-01C6-A3C930303E25}"/>
              </a:ext>
            </a:extLst>
          </p:cNvPr>
          <p:cNvSpPr/>
          <p:nvPr/>
        </p:nvSpPr>
        <p:spPr>
          <a:xfrm>
            <a:off x="5914161" y="1987506"/>
            <a:ext cx="2725151" cy="1573040"/>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Nearly half have not done any retirement planning and only</a:t>
            </a:r>
          </a:p>
          <a:p>
            <a:pPr algn="ctr"/>
            <a:r>
              <a:rPr lang="en-US" sz="3200" b="1" dirty="0">
                <a:solidFill>
                  <a:schemeClr val="tx1"/>
                </a:solidFill>
              </a:rPr>
              <a:t>27%</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work with a financial advisor</a:t>
            </a:r>
            <a:r>
              <a:rPr lang="en-US" sz="1400" baseline="30000" dirty="0">
                <a:solidFill>
                  <a:schemeClr val="accent3"/>
                </a:solidFill>
                <a:latin typeface="Calibri Light" panose="020F0302020204030204" pitchFamily="34" charset="0"/>
                <a:cs typeface="Calibri Light" panose="020F0302020204030204" pitchFamily="34" charset="0"/>
              </a:rPr>
              <a:t>9</a:t>
            </a:r>
          </a:p>
        </p:txBody>
      </p:sp>
      <p:sp>
        <p:nvSpPr>
          <p:cNvPr id="16" name="Rectangle 15">
            <a:extLst>
              <a:ext uri="{FF2B5EF4-FFF2-40B4-BE49-F238E27FC236}">
                <a16:creationId xmlns:a16="http://schemas.microsoft.com/office/drawing/2014/main" id="{8A52A4A2-580C-5A86-7B0C-FACF606A2D4C}"/>
              </a:ext>
            </a:extLst>
          </p:cNvPr>
          <p:cNvSpPr/>
          <p:nvPr/>
        </p:nvSpPr>
        <p:spPr>
          <a:xfrm>
            <a:off x="5914160" y="1987504"/>
            <a:ext cx="2725151" cy="1099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pic>
        <p:nvPicPr>
          <p:cNvPr id="17" name="Picture 16">
            <a:extLst>
              <a:ext uri="{FF2B5EF4-FFF2-40B4-BE49-F238E27FC236}">
                <a16:creationId xmlns:a16="http://schemas.microsoft.com/office/drawing/2014/main" id="{62E2016E-579B-0782-8B8E-09257E01F75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18" name="Rectangle 17">
            <a:extLst>
              <a:ext uri="{FF2B5EF4-FFF2-40B4-BE49-F238E27FC236}">
                <a16:creationId xmlns:a16="http://schemas.microsoft.com/office/drawing/2014/main" id="{F4781B1F-B178-26D2-1255-E68FA78CE348}"/>
              </a:ext>
            </a:extLst>
          </p:cNvPr>
          <p:cNvSpPr/>
          <p:nvPr/>
        </p:nvSpPr>
        <p:spPr>
          <a:xfrm>
            <a:off x="2924313" y="3042100"/>
            <a:ext cx="2781302" cy="1573040"/>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3200" b="1" dirty="0">
                <a:solidFill>
                  <a:schemeClr val="tx1"/>
                </a:solidFill>
              </a:rPr>
              <a:t>Over 50%</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own an employer-sponsored retirement account </a:t>
            </a:r>
            <a:br>
              <a:rPr lang="en-US" sz="1400" dirty="0">
                <a:solidFill>
                  <a:schemeClr val="accent3"/>
                </a:solidFill>
                <a:latin typeface="Calibri Light" panose="020F0302020204030204" pitchFamily="34" charset="0"/>
                <a:cs typeface="Calibri Light" panose="020F0302020204030204" pitchFamily="34" charset="0"/>
              </a:rPr>
            </a:br>
            <a:r>
              <a:rPr lang="en-US" sz="1400" dirty="0">
                <a:solidFill>
                  <a:schemeClr val="accent3"/>
                </a:solidFill>
                <a:latin typeface="Calibri Light" panose="020F0302020204030204" pitchFamily="34" charset="0"/>
                <a:cs typeface="Calibri Light" panose="020F0302020204030204" pitchFamily="34" charset="0"/>
              </a:rPr>
              <a:t>(2</a:t>
            </a:r>
            <a:r>
              <a:rPr lang="en-US" sz="1400" baseline="30000" dirty="0">
                <a:solidFill>
                  <a:schemeClr val="accent3"/>
                </a:solidFill>
                <a:latin typeface="Calibri Light" panose="020F0302020204030204" pitchFamily="34" charset="0"/>
                <a:cs typeface="Calibri Light" panose="020F0302020204030204" pitchFamily="34" charset="0"/>
              </a:rPr>
              <a:t>nd</a:t>
            </a:r>
            <a:r>
              <a:rPr lang="en-US" sz="1400" dirty="0">
                <a:solidFill>
                  <a:schemeClr val="accent3"/>
                </a:solidFill>
                <a:latin typeface="Calibri Light" panose="020F0302020204030204" pitchFamily="34" charset="0"/>
                <a:cs typeface="Calibri Light" panose="020F0302020204030204" pitchFamily="34" charset="0"/>
              </a:rPr>
              <a:t> only to Baby Boomers)</a:t>
            </a:r>
            <a:r>
              <a:rPr lang="en-US" sz="1400" baseline="30000" dirty="0">
                <a:solidFill>
                  <a:schemeClr val="accent3"/>
                </a:solidFill>
                <a:latin typeface="Calibri Light" panose="020F0302020204030204" pitchFamily="34" charset="0"/>
                <a:cs typeface="Calibri Light" panose="020F0302020204030204" pitchFamily="34" charset="0"/>
              </a:rPr>
              <a:t>10</a:t>
            </a:r>
            <a:endParaRPr lang="en-US" sz="1400" dirty="0">
              <a:solidFill>
                <a:schemeClr val="accent3"/>
              </a:solidFill>
              <a:latin typeface="Calibri Light" panose="020F0302020204030204" pitchFamily="34" charset="0"/>
              <a:cs typeface="Calibri Light" panose="020F0302020204030204" pitchFamily="34" charset="0"/>
            </a:endParaRPr>
          </a:p>
        </p:txBody>
      </p:sp>
      <p:sp>
        <p:nvSpPr>
          <p:cNvPr id="19" name="Rectangle 18">
            <a:extLst>
              <a:ext uri="{FF2B5EF4-FFF2-40B4-BE49-F238E27FC236}">
                <a16:creationId xmlns:a16="http://schemas.microsoft.com/office/drawing/2014/main" id="{D0DBA77A-24D3-06F8-5322-6670F75FD883}"/>
              </a:ext>
            </a:extLst>
          </p:cNvPr>
          <p:cNvSpPr/>
          <p:nvPr/>
        </p:nvSpPr>
        <p:spPr>
          <a:xfrm>
            <a:off x="2924312" y="3042098"/>
            <a:ext cx="2781302" cy="1099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Tree>
    <p:extLst>
      <p:ext uri="{BB962C8B-B14F-4D97-AF65-F5344CB8AC3E}">
        <p14:creationId xmlns:p14="http://schemas.microsoft.com/office/powerpoint/2010/main" val="4177619091"/>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B6BB77A-C506-D0E0-3B2B-8CC957A4AEF4}"/>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B7246615-A171-EC30-C8D1-51B73345CF83}"/>
              </a:ext>
            </a:extLst>
          </p:cNvPr>
          <p:cNvSpPr>
            <a:spLocks noGrp="1"/>
          </p:cNvSpPr>
          <p:nvPr>
            <p:ph type="body" sz="quarter" idx="12"/>
          </p:nvPr>
        </p:nvSpPr>
        <p:spPr/>
        <p:txBody>
          <a:bodyPr/>
          <a:lstStyle/>
          <a:p>
            <a:endParaRPr lang="en-US"/>
          </a:p>
        </p:txBody>
      </p:sp>
      <p:sp>
        <p:nvSpPr>
          <p:cNvPr id="5" name="Footer Placeholder 4">
            <a:extLst>
              <a:ext uri="{FF2B5EF4-FFF2-40B4-BE49-F238E27FC236}">
                <a16:creationId xmlns:a16="http://schemas.microsoft.com/office/drawing/2014/main" id="{CFCBED78-888C-9227-FA76-47769396AA12}"/>
              </a:ext>
            </a:extLst>
          </p:cNvPr>
          <p:cNvSpPr>
            <a:spLocks noGrp="1"/>
          </p:cNvSpPr>
          <p:nvPr>
            <p:ph type="ftr" sz="quarter" idx="3"/>
          </p:nvPr>
        </p:nvSpPr>
        <p:spPr/>
        <p:txBody>
          <a:bodyPr/>
          <a:lstStyle/>
          <a:p>
            <a:r>
              <a:rPr lang="en-US"/>
              <a:t>SB-10064-05</a:t>
            </a:r>
          </a:p>
        </p:txBody>
      </p:sp>
      <p:sp>
        <p:nvSpPr>
          <p:cNvPr id="6" name="Date Placeholder 5">
            <a:extLst>
              <a:ext uri="{FF2B5EF4-FFF2-40B4-BE49-F238E27FC236}">
                <a16:creationId xmlns:a16="http://schemas.microsoft.com/office/drawing/2014/main" id="{8132E2F1-2576-365A-9CF7-306EDFCBEE23}"/>
              </a:ext>
            </a:extLst>
          </p:cNvPr>
          <p:cNvSpPr>
            <a:spLocks noGrp="1"/>
          </p:cNvSpPr>
          <p:nvPr>
            <p:ph type="dt" sz="half" idx="2"/>
          </p:nvPr>
        </p:nvSpPr>
        <p:spPr/>
        <p:txBody>
          <a:bodyPr/>
          <a:lstStyle/>
          <a:p>
            <a:r>
              <a:rPr lang="en-US" dirty="0">
                <a:solidFill>
                  <a:schemeClr val="bg1"/>
                </a:solidFill>
              </a:rPr>
              <a:t>2025/03/19</a:t>
            </a:r>
          </a:p>
        </p:txBody>
      </p:sp>
      <p:sp>
        <p:nvSpPr>
          <p:cNvPr id="7" name="Slide Number Placeholder 6">
            <a:extLst>
              <a:ext uri="{FF2B5EF4-FFF2-40B4-BE49-F238E27FC236}">
                <a16:creationId xmlns:a16="http://schemas.microsoft.com/office/drawing/2014/main" id="{432EDDFA-7CAC-6437-51B9-8BC43F54BC2F}"/>
              </a:ext>
            </a:extLst>
          </p:cNvPr>
          <p:cNvSpPr>
            <a:spLocks noGrp="1"/>
          </p:cNvSpPr>
          <p:nvPr>
            <p:ph type="sldNum" sz="quarter" idx="4"/>
          </p:nvPr>
        </p:nvSpPr>
        <p:spPr/>
        <p:txBody>
          <a:bodyPr/>
          <a:lstStyle/>
          <a:p>
            <a:fld id="{1C0B272F-4456-0844-949C-3E7D42274ABC}" type="slidenum">
              <a:rPr lang="en-US" smtClean="0"/>
              <a:pPr/>
              <a:t>19</a:t>
            </a:fld>
            <a:endParaRPr lang="en-US"/>
          </a:p>
        </p:txBody>
      </p:sp>
      <p:sp>
        <p:nvSpPr>
          <p:cNvPr id="9" name="Content Placeholder 1">
            <a:extLst>
              <a:ext uri="{FF2B5EF4-FFF2-40B4-BE49-F238E27FC236}">
                <a16:creationId xmlns:a16="http://schemas.microsoft.com/office/drawing/2014/main" id="{68F59766-DF96-A25D-5334-EBB61EBF079E}"/>
              </a:ext>
            </a:extLst>
          </p:cNvPr>
          <p:cNvSpPr txBox="1">
            <a:spLocks/>
          </p:cNvSpPr>
          <p:nvPr/>
        </p:nvSpPr>
        <p:spPr>
          <a:xfrm>
            <a:off x="3911600" y="1583934"/>
            <a:ext cx="2095523" cy="1070366"/>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2200" b="1" dirty="0">
                <a:solidFill>
                  <a:schemeClr val="accent1"/>
                </a:solidFill>
                <a:latin typeface="Calibri" panose="020F0502020204030204" pitchFamily="34" charset="0"/>
              </a:rPr>
              <a:t>Caregiving Challenges</a:t>
            </a:r>
          </a:p>
        </p:txBody>
      </p:sp>
      <p:sp>
        <p:nvSpPr>
          <p:cNvPr id="11" name="Rectangle 10">
            <a:extLst>
              <a:ext uri="{FF2B5EF4-FFF2-40B4-BE49-F238E27FC236}">
                <a16:creationId xmlns:a16="http://schemas.microsoft.com/office/drawing/2014/main" id="{B4D1C7C8-0EBF-6EBF-E726-891E7A38588A}"/>
              </a:ext>
            </a:extLst>
          </p:cNvPr>
          <p:cNvSpPr/>
          <p:nvPr/>
        </p:nvSpPr>
        <p:spPr>
          <a:xfrm>
            <a:off x="3913214" y="1583933"/>
            <a:ext cx="2100335"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2" name="Content Placeholder 1">
            <a:extLst>
              <a:ext uri="{FF2B5EF4-FFF2-40B4-BE49-F238E27FC236}">
                <a16:creationId xmlns:a16="http://schemas.microsoft.com/office/drawing/2014/main" id="{67F8DDE9-D493-07BF-CA99-583E38213595}"/>
              </a:ext>
            </a:extLst>
          </p:cNvPr>
          <p:cNvSpPr txBox="1">
            <a:spLocks/>
          </p:cNvSpPr>
          <p:nvPr/>
        </p:nvSpPr>
        <p:spPr>
          <a:xfrm>
            <a:off x="6224482" y="1583933"/>
            <a:ext cx="2403936" cy="1070367"/>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2200" b="1" dirty="0">
                <a:solidFill>
                  <a:schemeClr val="accent1"/>
                </a:solidFill>
                <a:latin typeface="Calibri" panose="020F0502020204030204" pitchFamily="34" charset="0"/>
              </a:rPr>
              <a:t>Healthcare and Insurance Costs</a:t>
            </a:r>
          </a:p>
        </p:txBody>
      </p:sp>
      <p:sp>
        <p:nvSpPr>
          <p:cNvPr id="13" name="Rectangle 12">
            <a:extLst>
              <a:ext uri="{FF2B5EF4-FFF2-40B4-BE49-F238E27FC236}">
                <a16:creationId xmlns:a16="http://schemas.microsoft.com/office/drawing/2014/main" id="{C2C84441-9735-31CC-FF4D-3D952A6F984C}"/>
              </a:ext>
            </a:extLst>
          </p:cNvPr>
          <p:cNvSpPr/>
          <p:nvPr/>
        </p:nvSpPr>
        <p:spPr>
          <a:xfrm>
            <a:off x="6225390" y="1583933"/>
            <a:ext cx="2409456"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4" name="Content Placeholder 1">
            <a:extLst>
              <a:ext uri="{FF2B5EF4-FFF2-40B4-BE49-F238E27FC236}">
                <a16:creationId xmlns:a16="http://schemas.microsoft.com/office/drawing/2014/main" id="{5BFA48FE-850E-7E2F-F12C-59CCB4AFBBBC}"/>
              </a:ext>
            </a:extLst>
          </p:cNvPr>
          <p:cNvSpPr txBox="1">
            <a:spLocks/>
          </p:cNvSpPr>
          <p:nvPr/>
        </p:nvSpPr>
        <p:spPr>
          <a:xfrm>
            <a:off x="337774" y="2863132"/>
            <a:ext cx="2383826" cy="1113230"/>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2200" b="1" dirty="0">
                <a:solidFill>
                  <a:schemeClr val="accent1"/>
                </a:solidFill>
                <a:latin typeface="Calibri" panose="020F0502020204030204" pitchFamily="34" charset="0"/>
              </a:rPr>
              <a:t>Saving Enough </a:t>
            </a:r>
            <a:br>
              <a:rPr lang="en-US" sz="2200" b="1" dirty="0">
                <a:solidFill>
                  <a:schemeClr val="accent1"/>
                </a:solidFill>
                <a:latin typeface="Calibri" panose="020F0502020204030204" pitchFamily="34" charset="0"/>
              </a:rPr>
            </a:br>
            <a:r>
              <a:rPr lang="en-US" sz="2200" b="1" dirty="0">
                <a:solidFill>
                  <a:schemeClr val="accent1"/>
                </a:solidFill>
                <a:latin typeface="Calibri" panose="020F0502020204030204" pitchFamily="34" charset="0"/>
              </a:rPr>
              <a:t>for Retirement</a:t>
            </a:r>
          </a:p>
        </p:txBody>
      </p:sp>
      <p:sp>
        <p:nvSpPr>
          <p:cNvPr id="15" name="Rectangle 14">
            <a:extLst>
              <a:ext uri="{FF2B5EF4-FFF2-40B4-BE49-F238E27FC236}">
                <a16:creationId xmlns:a16="http://schemas.microsoft.com/office/drawing/2014/main" id="{8D85B448-8C7A-72F7-FD97-F68F7F15AF8F}"/>
              </a:ext>
            </a:extLst>
          </p:cNvPr>
          <p:cNvSpPr/>
          <p:nvPr/>
        </p:nvSpPr>
        <p:spPr>
          <a:xfrm>
            <a:off x="337773" y="2863132"/>
            <a:ext cx="2383827"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6" name="Content Placeholder 1">
            <a:extLst>
              <a:ext uri="{FF2B5EF4-FFF2-40B4-BE49-F238E27FC236}">
                <a16:creationId xmlns:a16="http://schemas.microsoft.com/office/drawing/2014/main" id="{83302528-D616-40A9-6CD6-5D00907D1FE7}"/>
              </a:ext>
            </a:extLst>
          </p:cNvPr>
          <p:cNvSpPr txBox="1">
            <a:spLocks/>
          </p:cNvSpPr>
          <p:nvPr/>
        </p:nvSpPr>
        <p:spPr>
          <a:xfrm>
            <a:off x="2892968" y="2865192"/>
            <a:ext cx="3153255" cy="1119271"/>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2200" b="1" dirty="0">
                <a:solidFill>
                  <a:schemeClr val="accent1"/>
                </a:solidFill>
                <a:latin typeface="Calibri" panose="020F0502020204030204" pitchFamily="34" charset="0"/>
              </a:rPr>
              <a:t>Market Volatility and </a:t>
            </a:r>
            <a:br>
              <a:rPr lang="en-US" sz="2200" b="1" dirty="0">
                <a:solidFill>
                  <a:schemeClr val="accent1"/>
                </a:solidFill>
                <a:latin typeface="Calibri" panose="020F0502020204030204" pitchFamily="34" charset="0"/>
              </a:rPr>
            </a:br>
            <a:r>
              <a:rPr lang="en-US" sz="2200" b="1" dirty="0">
                <a:solidFill>
                  <a:schemeClr val="accent1"/>
                </a:solidFill>
                <a:latin typeface="Calibri" panose="020F0502020204030204" pitchFamily="34" charset="0"/>
              </a:rPr>
              <a:t>Investment Performance</a:t>
            </a:r>
          </a:p>
        </p:txBody>
      </p:sp>
      <p:sp>
        <p:nvSpPr>
          <p:cNvPr id="17" name="Rectangle 16">
            <a:extLst>
              <a:ext uri="{FF2B5EF4-FFF2-40B4-BE49-F238E27FC236}">
                <a16:creationId xmlns:a16="http://schemas.microsoft.com/office/drawing/2014/main" id="{0843180A-150B-D52D-8BB5-A059CEE45294}"/>
              </a:ext>
            </a:extLst>
          </p:cNvPr>
          <p:cNvSpPr/>
          <p:nvPr/>
        </p:nvSpPr>
        <p:spPr>
          <a:xfrm>
            <a:off x="2892156" y="2857091"/>
            <a:ext cx="3153255"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8" name="Content Placeholder 1">
            <a:extLst>
              <a:ext uri="{FF2B5EF4-FFF2-40B4-BE49-F238E27FC236}">
                <a16:creationId xmlns:a16="http://schemas.microsoft.com/office/drawing/2014/main" id="{3995E5FD-5CE1-9F73-ADF3-E84FF406F392}"/>
              </a:ext>
            </a:extLst>
          </p:cNvPr>
          <p:cNvSpPr txBox="1">
            <a:spLocks/>
          </p:cNvSpPr>
          <p:nvPr/>
        </p:nvSpPr>
        <p:spPr>
          <a:xfrm>
            <a:off x="342901" y="1583933"/>
            <a:ext cx="3340099" cy="1070366"/>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1500" b="0" i="0" kern="1200">
                <a:solidFill>
                  <a:schemeClr val="bg2"/>
                </a:solidFill>
                <a:latin typeface="+mn-lt"/>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2"/>
                </a:solidFill>
                <a:latin typeface="+mn-lt"/>
                <a:ea typeface="+mn-ea"/>
                <a:cs typeface="Calibri" panose="020F050202020403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200" b="0" i="0" kern="1200">
                <a:solidFill>
                  <a:schemeClr val="bg2"/>
                </a:solidFill>
                <a:latin typeface="+mn-lt"/>
                <a:ea typeface="+mn-ea"/>
                <a:cs typeface="Calibri" panose="020F050202020403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050" b="0" i="0" kern="1200">
                <a:solidFill>
                  <a:schemeClr val="bg2"/>
                </a:solidFill>
                <a:latin typeface="+mn-lt"/>
                <a:ea typeface="+mn-ea"/>
                <a:cs typeface="Calibri" panose="020F050202020403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050" b="0" i="0" kern="1200">
                <a:solidFill>
                  <a:schemeClr val="bg2"/>
                </a:solidFill>
                <a:latin typeface="+mn-lt"/>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buNone/>
            </a:pPr>
            <a:r>
              <a:rPr lang="en-US" sz="2200" b="1" dirty="0">
                <a:solidFill>
                  <a:schemeClr val="accent1"/>
                </a:solidFill>
                <a:latin typeface="Calibri" panose="020F0502020204030204" pitchFamily="34" charset="0"/>
              </a:rPr>
              <a:t>Balancing Retirement and </a:t>
            </a:r>
            <a:br>
              <a:rPr lang="en-US" sz="2200" b="1" dirty="0">
                <a:solidFill>
                  <a:schemeClr val="accent1"/>
                </a:solidFill>
                <a:latin typeface="Calibri" panose="020F0502020204030204" pitchFamily="34" charset="0"/>
              </a:rPr>
            </a:br>
            <a:r>
              <a:rPr lang="en-US" sz="2200" b="1" dirty="0">
                <a:solidFill>
                  <a:schemeClr val="accent1"/>
                </a:solidFill>
                <a:latin typeface="Calibri" panose="020F0502020204030204" pitchFamily="34" charset="0"/>
              </a:rPr>
              <a:t>Current Expenses</a:t>
            </a:r>
          </a:p>
        </p:txBody>
      </p:sp>
      <p:sp>
        <p:nvSpPr>
          <p:cNvPr id="19" name="Rectangle 18">
            <a:extLst>
              <a:ext uri="{FF2B5EF4-FFF2-40B4-BE49-F238E27FC236}">
                <a16:creationId xmlns:a16="http://schemas.microsoft.com/office/drawing/2014/main" id="{01B5DADC-1765-9FAD-1B0F-FB766292908D}"/>
              </a:ext>
            </a:extLst>
          </p:cNvPr>
          <p:cNvSpPr/>
          <p:nvPr/>
        </p:nvSpPr>
        <p:spPr>
          <a:xfrm>
            <a:off x="337773" y="1583933"/>
            <a:ext cx="3347768"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0" name="Rectangle 19">
            <a:extLst>
              <a:ext uri="{FF2B5EF4-FFF2-40B4-BE49-F238E27FC236}">
                <a16:creationId xmlns:a16="http://schemas.microsoft.com/office/drawing/2014/main" id="{86F308E9-CF3D-AC9F-279A-18181BC9DC05}"/>
              </a:ext>
            </a:extLst>
          </p:cNvPr>
          <p:cNvSpPr/>
          <p:nvPr/>
        </p:nvSpPr>
        <p:spPr>
          <a:xfrm rot="21443259">
            <a:off x="-818754" y="345395"/>
            <a:ext cx="10361429" cy="838200"/>
          </a:xfrm>
          <a:prstGeom prst="rect">
            <a:avLst/>
          </a:prstGeom>
          <a:solidFill>
            <a:schemeClr val="tx2"/>
          </a:solidFill>
          <a:effectLst>
            <a:outerShdw blurRad="344092" dist="38100" dir="2700000" sx="100048" sy="100048" algn="tl" rotWithShape="0">
              <a:prstClr val="black">
                <a:alpha val="37628"/>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165860" rtlCol="0" anchor="ctr"/>
          <a:lstStyle/>
          <a:p>
            <a:r>
              <a:rPr lang="en-US" sz="2700" spc="225" dirty="0">
                <a:latin typeface="+mj-lt"/>
              </a:rPr>
              <a:t>GEN X’S FINANCIAL WORRIES</a:t>
            </a:r>
          </a:p>
        </p:txBody>
      </p:sp>
      <p:sp>
        <p:nvSpPr>
          <p:cNvPr id="22" name="Content Placeholder 1">
            <a:extLst>
              <a:ext uri="{FF2B5EF4-FFF2-40B4-BE49-F238E27FC236}">
                <a16:creationId xmlns:a16="http://schemas.microsoft.com/office/drawing/2014/main" id="{8AAF4AB5-FE4B-A85C-B94F-784B2B9B668E}"/>
              </a:ext>
            </a:extLst>
          </p:cNvPr>
          <p:cNvSpPr txBox="1">
            <a:spLocks/>
          </p:cNvSpPr>
          <p:nvPr/>
        </p:nvSpPr>
        <p:spPr>
          <a:xfrm>
            <a:off x="6224832" y="2857091"/>
            <a:ext cx="2410364" cy="1119271"/>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2400" b="1" dirty="0">
                <a:solidFill>
                  <a:schemeClr val="accent1"/>
                </a:solidFill>
                <a:latin typeface="Calibri" panose="020F0502020204030204" pitchFamily="34" charset="0"/>
              </a:rPr>
              <a:t>Debt Management</a:t>
            </a:r>
          </a:p>
        </p:txBody>
      </p:sp>
      <p:sp>
        <p:nvSpPr>
          <p:cNvPr id="23" name="Rectangle 22">
            <a:extLst>
              <a:ext uri="{FF2B5EF4-FFF2-40B4-BE49-F238E27FC236}">
                <a16:creationId xmlns:a16="http://schemas.microsoft.com/office/drawing/2014/main" id="{AC1C746A-1E6C-CFB4-A78E-EB84B1769F4F}"/>
              </a:ext>
            </a:extLst>
          </p:cNvPr>
          <p:cNvSpPr/>
          <p:nvPr/>
        </p:nvSpPr>
        <p:spPr>
          <a:xfrm>
            <a:off x="6225725" y="2857091"/>
            <a:ext cx="2415898"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Tree>
    <p:extLst>
      <p:ext uri="{BB962C8B-B14F-4D97-AF65-F5344CB8AC3E}">
        <p14:creationId xmlns:p14="http://schemas.microsoft.com/office/powerpoint/2010/main" val="131815129"/>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E3D32-A025-B5FF-7632-AEA11BAC7D8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F8F923DC-1A6D-5890-6B3B-B8303605ECC5}"/>
              </a:ext>
            </a:extLst>
          </p:cNvPr>
          <p:cNvSpPr>
            <a:spLocks noGrp="1"/>
          </p:cNvSpPr>
          <p:nvPr>
            <p:ph type="title"/>
          </p:nvPr>
        </p:nvSpPr>
        <p:spPr/>
        <p:txBody>
          <a:bodyPr/>
          <a:lstStyle/>
          <a:p>
            <a:r>
              <a:rPr lang="en-US" dirty="0"/>
              <a:t>Communication Tips for Gen X</a:t>
            </a:r>
          </a:p>
        </p:txBody>
      </p:sp>
      <p:sp>
        <p:nvSpPr>
          <p:cNvPr id="5" name="Footer Placeholder 4">
            <a:extLst>
              <a:ext uri="{FF2B5EF4-FFF2-40B4-BE49-F238E27FC236}">
                <a16:creationId xmlns:a16="http://schemas.microsoft.com/office/drawing/2014/main" id="{03A835CE-DA1D-CCC7-F279-57E232A3F5EE}"/>
              </a:ext>
            </a:extLst>
          </p:cNvPr>
          <p:cNvSpPr>
            <a:spLocks noGrp="1"/>
          </p:cNvSpPr>
          <p:nvPr>
            <p:ph type="ftr" sz="quarter" idx="3"/>
          </p:nvPr>
        </p:nvSpPr>
        <p:spPr/>
        <p:txBody>
          <a:bodyPr/>
          <a:lstStyle/>
          <a:p>
            <a:r>
              <a:rPr lang="en-US"/>
              <a:t>SB-10064-05</a:t>
            </a:r>
          </a:p>
        </p:txBody>
      </p:sp>
      <p:sp>
        <p:nvSpPr>
          <p:cNvPr id="6" name="Date Placeholder 5">
            <a:extLst>
              <a:ext uri="{FF2B5EF4-FFF2-40B4-BE49-F238E27FC236}">
                <a16:creationId xmlns:a16="http://schemas.microsoft.com/office/drawing/2014/main" id="{6772D291-61A4-156C-7D78-0269A9C180DD}"/>
              </a:ext>
            </a:extLst>
          </p:cNvPr>
          <p:cNvSpPr>
            <a:spLocks noGrp="1"/>
          </p:cNvSpPr>
          <p:nvPr>
            <p:ph type="dt" sz="half" idx="2"/>
          </p:nvPr>
        </p:nvSpPr>
        <p:spPr/>
        <p:txBody>
          <a:bodyPr/>
          <a:lstStyle/>
          <a:p>
            <a:r>
              <a:rPr lang="en-US"/>
              <a:t>2025/03/19</a:t>
            </a:r>
          </a:p>
        </p:txBody>
      </p:sp>
      <p:sp>
        <p:nvSpPr>
          <p:cNvPr id="7" name="Slide Number Placeholder 6">
            <a:extLst>
              <a:ext uri="{FF2B5EF4-FFF2-40B4-BE49-F238E27FC236}">
                <a16:creationId xmlns:a16="http://schemas.microsoft.com/office/drawing/2014/main" id="{AF74D57B-30A2-E3BF-D1F7-CC8567E89B69}"/>
              </a:ext>
            </a:extLst>
          </p:cNvPr>
          <p:cNvSpPr>
            <a:spLocks noGrp="1"/>
          </p:cNvSpPr>
          <p:nvPr>
            <p:ph type="sldNum" sz="quarter" idx="4"/>
          </p:nvPr>
        </p:nvSpPr>
        <p:spPr/>
        <p:txBody>
          <a:bodyPr/>
          <a:lstStyle/>
          <a:p>
            <a:fld id="{1C0B272F-4456-0844-949C-3E7D42274ABC}" type="slidenum">
              <a:rPr lang="en-US" smtClean="0"/>
              <a:pPr/>
              <a:t>20</a:t>
            </a:fld>
            <a:endParaRPr lang="en-US"/>
          </a:p>
        </p:txBody>
      </p:sp>
      <p:sp>
        <p:nvSpPr>
          <p:cNvPr id="12" name="Text Placeholder 11">
            <a:extLst>
              <a:ext uri="{FF2B5EF4-FFF2-40B4-BE49-F238E27FC236}">
                <a16:creationId xmlns:a16="http://schemas.microsoft.com/office/drawing/2014/main" id="{CB0BE3DE-40A2-EB51-ACB5-A88E1DCD35F0}"/>
              </a:ext>
            </a:extLst>
          </p:cNvPr>
          <p:cNvSpPr>
            <a:spLocks noGrp="1"/>
          </p:cNvSpPr>
          <p:nvPr>
            <p:ph type="body" sz="quarter" idx="12"/>
          </p:nvPr>
        </p:nvSpPr>
        <p:spPr/>
        <p:txBody>
          <a:bodyPr/>
          <a:lstStyle/>
          <a:p>
            <a:endParaRPr lang="en-US"/>
          </a:p>
        </p:txBody>
      </p:sp>
      <p:sp>
        <p:nvSpPr>
          <p:cNvPr id="2" name="Content Placeholder 1">
            <a:extLst>
              <a:ext uri="{FF2B5EF4-FFF2-40B4-BE49-F238E27FC236}">
                <a16:creationId xmlns:a16="http://schemas.microsoft.com/office/drawing/2014/main" id="{8BDF890B-4BBF-A99A-24E6-F4BD47D41C9B}"/>
              </a:ext>
            </a:extLst>
          </p:cNvPr>
          <p:cNvSpPr>
            <a:spLocks noGrp="1"/>
          </p:cNvSpPr>
          <p:nvPr>
            <p:ph idx="1"/>
          </p:nvPr>
        </p:nvSpPr>
        <p:spPr>
          <a:xfrm>
            <a:off x="342902" y="1009976"/>
            <a:ext cx="6749098" cy="3559443"/>
          </a:xfrm>
        </p:spPr>
        <p:txBody>
          <a:bodyPr>
            <a:normAutofit/>
          </a:bodyPr>
          <a:lstStyle/>
          <a:p>
            <a:pPr marL="0" indent="0">
              <a:lnSpc>
                <a:spcPct val="100000"/>
              </a:lnSpc>
              <a:buClr>
                <a:schemeClr val="accent3"/>
              </a:buClr>
              <a:buNone/>
            </a:pPr>
            <a:r>
              <a:rPr lang="en-US" sz="1400" b="1" dirty="0">
                <a:solidFill>
                  <a:srgbClr val="BAD739"/>
                </a:solidFill>
              </a:rPr>
              <a:t>Prefers</a:t>
            </a:r>
          </a:p>
          <a:p>
            <a:pPr>
              <a:lnSpc>
                <a:spcPct val="100000"/>
              </a:lnSpc>
              <a:buClr>
                <a:srgbClr val="BAD739"/>
              </a:buClr>
              <a:buFont typeface="Wingdings" pitchFamily="2" charset="2"/>
              <a:buChar char="ü"/>
            </a:pPr>
            <a:r>
              <a:rPr lang="en-US" sz="1200" dirty="0">
                <a:solidFill>
                  <a:schemeClr val="accent3"/>
                </a:solidFill>
              </a:rPr>
              <a:t>Emphasize flexibility with them as work/life balance is essential </a:t>
            </a:r>
          </a:p>
          <a:p>
            <a:pPr>
              <a:lnSpc>
                <a:spcPct val="100000"/>
              </a:lnSpc>
              <a:buClr>
                <a:srgbClr val="BAD739"/>
              </a:buClr>
              <a:buFont typeface="Wingdings" pitchFamily="2" charset="2"/>
              <a:buChar char="ü"/>
            </a:pPr>
            <a:r>
              <a:rPr lang="en-US" sz="1200" dirty="0">
                <a:solidFill>
                  <a:schemeClr val="accent3"/>
                </a:solidFill>
              </a:rPr>
              <a:t>Use tech, but offer a mix with traditional communication </a:t>
            </a:r>
          </a:p>
          <a:p>
            <a:pPr>
              <a:lnSpc>
                <a:spcPct val="100000"/>
              </a:lnSpc>
              <a:buClr>
                <a:srgbClr val="BAD739"/>
              </a:buClr>
              <a:buFont typeface="Wingdings" pitchFamily="2" charset="2"/>
              <a:buChar char="ü"/>
            </a:pPr>
            <a:r>
              <a:rPr lang="en-US" sz="1200" dirty="0">
                <a:solidFill>
                  <a:schemeClr val="accent3"/>
                </a:solidFill>
              </a:rPr>
              <a:t>Offer flexible financial solutions that balance current financial goals with long-term objectives </a:t>
            </a:r>
          </a:p>
          <a:p>
            <a:pPr>
              <a:lnSpc>
                <a:spcPct val="100000"/>
              </a:lnSpc>
              <a:buClr>
                <a:srgbClr val="BAD739"/>
              </a:buClr>
              <a:buFont typeface="Wingdings" pitchFamily="2" charset="2"/>
              <a:buChar char="ü"/>
            </a:pPr>
            <a:r>
              <a:rPr lang="en-US" sz="1200" dirty="0">
                <a:solidFill>
                  <a:schemeClr val="accent3"/>
                </a:solidFill>
              </a:rPr>
              <a:t>Email and text for updates, and scheduled phone calls or virtual meetings for planning </a:t>
            </a:r>
          </a:p>
          <a:p>
            <a:pPr>
              <a:lnSpc>
                <a:spcPct val="100000"/>
              </a:lnSpc>
              <a:buClr>
                <a:srgbClr val="BAD739"/>
              </a:buClr>
              <a:buFont typeface="Wingdings" pitchFamily="2" charset="2"/>
              <a:buChar char="ü"/>
            </a:pPr>
            <a:r>
              <a:rPr lang="en-US" sz="1200" dirty="0">
                <a:solidFill>
                  <a:schemeClr val="accent3"/>
                </a:solidFill>
              </a:rPr>
              <a:t>Direct, no-nonsense language</a:t>
            </a:r>
          </a:p>
          <a:p>
            <a:pPr marL="0" indent="0">
              <a:lnSpc>
                <a:spcPct val="100000"/>
              </a:lnSpc>
              <a:buClr>
                <a:schemeClr val="accent3"/>
              </a:buClr>
              <a:buNone/>
            </a:pPr>
            <a:r>
              <a:rPr lang="en-US" sz="1400" b="1" dirty="0">
                <a:solidFill>
                  <a:srgbClr val="C00000"/>
                </a:solidFill>
              </a:rPr>
              <a:t>Avoid</a:t>
            </a:r>
          </a:p>
          <a:p>
            <a:pPr>
              <a:lnSpc>
                <a:spcPct val="100000"/>
              </a:lnSpc>
              <a:buClr>
                <a:srgbClr val="A93800"/>
              </a:buClr>
              <a:buFont typeface="System Font Regular"/>
              <a:buChar char="X"/>
            </a:pPr>
            <a:r>
              <a:rPr lang="en-US" sz="1200" dirty="0">
                <a:solidFill>
                  <a:schemeClr val="accent3"/>
                </a:solidFill>
              </a:rPr>
              <a:t>Excessive small talk </a:t>
            </a:r>
          </a:p>
          <a:p>
            <a:pPr>
              <a:lnSpc>
                <a:spcPct val="100000"/>
              </a:lnSpc>
              <a:buClr>
                <a:srgbClr val="A93800"/>
              </a:buClr>
              <a:buFont typeface="System Font Regular"/>
              <a:buChar char="X"/>
            </a:pPr>
            <a:r>
              <a:rPr lang="en-US" sz="1200" dirty="0">
                <a:solidFill>
                  <a:schemeClr val="accent3"/>
                </a:solidFill>
              </a:rPr>
              <a:t>Delayed or vague responses</a:t>
            </a:r>
          </a:p>
        </p:txBody>
      </p:sp>
    </p:spTree>
    <p:extLst>
      <p:ext uri="{BB962C8B-B14F-4D97-AF65-F5344CB8AC3E}">
        <p14:creationId xmlns:p14="http://schemas.microsoft.com/office/powerpoint/2010/main" val="4118013540"/>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66D4B-2014-4BC1-9C83-4C6A6CE7699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BE46BFD-AC35-113B-A02E-59A18F8FF48B}"/>
              </a:ext>
            </a:extLst>
          </p:cNvPr>
          <p:cNvSpPr>
            <a:spLocks noGrp="1"/>
          </p:cNvSpPr>
          <p:nvPr>
            <p:ph type="title"/>
          </p:nvPr>
        </p:nvSpPr>
        <p:spPr/>
        <p:txBody>
          <a:bodyPr/>
          <a:lstStyle/>
          <a:p>
            <a:r>
              <a:rPr lang="en-US" dirty="0"/>
              <a:t>Communication Tips for Gen X</a:t>
            </a:r>
          </a:p>
        </p:txBody>
      </p:sp>
      <p:sp>
        <p:nvSpPr>
          <p:cNvPr id="5" name="Footer Placeholder 4">
            <a:extLst>
              <a:ext uri="{FF2B5EF4-FFF2-40B4-BE49-F238E27FC236}">
                <a16:creationId xmlns:a16="http://schemas.microsoft.com/office/drawing/2014/main" id="{EC66E966-44CA-5356-B943-4C39C0A9D095}"/>
              </a:ext>
            </a:extLst>
          </p:cNvPr>
          <p:cNvSpPr>
            <a:spLocks noGrp="1"/>
          </p:cNvSpPr>
          <p:nvPr>
            <p:ph type="ftr" sz="quarter" idx="3"/>
          </p:nvPr>
        </p:nvSpPr>
        <p:spPr/>
        <p:txBody>
          <a:bodyPr/>
          <a:lstStyle/>
          <a:p>
            <a:r>
              <a:rPr lang="en-US"/>
              <a:t>SB-10064-05</a:t>
            </a:r>
          </a:p>
        </p:txBody>
      </p:sp>
      <p:sp>
        <p:nvSpPr>
          <p:cNvPr id="6" name="Date Placeholder 5">
            <a:extLst>
              <a:ext uri="{FF2B5EF4-FFF2-40B4-BE49-F238E27FC236}">
                <a16:creationId xmlns:a16="http://schemas.microsoft.com/office/drawing/2014/main" id="{3C8EC9CA-390A-157F-8F34-05FA7E998740}"/>
              </a:ext>
            </a:extLst>
          </p:cNvPr>
          <p:cNvSpPr>
            <a:spLocks noGrp="1"/>
          </p:cNvSpPr>
          <p:nvPr>
            <p:ph type="dt" sz="half" idx="2"/>
          </p:nvPr>
        </p:nvSpPr>
        <p:spPr/>
        <p:txBody>
          <a:bodyPr/>
          <a:lstStyle/>
          <a:p>
            <a:r>
              <a:rPr lang="en-US"/>
              <a:t>2025/03/19</a:t>
            </a:r>
          </a:p>
        </p:txBody>
      </p:sp>
      <p:sp>
        <p:nvSpPr>
          <p:cNvPr id="7" name="Slide Number Placeholder 6">
            <a:extLst>
              <a:ext uri="{FF2B5EF4-FFF2-40B4-BE49-F238E27FC236}">
                <a16:creationId xmlns:a16="http://schemas.microsoft.com/office/drawing/2014/main" id="{8AF95613-50D3-AF3D-B415-8536B8FDACB6}"/>
              </a:ext>
            </a:extLst>
          </p:cNvPr>
          <p:cNvSpPr>
            <a:spLocks noGrp="1"/>
          </p:cNvSpPr>
          <p:nvPr>
            <p:ph type="sldNum" sz="quarter" idx="4"/>
          </p:nvPr>
        </p:nvSpPr>
        <p:spPr/>
        <p:txBody>
          <a:bodyPr/>
          <a:lstStyle/>
          <a:p>
            <a:fld id="{1C0B272F-4456-0844-949C-3E7D42274ABC}" type="slidenum">
              <a:rPr lang="en-US" smtClean="0"/>
              <a:pPr/>
              <a:t>21</a:t>
            </a:fld>
            <a:endParaRPr lang="en-US"/>
          </a:p>
        </p:txBody>
      </p:sp>
      <p:sp>
        <p:nvSpPr>
          <p:cNvPr id="12" name="Text Placeholder 11">
            <a:extLst>
              <a:ext uri="{FF2B5EF4-FFF2-40B4-BE49-F238E27FC236}">
                <a16:creationId xmlns:a16="http://schemas.microsoft.com/office/drawing/2014/main" id="{78EA3C03-6C38-1A6D-3A87-5100BFBCF881}"/>
              </a:ext>
            </a:extLst>
          </p:cNvPr>
          <p:cNvSpPr>
            <a:spLocks noGrp="1"/>
          </p:cNvSpPr>
          <p:nvPr>
            <p:ph type="body" sz="quarter" idx="12"/>
          </p:nvPr>
        </p:nvSpPr>
        <p:spPr/>
        <p:txBody>
          <a:bodyPr/>
          <a:lstStyle/>
          <a:p>
            <a:endParaRPr lang="en-US"/>
          </a:p>
        </p:txBody>
      </p:sp>
      <p:sp>
        <p:nvSpPr>
          <p:cNvPr id="2" name="Content Placeholder 1">
            <a:extLst>
              <a:ext uri="{FF2B5EF4-FFF2-40B4-BE49-F238E27FC236}">
                <a16:creationId xmlns:a16="http://schemas.microsoft.com/office/drawing/2014/main" id="{D5C0F58E-F1FA-62B2-6E5C-01798990E774}"/>
              </a:ext>
            </a:extLst>
          </p:cNvPr>
          <p:cNvSpPr>
            <a:spLocks noGrp="1"/>
          </p:cNvSpPr>
          <p:nvPr>
            <p:ph idx="1"/>
          </p:nvPr>
        </p:nvSpPr>
        <p:spPr>
          <a:xfrm>
            <a:off x="342902" y="1009976"/>
            <a:ext cx="6749098" cy="3324424"/>
          </a:xfrm>
        </p:spPr>
        <p:txBody>
          <a:bodyPr>
            <a:normAutofit/>
          </a:bodyPr>
          <a:lstStyle/>
          <a:p>
            <a:pPr marL="0" indent="0">
              <a:lnSpc>
                <a:spcPct val="100000"/>
              </a:lnSpc>
              <a:buClr>
                <a:schemeClr val="accent3"/>
              </a:buClr>
              <a:buNone/>
            </a:pPr>
            <a:r>
              <a:rPr lang="en-US" sz="1400" b="1" dirty="0">
                <a:solidFill>
                  <a:schemeClr val="tx2"/>
                </a:solidFill>
              </a:rPr>
              <a:t>Keywords</a:t>
            </a:r>
          </a:p>
          <a:p>
            <a:pPr>
              <a:lnSpc>
                <a:spcPct val="100000"/>
              </a:lnSpc>
              <a:buClr>
                <a:schemeClr val="accent3"/>
              </a:buClr>
            </a:pPr>
            <a:r>
              <a:rPr lang="en-US" sz="1200" dirty="0">
                <a:solidFill>
                  <a:schemeClr val="accent3"/>
                </a:solidFill>
              </a:rPr>
              <a:t>Financial independence </a:t>
            </a:r>
          </a:p>
          <a:p>
            <a:pPr>
              <a:lnSpc>
                <a:spcPct val="100000"/>
              </a:lnSpc>
              <a:buClr>
                <a:schemeClr val="accent3"/>
              </a:buClr>
            </a:pPr>
            <a:r>
              <a:rPr lang="en-US" sz="1200" dirty="0">
                <a:solidFill>
                  <a:schemeClr val="accent3"/>
                </a:solidFill>
              </a:rPr>
              <a:t>Midlife planning </a:t>
            </a:r>
          </a:p>
          <a:p>
            <a:pPr>
              <a:lnSpc>
                <a:spcPct val="100000"/>
              </a:lnSpc>
              <a:buClr>
                <a:schemeClr val="accent3"/>
              </a:buClr>
            </a:pPr>
            <a:r>
              <a:rPr lang="en-US" sz="1200" dirty="0">
                <a:solidFill>
                  <a:schemeClr val="accent3"/>
                </a:solidFill>
              </a:rPr>
              <a:t>Investment diversification </a:t>
            </a:r>
          </a:p>
          <a:p>
            <a:pPr>
              <a:lnSpc>
                <a:spcPct val="100000"/>
              </a:lnSpc>
              <a:buClr>
                <a:schemeClr val="accent3"/>
              </a:buClr>
            </a:pPr>
            <a:r>
              <a:rPr lang="en-US" sz="1200" dirty="0">
                <a:solidFill>
                  <a:schemeClr val="accent3"/>
                </a:solidFill>
              </a:rPr>
              <a:t>Retirement planning </a:t>
            </a:r>
          </a:p>
          <a:p>
            <a:pPr>
              <a:lnSpc>
                <a:spcPct val="100000"/>
              </a:lnSpc>
              <a:buClr>
                <a:schemeClr val="accent3"/>
              </a:buClr>
            </a:pPr>
            <a:r>
              <a:rPr lang="en-US" sz="1200" dirty="0">
                <a:solidFill>
                  <a:schemeClr val="accent3"/>
                </a:solidFill>
              </a:rPr>
              <a:t>Wealth building</a:t>
            </a:r>
          </a:p>
          <a:p>
            <a:pPr marL="0" indent="0">
              <a:lnSpc>
                <a:spcPct val="100000"/>
              </a:lnSpc>
              <a:buClr>
                <a:schemeClr val="accent3"/>
              </a:buClr>
              <a:buNone/>
            </a:pPr>
            <a:r>
              <a:rPr lang="en-US" sz="1400" b="1" dirty="0">
                <a:solidFill>
                  <a:schemeClr val="tx2"/>
                </a:solidFill>
              </a:rPr>
              <a:t>Approach</a:t>
            </a:r>
          </a:p>
          <a:p>
            <a:pPr>
              <a:lnSpc>
                <a:spcPct val="100000"/>
              </a:lnSpc>
              <a:buClr>
                <a:schemeClr val="accent3"/>
              </a:buClr>
            </a:pPr>
            <a:r>
              <a:rPr lang="en-US" sz="1200" dirty="0">
                <a:solidFill>
                  <a:schemeClr val="accent3"/>
                </a:solidFill>
              </a:rPr>
              <a:t>Aims for independence and work-life balance</a:t>
            </a:r>
          </a:p>
          <a:p>
            <a:pPr>
              <a:lnSpc>
                <a:spcPct val="100000"/>
              </a:lnSpc>
              <a:buClr>
                <a:schemeClr val="accent3"/>
              </a:buClr>
            </a:pPr>
            <a:r>
              <a:rPr lang="en-US" sz="1200" dirty="0">
                <a:solidFill>
                  <a:schemeClr val="accent3"/>
                </a:solidFill>
              </a:rPr>
              <a:t>Values straightforward, honest advice without sales pressure</a:t>
            </a:r>
          </a:p>
          <a:p>
            <a:pPr marL="285750" indent="-285750">
              <a:lnSpc>
                <a:spcPct val="100000"/>
              </a:lnSpc>
              <a:buClr>
                <a:schemeClr val="accent3"/>
              </a:buClr>
            </a:pPr>
            <a:endParaRPr lang="en-US" sz="1200" dirty="0">
              <a:solidFill>
                <a:schemeClr val="accent3"/>
              </a:solidFill>
            </a:endParaRPr>
          </a:p>
        </p:txBody>
      </p:sp>
    </p:spTree>
    <p:extLst>
      <p:ext uri="{BB962C8B-B14F-4D97-AF65-F5344CB8AC3E}">
        <p14:creationId xmlns:p14="http://schemas.microsoft.com/office/powerpoint/2010/main" val="2826223350"/>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28A0092B-C50C-407E-A947-70E740481C1C}">
                <a14:useLocalDpi xmlns:a14="http://schemas.microsoft.com/office/drawing/2010/main"/>
              </a:ext>
            </a:extLst>
          </a:blip>
          <a:srcRect/>
          <a:stretch>
            <a:fillRect/>
          </a:stretch>
        </a:blipFill>
        <a:effectLst/>
      </p:bgPr>
    </p:bg>
    <p:spTree>
      <p:nvGrpSpPr>
        <p:cNvPr id="1" name="">
          <a:extLst>
            <a:ext uri="{FF2B5EF4-FFF2-40B4-BE49-F238E27FC236}">
              <a16:creationId xmlns:a16="http://schemas.microsoft.com/office/drawing/2014/main" id="{84190930-2EA3-0564-4230-90DC74CFA391}"/>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8DA2EEBE-0DEF-AD87-50E7-DD8DA5E24CDC}"/>
              </a:ext>
            </a:extLst>
          </p:cNvPr>
          <p:cNvSpPr/>
          <p:nvPr/>
        </p:nvSpPr>
        <p:spPr>
          <a:xfrm>
            <a:off x="-1" y="2381"/>
            <a:ext cx="7481455" cy="5143500"/>
          </a:xfrm>
          <a:prstGeom prst="rect">
            <a:avLst/>
          </a:prstGeom>
          <a:gradFill>
            <a:gsLst>
              <a:gs pos="39000">
                <a:schemeClr val="bg2">
                  <a:lumMod val="10000"/>
                  <a:alpha val="34000"/>
                </a:schemeClr>
              </a:gs>
              <a:gs pos="100000">
                <a:schemeClr val="bg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 name="Title 1">
            <a:extLst>
              <a:ext uri="{FF2B5EF4-FFF2-40B4-BE49-F238E27FC236}">
                <a16:creationId xmlns:a16="http://schemas.microsoft.com/office/drawing/2014/main" id="{CA2A877E-5C83-F06D-6527-837BD406E8D2}"/>
              </a:ext>
            </a:extLst>
          </p:cNvPr>
          <p:cNvSpPr>
            <a:spLocks noGrp="1"/>
          </p:cNvSpPr>
          <p:nvPr>
            <p:ph type="ctrTitle"/>
          </p:nvPr>
        </p:nvSpPr>
        <p:spPr>
          <a:xfrm>
            <a:off x="342900" y="1845037"/>
            <a:ext cx="4775886" cy="1422827"/>
          </a:xfrm>
        </p:spPr>
        <p:txBody>
          <a:bodyPr/>
          <a:lstStyle/>
          <a:p>
            <a:r>
              <a:rPr lang="en-US" dirty="0"/>
              <a:t>Millennials</a:t>
            </a:r>
            <a:br>
              <a:rPr lang="en-US" dirty="0"/>
            </a:br>
            <a:r>
              <a:rPr lang="en-US" sz="1800" dirty="0"/>
              <a:t>Born 1981 – 1996</a:t>
            </a:r>
          </a:p>
        </p:txBody>
      </p:sp>
      <p:pic>
        <p:nvPicPr>
          <p:cNvPr id="5" name="Picture 4">
            <a:extLst>
              <a:ext uri="{FF2B5EF4-FFF2-40B4-BE49-F238E27FC236}">
                <a16:creationId xmlns:a16="http://schemas.microsoft.com/office/drawing/2014/main" id="{0110ACC1-F435-299C-970C-434AB007770A}"/>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7" name="Text Placeholder 6">
            <a:extLst>
              <a:ext uri="{FF2B5EF4-FFF2-40B4-BE49-F238E27FC236}">
                <a16:creationId xmlns:a16="http://schemas.microsoft.com/office/drawing/2014/main" id="{DE9345D5-90A7-878C-E0B7-BF2FD3324791}"/>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3579938598"/>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0405373-A760-CD79-BFB5-E24352E16BA1}"/>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B98A726-025E-19A2-0D60-8E967ABB33BE}"/>
              </a:ext>
            </a:extLst>
          </p:cNvPr>
          <p:cNvSpPr>
            <a:spLocks noGrp="1"/>
          </p:cNvSpPr>
          <p:nvPr>
            <p:ph idx="1"/>
          </p:nvPr>
        </p:nvSpPr>
        <p:spPr>
          <a:xfrm>
            <a:off x="342902" y="1009977"/>
            <a:ext cx="8458198" cy="2816074"/>
          </a:xfrm>
        </p:spPr>
        <p:txBody>
          <a:bodyPr>
            <a:normAutofit/>
          </a:bodyPr>
          <a:lstStyle/>
          <a:p>
            <a:pPr>
              <a:lnSpc>
                <a:spcPct val="100000"/>
              </a:lnSpc>
            </a:pPr>
            <a:r>
              <a:rPr lang="en-US" sz="1400" dirty="0"/>
              <a:t>The largest age demographic in U.S. history and are the most racially diverse, and better educated and more internet savvy than their elders</a:t>
            </a:r>
            <a:r>
              <a:rPr lang="en-US" sz="1400" baseline="30000" dirty="0"/>
              <a:t>11</a:t>
            </a:r>
          </a:p>
          <a:p>
            <a:pPr>
              <a:lnSpc>
                <a:spcPct val="100000"/>
              </a:lnSpc>
            </a:pPr>
            <a:r>
              <a:rPr lang="en-US" sz="1400" dirty="0"/>
              <a:t>Digital natives who value convenience and responsiveness</a:t>
            </a:r>
          </a:p>
          <a:p>
            <a:pPr>
              <a:lnSpc>
                <a:spcPct val="100000"/>
              </a:lnSpc>
            </a:pPr>
            <a:r>
              <a:rPr lang="en-US" sz="1400" dirty="0"/>
              <a:t>Living through turbulent economic times such as the Great Recession and the COVID-19 pandemic has made them disciplined in saving money and financially conservative investors</a:t>
            </a:r>
          </a:p>
          <a:p>
            <a:pPr>
              <a:lnSpc>
                <a:spcPct val="100000"/>
              </a:lnSpc>
            </a:pPr>
            <a:r>
              <a:rPr lang="en-US" sz="1400" dirty="0"/>
              <a:t>The generation that is most comfortable discussing personal finance topics with others and the most willing to have such conversations if someone else initiates them</a:t>
            </a:r>
            <a:r>
              <a:rPr lang="en-US" sz="1400" baseline="30000" dirty="0"/>
              <a:t>12</a:t>
            </a:r>
          </a:p>
          <a:p>
            <a:pPr>
              <a:lnSpc>
                <a:spcPct val="100000"/>
              </a:lnSpc>
            </a:pPr>
            <a:r>
              <a:rPr lang="en-US" sz="1400" dirty="0"/>
              <a:t>Only one in five Millennials whose parents have a financial advisor have actually met their parents' advisor</a:t>
            </a:r>
            <a:r>
              <a:rPr lang="en-US" sz="1400" baseline="30000" dirty="0"/>
              <a:t>13</a:t>
            </a:r>
          </a:p>
        </p:txBody>
      </p:sp>
      <p:sp>
        <p:nvSpPr>
          <p:cNvPr id="3" name="Title 2">
            <a:extLst>
              <a:ext uri="{FF2B5EF4-FFF2-40B4-BE49-F238E27FC236}">
                <a16:creationId xmlns:a16="http://schemas.microsoft.com/office/drawing/2014/main" id="{C9FB25F0-ED12-8674-3B79-B08E758ABB2D}"/>
              </a:ext>
            </a:extLst>
          </p:cNvPr>
          <p:cNvSpPr>
            <a:spLocks noGrp="1"/>
          </p:cNvSpPr>
          <p:nvPr>
            <p:ph type="title"/>
          </p:nvPr>
        </p:nvSpPr>
        <p:spPr/>
        <p:txBody>
          <a:bodyPr/>
          <a:lstStyle/>
          <a:p>
            <a:r>
              <a:rPr lang="en-US" dirty="0">
                <a:solidFill>
                  <a:schemeClr val="accent1"/>
                </a:solidFill>
              </a:rPr>
              <a:t>Millennials Fast Facts</a:t>
            </a:r>
          </a:p>
        </p:txBody>
      </p:sp>
      <p:sp>
        <p:nvSpPr>
          <p:cNvPr id="4" name="Text Placeholder 3">
            <a:extLst>
              <a:ext uri="{FF2B5EF4-FFF2-40B4-BE49-F238E27FC236}">
                <a16:creationId xmlns:a16="http://schemas.microsoft.com/office/drawing/2014/main" id="{C3242B80-56F2-9D6E-884A-A78D25234419}"/>
              </a:ext>
            </a:extLst>
          </p:cNvPr>
          <p:cNvSpPr>
            <a:spLocks noGrp="1"/>
          </p:cNvSpPr>
          <p:nvPr>
            <p:ph type="body" sz="quarter" idx="12"/>
          </p:nvPr>
        </p:nvSpPr>
        <p:spPr/>
        <p:txBody>
          <a:bodyPr/>
          <a:lstStyle/>
          <a:p>
            <a:r>
              <a:rPr lang="en-US" dirty="0"/>
              <a:t>FINANCIAL PROFESSIONAL USE ONLY</a:t>
            </a:r>
          </a:p>
        </p:txBody>
      </p:sp>
      <p:sp>
        <p:nvSpPr>
          <p:cNvPr id="5" name="Footer Placeholder 4">
            <a:extLst>
              <a:ext uri="{FF2B5EF4-FFF2-40B4-BE49-F238E27FC236}">
                <a16:creationId xmlns:a16="http://schemas.microsoft.com/office/drawing/2014/main" id="{6213093C-6A52-8542-4C3E-DEEF5288087A}"/>
              </a:ext>
            </a:extLst>
          </p:cNvPr>
          <p:cNvSpPr>
            <a:spLocks noGrp="1"/>
          </p:cNvSpPr>
          <p:nvPr>
            <p:ph type="ftr" sz="quarter" idx="3"/>
          </p:nvPr>
        </p:nvSpPr>
        <p:spPr/>
        <p:txBody>
          <a:bodyPr/>
          <a:lstStyle/>
          <a:p>
            <a:pPr defTabSz="342900">
              <a:defRPr/>
            </a:pPr>
            <a:r>
              <a:rPr lang="en-US">
                <a:solidFill>
                  <a:srgbClr val="7F7F7F"/>
                </a:solidFill>
              </a:rPr>
              <a:t>SB-10064-05</a:t>
            </a:r>
          </a:p>
        </p:txBody>
      </p:sp>
      <p:sp>
        <p:nvSpPr>
          <p:cNvPr id="6" name="Date Placeholder 5">
            <a:extLst>
              <a:ext uri="{FF2B5EF4-FFF2-40B4-BE49-F238E27FC236}">
                <a16:creationId xmlns:a16="http://schemas.microsoft.com/office/drawing/2014/main" id="{026ADE1F-B831-BEA2-EE2C-452BA21F97F8}"/>
              </a:ext>
            </a:extLst>
          </p:cNvPr>
          <p:cNvSpPr>
            <a:spLocks noGrp="1"/>
          </p:cNvSpPr>
          <p:nvPr>
            <p:ph type="dt" sz="half" idx="2"/>
          </p:nvPr>
        </p:nvSpPr>
        <p:spPr/>
        <p:txBody>
          <a:bodyPr/>
          <a:lstStyle/>
          <a:p>
            <a:pPr defTabSz="342900">
              <a:defRPr/>
            </a:pPr>
            <a:r>
              <a:rPr lang="en-US">
                <a:solidFill>
                  <a:srgbClr val="7F7F7F"/>
                </a:solidFill>
              </a:rPr>
              <a:t>2025/03/19</a:t>
            </a:r>
          </a:p>
        </p:txBody>
      </p:sp>
      <p:sp>
        <p:nvSpPr>
          <p:cNvPr id="7" name="Slide Number Placeholder 6">
            <a:extLst>
              <a:ext uri="{FF2B5EF4-FFF2-40B4-BE49-F238E27FC236}">
                <a16:creationId xmlns:a16="http://schemas.microsoft.com/office/drawing/2014/main" id="{BE23ED4C-C27B-1F0B-10DB-4198CAABAC02}"/>
              </a:ext>
            </a:extLst>
          </p:cNvPr>
          <p:cNvSpPr>
            <a:spLocks noGrp="1"/>
          </p:cNvSpPr>
          <p:nvPr>
            <p:ph type="sldNum" sz="quarter" idx="4"/>
          </p:nvPr>
        </p:nvSpPr>
        <p:spPr/>
        <p:txBody>
          <a:bodyPr/>
          <a:lstStyle/>
          <a:p>
            <a:pPr defTabSz="342900">
              <a:defRPr/>
            </a:pPr>
            <a:fld id="{1C0B272F-4456-0844-949C-3E7D42274ABC}" type="slidenum">
              <a:rPr lang="en-US">
                <a:solidFill>
                  <a:srgbClr val="7F7F7F"/>
                </a:solidFill>
              </a:rPr>
              <a:pPr defTabSz="342900">
                <a:defRPr/>
              </a:pPr>
              <a:t>23</a:t>
            </a:fld>
            <a:endParaRPr lang="en-US">
              <a:solidFill>
                <a:srgbClr val="7F7F7F"/>
              </a:solidFill>
            </a:endParaRPr>
          </a:p>
        </p:txBody>
      </p:sp>
      <p:sp>
        <p:nvSpPr>
          <p:cNvPr id="8" name="TextBox 7">
            <a:extLst>
              <a:ext uri="{FF2B5EF4-FFF2-40B4-BE49-F238E27FC236}">
                <a16:creationId xmlns:a16="http://schemas.microsoft.com/office/drawing/2014/main" id="{1A24DAF4-138C-1B10-52EB-07AC154FBBFE}"/>
              </a:ext>
            </a:extLst>
          </p:cNvPr>
          <p:cNvSpPr txBox="1"/>
          <p:nvPr/>
        </p:nvSpPr>
        <p:spPr>
          <a:xfrm>
            <a:off x="255650" y="4016151"/>
            <a:ext cx="4976307" cy="438582"/>
          </a:xfrm>
          <a:prstGeom prst="rect">
            <a:avLst/>
          </a:prstGeom>
          <a:noFill/>
        </p:spPr>
        <p:txBody>
          <a:bodyPr wrap="square" rtlCol="0">
            <a:spAutoFit/>
          </a:bodyPr>
          <a:lstStyle/>
          <a:p>
            <a:r>
              <a:rPr lang="en-US" sz="750" baseline="30000" dirty="0">
                <a:solidFill>
                  <a:schemeClr val="accent3"/>
                </a:solidFill>
              </a:rPr>
              <a:t>11 </a:t>
            </a:r>
            <a:r>
              <a:rPr lang="en-US" sz="750" dirty="0">
                <a:solidFill>
                  <a:schemeClr val="accent3"/>
                </a:solidFill>
              </a:rPr>
              <a:t>investopedia.com/articles/personal-finance/021914/money-habits-millennials.asp</a:t>
            </a:r>
          </a:p>
          <a:p>
            <a:r>
              <a:rPr lang="en-US" sz="750" baseline="30000" dirty="0">
                <a:solidFill>
                  <a:schemeClr val="accent3"/>
                </a:solidFill>
              </a:rPr>
              <a:t>12</a:t>
            </a:r>
            <a:r>
              <a:rPr lang="en-US" sz="750" dirty="0">
                <a:solidFill>
                  <a:schemeClr val="accent3"/>
                </a:solidFill>
              </a:rPr>
              <a:t> Forbes.com/advisor/banking</a:t>
            </a:r>
          </a:p>
          <a:p>
            <a:r>
              <a:rPr lang="en-US" sz="750" baseline="30000" dirty="0">
                <a:solidFill>
                  <a:schemeClr val="accent3"/>
                </a:solidFill>
              </a:rPr>
              <a:t>13</a:t>
            </a:r>
            <a:r>
              <a:rPr lang="en-US" sz="750" dirty="0">
                <a:solidFill>
                  <a:schemeClr val="accent3"/>
                </a:solidFill>
              </a:rPr>
              <a:t> Broadridge Financial Solutions / Center for Generational Kinetics Survey on Millennials Financial Preferences (2018).</a:t>
            </a:r>
          </a:p>
        </p:txBody>
      </p:sp>
    </p:spTree>
    <p:extLst>
      <p:ext uri="{BB962C8B-B14F-4D97-AF65-F5344CB8AC3E}">
        <p14:creationId xmlns:p14="http://schemas.microsoft.com/office/powerpoint/2010/main" val="1617146884"/>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71424E66-BFD0-0D63-672B-905B0AA70C1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65CB619-3EDA-6104-D7E2-F735E2331BB6}"/>
              </a:ext>
            </a:extLst>
          </p:cNvPr>
          <p:cNvSpPr>
            <a:spLocks noGrp="1"/>
          </p:cNvSpPr>
          <p:nvPr>
            <p:ph type="title"/>
          </p:nvPr>
        </p:nvSpPr>
        <p:spPr/>
        <p:txBody>
          <a:bodyPr/>
          <a:lstStyle/>
          <a:p>
            <a:r>
              <a:rPr lang="en-US" dirty="0">
                <a:solidFill>
                  <a:schemeClr val="bg1"/>
                </a:solidFill>
              </a:rPr>
              <a:t>Millennials Fast Facts</a:t>
            </a:r>
          </a:p>
        </p:txBody>
      </p:sp>
      <p:sp>
        <p:nvSpPr>
          <p:cNvPr id="4" name="Text Placeholder 3">
            <a:extLst>
              <a:ext uri="{FF2B5EF4-FFF2-40B4-BE49-F238E27FC236}">
                <a16:creationId xmlns:a16="http://schemas.microsoft.com/office/drawing/2014/main" id="{08503A5D-0175-8663-9CB5-A45FED0A9F16}"/>
              </a:ext>
            </a:extLst>
          </p:cNvPr>
          <p:cNvSpPr>
            <a:spLocks noGrp="1"/>
          </p:cNvSpPr>
          <p:nvPr>
            <p:ph type="body" sz="quarter" idx="12"/>
          </p:nvPr>
        </p:nvSpPr>
        <p:spPr/>
        <p:txBody>
          <a:bodyPr/>
          <a:lstStyle/>
          <a:p>
            <a:r>
              <a:rPr lang="en-US" dirty="0"/>
              <a:t>FINANCIAL PROFESSIONAL USE ONLY</a:t>
            </a:r>
          </a:p>
        </p:txBody>
      </p:sp>
      <p:sp>
        <p:nvSpPr>
          <p:cNvPr id="5" name="Footer Placeholder 4">
            <a:extLst>
              <a:ext uri="{FF2B5EF4-FFF2-40B4-BE49-F238E27FC236}">
                <a16:creationId xmlns:a16="http://schemas.microsoft.com/office/drawing/2014/main" id="{3DE2194B-BE11-484C-A420-929A857C11BE}"/>
              </a:ext>
            </a:extLst>
          </p:cNvPr>
          <p:cNvSpPr>
            <a:spLocks noGrp="1"/>
          </p:cNvSpPr>
          <p:nvPr>
            <p:ph type="ftr" sz="quarter" idx="3"/>
          </p:nvPr>
        </p:nvSpPr>
        <p:spPr/>
        <p:txBody>
          <a:bodyPr/>
          <a:lstStyle/>
          <a:p>
            <a:pPr defTabSz="342900">
              <a:defRPr/>
            </a:pPr>
            <a:r>
              <a:rPr lang="en-US">
                <a:solidFill>
                  <a:schemeClr val="bg1"/>
                </a:solidFill>
              </a:rPr>
              <a:t>SB-10064-05</a:t>
            </a:r>
          </a:p>
        </p:txBody>
      </p:sp>
      <p:sp>
        <p:nvSpPr>
          <p:cNvPr id="6" name="Date Placeholder 5">
            <a:extLst>
              <a:ext uri="{FF2B5EF4-FFF2-40B4-BE49-F238E27FC236}">
                <a16:creationId xmlns:a16="http://schemas.microsoft.com/office/drawing/2014/main" id="{D8EB52C7-5FBD-323A-19E7-7E7C2C7A88EE}"/>
              </a:ext>
            </a:extLst>
          </p:cNvPr>
          <p:cNvSpPr>
            <a:spLocks noGrp="1"/>
          </p:cNvSpPr>
          <p:nvPr>
            <p:ph type="dt" sz="half" idx="2"/>
          </p:nvPr>
        </p:nvSpPr>
        <p:spPr/>
        <p:txBody>
          <a:bodyPr/>
          <a:lstStyle/>
          <a:p>
            <a:pPr defTabSz="342900">
              <a:defRPr/>
            </a:pPr>
            <a:r>
              <a:rPr lang="en-US">
                <a:solidFill>
                  <a:schemeClr val="bg1"/>
                </a:solidFill>
              </a:rPr>
              <a:t>2025/03/19</a:t>
            </a:r>
          </a:p>
        </p:txBody>
      </p:sp>
      <p:sp>
        <p:nvSpPr>
          <p:cNvPr id="7" name="Slide Number Placeholder 6">
            <a:extLst>
              <a:ext uri="{FF2B5EF4-FFF2-40B4-BE49-F238E27FC236}">
                <a16:creationId xmlns:a16="http://schemas.microsoft.com/office/drawing/2014/main" id="{9345C77C-1FC3-E447-55B3-DCCE30A628D4}"/>
              </a:ext>
            </a:extLst>
          </p:cNvPr>
          <p:cNvSpPr>
            <a:spLocks noGrp="1"/>
          </p:cNvSpPr>
          <p:nvPr>
            <p:ph type="sldNum" sz="quarter" idx="4"/>
          </p:nvPr>
        </p:nvSpPr>
        <p:spPr/>
        <p:txBody>
          <a:bodyPr/>
          <a:lstStyle/>
          <a:p>
            <a:pPr defTabSz="342900">
              <a:defRPr/>
            </a:pPr>
            <a:fld id="{1C0B272F-4456-0844-949C-3E7D42274ABC}" type="slidenum">
              <a:rPr lang="en-US">
                <a:solidFill>
                  <a:schemeClr val="bg1"/>
                </a:solidFill>
              </a:rPr>
              <a:pPr defTabSz="342900">
                <a:defRPr/>
              </a:pPr>
              <a:t>24</a:t>
            </a:fld>
            <a:endParaRPr lang="en-US">
              <a:solidFill>
                <a:schemeClr val="bg1"/>
              </a:solidFill>
            </a:endParaRPr>
          </a:p>
        </p:txBody>
      </p:sp>
      <p:sp>
        <p:nvSpPr>
          <p:cNvPr id="8" name="TextBox 7">
            <a:extLst>
              <a:ext uri="{FF2B5EF4-FFF2-40B4-BE49-F238E27FC236}">
                <a16:creationId xmlns:a16="http://schemas.microsoft.com/office/drawing/2014/main" id="{C5824808-8863-1116-29F8-7E91FD4A3891}"/>
              </a:ext>
            </a:extLst>
          </p:cNvPr>
          <p:cNvSpPr txBox="1"/>
          <p:nvPr/>
        </p:nvSpPr>
        <p:spPr>
          <a:xfrm>
            <a:off x="264040" y="4329774"/>
            <a:ext cx="3763240" cy="207749"/>
          </a:xfrm>
          <a:prstGeom prst="rect">
            <a:avLst/>
          </a:prstGeom>
          <a:noFill/>
        </p:spPr>
        <p:txBody>
          <a:bodyPr wrap="square" rtlCol="0">
            <a:spAutoFit/>
          </a:bodyPr>
          <a:lstStyle/>
          <a:p>
            <a:r>
              <a:rPr lang="en-US" sz="750" baseline="30000" dirty="0">
                <a:solidFill>
                  <a:schemeClr val="bg1"/>
                </a:solidFill>
              </a:rPr>
              <a:t>11 </a:t>
            </a:r>
            <a:r>
              <a:rPr lang="en-US" sz="750" dirty="0">
                <a:solidFill>
                  <a:schemeClr val="bg1"/>
                </a:solidFill>
              </a:rPr>
              <a:t>investopedia.com/articles/personal-finance/021914/money-habits-</a:t>
            </a:r>
            <a:r>
              <a:rPr lang="en-US" sz="750" dirty="0" err="1">
                <a:solidFill>
                  <a:schemeClr val="bg1"/>
                </a:solidFill>
              </a:rPr>
              <a:t>millennials.asp</a:t>
            </a:r>
            <a:endParaRPr lang="en-US" sz="750" dirty="0">
              <a:solidFill>
                <a:schemeClr val="bg1"/>
              </a:solidFill>
            </a:endParaRPr>
          </a:p>
        </p:txBody>
      </p:sp>
      <p:pic>
        <p:nvPicPr>
          <p:cNvPr id="10" name="Picture 9">
            <a:extLst>
              <a:ext uri="{FF2B5EF4-FFF2-40B4-BE49-F238E27FC236}">
                <a16:creationId xmlns:a16="http://schemas.microsoft.com/office/drawing/2014/main" id="{1234C073-DC52-68FB-D675-2AC33A8451B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13" name="Rectangle 12">
            <a:extLst>
              <a:ext uri="{FF2B5EF4-FFF2-40B4-BE49-F238E27FC236}">
                <a16:creationId xmlns:a16="http://schemas.microsoft.com/office/drawing/2014/main" id="{A6C46325-0EB2-A0E3-61F4-E5B811D8FBA8}"/>
              </a:ext>
            </a:extLst>
          </p:cNvPr>
          <p:cNvSpPr/>
          <p:nvPr/>
        </p:nvSpPr>
        <p:spPr>
          <a:xfrm>
            <a:off x="344916" y="1050927"/>
            <a:ext cx="4229100" cy="1354662"/>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The average millennial student loan borrower still owed</a:t>
            </a:r>
          </a:p>
          <a:p>
            <a:pPr algn="ctr"/>
            <a:r>
              <a:rPr lang="en-US" sz="3200" b="1" dirty="0">
                <a:solidFill>
                  <a:schemeClr val="tx1"/>
                </a:solidFill>
              </a:rPr>
              <a:t>$40,438</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in 2024</a:t>
            </a:r>
            <a:r>
              <a:rPr lang="en-US" sz="1400" baseline="30000" dirty="0">
                <a:solidFill>
                  <a:schemeClr val="accent3"/>
                </a:solidFill>
                <a:latin typeface="Calibri Light" panose="020F0302020204030204" pitchFamily="34" charset="0"/>
                <a:cs typeface="Calibri Light" panose="020F0302020204030204" pitchFamily="34" charset="0"/>
              </a:rPr>
              <a:t>11</a:t>
            </a:r>
          </a:p>
        </p:txBody>
      </p:sp>
      <p:sp>
        <p:nvSpPr>
          <p:cNvPr id="14" name="Rectangle 13">
            <a:extLst>
              <a:ext uri="{FF2B5EF4-FFF2-40B4-BE49-F238E27FC236}">
                <a16:creationId xmlns:a16="http://schemas.microsoft.com/office/drawing/2014/main" id="{063390FF-10DD-F117-E4FB-4ED2D3BCA12B}"/>
              </a:ext>
            </a:extLst>
          </p:cNvPr>
          <p:cNvSpPr/>
          <p:nvPr/>
        </p:nvSpPr>
        <p:spPr>
          <a:xfrm>
            <a:off x="344915" y="1050925"/>
            <a:ext cx="4229100" cy="1099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5" name="Rectangle 14">
            <a:extLst>
              <a:ext uri="{FF2B5EF4-FFF2-40B4-BE49-F238E27FC236}">
                <a16:creationId xmlns:a16="http://schemas.microsoft.com/office/drawing/2014/main" id="{70DA968B-3678-68B2-725A-4643CC7E4127}"/>
              </a:ext>
            </a:extLst>
          </p:cNvPr>
          <p:cNvSpPr/>
          <p:nvPr/>
        </p:nvSpPr>
        <p:spPr>
          <a:xfrm>
            <a:off x="352571" y="2574131"/>
            <a:ext cx="4216201" cy="1573040"/>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Owe an average of</a:t>
            </a:r>
          </a:p>
          <a:p>
            <a:pPr algn="ctr"/>
            <a:r>
              <a:rPr lang="en-US" sz="3200" b="1" dirty="0">
                <a:solidFill>
                  <a:schemeClr val="tx1"/>
                </a:solidFill>
              </a:rPr>
              <a:t>$30,558</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In non-mortgage debt, far higher than </a:t>
            </a:r>
            <a:br>
              <a:rPr lang="en-US" sz="1400" dirty="0">
                <a:solidFill>
                  <a:schemeClr val="accent3"/>
                </a:solidFill>
                <a:latin typeface="Calibri Light" panose="020F0302020204030204" pitchFamily="34" charset="0"/>
                <a:cs typeface="Calibri Light" panose="020F0302020204030204" pitchFamily="34" charset="0"/>
              </a:rPr>
            </a:br>
            <a:r>
              <a:rPr lang="en-US" sz="1400" dirty="0">
                <a:solidFill>
                  <a:schemeClr val="accent3"/>
                </a:solidFill>
                <a:latin typeface="Calibri Light" panose="020F0302020204030204" pitchFamily="34" charset="0"/>
                <a:cs typeface="Calibri Light" panose="020F0302020204030204" pitchFamily="34" charset="0"/>
              </a:rPr>
              <a:t>other generations</a:t>
            </a:r>
            <a:r>
              <a:rPr lang="en-US" sz="1400" baseline="30000" dirty="0">
                <a:solidFill>
                  <a:schemeClr val="accent3"/>
                </a:solidFill>
                <a:latin typeface="Calibri Light" panose="020F0302020204030204" pitchFamily="34" charset="0"/>
                <a:cs typeface="Calibri Light" panose="020F0302020204030204" pitchFamily="34" charset="0"/>
              </a:rPr>
              <a:t>11</a:t>
            </a:r>
          </a:p>
        </p:txBody>
      </p:sp>
      <p:sp>
        <p:nvSpPr>
          <p:cNvPr id="16" name="Rectangle 15">
            <a:extLst>
              <a:ext uri="{FF2B5EF4-FFF2-40B4-BE49-F238E27FC236}">
                <a16:creationId xmlns:a16="http://schemas.microsoft.com/office/drawing/2014/main" id="{C6056CCF-7A97-AC1A-3448-ADAD6B49AE04}"/>
              </a:ext>
            </a:extLst>
          </p:cNvPr>
          <p:cNvSpPr/>
          <p:nvPr/>
        </p:nvSpPr>
        <p:spPr>
          <a:xfrm>
            <a:off x="352570" y="2574129"/>
            <a:ext cx="4216201" cy="1099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7" name="Rectangle 16">
            <a:extLst>
              <a:ext uri="{FF2B5EF4-FFF2-40B4-BE49-F238E27FC236}">
                <a16:creationId xmlns:a16="http://schemas.microsoft.com/office/drawing/2014/main" id="{3BE2DDBB-D266-8AD1-BAF8-4846A21DA2B1}"/>
              </a:ext>
            </a:extLst>
          </p:cNvPr>
          <p:cNvSpPr/>
          <p:nvPr/>
        </p:nvSpPr>
        <p:spPr>
          <a:xfrm>
            <a:off x="4838697" y="1050927"/>
            <a:ext cx="3600625" cy="1370299"/>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Millennial spending accounts for</a:t>
            </a:r>
          </a:p>
          <a:p>
            <a:pPr algn="ctr"/>
            <a:r>
              <a:rPr lang="en-US" sz="3200" b="1" dirty="0">
                <a:solidFill>
                  <a:schemeClr val="tx1"/>
                </a:solidFill>
              </a:rPr>
              <a:t>28%</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of all daily consumer spending in the U.S.</a:t>
            </a:r>
            <a:r>
              <a:rPr lang="en-US" sz="1400" baseline="30000" dirty="0">
                <a:solidFill>
                  <a:schemeClr val="accent3"/>
                </a:solidFill>
                <a:latin typeface="Calibri Light" panose="020F0302020204030204" pitchFamily="34" charset="0"/>
                <a:cs typeface="Calibri Light" panose="020F0302020204030204" pitchFamily="34" charset="0"/>
              </a:rPr>
              <a:t>11</a:t>
            </a:r>
          </a:p>
        </p:txBody>
      </p:sp>
      <p:sp>
        <p:nvSpPr>
          <p:cNvPr id="18" name="Rectangle 17">
            <a:extLst>
              <a:ext uri="{FF2B5EF4-FFF2-40B4-BE49-F238E27FC236}">
                <a16:creationId xmlns:a16="http://schemas.microsoft.com/office/drawing/2014/main" id="{C919989E-BD11-3B14-7095-18BB8FFBCBCD}"/>
              </a:ext>
            </a:extLst>
          </p:cNvPr>
          <p:cNvSpPr/>
          <p:nvPr/>
        </p:nvSpPr>
        <p:spPr>
          <a:xfrm>
            <a:off x="4838696" y="1050925"/>
            <a:ext cx="3600625" cy="1099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9" name="Rectangle 18">
            <a:extLst>
              <a:ext uri="{FF2B5EF4-FFF2-40B4-BE49-F238E27FC236}">
                <a16:creationId xmlns:a16="http://schemas.microsoft.com/office/drawing/2014/main" id="{6105FCEE-DCDA-D9D9-8CB3-BE9C7FFBDA29}"/>
              </a:ext>
            </a:extLst>
          </p:cNvPr>
          <p:cNvSpPr/>
          <p:nvPr/>
        </p:nvSpPr>
        <p:spPr>
          <a:xfrm>
            <a:off x="4838696" y="2574128"/>
            <a:ext cx="3600625" cy="1260395"/>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3200" b="1" dirty="0">
                <a:solidFill>
                  <a:schemeClr val="tx1"/>
                </a:solidFill>
              </a:rPr>
              <a:t>64%</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Report investing money regularly</a:t>
            </a:r>
            <a:r>
              <a:rPr lang="en-US" sz="1400" baseline="30000" dirty="0">
                <a:solidFill>
                  <a:schemeClr val="accent3"/>
                </a:solidFill>
                <a:latin typeface="Calibri Light" panose="020F0302020204030204" pitchFamily="34" charset="0"/>
                <a:cs typeface="Calibri Light" panose="020F0302020204030204" pitchFamily="34" charset="0"/>
              </a:rPr>
              <a:t>11</a:t>
            </a:r>
            <a:endParaRPr lang="en-US" sz="1400" dirty="0">
              <a:solidFill>
                <a:schemeClr val="accent3"/>
              </a:solidFill>
              <a:latin typeface="Calibri Light" panose="020F0302020204030204" pitchFamily="34" charset="0"/>
              <a:cs typeface="Calibri Light" panose="020F0302020204030204" pitchFamily="34" charset="0"/>
            </a:endParaRPr>
          </a:p>
        </p:txBody>
      </p:sp>
      <p:sp>
        <p:nvSpPr>
          <p:cNvPr id="20" name="Rectangle 19">
            <a:extLst>
              <a:ext uri="{FF2B5EF4-FFF2-40B4-BE49-F238E27FC236}">
                <a16:creationId xmlns:a16="http://schemas.microsoft.com/office/drawing/2014/main" id="{C6E3336E-5B48-0B61-9FB4-25FC74B22B4F}"/>
              </a:ext>
            </a:extLst>
          </p:cNvPr>
          <p:cNvSpPr/>
          <p:nvPr/>
        </p:nvSpPr>
        <p:spPr>
          <a:xfrm>
            <a:off x="4838695" y="2574127"/>
            <a:ext cx="3600625" cy="124839"/>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Tree>
    <p:extLst>
      <p:ext uri="{BB962C8B-B14F-4D97-AF65-F5344CB8AC3E}">
        <p14:creationId xmlns:p14="http://schemas.microsoft.com/office/powerpoint/2010/main" val="1381073322"/>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56459919-F53B-7EC0-002E-B744D6251EFB}"/>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71479BE9-EA09-FFE9-FEF0-30E7681E66DF}"/>
              </a:ext>
            </a:extLst>
          </p:cNvPr>
          <p:cNvSpPr>
            <a:spLocks noGrp="1"/>
          </p:cNvSpPr>
          <p:nvPr>
            <p:ph type="body" sz="quarter" idx="12"/>
          </p:nvPr>
        </p:nvSpPr>
        <p:spPr/>
        <p:txBody>
          <a:bodyPr/>
          <a:lstStyle/>
          <a:p>
            <a:endParaRPr lang="en-US"/>
          </a:p>
        </p:txBody>
      </p:sp>
      <p:sp>
        <p:nvSpPr>
          <p:cNvPr id="5" name="Footer Placeholder 4">
            <a:extLst>
              <a:ext uri="{FF2B5EF4-FFF2-40B4-BE49-F238E27FC236}">
                <a16:creationId xmlns:a16="http://schemas.microsoft.com/office/drawing/2014/main" id="{D641F85A-C2D3-8389-FCD1-B7525030E745}"/>
              </a:ext>
            </a:extLst>
          </p:cNvPr>
          <p:cNvSpPr>
            <a:spLocks noGrp="1"/>
          </p:cNvSpPr>
          <p:nvPr>
            <p:ph type="ftr" sz="quarter" idx="3"/>
          </p:nvPr>
        </p:nvSpPr>
        <p:spPr/>
        <p:txBody>
          <a:bodyPr/>
          <a:lstStyle/>
          <a:p>
            <a:pPr defTabSz="342900">
              <a:defRPr/>
            </a:pPr>
            <a:r>
              <a:rPr lang="en-US" dirty="0"/>
              <a:t>SB-10064-05</a:t>
            </a:r>
          </a:p>
        </p:txBody>
      </p:sp>
      <p:sp>
        <p:nvSpPr>
          <p:cNvPr id="6" name="Date Placeholder 5">
            <a:extLst>
              <a:ext uri="{FF2B5EF4-FFF2-40B4-BE49-F238E27FC236}">
                <a16:creationId xmlns:a16="http://schemas.microsoft.com/office/drawing/2014/main" id="{C621D348-8337-624E-8F26-4EF3B0B01E72}"/>
              </a:ext>
            </a:extLst>
          </p:cNvPr>
          <p:cNvSpPr>
            <a:spLocks noGrp="1"/>
          </p:cNvSpPr>
          <p:nvPr>
            <p:ph type="dt" sz="half" idx="2"/>
          </p:nvPr>
        </p:nvSpPr>
        <p:spPr/>
        <p:txBody>
          <a:bodyPr/>
          <a:lstStyle/>
          <a:p>
            <a:pPr defTabSz="342900">
              <a:defRPr/>
            </a:pPr>
            <a:r>
              <a:rPr lang="en-US">
                <a:solidFill>
                  <a:schemeClr val="bg1"/>
                </a:solidFill>
              </a:rPr>
              <a:t>2025/03/19</a:t>
            </a:r>
          </a:p>
        </p:txBody>
      </p:sp>
      <p:sp>
        <p:nvSpPr>
          <p:cNvPr id="7" name="Slide Number Placeholder 6">
            <a:extLst>
              <a:ext uri="{FF2B5EF4-FFF2-40B4-BE49-F238E27FC236}">
                <a16:creationId xmlns:a16="http://schemas.microsoft.com/office/drawing/2014/main" id="{0036E678-892D-E6A0-78D3-48152507ABDA}"/>
              </a:ext>
            </a:extLst>
          </p:cNvPr>
          <p:cNvSpPr>
            <a:spLocks noGrp="1"/>
          </p:cNvSpPr>
          <p:nvPr>
            <p:ph type="sldNum" sz="quarter" idx="4"/>
          </p:nvPr>
        </p:nvSpPr>
        <p:spPr/>
        <p:txBody>
          <a:bodyPr/>
          <a:lstStyle/>
          <a:p>
            <a:pPr defTabSz="342900">
              <a:defRPr/>
            </a:pPr>
            <a:fld id="{1C0B272F-4456-0844-949C-3E7D42274ABC}" type="slidenum">
              <a:rPr lang="en-US">
                <a:solidFill>
                  <a:srgbClr val="7F7F7F"/>
                </a:solidFill>
              </a:rPr>
              <a:pPr defTabSz="342900">
                <a:defRPr/>
              </a:pPr>
              <a:t>25</a:t>
            </a:fld>
            <a:endParaRPr lang="en-US">
              <a:solidFill>
                <a:srgbClr val="7F7F7F"/>
              </a:solidFill>
            </a:endParaRPr>
          </a:p>
        </p:txBody>
      </p:sp>
      <p:sp>
        <p:nvSpPr>
          <p:cNvPr id="9" name="Content Placeholder 1">
            <a:extLst>
              <a:ext uri="{FF2B5EF4-FFF2-40B4-BE49-F238E27FC236}">
                <a16:creationId xmlns:a16="http://schemas.microsoft.com/office/drawing/2014/main" id="{5D89F42B-1A8A-5BE0-D250-AE3C66B7B9E7}"/>
              </a:ext>
            </a:extLst>
          </p:cNvPr>
          <p:cNvSpPr txBox="1">
            <a:spLocks/>
          </p:cNvSpPr>
          <p:nvPr/>
        </p:nvSpPr>
        <p:spPr>
          <a:xfrm>
            <a:off x="2720488" y="1723633"/>
            <a:ext cx="2799067" cy="1146245"/>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300"/>
              </a:spcBef>
              <a:buNone/>
            </a:pPr>
            <a:r>
              <a:rPr lang="en-US" sz="2200" b="1" dirty="0">
                <a:solidFill>
                  <a:schemeClr val="accent1"/>
                </a:solidFill>
                <a:latin typeface="Calibri" panose="020F0502020204030204" pitchFamily="34" charset="0"/>
                <a:ea typeface="Aptos" panose="020B0004020202020204" pitchFamily="34" charset="0"/>
              </a:rPr>
              <a:t>A More Expensive Housing Market</a:t>
            </a:r>
            <a:endParaRPr lang="en-US" sz="2200" b="1" kern="100" dirty="0">
              <a:solidFill>
                <a:schemeClr val="accent1"/>
              </a:solidFill>
              <a:latin typeface="Calibri" panose="020F0502020204030204" pitchFamily="34" charset="0"/>
              <a:ea typeface="Aptos" panose="020B0004020202020204" pitchFamily="34" charset="0"/>
            </a:endParaRPr>
          </a:p>
        </p:txBody>
      </p:sp>
      <p:sp>
        <p:nvSpPr>
          <p:cNvPr id="11" name="Rectangle 10">
            <a:extLst>
              <a:ext uri="{FF2B5EF4-FFF2-40B4-BE49-F238E27FC236}">
                <a16:creationId xmlns:a16="http://schemas.microsoft.com/office/drawing/2014/main" id="{1172EE6B-2476-9CD2-3E3E-2C17F3A51615}"/>
              </a:ext>
            </a:extLst>
          </p:cNvPr>
          <p:cNvSpPr/>
          <p:nvPr/>
        </p:nvSpPr>
        <p:spPr>
          <a:xfrm>
            <a:off x="2720488" y="1723633"/>
            <a:ext cx="2805494"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2" name="Content Placeholder 1">
            <a:extLst>
              <a:ext uri="{FF2B5EF4-FFF2-40B4-BE49-F238E27FC236}">
                <a16:creationId xmlns:a16="http://schemas.microsoft.com/office/drawing/2014/main" id="{6E117140-F02C-A966-F8EE-D50E6BB2BCB7}"/>
              </a:ext>
            </a:extLst>
          </p:cNvPr>
          <p:cNvSpPr txBox="1">
            <a:spLocks/>
          </p:cNvSpPr>
          <p:nvPr/>
        </p:nvSpPr>
        <p:spPr>
          <a:xfrm>
            <a:off x="5829351" y="1723633"/>
            <a:ext cx="2799067" cy="1146245"/>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300"/>
              </a:spcBef>
              <a:buNone/>
            </a:pPr>
            <a:r>
              <a:rPr lang="en-US" sz="2200" b="1" dirty="0">
                <a:solidFill>
                  <a:schemeClr val="accent1"/>
                </a:solidFill>
                <a:latin typeface="Calibri" panose="020F0502020204030204" pitchFamily="34" charset="0"/>
                <a:ea typeface="Aptos" panose="020B0004020202020204" pitchFamily="34" charset="0"/>
              </a:rPr>
              <a:t>Job Stability and Career Growth</a:t>
            </a:r>
            <a:endParaRPr lang="en-US" sz="2200" b="1" kern="100" dirty="0">
              <a:solidFill>
                <a:schemeClr val="accent1"/>
              </a:solidFill>
              <a:latin typeface="Calibri" panose="020F0502020204030204" pitchFamily="34" charset="0"/>
              <a:ea typeface="Aptos" panose="020B0004020202020204" pitchFamily="34" charset="0"/>
            </a:endParaRPr>
          </a:p>
        </p:txBody>
      </p:sp>
      <p:sp>
        <p:nvSpPr>
          <p:cNvPr id="13" name="Rectangle 12">
            <a:extLst>
              <a:ext uri="{FF2B5EF4-FFF2-40B4-BE49-F238E27FC236}">
                <a16:creationId xmlns:a16="http://schemas.microsoft.com/office/drawing/2014/main" id="{A9F7F79C-AD92-672C-7537-74818DFFD2A1}"/>
              </a:ext>
            </a:extLst>
          </p:cNvPr>
          <p:cNvSpPr/>
          <p:nvPr/>
        </p:nvSpPr>
        <p:spPr>
          <a:xfrm>
            <a:off x="5829352" y="1723633"/>
            <a:ext cx="2805494"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4" name="Content Placeholder 1">
            <a:extLst>
              <a:ext uri="{FF2B5EF4-FFF2-40B4-BE49-F238E27FC236}">
                <a16:creationId xmlns:a16="http://schemas.microsoft.com/office/drawing/2014/main" id="{2E6CC5BA-49CD-A249-116D-12B13EB89ADF}"/>
              </a:ext>
            </a:extLst>
          </p:cNvPr>
          <p:cNvSpPr txBox="1">
            <a:spLocks/>
          </p:cNvSpPr>
          <p:nvPr/>
        </p:nvSpPr>
        <p:spPr>
          <a:xfrm>
            <a:off x="2720488" y="3028445"/>
            <a:ext cx="2799067" cy="1146245"/>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300"/>
              </a:spcBef>
              <a:buNone/>
            </a:pPr>
            <a:r>
              <a:rPr lang="en-US" sz="2200" b="1" dirty="0">
                <a:solidFill>
                  <a:schemeClr val="accent1"/>
                </a:solidFill>
                <a:latin typeface="Calibri" panose="020F0502020204030204" pitchFamily="34" charset="0"/>
                <a:ea typeface="Aptos" panose="020B0004020202020204" pitchFamily="34" charset="0"/>
              </a:rPr>
              <a:t>Student Loan and Credit Card Debt</a:t>
            </a:r>
            <a:endParaRPr lang="en-US" sz="2200" b="1" kern="100" dirty="0">
              <a:solidFill>
                <a:schemeClr val="accent1"/>
              </a:solidFill>
              <a:latin typeface="Calibri" panose="020F0502020204030204" pitchFamily="34" charset="0"/>
              <a:ea typeface="Aptos" panose="020B0004020202020204" pitchFamily="34" charset="0"/>
            </a:endParaRPr>
          </a:p>
        </p:txBody>
      </p:sp>
      <p:sp>
        <p:nvSpPr>
          <p:cNvPr id="15" name="Rectangle 14">
            <a:extLst>
              <a:ext uri="{FF2B5EF4-FFF2-40B4-BE49-F238E27FC236}">
                <a16:creationId xmlns:a16="http://schemas.microsoft.com/office/drawing/2014/main" id="{B32E5DC2-499E-F4D8-D3C6-5474DAE4B998}"/>
              </a:ext>
            </a:extLst>
          </p:cNvPr>
          <p:cNvSpPr/>
          <p:nvPr/>
        </p:nvSpPr>
        <p:spPr>
          <a:xfrm>
            <a:off x="2720488" y="3028445"/>
            <a:ext cx="2805494"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6" name="Content Placeholder 1">
            <a:extLst>
              <a:ext uri="{FF2B5EF4-FFF2-40B4-BE49-F238E27FC236}">
                <a16:creationId xmlns:a16="http://schemas.microsoft.com/office/drawing/2014/main" id="{DED330E4-F6A1-F4D6-EC53-C4D9AE176719}"/>
              </a:ext>
            </a:extLst>
          </p:cNvPr>
          <p:cNvSpPr txBox="1">
            <a:spLocks/>
          </p:cNvSpPr>
          <p:nvPr/>
        </p:nvSpPr>
        <p:spPr>
          <a:xfrm>
            <a:off x="5829351" y="3036743"/>
            <a:ext cx="2799067" cy="1146245"/>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300"/>
              </a:spcBef>
              <a:buNone/>
            </a:pPr>
            <a:r>
              <a:rPr lang="en-US" sz="2200" b="1" dirty="0">
                <a:solidFill>
                  <a:schemeClr val="accent1"/>
                </a:solidFill>
                <a:latin typeface="Calibri" panose="020F0502020204030204" pitchFamily="34" charset="0"/>
                <a:ea typeface="Aptos" panose="020B0004020202020204" pitchFamily="34" charset="0"/>
              </a:rPr>
              <a:t>Cost of Living </a:t>
            </a:r>
            <a:br>
              <a:rPr lang="en-US" sz="2200" b="1" dirty="0">
                <a:solidFill>
                  <a:schemeClr val="accent1"/>
                </a:solidFill>
                <a:latin typeface="Calibri" panose="020F0502020204030204" pitchFamily="34" charset="0"/>
                <a:ea typeface="Aptos" panose="020B0004020202020204" pitchFamily="34" charset="0"/>
              </a:rPr>
            </a:br>
            <a:r>
              <a:rPr lang="en-US" sz="2200" b="1" dirty="0">
                <a:solidFill>
                  <a:schemeClr val="accent1"/>
                </a:solidFill>
                <a:latin typeface="Calibri" panose="020F0502020204030204" pitchFamily="34" charset="0"/>
                <a:ea typeface="Aptos" panose="020B0004020202020204" pitchFamily="34" charset="0"/>
              </a:rPr>
              <a:t>and Inflation</a:t>
            </a:r>
            <a:endParaRPr lang="en-US" sz="2200" b="1" baseline="30000" dirty="0">
              <a:solidFill>
                <a:schemeClr val="accent1"/>
              </a:solidFill>
              <a:latin typeface="Calibri" panose="020F0502020204030204" pitchFamily="34" charset="0"/>
              <a:ea typeface="Aptos" panose="020B0004020202020204" pitchFamily="34" charset="0"/>
            </a:endParaRPr>
          </a:p>
        </p:txBody>
      </p:sp>
      <p:sp>
        <p:nvSpPr>
          <p:cNvPr id="17" name="Rectangle 16">
            <a:extLst>
              <a:ext uri="{FF2B5EF4-FFF2-40B4-BE49-F238E27FC236}">
                <a16:creationId xmlns:a16="http://schemas.microsoft.com/office/drawing/2014/main" id="{780A2C16-7A75-4E08-8BE7-8A15989D7C07}"/>
              </a:ext>
            </a:extLst>
          </p:cNvPr>
          <p:cNvSpPr/>
          <p:nvPr/>
        </p:nvSpPr>
        <p:spPr>
          <a:xfrm>
            <a:off x="5829352" y="3028642"/>
            <a:ext cx="2805494"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9" name="Content Placeholder 1">
            <a:extLst>
              <a:ext uri="{FF2B5EF4-FFF2-40B4-BE49-F238E27FC236}">
                <a16:creationId xmlns:a16="http://schemas.microsoft.com/office/drawing/2014/main" id="{43A706A7-ABD1-C6A5-5BBC-68AB97D9363D}"/>
              </a:ext>
            </a:extLst>
          </p:cNvPr>
          <p:cNvSpPr txBox="1">
            <a:spLocks/>
          </p:cNvSpPr>
          <p:nvPr/>
        </p:nvSpPr>
        <p:spPr>
          <a:xfrm>
            <a:off x="342901" y="1723633"/>
            <a:ext cx="2067791" cy="1495745"/>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chor="ct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1500" b="0" i="0" kern="1200">
                <a:solidFill>
                  <a:schemeClr val="bg2"/>
                </a:solidFill>
                <a:latin typeface="+mn-lt"/>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2"/>
                </a:solidFill>
                <a:latin typeface="+mn-lt"/>
                <a:ea typeface="+mn-ea"/>
                <a:cs typeface="Calibri" panose="020F050202020403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200" b="0" i="0" kern="1200">
                <a:solidFill>
                  <a:schemeClr val="bg2"/>
                </a:solidFill>
                <a:latin typeface="+mn-lt"/>
                <a:ea typeface="+mn-ea"/>
                <a:cs typeface="Calibri" panose="020F050202020403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050" b="0" i="0" kern="1200">
                <a:solidFill>
                  <a:schemeClr val="bg2"/>
                </a:solidFill>
                <a:latin typeface="+mn-lt"/>
                <a:ea typeface="+mn-ea"/>
                <a:cs typeface="Calibri" panose="020F050202020403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050" b="0" i="0" kern="1200">
                <a:solidFill>
                  <a:schemeClr val="bg2"/>
                </a:solidFill>
                <a:latin typeface="+mn-lt"/>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7000"/>
              </a:lnSpc>
              <a:spcBef>
                <a:spcPts val="300"/>
              </a:spcBef>
              <a:buFont typeface="Arial" panose="020B0604020202020204" pitchFamily="34" charset="0"/>
              <a:buNone/>
            </a:pPr>
            <a:r>
              <a:rPr lang="en-US" sz="2200" b="1" dirty="0">
                <a:solidFill>
                  <a:schemeClr val="accent1"/>
                </a:solidFill>
                <a:latin typeface="Calibri" panose="020F0502020204030204" pitchFamily="34" charset="0"/>
              </a:rPr>
              <a:t>Insufficient Retirement Savings</a:t>
            </a:r>
            <a:endParaRPr lang="en-US" sz="2200" b="1" baseline="30000" dirty="0">
              <a:solidFill>
                <a:schemeClr val="accent1"/>
              </a:solidFill>
              <a:latin typeface="Calibri" panose="020F0502020204030204" pitchFamily="34" charset="0"/>
            </a:endParaRPr>
          </a:p>
        </p:txBody>
      </p:sp>
      <p:sp>
        <p:nvSpPr>
          <p:cNvPr id="20" name="Rectangle 19">
            <a:extLst>
              <a:ext uri="{FF2B5EF4-FFF2-40B4-BE49-F238E27FC236}">
                <a16:creationId xmlns:a16="http://schemas.microsoft.com/office/drawing/2014/main" id="{2ACBABED-4864-60CD-33A1-10E1EF967983}"/>
              </a:ext>
            </a:extLst>
          </p:cNvPr>
          <p:cNvSpPr/>
          <p:nvPr/>
        </p:nvSpPr>
        <p:spPr>
          <a:xfrm>
            <a:off x="337772" y="1723633"/>
            <a:ext cx="2072539"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1" name="Rectangle 20">
            <a:extLst>
              <a:ext uri="{FF2B5EF4-FFF2-40B4-BE49-F238E27FC236}">
                <a16:creationId xmlns:a16="http://schemas.microsoft.com/office/drawing/2014/main" id="{EDD26A9A-81A3-CA96-BC6E-880E7AD8BDBD}"/>
              </a:ext>
            </a:extLst>
          </p:cNvPr>
          <p:cNvSpPr/>
          <p:nvPr/>
        </p:nvSpPr>
        <p:spPr>
          <a:xfrm rot="21443259">
            <a:off x="-818754" y="421595"/>
            <a:ext cx="10361429" cy="838200"/>
          </a:xfrm>
          <a:prstGeom prst="rect">
            <a:avLst/>
          </a:prstGeom>
          <a:solidFill>
            <a:schemeClr val="tx2"/>
          </a:solidFill>
          <a:effectLst>
            <a:outerShdw blurRad="344092" dist="38100" dir="2700000" sx="100048" sy="100048" algn="tl" rotWithShape="0">
              <a:prstClr val="black">
                <a:alpha val="37628"/>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165860" rtlCol="0" anchor="ctr"/>
          <a:lstStyle/>
          <a:p>
            <a:r>
              <a:rPr lang="en-US" sz="2700" spc="225" dirty="0">
                <a:latin typeface="+mj-lt"/>
              </a:rPr>
              <a:t>WHAT’S KEEPING MILLENNIALS UP AT NIGHT?</a:t>
            </a:r>
            <a:endParaRPr lang="en-US" sz="2700" b="1" spc="225" dirty="0">
              <a:latin typeface="+mj-lt"/>
            </a:endParaRPr>
          </a:p>
        </p:txBody>
      </p:sp>
    </p:spTree>
    <p:extLst>
      <p:ext uri="{BB962C8B-B14F-4D97-AF65-F5344CB8AC3E}">
        <p14:creationId xmlns:p14="http://schemas.microsoft.com/office/powerpoint/2010/main" val="3351894423"/>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0E5B1D-85F7-04B4-1669-DDF464EE327A}"/>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E18DEA2-FCEF-9A9B-CB2A-BE9808B33A34}"/>
              </a:ext>
            </a:extLst>
          </p:cNvPr>
          <p:cNvSpPr>
            <a:spLocks noGrp="1"/>
          </p:cNvSpPr>
          <p:nvPr>
            <p:ph type="title"/>
          </p:nvPr>
        </p:nvSpPr>
        <p:spPr/>
        <p:txBody>
          <a:bodyPr/>
          <a:lstStyle/>
          <a:p>
            <a:r>
              <a:rPr lang="en-US" dirty="0"/>
              <a:t>Communicating with Millennials</a:t>
            </a:r>
          </a:p>
        </p:txBody>
      </p:sp>
      <p:sp>
        <p:nvSpPr>
          <p:cNvPr id="5" name="Footer Placeholder 4">
            <a:extLst>
              <a:ext uri="{FF2B5EF4-FFF2-40B4-BE49-F238E27FC236}">
                <a16:creationId xmlns:a16="http://schemas.microsoft.com/office/drawing/2014/main" id="{FDE9FB76-95AB-FE2F-376B-69A57EF87801}"/>
              </a:ext>
            </a:extLst>
          </p:cNvPr>
          <p:cNvSpPr>
            <a:spLocks noGrp="1"/>
          </p:cNvSpPr>
          <p:nvPr>
            <p:ph type="ftr" sz="quarter" idx="3"/>
          </p:nvPr>
        </p:nvSpPr>
        <p:spPr/>
        <p:txBody>
          <a:bodyPr/>
          <a:lstStyle/>
          <a:p>
            <a:pPr defTabSz="342900">
              <a:defRPr/>
            </a:pPr>
            <a:r>
              <a:rPr lang="en-US">
                <a:solidFill>
                  <a:srgbClr val="7F7F7F"/>
                </a:solidFill>
              </a:rPr>
              <a:t>SB-10064-05</a:t>
            </a:r>
          </a:p>
        </p:txBody>
      </p:sp>
      <p:sp>
        <p:nvSpPr>
          <p:cNvPr id="6" name="Date Placeholder 5">
            <a:extLst>
              <a:ext uri="{FF2B5EF4-FFF2-40B4-BE49-F238E27FC236}">
                <a16:creationId xmlns:a16="http://schemas.microsoft.com/office/drawing/2014/main" id="{98D65F96-EFF6-0546-23F4-0343F3AC55B8}"/>
              </a:ext>
            </a:extLst>
          </p:cNvPr>
          <p:cNvSpPr>
            <a:spLocks noGrp="1"/>
          </p:cNvSpPr>
          <p:nvPr>
            <p:ph type="dt" sz="half" idx="2"/>
          </p:nvPr>
        </p:nvSpPr>
        <p:spPr/>
        <p:txBody>
          <a:bodyPr/>
          <a:lstStyle/>
          <a:p>
            <a:pPr defTabSz="342900">
              <a:defRPr/>
            </a:pPr>
            <a:r>
              <a:rPr lang="en-US">
                <a:solidFill>
                  <a:srgbClr val="7F7F7F"/>
                </a:solidFill>
              </a:rPr>
              <a:t>2025/03/19</a:t>
            </a:r>
          </a:p>
        </p:txBody>
      </p:sp>
      <p:sp>
        <p:nvSpPr>
          <p:cNvPr id="7" name="Slide Number Placeholder 6">
            <a:extLst>
              <a:ext uri="{FF2B5EF4-FFF2-40B4-BE49-F238E27FC236}">
                <a16:creationId xmlns:a16="http://schemas.microsoft.com/office/drawing/2014/main" id="{907A4799-263E-8AC7-BE7D-978EED815538}"/>
              </a:ext>
            </a:extLst>
          </p:cNvPr>
          <p:cNvSpPr>
            <a:spLocks noGrp="1"/>
          </p:cNvSpPr>
          <p:nvPr>
            <p:ph type="sldNum" sz="quarter" idx="4"/>
          </p:nvPr>
        </p:nvSpPr>
        <p:spPr/>
        <p:txBody>
          <a:bodyPr/>
          <a:lstStyle/>
          <a:p>
            <a:pPr defTabSz="342900">
              <a:defRPr/>
            </a:pPr>
            <a:fld id="{1C0B272F-4456-0844-949C-3E7D42274ABC}" type="slidenum">
              <a:rPr lang="en-US">
                <a:solidFill>
                  <a:srgbClr val="7F7F7F"/>
                </a:solidFill>
              </a:rPr>
              <a:pPr defTabSz="342900">
                <a:defRPr/>
              </a:pPr>
              <a:t>26</a:t>
            </a:fld>
            <a:endParaRPr lang="en-US">
              <a:solidFill>
                <a:srgbClr val="7F7F7F"/>
              </a:solidFill>
            </a:endParaRPr>
          </a:p>
        </p:txBody>
      </p:sp>
      <p:sp>
        <p:nvSpPr>
          <p:cNvPr id="9" name="TextBox 8">
            <a:extLst>
              <a:ext uri="{FF2B5EF4-FFF2-40B4-BE49-F238E27FC236}">
                <a16:creationId xmlns:a16="http://schemas.microsoft.com/office/drawing/2014/main" id="{7DAB4A9B-6036-9930-E386-96D78EA1B656}"/>
              </a:ext>
            </a:extLst>
          </p:cNvPr>
          <p:cNvSpPr txBox="1"/>
          <p:nvPr/>
        </p:nvSpPr>
        <p:spPr>
          <a:xfrm>
            <a:off x="258387" y="4269561"/>
            <a:ext cx="5061758" cy="215444"/>
          </a:xfrm>
          <a:prstGeom prst="rect">
            <a:avLst/>
          </a:prstGeom>
          <a:noFill/>
        </p:spPr>
        <p:txBody>
          <a:bodyPr wrap="square">
            <a:spAutoFit/>
          </a:bodyPr>
          <a:lstStyle/>
          <a:p>
            <a:r>
              <a:rPr lang="en-US" sz="800" baseline="30000" dirty="0">
                <a:solidFill>
                  <a:schemeClr val="accent3"/>
                </a:solidFill>
              </a:rPr>
              <a:t>14 </a:t>
            </a:r>
            <a:r>
              <a:rPr lang="en-US" sz="800" dirty="0">
                <a:solidFill>
                  <a:schemeClr val="accent3"/>
                </a:solidFill>
              </a:rPr>
              <a:t>Broadridge Financial Solutions / Center for Generational Kinetics survey on Millennial financial preferences (2018).</a:t>
            </a:r>
          </a:p>
        </p:txBody>
      </p:sp>
      <p:sp>
        <p:nvSpPr>
          <p:cNvPr id="14" name="Text Placeholder 13">
            <a:extLst>
              <a:ext uri="{FF2B5EF4-FFF2-40B4-BE49-F238E27FC236}">
                <a16:creationId xmlns:a16="http://schemas.microsoft.com/office/drawing/2014/main" id="{1C5E65F0-CB8A-4476-4BF6-33713CFAA438}"/>
              </a:ext>
            </a:extLst>
          </p:cNvPr>
          <p:cNvSpPr>
            <a:spLocks noGrp="1"/>
          </p:cNvSpPr>
          <p:nvPr>
            <p:ph type="body" sz="quarter" idx="12"/>
          </p:nvPr>
        </p:nvSpPr>
        <p:spPr/>
        <p:txBody>
          <a:bodyPr/>
          <a:lstStyle/>
          <a:p>
            <a:endParaRPr lang="en-US"/>
          </a:p>
        </p:txBody>
      </p:sp>
      <p:sp>
        <p:nvSpPr>
          <p:cNvPr id="4" name="Content Placeholder 1">
            <a:extLst>
              <a:ext uri="{FF2B5EF4-FFF2-40B4-BE49-F238E27FC236}">
                <a16:creationId xmlns:a16="http://schemas.microsoft.com/office/drawing/2014/main" id="{300A3405-95B2-5FF9-FBFA-2374F6D06AD0}"/>
              </a:ext>
            </a:extLst>
          </p:cNvPr>
          <p:cNvSpPr>
            <a:spLocks noGrp="1"/>
          </p:cNvSpPr>
          <p:nvPr>
            <p:ph idx="1"/>
          </p:nvPr>
        </p:nvSpPr>
        <p:spPr>
          <a:xfrm>
            <a:off x="342902" y="1009977"/>
            <a:ext cx="8073898" cy="2777224"/>
          </a:xfrm>
        </p:spPr>
        <p:txBody>
          <a:bodyPr>
            <a:normAutofit/>
          </a:bodyPr>
          <a:lstStyle/>
          <a:p>
            <a:pPr marL="0" indent="0">
              <a:lnSpc>
                <a:spcPct val="100000"/>
              </a:lnSpc>
              <a:buClr>
                <a:schemeClr val="accent3"/>
              </a:buClr>
              <a:buNone/>
            </a:pPr>
            <a:r>
              <a:rPr lang="en-US" sz="1400" b="1" dirty="0">
                <a:solidFill>
                  <a:srgbClr val="BAD739"/>
                </a:solidFill>
              </a:rPr>
              <a:t>Prefers</a:t>
            </a:r>
          </a:p>
          <a:p>
            <a:pPr>
              <a:lnSpc>
                <a:spcPct val="100000"/>
              </a:lnSpc>
              <a:buClr>
                <a:srgbClr val="BAD739"/>
              </a:buClr>
              <a:buFont typeface="Wingdings" pitchFamily="2" charset="2"/>
              <a:buChar char="ü"/>
            </a:pPr>
            <a:r>
              <a:rPr lang="en-US" sz="1200" dirty="0">
                <a:solidFill>
                  <a:schemeClr val="accent3"/>
                </a:solidFill>
              </a:rPr>
              <a:t>Text and instant messaging </a:t>
            </a:r>
          </a:p>
          <a:p>
            <a:pPr>
              <a:lnSpc>
                <a:spcPct val="100000"/>
              </a:lnSpc>
              <a:buClr>
                <a:srgbClr val="BAD739"/>
              </a:buClr>
              <a:buFont typeface="Wingdings" pitchFamily="2" charset="2"/>
              <a:buChar char="ü"/>
            </a:pPr>
            <a:r>
              <a:rPr lang="en-US" sz="1200" dirty="0">
                <a:solidFill>
                  <a:schemeClr val="accent3"/>
                </a:solidFill>
              </a:rPr>
              <a:t>Email and social media</a:t>
            </a:r>
          </a:p>
          <a:p>
            <a:pPr>
              <a:lnSpc>
                <a:spcPct val="100000"/>
              </a:lnSpc>
              <a:buClr>
                <a:srgbClr val="BAD739"/>
              </a:buClr>
              <a:buFont typeface="Wingdings" pitchFamily="2" charset="2"/>
              <a:buChar char="ü"/>
            </a:pPr>
            <a:r>
              <a:rPr lang="en-US" sz="1200" dirty="0">
                <a:solidFill>
                  <a:schemeClr val="accent3"/>
                </a:solidFill>
              </a:rPr>
              <a:t>In-person meetings and phone calls are the best ways to build trust</a:t>
            </a:r>
            <a:r>
              <a:rPr lang="en-US" sz="1200" baseline="30000" dirty="0">
                <a:solidFill>
                  <a:schemeClr val="accent3"/>
                </a:solidFill>
              </a:rPr>
              <a:t>14</a:t>
            </a:r>
          </a:p>
          <a:p>
            <a:pPr marL="0" indent="0">
              <a:lnSpc>
                <a:spcPct val="100000"/>
              </a:lnSpc>
              <a:buClr>
                <a:schemeClr val="accent3"/>
              </a:buClr>
              <a:buNone/>
            </a:pPr>
            <a:r>
              <a:rPr lang="en-US" sz="1400" b="1" dirty="0">
                <a:solidFill>
                  <a:srgbClr val="C00000"/>
                </a:solidFill>
              </a:rPr>
              <a:t>Avoid</a:t>
            </a:r>
          </a:p>
          <a:p>
            <a:pPr>
              <a:lnSpc>
                <a:spcPct val="100000"/>
              </a:lnSpc>
              <a:buClr>
                <a:srgbClr val="A93800"/>
              </a:buClr>
              <a:buFont typeface="System Font Regular"/>
              <a:buChar char="X"/>
            </a:pPr>
            <a:r>
              <a:rPr lang="en-US" sz="1200" dirty="0">
                <a:solidFill>
                  <a:schemeClr val="accent3"/>
                </a:solidFill>
              </a:rPr>
              <a:t>Generic or automated responses </a:t>
            </a:r>
          </a:p>
          <a:p>
            <a:pPr>
              <a:lnSpc>
                <a:spcPct val="100000"/>
              </a:lnSpc>
              <a:buClr>
                <a:srgbClr val="A93800"/>
              </a:buClr>
              <a:buFont typeface="System Font Regular"/>
              <a:buChar char="X"/>
            </a:pPr>
            <a:r>
              <a:rPr lang="en-US" sz="1200" dirty="0">
                <a:solidFill>
                  <a:schemeClr val="accent3"/>
                </a:solidFill>
              </a:rPr>
              <a:t>Overly formal communication</a:t>
            </a:r>
          </a:p>
        </p:txBody>
      </p:sp>
    </p:spTree>
    <p:extLst>
      <p:ext uri="{BB962C8B-B14F-4D97-AF65-F5344CB8AC3E}">
        <p14:creationId xmlns:p14="http://schemas.microsoft.com/office/powerpoint/2010/main" val="3692504949"/>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27D00-71FF-F436-360C-C38CEBA677BA}"/>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4EF1CB5-F32F-D6DF-6233-DF0E879BBD6F}"/>
              </a:ext>
            </a:extLst>
          </p:cNvPr>
          <p:cNvSpPr>
            <a:spLocks noGrp="1"/>
          </p:cNvSpPr>
          <p:nvPr>
            <p:ph type="title"/>
          </p:nvPr>
        </p:nvSpPr>
        <p:spPr/>
        <p:txBody>
          <a:bodyPr/>
          <a:lstStyle/>
          <a:p>
            <a:r>
              <a:rPr lang="en-US" dirty="0"/>
              <a:t>Communicating with Millennials</a:t>
            </a:r>
          </a:p>
        </p:txBody>
      </p:sp>
      <p:sp>
        <p:nvSpPr>
          <p:cNvPr id="5" name="Footer Placeholder 4">
            <a:extLst>
              <a:ext uri="{FF2B5EF4-FFF2-40B4-BE49-F238E27FC236}">
                <a16:creationId xmlns:a16="http://schemas.microsoft.com/office/drawing/2014/main" id="{75F525E4-0111-8605-91D8-E75C8824FA24}"/>
              </a:ext>
            </a:extLst>
          </p:cNvPr>
          <p:cNvSpPr>
            <a:spLocks noGrp="1"/>
          </p:cNvSpPr>
          <p:nvPr>
            <p:ph type="ftr" sz="quarter" idx="3"/>
          </p:nvPr>
        </p:nvSpPr>
        <p:spPr/>
        <p:txBody>
          <a:bodyPr/>
          <a:lstStyle/>
          <a:p>
            <a:pPr defTabSz="342900">
              <a:defRPr/>
            </a:pPr>
            <a:r>
              <a:rPr lang="en-US">
                <a:solidFill>
                  <a:srgbClr val="7F7F7F"/>
                </a:solidFill>
              </a:rPr>
              <a:t>SB-10064-05</a:t>
            </a:r>
          </a:p>
        </p:txBody>
      </p:sp>
      <p:sp>
        <p:nvSpPr>
          <p:cNvPr id="6" name="Date Placeholder 5">
            <a:extLst>
              <a:ext uri="{FF2B5EF4-FFF2-40B4-BE49-F238E27FC236}">
                <a16:creationId xmlns:a16="http://schemas.microsoft.com/office/drawing/2014/main" id="{58BA40BA-A2C3-49B5-3D70-E189619784B2}"/>
              </a:ext>
            </a:extLst>
          </p:cNvPr>
          <p:cNvSpPr>
            <a:spLocks noGrp="1"/>
          </p:cNvSpPr>
          <p:nvPr>
            <p:ph type="dt" sz="half" idx="2"/>
          </p:nvPr>
        </p:nvSpPr>
        <p:spPr/>
        <p:txBody>
          <a:bodyPr/>
          <a:lstStyle/>
          <a:p>
            <a:pPr defTabSz="342900">
              <a:defRPr/>
            </a:pPr>
            <a:r>
              <a:rPr lang="en-US">
                <a:solidFill>
                  <a:srgbClr val="7F7F7F"/>
                </a:solidFill>
              </a:rPr>
              <a:t>2025/03/19</a:t>
            </a:r>
          </a:p>
        </p:txBody>
      </p:sp>
      <p:sp>
        <p:nvSpPr>
          <p:cNvPr id="7" name="Slide Number Placeholder 6">
            <a:extLst>
              <a:ext uri="{FF2B5EF4-FFF2-40B4-BE49-F238E27FC236}">
                <a16:creationId xmlns:a16="http://schemas.microsoft.com/office/drawing/2014/main" id="{F256EA5C-2A7D-1DB8-FA18-0CCDEC7CEDD3}"/>
              </a:ext>
            </a:extLst>
          </p:cNvPr>
          <p:cNvSpPr>
            <a:spLocks noGrp="1"/>
          </p:cNvSpPr>
          <p:nvPr>
            <p:ph type="sldNum" sz="quarter" idx="4"/>
          </p:nvPr>
        </p:nvSpPr>
        <p:spPr/>
        <p:txBody>
          <a:bodyPr/>
          <a:lstStyle/>
          <a:p>
            <a:pPr defTabSz="342900">
              <a:defRPr/>
            </a:pPr>
            <a:fld id="{1C0B272F-4456-0844-949C-3E7D42274ABC}" type="slidenum">
              <a:rPr lang="en-US">
                <a:solidFill>
                  <a:srgbClr val="7F7F7F"/>
                </a:solidFill>
              </a:rPr>
              <a:pPr defTabSz="342900">
                <a:defRPr/>
              </a:pPr>
              <a:t>27</a:t>
            </a:fld>
            <a:endParaRPr lang="en-US">
              <a:solidFill>
                <a:srgbClr val="7F7F7F"/>
              </a:solidFill>
            </a:endParaRPr>
          </a:p>
        </p:txBody>
      </p:sp>
      <p:sp>
        <p:nvSpPr>
          <p:cNvPr id="14" name="Text Placeholder 13">
            <a:extLst>
              <a:ext uri="{FF2B5EF4-FFF2-40B4-BE49-F238E27FC236}">
                <a16:creationId xmlns:a16="http://schemas.microsoft.com/office/drawing/2014/main" id="{7E15534F-0B69-24DF-1322-15A75AFAD185}"/>
              </a:ext>
            </a:extLst>
          </p:cNvPr>
          <p:cNvSpPr>
            <a:spLocks noGrp="1"/>
          </p:cNvSpPr>
          <p:nvPr>
            <p:ph type="body" sz="quarter" idx="12"/>
          </p:nvPr>
        </p:nvSpPr>
        <p:spPr/>
        <p:txBody>
          <a:bodyPr/>
          <a:lstStyle/>
          <a:p>
            <a:endParaRPr lang="en-US"/>
          </a:p>
        </p:txBody>
      </p:sp>
      <p:sp>
        <p:nvSpPr>
          <p:cNvPr id="10" name="Content Placeholder 1">
            <a:extLst>
              <a:ext uri="{FF2B5EF4-FFF2-40B4-BE49-F238E27FC236}">
                <a16:creationId xmlns:a16="http://schemas.microsoft.com/office/drawing/2014/main" id="{ACB65AF7-6705-0BC5-8D83-842A170D0D39}"/>
              </a:ext>
            </a:extLst>
          </p:cNvPr>
          <p:cNvSpPr>
            <a:spLocks noGrp="1"/>
          </p:cNvSpPr>
          <p:nvPr>
            <p:ph idx="1"/>
          </p:nvPr>
        </p:nvSpPr>
        <p:spPr>
          <a:xfrm>
            <a:off x="342902" y="1009976"/>
            <a:ext cx="6749098" cy="3324424"/>
          </a:xfrm>
        </p:spPr>
        <p:txBody>
          <a:bodyPr>
            <a:normAutofit/>
          </a:bodyPr>
          <a:lstStyle/>
          <a:p>
            <a:pPr marL="0" indent="0">
              <a:lnSpc>
                <a:spcPct val="100000"/>
              </a:lnSpc>
              <a:buClr>
                <a:schemeClr val="accent3"/>
              </a:buClr>
              <a:buNone/>
            </a:pPr>
            <a:r>
              <a:rPr lang="en-US" sz="1400" b="1" dirty="0">
                <a:solidFill>
                  <a:schemeClr val="tx2"/>
                </a:solidFill>
              </a:rPr>
              <a:t>Keywords</a:t>
            </a:r>
          </a:p>
          <a:p>
            <a:pPr>
              <a:lnSpc>
                <a:spcPct val="100000"/>
              </a:lnSpc>
              <a:buClr>
                <a:schemeClr val="accent3"/>
              </a:buClr>
            </a:pPr>
            <a:r>
              <a:rPr lang="en-US" sz="1200" dirty="0">
                <a:solidFill>
                  <a:schemeClr val="accent3"/>
                </a:solidFill>
              </a:rPr>
              <a:t>Student loan strategy</a:t>
            </a:r>
          </a:p>
          <a:p>
            <a:pPr>
              <a:lnSpc>
                <a:spcPct val="100000"/>
              </a:lnSpc>
              <a:buClr>
                <a:schemeClr val="accent3"/>
              </a:buClr>
            </a:pPr>
            <a:r>
              <a:rPr lang="en-US" sz="1200" dirty="0">
                <a:solidFill>
                  <a:schemeClr val="accent3"/>
                </a:solidFill>
              </a:rPr>
              <a:t>Budgeting for goals</a:t>
            </a:r>
          </a:p>
          <a:p>
            <a:pPr>
              <a:lnSpc>
                <a:spcPct val="100000"/>
              </a:lnSpc>
              <a:buClr>
                <a:schemeClr val="accent3"/>
              </a:buClr>
            </a:pPr>
            <a:r>
              <a:rPr lang="en-US" sz="1200" dirty="0">
                <a:solidFill>
                  <a:schemeClr val="accent3"/>
                </a:solidFill>
              </a:rPr>
              <a:t>Investment education</a:t>
            </a:r>
          </a:p>
          <a:p>
            <a:pPr>
              <a:lnSpc>
                <a:spcPct val="100000"/>
              </a:lnSpc>
              <a:buClr>
                <a:schemeClr val="accent3"/>
              </a:buClr>
            </a:pPr>
            <a:r>
              <a:rPr lang="en-US" sz="1200" dirty="0">
                <a:solidFill>
                  <a:schemeClr val="accent3"/>
                </a:solidFill>
              </a:rPr>
              <a:t>Sustainable investing</a:t>
            </a:r>
          </a:p>
          <a:p>
            <a:pPr>
              <a:lnSpc>
                <a:spcPct val="100000"/>
              </a:lnSpc>
              <a:buClr>
                <a:schemeClr val="accent3"/>
              </a:buClr>
            </a:pPr>
            <a:r>
              <a:rPr lang="en-US" sz="1200" dirty="0">
                <a:solidFill>
                  <a:schemeClr val="accent3"/>
                </a:solidFill>
              </a:rPr>
              <a:t>Digital financial tools</a:t>
            </a:r>
          </a:p>
          <a:p>
            <a:pPr marL="0" indent="0">
              <a:lnSpc>
                <a:spcPct val="100000"/>
              </a:lnSpc>
              <a:buClr>
                <a:schemeClr val="accent3"/>
              </a:buClr>
              <a:buNone/>
            </a:pPr>
            <a:r>
              <a:rPr lang="en-US" sz="1400" b="1" dirty="0">
                <a:solidFill>
                  <a:schemeClr val="tx2"/>
                </a:solidFill>
              </a:rPr>
              <a:t>Approach</a:t>
            </a:r>
          </a:p>
          <a:p>
            <a:pPr>
              <a:lnSpc>
                <a:spcPct val="100000"/>
              </a:lnSpc>
              <a:buClr>
                <a:schemeClr val="accent3"/>
              </a:buClr>
            </a:pPr>
            <a:r>
              <a:rPr lang="en-US" sz="1200" dirty="0">
                <a:solidFill>
                  <a:schemeClr val="accent3"/>
                </a:solidFill>
              </a:rPr>
              <a:t>Seeks experiences and opportunities for socially-responsible investing</a:t>
            </a:r>
          </a:p>
          <a:p>
            <a:pPr>
              <a:lnSpc>
                <a:spcPct val="100000"/>
              </a:lnSpc>
              <a:buClr>
                <a:schemeClr val="accent3"/>
              </a:buClr>
            </a:pPr>
            <a:r>
              <a:rPr lang="en-US" sz="1200" dirty="0">
                <a:solidFill>
                  <a:schemeClr val="accent3"/>
                </a:solidFill>
              </a:rPr>
              <a:t>Appreciates financial education, digital tools, and advisors who are approachable and authentic</a:t>
            </a:r>
          </a:p>
          <a:p>
            <a:pPr marL="0" indent="0">
              <a:lnSpc>
                <a:spcPct val="100000"/>
              </a:lnSpc>
              <a:buClr>
                <a:schemeClr val="accent3"/>
              </a:buClr>
              <a:buNone/>
            </a:pPr>
            <a:endParaRPr lang="en-US" sz="1200" dirty="0">
              <a:solidFill>
                <a:schemeClr val="accent3"/>
              </a:solidFill>
            </a:endParaRPr>
          </a:p>
        </p:txBody>
      </p:sp>
    </p:spTree>
    <p:extLst>
      <p:ext uri="{BB962C8B-B14F-4D97-AF65-F5344CB8AC3E}">
        <p14:creationId xmlns:p14="http://schemas.microsoft.com/office/powerpoint/2010/main" val="3490982302"/>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extLst>
              <a:ext uri="{BEBA8EAE-BF5A-486C-A8C5-ECC9F3942E4B}">
                <a14:imgProps xmlns:a14="http://schemas.microsoft.com/office/drawing/2010/main">
                  <a14:imgLayer r:embed="rId4">
                    <a14:imgEffect>
                      <a14:brightnessContrast bright="-36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0" y="2521392"/>
            <a:ext cx="4837838" cy="1060063"/>
          </a:xfrm>
        </p:spPr>
        <p:txBody>
          <a:bodyPr anchor="t">
            <a:normAutofit/>
          </a:bodyPr>
          <a:lstStyle/>
          <a:p>
            <a:r>
              <a:rPr lang="en-US" dirty="0">
                <a:solidFill>
                  <a:schemeClr val="bg1"/>
                </a:solidFill>
              </a:rPr>
              <a:t>Gen Z</a:t>
            </a:r>
            <a:br>
              <a:rPr lang="en-US" dirty="0">
                <a:solidFill>
                  <a:schemeClr val="bg1"/>
                </a:solidFill>
              </a:rPr>
            </a:br>
            <a:r>
              <a:rPr lang="en-US" sz="1600" dirty="0">
                <a:solidFill>
                  <a:schemeClr val="bg1"/>
                </a:solidFill>
              </a:rPr>
              <a:t>Born 1997 - 2012</a:t>
            </a:r>
            <a:endParaRPr lang="en-US" i="1" dirty="0">
              <a:solidFill>
                <a:schemeClr val="bg1"/>
              </a:solidFill>
            </a:endParaRPr>
          </a:p>
        </p:txBody>
      </p:sp>
      <p:pic>
        <p:nvPicPr>
          <p:cNvPr id="4" name="Picture 3">
            <a:extLst>
              <a:ext uri="{FF2B5EF4-FFF2-40B4-BE49-F238E27FC236}">
                <a16:creationId xmlns:a16="http://schemas.microsoft.com/office/drawing/2014/main" id="{CAA4C86B-DD03-6FA2-FDB8-67F1077C13DF}"/>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Tree>
    <p:extLst>
      <p:ext uri="{BB962C8B-B14F-4D97-AF65-F5344CB8AC3E}">
        <p14:creationId xmlns:p14="http://schemas.microsoft.com/office/powerpoint/2010/main" val="5881328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59FDD67D-9787-0A84-8478-7A1FF855AED4}"/>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82F9083-A546-EE85-D627-187D06715CB2}"/>
              </a:ext>
            </a:extLst>
          </p:cNvPr>
          <p:cNvSpPr>
            <a:spLocks noGrp="1"/>
          </p:cNvSpPr>
          <p:nvPr>
            <p:ph idx="1"/>
          </p:nvPr>
        </p:nvSpPr>
        <p:spPr>
          <a:xfrm>
            <a:off x="342902" y="1004664"/>
            <a:ext cx="8458198" cy="1104886"/>
          </a:xfrm>
        </p:spPr>
        <p:txBody>
          <a:bodyPr>
            <a:normAutofit/>
          </a:bodyPr>
          <a:lstStyle/>
          <a:p>
            <a:pPr>
              <a:lnSpc>
                <a:spcPct val="100000"/>
              </a:lnSpc>
            </a:pPr>
            <a:r>
              <a:rPr lang="en-US" sz="1400" dirty="0">
                <a:solidFill>
                  <a:schemeClr val="bg1"/>
                </a:solidFill>
              </a:rPr>
              <a:t>The only generation that didn’t cite their parents or guardians as their main financial mentors</a:t>
            </a:r>
            <a:r>
              <a:rPr lang="en-US" sz="1400" baseline="30000" dirty="0">
                <a:solidFill>
                  <a:schemeClr val="bg1"/>
                </a:solidFill>
              </a:rPr>
              <a:t>15</a:t>
            </a:r>
          </a:p>
          <a:p>
            <a:pPr>
              <a:lnSpc>
                <a:spcPct val="100000"/>
              </a:lnSpc>
            </a:pPr>
            <a:r>
              <a:rPr lang="en-US" sz="1400" dirty="0">
                <a:solidFill>
                  <a:schemeClr val="bg1"/>
                </a:solidFill>
              </a:rPr>
              <a:t>Many Gen Z-</a:t>
            </a:r>
            <a:r>
              <a:rPr lang="en-US" sz="1400" dirty="0" err="1">
                <a:solidFill>
                  <a:schemeClr val="bg1"/>
                </a:solidFill>
              </a:rPr>
              <a:t>ers</a:t>
            </a:r>
            <a:r>
              <a:rPr lang="en-US" sz="1400" dirty="0">
                <a:solidFill>
                  <a:schemeClr val="bg1"/>
                </a:solidFill>
              </a:rPr>
              <a:t> are dealing with student debt and must prioritize paying off debt</a:t>
            </a:r>
            <a:r>
              <a:rPr lang="en-US" sz="1400" baseline="30000" dirty="0">
                <a:solidFill>
                  <a:schemeClr val="bg1"/>
                </a:solidFill>
              </a:rPr>
              <a:t>16</a:t>
            </a:r>
          </a:p>
          <a:p>
            <a:pPr>
              <a:lnSpc>
                <a:spcPct val="100000"/>
              </a:lnSpc>
            </a:pPr>
            <a:r>
              <a:rPr lang="en-US" sz="1400" dirty="0">
                <a:solidFill>
                  <a:schemeClr val="bg1"/>
                </a:solidFill>
              </a:rPr>
              <a:t>This generation is motivated and more willing to be receptive to structured guidance</a:t>
            </a:r>
            <a:r>
              <a:rPr lang="en-US" sz="1400" baseline="30000" dirty="0">
                <a:solidFill>
                  <a:schemeClr val="bg1"/>
                </a:solidFill>
              </a:rPr>
              <a:t>16</a:t>
            </a:r>
          </a:p>
          <a:p>
            <a:pPr marL="0" indent="0">
              <a:lnSpc>
                <a:spcPct val="100000"/>
              </a:lnSpc>
              <a:buNone/>
            </a:pPr>
            <a:endParaRPr lang="en-US" sz="1600" baseline="30000" dirty="0">
              <a:solidFill>
                <a:schemeClr val="bg1"/>
              </a:solidFill>
            </a:endParaRPr>
          </a:p>
          <a:p>
            <a:pPr marL="0" indent="0">
              <a:lnSpc>
                <a:spcPct val="100000"/>
              </a:lnSpc>
              <a:buNone/>
            </a:pPr>
            <a:endParaRPr lang="en-US" sz="1600" dirty="0">
              <a:solidFill>
                <a:schemeClr val="bg1"/>
              </a:solidFill>
            </a:endParaRPr>
          </a:p>
        </p:txBody>
      </p:sp>
      <p:sp>
        <p:nvSpPr>
          <p:cNvPr id="3" name="Title 2">
            <a:extLst>
              <a:ext uri="{FF2B5EF4-FFF2-40B4-BE49-F238E27FC236}">
                <a16:creationId xmlns:a16="http://schemas.microsoft.com/office/drawing/2014/main" id="{9E6FC50F-3E40-C512-AC83-A2A1071C1580}"/>
              </a:ext>
            </a:extLst>
          </p:cNvPr>
          <p:cNvSpPr>
            <a:spLocks noGrp="1"/>
          </p:cNvSpPr>
          <p:nvPr>
            <p:ph type="title"/>
          </p:nvPr>
        </p:nvSpPr>
        <p:spPr/>
        <p:txBody>
          <a:bodyPr/>
          <a:lstStyle/>
          <a:p>
            <a:r>
              <a:rPr lang="en-US" dirty="0">
                <a:solidFill>
                  <a:schemeClr val="bg1"/>
                </a:solidFill>
              </a:rPr>
              <a:t>Gen Z Fast Facts</a:t>
            </a:r>
          </a:p>
        </p:txBody>
      </p:sp>
      <p:sp>
        <p:nvSpPr>
          <p:cNvPr id="4" name="Text Placeholder 3">
            <a:extLst>
              <a:ext uri="{FF2B5EF4-FFF2-40B4-BE49-F238E27FC236}">
                <a16:creationId xmlns:a16="http://schemas.microsoft.com/office/drawing/2014/main" id="{FB738C88-F0E0-F9DA-AE40-27EAEE893FF0}"/>
              </a:ext>
            </a:extLst>
          </p:cNvPr>
          <p:cNvSpPr>
            <a:spLocks noGrp="1"/>
          </p:cNvSpPr>
          <p:nvPr>
            <p:ph type="body" sz="quarter" idx="12"/>
          </p:nvPr>
        </p:nvSpPr>
        <p:spPr/>
        <p:txBody>
          <a:bodyPr/>
          <a:lstStyle/>
          <a:p>
            <a:r>
              <a:rPr lang="en-US" dirty="0"/>
              <a:t>FINANCIAL PROFESSIONAL USE ONLY</a:t>
            </a:r>
          </a:p>
        </p:txBody>
      </p:sp>
      <p:sp>
        <p:nvSpPr>
          <p:cNvPr id="5" name="Footer Placeholder 4">
            <a:extLst>
              <a:ext uri="{FF2B5EF4-FFF2-40B4-BE49-F238E27FC236}">
                <a16:creationId xmlns:a16="http://schemas.microsoft.com/office/drawing/2014/main" id="{1BE1AB04-7129-B948-EAB3-D84ED343DA57}"/>
              </a:ext>
            </a:extLst>
          </p:cNvPr>
          <p:cNvSpPr>
            <a:spLocks noGrp="1"/>
          </p:cNvSpPr>
          <p:nvPr>
            <p:ph type="ftr" sz="quarter" idx="3"/>
          </p:nvPr>
        </p:nvSpPr>
        <p:spPr/>
        <p:txBody>
          <a:bodyPr/>
          <a:lstStyle/>
          <a:p>
            <a:pPr defTabSz="342900">
              <a:defRPr/>
            </a:pPr>
            <a:r>
              <a:rPr lang="en-US" dirty="0">
                <a:solidFill>
                  <a:schemeClr val="bg1"/>
                </a:solidFill>
              </a:rPr>
              <a:t>SB-10064-05</a:t>
            </a:r>
          </a:p>
        </p:txBody>
      </p:sp>
      <p:sp>
        <p:nvSpPr>
          <p:cNvPr id="6" name="Date Placeholder 5">
            <a:extLst>
              <a:ext uri="{FF2B5EF4-FFF2-40B4-BE49-F238E27FC236}">
                <a16:creationId xmlns:a16="http://schemas.microsoft.com/office/drawing/2014/main" id="{74A4A586-17A2-9847-CDD5-C43769AEF0DD}"/>
              </a:ext>
            </a:extLst>
          </p:cNvPr>
          <p:cNvSpPr>
            <a:spLocks noGrp="1"/>
          </p:cNvSpPr>
          <p:nvPr>
            <p:ph type="dt" sz="half" idx="2"/>
          </p:nvPr>
        </p:nvSpPr>
        <p:spPr/>
        <p:txBody>
          <a:bodyPr/>
          <a:lstStyle/>
          <a:p>
            <a:pPr defTabSz="342900">
              <a:defRPr/>
            </a:pPr>
            <a:r>
              <a:rPr lang="en-US">
                <a:solidFill>
                  <a:schemeClr val="bg1"/>
                </a:solidFill>
              </a:rPr>
              <a:t>2025/03/19</a:t>
            </a:r>
          </a:p>
        </p:txBody>
      </p:sp>
      <p:sp>
        <p:nvSpPr>
          <p:cNvPr id="7" name="Slide Number Placeholder 6">
            <a:extLst>
              <a:ext uri="{FF2B5EF4-FFF2-40B4-BE49-F238E27FC236}">
                <a16:creationId xmlns:a16="http://schemas.microsoft.com/office/drawing/2014/main" id="{52A83893-9D32-6897-BF55-4E364146001A}"/>
              </a:ext>
            </a:extLst>
          </p:cNvPr>
          <p:cNvSpPr>
            <a:spLocks noGrp="1"/>
          </p:cNvSpPr>
          <p:nvPr>
            <p:ph type="sldNum" sz="quarter" idx="4"/>
          </p:nvPr>
        </p:nvSpPr>
        <p:spPr/>
        <p:txBody>
          <a:bodyPr/>
          <a:lstStyle/>
          <a:p>
            <a:pPr defTabSz="342900">
              <a:defRPr/>
            </a:pPr>
            <a:fld id="{1C0B272F-4456-0844-949C-3E7D42274ABC}" type="slidenum">
              <a:rPr lang="en-US">
                <a:solidFill>
                  <a:schemeClr val="bg1"/>
                </a:solidFill>
              </a:rPr>
              <a:pPr defTabSz="342900">
                <a:defRPr/>
              </a:pPr>
              <a:t>29</a:t>
            </a:fld>
            <a:endParaRPr lang="en-US">
              <a:solidFill>
                <a:schemeClr val="bg1"/>
              </a:solidFill>
            </a:endParaRPr>
          </a:p>
        </p:txBody>
      </p:sp>
      <p:sp>
        <p:nvSpPr>
          <p:cNvPr id="8" name="TextBox 7">
            <a:extLst>
              <a:ext uri="{FF2B5EF4-FFF2-40B4-BE49-F238E27FC236}">
                <a16:creationId xmlns:a16="http://schemas.microsoft.com/office/drawing/2014/main" id="{1DADAC66-95AF-4596-8EAB-4F369349BB49}"/>
              </a:ext>
            </a:extLst>
          </p:cNvPr>
          <p:cNvSpPr txBox="1"/>
          <p:nvPr/>
        </p:nvSpPr>
        <p:spPr>
          <a:xfrm>
            <a:off x="266399" y="4118002"/>
            <a:ext cx="4746812" cy="438582"/>
          </a:xfrm>
          <a:prstGeom prst="rect">
            <a:avLst/>
          </a:prstGeom>
          <a:noFill/>
        </p:spPr>
        <p:txBody>
          <a:bodyPr wrap="none" rtlCol="0">
            <a:spAutoFit/>
          </a:bodyPr>
          <a:lstStyle/>
          <a:p>
            <a:r>
              <a:rPr lang="en-US" sz="750" baseline="30000" dirty="0">
                <a:solidFill>
                  <a:schemeClr val="bg1"/>
                </a:solidFill>
              </a:rPr>
              <a:t>15 </a:t>
            </a:r>
            <a:r>
              <a:rPr lang="en-US" sz="750" dirty="0" err="1">
                <a:solidFill>
                  <a:schemeClr val="bg1"/>
                </a:solidFill>
              </a:rPr>
              <a:t>Forbes.com</a:t>
            </a:r>
            <a:r>
              <a:rPr lang="en-US" sz="750" dirty="0">
                <a:solidFill>
                  <a:schemeClr val="bg1"/>
                </a:solidFill>
              </a:rPr>
              <a:t>/advisor/banking</a:t>
            </a:r>
          </a:p>
          <a:p>
            <a:r>
              <a:rPr lang="en-US" sz="750" baseline="30000" dirty="0">
                <a:solidFill>
                  <a:schemeClr val="bg1"/>
                </a:solidFill>
              </a:rPr>
              <a:t>16 </a:t>
            </a:r>
            <a:r>
              <a:rPr lang="en-US" sz="750" dirty="0">
                <a:solidFill>
                  <a:schemeClr val="bg1"/>
                </a:solidFill>
              </a:rPr>
              <a:t>Morningstar "Generation Z Insights: The Newest Generation's Approach to Retirement, Saving, and More" (2020)</a:t>
            </a:r>
          </a:p>
          <a:p>
            <a:r>
              <a:rPr lang="en-US" sz="750" baseline="30000" dirty="0">
                <a:solidFill>
                  <a:schemeClr val="bg1"/>
                </a:solidFill>
              </a:rPr>
              <a:t>17 </a:t>
            </a:r>
            <a:r>
              <a:rPr lang="en-US" sz="750" dirty="0" err="1">
                <a:solidFill>
                  <a:schemeClr val="bg1"/>
                </a:solidFill>
              </a:rPr>
              <a:t>investopedia.com</a:t>
            </a:r>
            <a:r>
              <a:rPr lang="en-US" sz="750" dirty="0">
                <a:solidFill>
                  <a:schemeClr val="bg1"/>
                </a:solidFill>
              </a:rPr>
              <a:t>/generation-z-stepping-into-financial-independence-5224362</a:t>
            </a:r>
          </a:p>
        </p:txBody>
      </p:sp>
      <p:pic>
        <p:nvPicPr>
          <p:cNvPr id="10" name="Picture 9">
            <a:extLst>
              <a:ext uri="{FF2B5EF4-FFF2-40B4-BE49-F238E27FC236}">
                <a16:creationId xmlns:a16="http://schemas.microsoft.com/office/drawing/2014/main" id="{FAC06BC5-475B-6364-5986-8E23CB38338B}"/>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11" name="Rectangle 10">
            <a:extLst>
              <a:ext uri="{FF2B5EF4-FFF2-40B4-BE49-F238E27FC236}">
                <a16:creationId xmlns:a16="http://schemas.microsoft.com/office/drawing/2014/main" id="{380B9B02-C854-083B-EB1B-9F2BEDBA213A}"/>
              </a:ext>
            </a:extLst>
          </p:cNvPr>
          <p:cNvSpPr/>
          <p:nvPr/>
        </p:nvSpPr>
        <p:spPr>
          <a:xfrm>
            <a:off x="337772" y="2133044"/>
            <a:ext cx="1828202" cy="1722659"/>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3200" b="1" dirty="0">
                <a:solidFill>
                  <a:schemeClr val="tx1"/>
                </a:solidFill>
              </a:rPr>
              <a:t>54%</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holds some kind </a:t>
            </a:r>
            <a:br>
              <a:rPr lang="en-US" sz="1400" dirty="0">
                <a:solidFill>
                  <a:schemeClr val="accent3"/>
                </a:solidFill>
                <a:latin typeface="Calibri Light" panose="020F0302020204030204" pitchFamily="34" charset="0"/>
                <a:cs typeface="Calibri Light" panose="020F0302020204030204" pitchFamily="34" charset="0"/>
              </a:rPr>
            </a:br>
            <a:r>
              <a:rPr lang="en-US" sz="1400" dirty="0">
                <a:solidFill>
                  <a:schemeClr val="accent3"/>
                </a:solidFill>
                <a:latin typeface="Calibri Light" panose="020F0302020204030204" pitchFamily="34" charset="0"/>
                <a:cs typeface="Calibri Light" panose="020F0302020204030204" pitchFamily="34" charset="0"/>
              </a:rPr>
              <a:t>of investment</a:t>
            </a:r>
            <a:r>
              <a:rPr lang="en-US" sz="1400" baseline="30000" dirty="0">
                <a:solidFill>
                  <a:schemeClr val="accent3"/>
                </a:solidFill>
                <a:latin typeface="Calibri Light" panose="020F0302020204030204" pitchFamily="34" charset="0"/>
                <a:cs typeface="Calibri Light" panose="020F0302020204030204" pitchFamily="34" charset="0"/>
              </a:rPr>
              <a:t>17</a:t>
            </a:r>
          </a:p>
        </p:txBody>
      </p:sp>
      <p:sp>
        <p:nvSpPr>
          <p:cNvPr id="12" name="Rectangle 11">
            <a:extLst>
              <a:ext uri="{FF2B5EF4-FFF2-40B4-BE49-F238E27FC236}">
                <a16:creationId xmlns:a16="http://schemas.microsoft.com/office/drawing/2014/main" id="{3D876DB4-B491-BCE8-AB77-832A497EB887}"/>
              </a:ext>
            </a:extLst>
          </p:cNvPr>
          <p:cNvSpPr/>
          <p:nvPr/>
        </p:nvSpPr>
        <p:spPr>
          <a:xfrm>
            <a:off x="337771" y="2133044"/>
            <a:ext cx="1828202" cy="10750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3" name="Rectangle 12">
            <a:extLst>
              <a:ext uri="{FF2B5EF4-FFF2-40B4-BE49-F238E27FC236}">
                <a16:creationId xmlns:a16="http://schemas.microsoft.com/office/drawing/2014/main" id="{3927627B-6A8F-AD05-325A-E20B4F74C545}"/>
              </a:ext>
            </a:extLst>
          </p:cNvPr>
          <p:cNvSpPr/>
          <p:nvPr/>
        </p:nvSpPr>
        <p:spPr>
          <a:xfrm>
            <a:off x="2363411" y="2140414"/>
            <a:ext cx="1827028" cy="1722659"/>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Nearly</a:t>
            </a:r>
          </a:p>
          <a:p>
            <a:pPr algn="ctr"/>
            <a:r>
              <a:rPr lang="en-US" sz="3200" b="1" dirty="0">
                <a:solidFill>
                  <a:schemeClr val="tx1"/>
                </a:solidFill>
              </a:rPr>
              <a:t>1/4</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hold cryptocurrencies and stocks</a:t>
            </a:r>
            <a:r>
              <a:rPr lang="en-US" sz="1400" baseline="30000" dirty="0">
                <a:solidFill>
                  <a:schemeClr val="accent3"/>
                </a:solidFill>
                <a:latin typeface="Calibri Light" panose="020F0302020204030204" pitchFamily="34" charset="0"/>
                <a:cs typeface="Calibri Light" panose="020F0302020204030204" pitchFamily="34" charset="0"/>
              </a:rPr>
              <a:t>17</a:t>
            </a:r>
          </a:p>
        </p:txBody>
      </p:sp>
      <p:sp>
        <p:nvSpPr>
          <p:cNvPr id="14" name="Rectangle 13">
            <a:extLst>
              <a:ext uri="{FF2B5EF4-FFF2-40B4-BE49-F238E27FC236}">
                <a16:creationId xmlns:a16="http://schemas.microsoft.com/office/drawing/2014/main" id="{BCC31DC7-107B-53E5-81C8-835DEDA430D7}"/>
              </a:ext>
            </a:extLst>
          </p:cNvPr>
          <p:cNvSpPr/>
          <p:nvPr/>
        </p:nvSpPr>
        <p:spPr>
          <a:xfrm>
            <a:off x="2363410" y="2140412"/>
            <a:ext cx="1827028" cy="1099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5" name="Rectangle 14">
            <a:extLst>
              <a:ext uri="{FF2B5EF4-FFF2-40B4-BE49-F238E27FC236}">
                <a16:creationId xmlns:a16="http://schemas.microsoft.com/office/drawing/2014/main" id="{B57F269C-167C-E570-CE35-919C6599DDFF}"/>
              </a:ext>
            </a:extLst>
          </p:cNvPr>
          <p:cNvSpPr/>
          <p:nvPr/>
        </p:nvSpPr>
        <p:spPr>
          <a:xfrm>
            <a:off x="6719182" y="2132250"/>
            <a:ext cx="2081916" cy="1730823"/>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1400" dirty="0">
                <a:solidFill>
                  <a:schemeClr val="accent3"/>
                </a:solidFill>
                <a:latin typeface="Calibri Light" panose="020F0302020204030204" pitchFamily="34" charset="0"/>
                <a:cs typeface="Calibri Light" panose="020F0302020204030204" pitchFamily="34" charset="0"/>
              </a:rPr>
              <a:t>Nearly</a:t>
            </a:r>
          </a:p>
          <a:p>
            <a:pPr algn="ctr"/>
            <a:r>
              <a:rPr lang="en-US" sz="3200" b="1" dirty="0">
                <a:solidFill>
                  <a:schemeClr val="tx1"/>
                </a:solidFill>
              </a:rPr>
              <a:t>1/3</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have just a basic understanding of financial management issues</a:t>
            </a:r>
            <a:r>
              <a:rPr lang="en-US" sz="1400" baseline="30000" dirty="0">
                <a:solidFill>
                  <a:schemeClr val="accent3"/>
                </a:solidFill>
                <a:latin typeface="Calibri Light" panose="020F0302020204030204" pitchFamily="34" charset="0"/>
                <a:cs typeface="Calibri Light" panose="020F0302020204030204" pitchFamily="34" charset="0"/>
              </a:rPr>
              <a:t>17</a:t>
            </a:r>
          </a:p>
        </p:txBody>
      </p:sp>
      <p:sp>
        <p:nvSpPr>
          <p:cNvPr id="16" name="Rectangle 15">
            <a:extLst>
              <a:ext uri="{FF2B5EF4-FFF2-40B4-BE49-F238E27FC236}">
                <a16:creationId xmlns:a16="http://schemas.microsoft.com/office/drawing/2014/main" id="{749E5120-0A39-4977-8CD8-4CDEB8E3320C}"/>
              </a:ext>
            </a:extLst>
          </p:cNvPr>
          <p:cNvSpPr/>
          <p:nvPr/>
        </p:nvSpPr>
        <p:spPr>
          <a:xfrm>
            <a:off x="6719180" y="2132248"/>
            <a:ext cx="2081915" cy="140271"/>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7" name="Rectangle 16">
            <a:extLst>
              <a:ext uri="{FF2B5EF4-FFF2-40B4-BE49-F238E27FC236}">
                <a16:creationId xmlns:a16="http://schemas.microsoft.com/office/drawing/2014/main" id="{B588C7EB-8011-3411-9585-197DF47D1DC1}"/>
              </a:ext>
            </a:extLst>
          </p:cNvPr>
          <p:cNvSpPr/>
          <p:nvPr/>
        </p:nvSpPr>
        <p:spPr>
          <a:xfrm>
            <a:off x="4363967" y="2132250"/>
            <a:ext cx="2181688" cy="1732170"/>
          </a:xfrm>
          <a:prstGeom prst="rect">
            <a:avLst/>
          </a:prstGeom>
          <a:solidFill>
            <a:schemeClr val="bg1"/>
          </a:solidFill>
          <a:ln>
            <a:noFill/>
          </a:ln>
          <a:effectLst>
            <a:outerShdw blurRad="228600" dist="38100" dir="8100000" sx="97000" sy="97000" algn="tr" rotWithShape="0">
              <a:prstClr val="black">
                <a:alpha val="22143"/>
              </a:prstClr>
            </a:outerShdw>
          </a:effectLst>
        </p:spPr>
        <p:style>
          <a:lnRef idx="2">
            <a:schemeClr val="accent1">
              <a:shade val="15000"/>
            </a:schemeClr>
          </a:lnRef>
          <a:fillRef idx="1">
            <a:schemeClr val="accent1"/>
          </a:fillRef>
          <a:effectRef idx="0">
            <a:schemeClr val="accent1"/>
          </a:effectRef>
          <a:fontRef idx="minor">
            <a:schemeClr val="lt1"/>
          </a:fontRef>
        </p:style>
        <p:txBody>
          <a:bodyPr lIns="68580" tIns="274320" rIns="68580" bIns="68580" rtlCol="0" anchor="t"/>
          <a:lstStyle/>
          <a:p>
            <a:pPr algn="ctr"/>
            <a:r>
              <a:rPr lang="en-US" sz="3200" b="1" dirty="0">
                <a:solidFill>
                  <a:schemeClr val="tx1"/>
                </a:solidFill>
              </a:rPr>
              <a:t>44%</a:t>
            </a:r>
          </a:p>
          <a:p>
            <a:pPr algn="ctr" defTabSz="342900">
              <a:defRPr/>
            </a:pPr>
            <a:r>
              <a:rPr lang="en-US" sz="1400" dirty="0">
                <a:solidFill>
                  <a:schemeClr val="accent3"/>
                </a:solidFill>
                <a:latin typeface="Calibri Light" panose="020F0302020204030204" pitchFamily="34" charset="0"/>
                <a:cs typeface="Calibri Light" panose="020F0302020204030204" pitchFamily="34" charset="0"/>
              </a:rPr>
              <a:t>who are not investing report it is because they don’t know where to start</a:t>
            </a:r>
            <a:r>
              <a:rPr lang="en-US" sz="1400" baseline="30000" dirty="0">
                <a:solidFill>
                  <a:schemeClr val="accent3"/>
                </a:solidFill>
                <a:latin typeface="Calibri Light" panose="020F0302020204030204" pitchFamily="34" charset="0"/>
                <a:cs typeface="Calibri Light" panose="020F0302020204030204" pitchFamily="34" charset="0"/>
              </a:rPr>
              <a:t>17</a:t>
            </a:r>
          </a:p>
        </p:txBody>
      </p:sp>
      <p:sp>
        <p:nvSpPr>
          <p:cNvPr id="18" name="Rectangle 17">
            <a:extLst>
              <a:ext uri="{FF2B5EF4-FFF2-40B4-BE49-F238E27FC236}">
                <a16:creationId xmlns:a16="http://schemas.microsoft.com/office/drawing/2014/main" id="{2DA0ADE1-886B-CF1E-D1CE-95F58CAA7EF9}"/>
              </a:ext>
            </a:extLst>
          </p:cNvPr>
          <p:cNvSpPr/>
          <p:nvPr/>
        </p:nvSpPr>
        <p:spPr>
          <a:xfrm>
            <a:off x="4363966" y="2132250"/>
            <a:ext cx="2181688" cy="9809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Tree>
    <p:extLst>
      <p:ext uri="{BB962C8B-B14F-4D97-AF65-F5344CB8AC3E}">
        <p14:creationId xmlns:p14="http://schemas.microsoft.com/office/powerpoint/2010/main" val="3185198985"/>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082F3D4-508A-7DEC-3E1D-C1C5A43F7514}"/>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A9ABBEE8-8F04-B019-BADE-E68CC52CCB79}"/>
              </a:ext>
            </a:extLst>
          </p:cNvPr>
          <p:cNvSpPr>
            <a:spLocks noGrp="1"/>
          </p:cNvSpPr>
          <p:nvPr>
            <p:ph type="body" sz="quarter" idx="12"/>
          </p:nvPr>
        </p:nvSpPr>
        <p:spPr/>
        <p:txBody>
          <a:bodyPr/>
          <a:lstStyle/>
          <a:p>
            <a:r>
              <a:rPr lang="en-US" dirty="0"/>
              <a:t>FINANCIAL PROFESSIONAL USE ONLY</a:t>
            </a:r>
          </a:p>
        </p:txBody>
      </p:sp>
      <p:sp>
        <p:nvSpPr>
          <p:cNvPr id="5" name="Footer Placeholder 4">
            <a:extLst>
              <a:ext uri="{FF2B5EF4-FFF2-40B4-BE49-F238E27FC236}">
                <a16:creationId xmlns:a16="http://schemas.microsoft.com/office/drawing/2014/main" id="{C4D67B87-D52D-FEFD-D51B-625AB14CF8CA}"/>
              </a:ext>
            </a:extLst>
          </p:cNvPr>
          <p:cNvSpPr>
            <a:spLocks noGrp="1"/>
          </p:cNvSpPr>
          <p:nvPr>
            <p:ph type="ftr" sz="quarter" idx="3"/>
          </p:nvPr>
        </p:nvSpPr>
        <p:spPr/>
        <p:txBody>
          <a:bodyPr/>
          <a:lstStyle/>
          <a:p>
            <a:pPr defTabSz="342900">
              <a:defRPr/>
            </a:pPr>
            <a:r>
              <a:rPr lang="en-US" dirty="0">
                <a:solidFill>
                  <a:schemeClr val="bg1"/>
                </a:solidFill>
              </a:rPr>
              <a:t>SB-10064-05</a:t>
            </a:r>
          </a:p>
        </p:txBody>
      </p:sp>
      <p:sp>
        <p:nvSpPr>
          <p:cNvPr id="6" name="Date Placeholder 5">
            <a:extLst>
              <a:ext uri="{FF2B5EF4-FFF2-40B4-BE49-F238E27FC236}">
                <a16:creationId xmlns:a16="http://schemas.microsoft.com/office/drawing/2014/main" id="{268738A7-B6AE-D447-D24B-47E8A8D7C71C}"/>
              </a:ext>
            </a:extLst>
          </p:cNvPr>
          <p:cNvSpPr>
            <a:spLocks noGrp="1"/>
          </p:cNvSpPr>
          <p:nvPr>
            <p:ph type="dt" sz="half" idx="2"/>
          </p:nvPr>
        </p:nvSpPr>
        <p:spPr/>
        <p:txBody>
          <a:bodyPr/>
          <a:lstStyle/>
          <a:p>
            <a:pPr defTabSz="342900">
              <a:defRPr/>
            </a:pPr>
            <a:r>
              <a:rPr lang="en-US">
                <a:solidFill>
                  <a:schemeClr val="bg1"/>
                </a:solidFill>
              </a:rPr>
              <a:t>2025/03/19</a:t>
            </a:r>
          </a:p>
        </p:txBody>
      </p:sp>
      <p:sp>
        <p:nvSpPr>
          <p:cNvPr id="7" name="Slide Number Placeholder 6">
            <a:extLst>
              <a:ext uri="{FF2B5EF4-FFF2-40B4-BE49-F238E27FC236}">
                <a16:creationId xmlns:a16="http://schemas.microsoft.com/office/drawing/2014/main" id="{F87C706D-B462-0037-7657-A2435330F784}"/>
              </a:ext>
            </a:extLst>
          </p:cNvPr>
          <p:cNvSpPr>
            <a:spLocks noGrp="1"/>
          </p:cNvSpPr>
          <p:nvPr>
            <p:ph type="sldNum" sz="quarter" idx="4"/>
          </p:nvPr>
        </p:nvSpPr>
        <p:spPr/>
        <p:txBody>
          <a:bodyPr/>
          <a:lstStyle/>
          <a:p>
            <a:pPr defTabSz="342900">
              <a:defRPr/>
            </a:pPr>
            <a:fld id="{1C0B272F-4456-0844-949C-3E7D42274ABC}" type="slidenum">
              <a:rPr lang="en-US">
                <a:solidFill>
                  <a:schemeClr val="bg1"/>
                </a:solidFill>
              </a:rPr>
              <a:pPr defTabSz="342900">
                <a:defRPr/>
              </a:pPr>
              <a:t>30</a:t>
            </a:fld>
            <a:endParaRPr lang="en-US">
              <a:solidFill>
                <a:schemeClr val="bg1"/>
              </a:solidFill>
            </a:endParaRPr>
          </a:p>
        </p:txBody>
      </p:sp>
      <p:pic>
        <p:nvPicPr>
          <p:cNvPr id="10" name="Picture 9">
            <a:extLst>
              <a:ext uri="{FF2B5EF4-FFF2-40B4-BE49-F238E27FC236}">
                <a16:creationId xmlns:a16="http://schemas.microsoft.com/office/drawing/2014/main" id="{E546CF2D-157B-9CA7-37C8-2B6D0FF71230}"/>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44915" y="4569421"/>
            <a:ext cx="209157" cy="234300"/>
          </a:xfrm>
          <a:prstGeom prst="rect">
            <a:avLst/>
          </a:prstGeom>
        </p:spPr>
      </p:pic>
      <p:sp>
        <p:nvSpPr>
          <p:cNvPr id="37" name="Content Placeholder 1">
            <a:extLst>
              <a:ext uri="{FF2B5EF4-FFF2-40B4-BE49-F238E27FC236}">
                <a16:creationId xmlns:a16="http://schemas.microsoft.com/office/drawing/2014/main" id="{0ECC38B2-F528-B073-1DF3-A3E21E6C6156}"/>
              </a:ext>
            </a:extLst>
          </p:cNvPr>
          <p:cNvSpPr txBox="1">
            <a:spLocks/>
          </p:cNvSpPr>
          <p:nvPr/>
        </p:nvSpPr>
        <p:spPr>
          <a:xfrm>
            <a:off x="2720488" y="1291833"/>
            <a:ext cx="2799067" cy="1432206"/>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buNone/>
            </a:pPr>
            <a:r>
              <a:rPr lang="en-US" sz="3200" b="1" kern="100" dirty="0">
                <a:solidFill>
                  <a:schemeClr val="tx1"/>
                </a:solidFill>
                <a:ea typeface="Aptos" panose="020B0004020202020204" pitchFamily="34" charset="0"/>
              </a:rPr>
              <a:t>52%</a:t>
            </a:r>
          </a:p>
          <a:p>
            <a:pPr marL="0" indent="0" algn="ctr">
              <a:lnSpc>
                <a:spcPct val="107000"/>
              </a:lnSpc>
              <a:spcBef>
                <a:spcPts val="300"/>
              </a:spcBef>
              <a:buNone/>
            </a:pPr>
            <a:r>
              <a:rPr lang="en-US" sz="1200" dirty="0">
                <a:latin typeface="Calibri Light" panose="020F0302020204030204" pitchFamily="34" charset="0"/>
                <a:ea typeface="Aptos" panose="020B0004020202020204" pitchFamily="34" charset="0"/>
                <a:cs typeface="Calibri Light" panose="020F0302020204030204" pitchFamily="34" charset="0"/>
              </a:rPr>
              <a:t>say they don’t make enough money </a:t>
            </a:r>
            <a:br>
              <a:rPr lang="en-US" sz="1200" dirty="0">
                <a:latin typeface="Calibri Light" panose="020F0302020204030204" pitchFamily="34" charset="0"/>
                <a:ea typeface="Aptos" panose="020B0004020202020204" pitchFamily="34" charset="0"/>
                <a:cs typeface="Calibri Light" panose="020F0302020204030204" pitchFamily="34" charset="0"/>
              </a:rPr>
            </a:br>
            <a:r>
              <a:rPr lang="en-US" sz="1200" dirty="0">
                <a:latin typeface="Calibri Light" panose="020F0302020204030204" pitchFamily="34" charset="0"/>
                <a:ea typeface="Aptos" panose="020B0004020202020204" pitchFamily="34" charset="0"/>
                <a:cs typeface="Calibri Light" panose="020F0302020204030204" pitchFamily="34" charset="0"/>
              </a:rPr>
              <a:t>to live the life they want due to the </a:t>
            </a:r>
            <a:br>
              <a:rPr lang="en-US" sz="1200" dirty="0">
                <a:latin typeface="Calibri Light" panose="020F0302020204030204" pitchFamily="34" charset="0"/>
                <a:ea typeface="Aptos" panose="020B0004020202020204" pitchFamily="34" charset="0"/>
                <a:cs typeface="Calibri Light" panose="020F0302020204030204" pitchFamily="34" charset="0"/>
              </a:rPr>
            </a:br>
            <a:r>
              <a:rPr lang="en-US" sz="1200" dirty="0">
                <a:latin typeface="Calibri Light" panose="020F0302020204030204" pitchFamily="34" charset="0"/>
                <a:ea typeface="Aptos" panose="020B0004020202020204" pitchFamily="34" charset="0"/>
                <a:cs typeface="Calibri Light" panose="020F0302020204030204" pitchFamily="34" charset="0"/>
              </a:rPr>
              <a:t>cost of living.</a:t>
            </a:r>
            <a:r>
              <a:rPr lang="en-US" sz="1200" baseline="30000" dirty="0">
                <a:latin typeface="Calibri Light" panose="020F0302020204030204" pitchFamily="34" charset="0"/>
                <a:ea typeface="Aptos" panose="020B0004020202020204" pitchFamily="34" charset="0"/>
                <a:cs typeface="Calibri Light" panose="020F0302020204030204" pitchFamily="34" charset="0"/>
              </a:rPr>
              <a:t>19</a:t>
            </a:r>
            <a:r>
              <a:rPr lang="en-US" sz="1200" dirty="0">
                <a:latin typeface="Calibri Light" panose="020F0302020204030204" pitchFamily="34" charset="0"/>
                <a:ea typeface="Aptos" panose="020B0004020202020204" pitchFamily="34" charset="0"/>
                <a:cs typeface="Calibri Light" panose="020F0302020204030204" pitchFamily="34" charset="0"/>
              </a:rPr>
              <a:t> </a:t>
            </a:r>
            <a:endParaRPr lang="en-US" sz="1200" kern="100" dirty="0">
              <a:latin typeface="Calibri Light" panose="020F0302020204030204" pitchFamily="34" charset="0"/>
              <a:ea typeface="Aptos" panose="020B0004020202020204" pitchFamily="34" charset="0"/>
              <a:cs typeface="Calibri Light" panose="020F0302020204030204" pitchFamily="34" charset="0"/>
            </a:endParaRPr>
          </a:p>
        </p:txBody>
      </p:sp>
      <p:sp>
        <p:nvSpPr>
          <p:cNvPr id="38" name="Rectangle 37">
            <a:extLst>
              <a:ext uri="{FF2B5EF4-FFF2-40B4-BE49-F238E27FC236}">
                <a16:creationId xmlns:a16="http://schemas.microsoft.com/office/drawing/2014/main" id="{C5A1E44D-6F5D-5F95-13C0-6D8049C49711}"/>
              </a:ext>
            </a:extLst>
          </p:cNvPr>
          <p:cNvSpPr/>
          <p:nvPr/>
        </p:nvSpPr>
        <p:spPr>
          <a:xfrm>
            <a:off x="2720488" y="1291833"/>
            <a:ext cx="2805494"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39" name="Content Placeholder 1">
            <a:extLst>
              <a:ext uri="{FF2B5EF4-FFF2-40B4-BE49-F238E27FC236}">
                <a16:creationId xmlns:a16="http://schemas.microsoft.com/office/drawing/2014/main" id="{EB877126-17BF-DAF2-EF41-48F13A80AD1F}"/>
              </a:ext>
            </a:extLst>
          </p:cNvPr>
          <p:cNvSpPr txBox="1">
            <a:spLocks/>
          </p:cNvSpPr>
          <p:nvPr/>
        </p:nvSpPr>
        <p:spPr>
          <a:xfrm>
            <a:off x="5829351" y="1291833"/>
            <a:ext cx="2799067" cy="1432206"/>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buNone/>
            </a:pPr>
            <a:r>
              <a:rPr lang="en-US" sz="3200" b="1" kern="100" dirty="0">
                <a:solidFill>
                  <a:schemeClr val="tx1"/>
                </a:solidFill>
                <a:ea typeface="Aptos" panose="020B0004020202020204" pitchFamily="34" charset="0"/>
              </a:rPr>
              <a:t>39%</a:t>
            </a:r>
            <a:r>
              <a:rPr lang="en-US" sz="3300" kern="100" dirty="0">
                <a:solidFill>
                  <a:schemeClr val="tx1"/>
                </a:solidFill>
                <a:ea typeface="Aptos" panose="020B0004020202020204" pitchFamily="34" charset="0"/>
              </a:rPr>
              <a:t> </a:t>
            </a:r>
          </a:p>
          <a:p>
            <a:pPr marL="0" indent="0" algn="ctr">
              <a:lnSpc>
                <a:spcPct val="107000"/>
              </a:lnSpc>
              <a:spcBef>
                <a:spcPts val="300"/>
              </a:spcBef>
              <a:buNone/>
            </a:pPr>
            <a:r>
              <a:rPr lang="en-US" sz="1200" dirty="0">
                <a:latin typeface="Calibri Light" panose="020F0302020204030204" pitchFamily="34" charset="0"/>
                <a:ea typeface="Aptos" panose="020B0004020202020204" pitchFamily="34" charset="0"/>
                <a:cs typeface="Calibri Light" panose="020F0302020204030204" pitchFamily="34" charset="0"/>
              </a:rPr>
              <a:t>fear making the wrong choices </a:t>
            </a:r>
            <a:br>
              <a:rPr lang="en-US" sz="1200" dirty="0">
                <a:latin typeface="Calibri Light" panose="020F0302020204030204" pitchFamily="34" charset="0"/>
                <a:ea typeface="Aptos" panose="020B0004020202020204" pitchFamily="34" charset="0"/>
                <a:cs typeface="Calibri Light" panose="020F0302020204030204" pitchFamily="34" charset="0"/>
              </a:rPr>
            </a:br>
            <a:r>
              <a:rPr lang="en-US" sz="1200" dirty="0">
                <a:latin typeface="Calibri Light" panose="020F0302020204030204" pitchFamily="34" charset="0"/>
                <a:ea typeface="Aptos" panose="020B0004020202020204" pitchFamily="34" charset="0"/>
                <a:cs typeface="Calibri Light" panose="020F0302020204030204" pitchFamily="34" charset="0"/>
              </a:rPr>
              <a:t>with their money.</a:t>
            </a:r>
            <a:r>
              <a:rPr lang="en-US" sz="1200" baseline="30000" dirty="0">
                <a:latin typeface="Calibri Light" panose="020F0302020204030204" pitchFamily="34" charset="0"/>
                <a:ea typeface="Aptos" panose="020B0004020202020204" pitchFamily="34" charset="0"/>
                <a:cs typeface="Calibri Light" panose="020F0302020204030204" pitchFamily="34" charset="0"/>
              </a:rPr>
              <a:t>18</a:t>
            </a:r>
            <a:r>
              <a:rPr lang="en-US" sz="1200" dirty="0">
                <a:latin typeface="Calibri Light" panose="020F0302020204030204" pitchFamily="34" charset="0"/>
                <a:cs typeface="Calibri Light" panose="020F0302020204030204" pitchFamily="34" charset="0"/>
              </a:rPr>
              <a:t> </a:t>
            </a:r>
            <a:endParaRPr lang="en-US" sz="1200" kern="100" dirty="0">
              <a:latin typeface="Calibri Light" panose="020F0302020204030204" pitchFamily="34" charset="0"/>
              <a:ea typeface="Aptos" panose="020B0004020202020204" pitchFamily="34" charset="0"/>
              <a:cs typeface="Calibri Light" panose="020F0302020204030204" pitchFamily="34" charset="0"/>
            </a:endParaRPr>
          </a:p>
        </p:txBody>
      </p:sp>
      <p:sp>
        <p:nvSpPr>
          <p:cNvPr id="40" name="Rectangle 39">
            <a:extLst>
              <a:ext uri="{FF2B5EF4-FFF2-40B4-BE49-F238E27FC236}">
                <a16:creationId xmlns:a16="http://schemas.microsoft.com/office/drawing/2014/main" id="{FF18AA1F-571F-55A4-5E84-50642D2E37A3}"/>
              </a:ext>
            </a:extLst>
          </p:cNvPr>
          <p:cNvSpPr/>
          <p:nvPr/>
        </p:nvSpPr>
        <p:spPr>
          <a:xfrm>
            <a:off x="5829352" y="1291833"/>
            <a:ext cx="2805494"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41" name="Content Placeholder 1">
            <a:extLst>
              <a:ext uri="{FF2B5EF4-FFF2-40B4-BE49-F238E27FC236}">
                <a16:creationId xmlns:a16="http://schemas.microsoft.com/office/drawing/2014/main" id="{AAE27E5E-ACCE-CE7D-9C79-4C698B097FB4}"/>
              </a:ext>
            </a:extLst>
          </p:cNvPr>
          <p:cNvSpPr txBox="1">
            <a:spLocks/>
          </p:cNvSpPr>
          <p:nvPr/>
        </p:nvSpPr>
        <p:spPr>
          <a:xfrm>
            <a:off x="2720488" y="2892355"/>
            <a:ext cx="2799067" cy="1555568"/>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buNone/>
            </a:pPr>
            <a:r>
              <a:rPr lang="en-US" sz="1200" kern="100" dirty="0">
                <a:latin typeface="Calibri Light" panose="020F0302020204030204" pitchFamily="34" charset="0"/>
                <a:ea typeface="Aptos" panose="020B0004020202020204" pitchFamily="34" charset="0"/>
                <a:cs typeface="Calibri Light" panose="020F0302020204030204" pitchFamily="34" charset="0"/>
              </a:rPr>
              <a:t>Nearly</a:t>
            </a:r>
          </a:p>
          <a:p>
            <a:pPr marL="0" indent="0" algn="ctr">
              <a:lnSpc>
                <a:spcPct val="100000"/>
              </a:lnSpc>
              <a:spcBef>
                <a:spcPts val="0"/>
              </a:spcBef>
              <a:buNone/>
            </a:pPr>
            <a:r>
              <a:rPr lang="en-US" sz="3200" b="1" kern="100" dirty="0">
                <a:solidFill>
                  <a:schemeClr val="tx1"/>
                </a:solidFill>
                <a:ea typeface="Aptos" panose="020B0004020202020204" pitchFamily="34" charset="0"/>
              </a:rPr>
              <a:t>40%</a:t>
            </a:r>
          </a:p>
          <a:p>
            <a:pPr marL="0" indent="0" algn="ctr">
              <a:lnSpc>
                <a:spcPct val="107000"/>
              </a:lnSpc>
              <a:spcBef>
                <a:spcPts val="300"/>
              </a:spcBef>
              <a:buNone/>
            </a:pPr>
            <a:r>
              <a:rPr lang="en-US" sz="1200" dirty="0">
                <a:latin typeface="Calibri Light" panose="020F0302020204030204" pitchFamily="34" charset="0"/>
                <a:ea typeface="Aptos" panose="020B0004020202020204" pitchFamily="34" charset="0"/>
                <a:cs typeface="Calibri Light" panose="020F0302020204030204" pitchFamily="34" charset="0"/>
              </a:rPr>
              <a:t>held both a job and a “side hustle”</a:t>
            </a:r>
            <a:br>
              <a:rPr lang="en-US" sz="1200" dirty="0">
                <a:latin typeface="Calibri Light" panose="020F0302020204030204" pitchFamily="34" charset="0"/>
                <a:ea typeface="Aptos" panose="020B0004020202020204" pitchFamily="34" charset="0"/>
                <a:cs typeface="Calibri Light" panose="020F0302020204030204" pitchFamily="34" charset="0"/>
              </a:rPr>
            </a:br>
            <a:r>
              <a:rPr lang="en-US" sz="1200" dirty="0">
                <a:latin typeface="Calibri Light" panose="020F0302020204030204" pitchFamily="34" charset="0"/>
                <a:ea typeface="Aptos" panose="020B0004020202020204" pitchFamily="34" charset="0"/>
                <a:cs typeface="Calibri Light" panose="020F0302020204030204" pitchFamily="34" charset="0"/>
              </a:rPr>
              <a:t>to make ends meet.</a:t>
            </a:r>
            <a:r>
              <a:rPr lang="en-US" sz="1200" baseline="30000" dirty="0">
                <a:latin typeface="Calibri Light" panose="020F0302020204030204" pitchFamily="34" charset="0"/>
                <a:ea typeface="Aptos" panose="020B0004020202020204" pitchFamily="34" charset="0"/>
                <a:cs typeface="Calibri Light" panose="020F0302020204030204" pitchFamily="34" charset="0"/>
              </a:rPr>
              <a:t>18</a:t>
            </a:r>
            <a:endParaRPr lang="en-US" sz="1200" kern="100" dirty="0">
              <a:latin typeface="Calibri Light" panose="020F0302020204030204" pitchFamily="34" charset="0"/>
              <a:ea typeface="Aptos" panose="020B0004020202020204" pitchFamily="34" charset="0"/>
              <a:cs typeface="Calibri Light" panose="020F0302020204030204" pitchFamily="34" charset="0"/>
            </a:endParaRPr>
          </a:p>
        </p:txBody>
      </p:sp>
      <p:sp>
        <p:nvSpPr>
          <p:cNvPr id="42" name="Rectangle 41">
            <a:extLst>
              <a:ext uri="{FF2B5EF4-FFF2-40B4-BE49-F238E27FC236}">
                <a16:creationId xmlns:a16="http://schemas.microsoft.com/office/drawing/2014/main" id="{795E3022-77C3-4770-B2AF-F2932F2E6C5F}"/>
              </a:ext>
            </a:extLst>
          </p:cNvPr>
          <p:cNvSpPr/>
          <p:nvPr/>
        </p:nvSpPr>
        <p:spPr>
          <a:xfrm>
            <a:off x="2720488" y="2892355"/>
            <a:ext cx="2805494"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43" name="Content Placeholder 1">
            <a:extLst>
              <a:ext uri="{FF2B5EF4-FFF2-40B4-BE49-F238E27FC236}">
                <a16:creationId xmlns:a16="http://schemas.microsoft.com/office/drawing/2014/main" id="{9FFF4690-4607-90F6-5691-AE6F311F6C9A}"/>
              </a:ext>
            </a:extLst>
          </p:cNvPr>
          <p:cNvSpPr txBox="1">
            <a:spLocks/>
          </p:cNvSpPr>
          <p:nvPr/>
        </p:nvSpPr>
        <p:spPr>
          <a:xfrm>
            <a:off x="5829351" y="2900653"/>
            <a:ext cx="2799067" cy="1555568"/>
          </a:xfrm>
          <a:prstGeom prst="rect">
            <a:avLst/>
          </a:prstGeo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buNone/>
            </a:pPr>
            <a:r>
              <a:rPr lang="en-US" sz="3200" b="1" kern="100" dirty="0">
                <a:solidFill>
                  <a:schemeClr val="tx1"/>
                </a:solidFill>
                <a:ea typeface="Aptos" panose="020B0004020202020204" pitchFamily="34" charset="0"/>
              </a:rPr>
              <a:t>1   5</a:t>
            </a:r>
            <a:r>
              <a:rPr lang="en-US" sz="3300" kern="100" dirty="0">
                <a:solidFill>
                  <a:schemeClr val="tx1"/>
                </a:solidFill>
                <a:ea typeface="Aptos" panose="020B0004020202020204" pitchFamily="34" charset="0"/>
              </a:rPr>
              <a:t> </a:t>
            </a:r>
          </a:p>
          <a:p>
            <a:pPr marL="0" indent="0" algn="ctr">
              <a:lnSpc>
                <a:spcPct val="107000"/>
              </a:lnSpc>
              <a:spcBef>
                <a:spcPts val="300"/>
              </a:spcBef>
              <a:buNone/>
            </a:pPr>
            <a:r>
              <a:rPr lang="en-US" sz="1200" dirty="0">
                <a:latin typeface="Calibri Light" panose="020F0302020204030204" pitchFamily="34" charset="0"/>
                <a:ea typeface="Aptos" panose="020B0004020202020204" pitchFamily="34" charset="0"/>
                <a:cs typeface="Calibri Light" panose="020F0302020204030204" pitchFamily="34" charset="0"/>
              </a:rPr>
              <a:t>regret taking on too much in student loan debt, and 19% cite the same regret about credit card debt.</a:t>
            </a:r>
            <a:r>
              <a:rPr lang="en-US" sz="1200" baseline="30000" dirty="0">
                <a:latin typeface="Calibri Light" panose="020F0302020204030204" pitchFamily="34" charset="0"/>
                <a:ea typeface="Aptos" panose="020B0004020202020204" pitchFamily="34" charset="0"/>
                <a:cs typeface="Calibri Light" panose="020F0302020204030204" pitchFamily="34" charset="0"/>
              </a:rPr>
              <a:t>20</a:t>
            </a:r>
          </a:p>
        </p:txBody>
      </p:sp>
      <p:sp>
        <p:nvSpPr>
          <p:cNvPr id="44" name="Rectangle 43">
            <a:extLst>
              <a:ext uri="{FF2B5EF4-FFF2-40B4-BE49-F238E27FC236}">
                <a16:creationId xmlns:a16="http://schemas.microsoft.com/office/drawing/2014/main" id="{4C250BEB-D55D-A895-8ADC-80262022BA23}"/>
              </a:ext>
            </a:extLst>
          </p:cNvPr>
          <p:cNvSpPr/>
          <p:nvPr/>
        </p:nvSpPr>
        <p:spPr>
          <a:xfrm>
            <a:off x="5829352" y="2892552"/>
            <a:ext cx="2805494"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45" name="TextBox 44">
            <a:extLst>
              <a:ext uri="{FF2B5EF4-FFF2-40B4-BE49-F238E27FC236}">
                <a16:creationId xmlns:a16="http://schemas.microsoft.com/office/drawing/2014/main" id="{36D232A9-6397-23B3-D352-8DEA7DCE42E9}"/>
              </a:ext>
            </a:extLst>
          </p:cNvPr>
          <p:cNvSpPr txBox="1"/>
          <p:nvPr/>
        </p:nvSpPr>
        <p:spPr>
          <a:xfrm>
            <a:off x="337772" y="3598704"/>
            <a:ext cx="1967279" cy="778675"/>
          </a:xfrm>
          <a:prstGeom prst="rect">
            <a:avLst/>
          </a:prstGeom>
          <a:noFill/>
        </p:spPr>
        <p:txBody>
          <a:bodyPr wrap="square" rtlCol="0">
            <a:spAutoFit/>
          </a:bodyPr>
          <a:lstStyle/>
          <a:p>
            <a:pPr>
              <a:lnSpc>
                <a:spcPct val="107000"/>
              </a:lnSpc>
              <a:spcAft>
                <a:spcPts val="150"/>
              </a:spcAft>
            </a:pPr>
            <a:r>
              <a:rPr lang="en-US" sz="750" kern="100" baseline="30000" dirty="0">
                <a:solidFill>
                  <a:schemeClr val="bg1"/>
                </a:solidFill>
                <a:latin typeface="Calibri" panose="020F0502020204030204" pitchFamily="34" charset="0"/>
                <a:ea typeface="Aptos" panose="020B0004020202020204" pitchFamily="34" charset="0"/>
                <a:cs typeface="Calibri" panose="020F0502020204030204" pitchFamily="34" charset="0"/>
              </a:rPr>
              <a:t>18 </a:t>
            </a:r>
            <a:r>
              <a:rPr lang="en-US" sz="750" kern="100" dirty="0">
                <a:solidFill>
                  <a:schemeClr val="bg1"/>
                </a:solidFill>
                <a:latin typeface="Calibri" panose="020F0502020204030204" pitchFamily="34" charset="0"/>
                <a:ea typeface="Aptos" panose="020B0004020202020204" pitchFamily="34" charset="0"/>
                <a:cs typeface="Calibri" panose="020F0502020204030204" pitchFamily="34" charset="0"/>
              </a:rPr>
              <a:t>2023 EY Gen Z Segmentation Study</a:t>
            </a:r>
          </a:p>
          <a:p>
            <a:pPr>
              <a:lnSpc>
                <a:spcPct val="107000"/>
              </a:lnSpc>
              <a:spcAft>
                <a:spcPts val="150"/>
              </a:spcAft>
            </a:pPr>
            <a:r>
              <a:rPr lang="en-US" sz="750" kern="100" baseline="30000" dirty="0">
                <a:solidFill>
                  <a:schemeClr val="bg1"/>
                </a:solidFill>
                <a:latin typeface="Calibri" panose="020F0502020204030204" pitchFamily="34" charset="0"/>
                <a:ea typeface="Aptos" panose="020B0004020202020204" pitchFamily="34" charset="0"/>
                <a:cs typeface="Calibri" panose="020F0502020204030204" pitchFamily="34" charset="0"/>
              </a:rPr>
              <a:t>19 </a:t>
            </a:r>
            <a:r>
              <a:rPr lang="en-US" sz="750" kern="100" dirty="0">
                <a:solidFill>
                  <a:schemeClr val="bg1"/>
                </a:solidFill>
                <a:latin typeface="Calibri" panose="020F0502020204030204" pitchFamily="34" charset="0"/>
                <a:ea typeface="Aptos" panose="020B0004020202020204" pitchFamily="34" charset="0"/>
                <a:cs typeface="Calibri" panose="020F0502020204030204" pitchFamily="34" charset="0"/>
              </a:rPr>
              <a:t>Bank of America’s Better Money Habits  </a:t>
            </a:r>
            <a:br>
              <a:rPr lang="en-US" sz="750" kern="100" dirty="0">
                <a:solidFill>
                  <a:schemeClr val="bg1"/>
                </a:solidFill>
                <a:latin typeface="Calibri" panose="020F0502020204030204" pitchFamily="34" charset="0"/>
                <a:ea typeface="Aptos" panose="020B0004020202020204" pitchFamily="34" charset="0"/>
                <a:cs typeface="Calibri" panose="020F0502020204030204" pitchFamily="34" charset="0"/>
              </a:rPr>
            </a:br>
            <a:r>
              <a:rPr lang="en-US" sz="750" kern="100" dirty="0">
                <a:solidFill>
                  <a:schemeClr val="bg1"/>
                </a:solidFill>
                <a:latin typeface="Calibri" panose="020F0502020204030204" pitchFamily="34" charset="0"/>
                <a:ea typeface="Aptos" panose="020B0004020202020204" pitchFamily="34" charset="0"/>
                <a:cs typeface="Calibri" panose="020F0502020204030204" pitchFamily="34" charset="0"/>
              </a:rPr>
              <a:t>  Research Report</a:t>
            </a:r>
          </a:p>
          <a:p>
            <a:pPr>
              <a:lnSpc>
                <a:spcPct val="107000"/>
              </a:lnSpc>
              <a:spcAft>
                <a:spcPts val="150"/>
              </a:spcAft>
            </a:pPr>
            <a:r>
              <a:rPr lang="en-US" sz="750" kern="100" baseline="30000" dirty="0">
                <a:solidFill>
                  <a:schemeClr val="bg1"/>
                </a:solidFill>
                <a:latin typeface="Calibri" panose="020F0502020204030204" pitchFamily="34" charset="0"/>
                <a:ea typeface="Aptos" panose="020B0004020202020204" pitchFamily="34" charset="0"/>
                <a:cs typeface="Calibri" panose="020F0502020204030204" pitchFamily="34" charset="0"/>
              </a:rPr>
              <a:t>20 </a:t>
            </a:r>
            <a:r>
              <a:rPr lang="en-US" sz="750" kern="100" dirty="0" err="1">
                <a:solidFill>
                  <a:schemeClr val="bg1"/>
                </a:solidFill>
                <a:latin typeface="Calibri" panose="020F0502020204030204" pitchFamily="34" charset="0"/>
                <a:ea typeface="Aptos" panose="020B0004020202020204" pitchFamily="34" charset="0"/>
                <a:cs typeface="Calibri" panose="020F0502020204030204" pitchFamily="34" charset="0"/>
              </a:rPr>
              <a:t>Debt.com</a:t>
            </a:r>
            <a:r>
              <a:rPr lang="en-US" sz="750" kern="100" dirty="0">
                <a:solidFill>
                  <a:schemeClr val="bg1"/>
                </a:solidFill>
                <a:latin typeface="Calibri" panose="020F0502020204030204" pitchFamily="34" charset="0"/>
                <a:ea typeface="Aptos" panose="020B0004020202020204" pitchFamily="34" charset="0"/>
                <a:cs typeface="Calibri" panose="020F0502020204030204" pitchFamily="34" charset="0"/>
              </a:rPr>
              <a:t> Financial Regret Survey</a:t>
            </a:r>
          </a:p>
          <a:p>
            <a:pPr>
              <a:spcAft>
                <a:spcPts val="150"/>
              </a:spcAft>
            </a:pPr>
            <a:endParaRPr lang="en-US" sz="750" dirty="0">
              <a:solidFill>
                <a:schemeClr val="bg1"/>
              </a:solidFill>
            </a:endParaRPr>
          </a:p>
        </p:txBody>
      </p:sp>
      <p:sp>
        <p:nvSpPr>
          <p:cNvPr id="46" name="Content Placeholder 1">
            <a:extLst>
              <a:ext uri="{FF2B5EF4-FFF2-40B4-BE49-F238E27FC236}">
                <a16:creationId xmlns:a16="http://schemas.microsoft.com/office/drawing/2014/main" id="{87BF5D25-D373-5F5C-D6DA-2BE2F515AEC9}"/>
              </a:ext>
            </a:extLst>
          </p:cNvPr>
          <p:cNvSpPr>
            <a:spLocks noGrp="1"/>
          </p:cNvSpPr>
          <p:nvPr>
            <p:ph idx="1"/>
          </p:nvPr>
        </p:nvSpPr>
        <p:spPr>
          <a:xfrm>
            <a:off x="342901" y="1291833"/>
            <a:ext cx="2067791" cy="2148818"/>
          </a:xfrm>
          <a:solidFill>
            <a:schemeClr val="bg1"/>
          </a:solidFill>
          <a:effectLst>
            <a:outerShdw blurRad="121113" dist="38100" dir="2700000" sx="101000" sy="101000" algn="tl" rotWithShape="0">
              <a:prstClr val="black">
                <a:alpha val="9746"/>
              </a:prstClr>
            </a:outerShdw>
          </a:effectLst>
        </p:spPr>
        <p:txBody>
          <a:bodyPr vert="horz" lIns="137160" tIns="205740" rIns="137160" bIns="137160" rtlCol="0">
            <a:normAutofit/>
          </a:bodyPr>
          <a:lstStyle/>
          <a:p>
            <a:pPr marL="0" indent="0" algn="ctr">
              <a:lnSpc>
                <a:spcPct val="107000"/>
              </a:lnSpc>
              <a:buNone/>
            </a:pPr>
            <a:r>
              <a:rPr lang="en-US" sz="1200" kern="100" dirty="0">
                <a:latin typeface="Calibri Light" panose="020F0302020204030204" pitchFamily="34" charset="0"/>
                <a:ea typeface="Aptos" panose="020B0004020202020204" pitchFamily="34" charset="0"/>
                <a:cs typeface="Calibri Light" panose="020F0302020204030204" pitchFamily="34" charset="0"/>
              </a:rPr>
              <a:t>Over</a:t>
            </a:r>
            <a:r>
              <a:rPr lang="en-US" sz="1350" kern="100" dirty="0">
                <a:solidFill>
                  <a:schemeClr val="tx1"/>
                </a:solidFill>
                <a:ea typeface="Aptos" panose="020B0004020202020204" pitchFamily="34" charset="0"/>
              </a:rPr>
              <a:t> </a:t>
            </a:r>
          </a:p>
          <a:p>
            <a:pPr marL="0" indent="0" algn="ctr">
              <a:lnSpc>
                <a:spcPct val="100000"/>
              </a:lnSpc>
              <a:spcBef>
                <a:spcPts val="0"/>
              </a:spcBef>
              <a:buNone/>
            </a:pPr>
            <a:r>
              <a:rPr lang="en-US" sz="3200" b="1" kern="100" dirty="0">
                <a:solidFill>
                  <a:schemeClr val="tx1"/>
                </a:solidFill>
                <a:ea typeface="Aptos" panose="020B0004020202020204" pitchFamily="34" charset="0"/>
              </a:rPr>
              <a:t>2/3</a:t>
            </a:r>
          </a:p>
          <a:p>
            <a:pPr marL="0" indent="0" algn="ctr">
              <a:lnSpc>
                <a:spcPct val="107000"/>
              </a:lnSpc>
              <a:spcBef>
                <a:spcPts val="300"/>
              </a:spcBef>
              <a:buNone/>
            </a:pPr>
            <a:r>
              <a:rPr lang="en-US" sz="1200" dirty="0">
                <a:solidFill>
                  <a:schemeClr val="accent3"/>
                </a:solidFill>
                <a:latin typeface="Calibri Light" panose="020F0302020204030204" pitchFamily="34" charset="0"/>
                <a:cs typeface="Calibri Light" panose="020F0302020204030204" pitchFamily="34" charset="0"/>
              </a:rPr>
              <a:t>rate their financial situation as “fair” or worse, and 52% report concern about insufficient money.</a:t>
            </a:r>
            <a:r>
              <a:rPr lang="en-US" sz="1200" baseline="30000" dirty="0">
                <a:solidFill>
                  <a:schemeClr val="accent3"/>
                </a:solidFill>
                <a:latin typeface="Calibri Light" panose="020F0302020204030204" pitchFamily="34" charset="0"/>
                <a:cs typeface="Calibri Light" panose="020F0302020204030204" pitchFamily="34" charset="0"/>
              </a:rPr>
              <a:t>18</a:t>
            </a:r>
          </a:p>
        </p:txBody>
      </p:sp>
      <p:sp>
        <p:nvSpPr>
          <p:cNvPr id="47" name="Rectangle 46">
            <a:extLst>
              <a:ext uri="{FF2B5EF4-FFF2-40B4-BE49-F238E27FC236}">
                <a16:creationId xmlns:a16="http://schemas.microsoft.com/office/drawing/2014/main" id="{2EBAE712-2054-D306-1E9C-ABEC9FB6D363}"/>
              </a:ext>
            </a:extLst>
          </p:cNvPr>
          <p:cNvSpPr/>
          <p:nvPr/>
        </p:nvSpPr>
        <p:spPr>
          <a:xfrm>
            <a:off x="337772" y="1291833"/>
            <a:ext cx="2072539" cy="10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48" name="Rectangle 47">
            <a:extLst>
              <a:ext uri="{FF2B5EF4-FFF2-40B4-BE49-F238E27FC236}">
                <a16:creationId xmlns:a16="http://schemas.microsoft.com/office/drawing/2014/main" id="{E4D360FC-6DE6-67B3-B304-18133BF15C93}"/>
              </a:ext>
            </a:extLst>
          </p:cNvPr>
          <p:cNvSpPr/>
          <p:nvPr/>
        </p:nvSpPr>
        <p:spPr>
          <a:xfrm rot="21443259">
            <a:off x="-818754" y="180295"/>
            <a:ext cx="10361429" cy="838200"/>
          </a:xfrm>
          <a:prstGeom prst="rect">
            <a:avLst/>
          </a:prstGeom>
          <a:solidFill>
            <a:schemeClr val="tx2"/>
          </a:solidFill>
          <a:effectLst>
            <a:outerShdw blurRad="344092" dist="38100" dir="2700000" sx="100048" sy="100048" algn="tl" rotWithShape="0">
              <a:prstClr val="black">
                <a:alpha val="37628"/>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165860" rtlCol="0" anchor="ctr"/>
          <a:lstStyle/>
          <a:p>
            <a:r>
              <a:rPr lang="en-US" sz="2700" spc="225" dirty="0">
                <a:latin typeface="+mj-lt"/>
              </a:rPr>
              <a:t>GEN Z’S FINANCIAL </a:t>
            </a:r>
            <a:r>
              <a:rPr lang="en-US" sz="2700" b="1" i="1" spc="225" dirty="0">
                <a:latin typeface="+mj-lt"/>
              </a:rPr>
              <a:t>FEAR FACTORS </a:t>
            </a:r>
            <a:endParaRPr lang="en-US" sz="2700" b="1" spc="225" dirty="0">
              <a:latin typeface="+mj-lt"/>
            </a:endParaRPr>
          </a:p>
        </p:txBody>
      </p:sp>
      <p:sp>
        <p:nvSpPr>
          <p:cNvPr id="49" name="TextBox 48">
            <a:extLst>
              <a:ext uri="{FF2B5EF4-FFF2-40B4-BE49-F238E27FC236}">
                <a16:creationId xmlns:a16="http://schemas.microsoft.com/office/drawing/2014/main" id="{0E34674D-5A7F-6550-4E3C-96198AB78B0C}"/>
              </a:ext>
            </a:extLst>
          </p:cNvPr>
          <p:cNvSpPr txBox="1"/>
          <p:nvPr/>
        </p:nvSpPr>
        <p:spPr>
          <a:xfrm>
            <a:off x="7006136" y="3199300"/>
            <a:ext cx="445496" cy="369332"/>
          </a:xfrm>
          <a:prstGeom prst="rect">
            <a:avLst/>
          </a:prstGeom>
          <a:noFill/>
        </p:spPr>
        <p:txBody>
          <a:bodyPr wrap="square">
            <a:spAutoFit/>
          </a:bodyPr>
          <a:lstStyle/>
          <a:p>
            <a:pPr algn="ctr"/>
            <a:r>
              <a:rPr lang="en-US" sz="1800" b="1" kern="100" dirty="0">
                <a:ea typeface="Aptos" panose="020B0004020202020204" pitchFamily="34" charset="0"/>
                <a:cs typeface="Calibri" panose="020F0502020204030204" pitchFamily="34" charset="0"/>
              </a:rPr>
              <a:t>in</a:t>
            </a:r>
            <a:endParaRPr lang="en-US" sz="1013" b="1" dirty="0"/>
          </a:p>
        </p:txBody>
      </p:sp>
    </p:spTree>
    <p:extLst>
      <p:ext uri="{BB962C8B-B14F-4D97-AF65-F5344CB8AC3E}">
        <p14:creationId xmlns:p14="http://schemas.microsoft.com/office/powerpoint/2010/main" val="3273555283"/>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83C76-A9F2-3861-F013-44242836941F}"/>
              </a:ext>
            </a:extLst>
          </p:cNvPr>
          <p:cNvSpPr>
            <a:spLocks noGrp="1"/>
          </p:cNvSpPr>
          <p:nvPr>
            <p:ph type="title"/>
          </p:nvPr>
        </p:nvSpPr>
        <p:spPr/>
        <p:txBody>
          <a:bodyPr>
            <a:normAutofit/>
          </a:bodyPr>
          <a:lstStyle/>
          <a:p>
            <a:r>
              <a:rPr lang="en-US" dirty="0"/>
              <a:t>Gen Z’s Top 3 Financial Goals</a:t>
            </a:r>
          </a:p>
        </p:txBody>
      </p:sp>
      <p:sp>
        <p:nvSpPr>
          <p:cNvPr id="17" name="Text Placeholder 16">
            <a:extLst>
              <a:ext uri="{FF2B5EF4-FFF2-40B4-BE49-F238E27FC236}">
                <a16:creationId xmlns:a16="http://schemas.microsoft.com/office/drawing/2014/main" id="{098B078B-B6BC-6D33-BB7A-3923BBCF1814}"/>
              </a:ext>
            </a:extLst>
          </p:cNvPr>
          <p:cNvSpPr>
            <a:spLocks noGrp="1"/>
          </p:cNvSpPr>
          <p:nvPr>
            <p:ph type="body" sz="quarter" idx="13"/>
          </p:nvPr>
        </p:nvSpPr>
        <p:spPr>
          <a:xfrm>
            <a:off x="348854" y="1021299"/>
            <a:ext cx="8457009" cy="298493"/>
          </a:xfrm>
        </p:spPr>
        <p:txBody>
          <a:bodyPr/>
          <a:lstStyle/>
          <a:p>
            <a:r>
              <a:rPr lang="en-US" b="1" dirty="0"/>
              <a:t>Gen Z Investors Are More Likely to Have Planning-Oriented Financial Goals</a:t>
            </a:r>
            <a:r>
              <a:rPr lang="en-US" b="1" baseline="30000" dirty="0"/>
              <a:t>21</a:t>
            </a:r>
          </a:p>
        </p:txBody>
      </p:sp>
      <p:sp>
        <p:nvSpPr>
          <p:cNvPr id="6" name="Footer Placeholder 5">
            <a:extLst>
              <a:ext uri="{FF2B5EF4-FFF2-40B4-BE49-F238E27FC236}">
                <a16:creationId xmlns:a16="http://schemas.microsoft.com/office/drawing/2014/main" id="{FBEB0182-4E52-8711-D609-8FF71547EEAE}"/>
              </a:ext>
            </a:extLst>
          </p:cNvPr>
          <p:cNvSpPr>
            <a:spLocks noGrp="1"/>
          </p:cNvSpPr>
          <p:nvPr>
            <p:ph type="ftr" sz="quarter" idx="3"/>
          </p:nvPr>
        </p:nvSpPr>
        <p:spPr/>
        <p:txBody>
          <a:bodyPr/>
          <a:lstStyle/>
          <a:p>
            <a:pPr defTabSz="342900">
              <a:defRPr/>
            </a:pPr>
            <a:r>
              <a:rPr lang="en-US">
                <a:solidFill>
                  <a:srgbClr val="7F7F7F"/>
                </a:solidFill>
              </a:rPr>
              <a:t>SB-10064-05</a:t>
            </a:r>
          </a:p>
        </p:txBody>
      </p:sp>
      <p:sp>
        <p:nvSpPr>
          <p:cNvPr id="7" name="Date Placeholder 6">
            <a:extLst>
              <a:ext uri="{FF2B5EF4-FFF2-40B4-BE49-F238E27FC236}">
                <a16:creationId xmlns:a16="http://schemas.microsoft.com/office/drawing/2014/main" id="{0D56DC31-1A1E-3FA6-7EF0-C49586A3A81E}"/>
              </a:ext>
            </a:extLst>
          </p:cNvPr>
          <p:cNvSpPr>
            <a:spLocks noGrp="1"/>
          </p:cNvSpPr>
          <p:nvPr>
            <p:ph type="dt" sz="half" idx="2"/>
          </p:nvPr>
        </p:nvSpPr>
        <p:spPr/>
        <p:txBody>
          <a:bodyPr/>
          <a:lstStyle/>
          <a:p>
            <a:pPr defTabSz="342900">
              <a:defRPr/>
            </a:pPr>
            <a:r>
              <a:rPr lang="en-US">
                <a:solidFill>
                  <a:srgbClr val="7F7F7F"/>
                </a:solidFill>
              </a:rPr>
              <a:t>2025/03/19</a:t>
            </a:r>
          </a:p>
        </p:txBody>
      </p:sp>
      <p:sp>
        <p:nvSpPr>
          <p:cNvPr id="8" name="Slide Number Placeholder 7">
            <a:extLst>
              <a:ext uri="{FF2B5EF4-FFF2-40B4-BE49-F238E27FC236}">
                <a16:creationId xmlns:a16="http://schemas.microsoft.com/office/drawing/2014/main" id="{C72F6DDB-0185-26F0-5257-880935E248BF}"/>
              </a:ext>
            </a:extLst>
          </p:cNvPr>
          <p:cNvSpPr>
            <a:spLocks noGrp="1"/>
          </p:cNvSpPr>
          <p:nvPr>
            <p:ph type="sldNum" sz="quarter" idx="4"/>
          </p:nvPr>
        </p:nvSpPr>
        <p:spPr/>
        <p:txBody>
          <a:bodyPr/>
          <a:lstStyle/>
          <a:p>
            <a:pPr defTabSz="342900">
              <a:defRPr/>
            </a:pPr>
            <a:fld id="{1C0B272F-4456-0844-949C-3E7D42274ABC}" type="slidenum">
              <a:rPr lang="en-US">
                <a:solidFill>
                  <a:srgbClr val="7F7F7F"/>
                </a:solidFill>
              </a:rPr>
              <a:pPr defTabSz="342900">
                <a:defRPr/>
              </a:pPr>
              <a:t>31</a:t>
            </a:fld>
            <a:endParaRPr lang="en-US">
              <a:solidFill>
                <a:srgbClr val="7F7F7F"/>
              </a:solidFill>
            </a:endParaRPr>
          </a:p>
        </p:txBody>
      </p:sp>
      <p:sp>
        <p:nvSpPr>
          <p:cNvPr id="16" name="TextBox 15">
            <a:extLst>
              <a:ext uri="{FF2B5EF4-FFF2-40B4-BE49-F238E27FC236}">
                <a16:creationId xmlns:a16="http://schemas.microsoft.com/office/drawing/2014/main" id="{473446DE-E2EF-CCB4-4BB7-D0BF6B0D4DB5}"/>
              </a:ext>
            </a:extLst>
          </p:cNvPr>
          <p:cNvSpPr txBox="1"/>
          <p:nvPr/>
        </p:nvSpPr>
        <p:spPr>
          <a:xfrm>
            <a:off x="278931" y="4329825"/>
            <a:ext cx="8552685" cy="210379"/>
          </a:xfrm>
          <a:prstGeom prst="rect">
            <a:avLst/>
          </a:prstGeom>
          <a:noFill/>
        </p:spPr>
        <p:txBody>
          <a:bodyPr wrap="square" rtlCol="0">
            <a:spAutoFit/>
          </a:bodyPr>
          <a:lstStyle/>
          <a:p>
            <a:pPr defTabSz="342900">
              <a:lnSpc>
                <a:spcPct val="107000"/>
              </a:lnSpc>
              <a:spcAft>
                <a:spcPts val="150"/>
              </a:spcAft>
              <a:defRPr/>
            </a:pPr>
            <a:r>
              <a:rPr lang="en-US" sz="750" kern="100" baseline="30000" dirty="0">
                <a:solidFill>
                  <a:srgbClr val="5B5D61"/>
                </a:solidFill>
                <a:latin typeface="Calibri" panose="020F0502020204030204" pitchFamily="34" charset="0"/>
                <a:ea typeface="Aptos" panose="020B0004020202020204" pitchFamily="34" charset="0"/>
                <a:cs typeface="Calibri" panose="020F0502020204030204" pitchFamily="34" charset="0"/>
              </a:rPr>
              <a:t>21  </a:t>
            </a:r>
            <a:r>
              <a:rPr lang="en-US" sz="750" kern="100" dirty="0">
                <a:solidFill>
                  <a:srgbClr val="5B5D61"/>
                </a:solidFill>
                <a:latin typeface="Calibri" panose="020F0502020204030204" pitchFamily="34" charset="0"/>
                <a:ea typeface="Aptos" panose="020B0004020202020204" pitchFamily="34" charset="0"/>
                <a:cs typeface="Calibri" panose="020F0502020204030204" pitchFamily="34" charset="0"/>
              </a:rPr>
              <a:t>FINRA Investor Education Foundation: Gen Z and Investing: Social Media, Crypto, FOMO, and Family </a:t>
            </a:r>
            <a:endParaRPr lang="en-US" sz="750" dirty="0">
              <a:solidFill>
                <a:srgbClr val="5B5D61"/>
              </a:solidFill>
              <a:latin typeface="Calibri" panose="020F0502020204030204"/>
            </a:endParaRPr>
          </a:p>
        </p:txBody>
      </p:sp>
      <p:sp>
        <p:nvSpPr>
          <p:cNvPr id="20" name="Content Placeholder 1">
            <a:extLst>
              <a:ext uri="{FF2B5EF4-FFF2-40B4-BE49-F238E27FC236}">
                <a16:creationId xmlns:a16="http://schemas.microsoft.com/office/drawing/2014/main" id="{1ACC1CD1-74FE-D2BF-DDB2-07962202E35D}"/>
              </a:ext>
            </a:extLst>
          </p:cNvPr>
          <p:cNvSpPr>
            <a:spLocks noGrp="1"/>
          </p:cNvSpPr>
          <p:nvPr>
            <p:ph idx="1"/>
          </p:nvPr>
        </p:nvSpPr>
        <p:spPr>
          <a:xfrm>
            <a:off x="342900" y="1471308"/>
            <a:ext cx="6442364" cy="577080"/>
          </a:xfrm>
          <a:solidFill>
            <a:schemeClr val="bg1"/>
          </a:solidFill>
          <a:effectLst>
            <a:outerShdw blurRad="121113" dist="38100" dir="7776771" sx="101000" sy="101000" algn="tl" rotWithShape="0">
              <a:prstClr val="black">
                <a:alpha val="9746"/>
              </a:prstClr>
            </a:outerShdw>
          </a:effectLst>
        </p:spPr>
        <p:txBody>
          <a:bodyPr vert="horz" lIns="1303020" tIns="137160" rIns="137160" bIns="137160" rtlCol="0" anchor="ctr" anchorCtr="0">
            <a:normAutofit/>
          </a:bodyPr>
          <a:lstStyle/>
          <a:p>
            <a:pPr marL="0" indent="0">
              <a:spcBef>
                <a:spcPts val="300"/>
              </a:spcBef>
              <a:buNone/>
            </a:pPr>
            <a:r>
              <a:rPr lang="en-US" sz="1400" dirty="0">
                <a:effectLst/>
                <a:latin typeface="Calibri" panose="020F0502020204030204" pitchFamily="34" charset="0"/>
                <a:ea typeface="Aptos" panose="020B0004020202020204" pitchFamily="34" charset="0"/>
              </a:rPr>
              <a:t>Having enough money to travel/vacation </a:t>
            </a:r>
            <a:endParaRPr lang="en-US" sz="1400" kern="100" dirty="0">
              <a:effectLst/>
              <a:latin typeface="Calibri" panose="020F0502020204030204" pitchFamily="34" charset="0"/>
              <a:ea typeface="Aptos" panose="020B0004020202020204" pitchFamily="34" charset="0"/>
            </a:endParaRPr>
          </a:p>
        </p:txBody>
      </p:sp>
      <p:sp>
        <p:nvSpPr>
          <p:cNvPr id="21" name="TextBox 20">
            <a:extLst>
              <a:ext uri="{FF2B5EF4-FFF2-40B4-BE49-F238E27FC236}">
                <a16:creationId xmlns:a16="http://schemas.microsoft.com/office/drawing/2014/main" id="{151BD58C-AFFA-A42C-7D15-2FE008CC4408}"/>
              </a:ext>
            </a:extLst>
          </p:cNvPr>
          <p:cNvSpPr txBox="1"/>
          <p:nvPr/>
        </p:nvSpPr>
        <p:spPr>
          <a:xfrm>
            <a:off x="342900" y="1471307"/>
            <a:ext cx="1082139" cy="600164"/>
          </a:xfrm>
          <a:prstGeom prst="rect">
            <a:avLst/>
          </a:prstGeom>
          <a:solidFill>
            <a:schemeClr val="tx2"/>
          </a:solidFill>
        </p:spPr>
        <p:txBody>
          <a:bodyPr wrap="square">
            <a:spAutoFit/>
          </a:bodyPr>
          <a:lstStyle/>
          <a:p>
            <a:pPr algn="ctr" defTabSz="342900">
              <a:defRPr/>
            </a:pPr>
            <a:r>
              <a:rPr lang="en-US" sz="3300" kern="100" dirty="0">
                <a:solidFill>
                  <a:srgbClr val="FFFFFF"/>
                </a:solidFill>
                <a:latin typeface="Calibri" panose="020F0502020204030204"/>
                <a:ea typeface="Aptos" panose="020B0004020202020204" pitchFamily="34" charset="0"/>
                <a:cs typeface="Calibri" panose="020F0502020204030204" pitchFamily="34" charset="0"/>
              </a:rPr>
              <a:t>62% </a:t>
            </a:r>
          </a:p>
        </p:txBody>
      </p:sp>
      <p:sp>
        <p:nvSpPr>
          <p:cNvPr id="22" name="Content Placeholder 1">
            <a:extLst>
              <a:ext uri="{FF2B5EF4-FFF2-40B4-BE49-F238E27FC236}">
                <a16:creationId xmlns:a16="http://schemas.microsoft.com/office/drawing/2014/main" id="{6B1282AE-0F8E-16E3-5ADF-B82136402CA1}"/>
              </a:ext>
            </a:extLst>
          </p:cNvPr>
          <p:cNvSpPr txBox="1">
            <a:spLocks/>
          </p:cNvSpPr>
          <p:nvPr/>
        </p:nvSpPr>
        <p:spPr>
          <a:xfrm>
            <a:off x="342900" y="2331317"/>
            <a:ext cx="6442364" cy="577080"/>
          </a:xfrm>
          <a:prstGeom prst="rect">
            <a:avLst/>
          </a:prstGeom>
          <a:solidFill>
            <a:schemeClr val="bg1"/>
          </a:solidFill>
          <a:effectLst>
            <a:outerShdw blurRad="121113" dist="38100" dir="7776771" sx="101000" sy="101000" algn="tl" rotWithShape="0">
              <a:prstClr val="black">
                <a:alpha val="9746"/>
              </a:prstClr>
            </a:outerShdw>
          </a:effectLst>
        </p:spPr>
        <p:txBody>
          <a:bodyPr vert="horz" lIns="1303020" tIns="137160" rIns="137160" bIns="13716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685800">
              <a:spcBef>
                <a:spcPts val="300"/>
              </a:spcBef>
              <a:buNone/>
              <a:defRPr/>
            </a:pPr>
            <a:r>
              <a:rPr lang="en-US" sz="1400" dirty="0">
                <a:solidFill>
                  <a:srgbClr val="5B5D61"/>
                </a:solidFill>
                <a:latin typeface="Calibri" panose="020F0502020204030204" pitchFamily="34" charset="0"/>
                <a:ea typeface="Aptos" panose="020B0004020202020204" pitchFamily="34" charset="0"/>
              </a:rPr>
              <a:t>Saving for unexpected expenses </a:t>
            </a:r>
            <a:endParaRPr lang="en-US" sz="1400" kern="100" dirty="0">
              <a:solidFill>
                <a:srgbClr val="5B5D61"/>
              </a:solidFill>
              <a:latin typeface="Calibri" panose="020F0502020204030204" pitchFamily="34" charset="0"/>
              <a:ea typeface="Aptos" panose="020B0004020202020204" pitchFamily="34" charset="0"/>
            </a:endParaRPr>
          </a:p>
        </p:txBody>
      </p:sp>
      <p:sp>
        <p:nvSpPr>
          <p:cNvPr id="23" name="TextBox 22">
            <a:extLst>
              <a:ext uri="{FF2B5EF4-FFF2-40B4-BE49-F238E27FC236}">
                <a16:creationId xmlns:a16="http://schemas.microsoft.com/office/drawing/2014/main" id="{F3454CF7-B3D3-B949-3CA1-01917FF5552F}"/>
              </a:ext>
            </a:extLst>
          </p:cNvPr>
          <p:cNvSpPr txBox="1"/>
          <p:nvPr/>
        </p:nvSpPr>
        <p:spPr>
          <a:xfrm>
            <a:off x="342900" y="2331316"/>
            <a:ext cx="1082139" cy="600164"/>
          </a:xfrm>
          <a:prstGeom prst="rect">
            <a:avLst/>
          </a:prstGeom>
          <a:solidFill>
            <a:schemeClr val="tx2"/>
          </a:solidFill>
        </p:spPr>
        <p:txBody>
          <a:bodyPr wrap="square">
            <a:spAutoFit/>
          </a:bodyPr>
          <a:lstStyle/>
          <a:p>
            <a:pPr algn="ctr" defTabSz="342900">
              <a:defRPr/>
            </a:pPr>
            <a:r>
              <a:rPr lang="en-US" sz="3300" kern="100" dirty="0">
                <a:solidFill>
                  <a:srgbClr val="FFFFFF"/>
                </a:solidFill>
                <a:latin typeface="Calibri" panose="020F0502020204030204"/>
                <a:ea typeface="Aptos" panose="020B0004020202020204" pitchFamily="34" charset="0"/>
                <a:cs typeface="Calibri" panose="020F0502020204030204" pitchFamily="34" charset="0"/>
              </a:rPr>
              <a:t>55% </a:t>
            </a:r>
          </a:p>
        </p:txBody>
      </p:sp>
      <p:sp>
        <p:nvSpPr>
          <p:cNvPr id="24" name="Content Placeholder 1">
            <a:extLst>
              <a:ext uri="{FF2B5EF4-FFF2-40B4-BE49-F238E27FC236}">
                <a16:creationId xmlns:a16="http://schemas.microsoft.com/office/drawing/2014/main" id="{16DF8FA2-82BB-16D7-A390-70FA6DF6C10E}"/>
              </a:ext>
            </a:extLst>
          </p:cNvPr>
          <p:cNvSpPr txBox="1">
            <a:spLocks/>
          </p:cNvSpPr>
          <p:nvPr/>
        </p:nvSpPr>
        <p:spPr>
          <a:xfrm>
            <a:off x="342900" y="3191325"/>
            <a:ext cx="6442364" cy="577080"/>
          </a:xfrm>
          <a:prstGeom prst="rect">
            <a:avLst/>
          </a:prstGeom>
          <a:solidFill>
            <a:schemeClr val="bg1"/>
          </a:solidFill>
          <a:effectLst>
            <a:outerShdw blurRad="121113" dist="38100" dir="7776771" sx="101000" sy="101000" algn="tl" rotWithShape="0">
              <a:prstClr val="black">
                <a:alpha val="9746"/>
              </a:prstClr>
            </a:outerShdw>
          </a:effectLst>
        </p:spPr>
        <p:txBody>
          <a:bodyPr vert="horz" lIns="1303020" tIns="137160" rIns="137160" bIns="13716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685800">
              <a:spcBef>
                <a:spcPts val="300"/>
              </a:spcBef>
              <a:buNone/>
              <a:defRPr/>
            </a:pPr>
            <a:r>
              <a:rPr lang="en-US" sz="1400" dirty="0">
                <a:solidFill>
                  <a:srgbClr val="5B5D61"/>
                </a:solidFill>
                <a:latin typeface="Calibri" panose="020F0502020204030204" pitchFamily="34" charset="0"/>
                <a:ea typeface="Aptos" panose="020B0004020202020204" pitchFamily="34" charset="0"/>
              </a:rPr>
              <a:t>Being able to retire when they choose and live comfortably </a:t>
            </a:r>
            <a:endParaRPr lang="en-US" sz="1400" kern="100" dirty="0">
              <a:solidFill>
                <a:srgbClr val="5B5D61"/>
              </a:solidFill>
              <a:latin typeface="Calibri" panose="020F0502020204030204" pitchFamily="34" charset="0"/>
              <a:ea typeface="Aptos" panose="020B0004020202020204" pitchFamily="34" charset="0"/>
            </a:endParaRPr>
          </a:p>
        </p:txBody>
      </p:sp>
      <p:sp>
        <p:nvSpPr>
          <p:cNvPr id="25" name="TextBox 24">
            <a:extLst>
              <a:ext uri="{FF2B5EF4-FFF2-40B4-BE49-F238E27FC236}">
                <a16:creationId xmlns:a16="http://schemas.microsoft.com/office/drawing/2014/main" id="{D56F42A2-0557-BA08-86ED-9A94BBB6089C}"/>
              </a:ext>
            </a:extLst>
          </p:cNvPr>
          <p:cNvSpPr txBox="1"/>
          <p:nvPr/>
        </p:nvSpPr>
        <p:spPr>
          <a:xfrm>
            <a:off x="342900" y="3191325"/>
            <a:ext cx="1082139" cy="600164"/>
          </a:xfrm>
          <a:prstGeom prst="rect">
            <a:avLst/>
          </a:prstGeom>
          <a:solidFill>
            <a:schemeClr val="tx2"/>
          </a:solidFill>
        </p:spPr>
        <p:txBody>
          <a:bodyPr wrap="square">
            <a:spAutoFit/>
          </a:bodyPr>
          <a:lstStyle/>
          <a:p>
            <a:pPr algn="ctr" defTabSz="342900">
              <a:defRPr/>
            </a:pPr>
            <a:r>
              <a:rPr lang="en-US" sz="3300" kern="100" dirty="0">
                <a:solidFill>
                  <a:srgbClr val="FFFFFF"/>
                </a:solidFill>
                <a:latin typeface="Calibri" panose="020F0502020204030204"/>
                <a:ea typeface="Aptos" panose="020B0004020202020204" pitchFamily="34" charset="0"/>
                <a:cs typeface="Calibri" panose="020F0502020204030204" pitchFamily="34" charset="0"/>
              </a:rPr>
              <a:t>51% </a:t>
            </a:r>
          </a:p>
        </p:txBody>
      </p:sp>
      <p:sp>
        <p:nvSpPr>
          <p:cNvPr id="5" name="Text Placeholder 4">
            <a:extLst>
              <a:ext uri="{FF2B5EF4-FFF2-40B4-BE49-F238E27FC236}">
                <a16:creationId xmlns:a16="http://schemas.microsoft.com/office/drawing/2014/main" id="{18A940D7-BA9A-3AE5-88F1-3E2A5E61C56B}"/>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491051798"/>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2E047-5B4F-E090-BD11-EC715AF627E7}"/>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A0C2A2A-1BF7-2A74-6A10-B2CBF92CDF0D}"/>
              </a:ext>
            </a:extLst>
          </p:cNvPr>
          <p:cNvSpPr>
            <a:spLocks noGrp="1"/>
          </p:cNvSpPr>
          <p:nvPr>
            <p:ph type="title"/>
          </p:nvPr>
        </p:nvSpPr>
        <p:spPr/>
        <p:txBody>
          <a:bodyPr/>
          <a:lstStyle/>
          <a:p>
            <a:r>
              <a:rPr lang="en-US" dirty="0"/>
              <a:t>Communication Tips for Gen Z</a:t>
            </a:r>
          </a:p>
        </p:txBody>
      </p:sp>
      <p:sp>
        <p:nvSpPr>
          <p:cNvPr id="5" name="Footer Placeholder 4">
            <a:extLst>
              <a:ext uri="{FF2B5EF4-FFF2-40B4-BE49-F238E27FC236}">
                <a16:creationId xmlns:a16="http://schemas.microsoft.com/office/drawing/2014/main" id="{27A42AC2-9EC4-8D78-2C14-F1538B6687D2}"/>
              </a:ext>
            </a:extLst>
          </p:cNvPr>
          <p:cNvSpPr>
            <a:spLocks noGrp="1"/>
          </p:cNvSpPr>
          <p:nvPr>
            <p:ph type="ftr" sz="quarter" idx="3"/>
          </p:nvPr>
        </p:nvSpPr>
        <p:spPr/>
        <p:txBody>
          <a:bodyPr/>
          <a:lstStyle/>
          <a:p>
            <a:pPr defTabSz="342900">
              <a:defRPr/>
            </a:pPr>
            <a:r>
              <a:rPr lang="en-US">
                <a:solidFill>
                  <a:srgbClr val="7F7F7F"/>
                </a:solidFill>
              </a:rPr>
              <a:t>SB-10064-05</a:t>
            </a:r>
          </a:p>
        </p:txBody>
      </p:sp>
      <p:sp>
        <p:nvSpPr>
          <p:cNvPr id="6" name="Date Placeholder 5">
            <a:extLst>
              <a:ext uri="{FF2B5EF4-FFF2-40B4-BE49-F238E27FC236}">
                <a16:creationId xmlns:a16="http://schemas.microsoft.com/office/drawing/2014/main" id="{6724B552-D700-CCA8-076D-0992BE739B15}"/>
              </a:ext>
            </a:extLst>
          </p:cNvPr>
          <p:cNvSpPr>
            <a:spLocks noGrp="1"/>
          </p:cNvSpPr>
          <p:nvPr>
            <p:ph type="dt" sz="half" idx="2"/>
          </p:nvPr>
        </p:nvSpPr>
        <p:spPr/>
        <p:txBody>
          <a:bodyPr/>
          <a:lstStyle/>
          <a:p>
            <a:pPr defTabSz="342900">
              <a:defRPr/>
            </a:pPr>
            <a:r>
              <a:rPr lang="en-US">
                <a:solidFill>
                  <a:srgbClr val="7F7F7F"/>
                </a:solidFill>
              </a:rPr>
              <a:t>2025/03/19</a:t>
            </a:r>
          </a:p>
        </p:txBody>
      </p:sp>
      <p:sp>
        <p:nvSpPr>
          <p:cNvPr id="7" name="Slide Number Placeholder 6">
            <a:extLst>
              <a:ext uri="{FF2B5EF4-FFF2-40B4-BE49-F238E27FC236}">
                <a16:creationId xmlns:a16="http://schemas.microsoft.com/office/drawing/2014/main" id="{82B51EB8-3D0A-6C8F-ACDC-59B9D5D1C1A1}"/>
              </a:ext>
            </a:extLst>
          </p:cNvPr>
          <p:cNvSpPr>
            <a:spLocks noGrp="1"/>
          </p:cNvSpPr>
          <p:nvPr>
            <p:ph type="sldNum" sz="quarter" idx="4"/>
          </p:nvPr>
        </p:nvSpPr>
        <p:spPr/>
        <p:txBody>
          <a:bodyPr/>
          <a:lstStyle/>
          <a:p>
            <a:pPr defTabSz="342900">
              <a:defRPr/>
            </a:pPr>
            <a:fld id="{1C0B272F-4456-0844-949C-3E7D42274ABC}" type="slidenum">
              <a:rPr lang="en-US">
                <a:solidFill>
                  <a:srgbClr val="7F7F7F"/>
                </a:solidFill>
              </a:rPr>
              <a:pPr defTabSz="342900">
                <a:defRPr/>
              </a:pPr>
              <a:t>32</a:t>
            </a:fld>
            <a:endParaRPr lang="en-US">
              <a:solidFill>
                <a:srgbClr val="7F7F7F"/>
              </a:solidFill>
            </a:endParaRPr>
          </a:p>
        </p:txBody>
      </p:sp>
      <p:sp>
        <p:nvSpPr>
          <p:cNvPr id="9" name="Text Placeholder 8">
            <a:extLst>
              <a:ext uri="{FF2B5EF4-FFF2-40B4-BE49-F238E27FC236}">
                <a16:creationId xmlns:a16="http://schemas.microsoft.com/office/drawing/2014/main" id="{1ED93E52-719D-FC2A-BB58-BC4F7C5ED19E}"/>
              </a:ext>
            </a:extLst>
          </p:cNvPr>
          <p:cNvSpPr>
            <a:spLocks noGrp="1"/>
          </p:cNvSpPr>
          <p:nvPr>
            <p:ph type="body" sz="quarter" idx="12"/>
          </p:nvPr>
        </p:nvSpPr>
        <p:spPr/>
        <p:txBody>
          <a:bodyPr/>
          <a:lstStyle/>
          <a:p>
            <a:endParaRPr lang="en-US"/>
          </a:p>
        </p:txBody>
      </p:sp>
      <p:sp>
        <p:nvSpPr>
          <p:cNvPr id="4" name="Content Placeholder 1">
            <a:extLst>
              <a:ext uri="{FF2B5EF4-FFF2-40B4-BE49-F238E27FC236}">
                <a16:creationId xmlns:a16="http://schemas.microsoft.com/office/drawing/2014/main" id="{FDB279B8-9662-65EE-9657-5881A49C5113}"/>
              </a:ext>
            </a:extLst>
          </p:cNvPr>
          <p:cNvSpPr>
            <a:spLocks noGrp="1"/>
          </p:cNvSpPr>
          <p:nvPr>
            <p:ph idx="1"/>
          </p:nvPr>
        </p:nvSpPr>
        <p:spPr>
          <a:xfrm>
            <a:off x="342902" y="1009976"/>
            <a:ext cx="8073898" cy="3425223"/>
          </a:xfrm>
        </p:spPr>
        <p:txBody>
          <a:bodyPr>
            <a:normAutofit/>
          </a:bodyPr>
          <a:lstStyle/>
          <a:p>
            <a:pPr marL="0" indent="0">
              <a:lnSpc>
                <a:spcPct val="100000"/>
              </a:lnSpc>
              <a:buClr>
                <a:schemeClr val="accent3"/>
              </a:buClr>
              <a:buNone/>
            </a:pPr>
            <a:r>
              <a:rPr lang="en-US" sz="1400" b="1" dirty="0">
                <a:solidFill>
                  <a:srgbClr val="BAD739"/>
                </a:solidFill>
              </a:rPr>
              <a:t>Prefers</a:t>
            </a:r>
          </a:p>
          <a:p>
            <a:pPr>
              <a:lnSpc>
                <a:spcPct val="100000"/>
              </a:lnSpc>
              <a:buClr>
                <a:srgbClr val="BAD739"/>
              </a:buClr>
              <a:buFont typeface="Wingdings" pitchFamily="2" charset="2"/>
              <a:buChar char="ü"/>
            </a:pPr>
            <a:r>
              <a:rPr lang="en-US" sz="1200" dirty="0">
                <a:solidFill>
                  <a:schemeClr val="accent3"/>
                </a:solidFill>
              </a:rPr>
              <a:t>Text and instant messaging </a:t>
            </a:r>
          </a:p>
          <a:p>
            <a:pPr>
              <a:lnSpc>
                <a:spcPct val="100000"/>
              </a:lnSpc>
              <a:buClr>
                <a:srgbClr val="BAD739"/>
              </a:buClr>
              <a:buFont typeface="Wingdings" pitchFamily="2" charset="2"/>
              <a:buChar char="ü"/>
            </a:pPr>
            <a:r>
              <a:rPr lang="en-US" sz="1200" dirty="0">
                <a:solidFill>
                  <a:schemeClr val="accent3"/>
                </a:solidFill>
              </a:rPr>
              <a:t>Email and social media</a:t>
            </a:r>
          </a:p>
          <a:p>
            <a:pPr>
              <a:lnSpc>
                <a:spcPct val="100000"/>
              </a:lnSpc>
              <a:buClr>
                <a:srgbClr val="BAD739"/>
              </a:buClr>
              <a:buFont typeface="Wingdings" pitchFamily="2" charset="2"/>
              <a:buChar char="ü"/>
            </a:pPr>
            <a:r>
              <a:rPr lang="en-US" sz="1200" dirty="0">
                <a:solidFill>
                  <a:schemeClr val="accent3"/>
                </a:solidFill>
              </a:rPr>
              <a:t>Video calls and in person meetings, depending on the content and formality of the communication needed</a:t>
            </a:r>
          </a:p>
          <a:p>
            <a:pPr>
              <a:lnSpc>
                <a:spcPct val="100000"/>
              </a:lnSpc>
              <a:buClr>
                <a:srgbClr val="BAD739"/>
              </a:buClr>
              <a:buFont typeface="Wingdings" pitchFamily="2" charset="2"/>
              <a:buChar char="ü"/>
            </a:pPr>
            <a:r>
              <a:rPr lang="en-US" sz="1200" dirty="0">
                <a:solidFill>
                  <a:schemeClr val="accent3"/>
                </a:solidFill>
              </a:rPr>
              <a:t>Offer guidance on debt management and basic budgeting tools </a:t>
            </a:r>
          </a:p>
          <a:p>
            <a:pPr>
              <a:lnSpc>
                <a:spcPct val="100000"/>
              </a:lnSpc>
              <a:buClr>
                <a:srgbClr val="BAD739"/>
              </a:buClr>
              <a:buFont typeface="Wingdings" pitchFamily="2" charset="2"/>
              <a:buChar char="ü"/>
            </a:pPr>
            <a:r>
              <a:rPr lang="en-US" sz="1200" dirty="0">
                <a:solidFill>
                  <a:schemeClr val="accent3"/>
                </a:solidFill>
              </a:rPr>
              <a:t>Align their investment strategy with their values and beliefs</a:t>
            </a:r>
          </a:p>
          <a:p>
            <a:pPr marL="0" indent="0">
              <a:lnSpc>
                <a:spcPct val="100000"/>
              </a:lnSpc>
              <a:buClr>
                <a:schemeClr val="accent3"/>
              </a:buClr>
              <a:buNone/>
            </a:pPr>
            <a:r>
              <a:rPr lang="en-US" sz="1400" b="1" dirty="0">
                <a:solidFill>
                  <a:srgbClr val="C00000"/>
                </a:solidFill>
              </a:rPr>
              <a:t>Avoid</a:t>
            </a:r>
          </a:p>
          <a:p>
            <a:pPr>
              <a:lnSpc>
                <a:spcPct val="100000"/>
              </a:lnSpc>
              <a:buClr>
                <a:srgbClr val="A93800"/>
              </a:buClr>
              <a:buFont typeface="System Font Regular"/>
              <a:buChar char="X"/>
            </a:pPr>
            <a:r>
              <a:rPr lang="en-US" sz="1200" dirty="0">
                <a:solidFill>
                  <a:schemeClr val="accent3"/>
                </a:solidFill>
              </a:rPr>
              <a:t>Long, formal emails </a:t>
            </a:r>
          </a:p>
          <a:p>
            <a:pPr>
              <a:lnSpc>
                <a:spcPct val="100000"/>
              </a:lnSpc>
              <a:buClr>
                <a:srgbClr val="A93800"/>
              </a:buClr>
              <a:buFont typeface="System Font Regular"/>
              <a:buChar char="X"/>
            </a:pPr>
            <a:r>
              <a:rPr lang="en-US" sz="1200" dirty="0">
                <a:solidFill>
                  <a:schemeClr val="accent3"/>
                </a:solidFill>
              </a:rPr>
              <a:t>Slow or inconsistent follow-ups</a:t>
            </a:r>
          </a:p>
        </p:txBody>
      </p:sp>
    </p:spTree>
    <p:extLst>
      <p:ext uri="{BB962C8B-B14F-4D97-AF65-F5344CB8AC3E}">
        <p14:creationId xmlns:p14="http://schemas.microsoft.com/office/powerpoint/2010/main" val="895728513"/>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0C4516-8F15-E7B5-6FEA-2FDA6ADF8B55}"/>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DB8DD463-3233-073C-D6A6-D5B3D0922B99}"/>
              </a:ext>
            </a:extLst>
          </p:cNvPr>
          <p:cNvSpPr>
            <a:spLocks noGrp="1"/>
          </p:cNvSpPr>
          <p:nvPr>
            <p:ph type="title"/>
          </p:nvPr>
        </p:nvSpPr>
        <p:spPr/>
        <p:txBody>
          <a:bodyPr/>
          <a:lstStyle/>
          <a:p>
            <a:r>
              <a:rPr lang="en-US" dirty="0"/>
              <a:t>Communication Tips for Gen Z</a:t>
            </a:r>
          </a:p>
        </p:txBody>
      </p:sp>
      <p:sp>
        <p:nvSpPr>
          <p:cNvPr id="5" name="Footer Placeholder 4">
            <a:extLst>
              <a:ext uri="{FF2B5EF4-FFF2-40B4-BE49-F238E27FC236}">
                <a16:creationId xmlns:a16="http://schemas.microsoft.com/office/drawing/2014/main" id="{031352E3-44E2-97DC-6B1C-332D3FBA148F}"/>
              </a:ext>
            </a:extLst>
          </p:cNvPr>
          <p:cNvSpPr>
            <a:spLocks noGrp="1"/>
          </p:cNvSpPr>
          <p:nvPr>
            <p:ph type="ftr" sz="quarter" idx="3"/>
          </p:nvPr>
        </p:nvSpPr>
        <p:spPr/>
        <p:txBody>
          <a:bodyPr/>
          <a:lstStyle/>
          <a:p>
            <a:pPr defTabSz="342900">
              <a:defRPr/>
            </a:pPr>
            <a:r>
              <a:rPr lang="en-US">
                <a:solidFill>
                  <a:srgbClr val="7F7F7F"/>
                </a:solidFill>
              </a:rPr>
              <a:t>SB-10064-05</a:t>
            </a:r>
          </a:p>
        </p:txBody>
      </p:sp>
      <p:sp>
        <p:nvSpPr>
          <p:cNvPr id="6" name="Date Placeholder 5">
            <a:extLst>
              <a:ext uri="{FF2B5EF4-FFF2-40B4-BE49-F238E27FC236}">
                <a16:creationId xmlns:a16="http://schemas.microsoft.com/office/drawing/2014/main" id="{6DA741D4-4F89-F914-123E-BF15A1DCDE2D}"/>
              </a:ext>
            </a:extLst>
          </p:cNvPr>
          <p:cNvSpPr>
            <a:spLocks noGrp="1"/>
          </p:cNvSpPr>
          <p:nvPr>
            <p:ph type="dt" sz="half" idx="2"/>
          </p:nvPr>
        </p:nvSpPr>
        <p:spPr/>
        <p:txBody>
          <a:bodyPr/>
          <a:lstStyle/>
          <a:p>
            <a:pPr defTabSz="342900">
              <a:defRPr/>
            </a:pPr>
            <a:r>
              <a:rPr lang="en-US">
                <a:solidFill>
                  <a:srgbClr val="7F7F7F"/>
                </a:solidFill>
              </a:rPr>
              <a:t>2025/03/19</a:t>
            </a:r>
          </a:p>
        </p:txBody>
      </p:sp>
      <p:sp>
        <p:nvSpPr>
          <p:cNvPr id="7" name="Slide Number Placeholder 6">
            <a:extLst>
              <a:ext uri="{FF2B5EF4-FFF2-40B4-BE49-F238E27FC236}">
                <a16:creationId xmlns:a16="http://schemas.microsoft.com/office/drawing/2014/main" id="{9F093930-3840-9F62-1F51-938149812565}"/>
              </a:ext>
            </a:extLst>
          </p:cNvPr>
          <p:cNvSpPr>
            <a:spLocks noGrp="1"/>
          </p:cNvSpPr>
          <p:nvPr>
            <p:ph type="sldNum" sz="quarter" idx="4"/>
          </p:nvPr>
        </p:nvSpPr>
        <p:spPr/>
        <p:txBody>
          <a:bodyPr/>
          <a:lstStyle/>
          <a:p>
            <a:pPr defTabSz="342900">
              <a:defRPr/>
            </a:pPr>
            <a:fld id="{1C0B272F-4456-0844-949C-3E7D42274ABC}" type="slidenum">
              <a:rPr lang="en-US">
                <a:solidFill>
                  <a:srgbClr val="7F7F7F"/>
                </a:solidFill>
              </a:rPr>
              <a:pPr defTabSz="342900">
                <a:defRPr/>
              </a:pPr>
              <a:t>33</a:t>
            </a:fld>
            <a:endParaRPr lang="en-US">
              <a:solidFill>
                <a:srgbClr val="7F7F7F"/>
              </a:solidFill>
            </a:endParaRPr>
          </a:p>
        </p:txBody>
      </p:sp>
      <p:sp>
        <p:nvSpPr>
          <p:cNvPr id="9" name="Text Placeholder 8">
            <a:extLst>
              <a:ext uri="{FF2B5EF4-FFF2-40B4-BE49-F238E27FC236}">
                <a16:creationId xmlns:a16="http://schemas.microsoft.com/office/drawing/2014/main" id="{41C1451D-E2A3-56FE-CF44-BD86C62BEB7B}"/>
              </a:ext>
            </a:extLst>
          </p:cNvPr>
          <p:cNvSpPr>
            <a:spLocks noGrp="1"/>
          </p:cNvSpPr>
          <p:nvPr>
            <p:ph type="body" sz="quarter" idx="12"/>
          </p:nvPr>
        </p:nvSpPr>
        <p:spPr/>
        <p:txBody>
          <a:bodyPr/>
          <a:lstStyle/>
          <a:p>
            <a:endParaRPr lang="en-US"/>
          </a:p>
        </p:txBody>
      </p:sp>
      <p:sp>
        <p:nvSpPr>
          <p:cNvPr id="10" name="Content Placeholder 1">
            <a:extLst>
              <a:ext uri="{FF2B5EF4-FFF2-40B4-BE49-F238E27FC236}">
                <a16:creationId xmlns:a16="http://schemas.microsoft.com/office/drawing/2014/main" id="{D88A1710-236C-4C62-548B-4827385666AF}"/>
              </a:ext>
            </a:extLst>
          </p:cNvPr>
          <p:cNvSpPr>
            <a:spLocks noGrp="1"/>
          </p:cNvSpPr>
          <p:nvPr>
            <p:ph idx="1"/>
          </p:nvPr>
        </p:nvSpPr>
        <p:spPr>
          <a:xfrm>
            <a:off x="342901" y="1009976"/>
            <a:ext cx="8310031" cy="3324424"/>
          </a:xfrm>
        </p:spPr>
        <p:txBody>
          <a:bodyPr>
            <a:normAutofit/>
          </a:bodyPr>
          <a:lstStyle/>
          <a:p>
            <a:pPr marL="0" indent="0">
              <a:lnSpc>
                <a:spcPct val="100000"/>
              </a:lnSpc>
              <a:buClr>
                <a:schemeClr val="accent3"/>
              </a:buClr>
              <a:buNone/>
            </a:pPr>
            <a:r>
              <a:rPr lang="en-US" sz="1400" b="1" dirty="0">
                <a:solidFill>
                  <a:schemeClr val="tx2"/>
                </a:solidFill>
              </a:rPr>
              <a:t>Keywords</a:t>
            </a:r>
          </a:p>
          <a:p>
            <a:pPr>
              <a:lnSpc>
                <a:spcPct val="100000"/>
              </a:lnSpc>
              <a:buClr>
                <a:schemeClr val="accent3"/>
              </a:buClr>
            </a:pPr>
            <a:r>
              <a:rPr lang="en-US" sz="1200" dirty="0">
                <a:solidFill>
                  <a:schemeClr val="accent3"/>
                </a:solidFill>
              </a:rPr>
              <a:t>Financial literacy</a:t>
            </a:r>
          </a:p>
          <a:p>
            <a:pPr>
              <a:lnSpc>
                <a:spcPct val="100000"/>
              </a:lnSpc>
              <a:buClr>
                <a:schemeClr val="accent3"/>
              </a:buClr>
            </a:pPr>
            <a:r>
              <a:rPr lang="en-US" sz="1200" dirty="0">
                <a:solidFill>
                  <a:schemeClr val="accent3"/>
                </a:solidFill>
              </a:rPr>
              <a:t>Digital banking</a:t>
            </a:r>
          </a:p>
          <a:p>
            <a:pPr>
              <a:lnSpc>
                <a:spcPct val="100000"/>
              </a:lnSpc>
              <a:buClr>
                <a:schemeClr val="accent3"/>
              </a:buClr>
            </a:pPr>
            <a:r>
              <a:rPr lang="en-US" sz="1200" dirty="0"/>
              <a:t>Investment basics</a:t>
            </a:r>
          </a:p>
          <a:p>
            <a:pPr>
              <a:lnSpc>
                <a:spcPct val="100000"/>
              </a:lnSpc>
              <a:buClr>
                <a:schemeClr val="accent3"/>
              </a:buClr>
            </a:pPr>
            <a:r>
              <a:rPr lang="en-US" sz="1200" dirty="0">
                <a:solidFill>
                  <a:schemeClr val="accent3"/>
                </a:solidFill>
              </a:rPr>
              <a:t>Side-hustle planning</a:t>
            </a:r>
          </a:p>
          <a:p>
            <a:pPr>
              <a:lnSpc>
                <a:spcPct val="100000"/>
              </a:lnSpc>
              <a:buClr>
                <a:schemeClr val="accent3"/>
              </a:buClr>
            </a:pPr>
            <a:r>
              <a:rPr lang="en-US" sz="1200" dirty="0"/>
              <a:t>Digital financial tools</a:t>
            </a:r>
            <a:endParaRPr lang="en-US" sz="1200" dirty="0">
              <a:solidFill>
                <a:schemeClr val="accent3"/>
              </a:solidFill>
            </a:endParaRPr>
          </a:p>
          <a:p>
            <a:pPr marL="0" indent="0">
              <a:lnSpc>
                <a:spcPct val="100000"/>
              </a:lnSpc>
              <a:buClr>
                <a:schemeClr val="accent3"/>
              </a:buClr>
              <a:buNone/>
            </a:pPr>
            <a:r>
              <a:rPr lang="en-US" sz="1400" b="1" dirty="0">
                <a:solidFill>
                  <a:schemeClr val="tx2"/>
                </a:solidFill>
              </a:rPr>
              <a:t>Approach</a:t>
            </a:r>
          </a:p>
          <a:p>
            <a:pPr>
              <a:lnSpc>
                <a:spcPct val="100000"/>
              </a:lnSpc>
              <a:buClr>
                <a:schemeClr val="accent3"/>
              </a:buClr>
            </a:pPr>
            <a:r>
              <a:rPr lang="en-US" sz="1200" dirty="0">
                <a:solidFill>
                  <a:schemeClr val="accent3"/>
                </a:solidFill>
              </a:rPr>
              <a:t>Tech savvy, financially cautious</a:t>
            </a:r>
          </a:p>
          <a:p>
            <a:pPr>
              <a:lnSpc>
                <a:spcPct val="100000"/>
              </a:lnSpc>
              <a:buClr>
                <a:schemeClr val="accent3"/>
              </a:buClr>
            </a:pPr>
            <a:r>
              <a:rPr lang="en-US" sz="1200" dirty="0"/>
              <a:t>Used to learning from apps and the internet and being constantly surrounded by information – so m</a:t>
            </a:r>
            <a:r>
              <a:rPr lang="en-US" sz="1200" dirty="0">
                <a:solidFill>
                  <a:schemeClr val="accent3"/>
                </a:solidFill>
              </a:rPr>
              <a:t>eet them where they are, keep it casual but credible, and focus on practical tips they can take now</a:t>
            </a:r>
          </a:p>
        </p:txBody>
      </p:sp>
    </p:spTree>
    <p:extLst>
      <p:ext uri="{BB962C8B-B14F-4D97-AF65-F5344CB8AC3E}">
        <p14:creationId xmlns:p14="http://schemas.microsoft.com/office/powerpoint/2010/main" val="1197705066"/>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8DF17F-05F3-6E49-80C7-6E1D16FBA13F}"/>
              </a:ext>
            </a:extLst>
          </p:cNvPr>
          <p:cNvSpPr>
            <a:spLocks noGrp="1"/>
          </p:cNvSpPr>
          <p:nvPr>
            <p:ph idx="1"/>
          </p:nvPr>
        </p:nvSpPr>
        <p:spPr>
          <a:xfrm>
            <a:off x="342901" y="2041246"/>
            <a:ext cx="3522929" cy="1836283"/>
          </a:xfrm>
        </p:spPr>
        <p:txBody>
          <a:bodyPr>
            <a:normAutofit/>
          </a:bodyPr>
          <a:lstStyle/>
          <a:p>
            <a:pPr lvl="0">
              <a:lnSpc>
                <a:spcPct val="100000"/>
              </a:lnSpc>
            </a:pPr>
            <a:r>
              <a:rPr lang="en-US" sz="1400" dirty="0"/>
              <a:t>Understand the differences among generations in communication preferences</a:t>
            </a:r>
          </a:p>
          <a:p>
            <a:pPr lvl="0">
              <a:lnSpc>
                <a:spcPct val="100000"/>
              </a:lnSpc>
            </a:pPr>
            <a:r>
              <a:rPr lang="en-US" sz="1400" dirty="0"/>
              <a:t>Build trust by adapting to </a:t>
            </a:r>
            <a:br>
              <a:rPr lang="en-US" sz="1400" dirty="0"/>
            </a:br>
            <a:r>
              <a:rPr lang="en-US" sz="1400" dirty="0"/>
              <a:t>generational expectations</a:t>
            </a:r>
          </a:p>
          <a:p>
            <a:pPr lvl="0">
              <a:lnSpc>
                <a:spcPct val="100000"/>
              </a:lnSpc>
            </a:pPr>
            <a:r>
              <a:rPr lang="en-US" sz="1400" dirty="0"/>
              <a:t>Use the right balance of personal and </a:t>
            </a:r>
            <a:br>
              <a:rPr lang="en-US" sz="1400" dirty="0"/>
            </a:br>
            <a:r>
              <a:rPr lang="en-US" sz="1400" dirty="0"/>
              <a:t>digital touchpoints</a:t>
            </a:r>
          </a:p>
          <a:p>
            <a:pPr>
              <a:lnSpc>
                <a:spcPct val="100000"/>
              </a:lnSpc>
            </a:pPr>
            <a:endParaRPr lang="en-US" sz="1400" dirty="0"/>
          </a:p>
          <a:p>
            <a:pPr>
              <a:lnSpc>
                <a:spcPct val="100000"/>
              </a:lnSpc>
            </a:pPr>
            <a:endParaRPr lang="en-US" sz="1400" dirty="0"/>
          </a:p>
          <a:p>
            <a:pPr>
              <a:lnSpc>
                <a:spcPct val="100000"/>
              </a:lnSpc>
            </a:pPr>
            <a:endParaRPr lang="en-US" sz="1400" dirty="0"/>
          </a:p>
        </p:txBody>
      </p:sp>
      <p:sp>
        <p:nvSpPr>
          <p:cNvPr id="14" name="Title 1"/>
          <p:cNvSpPr>
            <a:spLocks noGrp="1"/>
          </p:cNvSpPr>
          <p:nvPr>
            <p:ph type="title"/>
          </p:nvPr>
        </p:nvSpPr>
        <p:spPr>
          <a:xfrm>
            <a:off x="337772" y="1143990"/>
            <a:ext cx="3766943" cy="695450"/>
          </a:xfrm>
        </p:spPr>
        <p:txBody>
          <a:bodyPr vert="horz" lIns="0" tIns="0" rIns="0" bIns="0" rtlCol="0" anchor="b">
            <a:normAutofit/>
          </a:bodyPr>
          <a:lstStyle/>
          <a:p>
            <a:r>
              <a:rPr lang="en-US" dirty="0"/>
              <a:t>Key Takeaways</a:t>
            </a:r>
          </a:p>
        </p:txBody>
      </p:sp>
      <p:sp>
        <p:nvSpPr>
          <p:cNvPr id="5" name="Text Placeholder 4">
            <a:extLst>
              <a:ext uri="{FF2B5EF4-FFF2-40B4-BE49-F238E27FC236}">
                <a16:creationId xmlns:a16="http://schemas.microsoft.com/office/drawing/2014/main" id="{1288879D-477F-FCFD-DED3-AAAB37CD0518}"/>
              </a:ext>
            </a:extLst>
          </p:cNvPr>
          <p:cNvSpPr>
            <a:spLocks noGrp="1"/>
          </p:cNvSpPr>
          <p:nvPr>
            <p:ph type="body" sz="quarter" idx="12"/>
          </p:nvPr>
        </p:nvSpPr>
        <p:spPr/>
        <p:txBody>
          <a:bodyPr/>
          <a:lstStyle/>
          <a:p>
            <a:endParaRPr lang="en-US"/>
          </a:p>
        </p:txBody>
      </p:sp>
      <p:sp>
        <p:nvSpPr>
          <p:cNvPr id="28" name="Footer Placeholder 27">
            <a:extLst>
              <a:ext uri="{FF2B5EF4-FFF2-40B4-BE49-F238E27FC236}">
                <a16:creationId xmlns:a16="http://schemas.microsoft.com/office/drawing/2014/main" id="{7E8DEE92-5F89-2A4E-99D2-47486FF642DF}"/>
              </a:ext>
            </a:extLst>
          </p:cNvPr>
          <p:cNvSpPr>
            <a:spLocks noGrp="1"/>
          </p:cNvSpPr>
          <p:nvPr>
            <p:ph type="ftr" sz="quarter" idx="3"/>
          </p:nvPr>
        </p:nvSpPr>
        <p:spPr/>
        <p:txBody>
          <a:bodyPr/>
          <a:lstStyle/>
          <a:p>
            <a:r>
              <a:rPr lang="en-US"/>
              <a:t>SB-10064-05</a:t>
            </a:r>
          </a:p>
        </p:txBody>
      </p:sp>
      <p:sp>
        <p:nvSpPr>
          <p:cNvPr id="27" name="Date Placeholder 26">
            <a:extLst>
              <a:ext uri="{FF2B5EF4-FFF2-40B4-BE49-F238E27FC236}">
                <a16:creationId xmlns:a16="http://schemas.microsoft.com/office/drawing/2014/main" id="{2CD01636-1ACB-244D-9635-FB09FC3C1EDC}"/>
              </a:ext>
            </a:extLst>
          </p:cNvPr>
          <p:cNvSpPr>
            <a:spLocks noGrp="1"/>
          </p:cNvSpPr>
          <p:nvPr>
            <p:ph type="dt" sz="half" idx="2"/>
          </p:nvPr>
        </p:nvSpPr>
        <p:spPr/>
        <p:txBody>
          <a:bodyPr/>
          <a:lstStyle/>
          <a:p>
            <a:r>
              <a:rPr lang="en-US"/>
              <a:t>2025/03/19</a:t>
            </a:r>
          </a:p>
        </p:txBody>
      </p:sp>
      <p:sp>
        <p:nvSpPr>
          <p:cNvPr id="29" name="Slide Number Placeholder 28">
            <a:extLst>
              <a:ext uri="{FF2B5EF4-FFF2-40B4-BE49-F238E27FC236}">
                <a16:creationId xmlns:a16="http://schemas.microsoft.com/office/drawing/2014/main" id="{5C0519F7-F8F9-5D4E-9220-5EB1A6E2358B}"/>
              </a:ext>
            </a:extLst>
          </p:cNvPr>
          <p:cNvSpPr>
            <a:spLocks noGrp="1"/>
          </p:cNvSpPr>
          <p:nvPr>
            <p:ph type="sldNum" sz="quarter" idx="4"/>
          </p:nvPr>
        </p:nvSpPr>
        <p:spPr/>
        <p:txBody>
          <a:bodyPr/>
          <a:lstStyle/>
          <a:p>
            <a:fld id="{1C0B272F-4456-0844-949C-3E7D42274ABC}" type="slidenum">
              <a:rPr lang="en-US" smtClean="0"/>
              <a:pPr/>
              <a:t>34</a:t>
            </a:fld>
            <a:endParaRPr lang="en-US"/>
          </a:p>
        </p:txBody>
      </p:sp>
      <p:cxnSp>
        <p:nvCxnSpPr>
          <p:cNvPr id="15" name="Straight Connector 14"/>
          <p:cNvCxnSpPr/>
          <p:nvPr/>
        </p:nvCxnSpPr>
        <p:spPr>
          <a:xfrm>
            <a:off x="342900" y="787365"/>
            <a:ext cx="516425"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36964"/>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r>
              <a:rPr lang="en-US" dirty="0"/>
              <a:t>Thank You</a:t>
            </a:r>
          </a:p>
        </p:txBody>
      </p:sp>
      <p:sp>
        <p:nvSpPr>
          <p:cNvPr id="8" name="Subtitle 7"/>
          <p:cNvSpPr>
            <a:spLocks noGrp="1"/>
          </p:cNvSpPr>
          <p:nvPr>
            <p:ph type="subTitle" idx="1"/>
          </p:nvPr>
        </p:nvSpPr>
        <p:spPr/>
        <p:txBody>
          <a:bodyPr/>
          <a:lstStyle/>
          <a:p>
            <a:r>
              <a:rPr lang="en-US" dirty="0"/>
              <a:t>{First Name} {Last Name}</a:t>
            </a:r>
          </a:p>
          <a:p>
            <a:r>
              <a:rPr lang="en-US" dirty="0"/>
              <a:t>{Title}</a:t>
            </a:r>
          </a:p>
          <a:p>
            <a:r>
              <a:rPr lang="en-US" dirty="0"/>
              <a:t>—</a:t>
            </a:r>
          </a:p>
          <a:p>
            <a:r>
              <a:rPr lang="en-US" dirty="0">
                <a:solidFill>
                  <a:schemeClr val="accent2"/>
                </a:solidFill>
              </a:rPr>
              <a:t>{Email}</a:t>
            </a:r>
          </a:p>
          <a:p>
            <a:r>
              <a:rPr lang="en-US" dirty="0"/>
              <a:t>{Phone}</a:t>
            </a:r>
          </a:p>
          <a:p>
            <a:endParaRPr lang="en-US" dirty="0"/>
          </a:p>
        </p:txBody>
      </p:sp>
      <p:sp>
        <p:nvSpPr>
          <p:cNvPr id="5" name="Slide Number Placeholder 4"/>
          <p:cNvSpPr>
            <a:spLocks noGrp="1"/>
          </p:cNvSpPr>
          <p:nvPr>
            <p:ph type="sldNum" sz="quarter" idx="4294967295"/>
          </p:nvPr>
        </p:nvSpPr>
        <p:spPr>
          <a:xfrm>
            <a:off x="7086600" y="4663282"/>
            <a:ext cx="2057400" cy="200025"/>
          </a:xfrm>
        </p:spPr>
        <p:txBody>
          <a:bodyPr/>
          <a:lstStyle/>
          <a:p>
            <a:fld id="{7E71069C-1B1D-4B2E-A439-C436988CF4FF}" type="slidenum">
              <a:rPr lang="en-US" smtClean="0"/>
              <a:t>35</a:t>
            </a:fld>
            <a:endParaRPr lang="en-US" dirty="0"/>
          </a:p>
        </p:txBody>
      </p:sp>
      <p:sp>
        <p:nvSpPr>
          <p:cNvPr id="4" name="Footer Placeholder 3"/>
          <p:cNvSpPr>
            <a:spLocks noGrp="1"/>
          </p:cNvSpPr>
          <p:nvPr>
            <p:ph type="ftr" sz="quarter" idx="4294967295"/>
          </p:nvPr>
        </p:nvSpPr>
        <p:spPr>
          <a:xfrm>
            <a:off x="0" y="4583907"/>
            <a:ext cx="3086100" cy="200025"/>
          </a:xfrm>
        </p:spPr>
        <p:txBody>
          <a:bodyPr/>
          <a:lstStyle/>
          <a:p>
            <a:r>
              <a:rPr lang="en-US">
                <a:solidFill>
                  <a:schemeClr val="bg1"/>
                </a:solidFill>
              </a:rPr>
              <a:t>SB-10064-05</a:t>
            </a:r>
            <a:endParaRPr lang="en-US" dirty="0">
              <a:solidFill>
                <a:schemeClr val="bg1"/>
              </a:solidFill>
            </a:endParaRPr>
          </a:p>
        </p:txBody>
      </p:sp>
      <p:sp>
        <p:nvSpPr>
          <p:cNvPr id="6" name="Text Placeholder 2">
            <a:extLst>
              <a:ext uri="{FF2B5EF4-FFF2-40B4-BE49-F238E27FC236}">
                <a16:creationId xmlns:a16="http://schemas.microsoft.com/office/drawing/2014/main" id="{8C291B8F-C63F-CCBB-8C12-F1D09F226AD8}"/>
              </a:ext>
            </a:extLst>
          </p:cNvPr>
          <p:cNvSpPr>
            <a:spLocks noGrp="1"/>
          </p:cNvSpPr>
          <p:nvPr>
            <p:ph type="body" sz="quarter" idx="12"/>
          </p:nvPr>
        </p:nvSpPr>
        <p:spPr>
          <a:xfrm>
            <a:off x="4657725" y="4567574"/>
            <a:ext cx="4143376" cy="235407"/>
          </a:xfrm>
        </p:spPr>
        <p:txBody>
          <a:bodyPr>
            <a:normAutofit/>
          </a:bodyPr>
          <a:lstStyle/>
          <a:p>
            <a:r>
              <a:rPr lang="en-US" dirty="0"/>
              <a:t>FINANCIAL PROFESSIONAL USE ONLY</a:t>
            </a:r>
          </a:p>
        </p:txBody>
      </p:sp>
    </p:spTree>
    <p:extLst>
      <p:ext uri="{BB962C8B-B14F-4D97-AF65-F5344CB8AC3E}">
        <p14:creationId xmlns:p14="http://schemas.microsoft.com/office/powerpoint/2010/main" val="2703493792"/>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9502" y="436049"/>
            <a:ext cx="8439884" cy="3895196"/>
          </a:xfrm>
        </p:spPr>
        <p:txBody>
          <a:bodyPr vert="horz" lIns="0" tIns="0" rIns="0" bIns="0" numCol="1" spcCol="457200" rtlCol="0">
            <a:noAutofit/>
          </a:bodyPr>
          <a:lstStyle/>
          <a:p>
            <a:pPr>
              <a:lnSpc>
                <a:spcPct val="100000"/>
              </a:lnSpc>
              <a:spcBef>
                <a:spcPts val="897"/>
              </a:spcBef>
            </a:pPr>
            <a:r>
              <a:rPr lang="en-US" b="1" dirty="0">
                <a:solidFill>
                  <a:schemeClr val="tx1"/>
                </a:solidFill>
                <a:latin typeface="Calibri" panose="020F0502020204030204" pitchFamily="34" charset="0"/>
                <a:cs typeface="Calibri" panose="020F0502020204030204" pitchFamily="34" charset="0"/>
              </a:rPr>
              <a:t>FINANCIAL PROFESSIONAL USE ONLY</a:t>
            </a:r>
          </a:p>
          <a:p>
            <a:pPr>
              <a:lnSpc>
                <a:spcPct val="100000"/>
              </a:lnSpc>
              <a:spcBef>
                <a:spcPts val="897"/>
              </a:spcBef>
            </a:pPr>
            <a:r>
              <a:rPr lang="en-US">
                <a:latin typeface="Calibri" panose="020F0502020204030204" pitchFamily="34" charset="0"/>
                <a:cs typeface="Calibri" panose="020F0502020204030204" pitchFamily="34" charset="0"/>
              </a:rPr>
              <a:t>Security </a:t>
            </a:r>
            <a:r>
              <a:rPr lang="en-US" dirty="0">
                <a:latin typeface="Calibri" panose="020F0502020204030204" pitchFamily="34" charset="0"/>
                <a:cs typeface="Calibri" panose="020F0502020204030204" pitchFamily="34" charset="0"/>
              </a:rPr>
              <a:t>Benefit, its affiliates and subsidiaries, and their respective employees and representatives, do not provide tax, accounting, or legal advice. Any statements contained herein concerning taxes were not intended as and should not be construed as tax advice, nor should they be used for the purpose of avoiding federal, state, or local taxes and/or tax penalties. Please seek independent tax, accounting or legal advice. </a:t>
            </a:r>
          </a:p>
          <a:p>
            <a:pPr>
              <a:lnSpc>
                <a:spcPct val="100000"/>
              </a:lnSpc>
              <a:spcBef>
                <a:spcPts val="897"/>
              </a:spcBef>
            </a:pPr>
            <a:r>
              <a:rPr lang="en-US" dirty="0">
                <a:latin typeface="Calibri" panose="020F0502020204030204" pitchFamily="34" charset="0"/>
                <a:cs typeface="Calibri" panose="020F0502020204030204" pitchFamily="34" charset="0"/>
              </a:rPr>
              <a:t>Annuities are issued by Security Benefit Life Insurance Company (SBL) in all states except New York.</a:t>
            </a:r>
          </a:p>
          <a:p>
            <a:pPr>
              <a:lnSpc>
                <a:spcPct val="100000"/>
              </a:lnSpc>
              <a:spcBef>
                <a:spcPts val="225"/>
              </a:spcBef>
            </a:pPr>
            <a:endParaRPr lang="en-US" sz="678" dirty="0"/>
          </a:p>
        </p:txBody>
      </p:sp>
      <p:sp>
        <p:nvSpPr>
          <p:cNvPr id="4" name="Date Placeholder 3">
            <a:extLst>
              <a:ext uri="{FF2B5EF4-FFF2-40B4-BE49-F238E27FC236}">
                <a16:creationId xmlns:a16="http://schemas.microsoft.com/office/drawing/2014/main" id="{E537D1F4-66C3-9F44-8B90-DFDCC8574AA6}"/>
              </a:ext>
            </a:extLst>
          </p:cNvPr>
          <p:cNvSpPr>
            <a:spLocks noGrp="1"/>
          </p:cNvSpPr>
          <p:nvPr>
            <p:ph type="dt" sz="half" idx="2"/>
          </p:nvPr>
        </p:nvSpPr>
        <p:spPr>
          <a:xfrm>
            <a:off x="3546151" y="4615440"/>
            <a:ext cx="559859" cy="171869"/>
          </a:xfrm>
        </p:spPr>
        <p:txBody>
          <a:bodyPr/>
          <a:lstStyle/>
          <a:p>
            <a:pPr algn="ctr"/>
            <a:r>
              <a:rPr lang="en-US"/>
              <a:t>2025/03/19</a:t>
            </a:r>
            <a:endParaRPr lang="en-US" dirty="0"/>
          </a:p>
        </p:txBody>
      </p:sp>
      <p:sp>
        <p:nvSpPr>
          <p:cNvPr id="6" name="Footer Placeholder 4">
            <a:extLst>
              <a:ext uri="{FF2B5EF4-FFF2-40B4-BE49-F238E27FC236}">
                <a16:creationId xmlns:a16="http://schemas.microsoft.com/office/drawing/2014/main" id="{6DADEB64-9539-044D-AF6F-0A4A4F7E6A1C}"/>
              </a:ext>
            </a:extLst>
          </p:cNvPr>
          <p:cNvSpPr>
            <a:spLocks noGrp="1"/>
          </p:cNvSpPr>
          <p:nvPr>
            <p:ph type="ftr" sz="quarter" idx="3"/>
          </p:nvPr>
        </p:nvSpPr>
        <p:spPr>
          <a:xfrm>
            <a:off x="1921888" y="4615440"/>
            <a:ext cx="1538775" cy="171869"/>
          </a:xfrm>
        </p:spPr>
        <p:txBody>
          <a:bodyPr/>
          <a:lstStyle/>
          <a:p>
            <a:r>
              <a:rPr lang="en-US" b="0">
                <a:latin typeface="Calibri" panose="020F0502020204030204" pitchFamily="34" charset="0"/>
              </a:rPr>
              <a:t>SB-10064-05</a:t>
            </a:r>
            <a:endParaRPr lang="en-US" b="0" dirty="0">
              <a:latin typeface="Calibri" panose="020F0502020204030204" pitchFamily="34" charset="0"/>
            </a:endParaRPr>
          </a:p>
        </p:txBody>
      </p:sp>
      <p:sp>
        <p:nvSpPr>
          <p:cNvPr id="7" name="Slide Number Placeholder 5">
            <a:extLst>
              <a:ext uri="{FF2B5EF4-FFF2-40B4-BE49-F238E27FC236}">
                <a16:creationId xmlns:a16="http://schemas.microsoft.com/office/drawing/2014/main" id="{8D48FBB0-3105-D542-840D-29054A49DD51}"/>
              </a:ext>
            </a:extLst>
          </p:cNvPr>
          <p:cNvSpPr>
            <a:spLocks noGrp="1"/>
          </p:cNvSpPr>
          <p:nvPr>
            <p:ph type="sldNum" sz="quarter" idx="4"/>
          </p:nvPr>
        </p:nvSpPr>
        <p:spPr>
          <a:xfrm>
            <a:off x="4191496" y="4615442"/>
            <a:ext cx="380504" cy="171868"/>
          </a:xfrm>
        </p:spPr>
        <p:txBody>
          <a:bodyPr/>
          <a:lstStyle/>
          <a:p>
            <a:fld id="{D0C23CAC-3615-4471-B9FB-AB376FAFF36C}" type="slidenum">
              <a:rPr lang="en-US" smtClean="0">
                <a:latin typeface="Calibri" panose="020F0502020204030204" pitchFamily="34" charset="0"/>
                <a:cs typeface="Calibri" panose="020F0502020204030204" pitchFamily="34" charset="0"/>
              </a:rPr>
              <a:pPr/>
              <a:t>36</a:t>
            </a:fld>
            <a:endParaRPr lang="en-US" dirty="0">
              <a:latin typeface="Calibri" panose="020F0502020204030204" pitchFamily="34" charset="0"/>
              <a:cs typeface="Calibri" panose="020F0502020204030204" pitchFamily="34" charset="0"/>
            </a:endParaRPr>
          </a:p>
        </p:txBody>
      </p:sp>
      <p:sp>
        <p:nvSpPr>
          <p:cNvPr id="10" name="Text Placeholder 2">
            <a:extLst>
              <a:ext uri="{FF2B5EF4-FFF2-40B4-BE49-F238E27FC236}">
                <a16:creationId xmlns:a16="http://schemas.microsoft.com/office/drawing/2014/main" id="{4131A88C-EA02-195F-FB70-30640DBFEAD2}"/>
              </a:ext>
            </a:extLst>
          </p:cNvPr>
          <p:cNvSpPr>
            <a:spLocks noGrp="1"/>
          </p:cNvSpPr>
          <p:nvPr>
            <p:ph type="body" sz="quarter" idx="12"/>
          </p:nvPr>
        </p:nvSpPr>
        <p:spPr/>
        <p:txBody>
          <a:bodyPr>
            <a:normAutofit/>
          </a:bodyPr>
          <a:lstStyle/>
          <a:p>
            <a:endParaRPr lang="en-US" dirty="0"/>
          </a:p>
        </p:txBody>
      </p:sp>
    </p:spTree>
    <p:extLst>
      <p:ext uri="{BB962C8B-B14F-4D97-AF65-F5344CB8AC3E}">
        <p14:creationId xmlns:p14="http://schemas.microsoft.com/office/powerpoint/2010/main" val="2191880143"/>
      </p:ext>
    </p:extLst>
  </p:cSld>
  <p:clrMapOvr>
    <a:masterClrMapping/>
  </p:clrMapOvr>
  <p:transition>
    <p:fade/>
  </p:transition>
</p:sld>
</file>

<file path=ppt/theme/theme1.xml><?xml version="1.0" encoding="utf-8"?>
<a:theme xmlns:a="http://schemas.openxmlformats.org/drawingml/2006/main" name="SB-Foundations-Wide">
  <a:themeElements>
    <a:clrScheme name="SB-Blues">
      <a:dk1>
        <a:srgbClr val="477388"/>
      </a:dk1>
      <a:lt1>
        <a:srgbClr val="FFFFFF"/>
      </a:lt1>
      <a:dk2>
        <a:srgbClr val="83B1D3"/>
      </a:dk2>
      <a:lt2>
        <a:srgbClr val="F2F2F2"/>
      </a:lt2>
      <a:accent1>
        <a:srgbClr val="477388"/>
      </a:accent1>
      <a:accent2>
        <a:srgbClr val="84B1D4"/>
      </a:accent2>
      <a:accent3>
        <a:srgbClr val="5B5D61"/>
      </a:accent3>
      <a:accent4>
        <a:srgbClr val="405866"/>
      </a:accent4>
      <a:accent5>
        <a:srgbClr val="AEC7D3"/>
      </a:accent5>
      <a:accent6>
        <a:srgbClr val="7F7F7F"/>
      </a:accent6>
      <a:hlink>
        <a:srgbClr val="84B1D4"/>
      </a:hlink>
      <a:folHlink>
        <a:srgbClr val="47738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212F0D3-5976-5A4F-B424-A773B563F38A}" vid="{A44ABCD5-43F4-6F40-B09A-75A43E00ED68}"/>
    </a:ext>
  </a:extLst>
</a:theme>
</file>

<file path=ppt/theme/theme2.xml><?xml version="1.0" encoding="utf-8"?>
<a:theme xmlns:a="http://schemas.openxmlformats.org/drawingml/2006/main" name="1_SB-Foundations-Wide">
  <a:themeElements>
    <a:clrScheme name="SB-Blues">
      <a:dk1>
        <a:srgbClr val="477388"/>
      </a:dk1>
      <a:lt1>
        <a:srgbClr val="FFFFFF"/>
      </a:lt1>
      <a:dk2>
        <a:srgbClr val="83B1D3"/>
      </a:dk2>
      <a:lt2>
        <a:srgbClr val="F2F2F2"/>
      </a:lt2>
      <a:accent1>
        <a:srgbClr val="477388"/>
      </a:accent1>
      <a:accent2>
        <a:srgbClr val="84B1D4"/>
      </a:accent2>
      <a:accent3>
        <a:srgbClr val="5B5D61"/>
      </a:accent3>
      <a:accent4>
        <a:srgbClr val="405866"/>
      </a:accent4>
      <a:accent5>
        <a:srgbClr val="AEC7D3"/>
      </a:accent5>
      <a:accent6>
        <a:srgbClr val="7F7F7F"/>
      </a:accent6>
      <a:hlink>
        <a:srgbClr val="84B1D4"/>
      </a:hlink>
      <a:folHlink>
        <a:srgbClr val="47738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212F0D3-5976-5A4F-B424-A773B563F38A}" vid="{A44ABCD5-43F4-6F40-B09A-75A43E00ED6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4532</TotalTime>
  <Words>4556</Words>
  <Application>Microsoft Macintosh PowerPoint</Application>
  <PresentationFormat>Custom</PresentationFormat>
  <Paragraphs>553</Paragraphs>
  <Slides>36</Slides>
  <Notes>36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36</vt:i4>
      </vt:variant>
    </vt:vector>
  </HeadingPairs>
  <TitlesOfParts>
    <vt:vector size="44" baseType="lpstr">
      <vt:lpstr>Calibri Light</vt:lpstr>
      <vt:lpstr>Aptos</vt:lpstr>
      <vt:lpstr>System Font Regular</vt:lpstr>
      <vt:lpstr>Arial</vt:lpstr>
      <vt:lpstr>Calibri</vt:lpstr>
      <vt:lpstr>Wingdings</vt:lpstr>
      <vt:lpstr>SB-Foundations-Wide</vt:lpstr>
      <vt:lpstr>1_SB-Foundations-Wide</vt:lpstr>
      <vt:lpstr>From Boomers to Zoomers:  Tailoring Financial Conversations for Every Generation </vt:lpstr>
      <vt:lpstr>Why Talk About Generational Communications?</vt:lpstr>
      <vt:lpstr>What Will Happen?</vt:lpstr>
      <vt:lpstr>Agenda</vt:lpstr>
      <vt:lpstr>Why Does Generational Communications Matter?</vt:lpstr>
      <vt:lpstr>Don’t Wait Until the End to Try Making a New Beginning</vt:lpstr>
      <vt:lpstr>The Silent Generation Born 1928 – 1945</vt:lpstr>
      <vt:lpstr>The Silent Generation Fast Facts </vt:lpstr>
      <vt:lpstr>PowerPoint Presentation</vt:lpstr>
      <vt:lpstr>The Silent Generation’s Preferred Communication with Advisors </vt:lpstr>
      <vt:lpstr>The Silent Generation’s Preferred Communication with Advisors </vt:lpstr>
      <vt:lpstr>Baby Boomers Born 1946 – 1964</vt:lpstr>
      <vt:lpstr>Boomers Fast Facts</vt:lpstr>
      <vt:lpstr>PowerPoint Presentation</vt:lpstr>
      <vt:lpstr>Boomers’ Preferred Communications with Advisors</vt:lpstr>
      <vt:lpstr>Boomers’ Preferred Communications with Advisors</vt:lpstr>
      <vt:lpstr>Gen X Born 1965 – 1980</vt:lpstr>
      <vt:lpstr>Gen X Fast Facts</vt:lpstr>
      <vt:lpstr>PowerPoint Presentation</vt:lpstr>
      <vt:lpstr>Communication Tips for Gen X</vt:lpstr>
      <vt:lpstr>Communication Tips for Gen X</vt:lpstr>
      <vt:lpstr>Millennials Born 1981 – 1996</vt:lpstr>
      <vt:lpstr>Millennials Fast Facts</vt:lpstr>
      <vt:lpstr>Millennials Fast Facts</vt:lpstr>
      <vt:lpstr>PowerPoint Presentation</vt:lpstr>
      <vt:lpstr>Communicating with Millennials</vt:lpstr>
      <vt:lpstr>Communicating with Millennials</vt:lpstr>
      <vt:lpstr>Gen Z Born 1997 - 2012</vt:lpstr>
      <vt:lpstr>Gen Z Fast Facts</vt:lpstr>
      <vt:lpstr>PowerPoint Presentation</vt:lpstr>
      <vt:lpstr>Gen Z’s Top 3 Financial Goals</vt:lpstr>
      <vt:lpstr>Communication Tips for Gen Z</vt:lpstr>
      <vt:lpstr>Communication Tips for Gen Z</vt:lpstr>
      <vt:lpstr>Key Takeaways</vt:lpstr>
      <vt:lpstr>Thank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Corporate Template</dc:title>
  <dc:creator>Baker, Lindsay</dc:creator>
  <cp:lastModifiedBy>Galitzer, Molly</cp:lastModifiedBy>
  <cp:revision>36</cp:revision>
  <cp:lastPrinted>2025-04-30T18:56:47Z</cp:lastPrinted>
  <dcterms:created xsi:type="dcterms:W3CDTF">2021-04-14T23:08:58Z</dcterms:created>
  <dcterms:modified xsi:type="dcterms:W3CDTF">2025-04-30T22:03:51Z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ies>
</file>